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36" r:id="rId2"/>
  </p:sldMasterIdLst>
  <p:notesMasterIdLst>
    <p:notesMasterId r:id="rId21"/>
  </p:notesMasterIdLst>
  <p:sldIdLst>
    <p:sldId id="446" r:id="rId3"/>
    <p:sldId id="388" r:id="rId4"/>
    <p:sldId id="419" r:id="rId5"/>
    <p:sldId id="443" r:id="rId6"/>
    <p:sldId id="441" r:id="rId7"/>
    <p:sldId id="417" r:id="rId8"/>
    <p:sldId id="418" r:id="rId9"/>
    <p:sldId id="432" r:id="rId10"/>
    <p:sldId id="442" r:id="rId11"/>
    <p:sldId id="435" r:id="rId12"/>
    <p:sldId id="433" r:id="rId13"/>
    <p:sldId id="420" r:id="rId14"/>
    <p:sldId id="445" r:id="rId15"/>
    <p:sldId id="444" r:id="rId16"/>
    <p:sldId id="421" r:id="rId17"/>
    <p:sldId id="429" r:id="rId18"/>
    <p:sldId id="412" r:id="rId19"/>
    <p:sldId id="413" r:id="rId20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693"/>
    <a:srgbClr val="C76B9B"/>
    <a:srgbClr val="DA9573"/>
    <a:srgbClr val="D8B3DC"/>
    <a:srgbClr val="CCFFFF"/>
    <a:srgbClr val="8CC7D3"/>
    <a:srgbClr val="CC0000"/>
    <a:srgbClr val="FF3DEE"/>
    <a:srgbClr val="A954AB"/>
    <a:srgbClr val="933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8" autoAdjust="0"/>
    <p:restoredTop sz="94316"/>
  </p:normalViewPr>
  <p:slideViewPr>
    <p:cSldViewPr>
      <p:cViewPr>
        <p:scale>
          <a:sx n="105" d="100"/>
          <a:sy n="105" d="100"/>
        </p:scale>
        <p:origin x="472" y="-1064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3427C-C092-664F-AC9A-08CADF26365C}" type="doc">
      <dgm:prSet loTypeId="urn:microsoft.com/office/officeart/2005/8/layout/hierarchy1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5F7DEA4-747B-9C49-91A8-FC15208C31F3}">
      <dgm:prSet phldrT="[Text]" custT="1"/>
      <dgm:spPr/>
      <dgm:t>
        <a:bodyPr/>
        <a:lstStyle/>
        <a:p>
          <a:r>
            <a:rPr lang="en-US" sz="3200" b="0" dirty="0" smtClean="0"/>
            <a:t>Transport</a:t>
          </a:r>
          <a:r>
            <a:rPr lang="en-US" sz="3200" b="0" baseline="0" dirty="0" smtClean="0"/>
            <a:t> of O2</a:t>
          </a:r>
          <a:endParaRPr lang="en-US" sz="3200" b="0" dirty="0"/>
        </a:p>
      </dgm:t>
    </dgm:pt>
    <dgm:pt modelId="{F2A1704A-A7A8-F449-9F7C-0AE14DCFADFE}" type="parTrans" cxnId="{0C7FBA0E-75EA-8E40-BA1B-B6480431EAD8}">
      <dgm:prSet/>
      <dgm:spPr/>
      <dgm:t>
        <a:bodyPr/>
        <a:lstStyle/>
        <a:p>
          <a:endParaRPr lang="en-US" sz="1200" b="0"/>
        </a:p>
      </dgm:t>
    </dgm:pt>
    <dgm:pt modelId="{62D20D16-FDD1-534E-AA43-EF183C933E1F}" type="sibTrans" cxnId="{0C7FBA0E-75EA-8E40-BA1B-B6480431EAD8}">
      <dgm:prSet/>
      <dgm:spPr/>
      <dgm:t>
        <a:bodyPr/>
        <a:lstStyle/>
        <a:p>
          <a:endParaRPr lang="en-US" sz="1200" b="0"/>
        </a:p>
      </dgm:t>
    </dgm:pt>
    <dgm:pt modelId="{E113DE7E-DB43-954B-8A88-6D9FBCE7ED8D}">
      <dgm:prSet phldrT="[Text]" custT="1"/>
      <dgm:spPr/>
      <dgm:t>
        <a:bodyPr/>
        <a:lstStyle/>
        <a:p>
          <a:r>
            <a:rPr lang="en-US" sz="2400" b="0" smtClean="0"/>
            <a:t>97</a:t>
          </a:r>
          <a:r>
            <a:rPr lang="en-US" sz="2400" b="0" baseline="0" smtClean="0"/>
            <a:t> % in Hb</a:t>
          </a:r>
        </a:p>
        <a:p>
          <a:r>
            <a:rPr lang="en-US" altLang="en-US" sz="1600" b="0" smtClean="0">
              <a:latin typeface="+mn-lt"/>
              <a:ea typeface="Times New Roman" charset="0"/>
              <a:cs typeface="Times New Roman" charset="0"/>
            </a:rPr>
            <a:t>from the lungs to the tissues </a:t>
          </a:r>
          <a:endParaRPr lang="en-US" sz="1600" b="0" dirty="0">
            <a:latin typeface="+mn-lt"/>
          </a:endParaRPr>
        </a:p>
      </dgm:t>
    </dgm:pt>
    <dgm:pt modelId="{D35EE444-BB96-B641-BF5D-72C8A6E5DE1D}" type="parTrans" cxnId="{0B39F2F7-02A1-6145-9C59-64793A10A88D}">
      <dgm:prSet/>
      <dgm:spPr/>
      <dgm:t>
        <a:bodyPr/>
        <a:lstStyle/>
        <a:p>
          <a:endParaRPr lang="en-US" sz="1200" b="0"/>
        </a:p>
      </dgm:t>
    </dgm:pt>
    <dgm:pt modelId="{9063ABF9-4CEF-1041-BD86-C155CF49CE38}" type="sibTrans" cxnId="{0B39F2F7-02A1-6145-9C59-64793A10A88D}">
      <dgm:prSet/>
      <dgm:spPr/>
      <dgm:t>
        <a:bodyPr/>
        <a:lstStyle/>
        <a:p>
          <a:endParaRPr lang="en-US" sz="1200" b="0"/>
        </a:p>
      </dgm:t>
    </dgm:pt>
    <dgm:pt modelId="{05C559EC-5377-5044-89F9-92CAE75C39B9}">
      <dgm:prSet phldrT="[Text]" custT="1"/>
      <dgm:spPr/>
      <dgm:t>
        <a:bodyPr/>
        <a:lstStyle/>
        <a:p>
          <a:r>
            <a:rPr lang="en-US" sz="2800" b="0" smtClean="0"/>
            <a:t>3%</a:t>
          </a:r>
          <a:r>
            <a:rPr lang="en-US" sz="2800" b="0" baseline="0" smtClean="0"/>
            <a:t> dissolved in plasma </a:t>
          </a:r>
          <a:endParaRPr lang="en-US" sz="2800" b="0" dirty="0"/>
        </a:p>
      </dgm:t>
    </dgm:pt>
    <dgm:pt modelId="{FD832AEE-BC40-2147-B45A-1579B8989A0A}" type="parTrans" cxnId="{59936B8B-23D1-8847-85E9-1CF8A4C86A3A}">
      <dgm:prSet/>
      <dgm:spPr/>
      <dgm:t>
        <a:bodyPr/>
        <a:lstStyle/>
        <a:p>
          <a:endParaRPr lang="en-US" sz="1200" b="0"/>
        </a:p>
      </dgm:t>
    </dgm:pt>
    <dgm:pt modelId="{67590AB1-4651-AE49-B638-0C5FB3CE1A7D}" type="sibTrans" cxnId="{59936B8B-23D1-8847-85E9-1CF8A4C86A3A}">
      <dgm:prSet/>
      <dgm:spPr/>
      <dgm:t>
        <a:bodyPr/>
        <a:lstStyle/>
        <a:p>
          <a:endParaRPr lang="en-US" sz="1200" b="0"/>
        </a:p>
      </dgm:t>
    </dgm:pt>
    <dgm:pt modelId="{9EBF1BA6-EF7B-424F-96AA-49DC4F91FC09}" type="pres">
      <dgm:prSet presAssocID="{78C3427C-C092-664F-AC9A-08CADF2636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A49D2F-CD9B-474B-B6D2-657EB6B91159}" type="pres">
      <dgm:prSet presAssocID="{45F7DEA4-747B-9C49-91A8-FC15208C31F3}" presName="hierRoot1" presStyleCnt="0"/>
      <dgm:spPr/>
      <dgm:t>
        <a:bodyPr/>
        <a:lstStyle/>
        <a:p>
          <a:endParaRPr lang="en-US"/>
        </a:p>
      </dgm:t>
    </dgm:pt>
    <dgm:pt modelId="{754590CA-0ADD-124D-A358-50122BAD9A9C}" type="pres">
      <dgm:prSet presAssocID="{45F7DEA4-747B-9C49-91A8-FC15208C31F3}" presName="composite" presStyleCnt="0"/>
      <dgm:spPr/>
      <dgm:t>
        <a:bodyPr/>
        <a:lstStyle/>
        <a:p>
          <a:endParaRPr lang="en-US"/>
        </a:p>
      </dgm:t>
    </dgm:pt>
    <dgm:pt modelId="{AF827997-1212-2E47-9C6D-B83770A39DA2}" type="pres">
      <dgm:prSet presAssocID="{45F7DEA4-747B-9C49-91A8-FC15208C31F3}" presName="background" presStyleLbl="node0" presStyleIdx="0" presStyleCnt="1"/>
      <dgm:spPr/>
      <dgm:t>
        <a:bodyPr/>
        <a:lstStyle/>
        <a:p>
          <a:endParaRPr lang="en-US"/>
        </a:p>
      </dgm:t>
    </dgm:pt>
    <dgm:pt modelId="{AAC39D7E-08DE-6D4A-82E0-A0C6A3D5A2A7}" type="pres">
      <dgm:prSet presAssocID="{45F7DEA4-747B-9C49-91A8-FC15208C31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952B5-7BB5-CD4A-A788-68A4544204B8}" type="pres">
      <dgm:prSet presAssocID="{45F7DEA4-747B-9C49-91A8-FC15208C31F3}" presName="hierChild2" presStyleCnt="0"/>
      <dgm:spPr/>
      <dgm:t>
        <a:bodyPr/>
        <a:lstStyle/>
        <a:p>
          <a:endParaRPr lang="en-US"/>
        </a:p>
      </dgm:t>
    </dgm:pt>
    <dgm:pt modelId="{16EDFA18-A9A8-E349-9FB0-482564B3D812}" type="pres">
      <dgm:prSet presAssocID="{D35EE444-BB96-B641-BF5D-72C8A6E5DE1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9695864-AB17-774F-9E4B-5AC11BD69BD6}" type="pres">
      <dgm:prSet presAssocID="{E113DE7E-DB43-954B-8A88-6D9FBCE7ED8D}" presName="hierRoot2" presStyleCnt="0"/>
      <dgm:spPr/>
      <dgm:t>
        <a:bodyPr/>
        <a:lstStyle/>
        <a:p>
          <a:endParaRPr lang="en-US"/>
        </a:p>
      </dgm:t>
    </dgm:pt>
    <dgm:pt modelId="{C9319526-D39E-B14E-B245-8AEFDE8791A9}" type="pres">
      <dgm:prSet presAssocID="{E113DE7E-DB43-954B-8A88-6D9FBCE7ED8D}" presName="composite2" presStyleCnt="0"/>
      <dgm:spPr/>
      <dgm:t>
        <a:bodyPr/>
        <a:lstStyle/>
        <a:p>
          <a:endParaRPr lang="en-US"/>
        </a:p>
      </dgm:t>
    </dgm:pt>
    <dgm:pt modelId="{8E6C1C99-2AE6-954C-9D4F-ADEBDA7E4DBF}" type="pres">
      <dgm:prSet presAssocID="{E113DE7E-DB43-954B-8A88-6D9FBCE7ED8D}" presName="background2" presStyleLbl="node2" presStyleIdx="0" presStyleCnt="2"/>
      <dgm:spPr/>
      <dgm:t>
        <a:bodyPr/>
        <a:lstStyle/>
        <a:p>
          <a:endParaRPr lang="en-US"/>
        </a:p>
      </dgm:t>
    </dgm:pt>
    <dgm:pt modelId="{0CDDE26B-CDA8-8B4C-93F5-81C5C580640D}" type="pres">
      <dgm:prSet presAssocID="{E113DE7E-DB43-954B-8A88-6D9FBCE7ED8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314DC5-3B36-CA4D-AE8B-F0872A126386}" type="pres">
      <dgm:prSet presAssocID="{E113DE7E-DB43-954B-8A88-6D9FBCE7ED8D}" presName="hierChild3" presStyleCnt="0"/>
      <dgm:spPr/>
      <dgm:t>
        <a:bodyPr/>
        <a:lstStyle/>
        <a:p>
          <a:endParaRPr lang="en-US"/>
        </a:p>
      </dgm:t>
    </dgm:pt>
    <dgm:pt modelId="{31C7B677-97AE-5341-9E18-EAC59B75969E}" type="pres">
      <dgm:prSet presAssocID="{FD832AEE-BC40-2147-B45A-1579B8989A0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625509D-753F-C94B-A888-03672F0A2DAE}" type="pres">
      <dgm:prSet presAssocID="{05C559EC-5377-5044-89F9-92CAE75C39B9}" presName="hierRoot2" presStyleCnt="0"/>
      <dgm:spPr/>
      <dgm:t>
        <a:bodyPr/>
        <a:lstStyle/>
        <a:p>
          <a:endParaRPr lang="en-US"/>
        </a:p>
      </dgm:t>
    </dgm:pt>
    <dgm:pt modelId="{D621E370-B2B5-454C-85BE-2121B38F8449}" type="pres">
      <dgm:prSet presAssocID="{05C559EC-5377-5044-89F9-92CAE75C39B9}" presName="composite2" presStyleCnt="0"/>
      <dgm:spPr/>
      <dgm:t>
        <a:bodyPr/>
        <a:lstStyle/>
        <a:p>
          <a:endParaRPr lang="en-US"/>
        </a:p>
      </dgm:t>
    </dgm:pt>
    <dgm:pt modelId="{471BD507-97BA-9E45-9ADF-1D80D6733076}" type="pres">
      <dgm:prSet presAssocID="{05C559EC-5377-5044-89F9-92CAE75C39B9}" presName="background2" presStyleLbl="node2" presStyleIdx="1" presStyleCnt="2"/>
      <dgm:spPr/>
      <dgm:t>
        <a:bodyPr/>
        <a:lstStyle/>
        <a:p>
          <a:endParaRPr lang="en-US"/>
        </a:p>
      </dgm:t>
    </dgm:pt>
    <dgm:pt modelId="{FD3D997C-9D48-F843-8F3D-B98AF5D3927B}" type="pres">
      <dgm:prSet presAssocID="{05C559EC-5377-5044-89F9-92CAE75C39B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987A59-AC80-9742-8358-B885951217D1}" type="pres">
      <dgm:prSet presAssocID="{05C559EC-5377-5044-89F9-92CAE75C39B9}" presName="hierChild3" presStyleCnt="0"/>
      <dgm:spPr/>
      <dgm:t>
        <a:bodyPr/>
        <a:lstStyle/>
        <a:p>
          <a:endParaRPr lang="en-US"/>
        </a:p>
      </dgm:t>
    </dgm:pt>
  </dgm:ptLst>
  <dgm:cxnLst>
    <dgm:cxn modelId="{57A3A828-49BC-224A-9C6B-42E5B6FA3808}" type="presOf" srcId="{78C3427C-C092-664F-AC9A-08CADF26365C}" destId="{9EBF1BA6-EF7B-424F-96AA-49DC4F91FC09}" srcOrd="0" destOrd="0" presId="urn:microsoft.com/office/officeart/2005/8/layout/hierarchy1"/>
    <dgm:cxn modelId="{A75BF5B5-4CF6-6F4B-B0B0-EE5B66C37272}" type="presOf" srcId="{E113DE7E-DB43-954B-8A88-6D9FBCE7ED8D}" destId="{0CDDE26B-CDA8-8B4C-93F5-81C5C580640D}" srcOrd="0" destOrd="0" presId="urn:microsoft.com/office/officeart/2005/8/layout/hierarchy1"/>
    <dgm:cxn modelId="{0C7FBA0E-75EA-8E40-BA1B-B6480431EAD8}" srcId="{78C3427C-C092-664F-AC9A-08CADF26365C}" destId="{45F7DEA4-747B-9C49-91A8-FC15208C31F3}" srcOrd="0" destOrd="0" parTransId="{F2A1704A-A7A8-F449-9F7C-0AE14DCFADFE}" sibTransId="{62D20D16-FDD1-534E-AA43-EF183C933E1F}"/>
    <dgm:cxn modelId="{59936B8B-23D1-8847-85E9-1CF8A4C86A3A}" srcId="{45F7DEA4-747B-9C49-91A8-FC15208C31F3}" destId="{05C559EC-5377-5044-89F9-92CAE75C39B9}" srcOrd="1" destOrd="0" parTransId="{FD832AEE-BC40-2147-B45A-1579B8989A0A}" sibTransId="{67590AB1-4651-AE49-B638-0C5FB3CE1A7D}"/>
    <dgm:cxn modelId="{2BE44D23-01B0-7243-BB91-33AC7530F800}" type="presOf" srcId="{D35EE444-BB96-B641-BF5D-72C8A6E5DE1D}" destId="{16EDFA18-A9A8-E349-9FB0-482564B3D812}" srcOrd="0" destOrd="0" presId="urn:microsoft.com/office/officeart/2005/8/layout/hierarchy1"/>
    <dgm:cxn modelId="{359CAB21-6A07-3946-81F4-D1354157A1BA}" type="presOf" srcId="{FD832AEE-BC40-2147-B45A-1579B8989A0A}" destId="{31C7B677-97AE-5341-9E18-EAC59B75969E}" srcOrd="0" destOrd="0" presId="urn:microsoft.com/office/officeart/2005/8/layout/hierarchy1"/>
    <dgm:cxn modelId="{873851B5-B5DE-4C4D-86FA-AB159B35B98C}" type="presOf" srcId="{45F7DEA4-747B-9C49-91A8-FC15208C31F3}" destId="{AAC39D7E-08DE-6D4A-82E0-A0C6A3D5A2A7}" srcOrd="0" destOrd="0" presId="urn:microsoft.com/office/officeart/2005/8/layout/hierarchy1"/>
    <dgm:cxn modelId="{0B39F2F7-02A1-6145-9C59-64793A10A88D}" srcId="{45F7DEA4-747B-9C49-91A8-FC15208C31F3}" destId="{E113DE7E-DB43-954B-8A88-6D9FBCE7ED8D}" srcOrd="0" destOrd="0" parTransId="{D35EE444-BB96-B641-BF5D-72C8A6E5DE1D}" sibTransId="{9063ABF9-4CEF-1041-BD86-C155CF49CE38}"/>
    <dgm:cxn modelId="{0E04F441-37C4-624E-8ABE-816F66A09C90}" type="presOf" srcId="{05C559EC-5377-5044-89F9-92CAE75C39B9}" destId="{FD3D997C-9D48-F843-8F3D-B98AF5D3927B}" srcOrd="0" destOrd="0" presId="urn:microsoft.com/office/officeart/2005/8/layout/hierarchy1"/>
    <dgm:cxn modelId="{C91EE0BC-D42B-6945-B5E3-0C790B54DEED}" type="presParOf" srcId="{9EBF1BA6-EF7B-424F-96AA-49DC4F91FC09}" destId="{64A49D2F-CD9B-474B-B6D2-657EB6B91159}" srcOrd="0" destOrd="0" presId="urn:microsoft.com/office/officeart/2005/8/layout/hierarchy1"/>
    <dgm:cxn modelId="{3DE704C5-0AF8-164F-B09C-D8A1911358DF}" type="presParOf" srcId="{64A49D2F-CD9B-474B-B6D2-657EB6B91159}" destId="{754590CA-0ADD-124D-A358-50122BAD9A9C}" srcOrd="0" destOrd="0" presId="urn:microsoft.com/office/officeart/2005/8/layout/hierarchy1"/>
    <dgm:cxn modelId="{033463CC-B7A1-0C41-B902-6A464055434C}" type="presParOf" srcId="{754590CA-0ADD-124D-A358-50122BAD9A9C}" destId="{AF827997-1212-2E47-9C6D-B83770A39DA2}" srcOrd="0" destOrd="0" presId="urn:microsoft.com/office/officeart/2005/8/layout/hierarchy1"/>
    <dgm:cxn modelId="{F35DEF74-67B4-6A4A-B059-660E36377147}" type="presParOf" srcId="{754590CA-0ADD-124D-A358-50122BAD9A9C}" destId="{AAC39D7E-08DE-6D4A-82E0-A0C6A3D5A2A7}" srcOrd="1" destOrd="0" presId="urn:microsoft.com/office/officeart/2005/8/layout/hierarchy1"/>
    <dgm:cxn modelId="{DA16493F-72B5-5F4B-99D3-AD50511E1102}" type="presParOf" srcId="{64A49D2F-CD9B-474B-B6D2-657EB6B91159}" destId="{9E4952B5-7BB5-CD4A-A788-68A4544204B8}" srcOrd="1" destOrd="0" presId="urn:microsoft.com/office/officeart/2005/8/layout/hierarchy1"/>
    <dgm:cxn modelId="{8259E34C-1917-1A41-95E7-B9A57212AEC3}" type="presParOf" srcId="{9E4952B5-7BB5-CD4A-A788-68A4544204B8}" destId="{16EDFA18-A9A8-E349-9FB0-482564B3D812}" srcOrd="0" destOrd="0" presId="urn:microsoft.com/office/officeart/2005/8/layout/hierarchy1"/>
    <dgm:cxn modelId="{FE79B586-2739-A047-97E3-B22F558BB18E}" type="presParOf" srcId="{9E4952B5-7BB5-CD4A-A788-68A4544204B8}" destId="{49695864-AB17-774F-9E4B-5AC11BD69BD6}" srcOrd="1" destOrd="0" presId="urn:microsoft.com/office/officeart/2005/8/layout/hierarchy1"/>
    <dgm:cxn modelId="{914CA888-4F20-394C-B47B-E3E8A7FF729D}" type="presParOf" srcId="{49695864-AB17-774F-9E4B-5AC11BD69BD6}" destId="{C9319526-D39E-B14E-B245-8AEFDE8791A9}" srcOrd="0" destOrd="0" presId="urn:microsoft.com/office/officeart/2005/8/layout/hierarchy1"/>
    <dgm:cxn modelId="{D44803C6-2262-C741-ABE0-F87623AD340D}" type="presParOf" srcId="{C9319526-D39E-B14E-B245-8AEFDE8791A9}" destId="{8E6C1C99-2AE6-954C-9D4F-ADEBDA7E4DBF}" srcOrd="0" destOrd="0" presId="urn:microsoft.com/office/officeart/2005/8/layout/hierarchy1"/>
    <dgm:cxn modelId="{EA5A3C8B-879B-E843-A88F-FD3C80A5235B}" type="presParOf" srcId="{C9319526-D39E-B14E-B245-8AEFDE8791A9}" destId="{0CDDE26B-CDA8-8B4C-93F5-81C5C580640D}" srcOrd="1" destOrd="0" presId="urn:microsoft.com/office/officeart/2005/8/layout/hierarchy1"/>
    <dgm:cxn modelId="{9BA75D4D-4983-E84D-BECB-5E5E39AC7584}" type="presParOf" srcId="{49695864-AB17-774F-9E4B-5AC11BD69BD6}" destId="{B5314DC5-3B36-CA4D-AE8B-F0872A126386}" srcOrd="1" destOrd="0" presId="urn:microsoft.com/office/officeart/2005/8/layout/hierarchy1"/>
    <dgm:cxn modelId="{7FD9354D-5998-CD4D-951E-6BE1520DAB63}" type="presParOf" srcId="{9E4952B5-7BB5-CD4A-A788-68A4544204B8}" destId="{31C7B677-97AE-5341-9E18-EAC59B75969E}" srcOrd="2" destOrd="0" presId="urn:microsoft.com/office/officeart/2005/8/layout/hierarchy1"/>
    <dgm:cxn modelId="{A4AE9159-ED13-2343-815A-B5252102C0F9}" type="presParOf" srcId="{9E4952B5-7BB5-CD4A-A788-68A4544204B8}" destId="{E625509D-753F-C94B-A888-03672F0A2DAE}" srcOrd="3" destOrd="0" presId="urn:microsoft.com/office/officeart/2005/8/layout/hierarchy1"/>
    <dgm:cxn modelId="{944F5328-1147-694A-A12A-A79B517CEA29}" type="presParOf" srcId="{E625509D-753F-C94B-A888-03672F0A2DAE}" destId="{D621E370-B2B5-454C-85BE-2121B38F8449}" srcOrd="0" destOrd="0" presId="urn:microsoft.com/office/officeart/2005/8/layout/hierarchy1"/>
    <dgm:cxn modelId="{78FD2867-6969-8146-ACB9-BB4C55F9C87A}" type="presParOf" srcId="{D621E370-B2B5-454C-85BE-2121B38F8449}" destId="{471BD507-97BA-9E45-9ADF-1D80D6733076}" srcOrd="0" destOrd="0" presId="urn:microsoft.com/office/officeart/2005/8/layout/hierarchy1"/>
    <dgm:cxn modelId="{BF49C834-AFC9-854A-B290-E24158442640}" type="presParOf" srcId="{D621E370-B2B5-454C-85BE-2121B38F8449}" destId="{FD3D997C-9D48-F843-8F3D-B98AF5D3927B}" srcOrd="1" destOrd="0" presId="urn:microsoft.com/office/officeart/2005/8/layout/hierarchy1"/>
    <dgm:cxn modelId="{85C6D654-BB34-C844-B9EA-4A0D21E8AEB5}" type="presParOf" srcId="{E625509D-753F-C94B-A888-03672F0A2DAE}" destId="{26987A59-AC80-9742-8358-B885951217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7B677-97AE-5341-9E18-EAC59B75969E}">
      <dsp:nvSpPr>
        <dsp:cNvPr id="0" name=""/>
        <dsp:cNvSpPr/>
      </dsp:nvSpPr>
      <dsp:spPr>
        <a:xfrm>
          <a:off x="2834472" y="1356635"/>
          <a:ext cx="1303759" cy="620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832"/>
              </a:lnTo>
              <a:lnTo>
                <a:pt x="1303759" y="422832"/>
              </a:lnTo>
              <a:lnTo>
                <a:pt x="1303759" y="62047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DFA18-A9A8-E349-9FB0-482564B3D812}">
      <dsp:nvSpPr>
        <dsp:cNvPr id="0" name=""/>
        <dsp:cNvSpPr/>
      </dsp:nvSpPr>
      <dsp:spPr>
        <a:xfrm>
          <a:off x="1530713" y="1356635"/>
          <a:ext cx="1303759" cy="620470"/>
        </a:xfrm>
        <a:custGeom>
          <a:avLst/>
          <a:gdLst/>
          <a:ahLst/>
          <a:cxnLst/>
          <a:rect l="0" t="0" r="0" b="0"/>
          <a:pathLst>
            <a:path>
              <a:moveTo>
                <a:pt x="1303759" y="0"/>
              </a:moveTo>
              <a:lnTo>
                <a:pt x="1303759" y="422832"/>
              </a:lnTo>
              <a:lnTo>
                <a:pt x="0" y="422832"/>
              </a:lnTo>
              <a:lnTo>
                <a:pt x="0" y="62047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27997-1212-2E47-9C6D-B83770A39DA2}">
      <dsp:nvSpPr>
        <dsp:cNvPr id="0" name=""/>
        <dsp:cNvSpPr/>
      </dsp:nvSpPr>
      <dsp:spPr>
        <a:xfrm>
          <a:off x="1767760" y="1910"/>
          <a:ext cx="2133424" cy="1354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39D7E-08DE-6D4A-82E0-A0C6A3D5A2A7}">
      <dsp:nvSpPr>
        <dsp:cNvPr id="0" name=""/>
        <dsp:cNvSpPr/>
      </dsp:nvSpPr>
      <dsp:spPr>
        <a:xfrm>
          <a:off x="2004807" y="227105"/>
          <a:ext cx="2133424" cy="135472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Transport</a:t>
          </a:r>
          <a:r>
            <a:rPr lang="en-US" sz="3200" b="0" kern="1200" baseline="0" dirty="0" smtClean="0"/>
            <a:t> of O2</a:t>
          </a:r>
          <a:endParaRPr lang="en-US" sz="3200" b="0" kern="1200" dirty="0"/>
        </a:p>
      </dsp:txBody>
      <dsp:txXfrm>
        <a:off x="2044486" y="266784"/>
        <a:ext cx="2054066" cy="1275366"/>
      </dsp:txXfrm>
    </dsp:sp>
    <dsp:sp modelId="{8E6C1C99-2AE6-954C-9D4F-ADEBDA7E4DBF}">
      <dsp:nvSpPr>
        <dsp:cNvPr id="0" name=""/>
        <dsp:cNvSpPr/>
      </dsp:nvSpPr>
      <dsp:spPr>
        <a:xfrm>
          <a:off x="464001" y="1977106"/>
          <a:ext cx="2133424" cy="1354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DE26B-CDA8-8B4C-93F5-81C5C580640D}">
      <dsp:nvSpPr>
        <dsp:cNvPr id="0" name=""/>
        <dsp:cNvSpPr/>
      </dsp:nvSpPr>
      <dsp:spPr>
        <a:xfrm>
          <a:off x="701048" y="2202300"/>
          <a:ext cx="2133424" cy="135472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smtClean="0"/>
            <a:t>97</a:t>
          </a:r>
          <a:r>
            <a:rPr lang="en-US" sz="2400" b="0" kern="1200" baseline="0" smtClean="0"/>
            <a:t> % in Hb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0" kern="1200" smtClean="0">
              <a:latin typeface="+mn-lt"/>
              <a:ea typeface="Times New Roman" charset="0"/>
              <a:cs typeface="Times New Roman" charset="0"/>
            </a:rPr>
            <a:t>from the lungs to the tissues </a:t>
          </a:r>
          <a:endParaRPr lang="en-US" sz="1600" b="0" kern="1200" dirty="0">
            <a:latin typeface="+mn-lt"/>
          </a:endParaRPr>
        </a:p>
      </dsp:txBody>
      <dsp:txXfrm>
        <a:off x="740727" y="2241979"/>
        <a:ext cx="2054066" cy="1275366"/>
      </dsp:txXfrm>
    </dsp:sp>
    <dsp:sp modelId="{471BD507-97BA-9E45-9ADF-1D80D6733076}">
      <dsp:nvSpPr>
        <dsp:cNvPr id="0" name=""/>
        <dsp:cNvSpPr/>
      </dsp:nvSpPr>
      <dsp:spPr>
        <a:xfrm>
          <a:off x="3071519" y="1977106"/>
          <a:ext cx="2133424" cy="1354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D997C-9D48-F843-8F3D-B98AF5D3927B}">
      <dsp:nvSpPr>
        <dsp:cNvPr id="0" name=""/>
        <dsp:cNvSpPr/>
      </dsp:nvSpPr>
      <dsp:spPr>
        <a:xfrm>
          <a:off x="3308566" y="2202300"/>
          <a:ext cx="2133424" cy="135472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/>
            <a:t>3%</a:t>
          </a:r>
          <a:r>
            <a:rPr lang="en-US" sz="2800" b="0" kern="1200" baseline="0" smtClean="0"/>
            <a:t> dissolved in plasma </a:t>
          </a:r>
          <a:endParaRPr lang="en-US" sz="2800" b="0" kern="1200" dirty="0"/>
        </a:p>
      </dsp:txBody>
      <dsp:txXfrm>
        <a:off x="3348245" y="2241979"/>
        <a:ext cx="2054066" cy="127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2/23/17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2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6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3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0913F949-505C-49A5-A9BA-5C8AA7EAB769}" type="datetime1">
              <a:rPr lang="en-US" smtClean="0"/>
              <a:t>2/23/17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720-DC12-44AE-9243-6BBE6FDA51AF}" type="datetime1">
              <a:rPr lang="en-US" smtClean="0"/>
              <a:t>2/23/17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B9B7-EBEF-46FE-9107-5EDE3947D553}" type="datetime1">
              <a:rPr lang="en-US" smtClean="0"/>
              <a:t>2/23/17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84" y="3886200"/>
            <a:ext cx="9141619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84" y="5124450"/>
            <a:ext cx="9141619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>
            <a:lvl1pPr>
              <a:defRPr sz="1400"/>
            </a:lvl1pPr>
          </a:lstStyle>
          <a:p>
            <a:fld id="{7158BBD9-96B8-F24C-BA3D-5D90B7566753}" type="datetime1">
              <a:rPr lang="en-US" smtClean="0">
                <a:solidFill>
                  <a:srgbClr val="464653"/>
                </a:solidFill>
              </a:rPr>
              <a:pPr/>
              <a:t>2/23/17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21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193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6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4B0B-2719-3446-B535-E965A7C3EDFC}" type="datetime1">
              <a:rPr lang="en-US" smtClean="0">
                <a:solidFill>
                  <a:srgbClr val="464653"/>
                </a:solidFill>
              </a:rPr>
              <a:pPr/>
              <a:t>2/23/17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48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184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84" y="2971800"/>
            <a:ext cx="9141619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0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/>
          <a:p>
            <a:fld id="{C6888400-FA99-314B-BEFD-3828E0312FE7}" type="datetime1">
              <a:rPr lang="en-US" smtClean="0">
                <a:solidFill>
                  <a:srgbClr val="DDE9EC"/>
                </a:solidFill>
              </a:rPr>
              <a:pPr/>
              <a:t>2/23/17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r>
              <a:rPr lang="ar-SA" dirty="0">
                <a:solidFill>
                  <a:srgbClr val="DDE9EC"/>
                </a:solidFill>
              </a:rPr>
              <a:t>خروج البوتاسيوم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2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8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C85-8B52-3A45-B43E-255D2F752733}" type="datetime1">
              <a:rPr lang="en-US" smtClean="0">
                <a:solidFill>
                  <a:srgbClr val="464653"/>
                </a:solidFill>
              </a:rPr>
              <a:pPr/>
              <a:t>2/23/17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1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5" y="1216152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556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9" y="1285875"/>
            <a:ext cx="5385514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87" y="1295400"/>
            <a:ext cx="5387630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9184-E8D0-8C49-B3F1-56EF569C4FEC}" type="datetime1">
              <a:rPr lang="en-US" smtClean="0">
                <a:solidFill>
                  <a:srgbClr val="464653"/>
                </a:solidFill>
              </a:rPr>
              <a:pPr/>
              <a:t>2/23/17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41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986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479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CB05-41DF-4544-B6FD-995B9B89C18D}" type="datetime1">
              <a:rPr lang="en-US" smtClean="0">
                <a:solidFill>
                  <a:srgbClr val="464653"/>
                </a:solidFill>
              </a:rPr>
              <a:pPr/>
              <a:t>2/23/17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7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C735-62E0-2546-A2FD-62FD57D747BD}" type="datetime1">
              <a:rPr lang="en-US" smtClean="0">
                <a:solidFill>
                  <a:srgbClr val="464653"/>
                </a:solidFill>
              </a:rPr>
              <a:pPr/>
              <a:t>2/23/17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2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11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11" y="1219203"/>
            <a:ext cx="3351927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586-6EF4-824C-A059-CFB683D7118C}" type="datetime1">
              <a:rPr lang="en-US" smtClean="0">
                <a:solidFill>
                  <a:srgbClr val="464653"/>
                </a:solidFill>
              </a:rPr>
              <a:pPr/>
              <a:t>2/23/17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8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0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531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99A-4B87-4D69-A7AD-2135E617C58D}" type="datetime1">
              <a:rPr lang="en-US" smtClean="0"/>
              <a:t>2/23/17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500856"/>
            <a:ext cx="10969943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8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12B-F6ED-7647-A1E5-BB2684808146}" type="datetime1">
              <a:rPr lang="en-US" smtClean="0">
                <a:solidFill>
                  <a:srgbClr val="DDE9EC"/>
                </a:solidFill>
              </a:rPr>
              <a:pPr/>
              <a:t>2/23/17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DDE9EC"/>
                </a:solidFill>
              </a:rPr>
              <a:t>خروج البوتاسيوم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448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66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1A9-40D5-CB48-B5E9-6C25DBD57021}" type="datetime1">
              <a:rPr lang="en-US" smtClean="0">
                <a:solidFill>
                  <a:srgbClr val="464653"/>
                </a:solidFill>
              </a:rPr>
              <a:pPr/>
              <a:t>2/23/17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09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4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4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4A2-BACB-274B-9F04-199B86E9F8AA}" type="datetime1">
              <a:rPr lang="en-US" smtClean="0">
                <a:solidFill>
                  <a:srgbClr val="464653"/>
                </a:solidFill>
              </a:rPr>
              <a:pPr/>
              <a:t>2/23/17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13BCAABC-0083-4558-BD3E-E213F47F580C}" type="datetime1">
              <a:rPr lang="en-US" smtClean="0"/>
              <a:t>2/23/17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9BD8-F43F-4F4A-9712-C32578EEC8F8}" type="datetime1">
              <a:rPr lang="en-US" smtClean="0"/>
              <a:t>2/23/17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BD9B-FB65-4512-B226-A267B89893CD}" type="datetime1">
              <a:rPr lang="en-US" smtClean="0"/>
              <a:t>2/23/17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513D-2C2F-481B-B49D-4ED5F0B98A06}" type="datetime1">
              <a:rPr lang="en-US" smtClean="0"/>
              <a:t>2/23/17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A81-C7E1-4C84-AA25-9616F335CBC3}" type="datetime1">
              <a:rPr lang="en-US" smtClean="0"/>
              <a:t>2/23/17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FE9B-C467-4500-911F-EB066E6458F3}" type="datetime1">
              <a:rPr lang="en-US" smtClean="0"/>
              <a:t>2/23/17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2B-EAD1-4F54-95E3-BE47A2A44626}" type="datetime1">
              <a:rPr lang="en-US" smtClean="0"/>
              <a:t>2/23/17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F8F8016E-CF0A-4A5A-B6EA-F667F63DFDEA}" type="datetime1">
              <a:rPr lang="en-US" smtClean="0"/>
              <a:t>2/23/17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48" y="152400"/>
            <a:ext cx="109699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48" y="1219200"/>
            <a:ext cx="10969943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85" y="6356350"/>
            <a:ext cx="3051269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D158F633-9764-2845-A074-813977D81419}" type="datetime1">
              <a:rPr lang="en-US" smtClean="0">
                <a:solidFill>
                  <a:srgbClr val="464653"/>
                </a:solidFill>
              </a:rPr>
              <a:pPr defTabSz="914400"/>
              <a:t>2/23/17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57" y="6356350"/>
            <a:ext cx="4672383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51" y="6356350"/>
            <a:ext cx="264091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4929A69E-7D8F-4515-9605-0315ABD4F316}" type="slidenum">
              <a:rPr lang="en-US" smtClean="0">
                <a:solidFill>
                  <a:srgbClr val="464653"/>
                </a:solidFill>
              </a:rPr>
              <a:pPr defTabSz="914400"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48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2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YbvwMSzqdY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i9ctwDUnc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ocs.google.com/document/d/1LoawAdvXBg92MWvPPuFp3LEG0jDWJYd6_cMBV_9aNww/edit" TargetMode="External"/><Relationship Id="rId3" Type="http://schemas.openxmlformats.org/officeDocument/2006/relationships/hyperlink" Target="https://www.onlineexambuilder.com/lecture-7/exam-12987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Physiology436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tc6qEYDzc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ahUKEwifrKyeqojSAhVHwBQKHefgBdoQjRwIBw&amp;url=https://www.youtube.com/watch?v=W7egri8t-iE&amp;psig=AFQjCNF9tIbAUoCeSlBUFx6iohr7A1ywDA&amp;ust=1486912329488913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64" y="1839723"/>
            <a:ext cx="2257275" cy="137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208" y="1916835"/>
            <a:ext cx="7770376" cy="14700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Oxygen and Carbon Dioxide Transport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335" y="5183474"/>
            <a:ext cx="7481067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Team 436 –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Respiratory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Block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Lecture 7</a:t>
            </a:r>
            <a:endParaRPr lang="en-GB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10919" y="3212976"/>
            <a:ext cx="6982957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5" y="332656"/>
            <a:ext cx="16557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1079" y="3617729"/>
            <a:ext cx="647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600" dirty="0">
                <a:solidFill>
                  <a:srgbClr val="FF0000"/>
                </a:solidFill>
              </a:rPr>
              <a:t>Red: very </a:t>
            </a:r>
            <a:r>
              <a:rPr lang="en-US" sz="1600" dirty="0" smtClean="0">
                <a:solidFill>
                  <a:srgbClr val="FF0000"/>
                </a:solidFill>
              </a:rPr>
              <a:t>important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  <a:p>
            <a:pPr defTabSz="914363"/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Green:  </a:t>
            </a:r>
            <a:r>
              <a:rPr lang="en-US" sz="1600" dirty="0" smtClean="0">
                <a:solidFill>
                  <a:srgbClr val="528693"/>
                </a:solidFill>
              </a:rPr>
              <a:t>Doctor’s notes</a:t>
            </a:r>
            <a:r>
              <a:rPr lang="en-US" sz="1600" dirty="0" smtClean="0">
                <a:solidFill>
                  <a:srgbClr val="DDE9EC">
                    <a:lumMod val="50000"/>
                  </a:srgbClr>
                </a:solidFill>
              </a:rPr>
              <a:t>.</a:t>
            </a:r>
          </a:p>
          <a:p>
            <a:pPr defTabSz="914363"/>
            <a:r>
              <a:rPr lang="en-US" sz="1600" dirty="0">
                <a:solidFill>
                  <a:srgbClr val="C76B9B"/>
                </a:solidFill>
              </a:rPr>
              <a:t>Pink:  </a:t>
            </a:r>
            <a:r>
              <a:rPr lang="en-US" sz="1600" dirty="0" smtClean="0">
                <a:solidFill>
                  <a:srgbClr val="C76B9B"/>
                </a:solidFill>
              </a:rPr>
              <a:t>formulas. </a:t>
            </a:r>
            <a:endParaRPr lang="en-US" sz="1600" dirty="0" smtClean="0">
              <a:solidFill>
                <a:srgbClr val="DDE9EC">
                  <a:lumMod val="50000"/>
                </a:srgbClr>
              </a:solidFill>
            </a:endParaRPr>
          </a:p>
          <a:p>
            <a:pPr defTabSz="914363"/>
            <a:r>
              <a:rPr lang="en-US" sz="1600" dirty="0" smtClean="0">
                <a:solidFill>
                  <a:srgbClr val="FADA7A">
                    <a:lumMod val="75000"/>
                  </a:srgbClr>
                </a:solidFill>
              </a:rPr>
              <a:t>Yellow:  numbers.</a:t>
            </a:r>
          </a:p>
          <a:p>
            <a:pPr defTabSz="914363"/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</a:rPr>
              <a:t>Gray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: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</a:rPr>
              <a:t>notes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</a:rPr>
              <a:t>and explanation.</a:t>
            </a:r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1" y="630215"/>
            <a:ext cx="1795082" cy="1061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7961" y="6137850"/>
            <a:ext cx="424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Lecture:  If work is intended for initial studying.</a:t>
            </a:r>
          </a:p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Review:  If work is intended for revision.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883586"/>
            <a:ext cx="1814089" cy="15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2- Transport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of CO</a:t>
            </a:r>
            <a:r>
              <a:rPr lang="en-US" altLang="en-US" sz="28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Combined with </a:t>
            </a:r>
            <a:r>
              <a:rPr lang="en-US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Hb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(Displacement of O2)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3049" y="3032773"/>
            <a:ext cx="10762740" cy="3089879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3- Transport of CO2 Dissolved in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Plasma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(7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%)</a:t>
            </a:r>
          </a:p>
          <a:p>
            <a:pPr marL="0" indent="0" algn="just">
              <a:spcBef>
                <a:spcPct val="0"/>
              </a:spcBef>
              <a:buNone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cs typeface="Times New Roman" panose="02020603050405020304" pitchFamily="18" charset="0"/>
              </a:rPr>
              <a:t>PCO</a:t>
            </a:r>
            <a:r>
              <a:rPr lang="en-US" altLang="en-US" sz="1800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cs typeface="Times New Roman" panose="02020603050405020304" pitchFamily="18" charset="0"/>
              </a:rPr>
              <a:t>of venous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blood is: 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45 mm Hg </a:t>
            </a:r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(Higher because it is carrying it back to the lungs be exhaled out)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cs typeface="Times New Roman" panose="02020603050405020304" pitchFamily="18" charset="0"/>
              </a:rPr>
              <a:t>PCO</a:t>
            </a:r>
            <a:r>
              <a:rPr lang="en-US" altLang="en-US" sz="1800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cs typeface="Times New Roman" panose="02020603050405020304" pitchFamily="18" charset="0"/>
              </a:rPr>
              <a:t>of  arterial blood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is: 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40 </a:t>
            </a:r>
            <a:r>
              <a:rPr lang="en-US" altLang="en-US" sz="1800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mmHg</a:t>
            </a:r>
            <a:endParaRPr lang="en-US" altLang="en-US" sz="1800" dirty="0" smtClean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800" dirty="0" smtClean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cs typeface="Times New Roman" panose="02020603050405020304" pitchFamily="18" charset="0"/>
              </a:rPr>
              <a:t>The </a:t>
            </a:r>
            <a:r>
              <a:rPr lang="en-US" altLang="en-US" sz="1800" dirty="0">
                <a:cs typeface="Times New Roman" panose="02020603050405020304" pitchFamily="18" charset="0"/>
              </a:rPr>
              <a:t>amount of CO</a:t>
            </a:r>
            <a:r>
              <a:rPr lang="en-US" altLang="en-US" sz="1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cs typeface="Times New Roman" panose="02020603050405020304" pitchFamily="18" charset="0"/>
              </a:rPr>
              <a:t> dissolved in the blood at 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45 mmHg is 2.7 ml/dl (2.7</a:t>
            </a:r>
            <a:r>
              <a:rPr lang="en-US" altLang="en-US" sz="1800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%)</a:t>
            </a:r>
            <a:endParaRPr lang="en-US" altLang="en-US" sz="1800" dirty="0" smtClean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cs typeface="Times New Roman" panose="02020603050405020304" pitchFamily="18" charset="0"/>
              </a:rPr>
              <a:t>The </a:t>
            </a:r>
            <a:r>
              <a:rPr lang="en-US" altLang="en-US" sz="1800" dirty="0">
                <a:cs typeface="Times New Roman" panose="02020603050405020304" pitchFamily="18" charset="0"/>
              </a:rPr>
              <a:t>amount of CO</a:t>
            </a:r>
            <a:r>
              <a:rPr lang="en-US" altLang="en-US" sz="1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cs typeface="Times New Roman" panose="02020603050405020304" pitchFamily="18" charset="0"/>
              </a:rPr>
              <a:t> dissolved at 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40 mmHg </a:t>
            </a:r>
            <a:r>
              <a:rPr lang="en-US" altLang="en-US" sz="1800" dirty="0">
                <a:cs typeface="Times New Roman" panose="02020603050405020304" pitchFamily="18" charset="0"/>
              </a:rPr>
              <a:t>is about 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2.4 </a:t>
            </a:r>
            <a:r>
              <a:rPr lang="en-US" altLang="en-US" sz="1800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ml</a:t>
            </a:r>
            <a:endParaRPr lang="en-US" altLang="en-US" sz="1800" dirty="0" smtClean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cs typeface="Times New Roman" panose="02020603050405020304" pitchFamily="18" charset="0"/>
              </a:rPr>
              <a:t>The  </a:t>
            </a:r>
            <a:r>
              <a:rPr lang="en-US" altLang="en-US" sz="1800" dirty="0">
                <a:cs typeface="Times New Roman" panose="02020603050405020304" pitchFamily="18" charset="0"/>
              </a:rPr>
              <a:t>difference between 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2.7 </a:t>
            </a:r>
            <a:r>
              <a:rPr lang="en-US" altLang="en-US" sz="1800" dirty="0">
                <a:cs typeface="Times New Roman" panose="02020603050405020304" pitchFamily="18" charset="0"/>
              </a:rPr>
              <a:t>and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 2.4</a:t>
            </a:r>
            <a:r>
              <a:rPr lang="en-US" altLang="en-US" sz="1800" dirty="0">
                <a:cs typeface="Times New Roman" panose="02020603050405020304" pitchFamily="18" charset="0"/>
              </a:rPr>
              <a:t> is only 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0.3 </a:t>
            </a:r>
            <a:r>
              <a:rPr lang="en-US" altLang="en-US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ml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cs typeface="Times New Roman" panose="02020603050405020304" pitchFamily="18" charset="0"/>
              </a:rPr>
              <a:t>About 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0.3 ml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CO</a:t>
            </a:r>
            <a:r>
              <a:rPr lang="en-US" altLang="en-US" sz="1800" baseline="-25000" dirty="0" smtClean="0">
                <a:cs typeface="Times New Roman" panose="02020603050405020304" pitchFamily="18" charset="0"/>
              </a:rPr>
              <a:t>2 </a:t>
            </a:r>
            <a:r>
              <a:rPr lang="en-US" altLang="en-US" sz="1800" dirty="0">
                <a:cs typeface="Times New Roman" panose="02020603050405020304" pitchFamily="18" charset="0"/>
              </a:rPr>
              <a:t> / 100 ml of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blood in </a:t>
            </a:r>
            <a:r>
              <a:rPr lang="en-US" altLang="en-US" sz="1800" dirty="0">
                <a:cs typeface="Times New Roman" panose="02020603050405020304" pitchFamily="18" charset="0"/>
              </a:rPr>
              <a:t>the 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form of dissolved </a:t>
            </a:r>
            <a:r>
              <a:rPr lang="en-US" altLang="en-US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</a:t>
            </a:r>
            <a:r>
              <a:rPr lang="en-US" altLang="en-US" sz="1800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3394" y="5852259"/>
            <a:ext cx="130599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l = 100 ml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3049" y="1475636"/>
            <a:ext cx="1076274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CO (Carbon </a:t>
            </a:r>
            <a:r>
              <a:rPr lang="en-US" sz="1600" b="1" dirty="0" smtClean="0">
                <a:solidFill>
                  <a:srgbClr val="FF0000"/>
                </a:solidFill>
              </a:rPr>
              <a:t>Monoxide</a:t>
            </a:r>
            <a:r>
              <a:rPr lang="en-US" sz="1600" b="1" dirty="0" smtClean="0"/>
              <a:t>) binding:</a:t>
            </a:r>
          </a:p>
          <a:p>
            <a:pPr algn="just"/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/>
              <a:t>Co2 combines </a:t>
            </a:r>
            <a:r>
              <a:rPr lang="en-US" sz="1600" dirty="0"/>
              <a:t>with </a:t>
            </a:r>
            <a:r>
              <a:rPr lang="en-US" sz="1600" dirty="0" err="1"/>
              <a:t>Hb</a:t>
            </a:r>
            <a:r>
              <a:rPr lang="en-US" sz="1600" dirty="0"/>
              <a:t> at the same point on the </a:t>
            </a:r>
            <a:r>
              <a:rPr lang="en-US" sz="1600" dirty="0" err="1"/>
              <a:t>Hb</a:t>
            </a:r>
            <a:r>
              <a:rPr lang="en-US" sz="1600" dirty="0"/>
              <a:t> molecule as does oxygen.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/>
              <a:t>It binds with </a:t>
            </a:r>
            <a:r>
              <a:rPr lang="en-US" sz="1600" dirty="0" err="1"/>
              <a:t>Hb</a:t>
            </a:r>
            <a:r>
              <a:rPr lang="en-US" sz="1600" dirty="0"/>
              <a:t> about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250</a:t>
            </a:r>
            <a:r>
              <a:rPr lang="en-US" sz="1600" dirty="0"/>
              <a:t> times as much as O2 (affinity of </a:t>
            </a:r>
            <a:r>
              <a:rPr lang="en-US" sz="1600" dirty="0" err="1"/>
              <a:t>Hb</a:t>
            </a:r>
            <a:r>
              <a:rPr lang="en-US" sz="1600" dirty="0"/>
              <a:t> to CO is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250</a:t>
            </a:r>
            <a:r>
              <a:rPr lang="en-US" sz="1600" dirty="0" smtClean="0"/>
              <a:t> times of </a:t>
            </a:r>
            <a:r>
              <a:rPr lang="en-US" sz="1600" dirty="0"/>
              <a:t>that to O2).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/>
              <a:t>It causes </a:t>
            </a:r>
            <a:r>
              <a:rPr lang="en-US" sz="1600" u="sng" dirty="0"/>
              <a:t>l</a:t>
            </a:r>
            <a:r>
              <a:rPr lang="en-US" sz="1600" u="sng" dirty="0" smtClean="0"/>
              <a:t>eft  </a:t>
            </a:r>
            <a:r>
              <a:rPr lang="en-US" sz="1600" u="sng" dirty="0"/>
              <a:t>shift </a:t>
            </a:r>
            <a:r>
              <a:rPr lang="en-US" sz="1600" dirty="0"/>
              <a:t>of the O2-Hb </a:t>
            </a:r>
            <a:r>
              <a:rPr lang="en-US" sz="1600" dirty="0" smtClean="0"/>
              <a:t>curve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(discussed later)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3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Haldane </a:t>
            </a:r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11</a:t>
            </a:fld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651" y="1375641"/>
                <a:ext cx="10969943" cy="4882659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sz="2000" dirty="0" smtClean="0"/>
                  <a:t>When oxygen binds with hemoglobin, carbon dioxide is released to increase CO2 transport.</a:t>
                </a:r>
                <a:endParaRPr lang="en-US" sz="2000" dirty="0"/>
              </a:p>
              <a:p>
                <a:pPr algn="just"/>
                <a:r>
                  <a:rPr lang="en-US" sz="2000" dirty="0"/>
                  <a:t>Binding of Hb with O2 at the lung causes the Hb to </a:t>
                </a:r>
                <a:r>
                  <a:rPr lang="en-US" sz="2000" dirty="0" smtClean="0"/>
                  <a:t>become </a:t>
                </a:r>
                <a:r>
                  <a:rPr lang="en-US" sz="2000" dirty="0"/>
                  <a:t>a stronger </a:t>
                </a:r>
                <a:r>
                  <a:rPr lang="en-US" sz="2000" dirty="0" smtClean="0"/>
                  <a:t>acid, and </a:t>
                </a:r>
                <a:r>
                  <a:rPr lang="en-US" sz="2000" dirty="0"/>
                  <a:t>this in turn displaces CO2 from the blood and into the </a:t>
                </a:r>
                <a:r>
                  <a:rPr lang="en-US" sz="2000" dirty="0" smtClean="0"/>
                  <a:t>alveoli.</a:t>
                </a:r>
                <a:endParaRPr lang="en-US" sz="2000" dirty="0"/>
              </a:p>
              <a:p>
                <a:pPr algn="just"/>
                <a:r>
                  <a:rPr lang="en-US" sz="2000" dirty="0"/>
                  <a:t>Change in blood acidity during CO2 </a:t>
                </a:r>
                <a:r>
                  <a:rPr lang="en-US" sz="2000" dirty="0" smtClean="0"/>
                  <a:t>transport:</a:t>
                </a:r>
                <a:endParaRPr lang="en-US" sz="2000" dirty="0"/>
              </a:p>
              <a:p>
                <a:pPr marL="285750" indent="0" algn="just">
                  <a:buNone/>
                </a:pPr>
                <a:r>
                  <a:rPr lang="en-US" sz="2000" dirty="0"/>
                  <a:t>Arterial blood has a </a:t>
                </a:r>
                <a:r>
                  <a:rPr lang="en-US" sz="2000" dirty="0" smtClean="0"/>
                  <a:t>pH </a:t>
                </a:r>
                <a:r>
                  <a:rPr lang="en-US" sz="2000" dirty="0"/>
                  <a:t>of </a:t>
                </a:r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7.41</a:t>
                </a:r>
                <a:r>
                  <a:rPr lang="en-US" sz="2000" dirty="0" smtClean="0"/>
                  <a:t>,  and the pH </a:t>
                </a:r>
                <a:r>
                  <a:rPr lang="en-US" sz="2000" dirty="0"/>
                  <a:t>of venous blood </a:t>
                </a:r>
                <a:r>
                  <a:rPr lang="en-US" sz="2000" dirty="0" smtClean="0"/>
                  <a:t>(which has </a:t>
                </a:r>
                <a:r>
                  <a:rPr lang="en-US" sz="2000" dirty="0"/>
                  <a:t>higher </a:t>
                </a:r>
                <a:r>
                  <a:rPr lang="en-US" sz="2000" dirty="0" smtClean="0"/>
                  <a:t>PCO2) </a:t>
                </a:r>
                <a:r>
                  <a:rPr lang="en-US" sz="2000" dirty="0"/>
                  <a:t>falls to </a:t>
                </a:r>
                <a: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7.37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(i.e. </a:t>
                </a:r>
                <a:r>
                  <a:rPr lang="en-US" sz="2000" dirty="0"/>
                  <a:t>change of </a:t>
                </a:r>
                <a: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0.04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units </a:t>
                </a:r>
                <a:r>
                  <a:rPr lang="en-US" sz="2000" dirty="0"/>
                  <a:t>takes place</a:t>
                </a:r>
                <a:r>
                  <a:rPr lang="en-US" sz="2000" dirty="0" smtClean="0"/>
                  <a:t>). 						</a:t>
                </a:r>
              </a:p>
              <a:p>
                <a:pPr marL="285750" indent="0" algn="just">
                  <a:buNone/>
                </a:pPr>
                <a:r>
                  <a:rPr lang="en-US" sz="2000" dirty="0" smtClean="0">
                    <a:solidFill>
                      <a:schemeClr val="bg1">
                        <a:lumMod val="65000"/>
                      </a:schemeClr>
                    </a:solidFill>
                  </a:rPr>
                  <a:t>The pH decreases because of the carbonic acid formed when CO2 enters the blood. </a:t>
                </a:r>
              </a:p>
              <a:p>
                <a:pPr algn="just"/>
                <a:endParaRPr lang="en-US" sz="2000" dirty="0"/>
              </a:p>
              <a:p>
                <a:pPr algn="just"/>
                <a:endParaRPr lang="en-US" sz="2000" dirty="0" smtClean="0"/>
              </a:p>
              <a:p>
                <a:pPr algn="just"/>
                <a:endParaRPr lang="en-US" sz="2000" dirty="0" smtClean="0"/>
              </a:p>
              <a:p>
                <a:pPr algn="just"/>
                <a:r>
                  <a:rPr lang="en-US" sz="2000" dirty="0" smtClean="0"/>
                  <a:t> </a:t>
                </a:r>
                <a:r>
                  <a:rPr lang="en-US" sz="2000" dirty="0"/>
                  <a:t>R = 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76B9B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Rate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output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Rate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76B9B"/>
                            </a:solidFill>
                          </a:rPr>
                          <m:t>uptake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C76B9B"/>
                  </a:solidFill>
                </a:endParaRPr>
              </a:p>
              <a:p>
                <a:pPr algn="just"/>
                <a:r>
                  <a:rPr lang="en-US" sz="2000" dirty="0" smtClean="0"/>
                  <a:t>Normally (person with normal diet) </a:t>
                </a:r>
                <a:r>
                  <a:rPr lang="en-US" sz="2000" dirty="0"/>
                  <a:t>it is </a:t>
                </a:r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4/5 </a:t>
                </a: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(200\250) </a:t>
                </a:r>
                <a:r>
                  <a:rPr lang="en-US" sz="2000" dirty="0" smtClean="0"/>
                  <a:t>= </a:t>
                </a:r>
                <a: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82</a:t>
                </a:r>
                <a:r>
                  <a:rPr lang="en-US" sz="2000" dirty="0" smtClean="0"/>
                  <a:t>% =</a:t>
                </a:r>
                <a:r>
                  <a:rPr lang="en-US" sz="2000" dirty="0" smtClean="0">
                    <a:solidFill>
                      <a:srgbClr val="FFC000"/>
                    </a:solidFill>
                  </a:rPr>
                  <a:t>0.825</a:t>
                </a:r>
                <a:endParaRPr lang="en-US" sz="2000" dirty="0">
                  <a:solidFill>
                    <a:srgbClr val="FFC000"/>
                  </a:solidFill>
                </a:endParaRPr>
              </a:p>
              <a:p>
                <a:pPr algn="just"/>
                <a:r>
                  <a:rPr lang="en-US" sz="2000" dirty="0"/>
                  <a:t> When Carbohydrate diet is used , R = </a:t>
                </a:r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1 </a:t>
                </a: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(every 1O2 consumed 1CO2 produced)</a:t>
                </a:r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r>
                  <a:rPr lang="en-US" sz="2000" dirty="0"/>
                  <a:t> When </a:t>
                </a:r>
                <a:r>
                  <a:rPr lang="en-US" sz="2000" dirty="0" smtClean="0"/>
                  <a:t>only fats are used, R=</a:t>
                </a:r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0.7</a:t>
                </a:r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651" y="1375641"/>
                <a:ext cx="10969943" cy="4882659"/>
              </a:xfrm>
              <a:blipFill rotWithShape="0">
                <a:blip r:embed="rId2"/>
                <a:stretch>
                  <a:fillRect l="-167" t="-1373" r="-556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527505" y="0"/>
            <a:ext cx="266132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448" y="3861048"/>
            <a:ext cx="10872854" cy="508424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1200" b="1" dirty="0" smtClean="0"/>
              <a:t>     </a:t>
            </a:r>
            <a:r>
              <a:rPr lang="en-US" sz="2000" dirty="0"/>
              <a:t>Respiratory </a:t>
            </a:r>
            <a:r>
              <a:rPr lang="en-US" sz="2000"/>
              <a:t>Exchange </a:t>
            </a:r>
            <a:r>
              <a:rPr lang="en-US" sz="2000" smtClean="0"/>
              <a:t>Ratio (Respiratory </a:t>
            </a:r>
            <a:r>
              <a:rPr lang="en-US" sz="2000" dirty="0"/>
              <a:t>Quotient)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9836" y="3789040"/>
            <a:ext cx="10669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Oxygen-hemoglobin Dissociation Curve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755" y="1439895"/>
            <a:ext cx="66067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b="1" u="sng" dirty="0"/>
              <a:t>C</a:t>
            </a:r>
            <a:r>
              <a:rPr lang="en-US" b="1" u="sng" dirty="0" smtClean="0"/>
              <a:t>urve Shape: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S - shaped or </a:t>
            </a:r>
            <a:r>
              <a:rPr lang="en-US" dirty="0" smtClean="0"/>
              <a:t>sigmoid (not linear) </a:t>
            </a:r>
          </a:p>
          <a:p>
            <a:pPr marL="342900" indent="-342900" algn="just">
              <a:buFont typeface="Arial" charset="0"/>
              <a:buChar char="•"/>
            </a:pPr>
            <a:endParaRPr lang="en-US" dirty="0" smtClean="0">
              <a:ea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b="1" u="sng" dirty="0" smtClean="0">
                <a:ea typeface="Times New Roman" pitchFamily="18" charset="0"/>
                <a:cs typeface="Times New Roman" pitchFamily="18" charset="0"/>
              </a:rPr>
              <a:t>Represent:</a:t>
            </a:r>
            <a:r>
              <a:rPr lang="en-US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relationship 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between the percent O</a:t>
            </a:r>
            <a:r>
              <a:rPr lang="en-US" baseline="-30000" dirty="0"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saturation of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Hb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and the partial pressure of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baseline="-30000" dirty="0" smtClean="0">
                <a:ea typeface="Times New Roman" pitchFamily="18" charset="0"/>
                <a:cs typeface="Times New Roman" pitchFamily="18" charset="0"/>
              </a:rPr>
              <a:t>2 (PO2) </a:t>
            </a:r>
            <a:endParaRPr lang="en-US" dirty="0">
              <a:ea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This curve is called the </a:t>
            </a:r>
            <a:r>
              <a:rPr lang="en-US" dirty="0" err="1" smtClean="0">
                <a:ea typeface="Times New Roman" pitchFamily="18" charset="0"/>
                <a:cs typeface="Times New Roman" pitchFamily="18" charset="0"/>
              </a:rPr>
              <a:t>oxyhemoglobin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saturation curve.</a:t>
            </a:r>
            <a:endParaRPr lang="en-US" baseline="-30000" dirty="0" smtClean="0"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b="1" u="sng" dirty="0" smtClean="0"/>
              <a:t>Relation:</a:t>
            </a:r>
            <a:r>
              <a:rPr lang="en-US" b="1" dirty="0" smtClean="0"/>
              <a:t> </a:t>
            </a:r>
            <a:r>
              <a:rPr lang="en-US" dirty="0" smtClean="0"/>
              <a:t>shows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progressive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  <a:r>
              <a:rPr lang="en-US" dirty="0"/>
              <a:t> in the percentage saturation of the Hb with the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  <a:r>
              <a:rPr lang="en-US" dirty="0"/>
              <a:t> in the PO2 in the blood. 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altLang="en-US" dirty="0"/>
              <a:t>Higher PO2 results in greater </a:t>
            </a:r>
            <a:r>
              <a:rPr lang="en-US" altLang="en-US" dirty="0" err="1"/>
              <a:t>Hb</a:t>
            </a:r>
            <a:r>
              <a:rPr lang="en-US" altLang="en-US" dirty="0"/>
              <a:t> saturation.</a:t>
            </a:r>
          </a:p>
          <a:p>
            <a:pPr marL="342900" indent="-342900" algn="just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265" y="1296374"/>
            <a:ext cx="3953943" cy="3013478"/>
          </a:xfrm>
          <a:prstGeom prst="rect">
            <a:avLst/>
          </a:prstGeom>
        </p:spPr>
      </p:pic>
      <p:pic>
        <p:nvPicPr>
          <p:cNvPr id="1026" name="Picture 2" descr="Image result for youtub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92" y="555153"/>
            <a:ext cx="648072" cy="45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53323" y="1669"/>
            <a:ext cx="1835502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  <a:r>
              <a:rPr lang="en-US" smtClean="0">
                <a:solidFill>
                  <a:srgbClr val="FF0000"/>
                </a:solidFill>
              </a:rPr>
              <a:t>ery </a:t>
            </a:r>
            <a:r>
              <a:rPr lang="en-US">
                <a:solidFill>
                  <a:srgbClr val="FF0000"/>
                </a:solidFill>
              </a:rPr>
              <a:t>I</a:t>
            </a:r>
            <a:r>
              <a:rPr lang="en-US" smtClean="0">
                <a:solidFill>
                  <a:srgbClr val="FF0000"/>
                </a:solidFill>
              </a:rPr>
              <a:t>mportant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73223"/>
              </p:ext>
            </p:extLst>
          </p:nvPr>
        </p:nvGraphicFramePr>
        <p:xfrm>
          <a:off x="1124584" y="4661514"/>
          <a:ext cx="5493120" cy="158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1040"/>
                <a:gridCol w="1769360"/>
                <a:gridCol w="1892720"/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Arterial Blood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Venous Blood </a:t>
                      </a:r>
                      <a:r>
                        <a:rPr lang="en-US" sz="1100" dirty="0" smtClean="0"/>
                        <a:t>(returning from the tissues )</a:t>
                      </a:r>
                      <a:endParaRPr lang="en-US" sz="1100" dirty="0"/>
                    </a:p>
                  </a:txBody>
                  <a:tcPr anchor="ctr"/>
                </a:tc>
              </a:tr>
              <a:tr h="27277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95 mmHg 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mmHg 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</a:tr>
              <a:tr h="47735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Saturation of </a:t>
                      </a:r>
                      <a:r>
                        <a:rPr lang="en-US" sz="1600" b="1" dirty="0" err="1" smtClean="0"/>
                        <a:t>Hb</a:t>
                      </a:r>
                      <a:r>
                        <a:rPr lang="en-US" sz="1600" b="1" dirty="0" smtClean="0"/>
                        <a:t> with O2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97%.  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75%.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13" descr="16_34"/>
          <p:cNvPicPr>
            <a:picLocks noChangeAspect="1" noChangeArrowheads="1"/>
          </p:cNvPicPr>
          <p:nvPr/>
        </p:nvPicPr>
        <p:blipFill rotWithShape="1">
          <a:blip r:embed="rId5" cstate="print"/>
          <a:srcRect t="2870" r="313" b="5414"/>
          <a:stretch/>
        </p:blipFill>
        <p:spPr>
          <a:xfrm>
            <a:off x="7736375" y="4217505"/>
            <a:ext cx="3941561" cy="2016224"/>
          </a:xfrm>
          <a:prstGeom prst="rect">
            <a:avLst/>
          </a:prstGeom>
          <a:ln w="22225">
            <a:noFill/>
          </a:ln>
        </p:spPr>
      </p:pic>
    </p:spTree>
    <p:extLst>
      <p:ext uri="{BB962C8B-B14F-4D97-AF65-F5344CB8AC3E}">
        <p14:creationId xmlns:p14="http://schemas.microsoft.com/office/powerpoint/2010/main" val="14649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Shift of Oxygen-Hemoglobin Dissociation Curve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89" t="3740" r="11877" b="15008"/>
          <a:stretch/>
        </p:blipFill>
        <p:spPr>
          <a:xfrm>
            <a:off x="3826179" y="1676264"/>
            <a:ext cx="4536504" cy="3335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8615983" y="1628800"/>
            <a:ext cx="3276345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dirty="0" smtClean="0"/>
              <a:t>Shifted to </a:t>
            </a:r>
            <a:r>
              <a:rPr lang="en-US" smtClean="0"/>
              <a:t>the Right 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93803" y="1628800"/>
            <a:ext cx="2979076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dirty="0" smtClean="0"/>
              <a:t>Shifted to </a:t>
            </a:r>
            <a:r>
              <a:rPr lang="en-US" smtClean="0"/>
              <a:t>the Left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32986" y="2403374"/>
            <a:ext cx="3276345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Means: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O2 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is dissociated or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released (</a:t>
            </a:r>
            <a:r>
              <a:rPr lang="en-US" dirty="0" smtClean="0"/>
              <a:t>unloaded)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to the tissues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from </a:t>
            </a:r>
            <a:r>
              <a:rPr lang="en-US" dirty="0" err="1" smtClean="0">
                <a:ea typeface="Times New Roman" pitchFamily="18" charset="0"/>
                <a:cs typeface="Times New Roman" pitchFamily="18" charset="0"/>
              </a:rPr>
              <a:t>Hb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064" y="2403374"/>
            <a:ext cx="2979076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Means: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affinity for oxygen is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increased.</a:t>
            </a:r>
          </a:p>
          <a:p>
            <a:r>
              <a:rPr lang="en-US" dirty="0" smtClean="0"/>
              <a:t>or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Loading </a:t>
            </a:r>
            <a:r>
              <a:rPr lang="en-US" dirty="0"/>
              <a:t>or attachment </a:t>
            </a:r>
            <a:r>
              <a:rPr lang="en-US" dirty="0" smtClean="0"/>
              <a:t> of </a:t>
            </a:r>
            <a:r>
              <a:rPr lang="en-US" dirty="0"/>
              <a:t>oxygen to </a:t>
            </a:r>
            <a:r>
              <a:rPr lang="en-US" dirty="0" err="1" smtClean="0"/>
              <a:t>Hb</a:t>
            </a:r>
            <a:r>
              <a:rPr lang="en-US" dirty="0" smtClean="0"/>
              <a:t> increased.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5780" y="5431369"/>
            <a:ext cx="1029714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lvl="1" defTabSz="914400">
              <a:lnSpc>
                <a:spcPct val="90000"/>
              </a:lnSpc>
              <a:defRPr/>
            </a:pPr>
            <a:r>
              <a:rPr lang="en-US" sz="1800" dirty="0" smtClean="0"/>
              <a:t>Definitions/Other Explanations:</a:t>
            </a:r>
            <a:endParaRPr lang="en-US" sz="1800" dirty="0"/>
          </a:p>
          <a:p>
            <a:pPr marL="625475" lvl="1" indent="-285750" defTabSz="9144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 err="1"/>
              <a:t>Rt</a:t>
            </a:r>
            <a:r>
              <a:rPr lang="en-US" sz="1800" dirty="0"/>
              <a:t> shift means the oxygen is unloaded to the tissues from </a:t>
            </a:r>
            <a:r>
              <a:rPr lang="en-US" sz="1800" dirty="0" err="1"/>
              <a:t>Hb</a:t>
            </a:r>
            <a:endParaRPr lang="en-US" sz="1800" dirty="0"/>
          </a:p>
          <a:p>
            <a:pPr marL="625475" lvl="1" indent="-285750" defTabSz="9144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 smtClean="0"/>
              <a:t>Lt </a:t>
            </a:r>
            <a:r>
              <a:rPr lang="en-US" sz="1800" dirty="0"/>
              <a:t>shift means loading or attachment of oxygen to </a:t>
            </a:r>
            <a:r>
              <a:rPr lang="en-US" sz="1800" dirty="0" err="1"/>
              <a:t>Hb</a:t>
            </a:r>
            <a:r>
              <a:rPr lang="en-US" sz="1800" dirty="0"/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16669" y="5373216"/>
            <a:ext cx="224459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59" y="243966"/>
            <a:ext cx="11444262" cy="914400"/>
          </a:xfrm>
        </p:spPr>
        <p:txBody>
          <a:bodyPr>
            <a:noAutofit/>
          </a:bodyPr>
          <a:lstStyle/>
          <a:p>
            <a:r>
              <a:rPr lang="en-US" sz="2400" dirty="0"/>
              <a:t>Factors </a:t>
            </a:r>
            <a:r>
              <a:rPr lang="en-US" sz="2400" dirty="0" smtClean="0"/>
              <a:t>Shifting Oxygen-hemoglobin Dissociation Curve </a:t>
            </a:r>
            <a:r>
              <a:rPr lang="en-US" sz="2400" dirty="0"/>
              <a:t>to the </a:t>
            </a:r>
            <a:r>
              <a:rPr lang="en-US" sz="2400" dirty="0" smtClean="0"/>
              <a:t>Right/Left</a:t>
            </a:r>
            <a:br>
              <a:rPr lang="en-US" sz="2400" dirty="0" smtClean="0"/>
            </a:br>
            <a:r>
              <a:rPr lang="en-US" sz="2400" dirty="0" smtClean="0"/>
              <a:t>(Affecting Affinity of HB for O2)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09462" y="1916832"/>
            <a:ext cx="5383397" cy="4326323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Decreasing </a:t>
            </a:r>
            <a:r>
              <a:rPr lang="en-US" sz="2800" dirty="0">
                <a:solidFill>
                  <a:srgbClr val="FF0000"/>
                </a:solidFill>
              </a:rPr>
              <a:t>affinity 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B050"/>
                </a:solidFill>
              </a:rPr>
              <a:t>Increased</a:t>
            </a:r>
            <a:r>
              <a:rPr lang="en-US" sz="2400" dirty="0" smtClean="0"/>
              <a:t> PCO2 </a:t>
            </a:r>
            <a:r>
              <a:rPr lang="en-US" sz="2400" dirty="0"/>
              <a:t>(Bohr effect)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Increased </a:t>
            </a:r>
            <a:r>
              <a:rPr lang="en-US" sz="2400" dirty="0"/>
              <a:t> hydrogen ions </a:t>
            </a:r>
            <a:r>
              <a:rPr lang="en-US" sz="2400" dirty="0" smtClean="0"/>
              <a:t>(   PH </a:t>
            </a:r>
            <a:r>
              <a:rPr lang="en-US" sz="2400" dirty="0"/>
              <a:t>)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Increased </a:t>
            </a:r>
            <a:r>
              <a:rPr lang="en-US" sz="2400" dirty="0"/>
              <a:t>temperature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Increased</a:t>
            </a:r>
            <a:r>
              <a:rPr lang="en-US" sz="2400" dirty="0"/>
              <a:t> 2, 3 DPG 2,3 </a:t>
            </a:r>
            <a:r>
              <a:rPr lang="en-US" sz="2400" dirty="0" err="1" smtClean="0"/>
              <a:t>diphosphoglycerate</a:t>
            </a:r>
            <a:r>
              <a:rPr lang="en-US" sz="2400" dirty="0" smtClean="0"/>
              <a:t>:</a:t>
            </a:r>
          </a:p>
          <a:p>
            <a:pPr lvl="1"/>
            <a:r>
              <a:rPr lang="en-US" sz="1900" dirty="0" smtClean="0"/>
              <a:t>Synthesized </a:t>
            </a:r>
            <a:r>
              <a:rPr lang="en-US" sz="1900" dirty="0"/>
              <a:t>in RBCs  from the glycolytic </a:t>
            </a:r>
            <a:r>
              <a:rPr lang="en-US" sz="1900" dirty="0" smtClean="0"/>
              <a:t>pathway</a:t>
            </a:r>
          </a:p>
          <a:p>
            <a:pPr lvl="1"/>
            <a:r>
              <a:rPr lang="en-US" sz="1900" dirty="0" smtClean="0"/>
              <a:t>Facilitate </a:t>
            </a:r>
            <a:r>
              <a:rPr lang="en-US" sz="1900" dirty="0"/>
              <a:t>the oxygen release</a:t>
            </a:r>
            <a:endParaRPr lang="en-US" sz="1900" dirty="0" smtClean="0"/>
          </a:p>
          <a:p>
            <a:pPr lvl="1"/>
            <a:r>
              <a:rPr lang="en-US" sz="1900" dirty="0" smtClean="0"/>
              <a:t>Binds </a:t>
            </a:r>
            <a:r>
              <a:rPr lang="en-US" sz="1900" dirty="0"/>
              <a:t>tightly to reduced </a:t>
            </a:r>
            <a:r>
              <a:rPr lang="en-US" sz="1900" dirty="0" err="1" smtClean="0"/>
              <a:t>Hb</a:t>
            </a:r>
            <a:endParaRPr lang="en-US" sz="1600" dirty="0"/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Exercise increases all of them</a:t>
            </a:r>
            <a:endParaRPr lang="en-US" sz="2800" b="1" u="sng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519" y="1916832"/>
            <a:ext cx="5394853" cy="2592288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dirty="0" smtClean="0">
                <a:solidFill>
                  <a:srgbClr val="00B050"/>
                </a:solidFill>
              </a:rPr>
              <a:t>Increasing affinity </a:t>
            </a:r>
            <a:endParaRPr lang="en-US" sz="24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Decreased</a:t>
            </a:r>
            <a:r>
              <a:rPr lang="en-US" sz="2400" dirty="0"/>
              <a:t> CO2 (Bohr effect)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Decreased </a:t>
            </a:r>
            <a:r>
              <a:rPr lang="en-US" sz="2400" dirty="0"/>
              <a:t>hydrogen ions (   PH 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Decreased</a:t>
            </a:r>
            <a:r>
              <a:rPr lang="en-US" sz="2400" dirty="0"/>
              <a:t> temperature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Decreased</a:t>
            </a:r>
            <a:r>
              <a:rPr lang="en-US" sz="2400" dirty="0"/>
              <a:t> 2,3 DPG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Fetal </a:t>
            </a:r>
            <a:r>
              <a:rPr lang="en-US" sz="2400" dirty="0" err="1" smtClean="0"/>
              <a:t>haemoglobin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(coming next)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06180" y="3068960"/>
            <a:ext cx="0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694812" y="3239485"/>
            <a:ext cx="0" cy="28803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17519" y="4611939"/>
            <a:ext cx="5394853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Anemia </a:t>
            </a:r>
            <a:r>
              <a:rPr lang="en-US" b="1" dirty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chemeClr val="tx1"/>
                </a:solidFill>
              </a:rPr>
              <a:t>hypoxemia :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2,3 </a:t>
            </a:r>
            <a:r>
              <a:rPr lang="en-US" dirty="0">
                <a:solidFill>
                  <a:srgbClr val="FF0000"/>
                </a:solidFill>
              </a:rPr>
              <a:t>DPG </a:t>
            </a:r>
            <a:r>
              <a:rPr lang="en-US" dirty="0"/>
              <a:t>increases </a:t>
            </a:r>
            <a:r>
              <a:rPr lang="en-US" dirty="0" smtClean="0"/>
              <a:t>the </a:t>
            </a:r>
            <a:r>
              <a:rPr lang="en-US" dirty="0"/>
              <a:t>RBCs </a:t>
            </a:r>
            <a:r>
              <a:rPr lang="en-US" dirty="0" smtClean="0"/>
              <a:t>in case of these diseases (</a:t>
            </a:r>
            <a:r>
              <a:rPr lang="en-US" dirty="0">
                <a:sym typeface="Wingdings"/>
              </a:rPr>
              <a:t>anemia and hypoxia</a:t>
            </a:r>
            <a:r>
              <a:rPr lang="en-US" dirty="0" smtClean="0">
                <a:sym typeface="Wingdings"/>
              </a:rPr>
              <a:t>)  thus </a:t>
            </a:r>
            <a:r>
              <a:rPr lang="en-US" dirty="0" smtClean="0"/>
              <a:t>serves </a:t>
            </a:r>
            <a:r>
              <a:rPr lang="en-US" dirty="0"/>
              <a:t>as an important adaptive response in </a:t>
            </a:r>
            <a:r>
              <a:rPr lang="en-US" dirty="0">
                <a:solidFill>
                  <a:srgbClr val="FF0000"/>
                </a:solidFill>
              </a:rPr>
              <a:t>maintaining tissue oxygenation.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519" y="1279894"/>
            <a:ext cx="5387630" cy="6858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Factors shifting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to the L</a:t>
            </a:r>
            <a:r>
              <a:rPr lang="en-US" sz="2800" dirty="0" smtClean="0">
                <a:solidFill>
                  <a:schemeClr val="tx1"/>
                </a:solidFill>
              </a:rPr>
              <a:t>eft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Factors shifting</a:t>
            </a:r>
            <a:r>
              <a:rPr lang="en-US" dirty="0" smtClean="0">
                <a:solidFill>
                  <a:schemeClr val="tx1"/>
                </a:solidFill>
              </a:rPr>
              <a:t> to the Right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people.eku.edu/ritchisong/301images/Hgb_sat-curve-shift-to-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212" y="4725144"/>
            <a:ext cx="1368152" cy="937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dirty="0" smtClean="0"/>
              <a:t>Right and Left Shifts (Bohr Effect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0449" y="6398296"/>
            <a:ext cx="2640913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620" y="1309820"/>
            <a:ext cx="3479123" cy="2417437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12475" y="1309820"/>
            <a:ext cx="11533625" cy="847725"/>
          </a:xfrm>
          <a:prstGeom prst="rect">
            <a:avLst/>
          </a:prstGeom>
        </p:spPr>
        <p:txBody>
          <a:bodyPr/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dirty="0" smtClean="0"/>
              <a:t>Effect of CO2 and H ions on the curve (Bohr effect):</a:t>
            </a:r>
          </a:p>
          <a:p>
            <a:pPr marL="0" indent="0" defTabSz="914400">
              <a:buNone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200" u="sng" dirty="0" smtClean="0">
                <a:solidFill>
                  <a:schemeClr val="bg1">
                    <a:lumMod val="65000"/>
                  </a:schemeClr>
                </a:solidFill>
              </a:rPr>
              <a:t>Increased delivery of O2 to the tissues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when CO2 and H ions shift the oxygen-hemoglobin dissociation curve)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80449" y="2060848"/>
            <a:ext cx="6366091" cy="2447528"/>
          </a:xfrm>
          <a:prstGeom prst="rect">
            <a:avLst/>
          </a:prstGeom>
        </p:spPr>
        <p:txBody>
          <a:bodyPr/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Font typeface="Wingdings 3"/>
              <a:buNone/>
            </a:pPr>
            <a:r>
              <a:rPr lang="en-US" sz="2000" b="1" dirty="0" smtClean="0"/>
              <a:t>At Lungs:</a:t>
            </a:r>
          </a:p>
          <a:p>
            <a:pPr algn="just" defTabSz="914400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 Movement of CO2 from blood to alveoli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(where it will be exhaled out of the body)</a:t>
            </a:r>
            <a:r>
              <a:rPr lang="en-US" sz="1600" dirty="0" smtClean="0"/>
              <a:t> </a:t>
            </a:r>
            <a:r>
              <a:rPr lang="en-US" sz="2000" dirty="0" smtClean="0"/>
              <a:t>will </a:t>
            </a:r>
            <a:r>
              <a:rPr lang="en-US" sz="2000" b="1" dirty="0" smtClean="0">
                <a:solidFill>
                  <a:srgbClr val="FF0000"/>
                </a:solidFill>
              </a:rPr>
              <a:t>decrease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blood CO2 &amp; H+ → shifting the curve to </a:t>
            </a:r>
            <a:r>
              <a:rPr lang="en-US" sz="2000" b="1" dirty="0" smtClean="0">
                <a:solidFill>
                  <a:srgbClr val="FF0000"/>
                </a:solidFill>
              </a:rPr>
              <a:t>left.</a:t>
            </a:r>
          </a:p>
          <a:p>
            <a:pPr algn="just" defTabSz="914400"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Increased O2 affinity </a:t>
            </a:r>
            <a:r>
              <a:rPr lang="en-US" sz="2000" dirty="0" smtClean="0"/>
              <a:t>of </a:t>
            </a:r>
            <a:r>
              <a:rPr lang="en-US" sz="2000" dirty="0" err="1" smtClean="0"/>
              <a:t>Hb</a:t>
            </a:r>
            <a:r>
              <a:rPr lang="en-US" sz="2000" dirty="0" smtClean="0"/>
              <a:t> allowing more O2 transportation into the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tissues.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6955" y="5029200"/>
            <a:ext cx="3720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3619" y="4437112"/>
            <a:ext cx="63229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At </a:t>
            </a:r>
            <a:r>
              <a:rPr lang="en-US" b="1" dirty="0" smtClean="0"/>
              <a:t>Tissues</a:t>
            </a:r>
            <a:r>
              <a:rPr lang="en-US" b="1" dirty="0"/>
              <a:t>: 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Increase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CO2 </a:t>
            </a:r>
            <a:r>
              <a:rPr lang="en-US" dirty="0" smtClean="0"/>
              <a:t>&amp; H</a:t>
            </a:r>
            <a:r>
              <a:rPr lang="en-US" dirty="0"/>
              <a:t>+ in blood leads to </a:t>
            </a:r>
            <a:r>
              <a:rPr lang="en-US" dirty="0" smtClean="0"/>
              <a:t>→ shifting </a:t>
            </a:r>
            <a:r>
              <a:rPr lang="en-US" dirty="0"/>
              <a:t>the curve to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ight.</a:t>
            </a:r>
            <a:endParaRPr lang="en-US" b="1" dirty="0">
              <a:solidFill>
                <a:srgbClr val="FF0000"/>
              </a:solidFill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Decreased</a:t>
            </a:r>
            <a:r>
              <a:rPr lang="en-US" dirty="0" smtClean="0"/>
              <a:t> O2 affinity of </a:t>
            </a:r>
            <a:r>
              <a:rPr lang="en-US" dirty="0" err="1"/>
              <a:t>H</a:t>
            </a:r>
            <a:r>
              <a:rPr lang="en-US" dirty="0" err="1" smtClean="0"/>
              <a:t>b</a:t>
            </a:r>
            <a:r>
              <a:rPr lang="en-US" dirty="0" smtClean="0"/>
              <a:t> allowing more O2 transportation to the </a:t>
            </a:r>
            <a:r>
              <a:rPr lang="en-US" b="1" u="sng" dirty="0" smtClean="0">
                <a:solidFill>
                  <a:srgbClr val="FF0000"/>
                </a:solidFill>
              </a:rPr>
              <a:t>tissues.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6995" y="645627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dirty="0" smtClean="0">
                <a:solidFill>
                  <a:schemeClr val="bg1">
                    <a:lumMod val="65000"/>
                  </a:schemeClr>
                </a:solidFill>
              </a:rPr>
              <a:t>الكلام في هذا السلايد ما يشرح الصور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2" descr="Image result for youtub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671" y="549703"/>
            <a:ext cx="648072" cy="45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oxygen dissoc and CO2"/>
          <p:cNvPicPr>
            <a:picLocks noChangeAspect="1" noChangeArrowheads="1"/>
          </p:cNvPicPr>
          <p:nvPr/>
        </p:nvPicPr>
        <p:blipFill rotWithShape="1">
          <a:blip r:embed="rId5" cstate="print"/>
          <a:srcRect l="4928" t="1" r="5455" b="11725"/>
          <a:stretch/>
        </p:blipFill>
        <p:spPr bwMode="auto">
          <a:xfrm>
            <a:off x="7966620" y="3855812"/>
            <a:ext cx="3564711" cy="23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4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133" y="211088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/>
              <a:t>Shift </a:t>
            </a:r>
            <a:r>
              <a:rPr lang="en-US" sz="3200"/>
              <a:t>of </a:t>
            </a:r>
            <a:r>
              <a:rPr lang="en-US" sz="3200" smtClean="0"/>
              <a:t>Dissociation Curve During Exercise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93812" y="1502483"/>
            <a:ext cx="11192220" cy="4553072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Fetal </a:t>
            </a:r>
            <a:r>
              <a:rPr lang="en-US" sz="2000" dirty="0" err="1"/>
              <a:t>Hb</a:t>
            </a:r>
            <a:r>
              <a:rPr lang="en-US" sz="2000" dirty="0"/>
              <a:t>:  has a P50 of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20 mmHg </a:t>
            </a:r>
            <a:r>
              <a:rPr lang="en-US" sz="2000" dirty="0"/>
              <a:t>in comparison to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27 mmHg </a:t>
            </a:r>
            <a:r>
              <a:rPr lang="en-US" sz="2000" dirty="0"/>
              <a:t>of adult </a:t>
            </a:r>
            <a:r>
              <a:rPr lang="en-US" sz="2000" dirty="0" err="1"/>
              <a:t>Hb</a:t>
            </a:r>
            <a:r>
              <a:rPr lang="en-US" sz="2000" dirty="0"/>
              <a:t>.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Utilization Coefficient</a:t>
            </a:r>
            <a:r>
              <a:rPr lang="en-US" sz="2000" dirty="0" smtClean="0"/>
              <a:t>: </a:t>
            </a: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percentage of the blood that gives up its oxygen as it passes through the </a:t>
            </a:r>
            <a:r>
              <a:rPr lang="en-US" sz="2000" dirty="0" smtClean="0"/>
              <a:t>tissue capillaries.</a:t>
            </a:r>
          </a:p>
          <a:p>
            <a:endParaRPr lang="en-US" sz="2000" dirty="0"/>
          </a:p>
          <a:p>
            <a:r>
              <a:rPr lang="en-US" sz="2000" b="1" dirty="0"/>
              <a:t>Utilization Coefficient </a:t>
            </a:r>
            <a:endParaRPr lang="en-US" sz="20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200" dirty="0" smtClean="0"/>
              <a:t>Normally </a:t>
            </a:r>
            <a:r>
              <a:rPr lang="en-US" sz="2200" dirty="0"/>
              <a:t>at rest =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5 </a:t>
            </a:r>
            <a:r>
              <a:rPr lang="en-US" sz="2200" dirty="0" smtClean="0"/>
              <a:t>ml/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20</a:t>
            </a:r>
            <a:r>
              <a:rPr lang="en-US" sz="2200" dirty="0" smtClean="0"/>
              <a:t> m,</a:t>
            </a:r>
            <a:r>
              <a:rPr lang="ar-SA" sz="2200" dirty="0" smtClean="0"/>
              <a:t> </a:t>
            </a:r>
            <a:r>
              <a:rPr lang="en-US" sz="2200" dirty="0" smtClean="0"/>
              <a:t>which =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25</a:t>
            </a:r>
            <a:r>
              <a:rPr lang="en-US" sz="2200" dirty="0"/>
              <a:t>% .</a:t>
            </a:r>
          </a:p>
          <a:p>
            <a:r>
              <a:rPr lang="en-US" sz="2200" dirty="0"/>
              <a:t>During exercise </a:t>
            </a:r>
            <a:r>
              <a:rPr lang="en-US" sz="2200" dirty="0" smtClean="0"/>
              <a:t>=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15</a:t>
            </a:r>
            <a:r>
              <a:rPr lang="en-US" sz="2200" dirty="0"/>
              <a:t> ml/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20</a:t>
            </a:r>
            <a:r>
              <a:rPr lang="en-US" sz="2200" dirty="0"/>
              <a:t> </a:t>
            </a:r>
            <a:r>
              <a:rPr lang="en-US" sz="2200" dirty="0" smtClean="0"/>
              <a:t>ml, </a:t>
            </a:r>
            <a:r>
              <a:rPr lang="en-US" sz="2200" dirty="0"/>
              <a:t>which =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75</a:t>
            </a:r>
            <a:r>
              <a:rPr lang="en-US" sz="2200" dirty="0" smtClean="0"/>
              <a:t> </a:t>
            </a:r>
            <a:r>
              <a:rPr lang="en-US" sz="2200" dirty="0"/>
              <a:t>% -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85</a:t>
            </a:r>
            <a:r>
              <a:rPr lang="en-US" sz="2200" dirty="0"/>
              <a:t>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7505" y="0"/>
            <a:ext cx="266132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0741" y="2089208"/>
            <a:ext cx="669672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P50: </a:t>
            </a:r>
            <a:r>
              <a:rPr lang="en-US" sz="1600" dirty="0" smtClean="0"/>
              <a:t> </a:t>
            </a:r>
            <a:r>
              <a:rPr lang="en-US" sz="1600" dirty="0"/>
              <a:t>is the partial pressure of O2 at which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50%</a:t>
            </a:r>
            <a:r>
              <a:rPr lang="en-US" sz="1600" dirty="0"/>
              <a:t> of </a:t>
            </a:r>
            <a:r>
              <a:rPr lang="en-US" sz="1600" dirty="0" err="1"/>
              <a:t>Hb</a:t>
            </a:r>
            <a:r>
              <a:rPr lang="en-US" sz="1600" dirty="0"/>
              <a:t> is saturated with O2.</a:t>
            </a:r>
          </a:p>
          <a:p>
            <a:r>
              <a:rPr lang="en-US" sz="1600" dirty="0"/>
              <a:t>↑ P50 means right shift </a:t>
            </a:r>
            <a:r>
              <a:rPr lang="en-US" sz="1600" dirty="0" smtClean="0"/>
              <a:t>( lower </a:t>
            </a:r>
            <a:r>
              <a:rPr lang="en-US" sz="1600" dirty="0"/>
              <a:t>affinity for O2 )</a:t>
            </a:r>
          </a:p>
          <a:p>
            <a:r>
              <a:rPr lang="en-US" sz="1600" dirty="0"/>
              <a:t>↓ P50 means left shift ( higher affinity for O2 </a:t>
            </a:r>
            <a:r>
              <a:rPr lang="en-US" sz="1600" dirty="0" smtClean="0"/>
              <a:t>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86100" y="3933056"/>
                <a:ext cx="3514104" cy="58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76B9B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delivered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tissues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content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arterial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blood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C76B9B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00" y="3933056"/>
                <a:ext cx="3514104" cy="588879"/>
              </a:xfrm>
              <a:prstGeom prst="rect">
                <a:avLst/>
              </a:prstGeom>
              <a:blipFill rotWithShape="0">
                <a:blip r:embed="rId2"/>
                <a:stretch>
                  <a:fillRect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2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70" y="3789040"/>
            <a:ext cx="1096994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Link to Editing File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/>
            </a:r>
            <a:br>
              <a:rPr lang="en-US" sz="20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</a:br>
            <a:r>
              <a:rPr lang="en-US" sz="2000" dirty="0" smtClean="0"/>
              <a:t>(Please be sure to check this file frequently for any edits or updates on all of our lectures.)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240" y="5445241"/>
            <a:ext cx="662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u="sng" dirty="0">
                <a:solidFill>
                  <a:srgbClr val="464653"/>
                </a:solidFill>
              </a:rPr>
              <a:t>References: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Girls’ and boys’ slides.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Guyton and Hall Textbook of Medical Physiology (Thirteenth Edition.)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82907" y="3212976"/>
            <a:ext cx="6526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09449" y="152400"/>
            <a:ext cx="109699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 smtClean="0">
                <a:solidFill>
                  <a:srgbClr val="464653"/>
                </a:solidFill>
              </a:rPr>
              <a:t>Quiz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603638" y="2060848"/>
            <a:ext cx="10969943" cy="553616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3"/>
              </a:rPr>
              <a:t>https://www.onlineexambuilder.com/lecture-7/exam-129877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51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025" y="0"/>
            <a:ext cx="8227457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26079" y="4385090"/>
            <a:ext cx="3167527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DE9EC">
                    <a:lumMod val="50000"/>
                  </a:srgb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  <a:hlinkClick r:id="rId3"/>
              </a:rPr>
              <a:t>Physiology436@gmail.com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388" y="2451761"/>
            <a:ext cx="4491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800" b="1" dirty="0">
                <a:solidFill>
                  <a:srgbClr val="DDE9EC">
                    <a:lumMod val="50000"/>
                  </a:srgbClr>
                </a:solidFill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26079" y="3200769"/>
            <a:ext cx="2015699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 dirty="0">
                <a:solidFill>
                  <a:srgbClr val="DDE9EC">
                    <a:lumMod val="50000"/>
                  </a:srgb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Qaiss  Almuhaideb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Lulwah Alshiha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18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3019" y="1735769"/>
            <a:ext cx="8227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8071" y="3200772"/>
            <a:ext cx="2879569" cy="615030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Male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Hassan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Alshammari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765824" y="3198579"/>
            <a:ext cx="2879569" cy="1432177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Female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Deena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AlNowiser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Jawaher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Abanumy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Hayfaa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alshaalan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Leena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Alwakeel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60" y="1465580"/>
            <a:ext cx="10969943" cy="493776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Courier New" charset="0"/>
              <a:buChar char="o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Understand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the forms of oxygen transport in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the blood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, the importance of each. 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algn="just">
              <a:lnSpc>
                <a:spcPct val="200000"/>
              </a:lnSpc>
              <a:buFont typeface="Courier New" charset="0"/>
              <a:buChar char="o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Differentiate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between O2 capacity, O2 content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and O2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saturation. 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algn="just">
              <a:lnSpc>
                <a:spcPct val="200000"/>
              </a:lnSpc>
              <a:buFont typeface="Courier New" charset="0"/>
              <a:buChar char="o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Describe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(Oxygen- hemoglobin dissociation curve) 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algn="just">
              <a:lnSpc>
                <a:spcPct val="200000"/>
              </a:lnSpc>
              <a:buFont typeface="Courier New" charset="0"/>
              <a:buChar char="o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 Define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the P50 and its significance. </a:t>
            </a:r>
          </a:p>
          <a:p>
            <a:pPr algn="just">
              <a:lnSpc>
                <a:spcPct val="200000"/>
              </a:lnSpc>
              <a:buFont typeface="Courier New" charset="0"/>
              <a:buChar char="o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How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DPG, temperature, H+ ions and PCO2 affect affinity of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O for hemoglobin and the physiological importance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of these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effects. </a:t>
            </a:r>
          </a:p>
          <a:p>
            <a:pPr algn="just">
              <a:lnSpc>
                <a:spcPct val="200000"/>
              </a:lnSpc>
              <a:buFont typeface="Courier New" charset="0"/>
              <a:buChar char="o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Describe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the three forms of carbon dioxide that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are transported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in the blood, and the chloride shift.</a:t>
            </a:r>
          </a:p>
          <a:p>
            <a:pPr algn="just">
              <a:buFont typeface="Courier New" charset="0"/>
              <a:buChar char="o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algn="just">
              <a:buFont typeface="Courier New" charset="0"/>
              <a:buChar char="o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algn="just">
              <a:buFont typeface="Courier New" charset="0"/>
              <a:buChar char="o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Transport </a:t>
            </a:r>
            <a:r>
              <a:rPr lang="en-US" sz="3200" dirty="0"/>
              <a:t>of </a:t>
            </a:r>
            <a:r>
              <a:rPr lang="en-US" sz="3200" dirty="0" smtClean="0"/>
              <a:t>O2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6"/>
          <p:cNvSpPr txBox="1"/>
          <p:nvPr/>
        </p:nvSpPr>
        <p:spPr>
          <a:xfrm>
            <a:off x="6526460" y="2028027"/>
            <a:ext cx="5175843" cy="39703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C76B9B"/>
                </a:solidFill>
              </a:rPr>
              <a:t>Hb</a:t>
            </a:r>
            <a:r>
              <a:rPr lang="en-US" sz="1800" b="1" dirty="0" smtClean="0">
                <a:solidFill>
                  <a:srgbClr val="C76B9B"/>
                </a:solidFill>
              </a:rPr>
              <a:t>     </a:t>
            </a:r>
            <a:r>
              <a:rPr lang="en-US" sz="1800" b="1" dirty="0">
                <a:solidFill>
                  <a:srgbClr val="C76B9B"/>
                </a:solidFill>
              </a:rPr>
              <a:t>+     Oxygen   = </a:t>
            </a:r>
            <a:r>
              <a:rPr lang="en-US" sz="1800" b="1" dirty="0" err="1" smtClean="0">
                <a:solidFill>
                  <a:srgbClr val="FF0000"/>
                </a:solidFill>
              </a:rPr>
              <a:t>Oxyhaemoglobin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800" b="1" u="sng" dirty="0" smtClean="0">
                <a:solidFill>
                  <a:schemeClr val="tx1"/>
                </a:solidFill>
              </a:rPr>
              <a:t>Binding: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O2 </a:t>
            </a:r>
            <a:r>
              <a:rPr lang="en-US" sz="1800" dirty="0"/>
              <a:t>binds loosely and reversibly to </a:t>
            </a:r>
            <a:r>
              <a:rPr lang="en-US" sz="1800" dirty="0" smtClean="0">
                <a:solidFill>
                  <a:srgbClr val="FF0000"/>
                </a:solidFill>
              </a:rPr>
              <a:t>Haem </a:t>
            </a:r>
            <a:r>
              <a:rPr lang="en-US" sz="1800" dirty="0">
                <a:solidFill>
                  <a:srgbClr val="FF0000"/>
                </a:solidFill>
              </a:rPr>
              <a:t>portion </a:t>
            </a:r>
            <a:r>
              <a:rPr lang="en-US" sz="1800" dirty="0"/>
              <a:t>on </a:t>
            </a:r>
            <a:r>
              <a:rPr lang="en-US" sz="1800" dirty="0" smtClean="0"/>
              <a:t>hemoglobin.</a:t>
            </a:r>
          </a:p>
          <a:p>
            <a:pPr marL="342900" indent="-342900">
              <a:buFont typeface="Arial" charset="0"/>
              <a:buChar char="•"/>
            </a:pPr>
            <a:endParaRPr lang="en-US" sz="1800" dirty="0" smtClean="0"/>
          </a:p>
          <a:p>
            <a:r>
              <a:rPr lang="en-US" sz="1800" b="1" u="sng" dirty="0" smtClean="0">
                <a:solidFill>
                  <a:schemeClr val="tx1"/>
                </a:solidFill>
              </a:rPr>
              <a:t>Haem part: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 T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he haem </a:t>
            </a:r>
            <a:r>
              <a:rPr lang="en-US" altLang="en-US" sz="1800" dirty="0">
                <a:cs typeface="Times New Roman" panose="02020603050405020304" pitchFamily="18" charset="0"/>
              </a:rPr>
              <a:t>part of the </a:t>
            </a:r>
            <a:r>
              <a:rPr lang="en-US" altLang="en-US" sz="1800" dirty="0" err="1">
                <a:cs typeface="Times New Roman" panose="02020603050405020304" pitchFamily="18" charset="0"/>
              </a:rPr>
              <a:t>Hb</a:t>
            </a:r>
            <a:r>
              <a:rPr lang="en-US" altLang="en-US" sz="1800" dirty="0">
                <a:cs typeface="Times New Roman" panose="02020603050405020304" pitchFamily="18" charset="0"/>
              </a:rPr>
              <a:t> contains 4 atoms of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iron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cs typeface="Times New Roman" panose="02020603050405020304" pitchFamily="18" charset="0"/>
                <a:sym typeface="Wingdings"/>
              </a:rPr>
              <a:t> able to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combine </a:t>
            </a:r>
            <a:r>
              <a:rPr lang="en-US" altLang="en-US" sz="1800" dirty="0">
                <a:cs typeface="Times New Roman" panose="02020603050405020304" pitchFamily="18" charset="0"/>
              </a:rPr>
              <a:t>with a molecule of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oxygen.</a:t>
            </a:r>
            <a:r>
              <a:rPr lang="en-US" sz="1800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endParaRPr lang="en-US" sz="1800" dirty="0" smtClean="0"/>
          </a:p>
          <a:p>
            <a:r>
              <a:rPr lang="en-US" sz="1800" b="1" u="sng" dirty="0" smtClean="0">
                <a:solidFill>
                  <a:schemeClr val="tx1"/>
                </a:solidFill>
              </a:rPr>
              <a:t>Result: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Hemoglobin </a:t>
            </a:r>
            <a:r>
              <a:rPr lang="en-US" sz="1800" dirty="0"/>
              <a:t>can carry </a:t>
            </a:r>
            <a:r>
              <a:rPr lang="en-US" sz="1800" u="sng" dirty="0">
                <a:solidFill>
                  <a:srgbClr val="FF0000"/>
                </a:solidFill>
              </a:rPr>
              <a:t>4 m</a:t>
            </a:r>
            <a:r>
              <a:rPr lang="en-US" sz="1800" u="sng" dirty="0"/>
              <a:t>olecules </a:t>
            </a:r>
            <a:r>
              <a:rPr lang="en-US" sz="1800" dirty="0"/>
              <a:t>of O2 or </a:t>
            </a:r>
            <a:r>
              <a:rPr lang="en-US" sz="1800" u="sng" dirty="0">
                <a:solidFill>
                  <a:srgbClr val="FF0000"/>
                </a:solidFill>
              </a:rPr>
              <a:t>8 a</a:t>
            </a:r>
            <a:r>
              <a:rPr lang="en-US" sz="1800" u="sng" dirty="0"/>
              <a:t>toms </a:t>
            </a:r>
            <a:r>
              <a:rPr lang="en-US" sz="1800" dirty="0"/>
              <a:t>of </a:t>
            </a:r>
            <a:r>
              <a:rPr lang="en-US" sz="1800" dirty="0" smtClean="0"/>
              <a:t>O2:</a:t>
            </a:r>
            <a:r>
              <a:rPr lang="en-US" sz="1800" dirty="0"/>
              <a:t>  </a:t>
            </a:r>
            <a:r>
              <a:rPr lang="en-US" altLang="zh-TW" sz="1800" b="1" dirty="0" err="1" smtClean="0">
                <a:solidFill>
                  <a:srgbClr val="C76B9B"/>
                </a:solidFill>
              </a:rPr>
              <a:t>Hb</a:t>
            </a:r>
            <a:r>
              <a:rPr lang="en-US" altLang="zh-TW" sz="1800" b="1" dirty="0" smtClean="0">
                <a:solidFill>
                  <a:srgbClr val="C76B9B"/>
                </a:solidFill>
              </a:rPr>
              <a:t>  </a:t>
            </a:r>
            <a:r>
              <a:rPr lang="en-US" altLang="zh-TW" sz="1800" b="1" dirty="0">
                <a:solidFill>
                  <a:srgbClr val="C76B9B"/>
                </a:solidFill>
              </a:rPr>
              <a:t>+  4O</a:t>
            </a:r>
            <a:r>
              <a:rPr lang="en-US" altLang="zh-TW" sz="1800" b="1" baseline="-25000" dirty="0">
                <a:solidFill>
                  <a:srgbClr val="C76B9B"/>
                </a:solidFill>
              </a:rPr>
              <a:t>2</a:t>
            </a:r>
            <a:r>
              <a:rPr lang="en-US" altLang="zh-TW" sz="1800" b="1" dirty="0">
                <a:solidFill>
                  <a:srgbClr val="C76B9B"/>
                </a:solidFill>
              </a:rPr>
              <a:t>  →  </a:t>
            </a:r>
            <a:r>
              <a:rPr lang="en-US" altLang="zh-TW" sz="1800" b="1" dirty="0" err="1" smtClean="0">
                <a:solidFill>
                  <a:srgbClr val="C76B9B"/>
                </a:solidFill>
              </a:rPr>
              <a:t>Hb</a:t>
            </a:r>
            <a:r>
              <a:rPr lang="en-US" altLang="zh-TW" sz="1800" b="1" dirty="0" smtClean="0">
                <a:solidFill>
                  <a:srgbClr val="C76B9B"/>
                </a:solidFill>
              </a:rPr>
              <a:t>(O</a:t>
            </a:r>
            <a:r>
              <a:rPr lang="en-US" altLang="zh-TW" sz="1800" b="1" baseline="-25000" dirty="0" smtClean="0">
                <a:solidFill>
                  <a:srgbClr val="C76B9B"/>
                </a:solidFill>
              </a:rPr>
              <a:t>2</a:t>
            </a:r>
            <a:r>
              <a:rPr lang="en-US" altLang="zh-TW" sz="1800" b="1" dirty="0" smtClean="0">
                <a:solidFill>
                  <a:srgbClr val="C76B9B"/>
                </a:solidFill>
              </a:rPr>
              <a:t>)</a:t>
            </a:r>
            <a:r>
              <a:rPr lang="en-US" altLang="zh-TW" sz="1800" b="1" baseline="-25000" dirty="0" smtClean="0">
                <a:solidFill>
                  <a:srgbClr val="C76B9B"/>
                </a:solidFill>
              </a:rPr>
              <a:t>4</a:t>
            </a:r>
            <a:endParaRPr lang="en-US" altLang="en-US" sz="1800" b="1" dirty="0">
              <a:solidFill>
                <a:srgbClr val="C76B9B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39126895"/>
              </p:ext>
            </p:extLst>
          </p:nvPr>
        </p:nvGraphicFramePr>
        <p:xfrm>
          <a:off x="188420" y="1772816"/>
          <a:ext cx="5905992" cy="355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02786" y="1243492"/>
            <a:ext cx="10237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DE9EC">
                    <a:lumMod val="50000"/>
                  </a:srgbClr>
                </a:solidFill>
              </a:rPr>
              <a:t>The main function of blood: Transporting respiratory </a:t>
            </a:r>
            <a:r>
              <a:rPr lang="en-US" altLang="en-US" dirty="0">
                <a:solidFill>
                  <a:srgbClr val="DDE9EC">
                    <a:lumMod val="50000"/>
                  </a:srgbClr>
                </a:solidFill>
              </a:rPr>
              <a:t>gases between the lungs and body (tissues).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59" y="5598235"/>
            <a:ext cx="2573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hemical 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combination</a:t>
            </a:r>
            <a:r>
              <a:rPr lang="en-US" alt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0881" y="5604371"/>
            <a:ext cx="245932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Physical </a:t>
            </a: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combination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8329" y="5332079"/>
            <a:ext cx="0" cy="26615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95017" y="5340254"/>
            <a:ext cx="0" cy="26615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4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6669" y="2023482"/>
            <a:ext cx="5277743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The amount of O</a:t>
            </a:r>
            <a:r>
              <a:rPr lang="en-US" altLang="en-US" sz="1800" baseline="-25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2</a:t>
            </a:r>
            <a:r>
              <a:rPr lang="en-US" altLang="en-US" sz="18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 carried in the blood in </a:t>
            </a:r>
            <a:r>
              <a:rPr lang="en-US" altLang="en-US" sz="1800" dirty="0" err="1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oxyhaemoglobin</a:t>
            </a:r>
            <a:r>
              <a:rPr lang="en-US" altLang="en-US" sz="18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depends </a:t>
            </a:r>
            <a:r>
              <a:rPr lang="en-US" altLang="en-US" sz="1800" dirty="0" smtClean="0">
                <a:solidFill>
                  <a:schemeClr val="tx1"/>
                </a:solidFill>
              </a:rPr>
              <a:t>on </a:t>
            </a:r>
            <a:r>
              <a:rPr lang="en-US" altLang="en-US" sz="18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the amount of </a:t>
            </a:r>
            <a:r>
              <a:rPr lang="en-US" altLang="en-US" sz="1800" dirty="0" err="1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Hb</a:t>
            </a:r>
            <a:r>
              <a:rPr lang="en-US" altLang="en-US" sz="18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 present in the blood.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The normal amount of </a:t>
            </a:r>
            <a:r>
              <a:rPr lang="en-US" altLang="en-US" sz="1800" dirty="0" err="1">
                <a:solidFill>
                  <a:schemeClr val="tx1"/>
                </a:solidFill>
              </a:rPr>
              <a:t>Hb</a:t>
            </a:r>
            <a:r>
              <a:rPr lang="en-US" altLang="en-US" sz="1800" dirty="0">
                <a:solidFill>
                  <a:schemeClr val="tx1"/>
                </a:solidFill>
              </a:rPr>
              <a:t> in young </a:t>
            </a:r>
            <a:r>
              <a:rPr lang="en-US" altLang="en-US" sz="1800" dirty="0" smtClean="0">
                <a:solidFill>
                  <a:schemeClr val="tx1"/>
                </a:solidFill>
              </a:rPr>
              <a:t>adults: </a:t>
            </a:r>
          </a:p>
          <a:p>
            <a:pPr algn="just"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accent4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    14-16 gm/dl </a:t>
            </a:r>
            <a:r>
              <a:rPr lang="en-US" altLang="en-US" sz="18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of the blood.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Each gram of </a:t>
            </a:r>
            <a:r>
              <a:rPr lang="en-US" altLang="en-US" sz="1800" dirty="0" err="1">
                <a:solidFill>
                  <a:schemeClr val="tx1"/>
                </a:solidFill>
              </a:rPr>
              <a:t>Hb</a:t>
            </a:r>
            <a:r>
              <a:rPr lang="en-US" altLang="en-US" sz="1800" dirty="0">
                <a:solidFill>
                  <a:schemeClr val="tx1"/>
                </a:solidFill>
              </a:rPr>
              <a:t> can bind </a:t>
            </a:r>
            <a:r>
              <a:rPr lang="en-US" altLang="en-US" sz="1800" dirty="0" smtClean="0">
                <a:solidFill>
                  <a:schemeClr val="tx1"/>
                </a:solidFill>
              </a:rPr>
              <a:t>with: 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</a:rPr>
              <a:t>1.34 </a:t>
            </a:r>
            <a:r>
              <a:rPr lang="en-US" altLang="en-US" sz="1800" dirty="0" smtClean="0">
                <a:solidFill>
                  <a:schemeClr val="accent4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ml </a:t>
            </a:r>
            <a:r>
              <a:rPr lang="en-US" altLang="en-US" sz="18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of O</a:t>
            </a:r>
            <a:r>
              <a:rPr lang="en-US" altLang="en-US" sz="1800" baseline="-25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2</a:t>
            </a:r>
            <a:r>
              <a:rPr lang="en-US" altLang="en-US" sz="18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Thus, if </a:t>
            </a:r>
            <a:r>
              <a:rPr lang="en-US" altLang="en-US" sz="18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a person’s </a:t>
            </a:r>
            <a:r>
              <a:rPr lang="en-US" altLang="en-US" sz="1800" dirty="0" err="1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Hb</a:t>
            </a:r>
            <a:r>
              <a:rPr lang="en-US" altLang="en-US" sz="18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 is </a:t>
            </a:r>
            <a:r>
              <a:rPr lang="en-US" altLang="en-US" sz="1800" dirty="0" smtClean="0">
                <a:solidFill>
                  <a:schemeClr val="accent4">
                    <a:lumMod val="75000"/>
                  </a:schemeClr>
                </a:solidFill>
                <a:ea typeface="Times New Roman" charset="0"/>
                <a:cs typeface="Times New Roman" charset="0"/>
              </a:rPr>
              <a:t>16 </a:t>
            </a:r>
            <a:r>
              <a:rPr lang="en-US" altLang="en-US" sz="18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gm/dl of blood his blood can carry: </a:t>
            </a:r>
            <a:r>
              <a:rPr lang="en-US" altLang="en-US" sz="1800" dirty="0" smtClean="0">
                <a:solidFill>
                  <a:srgbClr val="C76B9B"/>
                </a:solidFill>
                <a:ea typeface="Times New Roman" charset="0"/>
                <a:cs typeface="Times New Roman" charset="0"/>
              </a:rPr>
              <a:t>16 x 1.34 = 21.44 ml of O</a:t>
            </a:r>
            <a:r>
              <a:rPr lang="en-US" altLang="en-US" sz="1800" baseline="-25000" dirty="0" smtClean="0">
                <a:solidFill>
                  <a:srgbClr val="C76B9B"/>
                </a:solidFill>
                <a:ea typeface="Times New Roman" charset="0"/>
                <a:cs typeface="Times New Roman" charset="0"/>
              </a:rPr>
              <a:t>2</a:t>
            </a:r>
            <a:r>
              <a:rPr lang="en-US" altLang="en-US" sz="1800" dirty="0" smtClean="0">
                <a:solidFill>
                  <a:srgbClr val="C76B9B"/>
                </a:solidFill>
                <a:ea typeface="Times New Roman" charset="0"/>
                <a:cs typeface="Times New Roman" charset="0"/>
              </a:rPr>
              <a:t>/dl</a:t>
            </a:r>
            <a:endParaRPr lang="en-US" altLang="en-US" sz="1800" dirty="0">
              <a:solidFill>
                <a:srgbClr val="C76B9B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5" name="Picture 5" descr="hemoglo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1340766"/>
            <a:ext cx="4529942" cy="45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27505" y="6239"/>
            <a:ext cx="266132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5900" y="6003620"/>
            <a:ext cx="10369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 smtClean="0">
                <a:solidFill>
                  <a:schemeClr val="bg1">
                    <a:lumMod val="65000"/>
                  </a:schemeClr>
                </a:solidFill>
              </a:rPr>
              <a:t>هذا يفسر ليش يصير الاختناق وقت الحرايق , أول اكسيد الكربون (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CO</a:t>
            </a:r>
            <a:r>
              <a:rPr lang="ar-SA" sz="1400" dirty="0" smtClean="0">
                <a:solidFill>
                  <a:schemeClr val="bg1">
                    <a:lumMod val="65000"/>
                  </a:schemeClr>
                </a:solidFill>
              </a:rPr>
              <a:t>) يرتبط بال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Hb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ar-SA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ar-SA" sz="1400" dirty="0" smtClean="0">
                <a:solidFill>
                  <a:schemeClr val="bg1">
                    <a:lumMod val="65000"/>
                  </a:schemeClr>
                </a:solidFill>
              </a:rPr>
              <a:t>بكمية عالية فبالتالي يمنع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o2 </a:t>
            </a:r>
            <a:r>
              <a:rPr lang="ar-SA" sz="1400" dirty="0" smtClean="0">
                <a:solidFill>
                  <a:schemeClr val="bg1">
                    <a:lumMod val="65000"/>
                  </a:schemeClr>
                </a:solidFill>
              </a:rPr>
              <a:t> من الأرتباط بال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Hb</a:t>
            </a:r>
            <a:r>
              <a:rPr lang="ar-SA" sz="1400" dirty="0" smtClean="0">
                <a:solidFill>
                  <a:schemeClr val="bg1">
                    <a:lumMod val="65000"/>
                  </a:schemeClr>
                </a:solidFill>
              </a:rPr>
              <a:t> . 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432" y="202911"/>
            <a:ext cx="10969943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Binding to Hemoglobin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08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69876" y="1926783"/>
            <a:ext cx="4611401" cy="4093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buFont typeface="Wingdings" charset="2"/>
              <a:buChar char="Ø"/>
            </a:pPr>
            <a:endParaRPr lang="en-US" dirty="0">
              <a:solidFill>
                <a:srgbClr val="C00000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If the PO2 is </a:t>
            </a:r>
            <a:r>
              <a:rPr lang="en-US" b="1" dirty="0" smtClean="0">
                <a:solidFill>
                  <a:srgbClr val="FF0000"/>
                </a:solidFill>
              </a:rPr>
              <a:t>high:  </a:t>
            </a:r>
            <a:r>
              <a:rPr lang="en-US" dirty="0" smtClean="0">
                <a:solidFill>
                  <a:schemeClr val="tx1"/>
                </a:solidFill>
              </a:rPr>
              <a:t>oxygen </a:t>
            </a:r>
            <a:r>
              <a:rPr lang="en-US" dirty="0">
                <a:solidFill>
                  <a:schemeClr val="tx1"/>
                </a:solidFill>
              </a:rPr>
              <a:t>binds with </a:t>
            </a:r>
            <a:r>
              <a:rPr lang="en-US" dirty="0" err="1" smtClean="0">
                <a:solidFill>
                  <a:schemeClr val="tx1"/>
                </a:solidFill>
              </a:rPr>
              <a:t>Hb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Result: </a:t>
            </a: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reater </a:t>
            </a:r>
            <a:r>
              <a:rPr lang="en-US" dirty="0" err="1" smtClean="0">
                <a:solidFill>
                  <a:schemeClr val="tx1"/>
                </a:solidFill>
              </a:rPr>
              <a:t>Hb</a:t>
            </a:r>
            <a:r>
              <a:rPr lang="en-US" dirty="0" smtClean="0">
                <a:solidFill>
                  <a:schemeClr val="tx1"/>
                </a:solidFill>
              </a:rPr>
              <a:t> saturation 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Example: pulmonary capillaries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At normal </a:t>
            </a:r>
            <a:r>
              <a:rPr lang="en-US" dirty="0">
                <a:solidFill>
                  <a:schemeClr val="tx1"/>
                </a:solidFill>
              </a:rPr>
              <a:t>arterial PO2 of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95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mmHg, </a:t>
            </a:r>
            <a:r>
              <a:rPr lang="en-US" dirty="0">
                <a:solidFill>
                  <a:schemeClr val="tx1"/>
                </a:solidFill>
              </a:rPr>
              <a:t>about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0.29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ml of oxygen is dissolved in each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100ml of blood.</a:t>
            </a:r>
          </a:p>
          <a:p>
            <a:pPr marL="342900" indent="-342900" algn="just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422004" y="6379402"/>
            <a:ext cx="9361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Anemia is </a:t>
            </a:r>
            <a:r>
              <a:rPr lang="en-US" altLang="en-US" sz="1600" dirty="0" smtClean="0">
                <a:solidFill>
                  <a:schemeClr val="bg1">
                    <a:lumMod val="75000"/>
                  </a:schemeClr>
                </a:solidFill>
              </a:rPr>
              <a:t>reduction </a:t>
            </a:r>
            <a:r>
              <a:rPr lang="en-US" altLang="en-US" sz="1600" smtClean="0">
                <a:solidFill>
                  <a:schemeClr val="bg1">
                    <a:lumMod val="75000"/>
                  </a:schemeClr>
                </a:solidFill>
              </a:rPr>
              <a:t>of hemoglobin; with </a:t>
            </a:r>
            <a:r>
              <a:rPr lang="en-US" altLang="en-US" sz="1600" dirty="0" smtClean="0">
                <a:solidFill>
                  <a:schemeClr val="bg1">
                    <a:lumMod val="75000"/>
                  </a:schemeClr>
                </a:solidFill>
              </a:rPr>
              <a:t>anemia, there is 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shortness </a:t>
            </a:r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of </a:t>
            </a:r>
            <a:r>
              <a:rPr lang="en-US" altLang="en-US" sz="1600" smtClean="0">
                <a:solidFill>
                  <a:schemeClr val="bg1">
                    <a:lumMod val="75000"/>
                  </a:schemeClr>
                </a:solidFill>
              </a:rPr>
              <a:t>breath. 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9230" y="1926783"/>
            <a:ext cx="4611401" cy="4093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If the PO2 is low: </a:t>
            </a:r>
            <a:r>
              <a:rPr lang="en-US" dirty="0" smtClean="0"/>
              <a:t>oxygen is released from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</a:p>
          <a:p>
            <a:pPr algn="just"/>
            <a:endParaRPr lang="en-US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dirty="0" smtClean="0"/>
              <a:t>Result: lesser </a:t>
            </a:r>
            <a:r>
              <a:rPr lang="en-US" dirty="0" err="1" smtClean="0"/>
              <a:t>Hb</a:t>
            </a:r>
            <a:r>
              <a:rPr lang="en-US" dirty="0" smtClean="0"/>
              <a:t> saturation </a:t>
            </a:r>
          </a:p>
          <a:p>
            <a:pPr marL="342900" indent="-342900" algn="just">
              <a:buFont typeface="Arial" charset="0"/>
              <a:buChar char="•"/>
            </a:pPr>
            <a:endParaRPr lang="en-US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dirty="0" smtClean="0"/>
              <a:t>Example: tissue capillaries</a:t>
            </a:r>
          </a:p>
          <a:p>
            <a:pPr algn="just"/>
            <a:r>
              <a:rPr lang="en-US" dirty="0" smtClean="0"/>
              <a:t>When </a:t>
            </a:r>
            <a:r>
              <a:rPr lang="en-US" dirty="0"/>
              <a:t>the PO2 of the blood falls to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40</a:t>
            </a:r>
            <a:r>
              <a:rPr lang="en-US" dirty="0"/>
              <a:t> </a:t>
            </a:r>
            <a:r>
              <a:rPr lang="en-US" dirty="0" smtClean="0"/>
              <a:t>mmHg </a:t>
            </a:r>
            <a:r>
              <a:rPr lang="en-US" dirty="0"/>
              <a:t>in tissue capillaries, only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0.12</a:t>
            </a:r>
            <a:r>
              <a:rPr lang="en-US" dirty="0"/>
              <a:t> of oxygen remains dissolved. </a:t>
            </a:r>
            <a:r>
              <a:rPr lang="en-US" dirty="0" smtClean="0"/>
              <a:t>Therefore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0.17</a:t>
            </a:r>
            <a:r>
              <a:rPr lang="en-US" dirty="0" smtClean="0"/>
              <a:t> ml of oxygen is normally transported in the dissolved state to the tissues per each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100</a:t>
            </a:r>
            <a:r>
              <a:rPr lang="en-US" dirty="0" smtClean="0"/>
              <a:t> ml of blood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669" y="1317016"/>
            <a:ext cx="5842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altLang="en-US" dirty="0">
                <a:ea typeface="Times New Roman" charset="0"/>
                <a:cs typeface="Times New Roman" charset="0"/>
              </a:rPr>
              <a:t>Oxygen combines with </a:t>
            </a:r>
            <a:r>
              <a:rPr lang="en-US" altLang="en-US" dirty="0" err="1">
                <a:ea typeface="Times New Roman" charset="0"/>
                <a:cs typeface="Times New Roman" charset="0"/>
              </a:rPr>
              <a:t>Hb</a:t>
            </a:r>
            <a:r>
              <a:rPr lang="en-US" altLang="en-US" dirty="0">
                <a:ea typeface="Times New Roman" charset="0"/>
                <a:cs typeface="Times New Roman" charset="0"/>
              </a:rPr>
              <a:t> is determined 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by:  </a:t>
            </a:r>
            <a:r>
              <a:rPr lang="en-US" altLang="en-US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PO</a:t>
            </a:r>
            <a:r>
              <a:rPr lang="en-US" altLang="en-US" baseline="-250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2</a:t>
            </a:r>
            <a:endParaRPr lang="en-US" altLang="en-US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432" y="202911"/>
            <a:ext cx="10969943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Transport of O2 in the Dissolved State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61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O2 </a:t>
            </a:r>
            <a:r>
              <a:rPr lang="en-US" sz="3200" dirty="0" smtClean="0"/>
              <a:t>Capacity</a:t>
            </a:r>
            <a:r>
              <a:rPr lang="en-US" sz="3200" dirty="0"/>
              <a:t>, </a:t>
            </a:r>
            <a:r>
              <a:rPr lang="en-US" sz="3200" dirty="0" smtClean="0"/>
              <a:t>Content </a:t>
            </a:r>
            <a:r>
              <a:rPr lang="en-US" sz="3200" dirty="0"/>
              <a:t>and </a:t>
            </a:r>
            <a:r>
              <a:rPr lang="en-US" sz="3200" dirty="0" smtClean="0"/>
              <a:t>Saturation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3990" y="1823324"/>
                <a:ext cx="10965413" cy="3691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b="1" dirty="0"/>
                  <a:t>O2 </a:t>
                </a:r>
                <a:r>
                  <a:rPr lang="en-US" b="1" dirty="0" smtClean="0"/>
                  <a:t>Content</a:t>
                </a:r>
                <a:r>
                  <a:rPr lang="en-US" b="1" dirty="0"/>
                  <a:t>: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amount </a:t>
                </a:r>
                <a:r>
                  <a:rPr lang="en-US" dirty="0"/>
                  <a:t>of O2 in blood (ml </a:t>
                </a:r>
                <a:r>
                  <a:rPr lang="en-US" dirty="0" smtClean="0"/>
                  <a:t>O2/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100</a:t>
                </a:r>
                <a:r>
                  <a:rPr lang="en-US" dirty="0" smtClean="0"/>
                  <a:t> </a:t>
                </a:r>
                <a:r>
                  <a:rPr lang="en-US" dirty="0"/>
                  <a:t>ml blood) </a:t>
                </a:r>
              </a:p>
              <a:p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1" dirty="0"/>
                  <a:t>O2-binding </a:t>
                </a:r>
                <a:r>
                  <a:rPr lang="en-US" b="1" dirty="0" smtClean="0"/>
                  <a:t>capacity: </a:t>
                </a:r>
                <a:r>
                  <a:rPr lang="en-US" dirty="0"/>
                  <a:t>maximum amount of O2 bound to hemoglobin (ml O2/100 ml blood) measured at 100% saturation.</a:t>
                </a:r>
              </a:p>
              <a:p>
                <a:endParaRPr lang="en-US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1" dirty="0"/>
                  <a:t>Percent </a:t>
                </a:r>
                <a:r>
                  <a:rPr lang="en-US" b="1" dirty="0" smtClean="0"/>
                  <a:t>saturation: </a:t>
                </a:r>
                <a:r>
                  <a:rPr lang="en-US" dirty="0" smtClean="0"/>
                  <a:t>percentage ( % ) of </a:t>
                </a:r>
                <a:r>
                  <a:rPr lang="en-US" dirty="0"/>
                  <a:t>heme groups bound to O2 </a:t>
                </a:r>
              </a:p>
              <a:p>
                <a:r>
                  <a:rPr lang="en-US" dirty="0"/>
                  <a:t>         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>
                    <a:solidFill>
                      <a:srgbClr val="C76B9B"/>
                    </a:solidFill>
                  </a:rPr>
                  <a:t>Percentage of </a:t>
                </a:r>
                <a:r>
                  <a:rPr lang="en-US" b="1" dirty="0" smtClean="0">
                    <a:solidFill>
                      <a:srgbClr val="C76B9B"/>
                    </a:solidFill>
                  </a:rPr>
                  <a:t>Saturation </a:t>
                </a:r>
                <a:r>
                  <a:rPr lang="en-US" b="1" dirty="0">
                    <a:solidFill>
                      <a:srgbClr val="C76B9B"/>
                    </a:solidFill>
                  </a:rPr>
                  <a:t>of Hb   </a:t>
                </a:r>
                <a:r>
                  <a:rPr lang="en-US" dirty="0">
                    <a:solidFill>
                      <a:srgbClr val="C76B9B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C76B9B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oxygen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content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oxygen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76B9B"/>
                            </a:solidFill>
                          </a:rPr>
                          <m:t>capacity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C76B9B"/>
                    </a:solidFill>
                  </a:rPr>
                  <a:t>  x </a:t>
                </a:r>
                <a:r>
                  <a:rPr lang="en-US" dirty="0">
                    <a:solidFill>
                      <a:srgbClr val="C76B9B"/>
                    </a:solidFill>
                  </a:rPr>
                  <a:t>100</a:t>
                </a:r>
              </a:p>
              <a:p>
                <a:endParaRPr lang="en-US" dirty="0">
                  <a:solidFill>
                    <a:srgbClr val="C76B9B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1" dirty="0"/>
                  <a:t>Dissolved </a:t>
                </a:r>
                <a:r>
                  <a:rPr lang="en-US" b="1" dirty="0" smtClean="0"/>
                  <a:t>O2: </a:t>
                </a:r>
                <a:r>
                  <a:rPr lang="en-US" dirty="0" smtClean="0"/>
                  <a:t>unbound </a:t>
                </a:r>
                <a:r>
                  <a:rPr lang="en-US" dirty="0"/>
                  <a:t>O2 in blood (ml </a:t>
                </a:r>
                <a:r>
                  <a:rPr lang="en-US" dirty="0" smtClean="0"/>
                  <a:t>O2/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100</a:t>
                </a:r>
                <a:r>
                  <a:rPr lang="en-US" dirty="0" smtClean="0"/>
                  <a:t> </a:t>
                </a:r>
                <a:r>
                  <a:rPr lang="en-US" dirty="0"/>
                  <a:t>ml blood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90" y="1823324"/>
                <a:ext cx="10965413" cy="3691460"/>
              </a:xfrm>
              <a:prstGeom prst="rect">
                <a:avLst/>
              </a:prstGeom>
              <a:blipFill rotWithShape="0">
                <a:blip r:embed="rId2"/>
                <a:stretch>
                  <a:fillRect l="-500" t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110636" y="5514784"/>
            <a:ext cx="3468767" cy="80587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definitions 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are important to understand the curve.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8473" y="0"/>
            <a:ext cx="266132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</p:spTree>
    <p:extLst>
      <p:ext uri="{BB962C8B-B14F-4D97-AF65-F5344CB8AC3E}">
        <p14:creationId xmlns:p14="http://schemas.microsoft.com/office/powerpoint/2010/main" val="15192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Transport of O</a:t>
            </a:r>
            <a:r>
              <a:rPr lang="en-US" sz="3200" dirty="0" smtClean="0"/>
              <a:t>xygen </a:t>
            </a:r>
            <a:r>
              <a:rPr lang="en-US" sz="3200" dirty="0"/>
              <a:t>in </a:t>
            </a:r>
            <a:r>
              <a:rPr lang="en-US" sz="3200" dirty="0" smtClean="0"/>
              <a:t>Arterial Blood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8558" y="1716564"/>
            <a:ext cx="107708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lood </a:t>
            </a:r>
            <a:r>
              <a:rPr lang="en-US" dirty="0"/>
              <a:t>is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100% </a:t>
            </a:r>
            <a:r>
              <a:rPr lang="en-US" dirty="0"/>
              <a:t>saturated with </a:t>
            </a:r>
            <a:r>
              <a:rPr lang="en-US" dirty="0" smtClean="0"/>
              <a:t>O2:  each </a:t>
            </a:r>
            <a:r>
              <a:rPr lang="en-US" u="sng" dirty="0"/>
              <a:t>gram of Hb </a:t>
            </a:r>
            <a:r>
              <a:rPr lang="en-US" dirty="0"/>
              <a:t>carry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1.34 </a:t>
            </a:r>
            <a:r>
              <a:rPr lang="en-US" dirty="0"/>
              <a:t>ml </a:t>
            </a:r>
            <a:r>
              <a:rPr lang="en-US" dirty="0" smtClean="0"/>
              <a:t>O2. 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smtClean="0"/>
              <a:t>So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O2 </a:t>
            </a:r>
            <a:r>
              <a:rPr lang="en-US" dirty="0"/>
              <a:t>content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15g</a:t>
            </a:r>
            <a:r>
              <a:rPr lang="en-US" dirty="0"/>
              <a:t> Hb x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1.34</a:t>
            </a:r>
            <a:r>
              <a:rPr lang="en-US" dirty="0"/>
              <a:t> </a:t>
            </a:r>
            <a:r>
              <a:rPr lang="en-US" dirty="0" smtClean="0"/>
              <a:t>O2 =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20</a:t>
            </a:r>
            <a:r>
              <a:rPr lang="en-US" dirty="0" smtClean="0"/>
              <a:t> </a:t>
            </a:r>
            <a:r>
              <a:rPr lang="en-US" dirty="0"/>
              <a:t>ml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lood </a:t>
            </a:r>
            <a:r>
              <a:rPr lang="en-US" dirty="0"/>
              <a:t>is only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97%</a:t>
            </a:r>
            <a:r>
              <a:rPr lang="en-US" dirty="0"/>
              <a:t> saturated with </a:t>
            </a:r>
            <a:r>
              <a:rPr lang="en-US" dirty="0" smtClean="0"/>
              <a:t>O2:  contain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19.4</a:t>
            </a:r>
            <a:r>
              <a:rPr lang="en-US" dirty="0"/>
              <a:t> ml </a:t>
            </a:r>
            <a:r>
              <a:rPr lang="en-US" dirty="0" smtClean="0"/>
              <a:t>O2/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100</a:t>
            </a:r>
            <a:r>
              <a:rPr lang="en-US" u="sng" dirty="0" smtClean="0"/>
              <a:t> </a:t>
            </a:r>
            <a:r>
              <a:rPr lang="en-US" u="sng" dirty="0"/>
              <a:t>ml blood 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Amount of oxygen released from the hemoglobin to </a:t>
            </a:r>
            <a:r>
              <a:rPr lang="en-US" dirty="0" smtClean="0"/>
              <a:t>the tissues is:  </a:t>
            </a:r>
            <a:r>
              <a:rPr lang="en-US" dirty="0">
                <a:solidFill>
                  <a:srgbClr val="FFC000"/>
                </a:solidFill>
              </a:rPr>
              <a:t>5ml</a:t>
            </a:r>
            <a:r>
              <a:rPr lang="en-US" dirty="0"/>
              <a:t> </a:t>
            </a:r>
            <a:r>
              <a:rPr lang="en-US" dirty="0" smtClean="0"/>
              <a:t>O2/</a:t>
            </a:r>
            <a:r>
              <a:rPr lang="en-US" dirty="0" smtClean="0">
                <a:solidFill>
                  <a:srgbClr val="FF0000"/>
                </a:solidFill>
              </a:rPr>
              <a:t>100ml blood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 So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O2 </a:t>
            </a:r>
            <a:r>
              <a:rPr lang="en-US" dirty="0"/>
              <a:t>content in venous blood =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19.4 - 5</a:t>
            </a:r>
            <a:r>
              <a:rPr lang="en-US" dirty="0"/>
              <a:t>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14.4</a:t>
            </a:r>
            <a:r>
              <a:rPr lang="en-US" dirty="0"/>
              <a:t> </a:t>
            </a:r>
            <a:r>
              <a:rPr lang="en-US" dirty="0" smtClean="0"/>
              <a:t>ml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During </a:t>
            </a:r>
            <a:r>
              <a:rPr lang="en-US" dirty="0" smtClean="0"/>
              <a:t>strenuous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(hard) </a:t>
            </a:r>
            <a:r>
              <a:rPr lang="en-US" dirty="0" smtClean="0"/>
              <a:t>exercise:  the </a:t>
            </a:r>
            <a:r>
              <a:rPr lang="en-US" dirty="0"/>
              <a:t>oxygen uptake by the tissue </a:t>
            </a:r>
            <a:r>
              <a:rPr lang="en-US" u="sng" dirty="0"/>
              <a:t>increases </a:t>
            </a:r>
            <a:r>
              <a:rPr lang="en-US" u="sng" dirty="0" smtClean="0"/>
              <a:t>3 </a:t>
            </a:r>
            <a:r>
              <a:rPr lang="en-US" u="sng" dirty="0"/>
              <a:t>folds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5x3 =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15</a:t>
            </a:r>
            <a:r>
              <a:rPr lang="en-US" dirty="0" smtClean="0"/>
              <a:t> ml </a:t>
            </a:r>
            <a:r>
              <a:rPr lang="en-US" dirty="0"/>
              <a:t>O2 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100</a:t>
            </a:r>
            <a:r>
              <a:rPr lang="en-US" dirty="0" smtClean="0"/>
              <a:t> </a:t>
            </a:r>
            <a:r>
              <a:rPr lang="en-US" dirty="0"/>
              <a:t>ml blood </a:t>
            </a:r>
          </a:p>
          <a:p>
            <a:r>
              <a:rPr lang="en-US" dirty="0"/>
              <a:t>    </a:t>
            </a:r>
            <a:r>
              <a:rPr lang="en-US" dirty="0" smtClean="0"/>
              <a:t>So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O2 content in venous blood =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19.4 -15 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4.4</a:t>
            </a:r>
            <a:r>
              <a:rPr lang="en-US" dirty="0" smtClean="0"/>
              <a:t> </a:t>
            </a:r>
            <a:r>
              <a:rPr lang="en-US" dirty="0"/>
              <a:t>ml </a:t>
            </a:r>
            <a:r>
              <a:rPr lang="en-US" dirty="0" smtClean="0"/>
              <a:t>O2/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100</a:t>
            </a:r>
            <a:r>
              <a:rPr lang="en-US" dirty="0" smtClean="0"/>
              <a:t>ml </a:t>
            </a:r>
            <a:r>
              <a:rPr lang="en-US" dirty="0"/>
              <a:t>blood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At rest:  tissues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(our bodies) </a:t>
            </a:r>
            <a:r>
              <a:rPr lang="en-US" dirty="0" smtClean="0"/>
              <a:t>consume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250</a:t>
            </a:r>
            <a:r>
              <a:rPr lang="en-US" dirty="0" smtClean="0"/>
              <a:t> ml O2</a:t>
            </a:r>
            <a:r>
              <a:rPr lang="en-US" dirty="0" smtClean="0">
                <a:solidFill>
                  <a:srgbClr val="FF0000"/>
                </a:solidFill>
              </a:rPr>
              <a:t>/min </a:t>
            </a:r>
            <a:r>
              <a:rPr lang="en-US" dirty="0" smtClean="0"/>
              <a:t>and produce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200 </a:t>
            </a:r>
            <a:r>
              <a:rPr lang="en-US" dirty="0" smtClean="0"/>
              <a:t>ml CO2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3892" y="6383556"/>
            <a:ext cx="97882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Both arterial blood and venous blood contain oxygen, but arterial blood is more oxygenated than venous blood. 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7505" y="0"/>
            <a:ext cx="266132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</p:spTree>
    <p:extLst>
      <p:ext uri="{BB962C8B-B14F-4D97-AF65-F5344CB8AC3E}">
        <p14:creationId xmlns:p14="http://schemas.microsoft.com/office/powerpoint/2010/main" val="81214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of </a:t>
            </a:r>
            <a:r>
              <a:rPr lang="en-US" dirty="0" smtClean="0"/>
              <a:t>Carbon </a:t>
            </a:r>
            <a:r>
              <a:rPr lang="en-US" dirty="0"/>
              <a:t>D</a:t>
            </a:r>
            <a:r>
              <a:rPr lang="en-US" dirty="0" smtClean="0"/>
              <a:t>ioxide </a:t>
            </a:r>
            <a:r>
              <a:rPr lang="en-US" dirty="0"/>
              <a:t>in the </a:t>
            </a:r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8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50062" y="1347976"/>
            <a:ext cx="5415001" cy="482763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1850" dirty="0" smtClean="0">
                <a:cs typeface="Times New Roman" panose="02020603050405020304" pitchFamily="18" charset="0"/>
              </a:rPr>
              <a:t>CO</a:t>
            </a:r>
            <a:r>
              <a:rPr lang="en-US" altLang="en-US" sz="1850" baseline="-30000" dirty="0" smtClean="0">
                <a:cs typeface="Times New Roman" panose="02020603050405020304" pitchFamily="18" charset="0"/>
              </a:rPr>
              <a:t>2 </a:t>
            </a:r>
            <a:r>
              <a:rPr lang="en-US" altLang="en-US" sz="1850" dirty="0" smtClean="0">
                <a:cs typeface="Times New Roman" panose="02020603050405020304" pitchFamily="18" charset="0"/>
              </a:rPr>
              <a:t> is produced in large amounts in </a:t>
            </a:r>
            <a:r>
              <a:rPr lang="en-US" altLang="en-US" sz="1850" dirty="0">
                <a:cs typeface="Times New Roman" panose="02020603050405020304" pitchFamily="18" charset="0"/>
              </a:rPr>
              <a:t>the </a:t>
            </a:r>
            <a:r>
              <a:rPr lang="en-US" altLang="en-US" sz="1850" dirty="0" smtClean="0">
                <a:cs typeface="Times New Roman" panose="02020603050405020304" pitchFamily="18" charset="0"/>
              </a:rPr>
              <a:t>body </a:t>
            </a:r>
          </a:p>
          <a:p>
            <a:pPr algn="just">
              <a:lnSpc>
                <a:spcPct val="150000"/>
              </a:lnSpc>
            </a:pPr>
            <a:r>
              <a:rPr lang="en-US" altLang="en-US" sz="1850" dirty="0">
                <a:solidFill>
                  <a:srgbClr val="C76B9B"/>
                </a:solidFill>
              </a:rPr>
              <a:t>CO2 </a:t>
            </a:r>
            <a:r>
              <a:rPr lang="en-US" altLang="en-US" sz="1850" dirty="0" smtClean="0">
                <a:solidFill>
                  <a:srgbClr val="C76B9B"/>
                </a:solidFill>
              </a:rPr>
              <a:t>+ </a:t>
            </a:r>
            <a:r>
              <a:rPr lang="en-US" altLang="en-US" sz="1850" u="sng" dirty="0" smtClean="0">
                <a:solidFill>
                  <a:srgbClr val="C76B9B"/>
                </a:solidFill>
              </a:rPr>
              <a:t>globin</a:t>
            </a:r>
            <a:r>
              <a:rPr lang="en-US" altLang="en-US" sz="1850" dirty="0" smtClean="0">
                <a:solidFill>
                  <a:srgbClr val="C76B9B"/>
                </a:solidFill>
              </a:rPr>
              <a:t> </a:t>
            </a:r>
            <a:r>
              <a:rPr lang="en-US" altLang="en-US" sz="1850" dirty="0">
                <a:solidFill>
                  <a:srgbClr val="C76B9B"/>
                </a:solidFill>
              </a:rPr>
              <a:t>part </a:t>
            </a:r>
            <a:r>
              <a:rPr lang="en-US" altLang="en-US" sz="1850" dirty="0" smtClean="0">
                <a:solidFill>
                  <a:srgbClr val="C76B9B"/>
                </a:solidFill>
                <a:sym typeface="Wingdings" charset="2"/>
              </a:rPr>
              <a:t>=  </a:t>
            </a:r>
            <a:r>
              <a:rPr lang="en-US" altLang="en-US" sz="1850" dirty="0" err="1" smtClean="0">
                <a:solidFill>
                  <a:srgbClr val="FF0000"/>
                </a:solidFill>
                <a:sym typeface="Wingdings" charset="2"/>
              </a:rPr>
              <a:t>carbaminohemoglobin</a:t>
            </a:r>
            <a:r>
              <a:rPr lang="en-US" altLang="en-US" sz="1850" dirty="0" smtClean="0">
                <a:solidFill>
                  <a:srgbClr val="FF0000"/>
                </a:solidFill>
                <a:sym typeface="Wingdings" charset="2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Remember: </a:t>
            </a:r>
            <a:r>
              <a:rPr lang="en-US" sz="1800" dirty="0" smtClean="0">
                <a:solidFill>
                  <a:srgbClr val="C76B9B"/>
                </a:solidFill>
              </a:rPr>
              <a:t>O2 +  </a:t>
            </a:r>
            <a:r>
              <a:rPr lang="en-US" sz="1800" u="sng" dirty="0" smtClean="0">
                <a:solidFill>
                  <a:srgbClr val="C76B9B"/>
                </a:solidFill>
              </a:rPr>
              <a:t>Haem</a:t>
            </a:r>
            <a:r>
              <a:rPr lang="en-US" sz="1800" dirty="0" smtClean="0">
                <a:solidFill>
                  <a:srgbClr val="C76B9B"/>
                </a:solidFill>
              </a:rPr>
              <a:t> part = </a:t>
            </a:r>
            <a:r>
              <a:rPr lang="en-US" sz="1800" dirty="0" err="1" smtClean="0">
                <a:solidFill>
                  <a:srgbClr val="FF0000"/>
                </a:solidFill>
              </a:rPr>
              <a:t>Oxyhaemoglobin</a:t>
            </a:r>
            <a:endParaRPr lang="en-US" altLang="en-US" sz="1800" dirty="0" smtClean="0">
              <a:cs typeface="Times New Roman" panose="02020603050405020304" pitchFamily="18" charset="0"/>
              <a:sym typeface="Wingdings" charset="2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50" dirty="0" smtClean="0">
                <a:cs typeface="Times New Roman" panose="02020603050405020304" pitchFamily="18" charset="0"/>
              </a:rPr>
              <a:t>CO</a:t>
            </a:r>
            <a:r>
              <a:rPr lang="en-US" altLang="en-US" sz="1850" baseline="-30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1850" dirty="0" smtClean="0">
                <a:cs typeface="Times New Roman" panose="02020603050405020304" pitchFamily="18" charset="0"/>
              </a:rPr>
              <a:t> in normal </a:t>
            </a:r>
            <a:r>
              <a:rPr lang="en-US" altLang="en-US" sz="1850" dirty="0">
                <a:cs typeface="Times New Roman" panose="02020603050405020304" pitchFamily="18" charset="0"/>
              </a:rPr>
              <a:t>resting </a:t>
            </a:r>
            <a:r>
              <a:rPr lang="en-US" altLang="en-US" sz="1850" dirty="0" smtClean="0">
                <a:cs typeface="Times New Roman" panose="02020603050405020304" pitchFamily="18" charset="0"/>
              </a:rPr>
              <a:t>conditions: </a:t>
            </a: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altLang="en-US" sz="185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1850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ml </a:t>
            </a:r>
            <a:r>
              <a:rPr lang="en-US" altLang="en-US" sz="1850" dirty="0">
                <a:solidFill>
                  <a:schemeClr val="tx1"/>
                </a:solidFill>
                <a:cs typeface="Times New Roman" panose="02020603050405020304" pitchFamily="18" charset="0"/>
              </a:rPr>
              <a:t>of </a:t>
            </a:r>
            <a:r>
              <a:rPr lang="en-US" altLang="en-US" sz="18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</a:t>
            </a:r>
            <a:r>
              <a:rPr lang="en-US" altLang="en-US" sz="1850" baseline="-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185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18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100 ml of </a:t>
            </a:r>
            <a:r>
              <a:rPr lang="en-US" altLang="en-US" sz="185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de</a:t>
            </a:r>
            <a:r>
              <a:rPr lang="en-US" altLang="en-US" sz="18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oxygenated blood  </a:t>
            </a:r>
          </a:p>
          <a:p>
            <a:pPr algn="just">
              <a:lnSpc>
                <a:spcPct val="150000"/>
              </a:lnSpc>
            </a:pPr>
            <a:r>
              <a:rPr lang="en-US" altLang="en-US" sz="1850" dirty="0" smtClean="0">
                <a:cs typeface="Times New Roman" panose="02020603050405020304" pitchFamily="18" charset="0"/>
              </a:rPr>
              <a:t>CO</a:t>
            </a:r>
            <a:r>
              <a:rPr lang="en-US" altLang="en-US" sz="1850" baseline="-30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1850" dirty="0" smtClean="0">
                <a:cs typeface="Times New Roman" panose="02020603050405020304" pitchFamily="18" charset="0"/>
              </a:rPr>
              <a:t> is </a:t>
            </a:r>
            <a:r>
              <a:rPr lang="en-US" altLang="en-US" sz="1850" dirty="0">
                <a:cs typeface="Times New Roman" panose="02020603050405020304" pitchFamily="18" charset="0"/>
              </a:rPr>
              <a:t>carried in the blood in three forms</a:t>
            </a:r>
            <a:r>
              <a:rPr lang="en-US" altLang="en-US" sz="1850" dirty="0" smtClean="0">
                <a:cs typeface="Times New Roman" panose="02020603050405020304" pitchFamily="18" charset="0"/>
              </a:rPr>
              <a:t>:</a:t>
            </a:r>
            <a:endParaRPr lang="en-US" altLang="en-US" sz="1850" dirty="0"/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1850" dirty="0">
                <a:cs typeface="Times New Roman" panose="02020603050405020304" pitchFamily="18" charset="0"/>
              </a:rPr>
              <a:t> </a:t>
            </a:r>
            <a:r>
              <a:rPr lang="en-US" altLang="en-US" sz="185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70%</a:t>
            </a:r>
            <a:r>
              <a:rPr lang="en-US" altLang="en-US" sz="1850" dirty="0">
                <a:cs typeface="Times New Roman" panose="02020603050405020304" pitchFamily="18" charset="0"/>
              </a:rPr>
              <a:t> of CO</a:t>
            </a:r>
            <a:r>
              <a:rPr lang="en-US" altLang="en-US" sz="185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1850" dirty="0">
                <a:cs typeface="Times New Roman" panose="02020603050405020304" pitchFamily="18" charset="0"/>
              </a:rPr>
              <a:t> is transported in </a:t>
            </a:r>
            <a:r>
              <a:rPr lang="en-US" altLang="en-US" sz="1850" dirty="0">
                <a:solidFill>
                  <a:srgbClr val="FF0000"/>
                </a:solidFill>
                <a:cs typeface="Times New Roman" panose="02020603050405020304" pitchFamily="18" charset="0"/>
              </a:rPr>
              <a:t>bicarbonate form</a:t>
            </a:r>
            <a:r>
              <a:rPr lang="en-US" altLang="en-US" sz="1850" dirty="0" smtClean="0">
                <a:cs typeface="Times New Roman" panose="02020603050405020304" pitchFamily="18" charset="0"/>
              </a:rPr>
              <a:t>.</a:t>
            </a:r>
            <a:endParaRPr lang="en-US" altLang="en-US" sz="1850" dirty="0"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1850" dirty="0">
                <a:cs typeface="Times New Roman" panose="02020603050405020304" pitchFamily="18" charset="0"/>
              </a:rPr>
              <a:t> </a:t>
            </a:r>
            <a:r>
              <a:rPr lang="en-US" altLang="en-US" sz="185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23%</a:t>
            </a:r>
            <a:r>
              <a:rPr lang="en-US" altLang="en-US" sz="1850" dirty="0">
                <a:cs typeface="Times New Roman" panose="02020603050405020304" pitchFamily="18" charset="0"/>
              </a:rPr>
              <a:t> combines with the globin part of </a:t>
            </a:r>
            <a:r>
              <a:rPr lang="en-US" altLang="en-US" sz="1850" dirty="0" err="1" smtClean="0">
                <a:cs typeface="Times New Roman" panose="02020603050405020304" pitchFamily="18" charset="0"/>
              </a:rPr>
              <a:t>Hb</a:t>
            </a:r>
            <a:r>
              <a:rPr lang="en-US" altLang="en-US" sz="1850" dirty="0" smtClean="0">
                <a:cs typeface="Times New Roman" panose="02020603050405020304" pitchFamily="18" charset="0"/>
              </a:rPr>
              <a:t> </a:t>
            </a:r>
            <a:r>
              <a:rPr lang="en-US" altLang="en-US" sz="1850" dirty="0">
                <a:cs typeface="Times New Roman" panose="02020603050405020304" pitchFamily="18" charset="0"/>
              </a:rPr>
              <a:t>to form </a:t>
            </a:r>
            <a:r>
              <a:rPr lang="en-US" altLang="en-US" sz="185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carbamino-haemoglobin</a:t>
            </a:r>
            <a:r>
              <a:rPr lang="en-US" altLang="en-US" sz="185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n-US" sz="185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1850" dirty="0">
                <a:cs typeface="Times New Roman" panose="02020603050405020304" pitchFamily="18" charset="0"/>
              </a:rPr>
              <a:t> </a:t>
            </a:r>
            <a:r>
              <a:rPr lang="en-US" altLang="en-US" sz="185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7% </a:t>
            </a:r>
            <a:r>
              <a:rPr lang="en-US" altLang="en-US" sz="1850" dirty="0">
                <a:cs typeface="Times New Roman" panose="02020603050405020304" pitchFamily="18" charset="0"/>
              </a:rPr>
              <a:t>is dissolved </a:t>
            </a:r>
            <a:r>
              <a:rPr lang="en-US" altLang="en-US" sz="1850" dirty="0">
                <a:solidFill>
                  <a:srgbClr val="FF0000"/>
                </a:solidFill>
                <a:cs typeface="Times New Roman" panose="02020603050405020304" pitchFamily="18" charset="0"/>
              </a:rPr>
              <a:t>in plasma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436" y="1324521"/>
            <a:ext cx="5268956" cy="4908291"/>
          </a:xfrm>
          <a:prstGeom prst="rect">
            <a:avLst/>
          </a:prstGeom>
        </p:spPr>
      </p:pic>
      <p:pic>
        <p:nvPicPr>
          <p:cNvPr id="6" name="Picture 2" descr="Image result for youtub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319" y="593426"/>
            <a:ext cx="648072" cy="45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7868" y="6414333"/>
            <a:ext cx="10572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smtClean="0">
                <a:solidFill>
                  <a:schemeClr val="bg1">
                    <a:lumMod val="75000"/>
                  </a:schemeClr>
                </a:solidFill>
              </a:rPr>
              <a:t>Venous blood is not literally deoxygenated it only carries less oxygen than arterial blood and that is why we refer to is as </a:t>
            </a:r>
            <a:r>
              <a:rPr lang="en-US" altLang="en-US" sz="1400" smtClean="0">
                <a:solidFill>
                  <a:schemeClr val="bg1">
                    <a:lumMod val="75000"/>
                  </a:schemeClr>
                </a:solidFill>
              </a:rPr>
              <a:t>deoxygenated blood 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6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52" y="6496040"/>
            <a:ext cx="2640912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9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796" y="116632"/>
            <a:ext cx="11639029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1- CO2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ransport (Bicarbonate) and Chloride Shift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91652" y="6496040"/>
            <a:ext cx="264091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1015898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9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0553" y="-1641"/>
            <a:ext cx="2448272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MALES’ SLIDES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288" y="1561837"/>
            <a:ext cx="2061077" cy="400110"/>
          </a:xfrm>
          <a:prstGeom prst="rect">
            <a:avLst/>
          </a:prstGeom>
          <a:solidFill>
            <a:srgbClr val="D8B3D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Tissue Capillaries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4884" y="1566461"/>
            <a:ext cx="2510944" cy="400110"/>
          </a:xfrm>
          <a:prstGeom prst="rect">
            <a:avLst/>
          </a:prstGeom>
          <a:solidFill>
            <a:srgbClr val="D8B3D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Pulmonary Capillaries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14" y="2363663"/>
            <a:ext cx="5374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Co2 + water (in RBC) </a:t>
            </a:r>
            <a:r>
              <a:rPr lang="en-US" altLang="en-US" dirty="0" smtClean="0"/>
              <a:t>                              </a:t>
            </a:r>
            <a:r>
              <a:rPr lang="en-US" altLang="en-US" dirty="0" smtClean="0">
                <a:sym typeface="Wingdings" charset="2"/>
              </a:rPr>
              <a:t>H2CO3 </a:t>
            </a:r>
            <a:r>
              <a:rPr lang="en-US" altLang="en-US" dirty="0">
                <a:sym typeface="Wingdings" charset="2"/>
              </a:rPr>
              <a:t>(carbonic acid</a:t>
            </a:r>
            <a:r>
              <a:rPr lang="en-US" altLang="en-US" dirty="0" smtClean="0">
                <a:sym typeface="Wingdings" charset="2"/>
              </a:rPr>
              <a:t>)</a:t>
            </a:r>
          </a:p>
          <a:p>
            <a:endParaRPr lang="en-US" altLang="en-US" dirty="0">
              <a:sym typeface="Wingdings" charset="2"/>
            </a:endParaRPr>
          </a:p>
          <a:p>
            <a:r>
              <a:rPr lang="en-US" altLang="en-US" dirty="0" smtClean="0">
                <a:sym typeface="Wingdings" charset="2"/>
              </a:rPr>
              <a:t>H2CO3                       </a:t>
            </a:r>
            <a:r>
              <a:rPr lang="en-US" altLang="en-US" dirty="0">
                <a:sym typeface="Wingdings" charset="2"/>
              </a:rPr>
              <a:t>HCO3 (</a:t>
            </a:r>
            <a:r>
              <a:rPr lang="en-US" altLang="en-US" dirty="0" smtClean="0">
                <a:sym typeface="Wingdings" charset="2"/>
              </a:rPr>
              <a:t>bicarbonate)+ </a:t>
            </a:r>
            <a:r>
              <a:rPr lang="en-US" altLang="en-US" dirty="0">
                <a:sym typeface="Wingdings" charset="2"/>
              </a:rPr>
              <a:t>H</a:t>
            </a:r>
            <a:r>
              <a:rPr lang="en-US" altLang="en-US" dirty="0" smtClean="0">
                <a:sym typeface="Wingdings" charset="2"/>
              </a:rPr>
              <a:t>+</a:t>
            </a:r>
          </a:p>
          <a:p>
            <a:endParaRPr lang="en-US" altLang="en-US" dirty="0">
              <a:sym typeface="Wingdings" charset="2"/>
            </a:endParaRPr>
          </a:p>
          <a:p>
            <a:r>
              <a:rPr lang="en-US" altLang="en-US" dirty="0" smtClean="0">
                <a:sym typeface="Wingdings" charset="2"/>
              </a:rPr>
              <a:t>H ion + hemoglobin           </a:t>
            </a:r>
            <a:r>
              <a:rPr lang="en-US" altLang="en-US" dirty="0" err="1" smtClean="0">
                <a:sym typeface="Wingdings" charset="2"/>
              </a:rPr>
              <a:t>hydrogenhemoglobin</a:t>
            </a:r>
            <a:endParaRPr lang="en-US" altLang="en-US" dirty="0" smtClean="0">
              <a:sym typeface="Wingdings" charset="2"/>
            </a:endParaRPr>
          </a:p>
          <a:p>
            <a:endParaRPr lang="en-US" altLang="en-US" dirty="0">
              <a:sym typeface="Wingdings" charset="2"/>
            </a:endParaRPr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92782" y="2607967"/>
            <a:ext cx="2200022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88000" y="2204864"/>
            <a:ext cx="2332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Carbonic Anhydrase 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16331" y="3271409"/>
            <a:ext cx="2200022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530767" y="2508386"/>
            <a:ext cx="1008112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75638" y="3497878"/>
            <a:ext cx="14171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76362" y="3165525"/>
            <a:ext cx="1358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accent2"/>
                </a:solidFill>
                <a:sym typeface="Wingdings" charset="2"/>
              </a:rPr>
              <a:t>Dissociates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937232" y="4124624"/>
            <a:ext cx="607699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8288" y="4687976"/>
            <a:ext cx="5065586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sym typeface="Wingdings" charset="2"/>
              </a:rPr>
              <a:t>Bicarbonate Shift Phenomena:</a:t>
            </a:r>
          </a:p>
          <a:p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sym typeface="Wingdings" charset="2"/>
              </a:rPr>
              <a:t>Bicarbonate gets out of RBCs, and Cl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sym typeface="Wingdings" charset="2"/>
              </a:rPr>
              <a:t>enters to maintain negative charge of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sym typeface="Wingdings" charset="2"/>
              </a:rPr>
              <a:t>cell.</a:t>
            </a:r>
          </a:p>
          <a:p>
            <a:endParaRPr lang="en-US" altLang="en-US" sz="1800" dirty="0" smtClean="0">
              <a:solidFill>
                <a:schemeClr val="bg1">
                  <a:lumMod val="50000"/>
                </a:schemeClr>
              </a:solidFill>
              <a:sym typeface="Wingdings" charset="2"/>
            </a:endParaRPr>
          </a:p>
          <a:p>
            <a:pPr algn="ctr"/>
            <a:r>
              <a:rPr lang="en-US" altLang="en-US" sz="1800" u="sng" dirty="0" smtClean="0">
                <a:solidFill>
                  <a:schemeClr val="bg1">
                    <a:lumMod val="50000"/>
                  </a:schemeClr>
                </a:solidFill>
                <a:sym typeface="Wingdings" charset="2"/>
              </a:rPr>
              <a:t>If chloride does not enter the cell </a:t>
            </a:r>
            <a:r>
              <a:rPr lang="en-US" altLang="en-US" sz="1800" u="sng" dirty="0">
                <a:solidFill>
                  <a:schemeClr val="bg1">
                    <a:lumMod val="50000"/>
                  </a:schemeClr>
                </a:solidFill>
                <a:sym typeface="Wingdings" charset="2"/>
              </a:rPr>
              <a:t>will </a:t>
            </a:r>
            <a:r>
              <a:rPr lang="en-US" altLang="en-US" sz="1800" u="sng" dirty="0" smtClean="0">
                <a:solidFill>
                  <a:schemeClr val="bg1">
                    <a:lumMod val="50000"/>
                  </a:schemeClr>
                </a:solidFill>
                <a:sym typeface="Wingdings" charset="2"/>
              </a:rPr>
              <a:t>shrink</a:t>
            </a:r>
            <a:endParaRPr lang="en-US" altLang="en-US" sz="18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84885" y="3498708"/>
            <a:ext cx="515964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sym typeface="Wingdings" charset="2"/>
              </a:rPr>
              <a:t>Bicarbonate enters RBC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 charset="2"/>
              </a:rPr>
              <a:t>, Cl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sym typeface="Wingdings" charset="2"/>
              </a:rPr>
              <a:t>gets out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 charset="2"/>
              </a:rPr>
              <a:t>to maintain negative charge of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sym typeface="Wingdings" charset="2"/>
              </a:rPr>
              <a:t>cell.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90539" y="2308331"/>
            <a:ext cx="2940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ym typeface="Wingdings" charset="2"/>
              </a:rPr>
              <a:t>HCO3 (</a:t>
            </a:r>
            <a:r>
              <a:rPr lang="en-US" altLang="en-US" dirty="0" smtClean="0">
                <a:sym typeface="Wingdings" charset="2"/>
              </a:rPr>
              <a:t>bicarbonate</a:t>
            </a:r>
            <a:r>
              <a:rPr lang="en-US" altLang="en-US" dirty="0">
                <a:sym typeface="Wingdings" charset="2"/>
              </a:rPr>
              <a:t>)+ H+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580985" y="2275763"/>
            <a:ext cx="1091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sym typeface="Wingdings" charset="2"/>
              </a:rPr>
              <a:t>H2CO3 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76375" y="2938654"/>
            <a:ext cx="1091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sym typeface="Wingdings" charset="2"/>
              </a:rPr>
              <a:t>H2CO3 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50318" y="2871299"/>
            <a:ext cx="2332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Carbonic Anhydrase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82366" y="2980464"/>
            <a:ext cx="1527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/>
              <a:t>Co2 + water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51963" y="595098"/>
            <a:ext cx="185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1015898" rtl="1" eaLnBrk="1" latinLnBrk="0" hangingPunct="1"/>
            <a:r>
              <a:rPr lang="ar-SA" dirty="0" smtClean="0">
                <a:solidFill>
                  <a:schemeClr val="bg1">
                    <a:lumMod val="65000"/>
                  </a:schemeClr>
                </a:solidFill>
              </a:rPr>
              <a:t>شرح </a:t>
            </a:r>
            <a:r>
              <a:rPr lang="ar-SA" dirty="0" err="1" smtClean="0">
                <a:solidFill>
                  <a:schemeClr val="bg1">
                    <a:lumMod val="65000"/>
                  </a:schemeClr>
                </a:solidFill>
              </a:rPr>
              <a:t>السلايد</a:t>
            </a:r>
            <a:r>
              <a:rPr lang="ar-SA" dirty="0" smtClean="0">
                <a:solidFill>
                  <a:schemeClr val="bg1">
                    <a:lumMod val="65000"/>
                  </a:schemeClr>
                </a:solidFill>
              </a:rPr>
              <a:t> السابق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4493" y="2357677"/>
            <a:ext cx="546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4493" y="3196443"/>
            <a:ext cx="354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4493" y="3844515"/>
            <a:ext cx="354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10436" y="2980464"/>
            <a:ext cx="354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310436" y="2332392"/>
            <a:ext cx="354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33" name="Picture 2" descr="Image result for Transport of O2 and CO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5453"/>
          <a:stretch>
            <a:fillRect/>
          </a:stretch>
        </p:blipFill>
        <p:spPr bwMode="auto">
          <a:xfrm>
            <a:off x="6384884" y="4382656"/>
            <a:ext cx="5159645" cy="178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234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9063</TotalTime>
  <Words>1878</Words>
  <Application>Microsoft Macintosh PowerPoint</Application>
  <PresentationFormat>Custom</PresentationFormat>
  <Paragraphs>285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Arabic Typesetting</vt:lpstr>
      <vt:lpstr>Arial</vt:lpstr>
      <vt:lpstr>Arial Black</vt:lpstr>
      <vt:lpstr>ArialMT</vt:lpstr>
      <vt:lpstr>Bookman Old Style</vt:lpstr>
      <vt:lpstr>Calibri</vt:lpstr>
      <vt:lpstr>Cambria Math</vt:lpstr>
      <vt:lpstr>Courier New</vt:lpstr>
      <vt:lpstr>Gill Sans MT</vt:lpstr>
      <vt:lpstr>Malgun Gothic Semilight</vt:lpstr>
      <vt:lpstr>Sylfaen</vt:lpstr>
      <vt:lpstr>Times New Roman</vt:lpstr>
      <vt:lpstr>Wingdings</vt:lpstr>
      <vt:lpstr>Wingdings 3</vt:lpstr>
      <vt:lpstr>新細明體</vt:lpstr>
      <vt:lpstr>Origin</vt:lpstr>
      <vt:lpstr>2_Origin</vt:lpstr>
      <vt:lpstr>Oxygen and Carbon Dioxide Transport</vt:lpstr>
      <vt:lpstr>Objectives</vt:lpstr>
      <vt:lpstr>Transport of O2</vt:lpstr>
      <vt:lpstr>Binding to Hemoglobin</vt:lpstr>
      <vt:lpstr>Transport of O2 in the Dissolved State </vt:lpstr>
      <vt:lpstr>O2 Capacity, Content and Saturation</vt:lpstr>
      <vt:lpstr>Transport of Oxygen in Arterial Blood </vt:lpstr>
      <vt:lpstr>Transport of Carbon Dioxide in the Blood</vt:lpstr>
      <vt:lpstr>PowerPoint Presentation</vt:lpstr>
      <vt:lpstr>2- Transport of CO2 Combined with Hb (Displacement of O2)</vt:lpstr>
      <vt:lpstr>The Haldane Effect</vt:lpstr>
      <vt:lpstr>Oxygen-hemoglobin Dissociation Curve</vt:lpstr>
      <vt:lpstr>Shift of Oxygen-Hemoglobin Dissociation Curve</vt:lpstr>
      <vt:lpstr>Factors Shifting Oxygen-hemoglobin Dissociation Curve to the Right/Left (Affecting Affinity of HB for O2) </vt:lpstr>
      <vt:lpstr>Right and Left Shifts (Bohr Effect)</vt:lpstr>
      <vt:lpstr>Shift of Dissociation Curve During Exercise</vt:lpstr>
      <vt:lpstr>Link to Editing File  (Please be sure to check this file frequently for any edits or updates on all of our lectures.) </vt:lpstr>
      <vt:lpstr>Thank you! 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شوق</cp:lastModifiedBy>
  <cp:revision>954</cp:revision>
  <cp:lastPrinted>2017-02-23T16:24:22Z</cp:lastPrinted>
  <dcterms:created xsi:type="dcterms:W3CDTF">2016-09-07T16:15:34Z</dcterms:created>
  <dcterms:modified xsi:type="dcterms:W3CDTF">2017-02-23T16:24:30Z</dcterms:modified>
</cp:coreProperties>
</file>