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 id="2147483948" r:id="rId3"/>
  </p:sldMasterIdLst>
  <p:notesMasterIdLst>
    <p:notesMasterId r:id="rId31"/>
  </p:notesMasterIdLst>
  <p:sldIdLst>
    <p:sldId id="446" r:id="rId4"/>
    <p:sldId id="388" r:id="rId5"/>
    <p:sldId id="415" r:id="rId6"/>
    <p:sldId id="416" r:id="rId7"/>
    <p:sldId id="440" r:id="rId8"/>
    <p:sldId id="441" r:id="rId9"/>
    <p:sldId id="420" r:id="rId10"/>
    <p:sldId id="421" r:id="rId11"/>
    <p:sldId id="423" r:id="rId12"/>
    <p:sldId id="424" r:id="rId13"/>
    <p:sldId id="442" r:id="rId14"/>
    <p:sldId id="443" r:id="rId15"/>
    <p:sldId id="426" r:id="rId16"/>
    <p:sldId id="444" r:id="rId17"/>
    <p:sldId id="428" r:id="rId18"/>
    <p:sldId id="429" r:id="rId19"/>
    <p:sldId id="430" r:id="rId20"/>
    <p:sldId id="431" r:id="rId21"/>
    <p:sldId id="432" r:id="rId22"/>
    <p:sldId id="433" r:id="rId23"/>
    <p:sldId id="434" r:id="rId24"/>
    <p:sldId id="445" r:id="rId25"/>
    <p:sldId id="436" r:id="rId26"/>
    <p:sldId id="437" r:id="rId27"/>
    <p:sldId id="438" r:id="rId28"/>
    <p:sldId id="412" r:id="rId29"/>
    <p:sldId id="413" r:id="rId30"/>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7CED9"/>
    <a:srgbClr val="EECBAE"/>
    <a:srgbClr val="EFB6B0"/>
    <a:srgbClr val="528693"/>
    <a:srgbClr val="14B0C8"/>
    <a:srgbClr val="1EE1FF"/>
    <a:srgbClr val="FF3FCE"/>
    <a:srgbClr val="A954AB"/>
    <a:srgbClr val="D8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7" autoAdjust="0"/>
    <p:restoredTop sz="94279" autoAdjust="0"/>
  </p:normalViewPr>
  <p:slideViewPr>
    <p:cSldViewPr>
      <p:cViewPr varScale="1">
        <p:scale>
          <a:sx n="92" d="100"/>
          <a:sy n="92" d="100"/>
        </p:scale>
        <p:origin x="44" y="68"/>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830A8-F716-460E-A979-997F982A31EA}" type="doc">
      <dgm:prSet loTypeId="urn:microsoft.com/office/officeart/2005/8/layout/vList6" loCatId="list" qsTypeId="urn:microsoft.com/office/officeart/2005/8/quickstyle/simple1" qsCatId="simple" csTypeId="urn:microsoft.com/office/officeart/2005/8/colors/accent3_3" csCatId="accent3" phldr="1"/>
      <dgm:spPr/>
      <dgm:t>
        <a:bodyPr/>
        <a:lstStyle/>
        <a:p>
          <a:pPr rtl="1"/>
          <a:endParaRPr lang="ar-SA"/>
        </a:p>
      </dgm:t>
    </dgm:pt>
    <dgm:pt modelId="{9F388FE7-5CBF-427C-BD60-EAFDE518DACB}">
      <dgm:prSet phldrT="[Text]" custT="1"/>
      <dgm:spPr/>
      <dgm:t>
        <a:bodyPr/>
        <a:lstStyle/>
        <a:p>
          <a:pPr rtl="1"/>
          <a:r>
            <a:rPr lang="en-US" sz="1800" dirty="0"/>
            <a:t>1- Alveolar hypoventilation </a:t>
          </a:r>
          <a:endParaRPr lang="ar-SA" sz="1800" dirty="0"/>
        </a:p>
      </dgm:t>
    </dgm:pt>
    <dgm:pt modelId="{E69DE85D-97A6-4F99-94C9-E72900205A07}" type="parTrans" cxnId="{35530B30-2145-47D1-A40C-AC9FA5694D08}">
      <dgm:prSet/>
      <dgm:spPr/>
      <dgm:t>
        <a:bodyPr/>
        <a:lstStyle/>
        <a:p>
          <a:pPr rtl="1"/>
          <a:endParaRPr lang="ar-SA" sz="2000"/>
        </a:p>
      </dgm:t>
    </dgm:pt>
    <dgm:pt modelId="{A0E9FDBC-0A84-4D2E-A812-6AD8CD90CAD3}" type="sibTrans" cxnId="{35530B30-2145-47D1-A40C-AC9FA5694D08}">
      <dgm:prSet/>
      <dgm:spPr/>
      <dgm:t>
        <a:bodyPr/>
        <a:lstStyle/>
        <a:p>
          <a:pPr rtl="1"/>
          <a:endParaRPr lang="ar-SA" sz="2000"/>
        </a:p>
      </dgm:t>
    </dgm:pt>
    <dgm:pt modelId="{091D3294-729E-4449-9B04-8B4F9E31410B}">
      <dgm:prSet phldrT="[Text]" custT="1"/>
      <dgm:spPr/>
      <dgm:t>
        <a:bodyPr/>
        <a:lstStyle/>
        <a:p>
          <a:pPr algn="l" rtl="0"/>
          <a:r>
            <a:rPr lang="en-US" sz="1600" dirty="0"/>
            <a:t>E.g.</a:t>
          </a:r>
          <a:endParaRPr lang="ar-SA" sz="1600" dirty="0"/>
        </a:p>
      </dgm:t>
    </dgm:pt>
    <dgm:pt modelId="{C6131285-42A7-42F5-B0FC-CACBEC9A9A77}" type="parTrans" cxnId="{680A220B-438E-47D9-9D34-A1F9793F0CE5}">
      <dgm:prSet/>
      <dgm:spPr/>
      <dgm:t>
        <a:bodyPr/>
        <a:lstStyle/>
        <a:p>
          <a:pPr rtl="1"/>
          <a:endParaRPr lang="ar-SA" sz="2000"/>
        </a:p>
      </dgm:t>
    </dgm:pt>
    <dgm:pt modelId="{2A7A2112-EAF5-46B7-9C9D-18433548B67D}" type="sibTrans" cxnId="{680A220B-438E-47D9-9D34-A1F9793F0CE5}">
      <dgm:prSet/>
      <dgm:spPr/>
      <dgm:t>
        <a:bodyPr/>
        <a:lstStyle/>
        <a:p>
          <a:pPr rtl="1"/>
          <a:endParaRPr lang="ar-SA" sz="2000"/>
        </a:p>
      </dgm:t>
    </dgm:pt>
    <dgm:pt modelId="{9A8F7AD9-E012-421E-92FE-8327E957CF2E}">
      <dgm:prSet phldrT="[Text]" custT="1"/>
      <dgm:spPr/>
      <dgm:t>
        <a:bodyPr/>
        <a:lstStyle/>
        <a:p>
          <a:pPr rtl="1"/>
          <a:r>
            <a:rPr lang="en-US" sz="1800" dirty="0"/>
            <a:t>3- Diffusion abnormalities</a:t>
          </a:r>
          <a:endParaRPr lang="ar-SA" sz="1800" dirty="0"/>
        </a:p>
      </dgm:t>
    </dgm:pt>
    <dgm:pt modelId="{16314D36-7599-4791-BD82-A61C465E820E}" type="parTrans" cxnId="{5639BE5D-BA54-420A-B51A-F494773DFF07}">
      <dgm:prSet/>
      <dgm:spPr/>
      <dgm:t>
        <a:bodyPr/>
        <a:lstStyle/>
        <a:p>
          <a:pPr rtl="1"/>
          <a:endParaRPr lang="ar-SA" sz="2000"/>
        </a:p>
      </dgm:t>
    </dgm:pt>
    <dgm:pt modelId="{2DB732E3-DE8B-45F8-9D02-083CE0C57B5F}" type="sibTrans" cxnId="{5639BE5D-BA54-420A-B51A-F494773DFF07}">
      <dgm:prSet/>
      <dgm:spPr/>
      <dgm:t>
        <a:bodyPr/>
        <a:lstStyle/>
        <a:p>
          <a:pPr rtl="1"/>
          <a:endParaRPr lang="ar-SA" sz="2000"/>
        </a:p>
      </dgm:t>
    </dgm:pt>
    <dgm:pt modelId="{A1E43EDC-7A45-49A3-9724-EF43F0F54198}">
      <dgm:prSet phldrT="[Text]" custT="1"/>
      <dgm:spPr/>
      <dgm:t>
        <a:bodyPr/>
        <a:lstStyle/>
        <a:p>
          <a:pPr algn="l" rtl="0"/>
          <a:r>
            <a:rPr lang="en-US" sz="1600" dirty="0"/>
            <a:t>Impaired diffusion from alveolar to pulmonary capillary blood can lead to arterial hypoxia. It is seen in conditions like alveolar-capillary block.</a:t>
          </a:r>
          <a:endParaRPr lang="ar-SA" sz="1600" dirty="0"/>
        </a:p>
      </dgm:t>
    </dgm:pt>
    <dgm:pt modelId="{6C7F9845-9406-41A9-A331-0AE1C18F465C}" type="parTrans" cxnId="{A652F66A-B742-4A7F-AD08-D59C99FD10AD}">
      <dgm:prSet/>
      <dgm:spPr/>
      <dgm:t>
        <a:bodyPr/>
        <a:lstStyle/>
        <a:p>
          <a:pPr rtl="1"/>
          <a:endParaRPr lang="ar-SA" sz="2000"/>
        </a:p>
      </dgm:t>
    </dgm:pt>
    <dgm:pt modelId="{973E4193-8A5D-4258-ACF3-238D0602FCDD}" type="sibTrans" cxnId="{A652F66A-B742-4A7F-AD08-D59C99FD10AD}">
      <dgm:prSet/>
      <dgm:spPr/>
      <dgm:t>
        <a:bodyPr/>
        <a:lstStyle/>
        <a:p>
          <a:pPr rtl="1"/>
          <a:endParaRPr lang="ar-SA" sz="2000"/>
        </a:p>
      </dgm:t>
    </dgm:pt>
    <dgm:pt modelId="{2097C717-230C-48A8-BDF6-74747B8925BC}">
      <dgm:prSet custT="1"/>
      <dgm:spPr/>
      <dgm:t>
        <a:bodyPr/>
        <a:lstStyle/>
        <a:p>
          <a:pPr algn="l" rtl="0"/>
          <a:r>
            <a:rPr lang="en-US" sz="1600" dirty="0"/>
            <a:t>Reduced PO2 in inspired air (high altitude)</a:t>
          </a:r>
        </a:p>
      </dgm:t>
    </dgm:pt>
    <dgm:pt modelId="{5F9D9581-B839-4330-99A7-FA612CE9E135}" type="parTrans" cxnId="{26CF2362-D9B9-4572-96C2-8649BF1BBDC2}">
      <dgm:prSet/>
      <dgm:spPr/>
      <dgm:t>
        <a:bodyPr/>
        <a:lstStyle/>
        <a:p>
          <a:pPr rtl="1"/>
          <a:endParaRPr lang="ar-SA" sz="2000"/>
        </a:p>
      </dgm:t>
    </dgm:pt>
    <dgm:pt modelId="{9C30F338-8540-4EDE-B0DD-FF997857231D}" type="sibTrans" cxnId="{26CF2362-D9B9-4572-96C2-8649BF1BBDC2}">
      <dgm:prSet/>
      <dgm:spPr/>
      <dgm:t>
        <a:bodyPr/>
        <a:lstStyle/>
        <a:p>
          <a:pPr rtl="1"/>
          <a:endParaRPr lang="ar-SA" sz="2000"/>
        </a:p>
      </dgm:t>
    </dgm:pt>
    <dgm:pt modelId="{439590F9-690F-4050-AD28-CBA600B85637}">
      <dgm:prSet custT="1"/>
      <dgm:spPr/>
      <dgm:t>
        <a:bodyPr/>
        <a:lstStyle/>
        <a:p>
          <a:pPr algn="l" rtl="0"/>
          <a:r>
            <a:rPr lang="en-US" sz="1600" dirty="0"/>
            <a:t>Increased airway resistance </a:t>
          </a:r>
        </a:p>
      </dgm:t>
    </dgm:pt>
    <dgm:pt modelId="{10A587C4-A945-4199-B658-A2C9C2FC1580}" type="parTrans" cxnId="{1F4480E2-CC4D-4765-8429-55B8F9DCFDEB}">
      <dgm:prSet/>
      <dgm:spPr/>
      <dgm:t>
        <a:bodyPr/>
        <a:lstStyle/>
        <a:p>
          <a:pPr rtl="1"/>
          <a:endParaRPr lang="ar-SA" sz="2000"/>
        </a:p>
      </dgm:t>
    </dgm:pt>
    <dgm:pt modelId="{C7B3F1FA-C463-46E9-B17F-96B7C6DBC710}" type="sibTrans" cxnId="{1F4480E2-CC4D-4765-8429-55B8F9DCFDEB}">
      <dgm:prSet/>
      <dgm:spPr/>
      <dgm:t>
        <a:bodyPr/>
        <a:lstStyle/>
        <a:p>
          <a:pPr rtl="1"/>
          <a:endParaRPr lang="ar-SA" sz="2000"/>
        </a:p>
      </dgm:t>
    </dgm:pt>
    <dgm:pt modelId="{8A9BCA20-731C-44AD-AA45-7780A91EBD54}">
      <dgm:prSet custT="1"/>
      <dgm:spPr/>
      <dgm:t>
        <a:bodyPr/>
        <a:lstStyle/>
        <a:p>
          <a:pPr algn="l" rtl="0"/>
          <a:r>
            <a:rPr lang="en-US" sz="1600" dirty="0"/>
            <a:t>Reduced lung compliance </a:t>
          </a:r>
        </a:p>
      </dgm:t>
    </dgm:pt>
    <dgm:pt modelId="{8A3FDEEB-2A0E-4B5E-962B-B34F4AD2A884}" type="parTrans" cxnId="{B58228A6-2F32-42DF-AF2B-48D9FFA5644C}">
      <dgm:prSet/>
      <dgm:spPr/>
      <dgm:t>
        <a:bodyPr/>
        <a:lstStyle/>
        <a:p>
          <a:pPr rtl="1"/>
          <a:endParaRPr lang="ar-SA" sz="2000"/>
        </a:p>
      </dgm:t>
    </dgm:pt>
    <dgm:pt modelId="{AF679CEE-C404-4A7C-B8FA-14A4EE8ABC2A}" type="sibTrans" cxnId="{B58228A6-2F32-42DF-AF2B-48D9FFA5644C}">
      <dgm:prSet/>
      <dgm:spPr/>
      <dgm:t>
        <a:bodyPr/>
        <a:lstStyle/>
        <a:p>
          <a:pPr rtl="1"/>
          <a:endParaRPr lang="ar-SA" sz="2000"/>
        </a:p>
      </dgm:t>
    </dgm:pt>
    <dgm:pt modelId="{74FB0C6C-F110-4E47-B75B-BBCAF8A69205}">
      <dgm:prSet custT="1"/>
      <dgm:spPr/>
      <dgm:t>
        <a:bodyPr/>
        <a:lstStyle/>
        <a:p>
          <a:pPr algn="l" rtl="0"/>
          <a:r>
            <a:rPr lang="en-US" sz="1600"/>
            <a:t>Paralysis of respiratory muscles (like in M.G)</a:t>
          </a:r>
          <a:endParaRPr lang="en-US" sz="1600" dirty="0"/>
        </a:p>
      </dgm:t>
    </dgm:pt>
    <dgm:pt modelId="{94FBA363-0F4D-45CD-8131-CE6895CE9DD0}" type="parTrans" cxnId="{228A5B9C-0014-4BCB-A64C-C95AB5FC00A6}">
      <dgm:prSet/>
      <dgm:spPr/>
      <dgm:t>
        <a:bodyPr/>
        <a:lstStyle/>
        <a:p>
          <a:pPr rtl="1"/>
          <a:endParaRPr lang="ar-SA" sz="2000"/>
        </a:p>
      </dgm:t>
    </dgm:pt>
    <dgm:pt modelId="{D1AFD15C-45C8-4152-B03C-3F27128E15E3}" type="sibTrans" cxnId="{228A5B9C-0014-4BCB-A64C-C95AB5FC00A6}">
      <dgm:prSet/>
      <dgm:spPr/>
      <dgm:t>
        <a:bodyPr/>
        <a:lstStyle/>
        <a:p>
          <a:pPr rtl="1"/>
          <a:endParaRPr lang="ar-SA" sz="2000"/>
        </a:p>
      </dgm:t>
    </dgm:pt>
    <dgm:pt modelId="{B8183B2B-D73F-4EDE-992D-A8D0BA1C53E7}">
      <dgm:prSet custT="1"/>
      <dgm:spPr/>
      <dgm:t>
        <a:bodyPr/>
        <a:lstStyle/>
        <a:p>
          <a:pPr algn="l" rtl="0"/>
          <a:r>
            <a:rPr lang="en-US" sz="1600" dirty="0"/>
            <a:t>Depressed respiratory center</a:t>
          </a:r>
        </a:p>
      </dgm:t>
    </dgm:pt>
    <dgm:pt modelId="{5BDF9EE2-9540-44FF-9D3C-2DCE4573D817}" type="parTrans" cxnId="{183E688D-07EC-47E3-BB14-1FC5735E3334}">
      <dgm:prSet/>
      <dgm:spPr/>
      <dgm:t>
        <a:bodyPr/>
        <a:lstStyle/>
        <a:p>
          <a:pPr rtl="1"/>
          <a:endParaRPr lang="ar-SA" sz="2000"/>
        </a:p>
      </dgm:t>
    </dgm:pt>
    <dgm:pt modelId="{F841B621-8D53-4CCD-AE4F-705805FE793A}" type="sibTrans" cxnId="{183E688D-07EC-47E3-BB14-1FC5735E3334}">
      <dgm:prSet/>
      <dgm:spPr/>
      <dgm:t>
        <a:bodyPr/>
        <a:lstStyle/>
        <a:p>
          <a:pPr rtl="1"/>
          <a:endParaRPr lang="ar-SA" sz="2000"/>
        </a:p>
      </dgm:t>
    </dgm:pt>
    <dgm:pt modelId="{FC58BAD2-CD4B-487D-89EB-E31D49FB287E}">
      <dgm:prSet custT="1"/>
      <dgm:spPr/>
      <dgm:t>
        <a:bodyPr/>
        <a:lstStyle/>
        <a:p>
          <a:pPr rtl="1"/>
          <a:r>
            <a:rPr lang="en-US" sz="1800" dirty="0"/>
            <a:t>2- Ventilation-perfusion imbalance (including increased physiological dead space and physiological shunt)</a:t>
          </a:r>
          <a:endParaRPr lang="ar-SA" sz="1800" dirty="0"/>
        </a:p>
      </dgm:t>
    </dgm:pt>
    <dgm:pt modelId="{8A36F73C-2AE5-4747-81F8-A2817201AD87}" type="parTrans" cxnId="{A0C172AD-7939-4D5D-BE05-44E01CF0F9D9}">
      <dgm:prSet/>
      <dgm:spPr/>
      <dgm:t>
        <a:bodyPr/>
        <a:lstStyle/>
        <a:p>
          <a:pPr rtl="1"/>
          <a:endParaRPr lang="ar-SA" sz="2000"/>
        </a:p>
      </dgm:t>
    </dgm:pt>
    <dgm:pt modelId="{9B4625E8-3F67-402F-907B-D6C109D09FBB}" type="sibTrans" cxnId="{A0C172AD-7939-4D5D-BE05-44E01CF0F9D9}">
      <dgm:prSet/>
      <dgm:spPr/>
      <dgm:t>
        <a:bodyPr/>
        <a:lstStyle/>
        <a:p>
          <a:pPr rtl="1"/>
          <a:endParaRPr lang="ar-SA" sz="2000"/>
        </a:p>
      </dgm:t>
    </dgm:pt>
    <dgm:pt modelId="{7CB30F54-8AED-4C68-8CBF-1454536E8F5B}">
      <dgm:prSet custT="1"/>
      <dgm:spPr/>
      <dgm:t>
        <a:bodyPr/>
        <a:lstStyle/>
        <a:p>
          <a:pPr algn="l" rtl="0"/>
          <a:r>
            <a:rPr lang="en-US" sz="1600" dirty="0"/>
            <a:t>If ventilation and blood flow are mismatched in various parts of the lung, impairment of both oxygen and carbon dioxide diffusion results. Ventilation perfusion imbalance may be caused by uneven ventilation</a:t>
          </a:r>
          <a:r>
            <a:rPr lang="en-US" sz="1600" baseline="0" dirty="0"/>
            <a:t> (</a:t>
          </a:r>
          <a:r>
            <a:rPr lang="en-US" sz="1600" dirty="0"/>
            <a:t>e.g.  obstructive lung conditions), or uneven perfusion</a:t>
          </a:r>
          <a:r>
            <a:rPr lang="en-US" sz="1600" baseline="0" dirty="0"/>
            <a:t> (</a:t>
          </a:r>
          <a:r>
            <a:rPr lang="en-US" sz="1600" dirty="0"/>
            <a:t>e.g.  consolidation of the lung).</a:t>
          </a:r>
          <a:endParaRPr lang="ar-SA" sz="1600" dirty="0"/>
        </a:p>
      </dgm:t>
    </dgm:pt>
    <dgm:pt modelId="{9708470D-08E2-4632-9AB6-00A90C65ED06}" type="parTrans" cxnId="{67C717D3-FC3A-49D4-B532-39060E1CDC2B}">
      <dgm:prSet/>
      <dgm:spPr/>
      <dgm:t>
        <a:bodyPr/>
        <a:lstStyle/>
        <a:p>
          <a:pPr rtl="1"/>
          <a:endParaRPr lang="ar-SA" sz="2000"/>
        </a:p>
      </dgm:t>
    </dgm:pt>
    <dgm:pt modelId="{6A3D343A-AFCF-4D93-92EF-951E27B94913}" type="sibTrans" cxnId="{67C717D3-FC3A-49D4-B532-39060E1CDC2B}">
      <dgm:prSet/>
      <dgm:spPr/>
      <dgm:t>
        <a:bodyPr/>
        <a:lstStyle/>
        <a:p>
          <a:pPr rtl="1"/>
          <a:endParaRPr lang="ar-SA" sz="2000"/>
        </a:p>
      </dgm:t>
    </dgm:pt>
    <dgm:pt modelId="{754EEEA7-25B5-074E-886E-D292AB993827}">
      <dgm:prSet custT="1"/>
      <dgm:spPr/>
      <dgm:t>
        <a:bodyPr/>
        <a:lstStyle/>
        <a:p>
          <a:pPr algn="l" rtl="0"/>
          <a:endParaRPr lang="ar-SA" sz="1600" dirty="0"/>
        </a:p>
      </dgm:t>
    </dgm:pt>
    <dgm:pt modelId="{3C853CC2-6828-E842-B073-29F20DD9B830}" type="parTrans" cxnId="{C827CAC9-59A0-8B41-9E59-82A4C7DC61A9}">
      <dgm:prSet/>
      <dgm:spPr/>
      <dgm:t>
        <a:bodyPr/>
        <a:lstStyle/>
        <a:p>
          <a:endParaRPr lang="en-US" sz="2000"/>
        </a:p>
      </dgm:t>
    </dgm:pt>
    <dgm:pt modelId="{F137F8FB-03A3-6949-A572-A1D056F1EDFB}" type="sibTrans" cxnId="{C827CAC9-59A0-8B41-9E59-82A4C7DC61A9}">
      <dgm:prSet/>
      <dgm:spPr/>
      <dgm:t>
        <a:bodyPr/>
        <a:lstStyle/>
        <a:p>
          <a:endParaRPr lang="en-US" sz="2000"/>
        </a:p>
      </dgm:t>
    </dgm:pt>
    <dgm:pt modelId="{751410B9-1504-A848-941B-C04970F7DC0D}">
      <dgm:prSet phldrT="[Text]" custT="1"/>
      <dgm:spPr/>
      <dgm:t>
        <a:bodyPr/>
        <a:lstStyle/>
        <a:p>
          <a:pPr algn="l" rtl="0"/>
          <a:endParaRPr lang="ar-SA" sz="1600" dirty="0"/>
        </a:p>
      </dgm:t>
    </dgm:pt>
    <dgm:pt modelId="{859C1549-9280-C646-9F30-D283DCD48FC3}" type="parTrans" cxnId="{94C1ED7B-037E-1949-B90D-C330A427A4F5}">
      <dgm:prSet/>
      <dgm:spPr/>
      <dgm:t>
        <a:bodyPr/>
        <a:lstStyle/>
        <a:p>
          <a:endParaRPr lang="en-US" sz="2000"/>
        </a:p>
      </dgm:t>
    </dgm:pt>
    <dgm:pt modelId="{4E00C8F9-0B6C-944C-A26F-6A7B356E8528}" type="sibTrans" cxnId="{94C1ED7B-037E-1949-B90D-C330A427A4F5}">
      <dgm:prSet/>
      <dgm:spPr/>
      <dgm:t>
        <a:bodyPr/>
        <a:lstStyle/>
        <a:p>
          <a:endParaRPr lang="en-US" sz="2000"/>
        </a:p>
      </dgm:t>
    </dgm:pt>
    <dgm:pt modelId="{6CCB1C98-EB87-4DF6-B1DC-A4E9571C5ED5}" type="pres">
      <dgm:prSet presAssocID="{63C830A8-F716-460E-A979-997F982A31EA}" presName="Name0" presStyleCnt="0">
        <dgm:presLayoutVars>
          <dgm:dir/>
          <dgm:animLvl val="lvl"/>
          <dgm:resizeHandles/>
        </dgm:presLayoutVars>
      </dgm:prSet>
      <dgm:spPr/>
    </dgm:pt>
    <dgm:pt modelId="{F8B86FE4-8EE0-4CE6-B33A-DB02FD823926}" type="pres">
      <dgm:prSet presAssocID="{9F388FE7-5CBF-427C-BD60-EAFDE518DACB}" presName="linNode" presStyleCnt="0"/>
      <dgm:spPr/>
    </dgm:pt>
    <dgm:pt modelId="{A235DB39-FADB-4783-BC95-BD9CF46B1802}" type="pres">
      <dgm:prSet presAssocID="{9F388FE7-5CBF-427C-BD60-EAFDE518DACB}" presName="parentShp" presStyleLbl="node1" presStyleIdx="0" presStyleCnt="3" custScaleY="169681">
        <dgm:presLayoutVars>
          <dgm:bulletEnabled val="1"/>
        </dgm:presLayoutVars>
      </dgm:prSet>
      <dgm:spPr/>
    </dgm:pt>
    <dgm:pt modelId="{18C00913-3FF6-450A-9123-A23267CF8FBD}" type="pres">
      <dgm:prSet presAssocID="{9F388FE7-5CBF-427C-BD60-EAFDE518DACB}" presName="childShp" presStyleLbl="bgAccFollowNode1" presStyleIdx="0" presStyleCnt="3" custScaleY="421930">
        <dgm:presLayoutVars>
          <dgm:bulletEnabled val="1"/>
        </dgm:presLayoutVars>
      </dgm:prSet>
      <dgm:spPr/>
    </dgm:pt>
    <dgm:pt modelId="{F8BA75E9-9AA2-4D9A-A324-A0BA561AE600}" type="pres">
      <dgm:prSet presAssocID="{A0E9FDBC-0A84-4D2E-A812-6AD8CD90CAD3}" presName="spacing" presStyleCnt="0"/>
      <dgm:spPr/>
    </dgm:pt>
    <dgm:pt modelId="{0E057B41-9858-4113-B9E0-04CF22CDACC9}" type="pres">
      <dgm:prSet presAssocID="{FC58BAD2-CD4B-487D-89EB-E31D49FB287E}" presName="linNode" presStyleCnt="0"/>
      <dgm:spPr/>
    </dgm:pt>
    <dgm:pt modelId="{315226D5-B8CB-4356-A290-90DEB07EE231}" type="pres">
      <dgm:prSet presAssocID="{FC58BAD2-CD4B-487D-89EB-E31D49FB287E}" presName="parentShp" presStyleLbl="node1" presStyleIdx="1" presStyleCnt="3" custScaleY="174169">
        <dgm:presLayoutVars>
          <dgm:bulletEnabled val="1"/>
        </dgm:presLayoutVars>
      </dgm:prSet>
      <dgm:spPr/>
    </dgm:pt>
    <dgm:pt modelId="{FF14A15D-2320-49B6-B427-194EB7584418}" type="pres">
      <dgm:prSet presAssocID="{FC58BAD2-CD4B-487D-89EB-E31D49FB287E}" presName="childShp" presStyleLbl="bgAccFollowNode1" presStyleIdx="1" presStyleCnt="3" custScaleY="393156">
        <dgm:presLayoutVars>
          <dgm:bulletEnabled val="1"/>
        </dgm:presLayoutVars>
      </dgm:prSet>
      <dgm:spPr/>
    </dgm:pt>
    <dgm:pt modelId="{C0C30D75-FA87-4347-8B00-4F201E6581AE}" type="pres">
      <dgm:prSet presAssocID="{9B4625E8-3F67-402F-907B-D6C109D09FBB}" presName="spacing" presStyleCnt="0"/>
      <dgm:spPr/>
    </dgm:pt>
    <dgm:pt modelId="{FBC78EF0-B125-4CBF-A152-68D3B5091CE5}" type="pres">
      <dgm:prSet presAssocID="{9A8F7AD9-E012-421E-92FE-8327E957CF2E}" presName="linNode" presStyleCnt="0"/>
      <dgm:spPr/>
    </dgm:pt>
    <dgm:pt modelId="{4EC8F3D8-404C-47B9-A48E-F792E818CCB8}" type="pres">
      <dgm:prSet presAssocID="{9A8F7AD9-E012-421E-92FE-8327E957CF2E}" presName="parentShp" presStyleLbl="node1" presStyleIdx="2" presStyleCnt="3" custScaleY="145514">
        <dgm:presLayoutVars>
          <dgm:bulletEnabled val="1"/>
        </dgm:presLayoutVars>
      </dgm:prSet>
      <dgm:spPr/>
    </dgm:pt>
    <dgm:pt modelId="{9E8F9595-5A1B-4D74-AE76-D4E5EA2710F4}" type="pres">
      <dgm:prSet presAssocID="{9A8F7AD9-E012-421E-92FE-8327E957CF2E}" presName="childShp" presStyleLbl="bgAccFollowNode1" presStyleIdx="2" presStyleCnt="3" custScaleY="217416">
        <dgm:presLayoutVars>
          <dgm:bulletEnabled val="1"/>
        </dgm:presLayoutVars>
      </dgm:prSet>
      <dgm:spPr/>
    </dgm:pt>
  </dgm:ptLst>
  <dgm:cxnLst>
    <dgm:cxn modelId="{87183060-9BC2-1045-B265-15B3455E3B03}" type="presOf" srcId="{091D3294-729E-4449-9B04-8B4F9E31410B}" destId="{18C00913-3FF6-450A-9123-A23267CF8FBD}" srcOrd="0" destOrd="0" presId="urn:microsoft.com/office/officeart/2005/8/layout/vList6"/>
    <dgm:cxn modelId="{67C717D3-FC3A-49D4-B532-39060E1CDC2B}" srcId="{FC58BAD2-CD4B-487D-89EB-E31D49FB287E}" destId="{7CB30F54-8AED-4C68-8CBF-1454536E8F5B}" srcOrd="1" destOrd="0" parTransId="{9708470D-08E2-4632-9AB6-00A90C65ED06}" sibTransId="{6A3D343A-AFCF-4D93-92EF-951E27B94913}"/>
    <dgm:cxn modelId="{3D3303AA-88AF-C848-B3ED-36FD735CCD1F}" type="presOf" srcId="{74FB0C6C-F110-4E47-B75B-BBCAF8A69205}" destId="{18C00913-3FF6-450A-9123-A23267CF8FBD}" srcOrd="0" destOrd="4" presId="urn:microsoft.com/office/officeart/2005/8/layout/vList6"/>
    <dgm:cxn modelId="{94C1ED7B-037E-1949-B90D-C330A427A4F5}" srcId="{9A8F7AD9-E012-421E-92FE-8327E957CF2E}" destId="{751410B9-1504-A848-941B-C04970F7DC0D}" srcOrd="0" destOrd="0" parTransId="{859C1549-9280-C646-9F30-D283DCD48FC3}" sibTransId="{4E00C8F9-0B6C-944C-A26F-6A7B356E8528}"/>
    <dgm:cxn modelId="{680A220B-438E-47D9-9D34-A1F9793F0CE5}" srcId="{9F388FE7-5CBF-427C-BD60-EAFDE518DACB}" destId="{091D3294-729E-4449-9B04-8B4F9E31410B}" srcOrd="0" destOrd="0" parTransId="{C6131285-42A7-42F5-B0FC-CACBEC9A9A77}" sibTransId="{2A7A2112-EAF5-46B7-9C9D-18433548B67D}"/>
    <dgm:cxn modelId="{0D27F393-3DC7-8B4D-B93F-0A399100F9FC}" type="presOf" srcId="{754EEEA7-25B5-074E-886E-D292AB993827}" destId="{FF14A15D-2320-49B6-B427-194EB7584418}" srcOrd="0" destOrd="0" presId="urn:microsoft.com/office/officeart/2005/8/layout/vList6"/>
    <dgm:cxn modelId="{E541D54E-729C-D346-B035-832ACF2EC14D}" type="presOf" srcId="{439590F9-690F-4050-AD28-CBA600B85637}" destId="{18C00913-3FF6-450A-9123-A23267CF8FBD}" srcOrd="0" destOrd="2" presId="urn:microsoft.com/office/officeart/2005/8/layout/vList6"/>
    <dgm:cxn modelId="{F2779B9A-D9B0-634B-8A09-F4D8F5DFD957}" type="presOf" srcId="{751410B9-1504-A848-941B-C04970F7DC0D}" destId="{9E8F9595-5A1B-4D74-AE76-D4E5EA2710F4}" srcOrd="0" destOrd="0" presId="urn:microsoft.com/office/officeart/2005/8/layout/vList6"/>
    <dgm:cxn modelId="{B58228A6-2F32-42DF-AF2B-48D9FFA5644C}" srcId="{091D3294-729E-4449-9B04-8B4F9E31410B}" destId="{8A9BCA20-731C-44AD-AA45-7780A91EBD54}" srcOrd="2" destOrd="0" parTransId="{8A3FDEEB-2A0E-4B5E-962B-B34F4AD2A884}" sibTransId="{AF679CEE-C404-4A7C-B8FA-14A4EE8ABC2A}"/>
    <dgm:cxn modelId="{6048ADC7-4AE7-7E4E-BE28-1E96B9E275C1}" type="presOf" srcId="{FC58BAD2-CD4B-487D-89EB-E31D49FB287E}" destId="{315226D5-B8CB-4356-A290-90DEB07EE231}" srcOrd="0" destOrd="0" presId="urn:microsoft.com/office/officeart/2005/8/layout/vList6"/>
    <dgm:cxn modelId="{36C4AEE6-F36C-C545-9E55-34F3F13F035F}" type="presOf" srcId="{7CB30F54-8AED-4C68-8CBF-1454536E8F5B}" destId="{FF14A15D-2320-49B6-B427-194EB7584418}" srcOrd="0" destOrd="1" presId="urn:microsoft.com/office/officeart/2005/8/layout/vList6"/>
    <dgm:cxn modelId="{C351C6E9-1493-7E45-BAE4-5EA6858886A6}" type="presOf" srcId="{A1E43EDC-7A45-49A3-9724-EF43F0F54198}" destId="{9E8F9595-5A1B-4D74-AE76-D4E5EA2710F4}" srcOrd="0" destOrd="1" presId="urn:microsoft.com/office/officeart/2005/8/layout/vList6"/>
    <dgm:cxn modelId="{35530B30-2145-47D1-A40C-AC9FA5694D08}" srcId="{63C830A8-F716-460E-A979-997F982A31EA}" destId="{9F388FE7-5CBF-427C-BD60-EAFDE518DACB}" srcOrd="0" destOrd="0" parTransId="{E69DE85D-97A6-4F99-94C9-E72900205A07}" sibTransId="{A0E9FDBC-0A84-4D2E-A812-6AD8CD90CAD3}"/>
    <dgm:cxn modelId="{DD832DC6-F79F-DC4C-BE50-B64303B6A6C7}" type="presOf" srcId="{2097C717-230C-48A8-BDF6-74747B8925BC}" destId="{18C00913-3FF6-450A-9123-A23267CF8FBD}" srcOrd="0" destOrd="1" presId="urn:microsoft.com/office/officeart/2005/8/layout/vList6"/>
    <dgm:cxn modelId="{0BD862DD-7A0D-A147-81A8-D8E6AAF21686}" type="presOf" srcId="{B8183B2B-D73F-4EDE-992D-A8D0BA1C53E7}" destId="{18C00913-3FF6-450A-9123-A23267CF8FBD}" srcOrd="0" destOrd="5" presId="urn:microsoft.com/office/officeart/2005/8/layout/vList6"/>
    <dgm:cxn modelId="{5639BE5D-BA54-420A-B51A-F494773DFF07}" srcId="{63C830A8-F716-460E-A979-997F982A31EA}" destId="{9A8F7AD9-E012-421E-92FE-8327E957CF2E}" srcOrd="2" destOrd="0" parTransId="{16314D36-7599-4791-BD82-A61C465E820E}" sibTransId="{2DB732E3-DE8B-45F8-9D02-083CE0C57B5F}"/>
    <dgm:cxn modelId="{C827CAC9-59A0-8B41-9E59-82A4C7DC61A9}" srcId="{FC58BAD2-CD4B-487D-89EB-E31D49FB287E}" destId="{754EEEA7-25B5-074E-886E-D292AB993827}" srcOrd="0" destOrd="0" parTransId="{3C853CC2-6828-E842-B073-29F20DD9B830}" sibTransId="{F137F8FB-03A3-6949-A572-A1D056F1EDFB}"/>
    <dgm:cxn modelId="{520DA7C2-7762-0A4B-9F0B-019EBCE172E0}" type="presOf" srcId="{63C830A8-F716-460E-A979-997F982A31EA}" destId="{6CCB1C98-EB87-4DF6-B1DC-A4E9571C5ED5}" srcOrd="0" destOrd="0" presId="urn:microsoft.com/office/officeart/2005/8/layout/vList6"/>
    <dgm:cxn modelId="{183E688D-07EC-47E3-BB14-1FC5735E3334}" srcId="{091D3294-729E-4449-9B04-8B4F9E31410B}" destId="{B8183B2B-D73F-4EDE-992D-A8D0BA1C53E7}" srcOrd="4" destOrd="0" parTransId="{5BDF9EE2-9540-44FF-9D3C-2DCE4573D817}" sibTransId="{F841B621-8D53-4CCD-AE4F-705805FE793A}"/>
    <dgm:cxn modelId="{A652F66A-B742-4A7F-AD08-D59C99FD10AD}" srcId="{9A8F7AD9-E012-421E-92FE-8327E957CF2E}" destId="{A1E43EDC-7A45-49A3-9724-EF43F0F54198}" srcOrd="1" destOrd="0" parTransId="{6C7F9845-9406-41A9-A331-0AE1C18F465C}" sibTransId="{973E4193-8A5D-4258-ACF3-238D0602FCDD}"/>
    <dgm:cxn modelId="{9932F077-B3C2-4F4E-B1DB-8C36AF54750E}" type="presOf" srcId="{9F388FE7-5CBF-427C-BD60-EAFDE518DACB}" destId="{A235DB39-FADB-4783-BC95-BD9CF46B1802}" srcOrd="0" destOrd="0" presId="urn:microsoft.com/office/officeart/2005/8/layout/vList6"/>
    <dgm:cxn modelId="{26CF2362-D9B9-4572-96C2-8649BF1BBDC2}" srcId="{091D3294-729E-4449-9B04-8B4F9E31410B}" destId="{2097C717-230C-48A8-BDF6-74747B8925BC}" srcOrd="0" destOrd="0" parTransId="{5F9D9581-B839-4330-99A7-FA612CE9E135}" sibTransId="{9C30F338-8540-4EDE-B0DD-FF997857231D}"/>
    <dgm:cxn modelId="{1F4480E2-CC4D-4765-8429-55B8F9DCFDEB}" srcId="{091D3294-729E-4449-9B04-8B4F9E31410B}" destId="{439590F9-690F-4050-AD28-CBA600B85637}" srcOrd="1" destOrd="0" parTransId="{10A587C4-A945-4199-B658-A2C9C2FC1580}" sibTransId="{C7B3F1FA-C463-46E9-B17F-96B7C6DBC710}"/>
    <dgm:cxn modelId="{A0C172AD-7939-4D5D-BE05-44E01CF0F9D9}" srcId="{63C830A8-F716-460E-A979-997F982A31EA}" destId="{FC58BAD2-CD4B-487D-89EB-E31D49FB287E}" srcOrd="1" destOrd="0" parTransId="{8A36F73C-2AE5-4747-81F8-A2817201AD87}" sibTransId="{9B4625E8-3F67-402F-907B-D6C109D09FBB}"/>
    <dgm:cxn modelId="{228A5B9C-0014-4BCB-A64C-C95AB5FC00A6}" srcId="{091D3294-729E-4449-9B04-8B4F9E31410B}" destId="{74FB0C6C-F110-4E47-B75B-BBCAF8A69205}" srcOrd="3" destOrd="0" parTransId="{94FBA363-0F4D-45CD-8131-CE6895CE9DD0}" sibTransId="{D1AFD15C-45C8-4152-B03C-3F27128E15E3}"/>
    <dgm:cxn modelId="{9C4205D8-AB29-5743-A51C-06CBA2320123}" type="presOf" srcId="{8A9BCA20-731C-44AD-AA45-7780A91EBD54}" destId="{18C00913-3FF6-450A-9123-A23267CF8FBD}" srcOrd="0" destOrd="3" presId="urn:microsoft.com/office/officeart/2005/8/layout/vList6"/>
    <dgm:cxn modelId="{A238C352-A45E-CE41-A299-A91F0E1E7751}" type="presOf" srcId="{9A8F7AD9-E012-421E-92FE-8327E957CF2E}" destId="{4EC8F3D8-404C-47B9-A48E-F792E818CCB8}" srcOrd="0" destOrd="0" presId="urn:microsoft.com/office/officeart/2005/8/layout/vList6"/>
    <dgm:cxn modelId="{BD79B284-BDCF-B846-896F-8C16B0A9067B}" type="presParOf" srcId="{6CCB1C98-EB87-4DF6-B1DC-A4E9571C5ED5}" destId="{F8B86FE4-8EE0-4CE6-B33A-DB02FD823926}" srcOrd="0" destOrd="0" presId="urn:microsoft.com/office/officeart/2005/8/layout/vList6"/>
    <dgm:cxn modelId="{B5E1B889-5ADB-CE46-8300-C05151F1C899}" type="presParOf" srcId="{F8B86FE4-8EE0-4CE6-B33A-DB02FD823926}" destId="{A235DB39-FADB-4783-BC95-BD9CF46B1802}" srcOrd="0" destOrd="0" presId="urn:microsoft.com/office/officeart/2005/8/layout/vList6"/>
    <dgm:cxn modelId="{C1837123-766F-544C-A5B1-AEEA8E0151EB}" type="presParOf" srcId="{F8B86FE4-8EE0-4CE6-B33A-DB02FD823926}" destId="{18C00913-3FF6-450A-9123-A23267CF8FBD}" srcOrd="1" destOrd="0" presId="urn:microsoft.com/office/officeart/2005/8/layout/vList6"/>
    <dgm:cxn modelId="{FD4D3125-8712-6640-A1D7-A7A6494BD490}" type="presParOf" srcId="{6CCB1C98-EB87-4DF6-B1DC-A4E9571C5ED5}" destId="{F8BA75E9-9AA2-4D9A-A324-A0BA561AE600}" srcOrd="1" destOrd="0" presId="urn:microsoft.com/office/officeart/2005/8/layout/vList6"/>
    <dgm:cxn modelId="{9B11FD8D-6B9D-064C-A769-551408080233}" type="presParOf" srcId="{6CCB1C98-EB87-4DF6-B1DC-A4E9571C5ED5}" destId="{0E057B41-9858-4113-B9E0-04CF22CDACC9}" srcOrd="2" destOrd="0" presId="urn:microsoft.com/office/officeart/2005/8/layout/vList6"/>
    <dgm:cxn modelId="{B46A703B-F1A4-4946-8509-CF94BDE5C897}" type="presParOf" srcId="{0E057B41-9858-4113-B9E0-04CF22CDACC9}" destId="{315226D5-B8CB-4356-A290-90DEB07EE231}" srcOrd="0" destOrd="0" presId="urn:microsoft.com/office/officeart/2005/8/layout/vList6"/>
    <dgm:cxn modelId="{46A6843E-A0AC-7B42-81A1-00D14AD90FD1}" type="presParOf" srcId="{0E057B41-9858-4113-B9E0-04CF22CDACC9}" destId="{FF14A15D-2320-49B6-B427-194EB7584418}" srcOrd="1" destOrd="0" presId="urn:microsoft.com/office/officeart/2005/8/layout/vList6"/>
    <dgm:cxn modelId="{EBCCE0B7-9DA3-6444-973C-4765C3527117}" type="presParOf" srcId="{6CCB1C98-EB87-4DF6-B1DC-A4E9571C5ED5}" destId="{C0C30D75-FA87-4347-8B00-4F201E6581AE}" srcOrd="3" destOrd="0" presId="urn:microsoft.com/office/officeart/2005/8/layout/vList6"/>
    <dgm:cxn modelId="{39E457D4-2663-AA47-BE6B-3B3BF17F1158}" type="presParOf" srcId="{6CCB1C98-EB87-4DF6-B1DC-A4E9571C5ED5}" destId="{FBC78EF0-B125-4CBF-A152-68D3B5091CE5}" srcOrd="4" destOrd="0" presId="urn:microsoft.com/office/officeart/2005/8/layout/vList6"/>
    <dgm:cxn modelId="{D4F53029-FDB0-6E4C-BA1A-FC24CE662476}" type="presParOf" srcId="{FBC78EF0-B125-4CBF-A152-68D3B5091CE5}" destId="{4EC8F3D8-404C-47B9-A48E-F792E818CCB8}" srcOrd="0" destOrd="0" presId="urn:microsoft.com/office/officeart/2005/8/layout/vList6"/>
    <dgm:cxn modelId="{86EAF19B-881B-8E48-BA1B-C4F6965EE537}" type="presParOf" srcId="{FBC78EF0-B125-4CBF-A152-68D3B5091CE5}" destId="{9E8F9595-5A1B-4D74-AE76-D4E5EA2710F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830A8-F716-460E-A979-997F982A31EA}" type="doc">
      <dgm:prSet loTypeId="urn:microsoft.com/office/officeart/2005/8/layout/vList6" loCatId="list" qsTypeId="urn:microsoft.com/office/officeart/2005/8/quickstyle/simple1" qsCatId="simple" csTypeId="urn:microsoft.com/office/officeart/2005/8/colors/accent3_2" csCatId="accent3" phldr="1"/>
      <dgm:spPr/>
      <dgm:t>
        <a:bodyPr/>
        <a:lstStyle/>
        <a:p>
          <a:pPr rtl="1"/>
          <a:endParaRPr lang="ar-SA"/>
        </a:p>
      </dgm:t>
    </dgm:pt>
    <dgm:pt modelId="{FC58BAD2-CD4B-487D-89EB-E31D49FB287E}">
      <dgm:prSet custT="1"/>
      <dgm:spPr/>
      <dgm:t>
        <a:bodyPr/>
        <a:lstStyle/>
        <a:p>
          <a:pPr rtl="1"/>
          <a:r>
            <a:rPr lang="en-US" sz="2400" dirty="0"/>
            <a:t>4- Right to left shunt</a:t>
          </a:r>
          <a:r>
            <a:rPr lang="ar-SA" sz="2400" dirty="0"/>
            <a:t> </a:t>
          </a:r>
        </a:p>
      </dgm:t>
    </dgm:pt>
    <dgm:pt modelId="{8A36F73C-2AE5-4747-81F8-A2817201AD87}" type="parTrans" cxnId="{A0C172AD-7939-4D5D-BE05-44E01CF0F9D9}">
      <dgm:prSet/>
      <dgm:spPr/>
      <dgm:t>
        <a:bodyPr/>
        <a:lstStyle/>
        <a:p>
          <a:pPr rtl="1"/>
          <a:endParaRPr lang="ar-SA"/>
        </a:p>
      </dgm:t>
    </dgm:pt>
    <dgm:pt modelId="{9B4625E8-3F67-402F-907B-D6C109D09FBB}" type="sibTrans" cxnId="{A0C172AD-7939-4D5D-BE05-44E01CF0F9D9}">
      <dgm:prSet/>
      <dgm:spPr/>
      <dgm:t>
        <a:bodyPr/>
        <a:lstStyle/>
        <a:p>
          <a:pPr rtl="1"/>
          <a:endParaRPr lang="ar-SA"/>
        </a:p>
      </dgm:t>
    </dgm:pt>
    <dgm:pt modelId="{7CB30F54-8AED-4C68-8CBF-1454536E8F5B}">
      <dgm:prSet custT="1"/>
      <dgm:spPr/>
      <dgm:t>
        <a:bodyPr/>
        <a:lstStyle/>
        <a:p>
          <a:pPr algn="l" rtl="0"/>
          <a:r>
            <a:rPr lang="en-US" sz="1600" dirty="0"/>
            <a:t>Blood passes from the systemic venous system without going through the gas exchanging part of the lungs. This type of hypoxia can be differentiated clinically from other types by giving the subject 100% oxygen to breathe. Hypoxia because of the shunt will not be abolished while in other types PO2 in the arterial system will improve considerably.</a:t>
          </a:r>
          <a:endParaRPr lang="ar-SA" sz="1600" dirty="0"/>
        </a:p>
      </dgm:t>
    </dgm:pt>
    <dgm:pt modelId="{9708470D-08E2-4632-9AB6-00A90C65ED06}" type="parTrans" cxnId="{67C717D3-FC3A-49D4-B532-39060E1CDC2B}">
      <dgm:prSet/>
      <dgm:spPr/>
      <dgm:t>
        <a:bodyPr/>
        <a:lstStyle/>
        <a:p>
          <a:pPr rtl="1"/>
          <a:endParaRPr lang="ar-SA"/>
        </a:p>
      </dgm:t>
    </dgm:pt>
    <dgm:pt modelId="{6A3D343A-AFCF-4D93-92EF-951E27B94913}" type="sibTrans" cxnId="{67C717D3-FC3A-49D4-B532-39060E1CDC2B}">
      <dgm:prSet/>
      <dgm:spPr/>
      <dgm:t>
        <a:bodyPr/>
        <a:lstStyle/>
        <a:p>
          <a:pPr rtl="1"/>
          <a:endParaRPr lang="ar-SA"/>
        </a:p>
      </dgm:t>
    </dgm:pt>
    <dgm:pt modelId="{3965DE8E-5D81-9F46-88B0-0A74BBA4E69E}">
      <dgm:prSet custT="1"/>
      <dgm:spPr/>
      <dgm:t>
        <a:bodyPr/>
        <a:lstStyle/>
        <a:p>
          <a:pPr algn="l" rtl="0"/>
          <a:endParaRPr lang="ar-SA" sz="1600" dirty="0"/>
        </a:p>
      </dgm:t>
    </dgm:pt>
    <dgm:pt modelId="{66E9CC53-0C75-CF49-8960-162CFC067EC4}" type="parTrans" cxnId="{045363AB-42B0-EF4A-96F1-01BB8A80FA23}">
      <dgm:prSet/>
      <dgm:spPr/>
      <dgm:t>
        <a:bodyPr/>
        <a:lstStyle/>
        <a:p>
          <a:endParaRPr lang="en-US"/>
        </a:p>
      </dgm:t>
    </dgm:pt>
    <dgm:pt modelId="{A12F7DD3-6472-8445-B7B4-A0DB91B83321}" type="sibTrans" cxnId="{045363AB-42B0-EF4A-96F1-01BB8A80FA23}">
      <dgm:prSet/>
      <dgm:spPr/>
      <dgm:t>
        <a:bodyPr/>
        <a:lstStyle/>
        <a:p>
          <a:endParaRPr lang="en-US"/>
        </a:p>
      </dgm:t>
    </dgm:pt>
    <dgm:pt modelId="{6CCB1C98-EB87-4DF6-B1DC-A4E9571C5ED5}" type="pres">
      <dgm:prSet presAssocID="{63C830A8-F716-460E-A979-997F982A31EA}" presName="Name0" presStyleCnt="0">
        <dgm:presLayoutVars>
          <dgm:dir/>
          <dgm:animLvl val="lvl"/>
          <dgm:resizeHandles/>
        </dgm:presLayoutVars>
      </dgm:prSet>
      <dgm:spPr/>
    </dgm:pt>
    <dgm:pt modelId="{0E057B41-9858-4113-B9E0-04CF22CDACC9}" type="pres">
      <dgm:prSet presAssocID="{FC58BAD2-CD4B-487D-89EB-E31D49FB287E}" presName="linNode" presStyleCnt="0"/>
      <dgm:spPr/>
    </dgm:pt>
    <dgm:pt modelId="{315226D5-B8CB-4356-A290-90DEB07EE231}" type="pres">
      <dgm:prSet presAssocID="{FC58BAD2-CD4B-487D-89EB-E31D49FB287E}" presName="parentShp" presStyleLbl="node1" presStyleIdx="0" presStyleCnt="1" custScaleX="82211" custScaleY="174169">
        <dgm:presLayoutVars>
          <dgm:bulletEnabled val="1"/>
        </dgm:presLayoutVars>
      </dgm:prSet>
      <dgm:spPr/>
    </dgm:pt>
    <dgm:pt modelId="{FF14A15D-2320-49B6-B427-194EB7584418}" type="pres">
      <dgm:prSet presAssocID="{FC58BAD2-CD4B-487D-89EB-E31D49FB287E}" presName="childShp" presStyleLbl="bgAccFollowNode1" presStyleIdx="0" presStyleCnt="1" custScaleX="117850" custScaleY="229596">
        <dgm:presLayoutVars>
          <dgm:bulletEnabled val="1"/>
        </dgm:presLayoutVars>
      </dgm:prSet>
      <dgm:spPr/>
    </dgm:pt>
  </dgm:ptLst>
  <dgm:cxnLst>
    <dgm:cxn modelId="{9CBA8F84-0532-714E-8BC7-495161E89E69}" type="presOf" srcId="{63C830A8-F716-460E-A979-997F982A31EA}" destId="{6CCB1C98-EB87-4DF6-B1DC-A4E9571C5ED5}" srcOrd="0" destOrd="0" presId="urn:microsoft.com/office/officeart/2005/8/layout/vList6"/>
    <dgm:cxn modelId="{1AA04BF4-4CD2-9840-8280-161DA7903AF4}" type="presOf" srcId="{7CB30F54-8AED-4C68-8CBF-1454536E8F5B}" destId="{FF14A15D-2320-49B6-B427-194EB7584418}" srcOrd="0" destOrd="1" presId="urn:microsoft.com/office/officeart/2005/8/layout/vList6"/>
    <dgm:cxn modelId="{045363AB-42B0-EF4A-96F1-01BB8A80FA23}" srcId="{FC58BAD2-CD4B-487D-89EB-E31D49FB287E}" destId="{3965DE8E-5D81-9F46-88B0-0A74BBA4E69E}" srcOrd="0" destOrd="0" parTransId="{66E9CC53-0C75-CF49-8960-162CFC067EC4}" sibTransId="{A12F7DD3-6472-8445-B7B4-A0DB91B83321}"/>
    <dgm:cxn modelId="{BFBE9FA8-E739-FB45-8C23-C62AB1D989EB}" type="presOf" srcId="{3965DE8E-5D81-9F46-88B0-0A74BBA4E69E}" destId="{FF14A15D-2320-49B6-B427-194EB7584418}" srcOrd="0" destOrd="0" presId="urn:microsoft.com/office/officeart/2005/8/layout/vList6"/>
    <dgm:cxn modelId="{67C717D3-FC3A-49D4-B532-39060E1CDC2B}" srcId="{FC58BAD2-CD4B-487D-89EB-E31D49FB287E}" destId="{7CB30F54-8AED-4C68-8CBF-1454536E8F5B}" srcOrd="1" destOrd="0" parTransId="{9708470D-08E2-4632-9AB6-00A90C65ED06}" sibTransId="{6A3D343A-AFCF-4D93-92EF-951E27B94913}"/>
    <dgm:cxn modelId="{A0C172AD-7939-4D5D-BE05-44E01CF0F9D9}" srcId="{63C830A8-F716-460E-A979-997F982A31EA}" destId="{FC58BAD2-CD4B-487D-89EB-E31D49FB287E}" srcOrd="0" destOrd="0" parTransId="{8A36F73C-2AE5-4747-81F8-A2817201AD87}" sibTransId="{9B4625E8-3F67-402F-907B-D6C109D09FBB}"/>
    <dgm:cxn modelId="{74C90A55-3744-954A-B142-5EC01130857F}" type="presOf" srcId="{FC58BAD2-CD4B-487D-89EB-E31D49FB287E}" destId="{315226D5-B8CB-4356-A290-90DEB07EE231}" srcOrd="0" destOrd="0" presId="urn:microsoft.com/office/officeart/2005/8/layout/vList6"/>
    <dgm:cxn modelId="{1035FF05-D85E-4A4C-92B5-FD7FA0AF8513}" type="presParOf" srcId="{6CCB1C98-EB87-4DF6-B1DC-A4E9571C5ED5}" destId="{0E057B41-9858-4113-B9E0-04CF22CDACC9}" srcOrd="0" destOrd="0" presId="urn:microsoft.com/office/officeart/2005/8/layout/vList6"/>
    <dgm:cxn modelId="{15A715D2-0661-E048-BDF9-9F349B0DC9A2}" type="presParOf" srcId="{0E057B41-9858-4113-B9E0-04CF22CDACC9}" destId="{315226D5-B8CB-4356-A290-90DEB07EE231}" srcOrd="0" destOrd="0" presId="urn:microsoft.com/office/officeart/2005/8/layout/vList6"/>
    <dgm:cxn modelId="{67BC4965-12B3-AF40-A2D2-5A0434507D54}" type="presParOf" srcId="{0E057B41-9858-4113-B9E0-04CF22CDACC9}" destId="{FF14A15D-2320-49B6-B427-194EB758441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29D08A-8B08-FB4E-9B9D-7C1B842797E7}" type="doc">
      <dgm:prSet loTypeId="urn:microsoft.com/office/officeart/2008/layout/RadialCluster" loCatId="" qsTypeId="urn:microsoft.com/office/officeart/2005/8/quickstyle/simple1" qsCatId="simple" csTypeId="urn:microsoft.com/office/officeart/2005/8/colors/accent3_2" csCatId="accent3" phldr="1"/>
      <dgm:spPr/>
      <dgm:t>
        <a:bodyPr/>
        <a:lstStyle/>
        <a:p>
          <a:endParaRPr lang="en-US"/>
        </a:p>
      </dgm:t>
    </dgm:pt>
    <dgm:pt modelId="{8FFA4719-15BF-DE48-BC81-D7676260746D}">
      <dgm:prSet phldrT="[Text]" custT="1"/>
      <dgm:spPr/>
      <dgm:t>
        <a:bodyPr/>
        <a:lstStyle/>
        <a:p>
          <a:r>
            <a:rPr lang="en-US" sz="2000" u="sng" dirty="0"/>
            <a:t>Definition: </a:t>
          </a:r>
          <a:r>
            <a:rPr lang="en-US" sz="2000" dirty="0"/>
            <a:t>The term cyanosis means blueness of the skin and mucus membrane due to excessive amount for more than 5 g/dl of reduced (deoxygenated) hemoglobin in blood</a:t>
          </a:r>
          <a:r>
            <a:rPr lang="en-US" sz="2000" baseline="0" dirty="0"/>
            <a:t> (</a:t>
          </a:r>
          <a:r>
            <a:rPr lang="en-US" sz="2000" dirty="0"/>
            <a:t>skin blood vessels especially in the capillaries).</a:t>
          </a:r>
        </a:p>
      </dgm:t>
    </dgm:pt>
    <dgm:pt modelId="{10C9C94D-9F36-704B-9D2C-8C4A907280FB}" type="parTrans" cxnId="{305188BB-D201-9746-BCC6-9D27069D2D70}">
      <dgm:prSet/>
      <dgm:spPr/>
      <dgm:t>
        <a:bodyPr/>
        <a:lstStyle/>
        <a:p>
          <a:endParaRPr lang="en-US"/>
        </a:p>
      </dgm:t>
    </dgm:pt>
    <dgm:pt modelId="{70EBD493-7AF3-A54A-BBE4-F3086A9633B1}" type="sibTrans" cxnId="{305188BB-D201-9746-BCC6-9D27069D2D70}">
      <dgm:prSet/>
      <dgm:spPr/>
      <dgm:t>
        <a:bodyPr/>
        <a:lstStyle/>
        <a:p>
          <a:endParaRPr lang="en-US"/>
        </a:p>
      </dgm:t>
    </dgm:pt>
    <dgm:pt modelId="{20BAA042-6D1B-5C4A-818A-9F8CF9339D20}">
      <dgm:prSet phldrT="[Text]" custT="1"/>
      <dgm:spPr/>
      <dgm:t>
        <a:bodyPr/>
        <a:lstStyle/>
        <a:p>
          <a:r>
            <a:rPr lang="en-US" sz="2000"/>
            <a:t>Cyanosis appears whenever the arterial blood contains more than 5 grams of deoxygenated hemoglobin in each 100 milliliters of blood.</a:t>
          </a:r>
          <a:endParaRPr lang="en-US" sz="2000" dirty="0"/>
        </a:p>
      </dgm:t>
    </dgm:pt>
    <dgm:pt modelId="{A0BF56B4-657E-BC48-85B0-0FB6C010E020}" type="parTrans" cxnId="{AC878B05-6F94-FC49-BB86-604F5C517D36}">
      <dgm:prSet/>
      <dgm:spPr/>
      <dgm:t>
        <a:bodyPr/>
        <a:lstStyle/>
        <a:p>
          <a:endParaRPr lang="en-US"/>
        </a:p>
      </dgm:t>
    </dgm:pt>
    <dgm:pt modelId="{FD82FC35-C6CB-0942-855C-388363146C5E}" type="sibTrans" cxnId="{AC878B05-6F94-FC49-BB86-604F5C517D36}">
      <dgm:prSet/>
      <dgm:spPr/>
      <dgm:t>
        <a:bodyPr/>
        <a:lstStyle/>
        <a:p>
          <a:endParaRPr lang="en-US"/>
        </a:p>
      </dgm:t>
    </dgm:pt>
    <dgm:pt modelId="{691CCCD4-85CB-8143-8378-67801CB1D333}">
      <dgm:prSet phldrT="[Text]" custT="1"/>
      <dgm:spPr/>
      <dgm:t>
        <a:bodyPr/>
        <a:lstStyle/>
        <a:p>
          <a:r>
            <a:rPr lang="en-US" sz="2000"/>
            <a:t>This deoxygenated hemoglobin has an intense dark blue-purple color that is transmitted through the skin. (This is the cause of the blue skin color for people with cyanosis).</a:t>
          </a:r>
          <a:endParaRPr lang="en-US" sz="2000" dirty="0"/>
        </a:p>
      </dgm:t>
    </dgm:pt>
    <dgm:pt modelId="{A6B0EB95-3738-6A4E-8808-6F590DED0853}" type="parTrans" cxnId="{83B5642E-77E5-DE47-907E-2107B4B84D0A}">
      <dgm:prSet/>
      <dgm:spPr/>
      <dgm:t>
        <a:bodyPr/>
        <a:lstStyle/>
        <a:p>
          <a:endParaRPr lang="en-US"/>
        </a:p>
      </dgm:t>
    </dgm:pt>
    <dgm:pt modelId="{BCBEB3B6-970A-4246-BB27-673DF2FBE0F2}" type="sibTrans" cxnId="{83B5642E-77E5-DE47-907E-2107B4B84D0A}">
      <dgm:prSet/>
      <dgm:spPr/>
      <dgm:t>
        <a:bodyPr/>
        <a:lstStyle/>
        <a:p>
          <a:endParaRPr lang="en-US"/>
        </a:p>
      </dgm:t>
    </dgm:pt>
    <dgm:pt modelId="{5CEF91BB-DB76-8748-9C8A-38507A27A15B}" type="pres">
      <dgm:prSet presAssocID="{AC29D08A-8B08-FB4E-9B9D-7C1B842797E7}" presName="Name0" presStyleCnt="0">
        <dgm:presLayoutVars>
          <dgm:chMax val="1"/>
          <dgm:chPref val="1"/>
          <dgm:dir/>
          <dgm:animOne val="branch"/>
          <dgm:animLvl val="lvl"/>
        </dgm:presLayoutVars>
      </dgm:prSet>
      <dgm:spPr/>
    </dgm:pt>
    <dgm:pt modelId="{34D694D6-371D-5842-A958-981E78369A5B}" type="pres">
      <dgm:prSet presAssocID="{8FFA4719-15BF-DE48-BC81-D7676260746D}" presName="singleCycle" presStyleCnt="0"/>
      <dgm:spPr/>
    </dgm:pt>
    <dgm:pt modelId="{DC95E1AB-26B3-BB46-A490-8FCA0487887F}" type="pres">
      <dgm:prSet presAssocID="{8FFA4719-15BF-DE48-BC81-D7676260746D}" presName="singleCenter" presStyleLbl="node1" presStyleIdx="0" presStyleCnt="3" custScaleX="387798" custScaleY="106644" custLinFactNeighborX="-1868" custLinFactNeighborY="-34174">
        <dgm:presLayoutVars>
          <dgm:chMax val="7"/>
          <dgm:chPref val="7"/>
        </dgm:presLayoutVars>
      </dgm:prSet>
      <dgm:spPr/>
    </dgm:pt>
    <dgm:pt modelId="{B90EB7CF-0944-2149-AC47-0E2C4001E2DB}" type="pres">
      <dgm:prSet presAssocID="{A0BF56B4-657E-BC48-85B0-0FB6C010E020}" presName="Name56" presStyleLbl="parChTrans1D2" presStyleIdx="0" presStyleCnt="2"/>
      <dgm:spPr/>
    </dgm:pt>
    <dgm:pt modelId="{3ED42A07-2632-C244-ABE9-C4298F1F3650}" type="pres">
      <dgm:prSet presAssocID="{20BAA042-6D1B-5C4A-818A-9F8CF9339D20}" presName="text0" presStyleLbl="node1" presStyleIdx="1" presStyleCnt="3" custScaleX="387798" custScaleY="154016" custLinFactNeighborX="-1620" custLinFactNeighborY="-25482" custRadScaleRad="110117" custRadScaleInc="124360">
        <dgm:presLayoutVars>
          <dgm:bulletEnabled val="1"/>
        </dgm:presLayoutVars>
      </dgm:prSet>
      <dgm:spPr/>
    </dgm:pt>
    <dgm:pt modelId="{B2647BCA-2D20-5F44-A47C-B3CB70EE42F0}" type="pres">
      <dgm:prSet presAssocID="{A6B0EB95-3738-6A4E-8808-6F590DED0853}" presName="Name56" presStyleLbl="parChTrans1D2" presStyleIdx="1" presStyleCnt="2"/>
      <dgm:spPr/>
    </dgm:pt>
    <dgm:pt modelId="{A8CB5966-02AF-E34D-B927-0602206940F7}" type="pres">
      <dgm:prSet presAssocID="{691CCCD4-85CB-8143-8378-67801CB1D333}" presName="text0" presStyleLbl="node1" presStyleIdx="2" presStyleCnt="3" custScaleX="387798" custScaleY="194007" custLinFactNeighborX="-1620" custLinFactNeighborY="-25482" custRadScaleRad="119068" custRadScaleInc="71716">
        <dgm:presLayoutVars>
          <dgm:bulletEnabled val="1"/>
        </dgm:presLayoutVars>
      </dgm:prSet>
      <dgm:spPr/>
    </dgm:pt>
  </dgm:ptLst>
  <dgm:cxnLst>
    <dgm:cxn modelId="{B8470228-F392-904D-A9F8-7C9CA5A8C869}" type="presOf" srcId="{A0BF56B4-657E-BC48-85B0-0FB6C010E020}" destId="{B90EB7CF-0944-2149-AC47-0E2C4001E2DB}" srcOrd="0" destOrd="0" presId="urn:microsoft.com/office/officeart/2008/layout/RadialCluster"/>
    <dgm:cxn modelId="{AC878B05-6F94-FC49-BB86-604F5C517D36}" srcId="{8FFA4719-15BF-DE48-BC81-D7676260746D}" destId="{20BAA042-6D1B-5C4A-818A-9F8CF9339D20}" srcOrd="0" destOrd="0" parTransId="{A0BF56B4-657E-BC48-85B0-0FB6C010E020}" sibTransId="{FD82FC35-C6CB-0942-855C-388363146C5E}"/>
    <dgm:cxn modelId="{EEB0D935-D33E-F44B-AE23-7321AF65B0C9}" type="presOf" srcId="{A6B0EB95-3738-6A4E-8808-6F590DED0853}" destId="{B2647BCA-2D20-5F44-A47C-B3CB70EE42F0}" srcOrd="0" destOrd="0" presId="urn:microsoft.com/office/officeart/2008/layout/RadialCluster"/>
    <dgm:cxn modelId="{66485EAF-2444-954B-9523-30D6856752EC}" type="presOf" srcId="{8FFA4719-15BF-DE48-BC81-D7676260746D}" destId="{DC95E1AB-26B3-BB46-A490-8FCA0487887F}" srcOrd="0" destOrd="0" presId="urn:microsoft.com/office/officeart/2008/layout/RadialCluster"/>
    <dgm:cxn modelId="{69904529-D319-1D44-A2CF-7BF74E2C2804}" type="presOf" srcId="{691CCCD4-85CB-8143-8378-67801CB1D333}" destId="{A8CB5966-02AF-E34D-B927-0602206940F7}" srcOrd="0" destOrd="0" presId="urn:microsoft.com/office/officeart/2008/layout/RadialCluster"/>
    <dgm:cxn modelId="{305188BB-D201-9746-BCC6-9D27069D2D70}" srcId="{AC29D08A-8B08-FB4E-9B9D-7C1B842797E7}" destId="{8FFA4719-15BF-DE48-BC81-D7676260746D}" srcOrd="0" destOrd="0" parTransId="{10C9C94D-9F36-704B-9D2C-8C4A907280FB}" sibTransId="{70EBD493-7AF3-A54A-BBE4-F3086A9633B1}"/>
    <dgm:cxn modelId="{39C53088-C8BC-E14D-B80C-72B8876C1C11}" type="presOf" srcId="{AC29D08A-8B08-FB4E-9B9D-7C1B842797E7}" destId="{5CEF91BB-DB76-8748-9C8A-38507A27A15B}" srcOrd="0" destOrd="0" presId="urn:microsoft.com/office/officeart/2008/layout/RadialCluster"/>
    <dgm:cxn modelId="{0B68CDA2-6EEA-F54E-8E87-CE73633F9BCF}" type="presOf" srcId="{20BAA042-6D1B-5C4A-818A-9F8CF9339D20}" destId="{3ED42A07-2632-C244-ABE9-C4298F1F3650}" srcOrd="0" destOrd="0" presId="urn:microsoft.com/office/officeart/2008/layout/RadialCluster"/>
    <dgm:cxn modelId="{83B5642E-77E5-DE47-907E-2107B4B84D0A}" srcId="{8FFA4719-15BF-DE48-BC81-D7676260746D}" destId="{691CCCD4-85CB-8143-8378-67801CB1D333}" srcOrd="1" destOrd="0" parTransId="{A6B0EB95-3738-6A4E-8808-6F590DED0853}" sibTransId="{BCBEB3B6-970A-4246-BB27-673DF2FBE0F2}"/>
    <dgm:cxn modelId="{D9B5FABE-168D-0744-85F9-C8792340B4A9}" type="presParOf" srcId="{5CEF91BB-DB76-8748-9C8A-38507A27A15B}" destId="{34D694D6-371D-5842-A958-981E78369A5B}" srcOrd="0" destOrd="0" presId="urn:microsoft.com/office/officeart/2008/layout/RadialCluster"/>
    <dgm:cxn modelId="{B43E9A98-0964-3E42-9EC4-F3ED42F3F89B}" type="presParOf" srcId="{34D694D6-371D-5842-A958-981E78369A5B}" destId="{DC95E1AB-26B3-BB46-A490-8FCA0487887F}" srcOrd="0" destOrd="0" presId="urn:microsoft.com/office/officeart/2008/layout/RadialCluster"/>
    <dgm:cxn modelId="{431811DA-2353-2A4B-8CB1-E80C5DC5AAD2}" type="presParOf" srcId="{34D694D6-371D-5842-A958-981E78369A5B}" destId="{B90EB7CF-0944-2149-AC47-0E2C4001E2DB}" srcOrd="1" destOrd="0" presId="urn:microsoft.com/office/officeart/2008/layout/RadialCluster"/>
    <dgm:cxn modelId="{ADC462E4-9FB7-4D4D-913D-B32B2B4FBA15}" type="presParOf" srcId="{34D694D6-371D-5842-A958-981E78369A5B}" destId="{3ED42A07-2632-C244-ABE9-C4298F1F3650}" srcOrd="2" destOrd="0" presId="urn:microsoft.com/office/officeart/2008/layout/RadialCluster"/>
    <dgm:cxn modelId="{69B0578D-E65F-3946-9391-6B2162BC039B}" type="presParOf" srcId="{34D694D6-371D-5842-A958-981E78369A5B}" destId="{B2647BCA-2D20-5F44-A47C-B3CB70EE42F0}" srcOrd="3" destOrd="0" presId="urn:microsoft.com/office/officeart/2008/layout/RadialCluster"/>
    <dgm:cxn modelId="{ABFE2822-B444-F44C-9B13-73A2CD6665A7}" type="presParOf" srcId="{34D694D6-371D-5842-A958-981E78369A5B}" destId="{A8CB5966-02AF-E34D-B927-0602206940F7}" srcOrd="4"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B6C6A8-AB9F-2F4C-B975-B53D95A66821}" type="doc">
      <dgm:prSet loTypeId="urn:microsoft.com/office/officeart/2005/8/layout/orgChart1" loCatId="" qsTypeId="urn:microsoft.com/office/officeart/2005/8/quickstyle/simple1" qsCatId="simple" csTypeId="urn:microsoft.com/office/officeart/2005/8/colors/accent3_2" csCatId="accent3" phldr="1"/>
      <dgm:spPr/>
      <dgm:t>
        <a:bodyPr/>
        <a:lstStyle/>
        <a:p>
          <a:endParaRPr lang="en-US"/>
        </a:p>
      </dgm:t>
    </dgm:pt>
    <dgm:pt modelId="{04AC23AA-D26E-ED4E-8157-B11EB30FEAB6}">
      <dgm:prSet phldrT="[Text]" custT="1"/>
      <dgm:spPr/>
      <dgm:t>
        <a:bodyPr/>
        <a:lstStyle/>
        <a:p>
          <a:r>
            <a:rPr lang="en-US" sz="3200" dirty="0"/>
            <a:t>Cyanosis</a:t>
          </a:r>
        </a:p>
      </dgm:t>
    </dgm:pt>
    <dgm:pt modelId="{5CDA6F81-BE44-794B-BA75-39FDAF6A0CC0}" type="parTrans" cxnId="{05130BE7-DD87-6247-A697-9A433E1DC5B3}">
      <dgm:prSet/>
      <dgm:spPr/>
      <dgm:t>
        <a:bodyPr/>
        <a:lstStyle/>
        <a:p>
          <a:endParaRPr lang="en-US"/>
        </a:p>
      </dgm:t>
    </dgm:pt>
    <dgm:pt modelId="{7D2364A0-6A6A-1145-BF85-0EAB8AF6B46B}" type="sibTrans" cxnId="{05130BE7-DD87-6247-A697-9A433E1DC5B3}">
      <dgm:prSet/>
      <dgm:spPr/>
      <dgm:t>
        <a:bodyPr/>
        <a:lstStyle/>
        <a:p>
          <a:endParaRPr lang="en-US"/>
        </a:p>
      </dgm:t>
    </dgm:pt>
    <dgm:pt modelId="{1A0ED3AE-3FC2-E341-A992-80D7EFCD7B47}">
      <dgm:prSet phldrT="[Text]" custT="1"/>
      <dgm:spPr/>
      <dgm:t>
        <a:bodyPr anchor="t"/>
        <a:lstStyle/>
        <a:p>
          <a:pPr algn="ctr"/>
          <a:endParaRPr lang="en-US" sz="1000" dirty="0"/>
        </a:p>
        <a:p>
          <a:pPr algn="ctr"/>
          <a:r>
            <a:rPr lang="en-US" sz="2800" dirty="0"/>
            <a:t>Local cyanosis:</a:t>
          </a:r>
        </a:p>
        <a:p>
          <a:pPr algn="ctr"/>
          <a:r>
            <a:rPr lang="en-US" sz="2000" dirty="0">
              <a:latin typeface="+mn-lt"/>
              <a:ea typeface="Times New Roman" pitchFamily="18" charset="0"/>
              <a:cs typeface="Times New Roman" pitchFamily="18" charset="0"/>
            </a:rPr>
            <a:t>This is seen during decreased blood flow through a part of the body as in Raynaud’s disease. In this disease, circulation through the upper limb is impaired, it causes local cyanosis.</a:t>
          </a:r>
          <a:endParaRPr lang="en-US" sz="2000" dirty="0">
            <a:latin typeface="+mn-lt"/>
          </a:endParaRPr>
        </a:p>
      </dgm:t>
    </dgm:pt>
    <dgm:pt modelId="{9C1041B3-EF15-0549-B9F8-9F4314A279C1}" type="parTrans" cxnId="{4A8983E9-35FC-AF45-BCAC-6E694D53AC87}">
      <dgm:prSet/>
      <dgm:spPr/>
      <dgm:t>
        <a:bodyPr/>
        <a:lstStyle/>
        <a:p>
          <a:endParaRPr lang="en-US"/>
        </a:p>
      </dgm:t>
    </dgm:pt>
    <dgm:pt modelId="{0A5C146D-E99F-1748-B274-0C92FBA581AD}" type="sibTrans" cxnId="{4A8983E9-35FC-AF45-BCAC-6E694D53AC87}">
      <dgm:prSet/>
      <dgm:spPr/>
      <dgm:t>
        <a:bodyPr/>
        <a:lstStyle/>
        <a:p>
          <a:endParaRPr lang="en-US"/>
        </a:p>
      </dgm:t>
    </dgm:pt>
    <dgm:pt modelId="{6B877839-C76A-B047-B3FB-367DDAF2B1B4}">
      <dgm:prSet phldrT="[Text]" custT="1"/>
      <dgm:spPr/>
      <dgm:t>
        <a:bodyPr anchor="t"/>
        <a:lstStyle/>
        <a:p>
          <a:pPr algn="ctr"/>
          <a:endParaRPr lang="en-US" sz="1100" dirty="0"/>
        </a:p>
        <a:p>
          <a:pPr algn="ctr"/>
          <a:r>
            <a:rPr lang="en-US" sz="2800" dirty="0"/>
            <a:t>Generalized cyanosis:</a:t>
          </a:r>
        </a:p>
        <a:p>
          <a:pPr algn="ctr"/>
          <a:r>
            <a:rPr lang="en-US" sz="2000" dirty="0">
              <a:latin typeface="+mn-lt"/>
              <a:ea typeface="Times New Roman" pitchFamily="18" charset="0"/>
              <a:cs typeface="Times New Roman" pitchFamily="18" charset="0"/>
            </a:rPr>
            <a:t>Generalized impairment of circulation as in the case of heart failure leads to generalized cyanosis. It also occurs in hypoxic hypoxia.</a:t>
          </a:r>
          <a:endParaRPr lang="en-US" sz="2000" dirty="0">
            <a:latin typeface="+mn-lt"/>
          </a:endParaRPr>
        </a:p>
      </dgm:t>
    </dgm:pt>
    <dgm:pt modelId="{57AB1984-EFAE-9B42-A0A0-89DED129A290}" type="parTrans" cxnId="{90BA6E99-F6DB-7E46-9BF5-CBFFF12B3033}">
      <dgm:prSet/>
      <dgm:spPr/>
      <dgm:t>
        <a:bodyPr/>
        <a:lstStyle/>
        <a:p>
          <a:endParaRPr lang="en-US"/>
        </a:p>
      </dgm:t>
    </dgm:pt>
    <dgm:pt modelId="{5488C477-6047-F341-8556-EFF4FA247B0F}" type="sibTrans" cxnId="{90BA6E99-F6DB-7E46-9BF5-CBFFF12B3033}">
      <dgm:prSet/>
      <dgm:spPr/>
      <dgm:t>
        <a:bodyPr/>
        <a:lstStyle/>
        <a:p>
          <a:pPr rtl="0"/>
          <a:endParaRPr lang="en-US"/>
        </a:p>
      </dgm:t>
    </dgm:pt>
    <dgm:pt modelId="{9357F645-CE37-384A-B049-A96F6CDD8023}" type="pres">
      <dgm:prSet presAssocID="{09B6C6A8-AB9F-2F4C-B975-B53D95A66821}" presName="hierChild1" presStyleCnt="0">
        <dgm:presLayoutVars>
          <dgm:orgChart val="1"/>
          <dgm:chPref val="1"/>
          <dgm:dir/>
          <dgm:animOne val="branch"/>
          <dgm:animLvl val="lvl"/>
          <dgm:resizeHandles/>
        </dgm:presLayoutVars>
      </dgm:prSet>
      <dgm:spPr/>
    </dgm:pt>
    <dgm:pt modelId="{76C28869-B692-DA41-A3E1-D506B1FF0E2C}" type="pres">
      <dgm:prSet presAssocID="{04AC23AA-D26E-ED4E-8157-B11EB30FEAB6}" presName="hierRoot1" presStyleCnt="0">
        <dgm:presLayoutVars>
          <dgm:hierBranch val="init"/>
        </dgm:presLayoutVars>
      </dgm:prSet>
      <dgm:spPr/>
    </dgm:pt>
    <dgm:pt modelId="{86407E21-7E81-6347-AA4F-600C839A4C1E}" type="pres">
      <dgm:prSet presAssocID="{04AC23AA-D26E-ED4E-8157-B11EB30FEAB6}" presName="rootComposite1" presStyleCnt="0"/>
      <dgm:spPr/>
    </dgm:pt>
    <dgm:pt modelId="{3C792EBC-F4D0-9E44-80DE-98DE04F6E029}" type="pres">
      <dgm:prSet presAssocID="{04AC23AA-D26E-ED4E-8157-B11EB30FEAB6}" presName="rootText1" presStyleLbl="node0" presStyleIdx="0" presStyleCnt="1" custScaleX="51874" custScaleY="34978" custLinFactNeighborX="-1437" custLinFactNeighborY="4173">
        <dgm:presLayoutVars>
          <dgm:chPref val="3"/>
        </dgm:presLayoutVars>
      </dgm:prSet>
      <dgm:spPr/>
    </dgm:pt>
    <dgm:pt modelId="{336E5ABC-3395-0C4B-8A1A-F325D79A5050}" type="pres">
      <dgm:prSet presAssocID="{04AC23AA-D26E-ED4E-8157-B11EB30FEAB6}" presName="rootConnector1" presStyleLbl="node1" presStyleIdx="0" presStyleCnt="0"/>
      <dgm:spPr/>
    </dgm:pt>
    <dgm:pt modelId="{A54A97DE-D15E-2D47-8FB4-EE9E2D3E880F}" type="pres">
      <dgm:prSet presAssocID="{04AC23AA-D26E-ED4E-8157-B11EB30FEAB6}" presName="hierChild2" presStyleCnt="0"/>
      <dgm:spPr/>
    </dgm:pt>
    <dgm:pt modelId="{E1946D5B-7761-F44C-870A-B8192BE97F40}" type="pres">
      <dgm:prSet presAssocID="{9C1041B3-EF15-0549-B9F8-9F4314A279C1}" presName="Name37" presStyleLbl="parChTrans1D2" presStyleIdx="0" presStyleCnt="2"/>
      <dgm:spPr/>
    </dgm:pt>
    <dgm:pt modelId="{64EEE90C-A97E-5845-87D9-F26F20DE1378}" type="pres">
      <dgm:prSet presAssocID="{1A0ED3AE-3FC2-E341-A992-80D7EFCD7B47}" presName="hierRoot2" presStyleCnt="0">
        <dgm:presLayoutVars>
          <dgm:hierBranch val="init"/>
        </dgm:presLayoutVars>
      </dgm:prSet>
      <dgm:spPr/>
    </dgm:pt>
    <dgm:pt modelId="{21EE644C-E033-2948-B1BA-DD01F48731DA}" type="pres">
      <dgm:prSet presAssocID="{1A0ED3AE-3FC2-E341-A992-80D7EFCD7B47}" presName="rootComposite" presStyleCnt="0"/>
      <dgm:spPr/>
    </dgm:pt>
    <dgm:pt modelId="{C1002777-65B8-C04E-AC41-9D724D4D4845}" type="pres">
      <dgm:prSet presAssocID="{1A0ED3AE-3FC2-E341-A992-80D7EFCD7B47}" presName="rootText" presStyleLbl="node2" presStyleIdx="0" presStyleCnt="2" custScaleX="103646" custScaleY="100574" custLinFactNeighborX="-53" custLinFactNeighborY="6940">
        <dgm:presLayoutVars>
          <dgm:chPref val="3"/>
        </dgm:presLayoutVars>
      </dgm:prSet>
      <dgm:spPr/>
    </dgm:pt>
    <dgm:pt modelId="{8E74910E-55FE-DF47-8F9E-9FE70A4A9DF4}" type="pres">
      <dgm:prSet presAssocID="{1A0ED3AE-3FC2-E341-A992-80D7EFCD7B47}" presName="rootConnector" presStyleLbl="node2" presStyleIdx="0" presStyleCnt="2"/>
      <dgm:spPr/>
    </dgm:pt>
    <dgm:pt modelId="{E8324FA0-1436-944C-BBF4-ABF3D3A44A1D}" type="pres">
      <dgm:prSet presAssocID="{1A0ED3AE-3FC2-E341-A992-80D7EFCD7B47}" presName="hierChild4" presStyleCnt="0"/>
      <dgm:spPr/>
    </dgm:pt>
    <dgm:pt modelId="{5AF21A15-2732-9B40-8D22-19E368B8644B}" type="pres">
      <dgm:prSet presAssocID="{1A0ED3AE-3FC2-E341-A992-80D7EFCD7B47}" presName="hierChild5" presStyleCnt="0"/>
      <dgm:spPr/>
    </dgm:pt>
    <dgm:pt modelId="{05B46668-3B69-4848-9F90-84FCF433794F}" type="pres">
      <dgm:prSet presAssocID="{57AB1984-EFAE-9B42-A0A0-89DED129A290}" presName="Name37" presStyleLbl="parChTrans1D2" presStyleIdx="1" presStyleCnt="2"/>
      <dgm:spPr/>
    </dgm:pt>
    <dgm:pt modelId="{0B164AC1-6D22-5541-B6D2-14B08C6CEE18}" type="pres">
      <dgm:prSet presAssocID="{6B877839-C76A-B047-B3FB-367DDAF2B1B4}" presName="hierRoot2" presStyleCnt="0">
        <dgm:presLayoutVars>
          <dgm:hierBranch val="init"/>
        </dgm:presLayoutVars>
      </dgm:prSet>
      <dgm:spPr/>
    </dgm:pt>
    <dgm:pt modelId="{96F3FF83-1574-4743-96FD-6DC1E9EB370E}" type="pres">
      <dgm:prSet presAssocID="{6B877839-C76A-B047-B3FB-367DDAF2B1B4}" presName="rootComposite" presStyleCnt="0"/>
      <dgm:spPr/>
    </dgm:pt>
    <dgm:pt modelId="{418A70F4-412C-1543-8A42-92EB75A0545E}" type="pres">
      <dgm:prSet presAssocID="{6B877839-C76A-B047-B3FB-367DDAF2B1B4}" presName="rootText" presStyleLbl="node2" presStyleIdx="1" presStyleCnt="2" custScaleX="112910" custScaleY="87649" custLinFactNeighborX="30" custLinFactNeighborY="6940">
        <dgm:presLayoutVars>
          <dgm:chPref val="3"/>
        </dgm:presLayoutVars>
      </dgm:prSet>
      <dgm:spPr/>
    </dgm:pt>
    <dgm:pt modelId="{0DC801AC-5388-EC4D-A7A9-33F664621ADC}" type="pres">
      <dgm:prSet presAssocID="{6B877839-C76A-B047-B3FB-367DDAF2B1B4}" presName="rootConnector" presStyleLbl="node2" presStyleIdx="1" presStyleCnt="2"/>
      <dgm:spPr/>
    </dgm:pt>
    <dgm:pt modelId="{FFBC363C-AD8F-B74D-9605-38C0BD7E0BE1}" type="pres">
      <dgm:prSet presAssocID="{6B877839-C76A-B047-B3FB-367DDAF2B1B4}" presName="hierChild4" presStyleCnt="0"/>
      <dgm:spPr/>
    </dgm:pt>
    <dgm:pt modelId="{AC720466-FA25-2944-8AF7-FE7CD62EB0C0}" type="pres">
      <dgm:prSet presAssocID="{6B877839-C76A-B047-B3FB-367DDAF2B1B4}" presName="hierChild5" presStyleCnt="0"/>
      <dgm:spPr/>
    </dgm:pt>
    <dgm:pt modelId="{05E966C0-3F84-2F42-9D45-29C37CE3C0BB}" type="pres">
      <dgm:prSet presAssocID="{04AC23AA-D26E-ED4E-8157-B11EB30FEAB6}" presName="hierChild3" presStyleCnt="0"/>
      <dgm:spPr/>
    </dgm:pt>
  </dgm:ptLst>
  <dgm:cxnLst>
    <dgm:cxn modelId="{76E29653-6EE1-9546-98F6-B72C0F00B059}" type="presOf" srcId="{04AC23AA-D26E-ED4E-8157-B11EB30FEAB6}" destId="{336E5ABC-3395-0C4B-8A1A-F325D79A5050}" srcOrd="1" destOrd="0" presId="urn:microsoft.com/office/officeart/2005/8/layout/orgChart1"/>
    <dgm:cxn modelId="{89FD37C4-9339-A848-B16A-749BFFB30A06}" type="presOf" srcId="{9C1041B3-EF15-0549-B9F8-9F4314A279C1}" destId="{E1946D5B-7761-F44C-870A-B8192BE97F40}" srcOrd="0" destOrd="0" presId="urn:microsoft.com/office/officeart/2005/8/layout/orgChart1"/>
    <dgm:cxn modelId="{71C32070-2864-8041-8468-C652F5776084}" type="presOf" srcId="{09B6C6A8-AB9F-2F4C-B975-B53D95A66821}" destId="{9357F645-CE37-384A-B049-A96F6CDD8023}" srcOrd="0" destOrd="0" presId="urn:microsoft.com/office/officeart/2005/8/layout/orgChart1"/>
    <dgm:cxn modelId="{F006344C-B930-F94E-8FF2-DA7E4A5649DF}" type="presOf" srcId="{1A0ED3AE-3FC2-E341-A992-80D7EFCD7B47}" destId="{C1002777-65B8-C04E-AC41-9D724D4D4845}" srcOrd="0" destOrd="0" presId="urn:microsoft.com/office/officeart/2005/8/layout/orgChart1"/>
    <dgm:cxn modelId="{4A8983E9-35FC-AF45-BCAC-6E694D53AC87}" srcId="{04AC23AA-D26E-ED4E-8157-B11EB30FEAB6}" destId="{1A0ED3AE-3FC2-E341-A992-80D7EFCD7B47}" srcOrd="0" destOrd="0" parTransId="{9C1041B3-EF15-0549-B9F8-9F4314A279C1}" sibTransId="{0A5C146D-E99F-1748-B274-0C92FBA581AD}"/>
    <dgm:cxn modelId="{A62DA6FD-13D4-6B4A-A7DB-321261CC77FE}" type="presOf" srcId="{6B877839-C76A-B047-B3FB-367DDAF2B1B4}" destId="{418A70F4-412C-1543-8A42-92EB75A0545E}" srcOrd="0" destOrd="0" presId="urn:microsoft.com/office/officeart/2005/8/layout/orgChart1"/>
    <dgm:cxn modelId="{A1752972-1B9A-2F47-A5B9-30997381FDFA}" type="presOf" srcId="{1A0ED3AE-3FC2-E341-A992-80D7EFCD7B47}" destId="{8E74910E-55FE-DF47-8F9E-9FE70A4A9DF4}" srcOrd="1" destOrd="0" presId="urn:microsoft.com/office/officeart/2005/8/layout/orgChart1"/>
    <dgm:cxn modelId="{28F7C916-8702-1E41-A05D-05C89FC84AF6}" type="presOf" srcId="{04AC23AA-D26E-ED4E-8157-B11EB30FEAB6}" destId="{3C792EBC-F4D0-9E44-80DE-98DE04F6E029}" srcOrd="0" destOrd="0" presId="urn:microsoft.com/office/officeart/2005/8/layout/orgChart1"/>
    <dgm:cxn modelId="{05130BE7-DD87-6247-A697-9A433E1DC5B3}" srcId="{09B6C6A8-AB9F-2F4C-B975-B53D95A66821}" destId="{04AC23AA-D26E-ED4E-8157-B11EB30FEAB6}" srcOrd="0" destOrd="0" parTransId="{5CDA6F81-BE44-794B-BA75-39FDAF6A0CC0}" sibTransId="{7D2364A0-6A6A-1145-BF85-0EAB8AF6B46B}"/>
    <dgm:cxn modelId="{F4E4EBFC-1D94-C346-A514-E8404B133E79}" type="presOf" srcId="{57AB1984-EFAE-9B42-A0A0-89DED129A290}" destId="{05B46668-3B69-4848-9F90-84FCF433794F}" srcOrd="0" destOrd="0" presId="urn:microsoft.com/office/officeart/2005/8/layout/orgChart1"/>
    <dgm:cxn modelId="{6A6545C1-A424-A148-A75D-8E9D31767B38}" type="presOf" srcId="{6B877839-C76A-B047-B3FB-367DDAF2B1B4}" destId="{0DC801AC-5388-EC4D-A7A9-33F664621ADC}" srcOrd="1" destOrd="0" presId="urn:microsoft.com/office/officeart/2005/8/layout/orgChart1"/>
    <dgm:cxn modelId="{90BA6E99-F6DB-7E46-9BF5-CBFFF12B3033}" srcId="{04AC23AA-D26E-ED4E-8157-B11EB30FEAB6}" destId="{6B877839-C76A-B047-B3FB-367DDAF2B1B4}" srcOrd="1" destOrd="0" parTransId="{57AB1984-EFAE-9B42-A0A0-89DED129A290}" sibTransId="{5488C477-6047-F341-8556-EFF4FA247B0F}"/>
    <dgm:cxn modelId="{5247BF3C-6F5B-B84B-9762-04FF748E03F8}" type="presParOf" srcId="{9357F645-CE37-384A-B049-A96F6CDD8023}" destId="{76C28869-B692-DA41-A3E1-D506B1FF0E2C}" srcOrd="0" destOrd="0" presId="urn:microsoft.com/office/officeart/2005/8/layout/orgChart1"/>
    <dgm:cxn modelId="{B87ED312-E862-2244-9070-3A0E6889812E}" type="presParOf" srcId="{76C28869-B692-DA41-A3E1-D506B1FF0E2C}" destId="{86407E21-7E81-6347-AA4F-600C839A4C1E}" srcOrd="0" destOrd="0" presId="urn:microsoft.com/office/officeart/2005/8/layout/orgChart1"/>
    <dgm:cxn modelId="{CC723C44-88B2-0C48-BF17-74292F51616C}" type="presParOf" srcId="{86407E21-7E81-6347-AA4F-600C839A4C1E}" destId="{3C792EBC-F4D0-9E44-80DE-98DE04F6E029}" srcOrd="0" destOrd="0" presId="urn:microsoft.com/office/officeart/2005/8/layout/orgChart1"/>
    <dgm:cxn modelId="{DE8A6CC6-4FF6-AE43-8504-078F49387A51}" type="presParOf" srcId="{86407E21-7E81-6347-AA4F-600C839A4C1E}" destId="{336E5ABC-3395-0C4B-8A1A-F325D79A5050}" srcOrd="1" destOrd="0" presId="urn:microsoft.com/office/officeart/2005/8/layout/orgChart1"/>
    <dgm:cxn modelId="{A71BF4C3-A959-C149-AD04-15C25A54391C}" type="presParOf" srcId="{76C28869-B692-DA41-A3E1-D506B1FF0E2C}" destId="{A54A97DE-D15E-2D47-8FB4-EE9E2D3E880F}" srcOrd="1" destOrd="0" presId="urn:microsoft.com/office/officeart/2005/8/layout/orgChart1"/>
    <dgm:cxn modelId="{B19E7988-2F4A-8C4D-B729-E19213C6CE6A}" type="presParOf" srcId="{A54A97DE-D15E-2D47-8FB4-EE9E2D3E880F}" destId="{E1946D5B-7761-F44C-870A-B8192BE97F40}" srcOrd="0" destOrd="0" presId="urn:microsoft.com/office/officeart/2005/8/layout/orgChart1"/>
    <dgm:cxn modelId="{A13A11B3-3881-DC42-9345-3D82B10D47DF}" type="presParOf" srcId="{A54A97DE-D15E-2D47-8FB4-EE9E2D3E880F}" destId="{64EEE90C-A97E-5845-87D9-F26F20DE1378}" srcOrd="1" destOrd="0" presId="urn:microsoft.com/office/officeart/2005/8/layout/orgChart1"/>
    <dgm:cxn modelId="{8D55F722-A779-C445-AD20-8AF4B77F99B2}" type="presParOf" srcId="{64EEE90C-A97E-5845-87D9-F26F20DE1378}" destId="{21EE644C-E033-2948-B1BA-DD01F48731DA}" srcOrd="0" destOrd="0" presId="urn:microsoft.com/office/officeart/2005/8/layout/orgChart1"/>
    <dgm:cxn modelId="{62E95AF5-EAAB-6844-83AD-4D24D60689C9}" type="presParOf" srcId="{21EE644C-E033-2948-B1BA-DD01F48731DA}" destId="{C1002777-65B8-C04E-AC41-9D724D4D4845}" srcOrd="0" destOrd="0" presId="urn:microsoft.com/office/officeart/2005/8/layout/orgChart1"/>
    <dgm:cxn modelId="{02B53F99-788F-C148-9BB2-03CA3F8A5D75}" type="presParOf" srcId="{21EE644C-E033-2948-B1BA-DD01F48731DA}" destId="{8E74910E-55FE-DF47-8F9E-9FE70A4A9DF4}" srcOrd="1" destOrd="0" presId="urn:microsoft.com/office/officeart/2005/8/layout/orgChart1"/>
    <dgm:cxn modelId="{6171F177-AC80-6940-9797-191E088B42F9}" type="presParOf" srcId="{64EEE90C-A97E-5845-87D9-F26F20DE1378}" destId="{E8324FA0-1436-944C-BBF4-ABF3D3A44A1D}" srcOrd="1" destOrd="0" presId="urn:microsoft.com/office/officeart/2005/8/layout/orgChart1"/>
    <dgm:cxn modelId="{B926DCBF-63D6-6443-B549-50A3966158D6}" type="presParOf" srcId="{64EEE90C-A97E-5845-87D9-F26F20DE1378}" destId="{5AF21A15-2732-9B40-8D22-19E368B8644B}" srcOrd="2" destOrd="0" presId="urn:microsoft.com/office/officeart/2005/8/layout/orgChart1"/>
    <dgm:cxn modelId="{0941ADA4-A368-8142-9351-B3F2C470521E}" type="presParOf" srcId="{A54A97DE-D15E-2D47-8FB4-EE9E2D3E880F}" destId="{05B46668-3B69-4848-9F90-84FCF433794F}" srcOrd="2" destOrd="0" presId="urn:microsoft.com/office/officeart/2005/8/layout/orgChart1"/>
    <dgm:cxn modelId="{3F00B5B9-7226-3E45-B83A-62C83F09443B}" type="presParOf" srcId="{A54A97DE-D15E-2D47-8FB4-EE9E2D3E880F}" destId="{0B164AC1-6D22-5541-B6D2-14B08C6CEE18}" srcOrd="3" destOrd="0" presId="urn:microsoft.com/office/officeart/2005/8/layout/orgChart1"/>
    <dgm:cxn modelId="{3C4E745A-F4D5-3E44-8410-2682DE27C52B}" type="presParOf" srcId="{0B164AC1-6D22-5541-B6D2-14B08C6CEE18}" destId="{96F3FF83-1574-4743-96FD-6DC1E9EB370E}" srcOrd="0" destOrd="0" presId="urn:microsoft.com/office/officeart/2005/8/layout/orgChart1"/>
    <dgm:cxn modelId="{55FCB572-3FE0-8D43-8766-6E3EFD1D1D41}" type="presParOf" srcId="{96F3FF83-1574-4743-96FD-6DC1E9EB370E}" destId="{418A70F4-412C-1543-8A42-92EB75A0545E}" srcOrd="0" destOrd="0" presId="urn:microsoft.com/office/officeart/2005/8/layout/orgChart1"/>
    <dgm:cxn modelId="{90E569B7-DA7C-C34A-A487-6BA9555415B5}" type="presParOf" srcId="{96F3FF83-1574-4743-96FD-6DC1E9EB370E}" destId="{0DC801AC-5388-EC4D-A7A9-33F664621ADC}" srcOrd="1" destOrd="0" presId="urn:microsoft.com/office/officeart/2005/8/layout/orgChart1"/>
    <dgm:cxn modelId="{E2C3C32A-B93E-B64A-9C1E-14353C9EFFF3}" type="presParOf" srcId="{0B164AC1-6D22-5541-B6D2-14B08C6CEE18}" destId="{FFBC363C-AD8F-B74D-9605-38C0BD7E0BE1}" srcOrd="1" destOrd="0" presId="urn:microsoft.com/office/officeart/2005/8/layout/orgChart1"/>
    <dgm:cxn modelId="{93DCF5A4-68C9-AF44-B1C8-2FBD2A680059}" type="presParOf" srcId="{0B164AC1-6D22-5541-B6D2-14B08C6CEE18}" destId="{AC720466-FA25-2944-8AF7-FE7CD62EB0C0}" srcOrd="2" destOrd="0" presId="urn:microsoft.com/office/officeart/2005/8/layout/orgChart1"/>
    <dgm:cxn modelId="{2E3073DC-0CFC-6340-B1C3-5637CFD50E34}" type="presParOf" srcId="{76C28869-B692-DA41-A3E1-D506B1FF0E2C}" destId="{05E966C0-3F84-2F42-9D45-29C37CE3C0B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C2A10F-FD16-D645-93FA-F6690350515A}" type="doc">
      <dgm:prSet loTypeId="urn:microsoft.com/office/officeart/2005/8/layout/hList3" loCatId="" qsTypeId="urn:microsoft.com/office/officeart/2005/8/quickstyle/simple1" qsCatId="simple" csTypeId="urn:microsoft.com/office/officeart/2005/8/colors/accent2_1" csCatId="accent2" phldr="1"/>
      <dgm:spPr/>
      <dgm:t>
        <a:bodyPr/>
        <a:lstStyle/>
        <a:p>
          <a:endParaRPr lang="en-US"/>
        </a:p>
      </dgm:t>
    </dgm:pt>
    <dgm:pt modelId="{81D828FE-9D4E-D049-A3A8-FC441810E625}">
      <dgm:prSet phldrT="[Text]" custT="1"/>
      <dgm:spPr/>
      <dgm:t>
        <a:bodyPr/>
        <a:lstStyle/>
        <a:p>
          <a:pPr algn="ctr"/>
          <a:r>
            <a:rPr lang="en-US" altLang="en-US" sz="2800" b="1" dirty="0">
              <a:latin typeface="+mn-lt"/>
              <a:ea typeface="Times New Roman" charset="0"/>
              <a:cs typeface="Arial" charset="0"/>
            </a:rPr>
            <a:t>Ventilation-perfusion ratio (V/Q)</a:t>
          </a:r>
          <a:endParaRPr lang="en-US" sz="2800" dirty="0">
            <a:latin typeface="+mn-lt"/>
          </a:endParaRPr>
        </a:p>
      </dgm:t>
    </dgm:pt>
    <dgm:pt modelId="{B14BBE4A-62CB-604C-A6D4-4EB229F35FF4}" type="parTrans" cxnId="{63573BE1-8CD5-D64B-A670-7E08F2B512A2}">
      <dgm:prSet/>
      <dgm:spPr/>
      <dgm:t>
        <a:bodyPr/>
        <a:lstStyle/>
        <a:p>
          <a:pPr algn="ctr"/>
          <a:endParaRPr lang="en-US"/>
        </a:p>
      </dgm:t>
    </dgm:pt>
    <dgm:pt modelId="{D347C904-5E88-7D4F-91AD-AA0CF03B280A}" type="sibTrans" cxnId="{63573BE1-8CD5-D64B-A670-7E08F2B512A2}">
      <dgm:prSet/>
      <dgm:spPr/>
      <dgm:t>
        <a:bodyPr/>
        <a:lstStyle/>
        <a:p>
          <a:pPr algn="ctr"/>
          <a:endParaRPr lang="en-US"/>
        </a:p>
      </dgm:t>
    </dgm:pt>
    <dgm:pt modelId="{5442BBB5-ADEE-AA40-935E-360AC1CD53BB}">
      <dgm:prSet phldrT="[Text]" custT="1"/>
      <dgm:spPr/>
      <dgm:t>
        <a:bodyPr/>
        <a:lstStyle/>
        <a:p>
          <a:pPr algn="ctr"/>
          <a:r>
            <a:rPr lang="en-US" altLang="en-US" sz="2000" dirty="0"/>
            <a:t>Ventilation (V) Alveolar </a:t>
          </a:r>
        </a:p>
        <a:p>
          <a:pPr algn="ctr"/>
          <a:r>
            <a:rPr lang="en-US" altLang="en-US" sz="2000" dirty="0"/>
            <a:t>Minute ventilation = 4 to 6 L</a:t>
          </a:r>
          <a:endParaRPr lang="en-US" sz="2000" dirty="0"/>
        </a:p>
      </dgm:t>
    </dgm:pt>
    <dgm:pt modelId="{CF8ABCAB-A408-9248-A4C7-393968F93AB6}" type="parTrans" cxnId="{05708E2C-1BF4-434F-93CB-A024A454EA6F}">
      <dgm:prSet/>
      <dgm:spPr/>
      <dgm:t>
        <a:bodyPr/>
        <a:lstStyle/>
        <a:p>
          <a:pPr algn="ctr"/>
          <a:endParaRPr lang="en-US"/>
        </a:p>
      </dgm:t>
    </dgm:pt>
    <dgm:pt modelId="{228474A1-2EB2-3B42-8DDE-2F343903395B}" type="sibTrans" cxnId="{05708E2C-1BF4-434F-93CB-A024A454EA6F}">
      <dgm:prSet/>
      <dgm:spPr/>
      <dgm:t>
        <a:bodyPr/>
        <a:lstStyle/>
        <a:p>
          <a:pPr algn="ctr"/>
          <a:endParaRPr lang="en-US"/>
        </a:p>
      </dgm:t>
    </dgm:pt>
    <dgm:pt modelId="{72C1A1FC-0946-BE49-ADE2-A6D9440F0438}">
      <dgm:prSet phldrT="[Text]" custT="1"/>
      <dgm:spPr/>
      <dgm:t>
        <a:bodyPr/>
        <a:lstStyle/>
        <a:p>
          <a:pPr algn="ctr"/>
          <a:r>
            <a:rPr lang="en-US" altLang="en-US" sz="2000" dirty="0"/>
            <a:t>Perfusion (Q) Normal cardiac output = 5 L</a:t>
          </a:r>
          <a:endParaRPr lang="en-US" sz="2000" dirty="0"/>
        </a:p>
      </dgm:t>
    </dgm:pt>
    <dgm:pt modelId="{6C8930FA-1E2C-3146-9BEE-DCDE909B9929}" type="parTrans" cxnId="{9C8565CD-72A9-0C42-93EA-4B43C6E7B3F3}">
      <dgm:prSet/>
      <dgm:spPr/>
      <dgm:t>
        <a:bodyPr/>
        <a:lstStyle/>
        <a:p>
          <a:pPr algn="ctr"/>
          <a:endParaRPr lang="en-US"/>
        </a:p>
      </dgm:t>
    </dgm:pt>
    <dgm:pt modelId="{EB9DA669-AD61-674D-AB68-BCFA6BCA482C}" type="sibTrans" cxnId="{9C8565CD-72A9-0C42-93EA-4B43C6E7B3F3}">
      <dgm:prSet/>
      <dgm:spPr/>
      <dgm:t>
        <a:bodyPr/>
        <a:lstStyle/>
        <a:p>
          <a:pPr algn="ctr"/>
          <a:endParaRPr lang="en-US"/>
        </a:p>
      </dgm:t>
    </dgm:pt>
    <dgm:pt modelId="{9F593AD5-41A1-8847-B711-495750C5D800}">
      <dgm:prSet phldrT="[Text]" custT="1"/>
      <dgm:spPr/>
      <dgm:t>
        <a:bodyPr/>
        <a:lstStyle/>
        <a:p>
          <a:pPr algn="ctr"/>
          <a:endParaRPr lang="en-US" altLang="en-US" sz="1700"/>
        </a:p>
        <a:p>
          <a:pPr algn="ctr"/>
          <a:r>
            <a:rPr lang="en-US" altLang="en-US" sz="1700"/>
            <a:t>Normal ventilation / perfusion ratio </a:t>
          </a:r>
        </a:p>
        <a:p>
          <a:pPr algn="ctr"/>
          <a:r>
            <a:rPr lang="en-US" altLang="en-US" sz="1700"/>
            <a:t>(average)(V/Q ratio) = 0.8 to 1.2</a:t>
          </a:r>
        </a:p>
        <a:p>
          <a:pPr algn="ctr"/>
          <a:r>
            <a:rPr lang="en-US" altLang="en-US" sz="1700"/>
            <a:t>At the apex V/Q ratio = 3</a:t>
          </a:r>
        </a:p>
        <a:p>
          <a:pPr algn="ctr"/>
          <a:r>
            <a:rPr lang="en-US" altLang="en-US" sz="1700"/>
            <a:t>(moderate degree of physiologic dead space)</a:t>
          </a:r>
        </a:p>
        <a:p>
          <a:pPr algn="ctr"/>
          <a:r>
            <a:rPr lang="en-US" altLang="en-US" sz="1700"/>
            <a:t>At the base V/Q ratio = 0.6 </a:t>
          </a:r>
        </a:p>
        <a:p>
          <a:pPr algn="ctr"/>
          <a:r>
            <a:rPr lang="en-US" altLang="en-US" sz="1700"/>
            <a:t>(represent a physiologic shunt).</a:t>
          </a:r>
        </a:p>
        <a:p>
          <a:pPr algn="ctr"/>
          <a:r>
            <a:rPr lang="en-US" altLang="en-US" sz="1700"/>
            <a:t>*So the apex is more ventilated </a:t>
          </a:r>
          <a:r>
            <a:rPr lang="en-US" sz="1700"/>
            <a:t>(gravity pulls it down) </a:t>
          </a:r>
          <a:r>
            <a:rPr lang="en-US" altLang="en-US" sz="1700"/>
            <a:t>than perfused and the base is more perfused than ventilated. </a:t>
          </a:r>
        </a:p>
        <a:p>
          <a:pPr algn="ctr"/>
          <a:r>
            <a:rPr lang="en-US" altLang="en-US" sz="1700"/>
            <a:t>*During exercise the V/Q ratio becomes more homogenous among different parts of the lung </a:t>
          </a:r>
          <a:r>
            <a:rPr lang="en-US" altLang="en-US" sz="1700">
              <a:solidFill>
                <a:schemeClr val="bg1">
                  <a:lumMod val="65000"/>
                </a:schemeClr>
              </a:solidFill>
            </a:rPr>
            <a:t>(because of hyperventilation). </a:t>
          </a:r>
        </a:p>
        <a:p>
          <a:pPr algn="ctr"/>
          <a:endParaRPr lang="en-US" sz="2000" dirty="0"/>
        </a:p>
      </dgm:t>
    </dgm:pt>
    <dgm:pt modelId="{6B5DF0FA-E175-C54F-B9F5-84D34071E580}" type="parTrans" cxnId="{3B46F47B-07F6-704D-9BD1-37E8FAB8D987}">
      <dgm:prSet/>
      <dgm:spPr/>
      <dgm:t>
        <a:bodyPr/>
        <a:lstStyle/>
        <a:p>
          <a:pPr algn="ctr"/>
          <a:endParaRPr lang="en-US"/>
        </a:p>
      </dgm:t>
    </dgm:pt>
    <dgm:pt modelId="{0554D998-0090-8142-B77C-FDAC11A528A7}" type="sibTrans" cxnId="{3B46F47B-07F6-704D-9BD1-37E8FAB8D987}">
      <dgm:prSet/>
      <dgm:spPr/>
      <dgm:t>
        <a:bodyPr/>
        <a:lstStyle/>
        <a:p>
          <a:pPr algn="ctr" rtl="0"/>
          <a:endParaRPr lang="en-US"/>
        </a:p>
      </dgm:t>
    </dgm:pt>
    <dgm:pt modelId="{A1504873-A2B4-C342-BD81-59B2997774FE}" type="pres">
      <dgm:prSet presAssocID="{A0C2A10F-FD16-D645-93FA-F6690350515A}" presName="composite" presStyleCnt="0">
        <dgm:presLayoutVars>
          <dgm:chMax val="1"/>
          <dgm:dir/>
          <dgm:resizeHandles val="exact"/>
        </dgm:presLayoutVars>
      </dgm:prSet>
      <dgm:spPr/>
    </dgm:pt>
    <dgm:pt modelId="{CE63ADF4-8B00-B447-BF5B-06E499E2AD1B}" type="pres">
      <dgm:prSet presAssocID="{81D828FE-9D4E-D049-A3A8-FC441810E625}" presName="roof" presStyleLbl="dkBgShp" presStyleIdx="0" presStyleCnt="2" custScaleY="53603" custLinFactNeighborX="0" custLinFactNeighborY="6152"/>
      <dgm:spPr/>
    </dgm:pt>
    <dgm:pt modelId="{FBD2D861-6740-7E4A-B0F6-8E263E78610D}" type="pres">
      <dgm:prSet presAssocID="{81D828FE-9D4E-D049-A3A8-FC441810E625}" presName="pillars" presStyleCnt="0"/>
      <dgm:spPr/>
    </dgm:pt>
    <dgm:pt modelId="{F6730796-55B2-964C-8254-740A41999D59}" type="pres">
      <dgm:prSet presAssocID="{81D828FE-9D4E-D049-A3A8-FC441810E625}" presName="pillar1" presStyleLbl="node1" presStyleIdx="0" presStyleCnt="3" custScaleX="47258" custScaleY="108592" custLinFactNeighborX="-60" custLinFactNeighborY="-6310">
        <dgm:presLayoutVars>
          <dgm:bulletEnabled val="1"/>
        </dgm:presLayoutVars>
      </dgm:prSet>
      <dgm:spPr/>
    </dgm:pt>
    <dgm:pt modelId="{11A336FE-A50C-4C48-B1AD-35424D820D9D}" type="pres">
      <dgm:prSet presAssocID="{72C1A1FC-0946-BE49-ADE2-A6D9440F0438}" presName="pillarX" presStyleLbl="node1" presStyleIdx="1" presStyleCnt="3" custScaleX="47645" custScaleY="109026" custLinFactNeighborX="173" custLinFactNeighborY="-6310">
        <dgm:presLayoutVars>
          <dgm:bulletEnabled val="1"/>
        </dgm:presLayoutVars>
      </dgm:prSet>
      <dgm:spPr/>
    </dgm:pt>
    <dgm:pt modelId="{AD242D82-9248-BD4F-83BB-825B4CD7D7E6}" type="pres">
      <dgm:prSet presAssocID="{9F593AD5-41A1-8847-B711-495750C5D800}" presName="pillarX" presStyleLbl="node1" presStyleIdx="2" presStyleCnt="3" custScaleX="123086" custScaleY="108592" custLinFactNeighborX="93" custLinFactNeighborY="-6310">
        <dgm:presLayoutVars>
          <dgm:bulletEnabled val="1"/>
        </dgm:presLayoutVars>
      </dgm:prSet>
      <dgm:spPr/>
    </dgm:pt>
    <dgm:pt modelId="{F5EF2E9E-3BE7-5941-809F-D37A57B82C86}" type="pres">
      <dgm:prSet presAssocID="{81D828FE-9D4E-D049-A3A8-FC441810E625}" presName="base" presStyleLbl="dkBgShp" presStyleIdx="1" presStyleCnt="2" custScaleY="186504" custLinFactNeighborX="1888" custLinFactNeighborY="64099"/>
      <dgm:spPr/>
    </dgm:pt>
  </dgm:ptLst>
  <dgm:cxnLst>
    <dgm:cxn modelId="{05708E2C-1BF4-434F-93CB-A024A454EA6F}" srcId="{81D828FE-9D4E-D049-A3A8-FC441810E625}" destId="{5442BBB5-ADEE-AA40-935E-360AC1CD53BB}" srcOrd="0" destOrd="0" parTransId="{CF8ABCAB-A408-9248-A4C7-393968F93AB6}" sibTransId="{228474A1-2EB2-3B42-8DDE-2F343903395B}"/>
    <dgm:cxn modelId="{3B46F47B-07F6-704D-9BD1-37E8FAB8D987}" srcId="{81D828FE-9D4E-D049-A3A8-FC441810E625}" destId="{9F593AD5-41A1-8847-B711-495750C5D800}" srcOrd="2" destOrd="0" parTransId="{6B5DF0FA-E175-C54F-B9F5-84D34071E580}" sibTransId="{0554D998-0090-8142-B77C-FDAC11A528A7}"/>
    <dgm:cxn modelId="{FCF5C2C7-2864-114E-A0EA-E57FEDE76C48}" type="presOf" srcId="{81D828FE-9D4E-D049-A3A8-FC441810E625}" destId="{CE63ADF4-8B00-B447-BF5B-06E499E2AD1B}" srcOrd="0" destOrd="0" presId="urn:microsoft.com/office/officeart/2005/8/layout/hList3"/>
    <dgm:cxn modelId="{6295ED25-246A-FF4E-99E6-1910460F2738}" type="presOf" srcId="{A0C2A10F-FD16-D645-93FA-F6690350515A}" destId="{A1504873-A2B4-C342-BD81-59B2997774FE}" srcOrd="0" destOrd="0" presId="urn:microsoft.com/office/officeart/2005/8/layout/hList3"/>
    <dgm:cxn modelId="{7294A9F7-BAA1-4F4D-9667-957E52B1D227}" type="presOf" srcId="{9F593AD5-41A1-8847-B711-495750C5D800}" destId="{AD242D82-9248-BD4F-83BB-825B4CD7D7E6}" srcOrd="0" destOrd="0" presId="urn:microsoft.com/office/officeart/2005/8/layout/hList3"/>
    <dgm:cxn modelId="{F425C089-B68F-3949-BB7D-F81E437E8E14}" type="presOf" srcId="{72C1A1FC-0946-BE49-ADE2-A6D9440F0438}" destId="{11A336FE-A50C-4C48-B1AD-35424D820D9D}" srcOrd="0" destOrd="0" presId="urn:microsoft.com/office/officeart/2005/8/layout/hList3"/>
    <dgm:cxn modelId="{63573BE1-8CD5-D64B-A670-7E08F2B512A2}" srcId="{A0C2A10F-FD16-D645-93FA-F6690350515A}" destId="{81D828FE-9D4E-D049-A3A8-FC441810E625}" srcOrd="0" destOrd="0" parTransId="{B14BBE4A-62CB-604C-A6D4-4EB229F35FF4}" sibTransId="{D347C904-5E88-7D4F-91AD-AA0CF03B280A}"/>
    <dgm:cxn modelId="{9C8565CD-72A9-0C42-93EA-4B43C6E7B3F3}" srcId="{81D828FE-9D4E-D049-A3A8-FC441810E625}" destId="{72C1A1FC-0946-BE49-ADE2-A6D9440F0438}" srcOrd="1" destOrd="0" parTransId="{6C8930FA-1E2C-3146-9BEE-DCDE909B9929}" sibTransId="{EB9DA669-AD61-674D-AB68-BCFA6BCA482C}"/>
    <dgm:cxn modelId="{43E0761C-7B01-984B-9F31-A3B5B3C7ABE1}" type="presOf" srcId="{5442BBB5-ADEE-AA40-935E-360AC1CD53BB}" destId="{F6730796-55B2-964C-8254-740A41999D59}" srcOrd="0" destOrd="0" presId="urn:microsoft.com/office/officeart/2005/8/layout/hList3"/>
    <dgm:cxn modelId="{F182C97A-DF75-C24D-B5C8-B6AEAD47648E}" type="presParOf" srcId="{A1504873-A2B4-C342-BD81-59B2997774FE}" destId="{CE63ADF4-8B00-B447-BF5B-06E499E2AD1B}" srcOrd="0" destOrd="0" presId="urn:microsoft.com/office/officeart/2005/8/layout/hList3"/>
    <dgm:cxn modelId="{224DF069-99B9-AD4B-B359-1AD897764CFE}" type="presParOf" srcId="{A1504873-A2B4-C342-BD81-59B2997774FE}" destId="{FBD2D861-6740-7E4A-B0F6-8E263E78610D}" srcOrd="1" destOrd="0" presId="urn:microsoft.com/office/officeart/2005/8/layout/hList3"/>
    <dgm:cxn modelId="{47D0B6A8-F09E-C043-8397-DBA7876C2347}" type="presParOf" srcId="{FBD2D861-6740-7E4A-B0F6-8E263E78610D}" destId="{F6730796-55B2-964C-8254-740A41999D59}" srcOrd="0" destOrd="0" presId="urn:microsoft.com/office/officeart/2005/8/layout/hList3"/>
    <dgm:cxn modelId="{2860E2AF-429E-B242-B8E5-240933811945}" type="presParOf" srcId="{FBD2D861-6740-7E4A-B0F6-8E263E78610D}" destId="{11A336FE-A50C-4C48-B1AD-35424D820D9D}" srcOrd="1" destOrd="0" presId="urn:microsoft.com/office/officeart/2005/8/layout/hList3"/>
    <dgm:cxn modelId="{45A1309D-8A85-A549-9D33-D7F9646AB6CB}" type="presParOf" srcId="{FBD2D861-6740-7E4A-B0F6-8E263E78610D}" destId="{AD242D82-9248-BD4F-83BB-825B4CD7D7E6}" srcOrd="2" destOrd="0" presId="urn:microsoft.com/office/officeart/2005/8/layout/hList3"/>
    <dgm:cxn modelId="{52EB454A-3797-9C41-8FEE-C8BE3727296C}" type="presParOf" srcId="{A1504873-A2B4-C342-BD81-59B2997774FE}" destId="{F5EF2E9E-3BE7-5941-809F-D37A57B82C8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F83444-5C3C-4AED-856B-A14491BE9249}" type="doc">
      <dgm:prSet loTypeId="urn:microsoft.com/office/officeart/2005/8/layout/lProcess2" loCatId="list" qsTypeId="urn:microsoft.com/office/officeart/2005/8/quickstyle/simple2" qsCatId="simple" csTypeId="urn:microsoft.com/office/officeart/2005/8/colors/accent2_2" csCatId="accent2" phldr="1"/>
      <dgm:spPr/>
      <dgm:t>
        <a:bodyPr/>
        <a:lstStyle/>
        <a:p>
          <a:endParaRPr lang="en-US"/>
        </a:p>
      </dgm:t>
    </dgm:pt>
    <dgm:pt modelId="{CEA12350-6819-4EE0-B0CD-D5591780F2C9}">
      <dgm:prSet phldrT="[Text]" custT="1"/>
      <dgm:spPr/>
      <dgm:t>
        <a:bodyPr/>
        <a:lstStyle/>
        <a:p>
          <a:r>
            <a:rPr lang="en-US" sz="2400" dirty="0"/>
            <a:t>DECREASED VENTILATION </a:t>
          </a:r>
        </a:p>
      </dgm:t>
    </dgm:pt>
    <dgm:pt modelId="{5BF4FB4F-25EE-4200-BAF1-2B5B1DB3FC50}" type="parTrans" cxnId="{C534C4D6-C70C-4A48-99A3-B65FDCEE60D9}">
      <dgm:prSet/>
      <dgm:spPr/>
      <dgm:t>
        <a:bodyPr/>
        <a:lstStyle/>
        <a:p>
          <a:endParaRPr lang="en-US"/>
        </a:p>
      </dgm:t>
    </dgm:pt>
    <dgm:pt modelId="{77E7C8A9-E5D6-4EC0-8101-46E0D7836FD5}" type="sibTrans" cxnId="{C534C4D6-C70C-4A48-99A3-B65FDCEE60D9}">
      <dgm:prSet/>
      <dgm:spPr/>
      <dgm:t>
        <a:bodyPr/>
        <a:lstStyle/>
        <a:p>
          <a:endParaRPr lang="en-US"/>
        </a:p>
      </dgm:t>
    </dgm:pt>
    <dgm:pt modelId="{A5AE2832-ADCC-4084-8EE6-C10087F52BC3}">
      <dgm:prSet phldrT="[Text]" custT="1"/>
      <dgm:spPr/>
      <dgm:t>
        <a:bodyPr/>
        <a:lstStyle/>
        <a:p>
          <a:r>
            <a:rPr lang="en-US" sz="1800" dirty="0">
              <a:latin typeface="+mj-lt"/>
            </a:rPr>
            <a:t> Bringing in less oxygen to meet metabolic need </a:t>
          </a:r>
          <a:endParaRPr lang="en-US" sz="1800" dirty="0"/>
        </a:p>
      </dgm:t>
    </dgm:pt>
    <dgm:pt modelId="{C3AE346D-79BB-4FF4-B004-1850756D9697}" type="parTrans" cxnId="{BCEB9290-2689-42D6-B52E-0DFE814E0DF6}">
      <dgm:prSet/>
      <dgm:spPr/>
      <dgm:t>
        <a:bodyPr/>
        <a:lstStyle/>
        <a:p>
          <a:endParaRPr lang="en-US"/>
        </a:p>
      </dgm:t>
    </dgm:pt>
    <dgm:pt modelId="{6436A11C-F7BE-44FE-B717-594CB1FC3E51}" type="sibTrans" cxnId="{BCEB9290-2689-42D6-B52E-0DFE814E0DF6}">
      <dgm:prSet/>
      <dgm:spPr/>
      <dgm:t>
        <a:bodyPr/>
        <a:lstStyle/>
        <a:p>
          <a:endParaRPr lang="en-US"/>
        </a:p>
      </dgm:t>
    </dgm:pt>
    <dgm:pt modelId="{3640F725-4511-4F3E-BB00-FB825D2254BA}">
      <dgm:prSet phldrT="[Text]" custT="1"/>
      <dgm:spPr/>
      <dgm:t>
        <a:bodyPr/>
        <a:lstStyle/>
        <a:p>
          <a:r>
            <a:rPr lang="en-US" sz="1800" dirty="0">
              <a:latin typeface="+mj-lt"/>
            </a:rPr>
            <a:t>Blowing out less CO2  from</a:t>
          </a:r>
          <a:r>
            <a:rPr lang="en-US" sz="1800" baseline="0" dirty="0">
              <a:latin typeface="+mj-lt"/>
            </a:rPr>
            <a:t> </a:t>
          </a:r>
          <a:r>
            <a:rPr lang="en-US" sz="1800" dirty="0">
              <a:latin typeface="+mj-lt"/>
            </a:rPr>
            <a:t>the lungs  </a:t>
          </a:r>
          <a:endParaRPr lang="en-US" sz="1800" dirty="0"/>
        </a:p>
      </dgm:t>
    </dgm:pt>
    <dgm:pt modelId="{E98A542C-B4B9-4907-8E61-F7A16CEEC21F}" type="parTrans" cxnId="{F80DB420-4C60-4775-9D91-668E9DC7280C}">
      <dgm:prSet/>
      <dgm:spPr/>
      <dgm:t>
        <a:bodyPr/>
        <a:lstStyle/>
        <a:p>
          <a:endParaRPr lang="en-US"/>
        </a:p>
      </dgm:t>
    </dgm:pt>
    <dgm:pt modelId="{96101CA6-067A-4876-8DEA-E2C3B5FA7D9D}" type="sibTrans" cxnId="{F80DB420-4C60-4775-9D91-668E9DC7280C}">
      <dgm:prSet/>
      <dgm:spPr/>
      <dgm:t>
        <a:bodyPr/>
        <a:lstStyle/>
        <a:p>
          <a:endParaRPr lang="en-US"/>
        </a:p>
      </dgm:t>
    </dgm:pt>
    <dgm:pt modelId="{8A84D197-1591-41FD-8393-DD8093D0E470}">
      <dgm:prSet phldrT="[Text]" custT="1"/>
      <dgm:spPr/>
      <dgm:t>
        <a:bodyPr/>
        <a:lstStyle/>
        <a:p>
          <a:r>
            <a:rPr lang="en-US" sz="2400" dirty="0"/>
            <a:t>INCREASED PERFUSION </a:t>
          </a:r>
        </a:p>
      </dgm:t>
    </dgm:pt>
    <dgm:pt modelId="{1130CC36-75E9-44F2-B74F-FFBA35D3E2DA}" type="parTrans" cxnId="{CC8B5005-8C08-458D-8D7C-50460FE96AC9}">
      <dgm:prSet/>
      <dgm:spPr/>
      <dgm:t>
        <a:bodyPr/>
        <a:lstStyle/>
        <a:p>
          <a:endParaRPr lang="en-US"/>
        </a:p>
      </dgm:t>
    </dgm:pt>
    <dgm:pt modelId="{C6BED9C0-42C4-40FA-A8CD-04045C41DF38}" type="sibTrans" cxnId="{CC8B5005-8C08-458D-8D7C-50460FE96AC9}">
      <dgm:prSet/>
      <dgm:spPr/>
      <dgm:t>
        <a:bodyPr/>
        <a:lstStyle/>
        <a:p>
          <a:endParaRPr lang="en-US"/>
        </a:p>
      </dgm:t>
    </dgm:pt>
    <dgm:pt modelId="{382E97D9-5929-4A61-8190-3145E44F4FF5}">
      <dgm:prSet phldrT="[Text]" custT="1"/>
      <dgm:spPr/>
      <dgm:t>
        <a:bodyPr/>
        <a:lstStyle/>
        <a:p>
          <a:r>
            <a:rPr lang="en-US" sz="1800" dirty="0">
              <a:latin typeface="+mj-lt"/>
            </a:rPr>
            <a:t>More blood cells are coming to remove O2 from alveolus</a:t>
          </a:r>
          <a:endParaRPr lang="en-US" sz="1800" dirty="0"/>
        </a:p>
      </dgm:t>
    </dgm:pt>
    <dgm:pt modelId="{C971937B-92BF-45AE-AFF4-34E564BA3817}" type="parTrans" cxnId="{FA54A529-99CE-4A59-8AF6-9763304C6B8F}">
      <dgm:prSet/>
      <dgm:spPr/>
      <dgm:t>
        <a:bodyPr/>
        <a:lstStyle/>
        <a:p>
          <a:endParaRPr lang="en-US"/>
        </a:p>
      </dgm:t>
    </dgm:pt>
    <dgm:pt modelId="{3484A3CE-D52A-4509-BB42-DCC0206D6BED}" type="sibTrans" cxnId="{FA54A529-99CE-4A59-8AF6-9763304C6B8F}">
      <dgm:prSet/>
      <dgm:spPr/>
      <dgm:t>
        <a:bodyPr/>
        <a:lstStyle/>
        <a:p>
          <a:endParaRPr lang="en-US"/>
        </a:p>
      </dgm:t>
    </dgm:pt>
    <dgm:pt modelId="{C51EDCBF-15A2-40B4-ADF8-5FE9F66D2C25}">
      <dgm:prSet phldrT="[Text]" custT="1"/>
      <dgm:spPr/>
      <dgm:t>
        <a:bodyPr/>
        <a:lstStyle/>
        <a:p>
          <a:r>
            <a:rPr lang="en-US" sz="1800" dirty="0"/>
            <a:t>They </a:t>
          </a:r>
          <a:r>
            <a:rPr lang="en-US" sz="1800" dirty="0">
              <a:latin typeface="+mj-lt"/>
            </a:rPr>
            <a:t>deliver more CO2 than exhaled</a:t>
          </a:r>
          <a:endParaRPr lang="en-US" sz="1800" dirty="0"/>
        </a:p>
      </dgm:t>
    </dgm:pt>
    <dgm:pt modelId="{B1BD012F-33CF-436C-9016-3EF7DF18F081}" type="parTrans" cxnId="{A0D57FA7-273E-4769-9579-97DDBE3BA477}">
      <dgm:prSet/>
      <dgm:spPr/>
      <dgm:t>
        <a:bodyPr/>
        <a:lstStyle/>
        <a:p>
          <a:endParaRPr lang="en-US"/>
        </a:p>
      </dgm:t>
    </dgm:pt>
    <dgm:pt modelId="{E081C6E0-4B7D-45F6-A405-73CAD2198F23}" type="sibTrans" cxnId="{A0D57FA7-273E-4769-9579-97DDBE3BA477}">
      <dgm:prSet/>
      <dgm:spPr/>
      <dgm:t>
        <a:bodyPr/>
        <a:lstStyle/>
        <a:p>
          <a:endParaRPr lang="en-US"/>
        </a:p>
      </dgm:t>
    </dgm:pt>
    <dgm:pt modelId="{F387F301-3C21-4EF7-AA40-F70C2F3A02ED}" type="pres">
      <dgm:prSet presAssocID="{CEF83444-5C3C-4AED-856B-A14491BE9249}" presName="theList" presStyleCnt="0">
        <dgm:presLayoutVars>
          <dgm:dir/>
          <dgm:animLvl val="lvl"/>
          <dgm:resizeHandles val="exact"/>
        </dgm:presLayoutVars>
      </dgm:prSet>
      <dgm:spPr/>
    </dgm:pt>
    <dgm:pt modelId="{FA276C83-9A4B-4358-A2FD-14C4C2665D4A}" type="pres">
      <dgm:prSet presAssocID="{CEA12350-6819-4EE0-B0CD-D5591780F2C9}" presName="compNode" presStyleCnt="0"/>
      <dgm:spPr/>
    </dgm:pt>
    <dgm:pt modelId="{05B3D82F-CE8B-4814-8E3A-304DA5C36E02}" type="pres">
      <dgm:prSet presAssocID="{CEA12350-6819-4EE0-B0CD-D5591780F2C9}" presName="aNode" presStyleLbl="bgShp" presStyleIdx="0" presStyleCnt="2"/>
      <dgm:spPr/>
    </dgm:pt>
    <dgm:pt modelId="{C6C0406D-28C6-423E-AD96-DBC03A9D2EAB}" type="pres">
      <dgm:prSet presAssocID="{CEA12350-6819-4EE0-B0CD-D5591780F2C9}" presName="textNode" presStyleLbl="bgShp" presStyleIdx="0" presStyleCnt="2"/>
      <dgm:spPr/>
    </dgm:pt>
    <dgm:pt modelId="{12EF2FBC-7FB0-4F5E-B9A9-B4A1E2566FA1}" type="pres">
      <dgm:prSet presAssocID="{CEA12350-6819-4EE0-B0CD-D5591780F2C9}" presName="compChildNode" presStyleCnt="0"/>
      <dgm:spPr/>
    </dgm:pt>
    <dgm:pt modelId="{08BB366E-6203-475A-8DE9-10ECC789227A}" type="pres">
      <dgm:prSet presAssocID="{CEA12350-6819-4EE0-B0CD-D5591780F2C9}" presName="theInnerList" presStyleCnt="0"/>
      <dgm:spPr/>
    </dgm:pt>
    <dgm:pt modelId="{B2282AC6-F11C-4714-B62C-DD15FAA26677}" type="pres">
      <dgm:prSet presAssocID="{A5AE2832-ADCC-4084-8EE6-C10087F52BC3}" presName="childNode" presStyleLbl="node1" presStyleIdx="0" presStyleCnt="4">
        <dgm:presLayoutVars>
          <dgm:bulletEnabled val="1"/>
        </dgm:presLayoutVars>
      </dgm:prSet>
      <dgm:spPr/>
    </dgm:pt>
    <dgm:pt modelId="{3B803CED-18D0-4D32-911E-ABF7FE0B08F8}" type="pres">
      <dgm:prSet presAssocID="{A5AE2832-ADCC-4084-8EE6-C10087F52BC3}" presName="aSpace2" presStyleCnt="0"/>
      <dgm:spPr/>
    </dgm:pt>
    <dgm:pt modelId="{32846E6C-5641-430E-984B-6A02F6853F17}" type="pres">
      <dgm:prSet presAssocID="{3640F725-4511-4F3E-BB00-FB825D2254BA}" presName="childNode" presStyleLbl="node1" presStyleIdx="1" presStyleCnt="4">
        <dgm:presLayoutVars>
          <dgm:bulletEnabled val="1"/>
        </dgm:presLayoutVars>
      </dgm:prSet>
      <dgm:spPr/>
    </dgm:pt>
    <dgm:pt modelId="{D8C4BCBA-9A45-4061-92C8-A6A32746238D}" type="pres">
      <dgm:prSet presAssocID="{CEA12350-6819-4EE0-B0CD-D5591780F2C9}" presName="aSpace" presStyleCnt="0"/>
      <dgm:spPr/>
    </dgm:pt>
    <dgm:pt modelId="{FBA84FB6-D875-4B6A-AE44-E0DEFCA679DD}" type="pres">
      <dgm:prSet presAssocID="{8A84D197-1591-41FD-8393-DD8093D0E470}" presName="compNode" presStyleCnt="0"/>
      <dgm:spPr/>
    </dgm:pt>
    <dgm:pt modelId="{206107C6-5D73-4A38-8B04-18CF5D3B5CAA}" type="pres">
      <dgm:prSet presAssocID="{8A84D197-1591-41FD-8393-DD8093D0E470}" presName="aNode" presStyleLbl="bgShp" presStyleIdx="1" presStyleCnt="2" custLinFactNeighborX="-204" custLinFactNeighborY="-4711"/>
      <dgm:spPr/>
    </dgm:pt>
    <dgm:pt modelId="{DF6289A7-1C60-4056-B13E-18F69A2749BF}" type="pres">
      <dgm:prSet presAssocID="{8A84D197-1591-41FD-8393-DD8093D0E470}" presName="textNode" presStyleLbl="bgShp" presStyleIdx="1" presStyleCnt="2"/>
      <dgm:spPr/>
    </dgm:pt>
    <dgm:pt modelId="{D7A8EAE1-F7CB-4260-82D3-26116D813007}" type="pres">
      <dgm:prSet presAssocID="{8A84D197-1591-41FD-8393-DD8093D0E470}" presName="compChildNode" presStyleCnt="0"/>
      <dgm:spPr/>
    </dgm:pt>
    <dgm:pt modelId="{F17838BA-5688-45D8-A49F-C3B1904EB5F1}" type="pres">
      <dgm:prSet presAssocID="{8A84D197-1591-41FD-8393-DD8093D0E470}" presName="theInnerList" presStyleCnt="0"/>
      <dgm:spPr/>
    </dgm:pt>
    <dgm:pt modelId="{9389C40D-5F94-4FC5-A154-65132B4458A4}" type="pres">
      <dgm:prSet presAssocID="{382E97D9-5929-4A61-8190-3145E44F4FF5}" presName="childNode" presStyleLbl="node1" presStyleIdx="2" presStyleCnt="4">
        <dgm:presLayoutVars>
          <dgm:bulletEnabled val="1"/>
        </dgm:presLayoutVars>
      </dgm:prSet>
      <dgm:spPr/>
    </dgm:pt>
    <dgm:pt modelId="{05C2D8D2-0949-4BE7-9D4C-0087235F6964}" type="pres">
      <dgm:prSet presAssocID="{382E97D9-5929-4A61-8190-3145E44F4FF5}" presName="aSpace2" presStyleCnt="0"/>
      <dgm:spPr/>
    </dgm:pt>
    <dgm:pt modelId="{E80BBA98-A141-43AD-AA5A-1BB77AB95EFE}" type="pres">
      <dgm:prSet presAssocID="{C51EDCBF-15A2-40B4-ADF8-5FE9F66D2C25}" presName="childNode" presStyleLbl="node1" presStyleIdx="3" presStyleCnt="4">
        <dgm:presLayoutVars>
          <dgm:bulletEnabled val="1"/>
        </dgm:presLayoutVars>
      </dgm:prSet>
      <dgm:spPr/>
    </dgm:pt>
  </dgm:ptLst>
  <dgm:cxnLst>
    <dgm:cxn modelId="{6A51D254-7035-4449-A556-0D2AACA821A6}" type="presOf" srcId="{C51EDCBF-15A2-40B4-ADF8-5FE9F66D2C25}" destId="{E80BBA98-A141-43AD-AA5A-1BB77AB95EFE}" srcOrd="0" destOrd="0" presId="urn:microsoft.com/office/officeart/2005/8/layout/lProcess2"/>
    <dgm:cxn modelId="{A0D57FA7-273E-4769-9579-97DDBE3BA477}" srcId="{8A84D197-1591-41FD-8393-DD8093D0E470}" destId="{C51EDCBF-15A2-40B4-ADF8-5FE9F66D2C25}" srcOrd="1" destOrd="0" parTransId="{B1BD012F-33CF-436C-9016-3EF7DF18F081}" sibTransId="{E081C6E0-4B7D-45F6-A405-73CAD2198F23}"/>
    <dgm:cxn modelId="{C534C4D6-C70C-4A48-99A3-B65FDCEE60D9}" srcId="{CEF83444-5C3C-4AED-856B-A14491BE9249}" destId="{CEA12350-6819-4EE0-B0CD-D5591780F2C9}" srcOrd="0" destOrd="0" parTransId="{5BF4FB4F-25EE-4200-BAF1-2B5B1DB3FC50}" sibTransId="{77E7C8A9-E5D6-4EC0-8101-46E0D7836FD5}"/>
    <dgm:cxn modelId="{02D04769-F2E2-8B4F-B47A-45C581A14330}" type="presOf" srcId="{CEA12350-6819-4EE0-B0CD-D5591780F2C9}" destId="{C6C0406D-28C6-423E-AD96-DBC03A9D2EAB}" srcOrd="1" destOrd="0" presId="urn:microsoft.com/office/officeart/2005/8/layout/lProcess2"/>
    <dgm:cxn modelId="{B8B12215-3370-274B-9D98-B148E7C550FD}" type="presOf" srcId="{382E97D9-5929-4A61-8190-3145E44F4FF5}" destId="{9389C40D-5F94-4FC5-A154-65132B4458A4}" srcOrd="0" destOrd="0" presId="urn:microsoft.com/office/officeart/2005/8/layout/lProcess2"/>
    <dgm:cxn modelId="{D10B36C4-0F32-B443-B9E2-49527B78E6FA}" type="presOf" srcId="{CEF83444-5C3C-4AED-856B-A14491BE9249}" destId="{F387F301-3C21-4EF7-AA40-F70C2F3A02ED}" srcOrd="0" destOrd="0" presId="urn:microsoft.com/office/officeart/2005/8/layout/lProcess2"/>
    <dgm:cxn modelId="{1FC2EC81-24F4-024D-A38B-15CDE33D3366}" type="presOf" srcId="{8A84D197-1591-41FD-8393-DD8093D0E470}" destId="{206107C6-5D73-4A38-8B04-18CF5D3B5CAA}" srcOrd="0" destOrd="0" presId="urn:microsoft.com/office/officeart/2005/8/layout/lProcess2"/>
    <dgm:cxn modelId="{A9D123D6-2006-C64C-9552-EDEE317AAF1A}" type="presOf" srcId="{3640F725-4511-4F3E-BB00-FB825D2254BA}" destId="{32846E6C-5641-430E-984B-6A02F6853F17}" srcOrd="0" destOrd="0" presId="urn:microsoft.com/office/officeart/2005/8/layout/lProcess2"/>
    <dgm:cxn modelId="{CC8B5005-8C08-458D-8D7C-50460FE96AC9}" srcId="{CEF83444-5C3C-4AED-856B-A14491BE9249}" destId="{8A84D197-1591-41FD-8393-DD8093D0E470}" srcOrd="1" destOrd="0" parTransId="{1130CC36-75E9-44F2-B74F-FFBA35D3E2DA}" sibTransId="{C6BED9C0-42C4-40FA-A8CD-04045C41DF38}"/>
    <dgm:cxn modelId="{BCEB9290-2689-42D6-B52E-0DFE814E0DF6}" srcId="{CEA12350-6819-4EE0-B0CD-D5591780F2C9}" destId="{A5AE2832-ADCC-4084-8EE6-C10087F52BC3}" srcOrd="0" destOrd="0" parTransId="{C3AE346D-79BB-4FF4-B004-1850756D9697}" sibTransId="{6436A11C-F7BE-44FE-B717-594CB1FC3E51}"/>
    <dgm:cxn modelId="{F80DB420-4C60-4775-9D91-668E9DC7280C}" srcId="{CEA12350-6819-4EE0-B0CD-D5591780F2C9}" destId="{3640F725-4511-4F3E-BB00-FB825D2254BA}" srcOrd="1" destOrd="0" parTransId="{E98A542C-B4B9-4907-8E61-F7A16CEEC21F}" sibTransId="{96101CA6-067A-4876-8DEA-E2C3B5FA7D9D}"/>
    <dgm:cxn modelId="{FA54A529-99CE-4A59-8AF6-9763304C6B8F}" srcId="{8A84D197-1591-41FD-8393-DD8093D0E470}" destId="{382E97D9-5929-4A61-8190-3145E44F4FF5}" srcOrd="0" destOrd="0" parTransId="{C971937B-92BF-45AE-AFF4-34E564BA3817}" sibTransId="{3484A3CE-D52A-4509-BB42-DCC0206D6BED}"/>
    <dgm:cxn modelId="{C8BEF13C-65E1-FB45-B34E-285D4A762C8E}" type="presOf" srcId="{8A84D197-1591-41FD-8393-DD8093D0E470}" destId="{DF6289A7-1C60-4056-B13E-18F69A2749BF}" srcOrd="1" destOrd="0" presId="urn:microsoft.com/office/officeart/2005/8/layout/lProcess2"/>
    <dgm:cxn modelId="{1FCDC1C1-384E-5949-848B-31E98D5073F2}" type="presOf" srcId="{A5AE2832-ADCC-4084-8EE6-C10087F52BC3}" destId="{B2282AC6-F11C-4714-B62C-DD15FAA26677}" srcOrd="0" destOrd="0" presId="urn:microsoft.com/office/officeart/2005/8/layout/lProcess2"/>
    <dgm:cxn modelId="{FDCDCEC2-0D41-A74B-860A-F1FD66CACF11}" type="presOf" srcId="{CEA12350-6819-4EE0-B0CD-D5591780F2C9}" destId="{05B3D82F-CE8B-4814-8E3A-304DA5C36E02}" srcOrd="0" destOrd="0" presId="urn:microsoft.com/office/officeart/2005/8/layout/lProcess2"/>
    <dgm:cxn modelId="{91CC0531-26BC-8B42-BA77-1AABB52BEA00}" type="presParOf" srcId="{F387F301-3C21-4EF7-AA40-F70C2F3A02ED}" destId="{FA276C83-9A4B-4358-A2FD-14C4C2665D4A}" srcOrd="0" destOrd="0" presId="urn:microsoft.com/office/officeart/2005/8/layout/lProcess2"/>
    <dgm:cxn modelId="{2BABFBC4-A64D-D04F-A266-2A5D8F192400}" type="presParOf" srcId="{FA276C83-9A4B-4358-A2FD-14C4C2665D4A}" destId="{05B3D82F-CE8B-4814-8E3A-304DA5C36E02}" srcOrd="0" destOrd="0" presId="urn:microsoft.com/office/officeart/2005/8/layout/lProcess2"/>
    <dgm:cxn modelId="{4FCF595C-03AA-2B4F-9CD3-3D9C0021AB99}" type="presParOf" srcId="{FA276C83-9A4B-4358-A2FD-14C4C2665D4A}" destId="{C6C0406D-28C6-423E-AD96-DBC03A9D2EAB}" srcOrd="1" destOrd="0" presId="urn:microsoft.com/office/officeart/2005/8/layout/lProcess2"/>
    <dgm:cxn modelId="{C9644E44-2929-004D-9598-1DC7A474CC9A}" type="presParOf" srcId="{FA276C83-9A4B-4358-A2FD-14C4C2665D4A}" destId="{12EF2FBC-7FB0-4F5E-B9A9-B4A1E2566FA1}" srcOrd="2" destOrd="0" presId="urn:microsoft.com/office/officeart/2005/8/layout/lProcess2"/>
    <dgm:cxn modelId="{34F63FED-7D38-8C47-A14C-375C43DA5C4C}" type="presParOf" srcId="{12EF2FBC-7FB0-4F5E-B9A9-B4A1E2566FA1}" destId="{08BB366E-6203-475A-8DE9-10ECC789227A}" srcOrd="0" destOrd="0" presId="urn:microsoft.com/office/officeart/2005/8/layout/lProcess2"/>
    <dgm:cxn modelId="{2A84D7C4-AC4F-E641-90F8-B58FAF087A03}" type="presParOf" srcId="{08BB366E-6203-475A-8DE9-10ECC789227A}" destId="{B2282AC6-F11C-4714-B62C-DD15FAA26677}" srcOrd="0" destOrd="0" presId="urn:microsoft.com/office/officeart/2005/8/layout/lProcess2"/>
    <dgm:cxn modelId="{9087D2D7-936E-374F-86CA-F22D279D52C3}" type="presParOf" srcId="{08BB366E-6203-475A-8DE9-10ECC789227A}" destId="{3B803CED-18D0-4D32-911E-ABF7FE0B08F8}" srcOrd="1" destOrd="0" presId="urn:microsoft.com/office/officeart/2005/8/layout/lProcess2"/>
    <dgm:cxn modelId="{3DEF2FEF-F2AB-F947-8124-1F9ADF8779FF}" type="presParOf" srcId="{08BB366E-6203-475A-8DE9-10ECC789227A}" destId="{32846E6C-5641-430E-984B-6A02F6853F17}" srcOrd="2" destOrd="0" presId="urn:microsoft.com/office/officeart/2005/8/layout/lProcess2"/>
    <dgm:cxn modelId="{27D77BBC-E28A-F94E-8A3D-97A06B5F6BDA}" type="presParOf" srcId="{F387F301-3C21-4EF7-AA40-F70C2F3A02ED}" destId="{D8C4BCBA-9A45-4061-92C8-A6A32746238D}" srcOrd="1" destOrd="0" presId="urn:microsoft.com/office/officeart/2005/8/layout/lProcess2"/>
    <dgm:cxn modelId="{57BF6A2B-C198-0145-B1E1-25A7ABF56846}" type="presParOf" srcId="{F387F301-3C21-4EF7-AA40-F70C2F3A02ED}" destId="{FBA84FB6-D875-4B6A-AE44-E0DEFCA679DD}" srcOrd="2" destOrd="0" presId="urn:microsoft.com/office/officeart/2005/8/layout/lProcess2"/>
    <dgm:cxn modelId="{B0DE1F41-4BE0-824F-B14B-FF15E957FDB8}" type="presParOf" srcId="{FBA84FB6-D875-4B6A-AE44-E0DEFCA679DD}" destId="{206107C6-5D73-4A38-8B04-18CF5D3B5CAA}" srcOrd="0" destOrd="0" presId="urn:microsoft.com/office/officeart/2005/8/layout/lProcess2"/>
    <dgm:cxn modelId="{D780625A-ED14-2D48-8706-57D6CD5BCE67}" type="presParOf" srcId="{FBA84FB6-D875-4B6A-AE44-E0DEFCA679DD}" destId="{DF6289A7-1C60-4056-B13E-18F69A2749BF}" srcOrd="1" destOrd="0" presId="urn:microsoft.com/office/officeart/2005/8/layout/lProcess2"/>
    <dgm:cxn modelId="{A6438D03-FD55-8841-AB7C-C0DC77DA5603}" type="presParOf" srcId="{FBA84FB6-D875-4B6A-AE44-E0DEFCA679DD}" destId="{D7A8EAE1-F7CB-4260-82D3-26116D813007}" srcOrd="2" destOrd="0" presId="urn:microsoft.com/office/officeart/2005/8/layout/lProcess2"/>
    <dgm:cxn modelId="{0FDD4594-EFF0-CC49-88F6-FA93AD202445}" type="presParOf" srcId="{D7A8EAE1-F7CB-4260-82D3-26116D813007}" destId="{F17838BA-5688-45D8-A49F-C3B1904EB5F1}" srcOrd="0" destOrd="0" presId="urn:microsoft.com/office/officeart/2005/8/layout/lProcess2"/>
    <dgm:cxn modelId="{2611A273-C29E-B848-BD04-853D71F796CB}" type="presParOf" srcId="{F17838BA-5688-45D8-A49F-C3B1904EB5F1}" destId="{9389C40D-5F94-4FC5-A154-65132B4458A4}" srcOrd="0" destOrd="0" presId="urn:microsoft.com/office/officeart/2005/8/layout/lProcess2"/>
    <dgm:cxn modelId="{9E43577D-0962-1842-ACE3-DB292B8FEA3D}" type="presParOf" srcId="{F17838BA-5688-45D8-A49F-C3B1904EB5F1}" destId="{05C2D8D2-0949-4BE7-9D4C-0087235F6964}" srcOrd="1" destOrd="0" presId="urn:microsoft.com/office/officeart/2005/8/layout/lProcess2"/>
    <dgm:cxn modelId="{BC3DC5C2-F03E-6145-BEF4-A0ADF6FFDFEA}" type="presParOf" srcId="{F17838BA-5688-45D8-A49F-C3B1904EB5F1}" destId="{E80BBA98-A141-43AD-AA5A-1BB77AB95EF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C53101-0E6A-40EC-87A0-5A45D61EE1EE}"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4135E345-03CC-4A11-AE71-2F67077434AA}">
      <dgm:prSet phldrT="[Text]" custT="1"/>
      <dgm:spPr/>
      <dgm:t>
        <a:bodyPr/>
        <a:lstStyle/>
        <a:p>
          <a:r>
            <a:rPr lang="en-US" sz="2400" dirty="0"/>
            <a:t>INCREASED VENTILATION </a:t>
          </a:r>
        </a:p>
      </dgm:t>
    </dgm:pt>
    <dgm:pt modelId="{5621B74B-3AE2-470B-BE6F-58F8B5713182}" type="parTrans" cxnId="{CF6EDC0C-B828-4DEB-A34B-C81FB7AD32FE}">
      <dgm:prSet/>
      <dgm:spPr/>
      <dgm:t>
        <a:bodyPr/>
        <a:lstStyle/>
        <a:p>
          <a:endParaRPr lang="en-US"/>
        </a:p>
      </dgm:t>
    </dgm:pt>
    <dgm:pt modelId="{A563FF01-320B-49F7-B8D6-B5DF31C0F2D8}" type="sibTrans" cxnId="{CF6EDC0C-B828-4DEB-A34B-C81FB7AD32FE}">
      <dgm:prSet/>
      <dgm:spPr/>
      <dgm:t>
        <a:bodyPr/>
        <a:lstStyle/>
        <a:p>
          <a:endParaRPr lang="en-US"/>
        </a:p>
      </dgm:t>
    </dgm:pt>
    <dgm:pt modelId="{D0CBC1D7-1DB4-42A5-BAFD-865F9FBA00D5}">
      <dgm:prSet phldrT="[Text]" custT="1"/>
      <dgm:spPr/>
      <dgm:t>
        <a:bodyPr/>
        <a:lstStyle/>
        <a:p>
          <a:r>
            <a:rPr lang="en-US" sz="1800" dirty="0">
              <a:latin typeface="+mj-lt"/>
            </a:rPr>
            <a:t>Bringing in more oxygen to the alveoli</a:t>
          </a:r>
          <a:endParaRPr lang="en-US" sz="1800" dirty="0"/>
        </a:p>
      </dgm:t>
    </dgm:pt>
    <dgm:pt modelId="{E1CDCCC7-E527-44E7-B159-2E1E72A05CC0}" type="parTrans" cxnId="{5EFC7A70-DD60-4981-BA48-4EBF83312013}">
      <dgm:prSet/>
      <dgm:spPr/>
      <dgm:t>
        <a:bodyPr/>
        <a:lstStyle/>
        <a:p>
          <a:endParaRPr lang="en-US"/>
        </a:p>
      </dgm:t>
    </dgm:pt>
    <dgm:pt modelId="{E47F7014-B235-4625-9407-E359DD3A75A2}" type="sibTrans" cxnId="{5EFC7A70-DD60-4981-BA48-4EBF83312013}">
      <dgm:prSet/>
      <dgm:spPr/>
      <dgm:t>
        <a:bodyPr/>
        <a:lstStyle/>
        <a:p>
          <a:endParaRPr lang="en-US"/>
        </a:p>
      </dgm:t>
    </dgm:pt>
    <dgm:pt modelId="{5C2E7070-D46C-4D47-878A-5A560C45DCC4}">
      <dgm:prSet phldrT="[Text]" custT="1"/>
      <dgm:spPr/>
      <dgm:t>
        <a:bodyPr/>
        <a:lstStyle/>
        <a:p>
          <a:r>
            <a:rPr lang="en-US" sz="1800" dirty="0">
              <a:latin typeface="+mj-lt"/>
            </a:rPr>
            <a:t>Blowing</a:t>
          </a:r>
          <a:r>
            <a:rPr lang="en-US" sz="1800" baseline="0" dirty="0">
              <a:latin typeface="+mj-lt"/>
            </a:rPr>
            <a:t> </a:t>
          </a:r>
          <a:r>
            <a:rPr lang="en-US" sz="1800" dirty="0">
              <a:latin typeface="+mj-lt"/>
            </a:rPr>
            <a:t>out more CO2 from the lungs</a:t>
          </a:r>
          <a:endParaRPr lang="en-US" sz="1800" dirty="0"/>
        </a:p>
      </dgm:t>
    </dgm:pt>
    <dgm:pt modelId="{FE71A875-4771-4A70-8C58-BB137C3F59B4}" type="parTrans" cxnId="{36FDBBA7-3159-484C-B062-02B9B21F7BC3}">
      <dgm:prSet/>
      <dgm:spPr/>
      <dgm:t>
        <a:bodyPr/>
        <a:lstStyle/>
        <a:p>
          <a:endParaRPr lang="en-US"/>
        </a:p>
      </dgm:t>
    </dgm:pt>
    <dgm:pt modelId="{BC7D1D66-C695-4B4D-911A-68CAA15EE903}" type="sibTrans" cxnId="{36FDBBA7-3159-484C-B062-02B9B21F7BC3}">
      <dgm:prSet/>
      <dgm:spPr/>
      <dgm:t>
        <a:bodyPr/>
        <a:lstStyle/>
        <a:p>
          <a:endParaRPr lang="en-US"/>
        </a:p>
      </dgm:t>
    </dgm:pt>
    <dgm:pt modelId="{1CB9B3E6-6EAF-4FEC-9078-8635F11E929E}">
      <dgm:prSet phldrT="[Text]" custT="1"/>
      <dgm:spPr/>
      <dgm:t>
        <a:bodyPr/>
        <a:lstStyle/>
        <a:p>
          <a:r>
            <a:rPr lang="en-US" sz="2400" dirty="0"/>
            <a:t>DECREASED PERFUSION </a:t>
          </a:r>
        </a:p>
      </dgm:t>
    </dgm:pt>
    <dgm:pt modelId="{47ACB07E-44B4-4B3F-AA9C-05704C60EC99}" type="parTrans" cxnId="{4E7DC3E4-4522-4DE7-8734-E180A54A1B40}">
      <dgm:prSet/>
      <dgm:spPr/>
      <dgm:t>
        <a:bodyPr/>
        <a:lstStyle/>
        <a:p>
          <a:endParaRPr lang="en-US"/>
        </a:p>
      </dgm:t>
    </dgm:pt>
    <dgm:pt modelId="{77B5F33C-DE0F-4F65-AD7B-9B5CD1EC4211}" type="sibTrans" cxnId="{4E7DC3E4-4522-4DE7-8734-E180A54A1B40}">
      <dgm:prSet/>
      <dgm:spPr/>
      <dgm:t>
        <a:bodyPr/>
        <a:lstStyle/>
        <a:p>
          <a:endParaRPr lang="en-US"/>
        </a:p>
      </dgm:t>
    </dgm:pt>
    <dgm:pt modelId="{17B28237-01BD-4FC1-BB6A-39ECCAD75B2B}">
      <dgm:prSet phldrT="[Text]" custT="1"/>
      <dgm:spPr/>
      <dgm:t>
        <a:bodyPr/>
        <a:lstStyle/>
        <a:p>
          <a:r>
            <a:rPr lang="en-US" sz="1800" dirty="0">
              <a:latin typeface="+mj-lt"/>
            </a:rPr>
            <a:t>Blood takes away less oxygen</a:t>
          </a:r>
          <a:endParaRPr lang="en-US" sz="1800" dirty="0"/>
        </a:p>
      </dgm:t>
    </dgm:pt>
    <dgm:pt modelId="{68DDB9CC-2213-47FF-8BDF-3E0B4A9A0DD3}" type="parTrans" cxnId="{5179D830-14A9-49A2-AD25-D6358D43A108}">
      <dgm:prSet/>
      <dgm:spPr/>
      <dgm:t>
        <a:bodyPr/>
        <a:lstStyle/>
        <a:p>
          <a:endParaRPr lang="en-US"/>
        </a:p>
      </dgm:t>
    </dgm:pt>
    <dgm:pt modelId="{F639FB2F-0DBE-4F1F-8FA2-2FF513633D48}" type="sibTrans" cxnId="{5179D830-14A9-49A2-AD25-D6358D43A108}">
      <dgm:prSet/>
      <dgm:spPr/>
      <dgm:t>
        <a:bodyPr/>
        <a:lstStyle/>
        <a:p>
          <a:endParaRPr lang="en-US"/>
        </a:p>
      </dgm:t>
    </dgm:pt>
    <dgm:pt modelId="{E3DB5A7B-9850-49EC-BB15-EBF546F0E7DF}">
      <dgm:prSet phldrT="[Text]" custT="1"/>
      <dgm:spPr/>
      <dgm:t>
        <a:bodyPr/>
        <a:lstStyle/>
        <a:p>
          <a:r>
            <a:rPr lang="en-US" sz="1800" dirty="0">
              <a:latin typeface="+mj-lt"/>
            </a:rPr>
            <a:t>Delivers less CO2</a:t>
          </a:r>
          <a:endParaRPr lang="en-US" sz="1800" dirty="0"/>
        </a:p>
      </dgm:t>
    </dgm:pt>
    <dgm:pt modelId="{727EB99D-EFFB-40E9-8EA6-60C3E9B46E68}" type="parTrans" cxnId="{A8ECB3F5-0B01-4452-81C5-FE4681D7F9FF}">
      <dgm:prSet/>
      <dgm:spPr/>
      <dgm:t>
        <a:bodyPr/>
        <a:lstStyle/>
        <a:p>
          <a:endParaRPr lang="en-US"/>
        </a:p>
      </dgm:t>
    </dgm:pt>
    <dgm:pt modelId="{9B5A7F38-B84C-4531-B0E0-4678EA811BAC}" type="sibTrans" cxnId="{A8ECB3F5-0B01-4452-81C5-FE4681D7F9FF}">
      <dgm:prSet/>
      <dgm:spPr/>
      <dgm:t>
        <a:bodyPr/>
        <a:lstStyle/>
        <a:p>
          <a:endParaRPr lang="en-US"/>
        </a:p>
      </dgm:t>
    </dgm:pt>
    <dgm:pt modelId="{6A954B25-CC08-4AE4-B80A-1D7C9EA77DA0}" type="pres">
      <dgm:prSet presAssocID="{08C53101-0E6A-40EC-87A0-5A45D61EE1EE}" presName="theList" presStyleCnt="0">
        <dgm:presLayoutVars>
          <dgm:dir/>
          <dgm:animLvl val="lvl"/>
          <dgm:resizeHandles val="exact"/>
        </dgm:presLayoutVars>
      </dgm:prSet>
      <dgm:spPr/>
    </dgm:pt>
    <dgm:pt modelId="{0806DA16-1B8F-4CB9-A9AD-3512AC1C57C1}" type="pres">
      <dgm:prSet presAssocID="{4135E345-03CC-4A11-AE71-2F67077434AA}" presName="compNode" presStyleCnt="0"/>
      <dgm:spPr/>
    </dgm:pt>
    <dgm:pt modelId="{3DFF6EB9-759A-473F-ADC6-A707CD8CB66F}" type="pres">
      <dgm:prSet presAssocID="{4135E345-03CC-4A11-AE71-2F67077434AA}" presName="aNode" presStyleLbl="bgShp" presStyleIdx="0" presStyleCnt="2"/>
      <dgm:spPr/>
    </dgm:pt>
    <dgm:pt modelId="{2B29ECB6-1283-47A2-8EA6-A90AE75B7F99}" type="pres">
      <dgm:prSet presAssocID="{4135E345-03CC-4A11-AE71-2F67077434AA}" presName="textNode" presStyleLbl="bgShp" presStyleIdx="0" presStyleCnt="2"/>
      <dgm:spPr/>
    </dgm:pt>
    <dgm:pt modelId="{DE374A74-0044-47C6-AA96-36BD3353B31A}" type="pres">
      <dgm:prSet presAssocID="{4135E345-03CC-4A11-AE71-2F67077434AA}" presName="compChildNode" presStyleCnt="0"/>
      <dgm:spPr/>
    </dgm:pt>
    <dgm:pt modelId="{35224ED2-4A4D-4A31-9F63-94587B19A602}" type="pres">
      <dgm:prSet presAssocID="{4135E345-03CC-4A11-AE71-2F67077434AA}" presName="theInnerList" presStyleCnt="0"/>
      <dgm:spPr/>
    </dgm:pt>
    <dgm:pt modelId="{FDCAB3E2-224D-4F90-95AD-BDD39DF923A6}" type="pres">
      <dgm:prSet presAssocID="{D0CBC1D7-1DB4-42A5-BAFD-865F9FBA00D5}" presName="childNode" presStyleLbl="node1" presStyleIdx="0" presStyleCnt="4">
        <dgm:presLayoutVars>
          <dgm:bulletEnabled val="1"/>
        </dgm:presLayoutVars>
      </dgm:prSet>
      <dgm:spPr/>
    </dgm:pt>
    <dgm:pt modelId="{6674BA0C-7836-490B-9A69-ED732F93E7BC}" type="pres">
      <dgm:prSet presAssocID="{D0CBC1D7-1DB4-42A5-BAFD-865F9FBA00D5}" presName="aSpace2" presStyleCnt="0"/>
      <dgm:spPr/>
    </dgm:pt>
    <dgm:pt modelId="{278CD830-CECE-4E3A-BC1E-913ED8BC8422}" type="pres">
      <dgm:prSet presAssocID="{5C2E7070-D46C-4D47-878A-5A560C45DCC4}" presName="childNode" presStyleLbl="node1" presStyleIdx="1" presStyleCnt="4">
        <dgm:presLayoutVars>
          <dgm:bulletEnabled val="1"/>
        </dgm:presLayoutVars>
      </dgm:prSet>
      <dgm:spPr/>
    </dgm:pt>
    <dgm:pt modelId="{F35FC6E1-5DE6-41DE-84BB-0111D58BB8E0}" type="pres">
      <dgm:prSet presAssocID="{4135E345-03CC-4A11-AE71-2F67077434AA}" presName="aSpace" presStyleCnt="0"/>
      <dgm:spPr/>
    </dgm:pt>
    <dgm:pt modelId="{2FE18840-721C-41DA-8CF2-2D113A61CA52}" type="pres">
      <dgm:prSet presAssocID="{1CB9B3E6-6EAF-4FEC-9078-8635F11E929E}" presName="compNode" presStyleCnt="0"/>
      <dgm:spPr/>
    </dgm:pt>
    <dgm:pt modelId="{62E72DF8-0C83-46B8-8E0B-466FAAE774E8}" type="pres">
      <dgm:prSet presAssocID="{1CB9B3E6-6EAF-4FEC-9078-8635F11E929E}" presName="aNode" presStyleLbl="bgShp" presStyleIdx="1" presStyleCnt="2"/>
      <dgm:spPr/>
    </dgm:pt>
    <dgm:pt modelId="{34A82841-E62B-499C-AF9A-7D7236A4F2EF}" type="pres">
      <dgm:prSet presAssocID="{1CB9B3E6-6EAF-4FEC-9078-8635F11E929E}" presName="textNode" presStyleLbl="bgShp" presStyleIdx="1" presStyleCnt="2"/>
      <dgm:spPr/>
    </dgm:pt>
    <dgm:pt modelId="{E8FB66C1-849F-42DA-A4B2-1C36075FA3BA}" type="pres">
      <dgm:prSet presAssocID="{1CB9B3E6-6EAF-4FEC-9078-8635F11E929E}" presName="compChildNode" presStyleCnt="0"/>
      <dgm:spPr/>
    </dgm:pt>
    <dgm:pt modelId="{328F0315-C089-4352-B792-2FC56FE36906}" type="pres">
      <dgm:prSet presAssocID="{1CB9B3E6-6EAF-4FEC-9078-8635F11E929E}" presName="theInnerList" presStyleCnt="0"/>
      <dgm:spPr/>
    </dgm:pt>
    <dgm:pt modelId="{AAD5000D-7FA0-4C71-8932-21F2A04D13D6}" type="pres">
      <dgm:prSet presAssocID="{17B28237-01BD-4FC1-BB6A-39ECCAD75B2B}" presName="childNode" presStyleLbl="node1" presStyleIdx="2" presStyleCnt="4">
        <dgm:presLayoutVars>
          <dgm:bulletEnabled val="1"/>
        </dgm:presLayoutVars>
      </dgm:prSet>
      <dgm:spPr/>
    </dgm:pt>
    <dgm:pt modelId="{D17C1346-CF4B-4447-B5FC-4AC84DA6C799}" type="pres">
      <dgm:prSet presAssocID="{17B28237-01BD-4FC1-BB6A-39ECCAD75B2B}" presName="aSpace2" presStyleCnt="0"/>
      <dgm:spPr/>
    </dgm:pt>
    <dgm:pt modelId="{474B6F54-00FB-4DB5-8218-CBFC133D6DBF}" type="pres">
      <dgm:prSet presAssocID="{E3DB5A7B-9850-49EC-BB15-EBF546F0E7DF}" presName="childNode" presStyleLbl="node1" presStyleIdx="3" presStyleCnt="4">
        <dgm:presLayoutVars>
          <dgm:bulletEnabled val="1"/>
        </dgm:presLayoutVars>
      </dgm:prSet>
      <dgm:spPr/>
    </dgm:pt>
  </dgm:ptLst>
  <dgm:cxnLst>
    <dgm:cxn modelId="{A8ECB3F5-0B01-4452-81C5-FE4681D7F9FF}" srcId="{1CB9B3E6-6EAF-4FEC-9078-8635F11E929E}" destId="{E3DB5A7B-9850-49EC-BB15-EBF546F0E7DF}" srcOrd="1" destOrd="0" parTransId="{727EB99D-EFFB-40E9-8EA6-60C3E9B46E68}" sibTransId="{9B5A7F38-B84C-4531-B0E0-4678EA811BAC}"/>
    <dgm:cxn modelId="{5179D830-14A9-49A2-AD25-D6358D43A108}" srcId="{1CB9B3E6-6EAF-4FEC-9078-8635F11E929E}" destId="{17B28237-01BD-4FC1-BB6A-39ECCAD75B2B}" srcOrd="0" destOrd="0" parTransId="{68DDB9CC-2213-47FF-8BDF-3E0B4A9A0DD3}" sibTransId="{F639FB2F-0DBE-4F1F-8FA2-2FF513633D48}"/>
    <dgm:cxn modelId="{4E7DC3E4-4522-4DE7-8734-E180A54A1B40}" srcId="{08C53101-0E6A-40EC-87A0-5A45D61EE1EE}" destId="{1CB9B3E6-6EAF-4FEC-9078-8635F11E929E}" srcOrd="1" destOrd="0" parTransId="{47ACB07E-44B4-4B3F-AA9C-05704C60EC99}" sibTransId="{77B5F33C-DE0F-4F65-AD7B-9B5CD1EC4211}"/>
    <dgm:cxn modelId="{94BECEA3-2142-2049-97AC-DCAB49A9F597}" type="presOf" srcId="{D0CBC1D7-1DB4-42A5-BAFD-865F9FBA00D5}" destId="{FDCAB3E2-224D-4F90-95AD-BDD39DF923A6}" srcOrd="0" destOrd="0" presId="urn:microsoft.com/office/officeart/2005/8/layout/lProcess2"/>
    <dgm:cxn modelId="{5C0E6BE4-92B6-2247-B4CE-CBF7C5ACFF48}" type="presOf" srcId="{E3DB5A7B-9850-49EC-BB15-EBF546F0E7DF}" destId="{474B6F54-00FB-4DB5-8218-CBFC133D6DBF}" srcOrd="0" destOrd="0" presId="urn:microsoft.com/office/officeart/2005/8/layout/lProcess2"/>
    <dgm:cxn modelId="{F940C80D-E48C-104E-8556-06D368A00F61}" type="presOf" srcId="{5C2E7070-D46C-4D47-878A-5A560C45DCC4}" destId="{278CD830-CECE-4E3A-BC1E-913ED8BC8422}" srcOrd="0" destOrd="0" presId="urn:microsoft.com/office/officeart/2005/8/layout/lProcess2"/>
    <dgm:cxn modelId="{36FDBBA7-3159-484C-B062-02B9B21F7BC3}" srcId="{4135E345-03CC-4A11-AE71-2F67077434AA}" destId="{5C2E7070-D46C-4D47-878A-5A560C45DCC4}" srcOrd="1" destOrd="0" parTransId="{FE71A875-4771-4A70-8C58-BB137C3F59B4}" sibTransId="{BC7D1D66-C695-4B4D-911A-68CAA15EE903}"/>
    <dgm:cxn modelId="{E9DDECC0-27D1-7B47-A581-87B255FF50ED}" type="presOf" srcId="{4135E345-03CC-4A11-AE71-2F67077434AA}" destId="{2B29ECB6-1283-47A2-8EA6-A90AE75B7F99}" srcOrd="1" destOrd="0" presId="urn:microsoft.com/office/officeart/2005/8/layout/lProcess2"/>
    <dgm:cxn modelId="{280D7ED0-B3B2-B647-B03F-BF8E8F3EA6FB}" type="presOf" srcId="{08C53101-0E6A-40EC-87A0-5A45D61EE1EE}" destId="{6A954B25-CC08-4AE4-B80A-1D7C9EA77DA0}" srcOrd="0" destOrd="0" presId="urn:microsoft.com/office/officeart/2005/8/layout/lProcess2"/>
    <dgm:cxn modelId="{0E1FFA85-D303-AD4F-A92A-8A1C06B4BDD7}" type="presOf" srcId="{1CB9B3E6-6EAF-4FEC-9078-8635F11E929E}" destId="{34A82841-E62B-499C-AF9A-7D7236A4F2EF}" srcOrd="1" destOrd="0" presId="urn:microsoft.com/office/officeart/2005/8/layout/lProcess2"/>
    <dgm:cxn modelId="{CF6EDC0C-B828-4DEB-A34B-C81FB7AD32FE}" srcId="{08C53101-0E6A-40EC-87A0-5A45D61EE1EE}" destId="{4135E345-03CC-4A11-AE71-2F67077434AA}" srcOrd="0" destOrd="0" parTransId="{5621B74B-3AE2-470B-BE6F-58F8B5713182}" sibTransId="{A563FF01-320B-49F7-B8D6-B5DF31C0F2D8}"/>
    <dgm:cxn modelId="{906874B9-CFE4-AE4F-8661-6F1095355758}" type="presOf" srcId="{1CB9B3E6-6EAF-4FEC-9078-8635F11E929E}" destId="{62E72DF8-0C83-46B8-8E0B-466FAAE774E8}" srcOrd="0" destOrd="0" presId="urn:microsoft.com/office/officeart/2005/8/layout/lProcess2"/>
    <dgm:cxn modelId="{52514C5C-BF87-3341-9871-BB0F12D98B5E}" type="presOf" srcId="{4135E345-03CC-4A11-AE71-2F67077434AA}" destId="{3DFF6EB9-759A-473F-ADC6-A707CD8CB66F}" srcOrd="0" destOrd="0" presId="urn:microsoft.com/office/officeart/2005/8/layout/lProcess2"/>
    <dgm:cxn modelId="{5EFC7A70-DD60-4981-BA48-4EBF83312013}" srcId="{4135E345-03CC-4A11-AE71-2F67077434AA}" destId="{D0CBC1D7-1DB4-42A5-BAFD-865F9FBA00D5}" srcOrd="0" destOrd="0" parTransId="{E1CDCCC7-E527-44E7-B159-2E1E72A05CC0}" sibTransId="{E47F7014-B235-4625-9407-E359DD3A75A2}"/>
    <dgm:cxn modelId="{5D0104E7-6B71-2A47-8322-712A9584FD3A}" type="presOf" srcId="{17B28237-01BD-4FC1-BB6A-39ECCAD75B2B}" destId="{AAD5000D-7FA0-4C71-8932-21F2A04D13D6}" srcOrd="0" destOrd="0" presId="urn:microsoft.com/office/officeart/2005/8/layout/lProcess2"/>
    <dgm:cxn modelId="{C0544520-5E65-5148-AE61-5D967A3D03ED}" type="presParOf" srcId="{6A954B25-CC08-4AE4-B80A-1D7C9EA77DA0}" destId="{0806DA16-1B8F-4CB9-A9AD-3512AC1C57C1}" srcOrd="0" destOrd="0" presId="urn:microsoft.com/office/officeart/2005/8/layout/lProcess2"/>
    <dgm:cxn modelId="{0A532E25-F2E6-9749-A2C4-9A3E7140FD83}" type="presParOf" srcId="{0806DA16-1B8F-4CB9-A9AD-3512AC1C57C1}" destId="{3DFF6EB9-759A-473F-ADC6-A707CD8CB66F}" srcOrd="0" destOrd="0" presId="urn:microsoft.com/office/officeart/2005/8/layout/lProcess2"/>
    <dgm:cxn modelId="{644AF63A-4CFE-634A-BB15-EC87218258CB}" type="presParOf" srcId="{0806DA16-1B8F-4CB9-A9AD-3512AC1C57C1}" destId="{2B29ECB6-1283-47A2-8EA6-A90AE75B7F99}" srcOrd="1" destOrd="0" presId="urn:microsoft.com/office/officeart/2005/8/layout/lProcess2"/>
    <dgm:cxn modelId="{04DEF228-D1B6-5F48-A0ED-E6B80D458DEE}" type="presParOf" srcId="{0806DA16-1B8F-4CB9-A9AD-3512AC1C57C1}" destId="{DE374A74-0044-47C6-AA96-36BD3353B31A}" srcOrd="2" destOrd="0" presId="urn:microsoft.com/office/officeart/2005/8/layout/lProcess2"/>
    <dgm:cxn modelId="{2693AD38-9367-CF49-BC03-EE74F6E0F7DF}" type="presParOf" srcId="{DE374A74-0044-47C6-AA96-36BD3353B31A}" destId="{35224ED2-4A4D-4A31-9F63-94587B19A602}" srcOrd="0" destOrd="0" presId="urn:microsoft.com/office/officeart/2005/8/layout/lProcess2"/>
    <dgm:cxn modelId="{E8393BE3-61B6-8042-9423-D5D0213BE3AF}" type="presParOf" srcId="{35224ED2-4A4D-4A31-9F63-94587B19A602}" destId="{FDCAB3E2-224D-4F90-95AD-BDD39DF923A6}" srcOrd="0" destOrd="0" presId="urn:microsoft.com/office/officeart/2005/8/layout/lProcess2"/>
    <dgm:cxn modelId="{62FB131E-7A93-5745-855B-9B3AB3956A9F}" type="presParOf" srcId="{35224ED2-4A4D-4A31-9F63-94587B19A602}" destId="{6674BA0C-7836-490B-9A69-ED732F93E7BC}" srcOrd="1" destOrd="0" presId="urn:microsoft.com/office/officeart/2005/8/layout/lProcess2"/>
    <dgm:cxn modelId="{7118F0B8-5C91-944F-B9C1-23700438E045}" type="presParOf" srcId="{35224ED2-4A4D-4A31-9F63-94587B19A602}" destId="{278CD830-CECE-4E3A-BC1E-913ED8BC8422}" srcOrd="2" destOrd="0" presId="urn:microsoft.com/office/officeart/2005/8/layout/lProcess2"/>
    <dgm:cxn modelId="{CA9F53E6-746D-534C-A97D-1DF718D621B6}" type="presParOf" srcId="{6A954B25-CC08-4AE4-B80A-1D7C9EA77DA0}" destId="{F35FC6E1-5DE6-41DE-84BB-0111D58BB8E0}" srcOrd="1" destOrd="0" presId="urn:microsoft.com/office/officeart/2005/8/layout/lProcess2"/>
    <dgm:cxn modelId="{2D67714C-92C4-A344-ADE5-9D58E71A8A85}" type="presParOf" srcId="{6A954B25-CC08-4AE4-B80A-1D7C9EA77DA0}" destId="{2FE18840-721C-41DA-8CF2-2D113A61CA52}" srcOrd="2" destOrd="0" presId="urn:microsoft.com/office/officeart/2005/8/layout/lProcess2"/>
    <dgm:cxn modelId="{2C1E29E5-4CCE-FB4E-BD26-B5BF4F35EB2F}" type="presParOf" srcId="{2FE18840-721C-41DA-8CF2-2D113A61CA52}" destId="{62E72DF8-0C83-46B8-8E0B-466FAAE774E8}" srcOrd="0" destOrd="0" presId="urn:microsoft.com/office/officeart/2005/8/layout/lProcess2"/>
    <dgm:cxn modelId="{5A227D00-51E2-2549-9B52-1EBC6CC222EE}" type="presParOf" srcId="{2FE18840-721C-41DA-8CF2-2D113A61CA52}" destId="{34A82841-E62B-499C-AF9A-7D7236A4F2EF}" srcOrd="1" destOrd="0" presId="urn:microsoft.com/office/officeart/2005/8/layout/lProcess2"/>
    <dgm:cxn modelId="{2FCC6CA3-702A-3547-997C-1C1E28C44D47}" type="presParOf" srcId="{2FE18840-721C-41DA-8CF2-2D113A61CA52}" destId="{E8FB66C1-849F-42DA-A4B2-1C36075FA3BA}" srcOrd="2" destOrd="0" presId="urn:microsoft.com/office/officeart/2005/8/layout/lProcess2"/>
    <dgm:cxn modelId="{78DAAA19-C1E1-5245-A5F0-4C30BDFE5944}" type="presParOf" srcId="{E8FB66C1-849F-42DA-A4B2-1C36075FA3BA}" destId="{328F0315-C089-4352-B792-2FC56FE36906}" srcOrd="0" destOrd="0" presId="urn:microsoft.com/office/officeart/2005/8/layout/lProcess2"/>
    <dgm:cxn modelId="{24F76754-B28D-7342-8761-B8C970F333D7}" type="presParOf" srcId="{328F0315-C089-4352-B792-2FC56FE36906}" destId="{AAD5000D-7FA0-4C71-8932-21F2A04D13D6}" srcOrd="0" destOrd="0" presId="urn:microsoft.com/office/officeart/2005/8/layout/lProcess2"/>
    <dgm:cxn modelId="{CC9C201D-E94C-4F49-967A-50F6013608AB}" type="presParOf" srcId="{328F0315-C089-4352-B792-2FC56FE36906}" destId="{D17C1346-CF4B-4447-B5FC-4AC84DA6C799}" srcOrd="1" destOrd="0" presId="urn:microsoft.com/office/officeart/2005/8/layout/lProcess2"/>
    <dgm:cxn modelId="{0887B3AF-2BBE-304B-B682-EB03218A6742}" type="presParOf" srcId="{328F0315-C089-4352-B792-2FC56FE36906}" destId="{474B6F54-00FB-4DB5-8218-CBFC133D6DB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ED7B4C-8414-4F79-879B-728B3385A739}"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C9735D89-9E35-42CD-91A9-145025504DEE}">
      <dgm:prSet phldrT="[Text]"/>
      <dgm:spPr/>
      <dgm:t>
        <a:bodyPr/>
        <a:lstStyle/>
        <a:p>
          <a:r>
            <a:rPr lang="en-US" dirty="0"/>
            <a:t>Zone 1 </a:t>
          </a:r>
        </a:p>
      </dgm:t>
    </dgm:pt>
    <dgm:pt modelId="{27F8C01E-09D0-4847-8187-B28A9C86B265}" type="parTrans" cxnId="{3EBE6A5A-8BB5-4A7C-9166-C5A470A4D102}">
      <dgm:prSet/>
      <dgm:spPr/>
      <dgm:t>
        <a:bodyPr/>
        <a:lstStyle/>
        <a:p>
          <a:endParaRPr lang="en-US"/>
        </a:p>
      </dgm:t>
    </dgm:pt>
    <dgm:pt modelId="{9FCF4C42-8391-43A1-A2FC-789B7F107B1E}" type="sibTrans" cxnId="{3EBE6A5A-8BB5-4A7C-9166-C5A470A4D102}">
      <dgm:prSet/>
      <dgm:spPr/>
      <dgm:t>
        <a:bodyPr/>
        <a:lstStyle/>
        <a:p>
          <a:endParaRPr lang="en-US"/>
        </a:p>
      </dgm:t>
    </dgm:pt>
    <dgm:pt modelId="{9833CC8B-8EDC-443D-9A34-6580F464205D}">
      <dgm:prSet phldrT="[Text]" custT="1"/>
      <dgm:spPr/>
      <dgm:t>
        <a:bodyPr/>
        <a:lstStyle/>
        <a:p>
          <a:r>
            <a:rPr lang="en-US" sz="1800" b="1" dirty="0"/>
            <a:t>alveolar air pressure  &gt; </a:t>
          </a:r>
          <a:r>
            <a:rPr lang="en-US" sz="1800" b="1" baseline="0" dirty="0"/>
            <a:t> a</a:t>
          </a:r>
          <a:r>
            <a:rPr lang="en-US" sz="1800" b="1" dirty="0"/>
            <a:t>rterial and venous pressures </a:t>
          </a:r>
        </a:p>
      </dgm:t>
    </dgm:pt>
    <dgm:pt modelId="{EA5D22DC-5725-4D34-9485-9BCBF24114DB}" type="parTrans" cxnId="{D45D821F-B693-46D2-813C-58A4F4DDF70C}">
      <dgm:prSet/>
      <dgm:spPr/>
      <dgm:t>
        <a:bodyPr/>
        <a:lstStyle/>
        <a:p>
          <a:endParaRPr lang="en-US"/>
        </a:p>
      </dgm:t>
    </dgm:pt>
    <dgm:pt modelId="{067D4EF6-2513-43D9-9C20-DA8DCFCCCFCE}" type="sibTrans" cxnId="{D45D821F-B693-46D2-813C-58A4F4DDF70C}">
      <dgm:prSet/>
      <dgm:spPr/>
      <dgm:t>
        <a:bodyPr/>
        <a:lstStyle/>
        <a:p>
          <a:endParaRPr lang="en-US"/>
        </a:p>
      </dgm:t>
    </dgm:pt>
    <dgm:pt modelId="{3BE779C6-72F0-4DAE-8621-B762D79060BE}">
      <dgm:prSet phldrT="[Text]" custT="1"/>
      <dgm:spPr/>
      <dgm:t>
        <a:bodyPr/>
        <a:lstStyle/>
        <a:p>
          <a:r>
            <a:rPr lang="en-US" sz="2800" dirty="0">
              <a:latin typeface="+mj-lt"/>
              <a:cs typeface="Arial" pitchFamily="34" charset="0"/>
            </a:rPr>
            <a:t>Vessels are collapsed and flow is close to zero</a:t>
          </a:r>
          <a:endParaRPr lang="en-US" sz="2800" dirty="0"/>
        </a:p>
      </dgm:t>
    </dgm:pt>
    <dgm:pt modelId="{EC9B904F-89E4-4B64-85C1-E7D3470740CE}" type="parTrans" cxnId="{5E2FC6F8-DDA8-4137-9F3A-1DA911ACE837}">
      <dgm:prSet/>
      <dgm:spPr/>
      <dgm:t>
        <a:bodyPr/>
        <a:lstStyle/>
        <a:p>
          <a:endParaRPr lang="en-US"/>
        </a:p>
      </dgm:t>
    </dgm:pt>
    <dgm:pt modelId="{8FA90AB8-713F-476D-ADE8-7F1776BB700E}" type="sibTrans" cxnId="{5E2FC6F8-DDA8-4137-9F3A-1DA911ACE837}">
      <dgm:prSet/>
      <dgm:spPr/>
      <dgm:t>
        <a:bodyPr/>
        <a:lstStyle/>
        <a:p>
          <a:endParaRPr lang="en-US"/>
        </a:p>
      </dgm:t>
    </dgm:pt>
    <dgm:pt modelId="{FD1A6EC1-6688-4AA1-A49F-1219B0636AD0}">
      <dgm:prSet phldrT="[Text]"/>
      <dgm:spPr/>
      <dgm:t>
        <a:bodyPr/>
        <a:lstStyle/>
        <a:p>
          <a:r>
            <a:rPr lang="en-US" dirty="0"/>
            <a:t>Zone 2 </a:t>
          </a:r>
        </a:p>
      </dgm:t>
    </dgm:pt>
    <dgm:pt modelId="{F74D1BE1-DE6E-432F-8057-C9A7E1B666B5}" type="parTrans" cxnId="{E1AC126D-6BFF-470C-A928-E4B86B2B5310}">
      <dgm:prSet/>
      <dgm:spPr/>
      <dgm:t>
        <a:bodyPr/>
        <a:lstStyle/>
        <a:p>
          <a:endParaRPr lang="en-US"/>
        </a:p>
      </dgm:t>
    </dgm:pt>
    <dgm:pt modelId="{75C9BE59-84E2-4A71-8AE1-062792664035}" type="sibTrans" cxnId="{E1AC126D-6BFF-470C-A928-E4B86B2B5310}">
      <dgm:prSet/>
      <dgm:spPr/>
      <dgm:t>
        <a:bodyPr/>
        <a:lstStyle/>
        <a:p>
          <a:endParaRPr lang="en-US"/>
        </a:p>
      </dgm:t>
    </dgm:pt>
    <dgm:pt modelId="{758D5E40-BD2E-4927-B8D1-9C48C910E806}">
      <dgm:prSet phldrT="[Text]"/>
      <dgm:spPr/>
      <dgm:t>
        <a:bodyPr/>
        <a:lstStyle/>
        <a:p>
          <a:r>
            <a:rPr lang="en-US" b="1" dirty="0"/>
            <a:t>venous pressure &lt; </a:t>
          </a:r>
          <a:r>
            <a:rPr lang="en-US" b="1" baseline="0" dirty="0"/>
            <a:t> a</a:t>
          </a:r>
          <a:r>
            <a:rPr lang="en-US" b="1" dirty="0"/>
            <a:t>lveolar air pressure &lt; arterial pressure </a:t>
          </a:r>
        </a:p>
      </dgm:t>
    </dgm:pt>
    <dgm:pt modelId="{E87912E8-9F87-4C64-8735-8491DF431120}" type="parTrans" cxnId="{7BC80942-B371-4067-9293-20A80A8C79AF}">
      <dgm:prSet/>
      <dgm:spPr/>
      <dgm:t>
        <a:bodyPr/>
        <a:lstStyle/>
        <a:p>
          <a:endParaRPr lang="en-US"/>
        </a:p>
      </dgm:t>
    </dgm:pt>
    <dgm:pt modelId="{D2D1ACAB-78C3-40C5-8637-AB38700FB539}" type="sibTrans" cxnId="{7BC80942-B371-4067-9293-20A80A8C79AF}">
      <dgm:prSet/>
      <dgm:spPr/>
      <dgm:t>
        <a:bodyPr/>
        <a:lstStyle/>
        <a:p>
          <a:endParaRPr lang="en-US"/>
        </a:p>
      </dgm:t>
    </dgm:pt>
    <dgm:pt modelId="{95D6C0D0-493B-4EFC-96AE-E2CD326D502D}">
      <dgm:prSet phldrT="[Text]" custT="1"/>
      <dgm:spPr/>
      <dgm:t>
        <a:bodyPr/>
        <a:lstStyle/>
        <a:p>
          <a:r>
            <a:rPr lang="en-US" sz="2800" dirty="0">
              <a:latin typeface="+mj-lt"/>
              <a:cs typeface="Arial" pitchFamily="34" charset="0"/>
            </a:rPr>
            <a:t>vessels partially collapsed and flow is low</a:t>
          </a:r>
          <a:endParaRPr lang="en-US" sz="2800" dirty="0"/>
        </a:p>
      </dgm:t>
    </dgm:pt>
    <dgm:pt modelId="{5B844254-DC44-4AD0-A514-C09024CEE32A}" type="parTrans" cxnId="{B0E31DA7-27A6-4FFC-B9DA-F74B96E85624}">
      <dgm:prSet/>
      <dgm:spPr/>
      <dgm:t>
        <a:bodyPr/>
        <a:lstStyle/>
        <a:p>
          <a:endParaRPr lang="en-US"/>
        </a:p>
      </dgm:t>
    </dgm:pt>
    <dgm:pt modelId="{F154D93C-C653-4B6E-B830-172F07D469C2}" type="sibTrans" cxnId="{B0E31DA7-27A6-4FFC-B9DA-F74B96E85624}">
      <dgm:prSet/>
      <dgm:spPr/>
      <dgm:t>
        <a:bodyPr/>
        <a:lstStyle/>
        <a:p>
          <a:endParaRPr lang="en-US"/>
        </a:p>
      </dgm:t>
    </dgm:pt>
    <dgm:pt modelId="{E4B706BE-CD38-4504-AD36-23EAE1902CC2}">
      <dgm:prSet phldrT="[Text]"/>
      <dgm:spPr/>
      <dgm:t>
        <a:bodyPr/>
        <a:lstStyle/>
        <a:p>
          <a:r>
            <a:rPr lang="en-US" dirty="0"/>
            <a:t>Zone 3</a:t>
          </a:r>
        </a:p>
      </dgm:t>
    </dgm:pt>
    <dgm:pt modelId="{8C64898B-9DC9-49CD-A28A-9563F42E563B}" type="parTrans" cxnId="{21FFC73B-22E2-452E-9444-F79B06BA0FE0}">
      <dgm:prSet/>
      <dgm:spPr/>
      <dgm:t>
        <a:bodyPr/>
        <a:lstStyle/>
        <a:p>
          <a:endParaRPr lang="en-US"/>
        </a:p>
      </dgm:t>
    </dgm:pt>
    <dgm:pt modelId="{0C1B3F73-1FA8-4721-BC31-E1E4920A40D9}" type="sibTrans" cxnId="{21FFC73B-22E2-452E-9444-F79B06BA0FE0}">
      <dgm:prSet/>
      <dgm:spPr/>
      <dgm:t>
        <a:bodyPr/>
        <a:lstStyle/>
        <a:p>
          <a:endParaRPr lang="en-US"/>
        </a:p>
      </dgm:t>
    </dgm:pt>
    <dgm:pt modelId="{9A46F3E6-9871-46C9-924F-CAA4A7402025}">
      <dgm:prSet phldrT="[Text]"/>
      <dgm:spPr/>
      <dgm:t>
        <a:bodyPr/>
        <a:lstStyle/>
        <a:p>
          <a:r>
            <a:rPr lang="en-US" b="1" dirty="0">
              <a:latin typeface="+mj-lt"/>
              <a:cs typeface="Arial" pitchFamily="34" charset="0"/>
            </a:rPr>
            <a:t>alveolar air pressure &lt; arterial and venous pressure </a:t>
          </a:r>
          <a:endParaRPr lang="en-US" b="1" dirty="0"/>
        </a:p>
      </dgm:t>
    </dgm:pt>
    <dgm:pt modelId="{65268954-6351-4235-81B3-CD76F0A878DE}" type="parTrans" cxnId="{7EA9B126-8FE4-4C0D-B06F-6A3ABA43D1B0}">
      <dgm:prSet/>
      <dgm:spPr/>
      <dgm:t>
        <a:bodyPr/>
        <a:lstStyle/>
        <a:p>
          <a:endParaRPr lang="en-US"/>
        </a:p>
      </dgm:t>
    </dgm:pt>
    <dgm:pt modelId="{07D7194D-D2D0-43BE-BA85-09E9FB2D82F6}" type="sibTrans" cxnId="{7EA9B126-8FE4-4C0D-B06F-6A3ABA43D1B0}">
      <dgm:prSet/>
      <dgm:spPr/>
      <dgm:t>
        <a:bodyPr/>
        <a:lstStyle/>
        <a:p>
          <a:endParaRPr lang="en-US"/>
        </a:p>
      </dgm:t>
    </dgm:pt>
    <dgm:pt modelId="{2EF89CB5-1321-4AB9-A2E3-9C15D073D008}">
      <dgm:prSet phldrT="[Text]" custT="1"/>
      <dgm:spPr/>
      <dgm:t>
        <a:bodyPr/>
        <a:lstStyle/>
        <a:p>
          <a:r>
            <a:rPr lang="en-US" sz="2800" dirty="0">
              <a:latin typeface="+mj-lt"/>
              <a:cs typeface="Arial" pitchFamily="34" charset="0"/>
            </a:rPr>
            <a:t>vessels open for full length and flow highest</a:t>
          </a:r>
          <a:endParaRPr lang="en-US" sz="2800" dirty="0"/>
        </a:p>
      </dgm:t>
    </dgm:pt>
    <dgm:pt modelId="{651B0326-FCC0-4AD7-8E76-6C948461A6A7}" type="parTrans" cxnId="{79CE7877-8A35-4F8D-B642-53400CB3FB49}">
      <dgm:prSet/>
      <dgm:spPr/>
      <dgm:t>
        <a:bodyPr/>
        <a:lstStyle/>
        <a:p>
          <a:endParaRPr lang="en-US"/>
        </a:p>
      </dgm:t>
    </dgm:pt>
    <dgm:pt modelId="{B087CDBF-34CC-4D26-A42B-75852DFB50CF}" type="sibTrans" cxnId="{79CE7877-8A35-4F8D-B642-53400CB3FB49}">
      <dgm:prSet/>
      <dgm:spPr/>
      <dgm:t>
        <a:bodyPr/>
        <a:lstStyle/>
        <a:p>
          <a:endParaRPr lang="en-US"/>
        </a:p>
      </dgm:t>
    </dgm:pt>
    <dgm:pt modelId="{FDD0A93F-D1DB-4320-A65C-DD6775E28731}" type="pres">
      <dgm:prSet presAssocID="{0EED7B4C-8414-4F79-879B-728B3385A739}" presName="Name0" presStyleCnt="0">
        <dgm:presLayoutVars>
          <dgm:chMax/>
          <dgm:chPref val="3"/>
          <dgm:dir/>
          <dgm:animOne val="branch"/>
          <dgm:animLvl val="lvl"/>
        </dgm:presLayoutVars>
      </dgm:prSet>
      <dgm:spPr/>
    </dgm:pt>
    <dgm:pt modelId="{967113B4-9596-4BE2-A9AB-8FE0701C63C5}" type="pres">
      <dgm:prSet presAssocID="{C9735D89-9E35-42CD-91A9-145025504DEE}" presName="composite" presStyleCnt="0"/>
      <dgm:spPr/>
    </dgm:pt>
    <dgm:pt modelId="{F0641731-D307-4DF9-974A-A3EA4402A55C}" type="pres">
      <dgm:prSet presAssocID="{C9735D89-9E35-42CD-91A9-145025504DEE}" presName="FirstChild" presStyleLbl="revTx" presStyleIdx="0" presStyleCnt="6">
        <dgm:presLayoutVars>
          <dgm:chMax val="0"/>
          <dgm:chPref val="0"/>
          <dgm:bulletEnabled val="1"/>
        </dgm:presLayoutVars>
      </dgm:prSet>
      <dgm:spPr/>
    </dgm:pt>
    <dgm:pt modelId="{390FF869-41EB-450A-9B61-174902BF48D8}" type="pres">
      <dgm:prSet presAssocID="{C9735D89-9E35-42CD-91A9-145025504DEE}" presName="Parent" presStyleLbl="alignNode1" presStyleIdx="0" presStyleCnt="3">
        <dgm:presLayoutVars>
          <dgm:chMax val="3"/>
          <dgm:chPref val="3"/>
          <dgm:bulletEnabled val="1"/>
        </dgm:presLayoutVars>
      </dgm:prSet>
      <dgm:spPr/>
    </dgm:pt>
    <dgm:pt modelId="{BD16993B-AEB7-4516-BA1B-071C607D146D}" type="pres">
      <dgm:prSet presAssocID="{C9735D89-9E35-42CD-91A9-145025504DEE}" presName="Accent" presStyleLbl="parChTrans1D1" presStyleIdx="0" presStyleCnt="3"/>
      <dgm:spPr/>
    </dgm:pt>
    <dgm:pt modelId="{094B7F93-BE39-46CC-A06E-3FEA56E6C6DF}" type="pres">
      <dgm:prSet presAssocID="{C9735D89-9E35-42CD-91A9-145025504DEE}" presName="Child" presStyleLbl="revTx" presStyleIdx="1" presStyleCnt="6">
        <dgm:presLayoutVars>
          <dgm:chMax val="0"/>
          <dgm:chPref val="0"/>
          <dgm:bulletEnabled val="1"/>
        </dgm:presLayoutVars>
      </dgm:prSet>
      <dgm:spPr/>
    </dgm:pt>
    <dgm:pt modelId="{B9DC0ECA-053D-4E98-A314-2C326780DA58}" type="pres">
      <dgm:prSet presAssocID="{9FCF4C42-8391-43A1-A2FC-789B7F107B1E}" presName="sibTrans" presStyleCnt="0"/>
      <dgm:spPr/>
    </dgm:pt>
    <dgm:pt modelId="{040ED352-8FDD-4223-8A5E-916C21FF9E00}" type="pres">
      <dgm:prSet presAssocID="{FD1A6EC1-6688-4AA1-A49F-1219B0636AD0}" presName="composite" presStyleCnt="0"/>
      <dgm:spPr/>
    </dgm:pt>
    <dgm:pt modelId="{ED84E83F-41F4-4460-9CE8-4D7F1F85D865}" type="pres">
      <dgm:prSet presAssocID="{FD1A6EC1-6688-4AA1-A49F-1219B0636AD0}" presName="FirstChild" presStyleLbl="revTx" presStyleIdx="2" presStyleCnt="6">
        <dgm:presLayoutVars>
          <dgm:chMax val="0"/>
          <dgm:chPref val="0"/>
          <dgm:bulletEnabled val="1"/>
        </dgm:presLayoutVars>
      </dgm:prSet>
      <dgm:spPr/>
    </dgm:pt>
    <dgm:pt modelId="{7E280C85-C923-4B2D-95B6-D5739E858334}" type="pres">
      <dgm:prSet presAssocID="{FD1A6EC1-6688-4AA1-A49F-1219B0636AD0}" presName="Parent" presStyleLbl="alignNode1" presStyleIdx="1" presStyleCnt="3">
        <dgm:presLayoutVars>
          <dgm:chMax val="3"/>
          <dgm:chPref val="3"/>
          <dgm:bulletEnabled val="1"/>
        </dgm:presLayoutVars>
      </dgm:prSet>
      <dgm:spPr/>
    </dgm:pt>
    <dgm:pt modelId="{6F54B3CC-DA05-4382-AA9C-45B6E3F04EF5}" type="pres">
      <dgm:prSet presAssocID="{FD1A6EC1-6688-4AA1-A49F-1219B0636AD0}" presName="Accent" presStyleLbl="parChTrans1D1" presStyleIdx="1" presStyleCnt="3"/>
      <dgm:spPr/>
    </dgm:pt>
    <dgm:pt modelId="{DF38096A-38E7-4CF8-81E0-554EF42E9414}" type="pres">
      <dgm:prSet presAssocID="{FD1A6EC1-6688-4AA1-A49F-1219B0636AD0}" presName="Child" presStyleLbl="revTx" presStyleIdx="3" presStyleCnt="6">
        <dgm:presLayoutVars>
          <dgm:chMax val="0"/>
          <dgm:chPref val="0"/>
          <dgm:bulletEnabled val="1"/>
        </dgm:presLayoutVars>
      </dgm:prSet>
      <dgm:spPr/>
    </dgm:pt>
    <dgm:pt modelId="{16E20F85-B637-4A58-91A4-024D12D5F4D8}" type="pres">
      <dgm:prSet presAssocID="{75C9BE59-84E2-4A71-8AE1-062792664035}" presName="sibTrans" presStyleCnt="0"/>
      <dgm:spPr/>
    </dgm:pt>
    <dgm:pt modelId="{1452EB91-92FC-4F26-8424-2E7B60B91DD0}" type="pres">
      <dgm:prSet presAssocID="{E4B706BE-CD38-4504-AD36-23EAE1902CC2}" presName="composite" presStyleCnt="0"/>
      <dgm:spPr/>
    </dgm:pt>
    <dgm:pt modelId="{9953A336-0101-4CD6-9D11-8E9CFEE4D7D9}" type="pres">
      <dgm:prSet presAssocID="{E4B706BE-CD38-4504-AD36-23EAE1902CC2}" presName="FirstChild" presStyleLbl="revTx" presStyleIdx="4" presStyleCnt="6">
        <dgm:presLayoutVars>
          <dgm:chMax val="0"/>
          <dgm:chPref val="0"/>
          <dgm:bulletEnabled val="1"/>
        </dgm:presLayoutVars>
      </dgm:prSet>
      <dgm:spPr/>
    </dgm:pt>
    <dgm:pt modelId="{BB419722-A939-406D-B2BD-263D27088B98}" type="pres">
      <dgm:prSet presAssocID="{E4B706BE-CD38-4504-AD36-23EAE1902CC2}" presName="Parent" presStyleLbl="alignNode1" presStyleIdx="2" presStyleCnt="3">
        <dgm:presLayoutVars>
          <dgm:chMax val="3"/>
          <dgm:chPref val="3"/>
          <dgm:bulletEnabled val="1"/>
        </dgm:presLayoutVars>
      </dgm:prSet>
      <dgm:spPr/>
    </dgm:pt>
    <dgm:pt modelId="{FDEECB42-35A8-465D-8CCF-B59CFF2CD5B0}" type="pres">
      <dgm:prSet presAssocID="{E4B706BE-CD38-4504-AD36-23EAE1902CC2}" presName="Accent" presStyleLbl="parChTrans1D1" presStyleIdx="2" presStyleCnt="3"/>
      <dgm:spPr/>
    </dgm:pt>
    <dgm:pt modelId="{1999F5C5-2852-4771-ABFB-00E94FE1093A}" type="pres">
      <dgm:prSet presAssocID="{E4B706BE-CD38-4504-AD36-23EAE1902CC2}" presName="Child" presStyleLbl="revTx" presStyleIdx="5" presStyleCnt="6">
        <dgm:presLayoutVars>
          <dgm:chMax val="0"/>
          <dgm:chPref val="0"/>
          <dgm:bulletEnabled val="1"/>
        </dgm:presLayoutVars>
      </dgm:prSet>
      <dgm:spPr/>
    </dgm:pt>
  </dgm:ptLst>
  <dgm:cxnLst>
    <dgm:cxn modelId="{569C5A50-6CB1-EE46-B629-E3D5C0F2CECB}" type="presOf" srcId="{E4B706BE-CD38-4504-AD36-23EAE1902CC2}" destId="{BB419722-A939-406D-B2BD-263D27088B98}" srcOrd="0" destOrd="0" presId="urn:microsoft.com/office/officeart/2011/layout/TabList"/>
    <dgm:cxn modelId="{6E69C8E3-669F-4E43-BBD0-F3E4F83123D3}" type="presOf" srcId="{C9735D89-9E35-42CD-91A9-145025504DEE}" destId="{390FF869-41EB-450A-9B61-174902BF48D8}" srcOrd="0" destOrd="0" presId="urn:microsoft.com/office/officeart/2011/layout/TabList"/>
    <dgm:cxn modelId="{3EBE6A5A-8BB5-4A7C-9166-C5A470A4D102}" srcId="{0EED7B4C-8414-4F79-879B-728B3385A739}" destId="{C9735D89-9E35-42CD-91A9-145025504DEE}" srcOrd="0" destOrd="0" parTransId="{27F8C01E-09D0-4847-8187-B28A9C86B265}" sibTransId="{9FCF4C42-8391-43A1-A2FC-789B7F107B1E}"/>
    <dgm:cxn modelId="{B44C8B8B-9F03-FA41-9B56-92D6F00DDD96}" type="presOf" srcId="{758D5E40-BD2E-4927-B8D1-9C48C910E806}" destId="{ED84E83F-41F4-4460-9CE8-4D7F1F85D865}" srcOrd="0" destOrd="0" presId="urn:microsoft.com/office/officeart/2011/layout/TabList"/>
    <dgm:cxn modelId="{5E2FC6F8-DDA8-4137-9F3A-1DA911ACE837}" srcId="{C9735D89-9E35-42CD-91A9-145025504DEE}" destId="{3BE779C6-72F0-4DAE-8621-B762D79060BE}" srcOrd="1" destOrd="0" parTransId="{EC9B904F-89E4-4B64-85C1-E7D3470740CE}" sibTransId="{8FA90AB8-713F-476D-ADE8-7F1776BB700E}"/>
    <dgm:cxn modelId="{5DC7125A-3117-CC45-8E74-D89A31269B26}" type="presOf" srcId="{9833CC8B-8EDC-443D-9A34-6580F464205D}" destId="{F0641731-D307-4DF9-974A-A3EA4402A55C}" srcOrd="0" destOrd="0" presId="urn:microsoft.com/office/officeart/2011/layout/TabList"/>
    <dgm:cxn modelId="{400A283E-26D8-FB4C-9161-ACE939A5A45B}" type="presOf" srcId="{9A46F3E6-9871-46C9-924F-CAA4A7402025}" destId="{9953A336-0101-4CD6-9D11-8E9CFEE4D7D9}" srcOrd="0" destOrd="0" presId="urn:microsoft.com/office/officeart/2011/layout/TabList"/>
    <dgm:cxn modelId="{00FA9437-24C2-EC46-A61F-EAC5A59843A4}" type="presOf" srcId="{95D6C0D0-493B-4EFC-96AE-E2CD326D502D}" destId="{DF38096A-38E7-4CF8-81E0-554EF42E9414}" srcOrd="0" destOrd="0" presId="urn:microsoft.com/office/officeart/2011/layout/TabList"/>
    <dgm:cxn modelId="{10D84349-5F9F-4E44-896B-DAC3FAF548BA}" type="presOf" srcId="{2EF89CB5-1321-4AB9-A2E3-9C15D073D008}" destId="{1999F5C5-2852-4771-ABFB-00E94FE1093A}" srcOrd="0" destOrd="0" presId="urn:microsoft.com/office/officeart/2011/layout/TabList"/>
    <dgm:cxn modelId="{21FFC73B-22E2-452E-9444-F79B06BA0FE0}" srcId="{0EED7B4C-8414-4F79-879B-728B3385A739}" destId="{E4B706BE-CD38-4504-AD36-23EAE1902CC2}" srcOrd="2" destOrd="0" parTransId="{8C64898B-9DC9-49CD-A28A-9563F42E563B}" sibTransId="{0C1B3F73-1FA8-4721-BC31-E1E4920A40D9}"/>
    <dgm:cxn modelId="{51938998-AF9C-844B-BF50-B42D7F53DA37}" type="presOf" srcId="{FD1A6EC1-6688-4AA1-A49F-1219B0636AD0}" destId="{7E280C85-C923-4B2D-95B6-D5739E858334}" srcOrd="0" destOrd="0" presId="urn:microsoft.com/office/officeart/2011/layout/TabList"/>
    <dgm:cxn modelId="{E1AC126D-6BFF-470C-A928-E4B86B2B5310}" srcId="{0EED7B4C-8414-4F79-879B-728B3385A739}" destId="{FD1A6EC1-6688-4AA1-A49F-1219B0636AD0}" srcOrd="1" destOrd="0" parTransId="{F74D1BE1-DE6E-432F-8057-C9A7E1B666B5}" sibTransId="{75C9BE59-84E2-4A71-8AE1-062792664035}"/>
    <dgm:cxn modelId="{7BC80942-B371-4067-9293-20A80A8C79AF}" srcId="{FD1A6EC1-6688-4AA1-A49F-1219B0636AD0}" destId="{758D5E40-BD2E-4927-B8D1-9C48C910E806}" srcOrd="0" destOrd="0" parTransId="{E87912E8-9F87-4C64-8735-8491DF431120}" sibTransId="{D2D1ACAB-78C3-40C5-8637-AB38700FB539}"/>
    <dgm:cxn modelId="{79CE7877-8A35-4F8D-B642-53400CB3FB49}" srcId="{E4B706BE-CD38-4504-AD36-23EAE1902CC2}" destId="{2EF89CB5-1321-4AB9-A2E3-9C15D073D008}" srcOrd="1" destOrd="0" parTransId="{651B0326-FCC0-4AD7-8E76-6C948461A6A7}" sibTransId="{B087CDBF-34CC-4D26-A42B-75852DFB50CF}"/>
    <dgm:cxn modelId="{216650B6-D828-7040-B9DC-F80F5DFE9155}" type="presOf" srcId="{0EED7B4C-8414-4F79-879B-728B3385A739}" destId="{FDD0A93F-D1DB-4320-A65C-DD6775E28731}" srcOrd="0" destOrd="0" presId="urn:microsoft.com/office/officeart/2011/layout/TabList"/>
    <dgm:cxn modelId="{D45D821F-B693-46D2-813C-58A4F4DDF70C}" srcId="{C9735D89-9E35-42CD-91A9-145025504DEE}" destId="{9833CC8B-8EDC-443D-9A34-6580F464205D}" srcOrd="0" destOrd="0" parTransId="{EA5D22DC-5725-4D34-9485-9BCBF24114DB}" sibTransId="{067D4EF6-2513-43D9-9C20-DA8DCFCCCFCE}"/>
    <dgm:cxn modelId="{B0E31DA7-27A6-4FFC-B9DA-F74B96E85624}" srcId="{FD1A6EC1-6688-4AA1-A49F-1219B0636AD0}" destId="{95D6C0D0-493B-4EFC-96AE-E2CD326D502D}" srcOrd="1" destOrd="0" parTransId="{5B844254-DC44-4AD0-A514-C09024CEE32A}" sibTransId="{F154D93C-C653-4B6E-B830-172F07D469C2}"/>
    <dgm:cxn modelId="{7EA9B126-8FE4-4C0D-B06F-6A3ABA43D1B0}" srcId="{E4B706BE-CD38-4504-AD36-23EAE1902CC2}" destId="{9A46F3E6-9871-46C9-924F-CAA4A7402025}" srcOrd="0" destOrd="0" parTransId="{65268954-6351-4235-81B3-CD76F0A878DE}" sibTransId="{07D7194D-D2D0-43BE-BA85-09E9FB2D82F6}"/>
    <dgm:cxn modelId="{5FBA9435-F2C9-5541-B2C2-A29C6AF23880}" type="presOf" srcId="{3BE779C6-72F0-4DAE-8621-B762D79060BE}" destId="{094B7F93-BE39-46CC-A06E-3FEA56E6C6DF}" srcOrd="0" destOrd="0" presId="urn:microsoft.com/office/officeart/2011/layout/TabList"/>
    <dgm:cxn modelId="{84F7BA48-E299-E544-9B5D-532A7923AE77}" type="presParOf" srcId="{FDD0A93F-D1DB-4320-A65C-DD6775E28731}" destId="{967113B4-9596-4BE2-A9AB-8FE0701C63C5}" srcOrd="0" destOrd="0" presId="urn:microsoft.com/office/officeart/2011/layout/TabList"/>
    <dgm:cxn modelId="{88CB1B0A-A86C-0F42-BEBC-67B4418AAC0A}" type="presParOf" srcId="{967113B4-9596-4BE2-A9AB-8FE0701C63C5}" destId="{F0641731-D307-4DF9-974A-A3EA4402A55C}" srcOrd="0" destOrd="0" presId="urn:microsoft.com/office/officeart/2011/layout/TabList"/>
    <dgm:cxn modelId="{E84B9CF7-D674-F94D-A6EF-2D45113F38A3}" type="presParOf" srcId="{967113B4-9596-4BE2-A9AB-8FE0701C63C5}" destId="{390FF869-41EB-450A-9B61-174902BF48D8}" srcOrd="1" destOrd="0" presId="urn:microsoft.com/office/officeart/2011/layout/TabList"/>
    <dgm:cxn modelId="{106D5336-471A-C649-A7C3-DB35E4C3A19F}" type="presParOf" srcId="{967113B4-9596-4BE2-A9AB-8FE0701C63C5}" destId="{BD16993B-AEB7-4516-BA1B-071C607D146D}" srcOrd="2" destOrd="0" presId="urn:microsoft.com/office/officeart/2011/layout/TabList"/>
    <dgm:cxn modelId="{09FA767A-A369-794A-9A35-DBB7E46CCABB}" type="presParOf" srcId="{FDD0A93F-D1DB-4320-A65C-DD6775E28731}" destId="{094B7F93-BE39-46CC-A06E-3FEA56E6C6DF}" srcOrd="1" destOrd="0" presId="urn:microsoft.com/office/officeart/2011/layout/TabList"/>
    <dgm:cxn modelId="{6DB05A6B-DECC-C44B-9649-91E8104E0BC0}" type="presParOf" srcId="{FDD0A93F-D1DB-4320-A65C-DD6775E28731}" destId="{B9DC0ECA-053D-4E98-A314-2C326780DA58}" srcOrd="2" destOrd="0" presId="urn:microsoft.com/office/officeart/2011/layout/TabList"/>
    <dgm:cxn modelId="{06137AD9-77CB-AD41-8124-366EE10FB333}" type="presParOf" srcId="{FDD0A93F-D1DB-4320-A65C-DD6775E28731}" destId="{040ED352-8FDD-4223-8A5E-916C21FF9E00}" srcOrd="3" destOrd="0" presId="urn:microsoft.com/office/officeart/2011/layout/TabList"/>
    <dgm:cxn modelId="{C075D022-4D22-364A-B435-601F52D2AB20}" type="presParOf" srcId="{040ED352-8FDD-4223-8A5E-916C21FF9E00}" destId="{ED84E83F-41F4-4460-9CE8-4D7F1F85D865}" srcOrd="0" destOrd="0" presId="urn:microsoft.com/office/officeart/2011/layout/TabList"/>
    <dgm:cxn modelId="{E6066474-3CE4-A248-97FC-47A4C0C096CF}" type="presParOf" srcId="{040ED352-8FDD-4223-8A5E-916C21FF9E00}" destId="{7E280C85-C923-4B2D-95B6-D5739E858334}" srcOrd="1" destOrd="0" presId="urn:microsoft.com/office/officeart/2011/layout/TabList"/>
    <dgm:cxn modelId="{F7A52CFB-F86E-234A-90A9-E0A53E986AAB}" type="presParOf" srcId="{040ED352-8FDD-4223-8A5E-916C21FF9E00}" destId="{6F54B3CC-DA05-4382-AA9C-45B6E3F04EF5}" srcOrd="2" destOrd="0" presId="urn:microsoft.com/office/officeart/2011/layout/TabList"/>
    <dgm:cxn modelId="{C97E597C-CB15-4647-A4FE-2BF261771EC7}" type="presParOf" srcId="{FDD0A93F-D1DB-4320-A65C-DD6775E28731}" destId="{DF38096A-38E7-4CF8-81E0-554EF42E9414}" srcOrd="4" destOrd="0" presId="urn:microsoft.com/office/officeart/2011/layout/TabList"/>
    <dgm:cxn modelId="{48472A90-3865-7849-9A52-07C5F4128DAA}" type="presParOf" srcId="{FDD0A93F-D1DB-4320-A65C-DD6775E28731}" destId="{16E20F85-B637-4A58-91A4-024D12D5F4D8}" srcOrd="5" destOrd="0" presId="urn:microsoft.com/office/officeart/2011/layout/TabList"/>
    <dgm:cxn modelId="{F74B04E1-D305-3B41-9711-AE3BCC4A4DB5}" type="presParOf" srcId="{FDD0A93F-D1DB-4320-A65C-DD6775E28731}" destId="{1452EB91-92FC-4F26-8424-2E7B60B91DD0}" srcOrd="6" destOrd="0" presId="urn:microsoft.com/office/officeart/2011/layout/TabList"/>
    <dgm:cxn modelId="{9AEE3EB1-3227-EE47-B477-8111AD1DEDEA}" type="presParOf" srcId="{1452EB91-92FC-4F26-8424-2E7B60B91DD0}" destId="{9953A336-0101-4CD6-9D11-8E9CFEE4D7D9}" srcOrd="0" destOrd="0" presId="urn:microsoft.com/office/officeart/2011/layout/TabList"/>
    <dgm:cxn modelId="{5CEEE86E-8374-F644-802B-D3DA8A9692BE}" type="presParOf" srcId="{1452EB91-92FC-4F26-8424-2E7B60B91DD0}" destId="{BB419722-A939-406D-B2BD-263D27088B98}" srcOrd="1" destOrd="0" presId="urn:microsoft.com/office/officeart/2011/layout/TabList"/>
    <dgm:cxn modelId="{F0DF52DB-0B13-DC4A-9E08-96F29C01CDD7}" type="presParOf" srcId="{1452EB91-92FC-4F26-8424-2E7B60B91DD0}" destId="{FDEECB42-35A8-465D-8CCF-B59CFF2CD5B0}" srcOrd="2" destOrd="0" presId="urn:microsoft.com/office/officeart/2011/layout/TabList"/>
    <dgm:cxn modelId="{F7BA1C1D-FC0F-9444-9051-C649678E3CBC}" type="presParOf" srcId="{FDD0A93F-D1DB-4320-A65C-DD6775E28731}" destId="{1999F5C5-2852-4771-ABFB-00E94FE1093A}"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00913-3FF6-450A-9123-A23267CF8FBD}">
      <dsp:nvSpPr>
        <dsp:cNvPr id="0" name=""/>
        <dsp:cNvSpPr/>
      </dsp:nvSpPr>
      <dsp:spPr>
        <a:xfrm>
          <a:off x="4388921" y="1102"/>
          <a:ext cx="6575347" cy="2048217"/>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E.g.</a:t>
          </a:r>
          <a:endParaRPr lang="ar-SA" sz="1600" kern="1200" dirty="0"/>
        </a:p>
        <a:p>
          <a:pPr marL="342900" lvl="2" indent="-171450" algn="l" defTabSz="711200" rtl="0">
            <a:lnSpc>
              <a:spcPct val="90000"/>
            </a:lnSpc>
            <a:spcBef>
              <a:spcPct val="0"/>
            </a:spcBef>
            <a:spcAft>
              <a:spcPct val="15000"/>
            </a:spcAft>
            <a:buChar char="•"/>
          </a:pPr>
          <a:r>
            <a:rPr lang="en-US" sz="1600" kern="1200" dirty="0"/>
            <a:t>Reduced PO2 in inspired air (high altitude)</a:t>
          </a:r>
        </a:p>
        <a:p>
          <a:pPr marL="342900" lvl="2" indent="-171450" algn="l" defTabSz="711200" rtl="0">
            <a:lnSpc>
              <a:spcPct val="90000"/>
            </a:lnSpc>
            <a:spcBef>
              <a:spcPct val="0"/>
            </a:spcBef>
            <a:spcAft>
              <a:spcPct val="15000"/>
            </a:spcAft>
            <a:buChar char="•"/>
          </a:pPr>
          <a:r>
            <a:rPr lang="en-US" sz="1600" kern="1200" dirty="0"/>
            <a:t>Increased airway resistance </a:t>
          </a:r>
        </a:p>
        <a:p>
          <a:pPr marL="342900" lvl="2" indent="-171450" algn="l" defTabSz="711200" rtl="0">
            <a:lnSpc>
              <a:spcPct val="90000"/>
            </a:lnSpc>
            <a:spcBef>
              <a:spcPct val="0"/>
            </a:spcBef>
            <a:spcAft>
              <a:spcPct val="15000"/>
            </a:spcAft>
            <a:buChar char="•"/>
          </a:pPr>
          <a:r>
            <a:rPr lang="en-US" sz="1600" kern="1200" dirty="0"/>
            <a:t>Reduced lung compliance </a:t>
          </a:r>
        </a:p>
        <a:p>
          <a:pPr marL="342900" lvl="2" indent="-171450" algn="l" defTabSz="711200" rtl="0">
            <a:lnSpc>
              <a:spcPct val="90000"/>
            </a:lnSpc>
            <a:spcBef>
              <a:spcPct val="0"/>
            </a:spcBef>
            <a:spcAft>
              <a:spcPct val="15000"/>
            </a:spcAft>
            <a:buChar char="•"/>
          </a:pPr>
          <a:r>
            <a:rPr lang="en-US" sz="1600" kern="1200"/>
            <a:t>Paralysis of respiratory muscles (like in M.G)</a:t>
          </a:r>
          <a:endParaRPr lang="en-US" sz="1600" kern="1200" dirty="0"/>
        </a:p>
        <a:p>
          <a:pPr marL="342900" lvl="2" indent="-171450" algn="l" defTabSz="711200" rtl="0">
            <a:lnSpc>
              <a:spcPct val="90000"/>
            </a:lnSpc>
            <a:spcBef>
              <a:spcPct val="0"/>
            </a:spcBef>
            <a:spcAft>
              <a:spcPct val="15000"/>
            </a:spcAft>
            <a:buChar char="•"/>
          </a:pPr>
          <a:r>
            <a:rPr lang="en-US" sz="1600" kern="1200" dirty="0"/>
            <a:t>Depressed respiratory center</a:t>
          </a:r>
        </a:p>
      </dsp:txBody>
      <dsp:txXfrm>
        <a:off x="4388921" y="257129"/>
        <a:ext cx="5807266" cy="1536163"/>
      </dsp:txXfrm>
    </dsp:sp>
    <dsp:sp modelId="{A235DB39-FADB-4783-BC95-BD9CF46B1802}">
      <dsp:nvSpPr>
        <dsp:cNvPr id="0" name=""/>
        <dsp:cNvSpPr/>
      </dsp:nvSpPr>
      <dsp:spPr>
        <a:xfrm>
          <a:off x="5356" y="613361"/>
          <a:ext cx="4383564" cy="823699"/>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1">
            <a:lnSpc>
              <a:spcPct val="90000"/>
            </a:lnSpc>
            <a:spcBef>
              <a:spcPct val="0"/>
            </a:spcBef>
            <a:spcAft>
              <a:spcPct val="35000"/>
            </a:spcAft>
            <a:buNone/>
          </a:pPr>
          <a:r>
            <a:rPr lang="en-US" sz="1800" kern="1200" dirty="0"/>
            <a:t>1- Alveolar hypoventilation </a:t>
          </a:r>
          <a:endParaRPr lang="ar-SA" sz="1800" kern="1200" dirty="0"/>
        </a:p>
      </dsp:txBody>
      <dsp:txXfrm>
        <a:off x="45566" y="653571"/>
        <a:ext cx="4303144" cy="743279"/>
      </dsp:txXfrm>
    </dsp:sp>
    <dsp:sp modelId="{FF14A15D-2320-49B6-B427-194EB7584418}">
      <dsp:nvSpPr>
        <dsp:cNvPr id="0" name=""/>
        <dsp:cNvSpPr/>
      </dsp:nvSpPr>
      <dsp:spPr>
        <a:xfrm>
          <a:off x="4388921" y="2097864"/>
          <a:ext cx="6575347" cy="1908536"/>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endParaRPr lang="ar-SA" sz="1600" kern="1200" dirty="0"/>
        </a:p>
        <a:p>
          <a:pPr marL="171450" lvl="1" indent="-171450" algn="l" defTabSz="711200" rtl="0">
            <a:lnSpc>
              <a:spcPct val="90000"/>
            </a:lnSpc>
            <a:spcBef>
              <a:spcPct val="0"/>
            </a:spcBef>
            <a:spcAft>
              <a:spcPct val="15000"/>
            </a:spcAft>
            <a:buChar char="•"/>
          </a:pPr>
          <a:r>
            <a:rPr lang="en-US" sz="1600" kern="1200" dirty="0"/>
            <a:t>If ventilation and blood flow are mismatched in various parts of the lung, impairment of both oxygen and carbon dioxide diffusion results. Ventilation perfusion imbalance may be caused by uneven ventilation</a:t>
          </a:r>
          <a:r>
            <a:rPr lang="en-US" sz="1600" kern="1200" baseline="0" dirty="0"/>
            <a:t> (</a:t>
          </a:r>
          <a:r>
            <a:rPr lang="en-US" sz="1600" kern="1200" dirty="0"/>
            <a:t>e.g.  obstructive lung conditions), or uneven perfusion</a:t>
          </a:r>
          <a:r>
            <a:rPr lang="en-US" sz="1600" kern="1200" baseline="0" dirty="0"/>
            <a:t> (</a:t>
          </a:r>
          <a:r>
            <a:rPr lang="en-US" sz="1600" kern="1200" dirty="0"/>
            <a:t>e.g.  consolidation of the lung).</a:t>
          </a:r>
          <a:endParaRPr lang="ar-SA" sz="1600" kern="1200" dirty="0"/>
        </a:p>
      </dsp:txBody>
      <dsp:txXfrm>
        <a:off x="4388921" y="2336431"/>
        <a:ext cx="5859646" cy="1431402"/>
      </dsp:txXfrm>
    </dsp:sp>
    <dsp:sp modelId="{315226D5-B8CB-4356-A290-90DEB07EE231}">
      <dsp:nvSpPr>
        <dsp:cNvPr id="0" name=""/>
        <dsp:cNvSpPr/>
      </dsp:nvSpPr>
      <dsp:spPr>
        <a:xfrm>
          <a:off x="5356" y="2629389"/>
          <a:ext cx="4383564" cy="845486"/>
        </a:xfrm>
        <a:prstGeom prst="roundRect">
          <a:avLst/>
        </a:prstGeom>
        <a:solidFill>
          <a:schemeClr val="accent3">
            <a:shade val="80000"/>
            <a:hueOff val="23781"/>
            <a:satOff val="4244"/>
            <a:lumOff val="9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1">
            <a:lnSpc>
              <a:spcPct val="90000"/>
            </a:lnSpc>
            <a:spcBef>
              <a:spcPct val="0"/>
            </a:spcBef>
            <a:spcAft>
              <a:spcPct val="35000"/>
            </a:spcAft>
            <a:buNone/>
          </a:pPr>
          <a:r>
            <a:rPr lang="en-US" sz="1800" kern="1200" dirty="0"/>
            <a:t>2- Ventilation-perfusion imbalance (including increased physiological dead space and physiological shunt)</a:t>
          </a:r>
          <a:endParaRPr lang="ar-SA" sz="1800" kern="1200" dirty="0"/>
        </a:p>
      </dsp:txBody>
      <dsp:txXfrm>
        <a:off x="46629" y="2670662"/>
        <a:ext cx="4301018" cy="762940"/>
      </dsp:txXfrm>
    </dsp:sp>
    <dsp:sp modelId="{9E8F9595-5A1B-4D74-AE76-D4E5EA2710F4}">
      <dsp:nvSpPr>
        <dsp:cNvPr id="0" name=""/>
        <dsp:cNvSpPr/>
      </dsp:nvSpPr>
      <dsp:spPr>
        <a:xfrm>
          <a:off x="4388921" y="4054944"/>
          <a:ext cx="6575347" cy="1055424"/>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endParaRPr lang="ar-SA" sz="1600" kern="1200" dirty="0"/>
        </a:p>
        <a:p>
          <a:pPr marL="171450" lvl="1" indent="-171450" algn="l" defTabSz="711200" rtl="0">
            <a:lnSpc>
              <a:spcPct val="90000"/>
            </a:lnSpc>
            <a:spcBef>
              <a:spcPct val="0"/>
            </a:spcBef>
            <a:spcAft>
              <a:spcPct val="15000"/>
            </a:spcAft>
            <a:buChar char="•"/>
          </a:pPr>
          <a:r>
            <a:rPr lang="en-US" sz="1600" kern="1200" dirty="0"/>
            <a:t>Impaired diffusion from alveolar to pulmonary capillary blood can lead to arterial hypoxia. It is seen in conditions like alveolar-capillary block.</a:t>
          </a:r>
          <a:endParaRPr lang="ar-SA" sz="1600" kern="1200" dirty="0"/>
        </a:p>
      </dsp:txBody>
      <dsp:txXfrm>
        <a:off x="4388921" y="4186872"/>
        <a:ext cx="6179563" cy="791568"/>
      </dsp:txXfrm>
    </dsp:sp>
    <dsp:sp modelId="{4EC8F3D8-404C-47B9-A48E-F792E818CCB8}">
      <dsp:nvSpPr>
        <dsp:cNvPr id="0" name=""/>
        <dsp:cNvSpPr/>
      </dsp:nvSpPr>
      <dsp:spPr>
        <a:xfrm>
          <a:off x="5356" y="4229465"/>
          <a:ext cx="4383564" cy="706383"/>
        </a:xfrm>
        <a:prstGeom prst="roundRect">
          <a:avLst/>
        </a:prstGeom>
        <a:solidFill>
          <a:schemeClr val="accent3">
            <a:shade val="80000"/>
            <a:hueOff val="47561"/>
            <a:satOff val="8488"/>
            <a:lumOff val="194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1">
            <a:lnSpc>
              <a:spcPct val="90000"/>
            </a:lnSpc>
            <a:spcBef>
              <a:spcPct val="0"/>
            </a:spcBef>
            <a:spcAft>
              <a:spcPct val="35000"/>
            </a:spcAft>
            <a:buNone/>
          </a:pPr>
          <a:r>
            <a:rPr lang="en-US" sz="1800" kern="1200" dirty="0"/>
            <a:t>3- Diffusion abnormalities</a:t>
          </a:r>
          <a:endParaRPr lang="ar-SA" sz="1800" kern="1200" dirty="0"/>
        </a:p>
      </dsp:txBody>
      <dsp:txXfrm>
        <a:off x="39839" y="4263948"/>
        <a:ext cx="4314598" cy="637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4A15D-2320-49B6-B427-194EB7584418}">
      <dsp:nvSpPr>
        <dsp:cNvPr id="0" name=""/>
        <dsp:cNvSpPr/>
      </dsp:nvSpPr>
      <dsp:spPr>
        <a:xfrm>
          <a:off x="3483086" y="1"/>
          <a:ext cx="7483928" cy="2223265"/>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endParaRPr lang="ar-SA" sz="1600" kern="1200" dirty="0"/>
        </a:p>
        <a:p>
          <a:pPr marL="171450" lvl="1" indent="-171450" algn="l" defTabSz="711200" rtl="0">
            <a:lnSpc>
              <a:spcPct val="90000"/>
            </a:lnSpc>
            <a:spcBef>
              <a:spcPct val="0"/>
            </a:spcBef>
            <a:spcAft>
              <a:spcPct val="15000"/>
            </a:spcAft>
            <a:buChar char="•"/>
          </a:pPr>
          <a:r>
            <a:rPr lang="en-US" sz="1600" kern="1200" dirty="0"/>
            <a:t>Blood passes from the systemic venous system without going through the gas exchanging part of the lungs. This type of hypoxia can be differentiated clinically from other types by giving the subject 100% oxygen to breathe. Hypoxia because of the shunt will not be abolished while in other types PO2 in the arterial system will improve considerably.</a:t>
          </a:r>
          <a:endParaRPr lang="ar-SA" sz="1600" kern="1200" dirty="0"/>
        </a:p>
      </dsp:txBody>
      <dsp:txXfrm>
        <a:off x="3483086" y="277909"/>
        <a:ext cx="6650204" cy="1667449"/>
      </dsp:txXfrm>
    </dsp:sp>
    <dsp:sp modelId="{315226D5-B8CB-4356-A290-90DEB07EE231}">
      <dsp:nvSpPr>
        <dsp:cNvPr id="0" name=""/>
        <dsp:cNvSpPr/>
      </dsp:nvSpPr>
      <dsp:spPr>
        <a:xfrm>
          <a:off x="2610" y="268362"/>
          <a:ext cx="3480476" cy="168654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en-US" sz="2400" kern="1200" dirty="0"/>
            <a:t>4- Right to left shunt</a:t>
          </a:r>
          <a:r>
            <a:rPr lang="ar-SA" sz="2400" kern="1200" dirty="0"/>
            <a:t> </a:t>
          </a:r>
        </a:p>
      </dsp:txBody>
      <dsp:txXfrm>
        <a:off x="84940" y="350692"/>
        <a:ext cx="3315816" cy="1521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5E1AB-26B3-BB46-A490-8FCA0487887F}">
      <dsp:nvSpPr>
        <dsp:cNvPr id="0" name=""/>
        <dsp:cNvSpPr/>
      </dsp:nvSpPr>
      <dsp:spPr>
        <a:xfrm>
          <a:off x="1269999" y="254323"/>
          <a:ext cx="6302403" cy="173315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u="sng" kern="1200" dirty="0"/>
            <a:t>Definition: </a:t>
          </a:r>
          <a:r>
            <a:rPr lang="en-US" sz="2000" kern="1200" dirty="0"/>
            <a:t>The term cyanosis means blueness of the skin and mucus membrane due to excessive amount for more than 5 g/dl of reduced (deoxygenated) hemoglobin in blood</a:t>
          </a:r>
          <a:r>
            <a:rPr lang="en-US" sz="2000" kern="1200" baseline="0" dirty="0"/>
            <a:t> (</a:t>
          </a:r>
          <a:r>
            <a:rPr lang="en-US" sz="2000" kern="1200" dirty="0"/>
            <a:t>skin blood vessels especially in the capillaries).</a:t>
          </a:r>
        </a:p>
      </dsp:txBody>
      <dsp:txXfrm>
        <a:off x="1354605" y="338929"/>
        <a:ext cx="6133191" cy="1563941"/>
      </dsp:txXfrm>
    </dsp:sp>
    <dsp:sp modelId="{B90EB7CF-0944-2149-AC47-0E2C4001E2DB}">
      <dsp:nvSpPr>
        <dsp:cNvPr id="0" name=""/>
        <dsp:cNvSpPr/>
      </dsp:nvSpPr>
      <dsp:spPr>
        <a:xfrm rot="2757044">
          <a:off x="5118857" y="2319173"/>
          <a:ext cx="922989" cy="0"/>
        </a:xfrm>
        <a:custGeom>
          <a:avLst/>
          <a:gdLst/>
          <a:ahLst/>
          <a:cxnLst/>
          <a:rect l="0" t="0" r="0" b="0"/>
          <a:pathLst>
            <a:path>
              <a:moveTo>
                <a:pt x="0" y="0"/>
              </a:moveTo>
              <a:lnTo>
                <a:pt x="922989"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42A07-2632-C244-ABE9-C4298F1F3650}">
      <dsp:nvSpPr>
        <dsp:cNvPr id="0" name=""/>
        <dsp:cNvSpPr/>
      </dsp:nvSpPr>
      <dsp:spPr>
        <a:xfrm>
          <a:off x="4601052" y="2650868"/>
          <a:ext cx="4222610" cy="167703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Cyanosis appears whenever the arterial blood contains more than 5 grams of deoxygenated hemoglobin in each 100 milliliters of blood.</a:t>
          </a:r>
          <a:endParaRPr lang="en-US" sz="2000" kern="1200" dirty="0"/>
        </a:p>
      </dsp:txBody>
      <dsp:txXfrm>
        <a:off x="4682918" y="2732734"/>
        <a:ext cx="4058878" cy="1513299"/>
      </dsp:txXfrm>
    </dsp:sp>
    <dsp:sp modelId="{B2647BCA-2D20-5F44-A47C-B3CB70EE42F0}">
      <dsp:nvSpPr>
        <dsp:cNvPr id="0" name=""/>
        <dsp:cNvSpPr/>
      </dsp:nvSpPr>
      <dsp:spPr>
        <a:xfrm rot="7857892">
          <a:off x="2941599" y="2319164"/>
          <a:ext cx="878511" cy="0"/>
        </a:xfrm>
        <a:custGeom>
          <a:avLst/>
          <a:gdLst/>
          <a:ahLst/>
          <a:cxnLst/>
          <a:rect l="0" t="0" r="0" b="0"/>
          <a:pathLst>
            <a:path>
              <a:moveTo>
                <a:pt x="0" y="0"/>
              </a:moveTo>
              <a:lnTo>
                <a:pt x="878511"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B5966-02AF-E34D-B927-0602206940F7}">
      <dsp:nvSpPr>
        <dsp:cNvPr id="0" name=""/>
        <dsp:cNvSpPr/>
      </dsp:nvSpPr>
      <dsp:spPr>
        <a:xfrm>
          <a:off x="64536" y="2650851"/>
          <a:ext cx="4222610" cy="211248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This deoxygenated hemoglobin has an intense dark blue-purple color that is transmitted through the skin. (This is the cause of the blue skin color for people with cyanosis).</a:t>
          </a:r>
          <a:endParaRPr lang="en-US" sz="2000" kern="1200" dirty="0"/>
        </a:p>
      </dsp:txBody>
      <dsp:txXfrm>
        <a:off x="167659" y="2753974"/>
        <a:ext cx="4016364" cy="1906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46668-3B69-4848-9F90-84FCF433794F}">
      <dsp:nvSpPr>
        <dsp:cNvPr id="0" name=""/>
        <dsp:cNvSpPr/>
      </dsp:nvSpPr>
      <dsp:spPr>
        <a:xfrm>
          <a:off x="5418679" y="1323908"/>
          <a:ext cx="2942769" cy="1032598"/>
        </a:xfrm>
        <a:custGeom>
          <a:avLst/>
          <a:gdLst/>
          <a:ahLst/>
          <a:cxnLst/>
          <a:rect l="0" t="0" r="0" b="0"/>
          <a:pathLst>
            <a:path>
              <a:moveTo>
                <a:pt x="0" y="0"/>
              </a:moveTo>
              <a:lnTo>
                <a:pt x="0" y="548211"/>
              </a:lnTo>
              <a:lnTo>
                <a:pt x="2942769" y="548211"/>
              </a:lnTo>
              <a:lnTo>
                <a:pt x="2942769" y="1032598"/>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46D5B-7761-F44C-870A-B8192BE97F40}">
      <dsp:nvSpPr>
        <dsp:cNvPr id="0" name=""/>
        <dsp:cNvSpPr/>
      </dsp:nvSpPr>
      <dsp:spPr>
        <a:xfrm>
          <a:off x="2393748" y="1323908"/>
          <a:ext cx="3024930" cy="1032598"/>
        </a:xfrm>
        <a:custGeom>
          <a:avLst/>
          <a:gdLst/>
          <a:ahLst/>
          <a:cxnLst/>
          <a:rect l="0" t="0" r="0" b="0"/>
          <a:pathLst>
            <a:path>
              <a:moveTo>
                <a:pt x="3024930" y="0"/>
              </a:moveTo>
              <a:lnTo>
                <a:pt x="3024930" y="548211"/>
              </a:lnTo>
              <a:lnTo>
                <a:pt x="0" y="548211"/>
              </a:lnTo>
              <a:lnTo>
                <a:pt x="0" y="1032598"/>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92EBC-F4D0-9E44-80DE-98DE04F6E029}">
      <dsp:nvSpPr>
        <dsp:cNvPr id="0" name=""/>
        <dsp:cNvSpPr/>
      </dsp:nvSpPr>
      <dsp:spPr>
        <a:xfrm>
          <a:off x="4222150" y="517103"/>
          <a:ext cx="2393058" cy="8068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Cyanosis</a:t>
          </a:r>
        </a:p>
      </dsp:txBody>
      <dsp:txXfrm>
        <a:off x="4222150" y="517103"/>
        <a:ext cx="2393058" cy="806805"/>
      </dsp:txXfrm>
    </dsp:sp>
    <dsp:sp modelId="{C1002777-65B8-C04E-AC41-9D724D4D4845}">
      <dsp:nvSpPr>
        <dsp:cNvPr id="0" name=""/>
        <dsp:cNvSpPr/>
      </dsp:nvSpPr>
      <dsp:spPr>
        <a:xfrm>
          <a:off x="3042" y="2356507"/>
          <a:ext cx="4781412" cy="231984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2800" kern="1200" dirty="0"/>
            <a:t>Local cyanosis:</a:t>
          </a:r>
        </a:p>
        <a:p>
          <a:pPr marL="0" lvl="0" indent="0" algn="ctr" defTabSz="444500">
            <a:lnSpc>
              <a:spcPct val="90000"/>
            </a:lnSpc>
            <a:spcBef>
              <a:spcPct val="0"/>
            </a:spcBef>
            <a:spcAft>
              <a:spcPct val="35000"/>
            </a:spcAft>
            <a:buNone/>
          </a:pPr>
          <a:r>
            <a:rPr lang="en-US" sz="2000" kern="1200" dirty="0">
              <a:latin typeface="+mn-lt"/>
              <a:ea typeface="Times New Roman" pitchFamily="18" charset="0"/>
              <a:cs typeface="Times New Roman" pitchFamily="18" charset="0"/>
            </a:rPr>
            <a:t>This is seen during decreased blood flow through a part of the body as in Raynaud’s disease. In this disease, circulation through the upper limb is impaired, it causes local cyanosis.</a:t>
          </a:r>
          <a:endParaRPr lang="en-US" sz="2000" kern="1200" dirty="0">
            <a:latin typeface="+mn-lt"/>
          </a:endParaRPr>
        </a:p>
      </dsp:txBody>
      <dsp:txXfrm>
        <a:off x="3042" y="2356507"/>
        <a:ext cx="4781412" cy="2319847"/>
      </dsp:txXfrm>
    </dsp:sp>
    <dsp:sp modelId="{418A70F4-412C-1543-8A42-92EB75A0545E}">
      <dsp:nvSpPr>
        <dsp:cNvPr id="0" name=""/>
        <dsp:cNvSpPr/>
      </dsp:nvSpPr>
      <dsp:spPr>
        <a:xfrm>
          <a:off x="5757058" y="2356507"/>
          <a:ext cx="5208780" cy="2021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t"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2800" kern="1200" dirty="0"/>
            <a:t>Generalized cyanosis:</a:t>
          </a:r>
        </a:p>
        <a:p>
          <a:pPr marL="0" lvl="0" indent="0" algn="ctr" defTabSz="488950">
            <a:lnSpc>
              <a:spcPct val="90000"/>
            </a:lnSpc>
            <a:spcBef>
              <a:spcPct val="0"/>
            </a:spcBef>
            <a:spcAft>
              <a:spcPct val="35000"/>
            </a:spcAft>
            <a:buNone/>
          </a:pPr>
          <a:r>
            <a:rPr lang="en-US" sz="2000" kern="1200" dirty="0">
              <a:latin typeface="+mn-lt"/>
              <a:ea typeface="Times New Roman" pitchFamily="18" charset="0"/>
              <a:cs typeface="Times New Roman" pitchFamily="18" charset="0"/>
            </a:rPr>
            <a:t>Generalized impairment of circulation as in the case of heart failure leads to generalized cyanosis. It also occurs in hypoxic hypoxia.</a:t>
          </a:r>
          <a:endParaRPr lang="en-US" sz="2000" kern="1200" dirty="0">
            <a:latin typeface="+mn-lt"/>
          </a:endParaRPr>
        </a:p>
      </dsp:txBody>
      <dsp:txXfrm>
        <a:off x="5757058" y="2356507"/>
        <a:ext cx="5208780" cy="2021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3ADF4-8B00-B447-BF5B-06E499E2AD1B}">
      <dsp:nvSpPr>
        <dsp:cNvPr id="0" name=""/>
        <dsp:cNvSpPr/>
      </dsp:nvSpPr>
      <dsp:spPr>
        <a:xfrm>
          <a:off x="0" y="188181"/>
          <a:ext cx="10969625" cy="793934"/>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latin typeface="+mn-lt"/>
              <a:ea typeface="Times New Roman" charset="0"/>
              <a:cs typeface="Arial" charset="0"/>
            </a:rPr>
            <a:t>Ventilation-perfusion ratio (V/Q)</a:t>
          </a:r>
          <a:endParaRPr lang="en-US" sz="2800" kern="1200" dirty="0">
            <a:latin typeface="+mn-lt"/>
          </a:endParaRPr>
        </a:p>
      </dsp:txBody>
      <dsp:txXfrm>
        <a:off x="0" y="188181"/>
        <a:ext cx="10969625" cy="793934"/>
      </dsp:txXfrm>
    </dsp:sp>
    <dsp:sp modelId="{F6730796-55B2-964C-8254-740A41999D59}">
      <dsp:nvSpPr>
        <dsp:cNvPr id="0" name=""/>
        <dsp:cNvSpPr/>
      </dsp:nvSpPr>
      <dsp:spPr>
        <a:xfrm>
          <a:off x="0" y="904709"/>
          <a:ext cx="2376855" cy="337763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Ventilation (V) Alveolar </a:t>
          </a:r>
        </a:p>
        <a:p>
          <a:pPr marL="0" lvl="0" indent="0" algn="ctr" defTabSz="889000">
            <a:lnSpc>
              <a:spcPct val="90000"/>
            </a:lnSpc>
            <a:spcBef>
              <a:spcPct val="0"/>
            </a:spcBef>
            <a:spcAft>
              <a:spcPct val="35000"/>
            </a:spcAft>
            <a:buNone/>
          </a:pPr>
          <a:r>
            <a:rPr lang="en-US" altLang="en-US" sz="2000" kern="1200" dirty="0"/>
            <a:t>Minute ventilation = 4 to 6 L</a:t>
          </a:r>
          <a:endParaRPr lang="en-US" sz="2000" kern="1200" dirty="0"/>
        </a:p>
      </dsp:txBody>
      <dsp:txXfrm>
        <a:off x="0" y="904709"/>
        <a:ext cx="2376855" cy="3377633"/>
      </dsp:txXfrm>
    </dsp:sp>
    <dsp:sp modelId="{11A336FE-A50C-4C48-B1AD-35424D820D9D}">
      <dsp:nvSpPr>
        <dsp:cNvPr id="0" name=""/>
        <dsp:cNvSpPr/>
      </dsp:nvSpPr>
      <dsp:spPr>
        <a:xfrm>
          <a:off x="2388457" y="897960"/>
          <a:ext cx="2396319" cy="339113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Perfusion (Q) Normal cardiac output = 5 L</a:t>
          </a:r>
          <a:endParaRPr lang="en-US" sz="2000" kern="1200" dirty="0"/>
        </a:p>
      </dsp:txBody>
      <dsp:txXfrm>
        <a:off x="2388457" y="897960"/>
        <a:ext cx="2396319" cy="3391132"/>
      </dsp:txXfrm>
    </dsp:sp>
    <dsp:sp modelId="{AD242D82-9248-BD4F-83BB-825B4CD7D7E6}">
      <dsp:nvSpPr>
        <dsp:cNvPr id="0" name=""/>
        <dsp:cNvSpPr/>
      </dsp:nvSpPr>
      <dsp:spPr>
        <a:xfrm>
          <a:off x="4778977" y="904709"/>
          <a:ext cx="6190647" cy="337763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altLang="en-US" sz="1700" kern="1200"/>
        </a:p>
        <a:p>
          <a:pPr marL="0" lvl="0" indent="0" algn="ctr" defTabSz="755650">
            <a:lnSpc>
              <a:spcPct val="90000"/>
            </a:lnSpc>
            <a:spcBef>
              <a:spcPct val="0"/>
            </a:spcBef>
            <a:spcAft>
              <a:spcPct val="35000"/>
            </a:spcAft>
            <a:buNone/>
          </a:pPr>
          <a:r>
            <a:rPr lang="en-US" altLang="en-US" sz="1700" kern="1200"/>
            <a:t>Normal ventilation / perfusion ratio </a:t>
          </a:r>
        </a:p>
        <a:p>
          <a:pPr marL="0" lvl="0" indent="0" algn="ctr" defTabSz="755650">
            <a:lnSpc>
              <a:spcPct val="90000"/>
            </a:lnSpc>
            <a:spcBef>
              <a:spcPct val="0"/>
            </a:spcBef>
            <a:spcAft>
              <a:spcPct val="35000"/>
            </a:spcAft>
            <a:buNone/>
          </a:pPr>
          <a:r>
            <a:rPr lang="en-US" altLang="en-US" sz="1700" kern="1200"/>
            <a:t>(average)(V/Q ratio) = 0.8 to 1.2</a:t>
          </a:r>
        </a:p>
        <a:p>
          <a:pPr marL="0" lvl="0" indent="0" algn="ctr" defTabSz="755650">
            <a:lnSpc>
              <a:spcPct val="90000"/>
            </a:lnSpc>
            <a:spcBef>
              <a:spcPct val="0"/>
            </a:spcBef>
            <a:spcAft>
              <a:spcPct val="35000"/>
            </a:spcAft>
            <a:buNone/>
          </a:pPr>
          <a:r>
            <a:rPr lang="en-US" altLang="en-US" sz="1700" kern="1200"/>
            <a:t>At the apex V/Q ratio = 3</a:t>
          </a:r>
        </a:p>
        <a:p>
          <a:pPr marL="0" lvl="0" indent="0" algn="ctr" defTabSz="755650">
            <a:lnSpc>
              <a:spcPct val="90000"/>
            </a:lnSpc>
            <a:spcBef>
              <a:spcPct val="0"/>
            </a:spcBef>
            <a:spcAft>
              <a:spcPct val="35000"/>
            </a:spcAft>
            <a:buNone/>
          </a:pPr>
          <a:r>
            <a:rPr lang="en-US" altLang="en-US" sz="1700" kern="1200"/>
            <a:t>(moderate degree of physiologic dead space)</a:t>
          </a:r>
        </a:p>
        <a:p>
          <a:pPr marL="0" lvl="0" indent="0" algn="ctr" defTabSz="755650">
            <a:lnSpc>
              <a:spcPct val="90000"/>
            </a:lnSpc>
            <a:spcBef>
              <a:spcPct val="0"/>
            </a:spcBef>
            <a:spcAft>
              <a:spcPct val="35000"/>
            </a:spcAft>
            <a:buNone/>
          </a:pPr>
          <a:r>
            <a:rPr lang="en-US" altLang="en-US" sz="1700" kern="1200"/>
            <a:t>At the base V/Q ratio = 0.6 </a:t>
          </a:r>
        </a:p>
        <a:p>
          <a:pPr marL="0" lvl="0" indent="0" algn="ctr" defTabSz="755650">
            <a:lnSpc>
              <a:spcPct val="90000"/>
            </a:lnSpc>
            <a:spcBef>
              <a:spcPct val="0"/>
            </a:spcBef>
            <a:spcAft>
              <a:spcPct val="35000"/>
            </a:spcAft>
            <a:buNone/>
          </a:pPr>
          <a:r>
            <a:rPr lang="en-US" altLang="en-US" sz="1700" kern="1200"/>
            <a:t>(represent a physiologic shunt).</a:t>
          </a:r>
        </a:p>
        <a:p>
          <a:pPr marL="0" lvl="0" indent="0" algn="ctr" defTabSz="755650">
            <a:lnSpc>
              <a:spcPct val="90000"/>
            </a:lnSpc>
            <a:spcBef>
              <a:spcPct val="0"/>
            </a:spcBef>
            <a:spcAft>
              <a:spcPct val="35000"/>
            </a:spcAft>
            <a:buNone/>
          </a:pPr>
          <a:r>
            <a:rPr lang="en-US" altLang="en-US" sz="1700" kern="1200"/>
            <a:t>*So the apex is more ventilated </a:t>
          </a:r>
          <a:r>
            <a:rPr lang="en-US" sz="1700" kern="1200"/>
            <a:t>(gravity pulls it down) </a:t>
          </a:r>
          <a:r>
            <a:rPr lang="en-US" altLang="en-US" sz="1700" kern="1200"/>
            <a:t>than perfused and the base is more perfused than ventilated. </a:t>
          </a:r>
        </a:p>
        <a:p>
          <a:pPr marL="0" lvl="0" indent="0" algn="ctr" defTabSz="755650">
            <a:lnSpc>
              <a:spcPct val="90000"/>
            </a:lnSpc>
            <a:spcBef>
              <a:spcPct val="0"/>
            </a:spcBef>
            <a:spcAft>
              <a:spcPct val="35000"/>
            </a:spcAft>
            <a:buNone/>
          </a:pPr>
          <a:r>
            <a:rPr lang="en-US" altLang="en-US" sz="1700" kern="1200"/>
            <a:t>*During exercise the V/Q ratio becomes more homogenous among different parts of the lung </a:t>
          </a:r>
          <a:r>
            <a:rPr lang="en-US" altLang="en-US" sz="1700" kern="1200">
              <a:solidFill>
                <a:schemeClr val="bg1">
                  <a:lumMod val="65000"/>
                </a:schemeClr>
              </a:solidFill>
            </a:rPr>
            <a:t>(because of hyperventilation). </a:t>
          </a:r>
        </a:p>
        <a:p>
          <a:pPr marL="0" lvl="0" indent="0" algn="ctr" defTabSz="755650">
            <a:lnSpc>
              <a:spcPct val="90000"/>
            </a:lnSpc>
            <a:spcBef>
              <a:spcPct val="0"/>
            </a:spcBef>
            <a:spcAft>
              <a:spcPct val="35000"/>
            </a:spcAft>
            <a:buNone/>
          </a:pPr>
          <a:endParaRPr lang="en-US" sz="2000" kern="1200" dirty="0"/>
        </a:p>
      </dsp:txBody>
      <dsp:txXfrm>
        <a:off x="4778977" y="904709"/>
        <a:ext cx="6190647" cy="3377633"/>
      </dsp:txXfrm>
    </dsp:sp>
    <dsp:sp modelId="{F5EF2E9E-3BE7-5941-809F-D37A57B82C86}">
      <dsp:nvSpPr>
        <dsp:cNvPr id="0" name=""/>
        <dsp:cNvSpPr/>
      </dsp:nvSpPr>
      <dsp:spPr>
        <a:xfrm>
          <a:off x="0" y="4292569"/>
          <a:ext cx="10969625" cy="644555"/>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3D82F-CE8B-4814-8E3A-304DA5C36E02}">
      <dsp:nvSpPr>
        <dsp:cNvPr id="0" name=""/>
        <dsp:cNvSpPr/>
      </dsp:nvSpPr>
      <dsp:spPr>
        <a:xfrm>
          <a:off x="3360" y="0"/>
          <a:ext cx="3232597" cy="37519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DECREASED VENTILATION </a:t>
          </a:r>
        </a:p>
      </dsp:txBody>
      <dsp:txXfrm>
        <a:off x="3360" y="0"/>
        <a:ext cx="3232597" cy="1125587"/>
      </dsp:txXfrm>
    </dsp:sp>
    <dsp:sp modelId="{B2282AC6-F11C-4714-B62C-DD15FAA26677}">
      <dsp:nvSpPr>
        <dsp:cNvPr id="0" name=""/>
        <dsp:cNvSpPr/>
      </dsp:nvSpPr>
      <dsp:spPr>
        <a:xfrm>
          <a:off x="326620" y="1126686"/>
          <a:ext cx="2586078" cy="11312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 Bringing in less oxygen to meet metabolic need </a:t>
          </a:r>
          <a:endParaRPr lang="en-US" sz="1800" kern="1200" dirty="0"/>
        </a:p>
      </dsp:txBody>
      <dsp:txXfrm>
        <a:off x="359754" y="1159820"/>
        <a:ext cx="2519810" cy="1064998"/>
      </dsp:txXfrm>
    </dsp:sp>
    <dsp:sp modelId="{32846E6C-5641-430E-984B-6A02F6853F17}">
      <dsp:nvSpPr>
        <dsp:cNvPr id="0" name=""/>
        <dsp:cNvSpPr/>
      </dsp:nvSpPr>
      <dsp:spPr>
        <a:xfrm>
          <a:off x="326620" y="2431994"/>
          <a:ext cx="2586078" cy="11312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Blowing out less CO2  from</a:t>
          </a:r>
          <a:r>
            <a:rPr lang="en-US" sz="1800" kern="1200" baseline="0" dirty="0">
              <a:latin typeface="+mj-lt"/>
            </a:rPr>
            <a:t> </a:t>
          </a:r>
          <a:r>
            <a:rPr lang="en-US" sz="1800" kern="1200" dirty="0">
              <a:latin typeface="+mj-lt"/>
            </a:rPr>
            <a:t>the lungs  </a:t>
          </a:r>
          <a:endParaRPr lang="en-US" sz="1800" kern="1200" dirty="0"/>
        </a:p>
      </dsp:txBody>
      <dsp:txXfrm>
        <a:off x="359754" y="2465128"/>
        <a:ext cx="2519810" cy="1064998"/>
      </dsp:txXfrm>
    </dsp:sp>
    <dsp:sp modelId="{206107C6-5D73-4A38-8B04-18CF5D3B5CAA}">
      <dsp:nvSpPr>
        <dsp:cNvPr id="0" name=""/>
        <dsp:cNvSpPr/>
      </dsp:nvSpPr>
      <dsp:spPr>
        <a:xfrm>
          <a:off x="3471808" y="0"/>
          <a:ext cx="3232597" cy="37519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INCREASED PERFUSION </a:t>
          </a:r>
        </a:p>
      </dsp:txBody>
      <dsp:txXfrm>
        <a:off x="3471808" y="0"/>
        <a:ext cx="3232597" cy="1125587"/>
      </dsp:txXfrm>
    </dsp:sp>
    <dsp:sp modelId="{9389C40D-5F94-4FC5-A154-65132B4458A4}">
      <dsp:nvSpPr>
        <dsp:cNvPr id="0" name=""/>
        <dsp:cNvSpPr/>
      </dsp:nvSpPr>
      <dsp:spPr>
        <a:xfrm>
          <a:off x="3801662" y="1126686"/>
          <a:ext cx="2586078" cy="11312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More blood cells are coming to remove O2 from alveolus</a:t>
          </a:r>
          <a:endParaRPr lang="en-US" sz="1800" kern="1200" dirty="0"/>
        </a:p>
      </dsp:txBody>
      <dsp:txXfrm>
        <a:off x="3834796" y="1159820"/>
        <a:ext cx="2519810" cy="1064998"/>
      </dsp:txXfrm>
    </dsp:sp>
    <dsp:sp modelId="{E80BBA98-A141-43AD-AA5A-1BB77AB95EFE}">
      <dsp:nvSpPr>
        <dsp:cNvPr id="0" name=""/>
        <dsp:cNvSpPr/>
      </dsp:nvSpPr>
      <dsp:spPr>
        <a:xfrm>
          <a:off x="3801662" y="2431994"/>
          <a:ext cx="2586078" cy="11312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They </a:t>
          </a:r>
          <a:r>
            <a:rPr lang="en-US" sz="1800" kern="1200" dirty="0">
              <a:latin typeface="+mj-lt"/>
            </a:rPr>
            <a:t>deliver more CO2 than exhaled</a:t>
          </a:r>
          <a:endParaRPr lang="en-US" sz="1800" kern="1200" dirty="0"/>
        </a:p>
      </dsp:txBody>
      <dsp:txXfrm>
        <a:off x="3834796" y="2465128"/>
        <a:ext cx="2519810" cy="1064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F6EB9-759A-473F-ADC6-A707CD8CB66F}">
      <dsp:nvSpPr>
        <dsp:cNvPr id="0" name=""/>
        <dsp:cNvSpPr/>
      </dsp:nvSpPr>
      <dsp:spPr>
        <a:xfrm>
          <a:off x="3284" y="0"/>
          <a:ext cx="3159330" cy="37538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INCREASED VENTILATION </a:t>
          </a:r>
        </a:p>
      </dsp:txBody>
      <dsp:txXfrm>
        <a:off x="3284" y="0"/>
        <a:ext cx="3159330" cy="1126169"/>
      </dsp:txXfrm>
    </dsp:sp>
    <dsp:sp modelId="{FDCAB3E2-224D-4F90-95AD-BDD39DF923A6}">
      <dsp:nvSpPr>
        <dsp:cNvPr id="0" name=""/>
        <dsp:cNvSpPr/>
      </dsp:nvSpPr>
      <dsp:spPr>
        <a:xfrm>
          <a:off x="319217" y="1127268"/>
          <a:ext cx="2527464" cy="11318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Bringing in more oxygen to the alveoli</a:t>
          </a:r>
          <a:endParaRPr lang="en-US" sz="1800" kern="1200" dirty="0"/>
        </a:p>
      </dsp:txBody>
      <dsp:txXfrm>
        <a:off x="352368" y="1160419"/>
        <a:ext cx="2461162" cy="1065549"/>
      </dsp:txXfrm>
    </dsp:sp>
    <dsp:sp modelId="{278CD830-CECE-4E3A-BC1E-913ED8BC8422}">
      <dsp:nvSpPr>
        <dsp:cNvPr id="0" name=""/>
        <dsp:cNvSpPr/>
      </dsp:nvSpPr>
      <dsp:spPr>
        <a:xfrm>
          <a:off x="319217" y="2433251"/>
          <a:ext cx="2527464" cy="11318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Blowing</a:t>
          </a:r>
          <a:r>
            <a:rPr lang="en-US" sz="1800" kern="1200" baseline="0" dirty="0">
              <a:latin typeface="+mj-lt"/>
            </a:rPr>
            <a:t> </a:t>
          </a:r>
          <a:r>
            <a:rPr lang="en-US" sz="1800" kern="1200" dirty="0">
              <a:latin typeface="+mj-lt"/>
            </a:rPr>
            <a:t>out more CO2 from the lungs</a:t>
          </a:r>
          <a:endParaRPr lang="en-US" sz="1800" kern="1200" dirty="0"/>
        </a:p>
      </dsp:txBody>
      <dsp:txXfrm>
        <a:off x="352368" y="2466402"/>
        <a:ext cx="2461162" cy="1065549"/>
      </dsp:txXfrm>
    </dsp:sp>
    <dsp:sp modelId="{62E72DF8-0C83-46B8-8E0B-466FAAE774E8}">
      <dsp:nvSpPr>
        <dsp:cNvPr id="0" name=""/>
        <dsp:cNvSpPr/>
      </dsp:nvSpPr>
      <dsp:spPr>
        <a:xfrm>
          <a:off x="3399564" y="0"/>
          <a:ext cx="3159330" cy="37538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DECREASED PERFUSION </a:t>
          </a:r>
        </a:p>
      </dsp:txBody>
      <dsp:txXfrm>
        <a:off x="3399564" y="0"/>
        <a:ext cx="3159330" cy="1126169"/>
      </dsp:txXfrm>
    </dsp:sp>
    <dsp:sp modelId="{AAD5000D-7FA0-4C71-8932-21F2A04D13D6}">
      <dsp:nvSpPr>
        <dsp:cNvPr id="0" name=""/>
        <dsp:cNvSpPr/>
      </dsp:nvSpPr>
      <dsp:spPr>
        <a:xfrm>
          <a:off x="3715497" y="1127268"/>
          <a:ext cx="2527464" cy="11318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Blood takes away less oxygen</a:t>
          </a:r>
          <a:endParaRPr lang="en-US" sz="1800" kern="1200" dirty="0"/>
        </a:p>
      </dsp:txBody>
      <dsp:txXfrm>
        <a:off x="3748648" y="1160419"/>
        <a:ext cx="2461162" cy="1065549"/>
      </dsp:txXfrm>
    </dsp:sp>
    <dsp:sp modelId="{474B6F54-00FB-4DB5-8218-CBFC133D6DBF}">
      <dsp:nvSpPr>
        <dsp:cNvPr id="0" name=""/>
        <dsp:cNvSpPr/>
      </dsp:nvSpPr>
      <dsp:spPr>
        <a:xfrm>
          <a:off x="3715497" y="2433251"/>
          <a:ext cx="2527464" cy="11318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Delivers less CO2</a:t>
          </a:r>
          <a:endParaRPr lang="en-US" sz="1800" kern="1200" dirty="0"/>
        </a:p>
      </dsp:txBody>
      <dsp:txXfrm>
        <a:off x="3748648" y="2466402"/>
        <a:ext cx="2461162" cy="10655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CB42-35A8-465D-8CCF-B59CFF2CD5B0}">
      <dsp:nvSpPr>
        <dsp:cNvPr id="0" name=""/>
        <dsp:cNvSpPr/>
      </dsp:nvSpPr>
      <dsp:spPr>
        <a:xfrm>
          <a:off x="0" y="3851647"/>
          <a:ext cx="8221116"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4B3CC-DA05-4382-AA9C-45B6E3F04EF5}">
      <dsp:nvSpPr>
        <dsp:cNvPr id="0" name=""/>
        <dsp:cNvSpPr/>
      </dsp:nvSpPr>
      <dsp:spPr>
        <a:xfrm>
          <a:off x="0" y="2197303"/>
          <a:ext cx="8221116"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6993B-AEB7-4516-BA1B-071C607D146D}">
      <dsp:nvSpPr>
        <dsp:cNvPr id="0" name=""/>
        <dsp:cNvSpPr/>
      </dsp:nvSpPr>
      <dsp:spPr>
        <a:xfrm>
          <a:off x="0" y="542959"/>
          <a:ext cx="8221116"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41731-D307-4DF9-974A-A3EA4402A55C}">
      <dsp:nvSpPr>
        <dsp:cNvPr id="0" name=""/>
        <dsp:cNvSpPr/>
      </dsp:nvSpPr>
      <dsp:spPr>
        <a:xfrm>
          <a:off x="2137490" y="605"/>
          <a:ext cx="6083625" cy="5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b="1" kern="1200" dirty="0"/>
            <a:t>alveolar air pressure  &gt; </a:t>
          </a:r>
          <a:r>
            <a:rPr lang="en-US" sz="1800" b="1" kern="1200" baseline="0" dirty="0"/>
            <a:t> a</a:t>
          </a:r>
          <a:r>
            <a:rPr lang="en-US" sz="1800" b="1" kern="1200" dirty="0"/>
            <a:t>rterial and venous pressures </a:t>
          </a:r>
        </a:p>
      </dsp:txBody>
      <dsp:txXfrm>
        <a:off x="2137490" y="605"/>
        <a:ext cx="6083625" cy="542354"/>
      </dsp:txXfrm>
    </dsp:sp>
    <dsp:sp modelId="{390FF869-41EB-450A-9B61-174902BF48D8}">
      <dsp:nvSpPr>
        <dsp:cNvPr id="0" name=""/>
        <dsp:cNvSpPr/>
      </dsp:nvSpPr>
      <dsp:spPr>
        <a:xfrm>
          <a:off x="0" y="605"/>
          <a:ext cx="2137490" cy="542354"/>
        </a:xfrm>
        <a:prstGeom prst="round2SameRect">
          <a:avLst>
            <a:gd name="adj1" fmla="val 16670"/>
            <a:gd name="adj2" fmla="val 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Zone 1 </a:t>
          </a:r>
        </a:p>
      </dsp:txBody>
      <dsp:txXfrm>
        <a:off x="26480" y="27085"/>
        <a:ext cx="2084530" cy="515874"/>
      </dsp:txXfrm>
    </dsp:sp>
    <dsp:sp modelId="{094B7F93-BE39-46CC-A06E-3FEA56E6C6DF}">
      <dsp:nvSpPr>
        <dsp:cNvPr id="0" name=""/>
        <dsp:cNvSpPr/>
      </dsp:nvSpPr>
      <dsp:spPr>
        <a:xfrm>
          <a:off x="0" y="542959"/>
          <a:ext cx="8221116" cy="108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cs typeface="Arial" pitchFamily="34" charset="0"/>
            </a:rPr>
            <a:t>Vessels are collapsed and flow is close to zero</a:t>
          </a:r>
          <a:endParaRPr lang="en-US" sz="2800" kern="1200" dirty="0"/>
        </a:p>
      </dsp:txBody>
      <dsp:txXfrm>
        <a:off x="0" y="542959"/>
        <a:ext cx="8221116" cy="1084871"/>
      </dsp:txXfrm>
    </dsp:sp>
    <dsp:sp modelId="{ED84E83F-41F4-4460-9CE8-4D7F1F85D865}">
      <dsp:nvSpPr>
        <dsp:cNvPr id="0" name=""/>
        <dsp:cNvSpPr/>
      </dsp:nvSpPr>
      <dsp:spPr>
        <a:xfrm>
          <a:off x="2137490" y="1654949"/>
          <a:ext cx="6083625" cy="5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1" kern="1200" dirty="0"/>
            <a:t>venous pressure &lt; </a:t>
          </a:r>
          <a:r>
            <a:rPr lang="en-US" sz="1700" b="1" kern="1200" baseline="0" dirty="0"/>
            <a:t> a</a:t>
          </a:r>
          <a:r>
            <a:rPr lang="en-US" sz="1700" b="1" kern="1200" dirty="0"/>
            <a:t>lveolar air pressure &lt; arterial pressure </a:t>
          </a:r>
        </a:p>
      </dsp:txBody>
      <dsp:txXfrm>
        <a:off x="2137490" y="1654949"/>
        <a:ext cx="6083625" cy="542354"/>
      </dsp:txXfrm>
    </dsp:sp>
    <dsp:sp modelId="{7E280C85-C923-4B2D-95B6-D5739E858334}">
      <dsp:nvSpPr>
        <dsp:cNvPr id="0" name=""/>
        <dsp:cNvSpPr/>
      </dsp:nvSpPr>
      <dsp:spPr>
        <a:xfrm>
          <a:off x="0" y="1654949"/>
          <a:ext cx="2137490" cy="542354"/>
        </a:xfrm>
        <a:prstGeom prst="round2SameRect">
          <a:avLst>
            <a:gd name="adj1" fmla="val 16670"/>
            <a:gd name="adj2" fmla="val 0"/>
          </a:avLst>
        </a:prstGeom>
        <a:solidFill>
          <a:schemeClr val="accent2">
            <a:hueOff val="-4271745"/>
            <a:satOff val="12481"/>
            <a:lumOff val="-2353"/>
            <a:alphaOff val="0"/>
          </a:schemeClr>
        </a:solidFill>
        <a:ln w="1905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Zone 2 </a:t>
          </a:r>
        </a:p>
      </dsp:txBody>
      <dsp:txXfrm>
        <a:off x="26480" y="1681429"/>
        <a:ext cx="2084530" cy="515874"/>
      </dsp:txXfrm>
    </dsp:sp>
    <dsp:sp modelId="{DF38096A-38E7-4CF8-81E0-554EF42E9414}">
      <dsp:nvSpPr>
        <dsp:cNvPr id="0" name=""/>
        <dsp:cNvSpPr/>
      </dsp:nvSpPr>
      <dsp:spPr>
        <a:xfrm>
          <a:off x="0" y="2197303"/>
          <a:ext cx="8221116" cy="108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cs typeface="Arial" pitchFamily="34" charset="0"/>
            </a:rPr>
            <a:t>vessels partially collapsed and flow is low</a:t>
          </a:r>
          <a:endParaRPr lang="en-US" sz="2800" kern="1200" dirty="0"/>
        </a:p>
      </dsp:txBody>
      <dsp:txXfrm>
        <a:off x="0" y="2197303"/>
        <a:ext cx="8221116" cy="1084871"/>
      </dsp:txXfrm>
    </dsp:sp>
    <dsp:sp modelId="{9953A336-0101-4CD6-9D11-8E9CFEE4D7D9}">
      <dsp:nvSpPr>
        <dsp:cNvPr id="0" name=""/>
        <dsp:cNvSpPr/>
      </dsp:nvSpPr>
      <dsp:spPr>
        <a:xfrm>
          <a:off x="2137490" y="3309293"/>
          <a:ext cx="6083625" cy="54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1" kern="1200" dirty="0">
              <a:latin typeface="+mj-lt"/>
              <a:cs typeface="Arial" pitchFamily="34" charset="0"/>
            </a:rPr>
            <a:t>alveolar air pressure &lt; arterial and venous pressure </a:t>
          </a:r>
          <a:endParaRPr lang="en-US" sz="1700" b="1" kern="1200" dirty="0"/>
        </a:p>
      </dsp:txBody>
      <dsp:txXfrm>
        <a:off x="2137490" y="3309293"/>
        <a:ext cx="6083625" cy="542354"/>
      </dsp:txXfrm>
    </dsp:sp>
    <dsp:sp modelId="{BB419722-A939-406D-B2BD-263D27088B98}">
      <dsp:nvSpPr>
        <dsp:cNvPr id="0" name=""/>
        <dsp:cNvSpPr/>
      </dsp:nvSpPr>
      <dsp:spPr>
        <a:xfrm>
          <a:off x="0" y="3309293"/>
          <a:ext cx="2137490" cy="542354"/>
        </a:xfrm>
        <a:prstGeom prst="round2SameRect">
          <a:avLst>
            <a:gd name="adj1" fmla="val 16670"/>
            <a:gd name="adj2" fmla="val 0"/>
          </a:avLst>
        </a:prstGeom>
        <a:solidFill>
          <a:schemeClr val="accent2">
            <a:hueOff val="-8543491"/>
            <a:satOff val="24962"/>
            <a:lumOff val="-4706"/>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Zone 3</a:t>
          </a:r>
        </a:p>
      </dsp:txBody>
      <dsp:txXfrm>
        <a:off x="26480" y="3335773"/>
        <a:ext cx="2084530" cy="515874"/>
      </dsp:txXfrm>
    </dsp:sp>
    <dsp:sp modelId="{1999F5C5-2852-4771-ABFB-00E94FE1093A}">
      <dsp:nvSpPr>
        <dsp:cNvPr id="0" name=""/>
        <dsp:cNvSpPr/>
      </dsp:nvSpPr>
      <dsp:spPr>
        <a:xfrm>
          <a:off x="0" y="3851647"/>
          <a:ext cx="8221116" cy="108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cs typeface="Arial" pitchFamily="34" charset="0"/>
            </a:rPr>
            <a:t>vessels open for full length and flow highest</a:t>
          </a:r>
          <a:endParaRPr lang="en-US" sz="2800" kern="1200" dirty="0"/>
        </a:p>
      </dsp:txBody>
      <dsp:txXfrm>
        <a:off x="0" y="3851647"/>
        <a:ext cx="8221116" cy="108487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2/24/2017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7742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7904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18</a:t>
            </a:fld>
            <a:endParaRPr lang="en-US" dirty="0"/>
          </a:p>
        </p:txBody>
      </p:sp>
    </p:spTree>
    <p:extLst>
      <p:ext uri="{BB962C8B-B14F-4D97-AF65-F5344CB8AC3E}">
        <p14:creationId xmlns:p14="http://schemas.microsoft.com/office/powerpoint/2010/main" val="3778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21</a:t>
            </a:fld>
            <a:endParaRPr lang="en-US" dirty="0"/>
          </a:p>
        </p:txBody>
      </p:sp>
    </p:spTree>
    <p:extLst>
      <p:ext uri="{BB962C8B-B14F-4D97-AF65-F5344CB8AC3E}">
        <p14:creationId xmlns:p14="http://schemas.microsoft.com/office/powerpoint/2010/main" val="41469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2/24/2017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2/24/2017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2/24/2017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2/24/2017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2/24/2017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2/24/2017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2/24/2017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2/24/2017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2/24/2017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2/24/2017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2/24/2017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2/24/2017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B64C08D0-C879-E542-9840-0F6E69837A08}" type="datetime1">
              <a:rPr lang="en-US" smtClean="0">
                <a:solidFill>
                  <a:srgbClr val="464653"/>
                </a:solidFill>
              </a:rPr>
              <a:pPr/>
              <a:t>2/24/2017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114"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6"/>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22" name="Rectangle 21"/>
          <p:cNvSpPr/>
          <p:nvPr/>
        </p:nvSpPr>
        <p:spPr>
          <a:xfrm>
            <a:off x="1206186" y="3648076"/>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78296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3BA271-7C91-0F42-B575-889E4E727B6B}" type="datetime1">
              <a:rPr lang="en-US" smtClean="0">
                <a:solidFill>
                  <a:srgbClr val="464653"/>
                </a:solidFill>
              </a:rPr>
              <a:pPr/>
              <a:t>2/24/2017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7430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304BCB9B-6111-1045-8A36-2175857502F2}" type="datetime1">
              <a:rPr lang="en-US" smtClean="0">
                <a:solidFill>
                  <a:srgbClr val="DDE9EC"/>
                </a:solidFill>
              </a:rPr>
              <a:pPr/>
              <a:t>2/24/2017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6056245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213354A-F598-8C43-A15D-71696AE83706}" type="datetime1">
              <a:rPr lang="en-US" smtClean="0">
                <a:solidFill>
                  <a:srgbClr val="464653"/>
                </a:solidFill>
              </a:rPr>
              <a:pPr/>
              <a:t>2/24/2017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49180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2" y="1285876"/>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8"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2BBF658-80C4-9A42-A041-EB2B7C915F46}" type="datetime1">
              <a:rPr lang="en-US" smtClean="0">
                <a:solidFill>
                  <a:srgbClr val="464653"/>
                </a:solidFill>
              </a:rPr>
              <a:pPr/>
              <a:t>2/24/2017</a:t>
            </a:fld>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1598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83213F-2A2B-764D-8F59-FF56106E2352}" type="datetime1">
              <a:rPr lang="en-US" smtClean="0">
                <a:solidFill>
                  <a:srgbClr val="464653"/>
                </a:solidFill>
              </a:rPr>
              <a:pPr/>
              <a:t>2/24/2017</a:t>
            </a:fld>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3706194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9EB47-8CA1-E241-81AA-BF211BB8BE87}" type="datetime1">
              <a:rPr lang="en-US" smtClean="0">
                <a:solidFill>
                  <a:srgbClr val="464653"/>
                </a:solidFill>
              </a:rPr>
              <a:pPr/>
              <a:t>2/24/2017</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233400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2/24/2017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4"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04"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977D374-6B60-964C-B2F4-E549F7578D1B}" type="datetime1">
              <a:rPr lang="en-US" smtClean="0">
                <a:solidFill>
                  <a:srgbClr val="464653"/>
                </a:solidFill>
              </a:rPr>
              <a:pPr/>
              <a:t>2/24/2017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Straight Connector 9"/>
          <p:cNvSpPr>
            <a:spLocks noChangeShapeType="1"/>
          </p:cNvSpPr>
          <p:nvPr/>
        </p:nvSpPr>
        <p:spPr bwMode="auto">
          <a:xfrm rot="5400000">
            <a:off x="5217888" y="3324226"/>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96600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1"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1"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CDD941-76A5-A241-B447-A1CE159A0342}" type="datetime1">
              <a:rPr lang="en-US" smtClean="0">
                <a:solidFill>
                  <a:srgbClr val="DDE9EC"/>
                </a:solidFill>
              </a:rPr>
              <a:pPr/>
              <a:t>2/24/2017</a:t>
            </a:fld>
            <a:endParaRPr lang="en-US" dirty="0">
              <a:solidFill>
                <a:srgbClr val="DDE9EC"/>
              </a:solidFill>
            </a:endParaRPr>
          </a:p>
        </p:txBody>
      </p:sp>
      <p:sp>
        <p:nvSpPr>
          <p:cNvPr id="6" name="Footer Placeholder 5"/>
          <p:cNvSpPr>
            <a:spLocks noGrp="1"/>
          </p:cNvSpPr>
          <p:nvPr>
            <p:ph type="ftr" sz="quarter" idx="11"/>
          </p:nvPr>
        </p:nvSpPr>
        <p:spPr/>
        <p:txBody>
          <a:bodyPr/>
          <a:lstStyle/>
          <a:p>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white"/>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0" name="Rectangle 9"/>
          <p:cNvSpPr/>
          <p:nvPr/>
        </p:nvSpPr>
        <p:spPr>
          <a:xfrm>
            <a:off x="609441"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1145326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6149EB-A92E-3D45-BAC7-704E8D6C2960}" type="datetime1">
              <a:rPr lang="en-US" smtClean="0">
                <a:solidFill>
                  <a:srgbClr val="464653"/>
                </a:solidFill>
              </a:rPr>
              <a:pPr/>
              <a:t>2/24/2017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105139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4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136425-5021-AF43-A9FA-4749525A765C}" type="datetime1">
              <a:rPr lang="en-US" smtClean="0">
                <a:solidFill>
                  <a:srgbClr val="464653"/>
                </a:solidFill>
              </a:rPr>
              <a:pPr/>
              <a:t>2/24/2017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8" name="Isosceles Triangle 7"/>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Tree>
    <p:extLst>
      <p:ext uri="{BB962C8B-B14F-4D97-AF65-F5344CB8AC3E}">
        <p14:creationId xmlns:p14="http://schemas.microsoft.com/office/powerpoint/2010/main" val="281926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2/24/2017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2/24/2017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1"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78" y="6356350"/>
            <a:ext cx="3051269" cy="365760"/>
          </a:xfrm>
          <a:prstGeom prst="rect">
            <a:avLst/>
          </a:prstGeom>
        </p:spPr>
        <p:txBody>
          <a:bodyPr vert="horz"/>
          <a:lstStyle>
            <a:lvl1pPr algn="l" eaLnBrk="1" latinLnBrk="0" hangingPunct="1">
              <a:defRPr kumimoji="0" sz="1400">
                <a:solidFill>
                  <a:schemeClr val="tx2"/>
                </a:solidFill>
              </a:defRPr>
            </a:lvl1pPr>
          </a:lstStyle>
          <a:p>
            <a:pPr defTabSz="914363"/>
            <a:fld id="{BC094056-4694-C042-A24C-056DE5DC516C}" type="datetime1">
              <a:rPr lang="en-US" smtClean="0">
                <a:solidFill>
                  <a:srgbClr val="464653"/>
                </a:solidFill>
              </a:rPr>
              <a:pPr defTabSz="914363"/>
              <a:t>2/24/2017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363"/>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363"/>
            <a:fld id="{4929A69E-7D8F-4515-9605-0315ABD4F316}" type="slidenum">
              <a:rPr lang="en-US" smtClean="0">
                <a:solidFill>
                  <a:srgbClr val="464653"/>
                </a:solidFill>
              </a:rPr>
              <a:pPr defTabSz="914363"/>
              <a:t>‹#›</a:t>
            </a:fld>
            <a:endParaRPr lang="en-US" dirty="0">
              <a:solidFill>
                <a:srgbClr val="464653"/>
              </a:solidFill>
            </a:endParaRPr>
          </a:p>
        </p:txBody>
      </p:sp>
      <p:sp>
        <p:nvSpPr>
          <p:cNvPr id="28" name="Straight Connector 2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29" name="Straight Connector 28"/>
          <p:cNvSpPr>
            <a:spLocks noChangeShapeType="1"/>
          </p:cNvSpPr>
          <p:nvPr/>
        </p:nvSpPr>
        <p:spPr bwMode="auto">
          <a:xfrm>
            <a:off x="609441"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Isosceles Triangle 9"/>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62889243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onlineexambuilder.com/lecture-9/exam-129881"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664" y="1839723"/>
            <a:ext cx="2257275" cy="1373253"/>
          </a:xfrm>
          <a:prstGeom prst="rect">
            <a:avLst/>
          </a:prstGeom>
        </p:spPr>
      </p:pic>
      <p:sp>
        <p:nvSpPr>
          <p:cNvPr id="2" name="Title 1"/>
          <p:cNvSpPr>
            <a:spLocks noGrp="1"/>
          </p:cNvSpPr>
          <p:nvPr>
            <p:ph type="ctrTitle"/>
          </p:nvPr>
        </p:nvSpPr>
        <p:spPr>
          <a:xfrm>
            <a:off x="2317208" y="2174999"/>
            <a:ext cx="7770376" cy="1470025"/>
          </a:xfrm>
        </p:spPr>
        <p:txBody>
          <a:bodyPr>
            <a:noAutofit/>
          </a:bodyPr>
          <a:lstStyle/>
          <a:p>
            <a:pPr algn="ctr"/>
            <a:r>
              <a:rPr lang="en-US" sz="4000" b="1" dirty="0">
                <a:solidFill>
                  <a:schemeClr val="accent2">
                    <a:lumMod val="75000"/>
                  </a:schemeClr>
                </a:solidFill>
                <a:latin typeface="Arial Black" panose="020B0A04020102020204" pitchFamily="34" charset="0"/>
              </a:rPr>
              <a:t>Hypoxia </a:t>
            </a:r>
            <a:r>
              <a:rPr lang="en-US" sz="4000" b="1">
                <a:solidFill>
                  <a:schemeClr val="accent2">
                    <a:lumMod val="75000"/>
                  </a:schemeClr>
                </a:solidFill>
                <a:latin typeface="Arial Black" panose="020B0A04020102020204" pitchFamily="34" charset="0"/>
              </a:rPr>
              <a:t>and Cyanosis</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Respiratory Block Lecture 9</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15" y="332656"/>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0030761" y="630215"/>
            <a:ext cx="1795082" cy="1061065"/>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spTree>
    <p:extLst>
      <p:ext uri="{BB962C8B-B14F-4D97-AF65-F5344CB8AC3E}">
        <p14:creationId xmlns:p14="http://schemas.microsoft.com/office/powerpoint/2010/main" val="205876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88640"/>
            <a:ext cx="10969943" cy="990342"/>
          </a:xfrm>
        </p:spPr>
        <p:txBody>
          <a:bodyPr>
            <a:noAutofit/>
          </a:bodyPr>
          <a:lstStyle/>
          <a:p>
            <a:pPr lvl="0" fontAlgn="base" hangingPunct="0">
              <a:lnSpc>
                <a:spcPct val="80000"/>
              </a:lnSpc>
              <a:spcBef>
                <a:spcPct val="20000"/>
              </a:spcBef>
              <a:spcAft>
                <a:spcPct val="0"/>
              </a:spcAft>
              <a:defRPr/>
            </a:pPr>
            <a:br>
              <a:rPr lang="en-US" sz="3200" dirty="0"/>
            </a:br>
            <a:br>
              <a:rPr lang="en-US" sz="3200" dirty="0"/>
            </a:br>
            <a:r>
              <a:rPr lang="en-US" sz="3200" dirty="0"/>
              <a:t>  Effects of Hypoxia on the Body</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10</a:t>
            </a:fld>
            <a:endParaRPr lang="en-US" dirty="0"/>
          </a:p>
        </p:txBody>
      </p:sp>
      <p:sp>
        <p:nvSpPr>
          <p:cNvPr id="4" name="Content Placeholder 3"/>
          <p:cNvSpPr>
            <a:spLocks noGrp="1"/>
          </p:cNvSpPr>
          <p:nvPr>
            <p:ph sz="quarter" idx="1"/>
          </p:nvPr>
        </p:nvSpPr>
        <p:spPr>
          <a:xfrm>
            <a:off x="549796" y="1556792"/>
            <a:ext cx="6085237" cy="4298032"/>
          </a:xfrm>
        </p:spPr>
        <p:txBody>
          <a:bodyPr>
            <a:normAutofit/>
          </a:bodyPr>
          <a:lstStyle/>
          <a:p>
            <a:r>
              <a:rPr lang="en-US" sz="2000" dirty="0"/>
              <a:t>Impairment of judgment </a:t>
            </a:r>
            <a:r>
              <a:rPr lang="en-US" sz="1800" dirty="0"/>
              <a:t>(principally </a:t>
            </a:r>
            <a:r>
              <a:rPr lang="en-US" sz="1800" b="1" dirty="0"/>
              <a:t>depressed mental activity).</a:t>
            </a:r>
          </a:p>
          <a:p>
            <a:endParaRPr lang="en-US" sz="2000" dirty="0"/>
          </a:p>
          <a:p>
            <a:r>
              <a:rPr lang="en-US" sz="2000" dirty="0"/>
              <a:t>Inability to perform complex calculations.</a:t>
            </a:r>
          </a:p>
          <a:p>
            <a:endParaRPr lang="en-US" sz="2000" dirty="0"/>
          </a:p>
          <a:p>
            <a:r>
              <a:rPr lang="en-US" sz="2000" dirty="0"/>
              <a:t>Headache, nausea, irritability, dyspnea, increased heart rate.</a:t>
            </a:r>
          </a:p>
          <a:p>
            <a:endParaRPr lang="en-US" sz="2000" dirty="0"/>
          </a:p>
          <a:p>
            <a:r>
              <a:rPr lang="en-US" sz="2000" dirty="0"/>
              <a:t>Reduction in muscle </a:t>
            </a:r>
            <a:r>
              <a:rPr lang="en-US" sz="2000" b="1" dirty="0"/>
              <a:t>working capacity</a:t>
            </a:r>
            <a:r>
              <a:rPr lang="en-US" sz="2000" dirty="0"/>
              <a:t>.</a:t>
            </a:r>
          </a:p>
          <a:p>
            <a:endParaRPr lang="en-US" sz="2000" dirty="0"/>
          </a:p>
          <a:p>
            <a:r>
              <a:rPr lang="en-US" sz="2000" b="1" dirty="0"/>
              <a:t>Coma</a:t>
            </a:r>
            <a:r>
              <a:rPr lang="en-US" sz="2000" dirty="0"/>
              <a:t> and</a:t>
            </a:r>
            <a:r>
              <a:rPr lang="en-US" sz="2000" b="1" dirty="0"/>
              <a:t> death </a:t>
            </a:r>
            <a:r>
              <a:rPr lang="en-US" sz="2000" dirty="0"/>
              <a:t>may result (if severe enough).</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508" y="1653580"/>
            <a:ext cx="4511831" cy="41044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7646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Treatment of Hypoxia </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60" y="1839018"/>
            <a:ext cx="10969943" cy="1532370"/>
          </a:xfrm>
        </p:spPr>
        <p:txBody>
          <a:bodyPr/>
          <a:lstStyle/>
          <a:p>
            <a:pPr>
              <a:buFont typeface="Wingdings" charset="2"/>
              <a:buChar char="Ø"/>
            </a:pPr>
            <a:r>
              <a:rPr lang="en-US" sz="2000" dirty="0"/>
              <a:t>Hypoxia is treated by giving oxygen therapy in a tent or high oxygen tension mask.</a:t>
            </a:r>
          </a:p>
          <a:p>
            <a:pPr>
              <a:buFont typeface="Wingdings" charset="2"/>
              <a:buChar char="Ø"/>
            </a:pPr>
            <a:r>
              <a:rPr lang="en-US" sz="2000" dirty="0"/>
              <a:t>This is useful in </a:t>
            </a:r>
            <a:r>
              <a:rPr lang="en-US" sz="2000" b="1" dirty="0"/>
              <a:t>hypoxic hypoxia</a:t>
            </a:r>
            <a:r>
              <a:rPr lang="en-US" sz="2000" dirty="0"/>
              <a:t>, but of less value in other types of hypoxia. </a:t>
            </a:r>
          </a:p>
          <a:p>
            <a:pPr>
              <a:buFont typeface="Wingdings" charset="2"/>
              <a:buChar char="Ø"/>
            </a:pPr>
            <a:r>
              <a:rPr lang="en-US" sz="2000" b="1" dirty="0" err="1"/>
              <a:t>Histiotoxic</a:t>
            </a:r>
            <a:r>
              <a:rPr lang="en-US" sz="2000" b="1" dirty="0"/>
              <a:t> hypoxia will not </a:t>
            </a:r>
            <a:r>
              <a:rPr lang="en-US" sz="2000" dirty="0"/>
              <a:t>benefit from O2 therapy.</a:t>
            </a:r>
          </a:p>
          <a:p>
            <a:pPr>
              <a:buFont typeface="Wingdings" charset="2"/>
              <a:buChar char="Ø"/>
            </a:pPr>
            <a:endParaRPr lang="en-US" dirty="0"/>
          </a:p>
        </p:txBody>
      </p:sp>
      <p:pic>
        <p:nvPicPr>
          <p:cNvPr id="9" name="Picture 2" descr="http://www.buzzle.com/img/articleImages/448520-55311-0.jpg"/>
          <p:cNvPicPr>
            <a:picLocks noChangeAspect="1" noChangeArrowheads="1"/>
          </p:cNvPicPr>
          <p:nvPr/>
        </p:nvPicPr>
        <p:blipFill>
          <a:blip r:embed="rId2" cstate="print"/>
          <a:srcRect/>
          <a:stretch>
            <a:fillRect/>
          </a:stretch>
        </p:blipFill>
        <p:spPr>
          <a:xfrm>
            <a:off x="4393730" y="3836980"/>
            <a:ext cx="3025775" cy="1729340"/>
          </a:xfrm>
          <a:prstGeom prst="rect">
            <a:avLst/>
          </a:prstGeom>
        </p:spPr>
      </p:pic>
      <p:pic>
        <p:nvPicPr>
          <p:cNvPr id="10" name="Picture 7"/>
          <p:cNvPicPr>
            <a:picLocks noChangeAspect="1" noChangeArrowheads="1"/>
          </p:cNvPicPr>
          <p:nvPr/>
        </p:nvPicPr>
        <p:blipFill>
          <a:blip r:embed="rId3" cstate="print"/>
          <a:srcRect/>
          <a:stretch>
            <a:fillRect/>
          </a:stretch>
        </p:blipFill>
        <p:spPr bwMode="auto">
          <a:xfrm>
            <a:off x="7750596" y="3836981"/>
            <a:ext cx="3025775" cy="1729339"/>
          </a:xfrm>
          <a:prstGeom prst="rect">
            <a:avLst/>
          </a:prstGeom>
          <a:noFill/>
          <a:ln w="9525">
            <a:noFill/>
            <a:miter lim="800000"/>
            <a:headEnd/>
            <a:tailEnd/>
          </a:ln>
        </p:spPr>
      </p:pic>
      <p:pic>
        <p:nvPicPr>
          <p:cNvPr id="11" name="Picture 10"/>
          <p:cNvPicPr>
            <a:picLocks noChangeAspect="1" noChangeArrowheads="1"/>
          </p:cNvPicPr>
          <p:nvPr/>
        </p:nvPicPr>
        <p:blipFill>
          <a:blip r:embed="rId4" cstate="print"/>
          <a:srcRect/>
          <a:stretch>
            <a:fillRect/>
          </a:stretch>
        </p:blipFill>
        <p:spPr bwMode="auto">
          <a:xfrm>
            <a:off x="1120944" y="3836980"/>
            <a:ext cx="2895600" cy="1729340"/>
          </a:xfrm>
          <a:prstGeom prst="rect">
            <a:avLst/>
          </a:prstGeom>
          <a:noFill/>
          <a:ln w="9525">
            <a:noFill/>
            <a:miter lim="800000"/>
            <a:headEnd/>
            <a:tailEnd/>
          </a:ln>
        </p:spPr>
      </p:pic>
      <p:sp>
        <p:nvSpPr>
          <p:cNvPr id="12" name="TextBox 11"/>
          <p:cNvSpPr txBox="1"/>
          <p:nvPr/>
        </p:nvSpPr>
        <p:spPr>
          <a:xfrm>
            <a:off x="9527505" y="-1489"/>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5" name="TextBox 4"/>
          <p:cNvSpPr txBox="1"/>
          <p:nvPr/>
        </p:nvSpPr>
        <p:spPr>
          <a:xfrm>
            <a:off x="5014292" y="710434"/>
            <a:ext cx="4608798" cy="338554"/>
          </a:xfrm>
          <a:prstGeom prst="rect">
            <a:avLst/>
          </a:prstGeom>
          <a:noFill/>
        </p:spPr>
        <p:txBody>
          <a:bodyPr wrap="square" rtlCol="0">
            <a:spAutoFit/>
          </a:bodyPr>
          <a:lstStyle/>
          <a:p>
            <a:r>
              <a:rPr lang="en-US" sz="1600">
                <a:solidFill>
                  <a:schemeClr val="bg1">
                    <a:lumMod val="65000"/>
                  </a:schemeClr>
                </a:solidFill>
              </a:rPr>
              <a:t>(Treatment </a:t>
            </a:r>
            <a:r>
              <a:rPr lang="en-US" sz="1600" dirty="0">
                <a:solidFill>
                  <a:schemeClr val="bg1">
                    <a:lumMod val="65000"/>
                  </a:schemeClr>
                </a:solidFill>
              </a:rPr>
              <a:t>of hypoxia depends on the </a:t>
            </a:r>
            <a:r>
              <a:rPr lang="en-US" sz="1600">
                <a:solidFill>
                  <a:schemeClr val="bg1">
                    <a:lumMod val="65000"/>
                  </a:schemeClr>
                </a:solidFill>
              </a:rPr>
              <a:t>cause.)</a:t>
            </a:r>
            <a:endParaRPr lang="en-US" sz="1600" dirty="0">
              <a:solidFill>
                <a:schemeClr val="bg1">
                  <a:lumMod val="50000"/>
                </a:schemeClr>
              </a:solidFill>
            </a:endParaRPr>
          </a:p>
        </p:txBody>
      </p:sp>
    </p:spTree>
    <p:extLst>
      <p:ext uri="{BB962C8B-B14F-4D97-AF65-F5344CB8AC3E}">
        <p14:creationId xmlns:p14="http://schemas.microsoft.com/office/powerpoint/2010/main" val="196859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Hypercapnea</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0" y="1484784"/>
            <a:ext cx="9229368" cy="4871566"/>
          </a:xfrm>
          <a:noFill/>
        </p:spPr>
        <p:txBody>
          <a:bodyPr>
            <a:normAutofit/>
          </a:bodyPr>
          <a:lstStyle/>
          <a:p>
            <a:pPr algn="just"/>
            <a:r>
              <a:rPr lang="en-US" sz="2000" dirty="0"/>
              <a:t>Excess of CO2 in body fluids. </a:t>
            </a:r>
          </a:p>
          <a:p>
            <a:pPr algn="just"/>
            <a:r>
              <a:rPr lang="en-US" sz="2000" dirty="0"/>
              <a:t>It usually occurs with hypoxia*.</a:t>
            </a:r>
          </a:p>
          <a:p>
            <a:pPr algn="just"/>
            <a:r>
              <a:rPr lang="en-US" sz="2000" dirty="0"/>
              <a:t>PCO2 increases above 52 mmHg and therefore it decreases the </a:t>
            </a:r>
            <a:r>
              <a:rPr lang="en-US" sz="2000" dirty="0" err="1"/>
              <a:t>pH.</a:t>
            </a:r>
            <a:endParaRPr lang="en-US" sz="2000" dirty="0"/>
          </a:p>
          <a:p>
            <a:pPr marL="0" indent="0" algn="just">
              <a:buNone/>
            </a:pPr>
            <a:endParaRPr lang="en-US" sz="2000" dirty="0"/>
          </a:p>
          <a:p>
            <a:pPr algn="just"/>
            <a:r>
              <a:rPr lang="en-US" sz="2000" u="sng" dirty="0">
                <a:solidFill>
                  <a:srgbClr val="FF0000"/>
                </a:solidFill>
              </a:rPr>
              <a:t>Features of </a:t>
            </a:r>
            <a:r>
              <a:rPr lang="en-US" sz="2000" u="sng" dirty="0" err="1">
                <a:solidFill>
                  <a:srgbClr val="FF0000"/>
                </a:solidFill>
              </a:rPr>
              <a:t>hypercapnea</a:t>
            </a:r>
            <a:r>
              <a:rPr lang="en-US" sz="2000" u="sng" dirty="0">
                <a:solidFill>
                  <a:srgbClr val="FF0000"/>
                </a:solidFill>
              </a:rPr>
              <a:t>:</a:t>
            </a:r>
          </a:p>
          <a:p>
            <a:pPr marL="514350" indent="-514350" algn="just">
              <a:buFont typeface="+mj-lt"/>
              <a:buAutoNum type="arabicPeriod"/>
            </a:pPr>
            <a:r>
              <a:rPr lang="en-US" sz="2000" dirty="0"/>
              <a:t>Peripheral vasodilatation </a:t>
            </a:r>
            <a:r>
              <a:rPr lang="en-US" sz="1600" dirty="0">
                <a:solidFill>
                  <a:schemeClr val="bg1">
                    <a:lumMod val="65000"/>
                  </a:schemeClr>
                </a:solidFill>
              </a:rPr>
              <a:t>(you feel the pulse easily).</a:t>
            </a:r>
          </a:p>
          <a:p>
            <a:pPr marL="514350" indent="-514350" algn="just">
              <a:buFont typeface="+mj-lt"/>
              <a:buAutoNum type="arabicPeriod"/>
            </a:pPr>
            <a:r>
              <a:rPr lang="en-US" sz="2000" dirty="0"/>
              <a:t>Sweating.</a:t>
            </a:r>
          </a:p>
          <a:p>
            <a:pPr marL="514350" indent="-514350" algn="just">
              <a:buFont typeface="+mj-lt"/>
              <a:buAutoNum type="arabicPeriod"/>
            </a:pPr>
            <a:r>
              <a:rPr lang="en-US" sz="2000" dirty="0"/>
              <a:t>Warm extremities and bounding pulse </a:t>
            </a:r>
            <a:r>
              <a:rPr lang="en-US" sz="1600" dirty="0">
                <a:solidFill>
                  <a:schemeClr val="bg1">
                    <a:lumMod val="65000"/>
                  </a:schemeClr>
                </a:solidFill>
              </a:rPr>
              <a:t>(strong pounding or racing of the heart).</a:t>
            </a:r>
            <a:endParaRPr lang="en-US" sz="2000" dirty="0">
              <a:solidFill>
                <a:schemeClr val="bg1">
                  <a:lumMod val="65000"/>
                </a:schemeClr>
              </a:solidFill>
            </a:endParaRPr>
          </a:p>
          <a:p>
            <a:pPr marL="514350" indent="-514350" algn="just">
              <a:buFont typeface="+mj-lt"/>
              <a:buAutoNum type="arabicPeriod"/>
            </a:pPr>
            <a:r>
              <a:rPr lang="en-US" sz="2000" dirty="0"/>
              <a:t>Muscle twitching.</a:t>
            </a:r>
          </a:p>
          <a:p>
            <a:pPr marL="514350" indent="-514350" algn="just">
              <a:buFont typeface="+mj-lt"/>
              <a:buAutoNum type="arabicPeriod"/>
            </a:pPr>
            <a:r>
              <a:rPr lang="en-US" sz="2000" dirty="0"/>
              <a:t>Headache, drowsiness and coma</a:t>
            </a:r>
          </a:p>
          <a:p>
            <a:pPr marL="514350" indent="-514350" algn="just">
              <a:buFont typeface="+mj-lt"/>
              <a:buAutoNum type="arabicPeriod"/>
            </a:pPr>
            <a:r>
              <a:rPr lang="en-US" sz="2000" dirty="0"/>
              <a:t>Papilledema ( swelling of optic disc) </a:t>
            </a:r>
            <a:r>
              <a:rPr lang="en-US" sz="2000" dirty="0">
                <a:solidFill>
                  <a:schemeClr val="bg1">
                    <a:lumMod val="50000"/>
                  </a:schemeClr>
                </a:solidFill>
              </a:rPr>
              <a:t>(in chronic hypoxia cases)</a:t>
            </a:r>
          </a:p>
          <a:p>
            <a:pPr algn="just"/>
            <a:endParaRPr lang="en-US" sz="2000" dirty="0"/>
          </a:p>
        </p:txBody>
      </p:sp>
      <p:sp>
        <p:nvSpPr>
          <p:cNvPr id="5" name="TextBox 4"/>
          <p:cNvSpPr txBox="1"/>
          <p:nvPr/>
        </p:nvSpPr>
        <p:spPr>
          <a:xfrm>
            <a:off x="9508693" y="-27384"/>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6" name="TextBox 5"/>
          <p:cNvSpPr txBox="1"/>
          <p:nvPr/>
        </p:nvSpPr>
        <p:spPr>
          <a:xfrm>
            <a:off x="1701924" y="6385341"/>
            <a:ext cx="10081120" cy="307777"/>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1400" dirty="0">
                <a:solidFill>
                  <a:schemeClr val="bg1">
                    <a:lumMod val="65000"/>
                  </a:schemeClr>
                </a:solidFill>
              </a:rPr>
              <a:t>*Hypercapnia usually occurs in association with hypoxia only when hypoxia is caused by hypoventilation of circulatory deficiency.</a:t>
            </a:r>
          </a:p>
        </p:txBody>
      </p:sp>
    </p:spTree>
    <p:extLst>
      <p:ext uri="{BB962C8B-B14F-4D97-AF65-F5344CB8AC3E}">
        <p14:creationId xmlns:p14="http://schemas.microsoft.com/office/powerpoint/2010/main" val="85357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lumMod val="75000"/>
                    <a:lumOff val="25000"/>
                  </a:schemeClr>
                </a:solidFill>
              </a:rPr>
              <a:t>Cyanosis</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13</a:t>
            </a:fld>
            <a:endParaRPr lang="en-US" dirty="0"/>
          </a:p>
        </p:txBody>
      </p:sp>
      <p:graphicFrame>
        <p:nvGraphicFramePr>
          <p:cNvPr id="5" name="Diagram 4"/>
          <p:cNvGraphicFramePr/>
          <p:nvPr>
            <p:extLst>
              <p:ext uri="{D42A27DB-BD31-4B8C-83A1-F6EECF244321}">
                <p14:modId xmlns:p14="http://schemas.microsoft.com/office/powerpoint/2010/main" val="641978869"/>
              </p:ext>
            </p:extLst>
          </p:nvPr>
        </p:nvGraphicFramePr>
        <p:xfrm>
          <a:off x="1592393" y="1143000"/>
          <a:ext cx="9004075"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6958508" y="3701168"/>
            <a:ext cx="2667045"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32911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Cyanosis</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9" name="Content Placeholder 3"/>
          <p:cNvSpPr txBox="1">
            <a:spLocks/>
          </p:cNvSpPr>
          <p:nvPr/>
        </p:nvSpPr>
        <p:spPr>
          <a:xfrm>
            <a:off x="609460" y="1621572"/>
            <a:ext cx="8725312" cy="453650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999" dirty="0"/>
              <a:t>A person with anemia never becomes cyanotic because there is not enough hemoglobin for 5 grams to be deoxygenated in 100 milliliters of arterial blood.</a:t>
            </a:r>
          </a:p>
          <a:p>
            <a:pPr marL="0" indent="0" defTabSz="914400">
              <a:buNone/>
            </a:pPr>
            <a:r>
              <a:rPr lang="en-US" sz="1999" dirty="0">
                <a:solidFill>
                  <a:schemeClr val="tx2">
                    <a:lumMod val="40000"/>
                    <a:lumOff val="60000"/>
                  </a:schemeClr>
                </a:solidFill>
              </a:rPr>
              <a:t>(Anemia </a:t>
            </a:r>
            <a:r>
              <a:rPr lang="en-US" sz="1999" dirty="0">
                <a:solidFill>
                  <a:schemeClr val="tx2">
                    <a:lumMod val="40000"/>
                    <a:lumOff val="60000"/>
                  </a:schemeClr>
                </a:solidFill>
                <a:sym typeface="Wingdings" panose="05000000000000000000" pitchFamily="2" charset="2"/>
              </a:rPr>
              <a:t> </a:t>
            </a:r>
            <a:r>
              <a:rPr lang="en-US" sz="1999" b="1" dirty="0">
                <a:solidFill>
                  <a:schemeClr val="tx2">
                    <a:lumMod val="40000"/>
                    <a:lumOff val="60000"/>
                  </a:schemeClr>
                </a:solidFill>
                <a:sym typeface="Wingdings" panose="05000000000000000000" pitchFamily="2" charset="2"/>
              </a:rPr>
              <a:t>Less</a:t>
            </a:r>
            <a:r>
              <a:rPr lang="en-US" sz="1999" dirty="0">
                <a:solidFill>
                  <a:schemeClr val="tx2">
                    <a:lumMod val="40000"/>
                    <a:lumOff val="60000"/>
                  </a:schemeClr>
                </a:solidFill>
                <a:sym typeface="Wingdings" panose="05000000000000000000" pitchFamily="2" charset="2"/>
              </a:rPr>
              <a:t> blood cells  </a:t>
            </a:r>
            <a:r>
              <a:rPr lang="en-US" sz="1999" b="1" dirty="0">
                <a:solidFill>
                  <a:schemeClr val="tx2">
                    <a:lumMod val="40000"/>
                    <a:lumOff val="60000"/>
                  </a:schemeClr>
                </a:solidFill>
                <a:sym typeface="Wingdings" panose="05000000000000000000" pitchFamily="2" charset="2"/>
              </a:rPr>
              <a:t>Less</a:t>
            </a:r>
            <a:r>
              <a:rPr lang="en-US" sz="1999" dirty="0">
                <a:solidFill>
                  <a:schemeClr val="tx2">
                    <a:lumMod val="40000"/>
                    <a:lumOff val="60000"/>
                  </a:schemeClr>
                </a:solidFill>
                <a:sym typeface="Wingdings" panose="05000000000000000000" pitchFamily="2" charset="2"/>
              </a:rPr>
              <a:t> hemoglobin to be deoxygenated  Cyanosis cannot be achieved due to the </a:t>
            </a:r>
            <a:r>
              <a:rPr lang="en-US" sz="1999" b="1" dirty="0">
                <a:solidFill>
                  <a:schemeClr val="tx2">
                    <a:lumMod val="40000"/>
                    <a:lumOff val="60000"/>
                  </a:schemeClr>
                </a:solidFill>
                <a:sym typeface="Wingdings" panose="05000000000000000000" pitchFamily="2" charset="2"/>
              </a:rPr>
              <a:t>lack of hemoglobin </a:t>
            </a:r>
            <a:r>
              <a:rPr lang="en-US" sz="1999" dirty="0">
                <a:solidFill>
                  <a:schemeClr val="tx2">
                    <a:lumMod val="40000"/>
                    <a:lumOff val="60000"/>
                  </a:schemeClr>
                </a:solidFill>
                <a:sym typeface="Wingdings" panose="05000000000000000000" pitchFamily="2" charset="2"/>
              </a:rPr>
              <a:t>and red blood cells).</a:t>
            </a:r>
            <a:endParaRPr lang="en-US" sz="1999" dirty="0"/>
          </a:p>
          <a:p>
            <a:pPr defTabSz="914400"/>
            <a:endParaRPr lang="en-US" sz="1999" dirty="0"/>
          </a:p>
          <a:p>
            <a:pPr defTabSz="914400">
              <a:buClr>
                <a:srgbClr val="727CA3"/>
              </a:buClr>
            </a:pPr>
            <a:r>
              <a:rPr lang="en-US" sz="1999" dirty="0"/>
              <a:t>While In a person with excess red blood cells in the case of polycythemia, has a great excess of available hemoglobin that can become deoxygenated leads frequently to cyanosis. </a:t>
            </a:r>
          </a:p>
          <a:p>
            <a:pPr marL="0" indent="0" defTabSz="914400">
              <a:buClr>
                <a:srgbClr val="727CA3"/>
              </a:buClr>
              <a:buNone/>
            </a:pPr>
            <a:r>
              <a:rPr lang="en-US" sz="1999" dirty="0">
                <a:solidFill>
                  <a:srgbClr val="464653">
                    <a:lumMod val="40000"/>
                    <a:lumOff val="60000"/>
                  </a:srgbClr>
                </a:solidFill>
              </a:rPr>
              <a:t>(Polycythemia </a:t>
            </a:r>
            <a:r>
              <a:rPr lang="en-US" sz="1999" dirty="0">
                <a:solidFill>
                  <a:srgbClr val="464653">
                    <a:lumMod val="40000"/>
                    <a:lumOff val="60000"/>
                  </a:srgbClr>
                </a:solidFill>
                <a:sym typeface="Wingdings" panose="05000000000000000000" pitchFamily="2" charset="2"/>
              </a:rPr>
              <a:t> </a:t>
            </a:r>
            <a:r>
              <a:rPr lang="en-US" sz="1999" b="1" dirty="0">
                <a:solidFill>
                  <a:srgbClr val="464653">
                    <a:lumMod val="40000"/>
                    <a:lumOff val="60000"/>
                  </a:srgbClr>
                </a:solidFill>
                <a:sym typeface="Wingdings" panose="05000000000000000000" pitchFamily="2" charset="2"/>
              </a:rPr>
              <a:t>More</a:t>
            </a:r>
            <a:r>
              <a:rPr lang="en-US" sz="1999" dirty="0">
                <a:solidFill>
                  <a:srgbClr val="464653">
                    <a:lumMod val="40000"/>
                    <a:lumOff val="60000"/>
                  </a:srgbClr>
                </a:solidFill>
                <a:sym typeface="Wingdings" panose="05000000000000000000" pitchFamily="2" charset="2"/>
              </a:rPr>
              <a:t> blood cells  </a:t>
            </a:r>
            <a:r>
              <a:rPr lang="en-US" sz="1999" b="1" dirty="0">
                <a:solidFill>
                  <a:srgbClr val="464653">
                    <a:lumMod val="40000"/>
                    <a:lumOff val="60000"/>
                  </a:srgbClr>
                </a:solidFill>
                <a:sym typeface="Wingdings" panose="05000000000000000000" pitchFamily="2" charset="2"/>
              </a:rPr>
              <a:t>More</a:t>
            </a:r>
            <a:r>
              <a:rPr lang="en-US" sz="1999" dirty="0">
                <a:solidFill>
                  <a:srgbClr val="464653">
                    <a:lumMod val="40000"/>
                    <a:lumOff val="60000"/>
                  </a:srgbClr>
                </a:solidFill>
                <a:sym typeface="Wingdings" panose="05000000000000000000" pitchFamily="2" charset="2"/>
              </a:rPr>
              <a:t> hemoglobin to be deoxygenated  Cyanosis can be achieved due to the </a:t>
            </a:r>
            <a:r>
              <a:rPr lang="en-US" sz="1999" b="1" dirty="0">
                <a:solidFill>
                  <a:srgbClr val="464653">
                    <a:lumMod val="40000"/>
                    <a:lumOff val="60000"/>
                  </a:srgbClr>
                </a:solidFill>
                <a:sym typeface="Wingdings" panose="05000000000000000000" pitchFamily="2" charset="2"/>
              </a:rPr>
              <a:t>excess hemoglobin </a:t>
            </a:r>
            <a:r>
              <a:rPr lang="en-US" sz="1999" dirty="0">
                <a:solidFill>
                  <a:srgbClr val="464653">
                    <a:lumMod val="40000"/>
                    <a:lumOff val="60000"/>
                  </a:srgbClr>
                </a:solidFill>
                <a:sym typeface="Wingdings" panose="05000000000000000000" pitchFamily="2" charset="2"/>
              </a:rPr>
              <a:t>and red blood cells.)</a:t>
            </a:r>
            <a:endParaRPr lang="en-US" sz="1999" dirty="0">
              <a:solidFill>
                <a:prstClr val="black"/>
              </a:solidFill>
            </a:endParaRPr>
          </a:p>
          <a:p>
            <a:pPr marL="0" indent="0" defTabSz="914400">
              <a:buFont typeface="Wingdings 3"/>
              <a:buNone/>
            </a:pPr>
            <a:endParaRPr lang="en-US" sz="2399" dirty="0"/>
          </a:p>
        </p:txBody>
      </p:sp>
      <p:pic>
        <p:nvPicPr>
          <p:cNvPr id="10" name="Picture 2"/>
          <p:cNvPicPr>
            <a:picLocks noGrp="1" noChangeAspect="1" noChangeArrowheads="1"/>
          </p:cNvPicPr>
          <p:nvPr>
            <p:ph sz="quarter" idx="1"/>
          </p:nvPr>
        </p:nvPicPr>
        <p:blipFill>
          <a:blip r:embed="rId2" cstate="print"/>
          <a:srcRect/>
          <a:stretch>
            <a:fillRect/>
          </a:stretch>
        </p:blipFill>
        <p:spPr>
          <a:xfrm>
            <a:off x="9550796" y="1347056"/>
            <a:ext cx="2028607" cy="1620226"/>
          </a:xfrm>
          <a:prstGeom prst="rect">
            <a:avLst/>
          </a:prstGeom>
        </p:spPr>
      </p:pic>
      <p:pic>
        <p:nvPicPr>
          <p:cNvPr id="11" name="Picture 10"/>
          <p:cNvPicPr>
            <a:picLocks noChangeAspect="1" noChangeArrowheads="1"/>
          </p:cNvPicPr>
          <p:nvPr/>
        </p:nvPicPr>
        <p:blipFill>
          <a:blip r:embed="rId3" cstate="print"/>
          <a:srcRect/>
          <a:stretch>
            <a:fillRect/>
          </a:stretch>
        </p:blipFill>
        <p:spPr bwMode="auto">
          <a:xfrm>
            <a:off x="9550796" y="3003286"/>
            <a:ext cx="2028608" cy="1629505"/>
          </a:xfrm>
          <a:prstGeom prst="rect">
            <a:avLst/>
          </a:prstGeom>
          <a:noFill/>
          <a:ln w="9525">
            <a:noFill/>
            <a:miter lim="800000"/>
            <a:headEnd/>
            <a:tailEnd/>
          </a:ln>
        </p:spPr>
      </p:pic>
      <p:pic>
        <p:nvPicPr>
          <p:cNvPr id="12" name="Picture 11"/>
          <p:cNvPicPr>
            <a:picLocks noChangeAspect="1" noChangeArrowheads="1"/>
          </p:cNvPicPr>
          <p:nvPr/>
        </p:nvPicPr>
        <p:blipFill>
          <a:blip r:embed="rId4" cstate="print"/>
          <a:srcRect/>
          <a:stretch>
            <a:fillRect/>
          </a:stretch>
        </p:blipFill>
        <p:spPr bwMode="auto">
          <a:xfrm>
            <a:off x="9539552" y="4668795"/>
            <a:ext cx="2039851" cy="1496509"/>
          </a:xfrm>
          <a:prstGeom prst="rect">
            <a:avLst/>
          </a:prstGeom>
          <a:noFill/>
          <a:ln w="9525">
            <a:noFill/>
            <a:miter lim="800000"/>
            <a:headEnd/>
            <a:tailEnd/>
          </a:ln>
        </p:spPr>
      </p:pic>
      <p:sp>
        <p:nvSpPr>
          <p:cNvPr id="13" name="TextBox 12"/>
          <p:cNvSpPr txBox="1"/>
          <p:nvPr/>
        </p:nvSpPr>
        <p:spPr>
          <a:xfrm>
            <a:off x="9754245"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84895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Causes of Cyanosis</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15</a:t>
            </a:fld>
            <a:endParaRPr lang="en-US" dirty="0"/>
          </a:p>
        </p:txBody>
      </p:sp>
      <p:sp>
        <p:nvSpPr>
          <p:cNvPr id="4" name="Content Placeholder 3"/>
          <p:cNvSpPr>
            <a:spLocks noGrp="1"/>
          </p:cNvSpPr>
          <p:nvPr>
            <p:ph sz="quarter" idx="1"/>
          </p:nvPr>
        </p:nvSpPr>
        <p:spPr>
          <a:xfrm>
            <a:off x="703859" y="1516110"/>
            <a:ext cx="5731287" cy="5959633"/>
          </a:xfrm>
        </p:spPr>
        <p:txBody>
          <a:bodyPr>
            <a:normAutofit/>
          </a:bodyPr>
          <a:lstStyle/>
          <a:p>
            <a:pPr>
              <a:lnSpc>
                <a:spcPct val="70000"/>
              </a:lnSpc>
              <a:buFont typeface="Wingdings" charset="2"/>
              <a:buChar char="Ø"/>
            </a:pPr>
            <a:r>
              <a:rPr lang="en-US" sz="2000" u="sng" dirty="0"/>
              <a:t>Inadequate oxygenation of blood in the lungs:</a:t>
            </a:r>
          </a:p>
          <a:p>
            <a:pPr>
              <a:lnSpc>
                <a:spcPct val="70000"/>
              </a:lnSpc>
              <a:buFont typeface="Arial" charset="0"/>
              <a:buChar char="•"/>
            </a:pPr>
            <a:r>
              <a:rPr lang="en-US" sz="2000" dirty="0"/>
              <a:t>High altitude.</a:t>
            </a:r>
          </a:p>
          <a:p>
            <a:pPr>
              <a:lnSpc>
                <a:spcPct val="70000"/>
              </a:lnSpc>
              <a:buFont typeface="Arial" charset="0"/>
              <a:buChar char="•"/>
            </a:pPr>
            <a:r>
              <a:rPr lang="en-US" sz="2000" dirty="0"/>
              <a:t>Obstruction of respiratory passages.</a:t>
            </a:r>
          </a:p>
          <a:p>
            <a:pPr>
              <a:lnSpc>
                <a:spcPct val="70000"/>
              </a:lnSpc>
              <a:buFont typeface="Arial" charset="0"/>
              <a:buChar char="•"/>
            </a:pPr>
            <a:r>
              <a:rPr lang="en-US" sz="2000" dirty="0"/>
              <a:t>Pneumoconiosis*.</a:t>
            </a:r>
          </a:p>
          <a:p>
            <a:pPr>
              <a:lnSpc>
                <a:spcPct val="70000"/>
              </a:lnSpc>
              <a:buFont typeface="Arial" charset="0"/>
              <a:buChar char="•"/>
            </a:pPr>
            <a:r>
              <a:rPr lang="en-US" sz="2000" dirty="0"/>
              <a:t>Emphysema.</a:t>
            </a:r>
          </a:p>
          <a:p>
            <a:pPr>
              <a:lnSpc>
                <a:spcPct val="70000"/>
              </a:lnSpc>
              <a:buFont typeface="Arial" charset="0"/>
              <a:buChar char="•"/>
            </a:pPr>
            <a:r>
              <a:rPr lang="en-US" sz="2000" dirty="0"/>
              <a:t>CO-poisoning.</a:t>
            </a:r>
          </a:p>
          <a:p>
            <a:pPr>
              <a:lnSpc>
                <a:spcPct val="70000"/>
              </a:lnSpc>
              <a:buFont typeface="Arial" charset="0"/>
              <a:buChar char="•"/>
            </a:pPr>
            <a:endParaRPr lang="en-US" sz="2000" dirty="0"/>
          </a:p>
          <a:p>
            <a:pPr>
              <a:lnSpc>
                <a:spcPct val="70000"/>
              </a:lnSpc>
              <a:buFont typeface="Wingdings" charset="2"/>
              <a:buChar char="Ø"/>
            </a:pPr>
            <a:r>
              <a:rPr lang="en-US" sz="2000" u="sng" dirty="0"/>
              <a:t>Presence of an aerated shunt between vessels: </a:t>
            </a:r>
          </a:p>
          <a:p>
            <a:pPr>
              <a:lnSpc>
                <a:spcPct val="70000"/>
              </a:lnSpc>
              <a:buFont typeface="Arial" charset="0"/>
              <a:buChar char="•"/>
            </a:pPr>
            <a:r>
              <a:rPr lang="en-US" sz="2000" dirty="0"/>
              <a:t>Coaractation** of aorta. </a:t>
            </a:r>
          </a:p>
          <a:p>
            <a:pPr>
              <a:lnSpc>
                <a:spcPct val="70000"/>
              </a:lnSpc>
              <a:buFont typeface="Arial" charset="0"/>
              <a:buChar char="•"/>
            </a:pPr>
            <a:r>
              <a:rPr lang="en-US" sz="2000" dirty="0"/>
              <a:t>Fallot’s tetralogy***. </a:t>
            </a:r>
          </a:p>
          <a:p>
            <a:pPr>
              <a:lnSpc>
                <a:spcPct val="70000"/>
              </a:lnSpc>
              <a:buFont typeface="Arial" charset="0"/>
              <a:buChar char="•"/>
            </a:pPr>
            <a:endParaRPr lang="en-US" sz="2000" u="sng" dirty="0"/>
          </a:p>
          <a:p>
            <a:pPr>
              <a:lnSpc>
                <a:spcPct val="70000"/>
              </a:lnSpc>
              <a:buFont typeface="Wingdings" charset="2"/>
              <a:buChar char="Ø"/>
            </a:pPr>
            <a:r>
              <a:rPr lang="en-US" sz="2000" u="sng" dirty="0"/>
              <a:t>Other Causes: </a:t>
            </a:r>
          </a:p>
          <a:p>
            <a:pPr>
              <a:lnSpc>
                <a:spcPct val="70000"/>
              </a:lnSpc>
              <a:buFont typeface="Arial" charset="0"/>
              <a:buChar char="•"/>
            </a:pPr>
            <a:r>
              <a:rPr lang="en-US" sz="2000" dirty="0"/>
              <a:t>Moderate cold. </a:t>
            </a:r>
          </a:p>
          <a:p>
            <a:pPr>
              <a:lnSpc>
                <a:spcPct val="70000"/>
              </a:lnSpc>
              <a:buFont typeface="Arial" charset="0"/>
              <a:buChar char="•"/>
            </a:pPr>
            <a:r>
              <a:rPr lang="en-US" sz="2000" dirty="0"/>
              <a:t>Diminished blood flow to tissues.</a:t>
            </a:r>
          </a:p>
        </p:txBody>
      </p:sp>
      <p:pic>
        <p:nvPicPr>
          <p:cNvPr id="5" name="Picture 4"/>
          <p:cNvPicPr>
            <a:picLocks noChangeAspect="1"/>
          </p:cNvPicPr>
          <p:nvPr/>
        </p:nvPicPr>
        <p:blipFill rotWithShape="1">
          <a:blip r:embed="rId2"/>
          <a:srcRect t="11327"/>
          <a:stretch/>
        </p:blipFill>
        <p:spPr>
          <a:xfrm>
            <a:off x="7800238" y="1516110"/>
            <a:ext cx="3156401" cy="1027317"/>
          </a:xfrm>
          <a:prstGeom prst="rect">
            <a:avLst/>
          </a:prstGeom>
        </p:spPr>
      </p:pic>
      <p:sp>
        <p:nvSpPr>
          <p:cNvPr id="6" name="Rectangle 5"/>
          <p:cNvSpPr/>
          <p:nvPr/>
        </p:nvSpPr>
        <p:spPr>
          <a:xfrm>
            <a:off x="7102524" y="2733820"/>
            <a:ext cx="4752528" cy="3622530"/>
          </a:xfrm>
          <a:prstGeom prst="rect">
            <a:avLst/>
          </a:prstGeom>
        </p:spPr>
        <p:txBody>
          <a:bodyPr wrap="square">
            <a:spAutoFit/>
          </a:bodyPr>
          <a:lstStyle/>
          <a:p>
            <a:pPr algn="just">
              <a:lnSpc>
                <a:spcPct val="70000"/>
              </a:lnSpc>
            </a:pPr>
            <a:r>
              <a:rPr lang="en-US" sz="1800" dirty="0">
                <a:solidFill>
                  <a:schemeClr val="tx2">
                    <a:lumMod val="60000"/>
                    <a:lumOff val="40000"/>
                  </a:schemeClr>
                </a:solidFill>
              </a:rPr>
              <a:t>*a disease of the lungs due to inhalation of dust, characterized by inflammation, coughing, and fibrosis.</a:t>
            </a:r>
          </a:p>
          <a:p>
            <a:pPr algn="just">
              <a:lnSpc>
                <a:spcPct val="70000"/>
              </a:lnSpc>
            </a:pPr>
            <a:endParaRPr lang="en-US" sz="1800" dirty="0">
              <a:solidFill>
                <a:schemeClr val="tx2">
                  <a:lumMod val="60000"/>
                  <a:lumOff val="40000"/>
                </a:schemeClr>
              </a:solidFill>
            </a:endParaRPr>
          </a:p>
          <a:p>
            <a:pPr algn="just">
              <a:lnSpc>
                <a:spcPct val="70000"/>
              </a:lnSpc>
            </a:pPr>
            <a:r>
              <a:rPr lang="en-US" sz="1800" dirty="0">
                <a:solidFill>
                  <a:schemeClr val="tx2">
                    <a:lumMod val="60000"/>
                    <a:lumOff val="40000"/>
                  </a:schemeClr>
                </a:solidFill>
              </a:rPr>
              <a:t>**Coarctation of the Aorta (CoA) A narrowing of the major artery (the aorta) that carries blood to the body. This narrowing affects blood flow where the arteries branch out to carry blood along separate vessels to the upper and lower parts of the body. CoA can cause high blood pressure or heart damage.</a:t>
            </a:r>
          </a:p>
          <a:p>
            <a:pPr algn="just">
              <a:lnSpc>
                <a:spcPct val="70000"/>
              </a:lnSpc>
            </a:pPr>
            <a:endParaRPr lang="en-US" sz="1600" dirty="0">
              <a:solidFill>
                <a:schemeClr val="tx2">
                  <a:lumMod val="60000"/>
                  <a:lumOff val="40000"/>
                </a:schemeClr>
              </a:solidFill>
            </a:endParaRPr>
          </a:p>
          <a:p>
            <a:pPr algn="just">
              <a:lnSpc>
                <a:spcPct val="70000"/>
              </a:lnSpc>
            </a:pPr>
            <a:r>
              <a:rPr lang="en-US" sz="1600" dirty="0">
                <a:solidFill>
                  <a:schemeClr val="tx2">
                    <a:lumMod val="60000"/>
                    <a:lumOff val="40000"/>
                  </a:schemeClr>
                </a:solidFill>
              </a:rPr>
              <a:t>***</a:t>
            </a:r>
            <a:r>
              <a:rPr lang="en-US" sz="1800" dirty="0">
                <a:solidFill>
                  <a:schemeClr val="tx2">
                    <a:lumMod val="60000"/>
                    <a:lumOff val="40000"/>
                  </a:schemeClr>
                </a:solidFill>
              </a:rPr>
              <a:t>Tetralogy of Fallot (TOF) is a congenital heart defect that is present at birth causing a number of heart-related abnormalities that disrupt blood flow.</a:t>
            </a:r>
          </a:p>
          <a:p>
            <a:pPr algn="just">
              <a:lnSpc>
                <a:spcPct val="70000"/>
              </a:lnSpc>
            </a:pPr>
            <a:endParaRPr lang="en-US" sz="1600" dirty="0">
              <a:solidFill>
                <a:schemeClr val="tx2">
                  <a:lumMod val="60000"/>
                  <a:lumOff val="40000"/>
                </a:schemeClr>
              </a:solidFill>
            </a:endParaRPr>
          </a:p>
          <a:p>
            <a:pPr algn="just">
              <a:buFont typeface="Wingdings" panose="05000000000000000000" pitchFamily="2" charset="2"/>
              <a:buChar char="q"/>
            </a:pPr>
            <a:endParaRPr lang="en-US" sz="1800" dirty="0"/>
          </a:p>
        </p:txBody>
      </p:sp>
      <p:sp>
        <p:nvSpPr>
          <p:cNvPr id="7" name="TextBox 6"/>
          <p:cNvSpPr txBox="1"/>
          <p:nvPr/>
        </p:nvSpPr>
        <p:spPr>
          <a:xfrm>
            <a:off x="9740553" y="-1126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cxnSp>
        <p:nvCxnSpPr>
          <p:cNvPr id="9" name="Straight Connector 8"/>
          <p:cNvCxnSpPr/>
          <p:nvPr/>
        </p:nvCxnSpPr>
        <p:spPr>
          <a:xfrm>
            <a:off x="6454452" y="1700808"/>
            <a:ext cx="0" cy="41044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77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Types of Cyanosis</a:t>
            </a: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3492934"/>
              </p:ext>
            </p:extLst>
          </p:nvPr>
        </p:nvGraphicFramePr>
        <p:xfrm>
          <a:off x="609460" y="980728"/>
          <a:ext cx="10969943"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40553" y="-1489"/>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8756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Ventilation-Perfusion Ratio (V/Q)</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609459" y="1772816"/>
            <a:ext cx="10969943" cy="4320480"/>
          </a:xfrm>
        </p:spPr>
        <p:txBody>
          <a:bodyPr>
            <a:normAutofit/>
          </a:bodyPr>
          <a:lstStyle/>
          <a:p>
            <a:pPr algn="just"/>
            <a:r>
              <a:rPr lang="en-US" sz="2000" dirty="0"/>
              <a:t>Ventilation-Perfusion   Ratio  (VA/Q): This is the ratio of alveolar ventilation to the pulmonary blood flow per minute. </a:t>
            </a:r>
          </a:p>
          <a:p>
            <a:pPr algn="just"/>
            <a:r>
              <a:rPr lang="en-US" sz="2000" dirty="0"/>
              <a:t>Ventilation-perfusion ratio is expressed as VA/Q</a:t>
            </a:r>
          </a:p>
          <a:p>
            <a:pPr algn="just"/>
            <a:r>
              <a:rPr lang="en-US" sz="2000" dirty="0"/>
              <a:t>When VA (alveolar ventilation) is normal for a given alveolus and Q (blood flow) is also normal for the alveolus, the ventilation-perfusion ratio (VA/Q) is also said to be normal. </a:t>
            </a:r>
          </a:p>
          <a:p>
            <a:pPr marL="0" indent="0" algn="just">
              <a:buNone/>
            </a:pPr>
            <a:endParaRPr lang="en-US" sz="2000" dirty="0"/>
          </a:p>
          <a:p>
            <a:pPr algn="just"/>
            <a:r>
              <a:rPr lang="en-US" sz="2000" dirty="0"/>
              <a:t>Ventilation - Perfusion   Ratio  (V/Q):  The alveolar ventilation at rest is about (</a:t>
            </a:r>
            <a:r>
              <a:rPr lang="en-US" sz="2000" dirty="0">
                <a:solidFill>
                  <a:schemeClr val="accent4">
                    <a:lumMod val="75000"/>
                  </a:schemeClr>
                </a:solidFill>
              </a:rPr>
              <a:t>4.2</a:t>
            </a:r>
            <a:r>
              <a:rPr lang="en-US" sz="2000" dirty="0"/>
              <a:t> L/minute)</a:t>
            </a:r>
          </a:p>
          <a:p>
            <a:pPr algn="just"/>
            <a:r>
              <a:rPr lang="en-US" sz="2000" dirty="0"/>
              <a:t>Calculated as:  Alveolar ventilation = respiration rate x (tidal volume – dead space air)</a:t>
            </a:r>
          </a:p>
          <a:p>
            <a:pPr algn="just"/>
            <a:r>
              <a:rPr lang="en-US" sz="2000" dirty="0"/>
              <a:t>The pulmonary blood flow is equal to right ventricular output per minute (</a:t>
            </a:r>
            <a:r>
              <a:rPr lang="en-US" sz="2000" dirty="0">
                <a:solidFill>
                  <a:schemeClr val="accent4">
                    <a:lumMod val="75000"/>
                  </a:schemeClr>
                </a:solidFill>
              </a:rPr>
              <a:t>5</a:t>
            </a:r>
            <a:r>
              <a:rPr lang="en-US" sz="2000" dirty="0"/>
              <a:t> L/min). Hence ventilation perfusion ratio is (V/Q) =  </a:t>
            </a:r>
            <a:r>
              <a:rPr lang="en-US" sz="2000" dirty="0">
                <a:solidFill>
                  <a:schemeClr val="accent4">
                    <a:lumMod val="75000"/>
                  </a:schemeClr>
                </a:solidFill>
              </a:rPr>
              <a:t>4.2/ 5= 0.84</a:t>
            </a:r>
          </a:p>
        </p:txBody>
      </p:sp>
    </p:spTree>
    <p:extLst>
      <p:ext uri="{BB962C8B-B14F-4D97-AF65-F5344CB8AC3E}">
        <p14:creationId xmlns:p14="http://schemas.microsoft.com/office/powerpoint/2010/main" val="2096037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Ventilation-Perfusion Ratio (V/Q)</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graphicFrame>
        <p:nvGraphicFramePr>
          <p:cNvPr id="26" name="Content Placeholder 25"/>
          <p:cNvGraphicFramePr>
            <a:graphicFrameLocks noGrp="1"/>
          </p:cNvGraphicFramePr>
          <p:nvPr>
            <p:ph sz="quarter" idx="1"/>
            <p:extLst>
              <p:ext uri="{D42A27DB-BD31-4B8C-83A1-F6EECF244321}">
                <p14:modId xmlns:p14="http://schemas.microsoft.com/office/powerpoint/2010/main" val="1105851158"/>
              </p:ext>
            </p:extLst>
          </p:nvPr>
        </p:nvGraphicFramePr>
        <p:xfrm>
          <a:off x="609600" y="1156138"/>
          <a:ext cx="10969625"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816669" y="5548452"/>
            <a:ext cx="10246295" cy="769441"/>
          </a:xfrm>
          <a:prstGeom prst="rect">
            <a:avLst/>
          </a:prstGeom>
          <a:noFill/>
        </p:spPr>
        <p:txBody>
          <a:bodyPr wrap="square" rtlCol="0">
            <a:spAutoFit/>
          </a:bodyPr>
          <a:lstStyle/>
          <a:p>
            <a:r>
              <a:rPr lang="en-US" dirty="0">
                <a:solidFill>
                  <a:schemeClr val="bg1"/>
                </a:solidFill>
              </a:rPr>
              <a:t>Ventilation and perfusion must be matched at the alveolar capillary level.</a:t>
            </a:r>
          </a:p>
          <a:p>
            <a:endParaRPr lang="en-US" sz="2400" dirty="0">
              <a:solidFill>
                <a:schemeClr val="bg1"/>
              </a:solidFill>
            </a:endParaRPr>
          </a:p>
        </p:txBody>
      </p:sp>
    </p:spTree>
    <p:extLst>
      <p:ext uri="{BB962C8B-B14F-4D97-AF65-F5344CB8AC3E}">
        <p14:creationId xmlns:p14="http://schemas.microsoft.com/office/powerpoint/2010/main" val="1314908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3333824" cy="990600"/>
          </a:xfrm>
        </p:spPr>
        <p:txBody>
          <a:bodyPr>
            <a:normAutofit/>
          </a:bodyPr>
          <a:lstStyle/>
          <a:p>
            <a:pPr>
              <a:lnSpc>
                <a:spcPct val="80000"/>
              </a:lnSpc>
            </a:pPr>
            <a:r>
              <a:rPr lang="en-US" altLang="en-US" sz="3200" u="sng" dirty="0">
                <a:ea typeface="Times New Roman" panose="02020603050405020304" pitchFamily="18" charset="0"/>
                <a:cs typeface="Arial" panose="020B0604020202020204" pitchFamily="34" charset="0"/>
              </a:rPr>
              <a:t>Decrease</a:t>
            </a:r>
            <a:r>
              <a:rPr lang="en-US" altLang="en-US" sz="3200" dirty="0">
                <a:ea typeface="Times New Roman" panose="02020603050405020304" pitchFamily="18" charset="0"/>
                <a:cs typeface="Arial" panose="020B0604020202020204" pitchFamily="34" charset="0"/>
              </a:rPr>
              <a:t> in Ventilation-Perfusion Ratio (V/Q)</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Content Placeholder 3"/>
          <p:cNvSpPr>
            <a:spLocks noGrp="1"/>
          </p:cNvSpPr>
          <p:nvPr>
            <p:ph sz="quarter" idx="1"/>
          </p:nvPr>
        </p:nvSpPr>
        <p:spPr>
          <a:xfrm>
            <a:off x="816669" y="1502405"/>
            <a:ext cx="10969943" cy="862474"/>
          </a:xfrm>
        </p:spPr>
        <p:txBody>
          <a:bodyPr>
            <a:normAutofit/>
          </a:bodyPr>
          <a:lstStyle/>
          <a:p>
            <a:r>
              <a:rPr lang="en-US" sz="2000" dirty="0">
                <a:solidFill>
                  <a:schemeClr val="tx1">
                    <a:lumMod val="95000"/>
                    <a:lumOff val="5000"/>
                  </a:schemeClr>
                </a:solidFill>
              </a:rPr>
              <a:t>A decrease in V/Q ratio is produced by either decreasing ventilation or increasing blood flow.</a:t>
            </a:r>
          </a:p>
          <a:p>
            <a:endParaRPr lang="en-US" sz="2400" dirty="0">
              <a:solidFill>
                <a:schemeClr val="tx1">
                  <a:lumMod val="95000"/>
                  <a:lumOff val="5000"/>
                </a:schemeClr>
              </a:solidFill>
            </a:endParaRPr>
          </a:p>
        </p:txBody>
      </p:sp>
      <p:graphicFrame>
        <p:nvGraphicFramePr>
          <p:cNvPr id="5" name="Diagram 4"/>
          <p:cNvGraphicFramePr/>
          <p:nvPr>
            <p:extLst>
              <p:ext uri="{D42A27DB-BD31-4B8C-83A1-F6EECF244321}">
                <p14:modId xmlns:p14="http://schemas.microsoft.com/office/powerpoint/2010/main" val="1964825442"/>
              </p:ext>
            </p:extLst>
          </p:nvPr>
        </p:nvGraphicFramePr>
        <p:xfrm>
          <a:off x="609460" y="2129927"/>
          <a:ext cx="6714361" cy="3751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7"/>
          <p:cNvPicPr>
            <a:picLocks noChangeAspect="1" noChangeArrowheads="1"/>
          </p:cNvPicPr>
          <p:nvPr/>
        </p:nvPicPr>
        <p:blipFill>
          <a:blip r:embed="rId7" cstate="print"/>
          <a:srcRect/>
          <a:stretch>
            <a:fillRect/>
          </a:stretch>
        </p:blipFill>
        <p:spPr bwMode="auto">
          <a:xfrm>
            <a:off x="7606580" y="2364879"/>
            <a:ext cx="4040962" cy="3224361"/>
          </a:xfrm>
          <a:prstGeom prst="rect">
            <a:avLst/>
          </a:prstGeom>
          <a:noFill/>
          <a:ln w="22225">
            <a:solidFill>
              <a:schemeClr val="tx1"/>
            </a:solidFill>
            <a:miter lim="800000"/>
            <a:headEnd/>
            <a:tailEnd/>
          </a:ln>
        </p:spPr>
      </p:pic>
      <p:sp>
        <p:nvSpPr>
          <p:cNvPr id="8" name="TextBox 7"/>
          <p:cNvSpPr txBox="1"/>
          <p:nvPr/>
        </p:nvSpPr>
        <p:spPr>
          <a:xfrm>
            <a:off x="9527505" y="-1489"/>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Rounded Rectangle 5"/>
          <p:cNvSpPr/>
          <p:nvPr/>
        </p:nvSpPr>
        <p:spPr>
          <a:xfrm>
            <a:off x="9910836" y="5229200"/>
            <a:ext cx="720080"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43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Objectives</a:t>
            </a:r>
          </a:p>
        </p:txBody>
      </p:sp>
      <p:sp>
        <p:nvSpPr>
          <p:cNvPr id="3" name="Content Placeholder 2"/>
          <p:cNvSpPr>
            <a:spLocks noGrp="1"/>
          </p:cNvSpPr>
          <p:nvPr>
            <p:ph sz="quarter" idx="1"/>
          </p:nvPr>
        </p:nvSpPr>
        <p:spPr>
          <a:xfrm>
            <a:off x="609460" y="1772816"/>
            <a:ext cx="10969943" cy="2641848"/>
          </a:xfrm>
        </p:spPr>
        <p:txBody>
          <a:bodyPr>
            <a:noAutofit/>
          </a:bodyPr>
          <a:lstStyle/>
          <a:p>
            <a:pPr>
              <a:buFont typeface="Courier New" panose="02070309020205020404" pitchFamily="49" charset="0"/>
              <a:buChar char="o"/>
            </a:pPr>
            <a:endParaRPr lang="en-US" sz="2400" dirty="0">
              <a:solidFill>
                <a:schemeClr val="accent1">
                  <a:lumMod val="75000"/>
                </a:schemeClr>
              </a:solidFill>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r>
              <a:rPr lang="en-US" sz="2400" dirty="0">
                <a:solidFill>
                  <a:schemeClr val="accent1">
                    <a:lumMod val="75000"/>
                  </a:schemeClr>
                </a:solidFill>
                <a:ea typeface="+mj-ea"/>
                <a:cs typeface="+mj-cs"/>
              </a:rPr>
              <a:t> Define hypoxia and list its various physiological and pathological causes. </a:t>
            </a:r>
          </a:p>
          <a:p>
            <a:pPr>
              <a:buFont typeface="Courier New" panose="02070309020205020404" pitchFamily="49" charset="0"/>
              <a:buChar char="o"/>
            </a:pPr>
            <a:r>
              <a:rPr lang="en-US" sz="2400" dirty="0">
                <a:solidFill>
                  <a:schemeClr val="accent1">
                    <a:lumMod val="75000"/>
                  </a:schemeClr>
                </a:solidFill>
                <a:ea typeface="+mj-ea"/>
                <a:cs typeface="+mj-cs"/>
              </a:rPr>
              <a:t> Define hypo and hyper-ventilation in terms of arterial PCO2 and PO2. </a:t>
            </a:r>
          </a:p>
          <a:p>
            <a:pPr>
              <a:buFont typeface="Courier New" panose="02070309020205020404" pitchFamily="49" charset="0"/>
              <a:buChar char="o"/>
            </a:pPr>
            <a:r>
              <a:rPr lang="en-US" sz="2400" dirty="0">
                <a:solidFill>
                  <a:schemeClr val="accent1">
                    <a:lumMod val="75000"/>
                  </a:schemeClr>
                </a:solidFill>
                <a:ea typeface="+mj-ea"/>
                <a:cs typeface="+mj-cs"/>
              </a:rPr>
              <a:t> Define cyanosis and its clinical presentation </a:t>
            </a:r>
          </a:p>
          <a:p>
            <a:pPr>
              <a:buFont typeface="Courier New" panose="02070309020205020404" pitchFamily="49" charset="0"/>
              <a:buChar char="o"/>
            </a:pPr>
            <a:r>
              <a:rPr lang="en-US" sz="2400" dirty="0">
                <a:solidFill>
                  <a:schemeClr val="accent1">
                    <a:lumMod val="75000"/>
                  </a:schemeClr>
                </a:solidFill>
                <a:ea typeface="+mj-ea"/>
                <a:cs typeface="+mj-cs"/>
              </a:rPr>
              <a:t> Define ventilation/perfusion (V͎/Q) ratio and its normal values.</a:t>
            </a: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411097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83425362"/>
              </p:ext>
            </p:extLst>
          </p:nvPr>
        </p:nvGraphicFramePr>
        <p:xfrm>
          <a:off x="591570" y="2195383"/>
          <a:ext cx="6562180" cy="3753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3833" y="1526205"/>
            <a:ext cx="10585176" cy="400110"/>
          </a:xfrm>
          <a:prstGeom prst="rect">
            <a:avLst/>
          </a:prstGeom>
          <a:noFill/>
        </p:spPr>
        <p:txBody>
          <a:bodyPr wrap="square" rtlCol="0">
            <a:spAutoFit/>
          </a:bodyPr>
          <a:lstStyle/>
          <a:p>
            <a:r>
              <a:rPr lang="en-US" dirty="0"/>
              <a:t>Either caused by increased ventilation or decreased perfusion. </a:t>
            </a:r>
          </a:p>
        </p:txBody>
      </p:sp>
      <p:sp>
        <p:nvSpPr>
          <p:cNvPr id="7" name="Title 1"/>
          <p:cNvSpPr txBox="1">
            <a:spLocks/>
          </p:cNvSpPr>
          <p:nvPr/>
        </p:nvSpPr>
        <p:spPr>
          <a:xfrm>
            <a:off x="608333" y="107722"/>
            <a:ext cx="13333824"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lnSpc>
                <a:spcPct val="80000"/>
              </a:lnSpc>
            </a:pPr>
            <a:r>
              <a:rPr lang="en-US" altLang="en-US" sz="3200" u="sng" dirty="0">
                <a:solidFill>
                  <a:schemeClr val="accent1">
                    <a:lumMod val="75000"/>
                  </a:schemeClr>
                </a:solidFill>
                <a:ea typeface="Times New Roman" panose="02020603050405020304" pitchFamily="18" charset="0"/>
                <a:cs typeface="Arial" panose="020B0604020202020204" pitchFamily="34" charset="0"/>
              </a:rPr>
              <a:t>Increase</a:t>
            </a:r>
            <a:r>
              <a:rPr lang="en-US" altLang="en-US" sz="3200" dirty="0">
                <a:solidFill>
                  <a:schemeClr val="accent1">
                    <a:lumMod val="75000"/>
                  </a:schemeClr>
                </a:solidFill>
                <a:ea typeface="Times New Roman" panose="02020603050405020304" pitchFamily="18" charset="0"/>
                <a:cs typeface="Arial" panose="020B0604020202020204" pitchFamily="34" charset="0"/>
              </a:rPr>
              <a:t> in Ventilation-Perfusion Ratio (V/Q)</a:t>
            </a:r>
            <a:endParaRPr lang="en-US" sz="3200" dirty="0">
              <a:solidFill>
                <a:schemeClr val="accent1">
                  <a:lumMod val="75000"/>
                </a:schemeClr>
              </a:solidFill>
            </a:endParaRPr>
          </a:p>
        </p:txBody>
      </p:sp>
      <p:pic>
        <p:nvPicPr>
          <p:cNvPr id="8" name="Picture 2"/>
          <p:cNvPicPr>
            <a:picLocks noChangeAspect="1" noChangeArrowheads="1"/>
          </p:cNvPicPr>
          <p:nvPr/>
        </p:nvPicPr>
        <p:blipFill>
          <a:blip r:embed="rId7" cstate="print"/>
          <a:srcRect/>
          <a:stretch>
            <a:fillRect/>
          </a:stretch>
        </p:blipFill>
        <p:spPr>
          <a:xfrm>
            <a:off x="7606580" y="3257636"/>
            <a:ext cx="4230602" cy="2563992"/>
          </a:xfrm>
          <a:prstGeom prst="rect">
            <a:avLst/>
          </a:prstGeom>
        </p:spPr>
      </p:pic>
      <p:sp>
        <p:nvSpPr>
          <p:cNvPr id="2" name="TextBox 1"/>
          <p:cNvSpPr txBox="1"/>
          <p:nvPr/>
        </p:nvSpPr>
        <p:spPr>
          <a:xfrm>
            <a:off x="7971113" y="2467215"/>
            <a:ext cx="3501536" cy="400110"/>
          </a:xfrm>
          <a:prstGeom prst="rect">
            <a:avLst/>
          </a:prstGeom>
          <a:noFill/>
        </p:spPr>
        <p:txBody>
          <a:bodyPr wrap="none" rtlCol="0">
            <a:spAutoFit/>
          </a:bodyPr>
          <a:lstStyle/>
          <a:p>
            <a:r>
              <a:rPr lang="en-US" altLang="en-US"/>
              <a:t>Ventilation- Perfusion Lung Scan</a:t>
            </a:r>
            <a:endParaRPr lang="en-US"/>
          </a:p>
        </p:txBody>
      </p:sp>
      <p:sp>
        <p:nvSpPr>
          <p:cNvPr id="9" name="TextBox 8"/>
          <p:cNvSpPr txBox="1"/>
          <p:nvPr/>
        </p:nvSpPr>
        <p:spPr>
          <a:xfrm>
            <a:off x="9527505" y="0"/>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42375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0181" y="1442126"/>
            <a:ext cx="5028611" cy="4687245"/>
          </a:xfrm>
          <a:prstGeom prst="rect">
            <a:avLst/>
          </a:prstGeom>
          <a:solidFill>
            <a:schemeClr val="accent2">
              <a:alpha val="13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305304" y="1442126"/>
            <a:ext cx="5028611" cy="4687245"/>
          </a:xfrm>
          <a:prstGeom prst="rect">
            <a:avLst/>
          </a:prstGeom>
          <a:solidFill>
            <a:schemeClr val="accent2">
              <a:alpha val="13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a:t>Ventilation-Perfusion Ratio (V/Q)</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886163" y="1618808"/>
            <a:ext cx="4939802" cy="4320157"/>
          </a:xfrm>
        </p:spPr>
        <p:txBody>
          <a:bodyPr>
            <a:noAutofit/>
          </a:bodyPr>
          <a:lstStyle/>
          <a:p>
            <a:pPr algn="just"/>
            <a:r>
              <a:rPr lang="en-US" sz="2000" dirty="0">
                <a:ea typeface="Times New Roman" pitchFamily="18" charset="0"/>
                <a:cs typeface="Arial" pitchFamily="34" charset="0"/>
              </a:rPr>
              <a:t>The normal value means on average lungs are over-perfused but under-ventilated at rest.</a:t>
            </a:r>
          </a:p>
          <a:p>
            <a:pPr algn="just"/>
            <a:r>
              <a:rPr lang="en-US" sz="2000" dirty="0"/>
              <a:t>The main function of this ratio is to determine the state of oxygenation in the body.  </a:t>
            </a:r>
          </a:p>
          <a:p>
            <a:pPr algn="just"/>
            <a:r>
              <a:rPr lang="en-US" sz="2000" dirty="0">
                <a:solidFill>
                  <a:srgbClr val="C00000"/>
                </a:solidFill>
              </a:rPr>
              <a:t>Any mismatch in the ratio can result in hypoxia</a:t>
            </a:r>
            <a:r>
              <a:rPr lang="en-US" sz="2000" dirty="0">
                <a:solidFill>
                  <a:srgbClr val="FF0000"/>
                </a:solidFill>
              </a:rPr>
              <a:t>.</a:t>
            </a:r>
          </a:p>
          <a:p>
            <a:pPr algn="just"/>
            <a:r>
              <a:rPr lang="en-US" sz="2000" u="sng" dirty="0">
                <a:ea typeface="Times New Roman" pitchFamily="18" charset="0"/>
                <a:cs typeface="Arial" pitchFamily="34" charset="0"/>
              </a:rPr>
              <a:t>During exercise: </a:t>
            </a:r>
            <a:r>
              <a:rPr lang="en-US" sz="2000" dirty="0">
                <a:ea typeface="Times New Roman" pitchFamily="18" charset="0"/>
                <a:cs typeface="Arial" pitchFamily="34" charset="0"/>
              </a:rPr>
              <a:t>Less difference in pulmonary blood flow between basal and apical portions of the lungs occurs. This makes ventilation more closely matching  perfusion of the lungs. </a:t>
            </a:r>
          </a:p>
          <a:p>
            <a:pPr algn="just"/>
            <a:endParaRPr lang="en-US" sz="2000" dirty="0">
              <a:solidFill>
                <a:srgbClr val="FF0000"/>
              </a:solidFill>
            </a:endParaRPr>
          </a:p>
        </p:txBody>
      </p:sp>
      <p:sp>
        <p:nvSpPr>
          <p:cNvPr id="5" name="Content Placeholder 3"/>
          <p:cNvSpPr txBox="1">
            <a:spLocks/>
          </p:cNvSpPr>
          <p:nvPr/>
        </p:nvSpPr>
        <p:spPr>
          <a:xfrm>
            <a:off x="6454452" y="1194781"/>
            <a:ext cx="4608513" cy="4744184"/>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endParaRPr lang="en-US" sz="2000" dirty="0">
              <a:ea typeface="Times New Roman" pitchFamily="18" charset="0"/>
              <a:cs typeface="Arial" pitchFamily="34" charset="0"/>
            </a:endParaRPr>
          </a:p>
          <a:p>
            <a:pPr algn="just" defTabSz="914400"/>
            <a:endParaRPr lang="en-US" sz="2000" dirty="0">
              <a:ea typeface="Times New Roman" pitchFamily="18" charset="0"/>
              <a:cs typeface="Arial" pitchFamily="34" charset="0"/>
            </a:endParaRPr>
          </a:p>
          <a:p>
            <a:pPr algn="just" defTabSz="914400"/>
            <a:endParaRPr lang="en-US" sz="2000" dirty="0">
              <a:ea typeface="Times New Roman" pitchFamily="18" charset="0"/>
              <a:cs typeface="Arial" pitchFamily="34" charset="0"/>
            </a:endParaRPr>
          </a:p>
          <a:p>
            <a:pPr algn="just" defTabSz="914400"/>
            <a:r>
              <a:rPr lang="en-US" sz="2000" dirty="0">
                <a:ea typeface="Times New Roman" pitchFamily="18" charset="0"/>
                <a:cs typeface="Arial" pitchFamily="34" charset="0"/>
              </a:rPr>
              <a:t>The ratio is variable from apex to base of the lung </a:t>
            </a:r>
          </a:p>
          <a:p>
            <a:pPr algn="just" defTabSz="914400"/>
            <a:r>
              <a:rPr lang="en-US" altLang="en-US" sz="2000" dirty="0"/>
              <a:t>As lung is centered vertically around the heart, part of the lung is superior to the heart, and part is inferior</a:t>
            </a:r>
            <a:endParaRPr lang="en-US" sz="2000" dirty="0">
              <a:ea typeface="Times New Roman" pitchFamily="18" charset="0"/>
              <a:cs typeface="Arial" pitchFamily="34" charset="0"/>
            </a:endParaRPr>
          </a:p>
          <a:p>
            <a:pPr marL="0" indent="0" algn="just">
              <a:buNone/>
            </a:pPr>
            <a:r>
              <a:rPr lang="en-US" sz="1900" dirty="0"/>
              <a:t>High (V/Q) ratio of the apex leads to an increase in alveolar and arterial oxygen levels while decreasing the carbon dioxide. The blood leaving the apex of each lung in a standing person is estimated to have a PaO2 of 130 mm Hg and a PaCO2 of 28 mm Hg.</a:t>
            </a:r>
            <a:endParaRPr lang="en-US" sz="1900" dirty="0">
              <a:ea typeface="Times New Roman" pitchFamily="18" charset="0"/>
              <a:cs typeface="Arial" pitchFamily="34" charset="0"/>
            </a:endParaRPr>
          </a:p>
          <a:p>
            <a:pPr marL="0" indent="0" algn="just" defTabSz="914400">
              <a:buFont typeface="Wingdings 3"/>
              <a:buNone/>
            </a:pPr>
            <a:endParaRPr lang="en-US" sz="2000" dirty="0">
              <a:ea typeface="Times New Roman" pitchFamily="18" charset="0"/>
              <a:cs typeface="Arial" pitchFamily="34" charset="0"/>
            </a:endParaRPr>
          </a:p>
          <a:p>
            <a:pPr algn="just" defTabSz="914400"/>
            <a:endParaRPr lang="en-US" sz="2000" dirty="0"/>
          </a:p>
        </p:txBody>
      </p:sp>
      <p:sp>
        <p:nvSpPr>
          <p:cNvPr id="10" name="TextBox 9"/>
          <p:cNvSpPr txBox="1"/>
          <p:nvPr/>
        </p:nvSpPr>
        <p:spPr>
          <a:xfrm>
            <a:off x="7595474" y="1634481"/>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81111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Abnormalities of the V/Q Ratio</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a:xfrm>
            <a:off x="615445" y="1700808"/>
            <a:ext cx="10969943" cy="4464496"/>
          </a:xfrm>
          <a:noFill/>
          <a:ln>
            <a:noFill/>
          </a:ln>
        </p:spPr>
        <p:txBody>
          <a:bodyPr>
            <a:normAutofit/>
          </a:bodyPr>
          <a:lstStyle/>
          <a:p>
            <a:pPr algn="just"/>
            <a:endParaRPr lang="en-US" sz="1050" dirty="0"/>
          </a:p>
          <a:p>
            <a:pPr algn="just"/>
            <a:r>
              <a:rPr lang="en-US" sz="2000" dirty="0"/>
              <a:t>When the V/Q ratio is less than normal this is called physiologic shunt (a certain fraction of the venous blood is passing through the pulmonary capillaries without being oxygenated i.e. shunted blood).</a:t>
            </a:r>
          </a:p>
          <a:p>
            <a:pPr algn="just"/>
            <a:r>
              <a:rPr lang="en-US" sz="2000" dirty="0"/>
              <a:t>When V/Q is more than normal this is called Physiologic dead space (when the ventilation of some of the alveoli is great but the alveolar blood flow is low, ventilation of these alveoli is wasted).</a:t>
            </a:r>
          </a:p>
          <a:p>
            <a:pPr algn="just"/>
            <a:r>
              <a:rPr lang="en-US" sz="2000" dirty="0"/>
              <a:t>In Chronic Obstructive Lung disease COPD because of bronchial obstruction in some areas and destruction of the alveolar septa in other areas with patent alveoli those people have some areas of the lung exhibit serious physiologic shunt and in other areas serious physiologic dead space.</a:t>
            </a:r>
          </a:p>
          <a:p>
            <a:pPr algn="just"/>
            <a:r>
              <a:rPr lang="en-US" sz="2000" dirty="0"/>
              <a:t>COPD is the most prevalent cause of pulmonary disability today, lung effectiveness as a gas exchange     organ may decrease to </a:t>
            </a:r>
            <a:r>
              <a:rPr lang="en-US" sz="2000" dirty="0">
                <a:solidFill>
                  <a:srgbClr val="FF0000"/>
                </a:solidFill>
              </a:rPr>
              <a:t>10%.</a:t>
            </a:r>
          </a:p>
        </p:txBody>
      </p:sp>
      <p:sp>
        <p:nvSpPr>
          <p:cNvPr id="5" name="TextBox 4"/>
          <p:cNvSpPr txBox="1"/>
          <p:nvPr/>
        </p:nvSpPr>
        <p:spPr>
          <a:xfrm>
            <a:off x="9527505" y="0"/>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79102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8" name="Title 1"/>
          <p:cNvSpPr>
            <a:spLocks noGrp="1"/>
          </p:cNvSpPr>
          <p:nvPr>
            <p:ph type="title"/>
          </p:nvPr>
        </p:nvSpPr>
        <p:spPr>
          <a:xfrm>
            <a:off x="693812" y="346557"/>
            <a:ext cx="10724628" cy="774923"/>
          </a:xfrm>
        </p:spPr>
        <p:txBody>
          <a:bodyPr>
            <a:normAutofit/>
          </a:bodyPr>
          <a:lstStyle/>
          <a:p>
            <a:r>
              <a:rPr lang="en-US" altLang="en-US" sz="3200" dirty="0">
                <a:solidFill>
                  <a:schemeClr val="bg1">
                    <a:lumMod val="75000"/>
                  </a:schemeClr>
                </a:solidFill>
              </a:rPr>
              <a:t>Pulmonary Blood Flow (Extra Slide From Guyton) </a:t>
            </a:r>
          </a:p>
        </p:txBody>
      </p:sp>
      <p:sp>
        <p:nvSpPr>
          <p:cNvPr id="9" name="Content Placeholder 2"/>
          <p:cNvSpPr>
            <a:spLocks noGrp="1"/>
          </p:cNvSpPr>
          <p:nvPr>
            <p:ph idx="1"/>
          </p:nvPr>
        </p:nvSpPr>
        <p:spPr>
          <a:xfrm>
            <a:off x="698376" y="2401689"/>
            <a:ext cx="10724628" cy="3475583"/>
          </a:xfrm>
        </p:spPr>
        <p:txBody>
          <a:bodyPr>
            <a:normAutofit/>
          </a:bodyPr>
          <a:lstStyle/>
          <a:p>
            <a:r>
              <a:rPr lang="en-US" altLang="en-US" sz="2400" dirty="0"/>
              <a:t>The capillaries  in the alveolar walls are distended by the blood pressure inside them but simultaneously they are compressed by the alveolar air pressure on their outsides. </a:t>
            </a:r>
          </a:p>
          <a:p>
            <a:r>
              <a:rPr lang="en-US" altLang="en-US" sz="2400" dirty="0"/>
              <a:t>Therefore anytime the lung alveolar air pressure becomes greater than the capillary blood pressure (((the capillaries are closed))).</a:t>
            </a:r>
          </a:p>
          <a:p>
            <a:r>
              <a:rPr lang="en-US" altLang="en-US" sz="2400" dirty="0"/>
              <a:t>Blood pressure in the apex  is decreased but increased in the base duo to gravity. </a:t>
            </a:r>
          </a:p>
          <a:p>
            <a:endParaRPr lang="en-US" altLang="en-US" sz="2400" dirty="0"/>
          </a:p>
        </p:txBody>
      </p:sp>
      <p:sp>
        <p:nvSpPr>
          <p:cNvPr id="11" name="TextBox 10"/>
          <p:cNvSpPr txBox="1"/>
          <p:nvPr/>
        </p:nvSpPr>
        <p:spPr>
          <a:xfrm>
            <a:off x="718510" y="1832551"/>
            <a:ext cx="5616624" cy="400110"/>
          </a:xfrm>
          <a:prstGeom prst="rect">
            <a:avLst/>
          </a:prstGeom>
          <a:noFill/>
        </p:spPr>
        <p:txBody>
          <a:bodyPr wrap="square" rtlCol="0">
            <a:spAutoFit/>
          </a:bodyPr>
          <a:lstStyle/>
          <a:p>
            <a:r>
              <a:rPr lang="en-US" dirty="0">
                <a:solidFill>
                  <a:srgbClr val="FF0000"/>
                </a:solidFill>
              </a:rPr>
              <a:t>Important so you could understand the next slide. </a:t>
            </a:r>
          </a:p>
        </p:txBody>
      </p:sp>
    </p:spTree>
    <p:extLst>
      <p:ext uri="{BB962C8B-B14F-4D97-AF65-F5344CB8AC3E}">
        <p14:creationId xmlns:p14="http://schemas.microsoft.com/office/powerpoint/2010/main" val="4231601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Regional Blood Flow Distribution</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0477806"/>
              </p:ext>
            </p:extLst>
          </p:nvPr>
        </p:nvGraphicFramePr>
        <p:xfrm>
          <a:off x="609460" y="1602105"/>
          <a:ext cx="8221116"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Sultan Ayoub Meo\My Documents\My Pictures\RsCrcl0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0716" y="1219200"/>
            <a:ext cx="3170312" cy="532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740553" y="-1489"/>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49665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Title 1"/>
          <p:cNvSpPr>
            <a:spLocks noGrp="1"/>
          </p:cNvSpPr>
          <p:nvPr>
            <p:ph type="title"/>
          </p:nvPr>
        </p:nvSpPr>
        <p:spPr>
          <a:xfrm>
            <a:off x="549796" y="363199"/>
            <a:ext cx="11377264" cy="774923"/>
          </a:xfrm>
        </p:spPr>
        <p:txBody>
          <a:bodyPr>
            <a:noAutofit/>
          </a:bodyPr>
          <a:lstStyle/>
          <a:p>
            <a:r>
              <a:rPr lang="en-US" altLang="en-US" sz="3200" dirty="0">
                <a:solidFill>
                  <a:schemeClr val="bg1">
                    <a:lumMod val="75000"/>
                  </a:schemeClr>
                </a:solidFill>
              </a:rPr>
              <a:t>Composition of </a:t>
            </a:r>
            <a:r>
              <a:rPr lang="en-US" altLang="en-US" sz="3200">
                <a:solidFill>
                  <a:schemeClr val="bg1">
                    <a:lumMod val="75000"/>
                  </a:schemeClr>
                </a:solidFill>
              </a:rPr>
              <a:t>Alveolar Air (Extra Slide From Guyton) </a:t>
            </a:r>
            <a:endParaRPr lang="en-US" altLang="en-US" sz="3200" dirty="0">
              <a:solidFill>
                <a:schemeClr val="bg1">
                  <a:lumMod val="75000"/>
                </a:schemeClr>
              </a:solidFill>
            </a:endParaRPr>
          </a:p>
        </p:txBody>
      </p:sp>
      <p:sp>
        <p:nvSpPr>
          <p:cNvPr id="6" name="Content Placeholder 2"/>
          <p:cNvSpPr>
            <a:spLocks noGrp="1"/>
          </p:cNvSpPr>
          <p:nvPr>
            <p:ph idx="1"/>
          </p:nvPr>
        </p:nvSpPr>
        <p:spPr>
          <a:xfrm>
            <a:off x="698866" y="1783080"/>
            <a:ext cx="10940652" cy="4756150"/>
          </a:xfrm>
        </p:spPr>
        <p:txBody>
          <a:bodyPr>
            <a:normAutofit/>
          </a:bodyPr>
          <a:lstStyle/>
          <a:p>
            <a:pPr algn="just"/>
            <a:r>
              <a:rPr lang="en-US" altLang="en-US" sz="2000" dirty="0"/>
              <a:t>In alveoli the partial pressure of CO2 is increased and O2 is decreased in relation to atmospheric pressure due to:</a:t>
            </a:r>
          </a:p>
          <a:p>
            <a:pPr marL="457200" indent="-457200" algn="just">
              <a:buAutoNum type="arabicPeriod"/>
            </a:pPr>
            <a:r>
              <a:rPr lang="en-US" altLang="en-US" sz="2000" dirty="0"/>
              <a:t>Alveolar air is only partially replaced by atmospheric air. </a:t>
            </a:r>
          </a:p>
          <a:p>
            <a:pPr marL="457200" indent="-457200" algn="just">
              <a:buAutoNum type="arabicPeriod"/>
            </a:pPr>
            <a:r>
              <a:rPr lang="en-US" altLang="en-US" sz="2000" dirty="0"/>
              <a:t>As air moves into the </a:t>
            </a:r>
            <a:r>
              <a:rPr lang="en-US" altLang="en-US" sz="2000" b="1" dirty="0"/>
              <a:t>alveoli</a:t>
            </a:r>
            <a:r>
              <a:rPr lang="en-US" altLang="en-US" sz="2000" dirty="0"/>
              <a:t>, water </a:t>
            </a:r>
            <a:r>
              <a:rPr lang="en-US" altLang="en-US" sz="2000" b="1" dirty="0"/>
              <a:t>vapor (which dilutes all other gases) </a:t>
            </a:r>
            <a:r>
              <a:rPr lang="en-US" altLang="en-US" sz="2000" dirty="0"/>
              <a:t>and </a:t>
            </a:r>
            <a:r>
              <a:rPr lang="en-US" altLang="en-US" sz="2000" b="1" dirty="0"/>
              <a:t>carbon dioxide (from pulmonary blood)</a:t>
            </a:r>
            <a:r>
              <a:rPr lang="en-US" altLang="en-US" sz="2000" dirty="0"/>
              <a:t> are added.</a:t>
            </a:r>
          </a:p>
          <a:p>
            <a:pPr marL="457200" indent="-457200" algn="just">
              <a:buAutoNum type="arabicPeriod"/>
            </a:pPr>
            <a:r>
              <a:rPr lang="en-US" altLang="en-US" sz="2000" dirty="0"/>
              <a:t>Oxygen is constantly being absorbed into the pulmonary blood from alveolar air.</a:t>
            </a:r>
          </a:p>
          <a:p>
            <a:pPr marL="457200" indent="-457200" algn="just">
              <a:buAutoNum type="arabicPeriod"/>
            </a:pPr>
            <a:endParaRPr lang="en-US" altLang="en-US" sz="2000" dirty="0"/>
          </a:p>
          <a:p>
            <a:pPr algn="just"/>
            <a:r>
              <a:rPr lang="en-US" altLang="en-US" sz="2000" dirty="0"/>
              <a:t>Since the apex is over ventilated it has higher oxygen concentration and lesser carbon dioxide concentration. </a:t>
            </a:r>
          </a:p>
        </p:txBody>
      </p:sp>
      <p:sp>
        <p:nvSpPr>
          <p:cNvPr id="7" name="TextBox 6"/>
          <p:cNvSpPr txBox="1"/>
          <p:nvPr/>
        </p:nvSpPr>
        <p:spPr>
          <a:xfrm>
            <a:off x="720569" y="5354182"/>
            <a:ext cx="10918949" cy="590931"/>
          </a:xfrm>
          <a:prstGeom prst="rect">
            <a:avLst/>
          </a:prstGeom>
          <a:noFill/>
        </p:spPr>
        <p:txBody>
          <a:bodyPr wrap="square">
            <a:spAutoFit/>
          </a:bodyPr>
          <a:lstStyle/>
          <a:p>
            <a:pPr marL="285750" indent="-285750" algn="just" eaLnBrk="1" hangingPunct="1">
              <a:lnSpc>
                <a:spcPct val="80000"/>
              </a:lnSpc>
              <a:spcBef>
                <a:spcPct val="20000"/>
              </a:spcBef>
              <a:buClr>
                <a:schemeClr val="folHlink"/>
              </a:buClr>
              <a:buSzPct val="90000"/>
              <a:buFont typeface="Arial" charset="0"/>
              <a:buChar char="•"/>
              <a:defRPr/>
            </a:pPr>
            <a:r>
              <a:rPr lang="en-US" sz="1800" dirty="0">
                <a:solidFill>
                  <a:schemeClr val="tx1">
                    <a:lumMod val="50000"/>
                    <a:lumOff val="50000"/>
                  </a:schemeClr>
                </a:solidFill>
              </a:rPr>
              <a:t>Partial pressure of O2 in atmosphere is 159 mmHg </a:t>
            </a:r>
          </a:p>
          <a:p>
            <a:pPr marL="285750" indent="-285750" algn="just" eaLnBrk="1" hangingPunct="1">
              <a:lnSpc>
                <a:spcPct val="80000"/>
              </a:lnSpc>
              <a:spcBef>
                <a:spcPct val="20000"/>
              </a:spcBef>
              <a:buClr>
                <a:schemeClr val="folHlink"/>
              </a:buClr>
              <a:buSzPct val="90000"/>
              <a:buFont typeface="Arial" charset="0"/>
              <a:buChar char="•"/>
              <a:defRPr/>
            </a:pPr>
            <a:r>
              <a:rPr lang="en-US" sz="1800" dirty="0">
                <a:solidFill>
                  <a:schemeClr val="tx1">
                    <a:lumMod val="50000"/>
                    <a:lumOff val="50000"/>
                  </a:schemeClr>
                </a:solidFill>
              </a:rPr>
              <a:t>Partial pressure of Co2 in atmosphere is 0.3 mmHg</a:t>
            </a:r>
          </a:p>
        </p:txBody>
      </p:sp>
    </p:spTree>
    <p:extLst>
      <p:ext uri="{BB962C8B-B14F-4D97-AF65-F5344CB8AC3E}">
        <p14:creationId xmlns:p14="http://schemas.microsoft.com/office/powerpoint/2010/main" val="48145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358129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26</a:t>
            </a:fld>
            <a:endParaRPr lang="en-US" dirty="0">
              <a:solidFill>
                <a:srgbClr val="464653"/>
              </a:solidFill>
            </a:endParaRPr>
          </a:p>
        </p:txBody>
      </p:sp>
      <p:sp>
        <p:nvSpPr>
          <p:cNvPr id="5" name="TextBox 4"/>
          <p:cNvSpPr txBox="1"/>
          <p:nvPr/>
        </p:nvSpPr>
        <p:spPr>
          <a:xfrm>
            <a:off x="603638" y="4940204"/>
            <a:ext cx="6714910"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969943" cy="553616"/>
          </a:xfrm>
        </p:spPr>
        <p:txBody>
          <a:bodyPr>
            <a:noAutofit/>
          </a:bodyPr>
          <a:lstStyle/>
          <a:p>
            <a:r>
              <a:rPr lang="en-US" sz="2400" dirty="0">
                <a:hlinkClick r:id="rId3"/>
              </a:rPr>
              <a:t>https://www.onlineexambuilder.com/lecture-9/exam-129881</a:t>
            </a:r>
            <a:endParaRPr lang="en-US" sz="2200" dirty="0">
              <a:latin typeface="+mj-lt"/>
            </a:endParaRPr>
          </a:p>
        </p:txBody>
      </p:sp>
    </p:spTree>
    <p:extLst>
      <p:ext uri="{BB962C8B-B14F-4D97-AF65-F5344CB8AC3E}">
        <p14:creationId xmlns:p14="http://schemas.microsoft.com/office/powerpoint/2010/main" val="2835139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25"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27</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1986175"/>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Mohammed Alayed</a:t>
            </a:r>
          </a:p>
          <a:p>
            <a:pPr fontAlgn="t">
              <a:lnSpc>
                <a:spcPct val="80000"/>
              </a:lnSpc>
              <a:spcBef>
                <a:spcPct val="20000"/>
              </a:spcBef>
            </a:pPr>
            <a:r>
              <a:rPr lang="en-US" sz="1800" dirty="0">
                <a:solidFill>
                  <a:srgbClr val="DDE9EC">
                    <a:lumMod val="75000"/>
                  </a:srgbClr>
                </a:solidFill>
              </a:rPr>
              <a:t>Foaad Fathi </a:t>
            </a:r>
          </a:p>
          <a:p>
            <a:pPr fontAlgn="t">
              <a:lnSpc>
                <a:spcPct val="80000"/>
              </a:lnSpc>
              <a:spcBef>
                <a:spcPct val="20000"/>
              </a:spcBef>
            </a:pPr>
            <a:r>
              <a:rPr lang="en-US" sz="1800" dirty="0">
                <a:solidFill>
                  <a:srgbClr val="DDE9EC">
                    <a:lumMod val="75000"/>
                  </a:srgbClr>
                </a:solidFill>
              </a:rPr>
              <a:t>Faisal Alfawaz </a:t>
            </a:r>
          </a:p>
          <a:p>
            <a:pPr fontAlgn="t">
              <a:lnSpc>
                <a:spcPct val="80000"/>
              </a:lnSpc>
              <a:spcBef>
                <a:spcPct val="20000"/>
              </a:spcBef>
            </a:pPr>
            <a:r>
              <a:rPr lang="en-US" sz="1800" dirty="0">
                <a:solidFill>
                  <a:srgbClr val="DDE9EC">
                    <a:lumMod val="75000"/>
                  </a:srgbClr>
                </a:solidFill>
              </a:rPr>
              <a:t>Fahad Alfayez</a:t>
            </a:r>
          </a:p>
          <a:p>
            <a:pPr fontAlgn="t">
              <a:lnSpc>
                <a:spcPct val="80000"/>
              </a:lnSpc>
              <a:spcBef>
                <a:spcPct val="20000"/>
              </a:spcBef>
            </a:pPr>
            <a:r>
              <a:rPr lang="en-US" sz="1800" dirty="0">
                <a:solidFill>
                  <a:srgbClr val="DDE9EC">
                    <a:lumMod val="75000"/>
                  </a:srgbClr>
                </a:solidFill>
              </a:rPr>
              <a:t>Ali alsubaie </a:t>
            </a:r>
          </a:p>
          <a:p>
            <a:pPr fontAlgn="t">
              <a:lnSpc>
                <a:spcPct val="80000"/>
              </a:lnSpc>
              <a:spcBef>
                <a:spcPct val="20000"/>
              </a:spcBef>
            </a:pPr>
            <a:r>
              <a:rPr lang="en-US" sz="1800" dirty="0">
                <a:solidFill>
                  <a:srgbClr val="DDE9EC">
                    <a:lumMod val="75000"/>
                  </a:srgbClr>
                </a:solidFill>
              </a:rPr>
              <a:t>Mohammad almutlaq</a:t>
            </a:r>
          </a:p>
        </p:txBody>
      </p:sp>
      <p:sp>
        <p:nvSpPr>
          <p:cNvPr id="15" name="Rectangle 8"/>
          <p:cNvSpPr/>
          <p:nvPr/>
        </p:nvSpPr>
        <p:spPr>
          <a:xfrm>
            <a:off x="765824" y="3198579"/>
            <a:ext cx="2879569" cy="1432177"/>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Amal</a:t>
            </a:r>
            <a:r>
              <a:rPr lang="en-US" sz="1800" dirty="0">
                <a:solidFill>
                  <a:srgbClr val="DDE9EC">
                    <a:lumMod val="75000"/>
                  </a:srgbClr>
                </a:solidFill>
              </a:rPr>
              <a:t> </a:t>
            </a:r>
            <a:r>
              <a:rPr lang="en-US" sz="1800" dirty="0" err="1">
                <a:solidFill>
                  <a:srgbClr val="DDE9EC">
                    <a:lumMod val="75000"/>
                  </a:srgbClr>
                </a:solidFill>
              </a:rPr>
              <a:t>Alshaibi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Najd </a:t>
            </a:r>
            <a:r>
              <a:rPr lang="en-US" sz="1800" dirty="0" err="1">
                <a:solidFill>
                  <a:srgbClr val="DDE9EC">
                    <a:lumMod val="75000"/>
                  </a:srgbClr>
                </a:solidFill>
              </a:rPr>
              <a:t>Altheeb</a:t>
            </a:r>
            <a:r>
              <a:rPr lang="en-US" sz="1800" dirty="0">
                <a:solidFill>
                  <a:srgbClr val="DDE9EC">
                    <a:lumMod val="75000"/>
                  </a:srgbClr>
                </a:solidFill>
              </a:rPr>
              <a:t> </a:t>
            </a:r>
          </a:p>
          <a:p>
            <a:pPr fontAlgn="t">
              <a:lnSpc>
                <a:spcPct val="8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a:solidFill>
                  <a:srgbClr val="DDE9EC">
                    <a:lumMod val="75000"/>
                  </a:srgbClr>
                </a:solidFill>
              </a:rPr>
              <a:t>Alskait</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Ruba</a:t>
            </a:r>
            <a:r>
              <a:rPr lang="en-US" sz="1800" dirty="0">
                <a:solidFill>
                  <a:srgbClr val="DDE9EC">
                    <a:lumMod val="75000"/>
                  </a:srgbClr>
                </a:solidFill>
              </a:rPr>
              <a:t> </a:t>
            </a:r>
            <a:r>
              <a:rPr lang="en-US" sz="1800" dirty="0" err="1">
                <a:solidFill>
                  <a:srgbClr val="DDE9EC">
                    <a:lumMod val="75000"/>
                  </a:srgbClr>
                </a:solidFill>
              </a:rPr>
              <a:t>Barnawi</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Hypoxia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60" y="1418590"/>
            <a:ext cx="10969943" cy="4937760"/>
          </a:xfrm>
        </p:spPr>
        <p:txBody>
          <a:bodyPr>
            <a:normAutofit/>
          </a:bodyPr>
          <a:lstStyle/>
          <a:p>
            <a:r>
              <a:rPr lang="en-US" sz="2400" dirty="0"/>
              <a:t>Hypoxia is defined as an inadequate supply (deficiency) of oxygen to the body tissues. It can be classified in the following types:</a:t>
            </a:r>
            <a:endParaRPr lang="ar-SA" sz="2400" dirty="0"/>
          </a:p>
        </p:txBody>
      </p:sp>
      <p:graphicFrame>
        <p:nvGraphicFramePr>
          <p:cNvPr id="5" name="Table 4"/>
          <p:cNvGraphicFramePr>
            <a:graphicFrameLocks noGrp="1"/>
          </p:cNvGraphicFramePr>
          <p:nvPr>
            <p:extLst>
              <p:ext uri="{D42A27DB-BD31-4B8C-83A1-F6EECF244321}">
                <p14:modId xmlns:p14="http://schemas.microsoft.com/office/powerpoint/2010/main" val="1157580807"/>
              </p:ext>
            </p:extLst>
          </p:nvPr>
        </p:nvGraphicFramePr>
        <p:xfrm>
          <a:off x="1845940" y="2564904"/>
          <a:ext cx="8784976" cy="3129974"/>
        </p:xfrm>
        <a:graphic>
          <a:graphicData uri="http://schemas.openxmlformats.org/drawingml/2006/table">
            <a:tbl>
              <a:tblPr rtl="1" firstRow="1" bandRow="1">
                <a:tableStyleId>{1FECB4D8-DB02-4DC6-A0A2-4F2EBAE1DC90}</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604867">
                <a:tc>
                  <a:txBody>
                    <a:bodyPr/>
                    <a:lstStyle/>
                    <a:p>
                      <a:pPr rtl="1"/>
                      <a:r>
                        <a:rPr lang="en-US" dirty="0"/>
                        <a:t>Definition </a:t>
                      </a:r>
                      <a:endParaRPr lang="ar-SA" dirty="0"/>
                    </a:p>
                  </a:txBody>
                  <a:tcPr/>
                </a:tc>
                <a:tc>
                  <a:txBody>
                    <a:bodyPr/>
                    <a:lstStyle/>
                    <a:p>
                      <a:pPr rtl="1"/>
                      <a:r>
                        <a:rPr lang="en-US" dirty="0"/>
                        <a:t>Type</a:t>
                      </a:r>
                      <a:endParaRPr lang="ar-SA" dirty="0"/>
                    </a:p>
                  </a:txBody>
                  <a:tcPr/>
                </a:tc>
                <a:extLst>
                  <a:ext uri="{0D108BD9-81ED-4DB2-BD59-A6C34878D82A}">
                    <a16:rowId xmlns:a16="http://schemas.microsoft.com/office/drawing/2014/main" val="10000"/>
                  </a:ext>
                </a:extLst>
              </a:tr>
              <a:tr h="604867">
                <a:tc>
                  <a:txBody>
                    <a:bodyPr/>
                    <a:lstStyle/>
                    <a:p>
                      <a:pPr rtl="1"/>
                      <a:r>
                        <a:rPr lang="en-US" dirty="0"/>
                        <a:t>Lack of oxygenation of blood in the lungs</a:t>
                      </a:r>
                      <a:endParaRPr lang="ar-SA" dirty="0"/>
                    </a:p>
                  </a:txBody>
                  <a:tcPr/>
                </a:tc>
                <a:tc>
                  <a:txBody>
                    <a:bodyPr/>
                    <a:lstStyle/>
                    <a:p>
                      <a:pPr rtl="1"/>
                      <a:r>
                        <a:rPr lang="en-US" dirty="0"/>
                        <a:t>Hypoxic hypoxia (arterial hypoxia)</a:t>
                      </a:r>
                      <a:endParaRPr lang="ar-SA" dirty="0"/>
                    </a:p>
                  </a:txBody>
                  <a:tcPr/>
                </a:tc>
                <a:extLst>
                  <a:ext uri="{0D108BD9-81ED-4DB2-BD59-A6C34878D82A}">
                    <a16:rowId xmlns:a16="http://schemas.microsoft.com/office/drawing/2014/main" val="10001"/>
                  </a:ext>
                </a:extLst>
              </a:tr>
              <a:tr h="604867">
                <a:tc>
                  <a:txBody>
                    <a:bodyPr/>
                    <a:lstStyle/>
                    <a:p>
                      <a:pPr rtl="1"/>
                      <a:r>
                        <a:rPr lang="en-US" dirty="0"/>
                        <a:t>Decreased oxygen carrying capacity of the blood due to decreased hemoglobin level</a:t>
                      </a:r>
                      <a:endParaRPr lang="ar-SA" dirty="0">
                        <a:solidFill>
                          <a:srgbClr val="FF0000"/>
                        </a:solidFill>
                      </a:endParaRPr>
                    </a:p>
                  </a:txBody>
                  <a:tcPr/>
                </a:tc>
                <a:tc>
                  <a:txBody>
                    <a:bodyPr/>
                    <a:lstStyle/>
                    <a:p>
                      <a:pPr rtl="1"/>
                      <a:r>
                        <a:rPr lang="en-US" dirty="0"/>
                        <a:t>Anemic hypoxia </a:t>
                      </a:r>
                      <a:endParaRPr lang="ar-SA" dirty="0"/>
                    </a:p>
                  </a:txBody>
                  <a:tcPr/>
                </a:tc>
                <a:extLst>
                  <a:ext uri="{0D108BD9-81ED-4DB2-BD59-A6C34878D82A}">
                    <a16:rowId xmlns:a16="http://schemas.microsoft.com/office/drawing/2014/main" val="10002"/>
                  </a:ext>
                </a:extLst>
              </a:tr>
              <a:tr h="604867">
                <a:tc>
                  <a:txBody>
                    <a:bodyPr/>
                    <a:lstStyle/>
                    <a:p>
                      <a:pPr rtl="1"/>
                      <a:r>
                        <a:rPr lang="en-US" dirty="0"/>
                        <a:t>Decreased rate of blood flow throughout the body or a part of the body</a:t>
                      </a:r>
                      <a:endParaRPr lang="ar-SA" dirty="0">
                        <a:solidFill>
                          <a:srgbClr val="FF0000"/>
                        </a:solidFill>
                      </a:endParaRPr>
                    </a:p>
                  </a:txBody>
                  <a:tcPr/>
                </a:tc>
                <a:tc>
                  <a:txBody>
                    <a:bodyPr/>
                    <a:lstStyle/>
                    <a:p>
                      <a:pPr rtl="1"/>
                      <a:r>
                        <a:rPr lang="en-US" dirty="0"/>
                        <a:t>Stagnant hypoxia</a:t>
                      </a:r>
                      <a:r>
                        <a:rPr lang="en-US" baseline="0" dirty="0"/>
                        <a:t> </a:t>
                      </a:r>
                      <a:r>
                        <a:rPr lang="en-US" dirty="0"/>
                        <a:t>(Hypokinetic or Ischemic hypoxia)</a:t>
                      </a:r>
                      <a:endParaRPr lang="ar-SA" dirty="0"/>
                    </a:p>
                  </a:txBody>
                  <a:tcPr/>
                </a:tc>
                <a:extLst>
                  <a:ext uri="{0D108BD9-81ED-4DB2-BD59-A6C34878D82A}">
                    <a16:rowId xmlns:a16="http://schemas.microsoft.com/office/drawing/2014/main" val="10003"/>
                  </a:ext>
                </a:extLst>
              </a:tr>
              <a:tr h="604867">
                <a:tc>
                  <a:txBody>
                    <a:bodyPr/>
                    <a:lstStyle/>
                    <a:p>
                      <a:pPr rtl="1"/>
                      <a:r>
                        <a:rPr lang="en-US" dirty="0"/>
                        <a:t>The tissue are unable to use oxygen even though plenty of oxygen is available</a:t>
                      </a:r>
                      <a:endParaRPr lang="ar-SA" dirty="0">
                        <a:solidFill>
                          <a:srgbClr val="FF0000"/>
                        </a:solidFill>
                      </a:endParaRPr>
                    </a:p>
                  </a:txBody>
                  <a:tcPr/>
                </a:tc>
                <a:tc>
                  <a:txBody>
                    <a:bodyPr/>
                    <a:lstStyle/>
                    <a:p>
                      <a:pPr rtl="1"/>
                      <a:r>
                        <a:rPr lang="en-US" baseline="0" dirty="0"/>
                        <a:t>Histotoxic hypoxia </a:t>
                      </a:r>
                      <a:endParaRPr lang="ar-SA"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51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Hypoxic Hypoxia (Arterial Hypoxia)</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59" y="1427718"/>
            <a:ext cx="10969944" cy="4937760"/>
          </a:xfrm>
        </p:spPr>
        <p:txBody>
          <a:bodyPr>
            <a:normAutofit/>
          </a:bodyPr>
          <a:lstStyle/>
          <a:p>
            <a:r>
              <a:rPr lang="en-US" sz="2400" dirty="0">
                <a:ea typeface="Times New Roman" pitchFamily="18" charset="0"/>
                <a:cs typeface="Times New Roman" pitchFamily="18" charset="0"/>
              </a:rPr>
              <a:t>It is defined as a lack of oxygenation of blood in the lungs which </a:t>
            </a:r>
            <a:r>
              <a:rPr lang="en-US" sz="2400" dirty="0"/>
              <a:t>leads to a low PO2 in arterial blood (reduced arterial PO2). Since less amounts of </a:t>
            </a:r>
            <a:r>
              <a:rPr lang="en-US" sz="2400" dirty="0" err="1"/>
              <a:t>Hb</a:t>
            </a:r>
            <a:r>
              <a:rPr lang="en-US" sz="2400" dirty="0"/>
              <a:t> are converted into oxy-Hb . The tissues are supplied with blood deficient in oxygen. Hypoxic hypoxia can occur in the following conditions:</a:t>
            </a:r>
          </a:p>
          <a:p>
            <a:endParaRPr lang="en-US" sz="2400" dirty="0"/>
          </a:p>
          <a:p>
            <a:endParaRPr lang="en-US" sz="2400" dirty="0"/>
          </a:p>
          <a:p>
            <a:endParaRPr lang="en-US" sz="1500" dirty="0"/>
          </a:p>
          <a:p>
            <a:endParaRPr lang="en-US" sz="2400" dirty="0"/>
          </a:p>
        </p:txBody>
      </p:sp>
      <p:grpSp>
        <p:nvGrpSpPr>
          <p:cNvPr id="12" name="Group 11"/>
          <p:cNvGrpSpPr/>
          <p:nvPr/>
        </p:nvGrpSpPr>
        <p:grpSpPr>
          <a:xfrm>
            <a:off x="1350202" y="3208989"/>
            <a:ext cx="2129752" cy="855056"/>
            <a:chOff x="30490" y="2399"/>
            <a:chExt cx="2129752" cy="1154322"/>
          </a:xfrm>
          <a:solidFill>
            <a:schemeClr val="accent3">
              <a:lumMod val="60000"/>
              <a:lumOff val="40000"/>
            </a:schemeClr>
          </a:solidFill>
        </p:grpSpPr>
        <p:sp>
          <p:nvSpPr>
            <p:cNvPr id="13" name="Rectangle 12"/>
            <p:cNvSpPr/>
            <p:nvPr/>
          </p:nvSpPr>
          <p:spPr>
            <a:xfrm>
              <a:off x="30490" y="2399"/>
              <a:ext cx="2129752" cy="1154322"/>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ectangle 13"/>
            <p:cNvSpPr/>
            <p:nvPr/>
          </p:nvSpPr>
          <p:spPr>
            <a:xfrm>
              <a:off x="30490" y="2399"/>
              <a:ext cx="2129752" cy="11543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933450" rtl="1">
                <a:lnSpc>
                  <a:spcPct val="90000"/>
                </a:lnSpc>
                <a:spcBef>
                  <a:spcPct val="0"/>
                </a:spcBef>
                <a:spcAft>
                  <a:spcPct val="35000"/>
                </a:spcAft>
              </a:pPr>
              <a:r>
                <a:rPr lang="en-US" sz="2100" kern="1200" dirty="0"/>
                <a:t>High altitude </a:t>
              </a:r>
              <a:endParaRPr lang="ar-SA" sz="2100" kern="1200" dirty="0"/>
            </a:p>
          </p:txBody>
        </p:sp>
      </p:grpSp>
      <p:sp>
        <p:nvSpPr>
          <p:cNvPr id="17" name="Rectangle 16"/>
          <p:cNvSpPr/>
          <p:nvPr/>
        </p:nvSpPr>
        <p:spPr>
          <a:xfrm>
            <a:off x="6211523" y="3195463"/>
            <a:ext cx="2129752" cy="889541"/>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933450" rtl="1">
              <a:lnSpc>
                <a:spcPct val="90000"/>
              </a:lnSpc>
              <a:spcBef>
                <a:spcPct val="0"/>
              </a:spcBef>
              <a:spcAft>
                <a:spcPct val="35000"/>
              </a:spcAft>
            </a:pPr>
            <a:r>
              <a:rPr lang="en-US" sz="1800" kern="1200" dirty="0"/>
              <a:t>Fluid in the lungs (pulmonary edema) </a:t>
            </a:r>
            <a:endParaRPr lang="ar-SA" sz="1800" kern="1200" dirty="0"/>
          </a:p>
        </p:txBody>
      </p:sp>
      <p:grpSp>
        <p:nvGrpSpPr>
          <p:cNvPr id="18" name="Group 17"/>
          <p:cNvGrpSpPr/>
          <p:nvPr/>
        </p:nvGrpSpPr>
        <p:grpSpPr>
          <a:xfrm>
            <a:off x="8789196" y="3208989"/>
            <a:ext cx="2129752" cy="855056"/>
            <a:chOff x="30497" y="2426477"/>
            <a:chExt cx="2129738" cy="1154322"/>
          </a:xfrm>
          <a:solidFill>
            <a:schemeClr val="accent3">
              <a:lumMod val="60000"/>
              <a:lumOff val="40000"/>
            </a:schemeClr>
          </a:solidFill>
        </p:grpSpPr>
        <p:sp>
          <p:nvSpPr>
            <p:cNvPr id="19" name="Rectangle 18"/>
            <p:cNvSpPr/>
            <p:nvPr/>
          </p:nvSpPr>
          <p:spPr>
            <a:xfrm>
              <a:off x="30497" y="2426477"/>
              <a:ext cx="2129738" cy="1154322"/>
            </a:xfrm>
            <a:prstGeom prst="rect">
              <a:avLst/>
            </a:prstGeom>
            <a:grpFill/>
          </p:spPr>
          <p:style>
            <a:lnRef idx="2">
              <a:schemeClr val="lt1">
                <a:hueOff val="0"/>
                <a:satOff val="0"/>
                <a:lumOff val="0"/>
                <a:alphaOff val="0"/>
              </a:schemeClr>
            </a:lnRef>
            <a:fillRef idx="1">
              <a:schemeClr val="accent2">
                <a:hueOff val="-5695660"/>
                <a:satOff val="16641"/>
                <a:lumOff val="-3137"/>
                <a:alphaOff val="0"/>
              </a:schemeClr>
            </a:fillRef>
            <a:effectRef idx="0">
              <a:schemeClr val="accent2">
                <a:hueOff val="-5695660"/>
                <a:satOff val="16641"/>
                <a:lumOff val="-3137"/>
                <a:alphaOff val="0"/>
              </a:schemeClr>
            </a:effectRef>
            <a:fontRef idx="minor">
              <a:schemeClr val="lt1"/>
            </a:fontRef>
          </p:style>
          <p:txBody>
            <a:bodyPr/>
            <a:lstStyle/>
            <a:p>
              <a:endParaRPr lang="en-US" sz="1600" dirty="0"/>
            </a:p>
          </p:txBody>
        </p:sp>
        <p:sp>
          <p:nvSpPr>
            <p:cNvPr id="20" name="Rectangle 19"/>
            <p:cNvSpPr/>
            <p:nvPr/>
          </p:nvSpPr>
          <p:spPr>
            <a:xfrm>
              <a:off x="30497" y="2426477"/>
              <a:ext cx="2129738" cy="11543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933450" rtl="1">
                <a:lnSpc>
                  <a:spcPct val="90000"/>
                </a:lnSpc>
                <a:spcBef>
                  <a:spcPct val="0"/>
                </a:spcBef>
                <a:spcAft>
                  <a:spcPct val="35000"/>
                </a:spcAft>
              </a:pPr>
              <a:r>
                <a:rPr lang="en-US" sz="1800" kern="1200" dirty="0"/>
                <a:t>Obstruction in the respiratory passages</a:t>
              </a:r>
              <a:endParaRPr lang="ar-SA" sz="1800" kern="1200" dirty="0"/>
            </a:p>
          </p:txBody>
        </p:sp>
      </p:grpSp>
      <p:grpSp>
        <p:nvGrpSpPr>
          <p:cNvPr id="21" name="Group 20"/>
          <p:cNvGrpSpPr/>
          <p:nvPr/>
        </p:nvGrpSpPr>
        <p:grpSpPr>
          <a:xfrm>
            <a:off x="3780864" y="3195463"/>
            <a:ext cx="2129749" cy="868582"/>
            <a:chOff x="30491" y="3638515"/>
            <a:chExt cx="2129749" cy="1154322"/>
          </a:xfrm>
          <a:solidFill>
            <a:schemeClr val="accent3">
              <a:lumMod val="60000"/>
              <a:lumOff val="40000"/>
            </a:schemeClr>
          </a:solidFill>
        </p:grpSpPr>
        <p:sp>
          <p:nvSpPr>
            <p:cNvPr id="22" name="Rectangle 21"/>
            <p:cNvSpPr/>
            <p:nvPr/>
          </p:nvSpPr>
          <p:spPr>
            <a:xfrm>
              <a:off x="30491" y="3638515"/>
              <a:ext cx="2129749" cy="1154322"/>
            </a:xfrm>
            <a:prstGeom prst="rect">
              <a:avLst/>
            </a:prstGeom>
            <a:grpFill/>
          </p:spPr>
          <p:style>
            <a:lnRef idx="2">
              <a:schemeClr val="lt1">
                <a:hueOff val="0"/>
                <a:satOff val="0"/>
                <a:lumOff val="0"/>
                <a:alphaOff val="0"/>
              </a:schemeClr>
            </a:lnRef>
            <a:fillRef idx="1">
              <a:schemeClr val="accent2">
                <a:hueOff val="-8543491"/>
                <a:satOff val="24962"/>
                <a:lumOff val="-4706"/>
                <a:alphaOff val="0"/>
              </a:schemeClr>
            </a:fillRef>
            <a:effectRef idx="0">
              <a:schemeClr val="accent2">
                <a:hueOff val="-8543491"/>
                <a:satOff val="24962"/>
                <a:lumOff val="-4706"/>
                <a:alphaOff val="0"/>
              </a:schemeClr>
            </a:effectRef>
            <a:fontRef idx="minor">
              <a:schemeClr val="lt1"/>
            </a:fontRef>
          </p:style>
        </p:sp>
        <p:sp>
          <p:nvSpPr>
            <p:cNvPr id="23" name="Rectangle 22"/>
            <p:cNvSpPr/>
            <p:nvPr/>
          </p:nvSpPr>
          <p:spPr>
            <a:xfrm>
              <a:off x="30491" y="3638515"/>
              <a:ext cx="2129749" cy="11543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933450" rtl="1">
                <a:lnSpc>
                  <a:spcPct val="90000"/>
                </a:lnSpc>
                <a:spcBef>
                  <a:spcPct val="0"/>
                </a:spcBef>
                <a:spcAft>
                  <a:spcPct val="35000"/>
                </a:spcAft>
              </a:pPr>
              <a:r>
                <a:rPr lang="en-US" sz="2100" kern="1200" dirty="0"/>
                <a:t>Emphysema</a:t>
              </a:r>
              <a:endParaRPr lang="ar-SA" sz="2100" kern="1200" dirty="0"/>
            </a:p>
          </p:txBody>
        </p:sp>
      </p:grpSp>
      <p:sp>
        <p:nvSpPr>
          <p:cNvPr id="6" name="Rectangle 5"/>
          <p:cNvSpPr/>
          <p:nvPr/>
        </p:nvSpPr>
        <p:spPr>
          <a:xfrm>
            <a:off x="816669" y="4389335"/>
            <a:ext cx="6092825" cy="1692771"/>
          </a:xfrm>
          <a:prstGeom prst="rect">
            <a:avLst/>
          </a:prstGeom>
        </p:spPr>
        <p:txBody>
          <a:bodyPr>
            <a:spAutoFit/>
          </a:bodyPr>
          <a:lstStyle/>
          <a:p>
            <a:r>
              <a:rPr lang="en-US" sz="2400" u="sng" dirty="0"/>
              <a:t>Other </a:t>
            </a:r>
            <a:r>
              <a:rPr lang="en-US" sz="2400" u="sng"/>
              <a:t>Causes: </a:t>
            </a:r>
            <a:r>
              <a:rPr lang="en-US" sz="2400"/>
              <a:t>(explained in next slides)</a:t>
            </a:r>
            <a:endParaRPr lang="en-US" sz="2400" dirty="0"/>
          </a:p>
          <a:p>
            <a:pPr marL="342900" indent="-342900">
              <a:buFont typeface="Arial" charset="0"/>
              <a:buChar char="•"/>
            </a:pPr>
            <a:r>
              <a:rPr lang="en-US" dirty="0"/>
              <a:t>Alveolar hypoventilation </a:t>
            </a:r>
          </a:p>
          <a:p>
            <a:pPr marL="342900" indent="-342900">
              <a:buFont typeface="Arial" charset="0"/>
              <a:buChar char="•"/>
            </a:pPr>
            <a:r>
              <a:rPr lang="en-US" dirty="0"/>
              <a:t>Diffusion abnormalities </a:t>
            </a:r>
          </a:p>
          <a:p>
            <a:pPr marL="342900" indent="-342900">
              <a:buFont typeface="Arial" charset="0"/>
              <a:buChar char="•"/>
            </a:pPr>
            <a:r>
              <a:rPr lang="en-US" dirty="0"/>
              <a:t>Right to left shunt </a:t>
            </a:r>
          </a:p>
          <a:p>
            <a:pPr marL="342900" indent="-342900">
              <a:buFont typeface="Arial" charset="0"/>
              <a:buChar char="•"/>
            </a:pPr>
            <a:r>
              <a:rPr lang="en-US" dirty="0"/>
              <a:t>V/Q mismatch</a:t>
            </a:r>
          </a:p>
        </p:txBody>
      </p:sp>
    </p:spTree>
    <p:extLst>
      <p:ext uri="{BB962C8B-B14F-4D97-AF65-F5344CB8AC3E}">
        <p14:creationId xmlns:p14="http://schemas.microsoft.com/office/powerpoint/2010/main" val="94013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Cont.</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94341268"/>
              </p:ext>
            </p:extLst>
          </p:nvPr>
        </p:nvGraphicFramePr>
        <p:xfrm>
          <a:off x="609600" y="1196899"/>
          <a:ext cx="10969625" cy="5111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50325"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04456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60" y="1528987"/>
            <a:ext cx="10969943" cy="4937760"/>
          </a:xfrm>
        </p:spPr>
        <p:txBody>
          <a:bodyPr>
            <a:normAutofit/>
          </a:bodyPr>
          <a:lstStyle/>
          <a:p>
            <a:r>
              <a:rPr lang="en-US" sz="1800" dirty="0">
                <a:solidFill>
                  <a:schemeClr val="bg1">
                    <a:lumMod val="65000"/>
                  </a:schemeClr>
                </a:solidFill>
              </a:rPr>
              <a:t>Physiological shunt:  Also called venous admixture, blood entering the arterial system without passing through ventilated areas of lung causing PO2 to be less than alveolar.</a:t>
            </a:r>
            <a:endParaRPr lang="ar-SA" sz="1800" dirty="0">
              <a:solidFill>
                <a:schemeClr val="bg1">
                  <a:lumMod val="65000"/>
                </a:schemeClr>
              </a:solidFill>
            </a:endParaRPr>
          </a:p>
          <a:p>
            <a:endParaRPr lang="ar-SA" sz="1800" dirty="0"/>
          </a:p>
        </p:txBody>
      </p:sp>
      <p:graphicFrame>
        <p:nvGraphicFramePr>
          <p:cNvPr id="5" name="Content Placeholder 4"/>
          <p:cNvGraphicFramePr>
            <a:graphicFrameLocks/>
          </p:cNvGraphicFramePr>
          <p:nvPr>
            <p:extLst>
              <p:ext uri="{D42A27DB-BD31-4B8C-83A1-F6EECF244321}">
                <p14:modId xmlns:p14="http://schemas.microsoft.com/office/powerpoint/2010/main" val="2117262383"/>
              </p:ext>
            </p:extLst>
          </p:nvPr>
        </p:nvGraphicFramePr>
        <p:xfrm>
          <a:off x="609460" y="2780928"/>
          <a:ext cx="10969625" cy="2223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23603" y="-1489"/>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49983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Anemic Hypoxia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09459" y="1409415"/>
            <a:ext cx="10969943" cy="4680520"/>
          </a:xfrm>
        </p:spPr>
        <p:txBody>
          <a:bodyPr>
            <a:normAutofit/>
          </a:bodyPr>
          <a:lstStyle/>
          <a:p>
            <a:r>
              <a:rPr lang="en-US" sz="2000" dirty="0"/>
              <a:t>In this condition the PO2 and %Hb-O2 are normal.</a:t>
            </a:r>
          </a:p>
          <a:p>
            <a:r>
              <a:rPr lang="en-US" sz="2000" dirty="0">
                <a:ea typeface="Times New Roman" pitchFamily="18" charset="0"/>
                <a:cs typeface="Times New Roman" pitchFamily="18" charset="0"/>
              </a:rPr>
              <a:t>This condition is characterized by </a:t>
            </a:r>
            <a:r>
              <a:rPr lang="en-US" sz="2000" dirty="0">
                <a:solidFill>
                  <a:srgbClr val="FF0000"/>
                </a:solidFill>
                <a:ea typeface="Times New Roman" pitchFamily="18" charset="0"/>
                <a:cs typeface="Times New Roman" pitchFamily="18" charset="0"/>
              </a:rPr>
              <a:t>decreased oxygen carrying capacity </a:t>
            </a:r>
            <a:r>
              <a:rPr lang="en-US" sz="2000" dirty="0">
                <a:ea typeface="Times New Roman" pitchFamily="18" charset="0"/>
                <a:cs typeface="Times New Roman" pitchFamily="18" charset="0"/>
              </a:rPr>
              <a:t>of the blood due to decreased hemoglobin level or abnormal type of </a:t>
            </a:r>
            <a:r>
              <a:rPr lang="en-US" sz="2000" dirty="0" err="1">
                <a:ea typeface="Times New Roman" pitchFamily="18" charset="0"/>
                <a:cs typeface="Times New Roman" pitchFamily="18" charset="0"/>
              </a:rPr>
              <a:t>Hb</a:t>
            </a:r>
            <a:r>
              <a:rPr lang="en-US" sz="2000" dirty="0">
                <a:ea typeface="Times New Roman" pitchFamily="18" charset="0"/>
                <a:cs typeface="Times New Roman" pitchFamily="18" charset="0"/>
              </a:rPr>
              <a:t> which is unable to carry oxygen. </a:t>
            </a:r>
          </a:p>
          <a:p>
            <a:pPr marL="0" indent="0">
              <a:buNone/>
            </a:pPr>
            <a:endParaRPr lang="en-US" sz="2000" dirty="0">
              <a:ea typeface="Times New Roman" pitchFamily="18" charset="0"/>
              <a:cs typeface="Times New Roman" pitchFamily="18" charset="0"/>
            </a:endParaRPr>
          </a:p>
          <a:p>
            <a:r>
              <a:rPr lang="en-US" sz="2000" dirty="0"/>
              <a:t>Causes: </a:t>
            </a:r>
          </a:p>
          <a:p>
            <a:pPr marL="457200" indent="-457200">
              <a:buAutoNum type="arabicPeriod"/>
            </a:pPr>
            <a:r>
              <a:rPr lang="en-US" sz="2000" dirty="0"/>
              <a:t>Anemia</a:t>
            </a:r>
          </a:p>
          <a:p>
            <a:pPr marL="457200" indent="-457200">
              <a:buAutoNum type="arabicPeriod"/>
            </a:pPr>
            <a:r>
              <a:rPr lang="en-US" sz="2000" dirty="0"/>
              <a:t>Abnormal </a:t>
            </a:r>
            <a:r>
              <a:rPr lang="en-US" sz="2000" dirty="0" err="1"/>
              <a:t>Hb</a:t>
            </a:r>
            <a:r>
              <a:rPr lang="en-US" sz="2000" dirty="0"/>
              <a:t> (</a:t>
            </a:r>
            <a:r>
              <a:rPr lang="en-US" sz="2000" dirty="0" err="1"/>
              <a:t>e.g</a:t>
            </a:r>
            <a:r>
              <a:rPr lang="en-US" sz="2000" dirty="0"/>
              <a:t> met hemoglobin, </a:t>
            </a:r>
            <a:r>
              <a:rPr lang="en-US" sz="2000" dirty="0" err="1"/>
              <a:t>carboxyhemoglobin</a:t>
            </a:r>
            <a:r>
              <a:rPr lang="en-US" sz="2000" dirty="0"/>
              <a:t>)</a:t>
            </a:r>
          </a:p>
          <a:p>
            <a:pPr marL="0" indent="0">
              <a:buNone/>
            </a:pPr>
            <a:endParaRPr lang="en-US" sz="2000" dirty="0"/>
          </a:p>
          <a:p>
            <a:r>
              <a:rPr lang="en-US" sz="2000" dirty="0"/>
              <a:t>Anemic hypoxia is seen in hemorrhagic anemia (decreased RBC -quantity or quality-):</a:t>
            </a:r>
          </a:p>
          <a:p>
            <a:pPr marL="457200" indent="-457200">
              <a:buAutoNum type="arabicPeriod"/>
            </a:pPr>
            <a:r>
              <a:rPr lang="en-US" sz="2000" dirty="0"/>
              <a:t>Failure of hemoglobin to carry its normal concentration of oxygen, as in carbon monoxide (CO) poisoning. </a:t>
            </a:r>
          </a:p>
          <a:p>
            <a:pPr marL="457200" indent="-457200">
              <a:buAutoNum type="arabicPeriod"/>
            </a:pPr>
            <a:r>
              <a:rPr lang="en-US" sz="2000" dirty="0"/>
              <a:t>Altered hemoglobin formation e.g. methaemoglobin, sulphaemoglobin, and carboxyhaemoglobin.</a:t>
            </a:r>
            <a:endParaRPr lang="ar-SA" sz="2000" dirty="0">
              <a:solidFill>
                <a:schemeClr val="bg1">
                  <a:lumMod val="65000"/>
                </a:schemeClr>
              </a:solidFill>
            </a:endParaRPr>
          </a:p>
        </p:txBody>
      </p:sp>
    </p:spTree>
    <p:extLst>
      <p:ext uri="{BB962C8B-B14F-4D97-AF65-F5344CB8AC3E}">
        <p14:creationId xmlns:p14="http://schemas.microsoft.com/office/powerpoint/2010/main" val="219997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Stagnant Hypoxia and </a:t>
            </a:r>
            <a:r>
              <a:rPr lang="en-US" sz="3200" dirty="0" err="1"/>
              <a:t>Histiotoxic</a:t>
            </a:r>
            <a:r>
              <a:rPr lang="en-US" sz="3200" dirty="0"/>
              <a:t> Hypoxia</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pSp>
        <p:nvGrpSpPr>
          <p:cNvPr id="48" name="Group 47"/>
          <p:cNvGrpSpPr/>
          <p:nvPr/>
        </p:nvGrpSpPr>
        <p:grpSpPr>
          <a:xfrm>
            <a:off x="1739515" y="4356694"/>
            <a:ext cx="398794" cy="1139848"/>
            <a:chOff x="4760202" y="1600587"/>
            <a:chExt cx="398794" cy="1139848"/>
          </a:xfrm>
        </p:grpSpPr>
        <p:sp>
          <p:nvSpPr>
            <p:cNvPr id="73" name="Straight Connector 3"/>
            <p:cNvSpPr/>
            <p:nvPr/>
          </p:nvSpPr>
          <p:spPr>
            <a:xfrm>
              <a:off x="4760202" y="1600587"/>
              <a:ext cx="398794" cy="1139848"/>
            </a:xfrm>
            <a:custGeom>
              <a:avLst/>
              <a:gdLst/>
              <a:ahLst/>
              <a:cxnLst/>
              <a:rect l="0" t="0" r="0" b="0"/>
              <a:pathLst>
                <a:path>
                  <a:moveTo>
                    <a:pt x="0" y="0"/>
                  </a:moveTo>
                  <a:lnTo>
                    <a:pt x="199397" y="0"/>
                  </a:lnTo>
                  <a:lnTo>
                    <a:pt x="199397" y="1139848"/>
                  </a:lnTo>
                  <a:lnTo>
                    <a:pt x="398794" y="11398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4" name="Straight Connector 4"/>
            <p:cNvSpPr/>
            <p:nvPr/>
          </p:nvSpPr>
          <p:spPr>
            <a:xfrm>
              <a:off x="4929410" y="2140321"/>
              <a:ext cx="60379" cy="603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p:txBody>
        </p:sp>
      </p:grpSp>
      <p:grpSp>
        <p:nvGrpSpPr>
          <p:cNvPr id="49" name="Group 48"/>
          <p:cNvGrpSpPr/>
          <p:nvPr/>
        </p:nvGrpSpPr>
        <p:grpSpPr>
          <a:xfrm>
            <a:off x="1739515" y="4356694"/>
            <a:ext cx="398794" cy="379949"/>
            <a:chOff x="4760202" y="1600587"/>
            <a:chExt cx="398794" cy="379949"/>
          </a:xfrm>
        </p:grpSpPr>
        <p:sp>
          <p:nvSpPr>
            <p:cNvPr id="71" name="Straight Connector 5"/>
            <p:cNvSpPr/>
            <p:nvPr/>
          </p:nvSpPr>
          <p:spPr>
            <a:xfrm>
              <a:off x="4760202" y="1600587"/>
              <a:ext cx="398794" cy="379949"/>
            </a:xfrm>
            <a:custGeom>
              <a:avLst/>
              <a:gdLst/>
              <a:ahLst/>
              <a:cxnLst/>
              <a:rect l="0" t="0" r="0" b="0"/>
              <a:pathLst>
                <a:path>
                  <a:moveTo>
                    <a:pt x="0" y="0"/>
                  </a:moveTo>
                  <a:lnTo>
                    <a:pt x="199397" y="0"/>
                  </a:lnTo>
                  <a:lnTo>
                    <a:pt x="199397" y="379949"/>
                  </a:lnTo>
                  <a:lnTo>
                    <a:pt x="398794" y="37994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2" name="Straight Connector 6"/>
            <p:cNvSpPr/>
            <p:nvPr/>
          </p:nvSpPr>
          <p:spPr>
            <a:xfrm>
              <a:off x="4945829" y="1776791"/>
              <a:ext cx="27540" cy="275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p:txBody>
        </p:sp>
      </p:grpSp>
      <p:grpSp>
        <p:nvGrpSpPr>
          <p:cNvPr id="50" name="Group 49"/>
          <p:cNvGrpSpPr/>
          <p:nvPr/>
        </p:nvGrpSpPr>
        <p:grpSpPr>
          <a:xfrm>
            <a:off x="1739515" y="3976744"/>
            <a:ext cx="398794" cy="379949"/>
            <a:chOff x="4760202" y="1220637"/>
            <a:chExt cx="398794" cy="379949"/>
          </a:xfrm>
        </p:grpSpPr>
        <p:sp>
          <p:nvSpPr>
            <p:cNvPr id="69" name="Straight Connector 7"/>
            <p:cNvSpPr/>
            <p:nvPr/>
          </p:nvSpPr>
          <p:spPr>
            <a:xfrm>
              <a:off x="4760202" y="1220637"/>
              <a:ext cx="398794" cy="379949"/>
            </a:xfrm>
            <a:custGeom>
              <a:avLst/>
              <a:gdLst/>
              <a:ahLst/>
              <a:cxnLst/>
              <a:rect l="0" t="0" r="0" b="0"/>
              <a:pathLst>
                <a:path>
                  <a:moveTo>
                    <a:pt x="0" y="379949"/>
                  </a:moveTo>
                  <a:lnTo>
                    <a:pt x="199397" y="379949"/>
                  </a:lnTo>
                  <a:lnTo>
                    <a:pt x="199397" y="0"/>
                  </a:lnTo>
                  <a:lnTo>
                    <a:pt x="398794"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0" name="Straight Connector 8"/>
            <p:cNvSpPr/>
            <p:nvPr/>
          </p:nvSpPr>
          <p:spPr>
            <a:xfrm>
              <a:off x="4945829" y="1396841"/>
              <a:ext cx="27540" cy="275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p:txBody>
        </p:sp>
      </p:grpSp>
      <p:grpSp>
        <p:nvGrpSpPr>
          <p:cNvPr id="51" name="Group 50"/>
          <p:cNvGrpSpPr/>
          <p:nvPr/>
        </p:nvGrpSpPr>
        <p:grpSpPr>
          <a:xfrm>
            <a:off x="1739515" y="3216845"/>
            <a:ext cx="398794" cy="1139848"/>
            <a:chOff x="4760202" y="460738"/>
            <a:chExt cx="398794" cy="1139848"/>
          </a:xfrm>
        </p:grpSpPr>
        <p:sp>
          <p:nvSpPr>
            <p:cNvPr id="67" name="Straight Connector 9"/>
            <p:cNvSpPr/>
            <p:nvPr/>
          </p:nvSpPr>
          <p:spPr>
            <a:xfrm>
              <a:off x="4760202" y="460738"/>
              <a:ext cx="398794" cy="1139848"/>
            </a:xfrm>
            <a:custGeom>
              <a:avLst/>
              <a:gdLst/>
              <a:ahLst/>
              <a:cxnLst/>
              <a:rect l="0" t="0" r="0" b="0"/>
              <a:pathLst>
                <a:path>
                  <a:moveTo>
                    <a:pt x="0" y="1139848"/>
                  </a:moveTo>
                  <a:lnTo>
                    <a:pt x="199397" y="1139848"/>
                  </a:lnTo>
                  <a:lnTo>
                    <a:pt x="199397" y="0"/>
                  </a:lnTo>
                  <a:lnTo>
                    <a:pt x="398794"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8" name="Straight Connector 10"/>
            <p:cNvSpPr/>
            <p:nvPr/>
          </p:nvSpPr>
          <p:spPr>
            <a:xfrm>
              <a:off x="4929410" y="1000472"/>
              <a:ext cx="60379" cy="603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p:txBody>
        </p:sp>
      </p:grpSp>
      <p:grpSp>
        <p:nvGrpSpPr>
          <p:cNvPr id="52" name="Group 51"/>
          <p:cNvGrpSpPr/>
          <p:nvPr/>
        </p:nvGrpSpPr>
        <p:grpSpPr>
          <a:xfrm>
            <a:off x="1127258" y="1628800"/>
            <a:ext cx="607919" cy="4464495"/>
            <a:chOff x="4152283" y="800"/>
            <a:chExt cx="607919" cy="3199574"/>
          </a:xfrm>
        </p:grpSpPr>
        <p:sp>
          <p:nvSpPr>
            <p:cNvPr id="65" name="Rectangle 64"/>
            <p:cNvSpPr/>
            <p:nvPr/>
          </p:nvSpPr>
          <p:spPr>
            <a:xfrm rot="16200000">
              <a:off x="2856456" y="1296627"/>
              <a:ext cx="3199574" cy="607919"/>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6" name="Rectangle 65"/>
            <p:cNvSpPr/>
            <p:nvPr/>
          </p:nvSpPr>
          <p:spPr>
            <a:xfrm rot="16200000">
              <a:off x="2856456" y="1296627"/>
              <a:ext cx="3199574" cy="6079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en-US" sz="3000" kern="1200" dirty="0"/>
                <a:t>Stagnant hypoxia </a:t>
              </a:r>
              <a:endParaRPr lang="ar-SA" sz="3000" kern="1200" dirty="0"/>
            </a:p>
          </p:txBody>
        </p:sp>
      </p:grpSp>
      <p:grpSp>
        <p:nvGrpSpPr>
          <p:cNvPr id="53" name="Group 52"/>
          <p:cNvGrpSpPr/>
          <p:nvPr/>
        </p:nvGrpSpPr>
        <p:grpSpPr>
          <a:xfrm>
            <a:off x="2140618" y="1774773"/>
            <a:ext cx="3856220" cy="1605219"/>
            <a:chOff x="5158997" y="-832025"/>
            <a:chExt cx="2014766" cy="1605219"/>
          </a:xfrm>
          <a:solidFill>
            <a:schemeClr val="accent2">
              <a:alpha val="25000"/>
            </a:schemeClr>
          </a:solidFill>
        </p:grpSpPr>
        <p:sp>
          <p:nvSpPr>
            <p:cNvPr id="63" name="Rectangle 62"/>
            <p:cNvSpPr/>
            <p:nvPr/>
          </p:nvSpPr>
          <p:spPr>
            <a:xfrm>
              <a:off x="5158997" y="-832025"/>
              <a:ext cx="1993974" cy="1596724"/>
            </a:xfrm>
            <a:prstGeom prst="rect">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4" name="Rectangle 63"/>
            <p:cNvSpPr/>
            <p:nvPr/>
          </p:nvSpPr>
          <p:spPr>
            <a:xfrm>
              <a:off x="5179789" y="-832025"/>
              <a:ext cx="1993974" cy="16052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800" kern="1200" dirty="0"/>
                <a:t>Reduced blood flow through the </a:t>
              </a:r>
              <a:r>
                <a:rPr lang="en-US" sz="1800" dirty="0"/>
                <a:t>body or part of the body (tissue)</a:t>
              </a:r>
              <a:endParaRPr lang="en-US" sz="1800" kern="1200" dirty="0"/>
            </a:p>
            <a:p>
              <a:pPr algn="ctr" defTabSz="711200" rtl="1">
                <a:lnSpc>
                  <a:spcPct val="90000"/>
                </a:lnSpc>
                <a:spcBef>
                  <a:spcPct val="0"/>
                </a:spcBef>
                <a:spcAft>
                  <a:spcPct val="35000"/>
                </a:spcAft>
              </a:pPr>
              <a:r>
                <a:rPr lang="en-US" sz="1800" dirty="0"/>
                <a:t> </a:t>
              </a:r>
              <a:r>
                <a:rPr lang="en-US" sz="1600" dirty="0"/>
                <a:t>so more and more oxygen is extracted from the blood, and due to slow circulation less oxygen is carried by the blood at the lung, leading to hypoxia. </a:t>
              </a:r>
              <a:endParaRPr lang="ar-SA" sz="1600" kern="1200" dirty="0"/>
            </a:p>
          </p:txBody>
        </p:sp>
      </p:grpSp>
      <p:grpSp>
        <p:nvGrpSpPr>
          <p:cNvPr id="54" name="Group 53"/>
          <p:cNvGrpSpPr/>
          <p:nvPr/>
        </p:nvGrpSpPr>
        <p:grpSpPr>
          <a:xfrm>
            <a:off x="2135648" y="3485487"/>
            <a:ext cx="3832842" cy="1047411"/>
            <a:chOff x="5158997" y="855747"/>
            <a:chExt cx="2002552" cy="608789"/>
          </a:xfrm>
          <a:solidFill>
            <a:schemeClr val="accent2">
              <a:alpha val="40000"/>
            </a:schemeClr>
          </a:solidFill>
        </p:grpSpPr>
        <p:sp>
          <p:nvSpPr>
            <p:cNvPr id="61" name="Rectangle 60"/>
            <p:cNvSpPr/>
            <p:nvPr/>
          </p:nvSpPr>
          <p:spPr>
            <a:xfrm>
              <a:off x="5167575" y="856617"/>
              <a:ext cx="1993974" cy="607919"/>
            </a:xfrm>
            <a:prstGeom prst="rect">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2" name="Rectangle 61"/>
            <p:cNvSpPr/>
            <p:nvPr/>
          </p:nvSpPr>
          <p:spPr>
            <a:xfrm>
              <a:off x="5158997" y="855747"/>
              <a:ext cx="1993974" cy="60792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en-US" sz="1800" kern="1200" dirty="0"/>
                <a:t>It may be caused by congestive heart failure, circulatory shock and arteriosclerosis. </a:t>
              </a:r>
              <a:endParaRPr lang="ar-SA" sz="1800" kern="1200" dirty="0"/>
            </a:p>
          </p:txBody>
        </p:sp>
      </p:grpSp>
      <p:grpSp>
        <p:nvGrpSpPr>
          <p:cNvPr id="55" name="Group 54"/>
          <p:cNvGrpSpPr/>
          <p:nvPr/>
        </p:nvGrpSpPr>
        <p:grpSpPr>
          <a:xfrm>
            <a:off x="2135648" y="4648517"/>
            <a:ext cx="3816424" cy="607919"/>
            <a:chOff x="5158997" y="1676576"/>
            <a:chExt cx="1993974" cy="607919"/>
          </a:xfrm>
          <a:solidFill>
            <a:schemeClr val="accent2">
              <a:alpha val="55000"/>
            </a:schemeClr>
          </a:solidFill>
        </p:grpSpPr>
        <p:sp>
          <p:nvSpPr>
            <p:cNvPr id="59" name="Rectangle 58"/>
            <p:cNvSpPr/>
            <p:nvPr/>
          </p:nvSpPr>
          <p:spPr>
            <a:xfrm>
              <a:off x="5158997" y="1676576"/>
              <a:ext cx="1993974" cy="607919"/>
            </a:xfrm>
            <a:prstGeom prst="rect">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0" name="Rectangle 59"/>
            <p:cNvSpPr/>
            <p:nvPr/>
          </p:nvSpPr>
          <p:spPr>
            <a:xfrm>
              <a:off x="5158997" y="1676576"/>
              <a:ext cx="1993974" cy="6079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en-US" sz="1800" kern="1200" dirty="0"/>
                <a:t>General slowing of circulation (heart failure and shock) </a:t>
              </a:r>
              <a:endParaRPr lang="ar-SA" sz="1800" kern="1200" dirty="0"/>
            </a:p>
          </p:txBody>
        </p:sp>
      </p:grpSp>
      <p:grpSp>
        <p:nvGrpSpPr>
          <p:cNvPr id="56" name="Group 55"/>
          <p:cNvGrpSpPr/>
          <p:nvPr/>
        </p:nvGrpSpPr>
        <p:grpSpPr>
          <a:xfrm>
            <a:off x="2135648" y="5372078"/>
            <a:ext cx="3816424" cy="607919"/>
            <a:chOff x="5158997" y="2436475"/>
            <a:chExt cx="1993974" cy="607919"/>
          </a:xfrm>
          <a:solidFill>
            <a:schemeClr val="accent2">
              <a:alpha val="70000"/>
            </a:schemeClr>
          </a:solidFill>
        </p:grpSpPr>
        <p:sp>
          <p:nvSpPr>
            <p:cNvPr id="57" name="Rectangle 56"/>
            <p:cNvSpPr/>
            <p:nvPr/>
          </p:nvSpPr>
          <p:spPr>
            <a:xfrm>
              <a:off x="5158997" y="2436475"/>
              <a:ext cx="1993974" cy="607919"/>
            </a:xfrm>
            <a:prstGeom prst="rect">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8" name="Rectangle 57"/>
            <p:cNvSpPr/>
            <p:nvPr/>
          </p:nvSpPr>
          <p:spPr>
            <a:xfrm>
              <a:off x="5158997" y="2436475"/>
              <a:ext cx="1993974" cy="6079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en-US" sz="1800" kern="1200" dirty="0"/>
                <a:t>Local slowing: vasoconstriction, cold, arterial wall spasm.</a:t>
              </a:r>
              <a:endParaRPr lang="ar-SA" sz="1800" kern="1200" dirty="0"/>
            </a:p>
          </p:txBody>
        </p:sp>
      </p:grpSp>
      <p:grpSp>
        <p:nvGrpSpPr>
          <p:cNvPr id="75" name="Group 74"/>
          <p:cNvGrpSpPr/>
          <p:nvPr/>
        </p:nvGrpSpPr>
        <p:grpSpPr>
          <a:xfrm>
            <a:off x="7144199" y="3968737"/>
            <a:ext cx="323956" cy="304184"/>
            <a:chOff x="8754437" y="1640069"/>
            <a:chExt cx="174348" cy="304184"/>
          </a:xfrm>
        </p:grpSpPr>
        <p:sp>
          <p:nvSpPr>
            <p:cNvPr id="88" name="Straight Connector 3"/>
            <p:cNvSpPr/>
            <p:nvPr/>
          </p:nvSpPr>
          <p:spPr>
            <a:xfrm>
              <a:off x="8754437" y="1640069"/>
              <a:ext cx="174348" cy="304184"/>
            </a:xfrm>
            <a:custGeom>
              <a:avLst/>
              <a:gdLst/>
              <a:ahLst/>
              <a:cxnLst/>
              <a:rect l="0" t="0" r="0" b="0"/>
              <a:pathLst>
                <a:path>
                  <a:moveTo>
                    <a:pt x="0" y="0"/>
                  </a:moveTo>
                  <a:lnTo>
                    <a:pt x="87174" y="0"/>
                  </a:lnTo>
                  <a:lnTo>
                    <a:pt x="87174" y="304184"/>
                  </a:lnTo>
                  <a:lnTo>
                    <a:pt x="174348" y="3041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Straight Connector 4"/>
            <p:cNvSpPr/>
            <p:nvPr/>
          </p:nvSpPr>
          <p:spPr>
            <a:xfrm>
              <a:off x="8832846" y="1783396"/>
              <a:ext cx="17530" cy="175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p:txBody>
        </p:sp>
      </p:grpSp>
      <p:grpSp>
        <p:nvGrpSpPr>
          <p:cNvPr id="76" name="Group 75"/>
          <p:cNvGrpSpPr/>
          <p:nvPr/>
        </p:nvGrpSpPr>
        <p:grpSpPr>
          <a:xfrm>
            <a:off x="7144199" y="3513023"/>
            <a:ext cx="323956" cy="455714"/>
            <a:chOff x="8754437" y="1184355"/>
            <a:chExt cx="174348" cy="455714"/>
          </a:xfrm>
        </p:grpSpPr>
        <p:sp>
          <p:nvSpPr>
            <p:cNvPr id="86" name="Straight Connector 5"/>
            <p:cNvSpPr/>
            <p:nvPr/>
          </p:nvSpPr>
          <p:spPr>
            <a:xfrm>
              <a:off x="8754437" y="1184355"/>
              <a:ext cx="174348" cy="455714"/>
            </a:xfrm>
            <a:custGeom>
              <a:avLst/>
              <a:gdLst/>
              <a:ahLst/>
              <a:cxnLst/>
              <a:rect l="0" t="0" r="0" b="0"/>
              <a:pathLst>
                <a:path>
                  <a:moveTo>
                    <a:pt x="0" y="455714"/>
                  </a:moveTo>
                  <a:lnTo>
                    <a:pt x="87174" y="455714"/>
                  </a:lnTo>
                  <a:lnTo>
                    <a:pt x="87174" y="0"/>
                  </a:lnTo>
                  <a:lnTo>
                    <a:pt x="174348"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7" name="Straight Connector 6"/>
            <p:cNvSpPr/>
            <p:nvPr/>
          </p:nvSpPr>
          <p:spPr>
            <a:xfrm>
              <a:off x="8829413" y="1400014"/>
              <a:ext cx="24396" cy="243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dirty="0"/>
            </a:p>
          </p:txBody>
        </p:sp>
      </p:grpSp>
      <p:grpSp>
        <p:nvGrpSpPr>
          <p:cNvPr id="77" name="Group 76"/>
          <p:cNvGrpSpPr/>
          <p:nvPr/>
        </p:nvGrpSpPr>
        <p:grpSpPr>
          <a:xfrm>
            <a:off x="6522521" y="1706527"/>
            <a:ext cx="607919" cy="4464494"/>
            <a:chOff x="8146518" y="40283"/>
            <a:chExt cx="607919" cy="3199574"/>
          </a:xfrm>
        </p:grpSpPr>
        <p:sp>
          <p:nvSpPr>
            <p:cNvPr id="84" name="Rectangle 83"/>
            <p:cNvSpPr/>
            <p:nvPr/>
          </p:nvSpPr>
          <p:spPr>
            <a:xfrm rot="16200000">
              <a:off x="6850691" y="1336110"/>
              <a:ext cx="3199574" cy="607919"/>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5" name="Rectangle 84"/>
            <p:cNvSpPr/>
            <p:nvPr/>
          </p:nvSpPr>
          <p:spPr>
            <a:xfrm rot="16200000">
              <a:off x="6850691" y="1336110"/>
              <a:ext cx="3199574" cy="6079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en-US" sz="3000" kern="1200" dirty="0"/>
                <a:t>Histotoxic hypoxia</a:t>
              </a:r>
              <a:endParaRPr lang="ar-SA" sz="3000" kern="1200" dirty="0"/>
            </a:p>
          </p:txBody>
        </p:sp>
      </p:grpSp>
      <p:grpSp>
        <p:nvGrpSpPr>
          <p:cNvPr id="78" name="Group 77"/>
          <p:cNvGrpSpPr/>
          <p:nvPr/>
        </p:nvGrpSpPr>
        <p:grpSpPr>
          <a:xfrm>
            <a:off x="7318547" y="2420888"/>
            <a:ext cx="4196105" cy="1396095"/>
            <a:chOff x="8928786" y="880396"/>
            <a:chExt cx="1993974" cy="607919"/>
          </a:xfrm>
          <a:solidFill>
            <a:schemeClr val="accent1">
              <a:alpha val="25000"/>
            </a:schemeClr>
          </a:solidFill>
        </p:grpSpPr>
        <p:sp>
          <p:nvSpPr>
            <p:cNvPr id="82" name="Rectangle 81"/>
            <p:cNvSpPr/>
            <p:nvPr/>
          </p:nvSpPr>
          <p:spPr>
            <a:xfrm>
              <a:off x="8928786" y="880396"/>
              <a:ext cx="1993974" cy="607919"/>
            </a:xfrm>
            <a:prstGeom prst="rect">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3" name="Rectangle 82"/>
            <p:cNvSpPr/>
            <p:nvPr/>
          </p:nvSpPr>
          <p:spPr>
            <a:xfrm>
              <a:off x="8928786" y="880396"/>
              <a:ext cx="1993974" cy="6079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algn="ctr" defTabSz="400050" rtl="1">
                <a:lnSpc>
                  <a:spcPct val="90000"/>
                </a:lnSpc>
                <a:spcBef>
                  <a:spcPct val="0"/>
                </a:spcBef>
                <a:spcAft>
                  <a:spcPct val="35000"/>
                </a:spcAft>
              </a:pPr>
              <a:r>
                <a:rPr lang="en-US" sz="1800" kern="1200" dirty="0"/>
                <a:t>This is caused by inhibition of the tissues’ </a:t>
              </a:r>
              <a:r>
                <a:rPr lang="en-US" sz="1800" dirty="0"/>
                <a:t>use of oxygen even though plenty of oxygen is available due to inhibition of the oxidative enzyme activity in </a:t>
              </a:r>
              <a:r>
                <a:rPr lang="en-US" sz="1800" kern="1200" dirty="0"/>
                <a:t>respiration electron transport chain. </a:t>
              </a:r>
            </a:p>
          </p:txBody>
        </p:sp>
      </p:grpSp>
      <p:grpSp>
        <p:nvGrpSpPr>
          <p:cNvPr id="79" name="Group 78"/>
          <p:cNvGrpSpPr/>
          <p:nvPr/>
        </p:nvGrpSpPr>
        <p:grpSpPr>
          <a:xfrm>
            <a:off x="7318548" y="3917013"/>
            <a:ext cx="4196104" cy="1413941"/>
            <a:chOff x="8928786" y="1640294"/>
            <a:chExt cx="1993974" cy="607919"/>
          </a:xfrm>
          <a:solidFill>
            <a:schemeClr val="accent1">
              <a:alpha val="70000"/>
            </a:schemeClr>
          </a:solidFill>
        </p:grpSpPr>
        <p:sp>
          <p:nvSpPr>
            <p:cNvPr id="80" name="Rectangle 79"/>
            <p:cNvSpPr/>
            <p:nvPr/>
          </p:nvSpPr>
          <p:spPr>
            <a:xfrm>
              <a:off x="8928786" y="1640294"/>
              <a:ext cx="1993974" cy="607919"/>
            </a:xfrm>
            <a:prstGeom prst="rect">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Rectangle 80"/>
            <p:cNvSpPr/>
            <p:nvPr/>
          </p:nvSpPr>
          <p:spPr>
            <a:xfrm>
              <a:off x="8928786" y="1640294"/>
              <a:ext cx="1993974" cy="60791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en-US" sz="1800" kern="1200" dirty="0"/>
                <a:t>The best example is cyanide poisoning, where tissue cytochrome oxidases are knocked out (blocked) and tissue is unable to utilize oxygen.</a:t>
              </a:r>
              <a:endParaRPr lang="ar-SA" sz="1800" kern="1200" dirty="0"/>
            </a:p>
          </p:txBody>
        </p:sp>
      </p:grpSp>
    </p:spTree>
    <p:extLst>
      <p:ext uri="{BB962C8B-B14F-4D97-AF65-F5344CB8AC3E}">
        <p14:creationId xmlns:p14="http://schemas.microsoft.com/office/powerpoint/2010/main" val="395328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53" y="653744"/>
            <a:ext cx="10799983" cy="457081"/>
          </a:xfrm>
        </p:spPr>
        <p:txBody>
          <a:bodyPr>
            <a:noAutofit/>
          </a:bodyPr>
          <a:lstStyle/>
          <a:p>
            <a:pPr lvl="0" fontAlgn="base" hangingPunct="0">
              <a:lnSpc>
                <a:spcPct val="80000"/>
              </a:lnSpc>
              <a:spcBef>
                <a:spcPct val="20000"/>
              </a:spcBef>
              <a:spcAft>
                <a:spcPct val="0"/>
              </a:spcAft>
              <a:defRPr/>
            </a:pPr>
            <a:br>
              <a:rPr lang="en-US" sz="3200" dirty="0">
                <a:solidFill>
                  <a:schemeClr val="tx1">
                    <a:lumMod val="75000"/>
                    <a:lumOff val="25000"/>
                  </a:schemeClr>
                </a:solidFill>
                <a:ea typeface="+mn-ea"/>
                <a:cs typeface="+mn-cs"/>
              </a:rPr>
            </a:br>
            <a:br>
              <a:rPr lang="en-US" sz="3200" dirty="0">
                <a:solidFill>
                  <a:srgbClr val="FF0000"/>
                </a:solidFill>
                <a:ea typeface="+mn-ea"/>
                <a:cs typeface="+mn-cs"/>
              </a:rPr>
            </a:br>
            <a:r>
              <a:rPr lang="en-US" sz="3200" dirty="0"/>
              <a:t>Hypoxia and Clinical Features</a:t>
            </a:r>
          </a:p>
        </p:txBody>
      </p:sp>
      <p:sp>
        <p:nvSpPr>
          <p:cNvPr id="3" name="Slide Number Placeholder 2"/>
          <p:cNvSpPr>
            <a:spLocks noGrp="1"/>
          </p:cNvSpPr>
          <p:nvPr>
            <p:ph type="sldNum" sz="quarter" idx="12"/>
          </p:nvPr>
        </p:nvSpPr>
        <p:spPr/>
        <p:txBody>
          <a:bodyPr/>
          <a:lstStyle/>
          <a:p>
            <a:fld id="{4929A69E-7D8F-4515-9605-0315ABD4F316}" type="slidenum">
              <a:rPr lang="en-US" smtClean="0"/>
              <a:pPr/>
              <a:t>9</a:t>
            </a:fld>
            <a:endParaRPr lang="en-US" dirty="0"/>
          </a:p>
        </p:txBody>
      </p:sp>
      <p:sp>
        <p:nvSpPr>
          <p:cNvPr id="4" name="Content Placeholder 3"/>
          <p:cNvSpPr>
            <a:spLocks noGrp="1"/>
          </p:cNvSpPr>
          <p:nvPr>
            <p:ph sz="quarter" idx="1"/>
          </p:nvPr>
        </p:nvSpPr>
        <p:spPr>
          <a:xfrm>
            <a:off x="585700" y="1392164"/>
            <a:ext cx="10916459" cy="4982471"/>
          </a:xfrm>
        </p:spPr>
        <p:txBody>
          <a:bodyPr>
            <a:noAutofit/>
          </a:bodyPr>
          <a:lstStyle/>
          <a:p>
            <a:pPr marL="0" indent="0" algn="just" hangingPunct="0">
              <a:lnSpc>
                <a:spcPct val="150000"/>
              </a:lnSpc>
              <a:buNone/>
              <a:defRPr/>
            </a:pPr>
            <a:r>
              <a:rPr lang="en-US" sz="1600" b="1" u="sng" dirty="0"/>
              <a:t>General signs and symptoms of hypoxia:</a:t>
            </a:r>
          </a:p>
          <a:p>
            <a:pPr algn="just" hangingPunct="0">
              <a:lnSpc>
                <a:spcPct val="150000"/>
              </a:lnSpc>
              <a:defRPr/>
            </a:pPr>
            <a:r>
              <a:rPr lang="en-US" sz="1600" i="1" dirty="0">
                <a:solidFill>
                  <a:srgbClr val="0070C0"/>
                </a:solidFill>
              </a:rPr>
              <a:t>Cyanosis</a:t>
            </a:r>
            <a:r>
              <a:rPr lang="en-US" sz="1600" dirty="0"/>
              <a:t>, </a:t>
            </a:r>
            <a:r>
              <a:rPr lang="en-US" sz="1600" i="1" dirty="0" err="1">
                <a:solidFill>
                  <a:srgbClr val="FFC000"/>
                </a:solidFill>
              </a:rPr>
              <a:t>Tachy-cardia</a:t>
            </a:r>
            <a:r>
              <a:rPr lang="en-US" sz="1600" i="1" dirty="0"/>
              <a:t> and </a:t>
            </a:r>
            <a:r>
              <a:rPr lang="en-US" sz="1600" i="1" dirty="0">
                <a:solidFill>
                  <a:schemeClr val="bg2">
                    <a:lumMod val="75000"/>
                  </a:schemeClr>
                </a:solidFill>
              </a:rPr>
              <a:t>Tachypnea </a:t>
            </a:r>
            <a:r>
              <a:rPr lang="en-US" sz="1600" u="sng" dirty="0"/>
              <a:t>(abnormally rapid breathing).</a:t>
            </a:r>
          </a:p>
          <a:p>
            <a:pPr algn="just" hangingPunct="0">
              <a:lnSpc>
                <a:spcPct val="100000"/>
              </a:lnSpc>
              <a:buFont typeface="Wingdings" panose="05000000000000000000" pitchFamily="2" charset="2"/>
              <a:buNone/>
              <a:defRPr/>
            </a:pPr>
            <a:endParaRPr lang="en-US" sz="1600" b="1" u="sng" dirty="0"/>
          </a:p>
          <a:p>
            <a:pPr algn="just" hangingPunct="0">
              <a:lnSpc>
                <a:spcPct val="100000"/>
              </a:lnSpc>
              <a:buFont typeface="Wingdings" panose="05000000000000000000" pitchFamily="2" charset="2"/>
              <a:buNone/>
              <a:defRPr/>
            </a:pPr>
            <a:r>
              <a:rPr lang="en-US" sz="1600" b="1" u="sng" dirty="0"/>
              <a:t>Signs and symptoms of hypoxia: </a:t>
            </a:r>
          </a:p>
          <a:p>
            <a:pPr algn="just" hangingPunct="0">
              <a:lnSpc>
                <a:spcPct val="100000"/>
              </a:lnSpc>
              <a:buFont typeface="Wingdings" panose="05000000000000000000" pitchFamily="2" charset="2"/>
              <a:buNone/>
              <a:defRPr/>
            </a:pPr>
            <a:r>
              <a:rPr lang="en-US" sz="1400" dirty="0"/>
              <a:t>Hypoxia’s</a:t>
            </a:r>
            <a:r>
              <a:rPr lang="en-US" sz="1400" b="1" dirty="0"/>
              <a:t> </a:t>
            </a:r>
            <a:r>
              <a:rPr lang="en-US" sz="1400" dirty="0"/>
              <a:t>clinical features depend on (the degree of hypoxia):</a:t>
            </a:r>
          </a:p>
          <a:p>
            <a:pPr algn="just" hangingPunct="0">
              <a:lnSpc>
                <a:spcPct val="100000"/>
              </a:lnSpc>
              <a:buFont typeface="Wingdings" panose="05000000000000000000" pitchFamily="2" charset="2"/>
              <a:buNone/>
              <a:defRPr/>
            </a:pPr>
            <a:r>
              <a:rPr lang="en-US" sz="1400" dirty="0"/>
              <a:t>How fast &amp; how severely </a:t>
            </a:r>
            <a:r>
              <a:rPr lang="en-US" sz="1400" b="1" dirty="0">
                <a:solidFill>
                  <a:srgbClr val="FF0000"/>
                </a:solidFill>
              </a:rPr>
              <a:t>partial pressure of O</a:t>
            </a:r>
            <a:r>
              <a:rPr lang="en-US" sz="1400" b="1" baseline="-25000" dirty="0">
                <a:solidFill>
                  <a:srgbClr val="FF0000"/>
                </a:solidFill>
              </a:rPr>
              <a:t>2</a:t>
            </a:r>
            <a:r>
              <a:rPr lang="en-US" sz="1400" b="1" dirty="0">
                <a:solidFill>
                  <a:srgbClr val="FF0000"/>
                </a:solidFill>
              </a:rPr>
              <a:t> </a:t>
            </a:r>
            <a:r>
              <a:rPr lang="en-US" sz="1400" b="1" dirty="0"/>
              <a:t>is decreased</a:t>
            </a:r>
            <a:r>
              <a:rPr lang="en-US" sz="1400" dirty="0"/>
              <a:t>.</a:t>
            </a:r>
          </a:p>
          <a:p>
            <a:pPr marL="0" indent="0" algn="just" hangingPunct="0">
              <a:lnSpc>
                <a:spcPct val="150000"/>
              </a:lnSpc>
              <a:buNone/>
              <a:defRPr/>
            </a:pPr>
            <a:endParaRPr lang="en-US" sz="1400" b="1" dirty="0"/>
          </a:p>
          <a:p>
            <a:pPr algn="just" hangingPunct="0">
              <a:lnSpc>
                <a:spcPct val="100000"/>
              </a:lnSpc>
              <a:buFont typeface="Wingdings" panose="05000000000000000000" pitchFamily="2" charset="2"/>
              <a:buNone/>
              <a:defRPr/>
            </a:pPr>
            <a:r>
              <a:rPr lang="en-US" sz="1600" b="1" u="sng" dirty="0"/>
              <a:t>Hypoxia can be classified according to its clinical features to 3 types: </a:t>
            </a:r>
          </a:p>
          <a:p>
            <a:pPr algn="just" hangingPunct="0">
              <a:lnSpc>
                <a:spcPct val="100000"/>
              </a:lnSpc>
              <a:defRPr/>
            </a:pPr>
            <a:r>
              <a:rPr lang="en-US" sz="1400" b="1" dirty="0">
                <a:solidFill>
                  <a:srgbClr val="FF0000"/>
                </a:solidFill>
              </a:rPr>
              <a:t> </a:t>
            </a:r>
            <a:r>
              <a:rPr lang="en-US" sz="1400" b="1" dirty="0"/>
              <a:t>Fulminant hypoxia:</a:t>
            </a:r>
          </a:p>
          <a:p>
            <a:pPr marL="0" indent="0" algn="just" hangingPunct="0">
              <a:lnSpc>
                <a:spcPct val="100000"/>
              </a:lnSpc>
              <a:buNone/>
              <a:defRPr/>
            </a:pPr>
            <a:r>
              <a:rPr lang="en-US" sz="1400" b="1" dirty="0"/>
              <a:t> </a:t>
            </a:r>
            <a:r>
              <a:rPr lang="en-US" sz="1400" dirty="0"/>
              <a:t>This occurs very rapidly &amp;suddenly. Its symptoms  : Unconsciousness occurs in 15-20 seconds and brain tissue death occurs in 4-5 minutes.</a:t>
            </a:r>
          </a:p>
          <a:p>
            <a:pPr algn="just" hangingPunct="0">
              <a:lnSpc>
                <a:spcPct val="100000"/>
              </a:lnSpc>
              <a:defRPr/>
            </a:pPr>
            <a:r>
              <a:rPr lang="en-US" sz="1400" dirty="0">
                <a:solidFill>
                  <a:srgbClr val="FF0000"/>
                </a:solidFill>
              </a:rPr>
              <a:t> </a:t>
            </a:r>
            <a:r>
              <a:rPr lang="en-US" sz="1400" b="1" dirty="0"/>
              <a:t>Acute hypoxia:</a:t>
            </a:r>
          </a:p>
          <a:p>
            <a:pPr marL="0" indent="0" algn="just" hangingPunct="0">
              <a:lnSpc>
                <a:spcPct val="100000"/>
              </a:lnSpc>
              <a:buNone/>
              <a:defRPr/>
            </a:pPr>
            <a:r>
              <a:rPr lang="en-US" sz="1400" dirty="0"/>
              <a:t>In acute hypoxia body reflexes are slowed, symptoms : there may be slurred (unclear) speech, unconsciousness, coma and death may occur.</a:t>
            </a:r>
            <a:endParaRPr lang="en-US" sz="1400" dirty="0">
              <a:solidFill>
                <a:srgbClr val="FF0000"/>
              </a:solidFill>
            </a:endParaRPr>
          </a:p>
          <a:p>
            <a:pPr algn="just" hangingPunct="0">
              <a:lnSpc>
                <a:spcPct val="100000"/>
              </a:lnSpc>
              <a:defRPr/>
            </a:pPr>
            <a:r>
              <a:rPr lang="en-US" sz="1400" dirty="0">
                <a:solidFill>
                  <a:srgbClr val="FF0000"/>
                </a:solidFill>
              </a:rPr>
              <a:t> </a:t>
            </a:r>
            <a:r>
              <a:rPr lang="en-US" sz="1400" b="1" dirty="0"/>
              <a:t>Chronic hypoxia: </a:t>
            </a:r>
          </a:p>
          <a:p>
            <a:pPr marL="0" indent="0" algn="just" hangingPunct="0">
              <a:lnSpc>
                <a:spcPct val="100000"/>
              </a:lnSpc>
              <a:buNone/>
              <a:defRPr/>
            </a:pPr>
            <a:r>
              <a:rPr lang="en-US" sz="1400" dirty="0"/>
              <a:t>The symptoms : fatigue, difficulty in breathing, and shortness of breath can occur.</a:t>
            </a:r>
          </a:p>
          <a:p>
            <a:pPr marL="0" indent="0" algn="just" hangingPunct="0">
              <a:buNone/>
              <a:defRPr/>
            </a:pPr>
            <a:endParaRPr lang="en-US" sz="1400" dirty="0"/>
          </a:p>
          <a:p>
            <a:pPr marL="0" indent="0" algn="just" hangingPunct="0">
              <a:buNone/>
              <a:defRPr/>
            </a:pPr>
            <a:r>
              <a:rPr lang="en-US" sz="1400" b="1" dirty="0"/>
              <a:t> </a:t>
            </a:r>
            <a:endParaRPr lang="en-US" sz="1400" dirty="0"/>
          </a:p>
        </p:txBody>
      </p:sp>
      <p:sp>
        <p:nvSpPr>
          <p:cNvPr id="7" name="TextBox 6"/>
          <p:cNvSpPr txBox="1"/>
          <p:nvPr/>
        </p:nvSpPr>
        <p:spPr>
          <a:xfrm>
            <a:off x="9740553"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638130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2639</Words>
  <Application>Microsoft Office PowerPoint</Application>
  <PresentationFormat>Custom</PresentationFormat>
  <Paragraphs>317</Paragraphs>
  <Slides>27</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Malgun Gothic Semilight</vt:lpstr>
      <vt:lpstr>Arabic Typesetting</vt:lpstr>
      <vt:lpstr>Arial</vt:lpstr>
      <vt:lpstr>Arial Black</vt:lpstr>
      <vt:lpstr>ArialMT</vt:lpstr>
      <vt:lpstr>Bookman Old Style</vt:lpstr>
      <vt:lpstr>Calibri</vt:lpstr>
      <vt:lpstr>Courier New</vt:lpstr>
      <vt:lpstr>Gill Sans MT</vt:lpstr>
      <vt:lpstr>Times New Roman</vt:lpstr>
      <vt:lpstr>Wingdings</vt:lpstr>
      <vt:lpstr>Wingdings 3</vt:lpstr>
      <vt:lpstr>Origin</vt:lpstr>
      <vt:lpstr>2_Origin</vt:lpstr>
      <vt:lpstr>3_Origin</vt:lpstr>
      <vt:lpstr>Hypoxia and Cyanosis</vt:lpstr>
      <vt:lpstr>Objectives</vt:lpstr>
      <vt:lpstr>Hypoxia </vt:lpstr>
      <vt:lpstr>Hypoxic Hypoxia (Arterial Hypoxia)</vt:lpstr>
      <vt:lpstr>Cont.</vt:lpstr>
      <vt:lpstr>Cont.</vt:lpstr>
      <vt:lpstr>Anemic Hypoxia </vt:lpstr>
      <vt:lpstr>Stagnant Hypoxia and Histiotoxic Hypoxia</vt:lpstr>
      <vt:lpstr>  Hypoxia and Clinical Features</vt:lpstr>
      <vt:lpstr>    Effects of Hypoxia on the Body</vt:lpstr>
      <vt:lpstr>Treatment of Hypoxia </vt:lpstr>
      <vt:lpstr>Hypercapnea</vt:lpstr>
      <vt:lpstr>Cyanosis</vt:lpstr>
      <vt:lpstr>Cyanosis</vt:lpstr>
      <vt:lpstr>Causes of Cyanosis</vt:lpstr>
      <vt:lpstr>Types of Cyanosis</vt:lpstr>
      <vt:lpstr>Ventilation-Perfusion Ratio (V/Q)</vt:lpstr>
      <vt:lpstr>Ventilation-Perfusion Ratio (V/Q)</vt:lpstr>
      <vt:lpstr>Decrease in Ventilation-Perfusion Ratio (V/Q)</vt:lpstr>
      <vt:lpstr>PowerPoint Presentation</vt:lpstr>
      <vt:lpstr>Ventilation-Perfusion Ratio (V/Q)</vt:lpstr>
      <vt:lpstr>Abnormalities of the V/Q Ratio</vt:lpstr>
      <vt:lpstr>Pulmonary Blood Flow (Extra Slide From Guyton) </vt:lpstr>
      <vt:lpstr>Regional Blood Flow Distribution</vt:lpstr>
      <vt:lpstr>Composition of Alveolar Air (Extra Slide From Guyton) </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776</cp:revision>
  <dcterms:created xsi:type="dcterms:W3CDTF">2016-09-07T16:15:34Z</dcterms:created>
  <dcterms:modified xsi:type="dcterms:W3CDTF">2017-02-24T20:11:08Z</dcterms:modified>
</cp:coreProperties>
</file>