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60" r:id="rId4"/>
    <p:sldId id="302" r:id="rId5"/>
    <p:sldId id="285" r:id="rId6"/>
    <p:sldId id="262" r:id="rId7"/>
    <p:sldId id="286" r:id="rId8"/>
    <p:sldId id="264" r:id="rId9"/>
    <p:sldId id="265" r:id="rId10"/>
    <p:sldId id="266" r:id="rId11"/>
    <p:sldId id="267" r:id="rId12"/>
    <p:sldId id="301" r:id="rId13"/>
    <p:sldId id="271" r:id="rId14"/>
    <p:sldId id="272" r:id="rId15"/>
    <p:sldId id="303" r:id="rId16"/>
    <p:sldId id="275" r:id="rId17"/>
    <p:sldId id="278" r:id="rId18"/>
    <p:sldId id="283" r:id="rId19"/>
    <p:sldId id="304" r:id="rId20"/>
    <p:sldId id="305" r:id="rId21"/>
    <p:sldId id="306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3" d="100"/>
          <a:sy n="83" d="100"/>
        </p:scale>
        <p:origin x="-1264" y="-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F83F3B0-68F1-4166-B4DE-E1CDE6990901}" type="datetimeFigureOut">
              <a:rPr lang="en-US"/>
              <a:pPr>
                <a:defRPr/>
              </a:pPr>
              <a:t>3/13/17 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0BD6D7F-10C4-4716-B6F1-E341B8C685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474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x-none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3D4B26-87F6-47EE-ACFC-23754162AE9D}" type="slidenum">
              <a:rPr lang="x-non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  <p:sp>
        <p:nvSpPr>
          <p:cNvPr id="30725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x-none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C114E0-AAB5-4142-A4B8-7288BF5BFEAB}" type="slidenum">
              <a:rPr lang="x-non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  <p:sp>
        <p:nvSpPr>
          <p:cNvPr id="46085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x-none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1D2080-6EAA-4569-9119-4F6C99F9363F}" type="slidenum">
              <a:rPr lang="x-non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  <p:sp>
        <p:nvSpPr>
          <p:cNvPr id="48133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x-none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1D2080-6EAA-4569-9119-4F6C99F9363F}" type="slidenum">
              <a:rPr lang="x-non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  <p:sp>
        <p:nvSpPr>
          <p:cNvPr id="48133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x-none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1D2080-6EAA-4569-9119-4F6C99F9363F}" type="slidenum">
              <a:rPr lang="x-non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  <p:sp>
        <p:nvSpPr>
          <p:cNvPr id="48133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x-none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171DA6-3361-415C-B80B-851D5072B954}" type="slidenum">
              <a:rPr lang="x-non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  <p:sp>
        <p:nvSpPr>
          <p:cNvPr id="32773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x-none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72D97C-2ABF-4055-A9EF-8A204DD44D09}" type="slidenum">
              <a:rPr lang="x-non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  <p:sp>
        <p:nvSpPr>
          <p:cNvPr id="33797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x-none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C2E177-8DE4-4982-99BD-FEEA3BDD9121}" type="slidenum">
              <a:rPr lang="x-non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  <p:sp>
        <p:nvSpPr>
          <p:cNvPr id="34821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x-none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BB2A60-447A-4248-A0B5-A187183570D8}" type="slidenum">
              <a:rPr lang="x-non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  <p:sp>
        <p:nvSpPr>
          <p:cNvPr id="35845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x-none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B0E830-2C0A-4709-95A1-6F60DAE3B0C1}" type="slidenum">
              <a:rPr lang="x-non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  <p:sp>
        <p:nvSpPr>
          <p:cNvPr id="38917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x-none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BB615F-C5FD-4ADE-B978-D57427698334}" type="slidenum">
              <a:rPr lang="x-non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  <p:sp>
        <p:nvSpPr>
          <p:cNvPr id="39941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x-none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BB615F-C5FD-4ADE-B978-D57427698334}" type="slidenum">
              <a:rPr lang="x-non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  <p:sp>
        <p:nvSpPr>
          <p:cNvPr id="39941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x-none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5CD9AD-DC77-4B3A-B315-66BC21F358A0}" type="slidenum">
              <a:rPr lang="x-non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  <p:sp>
        <p:nvSpPr>
          <p:cNvPr id="43013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5BA8C-69FF-434E-A7F7-6412178B7D44}" type="datetimeFigureOut">
              <a:rPr lang="en-US"/>
              <a:pPr>
                <a:defRPr/>
              </a:pPr>
              <a:t>3/13/17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EE611-2B3E-4D3F-B005-C52EFCB64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2C1A5-EBEB-4AAB-8503-6840BAD16DBF}" type="datetimeFigureOut">
              <a:rPr lang="en-US"/>
              <a:pPr>
                <a:defRPr/>
              </a:pPr>
              <a:t>3/13/17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C2940-477F-4171-AE1A-F2FA96B8D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0039A-0075-4385-A362-5F95EE3DBC81}" type="datetimeFigureOut">
              <a:rPr lang="en-US"/>
              <a:pPr>
                <a:defRPr/>
              </a:pPr>
              <a:t>3/13/17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BA16C-B04D-4BFB-898E-4038DB20E8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B36A9-B9A1-4446-9401-E8D3405BAEFF}" type="datetimeFigureOut">
              <a:rPr lang="en-US"/>
              <a:pPr>
                <a:defRPr/>
              </a:pPr>
              <a:t>3/13/17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81C99-8FD2-41F6-9CFD-14D509C905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56620-8270-4E0D-BC9A-8A0323E9A636}" type="datetimeFigureOut">
              <a:rPr lang="en-US"/>
              <a:pPr>
                <a:defRPr/>
              </a:pPr>
              <a:t>3/13/17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2D2F1-671A-4D12-A8EB-B9B0F3405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56D51-7237-4E51-96AD-37AA4D271896}" type="datetimeFigureOut">
              <a:rPr lang="en-US"/>
              <a:pPr>
                <a:defRPr/>
              </a:pPr>
              <a:t>3/13/17 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A3CC3-50EE-4AB6-A825-4A62CF5EB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1A11D-3A6A-4F13-A543-7A6C00058ACA}" type="datetimeFigureOut">
              <a:rPr lang="en-US"/>
              <a:pPr>
                <a:defRPr/>
              </a:pPr>
              <a:t>3/13/17 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245EF-D30E-4A5C-97AD-BFD967CD9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80162-A77E-4F0C-8BE5-BE9042E30B7A}" type="datetimeFigureOut">
              <a:rPr lang="en-US"/>
              <a:pPr>
                <a:defRPr/>
              </a:pPr>
              <a:t>3/13/17 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67B7B-7C6E-4D78-8190-9704BFBE99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56D32-6042-473E-9F74-B2421FBF6E81}" type="datetimeFigureOut">
              <a:rPr lang="en-US"/>
              <a:pPr>
                <a:defRPr/>
              </a:pPr>
              <a:t>3/13/17 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E170A-1D7C-44C9-B293-83EAE2C97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7B9DA-FF32-4B88-BF91-7B19ECB0615E}" type="datetimeFigureOut">
              <a:rPr lang="en-US"/>
              <a:pPr>
                <a:defRPr/>
              </a:pPr>
              <a:t>3/13/17 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DD537-6A73-4C9F-93DD-2ED313978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54017-C7F3-4FAB-B537-018FFDEB7B67}" type="datetimeFigureOut">
              <a:rPr lang="en-US"/>
              <a:pPr>
                <a:defRPr/>
              </a:pPr>
              <a:t>3/13/17 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05A8B-5850-43BF-84F8-8785267313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8E0F9C-67E2-4A1A-A3E2-87CA804EC44D}" type="datetimeFigureOut">
              <a:rPr lang="en-US"/>
              <a:pPr>
                <a:defRPr/>
              </a:pPr>
              <a:t>3/13/17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CD09D3-86E6-41A0-BF04-0DE45C608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905000"/>
            <a:ext cx="8839200" cy="3662541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bertus Medium" pitchFamily="34" charset="0"/>
              </a:rPr>
              <a:t>Major arteries </a:t>
            </a:r>
          </a:p>
          <a:p>
            <a:pPr algn="ctr">
              <a:defRPr/>
            </a:pPr>
            <a:r>
              <a:rPr lang="en-US" sz="4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bertus Medium" pitchFamily="34" charset="0"/>
              </a:rPr>
              <a:t>of </a:t>
            </a:r>
          </a:p>
          <a:p>
            <a:pPr algn="ctr">
              <a:defRPr/>
            </a:pPr>
            <a:r>
              <a:rPr lang="en-US" sz="4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bertus Medium" pitchFamily="34" charset="0"/>
              </a:rPr>
              <a:t>the </a:t>
            </a:r>
            <a:r>
              <a:rPr lang="en-US" sz="48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bertus Medium" pitchFamily="34" charset="0"/>
              </a:rPr>
              <a:t>body</a:t>
            </a:r>
          </a:p>
          <a:p>
            <a:pPr algn="ctr">
              <a:defRPr/>
            </a:pPr>
            <a:endParaRPr lang="en-US" sz="4800" b="1" cap="all" dirty="0" smtClean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lbertus Medium" pitchFamily="34" charset="0"/>
            </a:endParaRPr>
          </a:p>
          <a:p>
            <a:pPr algn="ctr">
              <a:defRPr/>
            </a:pPr>
            <a:r>
              <a:rPr lang="en-US" sz="4000" b="1" i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bertus Medium" pitchFamily="34" charset="0"/>
              </a:rPr>
              <a:t>Dr. </a:t>
            </a:r>
            <a:r>
              <a:rPr lang="en-US" sz="4000" b="1" i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bertus Medium" pitchFamily="34" charset="0"/>
              </a:rPr>
              <a:t>jamila</a:t>
            </a:r>
            <a:r>
              <a:rPr lang="en-US" sz="4000" b="1" i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bertus Medium" pitchFamily="34" charset="0"/>
              </a:rPr>
              <a:t> </a:t>
            </a:r>
            <a:r>
              <a:rPr lang="en-US" sz="4000" b="1" i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bertus Medium" pitchFamily="34" charset="0"/>
              </a:rPr>
              <a:t>elmedany</a:t>
            </a:r>
            <a:endParaRPr lang="en-US" sz="4000" b="1" i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lbertus Medium" pitchFamily="34" charset="0"/>
            </a:endParaRPr>
          </a:p>
        </p:txBody>
      </p:sp>
      <p:pic>
        <p:nvPicPr>
          <p:cNvPr id="3" name="Picture 3" descr="C:\Users\Zeenat\Pictures\,m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533400"/>
            <a:ext cx="1981200" cy="533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INTERNAL CAROTID ARTERY</a:t>
            </a:r>
          </a:p>
        </p:txBody>
      </p:sp>
      <p:sp>
        <p:nvSpPr>
          <p:cNvPr id="11267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953000" cy="54864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Has </a:t>
            </a:r>
            <a:r>
              <a:rPr lang="en-US" b="1" dirty="0" smtClean="0"/>
              <a:t>NO</a:t>
            </a:r>
            <a:r>
              <a:rPr lang="en-US" dirty="0" smtClean="0"/>
              <a:t> branches in the neck</a:t>
            </a:r>
          </a:p>
          <a:p>
            <a:r>
              <a:rPr lang="en-US" dirty="0" smtClean="0"/>
              <a:t>Enters the cranial cavity, joins the </a:t>
            </a:r>
            <a:r>
              <a:rPr lang="en-US" b="1" dirty="0" smtClean="0"/>
              <a:t>basilar artery </a:t>
            </a:r>
            <a:r>
              <a:rPr lang="en-US" dirty="0" smtClean="0"/>
              <a:t>(formed by the union of two vertebral arteries) and forms </a:t>
            </a:r>
            <a:r>
              <a:rPr lang="en-US" b="1" dirty="0" smtClean="0">
                <a:solidFill>
                  <a:srgbClr val="FF0000"/>
                </a:solidFill>
              </a:rPr>
              <a:t>‘arterial circle of Willis’</a:t>
            </a:r>
            <a:r>
              <a:rPr lang="en-US" dirty="0" smtClean="0"/>
              <a:t> to supply </a:t>
            </a:r>
            <a:r>
              <a:rPr lang="en-US" b="1" dirty="0" smtClean="0"/>
              <a:t>brain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In addition, it supplies 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/>
              <a:t>Nose  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/>
              <a:t>Scalp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/>
              <a:t> Eye </a:t>
            </a:r>
          </a:p>
          <a:p>
            <a:endParaRPr lang="en-US" dirty="0" smtClean="0"/>
          </a:p>
        </p:txBody>
      </p:sp>
      <p:pic>
        <p:nvPicPr>
          <p:cNvPr id="11268" name="Picture 7" descr="E:\dad\Student Gray\8. Head and neck\F66122-008-f037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3182" t="4762" r="14545" b="4762"/>
          <a:stretch>
            <a:fillRect/>
          </a:stretch>
        </p:blipFill>
        <p:spPr>
          <a:xfrm>
            <a:off x="5257800" y="1676400"/>
            <a:ext cx="3625850" cy="4114800"/>
          </a:xfrm>
          <a:noFill/>
          <a:ln>
            <a:solidFill>
              <a:schemeClr val="tx1"/>
            </a:solidFill>
          </a:ln>
        </p:spPr>
      </p:pic>
      <p:sp>
        <p:nvSpPr>
          <p:cNvPr id="5" name="Oval 4"/>
          <p:cNvSpPr/>
          <p:nvPr/>
        </p:nvSpPr>
        <p:spPr>
          <a:xfrm>
            <a:off x="6400800" y="1524000"/>
            <a:ext cx="1295400" cy="1295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5486400" y="3200400"/>
            <a:ext cx="3048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8420100" y="3314700"/>
            <a:ext cx="3810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>
            <a:off x="2667000" y="2514600"/>
            <a:ext cx="4343400" cy="152400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35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SUBCLAVIAN ARTERY</a:t>
            </a:r>
          </a:p>
        </p:txBody>
      </p:sp>
      <p:sp>
        <p:nvSpPr>
          <p:cNvPr id="12291" name="Content Placeholder 11"/>
          <p:cNvSpPr>
            <a:spLocks noGrp="1"/>
          </p:cNvSpPr>
          <p:nvPr>
            <p:ph sz="half" idx="1"/>
          </p:nvPr>
        </p:nvSpPr>
        <p:spPr>
          <a:xfrm>
            <a:off x="0" y="914400"/>
            <a:ext cx="4038600" cy="57912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Origin:</a:t>
            </a:r>
          </a:p>
          <a:p>
            <a:pPr lvl="1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FF0000"/>
                </a:solidFill>
              </a:rPr>
              <a:t>LEFT:  </a:t>
            </a:r>
            <a:r>
              <a:rPr lang="en-US" dirty="0" smtClean="0"/>
              <a:t>from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arch of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aorta</a:t>
            </a:r>
          </a:p>
          <a:p>
            <a:pPr lvl="1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FF0000"/>
                </a:solidFill>
              </a:rPr>
              <a:t>RIGHT</a:t>
            </a:r>
            <a:r>
              <a:rPr lang="en-US" dirty="0" smtClean="0"/>
              <a:t>: from  </a:t>
            </a:r>
            <a:r>
              <a:rPr lang="en-US" b="1" dirty="0" err="1" smtClean="0">
                <a:solidFill>
                  <a:srgbClr val="FF0000"/>
                </a:solidFill>
              </a:rPr>
              <a:t>brachiocephalic</a:t>
            </a:r>
            <a:r>
              <a:rPr lang="en-US" b="1" dirty="0" smtClean="0">
                <a:solidFill>
                  <a:srgbClr val="FF0000"/>
                </a:solidFill>
              </a:rPr>
              <a:t> trunk</a:t>
            </a:r>
          </a:p>
          <a:p>
            <a:r>
              <a:rPr lang="en-US" sz="2400" dirty="0" smtClean="0"/>
              <a:t>It continues, at lateral border of first rib, as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axillary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artery: artery of upper limb</a:t>
            </a:r>
          </a:p>
          <a:p>
            <a:r>
              <a:rPr lang="en-US" sz="2400" b="1" dirty="0" smtClean="0"/>
              <a:t>Main branches: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Vertebral artery: </a:t>
            </a:r>
            <a:r>
              <a:rPr lang="en-US" dirty="0" smtClean="0"/>
              <a:t>supplies </a:t>
            </a:r>
            <a:r>
              <a:rPr lang="en-US" b="1" dirty="0" smtClean="0"/>
              <a:t>brain &amp; spinal cord</a:t>
            </a:r>
          </a:p>
          <a:p>
            <a:pPr lvl="1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thoracic artery: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supplies </a:t>
            </a:r>
            <a:r>
              <a:rPr lang="en-US" b="1" dirty="0" smtClean="0"/>
              <a:t>thoracic wall</a:t>
            </a:r>
          </a:p>
          <a:p>
            <a:endParaRPr lang="en-US" dirty="0" smtClean="0"/>
          </a:p>
        </p:txBody>
      </p:sp>
      <p:pic>
        <p:nvPicPr>
          <p:cNvPr id="2050" name="Picture 2" descr="C:\Documents and Settings\user1\Desktop\F66122-008-f1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5406" y="1371600"/>
            <a:ext cx="4849655" cy="4038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  <p:cxnSp>
        <p:nvCxnSpPr>
          <p:cNvPr id="10" name="Straight Arrow Connector 9"/>
          <p:cNvCxnSpPr/>
          <p:nvPr/>
        </p:nvCxnSpPr>
        <p:spPr>
          <a:xfrm>
            <a:off x="2057400" y="3733800"/>
            <a:ext cx="3124200" cy="762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124200" y="2895600"/>
            <a:ext cx="3124200" cy="1905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962400" y="4572000"/>
            <a:ext cx="1905000" cy="1447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304800"/>
            <a:ext cx="91440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ARTERIES OF UPPER LIMB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lbertus Medium" pitchFamily="34" charset="0"/>
              <a:ea typeface="+mn-ea"/>
              <a:cs typeface="+mn-cs"/>
            </a:endParaRPr>
          </a:p>
        </p:txBody>
      </p:sp>
      <p:pic>
        <p:nvPicPr>
          <p:cNvPr id="3074" name="Picture 2" descr="C:\Documents and Settings\user1\Desktop\F66122-007-f065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371600"/>
            <a:ext cx="4416025" cy="5035164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3075" name="Picture 3" descr="C:\Documents and Settings\user1\Desktop\F66122-007-f065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371600"/>
            <a:ext cx="4240062" cy="5076634"/>
          </a:xfrm>
          <a:prstGeom prst="rect">
            <a:avLst/>
          </a:prstGeom>
          <a:noFill/>
          <a:ln w="19050"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4191000" y="1066800"/>
            <a:ext cx="20217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At lateral border of 1</a:t>
            </a:r>
            <a:r>
              <a:rPr lang="en-US" sz="1200" b="1" baseline="30000" dirty="0" smtClean="0"/>
              <a:t>st</a:t>
            </a:r>
            <a:r>
              <a:rPr lang="en-US" sz="1200" b="1" dirty="0" smtClean="0"/>
              <a:t> rib</a:t>
            </a:r>
            <a:endParaRPr lang="en-US" sz="1200" b="1" dirty="0"/>
          </a:p>
        </p:txBody>
      </p:sp>
      <p:sp>
        <p:nvSpPr>
          <p:cNvPr id="17" name="Down Arrow 16"/>
          <p:cNvSpPr/>
          <p:nvPr/>
        </p:nvSpPr>
        <p:spPr>
          <a:xfrm>
            <a:off x="6705600" y="1219200"/>
            <a:ext cx="762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1905000" y="1447800"/>
            <a:ext cx="762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533400" y="4876800"/>
            <a:ext cx="1524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7848600" y="3581400"/>
            <a:ext cx="1524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rot="10800000" flipV="1">
            <a:off x="3124200" y="1295400"/>
            <a:ext cx="1600200" cy="6858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495800" y="2590800"/>
            <a:ext cx="23823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At lower border of </a:t>
            </a:r>
            <a:r>
              <a:rPr lang="en-US" sz="1200" b="1" dirty="0" err="1" smtClean="0"/>
              <a:t>teres</a:t>
            </a:r>
            <a:r>
              <a:rPr lang="en-US" sz="1200" b="1" dirty="0" smtClean="0"/>
              <a:t> major</a:t>
            </a:r>
            <a:endParaRPr lang="en-US" sz="1200" b="1" dirty="0"/>
          </a:p>
        </p:txBody>
      </p:sp>
      <p:cxnSp>
        <p:nvCxnSpPr>
          <p:cNvPr id="25" name="Straight Arrow Connector 24"/>
          <p:cNvCxnSpPr/>
          <p:nvPr/>
        </p:nvCxnSpPr>
        <p:spPr>
          <a:xfrm rot="10800000" flipV="1">
            <a:off x="2362200" y="2895600"/>
            <a:ext cx="2667000" cy="2286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Down Arrow 25"/>
          <p:cNvSpPr/>
          <p:nvPr/>
        </p:nvSpPr>
        <p:spPr>
          <a:xfrm>
            <a:off x="304800" y="5486400"/>
            <a:ext cx="762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1676400" y="5791200"/>
            <a:ext cx="762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>
            <a:off x="5181600" y="5562600"/>
            <a:ext cx="762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Up Arrow 34"/>
          <p:cNvSpPr/>
          <p:nvPr/>
        </p:nvSpPr>
        <p:spPr>
          <a:xfrm>
            <a:off x="6781800" y="6400800"/>
            <a:ext cx="76200" cy="152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590800" y="5867400"/>
            <a:ext cx="19399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Opposite neck of radius</a:t>
            </a:r>
            <a:endParaRPr lang="en-US" sz="1200" b="1" dirty="0"/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4572000" y="5562600"/>
            <a:ext cx="1676400" cy="4572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6" grpId="0" animBg="1"/>
      <p:bldP spid="28" grpId="0" animBg="1"/>
      <p:bldP spid="30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    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DESCENDING THORACIC AORTA</a:t>
            </a:r>
          </a:p>
        </p:txBody>
      </p:sp>
      <p:sp>
        <p:nvSpPr>
          <p:cNvPr id="15363" name="Content Placeholder 4"/>
          <p:cNvSpPr>
            <a:spLocks noGrp="1"/>
          </p:cNvSpPr>
          <p:nvPr>
            <p:ph sz="half" idx="1"/>
          </p:nvPr>
        </p:nvSpPr>
        <p:spPr>
          <a:xfrm>
            <a:off x="381000" y="1066800"/>
            <a:ext cx="3733800" cy="30480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sz="2400" dirty="0" smtClean="0"/>
              <a:t>It is the </a:t>
            </a:r>
            <a:r>
              <a:rPr lang="en-US" sz="2400" b="1" dirty="0" smtClean="0"/>
              <a:t>continuation of aortic arch</a:t>
            </a:r>
          </a:p>
          <a:p>
            <a:r>
              <a:rPr lang="en-US" sz="2400" dirty="0" smtClean="0"/>
              <a:t>At the level of the </a:t>
            </a:r>
            <a:r>
              <a:rPr lang="en-US" sz="2400" b="1" dirty="0" smtClean="0"/>
              <a:t>12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thoracic vertebra</a:t>
            </a:r>
            <a:r>
              <a:rPr lang="en-US" sz="2400" dirty="0" smtClean="0"/>
              <a:t>, it passes  through the diaphragm and continues as the </a:t>
            </a:r>
            <a:r>
              <a:rPr lang="en-US" sz="2400" b="1" dirty="0" smtClean="0"/>
              <a:t>abdominal aorta</a:t>
            </a:r>
            <a:endParaRPr lang="x-none" sz="2400" b="1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4191000"/>
            <a:ext cx="3733800" cy="228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1" dirty="0">
                <a:latin typeface="Calibri" pitchFamily="34" charset="0"/>
                <a:cs typeface="+mn-cs"/>
              </a:rPr>
              <a:t>Branches: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rgbClr val="00FF00"/>
                </a:solidFill>
                <a:latin typeface="Calibri" pitchFamily="34" charset="0"/>
                <a:cs typeface="+mn-cs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+mn-cs"/>
              </a:rPr>
              <a:t>Pericardial</a:t>
            </a:r>
          </a:p>
          <a:p>
            <a:pPr marL="742950" lvl="1" indent="-28575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+mn-cs"/>
              </a:rPr>
              <a:t> Esophageal</a:t>
            </a:r>
          </a:p>
          <a:p>
            <a:pPr marL="742950" lvl="1" indent="-28575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+mn-cs"/>
              </a:rPr>
              <a:t> Bronchial</a:t>
            </a:r>
            <a:endParaRPr lang="en-US" sz="2400" b="1" u="sng" dirty="0">
              <a:solidFill>
                <a:srgbClr val="FF0000"/>
              </a:solidFill>
              <a:latin typeface="Calibri" pitchFamily="34" charset="0"/>
              <a:cs typeface="+mn-cs"/>
            </a:endParaRPr>
          </a:p>
          <a:p>
            <a:pPr marL="742950" lvl="1" indent="-28575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+mn-cs"/>
              </a:rPr>
              <a:t> Posterior 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cs typeface="+mn-cs"/>
              </a:rPr>
              <a:t>intercostal</a:t>
            </a:r>
            <a:endParaRPr lang="en-US" sz="2400" b="1" dirty="0">
              <a:solidFill>
                <a:srgbClr val="FF0000"/>
              </a:solidFill>
              <a:latin typeface="Calibri" pitchFamily="34" charset="0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x-none" sz="2800" dirty="0">
              <a:latin typeface="+mn-lt"/>
              <a:cs typeface="+mn-cs"/>
            </a:endParaRPr>
          </a:p>
        </p:txBody>
      </p:sp>
      <p:pic>
        <p:nvPicPr>
          <p:cNvPr id="9" name="Picture 2" descr="C:\Documents and Settings\Free User\My Documents\My Pictures\thoracic-aorta-ascending-descending-aortic-isthmus_medical5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752600"/>
            <a:ext cx="4307323" cy="396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  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ABDOMINAL AORTA</a:t>
            </a:r>
          </a:p>
        </p:txBody>
      </p:sp>
      <p:sp>
        <p:nvSpPr>
          <p:cNvPr id="16387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267200" cy="52578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It enters the abdomen through the </a:t>
            </a:r>
            <a:r>
              <a:rPr lang="en-US" b="1" dirty="0" smtClean="0"/>
              <a:t>aortic opening of  diaphragm</a:t>
            </a:r>
            <a:r>
              <a:rPr lang="en-US" dirty="0" smtClean="0"/>
              <a:t>.</a:t>
            </a:r>
          </a:p>
          <a:p>
            <a:r>
              <a:rPr lang="en-US" dirty="0" smtClean="0"/>
              <a:t> At the level of lower border of L4, it divides into </a:t>
            </a:r>
            <a:r>
              <a:rPr lang="en-US" b="1" dirty="0" smtClean="0">
                <a:solidFill>
                  <a:srgbClr val="FF0000"/>
                </a:solidFill>
              </a:rPr>
              <a:t>two common Iliac arteries.</a:t>
            </a:r>
          </a:p>
          <a:p>
            <a:r>
              <a:rPr lang="en-US" b="1" dirty="0" smtClean="0"/>
              <a:t> Branches</a:t>
            </a:r>
            <a:r>
              <a:rPr lang="en-US" dirty="0" smtClean="0"/>
              <a:t>: divided into two groups:</a:t>
            </a:r>
          </a:p>
          <a:p>
            <a:pPr lvl="1">
              <a:buFont typeface="Arial" charset="0"/>
              <a:buChar char="•"/>
            </a:pPr>
            <a:r>
              <a:rPr lang="en-US" sz="2800" dirty="0" smtClean="0"/>
              <a:t>Single branches</a:t>
            </a:r>
          </a:p>
          <a:p>
            <a:pPr lvl="1">
              <a:buFont typeface="Arial" charset="0"/>
              <a:buChar char="•"/>
            </a:pPr>
            <a:r>
              <a:rPr lang="en-US" sz="2800" dirty="0" smtClean="0"/>
              <a:t>Paired branches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098" name="Picture 2" descr="C:\Documents and Settings\user1\My Documents\My Pictures\ARTERIES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8914" y="1219200"/>
            <a:ext cx="3921668" cy="4906963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  <p:cxnSp>
        <p:nvCxnSpPr>
          <p:cNvPr id="8" name="Straight Arrow Connector 7"/>
          <p:cNvCxnSpPr/>
          <p:nvPr/>
        </p:nvCxnSpPr>
        <p:spPr>
          <a:xfrm flipV="1">
            <a:off x="3581400" y="1828800"/>
            <a:ext cx="2971800" cy="152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962400" y="3886200"/>
            <a:ext cx="2819400" cy="1066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90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  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MAIN BRANCHES OF </a:t>
            </a:r>
            <a:b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</a:b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ABDOMINAL AORTA</a:t>
            </a:r>
          </a:p>
        </p:txBody>
      </p:sp>
      <p:sp>
        <p:nvSpPr>
          <p:cNvPr id="16387" name="Content Placeholder 4"/>
          <p:cNvSpPr>
            <a:spLocks noGrp="1"/>
          </p:cNvSpPr>
          <p:nvPr>
            <p:ph sz="half" idx="1"/>
          </p:nvPr>
        </p:nvSpPr>
        <p:spPr>
          <a:xfrm>
            <a:off x="152400" y="2514600"/>
            <a:ext cx="3048000" cy="1828800"/>
          </a:xfrm>
          <a:solidFill>
            <a:schemeClr val="accent6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txBody>
          <a:bodyPr/>
          <a:lstStyle/>
          <a:p>
            <a:pPr algn="ctr">
              <a:buNone/>
            </a:pPr>
            <a:r>
              <a:rPr lang="en-US" sz="2400" b="1" dirty="0" smtClean="0"/>
              <a:t>SINGLE BRANCHES</a:t>
            </a:r>
          </a:p>
          <a:p>
            <a:pPr algn="ctr">
              <a:buNone/>
            </a:pPr>
            <a:r>
              <a:rPr lang="en-US" sz="2400" b="1" dirty="0" smtClean="0"/>
              <a:t>SUPPLYING </a:t>
            </a:r>
          </a:p>
          <a:p>
            <a:pPr algn="ctr">
              <a:buNone/>
            </a:pPr>
            <a:r>
              <a:rPr lang="en-US" sz="2400" b="1" dirty="0" smtClean="0"/>
              <a:t>GASTROINTESTINAL TRACT</a:t>
            </a:r>
          </a:p>
        </p:txBody>
      </p:sp>
      <p:pic>
        <p:nvPicPr>
          <p:cNvPr id="4098" name="Picture 2" descr="C:\Documents and Settings\user1\My Documents\My Pictures\ARTERIES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143000"/>
            <a:ext cx="3921668" cy="4906963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810000" y="18288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200" y="22098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86200" y="32766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48400" y="4191000"/>
            <a:ext cx="2566857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PAIRED BRANCHES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38800" y="16764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1200" y="21336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19800" y="25908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19800" y="34290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19600" y="57150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nimBg="1"/>
      <p:bldP spid="7" grpId="0"/>
      <p:bldP spid="9" grpId="0"/>
      <p:bldP spid="11" grpId="0"/>
      <p:bldP spid="12" grpId="0" animBg="1"/>
      <p:bldP spid="13" grpId="0"/>
      <p:bldP spid="14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685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BRANCHES OF COMMON ILIAC ARTERY</a:t>
            </a:r>
          </a:p>
        </p:txBody>
      </p:sp>
      <p:sp>
        <p:nvSpPr>
          <p:cNvPr id="19459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295401"/>
            <a:ext cx="3810000" cy="40386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ILIAC ARTERY:</a:t>
            </a:r>
          </a:p>
          <a:p>
            <a:pPr>
              <a:spcBef>
                <a:spcPct val="0"/>
              </a:spcBef>
              <a:buNone/>
            </a:pPr>
            <a:r>
              <a:rPr lang="en-US" sz="2400" b="1" dirty="0" smtClean="0"/>
              <a:t>	</a:t>
            </a:r>
            <a:r>
              <a:rPr lang="en-US" sz="2400" dirty="0" smtClean="0"/>
              <a:t>continues </a:t>
            </a:r>
            <a:r>
              <a:rPr lang="en-US" sz="2400" i="1" dirty="0" smtClean="0"/>
              <a:t>(at midpoint of inguinal ligament) </a:t>
            </a:r>
            <a:r>
              <a:rPr lang="en-US" sz="2400" dirty="0" smtClean="0"/>
              <a:t>as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femoral artery </a:t>
            </a:r>
            <a:r>
              <a:rPr lang="en-US" sz="2400" dirty="0" smtClean="0"/>
              <a:t>the main supply for</a:t>
            </a:r>
            <a:r>
              <a:rPr lang="en-US" sz="2400" b="1" dirty="0" smtClean="0"/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lower limb</a:t>
            </a:r>
          </a:p>
          <a:p>
            <a:pPr>
              <a:spcBef>
                <a:spcPct val="0"/>
              </a:spcBef>
              <a:buNone/>
            </a:pPr>
            <a:endParaRPr lang="en-US" sz="2400" b="1" dirty="0" smtClean="0"/>
          </a:p>
          <a:p>
            <a:pPr>
              <a:spcBef>
                <a:spcPct val="0"/>
              </a:spcBef>
              <a:buNone/>
            </a:pPr>
            <a:endParaRPr lang="en-US" sz="2400" b="1" dirty="0" smtClean="0"/>
          </a:p>
          <a:p>
            <a:pPr>
              <a:spcBef>
                <a:spcPct val="0"/>
              </a:spcBef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ILIAC ARTERY:</a:t>
            </a:r>
          </a:p>
          <a:p>
            <a:pPr>
              <a:spcBef>
                <a:spcPct val="0"/>
              </a:spcBef>
              <a:buNone/>
            </a:pPr>
            <a:r>
              <a:rPr lang="en-US" sz="2400" dirty="0" smtClean="0"/>
              <a:t>	supplies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pelvis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60" name="Content Placeholder 7" descr="E:\dad\Student Gray\4. Abdomen\F66122-004-f09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b="4276"/>
          <a:stretch>
            <a:fillRect/>
          </a:stretch>
        </p:blipFill>
        <p:spPr>
          <a:xfrm>
            <a:off x="4343400" y="1600200"/>
            <a:ext cx="4394200" cy="3733800"/>
          </a:xfrm>
          <a:noFill/>
          <a:ln>
            <a:solidFill>
              <a:srgbClr val="FF0000"/>
            </a:solidFill>
          </a:ln>
        </p:spPr>
      </p:pic>
      <p:cxnSp>
        <p:nvCxnSpPr>
          <p:cNvPr id="6" name="Straight Arrow Connector 5"/>
          <p:cNvCxnSpPr/>
          <p:nvPr/>
        </p:nvCxnSpPr>
        <p:spPr>
          <a:xfrm rot="16200000" flipH="1">
            <a:off x="3695700" y="1943100"/>
            <a:ext cx="2667000" cy="1981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743200" y="2819400"/>
            <a:ext cx="3200400" cy="1905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962400" y="4191000"/>
            <a:ext cx="22860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685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lvl="0" eaLnBrk="1" hangingPunct="1">
              <a:defRPr/>
            </a:pP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ARTERIES OF LOWER LIMB</a:t>
            </a:r>
          </a:p>
        </p:txBody>
      </p:sp>
      <p:sp>
        <p:nvSpPr>
          <p:cNvPr id="22531" name="Rectangle 6"/>
          <p:cNvSpPr>
            <a:spLocks noChangeArrowheads="1"/>
          </p:cNvSpPr>
          <p:nvPr/>
        </p:nvSpPr>
        <p:spPr bwMode="auto">
          <a:xfrm>
            <a:off x="228600" y="990600"/>
            <a:ext cx="5029200" cy="53737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srgbClr val="FF9900"/>
                </a:solidFill>
                <a:latin typeface="Calibri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Femoral Artery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>
                <a:latin typeface="Calibri" pitchFamily="34" charset="0"/>
              </a:rPr>
              <a:t>Is </a:t>
            </a:r>
            <a:r>
              <a:rPr lang="en-US" sz="2400" dirty="0" smtClean="0">
                <a:latin typeface="Calibri" pitchFamily="34" charset="0"/>
              </a:rPr>
              <a:t>the main </a:t>
            </a:r>
            <a:r>
              <a:rPr lang="en-US" sz="2400" dirty="0">
                <a:latin typeface="Calibri" pitchFamily="34" charset="0"/>
              </a:rPr>
              <a:t>arterial supply to lower limb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Is the continuation of external iliac artery </a:t>
            </a:r>
            <a:r>
              <a:rPr lang="en-US" sz="2400" b="1" dirty="0">
                <a:latin typeface="Calibri" pitchFamily="34" charset="0"/>
              </a:rPr>
              <a:t>behind the </a:t>
            </a:r>
            <a:r>
              <a:rPr lang="en-US" sz="2400" b="1" dirty="0" smtClean="0">
                <a:latin typeface="Calibri" pitchFamily="34" charset="0"/>
              </a:rPr>
              <a:t>midpoint of the inguinal </a:t>
            </a:r>
            <a:r>
              <a:rPr lang="en-US" sz="2400" b="1" dirty="0">
                <a:latin typeface="Calibri" pitchFamily="34" charset="0"/>
              </a:rPr>
              <a:t>ligament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Passes </a:t>
            </a:r>
            <a:r>
              <a:rPr lang="en-US" sz="2400" b="1" dirty="0" smtClean="0">
                <a:latin typeface="Calibri" pitchFamily="34" charset="0"/>
              </a:rPr>
              <a:t>through adductor hiatus </a:t>
            </a:r>
            <a:r>
              <a:rPr lang="en-US" sz="2400" dirty="0" smtClean="0">
                <a:latin typeface="Calibri" pitchFamily="34" charset="0"/>
              </a:rPr>
              <a:t>and continues as:</a:t>
            </a:r>
            <a:endParaRPr lang="en-US" sz="2400" dirty="0"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b="1" dirty="0">
                <a:solidFill>
                  <a:srgbClr val="FF9900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itchFamily="34" charset="0"/>
              </a:rPr>
              <a:t>Popliteal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 Artery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>
                <a:solidFill>
                  <a:srgbClr val="00FF00"/>
                </a:solidFill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Deeply placed </a:t>
            </a:r>
            <a:r>
              <a:rPr lang="en-US" sz="2400" b="1" dirty="0">
                <a:latin typeface="Calibri" pitchFamily="34" charset="0"/>
              </a:rPr>
              <a:t>in the </a:t>
            </a:r>
            <a:r>
              <a:rPr lang="en-US" sz="2400" b="1" dirty="0" err="1" smtClean="0">
                <a:latin typeface="Calibri" pitchFamily="34" charset="0"/>
              </a:rPr>
              <a:t>popliteal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</a:rPr>
              <a:t>fossa</a:t>
            </a:r>
            <a:r>
              <a:rPr lang="en-US" sz="2400" b="1" dirty="0">
                <a:latin typeface="Calibri" pitchFamily="34" charset="0"/>
              </a:rPr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Divides, </a:t>
            </a:r>
            <a:r>
              <a:rPr lang="en-US" sz="2400" b="1" dirty="0" smtClean="0">
                <a:latin typeface="Calibri" pitchFamily="34" charset="0"/>
              </a:rPr>
              <a:t>at lower end of </a:t>
            </a:r>
            <a:r>
              <a:rPr lang="en-US" sz="2400" b="1" dirty="0" err="1" smtClean="0">
                <a:latin typeface="Calibri" pitchFamily="34" charset="0"/>
              </a:rPr>
              <a:t>popliteal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</a:rPr>
              <a:t>fossa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into:</a:t>
            </a:r>
            <a:endParaRPr lang="en-US" sz="2400" dirty="0">
              <a:latin typeface="Calibri" pitchFamily="34" charset="0"/>
            </a:endParaRPr>
          </a:p>
          <a:p>
            <a:pPr marL="342900" indent="-342900"/>
            <a:r>
              <a:rPr lang="en-US" sz="2400" dirty="0" smtClean="0">
                <a:solidFill>
                  <a:srgbClr val="FF9900"/>
                </a:solidFill>
                <a:latin typeface="Calibri" pitchFamily="34" charset="0"/>
              </a:rPr>
              <a:t>		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1-Anterior </a:t>
            </a:r>
            <a:r>
              <a:rPr lang="en-US" sz="2400" b="1" dirty="0" err="1">
                <a:solidFill>
                  <a:srgbClr val="FF0000"/>
                </a:solidFill>
                <a:latin typeface="Calibri" pitchFamily="34" charset="0"/>
              </a:rPr>
              <a:t>Tibial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Artery</a:t>
            </a:r>
          </a:p>
          <a:p>
            <a:pPr marL="342900" indent="-342900"/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		2-Posterior </a:t>
            </a:r>
            <a:r>
              <a:rPr lang="en-US" sz="2400" b="1" dirty="0" err="1">
                <a:solidFill>
                  <a:srgbClr val="FF0000"/>
                </a:solidFill>
                <a:latin typeface="Calibri" pitchFamily="34" charset="0"/>
              </a:rPr>
              <a:t>Tibial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Artery</a:t>
            </a: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6" name="Picture 2" descr="C:\Documents and Settings\Free User\My Documents\My Pictures\FG22_18a.jpg"/>
          <p:cNvPicPr>
            <a:picLocks noChangeAspect="1" noChangeArrowheads="1"/>
          </p:cNvPicPr>
          <p:nvPr/>
        </p:nvPicPr>
        <p:blipFill>
          <a:blip r:embed="rId3" cstate="print"/>
          <a:srcRect l="30189" r="33962"/>
          <a:stretch>
            <a:fillRect/>
          </a:stretch>
        </p:blipFill>
        <p:spPr bwMode="auto">
          <a:xfrm>
            <a:off x="5562600" y="990599"/>
            <a:ext cx="3352800" cy="57999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2667000" y="1219200"/>
            <a:ext cx="4724400" cy="6858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819400" y="3505200"/>
            <a:ext cx="4572000" cy="4572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495800" y="4800600"/>
            <a:ext cx="2743200" cy="9144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495800" y="5105400"/>
            <a:ext cx="2971800" cy="10668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PULSE POINTS IN HEAD &amp; NECK</a:t>
            </a:r>
          </a:p>
        </p:txBody>
      </p:sp>
      <p:pic>
        <p:nvPicPr>
          <p:cNvPr id="5122" name="Picture 2" descr="C:\Documents and Settings\user1\Desktop\F66122-008-f27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600200"/>
            <a:ext cx="5638800" cy="52187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PULSE POINTS IN UPPER LIMB</a:t>
            </a:r>
          </a:p>
        </p:txBody>
      </p:sp>
      <p:pic>
        <p:nvPicPr>
          <p:cNvPr id="6146" name="Picture 2" descr="C:\Documents and Settings\user1\Desktop\F66122-007-f12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524000"/>
            <a:ext cx="4876800" cy="533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OBJECTIVES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4864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smtClean="0"/>
              <a:t>	</a:t>
            </a:r>
            <a:r>
              <a:rPr lang="en-US" sz="2800" b="1" i="1" dirty="0" smtClean="0"/>
              <a:t>At the end of the lecture, the student should be able to:</a:t>
            </a:r>
          </a:p>
          <a:p>
            <a:pPr eaLnBrk="1" hangingPunct="1"/>
            <a:r>
              <a:rPr lang="en-US" sz="2800" dirty="0" smtClean="0"/>
              <a:t>Define the  word ‘artery’ and understand the general principles of the arterial system.</a:t>
            </a:r>
          </a:p>
          <a:p>
            <a:pPr eaLnBrk="1" hangingPunct="1"/>
            <a:r>
              <a:rPr lang="en-US" sz="2800" dirty="0" smtClean="0"/>
              <a:t>Define arterial </a:t>
            </a:r>
            <a:r>
              <a:rPr lang="en-US" sz="2800" dirty="0" err="1" smtClean="0"/>
              <a:t>anastomosis</a:t>
            </a:r>
            <a:r>
              <a:rPr lang="en-US" sz="2800" dirty="0" smtClean="0"/>
              <a:t> and describe its significance.</a:t>
            </a:r>
          </a:p>
          <a:p>
            <a:pPr eaLnBrk="1" hangingPunct="1"/>
            <a:r>
              <a:rPr lang="en-US" sz="2800" dirty="0" smtClean="0"/>
              <a:t>Define end arteries and give examples.  </a:t>
            </a:r>
          </a:p>
          <a:p>
            <a:pPr eaLnBrk="1" hangingPunct="1"/>
            <a:r>
              <a:rPr lang="en-US" sz="2800" dirty="0" smtClean="0"/>
              <a:t>Describe the aorta and its divisions &amp; list the branches from each part.</a:t>
            </a:r>
          </a:p>
          <a:p>
            <a:pPr eaLnBrk="1" hangingPunct="1"/>
            <a:r>
              <a:rPr lang="en-US" sz="2800" dirty="0" smtClean="0"/>
              <a:t>List major arteries and their distribution in the head &amp; neck, thorax, abdomen and upper &amp; lower extremities.</a:t>
            </a:r>
          </a:p>
          <a:p>
            <a:pPr eaLnBrk="1" hangingPunct="1"/>
            <a:r>
              <a:rPr lang="en-US" sz="2800" dirty="0" smtClean="0"/>
              <a:t>List main pulse points.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PULSE POINTS IN LOWER LIMB</a:t>
            </a:r>
          </a:p>
        </p:txBody>
      </p:sp>
      <p:pic>
        <p:nvPicPr>
          <p:cNvPr id="7170" name="Picture 2" descr="C:\Documents and Settings\user1\Desktop\F66122-006-f13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956" y="1600200"/>
            <a:ext cx="7922244" cy="51305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47800" y="3048000"/>
            <a:ext cx="6484467" cy="769441"/>
          </a:xfrm>
          <a:prstGeom prst="rect">
            <a:avLst/>
          </a:prstGeom>
          <a:noFill/>
          <a:ln w="76200">
            <a:noFill/>
          </a:ln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Stout" pitchFamily="18" charset="0"/>
              </a:rPr>
              <a:t>THANK YOU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Stout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“ARTERIES”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34290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Arteries carry blood from the heart to the body.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 smtClean="0"/>
              <a:t> All arteries, carry </a:t>
            </a:r>
            <a:r>
              <a:rPr lang="en-US" sz="3600" b="1" dirty="0" smtClean="0">
                <a:solidFill>
                  <a:srgbClr val="FF0000"/>
                </a:solidFill>
              </a:rPr>
              <a:t>oxygenated blood</a:t>
            </a:r>
            <a:r>
              <a:rPr lang="en-US" sz="3600" b="1" dirty="0" smtClean="0"/>
              <a:t>,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EXCEPT</a:t>
            </a:r>
            <a:r>
              <a:rPr lang="en-US" sz="3600" b="1" dirty="0" smtClean="0"/>
              <a:t> the </a:t>
            </a:r>
            <a:r>
              <a:rPr lang="en-US" sz="3600" b="1" dirty="0" smtClean="0">
                <a:solidFill>
                  <a:srgbClr val="FF0000"/>
                </a:solidFill>
              </a:rPr>
              <a:t>PULMONARY ARTERY </a:t>
            </a:r>
            <a:r>
              <a:rPr lang="en-US" sz="3600" b="1" dirty="0" smtClean="0"/>
              <a:t>which carry deoxygenated blood to the lungs.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sz="2000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GENERAL PRINCIPLES OF ARTERIES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The flow of blood depends on the </a:t>
            </a:r>
            <a:r>
              <a:rPr lang="en-US" sz="2400" b="1" dirty="0" smtClean="0">
                <a:solidFill>
                  <a:srgbClr val="FF0000"/>
                </a:solidFill>
              </a:rPr>
              <a:t>pumping action of the heart.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Arteries have </a:t>
            </a:r>
            <a:r>
              <a:rPr lang="en-US" sz="2400" b="1" dirty="0" smtClean="0">
                <a:solidFill>
                  <a:srgbClr val="FF0000"/>
                </a:solidFill>
              </a:rPr>
              <a:t>ELASTIC WALL </a:t>
            </a:r>
            <a:r>
              <a:rPr lang="en-US" sz="2400" b="1" dirty="0" smtClean="0"/>
              <a:t>containing </a:t>
            </a:r>
            <a:r>
              <a:rPr lang="en-US" sz="2400" b="1" dirty="0" smtClean="0">
                <a:solidFill>
                  <a:srgbClr val="FF0000"/>
                </a:solidFill>
              </a:rPr>
              <a:t>NO VALVES</a:t>
            </a:r>
            <a:r>
              <a:rPr lang="en-US" sz="2400" b="1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 The branches of arteries supplying adjacent areas  normally </a:t>
            </a:r>
            <a:r>
              <a:rPr lang="en-US" sz="2400" b="1" dirty="0" smtClean="0">
                <a:solidFill>
                  <a:srgbClr val="FF0000"/>
                </a:solidFill>
              </a:rPr>
              <a:t>ANASTOMOSE </a:t>
            </a:r>
            <a:r>
              <a:rPr lang="en-US" sz="2400" b="1" dirty="0" smtClean="0"/>
              <a:t>with one another freely providing backup routes for blood to flow if one artery is blocked, e.g.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arteries of limbs.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 The arteries whose terminal branches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anastomose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/>
              <a:t>with branches of adjacent arteries are called </a:t>
            </a:r>
            <a:r>
              <a:rPr lang="en-US" sz="2400" b="1" dirty="0" smtClean="0">
                <a:solidFill>
                  <a:srgbClr val="FF0000"/>
                </a:solidFill>
              </a:rPr>
              <a:t>“END ARTERIES”</a:t>
            </a:r>
            <a:r>
              <a:rPr lang="en-US" sz="2400" b="1" dirty="0" smtClean="0"/>
              <a:t>.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/>
              <a:t>End arteries are of two types: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u="sng" dirty="0" smtClean="0">
                <a:solidFill>
                  <a:srgbClr val="FF0000"/>
                </a:solidFill>
              </a:rPr>
              <a:t>Anatomic (True) End Artery: </a:t>
            </a:r>
            <a:r>
              <a:rPr lang="en-US" sz="2400" b="1" dirty="0" smtClean="0"/>
              <a:t>When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anastomosis</a:t>
            </a:r>
            <a:r>
              <a:rPr lang="en-US" sz="2400" b="1" dirty="0" smtClean="0"/>
              <a:t> exists, e.g.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artery of the retina.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u="sng" dirty="0" smtClean="0">
                <a:solidFill>
                  <a:srgbClr val="FF0000"/>
                </a:solidFill>
              </a:rPr>
              <a:t>Functional End Artery: </a:t>
            </a:r>
            <a:r>
              <a:rPr lang="en-US" sz="2400" b="1" dirty="0" smtClean="0"/>
              <a:t>When an </a:t>
            </a:r>
            <a:r>
              <a:rPr lang="en-US" sz="2400" b="1" dirty="0" err="1" smtClean="0"/>
              <a:t>anastomosis</a:t>
            </a:r>
            <a:r>
              <a:rPr lang="en-US" sz="2400" b="1" dirty="0" smtClean="0"/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exists </a:t>
            </a:r>
            <a:r>
              <a:rPr lang="en-US" sz="2400" b="1" dirty="0" smtClean="0"/>
              <a:t>but is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incapable</a:t>
            </a:r>
            <a:r>
              <a:rPr lang="en-US" sz="2400" b="1" dirty="0" smtClean="0"/>
              <a:t> of providing a sufficient supply of blood, e.g. </a:t>
            </a:r>
            <a:r>
              <a:rPr lang="en-US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splenic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artery, renal artery.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dirty="0" smtClean="0">
                <a:latin typeface="Albertus Medium" pitchFamily="34" charset="0"/>
              </a:rPr>
              <a:t/>
            </a:r>
            <a:br>
              <a:rPr lang="en-US" dirty="0" smtClean="0">
                <a:latin typeface="Albertus Medium" pitchFamily="34" charset="0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AORTA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</a:br>
            <a:endParaRPr lang="x-none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5562600" cy="53340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sz="3200" dirty="0" smtClean="0"/>
              <a:t>The </a:t>
            </a:r>
            <a:r>
              <a:rPr lang="en-US" sz="3200" b="1" dirty="0" smtClean="0"/>
              <a:t>largest</a:t>
            </a:r>
            <a:r>
              <a:rPr lang="en-US" sz="3200" dirty="0" smtClean="0"/>
              <a:t> artery in the body</a:t>
            </a:r>
          </a:p>
          <a:p>
            <a:r>
              <a:rPr lang="en-US" sz="3200" dirty="0" smtClean="0"/>
              <a:t>Carries oxygenated blood to all parts of the body</a:t>
            </a:r>
          </a:p>
          <a:p>
            <a:r>
              <a:rPr lang="en-US" sz="3200" dirty="0" smtClean="0"/>
              <a:t>Is divided into 4 parts:</a:t>
            </a:r>
          </a:p>
          <a:p>
            <a:pPr marL="914400" lvl="1" indent="-514350" algn="just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</a:rPr>
              <a:t>Ascending aorta</a:t>
            </a:r>
          </a:p>
          <a:p>
            <a:pPr marL="914400" lvl="1" indent="-514350" algn="just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</a:rPr>
              <a:t>Arch of aorta</a:t>
            </a:r>
          </a:p>
          <a:p>
            <a:pPr marL="914400" lvl="1" indent="-514350" algn="just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</a:rPr>
              <a:t>Descending thoracic aorta</a:t>
            </a:r>
          </a:p>
          <a:p>
            <a:pPr marL="914400" lvl="1" indent="-514350" algn="just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</a:rPr>
              <a:t>Abdominal aorta  </a:t>
            </a:r>
          </a:p>
          <a:p>
            <a:pPr marL="914400" lvl="1" indent="-514350" algn="just">
              <a:spcBef>
                <a:spcPct val="0"/>
              </a:spcBef>
              <a:buFont typeface="Arial" charset="0"/>
              <a:buNone/>
            </a:pPr>
            <a:r>
              <a:rPr lang="en-US" sz="2000" dirty="0" smtClean="0"/>
              <a:t> </a:t>
            </a:r>
          </a:p>
          <a:p>
            <a:pPr>
              <a:buFont typeface="Arial" charset="0"/>
              <a:buNone/>
            </a:pPr>
            <a:endParaRPr lang="x-none" sz="2400" dirty="0" smtClean="0"/>
          </a:p>
        </p:txBody>
      </p:sp>
      <p:pic>
        <p:nvPicPr>
          <p:cNvPr id="8" name="Picture 2" descr="https://www.clevelandclinic.org/heartcenter/images/guide/heartworks/thoracoabdominal_aort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91200" y="1066800"/>
            <a:ext cx="2895600" cy="5386342"/>
          </a:xfrm>
          <a:ln>
            <a:solidFill>
              <a:schemeClr val="accent1"/>
            </a:solidFill>
          </a:ln>
          <a:effectLst>
            <a:softEdge rad="112500"/>
          </a:effectLst>
        </p:spPr>
      </p:pic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7239000" y="19050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2</a:t>
            </a:r>
          </a:p>
        </p:txBody>
      </p:sp>
      <p:sp>
        <p:nvSpPr>
          <p:cNvPr id="6150" name="TextBox 4"/>
          <p:cNvSpPr txBox="1">
            <a:spLocks noChangeArrowheads="1"/>
          </p:cNvSpPr>
          <p:nvPr/>
        </p:nvSpPr>
        <p:spPr bwMode="auto">
          <a:xfrm>
            <a:off x="7010400" y="22860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1</a:t>
            </a:r>
          </a:p>
        </p:txBody>
      </p:sp>
      <p:sp>
        <p:nvSpPr>
          <p:cNvPr id="6151" name="TextBox 4"/>
          <p:cNvSpPr txBox="1">
            <a:spLocks noChangeArrowheads="1"/>
          </p:cNvSpPr>
          <p:nvPr/>
        </p:nvSpPr>
        <p:spPr bwMode="auto">
          <a:xfrm>
            <a:off x="7239000" y="35052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4</a:t>
            </a:r>
          </a:p>
        </p:txBody>
      </p:sp>
      <p:sp>
        <p:nvSpPr>
          <p:cNvPr id="6152" name="TextBox 4"/>
          <p:cNvSpPr txBox="1">
            <a:spLocks noChangeArrowheads="1"/>
          </p:cNvSpPr>
          <p:nvPr/>
        </p:nvSpPr>
        <p:spPr bwMode="auto">
          <a:xfrm>
            <a:off x="7391400" y="25908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159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ASCENDING AORTA</a:t>
            </a:r>
            <a:r>
              <a:rPr lang="en-US" sz="4000" dirty="0" smtClean="0">
                <a:solidFill>
                  <a:srgbClr val="FF0000"/>
                </a:solidFill>
                <a:latin typeface="Albertus Medium" pitchFamily="34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Albertus Medium" pitchFamily="34" charset="0"/>
              </a:rPr>
            </a:b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7171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343400" cy="30480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b="1" dirty="0" smtClean="0"/>
              <a:t>Originates</a:t>
            </a:r>
            <a:r>
              <a:rPr lang="en-US" dirty="0" smtClean="0"/>
              <a:t> from </a:t>
            </a:r>
            <a:r>
              <a:rPr lang="en-US" b="1" dirty="0" smtClean="0"/>
              <a:t>left ventricle.</a:t>
            </a:r>
          </a:p>
          <a:p>
            <a:r>
              <a:rPr lang="en-US" dirty="0" smtClean="0"/>
              <a:t>Continues as the </a:t>
            </a:r>
            <a:r>
              <a:rPr lang="en-US" b="1" dirty="0" smtClean="0">
                <a:solidFill>
                  <a:srgbClr val="FF0000"/>
                </a:solidFill>
              </a:rPr>
              <a:t>arch of aorta</a:t>
            </a:r>
          </a:p>
          <a:p>
            <a:r>
              <a:rPr lang="en-US" dirty="0" smtClean="0"/>
              <a:t>Has three dilatations at its base, called </a:t>
            </a:r>
            <a:r>
              <a:rPr lang="en-US" b="1" dirty="0" smtClean="0">
                <a:solidFill>
                  <a:srgbClr val="FF0000"/>
                </a:solidFill>
              </a:rPr>
              <a:t>aortic sinuses</a:t>
            </a:r>
          </a:p>
          <a:p>
            <a:endParaRPr lang="x-none" dirty="0" smtClean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 bwMode="auto">
          <a:xfrm>
            <a:off x="457200" y="4343400"/>
            <a:ext cx="4343400" cy="228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just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latin typeface="+mn-lt"/>
                <a:cs typeface="+mn-cs"/>
              </a:rPr>
              <a:t>Branches:</a:t>
            </a:r>
          </a:p>
          <a:p>
            <a:pPr marL="742950" lvl="1" indent="-285750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dirty="0">
                <a:solidFill>
                  <a:srgbClr val="FF9900"/>
                </a:solidFill>
                <a:latin typeface="+mn-lt"/>
                <a:cs typeface="+mn-cs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+mn-lt"/>
                <a:cs typeface="+mn-cs"/>
              </a:rPr>
              <a:t>Right &amp; Left coronary 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  <a:cs typeface="+mn-cs"/>
              </a:rPr>
              <a:t>arteries (supplying heart)</a:t>
            </a:r>
            <a:r>
              <a:rPr lang="en-US" sz="2800" dirty="0" smtClean="0">
                <a:solidFill>
                  <a:srgbClr val="FF0000"/>
                </a:solidFill>
                <a:latin typeface="+mn-lt"/>
                <a:cs typeface="+mn-cs"/>
              </a:rPr>
              <a:t>,  </a:t>
            </a:r>
            <a:r>
              <a:rPr lang="en-US" sz="2800" dirty="0">
                <a:latin typeface="+mn-lt"/>
                <a:cs typeface="+mn-cs"/>
              </a:rPr>
              <a:t>arise from aortic sinuses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x-none" sz="2800" dirty="0">
              <a:latin typeface="+mn-lt"/>
              <a:cs typeface="+mn-cs"/>
            </a:endParaRPr>
          </a:p>
        </p:txBody>
      </p:sp>
      <p:pic>
        <p:nvPicPr>
          <p:cNvPr id="8" name="Picture 2" descr="C:\Documents and Settings\Free User\My Documents\My Pictures\Picture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600200"/>
            <a:ext cx="4011426" cy="3276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Right Arrow 5"/>
          <p:cNvSpPr/>
          <p:nvPr/>
        </p:nvSpPr>
        <p:spPr>
          <a:xfrm>
            <a:off x="5181600" y="3505200"/>
            <a:ext cx="3810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648200" y="3810000"/>
            <a:ext cx="2438400" cy="304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648200" y="3810000"/>
            <a:ext cx="228600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724400" y="3810000"/>
            <a:ext cx="2209800" cy="609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Arrow 14"/>
          <p:cNvSpPr/>
          <p:nvPr/>
        </p:nvSpPr>
        <p:spPr>
          <a:xfrm>
            <a:off x="4953000" y="4267200"/>
            <a:ext cx="2286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ARCH OF AORTA</a:t>
            </a:r>
            <a:r>
              <a:rPr lang="en-US" sz="4800" dirty="0" smtClean="0">
                <a:solidFill>
                  <a:schemeClr val="tx1"/>
                </a:solidFill>
              </a:rPr>
              <a:t/>
            </a:r>
            <a:br>
              <a:rPr lang="en-US" sz="4800" dirty="0" smtClean="0">
                <a:solidFill>
                  <a:schemeClr val="tx1"/>
                </a:solidFill>
              </a:rPr>
            </a:br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90600"/>
            <a:ext cx="4267200" cy="35814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Continuation of the ascending aorta. </a:t>
            </a:r>
          </a:p>
          <a:p>
            <a:r>
              <a:rPr lang="en-US" dirty="0" smtClean="0"/>
              <a:t>Leads to descending aorta. </a:t>
            </a:r>
          </a:p>
          <a:p>
            <a:r>
              <a:rPr lang="en-US" dirty="0" smtClean="0"/>
              <a:t>Located behind the lower part of </a:t>
            </a:r>
            <a:r>
              <a:rPr lang="en-US" dirty="0" err="1" smtClean="0"/>
              <a:t>manubrium</a:t>
            </a:r>
            <a:r>
              <a:rPr lang="en-US" dirty="0" smtClean="0"/>
              <a:t> </a:t>
            </a:r>
            <a:r>
              <a:rPr lang="en-US" dirty="0" err="1" smtClean="0"/>
              <a:t>sterni</a:t>
            </a:r>
            <a:r>
              <a:rPr lang="en-US" dirty="0" smtClean="0"/>
              <a:t> and on the left side of trachea.</a:t>
            </a:r>
          </a:p>
          <a:p>
            <a:endParaRPr lang="x-none" dirty="0" smtClean="0"/>
          </a:p>
        </p:txBody>
      </p:sp>
      <p:pic>
        <p:nvPicPr>
          <p:cNvPr id="8196" name="Picture 7" descr="E:\dad\Student Gray\8. Head and neck\F66122-008-f2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20782" b="5042"/>
          <a:stretch>
            <a:fillRect/>
          </a:stretch>
        </p:blipFill>
        <p:spPr>
          <a:xfrm>
            <a:off x="4876800" y="990600"/>
            <a:ext cx="3876675" cy="3535363"/>
          </a:xfrm>
          <a:noFill/>
          <a:ln>
            <a:solidFill>
              <a:srgbClr val="FF0000"/>
            </a:solidFill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752600" y="4724400"/>
            <a:ext cx="5334000" cy="1828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just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latin typeface="+mn-lt"/>
                <a:cs typeface="+mn-cs"/>
              </a:rPr>
              <a:t>Branches: </a:t>
            </a:r>
          </a:p>
          <a:p>
            <a:pPr marL="914400" lvl="1" indent="-457200" algn="just" eaLnBrk="0" fontAlgn="auto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  <a:defRPr/>
            </a:pP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n-lt"/>
                <a:cs typeface="+mn-cs"/>
              </a:rPr>
              <a:t>Brachiocephalic</a:t>
            </a:r>
            <a:r>
              <a:rPr lang="en-US" sz="2800" b="1" dirty="0">
                <a:solidFill>
                  <a:srgbClr val="FF0000"/>
                </a:solidFill>
                <a:latin typeface="+mn-lt"/>
                <a:cs typeface="+mn-cs"/>
              </a:rPr>
              <a:t> trunk.</a:t>
            </a:r>
          </a:p>
          <a:p>
            <a:pPr marL="914400" lvl="1" indent="-457200" algn="just" eaLnBrk="0" fontAlgn="auto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  <a:defRPr/>
            </a:pPr>
            <a:r>
              <a:rPr lang="en-US" sz="2800" b="1" dirty="0">
                <a:solidFill>
                  <a:srgbClr val="FF0000"/>
                </a:solidFill>
                <a:latin typeface="+mn-lt"/>
                <a:cs typeface="+mn-cs"/>
              </a:rPr>
              <a:t>Left common carotid artery.  </a:t>
            </a:r>
          </a:p>
          <a:p>
            <a:pPr marL="914400" lvl="1" indent="-457200" algn="just" eaLnBrk="0" fontAlgn="auto" hangingPunct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b="1" dirty="0">
                <a:solidFill>
                  <a:srgbClr val="FF0000"/>
                </a:solidFill>
                <a:latin typeface="+mn-lt"/>
                <a:cs typeface="+mn-cs"/>
              </a:rPr>
              <a:t>Left </a:t>
            </a:r>
            <a:r>
              <a:rPr lang="en-US" sz="2800" b="1" dirty="0" err="1">
                <a:solidFill>
                  <a:srgbClr val="FF0000"/>
                </a:solidFill>
                <a:latin typeface="+mn-lt"/>
                <a:cs typeface="+mn-cs"/>
              </a:rPr>
              <a:t>subclavian</a:t>
            </a:r>
            <a:r>
              <a:rPr lang="en-US" sz="2800" b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  <a:cs typeface="+mn-cs"/>
              </a:rPr>
              <a:t>artery.</a:t>
            </a:r>
            <a:endParaRPr lang="en-US" sz="2800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x-none" sz="2800" dirty="0">
              <a:latin typeface="+mn-lt"/>
              <a:cs typeface="+mn-cs"/>
            </a:endParaRPr>
          </a:p>
        </p:txBody>
      </p:sp>
      <p:sp>
        <p:nvSpPr>
          <p:cNvPr id="8198" name="TextBox 4"/>
          <p:cNvSpPr txBox="1">
            <a:spLocks noChangeArrowheads="1"/>
          </p:cNvSpPr>
          <p:nvPr/>
        </p:nvSpPr>
        <p:spPr bwMode="auto">
          <a:xfrm>
            <a:off x="6629400" y="28194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1</a:t>
            </a:r>
          </a:p>
        </p:txBody>
      </p:sp>
      <p:sp>
        <p:nvSpPr>
          <p:cNvPr id="8199" name="TextBox 4"/>
          <p:cNvSpPr txBox="1">
            <a:spLocks noChangeArrowheads="1"/>
          </p:cNvSpPr>
          <p:nvPr/>
        </p:nvSpPr>
        <p:spPr bwMode="auto">
          <a:xfrm>
            <a:off x="6858000" y="26670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2</a:t>
            </a:r>
          </a:p>
        </p:txBody>
      </p:sp>
      <p:sp>
        <p:nvSpPr>
          <p:cNvPr id="8200" name="TextBox 4"/>
          <p:cNvSpPr txBox="1">
            <a:spLocks noChangeArrowheads="1"/>
          </p:cNvSpPr>
          <p:nvPr/>
        </p:nvSpPr>
        <p:spPr bwMode="auto">
          <a:xfrm>
            <a:off x="7010400" y="28956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3</a:t>
            </a:r>
          </a:p>
        </p:txBody>
      </p:sp>
      <p:sp>
        <p:nvSpPr>
          <p:cNvPr id="9" name="4-Point Star 8"/>
          <p:cNvSpPr/>
          <p:nvPr/>
        </p:nvSpPr>
        <p:spPr>
          <a:xfrm flipH="1">
            <a:off x="6934200" y="3352800"/>
            <a:ext cx="76200" cy="762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8199" grpId="0"/>
      <p:bldP spid="820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COMMON CAROTID ARTERY</a:t>
            </a:r>
          </a:p>
        </p:txBody>
      </p:sp>
      <p:sp>
        <p:nvSpPr>
          <p:cNvPr id="9219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419600" cy="49530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Origin: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FF0000"/>
                </a:solidFill>
              </a:rPr>
              <a:t>LEFT</a:t>
            </a:r>
            <a:r>
              <a:rPr lang="en-US" sz="2800" dirty="0" smtClean="0"/>
              <a:t> from </a:t>
            </a:r>
            <a:r>
              <a:rPr lang="en-US" sz="2800" b="1" dirty="0" smtClean="0">
                <a:solidFill>
                  <a:srgbClr val="FF0000"/>
                </a:solidFill>
              </a:rPr>
              <a:t>aortic arch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FF0000"/>
                </a:solidFill>
              </a:rPr>
              <a:t>RIGHT</a:t>
            </a:r>
            <a:r>
              <a:rPr lang="en-US" sz="2800" dirty="0" smtClean="0"/>
              <a:t> from </a:t>
            </a:r>
            <a:r>
              <a:rPr lang="en-US" sz="2800" b="1" dirty="0" err="1" smtClean="0">
                <a:solidFill>
                  <a:srgbClr val="FF0000"/>
                </a:solidFill>
              </a:rPr>
              <a:t>brachiocephalic</a:t>
            </a:r>
            <a:r>
              <a:rPr lang="en-US" sz="2800" b="1" dirty="0" smtClean="0">
                <a:solidFill>
                  <a:srgbClr val="FF0000"/>
                </a:solidFill>
              </a:rPr>
              <a:t> trunk</a:t>
            </a:r>
            <a:r>
              <a:rPr lang="en-US" sz="2800" dirty="0" smtClean="0"/>
              <a:t>.</a:t>
            </a:r>
          </a:p>
          <a:p>
            <a:r>
              <a:rPr lang="en-US" dirty="0" smtClean="0"/>
              <a:t> Each common carotid divides into two branches: 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Internal carotid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FF0000"/>
                </a:solidFill>
              </a:rPr>
              <a:t> External carotid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9220" name="Content Placeholder 6" descr="E:\dad\Student Gray\8. Head and neck\F66122-008-f037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3182" t="6029" r="13182" b="4762"/>
          <a:stretch>
            <a:fillRect/>
          </a:stretch>
        </p:blipFill>
        <p:spPr>
          <a:xfrm>
            <a:off x="4876800" y="1219200"/>
            <a:ext cx="4066117" cy="4958140"/>
          </a:xfrm>
          <a:noFill/>
          <a:ln>
            <a:solidFill>
              <a:srgbClr val="FF0000"/>
            </a:solidFill>
          </a:ln>
        </p:spPr>
      </p:pic>
      <p:sp>
        <p:nvSpPr>
          <p:cNvPr id="5" name="Up Arrow 4"/>
          <p:cNvSpPr/>
          <p:nvPr/>
        </p:nvSpPr>
        <p:spPr>
          <a:xfrm>
            <a:off x="8382000" y="5867400"/>
            <a:ext cx="152400" cy="2286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5410200" y="3810000"/>
            <a:ext cx="152400" cy="304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657600" y="2819400"/>
            <a:ext cx="2514600" cy="1524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733800" y="3200400"/>
            <a:ext cx="2286000" cy="1676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EXTERNAL CAROTID ARTERY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0" y="1066800"/>
            <a:ext cx="4724400" cy="56388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It divides </a:t>
            </a:r>
            <a:r>
              <a:rPr lang="en-US" sz="2400" b="1" dirty="0" smtClean="0"/>
              <a:t>behind neck of  mandible</a:t>
            </a:r>
            <a:r>
              <a:rPr lang="en-US" sz="2400" dirty="0" smtClean="0"/>
              <a:t> into: </a:t>
            </a:r>
            <a:r>
              <a:rPr lang="en-US" sz="2400" b="1" dirty="0" smtClean="0">
                <a:solidFill>
                  <a:srgbClr val="FF0000"/>
                </a:solidFill>
              </a:rPr>
              <a:t>Superficial temporal  &amp; maxillary arteries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 It supplies: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Scalp</a:t>
            </a:r>
            <a:r>
              <a:rPr lang="en-US" dirty="0" smtClean="0"/>
              <a:t>: Superficial temporal, occipital,  &amp; posterior auricular arteries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Face</a:t>
            </a:r>
            <a:r>
              <a:rPr lang="en-US" dirty="0" smtClean="0"/>
              <a:t>: Facial artery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Maxilla &amp; mandible</a:t>
            </a:r>
            <a:r>
              <a:rPr lang="en-US" dirty="0" smtClean="0"/>
              <a:t>: Maxillary artery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Tongue</a:t>
            </a:r>
            <a:r>
              <a:rPr lang="en-US" dirty="0" smtClean="0"/>
              <a:t>: Lingual artery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b="1" dirty="0" smtClean="0">
                <a:solidFill>
                  <a:srgbClr val="FF0000"/>
                </a:solidFill>
              </a:rPr>
              <a:t>Pharynx</a:t>
            </a:r>
            <a:r>
              <a:rPr lang="en-US" dirty="0" smtClean="0"/>
              <a:t>: ascending pharyngeal artery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Thyroid gland</a:t>
            </a:r>
            <a:r>
              <a:rPr lang="en-US" dirty="0" smtClean="0"/>
              <a:t>: Superior thyroid artery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027" name="Picture 3" descr="C:\Documents and Settings\user1\Desktop\F66122-008-f16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209800"/>
            <a:ext cx="4206512" cy="306228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019800" y="39624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1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48600" y="33528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2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33528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3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7800" y="28194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4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48600" y="30480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5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48600" y="25146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6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48600" y="22860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7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22860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8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4953000" y="3886200"/>
            <a:ext cx="304800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</TotalTime>
  <Words>785</Words>
  <Application>Microsoft Macintosh PowerPoint</Application>
  <PresentationFormat>On-screen Show (4:3)</PresentationFormat>
  <Paragraphs>170</Paragraphs>
  <Slides>21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OBJECTIVES</vt:lpstr>
      <vt:lpstr>“ARTERIES”</vt:lpstr>
      <vt:lpstr>GENERAL PRINCIPLES OF ARTERIES</vt:lpstr>
      <vt:lpstr> AORTA </vt:lpstr>
      <vt:lpstr>  ASCENDING AORTA  </vt:lpstr>
      <vt:lpstr> ARCH OF AORTA </vt:lpstr>
      <vt:lpstr>COMMON CAROTID ARTERY</vt:lpstr>
      <vt:lpstr>EXTERNAL CAROTID ARTERY</vt:lpstr>
      <vt:lpstr>INTERNAL CAROTID ARTERY</vt:lpstr>
      <vt:lpstr>SUBCLAVIAN ARTERY</vt:lpstr>
      <vt:lpstr>PowerPoint Presentation</vt:lpstr>
      <vt:lpstr>    DESCENDING THORACIC AORTA</vt:lpstr>
      <vt:lpstr>   ABDOMINAL AORTA</vt:lpstr>
      <vt:lpstr>   MAIN BRANCHES OF  ABDOMINAL AORTA</vt:lpstr>
      <vt:lpstr>BRANCHES OF COMMON ILIAC ARTERY</vt:lpstr>
      <vt:lpstr>ARTERIES OF LOWER LIMB</vt:lpstr>
      <vt:lpstr>PULSE POINTS IN HEAD &amp; NECK</vt:lpstr>
      <vt:lpstr>PULSE POINTS IN UPPER LIMB</vt:lpstr>
      <vt:lpstr>PULSE POINTS IN LOWER LIMB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Major arteries of the body</dc:title>
  <dc:creator>user</dc:creator>
  <cp:lastModifiedBy>maha</cp:lastModifiedBy>
  <cp:revision>111</cp:revision>
  <dcterms:created xsi:type="dcterms:W3CDTF">2011-03-24T17:44:11Z</dcterms:created>
  <dcterms:modified xsi:type="dcterms:W3CDTF">2017-03-13T18:09:59Z</dcterms:modified>
</cp:coreProperties>
</file>