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7772400" cy="5832739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	<Relationship Id="rId3" Type="http://schemas.openxmlformats.org/officeDocument/2006/relationships/image" Target="../media/image20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	<Relationship Id="rId3" Type="http://schemas.openxmlformats.org/officeDocument/2006/relationships/image" Target="../media/image22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	<Relationship Id="rId3" Type="http://schemas.openxmlformats.org/officeDocument/2006/relationships/image" Target="../media/image24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5.jpeg" />
	<Relationship Id="rId3" Type="http://schemas.openxmlformats.org/officeDocument/2006/relationships/image" Target="../media/image26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7.jpeg" />
	<Relationship Id="rId3" Type="http://schemas.openxmlformats.org/officeDocument/2006/relationships/image" Target="../media/image28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9.jpeg" />
	<Relationship Id="rId3" Type="http://schemas.openxmlformats.org/officeDocument/2006/relationships/image" Target="../media/image30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1.jpeg" />
	<Relationship Id="rId3" Type="http://schemas.openxmlformats.org/officeDocument/2006/relationships/image" Target="../media/image32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3.jpeg" />
	<Relationship Id="rId3" Type="http://schemas.openxmlformats.org/officeDocument/2006/relationships/image" Target="../media/image34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5.jpeg" />
	<Relationship Id="rId3" Type="http://schemas.openxmlformats.org/officeDocument/2006/relationships/image" Target="../media/image36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	<Relationship Id="rId3" Type="http://schemas.openxmlformats.org/officeDocument/2006/relationships/image" Target="../media/image4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	<Relationship Id="rId3" Type="http://schemas.openxmlformats.org/officeDocument/2006/relationships/image" Target="../media/image6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	<Relationship Id="rId3" Type="http://schemas.openxmlformats.org/officeDocument/2006/relationships/image" Target="../media/image8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	<Relationship Id="rId3" Type="http://schemas.openxmlformats.org/officeDocument/2006/relationships/image" Target="../media/image10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	<Relationship Id="rId3" Type="http://schemas.openxmlformats.org/officeDocument/2006/relationships/image" Target="../media/image12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image" Target="../media/image14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	<Relationship Id="rId3" Type="http://schemas.openxmlformats.org/officeDocument/2006/relationships/image" Target="../media/image16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	<Relationship Id="rId3" Type="http://schemas.openxmlformats.org/officeDocument/2006/relationships/image" Target="../media/image18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81100" y="1943100"/>
            <a:ext cx="53848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>
                <a:tab pos="1892300" algn="l"/>
              </a:tabLst>
            </a:pPr>
            <a:r>
              <a:rPr lang="en-US" altLang="zh-CN" sz="3737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373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7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  <a:r>
              <a:rPr lang="en-US" altLang="zh-CN" sz="373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7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73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37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4400"/>
              </a:lnSpc>
              <a:tabLst>
                <a:tab pos="1892300" algn="l"/>
              </a:tabLst>
            </a:pPr>
            <a:r>
              <a:rPr lang="en-US" altLang="zh-CN" dirty="0" smtClean="0"/>
              <a:t>	</a:t>
            </a:r>
            <a:r>
              <a:rPr lang="en-US" altLang="zh-CN" sz="3737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3657600"/>
            <a:ext cx="19685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431800" algn="l"/>
              </a:tabLst>
            </a:pPr>
            <a:r>
              <a:rPr lang="en-US" altLang="zh-CN" sz="2697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sz="26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7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Jamila</a:t>
            </a:r>
            <a:r>
              <a:rPr lang="en-US" altLang="zh-CN" sz="26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7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</a:p>
          <a:p>
            <a:pPr>
              <a:lnSpc>
                <a:spcPts val="3200"/>
              </a:lnSpc>
              <a:tabLst>
                <a:tab pos="431800" algn="l"/>
              </a:tabLst>
            </a:pPr>
            <a:r>
              <a:rPr lang="en-US" altLang="zh-CN" dirty="0" smtClean="0"/>
              <a:t>	</a:t>
            </a:r>
            <a:r>
              <a:rPr lang="en-US" altLang="zh-CN" sz="2694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medany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22700" y="3644900"/>
            <a:ext cx="241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21300" y="3784600"/>
            <a:ext cx="13970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165100" algn="l"/>
              </a:tabLst>
            </a:pPr>
            <a:r>
              <a:rPr lang="en-US" altLang="zh-CN" sz="2697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sz="26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7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Essam</a:t>
            </a:r>
          </a:p>
          <a:p>
            <a:pPr>
              <a:lnSpc>
                <a:spcPts val="32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2694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Salama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939800" y="25400"/>
            <a:ext cx="1549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064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Branches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6200" y="520700"/>
            <a:ext cx="13970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20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(A)Anterior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6200" y="825500"/>
            <a:ext cx="19050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207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Interventricular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6200" y="1181100"/>
            <a:ext cx="2095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Descends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6200" y="1435100"/>
            <a:ext cx="32131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interventricular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groove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apex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(accompanied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Great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cardiac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vein)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6200" y="2209800"/>
            <a:ext cx="3251200" cy="168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individuals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passes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around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apex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anastomose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terminal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branches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1\3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ends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apex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supplies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717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17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7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7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7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17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7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ventricles</a:t>
            </a:r>
            <a:r>
              <a:rPr lang="en-US" altLang="zh-CN" sz="17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7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7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7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ventricular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septum</a:t>
            </a:r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gives: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6200" y="3911600"/>
            <a:ext cx="30226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conus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artery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pulmonary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conus.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6200" y="4445000"/>
            <a:ext cx="2501900" cy="104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ventricular</a:t>
            </a: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ventricular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ventricle</a:t>
            </a:r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branches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6200" y="5511800"/>
            <a:ext cx="2844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greater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atrium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68300" y="1422400"/>
            <a:ext cx="2476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3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diagonal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artery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8300" y="1828800"/>
            <a:ext cx="31750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ventricular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branches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arises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coronary,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8300" y="2794000"/>
            <a:ext cx="2540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(B)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Circumflex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Artery;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8300" y="3187700"/>
            <a:ext cx="33147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Winds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around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margin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atrioventricular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groove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8300" y="4165600"/>
            <a:ext cx="2781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Marginal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artery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8300" y="4546600"/>
            <a:ext cx="31496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Supplies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margin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ventricle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apex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71600" y="647700"/>
            <a:ext cx="50038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39900" algn="l"/>
              </a:tabLst>
            </a:pPr>
            <a:r>
              <a:rPr lang="en-US" altLang="zh-CN" sz="343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Variations</a:t>
            </a:r>
            <a:r>
              <a:rPr lang="en-US" altLang="zh-CN" sz="343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4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3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4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3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</a:p>
          <a:p>
            <a:pPr>
              <a:lnSpc>
                <a:spcPts val="4000"/>
              </a:lnSpc>
              <a:tabLst>
                <a:tab pos="1739900" algn="l"/>
              </a:tabLst>
            </a:pPr>
            <a:r>
              <a:rPr lang="en-US" altLang="zh-CN" dirty="0" smtClean="0"/>
              <a:t>	</a:t>
            </a:r>
            <a:r>
              <a:rPr lang="en-US" altLang="zh-CN" sz="343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Arteries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43400" y="1816100"/>
            <a:ext cx="88900" cy="257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532" dirty="0" smtClean="0">
                <a:solidFill>
                  <a:srgbClr val="fafd00"/>
                </a:solidFill>
                <a:latin typeface="Wingdings" pitchFamily="18" charset="0"/>
                <a:cs typeface="Wingdings" pitchFamily="18" charset="0"/>
              </a:rPr>
              <a:t>▪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32" dirty="0" smtClean="0">
                <a:solidFill>
                  <a:srgbClr val="fafd00"/>
                </a:solidFill>
                <a:latin typeface="Wingdings" pitchFamily="18" charset="0"/>
                <a:cs typeface="Wingdings" pitchFamily="18" charset="0"/>
              </a:rPr>
              <a:t>▪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532" dirty="0" smtClean="0">
                <a:solidFill>
                  <a:srgbClr val="fafd00"/>
                </a:solidFill>
                <a:latin typeface="Wingdings" pitchFamily="18" charset="0"/>
                <a:cs typeface="Wingdings" pitchFamily="18" charset="0"/>
              </a:rPr>
              <a:t>▪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32" dirty="0" smtClean="0">
                <a:solidFill>
                  <a:srgbClr val="fafd00"/>
                </a:solidFill>
                <a:latin typeface="Wingdings" pitchFamily="18" charset="0"/>
                <a:cs typeface="Wingdings" pitchFamily="18" charset="0"/>
              </a:rPr>
              <a:t>▪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1816100"/>
            <a:ext cx="2971800" cy="388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Dominance: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(90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population,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Interventricular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artery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branch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Coronary.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02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Dominance: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(10%),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Interventricular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artery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arises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Circumflex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branch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892300" y="889000"/>
            <a:ext cx="39751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43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  <a:r>
              <a:rPr lang="en-US" altLang="zh-CN" sz="34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3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Anastomosis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56100" y="1511300"/>
            <a:ext cx="27051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3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people,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terminal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branches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coronaries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56100" y="2438400"/>
            <a:ext cx="29972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anastomose</a:t>
            </a:r>
            <a:r>
              <a:rPr lang="en-US" altLang="zh-CN" sz="2021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groove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56100" y="3162300"/>
            <a:ext cx="2946400" cy="182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anastomoses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enough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provide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adequate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occlusion,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2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Functional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arteries)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082800" y="647700"/>
            <a:ext cx="35941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343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Arterial</a:t>
            </a:r>
            <a:r>
              <a:rPr lang="en-US" altLang="zh-CN" sz="34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3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  <a:r>
              <a:rPr lang="en-US" altLang="zh-CN" sz="34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3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4000"/>
              </a:lnSpc>
              <a:tabLst>
                <a:tab pos="114300" algn="l"/>
              </a:tabLst>
            </a:pPr>
            <a:r>
              <a:rPr lang="en-US" altLang="zh-CN" sz="343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Conducting</a:t>
            </a:r>
            <a:r>
              <a:rPr lang="en-US" altLang="zh-CN" sz="34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3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00600" y="2082800"/>
            <a:ext cx="88900" cy="251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532" dirty="0" smtClean="0">
                <a:solidFill>
                  <a:srgbClr val="fafd00"/>
                </a:solidFill>
                <a:latin typeface="Wingdings" pitchFamily="18" charset="0"/>
                <a:cs typeface="Wingdings" pitchFamily="18" charset="0"/>
              </a:rPr>
              <a:t>▪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532" dirty="0" smtClean="0">
                <a:solidFill>
                  <a:srgbClr val="fafd00"/>
                </a:solidFill>
                <a:latin typeface="Wingdings" pitchFamily="18" charset="0"/>
                <a:cs typeface="Wingdings" pitchFamily="18" charset="0"/>
              </a:rPr>
              <a:t>▪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1532" dirty="0" smtClean="0">
                <a:solidFill>
                  <a:srgbClr val="fafd00"/>
                </a:solidFill>
                <a:latin typeface="Wingdings" pitchFamily="18" charset="0"/>
                <a:cs typeface="Wingdings" pitchFamily="18" charset="0"/>
              </a:rPr>
              <a:t>▪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105400" y="2044700"/>
            <a:ext cx="2514600" cy="320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SAN,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AVN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AVB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supplied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3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coronary.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021" b="1" dirty="0" smtClean="0">
                <a:solidFill>
                  <a:srgbClr val="042eae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42eae"/>
                </a:solidFill>
                <a:latin typeface="Times New Roman" pitchFamily="18" charset="0"/>
                <a:cs typeface="Times New Roman" pitchFamily="18" charset="0"/>
              </a:rPr>
              <a:t>Bundle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42eae"/>
                </a:solidFill>
                <a:latin typeface="Times New Roman" pitchFamily="18" charset="0"/>
                <a:cs typeface="Times New Roman" pitchFamily="18" charset="0"/>
              </a:rPr>
              <a:t>Branch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042eae"/>
                </a:solidFill>
                <a:latin typeface="Times New Roman" pitchFamily="18" charset="0"/>
                <a:cs typeface="Times New Roman" pitchFamily="18" charset="0"/>
              </a:rPr>
              <a:t>(RBB)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42eae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42eae"/>
                </a:solidFill>
                <a:latin typeface="Times New Roman" pitchFamily="18" charset="0"/>
                <a:cs typeface="Times New Roman" pitchFamily="18" charset="0"/>
              </a:rPr>
              <a:t>(AVB)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supplied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02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LBB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(AVB)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supplied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coronaries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648200" y="1371600"/>
            <a:ext cx="29718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Drains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Venous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heart.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1943100"/>
            <a:ext cx="29083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groove.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2819400"/>
            <a:ext cx="29845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continuation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02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Great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Cardiac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Vein.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Tributaries: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711700" y="3670300"/>
            <a:ext cx="19558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i="1" dirty="0" smtClean="0">
                <a:solidFill>
                  <a:srgbClr val="031f74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031f74"/>
                </a:solidFill>
                <a:latin typeface="Times New Roman" pitchFamily="18" charset="0"/>
                <a:cs typeface="Times New Roman" pitchFamily="18" charset="0"/>
              </a:rPr>
              <a:t>Cardiac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031f74"/>
                </a:solidFill>
                <a:latin typeface="Times New Roman" pitchFamily="18" charset="0"/>
                <a:cs typeface="Times New Roman" pitchFamily="18" charset="0"/>
              </a:rPr>
              <a:t>Veins: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3975100"/>
            <a:ext cx="1016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Great.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4305300"/>
            <a:ext cx="11430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Middle.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Small.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48200" y="4927600"/>
            <a:ext cx="28194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Oblique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vein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atrium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021" b="1" i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(vein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Marshall).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501900" y="469900"/>
            <a:ext cx="26162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06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  <a:r>
              <a:rPr lang="en-US" altLang="zh-CN" sz="306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Sinus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381500" y="1435100"/>
            <a:ext cx="1676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388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Termination: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81500" y="1879600"/>
            <a:ext cx="25400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388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38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88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empties</a:t>
            </a:r>
            <a:r>
              <a:rPr lang="en-US" altLang="zh-CN" sz="238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88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38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88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391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Atrium</a:t>
            </a:r>
            <a:r>
              <a:rPr lang="en-US" altLang="zh-CN" sz="239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81500" y="2679700"/>
            <a:ext cx="29972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opening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2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IVC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opening.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guarded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127500" y="2374900"/>
            <a:ext cx="3162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391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cardiac</a:t>
            </a:r>
            <a:r>
              <a:rPr lang="en-US" altLang="zh-CN" sz="2391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veins: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127500" y="2819400"/>
            <a:ext cx="35433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391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directly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391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391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Atrium.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127500" y="3644900"/>
            <a:ext cx="2997200" cy="149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3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Venae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Cordis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minime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391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(small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cardiac</a:t>
            </a:r>
            <a:r>
              <a:rPr lang="en-US" altLang="zh-CN" sz="2391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veins):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391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391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chambers.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71700" y="736600"/>
            <a:ext cx="27686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431" b="1" dirty="0" smtClean="0">
                <a:solidFill>
                  <a:srgbClr val="7d7f00"/>
                </a:solidFill>
                <a:latin typeface="Times New Roman" pitchFamily="18" charset="0"/>
                <a:cs typeface="Times New Roman" pitchFamily="18" charset="0"/>
              </a:rPr>
              <a:t>Veins</a:t>
            </a:r>
            <a:r>
              <a:rPr lang="en-US" altLang="zh-CN" sz="34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31" b="1" dirty="0" smtClean="0">
                <a:solidFill>
                  <a:srgbClr val="7d7f00"/>
                </a:solidFill>
                <a:latin typeface="Times New Roman" pitchFamily="18" charset="0"/>
                <a:cs typeface="Times New Roman" pitchFamily="18" charset="0"/>
              </a:rPr>
              <a:t>Draining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43100" y="1244600"/>
            <a:ext cx="3225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431" b="1" dirty="0" smtClean="0">
                <a:solidFill>
                  <a:srgbClr val="7d7f00"/>
                </a:solidFill>
                <a:latin typeface="Times New Roman" pitchFamily="18" charset="0"/>
                <a:cs typeface="Times New Roman" pitchFamily="18" charset="0"/>
              </a:rPr>
              <a:t>outside</a:t>
            </a:r>
            <a:r>
              <a:rPr lang="en-US" altLang="zh-CN" sz="34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31" b="1" dirty="0" smtClean="0">
                <a:solidFill>
                  <a:srgbClr val="7d7f00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0" y="1765300"/>
            <a:ext cx="10160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							</a:tabLst>
            </a:pPr>
            <a:r>
              <a:rPr lang="en-US" altLang="zh-CN" sz="3433" b="1" dirty="0" smtClean="0">
                <a:solidFill>
                  <a:srgbClr val="7d7f00"/>
                </a:solidFill>
                <a:latin typeface="Times New Roman" pitchFamily="18" charset="0"/>
                <a:cs typeface="Times New Roman" pitchFamily="18" charset="0"/>
              </a:rPr>
              <a:t>Sinus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019300" y="2616200"/>
            <a:ext cx="37211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0"/>
              </a:lnSpc>
              <a:tabLst>
							</a:tabLst>
            </a:pPr>
            <a:r>
              <a:rPr lang="en-US" altLang="zh-CN" sz="8152" i="1" dirty="0" smtClean="0">
                <a:solidFill>
                  <a:srgbClr val="ff0000"/>
                </a:solidFill>
                <a:latin typeface="Brush Script MT" pitchFamily="18" charset="0"/>
                <a:cs typeface="Brush Script MT" pitchFamily="18" charset="0"/>
              </a:rPr>
              <a:t>Thank</a:t>
            </a:r>
            <a:r>
              <a:rPr lang="en-US" altLang="zh-CN" sz="815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152" i="1" dirty="0" smtClean="0">
                <a:solidFill>
                  <a:srgbClr val="ff0000"/>
                </a:solidFill>
                <a:latin typeface="Brush Script MT" pitchFamily="18" charset="0"/>
                <a:cs typeface="Brush Script MT" pitchFamily="18" charset="0"/>
              </a:rPr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819400" y="863600"/>
            <a:ext cx="21082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>
							</a:tabLst>
            </a:pPr>
            <a:r>
              <a:rPr lang="en-US" altLang="zh-CN" sz="3739" b="1" dirty="0" smtClean="0">
                <a:solidFill>
                  <a:srgbClr val="fafd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52500" y="1689100"/>
            <a:ext cx="59309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lecture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able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about;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52500" y="2400300"/>
            <a:ext cx="58420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arterial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cardiac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regarding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(origin,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course,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branches).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52500" y="3390900"/>
            <a:ext cx="35433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anastmosis.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28700" y="3771900"/>
            <a:ext cx="51308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arterial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conducting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52500" y="4089400"/>
            <a:ext cx="27051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heart.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52500" y="4483100"/>
            <a:ext cx="60198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venous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drainage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n-US" altLang="zh-CN" sz="257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regarding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(origin,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tributaries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57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7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termination).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57200" y="368300"/>
            <a:ext cx="4826000" cy="358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  <a:tab pos="1943100" algn="l"/>
              </a:tabLst>
            </a:pPr>
            <a:r>
              <a:rPr lang="en-US" altLang="zh-CN" dirty="0" smtClean="0"/>
              <a:t>		</a:t>
            </a:r>
            <a:r>
              <a:rPr lang="en-US" altLang="zh-CN" sz="343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Arterial</a:t>
            </a:r>
            <a:r>
              <a:rPr lang="en-US" altLang="zh-CN" sz="34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3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77800" algn="l"/>
                <a:tab pos="1943100" algn="l"/>
              </a:tabLst>
            </a:pPr>
            <a:r>
              <a:rPr lang="en-US" altLang="zh-CN" dirty="0" smtClean="0"/>
              <a:t>	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arterial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400"/>
              </a:lnSpc>
              <a:tabLst>
                <a:tab pos="177800" algn="l"/>
                <a:tab pos="1943100" algn="l"/>
              </a:tabLst>
            </a:pP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provided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ts val="2800"/>
              </a:lnSpc>
              <a:tabLst>
                <a:tab pos="177800" algn="l"/>
                <a:tab pos="1943100" algn="l"/>
              </a:tabLst>
            </a:pPr>
            <a:r>
              <a:rPr lang="en-US" altLang="zh-CN" sz="2391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</a:p>
          <a:p>
            <a:pPr>
              <a:lnSpc>
                <a:spcPts val="2800"/>
              </a:lnSpc>
              <a:tabLst>
                <a:tab pos="177800" algn="l"/>
                <a:tab pos="1943100" algn="l"/>
              </a:tabLst>
            </a:pPr>
            <a:r>
              <a:rPr lang="en-US" altLang="zh-CN" sz="23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Arteries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3400"/>
              </a:lnSpc>
              <a:tabLst>
                <a:tab pos="177800" algn="l"/>
                <a:tab pos="1943100" algn="l"/>
              </a:tabLst>
            </a:pPr>
            <a:r>
              <a:rPr lang="en-US" altLang="zh-CN" sz="1776" dirty="0" smtClean="0">
                <a:solidFill>
                  <a:srgbClr val="fafd00"/>
                </a:solidFill>
                <a:latin typeface="Wingdings" pitchFamily="18" charset="0"/>
                <a:cs typeface="Wingdings" pitchFamily="18" charset="0"/>
              </a:rPr>
              <a:t>▪</a:t>
            </a:r>
            <a:r>
              <a:rPr lang="en-US" altLang="zh-CN" sz="2391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</a:p>
          <a:p>
            <a:pPr>
              <a:lnSpc>
                <a:spcPts val="2800"/>
              </a:lnSpc>
              <a:tabLst>
                <a:tab pos="177800" algn="l"/>
                <a:tab pos="1943100" algn="l"/>
              </a:tabLst>
            </a:pPr>
            <a:r>
              <a:rPr lang="en-US" altLang="zh-CN" sz="2391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artery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3400"/>
              </a:lnSpc>
              <a:tabLst>
                <a:tab pos="177800" algn="l"/>
                <a:tab pos="1943100" algn="l"/>
              </a:tabLst>
            </a:pPr>
            <a:r>
              <a:rPr lang="en-US" altLang="zh-CN" sz="1776" dirty="0" smtClean="0">
                <a:solidFill>
                  <a:srgbClr val="fafd00"/>
                </a:solidFill>
                <a:latin typeface="Wingdings" pitchFamily="18" charset="0"/>
                <a:cs typeface="Wingdings" pitchFamily="18" charset="0"/>
              </a:rPr>
              <a:t>▪</a:t>
            </a:r>
            <a:r>
              <a:rPr lang="en-US" altLang="zh-CN" sz="2391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dff65"/>
                </a:solidFill>
                <a:latin typeface="Times New Roman" pitchFamily="18" charset="0"/>
                <a:cs typeface="Times New Roman" pitchFamily="18" charset="0"/>
              </a:rPr>
              <a:t>artery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7200" y="3937000"/>
            <a:ext cx="635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532" dirty="0" smtClean="0">
                <a:solidFill>
                  <a:srgbClr val="fafd00"/>
                </a:solidFill>
                <a:latin typeface="Wingdings" pitchFamily="18" charset="0"/>
                <a:cs typeface="Wingdings" pitchFamily="18" charset="0"/>
              </a:rPr>
              <a:t>▪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81100" y="3937000"/>
            <a:ext cx="1625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distributed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7200" y="4267200"/>
            <a:ext cx="27051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cardiac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surface,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subepicadium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connective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tissue.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969000" y="2133600"/>
            <a:ext cx="838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34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34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34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artery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254500" y="2806700"/>
            <a:ext cx="24130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388" b="1" i="1" dirty="0" smtClean="0">
                <a:solidFill>
                  <a:srgbClr val="063de8"/>
                </a:solidFill>
                <a:latin typeface="Times New Roman" pitchFamily="18" charset="0"/>
                <a:cs typeface="Times New Roman" pitchFamily="18" charset="0"/>
              </a:rPr>
              <a:t>(Aortic</a:t>
            </a:r>
            <a:r>
              <a:rPr lang="en-US" altLang="zh-CN" sz="238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88" b="1" i="1" dirty="0" smtClean="0">
                <a:solidFill>
                  <a:srgbClr val="063de8"/>
                </a:solidFill>
                <a:latin typeface="Times New Roman" pitchFamily="18" charset="0"/>
                <a:cs typeface="Times New Roman" pitchFamily="18" charset="0"/>
              </a:rPr>
              <a:t>Sinuses),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38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immediately</a:t>
            </a:r>
            <a:r>
              <a:rPr lang="en-US" altLang="zh-CN" sz="238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8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above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38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38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8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aortic</a:t>
            </a:r>
            <a:r>
              <a:rPr lang="en-US" altLang="zh-CN" sz="238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8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valve.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2844800"/>
            <a:ext cx="304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8800" y="1498600"/>
            <a:ext cx="5588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3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RCA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13000" y="1422400"/>
            <a:ext cx="533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3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LCA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987800" y="596900"/>
            <a:ext cx="3022600" cy="222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  <a:tab pos="762000" algn="l"/>
              </a:tabLst>
            </a:pPr>
            <a:r>
              <a:rPr lang="en-US" altLang="zh-CN" dirty="0" smtClean="0"/>
              <a:t>		</a:t>
            </a:r>
            <a:r>
              <a:rPr lang="en-US" altLang="zh-CN" sz="306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en-US" altLang="zh-CN" sz="306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3600"/>
              </a:lnSpc>
              <a:tabLst>
                <a:tab pos="266700" algn="l"/>
                <a:tab pos="762000" algn="l"/>
              </a:tabLst>
            </a:pPr>
            <a:r>
              <a:rPr lang="en-US" altLang="zh-CN" sz="306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  <a:r>
              <a:rPr lang="en-US" altLang="zh-CN" sz="306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Arteries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  <a:tab pos="762000" algn="l"/>
              </a:tabLst>
            </a:pPr>
            <a:r>
              <a:rPr lang="en-US" altLang="zh-CN" dirty="0" smtClean="0"/>
              <a:t>	</a:t>
            </a:r>
            <a:r>
              <a:rPr lang="en-US" altLang="zh-CN" sz="2391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arise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266700" algn="l"/>
                <a:tab pos="762000" algn="l"/>
              </a:tabLst>
            </a:pPr>
            <a:r>
              <a:rPr lang="en-US" altLang="zh-CN" dirty="0" smtClean="0"/>
              <a:t>	</a:t>
            </a: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initial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266700" algn="l"/>
                <a:tab pos="762000" algn="l"/>
              </a:tabLst>
            </a:pPr>
            <a:r>
              <a:rPr lang="en-US" altLang="zh-CN" dirty="0" smtClean="0"/>
              <a:t>	</a:t>
            </a:r>
            <a:r>
              <a:rPr lang="en-US" altLang="zh-CN" sz="2391" b="1" i="1" dirty="0" smtClean="0">
                <a:solidFill>
                  <a:srgbClr val="063de8"/>
                </a:solidFill>
                <a:latin typeface="Times New Roman" pitchFamily="18" charset="0"/>
                <a:cs typeface="Times New Roman" pitchFamily="18" charset="0"/>
              </a:rPr>
              <a:t>Ascending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i="1" dirty="0" smtClean="0">
                <a:solidFill>
                  <a:srgbClr val="063de8"/>
                </a:solidFill>
                <a:latin typeface="Times New Roman" pitchFamily="18" charset="0"/>
                <a:cs typeface="Times New Roman" pitchFamily="18" charset="0"/>
              </a:rPr>
              <a:t>Aorta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892300" y="304800"/>
            <a:ext cx="38481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06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306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  <a:r>
              <a:rPr lang="en-US" altLang="zh-CN" sz="306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4" b="1" dirty="0" smtClean="0">
                <a:solidFill>
                  <a:srgbClr val="fafd00"/>
                </a:solidFill>
                <a:latin typeface="Times New Roman" pitchFamily="18" charset="0"/>
                <a:cs typeface="Times New Roman" pitchFamily="18" charset="0"/>
              </a:rPr>
              <a:t>Artery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7200" y="1295400"/>
            <a:ext cx="35560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Arises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aortic</a:t>
            </a:r>
          </a:p>
          <a:p>
            <a:pPr>
              <a:lnSpc>
                <a:spcPts val="2400"/>
              </a:lnSpc>
              <a:tabLst>
                <a:tab pos="177800" algn="l"/>
              </a:tabLst>
            </a:pPr>
            <a:r>
              <a:rPr lang="en-US" altLang="zh-CN" sz="2021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sinus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ascending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aorta.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1968500"/>
            <a:ext cx="23241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Descends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7200" y="2298700"/>
            <a:ext cx="35052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atrioventricular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groove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Auricle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7200" y="2908300"/>
            <a:ext cx="1917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023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trunk</a:t>
            </a:r>
            <a:r>
              <a:rPr lang="en-US" altLang="zh-CN" sz="2391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0" y="3327400"/>
            <a:ext cx="30988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border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7200" y="3670300"/>
            <a:ext cx="34798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continues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anastomose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coronary.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254500" y="800100"/>
            <a:ext cx="21971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38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(RCA</a:t>
            </a:r>
            <a:r>
              <a:rPr lang="en-US" altLang="zh-CN" sz="238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8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38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8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Supplies: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38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38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8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atrium,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254500" y="1651000"/>
            <a:ext cx="1981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38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38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88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ventricle,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254500" y="2108200"/>
            <a:ext cx="25781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Atrium,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ventricle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254500" y="2895600"/>
            <a:ext cx="34290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Atrioventricular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septum.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conducting</a:t>
            </a:r>
            <a:r>
              <a:rPr lang="en-US" altLang="zh-CN" sz="239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03200" y="482600"/>
            <a:ext cx="3467100" cy="537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943100" algn="l"/>
              </a:tabLst>
            </a:pPr>
            <a:r>
              <a:rPr lang="en-US" altLang="zh-CN" dirty="0" smtClean="0"/>
              <a:t>	</a:t>
            </a:r>
            <a:r>
              <a:rPr lang="en-US" altLang="zh-CN" sz="3064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Branches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943100" algn="l"/>
              </a:tabLst>
            </a:pPr>
            <a:r>
              <a:rPr lang="en-US" altLang="zh-CN" sz="202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Conus;</a:t>
            </a:r>
          </a:p>
          <a:p>
            <a:pPr>
              <a:lnSpc>
                <a:spcPts val="2900"/>
              </a:lnSpc>
              <a:tabLst>
                <a:tab pos="1943100" algn="l"/>
              </a:tabLst>
            </a:pP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infundibulum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upper</a:t>
            </a:r>
          </a:p>
          <a:p>
            <a:pPr>
              <a:lnSpc>
                <a:spcPts val="2400"/>
              </a:lnSpc>
              <a:tabLst>
                <a:tab pos="1943100" algn="l"/>
              </a:tabLst>
            </a:pP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wall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400"/>
              </a:lnSpc>
              <a:tabLst>
                <a:tab pos="1943100" algn="l"/>
              </a:tabLst>
            </a:pPr>
            <a:r>
              <a:rPr lang="en-US" altLang="zh-CN" sz="2023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ventricle.</a:t>
            </a:r>
          </a:p>
          <a:p>
            <a:pPr>
              <a:lnSpc>
                <a:spcPts val="2900"/>
              </a:lnSpc>
              <a:tabLst>
                <a:tab pos="1943100" algn="l"/>
              </a:tabLst>
            </a:pP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ventricular</a:t>
            </a:r>
          </a:p>
          <a:p>
            <a:pPr>
              <a:lnSpc>
                <a:spcPts val="2400"/>
              </a:lnSpc>
              <a:tabLst>
                <a:tab pos="1943100" algn="l"/>
              </a:tabLst>
            </a:pP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branches;</a:t>
            </a:r>
          </a:p>
          <a:p>
            <a:pPr>
              <a:lnSpc>
                <a:spcPts val="2900"/>
              </a:lnSpc>
              <a:tabLst>
                <a:tab pos="1943100" algn="l"/>
              </a:tabLst>
            </a:pP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2-3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branches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</a:p>
          <a:p>
            <a:pPr>
              <a:lnSpc>
                <a:spcPts val="2400"/>
              </a:lnSpc>
              <a:tabLst>
                <a:tab pos="1943100" algn="l"/>
              </a:tabLst>
            </a:pP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ventricle.</a:t>
            </a:r>
          </a:p>
          <a:p>
            <a:pPr>
              <a:lnSpc>
                <a:spcPts val="2900"/>
              </a:lnSpc>
              <a:tabLst>
                <a:tab pos="1943100" algn="l"/>
              </a:tabLst>
            </a:pP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Marginal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artery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400"/>
              </a:lnSpc>
              <a:tabLst>
                <a:tab pos="1943100" algn="l"/>
              </a:tabLst>
            </a:pP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largest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branch,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runs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along</a:t>
            </a:r>
          </a:p>
          <a:p>
            <a:pPr>
              <a:lnSpc>
                <a:spcPts val="2400"/>
              </a:lnSpc>
              <a:tabLst>
                <a:tab pos="1943100" algn="l"/>
              </a:tabLst>
            </a:pP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margin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400"/>
              </a:lnSpc>
              <a:tabLst>
                <a:tab pos="1943100" algn="l"/>
              </a:tabLst>
            </a:pP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sternocostal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surface.</a:t>
            </a:r>
          </a:p>
          <a:p>
            <a:pPr>
              <a:lnSpc>
                <a:spcPts val="2900"/>
              </a:lnSpc>
              <a:tabLst>
                <a:tab pos="1943100" algn="l"/>
              </a:tabLst>
            </a:pP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accompanied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400"/>
              </a:lnSpc>
              <a:tabLst>
                <a:tab pos="1943100" algn="l"/>
              </a:tabLst>
            </a:pPr>
            <a:r>
              <a:rPr lang="en-US" altLang="zh-CN" sz="202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Cardiac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vein.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78500" y="1358900"/>
            <a:ext cx="9779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53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153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3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-50800" y="0"/>
            <a:ext cx="1524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branches;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304800"/>
            <a:ext cx="3048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surfaces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558800"/>
            <a:ext cx="1574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atrium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876300"/>
            <a:ext cx="3251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branch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supplies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1130300"/>
            <a:ext cx="1054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atria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1447800"/>
            <a:ext cx="271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Artery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Sinuatrial</a:t>
            </a: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1752600"/>
            <a:ext cx="2781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Supplies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SAN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atria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2070100"/>
            <a:ext cx="2476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35%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arises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2324100"/>
            <a:ext cx="800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coronary.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2641600"/>
            <a:ext cx="2908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ventricular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branches;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2946400"/>
            <a:ext cx="2921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diaphragmatic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3213100"/>
            <a:ext cx="2476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ventricle.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0" y="3543300"/>
            <a:ext cx="2870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Interventricular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3848100"/>
            <a:ext cx="2641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artery;</a:t>
            </a:r>
            <a:r>
              <a:rPr lang="en-US" altLang="zh-CN" sz="2021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(accompanied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4165600"/>
            <a:ext cx="2349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3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Middle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Cardiac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vein)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4521200"/>
            <a:ext cx="3086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Lies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interventricular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4775200"/>
            <a:ext cx="3200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groove,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supplies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5041900"/>
            <a:ext cx="2959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Ventricles,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including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inferior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5295900"/>
            <a:ext cx="2844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wall,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ventricular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50800" y="5549900"/>
            <a:ext cx="2565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715" dirty="0" smtClean="0">
                <a:solidFill>
                  <a:srgbClr val="00279f"/>
                </a:solidFill>
                <a:latin typeface="Times New Roman" pitchFamily="18" charset="0"/>
                <a:cs typeface="Times New Roman" pitchFamily="18" charset="0"/>
              </a:rPr>
              <a:t>septum,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Apical</a:t>
            </a:r>
            <a:r>
              <a:rPr lang="en-US" altLang="zh-CN" sz="17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1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part,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765300" y="266700"/>
            <a:ext cx="40386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431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34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31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  <a:r>
              <a:rPr lang="en-US" altLang="zh-CN" sz="34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31" b="1" dirty="0" smtClean="0">
                <a:solidFill>
                  <a:srgbClr val="fafd00"/>
                </a:solidFill>
                <a:latin typeface="Times New Roman" pitchFamily="18" charset="0"/>
                <a:cs typeface="Times New Roman" pitchFamily="18" charset="0"/>
              </a:rPr>
              <a:t>Artery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901700"/>
            <a:ext cx="24638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3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Larger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23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two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1219200"/>
            <a:ext cx="1219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coronaries.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1587500"/>
            <a:ext cx="2133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Arises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1917700"/>
            <a:ext cx="30226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aortic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sinus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3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ascending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aorta.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2590800"/>
            <a:ext cx="1092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6086fb"/>
                </a:solidFill>
                <a:latin typeface="Times New Roman" pitchFamily="18" charset="0"/>
                <a:cs typeface="Times New Roman" pitchFamily="18" charset="0"/>
              </a:rPr>
              <a:t>Descends: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2984500"/>
            <a:ext cx="30353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50824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5082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50824"/>
                </a:solidFill>
                <a:latin typeface="Times New Roman" pitchFamily="18" charset="0"/>
                <a:cs typeface="Times New Roman" pitchFamily="18" charset="0"/>
              </a:rPr>
              <a:t>pulmonary</a:t>
            </a:r>
          </a:p>
          <a:p>
            <a:pPr>
              <a:lnSpc>
                <a:spcPts val="2400"/>
              </a:lnSpc>
              <a:tabLst>
                <a:tab pos="165100" algn="l"/>
              </a:tabLst>
            </a:pPr>
            <a:r>
              <a:rPr lang="en-US" altLang="zh-CN" sz="2021" b="1" dirty="0" smtClean="0">
                <a:solidFill>
                  <a:srgbClr val="050824"/>
                </a:solidFill>
                <a:latin typeface="Times New Roman" pitchFamily="18" charset="0"/>
                <a:cs typeface="Times New Roman" pitchFamily="18" charset="0"/>
              </a:rPr>
              <a:t>trunk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50824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5082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50824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50824"/>
                </a:solidFill>
                <a:latin typeface="Times New Roman" pitchFamily="18" charset="0"/>
                <a:cs typeface="Times New Roman" pitchFamily="18" charset="0"/>
              </a:rPr>
              <a:t>auricle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29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2021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5082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050824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groove</a:t>
            </a: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3962400"/>
            <a:ext cx="1917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apex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heart.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4343400"/>
            <a:ext cx="27813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Divides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terminal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branches: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6700" y="5029200"/>
            <a:ext cx="29464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21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Interventricular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21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Circumflex</a:t>
            </a:r>
            <a:r>
              <a:rPr lang="en-US" altLang="zh-CN" sz="202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21" b="1" i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arteries</a:t>
            </a:r>
            <a:r>
              <a:rPr lang="en-US" altLang="zh-CN" sz="2021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