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sldIdLst>
    <p:sldId id="256" r:id="rId2"/>
    <p:sldId id="300" r:id="rId3"/>
    <p:sldId id="301" r:id="rId4"/>
    <p:sldId id="257" r:id="rId5"/>
    <p:sldId id="287" r:id="rId6"/>
    <p:sldId id="288" r:id="rId7"/>
    <p:sldId id="289" r:id="rId8"/>
    <p:sldId id="290" r:id="rId9"/>
    <p:sldId id="291" r:id="rId10"/>
    <p:sldId id="292" r:id="rId11"/>
    <p:sldId id="306" r:id="rId12"/>
    <p:sldId id="293" r:id="rId13"/>
    <p:sldId id="296" r:id="rId14"/>
    <p:sldId id="294" r:id="rId15"/>
    <p:sldId id="297" r:id="rId16"/>
    <p:sldId id="299" r:id="rId17"/>
    <p:sldId id="302" r:id="rId18"/>
    <p:sldId id="303" r:id="rId19"/>
    <p:sldId id="304" r:id="rId20"/>
    <p:sldId id="305" r:id="rId21"/>
    <p:sldId id="307" r:id="rId22"/>
    <p:sldId id="308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7" d="100"/>
          <a:sy n="77" d="100"/>
        </p:scale>
        <p:origin x="-229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4/9/17 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4/9/17 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4/9/17 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4/9/17 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4/9/17 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4/9/17 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4/9/17 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4/9/17 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4/9/17 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4/9/17 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4/9/17 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8E80666-FB37-4B36-9149-507F3B0178E3}" type="datetimeFigureOut">
              <a:rPr lang="en-US" smtClean="0"/>
              <a:pPr/>
              <a:t>4/9/17 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Cardiovascular System Block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817581" y="1322719"/>
            <a:ext cx="7175351" cy="1793167"/>
          </a:xfrm>
        </p:spPr>
        <p:txBody>
          <a:bodyPr/>
          <a:lstStyle/>
          <a:p>
            <a:pPr marL="182880" indent="0">
              <a:buNone/>
            </a:pPr>
            <a:r>
              <a:rPr lang="en-US" dirty="0" smtClean="0"/>
              <a:t>Lipoprotein Metabolism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19781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432" y="257698"/>
            <a:ext cx="8624784" cy="1157891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VLDL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64566" y="1150993"/>
            <a:ext cx="8558650" cy="5027335"/>
          </a:xfrm>
        </p:spPr>
        <p:txBody>
          <a:bodyPr>
            <a:noAutofit/>
          </a:bodyPr>
          <a:lstStyle/>
          <a:p>
            <a:pPr>
              <a:buFont typeface="Wingdings" charset="2"/>
              <a:buChar char="²"/>
            </a:pPr>
            <a:r>
              <a:rPr lang="en-US" sz="3600" dirty="0" smtClean="0"/>
              <a:t>Produced and secreted by the liver</a:t>
            </a:r>
          </a:p>
          <a:p>
            <a:pPr marL="45720" indent="0">
              <a:buNone/>
            </a:pPr>
            <a:r>
              <a:rPr lang="en-US" sz="3600" dirty="0" smtClean="0"/>
              <a:t>Composed of:</a:t>
            </a:r>
          </a:p>
          <a:p>
            <a:pPr lvl="1">
              <a:buFont typeface="Wingdings" charset="2"/>
              <a:buChar char="²"/>
            </a:pPr>
            <a:r>
              <a:rPr lang="en-US" sz="3600" dirty="0" smtClean="0"/>
              <a:t>Mainly endogenous TAGs (60%)</a:t>
            </a:r>
          </a:p>
          <a:p>
            <a:pPr lvl="1">
              <a:buFont typeface="Wingdings" charset="2"/>
              <a:buChar char="²"/>
            </a:pPr>
            <a:r>
              <a:rPr lang="en-US" sz="3600" dirty="0"/>
              <a:t>S</a:t>
            </a:r>
            <a:r>
              <a:rPr lang="en-US" sz="3600" dirty="0" smtClean="0"/>
              <a:t>ome cholesterol (free and esterified)</a:t>
            </a:r>
          </a:p>
          <a:p>
            <a:pPr>
              <a:buFont typeface="Wingdings" charset="2"/>
              <a:buChar char="²"/>
            </a:pPr>
            <a:r>
              <a:rPr lang="en-US" sz="3600" dirty="0" smtClean="0"/>
              <a:t>Carry these lipids from the liver to peripheral tissues</a:t>
            </a:r>
          </a:p>
        </p:txBody>
      </p:sp>
    </p:spTree>
    <p:extLst>
      <p:ext uri="{BB962C8B-B14F-4D97-AF65-F5344CB8AC3E}">
        <p14:creationId xmlns:p14="http://schemas.microsoft.com/office/powerpoint/2010/main" val="24256957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432" y="257698"/>
            <a:ext cx="8624784" cy="1157891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VLDL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64566" y="1150993"/>
            <a:ext cx="8558650" cy="5027335"/>
          </a:xfrm>
        </p:spPr>
        <p:txBody>
          <a:bodyPr>
            <a:noAutofit/>
          </a:bodyPr>
          <a:lstStyle/>
          <a:p>
            <a:pPr>
              <a:buFont typeface="Wingdings" charset="2"/>
              <a:buChar char="²"/>
            </a:pPr>
            <a:r>
              <a:rPr lang="en-US" sz="3600" dirty="0" smtClean="0"/>
              <a:t>Peripheral tissue degrade TAGs by lipoprotein lipase enzyme</a:t>
            </a:r>
          </a:p>
          <a:p>
            <a:pPr>
              <a:buFont typeface="Wingdings" charset="2"/>
              <a:buChar char="²"/>
            </a:pPr>
            <a:endParaRPr lang="en-US" sz="3600" dirty="0" smtClean="0"/>
          </a:p>
          <a:p>
            <a:pPr>
              <a:buFont typeface="Wingdings" charset="2"/>
              <a:buChar char="²"/>
            </a:pPr>
            <a:r>
              <a:rPr lang="en-US" sz="3600" dirty="0" smtClean="0"/>
              <a:t>Imbalance in hepatic TAG synthesis and secretion of VLDL can lead to:</a:t>
            </a:r>
          </a:p>
          <a:p>
            <a:pPr lvl="1">
              <a:buFont typeface="Wingdings" charset="2"/>
              <a:buChar char="²"/>
            </a:pPr>
            <a:r>
              <a:rPr lang="en-US" sz="3600" dirty="0" smtClean="0"/>
              <a:t>Obesity</a:t>
            </a:r>
          </a:p>
          <a:p>
            <a:pPr lvl="1">
              <a:buFont typeface="Wingdings" charset="2"/>
              <a:buChar char="²"/>
            </a:pPr>
            <a:r>
              <a:rPr lang="en-US" sz="3600" dirty="0" smtClean="0"/>
              <a:t>Type 2 diabetes mellitus</a:t>
            </a:r>
          </a:p>
        </p:txBody>
      </p:sp>
    </p:spTree>
    <p:extLst>
      <p:ext uri="{BB962C8B-B14F-4D97-AF65-F5344CB8AC3E}">
        <p14:creationId xmlns:p14="http://schemas.microsoft.com/office/powerpoint/2010/main" val="23666847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35020"/>
            <a:ext cx="9144000" cy="6218261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98432" y="46019"/>
            <a:ext cx="8624784" cy="7610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VLDL metabolism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5470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432" y="257698"/>
            <a:ext cx="8624784" cy="1157891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VLDL metabolism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64566" y="1296517"/>
            <a:ext cx="8558650" cy="5159628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en-US" sz="2800" dirty="0" smtClean="0"/>
              <a:t>1. Release from the liver</a:t>
            </a:r>
          </a:p>
          <a:p>
            <a:pPr>
              <a:buFont typeface="Wingdings" charset="2"/>
              <a:buChar char="²"/>
            </a:pPr>
            <a:r>
              <a:rPr lang="en-US" sz="2800" dirty="0" smtClean="0"/>
              <a:t>As nascent particles containing:</a:t>
            </a:r>
          </a:p>
          <a:p>
            <a:pPr lvl="1">
              <a:buFont typeface="Wingdings" charset="2"/>
              <a:buChar char="²"/>
            </a:pPr>
            <a:r>
              <a:rPr lang="en-US" sz="2600" dirty="0" smtClean="0"/>
              <a:t>TAGs and cholesterol </a:t>
            </a:r>
          </a:p>
          <a:p>
            <a:pPr lvl="1">
              <a:buFont typeface="Wingdings" charset="2"/>
              <a:buChar char="²"/>
            </a:pPr>
            <a:r>
              <a:rPr lang="en-US" sz="2600" dirty="0"/>
              <a:t>A</a:t>
            </a:r>
            <a:r>
              <a:rPr lang="en-US" sz="2600" dirty="0" smtClean="0"/>
              <a:t>po B-100</a:t>
            </a:r>
          </a:p>
          <a:p>
            <a:pPr>
              <a:buFont typeface="Wingdings" charset="2"/>
              <a:buChar char="²"/>
            </a:pPr>
            <a:r>
              <a:rPr lang="en-US" sz="2800" dirty="0" smtClean="0"/>
              <a:t>Obtain apo C-II and apo E from circulating HDL particles</a:t>
            </a:r>
          </a:p>
          <a:p>
            <a:pPr>
              <a:buFont typeface="Wingdings" charset="2"/>
              <a:buChar char="²"/>
            </a:pPr>
            <a:r>
              <a:rPr lang="en-US" sz="2800" dirty="0" smtClean="0"/>
              <a:t>Apo C-II is required for activation of LPL</a:t>
            </a:r>
          </a:p>
        </p:txBody>
      </p:sp>
    </p:spTree>
    <p:extLst>
      <p:ext uri="{BB962C8B-B14F-4D97-AF65-F5344CB8AC3E}">
        <p14:creationId xmlns:p14="http://schemas.microsoft.com/office/powerpoint/2010/main" val="18375710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432" y="257698"/>
            <a:ext cx="5368340" cy="1157891"/>
          </a:xfrm>
        </p:spPr>
        <p:txBody>
          <a:bodyPr/>
          <a:lstStyle/>
          <a:p>
            <a:pPr marL="0" indent="0" algn="l">
              <a:buNone/>
            </a:pPr>
            <a:r>
              <a:rPr lang="en-US" dirty="0" smtClean="0"/>
              <a:t>VLDL metabolism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64566" y="1296517"/>
            <a:ext cx="5302206" cy="5159628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en-US" sz="2400" dirty="0"/>
              <a:t>2</a:t>
            </a:r>
            <a:r>
              <a:rPr lang="en-US" sz="2400" dirty="0" smtClean="0"/>
              <a:t>. Modification in the circulation</a:t>
            </a:r>
          </a:p>
          <a:p>
            <a:pPr>
              <a:buFont typeface="Wingdings" charset="2"/>
              <a:buChar char="²"/>
            </a:pPr>
            <a:endParaRPr lang="en-US" sz="2400" dirty="0" smtClean="0"/>
          </a:p>
          <a:p>
            <a:pPr>
              <a:buFont typeface="Wingdings" charset="2"/>
              <a:buChar char="²"/>
            </a:pPr>
            <a:r>
              <a:rPr lang="en-US" sz="2400" dirty="0" smtClean="0"/>
              <a:t>TAGs in VLDL are degraded by lipoprotein lipase (LPL)</a:t>
            </a:r>
          </a:p>
          <a:p>
            <a:pPr>
              <a:buFont typeface="Wingdings" charset="2"/>
              <a:buChar char="²"/>
            </a:pPr>
            <a:r>
              <a:rPr lang="en-US" sz="2400" dirty="0" smtClean="0"/>
              <a:t>VLDL becomes smaller and denser</a:t>
            </a:r>
          </a:p>
          <a:p>
            <a:pPr>
              <a:buFont typeface="Wingdings" charset="2"/>
              <a:buChar char="²"/>
            </a:pPr>
            <a:r>
              <a:rPr lang="en-US" sz="2400" dirty="0" smtClean="0"/>
              <a:t>Surface components (apo C and E) are returned to HDL</a:t>
            </a:r>
          </a:p>
          <a:p>
            <a:pPr>
              <a:buFont typeface="Wingdings" charset="2"/>
              <a:buChar char="²"/>
            </a:pPr>
            <a:r>
              <a:rPr lang="en-US" sz="2400" dirty="0" smtClean="0"/>
              <a:t>VLDL transfers TAGs to HDL in exchange for cholesteryl esters</a:t>
            </a:r>
          </a:p>
          <a:p>
            <a:pPr>
              <a:buFont typeface="Wingdings" charset="2"/>
              <a:buChar char="²"/>
            </a:pPr>
            <a:r>
              <a:rPr lang="en-US" sz="2400" dirty="0" smtClean="0"/>
              <a:t>This exchange is catalyzed by cholesteryl ester transfer protein (CETP)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66772" y="0"/>
            <a:ext cx="35772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4533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432" y="257698"/>
            <a:ext cx="8624784" cy="1157891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VLDL metabolism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64566" y="1296517"/>
            <a:ext cx="8558650" cy="5159628"/>
          </a:xfrm>
        </p:spPr>
        <p:txBody>
          <a:bodyPr>
            <a:normAutofit fontScale="92500" lnSpcReduction="20000"/>
          </a:bodyPr>
          <a:lstStyle/>
          <a:p>
            <a:pPr marL="45720" indent="0">
              <a:buNone/>
            </a:pPr>
            <a:r>
              <a:rPr lang="en-US" sz="3200" dirty="0"/>
              <a:t>3. Conversion to LDL</a:t>
            </a:r>
          </a:p>
          <a:p>
            <a:pPr>
              <a:buFont typeface="Wingdings" charset="2"/>
              <a:buChar char="²"/>
            </a:pPr>
            <a:r>
              <a:rPr lang="en-US" sz="3200" dirty="0"/>
              <a:t>After </a:t>
            </a:r>
            <a:r>
              <a:rPr lang="en-US" sz="3200" dirty="0" smtClean="0"/>
              <a:t>modifications, VLDL is </a:t>
            </a:r>
            <a:r>
              <a:rPr lang="en-US" sz="3200" dirty="0"/>
              <a:t>converted to:</a:t>
            </a:r>
          </a:p>
          <a:p>
            <a:pPr lvl="1">
              <a:buFont typeface="Wingdings" charset="2"/>
              <a:buChar char="²"/>
            </a:pPr>
            <a:r>
              <a:rPr lang="en-US" sz="3200" dirty="0"/>
              <a:t>LDL</a:t>
            </a:r>
          </a:p>
          <a:p>
            <a:pPr lvl="1">
              <a:buFont typeface="Wingdings" charset="2"/>
              <a:buChar char="²"/>
            </a:pPr>
            <a:r>
              <a:rPr lang="en-US" sz="3200" dirty="0"/>
              <a:t>IDL (taken up by liver cells thru apo E)</a:t>
            </a:r>
          </a:p>
          <a:p>
            <a:pPr lvl="1">
              <a:buFont typeface="Wingdings" charset="2"/>
              <a:buChar char="²"/>
            </a:pPr>
            <a:r>
              <a:rPr lang="en-US" sz="3200" dirty="0"/>
              <a:t>VLDL </a:t>
            </a:r>
            <a:r>
              <a:rPr lang="en-US" sz="3200" dirty="0" smtClean="0"/>
              <a:t>remnants</a:t>
            </a:r>
          </a:p>
          <a:p>
            <a:pPr>
              <a:buFont typeface="Wingdings" charset="2"/>
              <a:buChar char="²"/>
            </a:pPr>
            <a:endParaRPr lang="en-US" sz="3400" dirty="0" smtClean="0"/>
          </a:p>
          <a:p>
            <a:pPr>
              <a:buFont typeface="Wingdings" charset="2"/>
              <a:buChar char="²"/>
            </a:pPr>
            <a:r>
              <a:rPr lang="en-US" sz="3400" dirty="0" smtClean="0"/>
              <a:t>Apo </a:t>
            </a:r>
            <a:r>
              <a:rPr lang="en-US" sz="3400" dirty="0"/>
              <a:t>E </a:t>
            </a:r>
            <a:r>
              <a:rPr lang="en-US" sz="3400" dirty="0" smtClean="0"/>
              <a:t>exists </a:t>
            </a:r>
            <a:r>
              <a:rPr lang="en-US" sz="3400" dirty="0"/>
              <a:t>in three isoforms:</a:t>
            </a:r>
          </a:p>
          <a:p>
            <a:pPr lvl="1">
              <a:buFont typeface="Wingdings" charset="2"/>
              <a:buChar char="²"/>
            </a:pPr>
            <a:r>
              <a:rPr lang="en-US" sz="3200" dirty="0"/>
              <a:t>Apo E-2 (Poorly binds to receptors)</a:t>
            </a:r>
          </a:p>
          <a:p>
            <a:pPr lvl="1">
              <a:buFont typeface="Wingdings" charset="2"/>
              <a:buChar char="²"/>
            </a:pPr>
            <a:r>
              <a:rPr lang="en-US" sz="3200" dirty="0"/>
              <a:t>Apo E-3</a:t>
            </a:r>
          </a:p>
          <a:p>
            <a:pPr lvl="1">
              <a:buFont typeface="Wingdings" charset="2"/>
              <a:buChar char="²"/>
            </a:pPr>
            <a:r>
              <a:rPr lang="en-US" sz="3200" dirty="0"/>
              <a:t>Apo E-4</a:t>
            </a:r>
          </a:p>
          <a:p>
            <a:pPr>
              <a:buFont typeface="Wingdings" charset="2"/>
              <a:buChar char="²"/>
            </a:pPr>
            <a:endParaRPr lang="en-US" sz="3400" dirty="0" smtClean="0"/>
          </a:p>
        </p:txBody>
      </p:sp>
    </p:spTree>
    <p:extLst>
      <p:ext uri="{BB962C8B-B14F-4D97-AF65-F5344CB8AC3E}">
        <p14:creationId xmlns:p14="http://schemas.microsoft.com/office/powerpoint/2010/main" val="39518597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432" y="257698"/>
            <a:ext cx="8624784" cy="1157891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Lipoprotein lipase (LPL)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64566" y="1296517"/>
            <a:ext cx="8558650" cy="5159628"/>
          </a:xfrm>
        </p:spPr>
        <p:txBody>
          <a:bodyPr>
            <a:normAutofit fontScale="92500" lnSpcReduction="10000"/>
          </a:bodyPr>
          <a:lstStyle/>
          <a:p>
            <a:pPr>
              <a:buFont typeface="Wingdings" charset="2"/>
              <a:buChar char="²"/>
            </a:pPr>
            <a:r>
              <a:rPr lang="en-US" sz="2800" dirty="0" smtClean="0"/>
              <a:t>Extracellular enzyme</a:t>
            </a:r>
            <a:r>
              <a:rPr lang="en-US" sz="2800" dirty="0"/>
              <a:t> </a:t>
            </a:r>
            <a:r>
              <a:rPr lang="en-US" sz="2800" dirty="0" smtClean="0"/>
              <a:t>that degrades lipids</a:t>
            </a:r>
          </a:p>
          <a:p>
            <a:pPr>
              <a:buFont typeface="Wingdings" charset="2"/>
              <a:buChar char="²"/>
            </a:pPr>
            <a:r>
              <a:rPr lang="en-US" sz="2800" dirty="0"/>
              <a:t>A</a:t>
            </a:r>
            <a:r>
              <a:rPr lang="en-US" sz="2800" dirty="0" smtClean="0"/>
              <a:t>nchored </a:t>
            </a:r>
            <a:r>
              <a:rPr lang="en-US" sz="2800" dirty="0"/>
              <a:t>by </a:t>
            </a:r>
            <a:r>
              <a:rPr lang="en-US" sz="2800" dirty="0" smtClean="0"/>
              <a:t>heparin </a:t>
            </a:r>
            <a:r>
              <a:rPr lang="en-US" sz="2800" dirty="0"/>
              <a:t>sulfate to the capillary walls of most </a:t>
            </a:r>
            <a:r>
              <a:rPr lang="en-US" sz="2800" dirty="0" smtClean="0"/>
              <a:t>tissues</a:t>
            </a:r>
            <a:endParaRPr lang="en-US" sz="2800" dirty="0"/>
          </a:p>
          <a:p>
            <a:pPr>
              <a:buFont typeface="Wingdings" charset="2"/>
              <a:buChar char="²"/>
            </a:pPr>
            <a:r>
              <a:rPr lang="en-US" sz="2800" dirty="0" smtClean="0"/>
              <a:t>Manly </a:t>
            </a:r>
            <a:r>
              <a:rPr lang="en-US" sz="2800" dirty="0"/>
              <a:t>present in adipose tissue, </a:t>
            </a:r>
            <a:r>
              <a:rPr lang="en-US" sz="2800" dirty="0" smtClean="0"/>
              <a:t>cardiac and skeletal muscle</a:t>
            </a:r>
            <a:endParaRPr lang="en-US" sz="2800" dirty="0"/>
          </a:p>
          <a:p>
            <a:pPr>
              <a:buFont typeface="Wingdings" charset="2"/>
              <a:buChar char="²"/>
            </a:pPr>
            <a:r>
              <a:rPr lang="en-US" sz="2800" dirty="0" smtClean="0"/>
              <a:t>Requires </a:t>
            </a:r>
            <a:r>
              <a:rPr lang="en-US" sz="2800" dirty="0"/>
              <a:t>ApoC-II for </a:t>
            </a:r>
            <a:r>
              <a:rPr lang="en-US" sz="2800" dirty="0" smtClean="0"/>
              <a:t>activation</a:t>
            </a:r>
            <a:endParaRPr lang="en-US" sz="2800" dirty="0"/>
          </a:p>
          <a:p>
            <a:pPr>
              <a:buFont typeface="Wingdings" charset="2"/>
              <a:buChar char="²"/>
            </a:pPr>
            <a:r>
              <a:rPr lang="en-US" sz="2800" dirty="0" smtClean="0"/>
              <a:t>Degrades TAGs into free fatty acids and glycerol</a:t>
            </a:r>
            <a:endParaRPr lang="en-US" sz="2800" dirty="0"/>
          </a:p>
          <a:p>
            <a:pPr>
              <a:buFont typeface="Wingdings" charset="2"/>
              <a:buChar char="²"/>
            </a:pPr>
            <a:r>
              <a:rPr lang="en-US" sz="2800" dirty="0"/>
              <a:t>Insulin stimulates </a:t>
            </a:r>
            <a:r>
              <a:rPr lang="en-US" sz="2800" dirty="0" smtClean="0"/>
              <a:t>LPL synthesis</a:t>
            </a:r>
            <a:endParaRPr lang="en-US" sz="2800" dirty="0"/>
          </a:p>
          <a:p>
            <a:pPr>
              <a:buFont typeface="Wingdings" charset="2"/>
              <a:buChar char="²"/>
            </a:pPr>
            <a:r>
              <a:rPr lang="en-US" sz="2800" dirty="0" smtClean="0"/>
              <a:t>Deficiency of LPL or apo C-II causes:</a:t>
            </a:r>
          </a:p>
          <a:p>
            <a:pPr lvl="1">
              <a:buFont typeface="Wingdings" charset="2"/>
              <a:buChar char="²"/>
            </a:pPr>
            <a:r>
              <a:rPr lang="en-US" sz="2800" dirty="0"/>
              <a:t>T</a:t>
            </a:r>
            <a:r>
              <a:rPr lang="en-US" sz="2800" dirty="0" smtClean="0"/>
              <a:t>ype </a:t>
            </a:r>
            <a:r>
              <a:rPr lang="en-US" sz="2800" dirty="0"/>
              <a:t>1 </a:t>
            </a:r>
            <a:r>
              <a:rPr lang="en-US" sz="2800" dirty="0" smtClean="0"/>
              <a:t>hyperlipoproteinemia (familial LPL </a:t>
            </a:r>
            <a:r>
              <a:rPr lang="en-US" sz="2800" dirty="0"/>
              <a:t>deficiency)	</a:t>
            </a:r>
            <a:r>
              <a:rPr lang="en-US" dirty="0"/>
              <a:t>	</a:t>
            </a:r>
          </a:p>
          <a:p>
            <a:pPr>
              <a:buFont typeface="Wingdings" charset="2"/>
              <a:buChar char="²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606845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432" y="257698"/>
            <a:ext cx="8624784" cy="1157891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VLDL diseases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64566" y="1296517"/>
            <a:ext cx="8558650" cy="5159628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en-US" sz="2800" dirty="0" smtClean="0"/>
              <a:t>Hypolipoproteinemia</a:t>
            </a:r>
          </a:p>
          <a:p>
            <a:pPr marL="45720" indent="0">
              <a:buNone/>
            </a:pPr>
            <a:endParaRPr lang="en-US" sz="2800" dirty="0"/>
          </a:p>
          <a:p>
            <a:pPr>
              <a:buFont typeface="Wingdings" charset="2"/>
              <a:buChar char="²"/>
            </a:pPr>
            <a:r>
              <a:rPr lang="en-US" sz="3000" dirty="0"/>
              <a:t>Abetalipoproteinemia is due to inability to load apo B with lipids</a:t>
            </a:r>
          </a:p>
          <a:p>
            <a:pPr>
              <a:buFont typeface="Wingdings" charset="2"/>
              <a:buChar char="²"/>
            </a:pPr>
            <a:r>
              <a:rPr lang="en-US" sz="3000" dirty="0"/>
              <a:t>Few VLDLs </a:t>
            </a:r>
            <a:r>
              <a:rPr lang="en-US" sz="3000" dirty="0" smtClean="0"/>
              <a:t> and chylomicrons are </a:t>
            </a:r>
            <a:r>
              <a:rPr lang="en-US" sz="3000" dirty="0"/>
              <a:t>formed</a:t>
            </a:r>
          </a:p>
          <a:p>
            <a:pPr>
              <a:buFont typeface="Wingdings" charset="2"/>
              <a:buChar char="²"/>
            </a:pPr>
            <a:r>
              <a:rPr lang="en-US" sz="3000" dirty="0"/>
              <a:t>TAGs accumulate in liver and intestine</a:t>
            </a:r>
          </a:p>
          <a:p>
            <a:pPr>
              <a:buFont typeface="Wingdings" charset="2"/>
              <a:buChar char="²"/>
            </a:pPr>
            <a:endParaRPr lang="en-US" dirty="0"/>
          </a:p>
          <a:p>
            <a:pPr>
              <a:buFont typeface="Wingdings" charset="2"/>
              <a:buChar char="²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107322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432" y="257698"/>
            <a:ext cx="8624784" cy="1157891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VLDL diseases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64566" y="1296517"/>
            <a:ext cx="8558650" cy="5159628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en-US" sz="2800" dirty="0" smtClean="0"/>
              <a:t>Steatohepatitis</a:t>
            </a:r>
            <a:endParaRPr lang="en-US" sz="2800" dirty="0"/>
          </a:p>
          <a:p>
            <a:pPr marL="45720" indent="0" algn="ctr">
              <a:buNone/>
            </a:pPr>
            <a:r>
              <a:rPr lang="en-US" sz="2800" dirty="0" smtClean="0"/>
              <a:t>(Fatty liver disease)</a:t>
            </a:r>
          </a:p>
          <a:p>
            <a:pPr lvl="0">
              <a:buClr>
                <a:srgbClr val="F14124">
                  <a:lumMod val="75000"/>
                </a:srgbClr>
              </a:buClr>
              <a:buFont typeface="Wingdings" charset="2"/>
              <a:buChar char="²"/>
            </a:pPr>
            <a:endParaRPr lang="en-US" sz="30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>
              <a:buClr>
                <a:srgbClr val="F14124">
                  <a:lumMod val="75000"/>
                </a:srgbClr>
              </a:buClr>
              <a:buFont typeface="Wingdings" charset="2"/>
              <a:buChar char="²"/>
            </a:pPr>
            <a:r>
              <a:rPr lang="en-US" sz="30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Imbalance between:</a:t>
            </a:r>
          </a:p>
          <a:p>
            <a:pPr lvl="1">
              <a:buClr>
                <a:srgbClr val="F14124">
                  <a:lumMod val="75000"/>
                </a:srgbClr>
              </a:buClr>
              <a:buFont typeface="Wingdings" charset="2"/>
              <a:buChar char="²"/>
            </a:pPr>
            <a:r>
              <a:rPr lang="en-US" sz="28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TAG synthesis in the liver and </a:t>
            </a:r>
          </a:p>
          <a:p>
            <a:pPr lvl="1">
              <a:buClr>
                <a:srgbClr val="F14124">
                  <a:lumMod val="75000"/>
                </a:srgbClr>
              </a:buClr>
              <a:buFont typeface="Wingdings" charset="2"/>
              <a:buChar char="²"/>
            </a:pPr>
            <a:r>
              <a:rPr lang="en-US" sz="28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Secretion from the liver</a:t>
            </a:r>
          </a:p>
          <a:p>
            <a:pPr>
              <a:buClr>
                <a:srgbClr val="F14124">
                  <a:lumMod val="75000"/>
                </a:srgbClr>
              </a:buClr>
              <a:buFont typeface="Wingdings" charset="2"/>
              <a:buChar char="²"/>
            </a:pPr>
            <a:r>
              <a:rPr lang="en-US" sz="30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Leads to accumulation of TAGs in the liver (fatty liver)</a:t>
            </a:r>
          </a:p>
          <a:p>
            <a:pPr>
              <a:buFont typeface="Wingdings" charset="2"/>
              <a:buChar char="²"/>
            </a:pPr>
            <a:endParaRPr lang="en-US" dirty="0"/>
          </a:p>
          <a:p>
            <a:pPr>
              <a:buFont typeface="Wingdings" charset="2"/>
              <a:buChar char="²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315955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432" y="257698"/>
            <a:ext cx="8624784" cy="1157891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VLDL diseases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64566" y="1296517"/>
            <a:ext cx="8558650" cy="5159628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en-US" sz="3200" dirty="0" smtClean="0"/>
              <a:t>Type I </a:t>
            </a:r>
            <a:r>
              <a:rPr lang="en-US" sz="3200" dirty="0"/>
              <a:t>h</a:t>
            </a:r>
            <a:r>
              <a:rPr lang="en-US" sz="3200" dirty="0" smtClean="0"/>
              <a:t>yperlipoproteinemia</a:t>
            </a:r>
          </a:p>
          <a:p>
            <a:pPr>
              <a:buFont typeface="Wingdings" charset="2"/>
              <a:buChar char="²"/>
            </a:pPr>
            <a:r>
              <a:rPr lang="en-US" sz="3200" dirty="0"/>
              <a:t>A</a:t>
            </a:r>
            <a:r>
              <a:rPr lang="en-US" sz="3200" dirty="0" smtClean="0"/>
              <a:t> rare, autosomal </a:t>
            </a:r>
            <a:r>
              <a:rPr lang="en-US" sz="3200" dirty="0"/>
              <a:t>recessive </a:t>
            </a:r>
            <a:r>
              <a:rPr lang="en-US" sz="3200" dirty="0" smtClean="0"/>
              <a:t>disease</a:t>
            </a:r>
            <a:endParaRPr lang="en-US" sz="3200" dirty="0"/>
          </a:p>
          <a:p>
            <a:pPr>
              <a:buFont typeface="Wingdings" charset="2"/>
              <a:buChar char="²"/>
            </a:pPr>
            <a:r>
              <a:rPr lang="en-US" sz="3200" dirty="0"/>
              <a:t>Due to </a:t>
            </a:r>
            <a:r>
              <a:rPr lang="en-US" sz="3200" dirty="0" smtClean="0"/>
              <a:t>familial deficiency </a:t>
            </a:r>
            <a:r>
              <a:rPr lang="en-US" sz="3200" dirty="0"/>
              <a:t>of </a:t>
            </a:r>
            <a:r>
              <a:rPr lang="en-US" sz="3200" dirty="0" smtClean="0"/>
              <a:t>LPL </a:t>
            </a:r>
            <a:r>
              <a:rPr lang="en-US" sz="3200" dirty="0"/>
              <a:t>or its coenzyme (Apo C-II)</a:t>
            </a:r>
          </a:p>
          <a:p>
            <a:pPr>
              <a:buFont typeface="Wingdings" charset="2"/>
              <a:buChar char="²"/>
            </a:pPr>
            <a:r>
              <a:rPr lang="en-US" sz="3200" dirty="0" smtClean="0"/>
              <a:t>Causes excessive </a:t>
            </a:r>
            <a:r>
              <a:rPr lang="en-US" sz="3200" dirty="0"/>
              <a:t>accumulation </a:t>
            </a:r>
            <a:r>
              <a:rPr lang="en-US" sz="3200" dirty="0" smtClean="0"/>
              <a:t>of chylomicrons in plasma (</a:t>
            </a:r>
            <a:r>
              <a:rPr lang="en-US" sz="3200" dirty="0"/>
              <a:t>≥1000 mg/dl</a:t>
            </a:r>
            <a:r>
              <a:rPr lang="en-US" sz="3200" dirty="0" smtClean="0"/>
              <a:t>) (hyperchylomicronemia)</a:t>
            </a:r>
          </a:p>
          <a:p>
            <a:pPr>
              <a:buFont typeface="Wingdings" charset="2"/>
              <a:buChar char="²"/>
            </a:pPr>
            <a:r>
              <a:rPr lang="en-US" sz="3200" dirty="0" smtClean="0"/>
              <a:t>High fasting plasma TAGs are observed in these patients</a:t>
            </a:r>
            <a:endParaRPr lang="en-US" sz="3200" dirty="0"/>
          </a:p>
          <a:p>
            <a:pPr>
              <a:buFont typeface="Wingdings" charset="2"/>
              <a:buChar char="²"/>
            </a:pPr>
            <a:endParaRPr lang="en-US" dirty="0"/>
          </a:p>
          <a:p>
            <a:pPr>
              <a:buFont typeface="Wingdings" charset="2"/>
              <a:buChar char="²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235636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552" y="257699"/>
            <a:ext cx="752685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57162" y="1203158"/>
            <a:ext cx="8479282" cy="5146311"/>
          </a:xfrm>
        </p:spPr>
        <p:txBody>
          <a:bodyPr>
            <a:normAutofit fontScale="92500"/>
          </a:bodyPr>
          <a:lstStyle/>
          <a:p>
            <a:pPr marL="45720" indent="0">
              <a:buNone/>
            </a:pPr>
            <a:r>
              <a:rPr lang="en-US" sz="2800" dirty="0"/>
              <a:t>By the end of this lecture, the First Year students will be able to:</a:t>
            </a:r>
          </a:p>
          <a:p>
            <a:pPr>
              <a:buFont typeface="Wingdings" charset="2"/>
              <a:buChar char="²"/>
            </a:pPr>
            <a:r>
              <a:rPr lang="en-US" sz="2800" dirty="0"/>
              <a:t>Define and list the types, structure and composition of </a:t>
            </a:r>
            <a:r>
              <a:rPr lang="en-US" sz="2800" dirty="0" smtClean="0"/>
              <a:t>lipoproteins</a:t>
            </a:r>
            <a:endParaRPr lang="en-US" sz="2800" dirty="0"/>
          </a:p>
          <a:p>
            <a:pPr>
              <a:buFont typeface="Wingdings" charset="2"/>
              <a:buChar char="²"/>
            </a:pPr>
            <a:r>
              <a:rPr lang="en-US" sz="2800" dirty="0"/>
              <a:t>Understand various functions of lipoprotein </a:t>
            </a:r>
            <a:r>
              <a:rPr lang="en-US" sz="2800" dirty="0" smtClean="0"/>
              <a:t>particles</a:t>
            </a:r>
            <a:endParaRPr lang="en-US" sz="2800" dirty="0"/>
          </a:p>
          <a:p>
            <a:pPr>
              <a:buFont typeface="Wingdings" charset="2"/>
              <a:buChar char="²"/>
            </a:pPr>
            <a:r>
              <a:rPr lang="en-US" sz="2800" dirty="0"/>
              <a:t>Compare the functions of lipoprotein particles and their implications in </a:t>
            </a:r>
            <a:r>
              <a:rPr lang="en-US" sz="2800" dirty="0" smtClean="0"/>
              <a:t>disease</a:t>
            </a:r>
            <a:endParaRPr lang="en-US" sz="2800" dirty="0"/>
          </a:p>
          <a:p>
            <a:pPr>
              <a:buFont typeface="Wingdings" charset="2"/>
              <a:buChar char="²"/>
            </a:pPr>
            <a:r>
              <a:rPr lang="en-US" sz="2800" dirty="0"/>
              <a:t>Understand the metabolism of chylomicrons, VLDL and LDL </a:t>
            </a:r>
            <a:r>
              <a:rPr lang="en-US" sz="2800" dirty="0" smtClean="0"/>
              <a:t>particles</a:t>
            </a:r>
            <a:endParaRPr lang="en-US" sz="2800" dirty="0"/>
          </a:p>
          <a:p>
            <a:pPr>
              <a:buFont typeface="Wingdings" charset="2"/>
              <a:buChar char="²"/>
            </a:pPr>
            <a:r>
              <a:rPr lang="en-US" sz="2800" dirty="0"/>
              <a:t>List the diseases due to imbalance in the metabolism of </a:t>
            </a:r>
            <a:r>
              <a:rPr lang="en-US" sz="2800" dirty="0" smtClean="0"/>
              <a:t>lipoproteins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96308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432" y="257698"/>
            <a:ext cx="8624784" cy="1157891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VLDL diseases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64566" y="1296517"/>
            <a:ext cx="8558650" cy="5159628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en-US" sz="3200" dirty="0" smtClean="0"/>
              <a:t>Type III hyperlipoproteinemia</a:t>
            </a:r>
          </a:p>
          <a:p>
            <a:pPr>
              <a:buFont typeface="Wingdings" charset="2"/>
              <a:buChar char="²"/>
            </a:pPr>
            <a:r>
              <a:rPr lang="en-US" sz="3000" dirty="0" smtClean="0"/>
              <a:t>Also called familial dysbetalipoproteinemia</a:t>
            </a:r>
            <a:r>
              <a:rPr lang="en-US" sz="3000" dirty="0"/>
              <a:t>, </a:t>
            </a:r>
            <a:r>
              <a:rPr lang="en-US" sz="3000" dirty="0" smtClean="0"/>
              <a:t>or broad </a:t>
            </a:r>
            <a:r>
              <a:rPr lang="en-US" sz="3000" dirty="0"/>
              <a:t>beta </a:t>
            </a:r>
            <a:r>
              <a:rPr lang="en-US" sz="3000" dirty="0" smtClean="0"/>
              <a:t>disease</a:t>
            </a:r>
            <a:endParaRPr lang="en-US" sz="3000" dirty="0"/>
          </a:p>
          <a:p>
            <a:pPr>
              <a:buFont typeface="Wingdings" charset="2"/>
              <a:buChar char="²"/>
            </a:pPr>
            <a:r>
              <a:rPr lang="en-US" sz="3000" dirty="0" smtClean="0"/>
              <a:t>Individuals </a:t>
            </a:r>
            <a:r>
              <a:rPr lang="en-US" sz="3000" dirty="0"/>
              <a:t>homozygous for apo E-2 are deficient in clearing:</a:t>
            </a:r>
          </a:p>
          <a:p>
            <a:pPr lvl="1">
              <a:buFont typeface="Wingdings" charset="2"/>
              <a:buChar char="²"/>
            </a:pPr>
            <a:r>
              <a:rPr lang="en-US" sz="2800" dirty="0"/>
              <a:t>Chylomicron </a:t>
            </a:r>
            <a:r>
              <a:rPr lang="en-US" sz="2800" dirty="0" smtClean="0"/>
              <a:t>remnants and</a:t>
            </a:r>
            <a:endParaRPr lang="en-US" sz="2800" dirty="0"/>
          </a:p>
          <a:p>
            <a:pPr lvl="1">
              <a:buFont typeface="Wingdings" charset="2"/>
              <a:buChar char="²"/>
            </a:pPr>
            <a:r>
              <a:rPr lang="en-US" sz="2800" dirty="0"/>
              <a:t>IDL from the circulation</a:t>
            </a:r>
          </a:p>
          <a:p>
            <a:pPr>
              <a:buFont typeface="Wingdings" charset="2"/>
              <a:buChar char="²"/>
            </a:pPr>
            <a:r>
              <a:rPr lang="en-US" sz="3000" dirty="0"/>
              <a:t>Leads to hypercholesterolemia and premature atherosclerosis</a:t>
            </a:r>
          </a:p>
          <a:p>
            <a:pPr>
              <a:buFont typeface="Wingdings" charset="2"/>
              <a:buChar char="²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74842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432" y="257698"/>
            <a:ext cx="8624784" cy="1157891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Take home message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64566" y="1296517"/>
            <a:ext cx="8558650" cy="5159628"/>
          </a:xfrm>
        </p:spPr>
        <p:txBody>
          <a:bodyPr>
            <a:noAutofit/>
          </a:bodyPr>
          <a:lstStyle/>
          <a:p>
            <a:pPr lvl="0">
              <a:buFont typeface="Wingdings" charset="2"/>
              <a:buChar char="²"/>
            </a:pPr>
            <a:r>
              <a:rPr lang="en-US" sz="2800" dirty="0"/>
              <a:t>Lipoproteins are important for transportation of lipids to and from liver and peripheral </a:t>
            </a:r>
            <a:r>
              <a:rPr lang="en-US" sz="2800" dirty="0" smtClean="0"/>
              <a:t>tissues</a:t>
            </a:r>
          </a:p>
          <a:p>
            <a:pPr lvl="0">
              <a:buFont typeface="Wingdings" charset="2"/>
              <a:buChar char="²"/>
            </a:pPr>
            <a:endParaRPr lang="en-US" sz="2800" dirty="0" smtClean="0"/>
          </a:p>
          <a:p>
            <a:pPr lvl="0">
              <a:buFont typeface="Wingdings" charset="2"/>
              <a:buChar char="²"/>
            </a:pPr>
            <a:r>
              <a:rPr lang="en-US" sz="2800" dirty="0" smtClean="0"/>
              <a:t>Different </a:t>
            </a:r>
            <a:r>
              <a:rPr lang="en-US" sz="2800" dirty="0"/>
              <a:t>types of lipoproteins perform different functions in the </a:t>
            </a:r>
            <a:r>
              <a:rPr lang="en-US" sz="2800" dirty="0" smtClean="0"/>
              <a:t>body</a:t>
            </a:r>
          </a:p>
          <a:p>
            <a:pPr lvl="0">
              <a:buFont typeface="Wingdings" charset="2"/>
              <a:buChar char="²"/>
            </a:pPr>
            <a:endParaRPr lang="en-US" sz="2800" dirty="0" smtClean="0"/>
          </a:p>
          <a:p>
            <a:pPr lvl="0">
              <a:buFont typeface="Wingdings" charset="2"/>
              <a:buChar char="²"/>
            </a:pPr>
            <a:r>
              <a:rPr lang="en-US" sz="2800" dirty="0" smtClean="0"/>
              <a:t>Imbalance </a:t>
            </a:r>
            <a:r>
              <a:rPr lang="en-US" sz="2800" dirty="0"/>
              <a:t>in the metabolism of lipoproteins leads to accumulation of lipids in the tissues and circulation increasing the risk for atherosclerosis and coronary heart </a:t>
            </a:r>
            <a:r>
              <a:rPr lang="en-US" sz="2800" dirty="0" smtClean="0"/>
              <a:t>disease</a:t>
            </a:r>
            <a:endParaRPr lang="en-CA" sz="2800" b="1" u="words" dirty="0"/>
          </a:p>
        </p:txBody>
      </p:sp>
    </p:spTree>
    <p:extLst>
      <p:ext uri="{BB962C8B-B14F-4D97-AF65-F5344CB8AC3E}">
        <p14:creationId xmlns:p14="http://schemas.microsoft.com/office/powerpoint/2010/main" val="2382561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432" y="257698"/>
            <a:ext cx="8624784" cy="1157891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64566" y="1296517"/>
            <a:ext cx="8558650" cy="5159628"/>
          </a:xfrm>
        </p:spPr>
        <p:txBody>
          <a:bodyPr>
            <a:noAutofit/>
          </a:bodyPr>
          <a:lstStyle/>
          <a:p>
            <a:pPr marL="45720" indent="0">
              <a:buNone/>
            </a:pPr>
            <a:endParaRPr lang="en-US" sz="3200" dirty="0" smtClean="0"/>
          </a:p>
          <a:p>
            <a:pPr marL="45720" indent="0">
              <a:buNone/>
            </a:pPr>
            <a:r>
              <a:rPr lang="en-US" sz="3200" dirty="0" smtClean="0"/>
              <a:t>Lippincott’s </a:t>
            </a:r>
            <a:r>
              <a:rPr lang="en-US" sz="3200" dirty="0"/>
              <a:t>Biochemistry. 6</a:t>
            </a:r>
            <a:r>
              <a:rPr lang="en-US" sz="3200" baseline="30000" dirty="0"/>
              <a:t>th</a:t>
            </a:r>
            <a:r>
              <a:rPr lang="en-US" sz="3200" dirty="0"/>
              <a:t> Edition, Chapter 18, pp. 226-232. Lippincott Williams &amp; Wilkins, New York, USA. </a:t>
            </a:r>
            <a:endParaRPr lang="en-CA" sz="3200" b="1" u="words" dirty="0"/>
          </a:p>
        </p:txBody>
      </p:sp>
    </p:spTree>
    <p:extLst>
      <p:ext uri="{BB962C8B-B14F-4D97-AF65-F5344CB8AC3E}">
        <p14:creationId xmlns:p14="http://schemas.microsoft.com/office/powerpoint/2010/main" val="2282871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552" y="257699"/>
            <a:ext cx="752685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57162" y="1587577"/>
            <a:ext cx="8479282" cy="4761892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²"/>
            </a:pPr>
            <a:r>
              <a:rPr lang="en-US" sz="3600" dirty="0" smtClean="0"/>
              <a:t>Lipoprotein types and composition</a:t>
            </a:r>
          </a:p>
          <a:p>
            <a:pPr>
              <a:buFont typeface="Wingdings" charset="2"/>
              <a:buChar char="²"/>
            </a:pPr>
            <a:r>
              <a:rPr lang="en-US" sz="3600" dirty="0" smtClean="0"/>
              <a:t>Apolipoproteins</a:t>
            </a:r>
          </a:p>
          <a:p>
            <a:pPr>
              <a:buFont typeface="Wingdings" charset="2"/>
              <a:buChar char="²"/>
            </a:pPr>
            <a:r>
              <a:rPr lang="en-US" sz="3600" dirty="0" smtClean="0"/>
              <a:t>Chylomicrons</a:t>
            </a:r>
          </a:p>
          <a:p>
            <a:pPr>
              <a:buFont typeface="Wingdings" charset="2"/>
              <a:buChar char="²"/>
            </a:pPr>
            <a:r>
              <a:rPr lang="en-US" sz="3600" dirty="0" smtClean="0"/>
              <a:t>VLDL particles and their metabolism</a:t>
            </a:r>
          </a:p>
          <a:p>
            <a:pPr>
              <a:buFont typeface="Wingdings" charset="2"/>
              <a:buChar char="²"/>
            </a:pPr>
            <a:r>
              <a:rPr lang="en-US" sz="3600" dirty="0" smtClean="0"/>
              <a:t>Lipoprotein lipase</a:t>
            </a:r>
          </a:p>
          <a:p>
            <a:pPr>
              <a:buFont typeface="Wingdings" charset="2"/>
              <a:buChar char="²"/>
            </a:pPr>
            <a:r>
              <a:rPr lang="en-US" sz="3600" dirty="0" smtClean="0"/>
              <a:t>VLDL diseases</a:t>
            </a:r>
          </a:p>
        </p:txBody>
      </p:sp>
    </p:spTree>
    <p:extLst>
      <p:ext uri="{BB962C8B-B14F-4D97-AF65-F5344CB8AC3E}">
        <p14:creationId xmlns:p14="http://schemas.microsoft.com/office/powerpoint/2010/main" val="22168955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552" y="257699"/>
            <a:ext cx="752685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Lipoproteins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57162" y="1587577"/>
            <a:ext cx="8479282" cy="4761892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²"/>
            </a:pPr>
            <a:r>
              <a:rPr lang="en-US" sz="2800" dirty="0" smtClean="0"/>
              <a:t>Lipids are hydrophobic molecules</a:t>
            </a:r>
          </a:p>
          <a:p>
            <a:pPr>
              <a:buFont typeface="Wingdings" charset="2"/>
              <a:buChar char="²"/>
            </a:pPr>
            <a:r>
              <a:rPr lang="en-US" sz="2800" dirty="0"/>
              <a:t>T</a:t>
            </a:r>
            <a:r>
              <a:rPr lang="en-US" sz="2800" dirty="0" smtClean="0"/>
              <a:t>ransported in plasma as lipoproteins particles</a:t>
            </a:r>
          </a:p>
          <a:p>
            <a:pPr>
              <a:buFont typeface="Wingdings" charset="2"/>
              <a:buChar char="²"/>
            </a:pPr>
            <a:r>
              <a:rPr lang="en-US" sz="2800" dirty="0" smtClean="0"/>
              <a:t>Plasma lipoproteins are spherical macromolecular complexes of:</a:t>
            </a:r>
          </a:p>
          <a:p>
            <a:pPr lvl="1">
              <a:buFont typeface="Wingdings" charset="2"/>
              <a:buChar char="²"/>
            </a:pPr>
            <a:r>
              <a:rPr lang="en-US" sz="2800" dirty="0" smtClean="0"/>
              <a:t>Lipids and</a:t>
            </a:r>
          </a:p>
          <a:p>
            <a:pPr lvl="1">
              <a:buFont typeface="Wingdings" charset="2"/>
              <a:buChar char="²"/>
            </a:pPr>
            <a:r>
              <a:rPr lang="en-US" sz="2800" dirty="0" smtClean="0"/>
              <a:t>Specific proteins (apolipoproteins)</a:t>
            </a:r>
          </a:p>
          <a:p>
            <a:pPr>
              <a:buFont typeface="Wingdings" charset="2"/>
              <a:buChar char="²"/>
            </a:pPr>
            <a:r>
              <a:rPr lang="en-US" sz="2800" dirty="0" smtClean="0"/>
              <a:t>Lipoproteins keep lipid contents soluble while transporting them to and from the tissues</a:t>
            </a:r>
          </a:p>
        </p:txBody>
      </p:sp>
    </p:spTree>
    <p:extLst>
      <p:ext uri="{BB962C8B-B14F-4D97-AF65-F5344CB8AC3E}">
        <p14:creationId xmlns:p14="http://schemas.microsoft.com/office/powerpoint/2010/main" val="33295050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433" y="257699"/>
            <a:ext cx="6217258" cy="1143000"/>
          </a:xfrm>
        </p:spPr>
        <p:txBody>
          <a:bodyPr/>
          <a:lstStyle/>
          <a:p>
            <a:pPr marL="0" indent="0" algn="l">
              <a:buNone/>
            </a:pPr>
            <a:r>
              <a:rPr lang="en-US" dirty="0" smtClean="0"/>
              <a:t>Types of lipoproteins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57162" y="1375902"/>
            <a:ext cx="6058529" cy="4974407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²"/>
            </a:pPr>
            <a:r>
              <a:rPr lang="en-US" sz="2400" dirty="0" smtClean="0"/>
              <a:t>Chylomicrons (lowest density, largest)</a:t>
            </a:r>
          </a:p>
          <a:p>
            <a:pPr>
              <a:buFont typeface="Wingdings" charset="2"/>
              <a:buChar char="²"/>
            </a:pPr>
            <a:r>
              <a:rPr lang="en-US" sz="2400" dirty="0" smtClean="0"/>
              <a:t>VLDL (</a:t>
            </a:r>
            <a:r>
              <a:rPr lang="en-US" sz="2400" dirty="0"/>
              <a:t>v</a:t>
            </a:r>
            <a:r>
              <a:rPr lang="en-US" sz="2400" dirty="0" smtClean="0"/>
              <a:t>ery </a:t>
            </a:r>
            <a:r>
              <a:rPr lang="en-US" sz="2400" dirty="0"/>
              <a:t>l</a:t>
            </a:r>
            <a:r>
              <a:rPr lang="en-US" sz="2400" dirty="0" smtClean="0"/>
              <a:t>ow </a:t>
            </a:r>
            <a:r>
              <a:rPr lang="en-US" sz="2400" dirty="0"/>
              <a:t>d</a:t>
            </a:r>
            <a:r>
              <a:rPr lang="en-US" sz="2400" dirty="0" smtClean="0"/>
              <a:t>ensity lipoproteins)</a:t>
            </a:r>
          </a:p>
          <a:p>
            <a:pPr>
              <a:buFont typeface="Wingdings" charset="2"/>
              <a:buChar char="²"/>
            </a:pPr>
            <a:r>
              <a:rPr lang="en-US" sz="2400" dirty="0" smtClean="0"/>
              <a:t>LDL (</a:t>
            </a:r>
            <a:r>
              <a:rPr lang="en-US" sz="2400" dirty="0"/>
              <a:t>l</a:t>
            </a:r>
            <a:r>
              <a:rPr lang="en-US" sz="2400" dirty="0" smtClean="0"/>
              <a:t>ow density lipoproteins)</a:t>
            </a:r>
          </a:p>
          <a:p>
            <a:pPr>
              <a:buFont typeface="Wingdings" charset="2"/>
              <a:buChar char="²"/>
            </a:pPr>
            <a:r>
              <a:rPr lang="en-US" sz="2400" dirty="0" smtClean="0"/>
              <a:t>HDL (high </a:t>
            </a:r>
            <a:r>
              <a:rPr lang="en-US" sz="2400" dirty="0"/>
              <a:t>d</a:t>
            </a:r>
            <a:r>
              <a:rPr lang="en-US" sz="2400" dirty="0" smtClean="0"/>
              <a:t>ensity lipoproteins)</a:t>
            </a:r>
            <a:endParaRPr lang="en-US" sz="2400" dirty="0"/>
          </a:p>
          <a:p>
            <a:pPr>
              <a:buFont typeface="Wingdings" charset="2"/>
              <a:buChar char="²"/>
            </a:pPr>
            <a:endParaRPr lang="en-US" sz="2400" dirty="0" smtClean="0"/>
          </a:p>
          <a:p>
            <a:pPr>
              <a:buFont typeface="Wingdings" charset="2"/>
              <a:buChar char="²"/>
            </a:pPr>
            <a:r>
              <a:rPr lang="en-US" sz="2400" dirty="0" smtClean="0"/>
              <a:t>Lipoproteins differ in:</a:t>
            </a:r>
          </a:p>
          <a:p>
            <a:pPr lvl="1">
              <a:buFont typeface="Wingdings" charset="2"/>
              <a:buChar char="²"/>
            </a:pPr>
            <a:r>
              <a:rPr lang="en-US" sz="2400" dirty="0" smtClean="0"/>
              <a:t>Lipid and protein composition</a:t>
            </a:r>
          </a:p>
          <a:p>
            <a:pPr lvl="1">
              <a:buFont typeface="Wingdings" charset="2"/>
              <a:buChar char="²"/>
            </a:pPr>
            <a:r>
              <a:rPr lang="en-US" sz="2400" dirty="0" smtClean="0"/>
              <a:t>Size</a:t>
            </a:r>
          </a:p>
          <a:p>
            <a:pPr lvl="1">
              <a:buFont typeface="Wingdings" charset="2"/>
              <a:buChar char="²"/>
            </a:pPr>
            <a:r>
              <a:rPr lang="en-US" sz="2400" dirty="0" smtClean="0"/>
              <a:t>Density</a:t>
            </a:r>
          </a:p>
          <a:p>
            <a:pPr lvl="1">
              <a:buFont typeface="Wingdings" charset="2"/>
              <a:buChar char="²"/>
            </a:pPr>
            <a:r>
              <a:rPr lang="en-US" sz="2400" dirty="0" smtClean="0"/>
              <a:t>Site of origin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02698" y="0"/>
            <a:ext cx="25027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779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432" y="257698"/>
            <a:ext cx="4856759" cy="1634163"/>
          </a:xfrm>
        </p:spPr>
        <p:txBody>
          <a:bodyPr/>
          <a:lstStyle/>
          <a:p>
            <a:pPr marL="0" indent="0" algn="l">
              <a:buNone/>
            </a:pPr>
            <a:r>
              <a:rPr lang="en-US" dirty="0" smtClean="0"/>
              <a:t>Compositions of</a:t>
            </a:r>
            <a:br>
              <a:rPr lang="en-US" dirty="0" smtClean="0"/>
            </a:br>
            <a:r>
              <a:rPr lang="en-US" dirty="0" smtClean="0"/>
              <a:t>lipoproteins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64566" y="1891862"/>
            <a:ext cx="4790625" cy="4643662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²"/>
            </a:pPr>
            <a:r>
              <a:rPr lang="en-US" sz="2400" dirty="0" smtClean="0"/>
              <a:t>Neutral lipid core (hydrophobic):</a:t>
            </a:r>
          </a:p>
          <a:p>
            <a:pPr lvl="1">
              <a:buFont typeface="Wingdings" charset="2"/>
              <a:buChar char="²"/>
            </a:pPr>
            <a:r>
              <a:rPr lang="en-US" sz="2400" dirty="0" smtClean="0"/>
              <a:t>Triacylglycerols (TAGs)</a:t>
            </a:r>
          </a:p>
          <a:p>
            <a:pPr lvl="1">
              <a:buFont typeface="Wingdings" charset="2"/>
              <a:buChar char="²"/>
            </a:pPr>
            <a:r>
              <a:rPr lang="en-US" sz="2400" dirty="0" smtClean="0"/>
              <a:t>Cholesteryl esters</a:t>
            </a:r>
          </a:p>
          <a:p>
            <a:pPr>
              <a:buFont typeface="Wingdings" charset="2"/>
              <a:buChar char="²"/>
            </a:pPr>
            <a:endParaRPr lang="en-US" sz="2400" dirty="0"/>
          </a:p>
          <a:p>
            <a:pPr>
              <a:buFont typeface="Wingdings" charset="2"/>
              <a:buChar char="²"/>
            </a:pPr>
            <a:r>
              <a:rPr lang="en-US" sz="2400" dirty="0" smtClean="0"/>
              <a:t>Hydrophilic shell:</a:t>
            </a:r>
          </a:p>
          <a:p>
            <a:pPr lvl="1">
              <a:buFont typeface="Wingdings" charset="2"/>
              <a:buChar char="²"/>
            </a:pPr>
            <a:r>
              <a:rPr lang="en-US" sz="2400" dirty="0" smtClean="0"/>
              <a:t>Amphipathic apolipoproteins</a:t>
            </a:r>
          </a:p>
          <a:p>
            <a:pPr lvl="1">
              <a:buFont typeface="Wingdings" charset="2"/>
              <a:buChar char="²"/>
            </a:pPr>
            <a:r>
              <a:rPr lang="en-US" sz="2400" dirty="0" smtClean="0"/>
              <a:t>Phospholipids</a:t>
            </a:r>
          </a:p>
          <a:p>
            <a:pPr lvl="1">
              <a:buFont typeface="Wingdings" charset="2"/>
              <a:buChar char="²"/>
            </a:pPr>
            <a:r>
              <a:rPr lang="en-US" sz="2400" dirty="0" smtClean="0"/>
              <a:t>Free cholesterol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55192" y="0"/>
            <a:ext cx="40888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295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2433" y="224902"/>
            <a:ext cx="3036717" cy="63420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59150" y="224902"/>
            <a:ext cx="3029236" cy="362412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259150" y="3885546"/>
            <a:ext cx="570957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charset="2"/>
              <a:buChar char="²"/>
            </a:pPr>
            <a:r>
              <a:rPr lang="en-US" sz="2400" dirty="0" smtClean="0">
                <a:solidFill>
                  <a:srgbClr val="FF6600"/>
                </a:solidFill>
              </a:rPr>
              <a:t>TAGs are mainly transported by:</a:t>
            </a:r>
          </a:p>
          <a:p>
            <a:pPr lvl="1">
              <a:buFont typeface="Wingdings" charset="2"/>
              <a:buChar char="²"/>
            </a:pPr>
            <a:r>
              <a:rPr lang="en-US" sz="2400" dirty="0" smtClean="0">
                <a:solidFill>
                  <a:srgbClr val="FF6600"/>
                </a:solidFill>
              </a:rPr>
              <a:t>Chylomicrons</a:t>
            </a:r>
          </a:p>
          <a:p>
            <a:pPr lvl="1">
              <a:buFont typeface="Wingdings" charset="2"/>
              <a:buChar char="²"/>
            </a:pPr>
            <a:r>
              <a:rPr lang="en-US" sz="2400" dirty="0" smtClean="0">
                <a:solidFill>
                  <a:srgbClr val="FF6600"/>
                </a:solidFill>
              </a:rPr>
              <a:t>VLDL</a:t>
            </a:r>
          </a:p>
          <a:p>
            <a:pPr>
              <a:buFont typeface="Wingdings" charset="2"/>
              <a:buChar char="²"/>
            </a:pPr>
            <a:endParaRPr lang="en-US" sz="2400" dirty="0" smtClean="0">
              <a:solidFill>
                <a:srgbClr val="FF6600"/>
              </a:solidFill>
            </a:endParaRPr>
          </a:p>
          <a:p>
            <a:pPr>
              <a:buFont typeface="Wingdings" charset="2"/>
              <a:buChar char="²"/>
            </a:pPr>
            <a:r>
              <a:rPr lang="en-US" sz="2400" dirty="0" smtClean="0">
                <a:solidFill>
                  <a:srgbClr val="FF6600"/>
                </a:solidFill>
              </a:rPr>
              <a:t>Cholesterol mainly transported by:</a:t>
            </a:r>
          </a:p>
          <a:p>
            <a:pPr lvl="1">
              <a:buFont typeface="Wingdings" charset="2"/>
              <a:buChar char="²"/>
            </a:pPr>
            <a:r>
              <a:rPr lang="en-US" sz="2400" dirty="0" smtClean="0">
                <a:solidFill>
                  <a:srgbClr val="FF6600"/>
                </a:solidFill>
              </a:rPr>
              <a:t>LDL</a:t>
            </a:r>
          </a:p>
          <a:p>
            <a:pPr lvl="1">
              <a:buFont typeface="Wingdings" charset="2"/>
              <a:buChar char="²"/>
            </a:pPr>
            <a:r>
              <a:rPr lang="en-US" sz="2400" dirty="0" smtClean="0">
                <a:solidFill>
                  <a:srgbClr val="FF6600"/>
                </a:solidFill>
              </a:rPr>
              <a:t>HDL</a:t>
            </a:r>
            <a:endParaRPr lang="en-US" sz="2400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943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3485" y="274764"/>
            <a:ext cx="4856759" cy="1157891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Apolipoproteins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64566" y="1432655"/>
            <a:ext cx="8558650" cy="5027326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en-US" sz="2600" dirty="0" smtClean="0"/>
              <a:t>Types:</a:t>
            </a:r>
          </a:p>
          <a:p>
            <a:pPr lvl="1">
              <a:buFont typeface="Wingdings" charset="2"/>
              <a:buChar char="²"/>
            </a:pPr>
            <a:r>
              <a:rPr lang="en-US" sz="2600" dirty="0" smtClean="0"/>
              <a:t>Apo A</a:t>
            </a:r>
          </a:p>
          <a:p>
            <a:pPr lvl="1">
              <a:buFont typeface="Wingdings" charset="2"/>
              <a:buChar char="²"/>
            </a:pPr>
            <a:r>
              <a:rPr lang="en-US" sz="2600" dirty="0" smtClean="0"/>
              <a:t>Apo B48 and Apo B 100</a:t>
            </a:r>
          </a:p>
          <a:p>
            <a:pPr lvl="1">
              <a:buFont typeface="Wingdings" charset="2"/>
              <a:buChar char="²"/>
            </a:pPr>
            <a:r>
              <a:rPr lang="en-US" sz="2600" dirty="0" smtClean="0"/>
              <a:t>Apo C-I, C-II, C-III</a:t>
            </a:r>
          </a:p>
          <a:p>
            <a:pPr lvl="1">
              <a:buFont typeface="Wingdings" charset="2"/>
              <a:buChar char="²"/>
            </a:pPr>
            <a:r>
              <a:rPr lang="en-US" sz="2600" dirty="0" smtClean="0"/>
              <a:t>Apo E</a:t>
            </a:r>
          </a:p>
          <a:p>
            <a:pPr marL="45720" indent="0">
              <a:buNone/>
            </a:pPr>
            <a:r>
              <a:rPr lang="en-US" sz="2600" dirty="0" smtClean="0"/>
              <a:t>Functions:</a:t>
            </a:r>
          </a:p>
          <a:p>
            <a:pPr lvl="1">
              <a:buFont typeface="Wingdings" charset="2"/>
              <a:buChar char="²"/>
            </a:pPr>
            <a:r>
              <a:rPr lang="en-US" sz="2600" dirty="0" smtClean="0"/>
              <a:t>Provide structure to lipoprotein particles</a:t>
            </a:r>
          </a:p>
          <a:p>
            <a:pPr lvl="1">
              <a:buFont typeface="Wingdings" charset="2"/>
              <a:buChar char="²"/>
            </a:pPr>
            <a:r>
              <a:rPr lang="en-US" sz="2600" dirty="0" smtClean="0"/>
              <a:t>Provide recognition sites for cell-surface receptors</a:t>
            </a:r>
          </a:p>
          <a:p>
            <a:pPr lvl="1">
              <a:buFont typeface="Wingdings" charset="2"/>
              <a:buChar char="²"/>
            </a:pPr>
            <a:r>
              <a:rPr lang="en-US" sz="2600" dirty="0" smtClean="0"/>
              <a:t>Activators or coenzymes for the enzymes involved in lipoprotein metabolism</a:t>
            </a:r>
          </a:p>
        </p:txBody>
      </p:sp>
    </p:spTree>
    <p:extLst>
      <p:ext uri="{BB962C8B-B14F-4D97-AF65-F5344CB8AC3E}">
        <p14:creationId xmlns:p14="http://schemas.microsoft.com/office/powerpoint/2010/main" val="1116640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432" y="257698"/>
            <a:ext cx="8624784" cy="1157891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Chylomicrons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64566" y="1547887"/>
            <a:ext cx="8558650" cy="4630441"/>
          </a:xfrm>
        </p:spPr>
        <p:txBody>
          <a:bodyPr>
            <a:noAutofit/>
          </a:bodyPr>
          <a:lstStyle/>
          <a:p>
            <a:pPr>
              <a:buFont typeface="Wingdings" charset="2"/>
              <a:buChar char="²"/>
            </a:pPr>
            <a:r>
              <a:rPr lang="en-US" sz="3200" dirty="0" smtClean="0"/>
              <a:t>Assembled in the intestinal mucosal cells</a:t>
            </a:r>
          </a:p>
          <a:p>
            <a:pPr>
              <a:buFont typeface="Wingdings" charset="2"/>
              <a:buChar char="²"/>
            </a:pPr>
            <a:r>
              <a:rPr lang="en-US" sz="3200" dirty="0" smtClean="0"/>
              <a:t>Transport to peripheral tissue:</a:t>
            </a:r>
          </a:p>
          <a:p>
            <a:pPr lvl="1">
              <a:buFont typeface="Wingdings" charset="2"/>
              <a:buChar char="²"/>
            </a:pPr>
            <a:r>
              <a:rPr lang="en-US" sz="3200" dirty="0" smtClean="0"/>
              <a:t>Dietary TAGs (90%)</a:t>
            </a:r>
          </a:p>
          <a:p>
            <a:pPr lvl="1">
              <a:buFont typeface="Wingdings" charset="2"/>
              <a:buChar char="²"/>
            </a:pPr>
            <a:r>
              <a:rPr lang="en-US" sz="3200" dirty="0" smtClean="0"/>
              <a:t>Cholesterol</a:t>
            </a:r>
          </a:p>
          <a:p>
            <a:pPr lvl="1">
              <a:buFont typeface="Wingdings" charset="2"/>
              <a:buChar char="²"/>
            </a:pPr>
            <a:r>
              <a:rPr lang="en-US" sz="3200" dirty="0"/>
              <a:t>F</a:t>
            </a:r>
            <a:r>
              <a:rPr lang="en-US" sz="3200" dirty="0" smtClean="0"/>
              <a:t>at-soluble vitamins</a:t>
            </a:r>
          </a:p>
          <a:p>
            <a:pPr lvl="1">
              <a:buFont typeface="Wingdings" charset="2"/>
              <a:buChar char="²"/>
            </a:pPr>
            <a:r>
              <a:rPr lang="en-US" sz="3200" dirty="0"/>
              <a:t>C</a:t>
            </a:r>
            <a:r>
              <a:rPr lang="en-US" sz="3200" dirty="0" smtClean="0"/>
              <a:t>holesteryl esters</a:t>
            </a:r>
          </a:p>
          <a:p>
            <a:pPr>
              <a:buFont typeface="Wingdings" charset="2"/>
              <a:buChar char="²"/>
            </a:pPr>
            <a:r>
              <a:rPr lang="en-US" sz="3200" dirty="0" smtClean="0"/>
              <a:t>The milky appearance of plasma after a meal is due to chylomicrons </a:t>
            </a:r>
          </a:p>
          <a:p>
            <a:pPr>
              <a:buFont typeface="Wingdings" charset="2"/>
              <a:buChar char="²"/>
            </a:pPr>
            <a:endParaRPr lang="en-US" sz="32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l="14362" t="28680" r="58085" b="14844"/>
          <a:stretch/>
        </p:blipFill>
        <p:spPr>
          <a:xfrm>
            <a:off x="7051093" y="2580105"/>
            <a:ext cx="1772123" cy="2727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2425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ＭＳ ゴシック"/>
        <a:font script="Hang" typeface="HY그래픽B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ゴシック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Slipstream.thmx</Template>
  <TotalTime>216</TotalTime>
  <Words>804</Words>
  <Application>Microsoft Macintosh PowerPoint</Application>
  <PresentationFormat>On-screen Show (4:3)</PresentationFormat>
  <Paragraphs>152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Slipstream</vt:lpstr>
      <vt:lpstr>Lipoprotein Metabolism</vt:lpstr>
      <vt:lpstr>Objectives</vt:lpstr>
      <vt:lpstr>Overview</vt:lpstr>
      <vt:lpstr>Lipoproteins</vt:lpstr>
      <vt:lpstr>Types of lipoproteins</vt:lpstr>
      <vt:lpstr>Compositions of lipoproteins</vt:lpstr>
      <vt:lpstr>PowerPoint Presentation</vt:lpstr>
      <vt:lpstr>Apolipoproteins</vt:lpstr>
      <vt:lpstr>Chylomicrons</vt:lpstr>
      <vt:lpstr>VLDL</vt:lpstr>
      <vt:lpstr>VLDL</vt:lpstr>
      <vt:lpstr>VLDL metabolism</vt:lpstr>
      <vt:lpstr>VLDL metabolism</vt:lpstr>
      <vt:lpstr>VLDL metabolism</vt:lpstr>
      <vt:lpstr>VLDL metabolism</vt:lpstr>
      <vt:lpstr>Lipoprotein lipase (LPL)</vt:lpstr>
      <vt:lpstr>VLDL diseases</vt:lpstr>
      <vt:lpstr>VLDL diseases</vt:lpstr>
      <vt:lpstr>VLDL diseases</vt:lpstr>
      <vt:lpstr>VLDL diseases</vt:lpstr>
      <vt:lpstr>Take home message</vt:lpstr>
      <vt:lpstr>References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UG</dc:creator>
  <cp:lastModifiedBy>maha</cp:lastModifiedBy>
  <cp:revision>32</cp:revision>
  <dcterms:created xsi:type="dcterms:W3CDTF">2017-03-29T08:15:30Z</dcterms:created>
  <dcterms:modified xsi:type="dcterms:W3CDTF">2017-04-09T08:52:51Z</dcterms:modified>
</cp:coreProperties>
</file>