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278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71" r:id="rId20"/>
    <p:sldId id="272" r:id="rId21"/>
    <p:sldId id="266" r:id="rId22"/>
    <p:sldId id="277" r:id="rId23"/>
    <p:sldId id="275" r:id="rId24"/>
    <p:sldId id="294" r:id="rId25"/>
    <p:sldId id="276" r:id="rId26"/>
    <p:sldId id="274" r:id="rId27"/>
    <p:sldId id="268" r:id="rId28"/>
    <p:sldId id="284" r:id="rId29"/>
    <p:sldId id="269" r:id="rId30"/>
    <p:sldId id="297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Heart transplant in patient with intractable heart failure and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Myocarditis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Pericarditis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Prof .Ali. M Somily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Prof . </a:t>
            </a:r>
            <a:r>
              <a:rPr lang="en-US" i="1" dirty="0" err="1" smtClean="0">
                <a:solidFill>
                  <a:srgbClr val="FFFF00"/>
                </a:solidFill>
              </a:rPr>
              <a:t>Hanan</a:t>
            </a:r>
            <a:r>
              <a:rPr lang="en-US" i="1" dirty="0" smtClean="0">
                <a:solidFill>
                  <a:srgbClr val="FFFF00"/>
                </a:solidFill>
              </a:rPr>
              <a:t> A. </a:t>
            </a:r>
            <a:r>
              <a:rPr lang="en-US" i="1" dirty="0" err="1" smtClean="0">
                <a:solidFill>
                  <a:srgbClr val="FFFF00"/>
                </a:solidFill>
              </a:rPr>
              <a:t>Habib</a:t>
            </a:r>
            <a:endParaRPr lang="en-US" i="1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&amp; Laboratory Medicine , Microbiology Unit</a:t>
            </a: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College Of Medicine , KSU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 ( due to drugs </a:t>
            </a:r>
            <a:r>
              <a:rPr lang="en-US" b="1" dirty="0" smtClean="0"/>
              <a:t>or</a:t>
            </a:r>
            <a:r>
              <a:rPr lang="en-US" dirty="0" smtClean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Diagnosis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WBCs, ESR, </a:t>
            </a:r>
            <a:r>
              <a:rPr lang="en-US" dirty="0" err="1" smtClean="0">
                <a:solidFill>
                  <a:srgbClr val="002060"/>
                </a:solidFill>
              </a:rPr>
              <a:t>Troponin</a:t>
            </a:r>
            <a:r>
              <a:rPr lang="en-US" dirty="0" smtClean="0">
                <a:solidFill>
                  <a:srgbClr val="002060"/>
                </a:solidFill>
              </a:rPr>
              <a:t> and CK-MB usually </a:t>
            </a:r>
            <a:r>
              <a:rPr lang="en-US" b="1" dirty="0" smtClean="0">
                <a:solidFill>
                  <a:srgbClr val="002060"/>
                </a:solidFill>
              </a:rPr>
              <a:t>elevated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 </a:t>
            </a:r>
            <a:r>
              <a:rPr lang="en-US" sz="2000" dirty="0" smtClean="0"/>
              <a:t>(nonspecific ST-T changes and conduction delays are common)</a:t>
            </a:r>
          </a:p>
          <a:p>
            <a:r>
              <a:rPr lang="en-US" b="1" dirty="0">
                <a:solidFill>
                  <a:srgbClr val="C00000"/>
                </a:solidFill>
              </a:rPr>
              <a:t>Blood </a:t>
            </a:r>
            <a:r>
              <a:rPr lang="en-US" b="1" dirty="0" smtClean="0">
                <a:solidFill>
                  <a:srgbClr val="C00000"/>
                </a:solidFill>
              </a:rPr>
              <a:t>cultures</a:t>
            </a:r>
          </a:p>
          <a:p>
            <a:pPr lvl="0"/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Viral </a:t>
            </a:r>
            <a:r>
              <a:rPr lang="en-US" b="1" dirty="0" smtClean="0">
                <a:solidFill>
                  <a:schemeClr val="tx2"/>
                </a:solidFill>
              </a:rPr>
              <a:t>serology </a:t>
            </a:r>
            <a:r>
              <a:rPr lang="en-US" dirty="0" smtClean="0">
                <a:solidFill>
                  <a:schemeClr val="tx2"/>
                </a:solidFill>
              </a:rPr>
              <a:t>and other specific </a:t>
            </a:r>
            <a:r>
              <a:rPr lang="en-US" dirty="0">
                <a:solidFill>
                  <a:schemeClr val="tx2"/>
                </a:solidFill>
              </a:rPr>
              <a:t>test for </a:t>
            </a:r>
            <a:r>
              <a:rPr lang="en-US" dirty="0" smtClean="0">
                <a:solidFill>
                  <a:schemeClr val="tx2"/>
                </a:solidFill>
              </a:rPr>
              <a:t>Lyme disease, </a:t>
            </a:r>
            <a:r>
              <a:rPr lang="en-US" dirty="0">
                <a:solidFill>
                  <a:schemeClr val="tx2"/>
                </a:solidFill>
              </a:rPr>
              <a:t>diphtheria and </a:t>
            </a:r>
            <a:r>
              <a:rPr lang="en-US" dirty="0" err="1" smtClean="0">
                <a:solidFill>
                  <a:schemeClr val="tx2"/>
                </a:solidFill>
              </a:rPr>
              <a:t>Chagas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disease </a:t>
            </a:r>
            <a:r>
              <a:rPr lang="en-US" dirty="0" smtClean="0">
                <a:solidFill>
                  <a:schemeClr val="tx2"/>
                </a:solidFill>
              </a:rPr>
              <a:t>may be </a:t>
            </a:r>
            <a:r>
              <a:rPr lang="en-US" dirty="0">
                <a:solidFill>
                  <a:schemeClr val="tx2"/>
                </a:solidFill>
              </a:rPr>
              <a:t>indicated on a case by case basis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dirty="0" smtClean="0"/>
              <a:t>Chest X-rays </a:t>
            </a:r>
            <a:r>
              <a:rPr lang="en-US" dirty="0" smtClean="0"/>
              <a:t>: show </a:t>
            </a:r>
            <a:r>
              <a:rPr lang="en-US" dirty="0" err="1" smtClean="0"/>
              <a:t>cardiomegaly</a:t>
            </a:r>
            <a:endParaRPr lang="en-US" dirty="0"/>
          </a:p>
          <a:p>
            <a:r>
              <a:rPr lang="en-US" dirty="0" smtClean="0"/>
              <a:t>Radiology : </a:t>
            </a:r>
            <a:r>
              <a:rPr lang="en-US" b="1" dirty="0" smtClean="0"/>
              <a:t>MRI</a:t>
            </a:r>
            <a:r>
              <a:rPr lang="en-US" dirty="0" smtClean="0"/>
              <a:t> and </a:t>
            </a:r>
            <a:r>
              <a:rPr lang="en-US" b="1" dirty="0" smtClean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ECGs of normal heart &amp; heart with myocarditis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47088"/>
            <a:ext cx="4800600" cy="4572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Endomyocardial</a:t>
            </a:r>
            <a:r>
              <a:rPr lang="en-US" b="1" dirty="0" smtClean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Pathologic examination is not sensitive . It may reveal lymphocytic inflammatory response with necrosis. “</a:t>
            </a:r>
            <a:r>
              <a:rPr lang="en-US" b="1" dirty="0" smtClean="0">
                <a:solidFill>
                  <a:srgbClr val="7030A0"/>
                </a:solidFill>
              </a:rPr>
              <a:t>Giant cells” may be seen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Often supportive: </a:t>
            </a:r>
            <a:r>
              <a:rPr lang="en-US" dirty="0" smtClean="0"/>
              <a:t>restricted </a:t>
            </a:r>
            <a:r>
              <a:rPr lang="en-US" dirty="0"/>
              <a:t>physical activity </a:t>
            </a:r>
            <a:r>
              <a:rPr lang="en-US" dirty="0" smtClean="0"/>
              <a:t>in heart </a:t>
            </a:r>
            <a:r>
              <a:rPr lang="en-US" dirty="0"/>
              <a:t>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</a:t>
            </a:r>
            <a:r>
              <a:rPr lang="en-US" dirty="0" smtClean="0">
                <a:solidFill>
                  <a:srgbClr val="0070C0"/>
                </a:solidFill>
              </a:rPr>
              <a:t>identified.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Treatment of heart </a:t>
            </a:r>
            <a:r>
              <a:rPr lang="en-US" dirty="0"/>
              <a:t>failure </a:t>
            </a:r>
            <a:r>
              <a:rPr lang="en-US" dirty="0" smtClean="0"/>
              <a:t>arrhythmia</a:t>
            </a: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Other drugs indicated in special situations like anticoagulant, NSAID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nonsteroidal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antiinflammatory</a:t>
            </a:r>
            <a:r>
              <a:rPr lang="en-US" sz="2000" dirty="0" smtClean="0">
                <a:solidFill>
                  <a:srgbClr val="C00000"/>
                </a:solidFill>
              </a:rPr>
              <a:t> drugs</a:t>
            </a:r>
            <a:r>
              <a:rPr lang="en-US" dirty="0" smtClean="0">
                <a:solidFill>
                  <a:srgbClr val="C00000"/>
                </a:solidFill>
              </a:rPr>
              <a:t>) , steroid </a:t>
            </a:r>
            <a:r>
              <a:rPr lang="en-US" dirty="0">
                <a:solidFill>
                  <a:srgbClr val="C00000"/>
                </a:solidFill>
              </a:rPr>
              <a:t>or immunosuppressive </a:t>
            </a:r>
            <a:r>
              <a:rPr lang="en-US" dirty="0" err="1">
                <a:solidFill>
                  <a:srgbClr val="C00000"/>
                </a:solidFill>
              </a:rPr>
              <a:t>immunomodulatory</a:t>
            </a:r>
            <a:r>
              <a:rPr lang="en-US" dirty="0">
                <a:solidFill>
                  <a:srgbClr val="C00000"/>
                </a:solidFill>
              </a:rPr>
              <a:t> agents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en-US" dirty="0" smtClean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Most cases of viral </a:t>
            </a:r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r>
              <a:rPr lang="en-US" dirty="0" smtClean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 smtClean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 smtClean="0">
                <a:solidFill>
                  <a:srgbClr val="0070C0"/>
                </a:solidFill>
              </a:rPr>
              <a:t>myocarditis</a:t>
            </a:r>
            <a:r>
              <a:rPr lang="en-US" b="1" dirty="0" smtClean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</a:t>
            </a:r>
            <a:r>
              <a:rPr lang="en-US" dirty="0" err="1" smtClean="0">
                <a:solidFill>
                  <a:schemeClr val="tx1"/>
                </a:solidFill>
              </a:rPr>
              <a:t>Pericarditis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</a:t>
            </a:r>
            <a:r>
              <a:rPr lang="en-US" dirty="0" smtClean="0"/>
              <a:t>the pericardium </a:t>
            </a:r>
            <a:r>
              <a:rPr lang="en-US" dirty="0"/>
              <a:t>usually of </a:t>
            </a:r>
            <a:r>
              <a:rPr lang="en-US" dirty="0" smtClean="0"/>
              <a:t>infectious etiology ( viruses, bacterial, fungal or parasitic)</a:t>
            </a:r>
          </a:p>
          <a:p>
            <a:r>
              <a:rPr lang="en-US" b="1" dirty="0" smtClean="0"/>
              <a:t>Etiology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Coxsackie virus  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and B, </a:t>
            </a:r>
            <a:r>
              <a:rPr lang="en-US" dirty="0" smtClean="0">
                <a:solidFill>
                  <a:srgbClr val="C00000"/>
                </a:solidFill>
              </a:rPr>
              <a:t>Echovirus are </a:t>
            </a:r>
            <a:r>
              <a:rPr lang="en-US" dirty="0">
                <a:solidFill>
                  <a:srgbClr val="C00000"/>
                </a:solidFill>
              </a:rPr>
              <a:t>the most common </a:t>
            </a:r>
            <a:r>
              <a:rPr lang="en-US" dirty="0" smtClean="0">
                <a:solidFill>
                  <a:srgbClr val="C00000"/>
                </a:solidFill>
              </a:rPr>
              <a:t>causes.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Other viruses </a:t>
            </a:r>
            <a:r>
              <a:rPr lang="en-US" dirty="0">
                <a:solidFill>
                  <a:srgbClr val="0070C0"/>
                </a:solidFill>
              </a:rPr>
              <a:t>includes </a:t>
            </a:r>
            <a:r>
              <a:rPr lang="en-US" dirty="0" smtClean="0">
                <a:solidFill>
                  <a:srgbClr val="0070C0"/>
                </a:solidFill>
              </a:rPr>
              <a:t>Herpes </a:t>
            </a:r>
            <a:r>
              <a:rPr lang="en-US" dirty="0">
                <a:solidFill>
                  <a:srgbClr val="0070C0"/>
                </a:solidFill>
              </a:rPr>
              <a:t>viruses, </a:t>
            </a:r>
            <a:r>
              <a:rPr lang="en-US" dirty="0" smtClean="0">
                <a:solidFill>
                  <a:srgbClr val="0070C0"/>
                </a:solidFill>
              </a:rPr>
              <a:t>Hepatitis 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, Mumps, Influenza, Adenovirus ,</a:t>
            </a:r>
            <a:r>
              <a:rPr lang="en-US" dirty="0" err="1" smtClean="0">
                <a:solidFill>
                  <a:srgbClr val="0070C0"/>
                </a:solidFill>
              </a:rPr>
              <a:t>Varicella</a:t>
            </a:r>
            <a:r>
              <a:rPr lang="en-US" dirty="0" smtClean="0">
                <a:solidFill>
                  <a:srgbClr val="0070C0"/>
                </a:solidFill>
              </a:rPr>
              <a:t>  and HIV.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usually a complication of pulmonary infections (e.g. pneumonia ,</a:t>
            </a:r>
            <a:r>
              <a:rPr lang="en-US" dirty="0" err="1" smtClean="0"/>
              <a:t>empyema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organisms</a:t>
            </a:r>
            <a:r>
              <a:rPr lang="en-US" dirty="0" smtClean="0"/>
              <a:t> :</a:t>
            </a:r>
            <a:r>
              <a:rPr lang="en-US" i="1" dirty="0" smtClean="0"/>
              <a:t>S. pneumonia, </a:t>
            </a:r>
            <a:r>
              <a:rPr lang="en-US" b="1" i="1" dirty="0" smtClean="0">
                <a:solidFill>
                  <a:srgbClr val="002060"/>
                </a:solidFill>
              </a:rPr>
              <a:t>M. tuberculosis</a:t>
            </a:r>
            <a:r>
              <a:rPr lang="en-US" i="1" dirty="0" smtClean="0"/>
              <a:t>, S. aureus, H. </a:t>
            </a:r>
            <a:r>
              <a:rPr lang="en-US" i="1" dirty="0" err="1" smtClean="0"/>
              <a:t>influenzae</a:t>
            </a:r>
            <a:r>
              <a:rPr lang="en-US" i="1" dirty="0" smtClean="0"/>
              <a:t>, K. </a:t>
            </a:r>
            <a:r>
              <a:rPr lang="en-US" i="1" dirty="0" err="1" smtClean="0"/>
              <a:t>pneumoniae</a:t>
            </a:r>
            <a:r>
              <a:rPr lang="en-US" i="1" dirty="0" smtClean="0"/>
              <a:t> &amp; </a:t>
            </a:r>
            <a:r>
              <a:rPr lang="en-US" i="1" dirty="0" err="1" smtClean="0"/>
              <a:t>Legionella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HIV patients may develop pericardial effusions caused by: </a:t>
            </a:r>
            <a:r>
              <a:rPr lang="en-US" i="1" dirty="0" err="1" smtClean="0"/>
              <a:t>M.tuberculosis</a:t>
            </a:r>
            <a:r>
              <a:rPr lang="en-US" dirty="0" smtClean="0"/>
              <a:t> or </a:t>
            </a:r>
            <a:r>
              <a:rPr lang="en-US" i="1" dirty="0" smtClean="0"/>
              <a:t>M. </a:t>
            </a:r>
            <a:r>
              <a:rPr lang="en-US" i="1" dirty="0" err="1" smtClean="0"/>
              <a:t>avium</a:t>
            </a:r>
            <a:r>
              <a:rPr lang="en-US" dirty="0" smtClean="0"/>
              <a:t> complex.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Disseminated fungal infection </a:t>
            </a:r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i="1" dirty="0" err="1" smtClean="0"/>
              <a:t>Histoplasma</a:t>
            </a:r>
            <a:r>
              <a:rPr lang="en-US" dirty="0" smtClean="0"/>
              <a:t>, </a:t>
            </a:r>
            <a:r>
              <a:rPr lang="en-US" i="1" dirty="0" err="1" smtClean="0"/>
              <a:t>Coccidioides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Parasitic infections </a:t>
            </a:r>
            <a:r>
              <a:rPr lang="en-US" dirty="0" err="1" smtClean="0"/>
              <a:t>eg.disseminated</a:t>
            </a:r>
            <a:r>
              <a:rPr lang="en-US" dirty="0" smtClean="0"/>
              <a:t>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 smtClean="0"/>
              <a:t>- are </a:t>
            </a:r>
            <a:r>
              <a:rPr lang="en-US" dirty="0"/>
              <a:t>rare causes.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Contiguous spread</a:t>
            </a:r>
          </a:p>
          <a:p>
            <a:pPr lvl="1"/>
            <a:r>
              <a:rPr lang="en-US" dirty="0" smtClean="0"/>
              <a:t>lungs, pleura, </a:t>
            </a:r>
            <a:r>
              <a:rPr lang="en-US" dirty="0" err="1" smtClean="0"/>
              <a:t>mediastinal</a:t>
            </a:r>
            <a:r>
              <a:rPr lang="en-US" dirty="0" smtClean="0"/>
              <a:t> lymph nodes, myocardium, aorta, esophagus, liver.</a:t>
            </a:r>
          </a:p>
          <a:p>
            <a:r>
              <a:rPr lang="en-US" b="1" dirty="0" err="1" smtClean="0"/>
              <a:t>Hematogenous</a:t>
            </a:r>
            <a:r>
              <a:rPr lang="en-US" b="1" dirty="0" smtClean="0"/>
              <a:t> spread</a:t>
            </a:r>
          </a:p>
          <a:p>
            <a:pPr lvl="1"/>
            <a:r>
              <a:rPr lang="en-US" dirty="0" smtClean="0"/>
              <a:t>septicemia, toxins, neoplasm, metabolic</a:t>
            </a:r>
          </a:p>
          <a:p>
            <a:r>
              <a:rPr lang="en-US" b="1" dirty="0" err="1" smtClean="0"/>
              <a:t>Lymphangetic</a:t>
            </a:r>
            <a:r>
              <a:rPr lang="en-US" b="1" dirty="0" smtClean="0"/>
              <a:t> spread</a:t>
            </a:r>
          </a:p>
          <a:p>
            <a:r>
              <a:rPr lang="en-US" b="1" dirty="0" smtClean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epidemiology, risk factor for </a:t>
            </a:r>
            <a:r>
              <a:rPr lang="en-US" dirty="0" err="1" smtClean="0"/>
              <a:t>myocarditis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pathogenesis of </a:t>
            </a:r>
            <a:r>
              <a:rPr lang="en-US" dirty="0" err="1" smtClean="0"/>
              <a:t>myopericarditis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Differential between the various types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Name various etiological agents causing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clinical presentation and differential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microbiological and non microbiological methods for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management ,complication and prognosis of patient with </a:t>
            </a:r>
            <a:r>
              <a:rPr lang="en-US" dirty="0" err="1" smtClean="0"/>
              <a:t>myocarditis</a:t>
            </a:r>
            <a:r>
              <a:rPr lang="en-US" dirty="0" smtClean="0"/>
              <a:t> and/or </a:t>
            </a:r>
            <a:r>
              <a:rPr lang="en-US" dirty="0" err="1" smtClean="0"/>
              <a:t>pericarditis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provokes a </a:t>
            </a:r>
            <a:r>
              <a:rPr lang="en-US" dirty="0" err="1" smtClean="0"/>
              <a:t>fibrinous</a:t>
            </a:r>
            <a:r>
              <a:rPr lang="en-US" dirty="0" smtClean="0"/>
              <a:t> </a:t>
            </a:r>
            <a:r>
              <a:rPr lang="en-US" dirty="0" err="1" smtClean="0"/>
              <a:t>exudate</a:t>
            </a:r>
            <a:r>
              <a:rPr lang="en-US" dirty="0" smtClean="0"/>
              <a:t> with or without serous effusion</a:t>
            </a:r>
          </a:p>
          <a:p>
            <a:r>
              <a:rPr lang="en-US" dirty="0" smtClean="0"/>
              <a:t>The normal transparent and glistening pericardium is turned into a </a:t>
            </a:r>
            <a:r>
              <a:rPr lang="en-US" b="1" dirty="0" smtClean="0"/>
              <a:t>dull, opaque, and “sandy” sac</a:t>
            </a:r>
          </a:p>
          <a:p>
            <a:r>
              <a:rPr lang="en-US" dirty="0" smtClean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commonly </a:t>
            </a:r>
            <a:r>
              <a:rPr lang="en-US" b="1" dirty="0" err="1" smtClean="0"/>
              <a:t>tuberculous</a:t>
            </a:r>
            <a:r>
              <a:rPr lang="en-US" dirty="0" smtClean="0"/>
              <a:t>  </a:t>
            </a:r>
            <a:r>
              <a:rPr lang="en-US" dirty="0"/>
              <a:t>in origin.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Serous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SLE).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Fibrous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dirty="0" smtClean="0"/>
              <a:t> a </a:t>
            </a:r>
            <a:r>
              <a:rPr lang="en-US" b="1" dirty="0"/>
              <a:t>chronic</a:t>
            </a:r>
            <a:r>
              <a:rPr lang="en-US" dirty="0"/>
              <a:t>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</a:t>
            </a:r>
            <a:r>
              <a:rPr lang="en-US" dirty="0" err="1" smtClean="0"/>
              <a:t>suppurative</a:t>
            </a:r>
            <a:r>
              <a:rPr lang="en-US" dirty="0"/>
              <a:t>, </a:t>
            </a:r>
            <a:r>
              <a:rPr lang="en-US" dirty="0" err="1"/>
              <a:t>caseous</a:t>
            </a:r>
            <a:r>
              <a:rPr lang="en-US" dirty="0"/>
              <a:t>, or encased in a thick layer of scar tissue.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 Effusive Fluid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Serous</a:t>
            </a:r>
          </a:p>
          <a:p>
            <a:pPr lvl="1"/>
            <a:r>
              <a:rPr lang="en-US" sz="2400" dirty="0" err="1" smtClean="0"/>
              <a:t>Transudative</a:t>
            </a:r>
            <a:r>
              <a:rPr lang="en-US" sz="2400" dirty="0" smtClean="0"/>
              <a:t> - heart failure</a:t>
            </a:r>
          </a:p>
          <a:p>
            <a:r>
              <a:rPr lang="en-US" sz="2800" b="1" dirty="0" err="1" smtClean="0"/>
              <a:t>Suppurative</a:t>
            </a:r>
            <a:endParaRPr lang="en-US" sz="2800" b="1" dirty="0" smtClean="0"/>
          </a:p>
          <a:p>
            <a:pPr lvl="1"/>
            <a:r>
              <a:rPr lang="en-US" sz="2400" dirty="0" err="1" smtClean="0"/>
              <a:t>Pyogenic</a:t>
            </a:r>
            <a:r>
              <a:rPr lang="en-US" sz="2400" dirty="0" smtClean="0"/>
              <a:t> infection with cellular debris and large number of leukocytes</a:t>
            </a:r>
          </a:p>
          <a:p>
            <a:r>
              <a:rPr lang="en-US" sz="2800" b="1" dirty="0" smtClean="0"/>
              <a:t>Hemorrhagic</a:t>
            </a:r>
            <a:endParaRPr lang="en-US" sz="2400" b="1" dirty="0" smtClean="0"/>
          </a:p>
          <a:p>
            <a:pPr lvl="1"/>
            <a:r>
              <a:rPr lang="en-US" sz="2400" dirty="0" smtClean="0"/>
              <a:t>Occurs with any type of </a:t>
            </a:r>
            <a:r>
              <a:rPr lang="en-US" sz="2400" dirty="0" err="1" smtClean="0"/>
              <a:t>pericarditis</a:t>
            </a:r>
            <a:r>
              <a:rPr lang="en-US" sz="2400" dirty="0" smtClean="0"/>
              <a:t> especially with infections and malignancies</a:t>
            </a:r>
          </a:p>
          <a:p>
            <a:r>
              <a:rPr lang="en-US" sz="2800" b="1" dirty="0" err="1" smtClean="0"/>
              <a:t>Serosanguinous</a:t>
            </a:r>
            <a:endParaRPr lang="en-US" sz="2800" b="1" dirty="0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0156A-0E80-4273-A2C7-5201E5B4C50E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Constrictive Pericarditis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Cardiac surgery</a:t>
            </a:r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Dialysis</a:t>
            </a:r>
          </a:p>
          <a:p>
            <a:r>
              <a:rPr lang="en-US" b="1" dirty="0" smtClean="0"/>
              <a:t>Bacterial infection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pericarditis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Sudden</a:t>
            </a:r>
            <a:r>
              <a:rPr lang="en-US" dirty="0" smtClean="0"/>
              <a:t> </a:t>
            </a:r>
            <a:r>
              <a:rPr lang="en-US" dirty="0" err="1" smtClean="0"/>
              <a:t>pleuritic</a:t>
            </a:r>
            <a:r>
              <a:rPr lang="en-US" dirty="0" smtClean="0"/>
              <a:t> chest pain ( positional retrosternal)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Fever </a:t>
            </a:r>
          </a:p>
          <a:p>
            <a:r>
              <a:rPr lang="en-US" b="1" dirty="0" smtClean="0"/>
              <a:t>On examination </a:t>
            </a:r>
            <a:r>
              <a:rPr lang="en-US" dirty="0" smtClean="0"/>
              <a:t>: Pericardial rub, exaggerated </a:t>
            </a:r>
            <a:r>
              <a:rPr lang="en-US" dirty="0"/>
              <a:t>pulses , </a:t>
            </a:r>
            <a:r>
              <a:rPr lang="en-US" dirty="0" err="1"/>
              <a:t>paradoxus</a:t>
            </a:r>
            <a:r>
              <a:rPr lang="en-US" dirty="0"/>
              <a:t> JVP and 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pericarditis has </a:t>
            </a:r>
            <a:r>
              <a:rPr lang="en-US" b="1" dirty="0"/>
              <a:t>insidious </a:t>
            </a:r>
            <a:r>
              <a:rPr lang="en-US" dirty="0"/>
              <a:t>onset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Tuberculous</a:t>
            </a:r>
            <a:r>
              <a:rPr lang="en-US" b="1" dirty="0" smtClean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pericarditis</a:t>
            </a:r>
            <a:r>
              <a:rPr lang="en-US" dirty="0" smtClean="0"/>
              <a:t> in patients with pulmonary TB ranges from 1 – 8 %</a:t>
            </a:r>
          </a:p>
          <a:p>
            <a:r>
              <a:rPr lang="en-US" dirty="0" smtClean="0"/>
              <a:t>Clinical findings:  fever, pericardial friction rub, hepatomegaly</a:t>
            </a:r>
          </a:p>
          <a:p>
            <a:r>
              <a:rPr lang="en-US" dirty="0" smtClean="0"/>
              <a:t>Tuberculin skin test usually positive</a:t>
            </a:r>
          </a:p>
          <a:p>
            <a:r>
              <a:rPr lang="en-US" dirty="0" smtClean="0"/>
              <a:t>Fluid smear for acid fast bacilli (</a:t>
            </a:r>
            <a:r>
              <a:rPr lang="en-US" b="1" dirty="0" smtClean="0">
                <a:solidFill>
                  <a:srgbClr val="C00000"/>
                </a:solidFill>
              </a:rPr>
              <a:t>AFB</a:t>
            </a:r>
            <a:r>
              <a:rPr lang="en-US" dirty="0" smtClean="0"/>
              <a:t> ) often negative</a:t>
            </a:r>
          </a:p>
          <a:p>
            <a:r>
              <a:rPr lang="en-US" dirty="0" smtClean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Investigations &amp;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 smtClean="0"/>
              <a:t>Leukocytosis</a:t>
            </a:r>
            <a:r>
              <a:rPr lang="en-US" dirty="0" smtClean="0"/>
              <a:t> </a:t>
            </a:r>
            <a:r>
              <a:rPr lang="en-US" dirty="0"/>
              <a:t>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  <a:endParaRPr lang="en-US" dirty="0" smtClean="0"/>
          </a:p>
          <a:p>
            <a:pPr lvl="0"/>
            <a:r>
              <a:rPr lang="en-US" dirty="0" smtClean="0"/>
              <a:t>Other </a:t>
            </a:r>
            <a:r>
              <a:rPr lang="en-US" dirty="0"/>
              <a:t>routine testing </a:t>
            </a:r>
            <a:r>
              <a:rPr lang="en-US" dirty="0" smtClean="0"/>
              <a:t>: </a:t>
            </a:r>
            <a:r>
              <a:rPr lang="en-US" b="1" dirty="0" smtClean="0"/>
              <a:t>urea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err="1" smtClean="0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</a:t>
            </a:r>
            <a:r>
              <a:rPr lang="en-US" dirty="0" smtClean="0"/>
              <a:t>fungi.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Immunology /Serology </a:t>
            </a:r>
            <a:r>
              <a:rPr lang="en-US" dirty="0" smtClean="0"/>
              <a:t>: Antinuclear </a:t>
            </a:r>
            <a:r>
              <a:rPr lang="en-US" dirty="0"/>
              <a:t>antibody tests and </a:t>
            </a:r>
            <a:r>
              <a:rPr lang="en-US" dirty="0" err="1" smtClean="0"/>
              <a:t>Histoplasmosis</a:t>
            </a:r>
            <a:r>
              <a:rPr lang="en-US" dirty="0" smtClean="0"/>
              <a:t> </a:t>
            </a:r>
            <a:r>
              <a:rPr lang="en-US" dirty="0"/>
              <a:t>complement fixation </a:t>
            </a:r>
            <a:r>
              <a:rPr lang="en-US" dirty="0" smtClean="0"/>
              <a:t>indicated in </a:t>
            </a:r>
            <a:r>
              <a:rPr lang="en-US" dirty="0"/>
              <a:t>endemic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</a:t>
            </a:r>
            <a:r>
              <a:rPr lang="en-US" dirty="0" smtClean="0">
                <a:solidFill>
                  <a:srgbClr val="002060"/>
                </a:solidFill>
              </a:rPr>
              <a:t>largely </a:t>
            </a:r>
            <a:r>
              <a:rPr lang="en-US" dirty="0">
                <a:solidFill>
                  <a:srgbClr val="002060"/>
                </a:solidFill>
              </a:rPr>
              <a:t>supportive for cases of idiopathic and viral </a:t>
            </a:r>
            <a:r>
              <a:rPr lang="en-US" dirty="0" err="1" smtClean="0">
                <a:solidFill>
                  <a:srgbClr val="002060"/>
                </a:solidFill>
              </a:rPr>
              <a:t>pericarditis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including bed rest </a:t>
            </a:r>
            <a:r>
              <a:rPr lang="en-US" dirty="0" smtClean="0">
                <a:solidFill>
                  <a:srgbClr val="002060"/>
                </a:solidFill>
              </a:rPr>
              <a:t>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/>
              <a:t>Corticosteroid use is </a:t>
            </a:r>
            <a:r>
              <a:rPr lang="en-US" dirty="0"/>
              <a:t>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 smtClean="0"/>
              <a:t>Antiviral:</a:t>
            </a: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 smtClean="0"/>
              <a:t>Herpes </a:t>
            </a:r>
            <a:r>
              <a:rPr lang="en-US" i="1" dirty="0"/>
              <a:t>simplex </a:t>
            </a:r>
            <a:r>
              <a:rPr lang="en-US" dirty="0"/>
              <a:t>or </a:t>
            </a:r>
            <a:r>
              <a:rPr lang="en-US" i="1" dirty="0" err="1" smtClean="0"/>
              <a:t>Varicella</a:t>
            </a:r>
            <a:r>
              <a:rPr lang="en-US" dirty="0" smtClean="0"/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Ganciclovir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>CMV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Myocarditis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Myocarditis</a:t>
            </a:r>
            <a:r>
              <a:rPr lang="en-US" dirty="0"/>
              <a:t> is </a:t>
            </a:r>
            <a:r>
              <a:rPr lang="en-US" dirty="0" smtClean="0"/>
              <a:t>inflammatory </a:t>
            </a:r>
            <a:r>
              <a:rPr lang="en-US" dirty="0"/>
              <a:t>disease of the heart muscle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&amp; self-limited with few symptoms </a:t>
            </a:r>
            <a:r>
              <a:rPr lang="en-US" b="1" dirty="0" smtClean="0"/>
              <a:t>OR</a:t>
            </a:r>
            <a:r>
              <a:rPr lang="en-US" dirty="0" smtClean="0"/>
              <a:t> severe with progression to congestive heart failure &amp; dilated cardiac muscle.</a:t>
            </a:r>
          </a:p>
          <a:p>
            <a:r>
              <a:rPr lang="en-US" dirty="0" smtClean="0"/>
              <a:t>localized </a:t>
            </a:r>
            <a:r>
              <a:rPr lang="en-US" b="1" dirty="0" smtClean="0"/>
              <a:t>or</a:t>
            </a:r>
            <a:r>
              <a:rPr lang="en-US" dirty="0" smtClean="0"/>
              <a:t> diffuse</a:t>
            </a:r>
            <a:endParaRPr lang="en-US" dirty="0"/>
          </a:p>
          <a:p>
            <a:pPr lvl="0"/>
            <a:r>
              <a:rPr lang="en-US" dirty="0"/>
              <a:t>Myocarditis can be due </a:t>
            </a:r>
            <a:r>
              <a:rPr lang="en-US" dirty="0" smtClean="0"/>
              <a:t>to a variety </a:t>
            </a:r>
            <a:r>
              <a:rPr lang="en-US" dirty="0"/>
              <a:t>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 smtClean="0"/>
              <a:t>causes </a:t>
            </a:r>
            <a:r>
              <a:rPr lang="en-US" dirty="0" err="1" smtClean="0"/>
              <a:t>eg</a:t>
            </a:r>
            <a:r>
              <a:rPr lang="en-US" dirty="0" smtClean="0"/>
              <a:t>. Toxins, drugs &amp; hypersensitivity immune response.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>
                <a:solidFill>
                  <a:srgbClr val="C00000"/>
                </a:solidFill>
              </a:rPr>
              <a:t>infection is the most common cause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Pericardiocentesis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</a:t>
            </a:r>
            <a:r>
              <a:rPr lang="en-US" dirty="0" smtClean="0"/>
              <a:t>: a therapeutic procedure to remove fluid from the pericardium (to </a:t>
            </a:r>
            <a:r>
              <a:rPr lang="en-US" dirty="0"/>
              <a:t>relief </a:t>
            </a:r>
            <a:r>
              <a:rPr lang="en-US" dirty="0" err="1" smtClean="0"/>
              <a:t>Tamponade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Patients who recovered should be observed for </a:t>
            </a:r>
            <a:r>
              <a:rPr lang="en-US" dirty="0" smtClean="0"/>
              <a:t>recurrence.</a:t>
            </a:r>
            <a:endParaRPr lang="en-US" dirty="0"/>
          </a:p>
          <a:p>
            <a:pPr lvl="0"/>
            <a:r>
              <a:rPr lang="en-US" dirty="0"/>
              <a:t>Symptoms due to viral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subsided within </a:t>
            </a:r>
            <a:r>
              <a:rPr lang="en-US" dirty="0" smtClean="0"/>
              <a:t>one </a:t>
            </a:r>
            <a:r>
              <a:rPr lang="en-US" dirty="0"/>
              <a:t>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010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Epidemiology ,Etiology and Risk Factors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 smtClean="0"/>
              <a:t> : no accurate estimate of incidence as many cases are mild &amp; brief and diagnosis is not made.</a:t>
            </a:r>
          </a:p>
          <a:p>
            <a:r>
              <a:rPr lang="en-US" b="1" dirty="0" smtClean="0"/>
              <a:t>Etiology</a:t>
            </a:r>
            <a:r>
              <a:rPr lang="en-US" b="1" dirty="0" smtClean="0">
                <a:solidFill>
                  <a:srgbClr val="C00000"/>
                </a:solidFill>
              </a:rPr>
              <a:t> : Coxsackie virus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is the most common cause of </a:t>
            </a:r>
            <a:r>
              <a:rPr lang="en-US" dirty="0" smtClean="0">
                <a:solidFill>
                  <a:srgbClr val="C00000"/>
                </a:solidFill>
              </a:rPr>
              <a:t>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Coxsackie virus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Echoviruses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Adenoviruses ,Influenza</a:t>
            </a:r>
            <a:r>
              <a:rPr lang="en-US" dirty="0">
                <a:solidFill>
                  <a:srgbClr val="C00000"/>
                </a:solidFill>
              </a:rPr>
              <a:t>, EBV, </a:t>
            </a:r>
            <a:r>
              <a:rPr lang="en-US" dirty="0" smtClean="0">
                <a:solidFill>
                  <a:srgbClr val="C00000"/>
                </a:solidFill>
              </a:rPr>
              <a:t>Rubella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Varicella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Mumps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Rabies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Hepatitis </a:t>
            </a:r>
            <a:r>
              <a:rPr lang="en-US" dirty="0">
                <a:solidFill>
                  <a:srgbClr val="C00000"/>
                </a:solidFill>
              </a:rPr>
              <a:t>viruses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 smtClean="0">
                <a:solidFill>
                  <a:srgbClr val="002060"/>
                </a:solidFill>
              </a:rPr>
              <a:t>include </a:t>
            </a:r>
            <a:r>
              <a:rPr lang="en-US" i="1" dirty="0" err="1" smtClean="0">
                <a:solidFill>
                  <a:srgbClr val="002060"/>
                </a:solidFill>
              </a:rPr>
              <a:t>Corynebacterium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Syphilis ,Lyme </a:t>
            </a:r>
            <a:r>
              <a:rPr lang="en-US" dirty="0">
                <a:solidFill>
                  <a:srgbClr val="002060"/>
                </a:solidFill>
              </a:rPr>
              <a:t>disease or as a complication of bacterial </a:t>
            </a:r>
            <a:r>
              <a:rPr lang="en-US" dirty="0" err="1" smtClean="0">
                <a:solidFill>
                  <a:srgbClr val="002060"/>
                </a:solidFill>
              </a:rPr>
              <a:t>endocarditis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Etiology</a:t>
            </a:r>
            <a:r>
              <a:rPr lang="en-US" dirty="0" smtClean="0">
                <a:solidFill>
                  <a:schemeClr val="tx1"/>
                </a:solidFill>
              </a:rPr>
              <a:t>-continue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Parasitic causes </a:t>
            </a:r>
            <a:r>
              <a:rPr lang="en-US" dirty="0">
                <a:solidFill>
                  <a:srgbClr val="002060"/>
                </a:solidFill>
              </a:rPr>
              <a:t>includes </a:t>
            </a:r>
            <a:r>
              <a:rPr lang="en-US" dirty="0" err="1" smtClean="0">
                <a:solidFill>
                  <a:srgbClr val="002060"/>
                </a:solidFill>
              </a:rPr>
              <a:t>Chagas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diseases, </a:t>
            </a:r>
            <a:r>
              <a:rPr lang="en-US" i="1" dirty="0" err="1" smtClean="0">
                <a:solidFill>
                  <a:srgbClr val="002060"/>
                </a:solidFill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Taxoplasma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Others organisms includes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Rickettsiae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Fungi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enteric pathogens,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Legionella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Mycobacterium tuberculosis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oup 97"/>
          <p:cNvGraphicFramePr>
            <a:graphicFrameLocks noGrp="1"/>
          </p:cNvGraphicFramePr>
          <p:nvPr/>
        </p:nvGraphicFramePr>
        <p:xfrm>
          <a:off x="457200" y="381000"/>
          <a:ext cx="8305800" cy="6918960"/>
        </p:xfrm>
        <a:graphic>
          <a:graphicData uri="http://schemas.openxmlformats.org/drawingml/2006/table">
            <a:tbl>
              <a:tblPr/>
              <a:tblGrid>
                <a:gridCol w="4462927"/>
                <a:gridCol w="3842873"/>
              </a:tblGrid>
              <a:tr h="424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839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Protozoan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82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Presentation of myocarditis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Highly variable </a:t>
            </a:r>
            <a:r>
              <a:rPr lang="en-US" dirty="0" smtClean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Fever</a:t>
            </a:r>
            <a:r>
              <a:rPr lang="en-US" dirty="0">
                <a:solidFill>
                  <a:srgbClr val="002060"/>
                </a:solidFill>
              </a:rPr>
              <a:t>, headache, muscle aches, diarrhea, sore throat and </a:t>
            </a:r>
            <a:r>
              <a:rPr lang="en-US" dirty="0" smtClean="0">
                <a:solidFill>
                  <a:srgbClr val="002060"/>
                </a:solidFill>
              </a:rPr>
              <a:t>rashes similar to most viral infections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Chest </a:t>
            </a:r>
            <a:r>
              <a:rPr lang="en-US" b="1" dirty="0">
                <a:solidFill>
                  <a:srgbClr val="C00000"/>
                </a:solidFill>
              </a:rPr>
              <a:t>pain, arrhythmias </a:t>
            </a:r>
            <a:r>
              <a:rPr lang="en-US" b="1" dirty="0" smtClean="0">
                <a:solidFill>
                  <a:srgbClr val="C00000"/>
                </a:solidFill>
              </a:rPr>
              <a:t>,sweating , fatigue </a:t>
            </a:r>
            <a:r>
              <a:rPr lang="en-US" b="1" dirty="0">
                <a:solidFill>
                  <a:srgbClr val="C00000"/>
                </a:solidFill>
              </a:rPr>
              <a:t>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854</TotalTime>
  <Words>1248</Words>
  <Application>Microsoft Office PowerPoint</Application>
  <PresentationFormat>On-screen Show (4:3)</PresentationFormat>
  <Paragraphs>170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Constantia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 &amp; heart with myocarditis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Pathophysiology</vt:lpstr>
      <vt:lpstr>Pathophysiology</vt:lpstr>
      <vt:lpstr>Types of Pericarditis</vt:lpstr>
      <vt:lpstr>Types of  Effusive Fluid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Hanan Al-Habib</cp:lastModifiedBy>
  <cp:revision>119</cp:revision>
  <dcterms:created xsi:type="dcterms:W3CDTF">2010-12-25T05:02:39Z</dcterms:created>
  <dcterms:modified xsi:type="dcterms:W3CDTF">2017-03-09T04:19:12Z</dcterms:modified>
</cp:coreProperties>
</file>