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7" r:id="rId1"/>
  </p:sldMasterIdLst>
  <p:notesMasterIdLst>
    <p:notesMasterId r:id="rId29"/>
  </p:notesMasterIdLst>
  <p:sldIdLst>
    <p:sldId id="331" r:id="rId2"/>
    <p:sldId id="578" r:id="rId3"/>
    <p:sldId id="566" r:id="rId4"/>
    <p:sldId id="563" r:id="rId5"/>
    <p:sldId id="333" r:id="rId6"/>
    <p:sldId id="335" r:id="rId7"/>
    <p:sldId id="340" r:id="rId8"/>
    <p:sldId id="343" r:id="rId9"/>
    <p:sldId id="567" r:id="rId10"/>
    <p:sldId id="346" r:id="rId11"/>
    <p:sldId id="347" r:id="rId12"/>
    <p:sldId id="350" r:id="rId13"/>
    <p:sldId id="575" r:id="rId14"/>
    <p:sldId id="353" r:id="rId15"/>
    <p:sldId id="570" r:id="rId16"/>
    <p:sldId id="552" r:id="rId17"/>
    <p:sldId id="548" r:id="rId18"/>
    <p:sldId id="577" r:id="rId19"/>
    <p:sldId id="576" r:id="rId20"/>
    <p:sldId id="557" r:id="rId21"/>
    <p:sldId id="572" r:id="rId22"/>
    <p:sldId id="536" r:id="rId23"/>
    <p:sldId id="360" r:id="rId24"/>
    <p:sldId id="545" r:id="rId25"/>
    <p:sldId id="553" r:id="rId26"/>
    <p:sldId id="561" r:id="rId27"/>
    <p:sldId id="57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66" d="100"/>
          <a:sy n="66" d="100"/>
        </p:scale>
        <p:origin x="1280" y="40"/>
      </p:cViewPr>
      <p:guideLst>
        <p:guide orient="horz" pos="2160"/>
        <p:guide pos="2880"/>
      </p:guideLst>
    </p:cSldViewPr>
  </p:slideViewPr>
  <p:outlineViewPr>
    <p:cViewPr>
      <p:scale>
        <a:sx n="33" d="100"/>
        <a:sy n="33" d="100"/>
      </p:scale>
      <p:origin x="0" y="18996"/>
    </p:cViewPr>
  </p:outlineViewPr>
  <p:notesTextViewPr>
    <p:cViewPr>
      <p:scale>
        <a:sx n="100" d="100"/>
        <a:sy n="100" d="100"/>
      </p:scale>
      <p:origin x="0" y="0"/>
    </p:cViewPr>
  </p:notesTextViewPr>
  <p:sorterViewPr>
    <p:cViewPr>
      <p:scale>
        <a:sx n="100" d="100"/>
        <a:sy n="100" d="100"/>
      </p:scale>
      <p:origin x="0" y="-3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A08100-B877-4B2C-A2AC-08939DB82C4B}" type="datetimeFigureOut">
              <a:rPr lang="en-US"/>
              <a:pPr>
                <a:defRPr/>
              </a:pPr>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A3164D-33AE-45FD-B865-3E9D2A958A94}" type="slidenum">
              <a:rPr lang="en-US"/>
              <a:pPr>
                <a:defRPr/>
              </a:pPr>
              <a:t>‹#›</a:t>
            </a:fld>
            <a:endParaRPr lang="en-US"/>
          </a:p>
        </p:txBody>
      </p:sp>
    </p:spTree>
    <p:extLst>
      <p:ext uri="{BB962C8B-B14F-4D97-AF65-F5344CB8AC3E}">
        <p14:creationId xmlns:p14="http://schemas.microsoft.com/office/powerpoint/2010/main" val="2989040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1</a:t>
            </a:fld>
            <a:endParaRPr lang="en-US"/>
          </a:p>
        </p:txBody>
      </p:sp>
    </p:spTree>
    <p:extLst>
      <p:ext uri="{BB962C8B-B14F-4D97-AF65-F5344CB8AC3E}">
        <p14:creationId xmlns:p14="http://schemas.microsoft.com/office/powerpoint/2010/main" val="261634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12</a:t>
            </a:fld>
            <a:endParaRPr lang="en-US"/>
          </a:p>
        </p:txBody>
      </p:sp>
    </p:spTree>
    <p:extLst>
      <p:ext uri="{BB962C8B-B14F-4D97-AF65-F5344CB8AC3E}">
        <p14:creationId xmlns:p14="http://schemas.microsoft.com/office/powerpoint/2010/main" val="198045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14</a:t>
            </a:fld>
            <a:endParaRPr lang="en-US"/>
          </a:p>
        </p:txBody>
      </p:sp>
    </p:spTree>
    <p:extLst>
      <p:ext uri="{BB962C8B-B14F-4D97-AF65-F5344CB8AC3E}">
        <p14:creationId xmlns:p14="http://schemas.microsoft.com/office/powerpoint/2010/main" val="3753751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196EFC-98CA-4FEB-A0FC-DDAA97BED452}" type="slidenum">
              <a:rPr lang="en-US" smtClean="0"/>
              <a:pPr fontAlgn="base">
                <a:spcBef>
                  <a:spcPct val="0"/>
                </a:spcBef>
                <a:spcAft>
                  <a:spcPct val="0"/>
                </a:spcAft>
                <a:defRPr/>
              </a:pPr>
              <a:t>15</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smtClean="0"/>
              <a:t>Natural history of atherosclerosis. Plaques usually develop slowly and insidiously over many years, beginning in childhood or shortly thereafter. As described in the text, they may progress from a fatty streak to a fibrous plaque and then to a complicated plaque that is likely to lead to clinical effects.</a:t>
            </a:r>
          </a:p>
        </p:txBody>
      </p:sp>
    </p:spTree>
    <p:extLst>
      <p:ext uri="{BB962C8B-B14F-4D97-AF65-F5344CB8AC3E}">
        <p14:creationId xmlns:p14="http://schemas.microsoft.com/office/powerpoint/2010/main" val="351604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22</a:t>
            </a:fld>
            <a:endParaRPr lang="en-US"/>
          </a:p>
        </p:txBody>
      </p:sp>
    </p:spTree>
    <p:extLst>
      <p:ext uri="{BB962C8B-B14F-4D97-AF65-F5344CB8AC3E}">
        <p14:creationId xmlns:p14="http://schemas.microsoft.com/office/powerpoint/2010/main" val="303594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23</a:t>
            </a:fld>
            <a:endParaRPr lang="en-US"/>
          </a:p>
        </p:txBody>
      </p:sp>
    </p:spTree>
    <p:extLst>
      <p:ext uri="{BB962C8B-B14F-4D97-AF65-F5344CB8AC3E}">
        <p14:creationId xmlns:p14="http://schemas.microsoft.com/office/powerpoint/2010/main" val="98305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24</a:t>
            </a:fld>
            <a:endParaRPr lang="en-US"/>
          </a:p>
        </p:txBody>
      </p:sp>
    </p:spTree>
    <p:extLst>
      <p:ext uri="{BB962C8B-B14F-4D97-AF65-F5344CB8AC3E}">
        <p14:creationId xmlns:p14="http://schemas.microsoft.com/office/powerpoint/2010/main" val="190218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27</a:t>
            </a:fld>
            <a:endParaRPr lang="en-US"/>
          </a:p>
        </p:txBody>
      </p:sp>
    </p:spTree>
    <p:extLst>
      <p:ext uri="{BB962C8B-B14F-4D97-AF65-F5344CB8AC3E}">
        <p14:creationId xmlns:p14="http://schemas.microsoft.com/office/powerpoint/2010/main" val="180396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0F60FC80-331D-4F9B-8601-2FBD2ED7D38B}" type="slidenum">
              <a:rPr lang="en-US">
                <a:latin typeface="Arial" charset="0"/>
              </a:rPr>
              <a:pPr>
                <a:defRPr/>
              </a:pPr>
              <a:t>3</a:t>
            </a:fld>
            <a:endParaRPr lang="en-US">
              <a:latin typeface="Arial" charset="0"/>
            </a:endParaRPr>
          </a:p>
        </p:txBody>
      </p:sp>
      <p:sp>
        <p:nvSpPr>
          <p:cNvPr id="57347" name="Rectangle 2"/>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66355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5</a:t>
            </a:fld>
            <a:endParaRPr lang="en-US"/>
          </a:p>
        </p:txBody>
      </p:sp>
    </p:spTree>
    <p:extLst>
      <p:ext uri="{BB962C8B-B14F-4D97-AF65-F5344CB8AC3E}">
        <p14:creationId xmlns:p14="http://schemas.microsoft.com/office/powerpoint/2010/main" val="231109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6</a:t>
            </a:fld>
            <a:endParaRPr lang="en-US"/>
          </a:p>
        </p:txBody>
      </p:sp>
    </p:spTree>
    <p:extLst>
      <p:ext uri="{BB962C8B-B14F-4D97-AF65-F5344CB8AC3E}">
        <p14:creationId xmlns:p14="http://schemas.microsoft.com/office/powerpoint/2010/main" val="253700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7</a:t>
            </a:fld>
            <a:endParaRPr lang="en-US"/>
          </a:p>
        </p:txBody>
      </p:sp>
    </p:spTree>
    <p:extLst>
      <p:ext uri="{BB962C8B-B14F-4D97-AF65-F5344CB8AC3E}">
        <p14:creationId xmlns:p14="http://schemas.microsoft.com/office/powerpoint/2010/main" val="216011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8</a:t>
            </a:fld>
            <a:endParaRPr lang="en-US"/>
          </a:p>
        </p:txBody>
      </p:sp>
    </p:spTree>
    <p:extLst>
      <p:ext uri="{BB962C8B-B14F-4D97-AF65-F5344CB8AC3E}">
        <p14:creationId xmlns:p14="http://schemas.microsoft.com/office/powerpoint/2010/main" val="22600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9</a:t>
            </a:fld>
            <a:endParaRPr lang="en-US"/>
          </a:p>
        </p:txBody>
      </p:sp>
    </p:spTree>
    <p:extLst>
      <p:ext uri="{BB962C8B-B14F-4D97-AF65-F5344CB8AC3E}">
        <p14:creationId xmlns:p14="http://schemas.microsoft.com/office/powerpoint/2010/main" val="314468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10</a:t>
            </a:fld>
            <a:endParaRPr lang="en-US"/>
          </a:p>
        </p:txBody>
      </p:sp>
    </p:spTree>
    <p:extLst>
      <p:ext uri="{BB962C8B-B14F-4D97-AF65-F5344CB8AC3E}">
        <p14:creationId xmlns:p14="http://schemas.microsoft.com/office/powerpoint/2010/main" val="3552331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A3164D-33AE-45FD-B865-3E9D2A958A94}" type="slidenum">
              <a:rPr lang="en-US" smtClean="0"/>
              <a:pPr>
                <a:defRPr/>
              </a:pPr>
              <a:t>11</a:t>
            </a:fld>
            <a:endParaRPr lang="en-US"/>
          </a:p>
        </p:txBody>
      </p:sp>
    </p:spTree>
    <p:extLst>
      <p:ext uri="{BB962C8B-B14F-4D97-AF65-F5344CB8AC3E}">
        <p14:creationId xmlns:p14="http://schemas.microsoft.com/office/powerpoint/2010/main" val="116043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4C384991-E4F8-474E-9FA6-C28A88DE8EAE}" type="datetimeFigureOut">
              <a:rPr lang="en-US" smtClean="0"/>
              <a:pPr>
                <a:defRPr/>
              </a:pPr>
              <a:t>3/20/2017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C5124E7-C069-4C24-86B4-23DC7589DD4B}" type="slidenum">
              <a:rPr lang="en-US" smtClean="0"/>
              <a:pPr>
                <a:defRPr/>
              </a:pPr>
              <a:t>‹#›</a:t>
            </a:fld>
            <a:endParaRPr lang="en-US"/>
          </a:p>
        </p:txBody>
      </p:sp>
    </p:spTree>
    <p:extLst>
      <p:ext uri="{BB962C8B-B14F-4D97-AF65-F5344CB8AC3E}">
        <p14:creationId xmlns:p14="http://schemas.microsoft.com/office/powerpoint/2010/main" val="30018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644ECE7-870E-4555-BCC4-615AD767E63D}" type="datetimeFigureOut">
              <a:rPr lang="en-US" smtClean="0"/>
              <a:pPr>
                <a:defRPr/>
              </a:pPr>
              <a:t>3/20/2017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58B6D2-EECE-4A5D-ACB7-FDFB933CBA5F}" type="slidenum">
              <a:rPr lang="en-US" smtClean="0"/>
              <a:pPr>
                <a:defRPr/>
              </a:pPr>
              <a:t>‹#›</a:t>
            </a:fld>
            <a:endParaRPr lang="en-US"/>
          </a:p>
        </p:txBody>
      </p:sp>
    </p:spTree>
    <p:extLst>
      <p:ext uri="{BB962C8B-B14F-4D97-AF65-F5344CB8AC3E}">
        <p14:creationId xmlns:p14="http://schemas.microsoft.com/office/powerpoint/2010/main" val="1160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pPr>
              <a:defRPr/>
            </a:pPr>
            <a:fld id="{0644ECE7-870E-4555-BCC4-615AD767E63D}" type="datetimeFigureOut">
              <a:rPr lang="en-US" smtClean="0"/>
              <a:pPr>
                <a:defRPr/>
              </a:pPr>
              <a:t>3/20/2017</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4158B6D2-EECE-4A5D-ACB7-FDFB933CBA5F}" type="slidenum">
              <a:rPr lang="en-US" smtClean="0"/>
              <a:pPr>
                <a:defRPr/>
              </a:pPr>
              <a:t>‹#›</a:t>
            </a:fld>
            <a:endParaRPr lang="en-US"/>
          </a:p>
        </p:txBody>
      </p:sp>
    </p:spTree>
    <p:extLst>
      <p:ext uri="{BB962C8B-B14F-4D97-AF65-F5344CB8AC3E}">
        <p14:creationId xmlns:p14="http://schemas.microsoft.com/office/powerpoint/2010/main" val="208005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101850"/>
            <a:ext cx="2949178" cy="375920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8" name="Date Placeholder 3"/>
          <p:cNvSpPr>
            <a:spLocks noGrp="1"/>
          </p:cNvSpPr>
          <p:nvPr>
            <p:ph type="dt" sz="half" idx="10"/>
          </p:nvPr>
        </p:nvSpPr>
        <p:spPr>
          <a:xfrm>
            <a:off x="628650" y="6356351"/>
            <a:ext cx="2457450" cy="365125"/>
          </a:xfrm>
          <a:prstGeom prst="rect">
            <a:avLst/>
          </a:prstGeom>
        </p:spPr>
        <p:txBody>
          <a:bodyPr vert="horz" lIns="91440" tIns="45720" rIns="91440" bIns="45720" rtlCol="0" anchor="ctr"/>
          <a:lstStyle>
            <a:lvl1pPr algn="l">
              <a:defRPr sz="900">
                <a:solidFill>
                  <a:schemeClr val="accent3"/>
                </a:solidFill>
              </a:defRPr>
            </a:lvl1pPr>
          </a:lstStyle>
          <a:p>
            <a:pPr>
              <a:defRPr/>
            </a:pPr>
            <a:fld id="{A7ADE1C6-7669-4459-A8FF-FC6E6514BBDE}" type="datetimeFigureOut">
              <a:rPr lang="en-US" smtClean="0"/>
              <a:pPr>
                <a:defRPr/>
              </a:pPr>
              <a:t>3/20/2017</a:t>
            </a:fld>
            <a:endParaRPr lang="en-US"/>
          </a:p>
        </p:txBody>
      </p:sp>
      <p:sp>
        <p:nvSpPr>
          <p:cNvPr id="9"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accent3"/>
                </a:solidFill>
              </a:defRPr>
            </a:lvl1pPr>
          </a:lstStyle>
          <a:p>
            <a:pPr>
              <a:defRPr/>
            </a:pPr>
            <a:endParaRPr lang="en-US"/>
          </a:p>
        </p:txBody>
      </p:sp>
      <p:sp>
        <p:nvSpPr>
          <p:cNvPr id="10"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accent3"/>
                </a:solidFill>
              </a:defRPr>
            </a:lvl1pPr>
          </a:lstStyle>
          <a:p>
            <a:pPr>
              <a:defRPr/>
            </a:pPr>
            <a:fld id="{248532E5-48B6-41F5-8BDB-DB1127EBE98E}" type="slidenum">
              <a:rPr lang="en-US" smtClean="0"/>
              <a:pPr>
                <a:defRPr/>
              </a:pPr>
              <a:t>‹#›</a:t>
            </a:fld>
            <a:endParaRPr lang="en-US"/>
          </a:p>
        </p:txBody>
      </p:sp>
    </p:spTree>
    <p:extLst>
      <p:ext uri="{BB962C8B-B14F-4D97-AF65-F5344CB8AC3E}">
        <p14:creationId xmlns:p14="http://schemas.microsoft.com/office/powerpoint/2010/main" val="349918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fld id="{BDF46959-34FD-486C-A642-9B8D74AD31E9}" type="datetimeFigureOut">
              <a:rPr lang="en-US" smtClean="0"/>
              <a:pPr>
                <a:defRPr/>
              </a:pPr>
              <a:t>3/20/2017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62A1AB9-F3DE-4915-B139-566AED633115}"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234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pPr>
              <a:defRPr/>
            </a:pPr>
            <a:fld id="{0CF9499B-EBB4-40B7-91F1-74B73047A015}" type="datetimeFigureOut">
              <a:rPr lang="en-US" smtClean="0"/>
              <a:pPr>
                <a:defRPr/>
              </a:pPr>
              <a:t>3/20/2017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AB6CD56B-AF4E-47F6-A4DA-DAB5B7E9B1CC}"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76776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pPr>
              <a:defRPr/>
            </a:pPr>
            <a:fld id="{9F7259E6-D774-432F-9F01-8C349792DD59}" type="datetimeFigureOut">
              <a:rPr lang="en-US" smtClean="0"/>
              <a:pPr>
                <a:defRPr/>
              </a:pPr>
              <a:t>3/20/2017</a:t>
            </a:fld>
            <a:endParaRPr lang="en-US"/>
          </a:p>
        </p:txBody>
      </p:sp>
      <p:sp>
        <p:nvSpPr>
          <p:cNvPr id="10" name="Slide Number Placeholder 9"/>
          <p:cNvSpPr>
            <a:spLocks noGrp="1"/>
          </p:cNvSpPr>
          <p:nvPr>
            <p:ph type="sldNum" sz="quarter" idx="16"/>
          </p:nvPr>
        </p:nvSpPr>
        <p:spPr/>
        <p:txBody>
          <a:bodyPr rtlCol="0"/>
          <a:lstStyle/>
          <a:p>
            <a:pPr>
              <a:defRPr/>
            </a:pPr>
            <a:fld id="{BD8D34A1-87F7-46CD-8CFA-CE3F935D4381}"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extLst>
      <p:ext uri="{BB962C8B-B14F-4D97-AF65-F5344CB8AC3E}">
        <p14:creationId xmlns:p14="http://schemas.microsoft.com/office/powerpoint/2010/main" val="76484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pPr>
              <a:defRPr/>
            </a:pPr>
            <a:fld id="{727B4F6D-DE45-4CEF-810C-4EDDC11C3437}" type="datetimeFigureOut">
              <a:rPr lang="en-US" smtClean="0"/>
              <a:pPr>
                <a:defRPr/>
              </a:pPr>
              <a:t>3/20/2017</a:t>
            </a:fld>
            <a:endParaRPr lang="en-US"/>
          </a:p>
        </p:txBody>
      </p:sp>
      <p:sp>
        <p:nvSpPr>
          <p:cNvPr id="12" name="Slide Number Placeholder 11"/>
          <p:cNvSpPr>
            <a:spLocks noGrp="1"/>
          </p:cNvSpPr>
          <p:nvPr>
            <p:ph type="sldNum" sz="quarter" idx="16"/>
          </p:nvPr>
        </p:nvSpPr>
        <p:spPr/>
        <p:txBody>
          <a:bodyPr rtlCol="0"/>
          <a:lstStyle/>
          <a:p>
            <a:pPr>
              <a:defRPr/>
            </a:pPr>
            <a:fld id="{FE75966A-911D-41AC-8858-D60997D47AB0}"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80370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2DBAE25-DC02-4752-964B-2ECA17F383EB}" type="datetimeFigureOut">
              <a:rPr lang="en-US" smtClean="0"/>
              <a:pPr>
                <a:defRPr/>
              </a:pPr>
              <a:t>3/20/2017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E80229E4-73BE-443B-A330-F52E85383A18}" type="slidenum">
              <a:rPr lang="en-US" smtClean="0"/>
              <a:pPr>
                <a:defRPr/>
              </a:pPr>
              <a:t>‹#›</a:t>
            </a:fld>
            <a:endParaRPr lang="en-US"/>
          </a:p>
        </p:txBody>
      </p:sp>
    </p:spTree>
    <p:extLst>
      <p:ext uri="{BB962C8B-B14F-4D97-AF65-F5344CB8AC3E}">
        <p14:creationId xmlns:p14="http://schemas.microsoft.com/office/powerpoint/2010/main" val="339280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2424C7-B27F-48BB-8481-0BAC237F1559}" type="datetimeFigureOut">
              <a:rPr lang="en-US" smtClean="0"/>
              <a:pPr>
                <a:defRPr/>
              </a:pPr>
              <a:t>3/20/2017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DB791D9-9452-4C7C-B743-899A853771BA}" type="slidenum">
              <a:rPr lang="en-US" smtClean="0"/>
              <a:pPr>
                <a:defRPr/>
              </a:pPr>
              <a:t>‹#›</a:t>
            </a:fld>
            <a:endParaRPr lang="en-US"/>
          </a:p>
        </p:txBody>
      </p:sp>
    </p:spTree>
    <p:extLst>
      <p:ext uri="{BB962C8B-B14F-4D97-AF65-F5344CB8AC3E}">
        <p14:creationId xmlns:p14="http://schemas.microsoft.com/office/powerpoint/2010/main" val="132928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fld id="{0644ECE7-870E-4555-BCC4-615AD767E63D}" type="datetimeFigureOut">
              <a:rPr lang="en-US" smtClean="0"/>
              <a:pPr>
                <a:defRPr/>
              </a:pPr>
              <a:t>3/20/2017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4158B6D2-EECE-4A5D-ACB7-FDFB933CBA5F}" type="slidenum">
              <a:rPr lang="en-US" smtClean="0"/>
              <a:pPr>
                <a:defRPr/>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pencil.png"/>
          <p:cNvPicPr>
            <a:picLocks noChangeAspect="1"/>
          </p:cNvPicPr>
          <p:nvPr/>
        </p:nvPicPr>
        <p:blipFill>
          <a:blip r:embed="rId2"/>
          <a:stretch>
            <a:fillRect/>
          </a:stretch>
        </p:blipFill>
        <p:spPr>
          <a:xfrm>
            <a:off x="612648" y="1755648"/>
            <a:ext cx="1615307" cy="2145615"/>
          </a:xfrm>
          <a:prstGeom prst="rect">
            <a:avLst/>
          </a:prstGeom>
          <a:ln w="50800" cap="sq" cmpd="dbl">
            <a:solidFill>
              <a:schemeClr val="accent2"/>
            </a:solidFill>
            <a:miter lim="800000"/>
          </a:ln>
        </p:spPr>
      </p:pic>
    </p:spTree>
    <p:extLst>
      <p:ext uri="{BB962C8B-B14F-4D97-AF65-F5344CB8AC3E}">
        <p14:creationId xmlns:p14="http://schemas.microsoft.com/office/powerpoint/2010/main" val="322177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9E07EF0F-D03D-43E0-B564-94315D1E8792}" type="datetimeFigureOut">
              <a:rPr lang="en-US" smtClean="0"/>
              <a:pPr>
                <a:defRPr/>
              </a:pPr>
              <a:t>3/20/2017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0F5C49E1-40AA-4275-B3B0-41349E90511F}"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142274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pPr>
              <a:defRPr/>
            </a:pPr>
            <a:fld id="{0644ECE7-870E-4555-BCC4-615AD767E63D}" type="datetimeFigureOut">
              <a:rPr lang="en-US" smtClean="0"/>
              <a:pPr>
                <a:defRPr/>
              </a:pPr>
              <a:t>3/20/2017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defRPr/>
            </a:pPr>
            <a:fld id="{4158B6D2-EECE-4A5D-ACB7-FDFB933CBA5F}" type="slidenum">
              <a:rPr lang="en-US" smtClean="0"/>
              <a:pPr>
                <a:defRPr/>
              </a:pPr>
              <a:t>‹#›</a:t>
            </a:fld>
            <a:endParaRPr lang="en-US"/>
          </a:p>
        </p:txBody>
      </p:sp>
    </p:spTree>
    <p:extLst>
      <p:ext uri="{BB962C8B-B14F-4D97-AF65-F5344CB8AC3E}">
        <p14:creationId xmlns:p14="http://schemas.microsoft.com/office/powerpoint/2010/main" val="923138880"/>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hyperlink" Target="http://www.google.com.sa/url?sa=i&amp;rct=j&amp;q=&amp;esrc=s&amp;source=images&amp;cd=&amp;cad=rja&amp;uact=8&amp;docid=YdJB67pmF_yMoM&amp;tbnid=pwKRYspWcqCPlM:&amp;ved=0CAQQjB0&amp;url=http://healthcaredir.com/tag/stroke/&amp;ei=DmQdU6K-GseytAbt2oHADg&amp;psig=AFQjCNEKpmlG6VJapvfjM7gHkeRyWJnWUw&amp;ust=139451996578012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docid=TxLVSM7aY-U2ZM&amp;tbnid=AOXdpnJ_hUIrfM:&amp;ved=0CAQQjB0&amp;url=http://cardiologydoc.wordpress.com/2012/02/14/optimal-medical-therapy/&amp;ei=UWYdU5vzNoPYtAbu-4DYAw&amp;psig=AFQjCNEjG88Y2xKlEr8C9Ee5G6-dZyPNXg&amp;ust=1394521722652330"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docid=5_5VGbXjv1u5XM&amp;tbnid=22B965UEF7glNM:&amp;ved=0CAQQjB0&amp;url=http://www.flickr.com/photos/80119778@N04/7794018500/&amp;ei=A2YdU5jkLoiTtQbGsIEY&amp;psig=AFQjCNFlpuDCC8f91RyHbV42pXEieZ0Jgg&amp;ust=1394521797010398" TargetMode="External"/><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docid=8svC-akJBCacHM&amp;tbnid=0KHkm1kb996b_M:&amp;ved=0CAQQjB0&amp;url=http://www.full-health.com/arterial_cleansing.htm&amp;ei=XGcdU7rsIoqUtQbUyYC4Bw&amp;psig=AFQjCNEjG88Y2xKlEr8C9Ee5G6-dZyPNXg&amp;ust=1394521722652330" TargetMode="Externa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www.google.com.sa/url?sa=i&amp;rct=j&amp;q=&amp;esrc=s&amp;source=images&amp;cd=&amp;cad=rja&amp;uact=8&amp;docid=8svC-akJBCacHM&amp;tbnid=0KHkm1kb996b_M:&amp;ved=0CAQQjB0&amp;url=http://www.mananatomy.com/basic-anatomy/arteries&amp;ei=gGcdU4eAMcKbtQbL54HABw&amp;psig=AFQjCNEjG88Y2xKlEr8C9Ee5G6-dZyPNXg&amp;ust=1394521722652330"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google.com.sa/url?sa=i&amp;rct=j&amp;q=&amp;esrc=s&amp;source=images&amp;cd=&amp;cad=rja&amp;uact=8&amp;docid=Qf1zCADOoTiSAM&amp;tbnid=YZUxJaykfYqAnM:&amp;ved=0CAQQjB0&amp;url=http://www.udel.edu/biology/Wags/histopage/vascularmodelingpage/circsystempage/microvessels/microvessels.html&amp;ei=l24dU5DqLcbUtQaguoCYAw&amp;psig=AFQjCNEVeX9MmO_9NULikMo5b3wY_RQK4Q&amp;ust=1394524170381482" TargetMode="Externa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med.uottawa.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731214" y="1143000"/>
            <a:ext cx="3810000" cy="1143000"/>
          </a:xfrm>
        </p:spPr>
        <p:txBody>
          <a:bodyPr>
            <a:noAutofit/>
          </a:bodyPr>
          <a:lstStyle/>
          <a:p>
            <a:pPr eaLnBrk="1" fontAlgn="auto" hangingPunct="1">
              <a:spcAft>
                <a:spcPts val="0"/>
              </a:spcAft>
              <a:defRPr/>
            </a:pPr>
            <a:r>
              <a:rPr lang="en-US" sz="2800" b="1" dirty="0" smtClean="0">
                <a:latin typeface="Lucida Sans Unicode" pitchFamily="34" charset="0"/>
                <a:cs typeface="Lucida Sans Unicode" pitchFamily="34" charset="0"/>
              </a:rPr>
              <a:t>ATHEROSCLEROSIS</a:t>
            </a:r>
            <a:r>
              <a:rPr lang="en-US" sz="2800" b="1" dirty="0">
                <a:latin typeface="Lucida Sans Unicode" pitchFamily="34" charset="0"/>
                <a:cs typeface="Lucida Sans Unicode" pitchFamily="34" charset="0"/>
              </a:rPr>
              <a:t/>
            </a:r>
            <a:br>
              <a:rPr lang="en-US" sz="2800" b="1" dirty="0">
                <a:latin typeface="Lucida Sans Unicode" pitchFamily="34" charset="0"/>
                <a:cs typeface="Lucida Sans Unicode" pitchFamily="34" charset="0"/>
              </a:rPr>
            </a:br>
            <a:r>
              <a:rPr lang="en-US" sz="1800" b="1" dirty="0" smtClean="0">
                <a:latin typeface="Lucida Sans Unicode" pitchFamily="34" charset="0"/>
                <a:cs typeface="Lucida Sans Unicode" pitchFamily="34" charset="0"/>
              </a:rPr>
              <a:t>Sufia Husain. </a:t>
            </a:r>
            <a:br>
              <a:rPr lang="en-US" sz="1800" b="1" dirty="0" smtClean="0">
                <a:latin typeface="Lucida Sans Unicode" pitchFamily="34" charset="0"/>
                <a:cs typeface="Lucida Sans Unicode" pitchFamily="34" charset="0"/>
              </a:rPr>
            </a:br>
            <a:r>
              <a:rPr lang="en-US" sz="1800" b="1" dirty="0" smtClean="0">
                <a:latin typeface="Lucida Sans Unicode" pitchFamily="34" charset="0"/>
                <a:cs typeface="Lucida Sans Unicode" pitchFamily="34" charset="0"/>
              </a:rPr>
              <a:t>Pathology. </a:t>
            </a:r>
            <a:br>
              <a:rPr lang="en-US" sz="1800" b="1" dirty="0" smtClean="0">
                <a:latin typeface="Lucida Sans Unicode" pitchFamily="34" charset="0"/>
                <a:cs typeface="Lucida Sans Unicode" pitchFamily="34" charset="0"/>
              </a:rPr>
            </a:br>
            <a:r>
              <a:rPr lang="en-US" sz="1800" b="1" dirty="0" smtClean="0">
                <a:latin typeface="Lucida Sans Unicode" pitchFamily="34" charset="0"/>
                <a:cs typeface="Lucida Sans Unicode" pitchFamily="34" charset="0"/>
              </a:rPr>
              <a:t>KSU. Riyadh. </a:t>
            </a:r>
            <a:br>
              <a:rPr lang="en-US" sz="1800" b="1" dirty="0" smtClean="0">
                <a:latin typeface="Lucida Sans Unicode" pitchFamily="34" charset="0"/>
                <a:cs typeface="Lucida Sans Unicode" pitchFamily="34" charset="0"/>
              </a:rPr>
            </a:br>
            <a:r>
              <a:rPr lang="en-US" sz="1800" b="1" dirty="0" smtClean="0">
                <a:latin typeface="Lucida Sans Unicode" pitchFamily="34" charset="0"/>
                <a:cs typeface="Lucida Sans Unicode" pitchFamily="34" charset="0"/>
              </a:rPr>
              <a:t>March 2017</a:t>
            </a:r>
          </a:p>
        </p:txBody>
      </p:sp>
      <p:pic>
        <p:nvPicPr>
          <p:cNvPr id="80898" name="Picture 2" descr="http://news.vanderbilt.edu/files/atherosclerosis.jpg"/>
          <p:cNvPicPr>
            <a:picLocks noChangeAspect="1" noChangeArrowheads="1"/>
          </p:cNvPicPr>
          <p:nvPr/>
        </p:nvPicPr>
        <p:blipFill>
          <a:blip r:embed="rId3" cstate="print"/>
          <a:srcRect/>
          <a:stretch>
            <a:fillRect/>
          </a:stretch>
        </p:blipFill>
        <p:spPr bwMode="auto">
          <a:xfrm>
            <a:off x="1371600" y="2895600"/>
            <a:ext cx="4714875" cy="2657476"/>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8534400" cy="990600"/>
          </a:xfrm>
        </p:spPr>
        <p:txBody>
          <a:bodyPr>
            <a:normAutofit/>
          </a:bodyPr>
          <a:lstStyle/>
          <a:p>
            <a:pPr eaLnBrk="1" fontAlgn="auto" hangingPunct="1">
              <a:spcAft>
                <a:spcPts val="0"/>
              </a:spcAft>
              <a:defRPr/>
            </a:pPr>
            <a:r>
              <a:rPr lang="en-US" sz="3200" b="1" dirty="0" smtClean="0">
                <a:latin typeface="Lucida Sans Unicode" pitchFamily="34" charset="0"/>
                <a:cs typeface="Lucida Sans Unicode" pitchFamily="34" charset="0"/>
              </a:rPr>
              <a:t>Atherosclerosis: Microscopic morphology</a:t>
            </a:r>
          </a:p>
        </p:txBody>
      </p:sp>
      <p:sp>
        <p:nvSpPr>
          <p:cNvPr id="24578" name="Rectangle 3"/>
          <p:cNvSpPr>
            <a:spLocks noGrp="1" noChangeArrowheads="1"/>
          </p:cNvSpPr>
          <p:nvPr>
            <p:ph sz="quarter" idx="1"/>
          </p:nvPr>
        </p:nvSpPr>
        <p:spPr>
          <a:xfrm>
            <a:off x="533400" y="1676400"/>
            <a:ext cx="8172450" cy="4648200"/>
          </a:xfrm>
        </p:spPr>
        <p:txBody>
          <a:bodyPr>
            <a:normAutofit fontScale="70000" lnSpcReduction="20000"/>
          </a:bodyPr>
          <a:lstStyle/>
          <a:p>
            <a:pPr>
              <a:buNone/>
            </a:pPr>
            <a:r>
              <a:rPr lang="en-US" sz="2800" b="1" dirty="0" smtClean="0">
                <a:latin typeface="Lucida Sans Unicode" pitchFamily="34" charset="0"/>
                <a:cs typeface="Lucida Sans Unicode" pitchFamily="34" charset="0"/>
              </a:rPr>
              <a:t>  </a:t>
            </a:r>
            <a:endParaRPr lang="en-US" sz="2800" dirty="0" smtClean="0">
              <a:latin typeface="Lucida Sans Unicode" pitchFamily="34" charset="0"/>
              <a:cs typeface="Lucida Sans Unicode" pitchFamily="34" charset="0"/>
            </a:endParaRPr>
          </a:p>
          <a:p>
            <a:pPr marL="0" indent="0">
              <a:buNone/>
            </a:pPr>
            <a:r>
              <a:rPr lang="en-US" sz="2800" dirty="0" smtClean="0">
                <a:latin typeface="Lucida Sans Unicode" pitchFamily="34" charset="0"/>
                <a:cs typeface="Lucida Sans Unicode" pitchFamily="34" charset="0"/>
              </a:rPr>
              <a:t>An atheroma consists of a raised focal lesion in the intima, with a soft, yellow, </a:t>
            </a:r>
            <a:r>
              <a:rPr lang="en-US" sz="2800" dirty="0" err="1" smtClean="0">
                <a:latin typeface="Lucida Sans Unicode" pitchFamily="34" charset="0"/>
                <a:cs typeface="Lucida Sans Unicode" pitchFamily="34" charset="0"/>
              </a:rPr>
              <a:t>grumous</a:t>
            </a:r>
            <a:r>
              <a:rPr lang="en-US" sz="2800" dirty="0" smtClean="0">
                <a:latin typeface="Lucida Sans Unicode" pitchFamily="34" charset="0"/>
                <a:cs typeface="Lucida Sans Unicode" pitchFamily="34" charset="0"/>
              </a:rPr>
              <a:t>/granular core of lipid (mainly cholesterol and cholesterol esters), covered by a firm, white fibrous cap. Atherosclerotic plaques have three principal components: </a:t>
            </a:r>
          </a:p>
          <a:p>
            <a:pPr marL="1044702" lvl="1" indent="-514350">
              <a:buFont typeface="+mj-lt"/>
              <a:buAutoNum type="arabicPeriod"/>
            </a:pPr>
            <a:r>
              <a:rPr lang="en-US" sz="2800" b="1" i="0" dirty="0" smtClean="0">
                <a:latin typeface="Lucida Sans Unicode" pitchFamily="34" charset="0"/>
                <a:cs typeface="Lucida Sans Unicode" pitchFamily="34" charset="0"/>
              </a:rPr>
              <a:t>Cells</a:t>
            </a:r>
            <a:r>
              <a:rPr lang="en-US" sz="2800" i="0" dirty="0" smtClean="0">
                <a:latin typeface="Lucida Sans Unicode" pitchFamily="34" charset="0"/>
                <a:cs typeface="Lucida Sans Unicode" pitchFamily="34" charset="0"/>
              </a:rPr>
              <a:t>: SMCs, macrophages, lymphocytes and foam cell</a:t>
            </a:r>
          </a:p>
          <a:p>
            <a:pPr marL="1044702" lvl="1" indent="-514350">
              <a:buFont typeface="+mj-lt"/>
              <a:buAutoNum type="arabicPeriod"/>
            </a:pPr>
            <a:r>
              <a:rPr lang="en-US" sz="2800" b="1" i="0" dirty="0" smtClean="0">
                <a:latin typeface="Lucida Sans Unicode" pitchFamily="34" charset="0"/>
                <a:cs typeface="Lucida Sans Unicode" pitchFamily="34" charset="0"/>
              </a:rPr>
              <a:t>Extracellular matrix</a:t>
            </a:r>
            <a:r>
              <a:rPr lang="en-US" sz="2800" i="0" dirty="0" smtClean="0">
                <a:latin typeface="Lucida Sans Unicode" pitchFamily="34" charset="0"/>
                <a:cs typeface="Lucida Sans Unicode" pitchFamily="34" charset="0"/>
              </a:rPr>
              <a:t>: including collagen, elastic fibers, and </a:t>
            </a:r>
            <a:r>
              <a:rPr lang="en-US" sz="2800" i="0" dirty="0" err="1" smtClean="0">
                <a:latin typeface="Lucida Sans Unicode" pitchFamily="34" charset="0"/>
                <a:cs typeface="Lucida Sans Unicode" pitchFamily="34" charset="0"/>
              </a:rPr>
              <a:t>proteoglycans</a:t>
            </a:r>
            <a:endParaRPr lang="en-US" sz="2800" i="0" dirty="0" smtClean="0">
              <a:latin typeface="Lucida Sans Unicode" pitchFamily="34" charset="0"/>
              <a:cs typeface="Lucida Sans Unicode" pitchFamily="34" charset="0"/>
            </a:endParaRPr>
          </a:p>
          <a:p>
            <a:pPr marL="1044702" lvl="1" indent="-514350">
              <a:buFont typeface="+mj-lt"/>
              <a:buAutoNum type="arabicPeriod"/>
            </a:pPr>
            <a:r>
              <a:rPr lang="en-US" sz="2800" b="1" i="0" dirty="0" smtClean="0">
                <a:latin typeface="Lucida Sans Unicode" pitchFamily="34" charset="0"/>
                <a:cs typeface="Lucida Sans Unicode" pitchFamily="34" charset="0"/>
              </a:rPr>
              <a:t>Lipid</a:t>
            </a:r>
            <a:r>
              <a:rPr lang="en-US" sz="2800" i="0" dirty="0" smtClean="0">
                <a:latin typeface="Lucida Sans Unicode" pitchFamily="34" charset="0"/>
                <a:cs typeface="Lucida Sans Unicode" pitchFamily="34" charset="0"/>
              </a:rPr>
              <a:t>: </a:t>
            </a:r>
            <a:r>
              <a:rPr lang="en-US" sz="2800" i="0" dirty="0">
                <a:latin typeface="Lucida Sans Unicode" pitchFamily="34" charset="0"/>
                <a:cs typeface="Lucida Sans Unicode" pitchFamily="34" charset="0"/>
              </a:rPr>
              <a:t>Typical </a:t>
            </a:r>
            <a:r>
              <a:rPr lang="en-US" sz="2800" i="0" dirty="0" err="1">
                <a:latin typeface="Lucida Sans Unicode" pitchFamily="34" charset="0"/>
                <a:cs typeface="Lucida Sans Unicode" pitchFamily="34" charset="0"/>
              </a:rPr>
              <a:t>atheromas</a:t>
            </a:r>
            <a:r>
              <a:rPr lang="en-US" sz="2800" i="0" dirty="0">
                <a:latin typeface="Lucida Sans Unicode" pitchFamily="34" charset="0"/>
                <a:cs typeface="Lucida Sans Unicode" pitchFamily="34" charset="0"/>
              </a:rPr>
              <a:t> contain relatively abundant </a:t>
            </a:r>
            <a:r>
              <a:rPr lang="en-US" sz="2800" i="0" dirty="0" smtClean="0">
                <a:latin typeface="Lucida Sans Unicode" pitchFamily="34" charset="0"/>
                <a:cs typeface="Lucida Sans Unicode" pitchFamily="34" charset="0"/>
              </a:rPr>
              <a:t>lipid both intracellular and extracellular lipid . </a:t>
            </a:r>
          </a:p>
          <a:p>
            <a:pPr marL="0" indent="0">
              <a:buNone/>
            </a:pPr>
            <a:r>
              <a:rPr lang="en-US" sz="2800" dirty="0" smtClean="0">
                <a:latin typeface="Lucida Sans Unicode" pitchFamily="34" charset="0"/>
                <a:cs typeface="Lucida Sans Unicode" pitchFamily="34" charset="0"/>
              </a:rPr>
              <a:t>NOTE: Foam </a:t>
            </a:r>
            <a:r>
              <a:rPr lang="en-US" sz="2800" dirty="0">
                <a:latin typeface="Lucida Sans Unicode" pitchFamily="34" charset="0"/>
                <a:cs typeface="Lucida Sans Unicode" pitchFamily="34" charset="0"/>
              </a:rPr>
              <a:t>cells are large, lipid-laden macrophages derived from blood monocytes, but SMCs can also imbibe lipid to become foam cells.</a:t>
            </a:r>
          </a:p>
          <a:p>
            <a:pPr marL="0" indent="0" eaLnBrk="1" hangingPunct="1">
              <a:buNone/>
            </a:pPr>
            <a:endParaRPr lang="en-US" sz="2800" dirty="0" smtClean="0">
              <a:latin typeface="Lucida Sans Unicode" pitchFamily="34" charset="0"/>
              <a:cs typeface="Lucida Sans Unicode" pitchFamily="34" charset="0"/>
            </a:endParaRPr>
          </a:p>
          <a:p>
            <a:pPr eaLnBrk="1" hangingPunct="1"/>
            <a:endParaRPr lang="en-US" sz="2800" dirty="0" smtClean="0">
              <a:latin typeface="Lucida Sans Unicode" pitchFamily="34" charset="0"/>
              <a:cs typeface="Lucida Sans Unicode"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90006" y="609600"/>
            <a:ext cx="8470900" cy="685800"/>
          </a:xfrm>
        </p:spPr>
        <p:txBody>
          <a:bodyPr>
            <a:noAutofit/>
          </a:bodyPr>
          <a:lstStyle/>
          <a:p>
            <a:pPr eaLnBrk="1" fontAlgn="auto" hangingPunct="1">
              <a:spcAft>
                <a:spcPts val="0"/>
              </a:spcAft>
              <a:defRPr/>
            </a:pPr>
            <a:r>
              <a:rPr lang="en-US" sz="3200" b="1" dirty="0" smtClean="0">
                <a:latin typeface="Lucida Sans Unicode" pitchFamily="34" charset="0"/>
                <a:cs typeface="Lucida Sans Unicode" pitchFamily="34" charset="0"/>
              </a:rPr>
              <a:t>Atherosclerosis: microscopic morphology</a:t>
            </a:r>
          </a:p>
        </p:txBody>
      </p:sp>
      <p:sp>
        <p:nvSpPr>
          <p:cNvPr id="25602" name="Rectangle 3"/>
          <p:cNvSpPr>
            <a:spLocks noGrp="1" noChangeArrowheads="1"/>
          </p:cNvSpPr>
          <p:nvPr>
            <p:ph sz="quarter" idx="1"/>
          </p:nvPr>
        </p:nvSpPr>
        <p:spPr>
          <a:xfrm>
            <a:off x="914400" y="1752600"/>
            <a:ext cx="7640203" cy="2390775"/>
          </a:xfrm>
        </p:spPr>
        <p:txBody>
          <a:bodyPr>
            <a:normAutofit/>
          </a:bodyPr>
          <a:lstStyle/>
          <a:p>
            <a:pPr>
              <a:lnSpc>
                <a:spcPct val="90000"/>
              </a:lnSpc>
            </a:pPr>
            <a:r>
              <a:rPr lang="en-US" sz="2000" dirty="0" smtClean="0">
                <a:latin typeface="Lucida Sans Unicode" pitchFamily="34" charset="0"/>
                <a:cs typeface="Lucida Sans Unicode" pitchFamily="34" charset="0"/>
              </a:rPr>
              <a:t>Typically, the superficial fibrous cap is composed of SMCs and extracellular matrix. With some macrophages and T lymphocytes. </a:t>
            </a:r>
          </a:p>
          <a:p>
            <a:pPr>
              <a:lnSpc>
                <a:spcPct val="90000"/>
              </a:lnSpc>
            </a:pPr>
            <a:r>
              <a:rPr lang="en-US" sz="2000" dirty="0" smtClean="0">
                <a:latin typeface="Lucida Sans Unicode" pitchFamily="34" charset="0"/>
                <a:cs typeface="Lucida Sans Unicode" pitchFamily="34" charset="0"/>
              </a:rPr>
              <a:t>Below the fibrous cap is a necrotic core, containing a lipid deposits (primarily cholesterol and cholesterol esters), cholesterol clefts, debris from dead cells, foam cells, fibrin.</a:t>
            </a:r>
          </a:p>
          <a:p>
            <a:pPr eaLnBrk="1" hangingPunct="1">
              <a:lnSpc>
                <a:spcPct val="90000"/>
              </a:lnSpc>
            </a:pPr>
            <a:endParaRPr lang="en-US" sz="2800" dirty="0" smtClean="0">
              <a:latin typeface="Lucida Sans Unicode" pitchFamily="34" charset="0"/>
              <a:cs typeface="Lucida Sans Unicode" pitchFamily="34" charset="0"/>
            </a:endParaRPr>
          </a:p>
        </p:txBody>
      </p:sp>
      <p:pic>
        <p:nvPicPr>
          <p:cNvPr id="4" name="Picture 2" descr="http://www.robbinspathology.com/common/showimage.cfm?type=f&amp;ThisFigFile=S01871-011-f007.jpg"/>
          <p:cNvPicPr>
            <a:picLocks noChangeAspect="1" noChangeArrowheads="1"/>
          </p:cNvPicPr>
          <p:nvPr/>
        </p:nvPicPr>
        <p:blipFill>
          <a:blip r:embed="rId3" cstate="print"/>
          <a:srcRect/>
          <a:stretch>
            <a:fillRect/>
          </a:stretch>
        </p:blipFill>
        <p:spPr bwMode="auto">
          <a:xfrm>
            <a:off x="0" y="4143375"/>
            <a:ext cx="9080500" cy="271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oup 3"/>
          <p:cNvGrpSpPr>
            <a:grpSpLocks/>
          </p:cNvGrpSpPr>
          <p:nvPr/>
        </p:nvGrpSpPr>
        <p:grpSpPr bwMode="auto">
          <a:xfrm>
            <a:off x="762000" y="161226"/>
            <a:ext cx="7543800" cy="5673725"/>
            <a:chOff x="504" y="360"/>
            <a:chExt cx="4752" cy="3574"/>
          </a:xfrm>
        </p:grpSpPr>
        <p:pic>
          <p:nvPicPr>
            <p:cNvPr id="28677" name="Picture 4" descr="F012007"/>
            <p:cNvPicPr>
              <a:picLocks noChangeAspect="1" noChangeArrowheads="1"/>
            </p:cNvPicPr>
            <p:nvPr/>
          </p:nvPicPr>
          <p:blipFill>
            <a:blip r:embed="rId3" cstate="print"/>
            <a:srcRect/>
            <a:stretch>
              <a:fillRect/>
            </a:stretch>
          </p:blipFill>
          <p:spPr bwMode="auto">
            <a:xfrm>
              <a:off x="504" y="360"/>
              <a:ext cx="4752" cy="3574"/>
            </a:xfrm>
            <a:prstGeom prst="rect">
              <a:avLst/>
            </a:prstGeom>
            <a:noFill/>
            <a:ln w="9525">
              <a:noFill/>
              <a:miter lim="800000"/>
              <a:headEnd/>
              <a:tailEnd/>
            </a:ln>
          </p:spPr>
        </p:pic>
        <p:sp>
          <p:nvSpPr>
            <p:cNvPr id="28678" name="Line 5"/>
            <p:cNvSpPr>
              <a:spLocks noChangeShapeType="1"/>
            </p:cNvSpPr>
            <p:nvPr/>
          </p:nvSpPr>
          <p:spPr bwMode="auto">
            <a:xfrm flipV="1">
              <a:off x="1824" y="2160"/>
              <a:ext cx="384" cy="144"/>
            </a:xfrm>
            <a:prstGeom prst="line">
              <a:avLst/>
            </a:prstGeom>
            <a:noFill/>
            <a:ln w="38100">
              <a:solidFill>
                <a:schemeClr val="tx1"/>
              </a:solidFill>
              <a:round/>
              <a:headEnd/>
              <a:tailEnd type="triangle" w="med" len="med"/>
            </a:ln>
          </p:spPr>
          <p:txBody>
            <a:bodyPr wrap="none" anchor="ctr"/>
            <a:lstStyle/>
            <a:p>
              <a:endParaRPr lang="en-US"/>
            </a:p>
          </p:txBody>
        </p:sp>
      </p:grpSp>
      <p:sp>
        <p:nvSpPr>
          <p:cNvPr id="28676" name="Rectangle 6"/>
          <p:cNvSpPr>
            <a:spLocks noChangeArrowheads="1"/>
          </p:cNvSpPr>
          <p:nvPr/>
        </p:nvSpPr>
        <p:spPr bwMode="auto">
          <a:xfrm>
            <a:off x="1381125" y="5879809"/>
            <a:ext cx="7229475" cy="954107"/>
          </a:xfrm>
          <a:prstGeom prst="rect">
            <a:avLst/>
          </a:prstGeom>
          <a:noFill/>
          <a:ln w="9525">
            <a:noFill/>
            <a:miter lim="800000"/>
            <a:headEnd/>
            <a:tailEnd/>
          </a:ln>
        </p:spPr>
        <p:txBody>
          <a:bodyPr wrap="square">
            <a:spAutoFit/>
          </a:bodyPr>
          <a:lstStyle/>
          <a:p>
            <a:pPr>
              <a:spcBef>
                <a:spcPct val="50000"/>
              </a:spcBef>
            </a:pPr>
            <a:r>
              <a:rPr lang="en-US" sz="1400" dirty="0">
                <a:latin typeface="Calibri" pitchFamily="34" charset="0"/>
              </a:rPr>
              <a:t>Gross views of atherosclerosis in the aorta.</a:t>
            </a:r>
          </a:p>
          <a:p>
            <a:pPr>
              <a:spcBef>
                <a:spcPct val="50000"/>
              </a:spcBef>
            </a:pPr>
            <a:r>
              <a:rPr lang="en-US" sz="1400" dirty="0">
                <a:latin typeface="Calibri" pitchFamily="34" charset="0"/>
              </a:rPr>
              <a:t>A. Mild atherosclerosis composed of fibrous plaques, one of which is denoted by the arrow.</a:t>
            </a:r>
          </a:p>
          <a:p>
            <a:pPr>
              <a:spcBef>
                <a:spcPct val="50000"/>
              </a:spcBef>
            </a:pPr>
            <a:r>
              <a:rPr lang="en-US" sz="1400" dirty="0">
                <a:latin typeface="Calibri" pitchFamily="34" charset="0"/>
              </a:rPr>
              <a:t>B. Severe disease with diffuse and complicated lesions.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6943" y="1066800"/>
            <a:ext cx="5638800" cy="4150257"/>
          </a:xfrm>
          <a:prstGeom prst="rect">
            <a:avLst/>
          </a:prstGeom>
        </p:spPr>
      </p:pic>
      <p:sp>
        <p:nvSpPr>
          <p:cNvPr id="4" name="Rectangle 3"/>
          <p:cNvSpPr/>
          <p:nvPr/>
        </p:nvSpPr>
        <p:spPr>
          <a:xfrm>
            <a:off x="691243" y="5234474"/>
            <a:ext cx="5410200" cy="253916"/>
          </a:xfrm>
          <a:prstGeom prst="rect">
            <a:avLst/>
          </a:prstGeom>
        </p:spPr>
        <p:txBody>
          <a:bodyPr wrap="square">
            <a:spAutoFit/>
          </a:bodyPr>
          <a:lstStyle/>
          <a:p>
            <a:r>
              <a:rPr lang="en-US" sz="1050" dirty="0"/>
              <a:t>http://sphweb.bumc.bu.edu/otlt/MPH-Modules/PH/PH709_Heart/PH709_Heart3.html</a:t>
            </a:r>
          </a:p>
        </p:txBody>
      </p:sp>
      <p:sp>
        <p:nvSpPr>
          <p:cNvPr id="5" name="Rectangle 4"/>
          <p:cNvSpPr/>
          <p:nvPr/>
        </p:nvSpPr>
        <p:spPr>
          <a:xfrm>
            <a:off x="6267994" y="1800737"/>
            <a:ext cx="2895600" cy="3046988"/>
          </a:xfrm>
          <a:prstGeom prst="rect">
            <a:avLst/>
          </a:prstGeom>
        </p:spPr>
        <p:txBody>
          <a:bodyPr wrap="square">
            <a:spAutoFit/>
          </a:bodyPr>
          <a:lstStyle/>
          <a:p>
            <a:r>
              <a:rPr lang="en-US" sz="2400" dirty="0">
                <a:latin typeface="Arial Narrow" panose="020B0606020202030204" pitchFamily="34" charset="0"/>
              </a:rPr>
              <a:t>Overall architecture demonstrating </a:t>
            </a:r>
            <a:r>
              <a:rPr lang="en-US" sz="2400" dirty="0" smtClean="0">
                <a:latin typeface="Arial Narrow" panose="020B0606020202030204" pitchFamily="34" charset="0"/>
              </a:rPr>
              <a:t>an eccentric lesion with a </a:t>
            </a:r>
            <a:r>
              <a:rPr lang="en-US" sz="2400" dirty="0">
                <a:latin typeface="Arial Narrow" panose="020B0606020202030204" pitchFamily="34" charset="0"/>
              </a:rPr>
              <a:t>fibrous cap </a:t>
            </a:r>
            <a:r>
              <a:rPr lang="en-US" sz="2400" dirty="0" smtClean="0">
                <a:latin typeface="Arial Narrow" panose="020B0606020202030204" pitchFamily="34" charset="0"/>
              </a:rPr>
              <a:t>and </a:t>
            </a:r>
            <a:r>
              <a:rPr lang="en-US" sz="2400" dirty="0">
                <a:latin typeface="Arial Narrow" panose="020B0606020202030204" pitchFamily="34" charset="0"/>
              </a:rPr>
              <a:t>a central lipid core </a:t>
            </a:r>
            <a:r>
              <a:rPr lang="en-US" sz="2400" dirty="0" smtClean="0">
                <a:latin typeface="Arial Narrow" panose="020B0606020202030204" pitchFamily="34" charset="0"/>
              </a:rPr>
              <a:t>with </a:t>
            </a:r>
            <a:r>
              <a:rPr lang="en-US" sz="2400" dirty="0">
                <a:latin typeface="Arial Narrow" panose="020B0606020202030204" pitchFamily="34" charset="0"/>
              </a:rPr>
              <a:t>typical cholesterol clefts. The </a:t>
            </a:r>
            <a:r>
              <a:rPr lang="en-US" sz="2400" dirty="0" smtClean="0">
                <a:latin typeface="Arial Narrow" panose="020B0606020202030204" pitchFamily="34" charset="0"/>
              </a:rPr>
              <a:t>lumen is </a:t>
            </a:r>
            <a:r>
              <a:rPr lang="en-US" sz="2400" dirty="0">
                <a:latin typeface="Arial Narrow" panose="020B0606020202030204" pitchFamily="34" charset="0"/>
              </a:rPr>
              <a:t>moderately narrowed. </a:t>
            </a:r>
          </a:p>
        </p:txBody>
      </p:sp>
    </p:spTree>
    <p:extLst>
      <p:ext uri="{BB962C8B-B14F-4D97-AF65-F5344CB8AC3E}">
        <p14:creationId xmlns:p14="http://schemas.microsoft.com/office/powerpoint/2010/main" val="66179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45201" y="624110"/>
            <a:ext cx="6589199" cy="366490"/>
          </a:xfrm>
        </p:spPr>
        <p:txBody>
          <a:bodyPr>
            <a:normAutofit fontScale="90000"/>
          </a:bodyPr>
          <a:lstStyle/>
          <a:p>
            <a:pPr eaLnBrk="1" fontAlgn="auto" hangingPunct="1">
              <a:spcAft>
                <a:spcPts val="0"/>
              </a:spcAft>
              <a:defRPr/>
            </a:pPr>
            <a:r>
              <a:rPr lang="en-US" sz="2400" b="1" dirty="0" smtClean="0">
                <a:latin typeface="Lucida Sans Unicode" pitchFamily="34" charset="0"/>
                <a:cs typeface="Lucida Sans Unicode" pitchFamily="34" charset="0"/>
              </a:rPr>
              <a:t>PATHOLOGICAL COMPLICATIONS OF AS</a:t>
            </a:r>
          </a:p>
        </p:txBody>
      </p:sp>
      <p:sp>
        <p:nvSpPr>
          <p:cNvPr id="30722" name="Rectangle 3"/>
          <p:cNvSpPr>
            <a:spLocks noGrp="1" noChangeArrowheads="1"/>
          </p:cNvSpPr>
          <p:nvPr>
            <p:ph sz="quarter" idx="1"/>
          </p:nvPr>
        </p:nvSpPr>
        <p:spPr>
          <a:xfrm>
            <a:off x="152400" y="1600200"/>
            <a:ext cx="8991600" cy="5136246"/>
          </a:xfrm>
        </p:spPr>
        <p:txBody>
          <a:bodyPr>
            <a:normAutofit fontScale="92500" lnSpcReduction="20000"/>
          </a:bodyPr>
          <a:lstStyle/>
          <a:p>
            <a:pPr marL="533400" indent="-533400" eaLnBrk="1" hangingPunct="1">
              <a:lnSpc>
                <a:spcPct val="90000"/>
              </a:lnSpc>
              <a:buFont typeface="Wingdings" pitchFamily="2" charset="2"/>
              <a:buNone/>
            </a:pPr>
            <a:r>
              <a:rPr lang="en-US" sz="1900" dirty="0" smtClean="0">
                <a:latin typeface="Arial" panose="020B0604020202020204" pitchFamily="34" charset="0"/>
                <a:cs typeface="Arial" panose="020B0604020202020204" pitchFamily="34" charset="0"/>
              </a:rPr>
              <a:t>The </a:t>
            </a:r>
            <a:r>
              <a:rPr lang="en-US" sz="1900" b="1" dirty="0" smtClean="0">
                <a:latin typeface="Arial" panose="020B0604020202020204" pitchFamily="34" charset="0"/>
                <a:cs typeface="Arial" panose="020B0604020202020204" pitchFamily="34" charset="0"/>
              </a:rPr>
              <a:t>advanced lesion</a:t>
            </a:r>
            <a:r>
              <a:rPr lang="en-US" sz="1900" dirty="0" smtClean="0">
                <a:latin typeface="Arial" panose="020B0604020202020204" pitchFamily="34" charset="0"/>
                <a:cs typeface="Arial" panose="020B0604020202020204" pitchFamily="34" charset="0"/>
              </a:rPr>
              <a:t> of atherosclerosis is at risk for the following:</a:t>
            </a:r>
          </a:p>
          <a:p>
            <a:pPr marL="533400" indent="-533400" eaLnBrk="1" hangingPunct="1">
              <a:lnSpc>
                <a:spcPct val="90000"/>
              </a:lnSpc>
              <a:buFont typeface="Wingdings" pitchFamily="2" charset="2"/>
              <a:buNone/>
            </a:pPr>
            <a:r>
              <a:rPr lang="en-US" sz="1900" dirty="0" smtClean="0">
                <a:latin typeface="Arial" panose="020B0604020202020204" pitchFamily="34" charset="0"/>
                <a:cs typeface="Arial" panose="020B0604020202020204" pitchFamily="34" charset="0"/>
              </a:rPr>
              <a:t> </a:t>
            </a:r>
          </a:p>
          <a:p>
            <a:pPr marL="533400" indent="-533400" eaLnBrk="1" hangingPunct="1">
              <a:lnSpc>
                <a:spcPct val="90000"/>
              </a:lnSpc>
              <a:buFont typeface="Wingdings" pitchFamily="2" charset="2"/>
              <a:buAutoNum type="arabicParenR"/>
            </a:pPr>
            <a:r>
              <a:rPr lang="en-US" sz="1900" b="1" dirty="0" smtClean="0">
                <a:latin typeface="Arial" panose="020B0604020202020204" pitchFamily="34" charset="0"/>
                <a:cs typeface="Arial" panose="020B0604020202020204" pitchFamily="34" charset="0"/>
              </a:rPr>
              <a:t>Focal rupture, ulceration</a:t>
            </a:r>
            <a:r>
              <a:rPr lang="en-US" sz="1900" dirty="0" smtClean="0">
                <a:latin typeface="Arial" panose="020B0604020202020204" pitchFamily="34" charset="0"/>
                <a:cs typeface="Arial" panose="020B0604020202020204" pitchFamily="34" charset="0"/>
              </a:rPr>
              <a:t>, or </a:t>
            </a:r>
            <a:r>
              <a:rPr lang="en-US" sz="1900" b="1" dirty="0" smtClean="0">
                <a:latin typeface="Arial" panose="020B0604020202020204" pitchFamily="34" charset="0"/>
                <a:cs typeface="Arial" panose="020B0604020202020204" pitchFamily="34" charset="0"/>
              </a:rPr>
              <a:t>erosion</a:t>
            </a:r>
            <a:r>
              <a:rPr lang="en-US" sz="1900" dirty="0" smtClean="0">
                <a:latin typeface="Arial" panose="020B0604020202020204" pitchFamily="34" charset="0"/>
                <a:cs typeface="Arial" panose="020B0604020202020204" pitchFamily="34" charset="0"/>
              </a:rPr>
              <a:t> of the luminal surface of atheromatous plaques which may induce thrombus formation OR the plaque may discharge debris into the bloodstream, producing </a:t>
            </a:r>
            <a:r>
              <a:rPr lang="en-US" sz="1900" dirty="0" err="1" smtClean="0">
                <a:latin typeface="Arial" panose="020B0604020202020204" pitchFamily="34" charset="0"/>
                <a:cs typeface="Arial" panose="020B0604020202020204" pitchFamily="34" charset="0"/>
              </a:rPr>
              <a:t>microemboli</a:t>
            </a:r>
            <a:r>
              <a:rPr lang="en-US" sz="1900" dirty="0" smtClean="0">
                <a:latin typeface="Arial" panose="020B0604020202020204" pitchFamily="34" charset="0"/>
                <a:cs typeface="Arial" panose="020B0604020202020204" pitchFamily="34" charset="0"/>
              </a:rPr>
              <a:t> composed of plaque lipid </a:t>
            </a:r>
            <a:r>
              <a:rPr lang="en-US" sz="1900" b="1" dirty="0" smtClean="0">
                <a:latin typeface="Arial" panose="020B0604020202020204" pitchFamily="34" charset="0"/>
                <a:cs typeface="Arial" panose="020B0604020202020204" pitchFamily="34" charset="0"/>
              </a:rPr>
              <a:t>(cholesterol emboli or </a:t>
            </a:r>
            <a:r>
              <a:rPr lang="en-US" sz="1900" b="1" dirty="0" err="1" smtClean="0">
                <a:latin typeface="Arial" panose="020B0604020202020204" pitchFamily="34" charset="0"/>
                <a:cs typeface="Arial" panose="020B0604020202020204" pitchFamily="34" charset="0"/>
              </a:rPr>
              <a:t>atheroemboli</a:t>
            </a:r>
            <a:r>
              <a:rPr lang="en-US" sz="1900" b="1" dirty="0" smtClean="0">
                <a:latin typeface="Arial" panose="020B0604020202020204" pitchFamily="34" charset="0"/>
                <a:cs typeface="Arial" panose="020B0604020202020204" pitchFamily="34" charset="0"/>
              </a:rPr>
              <a:t>)</a:t>
            </a:r>
            <a:r>
              <a:rPr lang="en-US" sz="1900" dirty="0" smtClean="0">
                <a:latin typeface="Arial" panose="020B0604020202020204" pitchFamily="34" charset="0"/>
                <a:cs typeface="Arial" panose="020B0604020202020204" pitchFamily="34" charset="0"/>
              </a:rPr>
              <a:t>. </a:t>
            </a:r>
          </a:p>
          <a:p>
            <a:pPr marL="533400" indent="-533400" eaLnBrk="1" hangingPunct="1">
              <a:lnSpc>
                <a:spcPct val="90000"/>
              </a:lnSpc>
              <a:buFont typeface="Wingdings" pitchFamily="2" charset="2"/>
              <a:buAutoNum type="arabicParenR"/>
            </a:pPr>
            <a:endParaRPr lang="en-US" sz="1900" dirty="0" smtClean="0">
              <a:latin typeface="Arial" panose="020B0604020202020204" pitchFamily="34" charset="0"/>
              <a:cs typeface="Arial" panose="020B0604020202020204" pitchFamily="34" charset="0"/>
            </a:endParaRPr>
          </a:p>
          <a:p>
            <a:pPr marL="533400" indent="-533400">
              <a:lnSpc>
                <a:spcPct val="90000"/>
              </a:lnSpc>
              <a:buFont typeface="Wingdings" pitchFamily="2" charset="2"/>
              <a:buAutoNum type="arabicParenR"/>
            </a:pPr>
            <a:r>
              <a:rPr lang="en-US" sz="1900" b="1" dirty="0">
                <a:latin typeface="Arial" panose="020B0604020202020204" pitchFamily="34" charset="0"/>
                <a:cs typeface="Arial" panose="020B0604020202020204" pitchFamily="34" charset="0"/>
              </a:rPr>
              <a:t>Hemorrhage</a:t>
            </a:r>
            <a:r>
              <a:rPr lang="en-US" sz="1900" dirty="0">
                <a:latin typeface="Arial" panose="020B0604020202020204" pitchFamily="34" charset="0"/>
                <a:cs typeface="Arial" panose="020B0604020202020204" pitchFamily="34" charset="0"/>
              </a:rPr>
              <a:t> into a plaque </a:t>
            </a:r>
            <a:r>
              <a:rPr lang="en-US" sz="1900" dirty="0" smtClean="0">
                <a:latin typeface="Arial" panose="020B0604020202020204" pitchFamily="34" charset="0"/>
                <a:cs typeface="Arial" panose="020B0604020202020204" pitchFamily="34" charset="0"/>
              </a:rPr>
              <a:t>due to rupture </a:t>
            </a:r>
            <a:r>
              <a:rPr lang="en-US" sz="1900" dirty="0">
                <a:latin typeface="Arial" panose="020B0604020202020204" pitchFamily="34" charset="0"/>
                <a:cs typeface="Arial" panose="020B0604020202020204" pitchFamily="34" charset="0"/>
              </a:rPr>
              <a:t>of </a:t>
            </a: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overlying fibrous cap or </a:t>
            </a: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capillaries </a:t>
            </a:r>
            <a:r>
              <a:rPr lang="en-US" sz="1900" dirty="0" smtClean="0">
                <a:latin typeface="Arial" panose="020B0604020202020204" pitchFamily="34" charset="0"/>
                <a:cs typeface="Arial" panose="020B0604020202020204" pitchFamily="34" charset="0"/>
              </a:rPr>
              <a:t>in the </a:t>
            </a:r>
            <a:r>
              <a:rPr lang="en-US" sz="1900" dirty="0">
                <a:latin typeface="Arial" panose="020B0604020202020204" pitchFamily="34" charset="0"/>
                <a:cs typeface="Arial" panose="020B0604020202020204" pitchFamily="34" charset="0"/>
              </a:rPr>
              <a:t>plaque. </a:t>
            </a:r>
            <a:r>
              <a:rPr lang="en-US" sz="1900" dirty="0" smtClean="0">
                <a:latin typeface="Arial" panose="020B0604020202020204" pitchFamily="34" charset="0"/>
                <a:cs typeface="Arial" panose="020B0604020202020204" pitchFamily="34" charset="0"/>
              </a:rPr>
              <a:t>The hematoma </a:t>
            </a:r>
            <a:r>
              <a:rPr lang="en-US" sz="1900" dirty="0">
                <a:latin typeface="Arial" panose="020B0604020202020204" pitchFamily="34" charset="0"/>
                <a:cs typeface="Arial" panose="020B0604020202020204" pitchFamily="34" charset="0"/>
              </a:rPr>
              <a:t>may expand the plaque or induce plaque </a:t>
            </a:r>
            <a:r>
              <a:rPr lang="en-US" sz="1900" dirty="0" smtClean="0">
                <a:latin typeface="Arial" panose="020B0604020202020204" pitchFamily="34" charset="0"/>
                <a:cs typeface="Arial" panose="020B0604020202020204" pitchFamily="34" charset="0"/>
              </a:rPr>
              <a:t>rupture</a:t>
            </a:r>
          </a:p>
          <a:p>
            <a:pPr marL="533400" indent="-533400">
              <a:lnSpc>
                <a:spcPct val="90000"/>
              </a:lnSpc>
              <a:buFont typeface="Wingdings" pitchFamily="2" charset="2"/>
              <a:buAutoNum type="arabicParenR"/>
            </a:pPr>
            <a:endParaRPr lang="en-US" sz="1900" dirty="0" smtClean="0">
              <a:latin typeface="Arial" panose="020B0604020202020204" pitchFamily="34" charset="0"/>
              <a:cs typeface="Arial" panose="020B0604020202020204" pitchFamily="34" charset="0"/>
            </a:endParaRPr>
          </a:p>
          <a:p>
            <a:pPr marL="533400" indent="-533400">
              <a:lnSpc>
                <a:spcPct val="90000"/>
              </a:lnSpc>
              <a:buFont typeface="Wingdings" pitchFamily="2" charset="2"/>
              <a:buAutoNum type="arabicParenR"/>
            </a:pPr>
            <a:r>
              <a:rPr lang="en-US" sz="1900" b="1" dirty="0" smtClean="0">
                <a:latin typeface="Arial" panose="020B0604020202020204" pitchFamily="34" charset="0"/>
                <a:cs typeface="Arial" panose="020B0604020202020204" pitchFamily="34" charset="0"/>
              </a:rPr>
              <a:t>Superimposed</a:t>
            </a:r>
            <a:r>
              <a:rPr lang="en-US" sz="19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thrombosis</a:t>
            </a:r>
            <a:r>
              <a:rPr lang="en-US" sz="1900" dirty="0" smtClean="0">
                <a:latin typeface="Arial" panose="020B0604020202020204" pitchFamily="34" charset="0"/>
                <a:cs typeface="Arial" panose="020B0604020202020204" pitchFamily="34" charset="0"/>
              </a:rPr>
              <a:t>, which usually occurs on top of plaques with rupture, ulceration, erosion, or hemorrhage. It is the most feared complication. The thrombus can lead to partial or complete occlusion of the lumen. The thrombus can also </a:t>
            </a:r>
            <a:r>
              <a:rPr lang="en-US" sz="1900" dirty="0" err="1" smtClean="0">
                <a:latin typeface="Arial" panose="020B0604020202020204" pitchFamily="34" charset="0"/>
                <a:cs typeface="Arial" panose="020B0604020202020204" pitchFamily="34" charset="0"/>
              </a:rPr>
              <a:t>embolize</a:t>
            </a:r>
            <a:r>
              <a:rPr lang="en-US" sz="1900" dirty="0" smtClean="0">
                <a:latin typeface="Arial" panose="020B0604020202020204" pitchFamily="34" charset="0"/>
                <a:cs typeface="Arial" panose="020B0604020202020204" pitchFamily="34" charset="0"/>
              </a:rPr>
              <a:t>.</a:t>
            </a:r>
          </a:p>
          <a:p>
            <a:pPr marL="533400" indent="-533400">
              <a:lnSpc>
                <a:spcPct val="90000"/>
              </a:lnSpc>
              <a:buFont typeface="Wingdings" pitchFamily="2" charset="2"/>
              <a:buAutoNum type="arabicParenR"/>
            </a:pPr>
            <a:endParaRPr lang="en-US" sz="1900" dirty="0" smtClean="0">
              <a:latin typeface="Arial" panose="020B0604020202020204" pitchFamily="34" charset="0"/>
              <a:cs typeface="Arial" panose="020B0604020202020204" pitchFamily="34" charset="0"/>
            </a:endParaRPr>
          </a:p>
          <a:p>
            <a:pPr marL="533400" indent="-533400">
              <a:lnSpc>
                <a:spcPct val="90000"/>
              </a:lnSpc>
              <a:buFont typeface="Wingdings" pitchFamily="2" charset="2"/>
              <a:buAutoNum type="arabicParenR"/>
            </a:pPr>
            <a:r>
              <a:rPr lang="en-US" sz="1900" b="1" dirty="0" smtClean="0">
                <a:latin typeface="Arial" panose="020B0604020202020204" pitchFamily="34" charset="0"/>
                <a:cs typeface="Arial" panose="020B0604020202020204" pitchFamily="34" charset="0"/>
              </a:rPr>
              <a:t>Weakening of the blood vessel wall </a:t>
            </a:r>
            <a:r>
              <a:rPr lang="en-US" sz="1900" b="1" dirty="0">
                <a:latin typeface="Arial" panose="020B0604020202020204" pitchFamily="34" charset="0"/>
                <a:cs typeface="Arial" panose="020B0604020202020204" pitchFamily="34" charset="0"/>
              </a:rPr>
              <a:t>with aneurysmal dilation.</a:t>
            </a:r>
            <a:r>
              <a:rPr lang="en-US" sz="1900" dirty="0">
                <a:latin typeface="Arial" panose="020B0604020202020204" pitchFamily="34" charset="0"/>
                <a:cs typeface="Arial" panose="020B0604020202020204" pitchFamily="34" charset="0"/>
              </a:rPr>
              <a:t> Atheroma can </a:t>
            </a:r>
            <a:r>
              <a:rPr lang="en-US" sz="1900" dirty="0" smtClean="0">
                <a:latin typeface="Arial" panose="020B0604020202020204" pitchFamily="34" charset="0"/>
                <a:cs typeface="Arial" panose="020B0604020202020204" pitchFamily="34" charset="0"/>
              </a:rPr>
              <a:t>induce atrophy </a:t>
            </a:r>
            <a:r>
              <a:rPr lang="en-US" sz="1900" dirty="0">
                <a:latin typeface="Arial" panose="020B0604020202020204" pitchFamily="34" charset="0"/>
                <a:cs typeface="Arial" panose="020B0604020202020204" pitchFamily="34" charset="0"/>
              </a:rPr>
              <a:t>of the underlying </a:t>
            </a:r>
            <a:r>
              <a:rPr lang="en-US" sz="1900" dirty="0" smtClean="0">
                <a:latin typeface="Arial" panose="020B0604020202020204" pitchFamily="34" charset="0"/>
                <a:cs typeface="Arial" panose="020B0604020202020204" pitchFamily="34" charset="0"/>
              </a:rPr>
              <a:t>media, causing </a:t>
            </a:r>
            <a:r>
              <a:rPr lang="en-US" sz="1900" dirty="0">
                <a:latin typeface="Arial" panose="020B0604020202020204" pitchFamily="34" charset="0"/>
                <a:cs typeface="Arial" panose="020B0604020202020204" pitchFamily="34" charset="0"/>
              </a:rPr>
              <a:t>weakness, aneurysm and potential </a:t>
            </a:r>
            <a:r>
              <a:rPr lang="en-US" sz="1900" dirty="0" smtClean="0">
                <a:latin typeface="Arial" panose="020B0604020202020204" pitchFamily="34" charset="0"/>
                <a:cs typeface="Arial" panose="020B0604020202020204" pitchFamily="34" charset="0"/>
              </a:rPr>
              <a:t>rupture.</a:t>
            </a:r>
          </a:p>
          <a:p>
            <a:pPr marL="533400" indent="-533400">
              <a:lnSpc>
                <a:spcPct val="90000"/>
              </a:lnSpc>
              <a:buFont typeface="Wingdings" pitchFamily="2" charset="2"/>
              <a:buAutoNum type="arabicParenR"/>
            </a:pPr>
            <a:endParaRPr lang="en-US" sz="1900" dirty="0" smtClean="0">
              <a:latin typeface="Arial" panose="020B0604020202020204" pitchFamily="34" charset="0"/>
              <a:cs typeface="Arial" panose="020B0604020202020204" pitchFamily="34" charset="0"/>
            </a:endParaRPr>
          </a:p>
          <a:p>
            <a:pPr marL="533400" indent="-533400">
              <a:lnSpc>
                <a:spcPct val="90000"/>
              </a:lnSpc>
              <a:buFont typeface="Wingdings" pitchFamily="2" charset="2"/>
              <a:buAutoNum type="arabicParenR"/>
            </a:pPr>
            <a:r>
              <a:rPr lang="en-US" sz="1900" b="1" dirty="0" smtClean="0">
                <a:latin typeface="Arial" panose="020B0604020202020204" pitchFamily="34" charset="0"/>
                <a:cs typeface="Arial" panose="020B0604020202020204" pitchFamily="34" charset="0"/>
              </a:rPr>
              <a:t>Calcifications</a:t>
            </a:r>
            <a:r>
              <a:rPr lang="en-US" sz="1900" b="1" dirty="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Atheromas</a:t>
            </a:r>
            <a:r>
              <a:rPr lang="en-US" sz="1900" dirty="0">
                <a:latin typeface="Arial" panose="020B0604020202020204" pitchFamily="34" charset="0"/>
                <a:cs typeface="Arial" panose="020B0604020202020204" pitchFamily="34" charset="0"/>
              </a:rPr>
              <a:t> often undergo calcification.</a:t>
            </a:r>
          </a:p>
          <a:p>
            <a:pPr marL="533400" indent="-533400">
              <a:lnSpc>
                <a:spcPct val="90000"/>
              </a:lnSpc>
              <a:buFont typeface="Wingdings" pitchFamily="2" charset="2"/>
              <a:buAutoNum type="arabicParenR"/>
            </a:pPr>
            <a:endParaRPr lang="en-US" sz="2800" dirty="0">
              <a:latin typeface="Lucida Sans Unicode" pitchFamily="34" charset="0"/>
              <a:cs typeface="Lucida Sans Unicode" pitchFamily="34" charset="0"/>
            </a:endParaRPr>
          </a:p>
          <a:p>
            <a:pPr marL="533400" indent="-533400" eaLnBrk="1" hangingPunct="1">
              <a:lnSpc>
                <a:spcPct val="90000"/>
              </a:lnSpc>
              <a:buFont typeface="Wingdings" pitchFamily="2" charset="2"/>
              <a:buAutoNum type="arabicParenR"/>
            </a:pPr>
            <a:endParaRPr lang="en-US" sz="2800" dirty="0" smtClean="0">
              <a:latin typeface="Lucida Sans Unicode" pitchFamily="34" charset="0"/>
              <a:cs typeface="Lucida Sans Unicode"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012005"/>
          <p:cNvPicPr>
            <a:picLocks noChangeAspect="1" noChangeArrowheads="1"/>
          </p:cNvPicPr>
          <p:nvPr/>
        </p:nvPicPr>
        <p:blipFill>
          <a:blip r:embed="rId3" cstate="print"/>
          <a:srcRect/>
          <a:stretch>
            <a:fillRect/>
          </a:stretch>
        </p:blipFill>
        <p:spPr bwMode="auto">
          <a:xfrm>
            <a:off x="914400" y="0"/>
            <a:ext cx="8043880" cy="6477000"/>
          </a:xfrm>
          <a:prstGeom prst="rect">
            <a:avLst/>
          </a:prstGeom>
          <a:noFill/>
          <a:ln w="9525">
            <a:noFill/>
            <a:miter lim="800000"/>
            <a:headEnd/>
            <a:tailEnd/>
          </a:ln>
        </p:spPr>
      </p:pic>
      <p:sp>
        <p:nvSpPr>
          <p:cNvPr id="34819" name="Text Box 3"/>
          <p:cNvSpPr txBox="1">
            <a:spLocks noChangeArrowheads="1"/>
          </p:cNvSpPr>
          <p:nvPr/>
        </p:nvSpPr>
        <p:spPr bwMode="auto">
          <a:xfrm>
            <a:off x="0" y="6580188"/>
            <a:ext cx="1381125" cy="274637"/>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Slide 12.5</a:t>
            </a:r>
            <a:endParaRPr lang="en-US" sz="1200">
              <a:latin typeface="Times New Roman" pitchFamily="18" charset="0"/>
            </a:endParaRPr>
          </a:p>
        </p:txBody>
      </p:sp>
      <p:sp>
        <p:nvSpPr>
          <p:cNvPr id="34820" name="Rectangle 4"/>
          <p:cNvSpPr>
            <a:spLocks noChangeArrowheads="1"/>
          </p:cNvSpPr>
          <p:nvPr/>
        </p:nvSpPr>
        <p:spPr bwMode="auto">
          <a:xfrm>
            <a:off x="2784475" y="6381750"/>
            <a:ext cx="3879850" cy="396875"/>
          </a:xfrm>
          <a:prstGeom prst="rect">
            <a:avLst/>
          </a:prstGeom>
          <a:noFill/>
          <a:ln w="9525">
            <a:noFill/>
            <a:miter lim="800000"/>
            <a:headEnd/>
            <a:tailEnd/>
          </a:ln>
        </p:spPr>
        <p:txBody>
          <a:bodyPr wrap="none">
            <a:spAutoFit/>
          </a:bodyPr>
          <a:lstStyle/>
          <a:p>
            <a:r>
              <a:rPr lang="en-US" sz="2000" dirty="0">
                <a:latin typeface="Calibri" pitchFamily="34" charset="0"/>
              </a:rPr>
              <a:t>Natural history of atherosclerosis</a:t>
            </a:r>
          </a:p>
        </p:txBody>
      </p:sp>
    </p:spTree>
    <p:extLst>
      <p:ext uri="{BB962C8B-B14F-4D97-AF65-F5344CB8AC3E}">
        <p14:creationId xmlns:p14="http://schemas.microsoft.com/office/powerpoint/2010/main" val="21675563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nlm.nih.gov/medlineplus/ency/images/ency/fullsize/18006.jpg"/>
          <p:cNvPicPr>
            <a:picLocks noChangeAspect="1" noChangeArrowheads="1"/>
          </p:cNvPicPr>
          <p:nvPr/>
        </p:nvPicPr>
        <p:blipFill>
          <a:blip r:embed="rId2" cstate="print"/>
          <a:srcRect/>
          <a:stretch>
            <a:fillRect/>
          </a:stretch>
        </p:blipFill>
        <p:spPr bwMode="auto">
          <a:xfrm>
            <a:off x="3962400" y="1600200"/>
            <a:ext cx="5181600" cy="4145281"/>
          </a:xfrm>
          <a:prstGeom prst="rect">
            <a:avLst/>
          </a:prstGeom>
          <a:noFill/>
        </p:spPr>
      </p:pic>
      <p:pic>
        <p:nvPicPr>
          <p:cNvPr id="40962" name="Picture 2" descr="http://healthcaredir.com/wp-content/uploads/2011/12/stroke_brain.jpg"/>
          <p:cNvPicPr>
            <a:picLocks noChangeAspect="1" noChangeArrowheads="1"/>
          </p:cNvPicPr>
          <p:nvPr/>
        </p:nvPicPr>
        <p:blipFill>
          <a:blip r:embed="rId3" cstate="print"/>
          <a:srcRect/>
          <a:stretch>
            <a:fillRect/>
          </a:stretch>
        </p:blipFill>
        <p:spPr bwMode="auto">
          <a:xfrm>
            <a:off x="457200" y="3306916"/>
            <a:ext cx="3276601" cy="3551084"/>
          </a:xfrm>
          <a:prstGeom prst="rect">
            <a:avLst/>
          </a:prstGeom>
          <a:noFill/>
        </p:spPr>
      </p:pic>
      <p:sp>
        <p:nvSpPr>
          <p:cNvPr id="6" name="Rectangle 5"/>
          <p:cNvSpPr/>
          <p:nvPr/>
        </p:nvSpPr>
        <p:spPr>
          <a:xfrm>
            <a:off x="3962400" y="6475605"/>
            <a:ext cx="2146806" cy="369332"/>
          </a:xfrm>
          <a:prstGeom prst="rect">
            <a:avLst/>
          </a:prstGeom>
        </p:spPr>
        <p:txBody>
          <a:bodyPr wrap="none">
            <a:spAutoFit/>
          </a:bodyPr>
          <a:lstStyle/>
          <a:p>
            <a:r>
              <a:rPr lang="en-US" dirty="0" smtClean="0">
                <a:hlinkClick r:id="rId4"/>
              </a:rPr>
              <a:t>healthcaredir.com</a:t>
            </a:r>
            <a:r>
              <a:rPr lang="en-US" dirty="0" smtClean="0"/>
              <a:t> -</a:t>
            </a:r>
            <a:endParaRPr lang="en-US" dirty="0"/>
          </a:p>
        </p:txBody>
      </p:sp>
      <p:sp>
        <p:nvSpPr>
          <p:cNvPr id="4" name="Title 3"/>
          <p:cNvSpPr>
            <a:spLocks noGrp="1"/>
          </p:cNvSpPr>
          <p:nvPr>
            <p:ph type="title"/>
          </p:nvPr>
        </p:nvSpPr>
        <p:spPr>
          <a:xfrm>
            <a:off x="609600" y="330529"/>
            <a:ext cx="8534400" cy="1280890"/>
          </a:xfrm>
        </p:spPr>
        <p:txBody>
          <a:bodyPr>
            <a:normAutofit/>
          </a:bodyPr>
          <a:lstStyle/>
          <a:p>
            <a:r>
              <a:rPr lang="en-US" dirty="0" smtClean="0"/>
              <a:t>Stroke/ cerebrovascular accident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cardiologydoc.files.wordpress.com/2012/02/atherosclerosis-3.jpg"/>
          <p:cNvPicPr>
            <a:picLocks noChangeAspect="1" noChangeArrowheads="1"/>
          </p:cNvPicPr>
          <p:nvPr/>
        </p:nvPicPr>
        <p:blipFill>
          <a:blip r:embed="rId2" cstate="print"/>
          <a:srcRect/>
          <a:stretch>
            <a:fillRect/>
          </a:stretch>
        </p:blipFill>
        <p:spPr bwMode="auto">
          <a:xfrm>
            <a:off x="0" y="-76200"/>
            <a:ext cx="9144000" cy="5789398"/>
          </a:xfrm>
          <a:prstGeom prst="rect">
            <a:avLst/>
          </a:prstGeom>
          <a:noFill/>
        </p:spPr>
      </p:pic>
      <p:sp>
        <p:nvSpPr>
          <p:cNvPr id="6" name="Rectangle 5"/>
          <p:cNvSpPr/>
          <p:nvPr/>
        </p:nvSpPr>
        <p:spPr>
          <a:xfrm>
            <a:off x="762000" y="6172200"/>
            <a:ext cx="3236784" cy="369332"/>
          </a:xfrm>
          <a:prstGeom prst="rect">
            <a:avLst/>
          </a:prstGeom>
        </p:spPr>
        <p:txBody>
          <a:bodyPr wrap="none">
            <a:spAutoFit/>
          </a:bodyPr>
          <a:lstStyle/>
          <a:p>
            <a:r>
              <a:rPr lang="en-US" dirty="0" smtClean="0">
                <a:hlinkClick r:id="rId3"/>
              </a:rPr>
              <a:t>cardiologydoc.wordpress.com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89" y="17307"/>
            <a:ext cx="9150889" cy="4322439"/>
          </a:xfrm>
          <a:prstGeom prst="rect">
            <a:avLst/>
          </a:prstGeom>
        </p:spPr>
      </p:pic>
      <p:pic>
        <p:nvPicPr>
          <p:cNvPr id="5" name="Picture 4"/>
          <p:cNvPicPr>
            <a:picLocks noChangeAspect="1"/>
          </p:cNvPicPr>
          <p:nvPr/>
        </p:nvPicPr>
        <p:blipFill>
          <a:blip r:embed="rId3"/>
          <a:stretch>
            <a:fillRect/>
          </a:stretch>
        </p:blipFill>
        <p:spPr>
          <a:xfrm>
            <a:off x="228600" y="5073679"/>
            <a:ext cx="7047587" cy="749873"/>
          </a:xfrm>
          <a:prstGeom prst="rect">
            <a:avLst/>
          </a:prstGeom>
        </p:spPr>
      </p:pic>
      <p:pic>
        <p:nvPicPr>
          <p:cNvPr id="7" name="Picture 6"/>
          <p:cNvPicPr>
            <a:picLocks noChangeAspect="1"/>
          </p:cNvPicPr>
          <p:nvPr/>
        </p:nvPicPr>
        <p:blipFill>
          <a:blip r:embed="rId4"/>
          <a:stretch>
            <a:fillRect/>
          </a:stretch>
        </p:blipFill>
        <p:spPr>
          <a:xfrm>
            <a:off x="6248400" y="4031958"/>
            <a:ext cx="2847158" cy="2833314"/>
          </a:xfrm>
          <a:prstGeom prst="rect">
            <a:avLst/>
          </a:prstGeom>
        </p:spPr>
      </p:pic>
    </p:spTree>
    <p:extLst>
      <p:ext uri="{BB962C8B-B14F-4D97-AF65-F5344CB8AC3E}">
        <p14:creationId xmlns:p14="http://schemas.microsoft.com/office/powerpoint/2010/main" val="32470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304800"/>
            <a:ext cx="8485221" cy="5743575"/>
          </a:xfrm>
          <a:prstGeom prst="rect">
            <a:avLst/>
          </a:prstGeom>
        </p:spPr>
      </p:pic>
      <p:sp>
        <p:nvSpPr>
          <p:cNvPr id="3" name="Rectangle 2"/>
          <p:cNvSpPr/>
          <p:nvPr/>
        </p:nvSpPr>
        <p:spPr>
          <a:xfrm>
            <a:off x="990600" y="6026604"/>
            <a:ext cx="8153400" cy="307777"/>
          </a:xfrm>
          <a:prstGeom prst="rect">
            <a:avLst/>
          </a:prstGeom>
        </p:spPr>
        <p:txBody>
          <a:bodyPr wrap="square">
            <a:spAutoFit/>
          </a:bodyPr>
          <a:lstStyle/>
          <a:p>
            <a:r>
              <a:rPr lang="en-US" sz="1400" dirty="0"/>
              <a:t>Illustration from </a:t>
            </a:r>
            <a:r>
              <a:rPr lang="en-US" sz="1400" dirty="0" err="1"/>
              <a:t>from</a:t>
            </a:r>
            <a:r>
              <a:rPr lang="en-US" sz="1400" dirty="0"/>
              <a:t> Libby P: Inflammation in Atherosclerosis. Nature 202;420:868</a:t>
            </a:r>
          </a:p>
        </p:txBody>
      </p:sp>
    </p:spTree>
    <p:extLst>
      <p:ext uri="{BB962C8B-B14F-4D97-AF65-F5344CB8AC3E}">
        <p14:creationId xmlns:p14="http://schemas.microsoft.com/office/powerpoint/2010/main" val="423673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28600"/>
            <a:ext cx="7543800" cy="1008062"/>
          </a:xfrm>
        </p:spPr>
        <p:txBody>
          <a:bodyPr>
            <a:normAutofit fontScale="90000"/>
          </a:bodyPr>
          <a:lstStyle/>
          <a:p>
            <a:r>
              <a:rPr lang="en-US" sz="2400" b="1" dirty="0" smtClean="0">
                <a:latin typeface="+mn-lt"/>
              </a:rPr>
              <a:t>Objectives for Atherosclerosis, ischemic </a:t>
            </a:r>
            <a:r>
              <a:rPr lang="en-US" sz="2400" b="1" dirty="0">
                <a:latin typeface="+mn-lt"/>
              </a:rPr>
              <a:t>heart </a:t>
            </a:r>
            <a:r>
              <a:rPr lang="en-US" sz="2400" b="1" dirty="0" smtClean="0">
                <a:latin typeface="+mn-lt"/>
              </a:rPr>
              <a:t>diseases (angina </a:t>
            </a:r>
            <a:r>
              <a:rPr lang="en-US" sz="2400" b="1" dirty="0">
                <a:latin typeface="+mn-lt"/>
              </a:rPr>
              <a:t>and myocardial </a:t>
            </a:r>
            <a:r>
              <a:rPr lang="en-US" sz="2400" b="1" dirty="0" smtClean="0">
                <a:latin typeface="+mn-lt"/>
              </a:rPr>
              <a:t>infarction) 2 lectures </a:t>
            </a:r>
            <a:endParaRPr lang="en-US" sz="2400" b="1" dirty="0">
              <a:latin typeface="+mn-lt"/>
            </a:endParaRPr>
          </a:p>
        </p:txBody>
      </p:sp>
      <p:sp>
        <p:nvSpPr>
          <p:cNvPr id="3" name="Content Placeholder 2"/>
          <p:cNvSpPr>
            <a:spLocks noGrp="1"/>
          </p:cNvSpPr>
          <p:nvPr>
            <p:ph idx="4294967295"/>
          </p:nvPr>
        </p:nvSpPr>
        <p:spPr>
          <a:xfrm>
            <a:off x="457200" y="1600201"/>
            <a:ext cx="8686800" cy="4724400"/>
          </a:xfrm>
        </p:spPr>
        <p:txBody>
          <a:bodyPr>
            <a:normAutofit fontScale="62500" lnSpcReduction="20000"/>
          </a:bodyPr>
          <a:lstStyle/>
          <a:p>
            <a:pPr lvl="0"/>
            <a:r>
              <a:rPr lang="en-US" dirty="0" smtClean="0"/>
              <a:t>Understand </a:t>
            </a:r>
            <a:r>
              <a:rPr lang="en-US" dirty="0"/>
              <a:t>the pathogenesis and clinical consequences of atherosclerosis.</a:t>
            </a:r>
            <a:endParaRPr lang="en-US" dirty="0"/>
          </a:p>
          <a:p>
            <a:pPr lvl="0"/>
            <a:r>
              <a:rPr lang="en-US" dirty="0"/>
              <a:t>Be able to discuss pathology and complications of ischemic heart diseases with special emphasis on myocardial infarction.</a:t>
            </a:r>
            <a:endParaRPr lang="en-US" dirty="0"/>
          </a:p>
          <a:p>
            <a:pPr lvl="0"/>
            <a:r>
              <a:rPr lang="en-US" dirty="0"/>
              <a:t>Know how lifestyle modifications can reduce the risk of ischemic heart diseases.</a:t>
            </a:r>
            <a:endParaRPr lang="en-US" dirty="0"/>
          </a:p>
          <a:p>
            <a:pPr marL="0" indent="0">
              <a:buNone/>
            </a:pPr>
            <a:endParaRPr lang="en-US" b="1" dirty="0" smtClean="0"/>
          </a:p>
          <a:p>
            <a:pPr marL="0" indent="0">
              <a:buNone/>
            </a:pPr>
            <a:r>
              <a:rPr lang="en-US" b="1" dirty="0" smtClean="0"/>
              <a:t>Key </a:t>
            </a:r>
            <a:r>
              <a:rPr lang="en-US" b="1" dirty="0"/>
              <a:t>principles to be discussed:</a:t>
            </a:r>
            <a:endParaRPr lang="en-US" b="1" u="words" dirty="0"/>
          </a:p>
          <a:p>
            <a:r>
              <a:rPr lang="en-US" dirty="0" smtClean="0"/>
              <a:t>Risk </a:t>
            </a:r>
            <a:r>
              <a:rPr lang="en-US" dirty="0"/>
              <a:t>factors of atherosclerosis.</a:t>
            </a:r>
            <a:endParaRPr lang="en-US" dirty="0"/>
          </a:p>
          <a:p>
            <a:pPr lvl="0"/>
            <a:r>
              <a:rPr lang="en-US" dirty="0"/>
              <a:t>Pathogenesis of the fibro lipid atherosclerotic plaque.</a:t>
            </a:r>
            <a:endParaRPr lang="en-US" dirty="0"/>
          </a:p>
          <a:p>
            <a:pPr lvl="0"/>
            <a:r>
              <a:rPr lang="en-US" dirty="0"/>
              <a:t>Clinical complications of atherosclerosis.</a:t>
            </a:r>
            <a:endParaRPr lang="en-US" dirty="0"/>
          </a:p>
          <a:p>
            <a:pPr lvl="0"/>
            <a:r>
              <a:rPr lang="en-US" dirty="0"/>
              <a:t>Commonest sites for the clinically significant coronary atherosclerosis.</a:t>
            </a:r>
            <a:endParaRPr lang="en-US" dirty="0"/>
          </a:p>
          <a:p>
            <a:pPr lvl="0"/>
            <a:r>
              <a:rPr lang="en-US" dirty="0"/>
              <a:t>Macroscopic and microscopic changes in myocardial infarction.</a:t>
            </a:r>
            <a:endParaRPr lang="en-US" dirty="0"/>
          </a:p>
          <a:p>
            <a:pPr lvl="0"/>
            <a:r>
              <a:rPr lang="en-US" dirty="0"/>
              <a:t>Biochemical markers of myocardial infarction.</a:t>
            </a:r>
            <a:endParaRPr lang="en-US" dirty="0"/>
          </a:p>
          <a:p>
            <a:pPr lvl="0"/>
            <a:r>
              <a:rPr lang="en-US" dirty="0"/>
              <a:t>Complications of myocardial infarction: immediate and late.</a:t>
            </a:r>
            <a:endParaRPr lang="en-US" dirty="0"/>
          </a:p>
          <a:p>
            <a:endParaRPr lang="en-US" dirty="0"/>
          </a:p>
        </p:txBody>
      </p:sp>
    </p:spTree>
    <p:extLst>
      <p:ext uri="{BB962C8B-B14F-4D97-AF65-F5344CB8AC3E}">
        <p14:creationId xmlns:p14="http://schemas.microsoft.com/office/powerpoint/2010/main" val="10787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2449" y="2667000"/>
            <a:ext cx="7080665" cy="4038600"/>
          </a:xfrm>
          <a:prstGeom prst="rect">
            <a:avLst/>
          </a:prstGeom>
          <a:solidFill>
            <a:schemeClr val="tx2"/>
          </a:solidFill>
          <a:ln>
            <a:solidFill>
              <a:schemeClr val="tx1"/>
            </a:solidFill>
          </a:ln>
          <a:effectLst>
            <a:glow rad="63500">
              <a:schemeClr val="accent2">
                <a:satMod val="175000"/>
                <a:alpha val="40000"/>
              </a:schemeClr>
            </a:glow>
            <a:softEdge rad="127000"/>
          </a:effectLst>
        </p:spPr>
      </p:pic>
      <p:pic>
        <p:nvPicPr>
          <p:cNvPr id="4" name="Picture 3"/>
          <p:cNvPicPr>
            <a:picLocks noChangeAspect="1"/>
          </p:cNvPicPr>
          <p:nvPr/>
        </p:nvPicPr>
        <p:blipFill>
          <a:blip r:embed="rId3"/>
          <a:stretch>
            <a:fillRect/>
          </a:stretch>
        </p:blipFill>
        <p:spPr>
          <a:xfrm>
            <a:off x="914400" y="685800"/>
            <a:ext cx="3694496" cy="2761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4800" y="-12834"/>
            <a:ext cx="8610600" cy="1143000"/>
          </a:xfrm>
        </p:spPr>
        <p:txBody>
          <a:bodyPr>
            <a:normAutofit fontScale="90000"/>
          </a:bodyPr>
          <a:lstStyle/>
          <a:p>
            <a:r>
              <a:rPr lang="en-US" b="1" dirty="0" smtClean="0"/>
              <a:t>Risk Factors for Atherosclerosis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439695186"/>
              </p:ext>
            </p:extLst>
          </p:nvPr>
        </p:nvGraphicFramePr>
        <p:xfrm>
          <a:off x="4785819" y="1130166"/>
          <a:ext cx="4164874" cy="5401243"/>
        </p:xfrm>
        <a:graphic>
          <a:graphicData uri="http://schemas.openxmlformats.org/drawingml/2006/table">
            <a:tbl>
              <a:tblPr firstRow="1" bandRow="1">
                <a:tableStyleId>{5C22544A-7EE6-4342-B048-85BDC9FD1C3A}</a:tableStyleId>
              </a:tblPr>
              <a:tblGrid>
                <a:gridCol w="4164874"/>
              </a:tblGrid>
              <a:tr h="714595">
                <a:tc>
                  <a:txBody>
                    <a:bodyPr/>
                    <a:lstStyle/>
                    <a:p>
                      <a:pPr algn="l"/>
                      <a:endParaRPr lang="en-US" sz="1800" dirty="0" smtClean="0">
                        <a:solidFill>
                          <a:schemeClr val="bg1"/>
                        </a:solidFill>
                      </a:endParaRPr>
                    </a:p>
                    <a:p>
                      <a:pPr algn="l"/>
                      <a:r>
                        <a:rPr lang="en-US" sz="1800" dirty="0" smtClean="0">
                          <a:solidFill>
                            <a:schemeClr val="bg1"/>
                          </a:solidFill>
                        </a:rPr>
                        <a:t>MINOR/ UNCERTAIN</a:t>
                      </a:r>
                      <a:r>
                        <a:rPr lang="en-US" sz="1800" baseline="0" dirty="0" smtClean="0">
                          <a:solidFill>
                            <a:schemeClr val="bg1"/>
                          </a:solidFill>
                        </a:rPr>
                        <a:t> </a:t>
                      </a:r>
                      <a:r>
                        <a:rPr lang="en-US" sz="1800" dirty="0" smtClean="0">
                          <a:solidFill>
                            <a:schemeClr val="bg1"/>
                          </a:solidFill>
                        </a:rPr>
                        <a:t>RISK</a:t>
                      </a:r>
                      <a:r>
                        <a:rPr lang="en-US" sz="1800" baseline="0" dirty="0" smtClean="0">
                          <a:solidFill>
                            <a:schemeClr val="bg1"/>
                          </a:solidFill>
                        </a:rPr>
                        <a:t> FACTORS</a:t>
                      </a:r>
                      <a:endParaRPr lang="en-US" sz="1800" dirty="0">
                        <a:solidFill>
                          <a:schemeClr val="bg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487">
                <a:tc>
                  <a:txBody>
                    <a:bodyPr/>
                    <a:lstStyle/>
                    <a:p>
                      <a:pPr eaLnBrk="1" hangingPunct="1">
                        <a:lnSpc>
                          <a:spcPct val="80000"/>
                        </a:lnSpc>
                      </a:pPr>
                      <a:r>
                        <a:rPr lang="en-US" sz="1400" dirty="0" smtClean="0"/>
                        <a:t>Obesity</a:t>
                      </a:r>
                    </a:p>
                    <a:p>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1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Physical inactivity</a:t>
                      </a:r>
                    </a:p>
                    <a:p>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1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Stress ("type A" personality)</a:t>
                      </a:r>
                    </a:p>
                    <a:p>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6024">
                <a:tc>
                  <a:txBody>
                    <a:bodyPr/>
                    <a:lstStyle/>
                    <a:p>
                      <a:r>
                        <a:rPr lang="en-US" sz="1400" dirty="0" smtClean="0"/>
                        <a:t>Postmenopausal estrogen deficiency</a:t>
                      </a:r>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1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High carbohydrate intake</a:t>
                      </a:r>
                    </a:p>
                    <a:p>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7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Alcohol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Lucida Sans Unicode" pitchFamily="34" charset="0"/>
                        <a:cs typeface="Lucida Sans Unicode"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1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Lipoprotein </a:t>
                      </a:r>
                      <a:r>
                        <a:rPr lang="en-US" sz="1400" dirty="0" err="1" smtClean="0"/>
                        <a:t>Lp</a:t>
                      </a:r>
                      <a:r>
                        <a:rPr lang="en-US" sz="1400" dirty="0" smtClean="0"/>
                        <a:t>(a)</a:t>
                      </a:r>
                    </a:p>
                    <a:p>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1226">
                <a:tc>
                  <a:txBody>
                    <a:bodyPr/>
                    <a:lstStyle/>
                    <a:p>
                      <a:pPr eaLnBrk="1" hangingPunct="1">
                        <a:lnSpc>
                          <a:spcPct val="80000"/>
                        </a:lnSpc>
                      </a:pPr>
                      <a:r>
                        <a:rPr lang="en-US" sz="1400" dirty="0" smtClean="0"/>
                        <a:t> </a:t>
                      </a:r>
                    </a:p>
                    <a:p>
                      <a:pPr eaLnBrk="1" hangingPunct="1">
                        <a:lnSpc>
                          <a:spcPct val="80000"/>
                        </a:lnSpc>
                      </a:pPr>
                      <a:r>
                        <a:rPr lang="en-US" sz="1400" dirty="0" smtClean="0"/>
                        <a:t>Hardened (trans)unsaturated fat intake</a:t>
                      </a:r>
                    </a:p>
                    <a:p>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61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Chlamydia </a:t>
                      </a:r>
                      <a:r>
                        <a:rPr lang="en-US" sz="1400" dirty="0" err="1" smtClean="0"/>
                        <a:t>pneumoniae</a:t>
                      </a:r>
                      <a:endParaRPr lang="en-US" sz="1400" dirty="0" smtClean="0"/>
                    </a:p>
                    <a:p>
                      <a:endParaRPr lang="en-US" sz="1400" dirty="0">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6505413"/>
              </p:ext>
            </p:extLst>
          </p:nvPr>
        </p:nvGraphicFramePr>
        <p:xfrm>
          <a:off x="115904" y="1752600"/>
          <a:ext cx="4419600" cy="4617720"/>
        </p:xfrm>
        <a:graphic>
          <a:graphicData uri="http://schemas.openxmlformats.org/drawingml/2006/table">
            <a:tbl>
              <a:tblPr firstRow="1" bandRow="1">
                <a:tableStyleId>{5C22544A-7EE6-4342-B048-85BDC9FD1C3A}</a:tableStyleId>
              </a:tblPr>
              <a:tblGrid>
                <a:gridCol w="4419600"/>
              </a:tblGrid>
              <a:tr h="370840">
                <a:tc>
                  <a:txBody>
                    <a:bodyPr/>
                    <a:lstStyle/>
                    <a:p>
                      <a:r>
                        <a:rPr lang="en-US" dirty="0" smtClean="0">
                          <a:solidFill>
                            <a:schemeClr val="bg1"/>
                          </a:solidFill>
                        </a:rPr>
                        <a:t>MAJOR</a:t>
                      </a:r>
                      <a:r>
                        <a:rPr lang="en-US" baseline="0" dirty="0" smtClean="0">
                          <a:solidFill>
                            <a:schemeClr val="bg1"/>
                          </a:solidFill>
                        </a:rPr>
                        <a:t> RISK FACTORS</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NON-MODIFIABLE FACTORS</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1. Increasing age</a:t>
                      </a:r>
                      <a:endParaRPr lang="en-US" sz="140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2. Male</a:t>
                      </a:r>
                      <a:r>
                        <a:rPr lang="en-US" sz="1400" baseline="0" dirty="0" smtClean="0">
                          <a:solidFill>
                            <a:schemeClr val="tx1"/>
                          </a:solidFill>
                        </a:rPr>
                        <a:t> g</a:t>
                      </a:r>
                      <a:r>
                        <a:rPr lang="en-US" sz="1400" dirty="0" smtClean="0">
                          <a:solidFill>
                            <a:schemeClr val="tx1"/>
                          </a:solidFill>
                        </a:rPr>
                        <a:t>ender</a:t>
                      </a:r>
                      <a:endParaRPr lang="en-US" sz="140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3. Family history</a:t>
                      </a:r>
                      <a:endParaRPr lang="en-US" sz="140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4. Genetic abnormalities</a:t>
                      </a:r>
                      <a:endParaRPr lang="en-US" sz="140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POTENTIALLY MODIFIABLE FACTORS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1. Hyperlipidemia</a:t>
                      </a:r>
                      <a:endParaRPr lang="en-US" sz="140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2. Hypertension</a:t>
                      </a:r>
                      <a:endParaRPr lang="en-US" sz="140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3. Cigarette smoking</a:t>
                      </a:r>
                      <a:endParaRPr lang="en-US" sz="1400" dirty="0" smtClean="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400" dirty="0" smtClean="0">
                          <a:solidFill>
                            <a:schemeClr val="tx1"/>
                          </a:solidFill>
                        </a:rPr>
                        <a:t>4. Diabetes</a:t>
                      </a:r>
                      <a:endParaRPr lang="en-US" sz="1400" dirty="0">
                        <a:solidFill>
                          <a:schemeClr val="tx1"/>
                        </a:solidFill>
                        <a:latin typeface="Lucida Sans Unicode" panose="020B0602030504020204" pitchFamily="34" charset="0"/>
                        <a:cs typeface="Lucida Sans Unicode" panose="020B0602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85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7699"/>
            <a:ext cx="8267700" cy="1485900"/>
          </a:xfrm>
        </p:spPr>
        <p:txBody>
          <a:bodyPr>
            <a:normAutofit/>
          </a:bodyPr>
          <a:lstStyle/>
          <a:p>
            <a:pPr>
              <a:defRPr/>
            </a:pPr>
            <a:r>
              <a:rPr lang="en-US" sz="3200" b="1" dirty="0" smtClean="0">
                <a:latin typeface="Lucida Sans Unicode" pitchFamily="34" charset="0"/>
                <a:cs typeface="Lucida Sans Unicode" pitchFamily="34" charset="0"/>
              </a:rPr>
              <a:t>IMPORTANCE OF TYPES OF LIPOPROTEINS IN HYPERLIPIDEMIA</a:t>
            </a:r>
            <a:endParaRPr lang="en-US" sz="3200" b="1" dirty="0">
              <a:latin typeface="Lucida Sans Unicode" pitchFamily="34" charset="0"/>
              <a:cs typeface="Lucida Sans Unicode" pitchFamily="34" charset="0"/>
            </a:endParaRPr>
          </a:p>
        </p:txBody>
      </p:sp>
      <p:sp>
        <p:nvSpPr>
          <p:cNvPr id="37890" name="Content Placeholder 1"/>
          <p:cNvSpPr>
            <a:spLocks noGrp="1"/>
          </p:cNvSpPr>
          <p:nvPr>
            <p:ph sz="quarter" idx="1"/>
          </p:nvPr>
        </p:nvSpPr>
        <p:spPr>
          <a:xfrm>
            <a:off x="304800" y="1600200"/>
            <a:ext cx="8610599" cy="5029200"/>
          </a:xfrm>
        </p:spPr>
        <p:txBody>
          <a:bodyPr>
            <a:normAutofit/>
          </a:bodyPr>
          <a:lstStyle/>
          <a:p>
            <a:r>
              <a:rPr lang="en-US" sz="2100" b="1" dirty="0" smtClean="0">
                <a:solidFill>
                  <a:schemeClr val="tx1"/>
                </a:solidFill>
                <a:latin typeface="Lucida Sans Unicode" pitchFamily="34" charset="0"/>
                <a:cs typeface="Lucida Sans Unicode" pitchFamily="34" charset="0"/>
              </a:rPr>
              <a:t>Low-density lipoproteins (LDLs): </a:t>
            </a:r>
            <a:r>
              <a:rPr lang="en-US" sz="2100" dirty="0" smtClean="0">
                <a:solidFill>
                  <a:schemeClr val="tx1"/>
                </a:solidFill>
                <a:latin typeface="Lucida Sans Unicode" pitchFamily="34" charset="0"/>
                <a:cs typeface="Lucida Sans Unicode" pitchFamily="34" charset="0"/>
              </a:rPr>
              <a:t> It is “bad cholesterol”. High LDL in the blood promotes AS and therefore heart disease.</a:t>
            </a:r>
          </a:p>
          <a:p>
            <a:endParaRPr lang="en-US" sz="2100" dirty="0" smtClean="0">
              <a:solidFill>
                <a:schemeClr val="tx1"/>
              </a:solidFill>
              <a:latin typeface="Lucida Sans Unicode" pitchFamily="34" charset="0"/>
              <a:cs typeface="Lucida Sans Unicode" pitchFamily="34" charset="0"/>
            </a:endParaRPr>
          </a:p>
          <a:p>
            <a:r>
              <a:rPr lang="en-US" sz="2100" b="1" dirty="0" smtClean="0">
                <a:solidFill>
                  <a:schemeClr val="tx1"/>
                </a:solidFill>
                <a:latin typeface="Lucida Sans Unicode" pitchFamily="34" charset="0"/>
                <a:cs typeface="Lucida Sans Unicode" pitchFamily="34" charset="0"/>
              </a:rPr>
              <a:t>Very-low-density lipoproteins (VLDLs): </a:t>
            </a:r>
            <a:r>
              <a:rPr lang="en-US" sz="2100" dirty="0" smtClean="0">
                <a:solidFill>
                  <a:schemeClr val="tx1"/>
                </a:solidFill>
                <a:latin typeface="Lucida Sans Unicode" pitchFamily="34" charset="0"/>
                <a:cs typeface="Lucida Sans Unicode" pitchFamily="34" charset="0"/>
              </a:rPr>
              <a:t>is also considered to be a type of bad cholesterol and </a:t>
            </a:r>
            <a:r>
              <a:rPr lang="en-US" sz="2100" dirty="0">
                <a:solidFill>
                  <a:schemeClr val="tx1"/>
                </a:solidFill>
                <a:latin typeface="Lucida Sans Unicode" pitchFamily="34" charset="0"/>
                <a:cs typeface="Lucida Sans Unicode" pitchFamily="34" charset="0"/>
              </a:rPr>
              <a:t>it promote </a:t>
            </a:r>
            <a:r>
              <a:rPr lang="en-US" sz="2100" dirty="0" smtClean="0">
                <a:solidFill>
                  <a:schemeClr val="tx1"/>
                </a:solidFill>
                <a:latin typeface="Lucida Sans Unicode" pitchFamily="34" charset="0"/>
                <a:cs typeface="Lucida Sans Unicode" pitchFamily="34" charset="0"/>
              </a:rPr>
              <a:t>atherosclerosis</a:t>
            </a:r>
          </a:p>
          <a:p>
            <a:endParaRPr lang="en-US" sz="2100" dirty="0" smtClean="0">
              <a:solidFill>
                <a:schemeClr val="tx1"/>
              </a:solidFill>
              <a:latin typeface="Lucida Sans Unicode" pitchFamily="34" charset="0"/>
              <a:cs typeface="Lucida Sans Unicode" pitchFamily="34" charset="0"/>
            </a:endParaRPr>
          </a:p>
          <a:p>
            <a:r>
              <a:rPr lang="en-US" sz="2100" b="1" dirty="0" smtClean="0">
                <a:solidFill>
                  <a:schemeClr val="tx1"/>
                </a:solidFill>
                <a:latin typeface="Lucida Sans Unicode" pitchFamily="34" charset="0"/>
                <a:cs typeface="Lucida Sans Unicode" pitchFamily="34" charset="0"/>
              </a:rPr>
              <a:t>Chylomicrons</a:t>
            </a:r>
            <a:r>
              <a:rPr lang="en-US" sz="2100" dirty="0" smtClean="0">
                <a:solidFill>
                  <a:schemeClr val="tx1"/>
                </a:solidFill>
                <a:latin typeface="Lucida Sans Unicode" pitchFamily="34" charset="0"/>
                <a:cs typeface="Lucida Sans Unicode" pitchFamily="34" charset="0"/>
              </a:rPr>
              <a:t> also promote atherosclerosis.</a:t>
            </a:r>
          </a:p>
          <a:p>
            <a:endParaRPr lang="en-US" sz="2100" dirty="0" smtClean="0">
              <a:solidFill>
                <a:schemeClr val="tx1"/>
              </a:solidFill>
              <a:latin typeface="Lucida Sans Unicode" pitchFamily="34" charset="0"/>
              <a:cs typeface="Lucida Sans Unicode" pitchFamily="34" charset="0"/>
            </a:endParaRPr>
          </a:p>
          <a:p>
            <a:r>
              <a:rPr lang="en-US" sz="2100" b="1" dirty="0">
                <a:solidFill>
                  <a:schemeClr val="tx1"/>
                </a:solidFill>
                <a:latin typeface="Lucida Sans Unicode" pitchFamily="34" charset="0"/>
                <a:cs typeface="Lucida Sans Unicode" pitchFamily="34" charset="0"/>
              </a:rPr>
              <a:t>High-density lipoproteins (HDLs): </a:t>
            </a:r>
            <a:r>
              <a:rPr lang="en-US" sz="2100" dirty="0">
                <a:solidFill>
                  <a:schemeClr val="tx1"/>
                </a:solidFill>
                <a:latin typeface="Lucida Sans Unicode" pitchFamily="34" charset="0"/>
                <a:cs typeface="Lucida Sans Unicode" pitchFamily="34" charset="0"/>
              </a:rPr>
              <a:t>is known as “good” </a:t>
            </a:r>
            <a:r>
              <a:rPr lang="en-US" sz="2100" dirty="0" smtClean="0">
                <a:solidFill>
                  <a:schemeClr val="tx1"/>
                </a:solidFill>
                <a:latin typeface="Lucida Sans Unicode" pitchFamily="34" charset="0"/>
                <a:cs typeface="Lucida Sans Unicode" pitchFamily="34" charset="0"/>
              </a:rPr>
              <a:t>cholesterol. High </a:t>
            </a:r>
            <a:r>
              <a:rPr lang="en-US" sz="2100" dirty="0">
                <a:solidFill>
                  <a:schemeClr val="tx1"/>
                </a:solidFill>
                <a:latin typeface="Lucida Sans Unicode" pitchFamily="34" charset="0"/>
                <a:cs typeface="Lucida Sans Unicode" pitchFamily="34" charset="0"/>
              </a:rPr>
              <a:t>levels of HDL </a:t>
            </a:r>
            <a:r>
              <a:rPr lang="en-US" sz="2100" dirty="0" smtClean="0">
                <a:solidFill>
                  <a:schemeClr val="tx1"/>
                </a:solidFill>
                <a:latin typeface="Lucida Sans Unicode" pitchFamily="34" charset="0"/>
                <a:cs typeface="Lucida Sans Unicode" pitchFamily="34" charset="0"/>
              </a:rPr>
              <a:t>protects </a:t>
            </a:r>
            <a:r>
              <a:rPr lang="en-US" sz="2100" dirty="0">
                <a:solidFill>
                  <a:schemeClr val="tx1"/>
                </a:solidFill>
                <a:latin typeface="Lucida Sans Unicode" pitchFamily="34" charset="0"/>
                <a:cs typeface="Lucida Sans Unicode" pitchFamily="34" charset="0"/>
              </a:rPr>
              <a:t>against heart attack. Low levels of HDL also increase the risk of heart disease. HDLs help to reverse the effects of high </a:t>
            </a:r>
            <a:r>
              <a:rPr lang="en-US" sz="2100" dirty="0" smtClean="0">
                <a:solidFill>
                  <a:schemeClr val="tx1"/>
                </a:solidFill>
                <a:latin typeface="Lucida Sans Unicode" pitchFamily="34" charset="0"/>
                <a:cs typeface="Lucida Sans Unicode" pitchFamily="34" charset="0"/>
              </a:rPr>
              <a:t>cholesterol.</a:t>
            </a:r>
            <a:endParaRPr lang="en-US" dirty="0" smtClean="0">
              <a:latin typeface="Lucida Sans Unicode" pitchFamily="34" charset="0"/>
              <a:cs typeface="Lucida Sans Unicode" pitchFamily="34" charset="0"/>
            </a:endParaRPr>
          </a:p>
          <a:p>
            <a:pPr>
              <a:buFont typeface="Wingdings 3" pitchFamily="18" charset="2"/>
              <a:buNone/>
            </a:pPr>
            <a:endParaRPr lang="en-US" dirty="0" smtClean="0">
              <a:latin typeface="Lucida Sans Unicode" pitchFamily="34" charset="0"/>
              <a:cs typeface="Lucida Sans Unicode"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4953000" y="228600"/>
            <a:ext cx="4191000" cy="762000"/>
          </a:xfrm>
        </p:spPr>
        <p:txBody>
          <a:bodyPr>
            <a:noAutofit/>
          </a:bodyPr>
          <a:lstStyle/>
          <a:p>
            <a:pPr>
              <a:defRPr/>
            </a:pPr>
            <a:r>
              <a:rPr lang="en-US" sz="2000" b="1" dirty="0" smtClean="0">
                <a:latin typeface="Lucida Sans Unicode" pitchFamily="34" charset="0"/>
                <a:cs typeface="Lucida Sans Unicode" pitchFamily="34" charset="0"/>
              </a:rPr>
              <a:t>PATHOGENESIS: </a:t>
            </a:r>
            <a:r>
              <a:rPr lang="en-US" sz="2000" b="1" dirty="0">
                <a:latin typeface="Lucida Sans Unicode" pitchFamily="34" charset="0"/>
                <a:cs typeface="Lucida Sans Unicode" pitchFamily="34" charset="0"/>
              </a:rPr>
              <a:t>the </a:t>
            </a:r>
            <a:r>
              <a:rPr lang="en-US" sz="2000" b="1" dirty="0" smtClean="0">
                <a:latin typeface="Lucida Sans Unicode" pitchFamily="34" charset="0"/>
                <a:cs typeface="Lucida Sans Unicode" pitchFamily="34" charset="0"/>
              </a:rPr>
              <a:t>hypothesis is that AS is a response to injury</a:t>
            </a:r>
          </a:p>
        </p:txBody>
      </p:sp>
      <p:sp>
        <p:nvSpPr>
          <p:cNvPr id="39938" name="Rectangle 3"/>
          <p:cNvSpPr>
            <a:spLocks noGrp="1" noChangeArrowheads="1"/>
          </p:cNvSpPr>
          <p:nvPr>
            <p:ph idx="4294967295"/>
          </p:nvPr>
        </p:nvSpPr>
        <p:spPr>
          <a:xfrm>
            <a:off x="4724400" y="1066800"/>
            <a:ext cx="4419600" cy="5791200"/>
          </a:xfrm>
        </p:spPr>
        <p:txBody>
          <a:bodyPr>
            <a:normAutofit fontScale="62500" lnSpcReduction="20000"/>
          </a:bodyPr>
          <a:lstStyle/>
          <a:p>
            <a:pPr marL="0" indent="0" eaLnBrk="1" hangingPunct="1">
              <a:lnSpc>
                <a:spcPct val="90000"/>
              </a:lnSpc>
              <a:buNone/>
            </a:pPr>
            <a:r>
              <a:rPr lang="en-US" dirty="0" smtClean="0">
                <a:latin typeface="Lucida Sans Unicode" pitchFamily="34" charset="0"/>
                <a:cs typeface="Lucida Sans Unicode" pitchFamily="34" charset="0"/>
              </a:rPr>
              <a:t>The steps are as follows:</a:t>
            </a:r>
          </a:p>
          <a:p>
            <a:pPr marL="0" indent="0" eaLnBrk="1" hangingPunct="1">
              <a:lnSpc>
                <a:spcPct val="90000"/>
              </a:lnSpc>
              <a:buNone/>
            </a:pPr>
            <a:endParaRPr lang="en-US" dirty="0" smtClean="0">
              <a:latin typeface="Lucida Sans Unicode" pitchFamily="34" charset="0"/>
              <a:cs typeface="Lucida Sans Unicode" pitchFamily="34" charset="0"/>
            </a:endParaRPr>
          </a:p>
          <a:p>
            <a:pPr marL="514350" indent="-514350">
              <a:buFont typeface="+mj-lt"/>
              <a:buAutoNum type="alphaLcPeriod"/>
            </a:pPr>
            <a:r>
              <a:rPr lang="en-US" dirty="0" smtClean="0">
                <a:latin typeface="Lucida Sans Unicode" pitchFamily="34" charset="0"/>
                <a:cs typeface="Lucida Sans Unicode" pitchFamily="34" charset="0"/>
              </a:rPr>
              <a:t>Accumulation </a:t>
            </a:r>
            <a:r>
              <a:rPr lang="en-US" dirty="0">
                <a:latin typeface="Lucida Sans Unicode" pitchFamily="34" charset="0"/>
                <a:cs typeface="Lucida Sans Unicode" pitchFamily="34" charset="0"/>
              </a:rPr>
              <a:t>of </a:t>
            </a:r>
            <a:r>
              <a:rPr lang="en-US" dirty="0" smtClean="0">
                <a:latin typeface="Lucida Sans Unicode" pitchFamily="34" charset="0"/>
                <a:cs typeface="Lucida Sans Unicode" pitchFamily="34" charset="0"/>
              </a:rPr>
              <a:t>lipoproteins (mainly LDL with its high cholesterol content) </a:t>
            </a:r>
            <a:r>
              <a:rPr lang="en-US" dirty="0">
                <a:latin typeface="Lucida Sans Unicode" pitchFamily="34" charset="0"/>
                <a:cs typeface="Lucida Sans Unicode" pitchFamily="34" charset="0"/>
              </a:rPr>
              <a:t>in the vessel wall </a:t>
            </a:r>
            <a:endParaRPr lang="en-US" dirty="0" smtClean="0">
              <a:latin typeface="Lucida Sans Unicode" pitchFamily="34" charset="0"/>
              <a:cs typeface="Lucida Sans Unicode" pitchFamily="34" charset="0"/>
            </a:endParaRPr>
          </a:p>
          <a:p>
            <a:pPr marL="514350" indent="-514350">
              <a:buFont typeface="+mj-lt"/>
              <a:buAutoNum type="alphaLcPeriod"/>
            </a:pPr>
            <a:endParaRPr lang="en-US" dirty="0">
              <a:latin typeface="Lucida Sans Unicode" pitchFamily="34" charset="0"/>
              <a:cs typeface="Lucida Sans Unicode" pitchFamily="34" charset="0"/>
            </a:endParaRPr>
          </a:p>
          <a:p>
            <a:pPr marL="514350" indent="-514350">
              <a:buFont typeface="+mj-lt"/>
              <a:buAutoNum type="alphaLcPeriod"/>
            </a:pPr>
            <a:r>
              <a:rPr lang="en-US" dirty="0" smtClean="0">
                <a:latin typeface="Lucida Sans Unicode" pitchFamily="34" charset="0"/>
                <a:cs typeface="Lucida Sans Unicode" pitchFamily="34" charset="0"/>
              </a:rPr>
              <a:t>Subtle Chronic </a:t>
            </a:r>
            <a:r>
              <a:rPr lang="en-US" dirty="0">
                <a:latin typeface="Lucida Sans Unicode" pitchFamily="34" charset="0"/>
                <a:cs typeface="Lucida Sans Unicode" pitchFamily="34" charset="0"/>
              </a:rPr>
              <a:t>endothelial </a:t>
            </a:r>
            <a:r>
              <a:rPr lang="en-US" dirty="0" smtClean="0">
                <a:latin typeface="Lucida Sans Unicode" pitchFamily="34" charset="0"/>
                <a:cs typeface="Lucida Sans Unicode" pitchFamily="34" charset="0"/>
              </a:rPr>
              <a:t>injury</a:t>
            </a:r>
          </a:p>
          <a:p>
            <a:pPr marL="514350" indent="-514350">
              <a:buFont typeface="+mj-lt"/>
              <a:buAutoNum type="alphaLcPeriod"/>
            </a:pPr>
            <a:endParaRPr lang="ar-SA" dirty="0">
              <a:latin typeface="Lucida Sans Unicode" pitchFamily="34" charset="0"/>
            </a:endParaRPr>
          </a:p>
          <a:p>
            <a:pPr marL="514350" indent="-514350">
              <a:buFont typeface="+mj-lt"/>
              <a:buAutoNum type="alphaLcPeriod"/>
            </a:pPr>
            <a:r>
              <a:rPr lang="en-US" dirty="0" smtClean="0">
                <a:latin typeface="Lucida Sans Unicode" pitchFamily="34" charset="0"/>
                <a:cs typeface="Lucida Sans Unicode" pitchFamily="34" charset="0"/>
              </a:rPr>
              <a:t>Increased </a:t>
            </a:r>
            <a:r>
              <a:rPr lang="en-US" dirty="0">
                <a:latin typeface="Lucida Sans Unicode" pitchFamily="34" charset="0"/>
                <a:cs typeface="Lucida Sans Unicode" pitchFamily="34" charset="0"/>
              </a:rPr>
              <a:t>permeability, leukocyte adhesion, and thrombotic potential</a:t>
            </a:r>
            <a:r>
              <a:rPr lang="en-US" dirty="0" smtClean="0">
                <a:latin typeface="Lucida Sans Unicode" pitchFamily="34" charset="0"/>
                <a:cs typeface="Lucida Sans Unicode" pitchFamily="34" charset="0"/>
              </a:rPr>
              <a:t>.</a:t>
            </a:r>
          </a:p>
          <a:p>
            <a:pPr marL="514350" indent="-514350">
              <a:buFont typeface="+mj-lt"/>
              <a:buAutoNum type="alphaLcPeriod"/>
            </a:pPr>
            <a:endParaRPr lang="en-US" dirty="0" smtClean="0">
              <a:latin typeface="Lucida Sans Unicode" pitchFamily="34" charset="0"/>
              <a:cs typeface="Lucida Sans Unicode" pitchFamily="34" charset="0"/>
            </a:endParaRPr>
          </a:p>
          <a:p>
            <a:pPr marL="514350" indent="-514350">
              <a:buFont typeface="+mj-lt"/>
              <a:buAutoNum type="alphaLcPeriod"/>
            </a:pPr>
            <a:r>
              <a:rPr lang="en-US" dirty="0">
                <a:latin typeface="Lucida Sans Unicode" pitchFamily="34" charset="0"/>
                <a:cs typeface="Lucida Sans Unicode" pitchFamily="34" charset="0"/>
              </a:rPr>
              <a:t>Adhesion of blood monocytes </a:t>
            </a:r>
            <a:r>
              <a:rPr lang="en-US" dirty="0" smtClean="0">
                <a:latin typeface="Lucida Sans Unicode" pitchFamily="34" charset="0"/>
                <a:cs typeface="Lucida Sans Unicode" pitchFamily="34" charset="0"/>
              </a:rPr>
              <a:t>and leukocytes </a:t>
            </a:r>
            <a:r>
              <a:rPr lang="en-US" dirty="0">
                <a:latin typeface="Lucida Sans Unicode" pitchFamily="34" charset="0"/>
                <a:cs typeface="Lucida Sans Unicode" pitchFamily="34" charset="0"/>
              </a:rPr>
              <a:t>to the endothelium, followed by </a:t>
            </a:r>
            <a:r>
              <a:rPr lang="en-US" dirty="0" smtClean="0">
                <a:latin typeface="Lucida Sans Unicode" pitchFamily="34" charset="0"/>
                <a:cs typeface="Lucida Sans Unicode" pitchFamily="34" charset="0"/>
              </a:rPr>
              <a:t>migration of monocytes into </a:t>
            </a:r>
            <a:r>
              <a:rPr lang="en-US" dirty="0">
                <a:latin typeface="Lucida Sans Unicode" pitchFamily="34" charset="0"/>
                <a:cs typeface="Lucida Sans Unicode" pitchFamily="34" charset="0"/>
              </a:rPr>
              <a:t>the intima and </a:t>
            </a:r>
            <a:r>
              <a:rPr lang="en-US" dirty="0" smtClean="0">
                <a:latin typeface="Lucida Sans Unicode" pitchFamily="34" charset="0"/>
                <a:cs typeface="Lucida Sans Unicode" pitchFamily="34" charset="0"/>
              </a:rPr>
              <a:t> </a:t>
            </a:r>
            <a:r>
              <a:rPr lang="en-US" dirty="0">
                <a:latin typeface="Lucida Sans Unicode" pitchFamily="34" charset="0"/>
                <a:cs typeface="Lucida Sans Unicode" pitchFamily="34" charset="0"/>
              </a:rPr>
              <a:t>transformation into macrophages and foam </a:t>
            </a:r>
            <a:r>
              <a:rPr lang="en-US" dirty="0" smtClean="0">
                <a:latin typeface="Lucida Sans Unicode" pitchFamily="34" charset="0"/>
                <a:cs typeface="Lucida Sans Unicode" pitchFamily="34" charset="0"/>
              </a:rPr>
              <a:t>cells</a:t>
            </a:r>
          </a:p>
          <a:p>
            <a:pPr marL="514350" indent="-514350">
              <a:buFont typeface="+mj-lt"/>
              <a:buAutoNum type="alphaLcPeriod"/>
            </a:pPr>
            <a:endParaRPr lang="en-US" dirty="0">
              <a:latin typeface="Lucida Sans Unicode" pitchFamily="34" charset="0"/>
              <a:cs typeface="Lucida Sans Unicode" pitchFamily="34" charset="0"/>
            </a:endParaRPr>
          </a:p>
          <a:p>
            <a:pPr marL="514350" indent="-514350">
              <a:buFont typeface="+mj-lt"/>
              <a:buAutoNum type="alphaLcPeriod"/>
            </a:pPr>
            <a:r>
              <a:rPr lang="en-US" dirty="0">
                <a:latin typeface="Lucida Sans Unicode" pitchFamily="34" charset="0"/>
                <a:cs typeface="Lucida Sans Unicode" pitchFamily="34" charset="0"/>
              </a:rPr>
              <a:t>Adhesion of platelets </a:t>
            </a:r>
          </a:p>
          <a:p>
            <a:endParaRPr lang="en-US" dirty="0" smtClean="0">
              <a:latin typeface="Lucida Sans Unicode" pitchFamily="34" charset="0"/>
              <a:cs typeface="Lucida Sans Unicode" pitchFamily="34" charset="0"/>
            </a:endParaRPr>
          </a:p>
        </p:txBody>
      </p:sp>
      <p:pic>
        <p:nvPicPr>
          <p:cNvPr id="2" name="Picture 1"/>
          <p:cNvPicPr>
            <a:picLocks noChangeAspect="1"/>
          </p:cNvPicPr>
          <p:nvPr/>
        </p:nvPicPr>
        <p:blipFill>
          <a:blip r:embed="rId3"/>
          <a:stretch>
            <a:fillRect/>
          </a:stretch>
        </p:blipFill>
        <p:spPr>
          <a:xfrm>
            <a:off x="-15240" y="23949"/>
            <a:ext cx="4188016" cy="6834051"/>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4962525" y="228600"/>
            <a:ext cx="4181475" cy="457200"/>
          </a:xfrm>
        </p:spPr>
        <p:txBody>
          <a:bodyPr>
            <a:normAutofit/>
          </a:bodyPr>
          <a:lstStyle/>
          <a:p>
            <a:pPr eaLnBrk="1" fontAlgn="auto" hangingPunct="1">
              <a:spcAft>
                <a:spcPts val="0"/>
              </a:spcAft>
              <a:defRPr/>
            </a:pPr>
            <a:r>
              <a:rPr lang="en-US" sz="2000" b="1" dirty="0" smtClean="0">
                <a:latin typeface="Lucida Sans Unicode" pitchFamily="34" charset="0"/>
                <a:cs typeface="Lucida Sans Unicode" pitchFamily="34" charset="0"/>
              </a:rPr>
              <a:t>PATHOGENESIS:</a:t>
            </a:r>
          </a:p>
        </p:txBody>
      </p:sp>
      <p:sp>
        <p:nvSpPr>
          <p:cNvPr id="49154" name="Rectangle 3"/>
          <p:cNvSpPr>
            <a:spLocks noGrp="1" noChangeArrowheads="1"/>
          </p:cNvSpPr>
          <p:nvPr>
            <p:ph idx="4294967295"/>
          </p:nvPr>
        </p:nvSpPr>
        <p:spPr>
          <a:xfrm>
            <a:off x="5105401" y="1219200"/>
            <a:ext cx="4038600" cy="5175250"/>
          </a:xfrm>
        </p:spPr>
        <p:txBody>
          <a:bodyPr>
            <a:normAutofit fontScale="70000" lnSpcReduction="20000"/>
          </a:bodyPr>
          <a:lstStyle/>
          <a:p>
            <a:pPr marL="514350" indent="-514350" eaLnBrk="1" hangingPunct="1">
              <a:buFont typeface="+mj-lt"/>
              <a:buAutoNum type="alphaLcPeriod" startAt="6"/>
            </a:pPr>
            <a:r>
              <a:rPr lang="en-US" sz="2800" dirty="0" smtClean="0">
                <a:latin typeface="Lucida Sans Unicode" pitchFamily="34" charset="0"/>
                <a:cs typeface="Lucida Sans Unicode" pitchFamily="34" charset="0"/>
              </a:rPr>
              <a:t>Release of factors from activated platelets, macrophages, or vascular cells that cause migration of SMCs from media into the intima. </a:t>
            </a:r>
          </a:p>
          <a:p>
            <a:pPr marL="514350" indent="-514350" eaLnBrk="1" hangingPunct="1">
              <a:buFont typeface="+mj-lt"/>
              <a:buAutoNum type="alphaLcPeriod" startAt="6"/>
            </a:pPr>
            <a:endParaRPr lang="en-US" sz="2800" dirty="0" smtClean="0">
              <a:latin typeface="Lucida Sans Unicode" pitchFamily="34" charset="0"/>
              <a:cs typeface="Lucida Sans Unicode" pitchFamily="34" charset="0"/>
            </a:endParaRPr>
          </a:p>
          <a:p>
            <a:pPr marL="514350" indent="-514350">
              <a:buFont typeface="+mj-lt"/>
              <a:buAutoNum type="alphaLcPeriod" startAt="6"/>
            </a:pPr>
            <a:r>
              <a:rPr lang="en-US" sz="2800" dirty="0">
                <a:latin typeface="Lucida Sans Unicode" pitchFamily="34" charset="0"/>
                <a:cs typeface="Lucida Sans Unicode" pitchFamily="34" charset="0"/>
              </a:rPr>
              <a:t>Proliferation of smooth muscle cells in the intima, and </a:t>
            </a:r>
            <a:r>
              <a:rPr lang="en-US" sz="2800" dirty="0" smtClean="0">
                <a:latin typeface="Lucida Sans Unicode" pitchFamily="34" charset="0"/>
                <a:cs typeface="Lucida Sans Unicode" pitchFamily="34" charset="0"/>
              </a:rPr>
              <a:t>production </a:t>
            </a:r>
            <a:r>
              <a:rPr lang="en-US" sz="2800" dirty="0">
                <a:latin typeface="Lucida Sans Unicode" pitchFamily="34" charset="0"/>
                <a:cs typeface="Lucida Sans Unicode" pitchFamily="34" charset="0"/>
              </a:rPr>
              <a:t>of extracellular </a:t>
            </a:r>
            <a:r>
              <a:rPr lang="en-US" sz="2800" dirty="0" smtClean="0">
                <a:latin typeface="Lucida Sans Unicode" pitchFamily="34" charset="0"/>
                <a:cs typeface="Lucida Sans Unicode" pitchFamily="34" charset="0"/>
              </a:rPr>
              <a:t>matrix(e.g. </a:t>
            </a:r>
            <a:r>
              <a:rPr lang="en-US" sz="2800" dirty="0">
                <a:latin typeface="Lucida Sans Unicode" pitchFamily="34" charset="0"/>
                <a:cs typeface="Lucida Sans Unicode" pitchFamily="34" charset="0"/>
              </a:rPr>
              <a:t>collagen </a:t>
            </a:r>
            <a:r>
              <a:rPr lang="en-US" sz="2800" dirty="0" smtClean="0">
                <a:latin typeface="Lucida Sans Unicode" pitchFamily="34" charset="0"/>
                <a:cs typeface="Lucida Sans Unicode" pitchFamily="34" charset="0"/>
              </a:rPr>
              <a:t>&amp; proteoglycans).</a:t>
            </a:r>
          </a:p>
          <a:p>
            <a:pPr marL="514350" indent="-514350">
              <a:buFont typeface="+mj-lt"/>
              <a:buAutoNum type="alphaLcPeriod" startAt="6"/>
            </a:pPr>
            <a:endParaRPr lang="en-US" sz="2800" dirty="0">
              <a:latin typeface="Lucida Sans Unicode" pitchFamily="34" charset="0"/>
              <a:cs typeface="Lucida Sans Unicode" pitchFamily="34" charset="0"/>
            </a:endParaRPr>
          </a:p>
          <a:p>
            <a:pPr marL="514350" indent="-514350">
              <a:buFont typeface="+mj-lt"/>
              <a:buAutoNum type="alphaLcPeriod" startAt="6"/>
            </a:pPr>
            <a:r>
              <a:rPr lang="en-US" sz="2800" dirty="0">
                <a:latin typeface="Lucida Sans Unicode" pitchFamily="34" charset="0"/>
                <a:cs typeface="Lucida Sans Unicode" pitchFamily="34" charset="0"/>
              </a:rPr>
              <a:t>Enhanced accumulation of </a:t>
            </a:r>
            <a:r>
              <a:rPr lang="en-US" sz="2800" dirty="0" smtClean="0">
                <a:latin typeface="Lucida Sans Unicode" pitchFamily="34" charset="0"/>
                <a:cs typeface="Lucida Sans Unicode" pitchFamily="34" charset="0"/>
              </a:rPr>
              <a:t>intracellular (</a:t>
            </a:r>
            <a:r>
              <a:rPr lang="en-US" sz="2800" dirty="0">
                <a:latin typeface="Lucida Sans Unicode" pitchFamily="34" charset="0"/>
                <a:cs typeface="Lucida Sans Unicode" pitchFamily="34" charset="0"/>
              </a:rPr>
              <a:t>macrophages and SMCs) and </a:t>
            </a:r>
            <a:r>
              <a:rPr lang="en-US" sz="2800" dirty="0" smtClean="0">
                <a:latin typeface="Lucida Sans Unicode" pitchFamily="34" charset="0"/>
                <a:cs typeface="Lucida Sans Unicode" pitchFamily="34" charset="0"/>
              </a:rPr>
              <a:t>extracellularly lipids. </a:t>
            </a:r>
            <a:endParaRPr lang="en-US" sz="2800" dirty="0">
              <a:latin typeface="Lucida Sans Unicode" pitchFamily="34" charset="0"/>
              <a:cs typeface="Lucida Sans Unicode" pitchFamily="34" charset="0"/>
            </a:endParaRPr>
          </a:p>
          <a:p>
            <a:endParaRPr lang="en-US" sz="2800" dirty="0">
              <a:latin typeface="Lucida Sans Unicode" pitchFamily="34" charset="0"/>
              <a:cs typeface="Lucida Sans Unicode" pitchFamily="34" charset="0"/>
            </a:endParaRPr>
          </a:p>
          <a:p>
            <a:pPr eaLnBrk="1" hangingPunct="1"/>
            <a:endParaRPr lang="en-US" sz="2800" dirty="0" smtClean="0">
              <a:latin typeface="Lucida Sans Unicode" pitchFamily="34" charset="0"/>
              <a:cs typeface="Lucida Sans Unicode" pitchFamily="34" charset="0"/>
            </a:endParaRPr>
          </a:p>
          <a:p>
            <a:pPr eaLnBrk="1" hangingPunct="1"/>
            <a:endParaRPr lang="en-US" sz="2800" dirty="0" smtClean="0">
              <a:latin typeface="Lucida Sans Unicode" pitchFamily="34" charset="0"/>
              <a:cs typeface="Lucida Sans Unicode" pitchFamily="34" charset="0"/>
            </a:endParaRPr>
          </a:p>
        </p:txBody>
      </p:sp>
      <p:pic>
        <p:nvPicPr>
          <p:cNvPr id="2" name="Picture 1"/>
          <p:cNvPicPr>
            <a:picLocks noChangeAspect="1"/>
          </p:cNvPicPr>
          <p:nvPr/>
        </p:nvPicPr>
        <p:blipFill>
          <a:blip r:embed="rId3"/>
          <a:stretch>
            <a:fillRect/>
          </a:stretch>
        </p:blipFill>
        <p:spPr>
          <a:xfrm>
            <a:off x="-30481" y="0"/>
            <a:ext cx="4406239" cy="68580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http://www.pathophys.org/wp-content/uploads/2012/10/Athero-Risk-Complication.png"/>
          <p:cNvPicPr>
            <a:picLocks noChangeAspect="1" noChangeArrowheads="1"/>
          </p:cNvPicPr>
          <p:nvPr/>
        </p:nvPicPr>
        <p:blipFill>
          <a:blip r:embed="rId2" cstate="print"/>
          <a:srcRect/>
          <a:stretch>
            <a:fillRect/>
          </a:stretch>
        </p:blipFill>
        <p:spPr bwMode="auto">
          <a:xfrm>
            <a:off x="609600" y="484596"/>
            <a:ext cx="8534400" cy="6338570"/>
          </a:xfrm>
          <a:prstGeom prst="rect">
            <a:avLst/>
          </a:prstGeom>
          <a:noFill/>
        </p:spPr>
      </p:pic>
      <p:sp>
        <p:nvSpPr>
          <p:cNvPr id="4" name="Rectangle 3"/>
          <p:cNvSpPr/>
          <p:nvPr/>
        </p:nvSpPr>
        <p:spPr>
          <a:xfrm>
            <a:off x="7306638" y="6488668"/>
            <a:ext cx="1837362" cy="369332"/>
          </a:xfrm>
          <a:prstGeom prst="rect">
            <a:avLst/>
          </a:prstGeom>
        </p:spPr>
        <p:txBody>
          <a:bodyPr wrap="none">
            <a:spAutoFit/>
          </a:bodyPr>
          <a:lstStyle/>
          <a:p>
            <a:r>
              <a:rPr lang="en-US" sz="1100" dirty="0" smtClean="0"/>
              <a:t>http://www.pathophys.org</a:t>
            </a:r>
            <a:r>
              <a:rPr lang="en-US" dirty="0" smtClean="0"/>
              <a:t>/</a:t>
            </a:r>
            <a:endParaRPr lang="en-US" dirty="0"/>
          </a:p>
        </p:txBody>
      </p:sp>
      <p:sp>
        <p:nvSpPr>
          <p:cNvPr id="2" name="Title 1"/>
          <p:cNvSpPr>
            <a:spLocks noGrp="1"/>
          </p:cNvSpPr>
          <p:nvPr>
            <p:ph type="title"/>
          </p:nvPr>
        </p:nvSpPr>
        <p:spPr>
          <a:xfrm>
            <a:off x="1295400" y="76200"/>
            <a:ext cx="6589200" cy="533400"/>
          </a:xfrm>
        </p:spPr>
        <p:txBody>
          <a:bodyPr>
            <a:normAutofit fontScale="90000"/>
          </a:bodyPr>
          <a:lstStyle/>
          <a:p>
            <a:r>
              <a:rPr lang="en-US" dirty="0" smtClean="0"/>
              <a:t>SUMMARY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http://farm9.staticflickr.com/8424/7794018500_0f70770270_b.jpg"/>
          <p:cNvPicPr>
            <a:picLocks noChangeAspect="1" noChangeArrowheads="1"/>
          </p:cNvPicPr>
          <p:nvPr/>
        </p:nvPicPr>
        <p:blipFill>
          <a:blip r:embed="rId2" cstate="print"/>
          <a:srcRect/>
          <a:stretch>
            <a:fillRect/>
          </a:stretch>
        </p:blipFill>
        <p:spPr bwMode="auto">
          <a:xfrm>
            <a:off x="6146887" y="5232250"/>
            <a:ext cx="2888256" cy="1627927"/>
          </a:xfrm>
          <a:prstGeom prst="rect">
            <a:avLst/>
          </a:prstGeom>
          <a:noFill/>
        </p:spPr>
      </p:pic>
      <p:sp>
        <p:nvSpPr>
          <p:cNvPr id="5" name="Rectangle 4"/>
          <p:cNvSpPr/>
          <p:nvPr/>
        </p:nvSpPr>
        <p:spPr>
          <a:xfrm>
            <a:off x="7963272" y="5258376"/>
            <a:ext cx="1148071" cy="369332"/>
          </a:xfrm>
          <a:prstGeom prst="rect">
            <a:avLst/>
          </a:prstGeom>
        </p:spPr>
        <p:txBody>
          <a:bodyPr wrap="none">
            <a:spAutoFit/>
          </a:bodyPr>
          <a:lstStyle/>
          <a:p>
            <a:r>
              <a:rPr lang="en-US" sz="1050" dirty="0" smtClean="0">
                <a:hlinkClick r:id="rId3"/>
              </a:rPr>
              <a:t>www.flickr.com</a:t>
            </a:r>
            <a:r>
              <a:rPr lang="en-US" dirty="0" smtClean="0"/>
              <a:t> </a:t>
            </a:r>
            <a:endParaRPr lang="en-US" dirty="0"/>
          </a:p>
        </p:txBody>
      </p:sp>
      <p:pic>
        <p:nvPicPr>
          <p:cNvPr id="108550" name="Picture 6" descr="http://us.cdn2.123rf.com/168nwm/woodoo007/woodoo0071209/woodoo007120900002/15095852-coronary-angioplasty-procedure--opened-blood-flow.jpg"/>
          <p:cNvPicPr>
            <a:picLocks noChangeAspect="1" noChangeArrowheads="1"/>
          </p:cNvPicPr>
          <p:nvPr/>
        </p:nvPicPr>
        <p:blipFill>
          <a:blip r:embed="rId4" cstate="print"/>
          <a:srcRect/>
          <a:stretch>
            <a:fillRect/>
          </a:stretch>
        </p:blipFill>
        <p:spPr bwMode="auto">
          <a:xfrm>
            <a:off x="5943600" y="1828800"/>
            <a:ext cx="3091543" cy="3091543"/>
          </a:xfrm>
          <a:prstGeom prst="rect">
            <a:avLst/>
          </a:prstGeom>
          <a:noFill/>
        </p:spPr>
      </p:pic>
      <p:sp>
        <p:nvSpPr>
          <p:cNvPr id="2" name="Title 1"/>
          <p:cNvSpPr>
            <a:spLocks noGrp="1"/>
          </p:cNvSpPr>
          <p:nvPr>
            <p:ph type="title"/>
          </p:nvPr>
        </p:nvSpPr>
        <p:spPr>
          <a:xfrm>
            <a:off x="5666290" y="-20053"/>
            <a:ext cx="3445053" cy="1280890"/>
          </a:xfrm>
        </p:spPr>
        <p:txBody>
          <a:bodyPr>
            <a:normAutofit/>
          </a:bodyPr>
          <a:lstStyle/>
          <a:p>
            <a:r>
              <a:rPr lang="en-US" b="1" dirty="0" smtClean="0"/>
              <a:t>Angioplasty</a:t>
            </a:r>
            <a:endParaRPr lang="en-US" b="1" dirty="0"/>
          </a:p>
        </p:txBody>
      </p:sp>
      <p:pic>
        <p:nvPicPr>
          <p:cNvPr id="4" name="Picture 3"/>
          <p:cNvPicPr>
            <a:picLocks noChangeAspect="1"/>
          </p:cNvPicPr>
          <p:nvPr/>
        </p:nvPicPr>
        <p:blipFill>
          <a:blip r:embed="rId5"/>
          <a:stretch>
            <a:fillRect/>
          </a:stretch>
        </p:blipFill>
        <p:spPr>
          <a:xfrm>
            <a:off x="47431" y="633075"/>
            <a:ext cx="5626497" cy="6227102"/>
          </a:xfrm>
          <a:prstGeom prst="rect">
            <a:avLst/>
          </a:prstGeom>
        </p:spPr>
      </p:pic>
      <p:pic>
        <p:nvPicPr>
          <p:cNvPr id="6" name="Picture 5"/>
          <p:cNvPicPr>
            <a:picLocks noChangeAspect="1"/>
          </p:cNvPicPr>
          <p:nvPr/>
        </p:nvPicPr>
        <p:blipFill>
          <a:blip r:embed="rId6"/>
          <a:stretch>
            <a:fillRect/>
          </a:stretch>
        </p:blipFill>
        <p:spPr>
          <a:xfrm>
            <a:off x="2860680" y="6573640"/>
            <a:ext cx="1463167" cy="286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deco-01.slide.com/r/1/120/dl/urljUY8R3T8ReZ_p20Zw_LhX6niMbPbA/thumbnail"/>
          <p:cNvPicPr>
            <a:picLocks noChangeAspect="1" noChangeArrowheads="1"/>
          </p:cNvPicPr>
          <p:nvPr/>
        </p:nvPicPr>
        <p:blipFill>
          <a:blip r:embed="rId3" cstate="print"/>
          <a:srcRect/>
          <a:stretch>
            <a:fillRect/>
          </a:stretch>
        </p:blipFill>
        <p:spPr bwMode="auto">
          <a:xfrm>
            <a:off x="1828800" y="1219200"/>
            <a:ext cx="5029200" cy="4495800"/>
          </a:xfrm>
          <a:prstGeom prst="rect">
            <a:avLst/>
          </a:prstGeom>
          <a:noFill/>
          <a:ln w="9525">
            <a:noFill/>
            <a:miter lim="800000"/>
            <a:headEnd/>
            <a:tailEnd/>
          </a:ln>
        </p:spPr>
      </p:pic>
    </p:spTree>
    <p:extLst>
      <p:ext uri="{BB962C8B-B14F-4D97-AF65-F5344CB8AC3E}">
        <p14:creationId xmlns:p14="http://schemas.microsoft.com/office/powerpoint/2010/main" val="64294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lIns="92075" tIns="46038" rIns="92075" bIns="46038"/>
          <a:lstStyle/>
          <a:p>
            <a:pPr>
              <a:defRPr/>
            </a:pPr>
            <a:r>
              <a:rPr lang="en-US" sz="3600" dirty="0" smtClean="0">
                <a:latin typeface="Lucida Sans Unicode" pitchFamily="34" charset="0"/>
                <a:cs typeface="Lucida Sans Unicode" pitchFamily="34" charset="0"/>
              </a:rPr>
              <a:t>Normal Blood Vessels</a:t>
            </a:r>
          </a:p>
        </p:txBody>
      </p:sp>
      <p:sp>
        <p:nvSpPr>
          <p:cNvPr id="9219" name="Rectangle 3"/>
          <p:cNvSpPr>
            <a:spLocks noGrp="1" noChangeArrowheads="1"/>
          </p:cNvSpPr>
          <p:nvPr>
            <p:ph sz="quarter" idx="1"/>
          </p:nvPr>
        </p:nvSpPr>
        <p:spPr>
          <a:xfrm>
            <a:off x="484710" y="1853248"/>
            <a:ext cx="3641103" cy="4403091"/>
          </a:xfrm>
        </p:spPr>
        <p:txBody>
          <a:bodyPr>
            <a:normAutofit fontScale="70000" lnSpcReduction="20000"/>
          </a:bodyPr>
          <a:lstStyle/>
          <a:p>
            <a:pPr>
              <a:spcBef>
                <a:spcPct val="30000"/>
              </a:spcBef>
              <a:buClr>
                <a:srgbClr val="66CCFF"/>
              </a:buClr>
              <a:buSzPct val="90000"/>
            </a:pPr>
            <a:endParaRPr lang="en-US" sz="2800" dirty="0" smtClean="0">
              <a:solidFill>
                <a:schemeClr val="tx1"/>
              </a:solidFill>
              <a:latin typeface="Lucida Sans Unicode" pitchFamily="34" charset="0"/>
              <a:cs typeface="Lucida Sans Unicode" pitchFamily="34" charset="0"/>
            </a:endParaRPr>
          </a:p>
          <a:p>
            <a:pPr>
              <a:spcBef>
                <a:spcPct val="30000"/>
              </a:spcBef>
              <a:buClr>
                <a:srgbClr val="66CCFF"/>
              </a:buClr>
              <a:buSzPct val="90000"/>
            </a:pPr>
            <a:r>
              <a:rPr lang="en-US" sz="2800" dirty="0" smtClean="0">
                <a:solidFill>
                  <a:schemeClr val="tx1"/>
                </a:solidFill>
                <a:latin typeface="Lucida Sans Unicode" pitchFamily="34" charset="0"/>
                <a:cs typeface="Lucida Sans Unicode" pitchFamily="34" charset="0"/>
              </a:rPr>
              <a:t>Large (elastic) arteries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aorta, common carotid, iliac</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lots of elastic fibers</a:t>
            </a:r>
          </a:p>
          <a:p>
            <a:pPr>
              <a:buClr>
                <a:srgbClr val="66CCFF"/>
              </a:buClr>
              <a:buSzPct val="90000"/>
            </a:pPr>
            <a:r>
              <a:rPr lang="en-US" sz="2800" dirty="0" smtClean="0">
                <a:solidFill>
                  <a:schemeClr val="tx1"/>
                </a:solidFill>
                <a:latin typeface="Lucida Sans Unicode" pitchFamily="34" charset="0"/>
                <a:cs typeface="Lucida Sans Unicode" pitchFamily="34" charset="0"/>
              </a:rPr>
              <a:t>Medium (muscular) arteries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coronary, renal arteries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mostly smooth muscle cells</a:t>
            </a:r>
          </a:p>
          <a:p>
            <a:pPr>
              <a:buClr>
                <a:srgbClr val="66CCFF"/>
              </a:buClr>
              <a:buSzPct val="90000"/>
            </a:pPr>
            <a:r>
              <a:rPr lang="en-US" sz="2800" dirty="0" smtClean="0">
                <a:solidFill>
                  <a:schemeClr val="tx1"/>
                </a:solidFill>
                <a:latin typeface="Lucida Sans Unicode" pitchFamily="34" charset="0"/>
                <a:cs typeface="Lucida Sans Unicode" pitchFamily="34" charset="0"/>
              </a:rPr>
              <a:t>Small arteries/arterioles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all smooth muscle cells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blood pressure controlled here</a:t>
            </a:r>
          </a:p>
          <a:p>
            <a:pPr lvl="1">
              <a:spcBef>
                <a:spcPct val="0"/>
              </a:spcBef>
              <a:buClr>
                <a:schemeClr val="tx2"/>
              </a:buClr>
              <a:buSzPct val="90000"/>
              <a:buFontTx/>
              <a:buChar char="•"/>
            </a:pPr>
            <a:endParaRPr lang="en-US" dirty="0" smtClean="0">
              <a:latin typeface="Lucida Sans Unicode" pitchFamily="34" charset="0"/>
              <a:cs typeface="Lucida Sans Unicode" pitchFamily="34" charset="0"/>
            </a:endParaRPr>
          </a:p>
        </p:txBody>
      </p:sp>
      <p:sp>
        <p:nvSpPr>
          <p:cNvPr id="5" name="Content Placeholder 4"/>
          <p:cNvSpPr>
            <a:spLocks noGrp="1"/>
          </p:cNvSpPr>
          <p:nvPr>
            <p:ph sz="quarter" idx="2"/>
          </p:nvPr>
        </p:nvSpPr>
        <p:spPr>
          <a:xfrm>
            <a:off x="4241975" y="1981201"/>
            <a:ext cx="4216225" cy="4275138"/>
          </a:xfrm>
        </p:spPr>
        <p:txBody>
          <a:bodyPr>
            <a:normAutofit fontScale="70000" lnSpcReduction="20000"/>
          </a:bodyPr>
          <a:lstStyle/>
          <a:p>
            <a:pPr>
              <a:spcBef>
                <a:spcPct val="30000"/>
              </a:spcBef>
              <a:buClr>
                <a:srgbClr val="66CCFF"/>
              </a:buClr>
              <a:buSzPct val="90000"/>
            </a:pPr>
            <a:endParaRPr lang="en-US" sz="2800" dirty="0" smtClean="0">
              <a:solidFill>
                <a:schemeClr val="tx1"/>
              </a:solidFill>
              <a:latin typeface="Lucida Sans Unicode" pitchFamily="34" charset="0"/>
              <a:cs typeface="Lucida Sans Unicode" pitchFamily="34" charset="0"/>
            </a:endParaRPr>
          </a:p>
          <a:p>
            <a:pPr>
              <a:spcBef>
                <a:spcPct val="30000"/>
              </a:spcBef>
              <a:buClr>
                <a:srgbClr val="66CCFF"/>
              </a:buClr>
              <a:buSzPct val="90000"/>
            </a:pPr>
            <a:r>
              <a:rPr lang="en-US" sz="2800" dirty="0" smtClean="0">
                <a:solidFill>
                  <a:schemeClr val="tx1"/>
                </a:solidFill>
                <a:latin typeface="Lucida Sans Unicode" pitchFamily="34" charset="0"/>
                <a:cs typeface="Lucida Sans Unicode" pitchFamily="34" charset="0"/>
              </a:rPr>
              <a:t>Capillaries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diameter of RBC</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thin walls, slow flow</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great for exchanging oxygen, nutrients</a:t>
            </a:r>
          </a:p>
          <a:p>
            <a:pPr>
              <a:spcBef>
                <a:spcPct val="40000"/>
              </a:spcBef>
              <a:buClr>
                <a:srgbClr val="66CCFF"/>
              </a:buClr>
              <a:buSzPct val="90000"/>
            </a:pPr>
            <a:r>
              <a:rPr lang="en-US" sz="2800" dirty="0" err="1" smtClean="0">
                <a:solidFill>
                  <a:schemeClr val="tx1"/>
                </a:solidFill>
                <a:latin typeface="Lucida Sans Unicode" pitchFamily="34" charset="0"/>
                <a:cs typeface="Lucida Sans Unicode" pitchFamily="34" charset="0"/>
              </a:rPr>
              <a:t>Venules</a:t>
            </a:r>
            <a:r>
              <a:rPr lang="en-US" sz="2800" dirty="0" smtClean="0">
                <a:solidFill>
                  <a:schemeClr val="tx1"/>
                </a:solidFill>
                <a:latin typeface="Lucida Sans Unicode" pitchFamily="34" charset="0"/>
                <a:cs typeface="Lucida Sans Unicode" pitchFamily="34" charset="0"/>
              </a:rPr>
              <a:t>/veins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large diameter, thin walls</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compressible, penetrable by tumor</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Have valves</a:t>
            </a:r>
          </a:p>
          <a:p>
            <a:pPr>
              <a:spcBef>
                <a:spcPct val="40000"/>
              </a:spcBef>
              <a:buClr>
                <a:srgbClr val="66CCFF"/>
              </a:buClr>
              <a:buSzPct val="90000"/>
            </a:pPr>
            <a:r>
              <a:rPr lang="en-US" sz="2800" dirty="0" err="1" smtClean="0">
                <a:solidFill>
                  <a:schemeClr val="tx1"/>
                </a:solidFill>
                <a:latin typeface="Lucida Sans Unicode" pitchFamily="34" charset="0"/>
                <a:cs typeface="Lucida Sans Unicode" pitchFamily="34" charset="0"/>
              </a:rPr>
              <a:t>Lymphatics</a:t>
            </a:r>
            <a:endParaRPr lang="en-US" sz="2800" dirty="0" smtClean="0">
              <a:solidFill>
                <a:schemeClr val="tx1"/>
              </a:solidFill>
              <a:latin typeface="Lucida Sans Unicode" pitchFamily="34" charset="0"/>
              <a:cs typeface="Lucida Sans Unicode" pitchFamily="34" charset="0"/>
            </a:endParaRP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drain excess interstitial fluid</a:t>
            </a:r>
          </a:p>
          <a:p>
            <a:pPr lvl="1">
              <a:spcBef>
                <a:spcPct val="0"/>
              </a:spcBef>
              <a:buClr>
                <a:schemeClr val="tx2"/>
              </a:buClr>
              <a:buSzPct val="90000"/>
              <a:buFontTx/>
              <a:buChar char="•"/>
            </a:pPr>
            <a:r>
              <a:rPr lang="en-US" dirty="0" smtClean="0">
                <a:solidFill>
                  <a:schemeClr val="tx1"/>
                </a:solidFill>
                <a:latin typeface="Lucida Sans Unicode" pitchFamily="34" charset="0"/>
                <a:cs typeface="Lucida Sans Unicode" pitchFamily="34" charset="0"/>
              </a:rPr>
              <a:t>pass through nodes</a:t>
            </a: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full-health.com/image_artery_endothelium.jpg"/>
          <p:cNvPicPr>
            <a:picLocks noChangeAspect="1" noChangeArrowheads="1"/>
          </p:cNvPicPr>
          <p:nvPr/>
        </p:nvPicPr>
        <p:blipFill>
          <a:blip r:embed="rId2" cstate="print"/>
          <a:srcRect/>
          <a:stretch>
            <a:fillRect/>
          </a:stretch>
        </p:blipFill>
        <p:spPr bwMode="auto">
          <a:xfrm>
            <a:off x="3048000" y="0"/>
            <a:ext cx="6096000" cy="2971954"/>
          </a:xfrm>
          <a:prstGeom prst="rect">
            <a:avLst/>
          </a:prstGeom>
          <a:noFill/>
        </p:spPr>
      </p:pic>
      <p:sp>
        <p:nvSpPr>
          <p:cNvPr id="3" name="Rectangle 2"/>
          <p:cNvSpPr/>
          <p:nvPr/>
        </p:nvSpPr>
        <p:spPr>
          <a:xfrm>
            <a:off x="7696168" y="2743200"/>
            <a:ext cx="1447832" cy="261610"/>
          </a:xfrm>
          <a:prstGeom prst="rect">
            <a:avLst/>
          </a:prstGeom>
        </p:spPr>
        <p:txBody>
          <a:bodyPr wrap="none">
            <a:spAutoFit/>
          </a:bodyPr>
          <a:lstStyle/>
          <a:p>
            <a:r>
              <a:rPr lang="en-US" sz="1100" dirty="0" smtClean="0">
                <a:hlinkClick r:id="rId3"/>
              </a:rPr>
              <a:t>www.full-health.com</a:t>
            </a:r>
            <a:endParaRPr lang="en-US" sz="1100" dirty="0"/>
          </a:p>
        </p:txBody>
      </p:sp>
      <p:pic>
        <p:nvPicPr>
          <p:cNvPr id="110596" name="Picture 4" descr="http://www.mananatomy.com/wp-content/uploads/2011/04/artery.jpg"/>
          <p:cNvPicPr>
            <a:picLocks noChangeAspect="1" noChangeArrowheads="1"/>
          </p:cNvPicPr>
          <p:nvPr/>
        </p:nvPicPr>
        <p:blipFill>
          <a:blip r:embed="rId4" cstate="print"/>
          <a:srcRect/>
          <a:stretch>
            <a:fillRect/>
          </a:stretch>
        </p:blipFill>
        <p:spPr bwMode="auto">
          <a:xfrm>
            <a:off x="0" y="1066800"/>
            <a:ext cx="3048000" cy="5038725"/>
          </a:xfrm>
          <a:prstGeom prst="rect">
            <a:avLst/>
          </a:prstGeom>
          <a:noFill/>
        </p:spPr>
      </p:pic>
      <p:sp>
        <p:nvSpPr>
          <p:cNvPr id="5" name="Rectangle 4"/>
          <p:cNvSpPr/>
          <p:nvPr/>
        </p:nvSpPr>
        <p:spPr>
          <a:xfrm>
            <a:off x="990600" y="6096000"/>
            <a:ext cx="1649811" cy="261610"/>
          </a:xfrm>
          <a:prstGeom prst="rect">
            <a:avLst/>
          </a:prstGeom>
        </p:spPr>
        <p:txBody>
          <a:bodyPr wrap="none">
            <a:spAutoFit/>
          </a:bodyPr>
          <a:lstStyle/>
          <a:p>
            <a:r>
              <a:rPr lang="en-US" sz="1100" dirty="0" smtClean="0">
                <a:hlinkClick r:id="rId5"/>
              </a:rPr>
              <a:t>www.mananatomy.com</a:t>
            </a:r>
            <a:endParaRPr lang="en-US" sz="1100" dirty="0"/>
          </a:p>
        </p:txBody>
      </p:sp>
      <p:sp>
        <p:nvSpPr>
          <p:cNvPr id="7" name="Title 6"/>
          <p:cNvSpPr>
            <a:spLocks noGrp="1"/>
          </p:cNvSpPr>
          <p:nvPr>
            <p:ph type="title"/>
          </p:nvPr>
        </p:nvSpPr>
        <p:spPr>
          <a:xfrm>
            <a:off x="301752" y="228600"/>
            <a:ext cx="2974848" cy="758952"/>
          </a:xfrm>
        </p:spPr>
        <p:txBody>
          <a:bodyPr>
            <a:normAutofit fontScale="90000"/>
          </a:bodyPr>
          <a:lstStyle/>
          <a:p>
            <a:r>
              <a:rPr lang="en-US" dirty="0" smtClean="0"/>
              <a:t> Artery</a:t>
            </a:r>
            <a:endParaRPr lang="en-US" dirty="0"/>
          </a:p>
        </p:txBody>
      </p:sp>
      <p:pic>
        <p:nvPicPr>
          <p:cNvPr id="8" name="Picture 2" descr="f012001"/>
          <p:cNvPicPr>
            <a:picLocks noChangeAspect="1" noChangeArrowheads="1"/>
          </p:cNvPicPr>
          <p:nvPr/>
        </p:nvPicPr>
        <p:blipFill>
          <a:blip r:embed="rId6" cstate="print"/>
          <a:srcRect/>
          <a:stretch>
            <a:fillRect/>
          </a:stretch>
        </p:blipFill>
        <p:spPr bwMode="auto">
          <a:xfrm>
            <a:off x="3352800" y="3971257"/>
            <a:ext cx="5791200" cy="2727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4498848" cy="758952"/>
          </a:xfrm>
        </p:spPr>
        <p:txBody>
          <a:bodyPr>
            <a:normAutofit fontScale="90000"/>
          </a:bodyPr>
          <a:lstStyle/>
          <a:p>
            <a:pPr eaLnBrk="1" fontAlgn="auto" hangingPunct="1">
              <a:spcAft>
                <a:spcPts val="0"/>
              </a:spcAft>
              <a:defRPr/>
            </a:pPr>
            <a:r>
              <a:rPr lang="en-US" i="1" dirty="0" smtClean="0">
                <a:latin typeface="Lucida Sans Unicode" pitchFamily="34" charset="0"/>
                <a:cs typeface="Lucida Sans Unicode" pitchFamily="34" charset="0"/>
              </a:rPr>
              <a:t>ENDOTHELIAL CELLS</a:t>
            </a:r>
          </a:p>
        </p:txBody>
      </p:sp>
      <p:sp>
        <p:nvSpPr>
          <p:cNvPr id="11266" name="Rectangle 3"/>
          <p:cNvSpPr>
            <a:spLocks noGrp="1" noChangeArrowheads="1"/>
          </p:cNvSpPr>
          <p:nvPr>
            <p:ph sz="quarter" idx="1"/>
          </p:nvPr>
        </p:nvSpPr>
        <p:spPr>
          <a:xfrm>
            <a:off x="146752" y="1790700"/>
            <a:ext cx="4120448" cy="4721352"/>
          </a:xfrm>
        </p:spPr>
        <p:txBody>
          <a:bodyPr>
            <a:normAutofit fontScale="85000" lnSpcReduction="20000"/>
          </a:bodyPr>
          <a:lstStyle/>
          <a:p>
            <a:pPr>
              <a:buFont typeface="Wingdings" panose="05000000000000000000" pitchFamily="2" charset="2"/>
              <a:buChar char="Ø"/>
            </a:pPr>
            <a:r>
              <a:rPr lang="en-US" sz="2400" dirty="0" smtClean="0">
                <a:solidFill>
                  <a:schemeClr val="tx1"/>
                </a:solidFill>
                <a:latin typeface="Lucida Sans Unicode" pitchFamily="34" charset="0"/>
                <a:cs typeface="Lucida Sans Unicode" pitchFamily="34" charset="0"/>
              </a:rPr>
              <a:t>The endothelium is a  single cell thick lining of endothelial cells and it is the inner lining of the entire cardiovascular system (arteries, veins and capillaries) and the lymphatic system. </a:t>
            </a:r>
          </a:p>
          <a:p>
            <a:pPr>
              <a:buFont typeface="Wingdings" panose="05000000000000000000" pitchFamily="2" charset="2"/>
              <a:buChar char="Ø"/>
            </a:pPr>
            <a:r>
              <a:rPr lang="en-US" sz="2400" dirty="0" smtClean="0">
                <a:solidFill>
                  <a:schemeClr val="tx1"/>
                </a:solidFill>
                <a:latin typeface="Lucida Sans Unicode" pitchFamily="34" charset="0"/>
                <a:cs typeface="Lucida Sans Unicode" pitchFamily="34" charset="0"/>
              </a:rPr>
              <a:t>It is in direct contact with the blood/lymph and the cells circulating in it. </a:t>
            </a:r>
          </a:p>
          <a:p>
            <a:pPr>
              <a:buFont typeface="Wingdings" panose="05000000000000000000" pitchFamily="2" charset="2"/>
              <a:buChar char="Ø"/>
            </a:pPr>
            <a:r>
              <a:rPr lang="en-US" sz="2400" dirty="0" smtClean="0">
                <a:solidFill>
                  <a:schemeClr val="tx1"/>
                </a:solidFill>
                <a:latin typeface="Lucida Sans Unicode" pitchFamily="34" charset="0"/>
                <a:cs typeface="Lucida Sans Unicode" pitchFamily="34" charset="0"/>
              </a:rPr>
              <a:t>A </a:t>
            </a:r>
            <a:r>
              <a:rPr lang="en-US" sz="2400" dirty="0">
                <a:latin typeface="Lucida Sans Unicode" pitchFamily="34" charset="0"/>
                <a:cs typeface="Lucida Sans Unicode" pitchFamily="34" charset="0"/>
              </a:rPr>
              <a:t>normal </a:t>
            </a:r>
            <a:r>
              <a:rPr lang="en-US" sz="2400" dirty="0" smtClean="0">
                <a:latin typeface="Lucida Sans Unicode" pitchFamily="34" charset="0"/>
                <a:cs typeface="Lucida Sans Unicode" pitchFamily="34" charset="0"/>
              </a:rPr>
              <a:t>structure </a:t>
            </a:r>
            <a:r>
              <a:rPr lang="en-US" sz="2400" dirty="0">
                <a:latin typeface="Lucida Sans Unicode" pitchFamily="34" charset="0"/>
                <a:cs typeface="Lucida Sans Unicode" pitchFamily="34" charset="0"/>
              </a:rPr>
              <a:t>and </a:t>
            </a:r>
            <a:r>
              <a:rPr lang="en-US" sz="2400" dirty="0" smtClean="0">
                <a:latin typeface="Lucida Sans Unicode" pitchFamily="34" charset="0"/>
                <a:cs typeface="Lucida Sans Unicode" pitchFamily="34" charset="0"/>
              </a:rPr>
              <a:t>function of endothelium </a:t>
            </a:r>
            <a:r>
              <a:rPr lang="en-US" sz="2400" dirty="0" smtClean="0">
                <a:solidFill>
                  <a:schemeClr val="tx1"/>
                </a:solidFill>
                <a:latin typeface="Lucida Sans Unicode" pitchFamily="34" charset="0"/>
                <a:cs typeface="Lucida Sans Unicode" pitchFamily="34" charset="0"/>
              </a:rPr>
              <a:t>is essential for the maintenance of vessel wall homeostasis and normal circulatory function. </a:t>
            </a:r>
          </a:p>
        </p:txBody>
      </p:sp>
      <p:pic>
        <p:nvPicPr>
          <p:cNvPr id="77826" name="Picture 2" descr="http://faculty.stcc.edu/AandP/AP/imagesAP2/bloodvessels/endothelia.jpg"/>
          <p:cNvPicPr>
            <a:picLocks noChangeAspect="1" noChangeArrowheads="1"/>
          </p:cNvPicPr>
          <p:nvPr/>
        </p:nvPicPr>
        <p:blipFill>
          <a:blip r:embed="rId3" cstate="print"/>
          <a:srcRect/>
          <a:stretch>
            <a:fillRect/>
          </a:stretch>
        </p:blipFill>
        <p:spPr bwMode="auto">
          <a:xfrm>
            <a:off x="5657850" y="0"/>
            <a:ext cx="3486150" cy="3581400"/>
          </a:xfrm>
          <a:prstGeom prst="rect">
            <a:avLst/>
          </a:prstGeom>
          <a:noFill/>
        </p:spPr>
      </p:pic>
      <p:pic>
        <p:nvPicPr>
          <p:cNvPr id="77828" name="Picture 4" descr="http://www.udel.edu/biology/Wags/histopage/vascularmodelingpage/circsystempage/microvessels/venulelong.gif"/>
          <p:cNvPicPr>
            <a:picLocks noChangeAspect="1" noChangeArrowheads="1"/>
          </p:cNvPicPr>
          <p:nvPr/>
        </p:nvPicPr>
        <p:blipFill>
          <a:blip r:embed="rId4" cstate="print"/>
          <a:srcRect/>
          <a:stretch>
            <a:fillRect/>
          </a:stretch>
        </p:blipFill>
        <p:spPr bwMode="auto">
          <a:xfrm>
            <a:off x="4429125" y="3619499"/>
            <a:ext cx="4714875" cy="3238501"/>
          </a:xfrm>
          <a:prstGeom prst="rect">
            <a:avLst/>
          </a:prstGeom>
          <a:noFill/>
        </p:spPr>
      </p:pic>
      <p:sp>
        <p:nvSpPr>
          <p:cNvPr id="7" name="Rectangle 6"/>
          <p:cNvSpPr/>
          <p:nvPr/>
        </p:nvSpPr>
        <p:spPr>
          <a:xfrm>
            <a:off x="7522979" y="6488668"/>
            <a:ext cx="1621021" cy="369332"/>
          </a:xfrm>
          <a:prstGeom prst="rect">
            <a:avLst/>
          </a:prstGeom>
        </p:spPr>
        <p:txBody>
          <a:bodyPr wrap="none">
            <a:spAutoFit/>
          </a:bodyPr>
          <a:lstStyle/>
          <a:p>
            <a:r>
              <a:rPr lang="en-US" dirty="0" smtClean="0">
                <a:hlinkClick r:id="rId5"/>
              </a:rPr>
              <a:t>www.udel.edu</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191000" y="1371601"/>
            <a:ext cx="4876800" cy="5486399"/>
          </a:xfrm>
        </p:spPr>
        <p:txBody>
          <a:bodyPr>
            <a:normAutofit lnSpcReduction="10000"/>
          </a:bodyPr>
          <a:lstStyle/>
          <a:p>
            <a:pPr eaLnBrk="1" hangingPunct="1">
              <a:lnSpc>
                <a:spcPct val="80000"/>
              </a:lnSpc>
            </a:pPr>
            <a:endParaRPr lang="en-US" sz="2000" dirty="0" smtClean="0">
              <a:latin typeface="Lucida Sans Unicode" pitchFamily="34" charset="0"/>
              <a:cs typeface="Lucida Sans Unicode" pitchFamily="34" charset="0"/>
            </a:endParaRPr>
          </a:p>
          <a:p>
            <a:pPr eaLnBrk="1" hangingPunct="1">
              <a:lnSpc>
                <a:spcPct val="80000"/>
              </a:lnSpc>
            </a:pPr>
            <a:r>
              <a:rPr lang="en-US" sz="2000" dirty="0" smtClean="0">
                <a:solidFill>
                  <a:schemeClr val="tx1"/>
                </a:solidFill>
                <a:latin typeface="Arial" panose="020B0604020202020204" pitchFamily="34" charset="0"/>
                <a:cs typeface="Arial" panose="020B0604020202020204" pitchFamily="34" charset="0"/>
              </a:rPr>
              <a:t>SMCs are present in the media of blood vessels</a:t>
            </a:r>
          </a:p>
          <a:p>
            <a:pPr eaLnBrk="1" hangingPunct="1">
              <a:lnSpc>
                <a:spcPct val="80000"/>
              </a:lnSpc>
            </a:pPr>
            <a:r>
              <a:rPr lang="en-US" sz="2000" dirty="0" smtClean="0">
                <a:solidFill>
                  <a:schemeClr val="tx1"/>
                </a:solidFill>
                <a:latin typeface="Arial" panose="020B0604020202020204" pitchFamily="34" charset="0"/>
                <a:cs typeface="Arial" panose="020B0604020202020204" pitchFamily="34" charset="0"/>
              </a:rPr>
              <a:t>SMCs are responsible for vasoconstriction and vasodilation of blood vessel. </a:t>
            </a:r>
          </a:p>
          <a:p>
            <a:pPr eaLnBrk="1" hangingPunct="1"/>
            <a:r>
              <a:rPr lang="en-US" sz="2000" dirty="0" smtClean="0">
                <a:solidFill>
                  <a:schemeClr val="tx1"/>
                </a:solidFill>
                <a:latin typeface="Arial" panose="020B0604020202020204" pitchFamily="34" charset="0"/>
                <a:cs typeface="Arial" panose="020B0604020202020204" pitchFamily="34" charset="0"/>
              </a:rPr>
              <a:t>Any vascular injury or dysfunction stimulates SMCs.  On stimulation they:</a:t>
            </a:r>
          </a:p>
          <a:p>
            <a:pPr marL="966787" lvl="1" indent="-457200">
              <a:buClrTx/>
              <a:buFont typeface="+mj-lt"/>
              <a:buAutoNum type="arabicPeriod"/>
            </a:pPr>
            <a:r>
              <a:rPr lang="en-US" sz="2000" i="0" dirty="0">
                <a:solidFill>
                  <a:schemeClr val="tx1"/>
                </a:solidFill>
                <a:latin typeface="Arial" panose="020B0604020202020204" pitchFamily="34" charset="0"/>
                <a:cs typeface="Arial" panose="020B0604020202020204" pitchFamily="34" charset="0"/>
              </a:rPr>
              <a:t>They migrate from the media to the </a:t>
            </a:r>
            <a:r>
              <a:rPr lang="en-US" sz="2000" i="0" dirty="0" smtClean="0">
                <a:solidFill>
                  <a:schemeClr val="tx1"/>
                </a:solidFill>
                <a:latin typeface="Arial" panose="020B0604020202020204" pitchFamily="34" charset="0"/>
                <a:cs typeface="Arial" panose="020B0604020202020204" pitchFamily="34" charset="0"/>
              </a:rPr>
              <a:t>intima</a:t>
            </a:r>
            <a:r>
              <a:rPr lang="en-US" sz="2000" i="0" dirty="0">
                <a:solidFill>
                  <a:schemeClr val="tx1"/>
                </a:solidFill>
                <a:latin typeface="Arial" panose="020B0604020202020204" pitchFamily="34" charset="0"/>
                <a:cs typeface="Arial" panose="020B0604020202020204" pitchFamily="34" charset="0"/>
              </a:rPr>
              <a:t>.</a:t>
            </a:r>
          </a:p>
          <a:p>
            <a:pPr marL="966787" lvl="1" indent="-457200">
              <a:buClrTx/>
              <a:buFont typeface="+mj-lt"/>
              <a:buAutoNum type="arabicPeriod"/>
            </a:pPr>
            <a:r>
              <a:rPr lang="en-US" sz="2000" i="0" dirty="0" smtClean="0">
                <a:solidFill>
                  <a:schemeClr val="tx1"/>
                </a:solidFill>
                <a:latin typeface="Arial" panose="020B0604020202020204" pitchFamily="34" charset="0"/>
                <a:cs typeface="Arial" panose="020B0604020202020204" pitchFamily="34" charset="0"/>
              </a:rPr>
              <a:t>In </a:t>
            </a:r>
            <a:r>
              <a:rPr lang="en-US" sz="2000" i="0" dirty="0">
                <a:solidFill>
                  <a:schemeClr val="tx1"/>
                </a:solidFill>
                <a:latin typeface="Arial" panose="020B0604020202020204" pitchFamily="34" charset="0"/>
                <a:cs typeface="Arial" panose="020B0604020202020204" pitchFamily="34" charset="0"/>
              </a:rPr>
              <a:t>the intima they lose the capacity to contract and gain the capacity to </a:t>
            </a:r>
            <a:r>
              <a:rPr lang="en-US" sz="2000" i="0" dirty="0" smtClean="0">
                <a:solidFill>
                  <a:schemeClr val="tx1"/>
                </a:solidFill>
                <a:latin typeface="Arial" panose="020B0604020202020204" pitchFamily="34" charset="0"/>
                <a:cs typeface="Arial" panose="020B0604020202020204" pitchFamily="34" charset="0"/>
              </a:rPr>
              <a:t>divide. So they multiply/proliferate as intimal SMCs. </a:t>
            </a:r>
          </a:p>
          <a:p>
            <a:pPr marL="966787" lvl="1" indent="-457200">
              <a:buClrTx/>
              <a:buFont typeface="+mj-lt"/>
              <a:buAutoNum type="arabicPeriod"/>
            </a:pPr>
            <a:r>
              <a:rPr lang="en-US" sz="2000" i="0" dirty="0" smtClean="0">
                <a:solidFill>
                  <a:schemeClr val="tx1"/>
                </a:solidFill>
                <a:latin typeface="Arial" panose="020B0604020202020204" pitchFamily="34" charset="0"/>
                <a:cs typeface="Arial" panose="020B0604020202020204" pitchFamily="34" charset="0"/>
              </a:rPr>
              <a:t>They synthesize collagen, elastin etc and deposit extracellular matrix (ECM). </a:t>
            </a:r>
          </a:p>
          <a:p>
            <a:pPr marL="623887" indent="-514350" eaLnBrk="1" hangingPunct="1">
              <a:buFont typeface="Wingdings 3" pitchFamily="18" charset="2"/>
              <a:buAutoNum type="arabicParenBoth"/>
            </a:pPr>
            <a:endParaRPr lang="en-US" sz="2400" dirty="0" smtClean="0">
              <a:latin typeface="Lucida Sans Unicode" pitchFamily="34" charset="0"/>
              <a:cs typeface="Lucida Sans Unicode" pitchFamily="34" charset="0"/>
            </a:endParaRPr>
          </a:p>
          <a:p>
            <a:pPr eaLnBrk="1" hangingPunct="1">
              <a:lnSpc>
                <a:spcPct val="80000"/>
              </a:lnSpc>
            </a:pPr>
            <a:endParaRPr lang="en-US" sz="2400" dirty="0" smtClean="0">
              <a:latin typeface="Lucida Sans Unicode" pitchFamily="34" charset="0"/>
              <a:cs typeface="Lucida Sans Unicode" pitchFamily="34" charset="0"/>
            </a:endParaRPr>
          </a:p>
          <a:p>
            <a:pPr eaLnBrk="1" hangingPunct="1">
              <a:lnSpc>
                <a:spcPct val="80000"/>
              </a:lnSpc>
              <a:buNone/>
            </a:pPr>
            <a:endParaRPr lang="en-US" sz="2400" dirty="0" smtClean="0">
              <a:latin typeface="Lucida Sans Unicode" pitchFamily="34" charset="0"/>
              <a:cs typeface="Lucida Sans Unicode" pitchFamily="34" charset="0"/>
            </a:endParaRPr>
          </a:p>
        </p:txBody>
      </p:sp>
      <p:sp>
        <p:nvSpPr>
          <p:cNvPr id="17410" name="Rectangle 2"/>
          <p:cNvSpPr>
            <a:spLocks noGrp="1" noChangeArrowheads="1"/>
          </p:cNvSpPr>
          <p:nvPr>
            <p:ph type="title"/>
          </p:nvPr>
        </p:nvSpPr>
        <p:spPr>
          <a:xfrm>
            <a:off x="685800" y="304800"/>
            <a:ext cx="6228160" cy="762000"/>
          </a:xfrm>
        </p:spPr>
        <p:txBody>
          <a:bodyPr>
            <a:normAutofit/>
          </a:bodyPr>
          <a:lstStyle/>
          <a:p>
            <a:pPr eaLnBrk="1" fontAlgn="auto" hangingPunct="1">
              <a:spcAft>
                <a:spcPts val="0"/>
              </a:spcAft>
              <a:defRPr/>
            </a:pPr>
            <a:r>
              <a:rPr lang="en-US" sz="3200" b="1" dirty="0" smtClean="0">
                <a:latin typeface="Lucida Sans Unicode" pitchFamily="34" charset="0"/>
                <a:cs typeface="Lucida Sans Unicode" pitchFamily="34" charset="0"/>
              </a:rPr>
              <a:t>Smooth muscle cells (SMC)</a:t>
            </a:r>
          </a:p>
        </p:txBody>
      </p:sp>
      <p:pic>
        <p:nvPicPr>
          <p:cNvPr id="3" name="Picture 2"/>
          <p:cNvPicPr>
            <a:picLocks noChangeAspect="1"/>
          </p:cNvPicPr>
          <p:nvPr/>
        </p:nvPicPr>
        <p:blipFill>
          <a:blip r:embed="rId3"/>
          <a:stretch>
            <a:fillRect/>
          </a:stretch>
        </p:blipFill>
        <p:spPr>
          <a:xfrm>
            <a:off x="76200" y="2863278"/>
            <a:ext cx="3897289" cy="2932559"/>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114800" y="1625037"/>
            <a:ext cx="4876800" cy="5175250"/>
          </a:xfrm>
        </p:spPr>
        <p:txBody>
          <a:bodyPr>
            <a:normAutofit fontScale="77500" lnSpcReduction="20000"/>
          </a:bodyPr>
          <a:lstStyle/>
          <a:p>
            <a:pPr eaLnBrk="1" hangingPunct="1"/>
            <a:r>
              <a:rPr lang="en-US" sz="2800" dirty="0" smtClean="0">
                <a:solidFill>
                  <a:schemeClr val="tx1"/>
                </a:solidFill>
                <a:latin typeface="Arial" panose="020B0604020202020204" pitchFamily="34" charset="0"/>
                <a:cs typeface="Arial" panose="020B0604020202020204" pitchFamily="34" charset="0"/>
              </a:rPr>
              <a:t>Atherosclerosis is characterized by intimal lesions called </a:t>
            </a:r>
            <a:r>
              <a:rPr lang="en-US" sz="2800" b="1" dirty="0" err="1" smtClean="0">
                <a:solidFill>
                  <a:schemeClr val="tx1"/>
                </a:solidFill>
                <a:latin typeface="Arial" panose="020B0604020202020204" pitchFamily="34" charset="0"/>
                <a:cs typeface="Arial" panose="020B0604020202020204" pitchFamily="34" charset="0"/>
              </a:rPr>
              <a:t>atheromas</a:t>
            </a:r>
            <a:r>
              <a:rPr lang="en-US" sz="2800" b="1" dirty="0" smtClean="0">
                <a:solidFill>
                  <a:schemeClr val="tx1"/>
                </a:solidFill>
                <a:latin typeface="Arial" panose="020B0604020202020204" pitchFamily="34" charset="0"/>
                <a:cs typeface="Arial" panose="020B0604020202020204" pitchFamily="34" charset="0"/>
              </a:rPr>
              <a:t> (also known as atheromatous plaque or </a:t>
            </a:r>
            <a:r>
              <a:rPr lang="en-US" sz="2800" b="1" dirty="0" err="1" smtClean="0">
                <a:solidFill>
                  <a:schemeClr val="tx1"/>
                </a:solidFill>
                <a:latin typeface="Arial" panose="020B0604020202020204" pitchFamily="34" charset="0"/>
                <a:cs typeface="Arial" panose="020B0604020202020204" pitchFamily="34" charset="0"/>
              </a:rPr>
              <a:t>fibrofatty</a:t>
            </a:r>
            <a:r>
              <a:rPr lang="en-US" sz="2800" b="1" dirty="0" smtClean="0">
                <a:solidFill>
                  <a:schemeClr val="tx1"/>
                </a:solidFill>
                <a:latin typeface="Arial" panose="020B0604020202020204" pitchFamily="34" charset="0"/>
                <a:cs typeface="Arial" panose="020B0604020202020204" pitchFamily="34" charset="0"/>
              </a:rPr>
              <a:t> plaque)</a:t>
            </a:r>
            <a:r>
              <a:rPr lang="en-US" sz="2800" dirty="0" smtClean="0">
                <a:solidFill>
                  <a:schemeClr val="tx1"/>
                </a:solidFill>
                <a:latin typeface="Arial" panose="020B0604020202020204" pitchFamily="34" charset="0"/>
                <a:cs typeface="Arial" panose="020B0604020202020204" pitchFamily="34" charset="0"/>
              </a:rPr>
              <a:t>, which protrude into and obstruct vascular lumens and weaken the underlying media. </a:t>
            </a:r>
          </a:p>
          <a:p>
            <a:pPr eaLnBrk="1" hangingPunct="1"/>
            <a:r>
              <a:rPr lang="en-US" sz="2800" dirty="0" smtClean="0">
                <a:solidFill>
                  <a:schemeClr val="tx1"/>
                </a:solidFill>
                <a:latin typeface="Arial" panose="020B0604020202020204" pitchFamily="34" charset="0"/>
                <a:cs typeface="Arial" panose="020B0604020202020204" pitchFamily="34" charset="0"/>
              </a:rPr>
              <a:t>They may lead to serious complications like </a:t>
            </a:r>
            <a:r>
              <a:rPr lang="en-US" sz="2800" dirty="0" smtClean="0">
                <a:solidFill>
                  <a:schemeClr val="tx1"/>
                </a:solidFill>
                <a:latin typeface="Arial" panose="020B0604020202020204" pitchFamily="34" charset="0"/>
                <a:ea typeface="Lucida Sans Unicode" pitchFamily="34" charset="0"/>
                <a:cs typeface="Arial" panose="020B0604020202020204" pitchFamily="34" charset="0"/>
              </a:rPr>
              <a:t>Coronary artery disease (angina &amp; MI) and Carotid atherosclerotic disease (stroke)</a:t>
            </a:r>
          </a:p>
          <a:p>
            <a:r>
              <a:rPr lang="en-US" sz="2800" dirty="0" smtClean="0">
                <a:solidFill>
                  <a:schemeClr val="tx1"/>
                </a:solidFill>
                <a:latin typeface="Arial" panose="020B0604020202020204" pitchFamily="34" charset="0"/>
                <a:cs typeface="Arial" panose="020B0604020202020204" pitchFamily="34" charset="0"/>
              </a:rPr>
              <a:t>The most </a:t>
            </a:r>
            <a:r>
              <a:rPr lang="en-US" sz="2800" dirty="0" err="1" smtClean="0">
                <a:solidFill>
                  <a:schemeClr val="tx1"/>
                </a:solidFill>
                <a:latin typeface="Arial" panose="020B0604020202020204" pitchFamily="34" charset="0"/>
                <a:cs typeface="Arial" panose="020B0604020202020204" pitchFamily="34" charset="0"/>
              </a:rPr>
              <a:t>comonly</a:t>
            </a:r>
            <a:r>
              <a:rPr lang="en-US" sz="2800" dirty="0" smtClean="0">
                <a:solidFill>
                  <a:schemeClr val="tx1"/>
                </a:solidFill>
                <a:latin typeface="Arial" panose="020B0604020202020204" pitchFamily="34" charset="0"/>
                <a:cs typeface="Arial" panose="020B0604020202020204" pitchFamily="34" charset="0"/>
              </a:rPr>
              <a:t> involved vessels are the abdominal aorta then coronary arteries, the popliteal arteries, the internal carotid arteries, and the vessels of the circle of Willis</a:t>
            </a:r>
            <a:r>
              <a:rPr lang="en-US" sz="2800" dirty="0" smtClean="0">
                <a:latin typeface="Arial" panose="020B0604020202020204" pitchFamily="34" charset="0"/>
                <a:cs typeface="Arial" panose="020B0604020202020204" pitchFamily="34" charset="0"/>
              </a:rPr>
              <a:t>. </a:t>
            </a:r>
          </a:p>
        </p:txBody>
      </p:sp>
      <p:pic>
        <p:nvPicPr>
          <p:cNvPr id="66562" name="Picture 2" descr="http://patienteducationcenter.org/wp-content/uploads/2012/05/205203-image.jpg"/>
          <p:cNvPicPr>
            <a:picLocks noChangeAspect="1" noChangeArrowheads="1"/>
          </p:cNvPicPr>
          <p:nvPr/>
        </p:nvPicPr>
        <p:blipFill>
          <a:blip r:embed="rId3" cstate="print"/>
          <a:srcRect/>
          <a:stretch>
            <a:fillRect/>
          </a:stretch>
        </p:blipFill>
        <p:spPr bwMode="auto">
          <a:xfrm>
            <a:off x="426719" y="139337"/>
            <a:ext cx="3124200" cy="3709397"/>
          </a:xfrm>
          <a:prstGeom prst="rect">
            <a:avLst/>
          </a:prstGeom>
          <a:noFill/>
        </p:spPr>
      </p:pic>
      <p:pic>
        <p:nvPicPr>
          <p:cNvPr id="4" name="Picture 3"/>
          <p:cNvPicPr>
            <a:picLocks noChangeAspect="1"/>
          </p:cNvPicPr>
          <p:nvPr/>
        </p:nvPicPr>
        <p:blipFill>
          <a:blip r:embed="rId4"/>
          <a:stretch>
            <a:fillRect/>
          </a:stretch>
        </p:blipFill>
        <p:spPr>
          <a:xfrm>
            <a:off x="262765" y="4038600"/>
            <a:ext cx="3452109" cy="2761687"/>
          </a:xfrm>
          <a:prstGeom prst="rect">
            <a:avLst/>
          </a:prstGeom>
        </p:spPr>
      </p:pic>
      <p:sp>
        <p:nvSpPr>
          <p:cNvPr id="3" name="Rectangle 2"/>
          <p:cNvSpPr/>
          <p:nvPr/>
        </p:nvSpPr>
        <p:spPr>
          <a:xfrm>
            <a:off x="4495800" y="152400"/>
            <a:ext cx="4267200" cy="584775"/>
          </a:xfrm>
          <a:prstGeom prst="rect">
            <a:avLst/>
          </a:prstGeom>
        </p:spPr>
        <p:txBody>
          <a:bodyPr wrap="square">
            <a:spAutoFit/>
          </a:bodyPr>
          <a:lstStyle/>
          <a:p>
            <a:r>
              <a:rPr lang="en-US" sz="3200" b="1" dirty="0">
                <a:latin typeface="Lucida Sans Unicode" pitchFamily="34" charset="0"/>
                <a:cs typeface="Lucida Sans Unicode" pitchFamily="34" charset="0"/>
              </a:rPr>
              <a:t>Atherosclerosis (AS)</a:t>
            </a:r>
            <a:endParaRPr lang="en-US" sz="32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fontAlgn="auto" hangingPunct="1">
              <a:spcAft>
                <a:spcPts val="0"/>
              </a:spcAft>
              <a:defRPr/>
            </a:pPr>
            <a:r>
              <a:rPr lang="en-US" sz="2400" b="1" dirty="0" smtClean="0">
                <a:latin typeface="Lucida Sans Unicode" pitchFamily="34" charset="0"/>
                <a:cs typeface="Lucida Sans Unicode" pitchFamily="34" charset="0"/>
              </a:rPr>
              <a:t>Gross morphology of atheroma/</a:t>
            </a:r>
            <a:r>
              <a:rPr lang="en-US" sz="2400" b="1" dirty="0" err="1" smtClean="0">
                <a:latin typeface="Lucida Sans Unicode" pitchFamily="34" charset="0"/>
                <a:cs typeface="Lucida Sans Unicode" pitchFamily="34" charset="0"/>
              </a:rPr>
              <a:t>atheromatous</a:t>
            </a:r>
            <a:r>
              <a:rPr lang="en-US" sz="2400" b="1" dirty="0" smtClean="0">
                <a:latin typeface="Lucida Sans Unicode" pitchFamily="34" charset="0"/>
                <a:cs typeface="Lucida Sans Unicode" pitchFamily="34" charset="0"/>
              </a:rPr>
              <a:t> plaque</a:t>
            </a:r>
          </a:p>
        </p:txBody>
      </p:sp>
      <p:sp>
        <p:nvSpPr>
          <p:cNvPr id="21506" name="Rectangle 3"/>
          <p:cNvSpPr>
            <a:spLocks noGrp="1" noChangeArrowheads="1"/>
          </p:cNvSpPr>
          <p:nvPr>
            <p:ph sz="quarter" idx="1"/>
          </p:nvPr>
        </p:nvSpPr>
        <p:spPr>
          <a:xfrm>
            <a:off x="609600" y="1589566"/>
            <a:ext cx="4495800" cy="5116033"/>
          </a:xfrm>
        </p:spPr>
        <p:txBody>
          <a:bodyPr>
            <a:normAutofit/>
          </a:bodyPr>
          <a:lstStyle/>
          <a:p>
            <a:pPr eaLnBrk="1" hangingPunct="1"/>
            <a:r>
              <a:rPr lang="en-US" sz="2000" dirty="0" smtClean="0">
                <a:solidFill>
                  <a:schemeClr val="tx1"/>
                </a:solidFill>
                <a:latin typeface="Lucida Sans Unicode" pitchFamily="34" charset="0"/>
                <a:cs typeface="Lucida Sans Unicode" pitchFamily="34" charset="0"/>
              </a:rPr>
              <a:t>The key processes in AS is </a:t>
            </a:r>
            <a:r>
              <a:rPr lang="en-US" sz="2000" dirty="0" err="1" smtClean="0">
                <a:solidFill>
                  <a:schemeClr val="tx1"/>
                </a:solidFill>
                <a:latin typeface="Lucida Sans Unicode" pitchFamily="34" charset="0"/>
                <a:cs typeface="Lucida Sans Unicode" pitchFamily="34" charset="0"/>
              </a:rPr>
              <a:t>intimal</a:t>
            </a:r>
            <a:r>
              <a:rPr lang="en-US" sz="2000" dirty="0" smtClean="0">
                <a:solidFill>
                  <a:schemeClr val="tx1"/>
                </a:solidFill>
                <a:latin typeface="Lucida Sans Unicode" pitchFamily="34" charset="0"/>
                <a:cs typeface="Lucida Sans Unicode" pitchFamily="34" charset="0"/>
              </a:rPr>
              <a:t> thickening and lipid accumulation. </a:t>
            </a:r>
          </a:p>
          <a:p>
            <a:r>
              <a:rPr lang="en-US" sz="2000" dirty="0" smtClean="0">
                <a:solidFill>
                  <a:schemeClr val="tx1"/>
                </a:solidFill>
                <a:latin typeface="Lucida Sans Unicode" pitchFamily="34" charset="0"/>
                <a:cs typeface="Lucida Sans Unicode" pitchFamily="34" charset="0"/>
              </a:rPr>
              <a:t>The </a:t>
            </a:r>
            <a:r>
              <a:rPr lang="en-US" sz="2000" dirty="0" err="1" smtClean="0">
                <a:solidFill>
                  <a:schemeClr val="tx1"/>
                </a:solidFill>
                <a:latin typeface="Lucida Sans Unicode" pitchFamily="34" charset="0"/>
                <a:cs typeface="Lucida Sans Unicode" pitchFamily="34" charset="0"/>
              </a:rPr>
              <a:t>atheromatous</a:t>
            </a:r>
            <a:r>
              <a:rPr lang="en-US" sz="2000" dirty="0" smtClean="0">
                <a:solidFill>
                  <a:schemeClr val="tx1"/>
                </a:solidFill>
                <a:latin typeface="Lucida Sans Unicode" pitchFamily="34" charset="0"/>
                <a:cs typeface="Lucida Sans Unicode" pitchFamily="34" charset="0"/>
              </a:rPr>
              <a:t> plaques impinge on the lumen of the artery. They vary in size.</a:t>
            </a:r>
          </a:p>
          <a:p>
            <a:r>
              <a:rPr lang="en-US" sz="2000" dirty="0" smtClean="0">
                <a:solidFill>
                  <a:schemeClr val="tx1"/>
                </a:solidFill>
                <a:latin typeface="Lucida Sans Unicode" pitchFamily="34" charset="0"/>
                <a:cs typeface="Lucida Sans Unicode" pitchFamily="34" charset="0"/>
              </a:rPr>
              <a:t>Atheromatous plaques usually involve only a partial circumference of the arterial wall ("eccentric" lesions) and are patchy and variable along the vessel length. </a:t>
            </a:r>
          </a:p>
          <a:p>
            <a:pPr eaLnBrk="1" hangingPunct="1"/>
            <a:endParaRPr lang="en-US" dirty="0" smtClean="0">
              <a:latin typeface="Lucida Sans Unicode" pitchFamily="34" charset="0"/>
              <a:cs typeface="Lucida Sans Unicode" pitchFamily="34" charset="0"/>
            </a:endParaRPr>
          </a:p>
        </p:txBody>
      </p:sp>
      <p:pic>
        <p:nvPicPr>
          <p:cNvPr id="4" name="Picture 2" descr="http://www.med.uottawa.ca/patho/eng/Public/cardio/complicatedathero.gif"/>
          <p:cNvPicPr>
            <a:picLocks noChangeAspect="1" noChangeArrowheads="1"/>
          </p:cNvPicPr>
          <p:nvPr/>
        </p:nvPicPr>
        <p:blipFill>
          <a:blip r:embed="rId3" cstate="print"/>
          <a:srcRect/>
          <a:stretch>
            <a:fillRect/>
          </a:stretch>
        </p:blipFill>
        <p:spPr bwMode="auto">
          <a:xfrm>
            <a:off x="4629591" y="2667000"/>
            <a:ext cx="4714875" cy="2819401"/>
          </a:xfrm>
          <a:prstGeom prst="rect">
            <a:avLst/>
          </a:prstGeom>
          <a:noFill/>
          <a:scene3d>
            <a:camera prst="orthographicFront">
              <a:rot lat="0" lon="0" rev="16200000"/>
            </a:camera>
            <a:lightRig rig="threePt" dir="t"/>
          </a:scene3d>
        </p:spPr>
      </p:pic>
      <p:sp>
        <p:nvSpPr>
          <p:cNvPr id="5" name="Rectangle 4"/>
          <p:cNvSpPr/>
          <p:nvPr/>
        </p:nvSpPr>
        <p:spPr>
          <a:xfrm>
            <a:off x="5772560" y="6444734"/>
            <a:ext cx="2428935" cy="369332"/>
          </a:xfrm>
          <a:prstGeom prst="rect">
            <a:avLst/>
          </a:prstGeom>
        </p:spPr>
        <p:txBody>
          <a:bodyPr wrap="none">
            <a:spAutoFit/>
          </a:bodyPr>
          <a:lstStyle/>
          <a:p>
            <a:r>
              <a:rPr lang="en-US" dirty="0" smtClean="0">
                <a:hlinkClick r:id="rId4"/>
              </a:rPr>
              <a:t>www.med.uottawa.ca</a:t>
            </a:r>
            <a:r>
              <a:rPr lang="en-US" dirty="0" smtClean="0"/>
              <a:t> </a:t>
            </a:r>
            <a:endParaRPr lang="en-US" dirty="0"/>
          </a:p>
        </p:txBody>
      </p:sp>
      <p:sp>
        <p:nvSpPr>
          <p:cNvPr id="7" name="Content Placeholder 2"/>
          <p:cNvSpPr txBox="1">
            <a:spLocks/>
          </p:cNvSpPr>
          <p:nvPr/>
        </p:nvSpPr>
        <p:spPr>
          <a:xfrm>
            <a:off x="301752" y="3962400"/>
            <a:ext cx="4041648" cy="26670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Lucida Sans Unicode" pitchFamily="34" charset="0"/>
              <a:ea typeface="+mn-ea"/>
              <a:cs typeface="Lucida Sans Unicode" pitchFamily="34"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495800" y="1828800"/>
            <a:ext cx="4419600" cy="4718050"/>
          </a:xfrm>
        </p:spPr>
        <p:txBody>
          <a:bodyPr>
            <a:normAutofit fontScale="77500" lnSpcReduction="20000"/>
          </a:bodyPr>
          <a:lstStyle/>
          <a:p>
            <a:pPr marL="365760" indent="-256032">
              <a:buFont typeface="Wingdings 3"/>
              <a:buChar char=""/>
              <a:defRPr/>
            </a:pPr>
            <a:r>
              <a:rPr lang="en-US" sz="2800" i="1" dirty="0" smtClean="0">
                <a:latin typeface="Lucida Sans Unicode" panose="020B0602030504020204" pitchFamily="34" charset="0"/>
                <a:cs typeface="Lucida Sans Unicode" pitchFamily="34" charset="0"/>
              </a:rPr>
              <a:t>Fatty streaks</a:t>
            </a:r>
            <a:r>
              <a:rPr lang="en-US" sz="2800" dirty="0" smtClean="0">
                <a:latin typeface="Lucida Sans Unicode" pitchFamily="34" charset="0"/>
                <a:cs typeface="Lucida Sans Unicode" pitchFamily="34" charset="0"/>
              </a:rPr>
              <a:t> are the earliest lesion of atherosclerosis they are a collection of </a:t>
            </a:r>
            <a:r>
              <a:rPr lang="en-US" sz="2800" b="1" dirty="0" smtClean="0">
                <a:latin typeface="Lucida Sans Unicode" pitchFamily="34" charset="0"/>
                <a:cs typeface="Lucida Sans Unicode" pitchFamily="34" charset="0"/>
              </a:rPr>
              <a:t>lipid laden foam cells in the </a:t>
            </a:r>
            <a:r>
              <a:rPr lang="en-US" sz="2800" b="1" dirty="0" err="1" smtClean="0">
                <a:latin typeface="Lucida Sans Unicode" panose="020B0602030504020204" pitchFamily="34" charset="0"/>
                <a:cs typeface="Lucida Sans Unicode" panose="020B0602030504020204" pitchFamily="34" charset="0"/>
              </a:rPr>
              <a:t>intima</a:t>
            </a:r>
            <a:r>
              <a:rPr lang="en-US" sz="2800" b="1" dirty="0" smtClean="0">
                <a:latin typeface="Lucida Sans Unicode" panose="020B0602030504020204" pitchFamily="34" charset="0"/>
                <a:cs typeface="Lucida Sans Unicode" panose="020B0602030504020204" pitchFamily="34" charset="0"/>
              </a:rPr>
              <a:t>.</a:t>
            </a:r>
          </a:p>
          <a:p>
            <a:pPr marL="365760" indent="-256032" eaLnBrk="1" fontAlgn="auto" hangingPunct="1">
              <a:spcAft>
                <a:spcPts val="0"/>
              </a:spcAft>
              <a:buFont typeface="Wingdings 3"/>
              <a:buChar char=""/>
              <a:defRPr/>
            </a:pPr>
            <a:r>
              <a:rPr lang="en-US" sz="2800" dirty="0" smtClean="0">
                <a:latin typeface="Lucida Sans Unicode" panose="020B0602030504020204" pitchFamily="34" charset="0"/>
                <a:cs typeface="Lucida Sans Unicode" panose="020B0602030504020204" pitchFamily="34" charset="0"/>
              </a:rPr>
              <a:t>They do not cause any disturbance in blood flow. </a:t>
            </a:r>
          </a:p>
          <a:p>
            <a:pPr marL="365760" indent="-256032" eaLnBrk="1" fontAlgn="auto" hangingPunct="1">
              <a:spcAft>
                <a:spcPts val="0"/>
              </a:spcAft>
              <a:buFont typeface="Wingdings 3"/>
              <a:buChar char=""/>
              <a:defRPr/>
            </a:pPr>
            <a:r>
              <a:rPr lang="en-US" sz="2800" dirty="0" smtClean="0">
                <a:latin typeface="Lucida Sans Unicode" panose="020B0602030504020204" pitchFamily="34" charset="0"/>
                <a:cs typeface="Lucida Sans Unicode" panose="020B0602030504020204" pitchFamily="34" charset="0"/>
              </a:rPr>
              <a:t>Fatty streaks begin as multiple yellow, flat spots less than 1 mm in diameter that coalesce into elongated streaks, </a:t>
            </a:r>
            <a:r>
              <a:rPr lang="en-US" sz="2800" dirty="0">
                <a:latin typeface="Lucida Sans Unicode" panose="020B0602030504020204" pitchFamily="34" charset="0"/>
                <a:cs typeface="Lucida Sans Unicode" panose="020B0602030504020204" pitchFamily="34" charset="0"/>
              </a:rPr>
              <a:t> </a:t>
            </a:r>
            <a:r>
              <a:rPr lang="en-US" sz="2800" dirty="0" smtClean="0">
                <a:latin typeface="Lucida Sans Unicode" panose="020B0602030504020204" pitchFamily="34" charset="0"/>
                <a:cs typeface="Lucida Sans Unicode" panose="020B0602030504020204" pitchFamily="34" charset="0"/>
              </a:rPr>
              <a:t> 1 cm long or longer. They contain T lymphocytes and extracellular lipid in smaller amounts than in plaques.</a:t>
            </a:r>
          </a:p>
        </p:txBody>
      </p:sp>
      <p:pic>
        <p:nvPicPr>
          <p:cNvPr id="5" name="Picture 4" descr="7335"/>
          <p:cNvPicPr>
            <a:picLocks noChangeAspect="1" noChangeArrowheads="1"/>
          </p:cNvPicPr>
          <p:nvPr/>
        </p:nvPicPr>
        <p:blipFill>
          <a:blip r:embed="rId3" cstate="print"/>
          <a:srcRect/>
          <a:stretch>
            <a:fillRect/>
          </a:stretch>
        </p:blipFill>
        <p:spPr bwMode="auto">
          <a:xfrm>
            <a:off x="685800" y="-209320"/>
            <a:ext cx="2527300" cy="3810000"/>
          </a:xfrm>
          <a:prstGeom prst="rect">
            <a:avLst/>
          </a:prstGeom>
          <a:noFill/>
          <a:ln w="9525">
            <a:noFill/>
            <a:miter lim="800000"/>
            <a:headEnd/>
            <a:tailEnd/>
          </a:ln>
        </p:spPr>
      </p:pic>
      <p:grpSp>
        <p:nvGrpSpPr>
          <p:cNvPr id="6" name="Group 6"/>
          <p:cNvGrpSpPr>
            <a:grpSpLocks/>
          </p:cNvGrpSpPr>
          <p:nvPr/>
        </p:nvGrpSpPr>
        <p:grpSpPr bwMode="auto">
          <a:xfrm>
            <a:off x="0" y="3557486"/>
            <a:ext cx="4038600" cy="2566069"/>
            <a:chOff x="576" y="672"/>
            <a:chExt cx="4560" cy="3051"/>
          </a:xfrm>
        </p:grpSpPr>
        <p:pic>
          <p:nvPicPr>
            <p:cNvPr id="7" name="Picture 7" descr="f012009"/>
            <p:cNvPicPr>
              <a:picLocks noChangeAspect="1" noChangeArrowheads="1"/>
            </p:cNvPicPr>
            <p:nvPr/>
          </p:nvPicPr>
          <p:blipFill>
            <a:blip r:embed="rId4" cstate="print"/>
            <a:srcRect l="44583" t="49677"/>
            <a:stretch>
              <a:fillRect/>
            </a:stretch>
          </p:blipFill>
          <p:spPr bwMode="auto">
            <a:xfrm>
              <a:off x="576" y="672"/>
              <a:ext cx="4560" cy="3051"/>
            </a:xfrm>
            <a:prstGeom prst="rect">
              <a:avLst/>
            </a:prstGeom>
            <a:noFill/>
            <a:ln w="9525">
              <a:noFill/>
              <a:miter lim="800000"/>
              <a:headEnd/>
              <a:tailEnd/>
            </a:ln>
          </p:spPr>
        </p:pic>
        <p:sp>
          <p:nvSpPr>
            <p:cNvPr id="8" name="Line 8"/>
            <p:cNvSpPr>
              <a:spLocks noChangeShapeType="1"/>
            </p:cNvSpPr>
            <p:nvPr/>
          </p:nvSpPr>
          <p:spPr bwMode="auto">
            <a:xfrm flipV="1">
              <a:off x="2880" y="2400"/>
              <a:ext cx="240" cy="480"/>
            </a:xfrm>
            <a:prstGeom prst="line">
              <a:avLst/>
            </a:prstGeom>
            <a:noFill/>
            <a:ln w="38100">
              <a:solidFill>
                <a:schemeClr val="tx1"/>
              </a:solidFill>
              <a:round/>
              <a:headEnd/>
              <a:tailEnd type="triangle" w="med" len="med"/>
            </a:ln>
          </p:spPr>
          <p:txBody>
            <a:bodyPr wrap="none" anchor="ctr"/>
            <a:lstStyle/>
            <a:p>
              <a:endParaRPr lang="en-US"/>
            </a:p>
          </p:txBody>
        </p:sp>
      </p:grpSp>
      <p:sp>
        <p:nvSpPr>
          <p:cNvPr id="9" name="TextBox 8"/>
          <p:cNvSpPr txBox="1"/>
          <p:nvPr/>
        </p:nvSpPr>
        <p:spPr>
          <a:xfrm>
            <a:off x="762000" y="152400"/>
            <a:ext cx="2133600" cy="584775"/>
          </a:xfrm>
          <a:prstGeom prst="rect">
            <a:avLst/>
          </a:prstGeom>
          <a:noFill/>
        </p:spPr>
        <p:txBody>
          <a:bodyPr wrap="square" rtlCol="0">
            <a:spAutoFit/>
          </a:bodyPr>
          <a:lstStyle/>
          <a:p>
            <a:pPr marL="342900" indent="-342900">
              <a:spcBef>
                <a:spcPct val="50000"/>
              </a:spcBef>
            </a:pPr>
            <a:r>
              <a:rPr lang="en-US" sz="1600" dirty="0" smtClean="0">
                <a:latin typeface="Calibri" pitchFamily="34" charset="0"/>
              </a:rPr>
              <a:t>Aorta with fatty streaks ( arrows).</a:t>
            </a:r>
            <a:endParaRPr lang="en-US" sz="1600" dirty="0">
              <a:solidFill>
                <a:srgbClr val="FFFF00"/>
              </a:solidFill>
              <a:latin typeface="Calibri" pitchFamily="34" charset="0"/>
            </a:endParaRPr>
          </a:p>
        </p:txBody>
      </p:sp>
      <p:sp>
        <p:nvSpPr>
          <p:cNvPr id="10" name="Rectangle 5"/>
          <p:cNvSpPr>
            <a:spLocks noChangeArrowheads="1"/>
          </p:cNvSpPr>
          <p:nvPr/>
        </p:nvSpPr>
        <p:spPr bwMode="auto">
          <a:xfrm>
            <a:off x="272415" y="6093075"/>
            <a:ext cx="3543300" cy="646331"/>
          </a:xfrm>
          <a:prstGeom prst="rect">
            <a:avLst/>
          </a:prstGeom>
          <a:noFill/>
          <a:ln w="9525">
            <a:noFill/>
            <a:miter lim="800000"/>
            <a:headEnd/>
            <a:tailEnd/>
          </a:ln>
        </p:spPr>
        <p:txBody>
          <a:bodyPr wrap="square">
            <a:spAutoFit/>
          </a:bodyPr>
          <a:lstStyle/>
          <a:p>
            <a:pPr>
              <a:spcBef>
                <a:spcPct val="50000"/>
              </a:spcBef>
            </a:pPr>
            <a:r>
              <a:rPr lang="en-US" sz="1200" b="1" dirty="0" smtClean="0">
                <a:latin typeface="Calibri" pitchFamily="34" charset="0"/>
              </a:rPr>
              <a:t>Photomicrograph of fatty streak in an experimental </a:t>
            </a:r>
            <a:r>
              <a:rPr lang="en-US" sz="1200" b="1" dirty="0" err="1" smtClean="0">
                <a:latin typeface="Calibri" pitchFamily="34" charset="0"/>
              </a:rPr>
              <a:t>hypercholesterolemic</a:t>
            </a:r>
            <a:r>
              <a:rPr lang="en-US" sz="1200" b="1" dirty="0" smtClean="0">
                <a:latin typeface="Calibri" pitchFamily="34" charset="0"/>
              </a:rPr>
              <a:t> rabbit, demonstrating </a:t>
            </a:r>
            <a:r>
              <a:rPr lang="en-US" sz="1200" b="1" dirty="0" err="1" smtClean="0">
                <a:latin typeface="Calibri" pitchFamily="34" charset="0"/>
              </a:rPr>
              <a:t>intimal</a:t>
            </a:r>
            <a:r>
              <a:rPr lang="en-US" sz="1200" b="1" dirty="0" smtClean="0">
                <a:latin typeface="Calibri" pitchFamily="34" charset="0"/>
              </a:rPr>
              <a:t> macrophage-derived foam cells ( arrow).</a:t>
            </a:r>
            <a:endParaRPr lang="en-US" sz="1200" b="1" dirty="0">
              <a:latin typeface="Calibri" pitchFamily="34" charset="0"/>
            </a:endParaRPr>
          </a:p>
        </p:txBody>
      </p:sp>
      <p:pic>
        <p:nvPicPr>
          <p:cNvPr id="3" name="Picture 2"/>
          <p:cNvPicPr>
            <a:picLocks noChangeAspect="1"/>
          </p:cNvPicPr>
          <p:nvPr/>
        </p:nvPicPr>
        <p:blipFill>
          <a:blip r:embed="rId5"/>
          <a:stretch>
            <a:fillRect/>
          </a:stretch>
        </p:blipFill>
        <p:spPr>
          <a:xfrm>
            <a:off x="4191000" y="152400"/>
            <a:ext cx="5035732" cy="1176630"/>
          </a:xfrm>
          <a:prstGeom prst="rect">
            <a:avLst/>
          </a:prstGeom>
        </p:spPr>
      </p:pic>
    </p:spTree>
    <p:extLst>
      <p:ext uri="{BB962C8B-B14F-4D97-AF65-F5344CB8AC3E}">
        <p14:creationId xmlns:p14="http://schemas.microsoft.com/office/powerpoint/2010/main" val="356373391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4">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4" id="{B3DB3A62-81C4-49EF-9FD7-C3334CF61A90}" vid="{CBF8A945-E26D-498B-B94A-29FDE1C18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Theme14</Template>
  <TotalTime>1280</TotalTime>
  <Words>1373</Words>
  <Application>Microsoft Office PowerPoint</Application>
  <PresentationFormat>On-screen Show (4:3)</PresentationFormat>
  <Paragraphs>173</Paragraphs>
  <Slides>27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Narrow</vt:lpstr>
      <vt:lpstr>Calibri</vt:lpstr>
      <vt:lpstr>Lucida Sans Unicode</vt:lpstr>
      <vt:lpstr>Times New Roman</vt:lpstr>
      <vt:lpstr>Tw Cen MT</vt:lpstr>
      <vt:lpstr>Wingdings</vt:lpstr>
      <vt:lpstr>Wingdings 2</vt:lpstr>
      <vt:lpstr>Wingdings 3</vt:lpstr>
      <vt:lpstr>Theme14</vt:lpstr>
      <vt:lpstr>ATHEROSCLEROSIS Sufia Husain.  Pathology.  KSU. Riyadh.  March 2017</vt:lpstr>
      <vt:lpstr>Objectives for Atherosclerosis, ischemic heart diseases (angina and myocardial infarction) 2 lectures </vt:lpstr>
      <vt:lpstr>Normal Blood Vessels</vt:lpstr>
      <vt:lpstr> Artery</vt:lpstr>
      <vt:lpstr>ENDOTHELIAL CELLS</vt:lpstr>
      <vt:lpstr>Smooth muscle cells (SMC)</vt:lpstr>
      <vt:lpstr>PowerPoint Presentation</vt:lpstr>
      <vt:lpstr>Gross morphology of atheroma/atheromatous plaque</vt:lpstr>
      <vt:lpstr>PowerPoint Presentation</vt:lpstr>
      <vt:lpstr>Atherosclerosis: Microscopic morphology</vt:lpstr>
      <vt:lpstr>Atherosclerosis: microscopic morphology</vt:lpstr>
      <vt:lpstr>PowerPoint Presentation</vt:lpstr>
      <vt:lpstr>PowerPoint Presentation</vt:lpstr>
      <vt:lpstr>PATHOLOGICAL COMPLICATIONS OF AS</vt:lpstr>
      <vt:lpstr>PowerPoint Presentation</vt:lpstr>
      <vt:lpstr>Stroke/ cerebrovascular accident</vt:lpstr>
      <vt:lpstr>PowerPoint Presentation</vt:lpstr>
      <vt:lpstr>PowerPoint Presentation</vt:lpstr>
      <vt:lpstr>PowerPoint Presentation</vt:lpstr>
      <vt:lpstr>PowerPoint Presentation</vt:lpstr>
      <vt:lpstr>Risk Factors for Atherosclerosis</vt:lpstr>
      <vt:lpstr>IMPORTANCE OF TYPES OF LIPOPROTEINS IN HYPERLIPIDEMIA</vt:lpstr>
      <vt:lpstr>PATHOGENESIS: the hypothesis is that AS is a response to injury</vt:lpstr>
      <vt:lpstr>PATHOGENESIS:</vt:lpstr>
      <vt:lpstr>SUMMARY</vt:lpstr>
      <vt:lpstr>Angioplasty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Dr.Sufia</dc:creator>
  <cp:lastModifiedBy>sufia husain</cp:lastModifiedBy>
  <cp:revision>134</cp:revision>
  <dcterms:created xsi:type="dcterms:W3CDTF">2009-02-14T10:07:38Z</dcterms:created>
  <dcterms:modified xsi:type="dcterms:W3CDTF">2017-03-20T20:33:52Z</dcterms:modified>
</cp:coreProperties>
</file>