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91"/>
  </p:notesMasterIdLst>
  <p:sldIdLst>
    <p:sldId id="256" r:id="rId2"/>
    <p:sldId id="371" r:id="rId3"/>
    <p:sldId id="461" r:id="rId4"/>
    <p:sldId id="393" r:id="rId5"/>
    <p:sldId id="464" r:id="rId6"/>
    <p:sldId id="465" r:id="rId7"/>
    <p:sldId id="503" r:id="rId8"/>
    <p:sldId id="456" r:id="rId9"/>
    <p:sldId id="459" r:id="rId10"/>
    <p:sldId id="479" r:id="rId11"/>
    <p:sldId id="476" r:id="rId12"/>
    <p:sldId id="373" r:id="rId13"/>
    <p:sldId id="460" r:id="rId14"/>
    <p:sldId id="445" r:id="rId15"/>
    <p:sldId id="468" r:id="rId16"/>
    <p:sldId id="470" r:id="rId17"/>
    <p:sldId id="375" r:id="rId18"/>
    <p:sldId id="495" r:id="rId19"/>
    <p:sldId id="496" r:id="rId20"/>
    <p:sldId id="441" r:id="rId21"/>
    <p:sldId id="466" r:id="rId22"/>
    <p:sldId id="467" r:id="rId23"/>
    <p:sldId id="444" r:id="rId24"/>
    <p:sldId id="446" r:id="rId25"/>
    <p:sldId id="494" r:id="rId26"/>
    <p:sldId id="379" r:id="rId27"/>
    <p:sldId id="497" r:id="rId28"/>
    <p:sldId id="392" r:id="rId29"/>
    <p:sldId id="395" r:id="rId30"/>
    <p:sldId id="380" r:id="rId31"/>
    <p:sldId id="498" r:id="rId32"/>
    <p:sldId id="493" r:id="rId33"/>
    <p:sldId id="505" r:id="rId34"/>
    <p:sldId id="500" r:id="rId35"/>
    <p:sldId id="475" r:id="rId36"/>
    <p:sldId id="489" r:id="rId37"/>
    <p:sldId id="457" r:id="rId38"/>
    <p:sldId id="504" r:id="rId39"/>
    <p:sldId id="473" r:id="rId40"/>
    <p:sldId id="296" r:id="rId41"/>
    <p:sldId id="432" r:id="rId42"/>
    <p:sldId id="482" r:id="rId43"/>
    <p:sldId id="384" r:id="rId44"/>
    <p:sldId id="477" r:id="rId45"/>
    <p:sldId id="387" r:id="rId46"/>
    <p:sldId id="410" r:id="rId47"/>
    <p:sldId id="411" r:id="rId48"/>
    <p:sldId id="483" r:id="rId49"/>
    <p:sldId id="388" r:id="rId50"/>
    <p:sldId id="485" r:id="rId51"/>
    <p:sldId id="481" r:id="rId52"/>
    <p:sldId id="484" r:id="rId53"/>
    <p:sldId id="390" r:id="rId54"/>
    <p:sldId id="427" r:id="rId55"/>
    <p:sldId id="420" r:id="rId56"/>
    <p:sldId id="433" r:id="rId57"/>
    <p:sldId id="435" r:id="rId58"/>
    <p:sldId id="423" r:id="rId59"/>
    <p:sldId id="438" r:id="rId60"/>
    <p:sldId id="421" r:id="rId61"/>
    <p:sldId id="422" r:id="rId62"/>
    <p:sldId id="437" r:id="rId63"/>
    <p:sldId id="431" r:id="rId64"/>
    <p:sldId id="428" r:id="rId65"/>
    <p:sldId id="429" r:id="rId66"/>
    <p:sldId id="449" r:id="rId67"/>
    <p:sldId id="442" r:id="rId68"/>
    <p:sldId id="447" r:id="rId69"/>
    <p:sldId id="454" r:id="rId70"/>
    <p:sldId id="430" r:id="rId71"/>
    <p:sldId id="351" r:id="rId72"/>
    <p:sldId id="426" r:id="rId73"/>
    <p:sldId id="357" r:id="rId74"/>
    <p:sldId id="414" r:id="rId75"/>
    <p:sldId id="450" r:id="rId76"/>
    <p:sldId id="402" r:id="rId77"/>
    <p:sldId id="354" r:id="rId78"/>
    <p:sldId id="359" r:id="rId79"/>
    <p:sldId id="361" r:id="rId80"/>
    <p:sldId id="407" r:id="rId81"/>
    <p:sldId id="408" r:id="rId82"/>
    <p:sldId id="412" r:id="rId83"/>
    <p:sldId id="365" r:id="rId84"/>
    <p:sldId id="360" r:id="rId85"/>
    <p:sldId id="366" r:id="rId86"/>
    <p:sldId id="368" r:id="rId87"/>
    <p:sldId id="370" r:id="rId88"/>
    <p:sldId id="409" r:id="rId89"/>
    <p:sldId id="471" r:id="rId90"/>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800000"/>
    <a:srgbClr val="99FF33"/>
    <a:srgbClr val="336699"/>
    <a:srgbClr val="0000FF"/>
    <a:srgbClr val="CC3300"/>
    <a:srgbClr val="CC6600"/>
    <a:srgbClr val="660066"/>
    <a:srgbClr val="3366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92248" autoAdjust="0"/>
  </p:normalViewPr>
  <p:slideViewPr>
    <p:cSldViewPr>
      <p:cViewPr varScale="1">
        <p:scale>
          <a:sx n="107" d="100"/>
          <a:sy n="107" d="100"/>
        </p:scale>
        <p:origin x="182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9A3116FF-09F3-40D4-A937-78DAAAB4F1F0}" type="datetimeFigureOut">
              <a:rPr lang="en-US" smtClean="0"/>
              <a:pPr/>
              <a:t>3/20/2017</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ECAB0131-69CC-40C0-88AE-9A7928CF3E90}" type="slidenum">
              <a:rPr lang="en-US" smtClean="0"/>
              <a:pPr/>
              <a:t>‹#›</a:t>
            </a:fld>
            <a:endParaRPr lang="en-US"/>
          </a:p>
        </p:txBody>
      </p:sp>
    </p:spTree>
    <p:extLst>
      <p:ext uri="{BB962C8B-B14F-4D97-AF65-F5344CB8AC3E}">
        <p14:creationId xmlns:p14="http://schemas.microsoft.com/office/powerpoint/2010/main" val="4198078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4</a:t>
            </a:fld>
            <a:endParaRPr lang="en-US"/>
          </a:p>
        </p:txBody>
      </p:sp>
    </p:spTree>
    <p:extLst>
      <p:ext uri="{BB962C8B-B14F-4D97-AF65-F5344CB8AC3E}">
        <p14:creationId xmlns:p14="http://schemas.microsoft.com/office/powerpoint/2010/main" val="488925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43</a:t>
            </a:fld>
            <a:endParaRPr lang="en-US"/>
          </a:p>
        </p:txBody>
      </p:sp>
    </p:spTree>
    <p:extLst>
      <p:ext uri="{BB962C8B-B14F-4D97-AF65-F5344CB8AC3E}">
        <p14:creationId xmlns:p14="http://schemas.microsoft.com/office/powerpoint/2010/main" val="96556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44F8F5-E9BB-43BD-A29F-7E1C5036B21E}" type="slidenum">
              <a:rPr lang="en-US"/>
              <a:pPr fontAlgn="base">
                <a:spcBef>
                  <a:spcPct val="0"/>
                </a:spcBef>
                <a:spcAft>
                  <a:spcPct val="0"/>
                </a:spcAft>
              </a:pPr>
              <a:t>45</a:t>
            </a:fld>
            <a:endParaRPr lang="en-US"/>
          </a:p>
        </p:txBody>
      </p:sp>
    </p:spTree>
    <p:extLst>
      <p:ext uri="{BB962C8B-B14F-4D97-AF65-F5344CB8AC3E}">
        <p14:creationId xmlns:p14="http://schemas.microsoft.com/office/powerpoint/2010/main" val="1197909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smtClean="0">
              <a:latin typeface="Arial Unicode MS" pitchFamily="34" charset="-128"/>
            </a:endParaRPr>
          </a:p>
        </p:txBody>
      </p:sp>
    </p:spTree>
    <p:extLst>
      <p:ext uri="{BB962C8B-B14F-4D97-AF65-F5344CB8AC3E}">
        <p14:creationId xmlns:p14="http://schemas.microsoft.com/office/powerpoint/2010/main" val="738840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smtClean="0">
              <a:latin typeface="Arial Unicode MS" pitchFamily="34" charset="-128"/>
            </a:endParaRPr>
          </a:p>
        </p:txBody>
      </p:sp>
    </p:spTree>
    <p:extLst>
      <p:ext uri="{BB962C8B-B14F-4D97-AF65-F5344CB8AC3E}">
        <p14:creationId xmlns:p14="http://schemas.microsoft.com/office/powerpoint/2010/main" val="1074883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61</a:t>
            </a:fld>
            <a:endParaRPr lang="en-US"/>
          </a:p>
        </p:txBody>
      </p:sp>
    </p:spTree>
    <p:extLst>
      <p:ext uri="{BB962C8B-B14F-4D97-AF65-F5344CB8AC3E}">
        <p14:creationId xmlns:p14="http://schemas.microsoft.com/office/powerpoint/2010/main" val="3292485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64</a:t>
            </a:fld>
            <a:endParaRPr lang="en-US"/>
          </a:p>
        </p:txBody>
      </p:sp>
    </p:spTree>
    <p:extLst>
      <p:ext uri="{BB962C8B-B14F-4D97-AF65-F5344CB8AC3E}">
        <p14:creationId xmlns:p14="http://schemas.microsoft.com/office/powerpoint/2010/main" val="529171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68</a:t>
            </a:fld>
            <a:endParaRPr lang="en-US"/>
          </a:p>
        </p:txBody>
      </p:sp>
    </p:spTree>
    <p:extLst>
      <p:ext uri="{BB962C8B-B14F-4D97-AF65-F5344CB8AC3E}">
        <p14:creationId xmlns:p14="http://schemas.microsoft.com/office/powerpoint/2010/main" val="1454865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930F5B-64AA-4905-A985-B6748151A043}" type="slidenum">
              <a:rPr lang="en-US"/>
              <a:pPr fontAlgn="base">
                <a:spcBef>
                  <a:spcPct val="0"/>
                </a:spcBef>
                <a:spcAft>
                  <a:spcPct val="0"/>
                </a:spcAft>
              </a:pPr>
              <a:t>70</a:t>
            </a:fld>
            <a:endParaRPr lang="en-US"/>
          </a:p>
        </p:txBody>
      </p:sp>
    </p:spTree>
    <p:extLst>
      <p:ext uri="{BB962C8B-B14F-4D97-AF65-F5344CB8AC3E}">
        <p14:creationId xmlns:p14="http://schemas.microsoft.com/office/powerpoint/2010/main" val="2207218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74967C-6636-40D4-A65C-6E2F5338D501}" type="slidenum">
              <a:rPr lang="en-US"/>
              <a:pPr fontAlgn="base">
                <a:spcBef>
                  <a:spcPct val="0"/>
                </a:spcBef>
                <a:spcAft>
                  <a:spcPct val="0"/>
                </a:spcAft>
              </a:pPr>
              <a:t>77</a:t>
            </a:fld>
            <a:endParaRPr lang="en-US"/>
          </a:p>
        </p:txBody>
      </p:sp>
    </p:spTree>
    <p:extLst>
      <p:ext uri="{BB962C8B-B14F-4D97-AF65-F5344CB8AC3E}">
        <p14:creationId xmlns:p14="http://schemas.microsoft.com/office/powerpoint/2010/main" val="350489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80</a:t>
            </a:fld>
            <a:endParaRPr lang="en-US"/>
          </a:p>
        </p:txBody>
      </p:sp>
    </p:spTree>
    <p:extLst>
      <p:ext uri="{BB962C8B-B14F-4D97-AF65-F5344CB8AC3E}">
        <p14:creationId xmlns:p14="http://schemas.microsoft.com/office/powerpoint/2010/main" val="2805758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7</a:t>
            </a:fld>
            <a:endParaRPr lang="en-US"/>
          </a:p>
        </p:txBody>
      </p:sp>
    </p:spTree>
    <p:extLst>
      <p:ext uri="{BB962C8B-B14F-4D97-AF65-F5344CB8AC3E}">
        <p14:creationId xmlns:p14="http://schemas.microsoft.com/office/powerpoint/2010/main" val="805409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81</a:t>
            </a:fld>
            <a:endParaRPr lang="en-US"/>
          </a:p>
        </p:txBody>
      </p:sp>
    </p:spTree>
    <p:extLst>
      <p:ext uri="{BB962C8B-B14F-4D97-AF65-F5344CB8AC3E}">
        <p14:creationId xmlns:p14="http://schemas.microsoft.com/office/powerpoint/2010/main" val="2500870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83</a:t>
            </a:fld>
            <a:endParaRPr lang="en-US"/>
          </a:p>
        </p:txBody>
      </p:sp>
    </p:spTree>
    <p:extLst>
      <p:ext uri="{BB962C8B-B14F-4D97-AF65-F5344CB8AC3E}">
        <p14:creationId xmlns:p14="http://schemas.microsoft.com/office/powerpoint/2010/main" val="377957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85</a:t>
            </a:fld>
            <a:endParaRPr lang="en-US"/>
          </a:p>
        </p:txBody>
      </p:sp>
    </p:spTree>
    <p:extLst>
      <p:ext uri="{BB962C8B-B14F-4D97-AF65-F5344CB8AC3E}">
        <p14:creationId xmlns:p14="http://schemas.microsoft.com/office/powerpoint/2010/main" val="2188773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87</a:t>
            </a:fld>
            <a:endParaRPr lang="en-US"/>
          </a:p>
        </p:txBody>
      </p:sp>
    </p:spTree>
    <p:extLst>
      <p:ext uri="{BB962C8B-B14F-4D97-AF65-F5344CB8AC3E}">
        <p14:creationId xmlns:p14="http://schemas.microsoft.com/office/powerpoint/2010/main" val="566825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1CFFA4-F5C2-42A7-A849-FFD9085DF3B1}" type="slidenum">
              <a:rPr lang="en-US"/>
              <a:pPr fontAlgn="base">
                <a:spcBef>
                  <a:spcPct val="0"/>
                </a:spcBef>
                <a:spcAft>
                  <a:spcPct val="0"/>
                </a:spcAft>
              </a:pPr>
              <a:t>17</a:t>
            </a:fld>
            <a:endParaRPr lang="en-US"/>
          </a:p>
        </p:txBody>
      </p:sp>
    </p:spTree>
    <p:extLst>
      <p:ext uri="{BB962C8B-B14F-4D97-AF65-F5344CB8AC3E}">
        <p14:creationId xmlns:p14="http://schemas.microsoft.com/office/powerpoint/2010/main" val="2310169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FCB3FB-E718-4620-B3B2-5FEDCFFAE713}" type="slidenum">
              <a:rPr lang="en-US"/>
              <a:pPr fontAlgn="base">
                <a:spcBef>
                  <a:spcPct val="0"/>
                </a:spcBef>
                <a:spcAft>
                  <a:spcPct val="0"/>
                </a:spcAft>
              </a:pPr>
              <a:t>18</a:t>
            </a:fld>
            <a:endParaRPr lang="en-US"/>
          </a:p>
        </p:txBody>
      </p:sp>
    </p:spTree>
    <p:extLst>
      <p:ext uri="{BB962C8B-B14F-4D97-AF65-F5344CB8AC3E}">
        <p14:creationId xmlns:p14="http://schemas.microsoft.com/office/powerpoint/2010/main" val="4275616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D03AC9-A487-4799-A1B2-A5D96E138AF7}" type="slidenum">
              <a:rPr lang="en-US"/>
              <a:pPr fontAlgn="base">
                <a:spcBef>
                  <a:spcPct val="0"/>
                </a:spcBef>
                <a:spcAft>
                  <a:spcPct val="0"/>
                </a:spcAft>
              </a:pPr>
              <a:t>19</a:t>
            </a:fld>
            <a:endParaRPr lang="en-US"/>
          </a:p>
        </p:txBody>
      </p:sp>
    </p:spTree>
    <p:extLst>
      <p:ext uri="{BB962C8B-B14F-4D97-AF65-F5344CB8AC3E}">
        <p14:creationId xmlns:p14="http://schemas.microsoft.com/office/powerpoint/2010/main" val="195199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28</a:t>
            </a:fld>
            <a:endParaRPr lang="en-US"/>
          </a:p>
        </p:txBody>
      </p:sp>
    </p:spTree>
    <p:extLst>
      <p:ext uri="{BB962C8B-B14F-4D97-AF65-F5344CB8AC3E}">
        <p14:creationId xmlns:p14="http://schemas.microsoft.com/office/powerpoint/2010/main" val="2994751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30</a:t>
            </a:fld>
            <a:endParaRPr lang="en-US"/>
          </a:p>
        </p:txBody>
      </p:sp>
    </p:spTree>
    <p:extLst>
      <p:ext uri="{BB962C8B-B14F-4D97-AF65-F5344CB8AC3E}">
        <p14:creationId xmlns:p14="http://schemas.microsoft.com/office/powerpoint/2010/main" val="3710899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3BC927-7F0F-46AC-9FD9-308C3F73AE84}" type="slidenum">
              <a:rPr lang="en-US"/>
              <a:pPr fontAlgn="base">
                <a:spcBef>
                  <a:spcPct val="0"/>
                </a:spcBef>
                <a:spcAft>
                  <a:spcPct val="0"/>
                </a:spcAft>
              </a:pPr>
              <a:t>38</a:t>
            </a:fld>
            <a:endParaRPr lang="en-US"/>
          </a:p>
        </p:txBody>
      </p:sp>
    </p:spTree>
    <p:extLst>
      <p:ext uri="{BB962C8B-B14F-4D97-AF65-F5344CB8AC3E}">
        <p14:creationId xmlns:p14="http://schemas.microsoft.com/office/powerpoint/2010/main" val="1736088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95B001-F0E0-4F3D-96FF-A6DCE665A0EB}" type="slidenum">
              <a:rPr lang="en-US"/>
              <a:pPr fontAlgn="base">
                <a:spcBef>
                  <a:spcPct val="0"/>
                </a:spcBef>
                <a:spcAft>
                  <a:spcPct val="0"/>
                </a:spcAft>
              </a:pPr>
              <a:t>40</a:t>
            </a:fld>
            <a:endParaRPr lang="en-US"/>
          </a:p>
        </p:txBody>
      </p:sp>
    </p:spTree>
    <p:extLst>
      <p:ext uri="{BB962C8B-B14F-4D97-AF65-F5344CB8AC3E}">
        <p14:creationId xmlns:p14="http://schemas.microsoft.com/office/powerpoint/2010/main" val="2540210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71D8906-5950-45E2-B31C-AE03D931088A}" type="datetimeFigureOut">
              <a:rPr lang="en-US" smtClean="0"/>
              <a:pPr/>
              <a:t>3/20/2017</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014585D4-28E6-49DA-B9EA-B9D6C027EEF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71D8906-5950-45E2-B31C-AE03D931088A}" type="datetimeFigureOut">
              <a:rPr lang="en-US" smtClean="0"/>
              <a:pPr/>
              <a:t>3/20/2017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71D8906-5950-45E2-B31C-AE03D931088A}" type="datetimeFigureOut">
              <a:rPr lang="en-US" smtClean="0"/>
              <a:pPr/>
              <a:t>3/20/2017</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014585D4-28E6-49DA-B9EA-B9D6C027EEF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71D8906-5950-45E2-B31C-AE03D931088A}" type="datetimeFigureOut">
              <a:rPr lang="en-US" smtClean="0"/>
              <a:pPr/>
              <a:t>3/20/2017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71D8906-5950-45E2-B31C-AE03D931088A}" type="datetimeFigureOut">
              <a:rPr lang="en-US" smtClean="0"/>
              <a:pPr/>
              <a:t>3/20/2017</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71D8906-5950-45E2-B31C-AE03D931088A}" type="datetimeFigureOut">
              <a:rPr lang="en-US" smtClean="0"/>
              <a:pPr/>
              <a:t>3/20/2017</a:t>
            </a:fld>
            <a:endParaRPr lang="en-US"/>
          </a:p>
        </p:txBody>
      </p:sp>
      <p:sp>
        <p:nvSpPr>
          <p:cNvPr id="10" name="Slide Number Placeholder 9"/>
          <p:cNvSpPr>
            <a:spLocks noGrp="1"/>
          </p:cNvSpPr>
          <p:nvPr>
            <p:ph type="sldNum" sz="quarter" idx="16"/>
          </p:nvPr>
        </p:nvSpPr>
        <p:spPr/>
        <p:txBody>
          <a:bodyPr rtlCol="0"/>
          <a:lstStyle/>
          <a:p>
            <a:fld id="{014585D4-28E6-49DA-B9EA-B9D6C027EEF4}"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71D8906-5950-45E2-B31C-AE03D931088A}" type="datetimeFigureOut">
              <a:rPr lang="en-US" smtClean="0"/>
              <a:pPr/>
              <a:t>3/20/2017</a:t>
            </a:fld>
            <a:endParaRPr lang="en-US"/>
          </a:p>
        </p:txBody>
      </p:sp>
      <p:sp>
        <p:nvSpPr>
          <p:cNvPr id="12" name="Slide Number Placeholder 11"/>
          <p:cNvSpPr>
            <a:spLocks noGrp="1"/>
          </p:cNvSpPr>
          <p:nvPr>
            <p:ph type="sldNum" sz="quarter" idx="16"/>
          </p:nvPr>
        </p:nvSpPr>
        <p:spPr/>
        <p:txBody>
          <a:bodyPr rtlCol="0"/>
          <a:lstStyle/>
          <a:p>
            <a:fld id="{014585D4-28E6-49DA-B9EA-B9D6C027EEF4}"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71D8906-5950-45E2-B31C-AE03D931088A}" type="datetimeFigureOut">
              <a:rPr lang="en-US" smtClean="0"/>
              <a:pPr/>
              <a:t>3/20/2017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D8906-5950-45E2-B31C-AE03D931088A}" type="datetimeFigureOut">
              <a:rPr lang="en-US" smtClean="0"/>
              <a:pPr/>
              <a:t>3/20/2017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014585D4-28E6-49DA-B9EA-B9D6C027EEF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71D8906-5950-45E2-B31C-AE03D931088A}" type="datetimeFigureOut">
              <a:rPr lang="en-US" smtClean="0"/>
              <a:pPr/>
              <a:t>3/20/2017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71D8906-5950-45E2-B31C-AE03D931088A}" type="datetimeFigureOut">
              <a:rPr lang="en-US" smtClean="0"/>
              <a:pPr/>
              <a:t>3/20/2017</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71D8906-5950-45E2-B31C-AE03D931088A}" type="datetimeFigureOut">
              <a:rPr lang="en-US" smtClean="0"/>
              <a:pPr/>
              <a:t>3/20/2017</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014585D4-28E6-49DA-B9EA-B9D6C027EE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google.com/imgres?imgurl=http://modernmedicalguide.com/wp-content/uploads/2010/04/Buergers-Disease1.jpg&amp;imgrefurl=http://modernmedicalguide.com/buergers-disease/&amp;usg=__bE7lWi64bR-2t0NHxA6oL1LjVKw=&amp;h=397&amp;w=243&amp;sz=38&amp;hl=en&amp;start=2&amp;zoom=1&amp;tbnid=cBdcqpwrqQAYlM:&amp;tbnh=124&amp;tbnw=76&amp;ei=Yo1rTYDNKN6AhAe-jMXCDQ&amp;prev=/images?q=buerger's+disease+pictures&amp;um=1&amp;hl=en&amp;safe=active&amp;sa=N&amp;tbs=isch:1&amp;um=1&amp;itbs=1" TargetMode="Externa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74.xml.rels><?xml version="1.0" encoding="UTF-8" standalone="yes"?>
<Relationships xmlns="http://schemas.openxmlformats.org/package/2006/relationships"><Relationship Id="rId3" Type="http://schemas.openxmlformats.org/officeDocument/2006/relationships/hyperlink" Target="http://en.wikipedia.org/wiki/Femoral_artery" TargetMode="External"/><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728" y="1142984"/>
            <a:ext cx="6715172" cy="2214578"/>
          </a:xfrm>
        </p:spPr>
        <p:txBody>
          <a:bodyPr>
            <a:noAutofit/>
          </a:bodyPr>
          <a:lstStyle/>
          <a:p>
            <a:pPr algn="ctr"/>
            <a:r>
              <a:rPr lang="en-US" sz="5400"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CARDIOVASCULAR  SYSTEM</a:t>
            </a:r>
            <a:endParaRPr lang="en-US" sz="5400" i="1" dirty="0">
              <a:solidFill>
                <a:srgbClr val="FFFF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643042" y="4357694"/>
            <a:ext cx="6172200" cy="945958"/>
          </a:xfrm>
        </p:spPr>
        <p:txBody>
          <a:bodyPr>
            <a:normAutofit/>
          </a:bodyPr>
          <a:lstStyle/>
          <a:p>
            <a:pPr algn="ctr"/>
            <a:r>
              <a:rPr lang="en-US" sz="5400" b="1" i="1" dirty="0" smtClean="0">
                <a:solidFill>
                  <a:schemeClr val="tx1"/>
                </a:solidFill>
                <a:effectLst>
                  <a:outerShdw blurRad="38100" dist="38100" dir="2700000" algn="tl">
                    <a:srgbClr val="000000">
                      <a:alpha val="43137"/>
                    </a:srgbClr>
                  </a:outerShdw>
                </a:effectLst>
              </a:rPr>
              <a:t>Pathology Practical</a:t>
            </a:r>
            <a:endParaRPr lang="en-US" sz="5400" b="1" i="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http://library.med.utah.edu/WebPath/jpeg5/CV015.jpg"/>
          <p:cNvPicPr>
            <a:picLocks noChangeAspect="1" noChangeArrowheads="1"/>
          </p:cNvPicPr>
          <p:nvPr/>
        </p:nvPicPr>
        <p:blipFill>
          <a:blip r:embed="rId2" cstate="print"/>
          <a:srcRect/>
          <a:stretch>
            <a:fillRect/>
          </a:stretch>
        </p:blipFill>
        <p:spPr bwMode="auto">
          <a:xfrm>
            <a:off x="571472" y="1071546"/>
            <a:ext cx="7960968" cy="4373677"/>
          </a:xfrm>
          <a:prstGeom prst="rect">
            <a:avLst/>
          </a:prstGeom>
          <a:noFill/>
          <a:ln w="28575">
            <a:solidFill>
              <a:schemeClr val="tx1"/>
            </a:solidFill>
          </a:ln>
        </p:spPr>
      </p:pic>
      <p:sp>
        <p:nvSpPr>
          <p:cNvPr id="3" name="Rectangle 2"/>
          <p:cNvSpPr/>
          <p:nvPr/>
        </p:nvSpPr>
        <p:spPr>
          <a:xfrm>
            <a:off x="1259632" y="5539879"/>
            <a:ext cx="6768752" cy="769441"/>
          </a:xfrm>
          <a:prstGeom prst="rect">
            <a:avLst/>
          </a:prstGeom>
        </p:spPr>
        <p:txBody>
          <a:bodyPr wrap="square">
            <a:spAutoFit/>
          </a:bodyPr>
          <a:lstStyle/>
          <a:p>
            <a:pPr algn="ctr"/>
            <a:r>
              <a:rPr lang="en-US" sz="2000" b="1" i="1" dirty="0" smtClean="0">
                <a:latin typeface="+mj-lt"/>
              </a:rPr>
              <a:t>A high magnification of the </a:t>
            </a:r>
            <a:r>
              <a:rPr lang="en-US" sz="2400" b="1" i="1" dirty="0" smtClean="0">
                <a:solidFill>
                  <a:srgbClr val="0000FF"/>
                </a:solidFill>
                <a:latin typeface="+mj-lt"/>
              </a:rPr>
              <a:t>aortic atheroma </a:t>
            </a:r>
            <a:r>
              <a:rPr lang="en-US" sz="2000" b="1" i="1" dirty="0" smtClean="0">
                <a:latin typeface="+mj-lt"/>
              </a:rPr>
              <a:t>with foam cells and cholesterol clefts.</a:t>
            </a:r>
            <a:endParaRPr lang="en-US" sz="2000" b="1" i="1" dirty="0">
              <a:latin typeface="+mj-lt"/>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9" name="Rounded Rectangle 8"/>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LPF</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67744" y="5805264"/>
            <a:ext cx="504056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smtClean="0">
                <a:solidFill>
                  <a:schemeClr val="tx1"/>
                </a:solidFill>
              </a:rPr>
              <a:t>Aortic Atheroma with Thrombosis</a:t>
            </a:r>
            <a:endParaRPr lang="en-US" sz="2000" b="1" i="1" dirty="0">
              <a:solidFill>
                <a:schemeClr val="tx1"/>
              </a:solidFill>
            </a:endParaRPr>
          </a:p>
        </p:txBody>
      </p:sp>
      <p:pic>
        <p:nvPicPr>
          <p:cNvPr id="155656" name="Picture 8" descr="http://3.bp.blogspot.com/-B7lsnD57Htw/TWSFPkYiWkI/AAAAAAAACuU/rUdUTjhE8yY/s320/Atheroma%2Bwith%2Bthrombosis.png"/>
          <p:cNvPicPr>
            <a:picLocks noChangeAspect="1" noChangeArrowheads="1"/>
          </p:cNvPicPr>
          <p:nvPr/>
        </p:nvPicPr>
        <p:blipFill>
          <a:blip r:embed="rId2" cstate="print"/>
          <a:srcRect/>
          <a:stretch>
            <a:fillRect/>
          </a:stretch>
        </p:blipFill>
        <p:spPr bwMode="auto">
          <a:xfrm>
            <a:off x="323528" y="1071546"/>
            <a:ext cx="8208912" cy="4661709"/>
          </a:xfrm>
          <a:prstGeom prst="rect">
            <a:avLst/>
          </a:prstGeom>
          <a:noFill/>
          <a:ln w="28575">
            <a:solidFill>
              <a:schemeClr val="tx1"/>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11" name="Rounded Rectangle 10"/>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MPF</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820654"/>
            <a:ext cx="6534472" cy="1894362"/>
          </a:xfrm>
        </p:spPr>
        <p:txBody>
          <a:bodyPr>
            <a:noAutofit/>
          </a:bodyPr>
          <a:lstStyle/>
          <a:p>
            <a:r>
              <a:rPr lang="en-US" sz="4800" dirty="0" smtClean="0">
                <a:solidFill>
                  <a:srgbClr val="66FFFF"/>
                </a:solidFill>
                <a:latin typeface="Aharoni" pitchFamily="2" charset="-79"/>
                <a:cs typeface="Aharoni" pitchFamily="2" charset="-79"/>
              </a:rPr>
              <a:t>Coronary atherosclerosis</a:t>
            </a:r>
            <a:endParaRPr lang="en-US" sz="4800" dirty="0">
              <a:solidFill>
                <a:srgbClr val="66FFFF"/>
              </a:solidFill>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971600" y="5273913"/>
            <a:ext cx="6912768" cy="1015663"/>
          </a:xfrm>
          <a:prstGeom prst="rect">
            <a:avLst/>
          </a:prstGeom>
        </p:spPr>
        <p:txBody>
          <a:bodyPr wrap="square">
            <a:spAutoFit/>
          </a:bodyPr>
          <a:lstStyle/>
          <a:p>
            <a:pPr algn="ctr"/>
            <a:r>
              <a:rPr lang="en-US" sz="2000" b="1" i="1" dirty="0" smtClean="0">
                <a:solidFill>
                  <a:srgbClr val="0000FF"/>
                </a:solidFill>
              </a:rPr>
              <a:t>Coronary atherosclerosis</a:t>
            </a:r>
            <a:r>
              <a:rPr lang="en-US" sz="2000" b="1" i="1" dirty="0" smtClean="0"/>
              <a:t>. Coloured angiogram (X- ray) showing atherosclerosis in a coronary artery. The atherosclerosis is seen as the pinching in the blue- </a:t>
            </a:r>
            <a:r>
              <a:rPr lang="en-US" sz="2000" b="1" i="1" dirty="0" err="1" smtClean="0"/>
              <a:t>coloured</a:t>
            </a:r>
            <a:r>
              <a:rPr lang="en-US" sz="2000" b="1" i="1" dirty="0" smtClean="0"/>
              <a:t> artery at bottom centre</a:t>
            </a:r>
            <a:endParaRPr lang="en-US" sz="2000" b="1" i="1" dirty="0"/>
          </a:p>
        </p:txBody>
      </p:sp>
      <p:sp>
        <p:nvSpPr>
          <p:cNvPr id="7" name="Rounded Rectangle 6"/>
          <p:cNvSpPr/>
          <p:nvPr/>
        </p:nvSpPr>
        <p:spPr>
          <a:xfrm>
            <a:off x="1571604" y="332656"/>
            <a:ext cx="600079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Gross</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139270" name="Picture 6" descr="http://cached.imagescaler.hbpl.co.uk/resize/scaleWidth/393/?sURL=http://offlinehbpl.hbpl.co.uk/News/PGH/EDE75EC7-FEAC-5B6F-1EA1ACCEACD7C463.gif"/>
          <p:cNvPicPr>
            <a:picLocks noChangeAspect="1" noChangeArrowheads="1"/>
          </p:cNvPicPr>
          <p:nvPr/>
        </p:nvPicPr>
        <p:blipFill>
          <a:blip r:embed="rId2" cstate="print"/>
          <a:srcRect/>
          <a:stretch>
            <a:fillRect/>
          </a:stretch>
        </p:blipFill>
        <p:spPr bwMode="auto">
          <a:xfrm>
            <a:off x="571472" y="980728"/>
            <a:ext cx="8032976" cy="4176464"/>
          </a:xfrm>
          <a:prstGeom prst="rect">
            <a:avLst/>
          </a:prstGeom>
          <a:noFill/>
          <a:ln w="28575">
            <a:solidFill>
              <a:schemeClr val="tx1"/>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291608" y="5013176"/>
            <a:ext cx="8280920" cy="1656184"/>
          </a:xfrm>
        </p:spPr>
        <p:txBody>
          <a:bodyPr>
            <a:noAutofit/>
          </a:bodyPr>
          <a:lstStyle/>
          <a:p>
            <a:pPr algn="ctr" rtl="0">
              <a:buNone/>
            </a:pPr>
            <a:r>
              <a:rPr lang="en-GB" sz="1800" b="1" i="1" dirty="0" smtClean="0"/>
              <a:t>Coronary artery with atherosclerosis (fibro-lipid or fibro-fatty plaque). The atheromatous fibro-fatty plaque is characterized by the accumulation of lipids in the intima of the arteries, narrowing the lumen. Beneath the endothelium it has a "fibrous cap" covering the atheromatous "core" of the plaque, which consists in cholesterol crystals, cholesterol esters, fibrin, macrophages and smooth muscle cells, proteoglycans, collagen, elastin and cellular debris.</a:t>
            </a:r>
            <a:endParaRPr lang="ar-SA" sz="1800" i="1" dirty="0"/>
          </a:p>
        </p:txBody>
      </p:sp>
      <p:pic>
        <p:nvPicPr>
          <p:cNvPr id="151554" name="Picture 2" descr="http://3.bp.blogspot.com/-HsSurRR8Eu8/UEwJK2aFonI/AAAAAAAAHzU/OkVnYrpSLyQ/s1600/coronary_atherosclerosis_fibro_fatty_plaque.jpg"/>
          <p:cNvPicPr>
            <a:picLocks noChangeAspect="1" noChangeArrowheads="1"/>
          </p:cNvPicPr>
          <p:nvPr/>
        </p:nvPicPr>
        <p:blipFill>
          <a:blip r:embed="rId2" cstate="print"/>
          <a:srcRect/>
          <a:stretch>
            <a:fillRect/>
          </a:stretch>
        </p:blipFill>
        <p:spPr bwMode="auto">
          <a:xfrm>
            <a:off x="428596" y="928670"/>
            <a:ext cx="8175852" cy="4084506"/>
          </a:xfrm>
          <a:prstGeom prst="rect">
            <a:avLst/>
          </a:prstGeom>
          <a:noFill/>
          <a:ln w="28575">
            <a:solidFill>
              <a:schemeClr val="tx1"/>
            </a:solidFill>
          </a:ln>
        </p:spPr>
      </p:pic>
      <p:sp>
        <p:nvSpPr>
          <p:cNvPr id="5" name="Rounded Rectangle 4"/>
          <p:cNvSpPr/>
          <p:nvPr/>
        </p:nvSpPr>
        <p:spPr>
          <a:xfrm>
            <a:off x="2000232" y="260648"/>
            <a:ext cx="530351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LPF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9506" name="Picture 2" descr="http://o.quizlet.com/i/UOehkQ1IeI6XV0RyIHf1qw_m.jpg"/>
          <p:cNvPicPr>
            <a:picLocks noChangeAspect="1" noChangeArrowheads="1"/>
          </p:cNvPicPr>
          <p:nvPr/>
        </p:nvPicPr>
        <p:blipFill>
          <a:blip r:embed="rId2" cstate="print"/>
          <a:srcRect/>
          <a:stretch>
            <a:fillRect/>
          </a:stretch>
        </p:blipFill>
        <p:spPr bwMode="auto">
          <a:xfrm>
            <a:off x="179512" y="908720"/>
            <a:ext cx="2869091" cy="2304255"/>
          </a:xfrm>
          <a:prstGeom prst="rect">
            <a:avLst/>
          </a:prstGeom>
          <a:noFill/>
          <a:ln w="28575">
            <a:solidFill>
              <a:schemeClr val="tx1"/>
            </a:solidFill>
          </a:ln>
        </p:spPr>
      </p:pic>
      <p:sp>
        <p:nvSpPr>
          <p:cNvPr id="5" name="Rectangle 4"/>
          <p:cNvSpPr/>
          <p:nvPr/>
        </p:nvSpPr>
        <p:spPr>
          <a:xfrm>
            <a:off x="251520" y="3284984"/>
            <a:ext cx="2574032" cy="2246769"/>
          </a:xfrm>
          <a:prstGeom prst="rect">
            <a:avLst/>
          </a:prstGeom>
        </p:spPr>
        <p:txBody>
          <a:bodyPr wrap="square">
            <a:spAutoFit/>
          </a:bodyPr>
          <a:lstStyle/>
          <a:p>
            <a:pPr algn="ctr"/>
            <a:r>
              <a:rPr lang="en-US" sz="2000" b="1" dirty="0" smtClean="0"/>
              <a:t>A normal coronary artery with no atherosclerosis </a:t>
            </a:r>
          </a:p>
          <a:p>
            <a:pPr algn="ctr"/>
            <a:r>
              <a:rPr lang="en-US" sz="2000" dirty="0" smtClean="0"/>
              <a:t>and a widely patent lumen that can carry as much blood as the myocardium requires. </a:t>
            </a:r>
            <a:endParaRPr lang="en-US" sz="2000" dirty="0"/>
          </a:p>
        </p:txBody>
      </p:sp>
      <p:pic>
        <p:nvPicPr>
          <p:cNvPr id="149508" name="Picture 4" descr="http://o.quizlet.com/i/lZcyqnX3ftXz0lOB7CZ6ow_m.jpg"/>
          <p:cNvPicPr>
            <a:picLocks noChangeAspect="1" noChangeArrowheads="1"/>
          </p:cNvPicPr>
          <p:nvPr/>
        </p:nvPicPr>
        <p:blipFill>
          <a:blip r:embed="rId3" cstate="print"/>
          <a:srcRect/>
          <a:stretch>
            <a:fillRect/>
          </a:stretch>
        </p:blipFill>
        <p:spPr bwMode="auto">
          <a:xfrm>
            <a:off x="3131840" y="908720"/>
            <a:ext cx="2832094" cy="2304256"/>
          </a:xfrm>
          <a:prstGeom prst="rect">
            <a:avLst/>
          </a:prstGeom>
          <a:noFill/>
          <a:ln w="28575">
            <a:solidFill>
              <a:schemeClr val="tx1"/>
            </a:solidFill>
          </a:ln>
        </p:spPr>
      </p:pic>
      <p:sp>
        <p:nvSpPr>
          <p:cNvPr id="7" name="Rectangle 6"/>
          <p:cNvSpPr/>
          <p:nvPr/>
        </p:nvSpPr>
        <p:spPr>
          <a:xfrm>
            <a:off x="3131840" y="3291949"/>
            <a:ext cx="2808312" cy="2554545"/>
          </a:xfrm>
          <a:prstGeom prst="rect">
            <a:avLst/>
          </a:prstGeom>
        </p:spPr>
        <p:txBody>
          <a:bodyPr wrap="square">
            <a:spAutoFit/>
          </a:bodyPr>
          <a:lstStyle/>
          <a:p>
            <a:pPr algn="ctr"/>
            <a:r>
              <a:rPr lang="en-US" sz="2000" b="1" dirty="0" smtClean="0"/>
              <a:t>Atheromatous plaque in a coronary artery </a:t>
            </a:r>
            <a:r>
              <a:rPr lang="en-US" sz="2000" dirty="0" smtClean="0"/>
              <a:t>that shows endothelial denudation with disruption and overlying thrombus formation at the right. The arterial media is at the left</a:t>
            </a:r>
            <a:endParaRPr lang="en-US" sz="2000" dirty="0"/>
          </a:p>
        </p:txBody>
      </p:sp>
      <p:pic>
        <p:nvPicPr>
          <p:cNvPr id="149510" name="Picture 6" descr="http://o.quizlet.com/i/MXtzGl5vaPs3xycUPbp2CA_m.jpg"/>
          <p:cNvPicPr>
            <a:picLocks noChangeAspect="1" noChangeArrowheads="1"/>
          </p:cNvPicPr>
          <p:nvPr/>
        </p:nvPicPr>
        <p:blipFill>
          <a:blip r:embed="rId4" cstate="print"/>
          <a:srcRect/>
          <a:stretch>
            <a:fillRect/>
          </a:stretch>
        </p:blipFill>
        <p:spPr bwMode="auto">
          <a:xfrm>
            <a:off x="6084168" y="908720"/>
            <a:ext cx="2579076" cy="2304256"/>
          </a:xfrm>
          <a:prstGeom prst="rect">
            <a:avLst/>
          </a:prstGeom>
          <a:noFill/>
          <a:ln w="28575">
            <a:solidFill>
              <a:schemeClr val="tx1"/>
            </a:solidFill>
          </a:ln>
        </p:spPr>
      </p:pic>
      <p:sp>
        <p:nvSpPr>
          <p:cNvPr id="9" name="Rectangle 8"/>
          <p:cNvSpPr/>
          <p:nvPr/>
        </p:nvSpPr>
        <p:spPr>
          <a:xfrm>
            <a:off x="6300192" y="3292529"/>
            <a:ext cx="2286000" cy="2862322"/>
          </a:xfrm>
          <a:prstGeom prst="rect">
            <a:avLst/>
          </a:prstGeom>
        </p:spPr>
        <p:txBody>
          <a:bodyPr wrap="square">
            <a:spAutoFit/>
          </a:bodyPr>
          <a:lstStyle/>
          <a:p>
            <a:pPr algn="ctr"/>
            <a:r>
              <a:rPr lang="en-US" b="1" dirty="0" smtClean="0"/>
              <a:t>Occlusive coronary atherosclerosis</a:t>
            </a:r>
            <a:r>
              <a:rPr lang="en-US" dirty="0" smtClean="0"/>
              <a:t>. The coronary at the left is narrowed by 60 to 70%. The coronary at the right is even worse with evidence for previous thrombosis with organization of the thrombus</a:t>
            </a:r>
            <a:endParaRPr lang="en-US" dirty="0"/>
          </a:p>
        </p:txBody>
      </p:sp>
      <p:sp>
        <p:nvSpPr>
          <p:cNvPr id="11" name="Rounded Rectangle 10"/>
          <p:cNvSpPr/>
          <p:nvPr/>
        </p:nvSpPr>
        <p:spPr>
          <a:xfrm>
            <a:off x="1571604" y="260648"/>
            <a:ext cx="600079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LPF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13" name="Rectangle 12"/>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4" name="Rectangle 13"/>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6"/>
          <p:cNvSpPr/>
          <p:nvPr/>
        </p:nvSpPr>
        <p:spPr>
          <a:xfrm>
            <a:off x="1571604" y="332656"/>
            <a:ext cx="564360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MPF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147460" name="Picture 4" descr="http://library.med.utah.edu/WebPath/jpeg5/CV008.jpg"/>
          <p:cNvPicPr>
            <a:picLocks noChangeAspect="1" noChangeArrowheads="1"/>
          </p:cNvPicPr>
          <p:nvPr/>
        </p:nvPicPr>
        <p:blipFill>
          <a:blip r:embed="rId2" cstate="print"/>
          <a:srcRect/>
          <a:stretch>
            <a:fillRect/>
          </a:stretch>
        </p:blipFill>
        <p:spPr bwMode="auto">
          <a:xfrm>
            <a:off x="500034" y="1071546"/>
            <a:ext cx="8104414" cy="4301670"/>
          </a:xfrm>
          <a:prstGeom prst="rect">
            <a:avLst/>
          </a:prstGeom>
          <a:noFill/>
          <a:ln w="28575">
            <a:solidFill>
              <a:schemeClr val="tx1"/>
            </a:solidFill>
          </a:ln>
        </p:spPr>
      </p:pic>
      <p:sp>
        <p:nvSpPr>
          <p:cNvPr id="9" name="Rectangle 8"/>
          <p:cNvSpPr/>
          <p:nvPr/>
        </p:nvSpPr>
        <p:spPr>
          <a:xfrm>
            <a:off x="323528" y="5485171"/>
            <a:ext cx="8064896" cy="1015663"/>
          </a:xfrm>
          <a:prstGeom prst="rect">
            <a:avLst/>
          </a:prstGeom>
        </p:spPr>
        <p:txBody>
          <a:bodyPr wrap="square">
            <a:spAutoFit/>
          </a:bodyPr>
          <a:lstStyle/>
          <a:p>
            <a:pPr algn="ctr"/>
            <a:r>
              <a:rPr lang="en-US" sz="2000" b="1" i="1" dirty="0" smtClean="0"/>
              <a:t>This distal portion of coronary artery shows significant narrowing. Such distal involvement is typical of severe coronary atherosclerosis, such as can appear with diabetes mellitus or familial hypercholesterolemia.</a:t>
            </a:r>
            <a:endParaRPr lang="en-US" sz="2000" b="1" i="1" dirty="0"/>
          </a:p>
        </p:txBody>
      </p: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lum bright="20000" contrast="30000"/>
          </a:blip>
          <a:srcRect/>
          <a:stretch>
            <a:fillRect/>
          </a:stretch>
        </p:blipFill>
        <p:spPr>
          <a:xfrm>
            <a:off x="571472" y="1142984"/>
            <a:ext cx="7960968" cy="4590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ounded Rectangle 7"/>
          <p:cNvSpPr/>
          <p:nvPr/>
        </p:nvSpPr>
        <p:spPr>
          <a:xfrm>
            <a:off x="1785918" y="332656"/>
            <a:ext cx="5786478"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MPF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755576" y="5805264"/>
            <a:ext cx="7488832" cy="707886"/>
          </a:xfrm>
          <a:prstGeom prst="rect">
            <a:avLst/>
          </a:prstGeom>
        </p:spPr>
        <p:txBody>
          <a:bodyPr wrap="square">
            <a:spAutoFit/>
          </a:bodyPr>
          <a:lstStyle/>
          <a:p>
            <a:pPr algn="ctr"/>
            <a:r>
              <a:rPr lang="en-US" sz="2000" b="1" i="1" dirty="0" smtClean="0"/>
              <a:t>Severe coronary atherosclerosis with narrowing </a:t>
            </a:r>
          </a:p>
          <a:p>
            <a:pPr algn="ctr"/>
            <a:r>
              <a:rPr lang="en-US" sz="2000" b="1" i="1" dirty="0" smtClean="0"/>
              <a:t>of the lumen</a:t>
            </a:r>
            <a:endParaRPr lang="en-US" sz="2000" i="1" dirty="0"/>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cstate="print">
            <a:lum bright="10000" contrast="10000"/>
          </a:blip>
          <a:srcRect/>
          <a:stretch>
            <a:fillRect/>
          </a:stretch>
        </p:blipFill>
        <p:spPr bwMode="auto">
          <a:xfrm>
            <a:off x="642910" y="908720"/>
            <a:ext cx="7961538" cy="44490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467544" y="5445224"/>
            <a:ext cx="8064896" cy="1015663"/>
          </a:xfrm>
          <a:prstGeom prst="rect">
            <a:avLst/>
          </a:prstGeom>
        </p:spPr>
        <p:txBody>
          <a:bodyPr wrap="square">
            <a:spAutoFit/>
          </a:bodyPr>
          <a:lstStyle/>
          <a:p>
            <a:pPr marL="457200" indent="-457200" algn="ctr"/>
            <a:r>
              <a:rPr lang="en-US" sz="2000" b="1" i="1" dirty="0" smtClean="0">
                <a:latin typeface="+mj-lt"/>
              </a:rPr>
              <a:t>Partial occlusion of the lumen by an atheromatous plaque.</a:t>
            </a:r>
          </a:p>
          <a:p>
            <a:pPr marL="457200" indent="-457200" algn="ctr"/>
            <a:r>
              <a:rPr lang="en-US" sz="2000" b="1" i="1" dirty="0" smtClean="0">
                <a:latin typeface="+mj-lt"/>
              </a:rPr>
              <a:t>The plaque consists of dissolved, cholesterol clefts, </a:t>
            </a:r>
          </a:p>
          <a:p>
            <a:pPr marL="457200" indent="-457200" algn="ctr"/>
            <a:r>
              <a:rPr lang="en-US" sz="2000" b="1" i="1" dirty="0" smtClean="0">
                <a:latin typeface="+mj-lt"/>
              </a:rPr>
              <a:t>hyaline fibrous tissue and some blood capillaries.</a:t>
            </a:r>
            <a:endParaRPr lang="en-US" sz="2000" b="1" i="1" dirty="0">
              <a:latin typeface="+mj-lt"/>
            </a:endParaRPr>
          </a:p>
        </p:txBody>
      </p:sp>
      <p:sp>
        <p:nvSpPr>
          <p:cNvPr id="8" name="Rounded Rectangle 7"/>
          <p:cNvSpPr/>
          <p:nvPr/>
        </p:nvSpPr>
        <p:spPr>
          <a:xfrm>
            <a:off x="1785918" y="260648"/>
            <a:ext cx="5786478"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4" descr="Atheroma 4"/>
          <p:cNvPicPr>
            <a:picLocks noChangeAspect="1" noChangeArrowheads="1"/>
          </p:cNvPicPr>
          <p:nvPr/>
        </p:nvPicPr>
        <p:blipFill>
          <a:blip r:embed="rId3" cstate="print"/>
          <a:srcRect/>
          <a:stretch>
            <a:fillRect/>
          </a:stretch>
        </p:blipFill>
        <p:spPr bwMode="auto">
          <a:xfrm>
            <a:off x="642909" y="908720"/>
            <a:ext cx="7889531" cy="4536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1571604" y="332656"/>
            <a:ext cx="6215106"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323528" y="5556609"/>
            <a:ext cx="7992888" cy="1015663"/>
          </a:xfrm>
          <a:prstGeom prst="rect">
            <a:avLst/>
          </a:prstGeom>
        </p:spPr>
        <p:txBody>
          <a:bodyPr wrap="square">
            <a:spAutoFit/>
          </a:bodyPr>
          <a:lstStyle/>
          <a:p>
            <a:pPr marL="457200" indent="-457200" algn="ctr"/>
            <a:r>
              <a:rPr lang="en-US" sz="2000" b="1" i="1" dirty="0" smtClean="0">
                <a:latin typeface="+mj-lt"/>
              </a:rPr>
              <a:t>The internal elastic lamina is thin and fragmented. </a:t>
            </a:r>
          </a:p>
          <a:p>
            <a:pPr marL="457200" indent="-457200" algn="ctr"/>
            <a:r>
              <a:rPr lang="en-US" sz="2000" b="1" i="1" dirty="0" smtClean="0">
                <a:latin typeface="+mj-lt"/>
              </a:rPr>
              <a:t>Pressure atrophy of the media opposition atheromatous plaque consists of cholesterol clefts, hyaline fibrous tissue and some blood capillaries.</a:t>
            </a: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1987" y="908720"/>
            <a:ext cx="8143900" cy="1297284"/>
          </a:xfrm>
        </p:spPr>
        <p:txBody>
          <a:bodyPr>
            <a:normAutofit fontScale="90000"/>
          </a:bodyPr>
          <a:lstStyle/>
          <a:p>
            <a:pPr algn="ctr"/>
            <a:r>
              <a:rPr lang="en-US"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Atheroma of the aorta</a:t>
            </a:r>
            <a:r>
              <a:rPr lang="en-US" dirty="0" smtClean="0">
                <a:solidFill>
                  <a:srgbClr val="990000"/>
                </a:solidFill>
              </a:rPr>
              <a:t/>
            </a:r>
            <a:br>
              <a:rPr lang="en-US" dirty="0" smtClean="0">
                <a:solidFill>
                  <a:srgbClr val="990000"/>
                </a:solidFill>
              </a:rPr>
            </a:br>
            <a:r>
              <a:rPr lang="en-US" dirty="0" smtClean="0">
                <a:solidFill>
                  <a:srgbClr val="990000"/>
                </a:solidFill>
              </a:rPr>
              <a:t> </a:t>
            </a:r>
            <a:endParaRPr lang="en-US" dirty="0">
              <a:solidFill>
                <a:srgbClr val="990000"/>
              </a:solidFill>
            </a:endParaRPr>
          </a:p>
        </p:txBody>
      </p:sp>
      <p:sp>
        <p:nvSpPr>
          <p:cNvPr id="6" name="Rectangle 5"/>
          <p:cNvSpPr/>
          <p:nvPr/>
        </p:nvSpPr>
        <p:spPr>
          <a:xfrm>
            <a:off x="1166892" y="2276872"/>
            <a:ext cx="7500958" cy="2677656"/>
          </a:xfrm>
          <a:prstGeom prst="rect">
            <a:avLst/>
          </a:prstGeom>
        </p:spPr>
        <p:txBody>
          <a:bodyPr wrap="square">
            <a:spAutoFit/>
          </a:bodyPr>
          <a:lstStyle/>
          <a:p>
            <a:pPr marL="173038" indent="-173038">
              <a:buFont typeface="Arial" pitchFamily="34" charset="0"/>
              <a:buChar char="•"/>
            </a:pPr>
            <a:r>
              <a:rPr lang="en-US" sz="2400" i="1" dirty="0" smtClean="0"/>
              <a:t>An </a:t>
            </a:r>
            <a:r>
              <a:rPr lang="en-US" sz="2400" b="1" i="1" dirty="0" smtClean="0"/>
              <a:t>atheroma</a:t>
            </a:r>
            <a:r>
              <a:rPr lang="en-US" sz="2400" i="1" dirty="0" smtClean="0"/>
              <a:t> is an accumulation and swelling in artery walls made up of (mostly) macrophage cells, or debris, and containing lipids (cholesterol and fatty acids), calcium and   a variable amount of fibrous connective tissue.</a:t>
            </a:r>
          </a:p>
          <a:p>
            <a:pPr marL="173038" indent="-173038">
              <a:buFont typeface="Arial" pitchFamily="34" charset="0"/>
              <a:buChar char="•"/>
            </a:pPr>
            <a:r>
              <a:rPr lang="en-US" sz="2400" i="1" dirty="0" smtClean="0"/>
              <a:t>The four major risk factors are hyperlipidemia, hypertension, cigarette smoking and diabetes .</a:t>
            </a:r>
          </a:p>
          <a:p>
            <a:pPr>
              <a:buFont typeface="Arial" pitchFamily="34" charset="0"/>
              <a:buChar char="•"/>
            </a:pPr>
            <a:endParaRPr lang="en-US" sz="2400" i="1" dirty="0"/>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457200" y="5444084"/>
            <a:ext cx="8003232" cy="1271064"/>
          </a:xfrm>
        </p:spPr>
        <p:txBody>
          <a:bodyPr>
            <a:noAutofit/>
          </a:bodyPr>
          <a:lstStyle/>
          <a:p>
            <a:pPr algn="ctr" rtl="0">
              <a:buNone/>
            </a:pPr>
            <a:r>
              <a:rPr lang="en-GB" sz="2000" b="1" i="1" dirty="0" smtClean="0">
                <a:solidFill>
                  <a:srgbClr val="0000FF"/>
                </a:solidFill>
              </a:rPr>
              <a:t>Recent thrombus in a coronary artery</a:t>
            </a:r>
            <a:r>
              <a:rPr lang="en-GB" sz="1800" b="1" i="1" dirty="0" smtClean="0"/>
              <a:t>: The arterial lumen is completely obstructed by a recent thrombus - fibrin network (pink) containing red blood cells and platelets. The thrombus is developed on an ulcerated atherosclerotic (fibrous) plaque and is adherent to the arterial wall. </a:t>
            </a:r>
            <a:endParaRPr lang="ar-SA" sz="1800" i="1" dirty="0"/>
          </a:p>
        </p:txBody>
      </p:sp>
      <p:pic>
        <p:nvPicPr>
          <p:cNvPr id="147458" name="Picture 2" descr="http://4.bp.blogspot.com/-slLhlnH9lEM/UEwKLIAgU3I/AAAAAAAAHzk/yXkT1g3VhZk/s320/recent_coronary_thrombosis.jpg"/>
          <p:cNvPicPr>
            <a:picLocks noChangeAspect="1" noChangeArrowheads="1"/>
          </p:cNvPicPr>
          <p:nvPr/>
        </p:nvPicPr>
        <p:blipFill>
          <a:blip r:embed="rId2" cstate="print"/>
          <a:srcRect/>
          <a:stretch>
            <a:fillRect/>
          </a:stretch>
        </p:blipFill>
        <p:spPr bwMode="auto">
          <a:xfrm>
            <a:off x="500034" y="1000108"/>
            <a:ext cx="8176422" cy="4301100"/>
          </a:xfrm>
          <a:prstGeom prst="rect">
            <a:avLst/>
          </a:prstGeom>
          <a:noFill/>
          <a:ln w="28575">
            <a:solidFill>
              <a:schemeClr val="tx1"/>
            </a:solidFill>
          </a:ln>
        </p:spPr>
      </p:pic>
      <p:sp>
        <p:nvSpPr>
          <p:cNvPr id="7" name="Rounded Rectangle 6"/>
          <p:cNvSpPr/>
          <p:nvPr/>
        </p:nvSpPr>
        <p:spPr>
          <a:xfrm>
            <a:off x="928662" y="260648"/>
            <a:ext cx="7500990"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Recent thrombus in a Coronary artery</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724226" y="5417929"/>
            <a:ext cx="7776864" cy="1015663"/>
          </a:xfrm>
          <a:prstGeom prst="rect">
            <a:avLst/>
          </a:prstGeom>
        </p:spPr>
        <p:txBody>
          <a:bodyPr wrap="square">
            <a:spAutoFit/>
          </a:bodyPr>
          <a:lstStyle/>
          <a:p>
            <a:pPr algn="ctr"/>
            <a:r>
              <a:rPr lang="en-US" sz="2000" b="1" i="1" dirty="0" smtClean="0">
                <a:solidFill>
                  <a:srgbClr val="0000FF"/>
                </a:solidFill>
              </a:rPr>
              <a:t>Hyaline arteriolosclerosis</a:t>
            </a:r>
            <a:r>
              <a:rPr lang="en-US" sz="2000" b="1" i="1" dirty="0" smtClean="0"/>
              <a:t/>
            </a:r>
            <a:br>
              <a:rPr lang="en-US" sz="2000" b="1" i="1" dirty="0" smtClean="0"/>
            </a:br>
            <a:r>
              <a:rPr lang="en-US" sz="2000" b="1" i="1" dirty="0" smtClean="0"/>
              <a:t>Arteriosclerosis (hardening of the arteries) involves both small and large vessels. It is commonly found in diabetics and hypertensives.</a:t>
            </a:r>
            <a:endParaRPr lang="en-US" sz="2000" b="1" i="1" dirty="0"/>
          </a:p>
        </p:txBody>
      </p:sp>
      <p:pic>
        <p:nvPicPr>
          <p:cNvPr id="145410" name="Picture 2" descr="cv004.jpg (20531 bytes)"/>
          <p:cNvPicPr>
            <a:picLocks noChangeAspect="1" noChangeArrowheads="1"/>
          </p:cNvPicPr>
          <p:nvPr/>
        </p:nvPicPr>
        <p:blipFill>
          <a:blip r:embed="rId2" cstate="print"/>
          <a:srcRect/>
          <a:stretch>
            <a:fillRect/>
          </a:stretch>
        </p:blipFill>
        <p:spPr bwMode="auto">
          <a:xfrm>
            <a:off x="714348" y="1071546"/>
            <a:ext cx="7890100" cy="4301670"/>
          </a:xfrm>
          <a:prstGeom prst="rect">
            <a:avLst/>
          </a:prstGeom>
          <a:noFill/>
          <a:ln w="28575">
            <a:solidFill>
              <a:schemeClr val="tx1"/>
            </a:solidFill>
          </a:ln>
        </p:spPr>
      </p:pic>
      <p:sp>
        <p:nvSpPr>
          <p:cNvPr id="7" name="Rounded Rectangle 6"/>
          <p:cNvSpPr/>
          <p:nvPr/>
        </p:nvSpPr>
        <p:spPr>
          <a:xfrm>
            <a:off x="1428728" y="332656"/>
            <a:ext cx="6000792"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Hyaline arteriolosclerosis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35624" y="5342295"/>
            <a:ext cx="8136904" cy="1015663"/>
          </a:xfrm>
          <a:prstGeom prst="rect">
            <a:avLst/>
          </a:prstGeom>
        </p:spPr>
        <p:txBody>
          <a:bodyPr wrap="square">
            <a:spAutoFit/>
          </a:bodyPr>
          <a:lstStyle/>
          <a:p>
            <a:pPr algn="ctr"/>
            <a:r>
              <a:rPr lang="en-US" sz="2000" b="1" i="1" dirty="0" smtClean="0">
                <a:solidFill>
                  <a:srgbClr val="0000FF"/>
                </a:solidFill>
              </a:rPr>
              <a:t>Hyperplastic arteriolosclerosis</a:t>
            </a:r>
            <a:r>
              <a:rPr lang="en-US" sz="2000" b="1" i="1" dirty="0" smtClean="0"/>
              <a:t>: This is the other type of small vessel arteriosclerosis. It is predominantly seen in malignant hypertension and renal disease associated with polyarteritis nodosa and progressive systemic sclerosis.</a:t>
            </a:r>
            <a:endParaRPr lang="en-US" sz="2000" b="1" i="1" dirty="0"/>
          </a:p>
        </p:txBody>
      </p:sp>
      <p:pic>
        <p:nvPicPr>
          <p:cNvPr id="146434" name="Picture 2" descr="cv005.jpg (16197 bytes)"/>
          <p:cNvPicPr>
            <a:picLocks noChangeAspect="1" noChangeArrowheads="1"/>
          </p:cNvPicPr>
          <p:nvPr/>
        </p:nvPicPr>
        <p:blipFill>
          <a:blip r:embed="rId2" cstate="print"/>
          <a:srcRect/>
          <a:stretch>
            <a:fillRect/>
          </a:stretch>
        </p:blipFill>
        <p:spPr bwMode="auto">
          <a:xfrm>
            <a:off x="571472" y="1071546"/>
            <a:ext cx="8032976" cy="4157654"/>
          </a:xfrm>
          <a:prstGeom prst="rect">
            <a:avLst/>
          </a:prstGeom>
          <a:noFill/>
          <a:ln w="28575">
            <a:solidFill>
              <a:schemeClr val="tx1"/>
            </a:solidFill>
          </a:ln>
        </p:spPr>
      </p:pic>
      <p:sp>
        <p:nvSpPr>
          <p:cNvPr id="7" name="Rounded Rectangle 6"/>
          <p:cNvSpPr/>
          <p:nvPr/>
        </p:nvSpPr>
        <p:spPr>
          <a:xfrm>
            <a:off x="1428728" y="260648"/>
            <a:ext cx="6572296" cy="5965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Hyperplastic arteriolosclerosis - HPF</a:t>
            </a:r>
            <a:endParaRPr lang="en-US" sz="2800" i="1" dirty="0">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مستطيل 6"/>
          <p:cNvSpPr/>
          <p:nvPr/>
        </p:nvSpPr>
        <p:spPr>
          <a:xfrm>
            <a:off x="428596" y="5248833"/>
            <a:ext cx="8215370" cy="1323439"/>
          </a:xfrm>
          <a:prstGeom prst="rect">
            <a:avLst/>
          </a:prstGeom>
        </p:spPr>
        <p:txBody>
          <a:bodyPr wrap="square">
            <a:spAutoFit/>
          </a:bodyPr>
          <a:lstStyle/>
          <a:p>
            <a:pPr algn="ctr"/>
            <a:r>
              <a:rPr lang="en-GB" sz="2000" b="1" i="1" dirty="0" smtClean="0">
                <a:solidFill>
                  <a:srgbClr val="0000FF"/>
                </a:solidFill>
              </a:rPr>
              <a:t>Diffuse myocardial fibrosis </a:t>
            </a:r>
            <a:r>
              <a:rPr lang="en-GB" sz="2000" b="1" i="1" dirty="0" smtClean="0"/>
              <a:t>(Ischemic fibrosis of the myocardium) Myocardial cells (red) intermingled with collagen-rich fibrosis (blue) which completely replaced the necrotic myocardial cells. Capillaries (with yellow-orange red blood cells) within fibrosis remained from repair by connective tissue process.</a:t>
            </a:r>
            <a:endParaRPr lang="ar-SA" sz="2000" i="1" dirty="0"/>
          </a:p>
        </p:txBody>
      </p:sp>
      <p:pic>
        <p:nvPicPr>
          <p:cNvPr id="150534" name="Picture 6" descr="http://2.bp.blogspot.com/-XoMBtPgfe70/UEwOsUkccjI/AAAAAAAAH00/fReOis-_MdI/s1600/ischemic-fibrosis-of-myocardium-b.jpg"/>
          <p:cNvPicPr>
            <a:picLocks noChangeAspect="1" noChangeArrowheads="1"/>
          </p:cNvPicPr>
          <p:nvPr/>
        </p:nvPicPr>
        <p:blipFill>
          <a:blip r:embed="rId2" cstate="print"/>
          <a:srcRect/>
          <a:stretch>
            <a:fillRect/>
          </a:stretch>
        </p:blipFill>
        <p:spPr bwMode="auto">
          <a:xfrm>
            <a:off x="500034" y="1214422"/>
            <a:ext cx="8104414" cy="3942770"/>
          </a:xfrm>
          <a:prstGeom prst="rect">
            <a:avLst/>
          </a:prstGeom>
          <a:noFill/>
          <a:ln w="28575">
            <a:solidFill>
              <a:schemeClr val="tx1"/>
            </a:solidFill>
          </a:ln>
        </p:spPr>
      </p:pic>
      <p:sp>
        <p:nvSpPr>
          <p:cNvPr id="6" name="Rounded Rectangle 5"/>
          <p:cNvSpPr/>
          <p:nvPr/>
        </p:nvSpPr>
        <p:spPr>
          <a:xfrm>
            <a:off x="1285852" y="188640"/>
            <a:ext cx="6786610" cy="88290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endParaRPr>
          </a:p>
          <a:p>
            <a:pPr algn="ctr"/>
            <a:r>
              <a:rPr lang="en-GB" sz="26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Ischemic fibrosis of myocardium </a:t>
            </a:r>
            <a:br>
              <a:rPr lang="en-GB" sz="26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br>
            <a:r>
              <a:rPr lang="en-GB" sz="26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(diffuse ventricular myocardial fibrosis)</a:t>
            </a:r>
            <a:endParaRPr lang="ar-SA" sz="2600" b="1" i="1" dirty="0" smtClean="0">
              <a:solidFill>
                <a:schemeClr val="bg1"/>
              </a:solidFill>
              <a:effectLst>
                <a:outerShdw blurRad="38100" dist="38100" dir="2700000" algn="tl">
                  <a:srgbClr val="000000">
                    <a:alpha val="43137"/>
                  </a:srgbClr>
                </a:outerShdw>
              </a:effectLst>
              <a:latin typeface="Aharoni" pitchFamily="2" charset="-79"/>
            </a:endParaRPr>
          </a:p>
          <a:p>
            <a:pPr algn="ctr"/>
            <a:endParaRPr lang="en-US" sz="2600" b="1" i="1" dirty="0">
              <a:effectLst>
                <a:outerShdw blurRad="38100" dist="38100" dir="2700000" algn="tl">
                  <a:srgbClr val="000000">
                    <a:alpha val="43137"/>
                  </a:srgbClr>
                </a:outerShdw>
              </a:effectLst>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395536" y="5514952"/>
            <a:ext cx="8064896" cy="1271634"/>
          </a:xfrm>
        </p:spPr>
        <p:txBody>
          <a:bodyPr>
            <a:noAutofit/>
          </a:bodyPr>
          <a:lstStyle/>
          <a:p>
            <a:pPr algn="ctr">
              <a:buNone/>
            </a:pPr>
            <a:r>
              <a:rPr lang="en-GB" sz="1800" b="1" i="1" dirty="0" smtClean="0">
                <a:solidFill>
                  <a:srgbClr val="0000FF"/>
                </a:solidFill>
                <a:latin typeface="+mj-lt"/>
              </a:rPr>
              <a:t>Myocarditis</a:t>
            </a:r>
            <a:r>
              <a:rPr lang="en-GB" sz="1800" b="1" i="1" dirty="0" smtClean="0">
                <a:latin typeface="+mj-lt"/>
              </a:rPr>
              <a:t> is an inflammation of the myocardium. Acute viral myocarditis is produced most often by Coxsackie B virus and echoviruses. Myocardial interstitium presents an abundant edema and inflammatory infiltrate, mainly with lymphocytes and macrophages. </a:t>
            </a:r>
            <a:endParaRPr lang="ar-SA" sz="1800" i="1" dirty="0">
              <a:latin typeface="+mj-lt"/>
            </a:endParaRPr>
          </a:p>
        </p:txBody>
      </p:sp>
      <p:pic>
        <p:nvPicPr>
          <p:cNvPr id="152578" name="Picture 2" descr="http://4.bp.blogspot.com/-7xqVII3aQJ8/UEwN591E7PI/AAAAAAAAH0k/vTfNBB_LHWk/s1600/acute_viral_myocarditis.jpg"/>
          <p:cNvPicPr>
            <a:picLocks noChangeAspect="1" noChangeArrowheads="1"/>
          </p:cNvPicPr>
          <p:nvPr/>
        </p:nvPicPr>
        <p:blipFill>
          <a:blip r:embed="rId2" cstate="print"/>
          <a:srcRect/>
          <a:stretch>
            <a:fillRect/>
          </a:stretch>
        </p:blipFill>
        <p:spPr bwMode="auto">
          <a:xfrm>
            <a:off x="428596" y="1071546"/>
            <a:ext cx="8175852" cy="4157654"/>
          </a:xfrm>
          <a:prstGeom prst="rect">
            <a:avLst/>
          </a:prstGeom>
          <a:noFill/>
          <a:ln w="28575">
            <a:solidFill>
              <a:schemeClr val="tx1"/>
            </a:solidFill>
          </a:ln>
        </p:spPr>
      </p:pic>
      <p:sp>
        <p:nvSpPr>
          <p:cNvPr id="6" name="Rounded Rectangle 5"/>
          <p:cNvSpPr/>
          <p:nvPr/>
        </p:nvSpPr>
        <p:spPr>
          <a:xfrm>
            <a:off x="1785918" y="260648"/>
            <a:ext cx="5572164" cy="5965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1" dirty="0" smtClean="0">
                <a:effectLst>
                  <a:outerShdw blurRad="38100" dist="38100" dir="2700000" algn="tl">
                    <a:srgbClr val="000000">
                      <a:alpha val="43137"/>
                    </a:srgbClr>
                  </a:outerShdw>
                </a:effectLst>
                <a:latin typeface="Aharoni" pitchFamily="2" charset="-79"/>
                <a:cs typeface="Aharoni" pitchFamily="2" charset="-79"/>
              </a:rPr>
              <a:t>Acute viral myocarditis - MPF</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611560" y="5653697"/>
            <a:ext cx="7603778" cy="707886"/>
          </a:xfrm>
          <a:prstGeom prst="rect">
            <a:avLst/>
          </a:prstGeom>
        </p:spPr>
        <p:txBody>
          <a:bodyPr wrap="square">
            <a:spAutoFit/>
          </a:bodyPr>
          <a:lstStyle/>
          <a:p>
            <a:pPr algn="ctr"/>
            <a:r>
              <a:rPr lang="en-US" sz="2000" b="1" i="1" dirty="0" smtClean="0"/>
              <a:t>High power view of intimal aspect of atherosclerotic plaque showing stippling by blue calcific spherules, cholesterol crystal clefts, and fibrous cap.</a:t>
            </a:r>
            <a:endParaRPr lang="en-US" sz="2000" b="1" i="1" dirty="0">
              <a:latin typeface="+mj-lt"/>
            </a:endParaRPr>
          </a:p>
        </p:txBody>
      </p:sp>
      <p:sp>
        <p:nvSpPr>
          <p:cNvPr id="8" name="Rounded Rectangle 7"/>
          <p:cNvSpPr/>
          <p:nvPr/>
        </p:nvSpPr>
        <p:spPr>
          <a:xfrm>
            <a:off x="1857356" y="260648"/>
            <a:ext cx="5500726" cy="52514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Aortic atherosclerosis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96258" name="Picture 2" descr="http://radiology.uchc.edu/eatlas/images/CV/7059b.gif"/>
          <p:cNvPicPr>
            <a:picLocks noChangeAspect="1" noChangeArrowheads="1"/>
          </p:cNvPicPr>
          <p:nvPr/>
        </p:nvPicPr>
        <p:blipFill>
          <a:blip r:embed="rId2" cstate="print"/>
          <a:srcRect/>
          <a:stretch>
            <a:fillRect/>
          </a:stretch>
        </p:blipFill>
        <p:spPr bwMode="auto">
          <a:xfrm>
            <a:off x="428596" y="1071546"/>
            <a:ext cx="8175852" cy="4553700"/>
          </a:xfrm>
          <a:prstGeom prst="rect">
            <a:avLst/>
          </a:prstGeom>
          <a:noFill/>
          <a:ln>
            <a:solidFill>
              <a:schemeClr val="tx1"/>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00394" y="3823760"/>
            <a:ext cx="6172200" cy="2177008"/>
          </a:xfrm>
        </p:spPr>
        <p:txBody>
          <a:bodyPr>
            <a:noAutofit/>
          </a:bodyPr>
          <a:lstStyle/>
          <a:p>
            <a:r>
              <a:rPr lang="en-US" dirty="0" smtClean="0">
                <a:solidFill>
                  <a:srgbClr val="00B0F0"/>
                </a:solidFill>
                <a:latin typeface="Aharoni" pitchFamily="2" charset="-79"/>
                <a:cs typeface="Aharoni" pitchFamily="2" charset="-79"/>
              </a:rPr>
              <a:t>Aneurysm of abdominal aorta</a:t>
            </a:r>
            <a:endParaRPr lang="en-US" dirty="0">
              <a:solidFill>
                <a:srgbClr val="00B0F0"/>
              </a:solidFill>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https://s3.amazonaws.com/healthtap-public/ht-staging/user_answer/avatars/283150/large/open-uri20120707-3759-1ua83pb.jpeg?1341689863"/>
          <p:cNvPicPr>
            <a:picLocks noChangeAspect="1" noChangeArrowheads="1"/>
          </p:cNvPicPr>
          <p:nvPr/>
        </p:nvPicPr>
        <p:blipFill>
          <a:blip r:embed="rId2" cstate="print"/>
          <a:srcRect/>
          <a:stretch>
            <a:fillRect/>
          </a:stretch>
        </p:blipFill>
        <p:spPr bwMode="auto">
          <a:xfrm>
            <a:off x="1547664" y="1230982"/>
            <a:ext cx="5904656" cy="4286250"/>
          </a:xfrm>
          <a:prstGeom prst="rect">
            <a:avLst/>
          </a:prstGeom>
          <a:noFill/>
          <a:ln w="28575">
            <a:solidFill>
              <a:schemeClr val="tx1"/>
            </a:solidFill>
          </a:ln>
        </p:spPr>
      </p:pic>
      <p:sp>
        <p:nvSpPr>
          <p:cNvPr id="4" name="Rounded Rectangle 3"/>
          <p:cNvSpPr/>
          <p:nvPr/>
        </p:nvSpPr>
        <p:spPr>
          <a:xfrm>
            <a:off x="1785918" y="428604"/>
            <a:ext cx="5572164" cy="55212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Abdominal Aortic Aneurysm</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2.bp.blogspot.com/_PC3aIMjVWm8/SSFmTob8IyI/AAAAAAAABHk/l0u_4Kq0TYg/s400/aneurysms.jpg"/>
          <p:cNvPicPr>
            <a:picLocks noChangeAspect="1" noChangeArrowheads="1"/>
          </p:cNvPicPr>
          <p:nvPr/>
        </p:nvPicPr>
        <p:blipFill>
          <a:blip r:embed="rId3" cstate="print"/>
          <a:srcRect/>
          <a:stretch>
            <a:fillRect/>
          </a:stretch>
        </p:blipFill>
        <p:spPr bwMode="auto">
          <a:xfrm>
            <a:off x="1500166" y="980728"/>
            <a:ext cx="6013251" cy="4814208"/>
          </a:xfrm>
          <a:prstGeom prst="rect">
            <a:avLst/>
          </a:prstGeom>
          <a:noFill/>
          <a:ln>
            <a:solidFill>
              <a:schemeClr val="bg1"/>
            </a:solidFill>
          </a:ln>
        </p:spPr>
      </p:pic>
      <p:sp>
        <p:nvSpPr>
          <p:cNvPr id="4" name="مستطيل 3"/>
          <p:cNvSpPr/>
          <p:nvPr/>
        </p:nvSpPr>
        <p:spPr>
          <a:xfrm>
            <a:off x="971600" y="5864386"/>
            <a:ext cx="7128792" cy="707886"/>
          </a:xfrm>
          <a:prstGeom prst="rect">
            <a:avLst/>
          </a:prstGeom>
        </p:spPr>
        <p:txBody>
          <a:bodyPr wrap="square">
            <a:spAutoFit/>
          </a:bodyPr>
          <a:lstStyle/>
          <a:p>
            <a:pPr algn="ctr"/>
            <a:r>
              <a:rPr lang="en-US" sz="2000" b="1" i="1" dirty="0" smtClean="0"/>
              <a:t>The most likely causes of aneurysms are atherosclerosis , </a:t>
            </a:r>
            <a:r>
              <a:rPr lang="en-US" sz="2000" b="1" i="1" dirty="0" err="1" smtClean="0"/>
              <a:t>mycotic</a:t>
            </a:r>
            <a:r>
              <a:rPr lang="en-US" sz="2000" b="1" i="1" dirty="0" smtClean="0"/>
              <a:t>, syphilitic and congenital</a:t>
            </a:r>
          </a:p>
        </p:txBody>
      </p:sp>
      <p:sp>
        <p:nvSpPr>
          <p:cNvPr id="7" name="Rounded Rectangle 6"/>
          <p:cNvSpPr/>
          <p:nvPr/>
        </p:nvSpPr>
        <p:spPr>
          <a:xfrm>
            <a:off x="2000232" y="260648"/>
            <a:ext cx="5143536" cy="5965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Types of Aneurysms</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ww.jazannurses.com/mkportal/modules/gallery/album/a_128.jpg"/>
          <p:cNvPicPr>
            <a:picLocks noChangeAspect="1" noChangeArrowheads="1"/>
          </p:cNvPicPr>
          <p:nvPr/>
        </p:nvPicPr>
        <p:blipFill>
          <a:blip r:embed="rId2" cstate="print"/>
          <a:srcRect/>
          <a:stretch>
            <a:fillRect/>
          </a:stretch>
        </p:blipFill>
        <p:spPr bwMode="auto">
          <a:xfrm>
            <a:off x="2267744" y="908721"/>
            <a:ext cx="4176464" cy="4752528"/>
          </a:xfrm>
          <a:prstGeom prst="rect">
            <a:avLst/>
          </a:prstGeom>
          <a:noFill/>
        </p:spPr>
      </p:pic>
      <p:sp>
        <p:nvSpPr>
          <p:cNvPr id="3" name="Rectangle 2"/>
          <p:cNvSpPr/>
          <p:nvPr/>
        </p:nvSpPr>
        <p:spPr>
          <a:xfrm>
            <a:off x="971600" y="5792948"/>
            <a:ext cx="6696744" cy="707886"/>
          </a:xfrm>
          <a:prstGeom prst="rect">
            <a:avLst/>
          </a:prstGeom>
        </p:spPr>
        <p:txBody>
          <a:bodyPr wrap="square">
            <a:spAutoFit/>
          </a:bodyPr>
          <a:lstStyle/>
          <a:p>
            <a:pPr algn="ctr"/>
            <a:r>
              <a:rPr lang="en-US" sz="2000" b="1" i="1" dirty="0" smtClean="0"/>
              <a:t>An example of an atherosclerotic aneurysm of the aorta in which a large "bulge" appears just above the aortic bifurcation.</a:t>
            </a:r>
            <a:endParaRPr lang="en-US" sz="2000" i="1" dirty="0"/>
          </a:p>
        </p:txBody>
      </p:sp>
      <p:sp>
        <p:nvSpPr>
          <p:cNvPr id="5" name="Rounded Rectangle 4"/>
          <p:cNvSpPr/>
          <p:nvPr/>
        </p:nvSpPr>
        <p:spPr>
          <a:xfrm>
            <a:off x="1785918" y="260648"/>
            <a:ext cx="5286412"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Abdominal Aortic Aneurysm</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82998" y="5786454"/>
            <a:ext cx="7746654" cy="720080"/>
          </a:xfrm>
        </p:spPr>
        <p:txBody>
          <a:bodyPr>
            <a:noAutofit/>
          </a:bodyPr>
          <a:lstStyle/>
          <a:p>
            <a:pPr algn="ctr">
              <a:buNone/>
            </a:pPr>
            <a:r>
              <a:rPr lang="en-US" sz="2000" b="1" i="1" dirty="0" smtClean="0">
                <a:latin typeface="+mj-lt"/>
              </a:rPr>
              <a:t>Atherosclerosis  aorta  gross pathology shows extensive ulceration in </a:t>
            </a:r>
          </a:p>
          <a:p>
            <a:pPr algn="ctr">
              <a:buNone/>
            </a:pPr>
            <a:r>
              <a:rPr lang="en-US" sz="2000" b="1" i="1" dirty="0" smtClean="0">
                <a:latin typeface="+mj-lt"/>
              </a:rPr>
              <a:t>the plaques</a:t>
            </a:r>
            <a:endParaRPr lang="en-US" sz="2000" b="1" i="1" dirty="0">
              <a:latin typeface="+mj-lt"/>
            </a:endParaRPr>
          </a:p>
        </p:txBody>
      </p:sp>
      <p:pic>
        <p:nvPicPr>
          <p:cNvPr id="140292" name="Picture 4" descr="http://classconnection.s3.amazonaws.com/870/flashcards/646870/png/aortic_atherosclerosis1349185687546.png"/>
          <p:cNvPicPr>
            <a:picLocks noChangeAspect="1" noChangeArrowheads="1"/>
          </p:cNvPicPr>
          <p:nvPr/>
        </p:nvPicPr>
        <p:blipFill>
          <a:blip r:embed="rId2" cstate="print"/>
          <a:srcRect/>
          <a:stretch>
            <a:fillRect/>
          </a:stretch>
        </p:blipFill>
        <p:spPr bwMode="auto">
          <a:xfrm rot="5400000">
            <a:off x="2293109" y="-650091"/>
            <a:ext cx="4518264" cy="8104414"/>
          </a:xfrm>
          <a:prstGeom prst="rect">
            <a:avLst/>
          </a:prstGeom>
          <a:noFill/>
        </p:spPr>
      </p:pic>
      <p:sp>
        <p:nvSpPr>
          <p:cNvPr id="6" name="Rounded Rectangle 5"/>
          <p:cNvSpPr/>
          <p:nvPr/>
        </p:nvSpPr>
        <p:spPr>
          <a:xfrm>
            <a:off x="1571604" y="260648"/>
            <a:ext cx="5786478"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88024" y="1643050"/>
            <a:ext cx="3784504" cy="1938992"/>
          </a:xfrm>
          <a:prstGeom prst="rect">
            <a:avLst/>
          </a:prstGeom>
          <a:ln w="12700">
            <a:solidFill>
              <a:schemeClr val="tx1"/>
            </a:solidFill>
          </a:ln>
        </p:spPr>
        <p:txBody>
          <a:bodyPr wrap="square">
            <a:spAutoFit/>
          </a:bodyPr>
          <a:lstStyle/>
          <a:p>
            <a:pPr algn="ctr"/>
            <a:r>
              <a:rPr lang="en-US" sz="2400" b="1" i="1" dirty="0" smtClean="0"/>
              <a:t>Aneurysmal dilatation of the abdominal aorta with rupture , intraluminal thrombus and extensive aortic atherosclerosis .</a:t>
            </a:r>
            <a:endParaRPr lang="en-US" sz="2400" b="1" i="1" dirty="0"/>
          </a:p>
        </p:txBody>
      </p:sp>
      <p:sp>
        <p:nvSpPr>
          <p:cNvPr id="5" name="Rounded Rectangle 4"/>
          <p:cNvSpPr/>
          <p:nvPr/>
        </p:nvSpPr>
        <p:spPr>
          <a:xfrm>
            <a:off x="1785918" y="285728"/>
            <a:ext cx="5643602" cy="5509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Abdominal Aortic Aneurysm</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pic>
        <p:nvPicPr>
          <p:cNvPr id="93186" name="Picture 2" descr="http://www.oup.com/uk/orc/bin/9780198569466/01student/cases/images/pic002.jpg"/>
          <p:cNvPicPr>
            <a:picLocks noChangeAspect="1" noChangeArrowheads="1"/>
          </p:cNvPicPr>
          <p:nvPr/>
        </p:nvPicPr>
        <p:blipFill>
          <a:blip r:embed="rId3" cstate="print"/>
          <a:srcRect/>
          <a:stretch>
            <a:fillRect/>
          </a:stretch>
        </p:blipFill>
        <p:spPr bwMode="auto">
          <a:xfrm>
            <a:off x="683568" y="980728"/>
            <a:ext cx="3672408" cy="5305823"/>
          </a:xfrm>
          <a:prstGeom prst="rect">
            <a:avLst/>
          </a:prstGeom>
          <a:noFill/>
        </p:spPr>
      </p:pic>
      <p:sp>
        <p:nvSpPr>
          <p:cNvPr id="7" name="Rectangle 6"/>
          <p:cNvSpPr/>
          <p:nvPr/>
        </p:nvSpPr>
        <p:spPr>
          <a:xfrm>
            <a:off x="4860032" y="4145356"/>
            <a:ext cx="3712496" cy="1200329"/>
          </a:xfrm>
          <a:prstGeom prst="rect">
            <a:avLst/>
          </a:prstGeom>
          <a:ln w="12700">
            <a:solidFill>
              <a:schemeClr val="tx1"/>
            </a:solidFill>
          </a:ln>
        </p:spPr>
        <p:txBody>
          <a:bodyPr wrap="square">
            <a:spAutoFit/>
          </a:bodyPr>
          <a:lstStyle/>
          <a:p>
            <a:pPr algn="ctr"/>
            <a:r>
              <a:rPr lang="en-US" sz="2400" b="1" i="1" dirty="0" smtClean="0"/>
              <a:t>The patient had suddenly developed severe abdominal pain, shocked and collapsed</a:t>
            </a:r>
            <a:endParaRPr lang="en-US" sz="2400" b="1" i="1" dirty="0"/>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http://medcell.med.yale.edu/histology_old/bloodvessels/images/dissecting_aortic_aneurysm.jpg"/>
          <p:cNvPicPr>
            <a:picLocks noChangeAspect="1" noChangeArrowheads="1"/>
          </p:cNvPicPr>
          <p:nvPr/>
        </p:nvPicPr>
        <p:blipFill>
          <a:blip r:embed="rId2" cstate="print"/>
          <a:srcRect/>
          <a:stretch>
            <a:fillRect/>
          </a:stretch>
        </p:blipFill>
        <p:spPr bwMode="auto">
          <a:xfrm>
            <a:off x="1000100" y="1052736"/>
            <a:ext cx="7143800" cy="4104135"/>
          </a:xfrm>
          <a:prstGeom prst="rect">
            <a:avLst/>
          </a:prstGeom>
          <a:noFill/>
          <a:ln w="28575">
            <a:solidFill>
              <a:schemeClr val="tx1"/>
            </a:solidFill>
          </a:ln>
        </p:spPr>
      </p:pic>
      <p:sp>
        <p:nvSpPr>
          <p:cNvPr id="3" name="Rectangle 2"/>
          <p:cNvSpPr/>
          <p:nvPr/>
        </p:nvSpPr>
        <p:spPr>
          <a:xfrm>
            <a:off x="899592" y="5269728"/>
            <a:ext cx="7560840" cy="1323439"/>
          </a:xfrm>
          <a:prstGeom prst="rect">
            <a:avLst/>
          </a:prstGeom>
        </p:spPr>
        <p:txBody>
          <a:bodyPr wrap="square">
            <a:spAutoFit/>
          </a:bodyPr>
          <a:lstStyle/>
          <a:p>
            <a:pPr algn="ctr"/>
            <a:r>
              <a:rPr lang="en-US" sz="2000" b="1" i="1" dirty="0" smtClean="0">
                <a:solidFill>
                  <a:srgbClr val="0000FF"/>
                </a:solidFill>
              </a:rPr>
              <a:t>A dissecting aortic aneurysm </a:t>
            </a:r>
            <a:r>
              <a:rPr lang="en-US" sz="2000" b="1" i="1" dirty="0" smtClean="0"/>
              <a:t>occurs when blood enters the aortic wall through a defect and moves between two layers of the wall, stripping the inner layer from the outer layer. Usually associated with atherosclerosis, inflammation, and degeneration of the connective tissue of the tunica media</a:t>
            </a:r>
            <a:endParaRPr lang="en-US" sz="2000" b="1" i="1" dirty="0"/>
          </a:p>
        </p:txBody>
      </p:sp>
      <p:sp>
        <p:nvSpPr>
          <p:cNvPr id="4" name="Rounded Rectangle 3"/>
          <p:cNvSpPr/>
          <p:nvPr/>
        </p:nvSpPr>
        <p:spPr>
          <a:xfrm>
            <a:off x="1785918" y="357166"/>
            <a:ext cx="5929354" cy="47954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Dissecting aortic aneurysm - LPF </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2051720" y="4417731"/>
            <a:ext cx="7056784" cy="1440161"/>
          </a:xfrm>
          <a:prstGeom prst="rect">
            <a:avLst/>
          </a:prstGeom>
        </p:spPr>
        <p:txBody>
          <a:bodyPr vert="horz" anchor="b">
            <a:noAutofit/>
          </a:bodyPr>
          <a:lstStyle/>
          <a:p>
            <a:r>
              <a:rPr lang="en-US" sz="3600" dirty="0" smtClean="0">
                <a:solidFill>
                  <a:srgbClr val="66FFFF"/>
                </a:solidFill>
                <a:latin typeface="Aharoni" pitchFamily="2" charset="-79"/>
                <a:cs typeface="Aharoni" pitchFamily="2" charset="-79"/>
              </a:rPr>
              <a:t> Vegetations of rheumatic fever on mitral and aortic </a:t>
            </a:r>
            <a:r>
              <a:rPr lang="en-US" sz="3600" dirty="0" smtClean="0">
                <a:solidFill>
                  <a:srgbClr val="66FFFF"/>
                </a:solidFill>
                <a:latin typeface="Aharoni" pitchFamily="2" charset="-79"/>
                <a:cs typeface="Aharoni" pitchFamily="2" charset="-79"/>
              </a:rPr>
              <a:t>valves and myocarditis</a:t>
            </a:r>
            <a:endParaRPr lang="en-US" sz="3600" dirty="0">
              <a:solidFill>
                <a:srgbClr val="66FFFF"/>
              </a:solidFill>
              <a:latin typeface="Aharoni" pitchFamily="2" charset="-79"/>
              <a:cs typeface="Aharoni" pitchFamily="2" charset="-79"/>
            </a:endParaRPr>
          </a:p>
        </p:txBody>
      </p:sp>
      <p:sp>
        <p:nvSpPr>
          <p:cNvPr id="4" name="Rectangle 3"/>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http://o.quizlet.com/LBUN9FLVtu-mr1gSx6fMQQ_m.jpg"/>
          <p:cNvPicPr>
            <a:picLocks noChangeAspect="1" noChangeArrowheads="1"/>
          </p:cNvPicPr>
          <p:nvPr/>
        </p:nvPicPr>
        <p:blipFill>
          <a:blip r:embed="rId2" cstate="print"/>
          <a:srcRect/>
          <a:stretch>
            <a:fillRect/>
          </a:stretch>
        </p:blipFill>
        <p:spPr bwMode="auto">
          <a:xfrm>
            <a:off x="1071841" y="980728"/>
            <a:ext cx="6956543" cy="4104455"/>
          </a:xfrm>
          <a:prstGeom prst="rect">
            <a:avLst/>
          </a:prstGeom>
          <a:noFill/>
          <a:ln w="38100">
            <a:solidFill>
              <a:schemeClr val="tx1"/>
            </a:solidFill>
          </a:ln>
        </p:spPr>
      </p:pic>
      <p:sp>
        <p:nvSpPr>
          <p:cNvPr id="9" name="Rectangle 8"/>
          <p:cNvSpPr/>
          <p:nvPr/>
        </p:nvSpPr>
        <p:spPr>
          <a:xfrm>
            <a:off x="611560" y="5300505"/>
            <a:ext cx="7632848" cy="1200329"/>
          </a:xfrm>
          <a:prstGeom prst="rect">
            <a:avLst/>
          </a:prstGeom>
        </p:spPr>
        <p:txBody>
          <a:bodyPr wrap="square">
            <a:spAutoFit/>
          </a:bodyPr>
          <a:lstStyle/>
          <a:p>
            <a:pPr algn="ctr"/>
            <a:r>
              <a:rPr lang="en-US" b="1" i="1" dirty="0" smtClean="0"/>
              <a:t>The small verrucous vegetations are associated with acute rheumatic fever. These warty vegetations are multiple, firm, adherent, small , 1-3 mm in- diameter and form along the line of valve closure over areas of endocardial inflammation.  Affects mainly Aortic &amp; Mitral valves</a:t>
            </a:r>
            <a:endParaRPr lang="en-US" i="1" dirty="0"/>
          </a:p>
        </p:txBody>
      </p:sp>
      <p:sp>
        <p:nvSpPr>
          <p:cNvPr id="10" name="Rounded Rectangle 9"/>
          <p:cNvSpPr/>
          <p:nvPr/>
        </p:nvSpPr>
        <p:spPr>
          <a:xfrm>
            <a:off x="1403648" y="260648"/>
            <a:ext cx="6120680"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Acute Rheumatic Mitral Valvulitis - Gross </a:t>
            </a:r>
            <a:endParaRPr lang="en-US" sz="2800"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extLst>
      <p:ext uri="{BB962C8B-B14F-4D97-AF65-F5344CB8AC3E}">
        <p14:creationId xmlns:p14="http://schemas.microsoft.com/office/powerpoint/2010/main" val="815149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62" name="Picture 2" descr="http://pathwiki.pbworks.com/f/rheumatic%20vegetations.jpg"/>
          <p:cNvPicPr>
            <a:picLocks noChangeAspect="1" noChangeArrowheads="1"/>
          </p:cNvPicPr>
          <p:nvPr/>
        </p:nvPicPr>
        <p:blipFill>
          <a:blip r:embed="rId2" cstate="print"/>
          <a:srcRect/>
          <a:stretch>
            <a:fillRect/>
          </a:stretch>
        </p:blipFill>
        <p:spPr bwMode="auto">
          <a:xfrm>
            <a:off x="1118901" y="1181664"/>
            <a:ext cx="6549443" cy="4263560"/>
          </a:xfrm>
          <a:prstGeom prst="rect">
            <a:avLst/>
          </a:prstGeom>
          <a:noFill/>
          <a:ln w="38100">
            <a:solidFill>
              <a:schemeClr val="tx1"/>
            </a:solidFill>
          </a:ln>
        </p:spPr>
      </p:pic>
      <p:sp>
        <p:nvSpPr>
          <p:cNvPr id="5" name="Rounded Rectangle 4"/>
          <p:cNvSpPr/>
          <p:nvPr/>
        </p:nvSpPr>
        <p:spPr>
          <a:xfrm>
            <a:off x="1142976" y="260648"/>
            <a:ext cx="657229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Chronic Rheumatic Mitral Valvulitis - Gross</a:t>
            </a:r>
            <a:endParaRPr lang="en-US" sz="2800" i="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1331640" y="5517232"/>
            <a:ext cx="6192688" cy="707886"/>
          </a:xfrm>
          <a:prstGeom prst="rect">
            <a:avLst/>
          </a:prstGeom>
        </p:spPr>
        <p:txBody>
          <a:bodyPr wrap="square">
            <a:spAutoFit/>
          </a:bodyPr>
          <a:lstStyle/>
          <a:p>
            <a:pPr algn="ctr"/>
            <a:r>
              <a:rPr lang="en-US" sz="2000" b="1" i="1" dirty="0" smtClean="0"/>
              <a:t>large vegetations/hemorrhage along the free margins of the mitral valve. </a:t>
            </a:r>
            <a:endParaRPr lang="en-US" sz="2000" b="1" i="1" dirty="0"/>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ounded Rectangle 5"/>
          <p:cNvSpPr/>
          <p:nvPr/>
        </p:nvSpPr>
        <p:spPr>
          <a:xfrm>
            <a:off x="1331640" y="260648"/>
            <a:ext cx="624075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Chronic Rheumatic Mitral Valvulitis - Gross</a:t>
            </a:r>
            <a:endParaRPr lang="en-US" sz="2800" i="1" dirty="0">
              <a:solidFill>
                <a:schemeClr val="bg1"/>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srcRect/>
          <a:stretch>
            <a:fillRect/>
          </a:stretch>
        </p:blipFill>
        <p:spPr bwMode="auto">
          <a:xfrm>
            <a:off x="1691680" y="1042577"/>
            <a:ext cx="5214974" cy="4305289"/>
          </a:xfrm>
          <a:prstGeom prst="rect">
            <a:avLst/>
          </a:prstGeom>
          <a:noFill/>
          <a:ln w="9525">
            <a:solidFill>
              <a:schemeClr val="tx1"/>
            </a:solidFill>
            <a:miter lim="800000"/>
            <a:headEnd/>
            <a:tailEnd/>
          </a:ln>
          <a:effectLst/>
        </p:spPr>
      </p:pic>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3" name="Rectangle 2"/>
          <p:cNvSpPr/>
          <p:nvPr/>
        </p:nvSpPr>
        <p:spPr>
          <a:xfrm>
            <a:off x="1928794" y="5553731"/>
            <a:ext cx="4572000" cy="1200329"/>
          </a:xfrm>
          <a:prstGeom prst="rect">
            <a:avLst/>
          </a:prstGeom>
          <a:solidFill>
            <a:schemeClr val="bg1">
              <a:lumMod val="65000"/>
            </a:schemeClr>
          </a:solidFill>
        </p:spPr>
        <p:txBody>
          <a:bodyPr>
            <a:spAutoFit/>
          </a:bodyPr>
          <a:lstStyle/>
          <a:p>
            <a:r>
              <a:rPr lang="en-US" dirty="0" smtClean="0"/>
              <a:t>- Fusion </a:t>
            </a:r>
            <a:r>
              <a:rPr lang="en-US" dirty="0"/>
              <a:t>of the commissures.</a:t>
            </a:r>
          </a:p>
          <a:p>
            <a:r>
              <a:rPr lang="en-US" dirty="0"/>
              <a:t>- Calcification of the cusps.</a:t>
            </a:r>
          </a:p>
          <a:p>
            <a:r>
              <a:rPr lang="en-US" dirty="0"/>
              <a:t>- </a:t>
            </a:r>
            <a:r>
              <a:rPr lang="en-US" dirty="0" err="1"/>
              <a:t>Vegetations</a:t>
            </a:r>
            <a:r>
              <a:rPr lang="en-US" dirty="0"/>
              <a:t>.</a:t>
            </a:r>
          </a:p>
          <a:p>
            <a:r>
              <a:rPr lang="en-US" dirty="0"/>
              <a:t>-</a:t>
            </a:r>
            <a:r>
              <a:rPr lang="en-US" b="1" dirty="0">
                <a:solidFill>
                  <a:srgbClr val="FF0000"/>
                </a:solidFill>
              </a:rPr>
              <a:t> “Fish-mouth</a:t>
            </a:r>
            <a:r>
              <a:rPr lang="en-US" dirty="0"/>
              <a:t>” deformity of the aortic valve.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8962" name="Picture 2" descr="http://pathwiki.pbworks.com/f/rheumatic%20valvulitis%20gross.jpg"/>
          <p:cNvPicPr>
            <a:picLocks noChangeAspect="1" noChangeArrowheads="1"/>
          </p:cNvPicPr>
          <p:nvPr/>
        </p:nvPicPr>
        <p:blipFill>
          <a:blip r:embed="rId2" cstate="print"/>
          <a:srcRect/>
          <a:stretch>
            <a:fillRect/>
          </a:stretch>
        </p:blipFill>
        <p:spPr bwMode="auto">
          <a:xfrm>
            <a:off x="899592" y="1108215"/>
            <a:ext cx="7129400" cy="4392487"/>
          </a:xfrm>
          <a:prstGeom prst="rect">
            <a:avLst/>
          </a:prstGeom>
          <a:noFill/>
          <a:ln w="28575">
            <a:solidFill>
              <a:schemeClr val="tx1"/>
            </a:solidFill>
          </a:ln>
        </p:spPr>
      </p:pic>
      <p:sp>
        <p:nvSpPr>
          <p:cNvPr id="5" name="Rectangle 4"/>
          <p:cNvSpPr/>
          <p:nvPr/>
        </p:nvSpPr>
        <p:spPr>
          <a:xfrm>
            <a:off x="1043608" y="5628047"/>
            <a:ext cx="6984776" cy="1015663"/>
          </a:xfrm>
          <a:prstGeom prst="rect">
            <a:avLst/>
          </a:prstGeom>
        </p:spPr>
        <p:txBody>
          <a:bodyPr wrap="square">
            <a:spAutoFit/>
          </a:bodyPr>
          <a:lstStyle/>
          <a:p>
            <a:pPr algn="ctr"/>
            <a:r>
              <a:rPr lang="en-US" sz="2000" b="1" i="1" dirty="0" smtClean="0">
                <a:solidFill>
                  <a:srgbClr val="0000FF"/>
                </a:solidFill>
              </a:rPr>
              <a:t>Chronic rheumatic mitral</a:t>
            </a:r>
            <a:r>
              <a:rPr lang="en-US" sz="2000" i="1" dirty="0" smtClean="0"/>
              <a:t> </a:t>
            </a:r>
            <a:r>
              <a:rPr lang="en-US" sz="2000" b="1" i="1" dirty="0" smtClean="0">
                <a:solidFill>
                  <a:srgbClr val="0000FF"/>
                </a:solidFill>
              </a:rPr>
              <a:t>valvulitis</a:t>
            </a:r>
            <a:endParaRPr lang="en-US" sz="2000" b="1" i="1" dirty="0" smtClean="0"/>
          </a:p>
          <a:p>
            <a:pPr algn="ctr"/>
            <a:r>
              <a:rPr lang="en-US" sz="2000" b="1" i="1" dirty="0" smtClean="0"/>
              <a:t>the valve leaflets are thick, fibrotic, fused.  Short, thickened, fused chordae tendinae     stenosis and / or incompetence</a:t>
            </a:r>
            <a:endParaRPr lang="en-US" sz="2000" b="1" i="1" dirty="0"/>
          </a:p>
        </p:txBody>
      </p:sp>
      <p:sp>
        <p:nvSpPr>
          <p:cNvPr id="8" name="Rounded Rectangle 7"/>
          <p:cNvSpPr/>
          <p:nvPr/>
        </p:nvSpPr>
        <p:spPr>
          <a:xfrm>
            <a:off x="1259632" y="260648"/>
            <a:ext cx="626469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Rheumatic Mitral Valvulitis - Gross</a:t>
            </a:r>
            <a:endParaRPr lang="en-US" sz="2800" i="1" dirty="0">
              <a:solidFill>
                <a:schemeClr val="bg1"/>
              </a:solidFill>
              <a:effectLst>
                <a:outerShdw blurRad="38100" dist="38100" dir="2700000" algn="tl">
                  <a:srgbClr val="000000">
                    <a:alpha val="43137"/>
                  </a:srgbClr>
                </a:outerShdw>
              </a:effectLst>
            </a:endParaRPr>
          </a:p>
        </p:txBody>
      </p: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2" name="Right Arrow 1"/>
          <p:cNvSpPr/>
          <p:nvPr/>
        </p:nvSpPr>
        <p:spPr>
          <a:xfrm>
            <a:off x="3779912" y="6453336"/>
            <a:ext cx="216024" cy="720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1331640" y="5556609"/>
            <a:ext cx="6552728" cy="1015663"/>
          </a:xfrm>
          <a:prstGeom prst="rect">
            <a:avLst/>
          </a:prstGeom>
        </p:spPr>
        <p:txBody>
          <a:bodyPr wrap="square">
            <a:spAutoFit/>
          </a:bodyPr>
          <a:lstStyle/>
          <a:p>
            <a:pPr algn="ctr"/>
            <a:r>
              <a:rPr lang="en-US" sz="2000" b="1" i="1" dirty="0" smtClean="0">
                <a:solidFill>
                  <a:srgbClr val="0000FF"/>
                </a:solidFill>
              </a:rPr>
              <a:t>Gross pathology of rheumatic heart disease</a:t>
            </a:r>
            <a:r>
              <a:rPr lang="en-US" sz="2000" b="1" i="1" dirty="0" smtClean="0"/>
              <a:t>  </a:t>
            </a:r>
            <a:r>
              <a:rPr lang="en-US" sz="2000" b="1" i="1" dirty="0" smtClean="0">
                <a:solidFill>
                  <a:srgbClr val="0000FF"/>
                </a:solidFill>
              </a:rPr>
              <a:t>Aortic stenosis</a:t>
            </a:r>
            <a:r>
              <a:rPr lang="en-US" sz="2000" b="1" i="1" dirty="0" smtClean="0"/>
              <a:t>:  Aorta has been removed to show thickened, fused aortic </a:t>
            </a:r>
          </a:p>
          <a:p>
            <a:pPr algn="ctr"/>
            <a:r>
              <a:rPr lang="en-US" sz="2000" b="1" i="1" dirty="0" smtClean="0"/>
              <a:t>valve leaflets</a:t>
            </a:r>
            <a:endParaRPr lang="en-US" sz="2000" b="1" i="1" dirty="0"/>
          </a:p>
        </p:txBody>
      </p:sp>
      <p:sp>
        <p:nvSpPr>
          <p:cNvPr id="10" name="Rounded Rectangle 9"/>
          <p:cNvSpPr/>
          <p:nvPr/>
        </p:nvSpPr>
        <p:spPr>
          <a:xfrm>
            <a:off x="1835696" y="260648"/>
            <a:ext cx="518457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Rheumatic Aortic Valvulitis - Gross</a:t>
            </a:r>
            <a:endParaRPr lang="en-US" sz="2800" i="1" dirty="0">
              <a:solidFill>
                <a:schemeClr val="bg1"/>
              </a:solidFill>
              <a:effectLst>
                <a:outerShdw blurRad="38100" dist="38100" dir="2700000" algn="tl">
                  <a:srgbClr val="000000">
                    <a:alpha val="43137"/>
                  </a:srgbClr>
                </a:outerShdw>
              </a:effectLst>
            </a:endParaRPr>
          </a:p>
        </p:txBody>
      </p:sp>
      <p:pic>
        <p:nvPicPr>
          <p:cNvPr id="83970" name="Picture 2" descr="http://24.media.tumblr.com/tumblr_m4wuoi7nKm1qeo1dvo1_500.jpg"/>
          <p:cNvPicPr>
            <a:picLocks noChangeAspect="1" noChangeArrowheads="1"/>
          </p:cNvPicPr>
          <p:nvPr/>
        </p:nvPicPr>
        <p:blipFill>
          <a:blip r:embed="rId2" cstate="print"/>
          <a:srcRect/>
          <a:stretch>
            <a:fillRect/>
          </a:stretch>
        </p:blipFill>
        <p:spPr bwMode="auto">
          <a:xfrm>
            <a:off x="1115616" y="1124744"/>
            <a:ext cx="6834656" cy="4233082"/>
          </a:xfrm>
          <a:prstGeom prst="rect">
            <a:avLst/>
          </a:prstGeom>
          <a:noFill/>
          <a:ln w="38100">
            <a:solidFill>
              <a:srgbClr val="800000"/>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728" y="260648"/>
            <a:ext cx="4608512"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Rheumatic </a:t>
            </a:r>
            <a:r>
              <a:rPr lang="en-US" sz="2800" b="1" i="1" dirty="0" smtClean="0">
                <a:solidFill>
                  <a:schemeClr val="bg1"/>
                </a:solidFill>
                <a:effectLst>
                  <a:outerShdw blurRad="38100" dist="38100" dir="2700000" algn="tl">
                    <a:srgbClr val="000000">
                      <a:alpha val="43137"/>
                    </a:srgbClr>
                  </a:outerShdw>
                </a:effectLst>
              </a:rPr>
              <a:t>myocarditis </a:t>
            </a:r>
            <a:r>
              <a:rPr lang="en-US" sz="2800" b="1" i="1" dirty="0" smtClean="0">
                <a:solidFill>
                  <a:schemeClr val="bg1"/>
                </a:solidFill>
                <a:effectLst>
                  <a:outerShdw blurRad="38100" dist="38100" dir="2700000" algn="tl">
                    <a:srgbClr val="000000">
                      <a:alpha val="43137"/>
                    </a:srgbClr>
                  </a:outerShdw>
                </a:effectLst>
              </a:rPr>
              <a:t>- LPF</a:t>
            </a:r>
            <a:endParaRPr lang="en-US" sz="2800"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648040" y="5136620"/>
            <a:ext cx="7776864" cy="2246769"/>
          </a:xfrm>
          <a:prstGeom prst="rect">
            <a:avLst/>
          </a:prstGeom>
        </p:spPr>
        <p:txBody>
          <a:bodyPr wrap="square">
            <a:spAutoFit/>
          </a:bodyPr>
          <a:lstStyle/>
          <a:p>
            <a:pPr marL="450850" indent="-450850" algn="ctr"/>
            <a:r>
              <a:rPr lang="en-US" sz="2000" b="1" i="1" dirty="0" smtClean="0">
                <a:latin typeface="+mj-lt"/>
              </a:rPr>
              <a:t> </a:t>
            </a:r>
            <a:r>
              <a:rPr lang="en-US" sz="2000" b="1" i="1" dirty="0" smtClean="0"/>
              <a:t>The myocardium showing cellular accumulations - </a:t>
            </a:r>
            <a:r>
              <a:rPr lang="en-US" sz="2000" b="1" i="1" dirty="0" smtClean="0">
                <a:solidFill>
                  <a:srgbClr val="0000FF"/>
                </a:solidFill>
              </a:rPr>
              <a:t>Aschoff bodies </a:t>
            </a:r>
            <a:r>
              <a:rPr lang="en-US" sz="2000" b="1" i="1" dirty="0" smtClean="0"/>
              <a:t>(arrows) -within the interstitium of the myocardium</a:t>
            </a:r>
            <a:r>
              <a:rPr lang="en-US" sz="2000" i="1" dirty="0" smtClean="0"/>
              <a:t>.</a:t>
            </a:r>
            <a:r>
              <a:rPr lang="en-US" sz="2000" b="1" i="1" dirty="0" smtClean="0">
                <a:latin typeface="+mj-lt"/>
              </a:rPr>
              <a:t> </a:t>
            </a:r>
            <a:endParaRPr lang="en-US" sz="2000" b="1" i="1" dirty="0" smtClean="0">
              <a:latin typeface="+mj-lt"/>
            </a:endParaRPr>
          </a:p>
          <a:p>
            <a:r>
              <a:rPr lang="en-US" sz="2000" b="1" i="1" u="sng" dirty="0" smtClean="0">
                <a:solidFill>
                  <a:srgbClr val="FF0000"/>
                </a:solidFill>
                <a:latin typeface="+mj-lt"/>
              </a:rPr>
              <a:t>Major Jones criteria: </a:t>
            </a:r>
          </a:p>
          <a:p>
            <a:r>
              <a:rPr lang="en-US" sz="2000" b="1" i="1" dirty="0" smtClean="0"/>
              <a:t>– </a:t>
            </a:r>
            <a:r>
              <a:rPr lang="en-US" sz="2000" b="1" i="1" dirty="0" err="1"/>
              <a:t>Carditis</a:t>
            </a:r>
            <a:r>
              <a:rPr lang="en-US" sz="2000" b="1" i="1" dirty="0"/>
              <a:t>.  </a:t>
            </a:r>
            <a:r>
              <a:rPr lang="en-US" sz="2000" b="1" i="1" dirty="0" smtClean="0"/>
              <a:t>      – </a:t>
            </a:r>
            <a:r>
              <a:rPr lang="en-US" sz="2000" b="1" i="1" dirty="0"/>
              <a:t>Polyarthritis. </a:t>
            </a:r>
            <a:r>
              <a:rPr lang="en-US" sz="2000" b="1" i="1" dirty="0" smtClean="0"/>
              <a:t>      – </a:t>
            </a:r>
            <a:r>
              <a:rPr lang="en-US" sz="2000" b="1" i="1" dirty="0"/>
              <a:t>Chorea.                            </a:t>
            </a:r>
            <a:endParaRPr lang="en-US" sz="2000" dirty="0"/>
          </a:p>
          <a:p>
            <a:r>
              <a:rPr lang="en-US" sz="2000" b="1" i="1" dirty="0"/>
              <a:t>– Erythema </a:t>
            </a:r>
            <a:r>
              <a:rPr lang="en-US" sz="2000" b="1" i="1" dirty="0" err="1"/>
              <a:t>marginatum</a:t>
            </a:r>
            <a:r>
              <a:rPr lang="en-US" sz="2000" b="1" i="1" dirty="0"/>
              <a:t>.     </a:t>
            </a:r>
            <a:r>
              <a:rPr lang="en-US" sz="2000" b="1" i="1" dirty="0" smtClean="0"/>
              <a:t>          </a:t>
            </a:r>
            <a:r>
              <a:rPr lang="en-US" sz="2000" b="1" i="1" dirty="0"/>
              <a:t>– Subcutaneous nodules</a:t>
            </a:r>
            <a:endParaRPr lang="en-US" sz="2000" dirty="0"/>
          </a:p>
          <a:p>
            <a:pPr marL="450850" indent="-450850" algn="ctr"/>
            <a:endParaRPr lang="en-US" sz="2000" b="1" i="1" dirty="0" smtClean="0">
              <a:latin typeface="+mj-lt"/>
            </a:endParaRPr>
          </a:p>
          <a:p>
            <a:pPr marL="450850" indent="-450850" algn="ctr"/>
            <a:endParaRPr lang="en-US" sz="2000" b="1" i="1" dirty="0">
              <a:latin typeface="+mj-lt"/>
            </a:endParaRPr>
          </a:p>
        </p:txBody>
      </p:sp>
      <p:pic>
        <p:nvPicPr>
          <p:cNvPr id="79874" name="Picture 2" descr="http://www.wikidoc.org/images/a/a9/Acute_rheumatic_myocarditis_case_3.jpg"/>
          <p:cNvPicPr>
            <a:picLocks noChangeAspect="1" noChangeArrowheads="1"/>
          </p:cNvPicPr>
          <p:nvPr/>
        </p:nvPicPr>
        <p:blipFill>
          <a:blip r:embed="rId3" cstate="print"/>
          <a:srcRect/>
          <a:stretch>
            <a:fillRect/>
          </a:stretch>
        </p:blipFill>
        <p:spPr bwMode="auto">
          <a:xfrm>
            <a:off x="971600" y="914964"/>
            <a:ext cx="7243738" cy="4143404"/>
          </a:xfrm>
          <a:prstGeom prst="rect">
            <a:avLst/>
          </a:prstGeom>
          <a:noFill/>
          <a:ln w="28575">
            <a:solidFill>
              <a:schemeClr val="tx1"/>
            </a:solidFill>
          </a:ln>
        </p:spPr>
      </p:pic>
    </p:spTree>
    <p:extLst>
      <p:ext uri="{BB962C8B-B14F-4D97-AF65-F5344CB8AC3E}">
        <p14:creationId xmlns:p14="http://schemas.microsoft.com/office/powerpoint/2010/main" val="370592026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95536" y="5380696"/>
            <a:ext cx="7992888" cy="1477328"/>
          </a:xfrm>
          <a:prstGeom prst="rect">
            <a:avLst/>
          </a:prstGeom>
        </p:spPr>
        <p:txBody>
          <a:bodyPr wrap="square">
            <a:spAutoFit/>
          </a:bodyPr>
          <a:lstStyle/>
          <a:p>
            <a:pPr algn="ctr"/>
            <a:r>
              <a:rPr lang="en-US" b="1" i="1" u="sng" dirty="0" smtClean="0">
                <a:solidFill>
                  <a:srgbClr val="FF0000"/>
                </a:solidFill>
              </a:rPr>
              <a:t>An Aschoff nodule at high magnification</a:t>
            </a:r>
            <a:r>
              <a:rPr lang="en-US" b="1" i="1" dirty="0" smtClean="0"/>
              <a:t>.</a:t>
            </a:r>
          </a:p>
          <a:p>
            <a:r>
              <a:rPr lang="en-US" b="1" i="1" dirty="0" smtClean="0"/>
              <a:t>It is formed </a:t>
            </a:r>
            <a:r>
              <a:rPr lang="en-US" b="1" i="1" dirty="0" smtClean="0"/>
              <a:t>by (Main component):</a:t>
            </a:r>
            <a:endParaRPr lang="en-US" b="1" i="1" dirty="0" smtClean="0"/>
          </a:p>
          <a:p>
            <a:r>
              <a:rPr lang="en-US" b="1" i="1" dirty="0" smtClean="0"/>
              <a:t>-</a:t>
            </a:r>
            <a:r>
              <a:rPr lang="en-US" b="1" i="1" dirty="0"/>
              <a:t>Macrophages including </a:t>
            </a:r>
            <a:r>
              <a:rPr lang="en-US" b="1" i="1" dirty="0" err="1"/>
              <a:t>Ashoff</a:t>
            </a:r>
            <a:r>
              <a:rPr lang="en-US" b="1" i="1" dirty="0"/>
              <a:t> giant cells.</a:t>
            </a:r>
            <a:endParaRPr lang="en-US" dirty="0"/>
          </a:p>
          <a:p>
            <a:r>
              <a:rPr lang="en-US" b="1" i="1" dirty="0" smtClean="0"/>
              <a:t>- Collagen </a:t>
            </a:r>
            <a:r>
              <a:rPr lang="en-US" b="1" i="1" dirty="0"/>
              <a:t>necrosis </a:t>
            </a:r>
            <a:endParaRPr lang="en-US" dirty="0"/>
          </a:p>
          <a:p>
            <a:r>
              <a:rPr lang="en-US" b="1" i="1" dirty="0"/>
              <a:t>– </a:t>
            </a:r>
            <a:endParaRPr lang="en-US" dirty="0"/>
          </a:p>
        </p:txBody>
      </p:sp>
      <p:sp>
        <p:nvSpPr>
          <p:cNvPr id="7" name="Rounded Rectangle 6"/>
          <p:cNvSpPr/>
          <p:nvPr/>
        </p:nvSpPr>
        <p:spPr>
          <a:xfrm>
            <a:off x="2123728" y="260648"/>
            <a:ext cx="482453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Acute Rheumatic Carditis - HPF </a:t>
            </a:r>
            <a:endParaRPr lang="en-US" sz="2800" i="1" dirty="0">
              <a:solidFill>
                <a:schemeClr val="bg1"/>
              </a:solidFill>
              <a:effectLst>
                <a:outerShdw blurRad="38100" dist="38100" dir="2700000" algn="tl">
                  <a:srgbClr val="000000">
                    <a:alpha val="43137"/>
                  </a:srgbClr>
                </a:outerShdw>
              </a:effectLst>
            </a:endParaRPr>
          </a:p>
        </p:txBody>
      </p:sp>
      <p:pic>
        <p:nvPicPr>
          <p:cNvPr id="152580" name="Picture 4" descr="http://o.quizlet.com/i/Ne64m6TTUy064S664nzHaA_m.jpg"/>
          <p:cNvPicPr>
            <a:picLocks noChangeAspect="1" noChangeArrowheads="1"/>
          </p:cNvPicPr>
          <p:nvPr/>
        </p:nvPicPr>
        <p:blipFill>
          <a:blip r:embed="rId2" cstate="print"/>
          <a:srcRect/>
          <a:stretch>
            <a:fillRect/>
          </a:stretch>
        </p:blipFill>
        <p:spPr bwMode="auto">
          <a:xfrm>
            <a:off x="1043608" y="1071546"/>
            <a:ext cx="5472608" cy="4085646"/>
          </a:xfrm>
          <a:prstGeom prst="rect">
            <a:avLst/>
          </a:prstGeom>
          <a:noFill/>
          <a:ln w="28575">
            <a:solidFill>
              <a:schemeClr val="tx1"/>
            </a:solidFill>
          </a:ln>
        </p:spPr>
      </p:pic>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2" name="Rectangle 1"/>
          <p:cNvSpPr/>
          <p:nvPr/>
        </p:nvSpPr>
        <p:spPr>
          <a:xfrm>
            <a:off x="6225218" y="2276872"/>
            <a:ext cx="2880320" cy="2322174"/>
          </a:xfrm>
          <a:prstGeom prst="rect">
            <a:avLst/>
          </a:prstGeom>
        </p:spPr>
        <p:txBody>
          <a:bodyPr wrap="square">
            <a:spAutoFit/>
          </a:bodyPr>
          <a:lstStyle/>
          <a:p>
            <a:pPr marL="457200" marR="0">
              <a:lnSpc>
                <a:spcPct val="115000"/>
              </a:lnSpc>
              <a:spcBef>
                <a:spcPts val="0"/>
              </a:spcBef>
              <a:spcAft>
                <a:spcPts val="0"/>
              </a:spcAft>
            </a:pPr>
            <a:r>
              <a:rPr lang="en-US" b="1" i="1" dirty="0" smtClean="0">
                <a:solidFill>
                  <a:srgbClr val="FF0000"/>
                </a:solidFill>
                <a:latin typeface="Calibri" panose="020F0502020204030204" pitchFamily="34" charset="0"/>
                <a:ea typeface="Calibri" panose="020F0502020204030204" pitchFamily="34" charset="0"/>
                <a:cs typeface="Arial" panose="020B0604020202020204" pitchFamily="34" charset="0"/>
              </a:rPr>
              <a:t>- </a:t>
            </a:r>
            <a:r>
              <a:rPr lang="en-US" b="1" i="1" dirty="0">
                <a:solidFill>
                  <a:srgbClr val="FF0000"/>
                </a:solidFill>
                <a:latin typeface="Calibri" panose="020F0502020204030204" pitchFamily="34" charset="0"/>
                <a:ea typeface="Calibri" panose="020F0502020204030204" pitchFamily="34" charset="0"/>
                <a:cs typeface="Arial" panose="020B0604020202020204" pitchFamily="34" charset="0"/>
              </a:rPr>
              <a:t>Anti-</a:t>
            </a:r>
            <a:r>
              <a:rPr lang="en-US" b="1" i="1" dirty="0" err="1">
                <a:solidFill>
                  <a:srgbClr val="FF0000"/>
                </a:solidFill>
                <a:latin typeface="Calibri" panose="020F0502020204030204" pitchFamily="34" charset="0"/>
                <a:ea typeface="Calibri" panose="020F0502020204030204" pitchFamily="34" charset="0"/>
                <a:cs typeface="Arial" panose="020B0604020202020204" pitchFamily="34" charset="0"/>
              </a:rPr>
              <a:t>streptolysin</a:t>
            </a:r>
            <a:r>
              <a:rPr lang="en-US" b="1" i="1" dirty="0">
                <a:solidFill>
                  <a:srgbClr val="FF0000"/>
                </a:solidFill>
                <a:latin typeface="Calibri" panose="020F0502020204030204" pitchFamily="34" charset="0"/>
                <a:ea typeface="Calibri" panose="020F0502020204030204" pitchFamily="34" charset="0"/>
                <a:cs typeface="Arial" panose="020B0604020202020204" pitchFamily="34" charset="0"/>
              </a:rPr>
              <a:t> </a:t>
            </a:r>
            <a:r>
              <a:rPr lang="en-US" b="1" i="1" dirty="0" smtClean="0">
                <a:solidFill>
                  <a:srgbClr val="FF0000"/>
                </a:solidFill>
                <a:latin typeface="Calibri" panose="020F0502020204030204" pitchFamily="34" charset="0"/>
                <a:ea typeface="Calibri" panose="020F0502020204030204" pitchFamily="34" charset="0"/>
                <a:cs typeface="Arial" panose="020B0604020202020204" pitchFamily="34" charset="0"/>
              </a:rPr>
              <a:t>Antibodies</a:t>
            </a:r>
            <a:r>
              <a:rPr lang="en-US" b="1" i="1" dirty="0">
                <a:solidFill>
                  <a:srgbClr val="FF0000"/>
                </a:solidFill>
                <a:latin typeface="Calibri" panose="020F0502020204030204" pitchFamily="34" charset="0"/>
                <a:ea typeface="Calibri" panose="020F0502020204030204" pitchFamily="34" charset="0"/>
                <a:cs typeface="Arial" panose="020B0604020202020204" pitchFamily="34" charset="0"/>
              </a:rPr>
              <a:t> </a:t>
            </a:r>
            <a:r>
              <a:rPr lang="en-US" i="1" dirty="0" smtClean="0">
                <a:latin typeface="Calibri" panose="020F0502020204030204" pitchFamily="34" charset="0"/>
                <a:ea typeface="Calibri" panose="020F0502020204030204" pitchFamily="34" charset="0"/>
                <a:cs typeface="Arial" panose="020B0604020202020204" pitchFamily="34" charset="0"/>
              </a:rPr>
              <a:t>is the </a:t>
            </a:r>
            <a:r>
              <a:rPr lang="en-US" dirty="0" smtClean="0">
                <a:latin typeface="Calibri" panose="020F0502020204030204" pitchFamily="34" charset="0"/>
                <a:ea typeface="Calibri" panose="020F0502020204030204" pitchFamily="34" charset="0"/>
                <a:cs typeface="Arial" panose="020B0604020202020204" pitchFamily="34" charset="0"/>
              </a:rPr>
              <a:t> </a:t>
            </a:r>
            <a:r>
              <a:rPr lang="en-US" dirty="0">
                <a:latin typeface="Calibri" panose="020F0502020204030204" pitchFamily="34" charset="0"/>
                <a:ea typeface="Calibri" panose="020F0502020204030204" pitchFamily="34" charset="0"/>
                <a:cs typeface="Arial" panose="020B0604020202020204" pitchFamily="34" charset="0"/>
              </a:rPr>
              <a:t>serological test that can help </a:t>
            </a:r>
            <a:r>
              <a:rPr lang="en-US" dirty="0" smtClean="0">
                <a:latin typeface="Calibri" panose="020F0502020204030204" pitchFamily="34" charset="0"/>
                <a:ea typeface="Calibri" panose="020F0502020204030204" pitchFamily="34" charset="0"/>
                <a:cs typeface="Arial" panose="020B0604020202020204" pitchFamily="34" charset="0"/>
              </a:rPr>
              <a:t>to </a:t>
            </a:r>
            <a:r>
              <a:rPr lang="en-US" dirty="0">
                <a:latin typeface="Calibri" panose="020F0502020204030204" pitchFamily="34" charset="0"/>
                <a:ea typeface="Calibri" panose="020F0502020204030204" pitchFamily="34" charset="0"/>
                <a:cs typeface="Arial" panose="020B0604020202020204" pitchFamily="34" charset="0"/>
              </a:rPr>
              <a:t>establish </a:t>
            </a:r>
            <a:r>
              <a:rPr lang="en-US" dirty="0" smtClean="0">
                <a:latin typeface="Calibri" panose="020F0502020204030204" pitchFamily="34" charset="0"/>
                <a:ea typeface="Calibri" panose="020F0502020204030204" pitchFamily="34" charset="0"/>
                <a:cs typeface="Arial" panose="020B0604020202020204" pitchFamily="34" charset="0"/>
              </a:rPr>
              <a:t>the </a:t>
            </a:r>
            <a:r>
              <a:rPr lang="en-US" dirty="0" err="1" smtClean="0">
                <a:latin typeface="Calibri" panose="020F0502020204030204" pitchFamily="34" charset="0"/>
                <a:ea typeface="Calibri" panose="020F0502020204030204" pitchFamily="34" charset="0"/>
                <a:cs typeface="Arial" panose="020B0604020202020204" pitchFamily="34" charset="0"/>
              </a:rPr>
              <a:t>aetiology</a:t>
            </a:r>
            <a:r>
              <a:rPr lang="en-US" dirty="0" smtClean="0">
                <a:latin typeface="Calibri" panose="020F0502020204030204" pitchFamily="34" charset="0"/>
                <a:ea typeface="Calibri" panose="020F0502020204030204" pitchFamily="34" charset="0"/>
                <a:cs typeface="Arial" panose="020B0604020202020204" pitchFamily="34" charset="0"/>
              </a:rPr>
              <a:t>  and </a:t>
            </a:r>
            <a:r>
              <a:rPr lang="en-US" b="1" i="1" dirty="0" smtClean="0">
                <a:solidFill>
                  <a:srgbClr val="FF0000"/>
                </a:solidFill>
                <a:latin typeface="Calibri" panose="020F0502020204030204" pitchFamily="34" charset="0"/>
                <a:ea typeface="Calibri" panose="020F0502020204030204" pitchFamily="34" charset="0"/>
                <a:cs typeface="Arial" panose="020B0604020202020204" pitchFamily="34" charset="0"/>
              </a:rPr>
              <a:t>indicates </a:t>
            </a:r>
            <a:r>
              <a:rPr lang="en-US" b="1" i="1" dirty="0">
                <a:solidFill>
                  <a:srgbClr val="FF0000"/>
                </a:solidFill>
                <a:latin typeface="Calibri" panose="020F0502020204030204" pitchFamily="34" charset="0"/>
                <a:ea typeface="Calibri" panose="020F0502020204030204" pitchFamily="34" charset="0"/>
                <a:cs typeface="Arial" panose="020B0604020202020204" pitchFamily="34" charset="0"/>
              </a:rPr>
              <a:t>previous streptococcal infection.</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http://www.jazannurses.com/mkportal/modules/gallery/album/a_132.jpg"/>
          <p:cNvPicPr>
            <a:picLocks noChangeAspect="1" noChangeArrowheads="1"/>
          </p:cNvPicPr>
          <p:nvPr/>
        </p:nvPicPr>
        <p:blipFill>
          <a:blip r:embed="rId3" cstate="print"/>
          <a:srcRect/>
          <a:stretch>
            <a:fillRect/>
          </a:stretch>
        </p:blipFill>
        <p:spPr bwMode="auto">
          <a:xfrm>
            <a:off x="428596" y="1071546"/>
            <a:ext cx="8175852" cy="4214842"/>
          </a:xfrm>
          <a:prstGeom prst="rect">
            <a:avLst/>
          </a:prstGeom>
          <a:noFill/>
        </p:spPr>
      </p:pic>
      <p:sp>
        <p:nvSpPr>
          <p:cNvPr id="6" name="Rectangle 5"/>
          <p:cNvSpPr/>
          <p:nvPr/>
        </p:nvSpPr>
        <p:spPr>
          <a:xfrm>
            <a:off x="323528" y="5286388"/>
            <a:ext cx="8320438" cy="1384995"/>
          </a:xfrm>
          <a:prstGeom prst="rect">
            <a:avLst/>
          </a:prstGeom>
        </p:spPr>
        <p:txBody>
          <a:bodyPr wrap="square">
            <a:spAutoFit/>
          </a:bodyPr>
          <a:lstStyle/>
          <a:p>
            <a:pPr algn="ctr"/>
            <a:r>
              <a:rPr lang="en-US" sz="2400" b="1" i="1" dirty="0" smtClean="0">
                <a:solidFill>
                  <a:srgbClr val="0000FF"/>
                </a:solidFill>
                <a:latin typeface="+mj-lt"/>
              </a:rPr>
              <a:t>Severe atherosclerosis of the aorta </a:t>
            </a:r>
            <a:r>
              <a:rPr lang="en-US" sz="2000" b="1" i="1" dirty="0" smtClean="0">
                <a:latin typeface="+mj-lt"/>
              </a:rPr>
              <a:t>:  the atheromatous plaques have undergone ulceration along with formation of overlying mural thrombus. </a:t>
            </a:r>
            <a:r>
              <a:rPr lang="en-US" sz="2000" b="1" dirty="0" smtClean="0">
                <a:solidFill>
                  <a:srgbClr val="FF0000"/>
                </a:solidFill>
              </a:rPr>
              <a:t>Complications: </a:t>
            </a:r>
            <a:r>
              <a:rPr lang="en-US" sz="2000" b="1" i="1" dirty="0" smtClean="0"/>
              <a:t> are thrombosis , hemorrhage , calcifications and aneurysmal dilatation with the distal ischemic events .</a:t>
            </a:r>
            <a:endParaRPr lang="en-US" sz="2000" i="1" dirty="0">
              <a:latin typeface="+mj-lt"/>
            </a:endParaRPr>
          </a:p>
        </p:txBody>
      </p:sp>
      <p:sp>
        <p:nvSpPr>
          <p:cNvPr id="5" name="Rounded Rectangle 4"/>
          <p:cNvSpPr/>
          <p:nvPr/>
        </p:nvSpPr>
        <p:spPr>
          <a:xfrm>
            <a:off x="1500166" y="332656"/>
            <a:ext cx="621510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5576" y="5484042"/>
            <a:ext cx="7272808" cy="1231106"/>
          </a:xfrm>
          <a:prstGeom prst="rect">
            <a:avLst/>
          </a:prstGeom>
        </p:spPr>
        <p:txBody>
          <a:bodyPr wrap="square">
            <a:spAutoFit/>
          </a:bodyPr>
          <a:lstStyle/>
          <a:p>
            <a:pPr marL="531813" indent="-531813" algn="ctr"/>
            <a:r>
              <a:rPr lang="en-US" sz="2000" b="1" i="1" dirty="0" smtClean="0">
                <a:solidFill>
                  <a:srgbClr val="0000FF"/>
                </a:solidFill>
                <a:latin typeface="+mj-lt"/>
              </a:rPr>
              <a:t>Aschoff bodies </a:t>
            </a:r>
            <a:r>
              <a:rPr lang="en-US" b="1" i="1" dirty="0" smtClean="0">
                <a:latin typeface="+mj-lt"/>
              </a:rPr>
              <a:t>in the intermuscular fibrous septa. They are oval in shape and seen in relation to blood vessels. </a:t>
            </a:r>
          </a:p>
          <a:p>
            <a:pPr marL="531813" indent="-531813" algn="ctr"/>
            <a:r>
              <a:rPr lang="en-US" b="1" i="1" dirty="0" smtClean="0">
                <a:latin typeface="+mj-lt"/>
              </a:rPr>
              <a:t>Each consists of a focus of fibrinoid necrosis, few lymphocytes, macrophages and few small giant cells with one or several nuclei (Aschoff giant cell).</a:t>
            </a:r>
            <a:endParaRPr lang="en-US" b="1" i="1" dirty="0">
              <a:latin typeface="+mj-lt"/>
            </a:endParaRPr>
          </a:p>
        </p:txBody>
      </p:sp>
      <p:sp>
        <p:nvSpPr>
          <p:cNvPr id="8" name="Rounded Rectangle 7"/>
          <p:cNvSpPr/>
          <p:nvPr/>
        </p:nvSpPr>
        <p:spPr>
          <a:xfrm>
            <a:off x="2071670" y="285728"/>
            <a:ext cx="4786346" cy="83901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Franklin Gothic Demi" pitchFamily="34" charset="0"/>
              </a:rPr>
              <a:t>RHEUMATIC MYOCARDIITIS </a:t>
            </a:r>
            <a:br>
              <a:rPr lang="en-US" sz="2400" dirty="0" smtClean="0">
                <a:solidFill>
                  <a:schemeClr val="bg1"/>
                </a:solidFill>
                <a:latin typeface="Franklin Gothic Demi" pitchFamily="34" charset="0"/>
              </a:rPr>
            </a:br>
            <a:r>
              <a:rPr lang="en-US" sz="2400" dirty="0" smtClean="0">
                <a:solidFill>
                  <a:schemeClr val="bg1"/>
                </a:solidFill>
                <a:latin typeface="Franklin Gothic Demi" pitchFamily="34" charset="0"/>
              </a:rPr>
              <a:t>(ASHOFF NODULE)</a:t>
            </a:r>
            <a:endParaRPr lang="en-US" sz="2400" dirty="0">
              <a:solidFill>
                <a:schemeClr val="bg1"/>
              </a:solidFill>
            </a:endParaRPr>
          </a:p>
        </p:txBody>
      </p:sp>
      <p:pic>
        <p:nvPicPr>
          <p:cNvPr id="73730" name="Picture 2" descr="http://3.bp.blogspot.com/-i189Fa8Ulmk/TW094V0mBmI/AAAAAAAADAY/rs5dYpyKnI4/s1600/Rheumatic%2Bfever%2B%25E2%2580%2593%2BAschoff%2Bbody%2B%25E2%2580%2593.png"/>
          <p:cNvPicPr>
            <a:picLocks noChangeAspect="1" noChangeArrowheads="1"/>
          </p:cNvPicPr>
          <p:nvPr/>
        </p:nvPicPr>
        <p:blipFill>
          <a:blip r:embed="rId3" cstate="print"/>
          <a:srcRect/>
          <a:stretch>
            <a:fillRect/>
          </a:stretch>
        </p:blipFill>
        <p:spPr bwMode="auto">
          <a:xfrm>
            <a:off x="899592" y="1635037"/>
            <a:ext cx="7200800" cy="3810000"/>
          </a:xfrm>
          <a:prstGeom prst="rect">
            <a:avLst/>
          </a:prstGeom>
          <a:noFill/>
          <a:ln w="28575">
            <a:solidFill>
              <a:schemeClr val="tx1"/>
            </a:solidFill>
          </a:ln>
        </p:spPr>
      </p:pic>
      <p:pic>
        <p:nvPicPr>
          <p:cNvPr id="9" name="Picture 4" descr="http://classconnection.s3.amazonaws.com/733/flashcards/695733/png/screen_shot_2011-10-18_at_9.54.13_am1318946075875.png"/>
          <p:cNvPicPr>
            <a:picLocks noChangeAspect="1" noChangeArrowheads="1"/>
          </p:cNvPicPr>
          <p:nvPr/>
        </p:nvPicPr>
        <p:blipFill>
          <a:blip r:embed="rId4" cstate="print"/>
          <a:srcRect/>
          <a:stretch>
            <a:fillRect/>
          </a:stretch>
        </p:blipFill>
        <p:spPr bwMode="auto">
          <a:xfrm>
            <a:off x="4427984" y="1635037"/>
            <a:ext cx="3744416" cy="3865665"/>
          </a:xfrm>
          <a:prstGeom prst="rect">
            <a:avLst/>
          </a:prstGeom>
          <a:noFill/>
        </p:spPr>
      </p:pic>
      <p:sp>
        <p:nvSpPr>
          <p:cNvPr id="10" name="Up Arrow 9"/>
          <p:cNvSpPr/>
          <p:nvPr/>
        </p:nvSpPr>
        <p:spPr>
          <a:xfrm>
            <a:off x="2915816" y="3939293"/>
            <a:ext cx="216024" cy="3600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2051720" y="3003189"/>
            <a:ext cx="216024" cy="3600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3" name="Rectangle 12"/>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8" name="Rectangle 7"/>
          <p:cNvSpPr/>
          <p:nvPr/>
        </p:nvSpPr>
        <p:spPr>
          <a:xfrm>
            <a:off x="1804377" y="2786058"/>
            <a:ext cx="5852308"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i="1" cap="none" spc="50" dirty="0" smtClean="0">
                <a:ln w="11430"/>
                <a:solidFill>
                  <a:srgbClr val="FFC000"/>
                </a:solidFill>
                <a:effectLst>
                  <a:outerShdw blurRad="76200" dist="50800" dir="5400000" algn="tl" rotWithShape="0">
                    <a:srgbClr val="000000">
                      <a:alpha val="65000"/>
                    </a:srgbClr>
                  </a:outerShdw>
                </a:effectLst>
              </a:rPr>
              <a:t>HEART FAILURE</a:t>
            </a:r>
            <a:endParaRPr lang="en-US" sz="7200" b="1" i="1" cap="none" spc="50" dirty="0">
              <a:ln w="11430"/>
              <a:solidFill>
                <a:srgbClr val="FFC000"/>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450576" y="4357694"/>
            <a:ext cx="6264696" cy="136815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1" u="none" strike="noStrike" kern="1200" cap="none" spc="0" normalizeH="0" baseline="0" noProof="0" dirty="0" smtClean="0">
                <a:ln>
                  <a:noFill/>
                </a:ln>
                <a:solidFill>
                  <a:srgbClr val="99FF33"/>
                </a:solidFill>
                <a:effectLst/>
                <a:uLnTx/>
                <a:uFillTx/>
                <a:latin typeface="Aharoni" pitchFamily="2" charset="-79"/>
                <a:cs typeface="Aharoni" pitchFamily="2" charset="-79"/>
              </a:rPr>
              <a:t> </a:t>
            </a:r>
            <a:r>
              <a:rPr lang="en-US" sz="3600" i="1" dirty="0" smtClean="0">
                <a:solidFill>
                  <a:srgbClr val="99FF33"/>
                </a:solidFill>
                <a:latin typeface="Aharoni" pitchFamily="2" charset="-79"/>
                <a:cs typeface="Aharoni" pitchFamily="2" charset="-79"/>
              </a:rPr>
              <a:t> Chronic venous congestion of the liver</a:t>
            </a:r>
            <a:endParaRPr kumimoji="0" lang="en-US" sz="3600" b="1" i="1" u="none" strike="noStrike" kern="1200" cap="none" spc="0" normalizeH="0" baseline="0" noProof="0" dirty="0" smtClean="0">
              <a:ln>
                <a:noFill/>
              </a:ln>
              <a:solidFill>
                <a:srgbClr val="99FF33"/>
              </a:solidFill>
              <a:effectLst/>
              <a:uLnTx/>
              <a:uFillTx/>
              <a:latin typeface="Aharoni" pitchFamily="2" charset="-79"/>
              <a:cs typeface="Aharoni" pitchFamily="2" charset="-79"/>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1" i="1" u="none" strike="noStrike" kern="1200" cap="none" spc="0" normalizeH="0" baseline="0" noProof="0" dirty="0" smtClean="0">
              <a:ln>
                <a:noFill/>
              </a:ln>
              <a:solidFill>
                <a:srgbClr val="99FF33"/>
              </a:solidFill>
              <a:effectLst/>
              <a:uLnTx/>
              <a:uFillTx/>
              <a:latin typeface="Aharoni" pitchFamily="2" charset="-79"/>
              <a:cs typeface="Aharoni" pitchFamily="2" charset="-79"/>
            </a:endParaRPr>
          </a:p>
        </p:txBody>
      </p:sp>
      <p:sp>
        <p:nvSpPr>
          <p:cNvPr id="5" name="Rectangle 4"/>
          <p:cNvSpPr/>
          <p:nvPr/>
        </p:nvSpPr>
        <p:spPr>
          <a:xfrm>
            <a:off x="1308271" y="2857496"/>
            <a:ext cx="7121381" cy="769441"/>
          </a:xfrm>
          <a:prstGeom prst="rect">
            <a:avLst/>
          </a:prstGeom>
        </p:spPr>
        <p:txBody>
          <a:bodyPr wrap="square">
            <a:spAutoFit/>
          </a:bodyPr>
          <a:lstStyle/>
          <a:p>
            <a:r>
              <a:rPr lang="en-US" sz="44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Right Sided Heart Failure</a:t>
            </a:r>
            <a:endParaRPr lang="en-US" sz="4400" i="1" dirty="0">
              <a:solidFill>
                <a:srgbClr val="FFFF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Mr. Amer Shafie\Desktop\1cardiovascular block\Chronic venous congestion of the liver.jpg"/>
          <p:cNvPicPr>
            <a:picLocks noChangeAspect="1" noChangeArrowheads="1"/>
          </p:cNvPicPr>
          <p:nvPr/>
        </p:nvPicPr>
        <p:blipFill>
          <a:blip r:embed="rId3" cstate="print"/>
          <a:srcRect/>
          <a:stretch>
            <a:fillRect/>
          </a:stretch>
        </p:blipFill>
        <p:spPr bwMode="auto">
          <a:xfrm>
            <a:off x="642910" y="1071546"/>
            <a:ext cx="7858180" cy="4500594"/>
          </a:xfrm>
          <a:prstGeom prst="rect">
            <a:avLst/>
          </a:prstGeom>
          <a:noFill/>
          <a:ln w="28575">
            <a:solidFill>
              <a:schemeClr val="tx1"/>
            </a:solidFill>
          </a:ln>
        </p:spPr>
      </p:pic>
      <p:sp>
        <p:nvSpPr>
          <p:cNvPr id="4" name="Rectangle 3"/>
          <p:cNvSpPr/>
          <p:nvPr/>
        </p:nvSpPr>
        <p:spPr>
          <a:xfrm>
            <a:off x="642910" y="5699485"/>
            <a:ext cx="7715304" cy="1015663"/>
          </a:xfrm>
          <a:prstGeom prst="rect">
            <a:avLst/>
          </a:prstGeom>
        </p:spPr>
        <p:txBody>
          <a:bodyPr wrap="square">
            <a:spAutoFit/>
          </a:bodyPr>
          <a:lstStyle/>
          <a:p>
            <a:pPr algn="ctr"/>
            <a:r>
              <a:rPr lang="en-US" sz="2000" b="1" i="1" dirty="0" smtClean="0"/>
              <a:t>Section of liver showing alternating pale and dark areas with a nutmeg like appearance possibly due to passive congestion secondary to right sided </a:t>
            </a:r>
          </a:p>
          <a:p>
            <a:pPr algn="ctr"/>
            <a:r>
              <a:rPr lang="en-US" sz="2000" b="1" i="1" dirty="0" smtClean="0"/>
              <a:t>heart failure. </a:t>
            </a:r>
            <a:endParaRPr lang="en-US" sz="2000" b="1" i="1" dirty="0"/>
          </a:p>
        </p:txBody>
      </p:sp>
      <p:sp>
        <p:nvSpPr>
          <p:cNvPr id="7" name="مستطيل مستدير الزوايا 6"/>
          <p:cNvSpPr/>
          <p:nvPr/>
        </p:nvSpPr>
        <p:spPr>
          <a:xfrm>
            <a:off x="1785918" y="285728"/>
            <a:ext cx="5929354" cy="57150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NUTMEG LIVER – Cut surface</a:t>
            </a:r>
            <a:endPar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www.path.utah.edu/casepath/cv%20cases/CV%20Case%205%20comp_files/image111.jpg"/>
          <p:cNvPicPr>
            <a:picLocks noChangeAspect="1" noChangeArrowheads="1"/>
          </p:cNvPicPr>
          <p:nvPr/>
        </p:nvPicPr>
        <p:blipFill>
          <a:blip r:embed="rId2" cstate="print"/>
          <a:srcRect/>
          <a:stretch>
            <a:fillRect/>
          </a:stretch>
        </p:blipFill>
        <p:spPr bwMode="auto">
          <a:xfrm>
            <a:off x="899592" y="1124744"/>
            <a:ext cx="7530060" cy="4402933"/>
          </a:xfrm>
          <a:prstGeom prst="rect">
            <a:avLst/>
          </a:prstGeom>
          <a:noFill/>
          <a:ln w="28575">
            <a:solidFill>
              <a:schemeClr val="tx1"/>
            </a:solidFill>
          </a:ln>
        </p:spPr>
      </p:pic>
      <p:sp>
        <p:nvSpPr>
          <p:cNvPr id="3" name="Rectangle 2"/>
          <p:cNvSpPr/>
          <p:nvPr/>
        </p:nvSpPr>
        <p:spPr>
          <a:xfrm>
            <a:off x="827584" y="5661248"/>
            <a:ext cx="7200800" cy="1015663"/>
          </a:xfrm>
          <a:prstGeom prst="rect">
            <a:avLst/>
          </a:prstGeom>
        </p:spPr>
        <p:txBody>
          <a:bodyPr wrap="square">
            <a:spAutoFit/>
          </a:bodyPr>
          <a:lstStyle/>
          <a:p>
            <a:pPr algn="ctr"/>
            <a:r>
              <a:rPr lang="en-US" sz="2000" b="1" i="1" dirty="0" smtClean="0"/>
              <a:t>The hepatic parenchyma contains a faintly nodular pattern and nutmeg staining due to chronic passive congestion due to Right sided </a:t>
            </a:r>
          </a:p>
          <a:p>
            <a:pPr algn="ctr"/>
            <a:r>
              <a:rPr lang="en-US" sz="2000" b="1" i="1" dirty="0" smtClean="0"/>
              <a:t>heart failure.</a:t>
            </a:r>
            <a:endParaRPr lang="en-US" sz="2000" b="1" i="1" dirty="0"/>
          </a:p>
        </p:txBody>
      </p:sp>
      <p:sp>
        <p:nvSpPr>
          <p:cNvPr id="6" name="Rectangle 5"/>
          <p:cNvSpPr/>
          <p:nvPr/>
        </p:nvSpPr>
        <p:spPr>
          <a:xfrm>
            <a:off x="7380312" y="6669359"/>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1" dirty="0" smtClean="0">
                <a:solidFill>
                  <a:schemeClr val="accent2">
                    <a:lumMod val="50000"/>
                  </a:schemeClr>
                </a:solidFill>
              </a:rPr>
              <a:t>CVS- Pract. - 39</a:t>
            </a:r>
            <a:endParaRPr lang="en-US" sz="1000" b="1" i="1" dirty="0">
              <a:solidFill>
                <a:schemeClr val="accent2">
                  <a:lumMod val="50000"/>
                </a:schemeClr>
              </a:solidFill>
            </a:endParaRPr>
          </a:p>
        </p:txBody>
      </p:sp>
      <p:sp>
        <p:nvSpPr>
          <p:cNvPr id="7" name="مستطيل مستدير الزوايا 6"/>
          <p:cNvSpPr/>
          <p:nvPr/>
        </p:nvSpPr>
        <p:spPr>
          <a:xfrm>
            <a:off x="1785918" y="285728"/>
            <a:ext cx="5929354" cy="57150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NUTMEG LIVER – Cut surface</a:t>
            </a:r>
            <a:endPar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539552" y="5157629"/>
            <a:ext cx="7920880" cy="1200329"/>
          </a:xfrm>
          <a:prstGeom prst="rect">
            <a:avLst/>
          </a:prstGeom>
        </p:spPr>
        <p:txBody>
          <a:bodyPr wrap="square">
            <a:spAutoFit/>
          </a:bodyPr>
          <a:lstStyle/>
          <a:p>
            <a:pPr algn="ctr"/>
            <a:r>
              <a:rPr lang="en-US" b="1" i="1" dirty="0" smtClean="0"/>
              <a:t>A gross view of nutmeg appearance of liver characteristic of centrolobular or necrosis or passive congestion of the liver. The central areas of the liver are congested and take on a sort of dusky appearance. They are soft in consistency and they are surrounded by the paler areas of fatty liver that are more normal in appearance microscopically.</a:t>
            </a:r>
            <a:endParaRPr lang="en-US" b="1" i="1" dirty="0"/>
          </a:p>
        </p:txBody>
      </p:sp>
      <p:pic>
        <p:nvPicPr>
          <p:cNvPr id="63490" name="Picture 2" descr="http://www.uic.edu/depts/mcpt/curriculum/images/sgd/path425_426_44_38.jpg"/>
          <p:cNvPicPr>
            <a:picLocks noChangeAspect="1" noChangeArrowheads="1"/>
          </p:cNvPicPr>
          <p:nvPr/>
        </p:nvPicPr>
        <p:blipFill>
          <a:blip r:embed="rId3" cstate="print"/>
          <a:srcRect/>
          <a:stretch>
            <a:fillRect/>
          </a:stretch>
        </p:blipFill>
        <p:spPr bwMode="auto">
          <a:xfrm>
            <a:off x="1475656" y="1040197"/>
            <a:ext cx="6311054" cy="4031877"/>
          </a:xfrm>
          <a:prstGeom prst="rect">
            <a:avLst/>
          </a:prstGeom>
          <a:noFill/>
          <a:ln w="28575">
            <a:solidFill>
              <a:schemeClr val="tx1"/>
            </a:solidFill>
          </a:ln>
        </p:spPr>
      </p:pic>
      <p:sp>
        <p:nvSpPr>
          <p:cNvPr id="8" name="Rounded Rectangle 7"/>
          <p:cNvSpPr/>
          <p:nvPr/>
        </p:nvSpPr>
        <p:spPr>
          <a:xfrm>
            <a:off x="1357290" y="214290"/>
            <a:ext cx="6572296" cy="55098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Chronic Congestion of the Liver - CS</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library.med.utah.edu/WebPath/jpeg4/LIVER042.jpg"/>
          <p:cNvPicPr>
            <a:picLocks noChangeAspect="1" noChangeArrowheads="1"/>
          </p:cNvPicPr>
          <p:nvPr/>
        </p:nvPicPr>
        <p:blipFill>
          <a:blip r:embed="rId2" cstate="print"/>
          <a:srcRect/>
          <a:stretch>
            <a:fillRect/>
          </a:stretch>
        </p:blipFill>
        <p:spPr bwMode="auto">
          <a:xfrm>
            <a:off x="755576" y="980727"/>
            <a:ext cx="7488832" cy="4734287"/>
          </a:xfrm>
          <a:prstGeom prst="rect">
            <a:avLst/>
          </a:prstGeom>
          <a:noFill/>
          <a:ln w="28575">
            <a:solidFill>
              <a:schemeClr val="tx1"/>
            </a:solidFill>
          </a:ln>
        </p:spPr>
      </p:pic>
      <p:sp>
        <p:nvSpPr>
          <p:cNvPr id="4" name="مستطيل 3"/>
          <p:cNvSpPr/>
          <p:nvPr/>
        </p:nvSpPr>
        <p:spPr>
          <a:xfrm>
            <a:off x="428596" y="5715016"/>
            <a:ext cx="8072494" cy="1015663"/>
          </a:xfrm>
          <a:prstGeom prst="rect">
            <a:avLst/>
          </a:prstGeom>
        </p:spPr>
        <p:txBody>
          <a:bodyPr wrap="square">
            <a:spAutoFit/>
          </a:bodyPr>
          <a:lstStyle/>
          <a:p>
            <a:pPr marL="534988" indent="-534988" algn="ctr"/>
            <a:r>
              <a:rPr lang="en-US" sz="2000" b="1" i="1" dirty="0" smtClean="0">
                <a:latin typeface="+mj-lt"/>
              </a:rPr>
              <a:t>The central portion of liver lobules shows congestion </a:t>
            </a:r>
          </a:p>
          <a:p>
            <a:pPr marL="534988" indent="-534988" algn="ctr"/>
            <a:r>
              <a:rPr lang="en-US" sz="2000" b="1" i="1" dirty="0" smtClean="0">
                <a:latin typeface="+mj-lt"/>
              </a:rPr>
              <a:t>and dilatation of central veins and blood sinusoids, </a:t>
            </a:r>
          </a:p>
          <a:p>
            <a:pPr marL="534988" indent="-534988" algn="ctr"/>
            <a:r>
              <a:rPr lang="en-US" sz="2000" b="1" i="1" dirty="0" smtClean="0">
                <a:latin typeface="+mj-lt"/>
              </a:rPr>
              <a:t>with atrophy and necrosis of liver cells.</a:t>
            </a:r>
            <a:endParaRPr lang="en-US" sz="2000" b="1" i="1" dirty="0">
              <a:latin typeface="+mj-lt"/>
            </a:endParaRPr>
          </a:p>
        </p:txBody>
      </p:sp>
      <p:sp>
        <p:nvSpPr>
          <p:cNvPr id="7" name="Rounded Rectangle 6"/>
          <p:cNvSpPr/>
          <p:nvPr/>
        </p:nvSpPr>
        <p:spPr>
          <a:xfrm>
            <a:off x="1357290" y="214290"/>
            <a:ext cx="6572296" cy="55098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Chronic Congestion of the Liver - LPF</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library.med.utah.edu/WebPath/jpeg4/LIVER147.jpg"/>
          <p:cNvPicPr>
            <a:picLocks noChangeAspect="1" noChangeArrowheads="1"/>
          </p:cNvPicPr>
          <p:nvPr/>
        </p:nvPicPr>
        <p:blipFill>
          <a:blip r:embed="rId2" cstate="print"/>
          <a:srcRect/>
          <a:stretch>
            <a:fillRect/>
          </a:stretch>
        </p:blipFill>
        <p:spPr bwMode="auto">
          <a:xfrm>
            <a:off x="467544" y="980728"/>
            <a:ext cx="8064896" cy="4680520"/>
          </a:xfrm>
          <a:prstGeom prst="rect">
            <a:avLst/>
          </a:prstGeom>
          <a:noFill/>
          <a:ln w="28575">
            <a:solidFill>
              <a:schemeClr val="tx1"/>
            </a:solidFill>
          </a:ln>
        </p:spPr>
      </p:pic>
      <p:sp>
        <p:nvSpPr>
          <p:cNvPr id="7" name="Rectangle 6"/>
          <p:cNvSpPr/>
          <p:nvPr/>
        </p:nvSpPr>
        <p:spPr>
          <a:xfrm>
            <a:off x="971600" y="5805264"/>
            <a:ext cx="7128792" cy="707886"/>
          </a:xfrm>
          <a:prstGeom prst="rect">
            <a:avLst/>
          </a:prstGeom>
        </p:spPr>
        <p:txBody>
          <a:bodyPr wrap="square">
            <a:spAutoFit/>
          </a:bodyPr>
          <a:lstStyle/>
          <a:p>
            <a:pPr algn="ctr"/>
            <a:r>
              <a:rPr lang="en-US" sz="2000" b="1" i="1" dirty="0" smtClean="0">
                <a:latin typeface="+mj-lt"/>
              </a:rPr>
              <a:t>Central veins dilated and congested , necrotic hepatocytes , kupffer cells and steatosis</a:t>
            </a:r>
            <a:endParaRPr lang="en-US" sz="2000" b="1" i="1" dirty="0">
              <a:latin typeface="+mj-lt"/>
            </a:endParaRPr>
          </a:p>
        </p:txBody>
      </p:sp>
      <p:sp>
        <p:nvSpPr>
          <p:cNvPr id="8" name="Rounded Rectangle 7"/>
          <p:cNvSpPr/>
          <p:nvPr/>
        </p:nvSpPr>
        <p:spPr>
          <a:xfrm>
            <a:off x="1357290" y="214290"/>
            <a:ext cx="6572296" cy="55098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Chronic Congestion of the Liver - LPF</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ttp://www.meddean.luc.edu/lumen/meded/mech/cases/case4/59-40.jpg"/>
          <p:cNvPicPr>
            <a:picLocks noChangeAspect="1" noChangeArrowheads="1"/>
          </p:cNvPicPr>
          <p:nvPr/>
        </p:nvPicPr>
        <p:blipFill>
          <a:blip r:embed="rId2" cstate="print"/>
          <a:srcRect/>
          <a:stretch>
            <a:fillRect/>
          </a:stretch>
        </p:blipFill>
        <p:spPr bwMode="auto">
          <a:xfrm>
            <a:off x="1043608" y="908720"/>
            <a:ext cx="7128792" cy="4824536"/>
          </a:xfrm>
          <a:prstGeom prst="rect">
            <a:avLst/>
          </a:prstGeom>
          <a:noFill/>
          <a:ln w="28575">
            <a:solidFill>
              <a:schemeClr val="tx1"/>
            </a:solidFill>
          </a:ln>
        </p:spPr>
      </p:pic>
      <p:sp>
        <p:nvSpPr>
          <p:cNvPr id="7" name="Rectangle 6"/>
          <p:cNvSpPr/>
          <p:nvPr/>
        </p:nvSpPr>
        <p:spPr>
          <a:xfrm>
            <a:off x="1043608" y="5925941"/>
            <a:ext cx="7272808" cy="646331"/>
          </a:xfrm>
          <a:prstGeom prst="rect">
            <a:avLst/>
          </a:prstGeom>
        </p:spPr>
        <p:txBody>
          <a:bodyPr wrap="square">
            <a:spAutoFit/>
          </a:bodyPr>
          <a:lstStyle/>
          <a:p>
            <a:pPr marL="534988" indent="-534988" algn="ctr"/>
            <a:r>
              <a:rPr lang="en-US" b="1" i="1" dirty="0" smtClean="0">
                <a:latin typeface="+mj-lt"/>
              </a:rPr>
              <a:t>The central portion of liver lobules shows congestion and dilatation of central veins and blood sinusoids, with atrophy and necrosis of liver cells.</a:t>
            </a:r>
            <a:endParaRPr lang="en-US" b="1" i="1" dirty="0">
              <a:latin typeface="+mj-lt"/>
            </a:endParaRPr>
          </a:p>
        </p:txBody>
      </p:sp>
      <p:sp>
        <p:nvSpPr>
          <p:cNvPr id="10" name="Rounded Rectangle 9"/>
          <p:cNvSpPr/>
          <p:nvPr/>
        </p:nvSpPr>
        <p:spPr>
          <a:xfrm>
            <a:off x="1357290" y="214290"/>
            <a:ext cx="6572296" cy="55098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Chronic Congestion of the Liver - HPF</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11" name="Rectangle 10"/>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2" name="Rectangle 11"/>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450576" y="4357694"/>
            <a:ext cx="6264696" cy="136815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1" u="none" strike="noStrike" kern="1200" cap="none" spc="0" normalizeH="0" baseline="0" noProof="0" dirty="0" smtClean="0">
                <a:ln>
                  <a:noFill/>
                </a:ln>
                <a:solidFill>
                  <a:srgbClr val="99FF33"/>
                </a:solidFill>
                <a:effectLst>
                  <a:outerShdw blurRad="38100" dist="38100" dir="2700000" algn="tl">
                    <a:srgbClr val="000000">
                      <a:alpha val="43137"/>
                    </a:srgbClr>
                  </a:outerShdw>
                </a:effectLst>
                <a:uLnTx/>
                <a:uFillTx/>
                <a:latin typeface="Aharoni" pitchFamily="2" charset="-79"/>
                <a:cs typeface="Aharoni" pitchFamily="2" charset="-79"/>
              </a:rPr>
              <a:t> </a:t>
            </a:r>
            <a:r>
              <a:rPr lang="en-US" sz="3600" i="1" dirty="0" smtClean="0">
                <a:solidFill>
                  <a:srgbClr val="99FF33"/>
                </a:solidFill>
                <a:effectLst>
                  <a:outerShdw blurRad="38100" dist="38100" dir="2700000" algn="tl">
                    <a:srgbClr val="000000">
                      <a:alpha val="43137"/>
                    </a:srgbClr>
                  </a:outerShdw>
                </a:effectLst>
                <a:latin typeface="Aharoni" pitchFamily="2" charset="-79"/>
                <a:cs typeface="Aharoni" pitchFamily="2" charset="-79"/>
              </a:rPr>
              <a:t> Chronic venous congestion of the lung</a:t>
            </a:r>
            <a:endParaRPr kumimoji="0" lang="en-US" sz="3600" b="1" i="1" u="none" strike="noStrike" kern="1200" cap="none" spc="0" normalizeH="0" baseline="0" noProof="0" dirty="0" smtClean="0">
              <a:ln>
                <a:noFill/>
              </a:ln>
              <a:solidFill>
                <a:srgbClr val="99FF33"/>
              </a:solidFill>
              <a:effectLst>
                <a:outerShdw blurRad="38100" dist="38100" dir="2700000" algn="tl">
                  <a:srgbClr val="000000">
                    <a:alpha val="43137"/>
                  </a:srgbClr>
                </a:outerShdw>
              </a:effectLst>
              <a:uLnTx/>
              <a:uFillTx/>
              <a:latin typeface="Aharoni" pitchFamily="2" charset="-79"/>
              <a:cs typeface="Aharoni" pitchFamily="2" charset="-79"/>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1" i="1" u="none" strike="noStrike" kern="1200" cap="none" spc="0" normalizeH="0" baseline="0" noProof="0" dirty="0" smtClean="0">
              <a:ln>
                <a:noFill/>
              </a:ln>
              <a:solidFill>
                <a:srgbClr val="99FF33"/>
              </a:solidFill>
              <a:effectLst>
                <a:outerShdw blurRad="38100" dist="38100" dir="2700000" algn="tl">
                  <a:srgbClr val="000000">
                    <a:alpha val="43137"/>
                  </a:srgbClr>
                </a:outerShdw>
              </a:effectLst>
              <a:uLnTx/>
              <a:uFillTx/>
              <a:latin typeface="Aharoni" pitchFamily="2" charset="-79"/>
              <a:cs typeface="Aharoni" pitchFamily="2" charset="-79"/>
            </a:endParaRPr>
          </a:p>
        </p:txBody>
      </p:sp>
      <p:sp>
        <p:nvSpPr>
          <p:cNvPr id="5" name="Rectangle 4"/>
          <p:cNvSpPr/>
          <p:nvPr/>
        </p:nvSpPr>
        <p:spPr>
          <a:xfrm>
            <a:off x="1857356" y="2857496"/>
            <a:ext cx="5976663" cy="707886"/>
          </a:xfrm>
          <a:prstGeom prst="rect">
            <a:avLst/>
          </a:prstGeom>
        </p:spPr>
        <p:txBody>
          <a:bodyPr wrap="square">
            <a:spAutoFit/>
          </a:bodyPr>
          <a:lstStyle/>
          <a:p>
            <a:r>
              <a:rPr lang="en-US" sz="4000" b="1" i="1" dirty="0" smtClean="0">
                <a:solidFill>
                  <a:srgbClr val="FFFF00"/>
                </a:solidFill>
                <a:latin typeface="Aharoni" pitchFamily="2" charset="-79"/>
                <a:cs typeface="Aharoni" pitchFamily="2" charset="-79"/>
              </a:rPr>
              <a:t>Left Sided Heart Failure</a:t>
            </a:r>
            <a:endParaRPr lang="en-US" i="1" dirty="0">
              <a:solidFill>
                <a:srgbClr val="FFFF00"/>
              </a:solidFill>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0" name="Picture 4" descr="cv006.jpg (13037 bytes)"/>
          <p:cNvPicPr>
            <a:picLocks noChangeAspect="1" noChangeArrowheads="1"/>
          </p:cNvPicPr>
          <p:nvPr/>
        </p:nvPicPr>
        <p:blipFill>
          <a:blip r:embed="rId2" cstate="print"/>
          <a:srcRect/>
          <a:stretch>
            <a:fillRect/>
          </a:stretch>
        </p:blipFill>
        <p:spPr bwMode="auto">
          <a:xfrm>
            <a:off x="500034" y="1071546"/>
            <a:ext cx="8032406" cy="4013638"/>
          </a:xfrm>
          <a:prstGeom prst="rect">
            <a:avLst/>
          </a:prstGeom>
          <a:noFill/>
          <a:ln w="28575">
            <a:solidFill>
              <a:schemeClr val="tx1"/>
            </a:solidFill>
          </a:ln>
        </p:spPr>
      </p:pic>
      <p:sp>
        <p:nvSpPr>
          <p:cNvPr id="4" name="Rectangle 3"/>
          <p:cNvSpPr/>
          <p:nvPr/>
        </p:nvSpPr>
        <p:spPr>
          <a:xfrm>
            <a:off x="539552" y="5089247"/>
            <a:ext cx="7632848" cy="1692771"/>
          </a:xfrm>
          <a:prstGeom prst="rect">
            <a:avLst/>
          </a:prstGeom>
        </p:spPr>
        <p:txBody>
          <a:bodyPr wrap="square">
            <a:spAutoFit/>
          </a:bodyPr>
          <a:lstStyle/>
          <a:p>
            <a:pPr algn="ctr"/>
            <a:r>
              <a:rPr lang="en-US" sz="2400" b="1" i="1" dirty="0" smtClean="0">
                <a:solidFill>
                  <a:srgbClr val="0000FF"/>
                </a:solidFill>
              </a:rPr>
              <a:t>Aorta:</a:t>
            </a:r>
            <a:r>
              <a:rPr lang="en-US" sz="2000" b="1" i="1" dirty="0" smtClean="0">
                <a:solidFill>
                  <a:srgbClr val="0000FF"/>
                </a:solidFill>
              </a:rPr>
              <a:t> </a:t>
            </a:r>
            <a:r>
              <a:rPr lang="en-US" sz="2400" b="1" i="1" dirty="0" smtClean="0">
                <a:solidFill>
                  <a:srgbClr val="0000FF"/>
                </a:solidFill>
              </a:rPr>
              <a:t>complicated atheromatous plaques</a:t>
            </a:r>
            <a:r>
              <a:rPr lang="en-US" sz="2000" b="1" i="1" dirty="0" smtClean="0"/>
              <a:t/>
            </a:r>
            <a:br>
              <a:rPr lang="en-US" sz="2000" b="1" i="1" dirty="0" smtClean="0"/>
            </a:br>
            <a:r>
              <a:rPr lang="en-US" sz="2000" b="1" i="1" dirty="0" smtClean="0"/>
              <a:t>Note the fissured-appearing endothelial surface and raised plaque-like structures from the surface. </a:t>
            </a:r>
          </a:p>
          <a:p>
            <a:pPr algn="ctr"/>
            <a:r>
              <a:rPr lang="en-US" sz="2000" b="1" i="1" dirty="0" smtClean="0"/>
              <a:t>Red clot material is adherent to the plaques in multiple areas. These clots consist of platelets held together by fibrin strands.</a:t>
            </a:r>
            <a:endParaRPr lang="en-US" sz="2000" b="1" i="1" dirty="0"/>
          </a:p>
        </p:txBody>
      </p:sp>
      <p:sp>
        <p:nvSpPr>
          <p:cNvPr id="8" name="Rounded Rectangle 7"/>
          <p:cNvSpPr/>
          <p:nvPr/>
        </p:nvSpPr>
        <p:spPr>
          <a:xfrm>
            <a:off x="1500166" y="285728"/>
            <a:ext cx="621510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827584" y="5556609"/>
            <a:ext cx="7488832" cy="1015663"/>
          </a:xfrm>
          <a:prstGeom prst="rect">
            <a:avLst/>
          </a:prstGeom>
        </p:spPr>
        <p:txBody>
          <a:bodyPr wrap="square">
            <a:spAutoFit/>
          </a:bodyPr>
          <a:lstStyle/>
          <a:p>
            <a:pPr algn="ctr"/>
            <a:r>
              <a:rPr lang="en-US" sz="2000" b="1" i="1" dirty="0" smtClean="0"/>
              <a:t>This is a gross photograph of lungs that are distended and red. The reddish coloration of the tissue is due to congestion. Some normal pink lung tissue is seen at the edges of the lungs (arrows).</a:t>
            </a:r>
            <a:endParaRPr lang="en-US" sz="2000" b="1" i="1" dirty="0"/>
          </a:p>
        </p:txBody>
      </p:sp>
      <p:pic>
        <p:nvPicPr>
          <p:cNvPr id="164866" name="Picture 2" descr="http://peir2.path.uab.edu/scripts/acdis.dll?cmd=see&amp;fp=/dbih/peir2/00025294.tif&amp;fmt=jpg&amp;q=50&amp;h=450"/>
          <p:cNvPicPr>
            <a:picLocks noChangeAspect="1" noChangeArrowheads="1"/>
          </p:cNvPicPr>
          <p:nvPr/>
        </p:nvPicPr>
        <p:blipFill>
          <a:blip r:embed="rId2" cstate="print"/>
          <a:srcRect/>
          <a:stretch>
            <a:fillRect/>
          </a:stretch>
        </p:blipFill>
        <p:spPr bwMode="auto">
          <a:xfrm>
            <a:off x="1115616" y="1143014"/>
            <a:ext cx="7171160" cy="4286250"/>
          </a:xfrm>
          <a:prstGeom prst="rect">
            <a:avLst/>
          </a:prstGeom>
          <a:noFill/>
          <a:ln w="28575">
            <a:solidFill>
              <a:schemeClr val="tx1"/>
            </a:solidFill>
          </a:ln>
        </p:spPr>
      </p:pic>
      <p:sp>
        <p:nvSpPr>
          <p:cNvPr id="7" name="Rounded Rectangle 6"/>
          <p:cNvSpPr/>
          <p:nvPr/>
        </p:nvSpPr>
        <p:spPr>
          <a:xfrm>
            <a:off x="928662" y="260648"/>
            <a:ext cx="7500990"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Franklin Gothic Demi" pitchFamily="34" charset="0"/>
              </a:rPr>
              <a:t>Chronic venous congestion of the lung - Gross</a:t>
            </a:r>
            <a:endParaRPr lang="en-US" sz="2800" b="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Documents and Settings\Mr. Amer Shafie\Desktop\1cardiovascular block\chronic venous congestion of the lung 3.jpg"/>
          <p:cNvPicPr>
            <a:picLocks noChangeAspect="1" noChangeArrowheads="1"/>
          </p:cNvPicPr>
          <p:nvPr/>
        </p:nvPicPr>
        <p:blipFill>
          <a:blip r:embed="rId2" cstate="print"/>
          <a:srcRect/>
          <a:stretch>
            <a:fillRect/>
          </a:stretch>
        </p:blipFill>
        <p:spPr bwMode="auto">
          <a:xfrm>
            <a:off x="827584" y="1104794"/>
            <a:ext cx="7416824" cy="4824536"/>
          </a:xfrm>
          <a:prstGeom prst="rect">
            <a:avLst/>
          </a:prstGeom>
          <a:noFill/>
          <a:ln w="28575">
            <a:solidFill>
              <a:schemeClr val="tx1"/>
            </a:solidFill>
          </a:ln>
        </p:spPr>
      </p:pic>
      <p:sp>
        <p:nvSpPr>
          <p:cNvPr id="6" name="Rectangle 5"/>
          <p:cNvSpPr/>
          <p:nvPr/>
        </p:nvSpPr>
        <p:spPr>
          <a:xfrm>
            <a:off x="857224" y="6091586"/>
            <a:ext cx="7429552" cy="409248"/>
          </a:xfrm>
          <a:prstGeom prst="rect">
            <a:avLst/>
          </a:prstGeom>
        </p:spPr>
        <p:txBody>
          <a:bodyPr wrap="square">
            <a:spAutoFit/>
          </a:bodyPr>
          <a:lstStyle/>
          <a:p>
            <a:pPr marL="534988" indent="-534988" algn="ctr"/>
            <a:r>
              <a:rPr lang="en-US" sz="2000" b="1" i="1" dirty="0" smtClean="0">
                <a:latin typeface="+mj-lt"/>
              </a:rPr>
              <a:t>The alveolar walls are thickened by dilated and engorged capillaries.</a:t>
            </a:r>
            <a:endParaRPr lang="en-US" sz="2000" b="1" i="1" dirty="0">
              <a:latin typeface="+mj-lt"/>
            </a:endParaRPr>
          </a:p>
        </p:txBody>
      </p:sp>
      <p:sp>
        <p:nvSpPr>
          <p:cNvPr id="7" name="Rounded Rectangle 6"/>
          <p:cNvSpPr/>
          <p:nvPr/>
        </p:nvSpPr>
        <p:spPr>
          <a:xfrm>
            <a:off x="785786" y="260648"/>
            <a:ext cx="7572428"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Franklin Gothic Demi" pitchFamily="34" charset="0"/>
              </a:rPr>
              <a:t>Chronic venous congestion of the lung - LPF</a:t>
            </a:r>
            <a:endParaRPr lang="en-US" sz="2800" b="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043608" y="5877272"/>
            <a:ext cx="7056784" cy="707886"/>
          </a:xfrm>
          <a:prstGeom prst="rect">
            <a:avLst/>
          </a:prstGeom>
        </p:spPr>
        <p:txBody>
          <a:bodyPr wrap="square">
            <a:spAutoFit/>
          </a:bodyPr>
          <a:lstStyle/>
          <a:p>
            <a:pPr algn="ctr"/>
            <a:r>
              <a:rPr lang="en-US" sz="2000" b="1" i="1" dirty="0" smtClean="0">
                <a:latin typeface="+mj-lt"/>
              </a:rPr>
              <a:t>Lung, pulmonary edema in patient with congestive heart failure due to heart transplant rejection </a:t>
            </a:r>
            <a:endParaRPr lang="en-US" sz="2000" b="1" i="1" dirty="0">
              <a:latin typeface="+mj-lt"/>
            </a:endParaRPr>
          </a:p>
        </p:txBody>
      </p:sp>
      <p:pic>
        <p:nvPicPr>
          <p:cNvPr id="163842" name="Picture 2" descr="File:Lung, pulmonary edema in patient with congestive heart failure.jpg"/>
          <p:cNvPicPr>
            <a:picLocks noChangeAspect="1" noChangeArrowheads="1"/>
          </p:cNvPicPr>
          <p:nvPr/>
        </p:nvPicPr>
        <p:blipFill>
          <a:blip r:embed="rId2" cstate="print"/>
          <a:srcRect/>
          <a:stretch>
            <a:fillRect/>
          </a:stretch>
        </p:blipFill>
        <p:spPr bwMode="auto">
          <a:xfrm>
            <a:off x="755576" y="1052736"/>
            <a:ext cx="7439025" cy="4732785"/>
          </a:xfrm>
          <a:prstGeom prst="rect">
            <a:avLst/>
          </a:prstGeom>
          <a:noFill/>
          <a:ln w="28575">
            <a:solidFill>
              <a:schemeClr val="tx1"/>
            </a:solidFill>
          </a:ln>
        </p:spPr>
      </p:pic>
      <p:sp>
        <p:nvSpPr>
          <p:cNvPr id="6" name="Rounded Rectangle 5"/>
          <p:cNvSpPr/>
          <p:nvPr/>
        </p:nvSpPr>
        <p:spPr>
          <a:xfrm>
            <a:off x="928662" y="260648"/>
            <a:ext cx="7215238"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solidFill>
                  <a:schemeClr val="bg1"/>
                </a:solidFill>
                <a:latin typeface="Franklin Gothic Demi" pitchFamily="34" charset="0"/>
              </a:rPr>
              <a:t>Chronic venous congestion of the lung - LPF</a:t>
            </a:r>
            <a:endParaRPr lang="en-US" sz="2800" dirty="0">
              <a:solidFill>
                <a:schemeClr val="bg1"/>
              </a:solidFill>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Documents and Settings\Mr. Amer Shafie\Desktop\1cardiovascular block\chronic venous congestion of the lung 4.jpg"/>
          <p:cNvPicPr>
            <a:picLocks noGrp="1" noChangeAspect="1" noChangeArrowheads="1"/>
          </p:cNvPicPr>
          <p:nvPr>
            <p:ph sz="quarter" idx="1"/>
          </p:nvPr>
        </p:nvPicPr>
        <p:blipFill>
          <a:blip r:embed="rId2" cstate="print"/>
          <a:srcRect/>
          <a:stretch>
            <a:fillRect/>
          </a:stretch>
        </p:blipFill>
        <p:spPr bwMode="auto">
          <a:xfrm>
            <a:off x="651648" y="980728"/>
            <a:ext cx="7920880" cy="4608512"/>
          </a:xfrm>
          <a:prstGeom prst="rect">
            <a:avLst/>
          </a:prstGeom>
          <a:noFill/>
          <a:ln w="28575">
            <a:solidFill>
              <a:schemeClr val="tx1"/>
            </a:solidFill>
          </a:ln>
        </p:spPr>
      </p:pic>
      <p:sp>
        <p:nvSpPr>
          <p:cNvPr id="5" name="Rectangle 4"/>
          <p:cNvSpPr/>
          <p:nvPr/>
        </p:nvSpPr>
        <p:spPr>
          <a:xfrm>
            <a:off x="683568" y="5589240"/>
            <a:ext cx="7416824" cy="1015663"/>
          </a:xfrm>
          <a:prstGeom prst="rect">
            <a:avLst/>
          </a:prstGeom>
        </p:spPr>
        <p:txBody>
          <a:bodyPr wrap="square">
            <a:spAutoFit/>
          </a:bodyPr>
          <a:lstStyle/>
          <a:p>
            <a:pPr marL="534988" indent="-534988" algn="ctr"/>
            <a:r>
              <a:rPr lang="en-US" sz="2000" b="1" i="1" dirty="0" smtClean="0">
                <a:latin typeface="+mj-lt"/>
              </a:rPr>
              <a:t>The alveoli contain edematous fluid, red blood cells and large alveolar macrophages (heart failure cells), which are filled with haemosiderin pigment derived from red cells breakdown.</a:t>
            </a:r>
            <a:endParaRPr lang="en-US" sz="2000" b="1" i="1" dirty="0">
              <a:latin typeface="+mj-lt"/>
            </a:endParaRPr>
          </a:p>
        </p:txBody>
      </p:sp>
      <p:sp>
        <p:nvSpPr>
          <p:cNvPr id="6" name="Rounded Rectangle 5"/>
          <p:cNvSpPr/>
          <p:nvPr/>
        </p:nvSpPr>
        <p:spPr>
          <a:xfrm>
            <a:off x="857224" y="260648"/>
            <a:ext cx="7500990"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solidFill>
                  <a:schemeClr val="bg1"/>
                </a:solidFill>
                <a:latin typeface="Franklin Gothic Demi" pitchFamily="34" charset="0"/>
              </a:rPr>
              <a:t>Chronic venous congestion of the lung - HPF</a:t>
            </a:r>
            <a:endParaRPr lang="en-US" sz="2800" dirty="0">
              <a:solidFill>
                <a:schemeClr val="bg1"/>
              </a:solidFill>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3042" y="1928802"/>
            <a:ext cx="6459060" cy="2441432"/>
          </a:xfrm>
        </p:spPr>
        <p:txBody>
          <a:bodyPr>
            <a:noAutofit/>
          </a:bodyPr>
          <a:lstStyle/>
          <a:p>
            <a:pPr algn="ctr"/>
            <a:r>
              <a:rPr lang="ar-SA" sz="5400" i="1" dirty="0" smtClean="0">
                <a:solidFill>
                  <a:schemeClr val="tx1"/>
                </a:solidFill>
                <a:effectLst>
                  <a:outerShdw blurRad="38100" dist="38100" dir="2700000" algn="tl">
                    <a:srgbClr val="000000">
                      <a:alpha val="43137"/>
                    </a:srgbClr>
                  </a:outerShdw>
                </a:effectLst>
                <a:latin typeface="Aharoni" pitchFamily="2" charset="-79"/>
              </a:rPr>
              <a:t> </a:t>
            </a:r>
            <a:r>
              <a:rPr lang="en-US" sz="5400" i="1" dirty="0" smtClean="0">
                <a:solidFill>
                  <a:schemeClr val="tx1"/>
                </a:solidFill>
                <a:effectLst>
                  <a:outerShdw blurRad="38100" dist="38100" dir="2700000" algn="tl">
                    <a:srgbClr val="000000">
                      <a:alpha val="43137"/>
                    </a:srgbClr>
                  </a:outerShdw>
                </a:effectLst>
                <a:latin typeface="Aharoni" pitchFamily="2" charset="-79"/>
                <a:cs typeface="Aharoni" pitchFamily="2" charset="-79"/>
              </a:rPr>
              <a:t>PRACTICAL - </a:t>
            </a:r>
            <a:r>
              <a:rPr lang="en-US" sz="9600" i="1" dirty="0" smtClean="0">
                <a:solidFill>
                  <a:schemeClr val="tx1"/>
                </a:solidFill>
                <a:effectLst>
                  <a:outerShdw blurRad="38100" dist="38100" dir="2700000" algn="tl">
                    <a:srgbClr val="000000">
                      <a:alpha val="43137"/>
                    </a:srgbClr>
                  </a:outerShdw>
                </a:effectLst>
                <a:latin typeface="Aharoni" pitchFamily="2" charset="-79"/>
                <a:cs typeface="Aharoni" pitchFamily="2" charset="-79"/>
              </a:rPr>
              <a:t>2</a:t>
            </a:r>
            <a:r>
              <a:rPr lang="en-US" sz="5400" i="1" dirty="0" smtClean="0">
                <a:solidFill>
                  <a:schemeClr val="tx1"/>
                </a:solidFill>
                <a:effectLst>
                  <a:outerShdw blurRad="38100" dist="38100" dir="2700000" algn="tl">
                    <a:srgbClr val="000000">
                      <a:alpha val="43137"/>
                    </a:srgbClr>
                  </a:outerShdw>
                </a:effectLst>
                <a:latin typeface="Aharoni" pitchFamily="2" charset="-79"/>
                <a:cs typeface="Aharoni" pitchFamily="2" charset="-79"/>
              </a:rPr>
              <a:t/>
            </a:r>
            <a:br>
              <a:rPr lang="en-US" sz="5400" i="1" dirty="0" smtClean="0">
                <a:solidFill>
                  <a:schemeClr val="tx1"/>
                </a:solidFill>
                <a:effectLst>
                  <a:outerShdw blurRad="38100" dist="38100" dir="2700000" algn="tl">
                    <a:srgbClr val="000000">
                      <a:alpha val="43137"/>
                    </a:srgbClr>
                  </a:outerShdw>
                </a:effectLst>
                <a:latin typeface="Aharoni" pitchFamily="2" charset="-79"/>
                <a:cs typeface="Aharoni" pitchFamily="2" charset="-79"/>
              </a:rPr>
            </a:br>
            <a:r>
              <a:rPr lang="ar-SA" sz="5400" i="1" dirty="0" smtClean="0">
                <a:solidFill>
                  <a:schemeClr val="tx1"/>
                </a:solidFill>
                <a:effectLst>
                  <a:outerShdw blurRad="38100" dist="38100" dir="2700000" algn="tl">
                    <a:srgbClr val="000000">
                      <a:alpha val="43137"/>
                    </a:srgbClr>
                  </a:outerShdw>
                </a:effectLst>
                <a:latin typeface="Aharoni" pitchFamily="2" charset="-79"/>
              </a:rPr>
              <a:t> </a:t>
            </a:r>
            <a:endParaRPr lang="en-US" sz="5400" i="1" dirty="0">
              <a:solidFill>
                <a:schemeClr val="tx1"/>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0298" y="2214554"/>
            <a:ext cx="5500726" cy="1785950"/>
          </a:xfrm>
        </p:spPr>
        <p:txBody>
          <a:bodyPr>
            <a:noAutofit/>
          </a:bodyPr>
          <a:lstStyle/>
          <a:p>
            <a:pPr algn="ctr"/>
            <a:r>
              <a:rPr lang="en-US" sz="5400" b="1" i="1" dirty="0" smtClean="0">
                <a:solidFill>
                  <a:srgbClr val="FFC000"/>
                </a:solidFill>
                <a:effectLst>
                  <a:outerShdw blurRad="38100" dist="38100" dir="2700000" algn="tl">
                    <a:srgbClr val="000000">
                      <a:alpha val="43137"/>
                    </a:srgbClr>
                  </a:outerShdw>
                </a:effectLst>
                <a:latin typeface="Aharoni" pitchFamily="2" charset="-79"/>
                <a:cs typeface="Aharoni" pitchFamily="2" charset="-79"/>
              </a:rPr>
              <a:t>MYOCARDIAL HYPERTROPHY</a:t>
            </a:r>
            <a:endParaRPr lang="en-US" sz="5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Rectangle 2"/>
          <p:cNvSpPr>
            <a:spLocks noChangeArrowheads="1"/>
          </p:cNvSpPr>
          <p:nvPr/>
        </p:nvSpPr>
        <p:spPr bwMode="auto">
          <a:xfrm>
            <a:off x="2952768" y="4041368"/>
            <a:ext cx="6119826" cy="1816524"/>
          </a:xfrm>
          <a:prstGeom prst="rect">
            <a:avLst/>
          </a:prstGeom>
          <a:noFill/>
          <a:ln w="9525">
            <a:noFill/>
            <a:miter lim="800000"/>
            <a:headEnd/>
            <a:tailEnd/>
          </a:ln>
          <a:effectLst/>
        </p:spPr>
        <p:txBody>
          <a:bodyPr wrap="square" lIns="92075" tIns="46038" rIns="92075" bIns="46038">
            <a:spAutoFit/>
          </a:bodyPr>
          <a:lstStyle/>
          <a:p>
            <a:pPr eaLnBrk="0" hangingPunct="0"/>
            <a:r>
              <a:rPr lang="en-US" sz="2800" b="1" dirty="0" smtClean="0"/>
              <a:t>The </a:t>
            </a:r>
            <a:r>
              <a:rPr lang="en-US" sz="2800" b="1" dirty="0"/>
              <a:t>ventricle is working against high pressure, or “pumping” higher than normal </a:t>
            </a:r>
            <a:r>
              <a:rPr lang="en-US" sz="2800" b="1" dirty="0" smtClean="0"/>
              <a:t>volume leading to myocardial hypertrophy.</a:t>
            </a:r>
            <a:endParaRPr lang="en-US" sz="2800" b="1" dirty="0"/>
          </a:p>
        </p:txBody>
      </p:sp>
      <p:sp>
        <p:nvSpPr>
          <p:cNvPr id="6" name="Rectangle 5"/>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71472" y="1142984"/>
            <a:ext cx="8262966" cy="5325177"/>
          </a:xfrm>
          <a:prstGeom prst="rect">
            <a:avLst/>
          </a:prstGeom>
          <a:noFill/>
          <a:ln w="9525">
            <a:noFill/>
            <a:miter lim="800000"/>
            <a:headEnd/>
            <a:tailEnd/>
          </a:ln>
          <a:effectLst/>
        </p:spPr>
        <p:txBody>
          <a:bodyPr wrap="square" lIns="92075" tIns="46038" rIns="92075" bIns="46038">
            <a:spAutoFit/>
          </a:bodyPr>
          <a:lstStyle/>
          <a:p>
            <a:pPr eaLnBrk="0" hangingPunct="0"/>
            <a:endParaRPr lang="en-US" sz="3200" dirty="0"/>
          </a:p>
          <a:p>
            <a:pPr eaLnBrk="0" hangingPunct="0"/>
            <a:r>
              <a:rPr lang="en-US" sz="2800" b="0" dirty="0" smtClean="0"/>
              <a:t> </a:t>
            </a:r>
            <a:r>
              <a:rPr lang="en-US" sz="2800" b="1" u="sng" dirty="0" smtClean="0">
                <a:solidFill>
                  <a:srgbClr val="0000FF"/>
                </a:solidFill>
              </a:rPr>
              <a:t>Left ventricular hypertrophy :</a:t>
            </a:r>
          </a:p>
          <a:p>
            <a:pPr eaLnBrk="0" hangingPunct="0">
              <a:buFontTx/>
              <a:buChar char="-"/>
            </a:pPr>
            <a:r>
              <a:rPr lang="en-US" sz="2800" b="1" dirty="0" smtClean="0"/>
              <a:t>   Systemic hypertension</a:t>
            </a:r>
          </a:p>
          <a:p>
            <a:pPr eaLnBrk="0" hangingPunct="0">
              <a:buFontTx/>
              <a:buChar char="-"/>
            </a:pPr>
            <a:r>
              <a:rPr lang="en-US" sz="2800" b="1" dirty="0" smtClean="0"/>
              <a:t>   Aortic valve stenosis</a:t>
            </a:r>
          </a:p>
          <a:p>
            <a:pPr eaLnBrk="0" hangingPunct="0"/>
            <a:endParaRPr lang="en-US" sz="2800" b="0" dirty="0"/>
          </a:p>
          <a:p>
            <a:pPr eaLnBrk="0" hangingPunct="0"/>
            <a:r>
              <a:rPr lang="en-US" sz="2800" b="1" u="sng" dirty="0" smtClean="0">
                <a:solidFill>
                  <a:srgbClr val="0000FF"/>
                </a:solidFill>
              </a:rPr>
              <a:t>Right </a:t>
            </a:r>
            <a:r>
              <a:rPr lang="en-US" sz="2800" b="1" u="sng" dirty="0">
                <a:solidFill>
                  <a:srgbClr val="0000FF"/>
                </a:solidFill>
              </a:rPr>
              <a:t>ventricular hypertrophy</a:t>
            </a:r>
            <a:r>
              <a:rPr lang="en-US" sz="2800" b="0" u="sng" dirty="0">
                <a:solidFill>
                  <a:srgbClr val="0000FF"/>
                </a:solidFill>
              </a:rPr>
              <a:t>:</a:t>
            </a:r>
          </a:p>
          <a:p>
            <a:pPr eaLnBrk="0" hangingPunct="0">
              <a:buFontTx/>
              <a:buChar char="-"/>
            </a:pPr>
            <a:r>
              <a:rPr lang="en-US" sz="2800" b="1" dirty="0"/>
              <a:t>   </a:t>
            </a:r>
            <a:r>
              <a:rPr lang="en-US" sz="2800" b="1" dirty="0" smtClean="0"/>
              <a:t>Pulmonary </a:t>
            </a:r>
            <a:r>
              <a:rPr lang="en-US" sz="2800" b="1" dirty="0"/>
              <a:t>hypertension</a:t>
            </a:r>
          </a:p>
          <a:p>
            <a:pPr eaLnBrk="0" hangingPunct="0"/>
            <a:r>
              <a:rPr lang="en-US" sz="2800" b="1" dirty="0"/>
              <a:t>         – asthma, COPD</a:t>
            </a:r>
          </a:p>
          <a:p>
            <a:pPr eaLnBrk="0" hangingPunct="0"/>
            <a:r>
              <a:rPr lang="en-US" sz="2800" b="1" dirty="0"/>
              <a:t>         – pulmonary thromboembolic disease</a:t>
            </a:r>
          </a:p>
          <a:p>
            <a:pPr eaLnBrk="0" hangingPunct="0"/>
            <a:r>
              <a:rPr lang="en-US" sz="2800" b="1" dirty="0"/>
              <a:t>         – primary pulmonary hypertension</a:t>
            </a:r>
          </a:p>
          <a:p>
            <a:pPr eaLnBrk="0" hangingPunct="0">
              <a:buFontTx/>
              <a:buChar char="-"/>
            </a:pPr>
            <a:r>
              <a:rPr lang="en-US" sz="2800" b="1" dirty="0"/>
              <a:t>   </a:t>
            </a:r>
            <a:r>
              <a:rPr lang="en-US" sz="2800" b="1" dirty="0" smtClean="0"/>
              <a:t>Pulmonary </a:t>
            </a:r>
            <a:r>
              <a:rPr lang="en-US" sz="2800" b="1" dirty="0"/>
              <a:t>valve stenosis</a:t>
            </a:r>
          </a:p>
          <a:p>
            <a:pPr eaLnBrk="0" hangingPunct="0">
              <a:buFontTx/>
              <a:buChar char="-"/>
            </a:pPr>
            <a:r>
              <a:rPr lang="en-US" sz="2800" b="1" dirty="0"/>
              <a:t>   </a:t>
            </a:r>
            <a:r>
              <a:rPr lang="en-US" sz="2800" b="1" dirty="0" smtClean="0"/>
              <a:t>Left-to-right </a:t>
            </a:r>
            <a:r>
              <a:rPr lang="en-US" sz="2800" b="1" dirty="0"/>
              <a:t>shunts (volume overload</a:t>
            </a:r>
            <a:r>
              <a:rPr lang="en-US" sz="2800" b="1" dirty="0" smtClean="0"/>
              <a:t>)</a:t>
            </a:r>
            <a:r>
              <a:rPr lang="en-US" sz="2800" b="0" dirty="0" smtClean="0"/>
              <a:t>         </a:t>
            </a:r>
            <a:endParaRPr lang="en-US" sz="2800" b="0" dirty="0"/>
          </a:p>
        </p:txBody>
      </p:sp>
      <p:sp>
        <p:nvSpPr>
          <p:cNvPr id="6" name="مستطيل مستدير الزوايا 5"/>
          <p:cNvSpPr/>
          <p:nvPr/>
        </p:nvSpPr>
        <p:spPr>
          <a:xfrm>
            <a:off x="1071538" y="357166"/>
            <a:ext cx="6858048" cy="64294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sz="2800" b="1" i="1" dirty="0" smtClean="0">
              <a:effectLst>
                <a:outerShdw blurRad="38100" dist="38100" dir="2700000" algn="tl">
                  <a:srgbClr val="000000">
                    <a:alpha val="43137"/>
                  </a:srgbClr>
                </a:outerShdw>
              </a:effectLst>
              <a:latin typeface="Century Gothic" pitchFamily="34" charset="0"/>
            </a:endParaRPr>
          </a:p>
          <a:p>
            <a:pPr algn="ctr"/>
            <a:r>
              <a:rPr lang="en-US" sz="2800" b="1" i="1" dirty="0" smtClean="0">
                <a:effectLst>
                  <a:outerShdw blurRad="38100" dist="38100" dir="2700000" algn="tl">
                    <a:srgbClr val="000000">
                      <a:alpha val="43137"/>
                    </a:srgbClr>
                  </a:outerShdw>
                </a:effectLst>
                <a:latin typeface="Century Gothic" pitchFamily="34" charset="0"/>
              </a:rPr>
              <a:t>Causes of ventricular hypertrophy</a:t>
            </a:r>
          </a:p>
          <a:p>
            <a:pPr algn="ctr"/>
            <a:endParaRPr lang="ar-SA" sz="2800" i="1" dirty="0">
              <a:effectLst>
                <a:outerShdw blurRad="38100" dist="38100" dir="2700000" algn="tl">
                  <a:srgbClr val="000000">
                    <a:alpha val="43137"/>
                  </a:srgbClr>
                </a:outerShdw>
              </a:effectLst>
              <a:latin typeface="Century Gothic" pitchFamily="34" charset="0"/>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File:Right Ventricular hypertrophy.svg"/>
          <p:cNvPicPr>
            <a:picLocks noChangeAspect="1" noChangeArrowheads="1"/>
          </p:cNvPicPr>
          <p:nvPr/>
        </p:nvPicPr>
        <p:blipFill>
          <a:blip r:embed="rId2" cstate="print"/>
          <a:srcRect/>
          <a:stretch>
            <a:fillRect/>
          </a:stretch>
        </p:blipFill>
        <p:spPr bwMode="auto">
          <a:xfrm>
            <a:off x="1785918" y="1357298"/>
            <a:ext cx="5895975" cy="4295775"/>
          </a:xfrm>
          <a:prstGeom prst="rect">
            <a:avLst/>
          </a:prstGeom>
          <a:noFill/>
        </p:spPr>
      </p:pic>
      <p:sp>
        <p:nvSpPr>
          <p:cNvPr id="3" name="مستطيل مستدير الزوايا 2"/>
          <p:cNvSpPr/>
          <p:nvPr/>
        </p:nvSpPr>
        <p:spPr>
          <a:xfrm>
            <a:off x="1857356" y="357166"/>
            <a:ext cx="5429288"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Gothic" pitchFamily="34" charset="0"/>
              </a:rPr>
              <a:t>Right ventricular hypertrophy</a:t>
            </a:r>
            <a:endParaRPr lang="ar-SA" sz="2800" b="1" i="1" dirty="0">
              <a:solidFill>
                <a:schemeClr val="bg1"/>
              </a:solidFill>
              <a:effectLst>
                <a:outerShdw blurRad="38100" dist="38100" dir="2700000" algn="tl">
                  <a:srgbClr val="000000">
                    <a:alpha val="43137"/>
                  </a:srgbClr>
                </a:outerShdw>
              </a:effectLst>
              <a:latin typeface="Century Gothic" pitchFamily="34" charset="0"/>
            </a:endParaRPr>
          </a:p>
        </p:txBody>
      </p:sp>
      <p:sp>
        <p:nvSpPr>
          <p:cNvPr id="5" name="Rectangle 4"/>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4714876" y="1285860"/>
            <a:ext cx="4000528" cy="4214842"/>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214282" y="1285860"/>
            <a:ext cx="4214842" cy="4214842"/>
          </a:xfrm>
          <a:prstGeom prst="rect">
            <a:avLst/>
          </a:prstGeom>
          <a:noFill/>
          <a:ln w="12700">
            <a:noFill/>
            <a:miter lim="800000"/>
            <a:headEnd/>
            <a:tailEnd/>
          </a:ln>
        </p:spPr>
      </p:pic>
      <p:sp>
        <p:nvSpPr>
          <p:cNvPr id="23556" name="Text Box 4"/>
          <p:cNvSpPr txBox="1">
            <a:spLocks noChangeArrowheads="1"/>
          </p:cNvSpPr>
          <p:nvPr/>
        </p:nvSpPr>
        <p:spPr bwMode="auto">
          <a:xfrm>
            <a:off x="928662" y="5786454"/>
            <a:ext cx="2484426" cy="830997"/>
          </a:xfrm>
          <a:prstGeom prst="rect">
            <a:avLst/>
          </a:prstGeom>
          <a:noFill/>
          <a:ln w="12700">
            <a:noFill/>
            <a:miter lim="800000"/>
            <a:headEnd/>
            <a:tailEnd/>
          </a:ln>
        </p:spPr>
        <p:txBody>
          <a:bodyPr wrap="square">
            <a:spAutoFit/>
          </a:bodyPr>
          <a:lstStyle/>
          <a:p>
            <a:pPr algn="ctr">
              <a:spcBef>
                <a:spcPct val="30000"/>
              </a:spcBef>
            </a:pPr>
            <a:r>
              <a:rPr lang="en-US" sz="2400" b="1" dirty="0" smtClean="0">
                <a:solidFill>
                  <a:srgbClr val="0000FF"/>
                </a:solidFill>
              </a:rPr>
              <a:t>Left </a:t>
            </a:r>
            <a:r>
              <a:rPr lang="en-US" sz="2400" b="1" dirty="0">
                <a:solidFill>
                  <a:srgbClr val="0000FF"/>
                </a:solidFill>
              </a:rPr>
              <a:t>ventricular hypertrophy</a:t>
            </a:r>
          </a:p>
        </p:txBody>
      </p:sp>
      <p:sp>
        <p:nvSpPr>
          <p:cNvPr id="23557" name="Text Box 5"/>
          <p:cNvSpPr txBox="1">
            <a:spLocks noChangeArrowheads="1"/>
          </p:cNvSpPr>
          <p:nvPr/>
        </p:nvSpPr>
        <p:spPr bwMode="auto">
          <a:xfrm>
            <a:off x="5429256" y="5786454"/>
            <a:ext cx="2643206" cy="461665"/>
          </a:xfrm>
          <a:prstGeom prst="rect">
            <a:avLst/>
          </a:prstGeom>
          <a:noFill/>
          <a:ln w="12700">
            <a:noFill/>
            <a:miter lim="800000"/>
            <a:headEnd/>
            <a:tailEnd/>
          </a:ln>
        </p:spPr>
        <p:txBody>
          <a:bodyPr wrap="square">
            <a:spAutoFit/>
          </a:bodyPr>
          <a:lstStyle/>
          <a:p>
            <a:pPr algn="ctr">
              <a:spcBef>
                <a:spcPct val="50000"/>
              </a:spcBef>
            </a:pPr>
            <a:r>
              <a:rPr lang="en-US" sz="2400" b="1" dirty="0" smtClean="0">
                <a:solidFill>
                  <a:srgbClr val="0000FF"/>
                </a:solidFill>
              </a:rPr>
              <a:t>Normal ventricles</a:t>
            </a:r>
            <a:endParaRPr lang="en-US" sz="2400" b="1" dirty="0">
              <a:solidFill>
                <a:srgbClr val="0000FF"/>
              </a:solidFill>
            </a:endParaRPr>
          </a:p>
        </p:txBody>
      </p:sp>
      <p:sp>
        <p:nvSpPr>
          <p:cNvPr id="8" name="مستطيل مستدير الزوايا 7"/>
          <p:cNvSpPr/>
          <p:nvPr/>
        </p:nvSpPr>
        <p:spPr>
          <a:xfrm>
            <a:off x="571472" y="214290"/>
            <a:ext cx="8072494" cy="8572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600" b="1" i="1" dirty="0" smtClean="0">
                <a:solidFill>
                  <a:schemeClr val="bg1"/>
                </a:solidFill>
                <a:effectLst>
                  <a:outerShdw blurRad="38100" dist="38100" dir="2700000" algn="tl">
                    <a:srgbClr val="000000">
                      <a:alpha val="43137"/>
                    </a:srgbClr>
                  </a:outerShdw>
                </a:effectLst>
                <a:latin typeface="Century Gothic" pitchFamily="34" charset="0"/>
              </a:rPr>
              <a:t>Normal and hypertrophied left ventricle – </a:t>
            </a:r>
          </a:p>
          <a:p>
            <a:pPr algn="ctr"/>
            <a:r>
              <a:rPr lang="en-US" sz="2600" b="1" i="1" dirty="0" smtClean="0">
                <a:solidFill>
                  <a:schemeClr val="bg1"/>
                </a:solidFill>
                <a:effectLst>
                  <a:outerShdw blurRad="38100" dist="38100" dir="2700000" algn="tl">
                    <a:srgbClr val="000000">
                      <a:alpha val="43137"/>
                    </a:srgbClr>
                  </a:outerShdw>
                </a:effectLst>
                <a:latin typeface="Century Gothic" pitchFamily="34" charset="0"/>
              </a:rPr>
              <a:t>cross section</a:t>
            </a:r>
            <a:endParaRPr lang="ar-SA" sz="2600" b="1" i="1" dirty="0">
              <a:solidFill>
                <a:schemeClr val="bg1"/>
              </a:solidFill>
              <a:effectLst>
                <a:outerShdw blurRad="38100" dist="38100" dir="2700000" algn="tl">
                  <a:srgbClr val="000000">
                    <a:alpha val="43137"/>
                  </a:srgbClr>
                </a:outerShdw>
              </a:effectLst>
              <a:latin typeface="Century Gothic" pitchFamily="34" charset="0"/>
            </a:endParaRPr>
          </a:p>
        </p:txBody>
      </p:sp>
      <p:cxnSp>
        <p:nvCxnSpPr>
          <p:cNvPr id="12" name="رابط مستقيم 11"/>
          <p:cNvCxnSpPr/>
          <p:nvPr/>
        </p:nvCxnSpPr>
        <p:spPr>
          <a:xfrm rot="16200000" flipH="1">
            <a:off x="1678773" y="3964773"/>
            <a:ext cx="5715016" cy="714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l="10143"/>
          <a:stretch>
            <a:fillRect/>
          </a:stretch>
        </p:blipFill>
        <p:spPr bwMode="auto">
          <a:xfrm>
            <a:off x="928662" y="1071546"/>
            <a:ext cx="7286676" cy="4714908"/>
          </a:xfrm>
          <a:prstGeom prst="rect">
            <a:avLst/>
          </a:prstGeom>
          <a:noFill/>
        </p:spPr>
      </p:pic>
      <p:sp>
        <p:nvSpPr>
          <p:cNvPr id="10" name="Text Box 10"/>
          <p:cNvSpPr txBox="1">
            <a:spLocks noChangeArrowheads="1"/>
          </p:cNvSpPr>
          <p:nvPr/>
        </p:nvSpPr>
        <p:spPr bwMode="auto">
          <a:xfrm>
            <a:off x="714348" y="5729133"/>
            <a:ext cx="3929090" cy="923330"/>
          </a:xfrm>
          <a:prstGeom prst="rect">
            <a:avLst/>
          </a:prstGeom>
          <a:noFill/>
          <a:ln w="9525">
            <a:noFill/>
            <a:miter lim="800000"/>
            <a:headEnd/>
            <a:tailEnd/>
          </a:ln>
          <a:effectLst/>
        </p:spPr>
        <p:txBody>
          <a:bodyPr wrap="square">
            <a:spAutoFit/>
          </a:bodyPr>
          <a:lstStyle/>
          <a:p>
            <a:pPr algn="ctr"/>
            <a:r>
              <a:rPr lang="en-US" b="1" i="0" dirty="0"/>
              <a:t>Histopathology </a:t>
            </a:r>
            <a:r>
              <a:rPr lang="en-US" b="1" i="0" dirty="0" smtClean="0"/>
              <a:t>showing significant </a:t>
            </a:r>
            <a:r>
              <a:rPr lang="en-US" b="1" i="0" dirty="0">
                <a:solidFill>
                  <a:srgbClr val="0000FF"/>
                </a:solidFill>
              </a:rPr>
              <a:t>myofiber </a:t>
            </a:r>
            <a:r>
              <a:rPr lang="en-US" b="1" i="0" dirty="0" smtClean="0">
                <a:solidFill>
                  <a:srgbClr val="0000FF"/>
                </a:solidFill>
              </a:rPr>
              <a:t>disarray </a:t>
            </a:r>
            <a:r>
              <a:rPr lang="en-US" b="1" i="0" dirty="0"/>
              <a:t>and interstitial </a:t>
            </a:r>
            <a:r>
              <a:rPr lang="en-US" b="1" i="0" dirty="0" smtClean="0"/>
              <a:t>fibrosis </a:t>
            </a:r>
            <a:endParaRPr lang="en-US" b="1" i="0" dirty="0"/>
          </a:p>
        </p:txBody>
      </p:sp>
      <p:sp>
        <p:nvSpPr>
          <p:cNvPr id="11" name="Text Box 10"/>
          <p:cNvSpPr txBox="1">
            <a:spLocks noChangeArrowheads="1"/>
          </p:cNvSpPr>
          <p:nvPr/>
        </p:nvSpPr>
        <p:spPr bwMode="auto">
          <a:xfrm>
            <a:off x="4786314" y="5715016"/>
            <a:ext cx="3429024" cy="646331"/>
          </a:xfrm>
          <a:prstGeom prst="rect">
            <a:avLst/>
          </a:prstGeom>
          <a:noFill/>
          <a:ln w="9525">
            <a:noFill/>
            <a:miter lim="800000"/>
            <a:headEnd/>
            <a:tailEnd/>
          </a:ln>
          <a:effectLst/>
        </p:spPr>
        <p:txBody>
          <a:bodyPr wrap="square">
            <a:spAutoFit/>
          </a:bodyPr>
          <a:lstStyle/>
          <a:p>
            <a:pPr algn="ctr"/>
            <a:r>
              <a:rPr lang="en-US" b="1" i="0" dirty="0"/>
              <a:t>Histopathology </a:t>
            </a:r>
            <a:r>
              <a:rPr lang="en-US" b="1" i="0" dirty="0" smtClean="0"/>
              <a:t>showing </a:t>
            </a:r>
            <a:r>
              <a:rPr lang="en-US" b="1" i="0" dirty="0" smtClean="0">
                <a:solidFill>
                  <a:srgbClr val="0000FF"/>
                </a:solidFill>
              </a:rPr>
              <a:t>Normal myocytes</a:t>
            </a:r>
            <a:endParaRPr lang="en-US" b="1" i="0" dirty="0">
              <a:solidFill>
                <a:srgbClr val="0000FF"/>
              </a:solidFill>
            </a:endParaRPr>
          </a:p>
        </p:txBody>
      </p:sp>
      <p:sp>
        <p:nvSpPr>
          <p:cNvPr id="13" name="مستطيل مستدير الزوايا 12"/>
          <p:cNvSpPr/>
          <p:nvPr/>
        </p:nvSpPr>
        <p:spPr>
          <a:xfrm>
            <a:off x="1071538" y="357166"/>
            <a:ext cx="6786610"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rPr>
              <a:t>Normal and hypertrophied left ventricle - CS</a:t>
            </a:r>
            <a:endParaRPr lang="ar-SA" sz="2800" b="1"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2" name="Rectangle 11"/>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people.duke.edu/%7Eema5/Golian/Slides/1.1/CardioImages1_files/Cv205.jpg"/>
          <p:cNvPicPr>
            <a:picLocks noChangeAspect="1" noChangeArrowheads="1"/>
          </p:cNvPicPr>
          <p:nvPr/>
        </p:nvPicPr>
        <p:blipFill>
          <a:blip r:embed="rId2" cstate="print"/>
          <a:srcRect/>
          <a:stretch>
            <a:fillRect/>
          </a:stretch>
        </p:blipFill>
        <p:spPr bwMode="auto">
          <a:xfrm>
            <a:off x="251520" y="1142984"/>
            <a:ext cx="8280920" cy="3942199"/>
          </a:xfrm>
          <a:prstGeom prst="rect">
            <a:avLst/>
          </a:prstGeom>
          <a:noFill/>
          <a:ln w="28575">
            <a:solidFill>
              <a:schemeClr val="tx1"/>
            </a:solidFill>
          </a:ln>
        </p:spPr>
      </p:pic>
      <p:sp>
        <p:nvSpPr>
          <p:cNvPr id="3" name="Rectangle 2"/>
          <p:cNvSpPr/>
          <p:nvPr/>
        </p:nvSpPr>
        <p:spPr>
          <a:xfrm>
            <a:off x="467544" y="5280740"/>
            <a:ext cx="7704856" cy="1077218"/>
          </a:xfrm>
          <a:prstGeom prst="rect">
            <a:avLst/>
          </a:prstGeom>
        </p:spPr>
        <p:txBody>
          <a:bodyPr wrap="square">
            <a:spAutoFit/>
          </a:bodyPr>
          <a:lstStyle/>
          <a:p>
            <a:pPr algn="ctr"/>
            <a:r>
              <a:rPr lang="en-US" sz="2400" b="1" i="1" dirty="0" smtClean="0">
                <a:solidFill>
                  <a:srgbClr val="0000FF"/>
                </a:solidFill>
              </a:rPr>
              <a:t>Aorta: complicated atheromatous plaques</a:t>
            </a:r>
            <a:r>
              <a:rPr lang="en-US" sz="2000" b="1" i="1" dirty="0" smtClean="0"/>
              <a:t/>
            </a:r>
            <a:br>
              <a:rPr lang="en-US" sz="2000" b="1" i="1" dirty="0" smtClean="0"/>
            </a:br>
            <a:r>
              <a:rPr lang="en-US" sz="2000" b="1" i="1" dirty="0" smtClean="0"/>
              <a:t>Note the raised yellow plaques and the fissures in between the plaques. Dystrophic calcification is likely present as well</a:t>
            </a:r>
            <a:endParaRPr lang="en-US" sz="2000" b="1" i="1" dirty="0"/>
          </a:p>
        </p:txBody>
      </p:sp>
      <p:sp>
        <p:nvSpPr>
          <p:cNvPr id="6" name="Rectangle 5"/>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8" name="Rounded Rectangle 7"/>
          <p:cNvSpPr/>
          <p:nvPr/>
        </p:nvSpPr>
        <p:spPr>
          <a:xfrm>
            <a:off x="1500166" y="285728"/>
            <a:ext cx="621510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Vltvt vthick typichyperten induced hypertrophy.jpg (79796 bytes)"/>
          <p:cNvPicPr>
            <a:picLocks noChangeAspect="1" noChangeArrowheads="1"/>
          </p:cNvPicPr>
          <p:nvPr/>
        </p:nvPicPr>
        <p:blipFill>
          <a:blip r:embed="rId2" cstate="print"/>
          <a:srcRect/>
          <a:stretch>
            <a:fillRect/>
          </a:stretch>
        </p:blipFill>
        <p:spPr bwMode="auto">
          <a:xfrm>
            <a:off x="714348" y="1071546"/>
            <a:ext cx="7715304" cy="4143404"/>
          </a:xfrm>
          <a:prstGeom prst="rect">
            <a:avLst/>
          </a:prstGeom>
          <a:noFill/>
        </p:spPr>
      </p:pic>
      <p:sp>
        <p:nvSpPr>
          <p:cNvPr id="3" name="Rectangle 2"/>
          <p:cNvSpPr/>
          <p:nvPr/>
        </p:nvSpPr>
        <p:spPr>
          <a:xfrm>
            <a:off x="540692" y="5391709"/>
            <a:ext cx="7960398" cy="1323439"/>
          </a:xfrm>
          <a:prstGeom prst="rect">
            <a:avLst/>
          </a:prstGeom>
        </p:spPr>
        <p:txBody>
          <a:bodyPr wrap="square">
            <a:spAutoFit/>
          </a:bodyPr>
          <a:lstStyle/>
          <a:p>
            <a:pPr algn="ctr"/>
            <a:r>
              <a:rPr lang="en-US" sz="2000" b="1" i="1" dirty="0" smtClean="0"/>
              <a:t>Heart from a hypertensive patient.  The left ventricle is very thick (over 2 cm).  However the rest of the heart is fairly normal in size as is typical for hypertensive heart disease. The hypertension creates a greater pressure</a:t>
            </a:r>
          </a:p>
          <a:p>
            <a:pPr algn="ctr"/>
            <a:r>
              <a:rPr lang="en-US" sz="2000" b="1" i="1" dirty="0" smtClean="0"/>
              <a:t> load on the heart to induce the hypertrophy</a:t>
            </a:r>
            <a:endParaRPr lang="en-US" sz="2000" b="1" i="1" dirty="0"/>
          </a:p>
        </p:txBody>
      </p:sp>
      <p:sp>
        <p:nvSpPr>
          <p:cNvPr id="5" name="مستطيل مستدير الزوايا 4"/>
          <p:cNvSpPr/>
          <p:nvPr/>
        </p:nvSpPr>
        <p:spPr>
          <a:xfrm>
            <a:off x="1285852" y="357166"/>
            <a:ext cx="6572296"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Gothic" pitchFamily="34" charset="0"/>
              </a:rPr>
              <a:t>Left ventricular hypertrophy - Gross</a:t>
            </a:r>
            <a:endParaRPr lang="ar-SA" sz="2800" b="1" i="1" dirty="0">
              <a:solidFill>
                <a:schemeClr val="bg1"/>
              </a:solidFill>
              <a:effectLst>
                <a:outerShdw blurRad="38100" dist="38100" dir="2700000" algn="tl">
                  <a:srgbClr val="000000">
                    <a:alpha val="43137"/>
                  </a:srgbClr>
                </a:outerShdw>
              </a:effectLst>
              <a:latin typeface="Century Gothic" pitchFamily="34" charset="0"/>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Vltvent severe untreated hyperten hypertrophy.jpg (72897 bytes)"/>
          <p:cNvPicPr>
            <a:picLocks noChangeAspect="1" noChangeArrowheads="1"/>
          </p:cNvPicPr>
          <p:nvPr/>
        </p:nvPicPr>
        <p:blipFill>
          <a:blip r:embed="rId3" cstate="print"/>
          <a:srcRect/>
          <a:stretch>
            <a:fillRect/>
          </a:stretch>
        </p:blipFill>
        <p:spPr bwMode="auto">
          <a:xfrm>
            <a:off x="428596" y="1428736"/>
            <a:ext cx="4143404" cy="3500462"/>
          </a:xfrm>
          <a:prstGeom prst="rect">
            <a:avLst/>
          </a:prstGeom>
          <a:noFill/>
        </p:spPr>
      </p:pic>
      <p:sp>
        <p:nvSpPr>
          <p:cNvPr id="3" name="Rectangle 2"/>
          <p:cNvSpPr/>
          <p:nvPr/>
        </p:nvSpPr>
        <p:spPr>
          <a:xfrm>
            <a:off x="785786" y="5155370"/>
            <a:ext cx="7715304" cy="1015663"/>
          </a:xfrm>
          <a:prstGeom prst="rect">
            <a:avLst/>
          </a:prstGeom>
        </p:spPr>
        <p:txBody>
          <a:bodyPr wrap="square">
            <a:spAutoFit/>
          </a:bodyPr>
          <a:lstStyle/>
          <a:p>
            <a:pPr algn="ctr"/>
            <a:r>
              <a:rPr lang="en-US" sz="2000" b="1" i="1" dirty="0" smtClean="0"/>
              <a:t>This cross section view of the heart shows the left ventricle in the left of the picture. The heart is from a severe hypertensive.  The left ventricle is grossly thickened.  The myocardial fibers have undergone hypertrophy.</a:t>
            </a:r>
            <a:endParaRPr lang="en-US" sz="2000" b="1" i="1" dirty="0"/>
          </a:p>
        </p:txBody>
      </p:sp>
      <p:pic>
        <p:nvPicPr>
          <p:cNvPr id="5" name="Picture 2" descr="http://www.pathpedia.com/education/eatlas/imagepedia/heart-left_ventricular_hypertrophy_and_dilatation.jpeg?Width=600&amp;Format=4"/>
          <p:cNvPicPr>
            <a:picLocks noChangeAspect="1" noChangeArrowheads="1"/>
          </p:cNvPicPr>
          <p:nvPr/>
        </p:nvPicPr>
        <p:blipFill>
          <a:blip r:embed="rId4" cstate="print"/>
          <a:srcRect/>
          <a:stretch>
            <a:fillRect/>
          </a:stretch>
        </p:blipFill>
        <p:spPr bwMode="auto">
          <a:xfrm>
            <a:off x="4643438" y="1428736"/>
            <a:ext cx="4071966" cy="3500462"/>
          </a:xfrm>
          <a:prstGeom prst="rect">
            <a:avLst/>
          </a:prstGeom>
          <a:noFill/>
        </p:spPr>
      </p:pic>
      <p:sp>
        <p:nvSpPr>
          <p:cNvPr id="6" name="مستطيل مستدير الزوايا 5"/>
          <p:cNvSpPr/>
          <p:nvPr/>
        </p:nvSpPr>
        <p:spPr>
          <a:xfrm>
            <a:off x="1214414" y="357166"/>
            <a:ext cx="7000924"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Gothic" pitchFamily="34" charset="0"/>
              </a:rPr>
              <a:t>Left ventricular hypertrophy - Gross</a:t>
            </a:r>
            <a:endParaRPr lang="ar-SA" sz="2800" b="1" i="1" dirty="0">
              <a:solidFill>
                <a:schemeClr val="bg1"/>
              </a:solidFill>
              <a:effectLst>
                <a:outerShdw blurRad="38100" dist="38100" dir="2700000" algn="tl">
                  <a:srgbClr val="000000">
                    <a:alpha val="43137"/>
                  </a:srgbClr>
                </a:outerShdw>
              </a:effectLst>
              <a:latin typeface="Century Gothic" pitchFamily="34" charset="0"/>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642910" y="5463147"/>
            <a:ext cx="7572428" cy="1015663"/>
          </a:xfrm>
          <a:prstGeom prst="rect">
            <a:avLst/>
          </a:prstGeom>
        </p:spPr>
        <p:txBody>
          <a:bodyPr wrap="square">
            <a:spAutoFit/>
          </a:bodyPr>
          <a:lstStyle/>
          <a:p>
            <a:pPr algn="ctr"/>
            <a:r>
              <a:rPr lang="en-GB" sz="2000" b="1" i="1" dirty="0" smtClean="0"/>
              <a:t> Histopathology of heart sections of ventricular septum showing significant </a:t>
            </a:r>
            <a:r>
              <a:rPr lang="en-GB" sz="2000" b="1" i="1" dirty="0" smtClean="0">
                <a:solidFill>
                  <a:srgbClr val="0000FF"/>
                </a:solidFill>
              </a:rPr>
              <a:t>myofiber disarray </a:t>
            </a:r>
            <a:r>
              <a:rPr lang="en-GB" sz="2000" b="1" i="1" dirty="0" smtClean="0"/>
              <a:t>and slight interstitial fibrosis indicating hypertrophic </a:t>
            </a:r>
            <a:r>
              <a:rPr lang="en-GB" sz="2000" b="1" i="1" dirty="0" err="1" smtClean="0"/>
              <a:t>cardiomyopathy</a:t>
            </a:r>
            <a:r>
              <a:rPr lang="en-GB" sz="2000" b="1" i="1" dirty="0" smtClean="0"/>
              <a:t> (HCM).</a:t>
            </a:r>
            <a:endParaRPr lang="ar-SA" sz="2000" b="1" i="1" dirty="0"/>
          </a:p>
        </p:txBody>
      </p:sp>
      <p:pic>
        <p:nvPicPr>
          <p:cNvPr id="142340" name="Picture 4" descr="Full-size image (115 K)"/>
          <p:cNvPicPr>
            <a:picLocks noChangeAspect="1" noChangeArrowheads="1"/>
          </p:cNvPicPr>
          <p:nvPr/>
        </p:nvPicPr>
        <p:blipFill>
          <a:blip r:embed="rId2" cstate="print"/>
          <a:srcRect/>
          <a:stretch>
            <a:fillRect/>
          </a:stretch>
        </p:blipFill>
        <p:spPr bwMode="auto">
          <a:xfrm>
            <a:off x="357158" y="1142984"/>
            <a:ext cx="8286808" cy="3929090"/>
          </a:xfrm>
          <a:prstGeom prst="rect">
            <a:avLst/>
          </a:prstGeom>
          <a:noFill/>
          <a:ln w="28575">
            <a:solidFill>
              <a:schemeClr val="tx1"/>
            </a:solidFill>
          </a:ln>
        </p:spPr>
      </p:pic>
      <p:sp>
        <p:nvSpPr>
          <p:cNvPr id="5" name="مستطيل 4"/>
          <p:cNvSpPr/>
          <p:nvPr/>
        </p:nvSpPr>
        <p:spPr>
          <a:xfrm>
            <a:off x="500034" y="5072074"/>
            <a:ext cx="3929090" cy="461665"/>
          </a:xfrm>
          <a:prstGeom prst="rect">
            <a:avLst/>
          </a:prstGeom>
        </p:spPr>
        <p:txBody>
          <a:bodyPr wrap="square">
            <a:spAutoFit/>
          </a:bodyPr>
          <a:lstStyle/>
          <a:p>
            <a:pPr algn="ctr"/>
            <a:r>
              <a:rPr lang="en-GB" sz="2400" b="1" i="1" dirty="0" smtClean="0">
                <a:solidFill>
                  <a:prstClr val="black"/>
                </a:solidFill>
                <a:effectLst>
                  <a:outerShdw blurRad="38100" dist="38100" dir="2700000" algn="tl">
                    <a:srgbClr val="000000">
                      <a:alpha val="43137"/>
                    </a:srgbClr>
                  </a:outerShdw>
                </a:effectLst>
              </a:rPr>
              <a:t>haematoxylin-eosin stain</a:t>
            </a:r>
            <a:endParaRPr lang="ar-SA" sz="2400" i="1" dirty="0">
              <a:effectLst>
                <a:outerShdw blurRad="38100" dist="38100" dir="2700000" algn="tl">
                  <a:srgbClr val="000000">
                    <a:alpha val="43137"/>
                  </a:srgbClr>
                </a:outerShdw>
              </a:effectLst>
            </a:endParaRPr>
          </a:p>
        </p:txBody>
      </p:sp>
      <p:sp>
        <p:nvSpPr>
          <p:cNvPr id="6" name="مستطيل 5"/>
          <p:cNvSpPr/>
          <p:nvPr/>
        </p:nvSpPr>
        <p:spPr>
          <a:xfrm>
            <a:off x="4786314" y="5090710"/>
            <a:ext cx="3714776" cy="461665"/>
          </a:xfrm>
          <a:prstGeom prst="rect">
            <a:avLst/>
          </a:prstGeom>
        </p:spPr>
        <p:txBody>
          <a:bodyPr wrap="square">
            <a:spAutoFit/>
          </a:bodyPr>
          <a:lstStyle/>
          <a:p>
            <a:pPr algn="ctr"/>
            <a:r>
              <a:rPr lang="en-GB" sz="2400" b="1" i="1" dirty="0" smtClean="0">
                <a:solidFill>
                  <a:prstClr val="black"/>
                </a:solidFill>
                <a:effectLst>
                  <a:outerShdw blurRad="38100" dist="38100" dir="2700000" algn="tl">
                    <a:srgbClr val="000000">
                      <a:alpha val="43137"/>
                    </a:srgbClr>
                  </a:outerShdw>
                </a:effectLst>
              </a:rPr>
              <a:t>Masson's trichrome stain </a:t>
            </a:r>
            <a:endParaRPr lang="ar-SA" sz="2400" i="1" dirty="0">
              <a:effectLst>
                <a:outerShdw blurRad="38100" dist="38100" dir="2700000" algn="tl">
                  <a:srgbClr val="000000">
                    <a:alpha val="43137"/>
                  </a:srgbClr>
                </a:outerShdw>
              </a:effectLst>
            </a:endParaRPr>
          </a:p>
        </p:txBody>
      </p:sp>
      <p:sp>
        <p:nvSpPr>
          <p:cNvPr id="7" name="مستطيل مستدير الزوايا 6"/>
          <p:cNvSpPr/>
          <p:nvPr/>
        </p:nvSpPr>
        <p:spPr>
          <a:xfrm>
            <a:off x="1500166" y="357166"/>
            <a:ext cx="5929354"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rPr>
              <a:t>Hypertrophic Cardiomyopathy - LPF</a:t>
            </a:r>
            <a:endParaRPr lang="ar-SA" sz="2800" b="1" i="1" dirty="0">
              <a:solidFill>
                <a:schemeClr val="bg1"/>
              </a:solidFill>
              <a:effectLst>
                <a:outerShdw blurRad="38100" dist="38100" dir="2700000" algn="tl">
                  <a:srgbClr val="000000">
                    <a:alpha val="43137"/>
                  </a:srgbClr>
                </a:outerShdw>
              </a:effectLst>
            </a:endParaRPr>
          </a:p>
        </p:txBody>
      </p: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98278" y="3786190"/>
            <a:ext cx="5174316" cy="1714512"/>
          </a:xfrm>
        </p:spPr>
        <p:txBody>
          <a:bodyPr>
            <a:noAutofit/>
          </a:bodyPr>
          <a:lstStyle/>
          <a:p>
            <a:pPr algn="ctr"/>
            <a:r>
              <a:rPr lang="ar-SA" sz="4400" b="1" i="1" dirty="0" smtClean="0">
                <a:solidFill>
                  <a:srgbClr val="66FFFF"/>
                </a:solidFill>
                <a:effectLst>
                  <a:outerShdw blurRad="38100" dist="38100" dir="2700000" algn="tl">
                    <a:srgbClr val="000000">
                      <a:alpha val="43137"/>
                    </a:srgbClr>
                  </a:outerShdw>
                </a:effectLst>
                <a:latin typeface="Aharoni" pitchFamily="2" charset="-79"/>
              </a:rPr>
              <a:t> </a:t>
            </a:r>
            <a:r>
              <a:rPr lang="en-US" sz="4400" b="1" i="1" dirty="0" smtClean="0">
                <a:solidFill>
                  <a:srgbClr val="66FFFF"/>
                </a:solidFill>
                <a:effectLst>
                  <a:outerShdw blurRad="38100" dist="38100" dir="2700000" algn="tl">
                    <a:srgbClr val="000000">
                      <a:alpha val="43137"/>
                    </a:srgbClr>
                  </a:outerShdw>
                </a:effectLst>
                <a:latin typeface="Aharoni" pitchFamily="2" charset="-79"/>
                <a:cs typeface="Aharoni" pitchFamily="2" charset="-79"/>
              </a:rPr>
              <a:t>Myocardial Infarction</a:t>
            </a:r>
            <a:endParaRPr lang="en-US" sz="4400" b="1" i="1" dirty="0">
              <a:solidFill>
                <a:srgbClr val="66FFFF"/>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Mr. Amer Shafie\Desktop\1cardiovascular block\myocardial infarction2.jpg"/>
          <p:cNvPicPr>
            <a:picLocks noChangeAspect="1" noChangeArrowheads="1"/>
          </p:cNvPicPr>
          <p:nvPr/>
        </p:nvPicPr>
        <p:blipFill>
          <a:blip r:embed="rId3" cstate="print"/>
          <a:srcRect/>
          <a:stretch>
            <a:fillRect/>
          </a:stretch>
        </p:blipFill>
        <p:spPr bwMode="auto">
          <a:xfrm>
            <a:off x="539552" y="863725"/>
            <a:ext cx="5000660" cy="3933427"/>
          </a:xfrm>
          <a:prstGeom prst="rect">
            <a:avLst/>
          </a:prstGeom>
          <a:noFill/>
          <a:ln>
            <a:solidFill>
              <a:schemeClr val="tx1"/>
            </a:solidFill>
          </a:ln>
        </p:spPr>
      </p:pic>
      <p:sp>
        <p:nvSpPr>
          <p:cNvPr id="5" name="مستطيل 4"/>
          <p:cNvSpPr/>
          <p:nvPr/>
        </p:nvSpPr>
        <p:spPr>
          <a:xfrm>
            <a:off x="1250133" y="5106814"/>
            <a:ext cx="6715172" cy="1631216"/>
          </a:xfrm>
          <a:prstGeom prst="rect">
            <a:avLst/>
          </a:prstGeom>
        </p:spPr>
        <p:txBody>
          <a:bodyPr wrap="square">
            <a:spAutoFit/>
          </a:bodyPr>
          <a:lstStyle/>
          <a:p>
            <a:r>
              <a:rPr lang="en-US" sz="2000" b="1" i="1" dirty="0" smtClean="0"/>
              <a:t>Complications that might </a:t>
            </a:r>
            <a:r>
              <a:rPr lang="en-US" sz="2000" b="1" i="1" dirty="0" smtClean="0"/>
              <a:t>occur in MI: </a:t>
            </a:r>
          </a:p>
          <a:p>
            <a:pPr marL="342900" indent="-342900">
              <a:buFontTx/>
              <a:buChar char="-"/>
            </a:pPr>
            <a:r>
              <a:rPr lang="en-US" sz="2000" b="1" i="1" dirty="0" smtClean="0"/>
              <a:t>Heart </a:t>
            </a:r>
            <a:r>
              <a:rPr lang="en-US" sz="2000" b="1" i="1" dirty="0"/>
              <a:t>Failure</a:t>
            </a:r>
            <a:r>
              <a:rPr lang="en-US" sz="2000" b="1" i="1" dirty="0" smtClean="0"/>
              <a:t>.</a:t>
            </a:r>
          </a:p>
          <a:p>
            <a:pPr marL="342900" indent="-342900">
              <a:buFontTx/>
              <a:buChar char="-"/>
            </a:pPr>
            <a:r>
              <a:rPr lang="en-US" sz="2000" b="1" i="1" dirty="0" smtClean="0"/>
              <a:t>Myocardial </a:t>
            </a:r>
            <a:r>
              <a:rPr lang="en-US" sz="2000" b="1" i="1" dirty="0"/>
              <a:t>rupture (3 days).</a:t>
            </a:r>
            <a:endParaRPr lang="en-US" sz="2000" dirty="0"/>
          </a:p>
          <a:p>
            <a:r>
              <a:rPr lang="en-US" sz="2000" b="1" i="1" dirty="0" smtClean="0"/>
              <a:t>-    Ventricular </a:t>
            </a:r>
            <a:r>
              <a:rPr lang="en-US" sz="2000" b="1" i="1" dirty="0"/>
              <a:t>aneurysm (7 days).</a:t>
            </a:r>
            <a:endParaRPr lang="en-US" sz="2000" dirty="0"/>
          </a:p>
          <a:p>
            <a:pPr algn="ctr"/>
            <a:endParaRPr lang="en-US" sz="2000" b="1" i="1" dirty="0"/>
          </a:p>
        </p:txBody>
      </p:sp>
      <p:sp>
        <p:nvSpPr>
          <p:cNvPr id="6" name="مستطيل مستدير الزوايا 5"/>
          <p:cNvSpPr/>
          <p:nvPr/>
        </p:nvSpPr>
        <p:spPr>
          <a:xfrm>
            <a:off x="1571604" y="214290"/>
            <a:ext cx="6072230"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CS</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2" name="Rectangle 1"/>
          <p:cNvSpPr/>
          <p:nvPr/>
        </p:nvSpPr>
        <p:spPr>
          <a:xfrm>
            <a:off x="5796136" y="1844824"/>
            <a:ext cx="2736304" cy="2322174"/>
          </a:xfrm>
          <a:prstGeom prst="rect">
            <a:avLst/>
          </a:prstGeom>
        </p:spPr>
        <p:txBody>
          <a:bodyPr wrap="square">
            <a:spAutoFit/>
          </a:bodyPr>
          <a:lstStyle/>
          <a:p>
            <a:pPr marL="457200" marR="0">
              <a:lnSpc>
                <a:spcPct val="115000"/>
              </a:lnSpc>
              <a:spcBef>
                <a:spcPts val="0"/>
              </a:spcBef>
              <a:spcAft>
                <a:spcPts val="0"/>
              </a:spcAft>
            </a:pPr>
            <a:r>
              <a:rPr lang="en-US" b="1" i="1" dirty="0" smtClean="0">
                <a:solidFill>
                  <a:srgbClr val="C00000"/>
                </a:solidFill>
                <a:latin typeface="Calibri" panose="020F0502020204030204" pitchFamily="34" charset="0"/>
                <a:ea typeface="Calibri" panose="020F0502020204030204" pitchFamily="34" charset="0"/>
                <a:cs typeface="Arial" panose="020B0604020202020204" pitchFamily="34" charset="0"/>
              </a:rPr>
              <a:t>- Black arrows show soft hemorrhagic areas, </a:t>
            </a:r>
            <a:r>
              <a:rPr lang="en-US" b="1" i="1" dirty="0">
                <a:solidFill>
                  <a:srgbClr val="C00000"/>
                </a:solidFill>
                <a:latin typeface="Calibri" panose="020F0502020204030204" pitchFamily="34" charset="0"/>
                <a:ea typeface="Calibri" panose="020F0502020204030204" pitchFamily="34" charset="0"/>
                <a:cs typeface="Arial" panose="020B0604020202020204" pitchFamily="34" charset="0"/>
              </a:rPr>
              <a:t>consistent with MI.</a:t>
            </a:r>
            <a:endParaRPr lang="en-US" sz="1400" dirty="0">
              <a:solidFill>
                <a:srgbClr val="C00000"/>
              </a:solidFill>
              <a:latin typeface="Calibri" panose="020F0502020204030204" pitchFamily="34" charset="0"/>
              <a:ea typeface="Calibri" panose="020F0502020204030204" pitchFamily="34" charset="0"/>
              <a:cs typeface="Arial" panose="020B0604020202020204" pitchFamily="34" charset="0"/>
            </a:endParaRPr>
          </a:p>
          <a:p>
            <a:pPr marL="457200" marR="0">
              <a:lnSpc>
                <a:spcPct val="115000"/>
              </a:lnSpc>
              <a:spcBef>
                <a:spcPts val="0"/>
              </a:spcBef>
              <a:spcAft>
                <a:spcPts val="0"/>
              </a:spcAft>
            </a:pPr>
            <a:r>
              <a:rPr lang="en-US" b="1" i="1" dirty="0" smtClean="0">
                <a:solidFill>
                  <a:srgbClr val="C00000"/>
                </a:solidFill>
                <a:latin typeface="Calibri" panose="020F0502020204030204" pitchFamily="34" charset="0"/>
                <a:ea typeface="Calibri" panose="020F0502020204030204" pitchFamily="34" charset="0"/>
                <a:cs typeface="Arial" panose="020B0604020202020204" pitchFamily="34" charset="0"/>
              </a:rPr>
              <a:t>- Part </a:t>
            </a:r>
            <a:r>
              <a:rPr lang="en-US" b="1" i="1" dirty="0">
                <a:solidFill>
                  <a:srgbClr val="C00000"/>
                </a:solidFill>
                <a:latin typeface="Calibri" panose="020F0502020204030204" pitchFamily="34" charset="0"/>
                <a:ea typeface="Calibri" panose="020F0502020204030204" pitchFamily="34" charset="0"/>
                <a:cs typeface="Arial" panose="020B0604020202020204" pitchFamily="34" charset="0"/>
              </a:rPr>
              <a:t>of the heart which is affected: Left ventricle</a:t>
            </a:r>
            <a:r>
              <a:rPr lang="en-US" b="1" i="1" dirty="0">
                <a:solidFill>
                  <a:srgbClr val="FF0000"/>
                </a:solidFill>
                <a:latin typeface="Calibri" panose="020F0502020204030204" pitchFamily="34"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Cotran\Images\CH13\F013007.jpg"/>
          <p:cNvPicPr>
            <a:picLocks noChangeAspect="1" noChangeArrowheads="1"/>
          </p:cNvPicPr>
          <p:nvPr/>
        </p:nvPicPr>
        <p:blipFill>
          <a:blip r:embed="rId2" cstate="print"/>
          <a:srcRect/>
          <a:stretch>
            <a:fillRect/>
          </a:stretch>
        </p:blipFill>
        <p:spPr bwMode="auto">
          <a:xfrm>
            <a:off x="1928794" y="1000108"/>
            <a:ext cx="5214974" cy="4445116"/>
          </a:xfrm>
          <a:prstGeom prst="rect">
            <a:avLst/>
          </a:prstGeom>
          <a:noFill/>
        </p:spPr>
      </p:pic>
      <p:sp>
        <p:nvSpPr>
          <p:cNvPr id="3" name="Rectangle 2"/>
          <p:cNvSpPr/>
          <p:nvPr/>
        </p:nvSpPr>
        <p:spPr>
          <a:xfrm>
            <a:off x="1428728" y="5628047"/>
            <a:ext cx="6286544" cy="1015663"/>
          </a:xfrm>
          <a:prstGeom prst="rect">
            <a:avLst/>
          </a:prstGeom>
        </p:spPr>
        <p:txBody>
          <a:bodyPr wrap="square">
            <a:spAutoFit/>
          </a:bodyPr>
          <a:lstStyle/>
          <a:p>
            <a:pPr algn="ctr"/>
            <a:r>
              <a:rPr lang="en-US" sz="2000" b="1" i="1" dirty="0" smtClean="0"/>
              <a:t>Cross section of the left and right ventricles shows a pale and irregular focal  fibrosis in the left ventricular wall with increased thickness .</a:t>
            </a:r>
          </a:p>
        </p:txBody>
      </p:sp>
      <p:sp>
        <p:nvSpPr>
          <p:cNvPr id="7" name="مستطيل مستدير الزوايا 6"/>
          <p:cNvSpPr/>
          <p:nvPr/>
        </p:nvSpPr>
        <p:spPr>
          <a:xfrm>
            <a:off x="1500166" y="285728"/>
            <a:ext cx="6072230" cy="571504"/>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CS</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cxnSp>
        <p:nvCxnSpPr>
          <p:cNvPr id="11" name="رابط كسهم مستقيم 10"/>
          <p:cNvCxnSpPr/>
          <p:nvPr/>
        </p:nvCxnSpPr>
        <p:spPr>
          <a:xfrm rot="10800000" flipV="1">
            <a:off x="5643570" y="1785926"/>
            <a:ext cx="571504" cy="28575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rot="16200000" flipH="1">
            <a:off x="5974565" y="2045483"/>
            <a:ext cx="704856" cy="20479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www.pathguy.com/sol/10103.jpg"/>
          <p:cNvPicPr>
            <a:picLocks noChangeAspect="1" noChangeArrowheads="1"/>
          </p:cNvPicPr>
          <p:nvPr/>
        </p:nvPicPr>
        <p:blipFill>
          <a:blip r:embed="rId2" cstate="print"/>
          <a:srcRect/>
          <a:stretch>
            <a:fillRect/>
          </a:stretch>
        </p:blipFill>
        <p:spPr bwMode="auto">
          <a:xfrm>
            <a:off x="500034" y="857232"/>
            <a:ext cx="7721010" cy="4786346"/>
          </a:xfrm>
          <a:prstGeom prst="rect">
            <a:avLst/>
          </a:prstGeom>
          <a:noFill/>
        </p:spPr>
      </p:pic>
      <p:pic>
        <p:nvPicPr>
          <p:cNvPr id="3" name="Picture 4" descr="Boehringer"/>
          <p:cNvPicPr>
            <a:picLocks noChangeAspect="1" noChangeArrowheads="1"/>
          </p:cNvPicPr>
          <p:nvPr/>
        </p:nvPicPr>
        <p:blipFill>
          <a:blip r:embed="rId3" cstate="print"/>
          <a:srcRect/>
          <a:stretch>
            <a:fillRect/>
          </a:stretch>
        </p:blipFill>
        <p:spPr bwMode="auto">
          <a:xfrm>
            <a:off x="285720" y="6572272"/>
            <a:ext cx="1318944" cy="285728"/>
          </a:xfrm>
          <a:prstGeom prst="rect">
            <a:avLst/>
          </a:prstGeom>
          <a:noFill/>
        </p:spPr>
      </p:pic>
      <p:sp>
        <p:nvSpPr>
          <p:cNvPr id="4" name="مستطيل مستدير الزوايا 3"/>
          <p:cNvSpPr/>
          <p:nvPr/>
        </p:nvSpPr>
        <p:spPr>
          <a:xfrm>
            <a:off x="2071670" y="285728"/>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solidFill>
                  <a:schemeClr val="bg1"/>
                </a:solidFill>
              </a:rPr>
              <a:t>Myocardial Infarction</a:t>
            </a:r>
            <a:endParaRPr lang="ar-SA" sz="2800" b="1" dirty="0">
              <a:solidFill>
                <a:schemeClr val="bg1"/>
              </a:solidFill>
            </a:endParaRPr>
          </a:p>
        </p:txBody>
      </p:sp>
      <p:sp>
        <p:nvSpPr>
          <p:cNvPr id="5" name="مستطيل 4"/>
          <p:cNvSpPr/>
          <p:nvPr/>
        </p:nvSpPr>
        <p:spPr>
          <a:xfrm>
            <a:off x="714348" y="5643578"/>
            <a:ext cx="7286676" cy="923330"/>
          </a:xfrm>
          <a:prstGeom prst="rect">
            <a:avLst/>
          </a:prstGeom>
        </p:spPr>
        <p:txBody>
          <a:bodyPr wrap="square">
            <a:spAutoFit/>
          </a:bodyPr>
          <a:lstStyle/>
          <a:p>
            <a:pPr algn="ctr"/>
            <a:r>
              <a:rPr lang="en-US" b="1" dirty="0" smtClean="0"/>
              <a:t>Cross section of the left and right ventricles shows a pale and irregular focal  fibrosis in the left ventricular wall with increased thickness .</a:t>
            </a:r>
          </a:p>
        </p:txBody>
      </p:sp>
      <p:sp>
        <p:nvSpPr>
          <p:cNvPr id="6" name="Right Arrow 5"/>
          <p:cNvSpPr/>
          <p:nvPr/>
        </p:nvSpPr>
        <p:spPr>
          <a:xfrm rot="16200000">
            <a:off x="5058054" y="3519010"/>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8662410">
            <a:off x="575257" y="3418859"/>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338807">
            <a:off x="4770022" y="1646802"/>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380312" y="6669359"/>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1" dirty="0" smtClean="0">
                <a:solidFill>
                  <a:schemeClr val="accent2">
                    <a:lumMod val="50000"/>
                  </a:schemeClr>
                </a:solidFill>
              </a:rPr>
              <a:t>CVS- Pract. - 55</a:t>
            </a:r>
            <a:endParaRPr lang="en-US" sz="1000" b="1" i="1" dirty="0">
              <a:solidFill>
                <a:schemeClr val="accent2">
                  <a:lumMod val="50000"/>
                </a:schemeClr>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8482" name="Picture 2" descr="http://3.bp.blogspot.com/-tDdQtu_CJzA/UEwLrsDoFpI/AAAAAAAAHz8/lMnKMT7QuCw/s320/acute_myocardial_infarct_02.jpg"/>
          <p:cNvPicPr>
            <a:picLocks noChangeAspect="1" noChangeArrowheads="1"/>
          </p:cNvPicPr>
          <p:nvPr/>
        </p:nvPicPr>
        <p:blipFill>
          <a:blip r:embed="rId2" cstate="print"/>
          <a:srcRect/>
          <a:stretch>
            <a:fillRect/>
          </a:stretch>
        </p:blipFill>
        <p:spPr bwMode="auto">
          <a:xfrm>
            <a:off x="467544" y="966478"/>
            <a:ext cx="5184576" cy="4248472"/>
          </a:xfrm>
          <a:prstGeom prst="rect">
            <a:avLst/>
          </a:prstGeom>
          <a:noFill/>
          <a:ln w="28575">
            <a:solidFill>
              <a:schemeClr val="tx1"/>
            </a:solidFill>
          </a:ln>
        </p:spPr>
      </p:pic>
      <p:sp>
        <p:nvSpPr>
          <p:cNvPr id="4" name="مستطيل 3"/>
          <p:cNvSpPr/>
          <p:nvPr/>
        </p:nvSpPr>
        <p:spPr>
          <a:xfrm>
            <a:off x="395536" y="5226785"/>
            <a:ext cx="6336704" cy="1631216"/>
          </a:xfrm>
          <a:prstGeom prst="rect">
            <a:avLst/>
          </a:prstGeom>
        </p:spPr>
        <p:txBody>
          <a:bodyPr wrap="square">
            <a:spAutoFit/>
          </a:bodyPr>
          <a:lstStyle/>
          <a:p>
            <a:pPr algn="ctr"/>
            <a:r>
              <a:rPr lang="en-GB" sz="2000" b="1" i="1" dirty="0" smtClean="0">
                <a:solidFill>
                  <a:srgbClr val="0000FF"/>
                </a:solidFill>
              </a:rPr>
              <a:t>Recent myocardial infarct </a:t>
            </a:r>
            <a:r>
              <a:rPr lang="en-GB" sz="2000" b="1" i="1" dirty="0" smtClean="0"/>
              <a:t>(in the first 12 - 24 hours): myocardial fibers are still well delineated, with intense eosinophilic (pink) cytoplasm, but lost their transversal striations and the nucleus. The interstitial space may be infiltrated with red blood cells. </a:t>
            </a:r>
            <a:endParaRPr lang="ar-SA" sz="2000" i="1" dirty="0"/>
          </a:p>
        </p:txBody>
      </p:sp>
      <p:sp>
        <p:nvSpPr>
          <p:cNvPr id="6" name="مستطيل مستدير الزوايا 4"/>
          <p:cNvSpPr/>
          <p:nvPr/>
        </p:nvSpPr>
        <p:spPr>
          <a:xfrm>
            <a:off x="1500166" y="285728"/>
            <a:ext cx="6286544"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LPF</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2" name="Rectangle 1"/>
          <p:cNvSpPr/>
          <p:nvPr/>
        </p:nvSpPr>
        <p:spPr>
          <a:xfrm>
            <a:off x="5868144" y="1988840"/>
            <a:ext cx="3096344" cy="1685077"/>
          </a:xfrm>
          <a:prstGeom prst="rect">
            <a:avLst/>
          </a:prstGeom>
        </p:spPr>
        <p:txBody>
          <a:bodyPr wrap="square">
            <a:spAutoFit/>
          </a:bodyPr>
          <a:lstStyle/>
          <a:p>
            <a:pPr marR="0" lvl="0">
              <a:lnSpc>
                <a:spcPct val="115000"/>
              </a:lnSpc>
              <a:spcBef>
                <a:spcPts val="0"/>
              </a:spcBef>
              <a:spcAft>
                <a:spcPts val="0"/>
              </a:spcAft>
            </a:pPr>
            <a:r>
              <a:rPr lang="en-US" b="1" dirty="0" smtClean="0">
                <a:latin typeface="Calibri" panose="020F0502020204030204" pitchFamily="34" charset="0"/>
                <a:ea typeface="Calibri" panose="020F0502020204030204" pitchFamily="34" charset="0"/>
                <a:cs typeface="Arial" panose="020B0604020202020204" pitchFamily="34" charset="0"/>
              </a:rPr>
              <a:t> </a:t>
            </a:r>
            <a:r>
              <a:rPr lang="en-US" b="1" u="sng" dirty="0" smtClean="0">
                <a:latin typeface="Calibri" panose="020F0502020204030204" pitchFamily="34" charset="0"/>
                <a:ea typeface="Calibri" panose="020F0502020204030204" pitchFamily="34" charset="0"/>
                <a:cs typeface="Arial" panose="020B0604020202020204" pitchFamily="34" charset="0"/>
              </a:rPr>
              <a:t>Enzymes elevated</a:t>
            </a:r>
            <a:r>
              <a:rPr lang="en-US" b="1" dirty="0" smtClean="0">
                <a:latin typeface="Calibri" panose="020F0502020204030204" pitchFamily="34" charset="0"/>
                <a:ea typeface="Calibri" panose="020F0502020204030204" pitchFamily="34" charset="0"/>
                <a:cs typeface="Arial" panose="020B0604020202020204" pitchFamily="34" charset="0"/>
              </a:rPr>
              <a:t>:                                                                                       </a:t>
            </a:r>
            <a:r>
              <a:rPr lang="en-US" sz="1400" dirty="0" smtClean="0">
                <a:latin typeface="Calibri" panose="020F0502020204030204" pitchFamily="34" charset="0"/>
                <a:ea typeface="Calibri" panose="020F0502020204030204" pitchFamily="34" charset="0"/>
                <a:cs typeface="Arial" panose="020B0604020202020204" pitchFamily="34" charset="0"/>
              </a:rPr>
              <a:t> </a:t>
            </a:r>
            <a:r>
              <a:rPr lang="en-US" b="1" i="1" dirty="0" smtClean="0">
                <a:solidFill>
                  <a:srgbClr val="FF0000"/>
                </a:solidFill>
                <a:latin typeface="Calibri" panose="020F0502020204030204" pitchFamily="34" charset="0"/>
                <a:ea typeface="Calibri" panose="020F0502020204030204" pitchFamily="34" charset="0"/>
                <a:cs typeface="Arial" panose="020B0604020202020204" pitchFamily="34" charset="0"/>
              </a:rPr>
              <a:t>a</a:t>
            </a:r>
            <a:r>
              <a:rPr lang="en-US" b="1" i="1" dirty="0">
                <a:solidFill>
                  <a:srgbClr val="FF0000"/>
                </a:solidFill>
                <a:latin typeface="Calibri" panose="020F0502020204030204" pitchFamily="34" charset="0"/>
                <a:ea typeface="Calibri" panose="020F0502020204030204" pitchFamily="34" charset="0"/>
                <a:cs typeface="Arial" panose="020B0604020202020204" pitchFamily="34" charset="0"/>
              </a:rPr>
              <a:t>. </a:t>
            </a:r>
            <a:r>
              <a:rPr lang="en-US" b="1" i="1" dirty="0" smtClean="0">
                <a:solidFill>
                  <a:srgbClr val="FF0000"/>
                </a:solidFill>
                <a:latin typeface="Calibri" panose="020F0502020204030204" pitchFamily="34" charset="0"/>
                <a:ea typeface="Calibri" panose="020F0502020204030204" pitchFamily="34" charset="0"/>
                <a:cs typeface="Arial" panose="020B0604020202020204" pitchFamily="34" charset="0"/>
              </a:rPr>
              <a:t>Troponin</a:t>
            </a:r>
          </a:p>
          <a:p>
            <a:pPr marR="0" lvl="0">
              <a:lnSpc>
                <a:spcPct val="115000"/>
              </a:lnSpc>
              <a:spcBef>
                <a:spcPts val="0"/>
              </a:spcBef>
              <a:spcAft>
                <a:spcPts val="0"/>
              </a:spcAft>
            </a:pPr>
            <a:r>
              <a:rPr lang="en-US" b="1" i="1" dirty="0" smtClean="0">
                <a:solidFill>
                  <a:srgbClr val="FF0000"/>
                </a:solidFill>
                <a:latin typeface="Calibri" panose="020F0502020204030204" pitchFamily="34" charset="0"/>
                <a:ea typeface="Calibri" panose="020F0502020204030204" pitchFamily="34" charset="0"/>
                <a:cs typeface="Arial" panose="020B0604020202020204" pitchFamily="34" charset="0"/>
              </a:rPr>
              <a:t>b. CK-MB </a:t>
            </a:r>
            <a:r>
              <a:rPr lang="en-US" b="1" i="1" dirty="0">
                <a:solidFill>
                  <a:srgbClr val="FF0000"/>
                </a:solidFill>
                <a:latin typeface="Calibri" panose="020F0502020204030204" pitchFamily="34" charset="0"/>
                <a:ea typeface="Calibri" panose="020F0502020204030204" pitchFamily="34" charset="0"/>
                <a:cs typeface="Arial" panose="020B0604020202020204" pitchFamily="34" charset="0"/>
              </a:rPr>
              <a:t>(</a:t>
            </a:r>
            <a:r>
              <a:rPr lang="en-US" b="1" i="1" dirty="0" err="1">
                <a:solidFill>
                  <a:srgbClr val="FF0000"/>
                </a:solidFill>
                <a:latin typeface="Calibri" panose="020F0502020204030204" pitchFamily="34" charset="0"/>
                <a:ea typeface="Calibri" panose="020F0502020204030204" pitchFamily="34" charset="0"/>
                <a:cs typeface="Arial" panose="020B0604020202020204" pitchFamily="34" charset="0"/>
              </a:rPr>
              <a:t>Creatine</a:t>
            </a:r>
            <a:r>
              <a:rPr lang="en-US" b="1" i="1" dirty="0">
                <a:solidFill>
                  <a:srgbClr val="FF0000"/>
                </a:solidFill>
                <a:latin typeface="Calibri" panose="020F0502020204030204" pitchFamily="34" charset="0"/>
                <a:ea typeface="Calibri" panose="020F0502020204030204" pitchFamily="34" charset="0"/>
                <a:cs typeface="Arial" panose="020B0604020202020204" pitchFamily="34" charset="0"/>
              </a:rPr>
              <a:t> Kinase</a:t>
            </a:r>
            <a:r>
              <a:rPr lang="en-US" b="1" i="1" dirty="0" smtClean="0">
                <a:solidFill>
                  <a:srgbClr val="FF0000"/>
                </a:solidFill>
                <a:latin typeface="Calibri" panose="020F0502020204030204" pitchFamily="34" charset="0"/>
                <a:ea typeface="Calibri" panose="020F0502020204030204" pitchFamily="34" charset="0"/>
                <a:cs typeface="Arial" panose="020B0604020202020204" pitchFamily="34" charset="0"/>
              </a:rPr>
              <a:t>).</a:t>
            </a:r>
            <a:endParaRPr lang="en-US" sz="1400" dirty="0" smtClean="0">
              <a:latin typeface="Calibri" panose="020F0502020204030204" pitchFamily="34" charset="0"/>
              <a:ea typeface="Calibri" panose="020F0502020204030204" pitchFamily="34" charset="0"/>
              <a:cs typeface="Arial" panose="020B0604020202020204" pitchFamily="34" charset="0"/>
            </a:endParaRPr>
          </a:p>
          <a:p>
            <a:pPr marR="0" lvl="0">
              <a:lnSpc>
                <a:spcPct val="115000"/>
              </a:lnSpc>
              <a:spcBef>
                <a:spcPts val="0"/>
              </a:spcBef>
              <a:spcAft>
                <a:spcPts val="0"/>
              </a:spcAft>
            </a:pPr>
            <a:r>
              <a:rPr lang="en-US" sz="1400" b="1" i="1" dirty="0" smtClean="0">
                <a:solidFill>
                  <a:srgbClr val="FF0000"/>
                </a:solidFill>
                <a:latin typeface="Calibri" panose="020F0502020204030204" pitchFamily="34" charset="0"/>
                <a:ea typeface="Calibri" panose="020F0502020204030204" pitchFamily="34" charset="0"/>
                <a:cs typeface="Arial" panose="020B0604020202020204" pitchFamily="34" charset="0"/>
              </a:rPr>
              <a:t>C.</a:t>
            </a:r>
            <a:r>
              <a:rPr lang="en-US" b="1" i="1" dirty="0" smtClean="0">
                <a:solidFill>
                  <a:srgbClr val="FF0000"/>
                </a:solidFill>
                <a:latin typeface="Calibri" panose="020F0502020204030204" pitchFamily="34" charset="0"/>
                <a:ea typeface="Calibri" panose="020F0502020204030204" pitchFamily="34" charset="0"/>
                <a:cs typeface="Arial" panose="020B0604020202020204" pitchFamily="34" charset="0"/>
              </a:rPr>
              <a:t> </a:t>
            </a:r>
            <a:r>
              <a:rPr lang="en-US" b="1" i="1" dirty="0">
                <a:solidFill>
                  <a:srgbClr val="FF0000"/>
                </a:solidFill>
                <a:latin typeface="Calibri" panose="020F0502020204030204" pitchFamily="34" charset="0"/>
                <a:ea typeface="Calibri" panose="020F0502020204030204" pitchFamily="34" charset="0"/>
                <a:cs typeface="Arial" panose="020B0604020202020204" pitchFamily="34" charset="0"/>
              </a:rPr>
              <a:t>LDH (Lactic </a:t>
            </a:r>
            <a:r>
              <a:rPr lang="en-US" b="1" i="1" dirty="0" smtClean="0">
                <a:solidFill>
                  <a:srgbClr val="FF0000"/>
                </a:solidFill>
                <a:latin typeface="Calibri" panose="020F0502020204030204" pitchFamily="34" charset="0"/>
                <a:ea typeface="Calibri" panose="020F0502020204030204" pitchFamily="34" charset="0"/>
                <a:cs typeface="Arial" panose="020B0604020202020204" pitchFamily="34" charset="0"/>
              </a:rPr>
              <a:t>dehydrogenase).</a:t>
            </a:r>
            <a:endParaRPr lang="en-US" sz="1400" dirty="0" smtClean="0">
              <a:latin typeface="Calibri" panose="020F0502020204030204" pitchFamily="34" charset="0"/>
              <a:ea typeface="Calibri" panose="020F0502020204030204" pitchFamily="34" charset="0"/>
              <a:cs typeface="Arial" panose="020B0604020202020204" pitchFamily="34" charset="0"/>
            </a:endParaRPr>
          </a:p>
          <a:p>
            <a:pPr marR="0" lvl="0">
              <a:lnSpc>
                <a:spcPct val="115000"/>
              </a:lnSpc>
              <a:spcBef>
                <a:spcPts val="0"/>
              </a:spcBef>
              <a:spcAft>
                <a:spcPts val="0"/>
              </a:spcAft>
            </a:pPr>
            <a:r>
              <a:rPr lang="en-US" b="1" i="1" dirty="0" smtClean="0">
                <a:solidFill>
                  <a:srgbClr val="FF0000"/>
                </a:solidFill>
                <a:latin typeface="Calibri" panose="020F0502020204030204" pitchFamily="34" charset="0"/>
                <a:ea typeface="Calibri" panose="020F0502020204030204" pitchFamily="34" charset="0"/>
                <a:cs typeface="Arial" panose="020B0604020202020204" pitchFamily="34" charset="0"/>
              </a:rPr>
              <a:t>d. </a:t>
            </a:r>
            <a:r>
              <a:rPr lang="en-US" b="1" i="1" dirty="0">
                <a:solidFill>
                  <a:srgbClr val="FF0000"/>
                </a:solidFill>
                <a:latin typeface="Calibri" panose="020F0502020204030204" pitchFamily="34" charset="0"/>
                <a:ea typeface="Calibri" panose="020F0502020204030204" pitchFamily="34" charset="0"/>
                <a:cs typeface="Arial" panose="020B0604020202020204" pitchFamily="34" charset="0"/>
              </a:rPr>
              <a:t>Myoglobin.</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02" name="Picture 2" descr="http://www.uaz.edu.mx/histo/pathology/ed/ch_11/c11_s6.jpg"/>
          <p:cNvPicPr>
            <a:picLocks noChangeAspect="1" noChangeArrowheads="1"/>
          </p:cNvPicPr>
          <p:nvPr/>
        </p:nvPicPr>
        <p:blipFill>
          <a:blip r:embed="rId3" cstate="print"/>
          <a:srcRect/>
          <a:stretch>
            <a:fillRect/>
          </a:stretch>
        </p:blipFill>
        <p:spPr bwMode="auto">
          <a:xfrm>
            <a:off x="571472" y="908720"/>
            <a:ext cx="5800728" cy="4591982"/>
          </a:xfrm>
          <a:prstGeom prst="rect">
            <a:avLst/>
          </a:prstGeom>
          <a:noFill/>
          <a:ln w="28575">
            <a:solidFill>
              <a:schemeClr val="tx1"/>
            </a:solidFill>
          </a:ln>
        </p:spPr>
      </p:pic>
      <p:sp>
        <p:nvSpPr>
          <p:cNvPr id="4" name="مستطيل 3"/>
          <p:cNvSpPr/>
          <p:nvPr/>
        </p:nvSpPr>
        <p:spPr>
          <a:xfrm>
            <a:off x="785786" y="5566492"/>
            <a:ext cx="7286676" cy="1077218"/>
          </a:xfrm>
          <a:prstGeom prst="rect">
            <a:avLst/>
          </a:prstGeom>
        </p:spPr>
        <p:txBody>
          <a:bodyPr wrap="square">
            <a:spAutoFit/>
          </a:bodyPr>
          <a:lstStyle/>
          <a:p>
            <a:pPr algn="ctr"/>
            <a:r>
              <a:rPr lang="en-GB" sz="2400" b="1" i="1" dirty="0" smtClean="0">
                <a:solidFill>
                  <a:srgbClr val="0000FF"/>
                </a:solidFill>
              </a:rPr>
              <a:t>Acute myocardial infarct</a:t>
            </a:r>
            <a:r>
              <a:rPr lang="en-GB" sz="2000" b="1" i="1" dirty="0" smtClean="0"/>
              <a:t>, histology. This </a:t>
            </a:r>
            <a:r>
              <a:rPr lang="en-GB" sz="2000" b="1" i="1" u="sng" dirty="0" smtClean="0">
                <a:solidFill>
                  <a:srgbClr val="C00000"/>
                </a:solidFill>
              </a:rPr>
              <a:t>3-4 day </a:t>
            </a:r>
            <a:r>
              <a:rPr lang="en-GB" sz="2000" b="1" i="1" dirty="0" smtClean="0"/>
              <a:t>old infarct shows</a:t>
            </a:r>
            <a:r>
              <a:rPr lang="en-GB" sz="2000" b="1" i="1" dirty="0" smtClean="0">
                <a:solidFill>
                  <a:srgbClr val="C00000"/>
                </a:solidFill>
              </a:rPr>
              <a:t> necrosis of myocardial cells </a:t>
            </a:r>
            <a:r>
              <a:rPr lang="en-GB" sz="2000" b="1" i="1" dirty="0" smtClean="0"/>
              <a:t>and is infiltrated with </a:t>
            </a:r>
            <a:r>
              <a:rPr lang="en-GB" sz="2000" b="1" i="1" dirty="0" smtClean="0">
                <a:solidFill>
                  <a:srgbClr val="C00000"/>
                </a:solidFill>
              </a:rPr>
              <a:t>polymorphnuclear leukocytes.</a:t>
            </a:r>
            <a:r>
              <a:rPr lang="en-GB" sz="2000" b="1" i="1" dirty="0" smtClean="0"/>
              <a:t> </a:t>
            </a:r>
            <a:endParaRPr lang="ar-SA" sz="2000" b="1" i="1" dirty="0"/>
          </a:p>
        </p:txBody>
      </p:sp>
      <p:sp>
        <p:nvSpPr>
          <p:cNvPr id="5" name="مستطيل مستدير الزوايا 4"/>
          <p:cNvSpPr/>
          <p:nvPr/>
        </p:nvSpPr>
        <p:spPr>
          <a:xfrm>
            <a:off x="827957" y="220013"/>
            <a:ext cx="7249438"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a:t>
            </a: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Infarction 2-3 days </a:t>
            </a: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 HPF</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2" name="Rectangle 1"/>
          <p:cNvSpPr/>
          <p:nvPr/>
        </p:nvSpPr>
        <p:spPr>
          <a:xfrm>
            <a:off x="6516216" y="1844824"/>
            <a:ext cx="2502024" cy="1666354"/>
          </a:xfrm>
          <a:prstGeom prst="rect">
            <a:avLst/>
          </a:prstGeom>
        </p:spPr>
        <p:txBody>
          <a:bodyPr wrap="square">
            <a:spAutoFit/>
          </a:bodyPr>
          <a:lstStyle/>
          <a:p>
            <a:pPr>
              <a:lnSpc>
                <a:spcPct val="115000"/>
              </a:lnSpc>
            </a:pPr>
            <a:r>
              <a:rPr lang="en-US" b="1" dirty="0">
                <a:latin typeface="Calibri" panose="020F0502020204030204" pitchFamily="34" charset="0"/>
                <a:ea typeface="Calibri" panose="020F0502020204030204" pitchFamily="34" charset="0"/>
                <a:cs typeface="Arial" panose="020B0604020202020204" pitchFamily="34" charset="0"/>
              </a:rPr>
              <a:t>Occlusion of </a:t>
            </a:r>
            <a:r>
              <a:rPr lang="en-US" b="1" i="1" dirty="0">
                <a:solidFill>
                  <a:srgbClr val="FF0000"/>
                </a:solidFill>
                <a:latin typeface="Calibri" panose="020F0502020204030204" pitchFamily="34" charset="0"/>
                <a:ea typeface="Calibri" panose="020F0502020204030204" pitchFamily="34" charset="0"/>
                <a:cs typeface="Arial" panose="020B0604020202020204" pitchFamily="34" charset="0"/>
              </a:rPr>
              <a:t>Left anterior descending coronary </a:t>
            </a:r>
            <a:r>
              <a:rPr lang="en-US" b="1" i="1" dirty="0" smtClean="0">
                <a:solidFill>
                  <a:srgbClr val="FF0000"/>
                </a:solidFill>
                <a:latin typeface="Calibri" panose="020F0502020204030204" pitchFamily="34" charset="0"/>
                <a:ea typeface="Calibri" panose="020F0502020204030204" pitchFamily="34" charset="0"/>
                <a:cs typeface="Arial" panose="020B0604020202020204" pitchFamily="34" charset="0"/>
              </a:rPr>
              <a:t>artery </a:t>
            </a:r>
            <a:r>
              <a:rPr lang="en-US" b="1" dirty="0" smtClean="0">
                <a:latin typeface="Calibri" panose="020F0502020204030204" pitchFamily="34" charset="0"/>
                <a:ea typeface="Calibri" panose="020F0502020204030204" pitchFamily="34" charset="0"/>
                <a:cs typeface="Arial" panose="020B0604020202020204" pitchFamily="34" charset="0"/>
              </a:rPr>
              <a:t> </a:t>
            </a:r>
            <a:r>
              <a:rPr lang="en-US" b="1" dirty="0">
                <a:latin typeface="Calibri" panose="020F0502020204030204" pitchFamily="34" charset="0"/>
                <a:ea typeface="Calibri" panose="020F0502020204030204" pitchFamily="34" charset="0"/>
                <a:cs typeface="Arial" panose="020B0604020202020204" pitchFamily="34" charset="0"/>
              </a:rPr>
              <a:t>is responsible for 40-50 %                                                          of </a:t>
            </a:r>
            <a:r>
              <a:rPr lang="en-US" b="1" dirty="0" smtClean="0">
                <a:latin typeface="Calibri" panose="020F0502020204030204" pitchFamily="34" charset="0"/>
                <a:ea typeface="Calibri" panose="020F0502020204030204" pitchFamily="34" charset="0"/>
                <a:cs typeface="Arial" panose="020B0604020202020204" pitchFamily="34" charset="0"/>
              </a:rPr>
              <a:t>MI.</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14414" y="5929330"/>
            <a:ext cx="6454500" cy="417530"/>
          </a:xfrm>
        </p:spPr>
        <p:txBody>
          <a:bodyPr>
            <a:noAutofit/>
          </a:bodyPr>
          <a:lstStyle/>
          <a:p>
            <a:pPr algn="ctr"/>
            <a:r>
              <a:rPr lang="en-US" sz="2000" b="1" i="1" dirty="0" smtClean="0">
                <a:solidFill>
                  <a:schemeClr val="tx1"/>
                </a:solidFill>
                <a:latin typeface="Aharoni" pitchFamily="2" charset="-79"/>
                <a:cs typeface="Aharoni" pitchFamily="2" charset="-79"/>
              </a:rPr>
              <a:t>Transmural myocardial infarct at </a:t>
            </a:r>
            <a:r>
              <a:rPr lang="en-US" sz="3200" b="1" i="1" dirty="0" smtClean="0">
                <a:solidFill>
                  <a:schemeClr val="tx1"/>
                </a:solidFill>
                <a:latin typeface="Aharoni" pitchFamily="2" charset="-79"/>
                <a:cs typeface="Aharoni" pitchFamily="2" charset="-79"/>
              </a:rPr>
              <a:t>2</a:t>
            </a:r>
            <a:r>
              <a:rPr lang="en-US" sz="2000" b="1" i="1" dirty="0" smtClean="0">
                <a:solidFill>
                  <a:schemeClr val="tx1"/>
                </a:solidFill>
                <a:latin typeface="Aharoni" pitchFamily="2" charset="-79"/>
                <a:cs typeface="Aharoni" pitchFamily="2" charset="-79"/>
              </a:rPr>
              <a:t> weeks</a:t>
            </a:r>
            <a:endParaRPr lang="ar-SA" sz="2000" b="1" i="1" dirty="0">
              <a:solidFill>
                <a:schemeClr val="tx1"/>
              </a:solidFill>
              <a:latin typeface="Aharoni" pitchFamily="2" charset="-79"/>
            </a:endParaRPr>
          </a:p>
        </p:txBody>
      </p:sp>
      <p:pic>
        <p:nvPicPr>
          <p:cNvPr id="161794" name="Picture 2" descr="205MI2wkhp2_small"/>
          <p:cNvPicPr>
            <a:picLocks noChangeAspect="1" noChangeArrowheads="1"/>
          </p:cNvPicPr>
          <p:nvPr/>
        </p:nvPicPr>
        <p:blipFill>
          <a:blip r:embed="rId2" cstate="print"/>
          <a:srcRect/>
          <a:stretch>
            <a:fillRect/>
          </a:stretch>
        </p:blipFill>
        <p:spPr bwMode="auto">
          <a:xfrm>
            <a:off x="642910" y="1071546"/>
            <a:ext cx="7643866" cy="4714908"/>
          </a:xfrm>
          <a:prstGeom prst="rect">
            <a:avLst/>
          </a:prstGeom>
          <a:noFill/>
        </p:spPr>
      </p:pic>
      <p:sp>
        <p:nvSpPr>
          <p:cNvPr id="5" name="مستطيل مستدير الزوايا 4"/>
          <p:cNvSpPr/>
          <p:nvPr/>
        </p:nvSpPr>
        <p:spPr>
          <a:xfrm>
            <a:off x="1571604" y="285728"/>
            <a:ext cx="5857916"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LPF</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www.jazannurses.com/mkportal/modules/gallery/album/a_127.jpg"/>
          <p:cNvPicPr>
            <a:picLocks noChangeAspect="1" noChangeArrowheads="1"/>
          </p:cNvPicPr>
          <p:nvPr/>
        </p:nvPicPr>
        <p:blipFill>
          <a:blip r:embed="rId3" cstate="print"/>
          <a:srcRect/>
          <a:stretch>
            <a:fillRect/>
          </a:stretch>
        </p:blipFill>
        <p:spPr bwMode="auto">
          <a:xfrm>
            <a:off x="827584" y="928670"/>
            <a:ext cx="7530630" cy="4071966"/>
          </a:xfrm>
          <a:prstGeom prst="rect">
            <a:avLst/>
          </a:prstGeom>
          <a:noFill/>
        </p:spPr>
      </p:pic>
      <p:sp>
        <p:nvSpPr>
          <p:cNvPr id="5" name="Rectangle 4"/>
          <p:cNvSpPr/>
          <p:nvPr/>
        </p:nvSpPr>
        <p:spPr>
          <a:xfrm>
            <a:off x="323528" y="5105957"/>
            <a:ext cx="8249000" cy="1323439"/>
          </a:xfrm>
          <a:prstGeom prst="rect">
            <a:avLst/>
          </a:prstGeom>
        </p:spPr>
        <p:txBody>
          <a:bodyPr wrap="square">
            <a:spAutoFit/>
          </a:bodyPr>
          <a:lstStyle/>
          <a:p>
            <a:pPr algn="ctr"/>
            <a:r>
              <a:rPr lang="en-US" sz="2000" b="1" i="1" dirty="0" smtClean="0"/>
              <a:t>These three aortas demonstrate mild, moderate, and severe atherosclerosis from bottom to top. At the bottom, the mild atherosclerosis shows only scattered lipid plaques. The aorta in the middle shows many more larger plaques. The severe atherosclerosis in the aorta at the top shows extensive ulceration in the plaques.</a:t>
            </a:r>
            <a:endParaRPr lang="en-US" sz="2000" i="1" dirty="0"/>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11" name="Rounded Rectangle 10"/>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6" descr="12 c"/>
          <p:cNvPicPr>
            <a:picLocks noChangeAspect="1" noChangeArrowheads="1"/>
          </p:cNvPicPr>
          <p:nvPr/>
        </p:nvPicPr>
        <p:blipFill>
          <a:blip r:embed="rId3" cstate="print"/>
          <a:srcRect/>
          <a:stretch>
            <a:fillRect/>
          </a:stretch>
        </p:blipFill>
        <p:spPr bwMode="auto">
          <a:xfrm>
            <a:off x="571472" y="857232"/>
            <a:ext cx="7929618" cy="4299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مستطيل مستدير الزوايا 4"/>
          <p:cNvSpPr/>
          <p:nvPr/>
        </p:nvSpPr>
        <p:spPr>
          <a:xfrm>
            <a:off x="1714480" y="214290"/>
            <a:ext cx="5929354"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LPF</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7" name="TextBox 2"/>
          <p:cNvSpPr txBox="1">
            <a:spLocks noChangeArrowheads="1"/>
          </p:cNvSpPr>
          <p:nvPr/>
        </p:nvSpPr>
        <p:spPr bwMode="auto">
          <a:xfrm>
            <a:off x="320551" y="5237820"/>
            <a:ext cx="8355905" cy="1200329"/>
          </a:xfrm>
          <a:prstGeom prst="rect">
            <a:avLst/>
          </a:prstGeom>
          <a:noFill/>
          <a:ln w="9525">
            <a:noFill/>
            <a:miter lim="800000"/>
            <a:headEnd/>
            <a:tailEnd/>
          </a:ln>
        </p:spPr>
        <p:txBody>
          <a:bodyPr wrap="square">
            <a:spAutoFit/>
          </a:bodyPr>
          <a:lstStyle/>
          <a:p>
            <a:pPr marL="534988" indent="-534988"/>
            <a:r>
              <a:rPr lang="en-US" i="1" dirty="0" smtClean="0">
                <a:latin typeface="+mj-lt"/>
              </a:rPr>
              <a:t>1- </a:t>
            </a:r>
            <a:r>
              <a:rPr lang="en-US" b="1" i="1" dirty="0" smtClean="0">
                <a:latin typeface="+mj-lt"/>
              </a:rPr>
              <a:t>Patchy </a:t>
            </a:r>
            <a:r>
              <a:rPr lang="en-US" b="1" i="1" dirty="0">
                <a:latin typeface="+mj-lt"/>
              </a:rPr>
              <a:t>coagulative necrosis of myocardial </a:t>
            </a:r>
            <a:r>
              <a:rPr lang="en-US" b="1" i="1" dirty="0" smtClean="0">
                <a:latin typeface="+mj-lt"/>
              </a:rPr>
              <a:t>fibers</a:t>
            </a:r>
            <a:r>
              <a:rPr lang="en-US" i="1" dirty="0" smtClean="0">
                <a:latin typeface="+mj-lt"/>
              </a:rPr>
              <a:t>. </a:t>
            </a:r>
            <a:r>
              <a:rPr lang="en-US" i="1" dirty="0">
                <a:latin typeface="+mj-lt"/>
              </a:rPr>
              <a:t>The dead muscle </a:t>
            </a:r>
            <a:r>
              <a:rPr lang="en-US" i="1" dirty="0" smtClean="0">
                <a:latin typeface="+mj-lt"/>
              </a:rPr>
              <a:t>fibers </a:t>
            </a:r>
            <a:r>
              <a:rPr lang="en-US" i="1" dirty="0">
                <a:latin typeface="+mj-lt"/>
              </a:rPr>
              <a:t>are structureless and </a:t>
            </a:r>
            <a:r>
              <a:rPr lang="en-US" i="1" dirty="0" smtClean="0">
                <a:latin typeface="+mj-lt"/>
              </a:rPr>
              <a:t>hyaline with loss of nuclei and striations.</a:t>
            </a:r>
            <a:endParaRPr lang="en-US" i="1" dirty="0">
              <a:latin typeface="+mj-lt"/>
            </a:endParaRPr>
          </a:p>
          <a:p>
            <a:pPr marL="534988" indent="-534988"/>
            <a:r>
              <a:rPr lang="en-US" i="1" dirty="0" smtClean="0">
                <a:latin typeface="+mj-lt"/>
              </a:rPr>
              <a:t>2-  </a:t>
            </a:r>
            <a:r>
              <a:rPr lang="en-US" b="1" i="1" dirty="0" smtClean="0">
                <a:latin typeface="+mj-lt"/>
              </a:rPr>
              <a:t>Chronic ischemic fibrous scar </a:t>
            </a:r>
            <a:r>
              <a:rPr lang="en-US" i="1" dirty="0" smtClean="0">
                <a:latin typeface="+mj-lt"/>
              </a:rPr>
              <a:t>replacing dead myocardial fibers . </a:t>
            </a:r>
          </a:p>
          <a:p>
            <a:pPr marL="534988" indent="-534988"/>
            <a:r>
              <a:rPr lang="en-US" i="1" dirty="0" smtClean="0">
                <a:latin typeface="+mj-lt"/>
              </a:rPr>
              <a:t>3-  </a:t>
            </a:r>
            <a:r>
              <a:rPr lang="en-US" b="1" i="1" dirty="0" smtClean="0">
                <a:latin typeface="+mj-lt"/>
              </a:rPr>
              <a:t>The remaining myocardial fibers </a:t>
            </a:r>
            <a:r>
              <a:rPr lang="en-US" i="1" dirty="0" smtClean="0">
                <a:latin typeface="+mj-lt"/>
              </a:rPr>
              <a:t>show enlarged nuclei due to ventricular hypertrophy .</a:t>
            </a:r>
            <a:endParaRPr lang="en-US" i="1" dirty="0">
              <a:latin typeface="+mj-lt"/>
            </a:endParaRPr>
          </a:p>
        </p:txBody>
      </p:sp>
      <p:sp>
        <p:nvSpPr>
          <p:cNvPr id="8" name="مستطيل مستدير الزوايا 7"/>
          <p:cNvSpPr/>
          <p:nvPr/>
        </p:nvSpPr>
        <p:spPr>
          <a:xfrm>
            <a:off x="4286248" y="1357298"/>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3</a:t>
            </a:r>
            <a:endParaRPr lang="ar-SA" b="1" dirty="0"/>
          </a:p>
        </p:txBody>
      </p:sp>
      <p:sp>
        <p:nvSpPr>
          <p:cNvPr id="9" name="مستطيل مستدير الزوايا 8"/>
          <p:cNvSpPr/>
          <p:nvPr/>
        </p:nvSpPr>
        <p:spPr>
          <a:xfrm>
            <a:off x="3214678" y="2348880"/>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1</a:t>
            </a:r>
            <a:endParaRPr lang="ar-SA" b="1" dirty="0"/>
          </a:p>
        </p:txBody>
      </p:sp>
      <p:sp>
        <p:nvSpPr>
          <p:cNvPr id="10" name="مستطيل مستدير الزوايا 9"/>
          <p:cNvSpPr/>
          <p:nvPr/>
        </p:nvSpPr>
        <p:spPr>
          <a:xfrm>
            <a:off x="5357818" y="3645024"/>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2</a:t>
            </a:r>
            <a:endParaRPr lang="ar-SA" b="1" dirty="0"/>
          </a:p>
        </p:txBody>
      </p:sp>
      <p:sp>
        <p:nvSpPr>
          <p:cNvPr id="12" name="Rectangle 11"/>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3" name="Rectangle 12"/>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4546" y="3816363"/>
            <a:ext cx="6786610" cy="1827215"/>
          </a:xfrm>
        </p:spPr>
        <p:txBody>
          <a:bodyPr>
            <a:noAutofit/>
          </a:bodyPr>
          <a:lstStyle/>
          <a:p>
            <a:r>
              <a:rPr lang="en-US" sz="4800" b="1" dirty="0" smtClean="0">
                <a:solidFill>
                  <a:srgbClr val="66FFFF"/>
                </a:solidFill>
                <a:latin typeface="Aharoni" pitchFamily="2" charset="-79"/>
                <a:cs typeface="Aharoni" pitchFamily="2" charset="-79"/>
              </a:rPr>
              <a:t>Thromboembolism / Vasculitis</a:t>
            </a:r>
            <a:endParaRPr lang="en-US" sz="4800" b="1" dirty="0">
              <a:solidFill>
                <a:srgbClr val="66FFFF"/>
              </a:solidFill>
              <a:latin typeface="Aharoni" pitchFamily="2" charset="-79"/>
              <a:cs typeface="Aharoni" pitchFamily="2" charset="-79"/>
            </a:endParaRPr>
          </a:p>
        </p:txBody>
      </p:sp>
      <p:sp>
        <p:nvSpPr>
          <p:cNvPr id="5" name="Title 3"/>
          <p:cNvSpPr txBox="1">
            <a:spLocks/>
          </p:cNvSpPr>
          <p:nvPr/>
        </p:nvSpPr>
        <p:spPr>
          <a:xfrm>
            <a:off x="1928794" y="3357562"/>
            <a:ext cx="7000892" cy="2286016"/>
          </a:xfrm>
          <a:prstGeom prst="rect">
            <a:avLst/>
          </a:prstGeom>
        </p:spPr>
        <p:txBody>
          <a:bodyPr vert="horz" anchor="b">
            <a:noAutofit/>
          </a:bodyPr>
          <a:lstStyle/>
          <a:p>
            <a:pPr algn="ctr" rtl="1">
              <a:spcBef>
                <a:spcPct val="0"/>
              </a:spcBef>
            </a:pPr>
            <a: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t> </a:t>
            </a: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marL="0" marR="0" lvl="0" indent="0" algn="ctr" defTabSz="914400" rtl="1" eaLnBrk="1" fontAlgn="auto" latinLnBrk="0" hangingPunct="1">
              <a:lnSpc>
                <a:spcPct val="100000"/>
              </a:lnSpc>
              <a:spcBef>
                <a:spcPct val="0"/>
              </a:spcBef>
              <a:spcAft>
                <a:spcPts val="0"/>
              </a:spcAft>
              <a:buClrTx/>
              <a:buSzTx/>
              <a:buFontTx/>
              <a:buNone/>
              <a:tabLst/>
              <a:defRPr/>
            </a:pPr>
            <a: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t/>
            </a:r>
            <a:b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br>
            <a:endParaRPr kumimoji="0" lang="en-US" sz="4000" b="1" i="0" u="none" strike="noStrike" kern="1200" cap="small" spc="0" normalizeH="0" baseline="0" noProof="0" dirty="0">
              <a:ln>
                <a:noFill/>
              </a:ln>
              <a:solidFill>
                <a:schemeClr val="accent1">
                  <a:lumMod val="75000"/>
                </a:schemeClr>
              </a:solidFill>
              <a:effectLst/>
              <a:uLnTx/>
              <a:uFillTx/>
              <a:latin typeface="+mj-lt"/>
              <a:ea typeface="+mj-ea"/>
              <a:cs typeface="+mj-cs"/>
            </a:endParaRPr>
          </a:p>
        </p:txBody>
      </p:sp>
      <p:sp>
        <p:nvSpPr>
          <p:cNvPr id="6" name="Rectangle 5"/>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oehringer"/>
          <p:cNvPicPr>
            <a:picLocks noChangeAspect="1" noChangeArrowheads="1"/>
          </p:cNvPicPr>
          <p:nvPr/>
        </p:nvPicPr>
        <p:blipFill>
          <a:blip r:embed="rId2" cstate="print"/>
          <a:srcRect/>
          <a:stretch>
            <a:fillRect/>
          </a:stretch>
        </p:blipFill>
        <p:spPr bwMode="auto">
          <a:xfrm>
            <a:off x="285720" y="6572272"/>
            <a:ext cx="1318944" cy="285728"/>
          </a:xfrm>
          <a:prstGeom prst="rect">
            <a:avLst/>
          </a:prstGeom>
          <a:noFill/>
        </p:spPr>
      </p:pic>
      <p:sp>
        <p:nvSpPr>
          <p:cNvPr id="5" name="Title 3"/>
          <p:cNvSpPr txBox="1">
            <a:spLocks/>
          </p:cNvSpPr>
          <p:nvPr/>
        </p:nvSpPr>
        <p:spPr>
          <a:xfrm>
            <a:off x="1928794" y="3357562"/>
            <a:ext cx="7000892" cy="2286016"/>
          </a:xfrm>
          <a:prstGeom prst="rect">
            <a:avLst/>
          </a:prstGeom>
        </p:spPr>
        <p:txBody>
          <a:bodyPr vert="horz" anchor="b">
            <a:noAutofit/>
          </a:bodyPr>
          <a:lstStyle/>
          <a:p>
            <a:pPr algn="ctr" rtl="1">
              <a:spcBef>
                <a:spcPct val="0"/>
              </a:spcBef>
            </a:pPr>
            <a: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t> </a:t>
            </a: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marL="0" marR="0" lvl="0" indent="0" algn="ctr" defTabSz="914400" rtl="1" eaLnBrk="1" fontAlgn="auto" latinLnBrk="0" hangingPunct="1">
              <a:lnSpc>
                <a:spcPct val="100000"/>
              </a:lnSpc>
              <a:spcBef>
                <a:spcPct val="0"/>
              </a:spcBef>
              <a:spcAft>
                <a:spcPts val="0"/>
              </a:spcAft>
              <a:buClrTx/>
              <a:buSzTx/>
              <a:buFontTx/>
              <a:buNone/>
              <a:tabLst/>
              <a:defRPr/>
            </a:pPr>
            <a: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t/>
            </a:r>
            <a:b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br>
            <a:endParaRPr kumimoji="0" lang="en-US" sz="4000" b="1" i="0" u="none" strike="noStrike" kern="1200" cap="small" spc="0" normalizeH="0" baseline="0" noProof="0" dirty="0">
              <a:ln>
                <a:noFill/>
              </a:ln>
              <a:solidFill>
                <a:schemeClr val="accent1">
                  <a:lumMod val="75000"/>
                </a:schemeClr>
              </a:solidFill>
              <a:effectLst/>
              <a:uLnTx/>
              <a:uFillTx/>
              <a:latin typeface="+mj-lt"/>
              <a:ea typeface="+mj-ea"/>
              <a:cs typeface="+mj-cs"/>
            </a:endParaRPr>
          </a:p>
        </p:txBody>
      </p:sp>
      <p:sp>
        <p:nvSpPr>
          <p:cNvPr id="6" name="مستطيل 5"/>
          <p:cNvSpPr/>
          <p:nvPr/>
        </p:nvSpPr>
        <p:spPr>
          <a:xfrm>
            <a:off x="2683262" y="4177263"/>
            <a:ext cx="6317894" cy="1323439"/>
          </a:xfrm>
          <a:prstGeom prst="rect">
            <a:avLst/>
          </a:prstGeom>
        </p:spPr>
        <p:txBody>
          <a:bodyPr wrap="square">
            <a:spAutoFit/>
          </a:bodyPr>
          <a:lstStyle/>
          <a:p>
            <a:pPr lvl="0" rtl="1">
              <a:spcBef>
                <a:spcPct val="0"/>
              </a:spcBef>
            </a:pPr>
            <a:r>
              <a:rPr lang="en-US" sz="40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Thromboangitis oblitrans   (Buerger’s disease)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2.gstatic.com/images?q=tbn:ANd9GcSNKkQ-3bc2kKoj6DZPPtzW4I31Psp5RZaPn1M1z_wIBfqorIHw2pbAPA">
            <a:hlinkClick r:id="rId2"/>
          </p:cNvPr>
          <p:cNvPicPr>
            <a:picLocks noChangeAspect="1" noChangeArrowheads="1"/>
          </p:cNvPicPr>
          <p:nvPr/>
        </p:nvPicPr>
        <p:blipFill>
          <a:blip r:embed="rId3" cstate="print"/>
          <a:srcRect/>
          <a:stretch>
            <a:fillRect/>
          </a:stretch>
        </p:blipFill>
        <p:spPr bwMode="auto">
          <a:xfrm>
            <a:off x="1043608" y="1628800"/>
            <a:ext cx="2808312" cy="3960440"/>
          </a:xfrm>
          <a:prstGeom prst="rect">
            <a:avLst/>
          </a:prstGeom>
          <a:noFill/>
          <a:ln w="28575">
            <a:solidFill>
              <a:schemeClr val="tx1"/>
            </a:solidFill>
          </a:ln>
        </p:spPr>
      </p:pic>
      <p:pic>
        <p:nvPicPr>
          <p:cNvPr id="1030" name="Picture 6" descr="Gangrene"/>
          <p:cNvPicPr>
            <a:picLocks noChangeAspect="1" noChangeArrowheads="1"/>
          </p:cNvPicPr>
          <p:nvPr/>
        </p:nvPicPr>
        <p:blipFill>
          <a:blip r:embed="rId4" cstate="print"/>
          <a:srcRect/>
          <a:stretch>
            <a:fillRect/>
          </a:stretch>
        </p:blipFill>
        <p:spPr bwMode="auto">
          <a:xfrm>
            <a:off x="4283968" y="1643050"/>
            <a:ext cx="3874182" cy="3874182"/>
          </a:xfrm>
          <a:prstGeom prst="rect">
            <a:avLst/>
          </a:prstGeom>
          <a:noFill/>
          <a:ln w="28575">
            <a:solidFill>
              <a:schemeClr val="tx1"/>
            </a:solidFill>
          </a:ln>
        </p:spPr>
      </p:pic>
      <p:sp>
        <p:nvSpPr>
          <p:cNvPr id="7" name="مستطيل مستدير الزوايا 6"/>
          <p:cNvSpPr/>
          <p:nvPr/>
        </p:nvSpPr>
        <p:spPr>
          <a:xfrm>
            <a:off x="1428728" y="214290"/>
            <a:ext cx="5857916" cy="107157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Thromboangitis oblitrans     </a:t>
            </a:r>
          </a:p>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(Buerger`s disease)</a:t>
            </a:r>
            <a:endParaRPr lang="en-US"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2" name="Rectangle 1"/>
          <p:cNvSpPr/>
          <p:nvPr/>
        </p:nvSpPr>
        <p:spPr>
          <a:xfrm>
            <a:off x="1232462" y="5874422"/>
            <a:ext cx="7227969" cy="977191"/>
          </a:xfrm>
          <a:prstGeom prst="rect">
            <a:avLst/>
          </a:prstGeom>
        </p:spPr>
        <p:txBody>
          <a:bodyPr wrap="square">
            <a:spAutoFit/>
          </a:bodyPr>
          <a:lstStyle/>
          <a:p>
            <a:pPr marL="457200" marR="0">
              <a:lnSpc>
                <a:spcPct val="115000"/>
              </a:lnSpc>
              <a:spcBef>
                <a:spcPts val="0"/>
              </a:spcBef>
              <a:spcAft>
                <a:spcPts val="0"/>
              </a:spcAft>
            </a:pPr>
            <a:r>
              <a:rPr lang="en-US" b="1" dirty="0" smtClean="0">
                <a:solidFill>
                  <a:srgbClr val="FF0000"/>
                </a:solidFill>
                <a:latin typeface="Calibri" panose="020F0502020204030204" pitchFamily="34" charset="0"/>
                <a:ea typeface="Calibri" panose="020F0502020204030204" pitchFamily="34" charset="0"/>
                <a:cs typeface="Arial" panose="020B0604020202020204" pitchFamily="34" charset="0"/>
              </a:rPr>
              <a:t>- Black </a:t>
            </a:r>
            <a:r>
              <a:rPr lang="en-US" b="1" dirty="0">
                <a:solidFill>
                  <a:srgbClr val="FF0000"/>
                </a:solidFill>
                <a:latin typeface="Calibri" panose="020F0502020204030204" pitchFamily="34" charset="0"/>
                <a:ea typeface="Calibri" panose="020F0502020204030204" pitchFamily="34" charset="0"/>
                <a:cs typeface="Arial" panose="020B0604020202020204" pitchFamily="34" charset="0"/>
              </a:rPr>
              <a:t>discoloration of the skin possibly caused by </a:t>
            </a:r>
            <a:r>
              <a:rPr lang="en-US" b="1" dirty="0" smtClean="0">
                <a:solidFill>
                  <a:srgbClr val="FF0000"/>
                </a:solidFill>
                <a:latin typeface="Calibri" panose="020F0502020204030204" pitchFamily="34" charset="0"/>
                <a:ea typeface="Calibri" panose="020F0502020204030204" pitchFamily="34" charset="0"/>
                <a:cs typeface="Arial" panose="020B0604020202020204" pitchFamily="34" charset="0"/>
              </a:rPr>
              <a:t>ischemia.</a:t>
            </a:r>
          </a:p>
          <a:p>
            <a:pPr marL="457200" marR="0">
              <a:lnSpc>
                <a:spcPct val="115000"/>
              </a:lnSpc>
              <a:spcBef>
                <a:spcPts val="0"/>
              </a:spcBef>
              <a:spcAft>
                <a:spcPts val="0"/>
              </a:spcAft>
            </a:pPr>
            <a:r>
              <a:rPr lang="en-US" b="1" dirty="0" smtClean="0">
                <a:latin typeface="Calibri" panose="020F0502020204030204" pitchFamily="34" charset="0"/>
                <a:cs typeface="Arial" panose="020B0604020202020204" pitchFamily="34" charset="0"/>
              </a:rPr>
              <a:t>- E</a:t>
            </a:r>
            <a:r>
              <a:rPr lang="en-US" b="1" dirty="0" smtClean="0"/>
              <a:t>tiology  is hypersensitivity </a:t>
            </a:r>
            <a:r>
              <a:rPr lang="en-US" b="1" dirty="0"/>
              <a:t>to tobacco products.</a:t>
            </a:r>
            <a:endParaRPr lang="en-US" dirty="0"/>
          </a:p>
          <a:p>
            <a:pPr marL="457200" marR="0">
              <a:lnSpc>
                <a:spcPct val="115000"/>
              </a:lnSpc>
              <a:spcBef>
                <a:spcPts val="0"/>
              </a:spcBef>
              <a:spcAft>
                <a:spcPts val="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File:M.Buerger 1.JPG"/>
          <p:cNvPicPr>
            <a:picLocks noChangeAspect="1" noChangeArrowheads="1"/>
          </p:cNvPicPr>
          <p:nvPr/>
        </p:nvPicPr>
        <p:blipFill>
          <a:blip r:embed="rId2" cstate="print"/>
          <a:srcRect/>
          <a:stretch>
            <a:fillRect/>
          </a:stretch>
        </p:blipFill>
        <p:spPr bwMode="auto">
          <a:xfrm>
            <a:off x="4643438" y="1009672"/>
            <a:ext cx="3448050" cy="5705476"/>
          </a:xfrm>
          <a:prstGeom prst="rect">
            <a:avLst/>
          </a:prstGeom>
          <a:noFill/>
        </p:spPr>
      </p:pic>
      <p:sp>
        <p:nvSpPr>
          <p:cNvPr id="3" name="مستطيل 2"/>
          <p:cNvSpPr/>
          <p:nvPr/>
        </p:nvSpPr>
        <p:spPr>
          <a:xfrm>
            <a:off x="323528" y="3862410"/>
            <a:ext cx="3782224" cy="1569660"/>
          </a:xfrm>
          <a:prstGeom prst="rect">
            <a:avLst/>
          </a:prstGeom>
        </p:spPr>
        <p:txBody>
          <a:bodyPr wrap="square">
            <a:spAutoFit/>
          </a:bodyPr>
          <a:lstStyle/>
          <a:p>
            <a:pPr>
              <a:buFont typeface="Arial" pitchFamily="34" charset="0"/>
              <a:buChar char="•"/>
            </a:pPr>
            <a:r>
              <a:rPr lang="en-GB" sz="2400" b="1" i="1" dirty="0" smtClean="0"/>
              <a:t> Complete occlusion of the right and stenosis of the left </a:t>
            </a:r>
            <a:r>
              <a:rPr lang="en-GB" sz="2400" b="1" i="1" dirty="0" smtClean="0">
                <a:hlinkClick r:id="rId3" tooltip="Femoral artery"/>
              </a:rPr>
              <a:t>femoral artery</a:t>
            </a:r>
            <a:r>
              <a:rPr lang="en-GB" sz="2400" b="1" i="1" dirty="0" smtClean="0"/>
              <a:t> </a:t>
            </a:r>
          </a:p>
          <a:p>
            <a:endParaRPr lang="ar-SA" sz="2400" b="1" i="1" dirty="0"/>
          </a:p>
        </p:txBody>
      </p:sp>
      <p:sp>
        <p:nvSpPr>
          <p:cNvPr id="7" name="مستطيل 6"/>
          <p:cNvSpPr/>
          <p:nvPr/>
        </p:nvSpPr>
        <p:spPr>
          <a:xfrm>
            <a:off x="214282" y="1357298"/>
            <a:ext cx="4357718" cy="1938992"/>
          </a:xfrm>
          <a:prstGeom prst="rect">
            <a:avLst/>
          </a:prstGeom>
        </p:spPr>
        <p:txBody>
          <a:bodyPr wrap="square">
            <a:spAutoFit/>
          </a:bodyPr>
          <a:lstStyle/>
          <a:p>
            <a:pPr>
              <a:buFont typeface="Arial" pitchFamily="34" charset="0"/>
              <a:buChar char="•"/>
            </a:pPr>
            <a:r>
              <a:rPr lang="en-GB" sz="2400" b="1" i="1" dirty="0" smtClean="0"/>
              <a:t> Pathologic findings of an acute inflammation and thrombosis (clotting) of  arteries and veins of the hands and feet (the lower limbs being more common)</a:t>
            </a:r>
            <a:endParaRPr lang="ar-SA" sz="2400" b="1" i="1" dirty="0"/>
          </a:p>
        </p:txBody>
      </p:sp>
      <p:sp>
        <p:nvSpPr>
          <p:cNvPr id="8" name="مستطيل مستدير الزوايا 7"/>
          <p:cNvSpPr/>
          <p:nvPr/>
        </p:nvSpPr>
        <p:spPr>
          <a:xfrm>
            <a:off x="571472" y="285728"/>
            <a:ext cx="8143932" cy="571504"/>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spcBef>
                <a:spcPct val="0"/>
              </a:spcBef>
              <a:defRPr/>
            </a:pPr>
            <a:endParaRPr lang="en-US" sz="2800" b="1" i="1" cap="small" dirty="0" smtClean="0">
              <a:solidFill>
                <a:schemeClr val="bg1"/>
              </a:solidFill>
              <a:effectLst>
                <a:outerShdw blurRad="38100" dist="38100" dir="2700000" algn="tl">
                  <a:srgbClr val="000000">
                    <a:alpha val="43137"/>
                  </a:srgbClr>
                </a:outerShdw>
              </a:effectLst>
              <a:latin typeface="Century Gothic" pitchFamily="34" charset="0"/>
            </a:endParaRPr>
          </a:p>
          <a:p>
            <a:pPr lvl="0" algn="ctr" rtl="1">
              <a:spcBef>
                <a:spcPct val="0"/>
              </a:spcBef>
              <a:defRPr/>
            </a:pPr>
            <a:r>
              <a:rPr lang="en-US" sz="2800" b="1" i="1" cap="small" dirty="0" smtClean="0">
                <a:solidFill>
                  <a:schemeClr val="bg1"/>
                </a:solidFill>
                <a:effectLst>
                  <a:outerShdw blurRad="38100" dist="38100" dir="2700000" algn="tl">
                    <a:srgbClr val="000000">
                      <a:alpha val="43137"/>
                    </a:srgbClr>
                  </a:outerShdw>
                </a:effectLst>
                <a:latin typeface="Century Gothic" pitchFamily="34" charset="0"/>
              </a:rPr>
              <a:t>Thromboangitis obliterans (Buerger’s disease)</a:t>
            </a:r>
            <a:br>
              <a:rPr lang="en-US" sz="2800" b="1" i="1" cap="small" dirty="0" smtClean="0">
                <a:solidFill>
                  <a:schemeClr val="bg1"/>
                </a:solidFill>
                <a:effectLst>
                  <a:outerShdw blurRad="38100" dist="38100" dir="2700000" algn="tl">
                    <a:srgbClr val="000000">
                      <a:alpha val="43137"/>
                    </a:srgbClr>
                  </a:outerShdw>
                </a:effectLst>
                <a:latin typeface="Century Gothic" pitchFamily="34" charset="0"/>
              </a:rPr>
            </a:br>
            <a:endParaRPr lang="en-US" sz="2800" b="1" i="1" cap="small" dirty="0">
              <a:solidFill>
                <a:schemeClr val="bg1"/>
              </a:solidFill>
              <a:effectLst>
                <a:outerShdw blurRad="38100" dist="38100" dir="2700000" algn="tl">
                  <a:srgbClr val="000000">
                    <a:alpha val="43137"/>
                  </a:srgbClr>
                </a:outerShdw>
              </a:effectLst>
              <a:latin typeface="Century Gothic" pitchFamily="34" charset="0"/>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Thromboangiitis Obliterans"/>
          <p:cNvPicPr>
            <a:picLocks noChangeAspect="1" noChangeArrowheads="1"/>
          </p:cNvPicPr>
          <p:nvPr/>
        </p:nvPicPr>
        <p:blipFill>
          <a:blip r:embed="rId2" cstate="print"/>
          <a:srcRect/>
          <a:stretch>
            <a:fillRect/>
          </a:stretch>
        </p:blipFill>
        <p:spPr bwMode="auto">
          <a:xfrm>
            <a:off x="857644" y="980728"/>
            <a:ext cx="7286676" cy="4032448"/>
          </a:xfrm>
          <a:prstGeom prst="rect">
            <a:avLst/>
          </a:prstGeom>
          <a:noFill/>
          <a:ln w="28575">
            <a:solidFill>
              <a:schemeClr val="tx1"/>
            </a:solidFill>
          </a:ln>
        </p:spPr>
      </p:pic>
      <p:sp>
        <p:nvSpPr>
          <p:cNvPr id="4" name="مستطيل مستدير الزوايا 3"/>
          <p:cNvSpPr/>
          <p:nvPr/>
        </p:nvSpPr>
        <p:spPr>
          <a:xfrm>
            <a:off x="857224" y="285728"/>
            <a:ext cx="7429552" cy="50006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spcBef>
                <a:spcPct val="0"/>
              </a:spcBef>
              <a:defRPr/>
            </a:pPr>
            <a:endParaRPr lang="en-US" sz="1400" b="1" i="1" cap="small" dirty="0" smtClean="0">
              <a:solidFill>
                <a:schemeClr val="bg1"/>
              </a:solidFill>
              <a:effectLst>
                <a:outerShdw blurRad="38100" dist="38100" dir="2700000" algn="tl">
                  <a:srgbClr val="000000">
                    <a:alpha val="43137"/>
                  </a:srgbClr>
                </a:outerShdw>
              </a:effectLst>
              <a:latin typeface="Century Gothic" pitchFamily="34" charset="0"/>
            </a:endParaRPr>
          </a:p>
          <a:p>
            <a:pPr lvl="0" algn="ctr">
              <a:spcBef>
                <a:spcPct val="0"/>
              </a:spcBef>
              <a:defRPr/>
            </a:pPr>
            <a:r>
              <a:rPr lang="en-US" sz="2400" b="1" i="1" cap="small" dirty="0" smtClean="0">
                <a:solidFill>
                  <a:schemeClr val="bg1"/>
                </a:solidFill>
                <a:effectLst>
                  <a:outerShdw blurRad="38100" dist="38100" dir="2700000" algn="tl">
                    <a:srgbClr val="000000">
                      <a:alpha val="43137"/>
                    </a:srgbClr>
                  </a:outerShdw>
                </a:effectLst>
                <a:latin typeface="Century Gothic" pitchFamily="34" charset="0"/>
              </a:rPr>
              <a:t>Thromboangitis obliterans (Buerger’s disease) - LPF</a:t>
            </a:r>
            <a:r>
              <a:rPr lang="en-US" b="1" i="1" cap="small" dirty="0" smtClean="0">
                <a:solidFill>
                  <a:schemeClr val="bg1"/>
                </a:solidFill>
                <a:effectLst>
                  <a:outerShdw blurRad="38100" dist="38100" dir="2700000" algn="tl">
                    <a:srgbClr val="000000">
                      <a:alpha val="43137"/>
                    </a:srgbClr>
                  </a:outerShdw>
                </a:effectLst>
                <a:latin typeface="Century Gothic" pitchFamily="34" charset="0"/>
              </a:rPr>
              <a:t> </a:t>
            </a:r>
            <a:br>
              <a:rPr lang="en-US" b="1" i="1" cap="small" dirty="0" smtClean="0">
                <a:solidFill>
                  <a:schemeClr val="bg1"/>
                </a:solidFill>
                <a:effectLst>
                  <a:outerShdw blurRad="38100" dist="38100" dir="2700000" algn="tl">
                    <a:srgbClr val="000000">
                      <a:alpha val="43137"/>
                    </a:srgbClr>
                  </a:outerShdw>
                </a:effectLst>
                <a:latin typeface="Century Gothic" pitchFamily="34" charset="0"/>
              </a:rPr>
            </a:br>
            <a:endParaRPr lang="en-US" b="1" i="1" cap="small" dirty="0">
              <a:solidFill>
                <a:schemeClr val="bg1"/>
              </a:solidFill>
              <a:effectLst>
                <a:outerShdw blurRad="38100" dist="38100" dir="2700000" algn="tl">
                  <a:srgbClr val="000000">
                    <a:alpha val="43137"/>
                  </a:srgbClr>
                </a:outerShdw>
              </a:effectLst>
              <a:latin typeface="Century Gothic" pitchFamily="34" charset="0"/>
            </a:endParaRPr>
          </a:p>
        </p:txBody>
      </p:sp>
      <p:sp>
        <p:nvSpPr>
          <p:cNvPr id="5" name="مستطيل 4"/>
          <p:cNvSpPr/>
          <p:nvPr/>
        </p:nvSpPr>
        <p:spPr>
          <a:xfrm>
            <a:off x="591258" y="5085184"/>
            <a:ext cx="8552742" cy="1754326"/>
          </a:xfrm>
          <a:prstGeom prst="rect">
            <a:avLst/>
          </a:prstGeom>
        </p:spPr>
        <p:txBody>
          <a:bodyPr wrap="square">
            <a:spAutoFit/>
          </a:bodyPr>
          <a:lstStyle/>
          <a:p>
            <a:pPr algn="ctr"/>
            <a:r>
              <a:rPr lang="en-GB" b="1" i="1" dirty="0" smtClean="0"/>
              <a:t>Thromboangiitis obliterans (Buerger’s disease) is a non atherosclerotic, segmental, inflammatory, vaso-occlusive disease that affects the small- and medium-sized arteries and veins of the upper and lower extremities</a:t>
            </a:r>
            <a:r>
              <a:rPr lang="en-GB" b="1" i="1" dirty="0" smtClean="0"/>
              <a:t>.</a:t>
            </a:r>
          </a:p>
          <a:p>
            <a:r>
              <a:rPr lang="en-US" b="1" dirty="0"/>
              <a:t> </a:t>
            </a:r>
            <a:r>
              <a:rPr lang="en-US" b="1" i="1" dirty="0">
                <a:solidFill>
                  <a:srgbClr val="FF0000"/>
                </a:solidFill>
              </a:rPr>
              <a:t>Wegener’s </a:t>
            </a:r>
            <a:r>
              <a:rPr lang="en-US" b="1" i="1" dirty="0" err="1">
                <a:solidFill>
                  <a:srgbClr val="FF0000"/>
                </a:solidFill>
              </a:rPr>
              <a:t>granulomatosis</a:t>
            </a:r>
            <a:r>
              <a:rPr lang="en-US" b="1" i="1" dirty="0">
                <a:solidFill>
                  <a:srgbClr val="FF0000"/>
                </a:solidFill>
              </a:rPr>
              <a:t> (Granulomatous </a:t>
            </a:r>
            <a:r>
              <a:rPr lang="en-US" b="1" i="1" dirty="0" err="1" smtClean="0">
                <a:solidFill>
                  <a:srgbClr val="FF0000"/>
                </a:solidFill>
              </a:rPr>
              <a:t>polyangitis</a:t>
            </a:r>
            <a:r>
              <a:rPr lang="en-US" b="1" i="1" dirty="0" smtClean="0">
                <a:solidFill>
                  <a:srgbClr val="FF0000"/>
                </a:solidFill>
              </a:rPr>
              <a:t>) </a:t>
            </a:r>
            <a:r>
              <a:rPr lang="en-US" b="1" i="1" dirty="0" smtClean="0"/>
              <a:t>is a </a:t>
            </a:r>
            <a:r>
              <a:rPr lang="en-US" b="1" dirty="0" smtClean="0"/>
              <a:t>destructive </a:t>
            </a:r>
            <a:r>
              <a:rPr lang="en-US" b="1" dirty="0" err="1"/>
              <a:t>vasculitis</a:t>
            </a:r>
            <a:r>
              <a:rPr lang="en-US" b="1" dirty="0"/>
              <a:t> characterized by the formation </a:t>
            </a:r>
            <a:r>
              <a:rPr lang="en-US" b="1" dirty="0" smtClean="0"/>
              <a:t>of </a:t>
            </a:r>
            <a:r>
              <a:rPr lang="en-US" b="1" dirty="0"/>
              <a:t>ill-defined granulomas in vessel wall together with common renal and </a:t>
            </a:r>
            <a:r>
              <a:rPr lang="en-US" b="1" dirty="0" smtClean="0"/>
              <a:t>lung involvement.</a:t>
            </a:r>
            <a:endParaRPr lang="ar-SA" b="1" i="1" dirty="0"/>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Mr. Amer Shafie\My Documents\My Pictures\f4-u1_0-b978-1-4377-0792-2__50016-x__gr27.jpg"/>
          <p:cNvPicPr>
            <a:picLocks noChangeAspect="1" noChangeArrowheads="1"/>
          </p:cNvPicPr>
          <p:nvPr/>
        </p:nvPicPr>
        <p:blipFill>
          <a:blip r:embed="rId2" cstate="print"/>
          <a:srcRect/>
          <a:stretch>
            <a:fillRect/>
          </a:stretch>
        </p:blipFill>
        <p:spPr bwMode="auto">
          <a:xfrm>
            <a:off x="642910" y="1127594"/>
            <a:ext cx="5225234" cy="4301670"/>
          </a:xfrm>
          <a:prstGeom prst="rect">
            <a:avLst/>
          </a:prstGeom>
          <a:noFill/>
          <a:ln w="28575">
            <a:solidFill>
              <a:schemeClr val="tx1"/>
            </a:solidFill>
          </a:ln>
        </p:spPr>
      </p:pic>
      <p:sp>
        <p:nvSpPr>
          <p:cNvPr id="3" name="Rectangle 2"/>
          <p:cNvSpPr/>
          <p:nvPr/>
        </p:nvSpPr>
        <p:spPr>
          <a:xfrm>
            <a:off x="612219" y="6021288"/>
            <a:ext cx="7715304" cy="400110"/>
          </a:xfrm>
          <a:prstGeom prst="rect">
            <a:avLst/>
          </a:prstGeom>
        </p:spPr>
        <p:txBody>
          <a:bodyPr wrap="square">
            <a:spAutoFit/>
          </a:bodyPr>
          <a:lstStyle/>
          <a:p>
            <a:pPr algn="ctr"/>
            <a:r>
              <a:rPr lang="en-US" sz="2000" b="1" i="1" dirty="0" smtClean="0"/>
              <a:t>Sometimes </a:t>
            </a:r>
            <a:r>
              <a:rPr lang="en-US" sz="2000" b="1" i="1" u="sng" dirty="0" smtClean="0">
                <a:solidFill>
                  <a:srgbClr val="C00000"/>
                </a:solidFill>
              </a:rPr>
              <a:t>nerves are also involved </a:t>
            </a:r>
            <a:r>
              <a:rPr lang="en-US" sz="2000" b="1" i="1" dirty="0" smtClean="0"/>
              <a:t>giving rise to pain in affected areas.</a:t>
            </a:r>
            <a:endParaRPr lang="en-US" sz="2000" b="1" i="1" dirty="0"/>
          </a:p>
        </p:txBody>
      </p:sp>
      <p:sp>
        <p:nvSpPr>
          <p:cNvPr id="5" name="مستطيل مستدير الزوايا 4"/>
          <p:cNvSpPr/>
          <p:nvPr/>
        </p:nvSpPr>
        <p:spPr>
          <a:xfrm>
            <a:off x="827584" y="285728"/>
            <a:ext cx="7704856" cy="571504"/>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spcBef>
                <a:spcPct val="0"/>
              </a:spcBef>
              <a:defRPr/>
            </a:pPr>
            <a:endParaRPr lang="en-US" sz="2400" i="1" cap="small" dirty="0" smtClean="0">
              <a:solidFill>
                <a:schemeClr val="bg1"/>
              </a:solidFill>
              <a:effectLst>
                <a:outerShdw blurRad="38100" dist="38100" dir="2700000" algn="tl">
                  <a:srgbClr val="000000">
                    <a:alpha val="43137"/>
                  </a:srgbClr>
                </a:outerShdw>
              </a:effectLst>
              <a:latin typeface="Franklin Gothic Demi" pitchFamily="34" charset="0"/>
            </a:endParaRPr>
          </a:p>
          <a:p>
            <a:pPr lvl="0" algn="ctr">
              <a:spcBef>
                <a:spcPct val="0"/>
              </a:spcBef>
              <a:defRPr/>
            </a:pPr>
            <a:r>
              <a:rPr lang="en-US" sz="2400" i="1" cap="small" dirty="0" smtClean="0">
                <a:solidFill>
                  <a:schemeClr val="bg1"/>
                </a:solidFill>
                <a:effectLst>
                  <a:outerShdw blurRad="38100" dist="38100" dir="2700000" algn="tl">
                    <a:srgbClr val="000000">
                      <a:alpha val="43137"/>
                    </a:srgbClr>
                  </a:outerShdw>
                </a:effectLst>
                <a:latin typeface="Franklin Gothic Demi" pitchFamily="34" charset="0"/>
              </a:rPr>
              <a:t>Thromboangitis obliterans (Buerger’s disease) - HPF</a:t>
            </a:r>
            <a:br>
              <a:rPr lang="en-US" sz="2400" i="1" cap="small" dirty="0" smtClean="0">
                <a:solidFill>
                  <a:schemeClr val="bg1"/>
                </a:solidFill>
                <a:effectLst>
                  <a:outerShdw blurRad="38100" dist="38100" dir="2700000" algn="tl">
                    <a:srgbClr val="000000">
                      <a:alpha val="43137"/>
                    </a:srgbClr>
                  </a:outerShdw>
                </a:effectLst>
                <a:latin typeface="Franklin Gothic Demi" pitchFamily="34" charset="0"/>
              </a:rPr>
            </a:br>
            <a:endParaRPr lang="en-US" sz="2400" i="1" cap="small" dirty="0">
              <a:solidFill>
                <a:schemeClr val="bg1"/>
              </a:solidFill>
              <a:effectLst>
                <a:outerShdw blurRad="38100" dist="38100" dir="2700000" algn="tl">
                  <a:srgbClr val="000000">
                    <a:alpha val="43137"/>
                  </a:srgbClr>
                </a:outerShdw>
              </a:effectLst>
              <a:latin typeface="Franklin Gothic Demi" pitchFamily="34" charset="0"/>
            </a:endParaRPr>
          </a:p>
        </p:txBody>
      </p:sp>
      <p:sp>
        <p:nvSpPr>
          <p:cNvPr id="2" name="Rectangle 1"/>
          <p:cNvSpPr/>
          <p:nvPr/>
        </p:nvSpPr>
        <p:spPr>
          <a:xfrm>
            <a:off x="5868144" y="2276616"/>
            <a:ext cx="3150096" cy="2003625"/>
          </a:xfrm>
          <a:prstGeom prst="rect">
            <a:avLst/>
          </a:prstGeom>
        </p:spPr>
        <p:txBody>
          <a:bodyPr wrap="square">
            <a:spAutoFit/>
          </a:bodyPr>
          <a:lstStyle/>
          <a:p>
            <a:pPr marL="342900" marR="0" lvl="0" indent="-342900">
              <a:lnSpc>
                <a:spcPct val="115000"/>
              </a:lnSpc>
              <a:spcBef>
                <a:spcPts val="0"/>
              </a:spcBef>
              <a:spcAft>
                <a:spcPts val="0"/>
              </a:spcAft>
              <a:buFont typeface="+mj-lt"/>
              <a:buAutoNum type="alphaLcPeriod"/>
            </a:pPr>
            <a:r>
              <a:rPr lang="en-US" b="1" i="1" dirty="0">
                <a:solidFill>
                  <a:srgbClr val="FF0000"/>
                </a:solidFill>
                <a:latin typeface="Calibri" panose="020F0502020204030204" pitchFamily="34" charset="0"/>
                <a:ea typeface="Calibri" panose="020F0502020204030204" pitchFamily="34" charset="0"/>
                <a:cs typeface="Arial" panose="020B0604020202020204" pitchFamily="34" charset="0"/>
              </a:rPr>
              <a:t>Thrombus.</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lphaLcPeriod" startAt="2"/>
            </a:pPr>
            <a:r>
              <a:rPr lang="en-US" b="1" i="1" dirty="0" err="1">
                <a:solidFill>
                  <a:srgbClr val="FF0000"/>
                </a:solidFill>
                <a:latin typeface="Calibri" panose="020F0502020204030204" pitchFamily="34" charset="0"/>
                <a:ea typeface="Calibri" panose="020F0502020204030204" pitchFamily="34" charset="0"/>
                <a:cs typeface="Arial" panose="020B0604020202020204" pitchFamily="34" charset="0"/>
              </a:rPr>
              <a:t>Microabscesses</a:t>
            </a:r>
            <a:r>
              <a:rPr lang="en-US" b="1" i="1" dirty="0">
                <a:solidFill>
                  <a:srgbClr val="FF0000"/>
                </a:solidFill>
                <a:latin typeface="Calibri" panose="020F0502020204030204" pitchFamily="34" charset="0"/>
                <a:ea typeface="Calibri" panose="020F0502020204030204" pitchFamily="34" charset="0"/>
                <a:cs typeface="Arial" panose="020B0604020202020204" pitchFamily="34" charset="0"/>
              </a:rPr>
              <a:t> within the thrombus.</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lphaLcPeriod" startAt="2"/>
            </a:pPr>
            <a:r>
              <a:rPr lang="en-US" b="1" i="1" dirty="0" err="1">
                <a:solidFill>
                  <a:srgbClr val="FF0000"/>
                </a:solidFill>
                <a:latin typeface="Calibri" panose="020F0502020204030204" pitchFamily="34" charset="0"/>
                <a:ea typeface="Calibri" panose="020F0502020204030204" pitchFamily="34" charset="0"/>
                <a:cs typeface="Arial" panose="020B0604020202020204" pitchFamily="34" charset="0"/>
              </a:rPr>
              <a:t>Vasculitis</a:t>
            </a:r>
            <a:r>
              <a:rPr lang="en-US" b="1" i="1" dirty="0">
                <a:solidFill>
                  <a:srgbClr val="FF0000"/>
                </a:solidFill>
                <a:latin typeface="Calibri" panose="020F0502020204030204" pitchFamily="34" charset="0"/>
                <a:ea typeface="Calibri" panose="020F0502020204030204" pitchFamily="34" charset="0"/>
                <a:cs typeface="Arial" panose="020B0604020202020204" pitchFamily="34" charset="0"/>
              </a:rPr>
              <a:t> (infiltration of the vessel wall by neutrophils).</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00042"/>
          </a:xfrm>
        </p:spPr>
        <p:txBody>
          <a:bodyPr>
            <a:normAutofit fontScale="90000"/>
          </a:bodyPr>
          <a:lstStyle/>
          <a:p>
            <a:pPr algn="ctr" fontAlgn="auto">
              <a:spcAft>
                <a:spcPts val="0"/>
              </a:spcAft>
              <a:defRPr/>
            </a:pPr>
            <a:r>
              <a:rPr lang="en-US" sz="3600" dirty="0" smtClean="0">
                <a:solidFill>
                  <a:schemeClr val="accent1">
                    <a:satMod val="150000"/>
                  </a:schemeClr>
                </a:solidFill>
                <a:latin typeface="Franklin Gothic Demi" pitchFamily="34" charset="0"/>
              </a:rPr>
              <a:t>  </a:t>
            </a:r>
            <a:endParaRPr lang="en-US" sz="3600" dirty="0">
              <a:solidFill>
                <a:schemeClr val="accent1">
                  <a:satMod val="150000"/>
                </a:schemeClr>
              </a:solidFill>
              <a:latin typeface="Franklin Gothic Demi" pitchFamily="34" charset="0"/>
            </a:endParaRPr>
          </a:p>
        </p:txBody>
      </p:sp>
      <p:pic>
        <p:nvPicPr>
          <p:cNvPr id="4" name="Picture 4" descr="Burger6"/>
          <p:cNvPicPr>
            <a:picLocks noChangeAspect="1" noChangeArrowheads="1"/>
          </p:cNvPicPr>
          <p:nvPr/>
        </p:nvPicPr>
        <p:blipFill>
          <a:blip r:embed="rId3" cstate="print"/>
          <a:srcRect/>
          <a:stretch>
            <a:fillRect/>
          </a:stretch>
        </p:blipFill>
        <p:spPr bwMode="auto">
          <a:xfrm>
            <a:off x="642910" y="1142984"/>
            <a:ext cx="7786742" cy="4446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مستطيل مستدير الزوايا 6"/>
          <p:cNvSpPr/>
          <p:nvPr/>
        </p:nvSpPr>
        <p:spPr>
          <a:xfrm>
            <a:off x="785786" y="285728"/>
            <a:ext cx="7643866" cy="50006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spcBef>
                <a:spcPct val="0"/>
              </a:spcBef>
              <a:defRPr/>
            </a:pPr>
            <a:endParaRPr lang="en-US" sz="1400" b="1" i="1" cap="small" dirty="0" smtClean="0">
              <a:solidFill>
                <a:schemeClr val="bg1"/>
              </a:solidFill>
              <a:effectLst>
                <a:outerShdw blurRad="38100" dist="38100" dir="2700000" algn="tl">
                  <a:srgbClr val="000000">
                    <a:alpha val="43137"/>
                  </a:srgbClr>
                </a:outerShdw>
              </a:effectLst>
              <a:latin typeface="Century Gothic" pitchFamily="34" charset="0"/>
            </a:endParaRPr>
          </a:p>
          <a:p>
            <a:pPr lvl="0" algn="ctr">
              <a:spcBef>
                <a:spcPct val="0"/>
              </a:spcBef>
              <a:defRPr/>
            </a:pPr>
            <a:r>
              <a:rPr lang="en-US" sz="2400" b="1" i="1" cap="small" dirty="0" smtClean="0">
                <a:solidFill>
                  <a:schemeClr val="bg1"/>
                </a:solidFill>
                <a:effectLst>
                  <a:outerShdw blurRad="38100" dist="38100" dir="2700000" algn="tl">
                    <a:srgbClr val="000000">
                      <a:alpha val="43137"/>
                    </a:srgbClr>
                  </a:outerShdw>
                </a:effectLst>
                <a:latin typeface="Century Gothic" pitchFamily="34" charset="0"/>
              </a:rPr>
              <a:t>Thromboangitis obliterans (Buerger’s disease)- HPF</a:t>
            </a:r>
            <a:r>
              <a:rPr lang="en-US" b="1" i="1" cap="small" dirty="0" smtClean="0">
                <a:solidFill>
                  <a:schemeClr val="bg1"/>
                </a:solidFill>
                <a:effectLst>
                  <a:outerShdw blurRad="38100" dist="38100" dir="2700000" algn="tl">
                    <a:srgbClr val="000000">
                      <a:alpha val="43137"/>
                    </a:srgbClr>
                  </a:outerShdw>
                </a:effectLst>
                <a:latin typeface="Century Gothic" pitchFamily="34" charset="0"/>
              </a:rPr>
              <a:t/>
            </a:r>
            <a:br>
              <a:rPr lang="en-US" b="1" i="1" cap="small" dirty="0" smtClean="0">
                <a:solidFill>
                  <a:schemeClr val="bg1"/>
                </a:solidFill>
                <a:effectLst>
                  <a:outerShdw blurRad="38100" dist="38100" dir="2700000" algn="tl">
                    <a:srgbClr val="000000">
                      <a:alpha val="43137"/>
                    </a:srgbClr>
                  </a:outerShdw>
                </a:effectLst>
                <a:latin typeface="Century Gothic" pitchFamily="34" charset="0"/>
              </a:rPr>
            </a:br>
            <a:endParaRPr lang="en-US" b="1" i="1" cap="small" dirty="0">
              <a:solidFill>
                <a:schemeClr val="bg1"/>
              </a:solidFill>
              <a:effectLst>
                <a:outerShdw blurRad="38100" dist="38100" dir="2700000" algn="tl">
                  <a:srgbClr val="000000">
                    <a:alpha val="43137"/>
                  </a:srgbClr>
                </a:outerShdw>
              </a:effectLst>
              <a:latin typeface="Century Gothic" pitchFamily="34" charset="0"/>
            </a:endParaRPr>
          </a:p>
        </p:txBody>
      </p:sp>
      <p:sp>
        <p:nvSpPr>
          <p:cNvPr id="9" name="مستطيل 8"/>
          <p:cNvSpPr/>
          <p:nvPr/>
        </p:nvSpPr>
        <p:spPr>
          <a:xfrm>
            <a:off x="571472" y="5643578"/>
            <a:ext cx="8001056" cy="1015663"/>
          </a:xfrm>
          <a:prstGeom prst="rect">
            <a:avLst/>
          </a:prstGeom>
        </p:spPr>
        <p:txBody>
          <a:bodyPr wrap="square">
            <a:spAutoFit/>
          </a:bodyPr>
          <a:lstStyle/>
          <a:p>
            <a:pPr algn="ctr"/>
            <a:r>
              <a:rPr lang="en-US" sz="2000" b="1" i="1" dirty="0" smtClean="0">
                <a:latin typeface="+mj-lt"/>
              </a:rPr>
              <a:t>Some blood vessels show recent organizing thrombi</a:t>
            </a:r>
          </a:p>
          <a:p>
            <a:pPr algn="ctr"/>
            <a:r>
              <a:rPr lang="en-US" sz="2000" b="1" i="1" dirty="0" smtClean="0">
                <a:latin typeface="+mj-lt"/>
              </a:rPr>
              <a:t> while others show infiltration  of the wall and surrounding tissue by chronic inflammatory cells</a:t>
            </a:r>
            <a:endParaRPr lang="ar-SA" sz="2000" b="1" i="1" dirty="0">
              <a:latin typeface="+mj-lt"/>
            </a:endParaRPr>
          </a:p>
        </p:txBody>
      </p:sp>
      <p:cxnSp>
        <p:nvCxnSpPr>
          <p:cNvPr id="11" name="رابط كسهم مستقيم 10"/>
          <p:cNvCxnSpPr/>
          <p:nvPr/>
        </p:nvCxnSpPr>
        <p:spPr>
          <a:xfrm rot="5400000" flipH="1" flipV="1">
            <a:off x="3286116" y="3573017"/>
            <a:ext cx="428628" cy="4286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rot="5400000" flipH="1" flipV="1">
            <a:off x="6375620" y="3789040"/>
            <a:ext cx="428628" cy="4286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4" name="Rectangle 13"/>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71736" y="4124332"/>
            <a:ext cx="6357982" cy="2233626"/>
          </a:xfrm>
        </p:spPr>
        <p:txBody>
          <a:bodyPr>
            <a:noAutofit/>
          </a:bodyPr>
          <a:lstStyle/>
          <a:p>
            <a:r>
              <a:rPr lang="en-US" sz="4000" b="1" i="1" dirty="0" smtClean="0">
                <a:solidFill>
                  <a:srgbClr val="FFFF00"/>
                </a:solidFill>
                <a:effectLst>
                  <a:outerShdw blurRad="38100" dist="38100" dir="2700000" algn="tl">
                    <a:srgbClr val="000000">
                      <a:alpha val="43137"/>
                    </a:srgbClr>
                  </a:outerShdw>
                </a:effectLst>
              </a:rPr>
              <a:t> </a:t>
            </a:r>
            <a:r>
              <a:rPr lang="en-US" sz="40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Giant cell (temporal) arteritis</a:t>
            </a:r>
            <a:r>
              <a:rPr lang="en-US" sz="4000" b="1" i="1" dirty="0" smtClean="0">
                <a:solidFill>
                  <a:srgbClr val="FFFF00"/>
                </a:solidFill>
                <a:effectLst>
                  <a:outerShdw blurRad="38100" dist="38100" dir="2700000" algn="tl">
                    <a:srgbClr val="000000">
                      <a:alpha val="43137"/>
                    </a:srgbClr>
                  </a:outerShdw>
                </a:effectLst>
              </a:rPr>
              <a:t/>
            </a:r>
            <a:br>
              <a:rPr lang="en-US" sz="4000" b="1" i="1" dirty="0" smtClean="0">
                <a:solidFill>
                  <a:srgbClr val="FFFF00"/>
                </a:solidFill>
                <a:effectLst>
                  <a:outerShdw blurRad="38100" dist="38100" dir="2700000" algn="tl">
                    <a:srgbClr val="000000">
                      <a:alpha val="43137"/>
                    </a:srgbClr>
                  </a:outerShdw>
                </a:effectLst>
              </a:rPr>
            </a:br>
            <a:endParaRPr lang="en-US" sz="4000" b="1" i="1"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_3Mcl4mmoypE/SX7hfVXPMMI/AAAAAAAAARc/x-cttE6Vpp0/s400/temporalartery.jpg"/>
          <p:cNvPicPr>
            <a:picLocks noChangeAspect="1" noChangeArrowheads="1"/>
          </p:cNvPicPr>
          <p:nvPr/>
        </p:nvPicPr>
        <p:blipFill>
          <a:blip r:embed="rId2" cstate="print"/>
          <a:srcRect/>
          <a:stretch>
            <a:fillRect/>
          </a:stretch>
        </p:blipFill>
        <p:spPr bwMode="auto">
          <a:xfrm>
            <a:off x="2071671" y="1071546"/>
            <a:ext cx="5214973" cy="4500594"/>
          </a:xfrm>
          <a:prstGeom prst="rect">
            <a:avLst/>
          </a:prstGeom>
          <a:noFill/>
        </p:spPr>
      </p:pic>
      <p:sp>
        <p:nvSpPr>
          <p:cNvPr id="7" name="Rectangle 6"/>
          <p:cNvSpPr/>
          <p:nvPr/>
        </p:nvSpPr>
        <p:spPr>
          <a:xfrm>
            <a:off x="2285984" y="5681979"/>
            <a:ext cx="4572000" cy="461665"/>
          </a:xfrm>
          <a:prstGeom prst="rect">
            <a:avLst/>
          </a:prstGeom>
        </p:spPr>
        <p:txBody>
          <a:bodyPr wrap="square">
            <a:spAutoFit/>
          </a:bodyPr>
          <a:lstStyle/>
          <a:p>
            <a:pPr algn="ctr"/>
            <a:r>
              <a:rPr lang="en-US" sz="2400" b="1" i="1" dirty="0" smtClean="0"/>
              <a:t>Tender and thickened scalp veins</a:t>
            </a:r>
            <a:endParaRPr lang="en-US" sz="2400" b="1" i="1" dirty="0"/>
          </a:p>
        </p:txBody>
      </p:sp>
      <p:sp>
        <p:nvSpPr>
          <p:cNvPr id="9" name="مستطيل مستدير الزوايا 8"/>
          <p:cNvSpPr/>
          <p:nvPr/>
        </p:nvSpPr>
        <p:spPr>
          <a:xfrm>
            <a:off x="1785918" y="285728"/>
            <a:ext cx="5857916" cy="550984"/>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effectLst>
                  <a:outerShdw blurRad="38100" dist="38100" dir="2700000" algn="tl">
                    <a:srgbClr val="000000">
                      <a:alpha val="43137"/>
                    </a:srgbClr>
                  </a:outerShdw>
                </a:effectLst>
              </a:rPr>
              <a:t> GIANT CELL / TEMPORAL ARTERITIS  </a:t>
            </a:r>
            <a:endParaRPr lang="ar-SA" sz="2800" b="1" i="1" dirty="0">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adiology.uchc.edu/eatlas/images/CV/6030b.gif"/>
          <p:cNvPicPr>
            <a:picLocks noChangeAspect="1" noChangeArrowheads="1"/>
          </p:cNvPicPr>
          <p:nvPr/>
        </p:nvPicPr>
        <p:blipFill>
          <a:blip r:embed="rId2" cstate="print"/>
          <a:srcRect/>
          <a:stretch>
            <a:fillRect/>
          </a:stretch>
        </p:blipFill>
        <p:spPr bwMode="auto">
          <a:xfrm>
            <a:off x="500034" y="1041906"/>
            <a:ext cx="8104414" cy="3744416"/>
          </a:xfrm>
          <a:prstGeom prst="rect">
            <a:avLst/>
          </a:prstGeom>
          <a:noFill/>
        </p:spPr>
      </p:pic>
      <p:sp>
        <p:nvSpPr>
          <p:cNvPr id="3" name="Rectangle 2"/>
          <p:cNvSpPr/>
          <p:nvPr/>
        </p:nvSpPr>
        <p:spPr>
          <a:xfrm>
            <a:off x="107504" y="4930044"/>
            <a:ext cx="8607900" cy="1508105"/>
          </a:xfrm>
          <a:prstGeom prst="rect">
            <a:avLst/>
          </a:prstGeom>
        </p:spPr>
        <p:txBody>
          <a:bodyPr wrap="square">
            <a:spAutoFit/>
          </a:bodyPr>
          <a:lstStyle/>
          <a:p>
            <a:pPr algn="ctr"/>
            <a:r>
              <a:rPr lang="en-US" b="1" i="1" dirty="0" smtClean="0">
                <a:latin typeface="+mj-lt"/>
              </a:rPr>
              <a:t>• </a:t>
            </a:r>
            <a:r>
              <a:rPr lang="en-US" sz="2000" b="1" i="1" dirty="0" smtClean="0">
                <a:solidFill>
                  <a:srgbClr val="0000FF"/>
                </a:solidFill>
                <a:latin typeface="+mj-lt"/>
              </a:rPr>
              <a:t>Inner surface of aorta and bifurcation</a:t>
            </a:r>
            <a:r>
              <a:rPr lang="en-US" b="1" i="1" dirty="0" smtClean="0">
                <a:latin typeface="+mj-lt"/>
              </a:rPr>
              <a:t>, </a:t>
            </a:r>
          </a:p>
          <a:p>
            <a:pPr algn="ctr"/>
            <a:r>
              <a:rPr lang="en-US" b="1" i="1" dirty="0" smtClean="0">
                <a:latin typeface="+mj-lt"/>
              </a:rPr>
              <a:t>opened lengthwise along the posterior midline. </a:t>
            </a:r>
            <a:br>
              <a:rPr lang="en-US" b="1" i="1" dirty="0" smtClean="0">
                <a:latin typeface="+mj-lt"/>
              </a:rPr>
            </a:br>
            <a:r>
              <a:rPr lang="en-US" b="1" i="1" dirty="0" smtClean="0">
                <a:latin typeface="+mj-lt"/>
              </a:rPr>
              <a:t>• Note: irregular variegated lining due to diffuse disease, with red thrombi (black arrow); ostia of celiac and superior mesenteric arteries and right renal artery (white arrows); deceptive narrower caliber of abdominal aorta below celiac artery due to rigidity of calcified atheroma</a:t>
            </a:r>
            <a:endParaRPr lang="en-US" b="1" i="1" dirty="0">
              <a:latin typeface="+mj-lt"/>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9" name="Rounded Rectangle 8"/>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4348" y="5300505"/>
            <a:ext cx="7572428" cy="1200329"/>
          </a:xfrm>
          <a:prstGeom prst="rect">
            <a:avLst/>
          </a:prstGeom>
        </p:spPr>
        <p:txBody>
          <a:bodyPr wrap="square">
            <a:spAutoFit/>
          </a:bodyPr>
          <a:lstStyle/>
          <a:p>
            <a:pPr algn="ctr">
              <a:defRPr/>
            </a:pPr>
            <a:r>
              <a:rPr lang="en-US" b="1" i="1" dirty="0" smtClean="0"/>
              <a:t>Circumferential involvement of the vascular media is present (vertical arrow pointing downward). Also note the presence of chronic lymphocytic inflammation in the media and adventitia. Reactive intimal fibroplasias lead to luminal stenosis with &lt;10% of its original luminal diameter (thin arrow in the center). </a:t>
            </a:r>
          </a:p>
        </p:txBody>
      </p:sp>
      <p:sp>
        <p:nvSpPr>
          <p:cNvPr id="5" name="مستطيل مستدير الزوايا 4"/>
          <p:cNvSpPr/>
          <p:nvPr/>
        </p:nvSpPr>
        <p:spPr>
          <a:xfrm>
            <a:off x="1214414" y="285728"/>
            <a:ext cx="6809410" cy="50006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effectLst>
                  <a:outerShdw blurRad="38100" dist="38100" dir="2700000" algn="tl">
                    <a:srgbClr val="000000">
                      <a:alpha val="43137"/>
                    </a:srgbClr>
                  </a:outerShdw>
                </a:effectLst>
              </a:rPr>
              <a:t> GIANT CELL / TEMPORAL ARTERITIS - LPF  </a:t>
            </a:r>
            <a:endParaRPr lang="ar-SA" sz="2800" b="1" i="1" dirty="0">
              <a:effectLst>
                <a:outerShdw blurRad="38100" dist="38100" dir="2700000" algn="tl">
                  <a:srgbClr val="000000">
                    <a:alpha val="43137"/>
                  </a:srgbClr>
                </a:outerShdw>
              </a:effectLst>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pic>
        <p:nvPicPr>
          <p:cNvPr id="2" name="Picture 1"/>
          <p:cNvPicPr>
            <a:picLocks noChangeAspect="1"/>
          </p:cNvPicPr>
          <p:nvPr/>
        </p:nvPicPr>
        <p:blipFill>
          <a:blip r:embed="rId3"/>
          <a:stretch>
            <a:fillRect/>
          </a:stretch>
        </p:blipFill>
        <p:spPr>
          <a:xfrm>
            <a:off x="585787" y="1124744"/>
            <a:ext cx="7972425" cy="3971925"/>
          </a:xfrm>
          <a:prstGeom prst="rect">
            <a:avLst/>
          </a:prstGeom>
          <a:ln>
            <a:solidFill>
              <a:schemeClr val="tx2"/>
            </a:solidFill>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2910" y="5320271"/>
            <a:ext cx="7715304" cy="1323439"/>
          </a:xfrm>
          <a:prstGeom prst="rect">
            <a:avLst/>
          </a:prstGeom>
        </p:spPr>
        <p:txBody>
          <a:bodyPr wrap="square">
            <a:spAutoFit/>
          </a:bodyPr>
          <a:lstStyle/>
          <a:p>
            <a:pPr algn="ctr"/>
            <a:r>
              <a:rPr lang="en-US" sz="2000" b="1" i="1" dirty="0" smtClean="0"/>
              <a:t>Giant cells can be of Langhans type or foreign-body type (three arrows) and may show fragments of disrupted internal elastic lamina. Note the presence of dense chronic lymphocytic inflammation traversing through circumferential smooth muscle fibers (curved arrow) of vascular media. </a:t>
            </a:r>
          </a:p>
        </p:txBody>
      </p:sp>
      <p:sp>
        <p:nvSpPr>
          <p:cNvPr id="5" name="مستطيل مستدير الزوايا 4"/>
          <p:cNvSpPr/>
          <p:nvPr/>
        </p:nvSpPr>
        <p:spPr>
          <a:xfrm>
            <a:off x="928662" y="336076"/>
            <a:ext cx="7286676" cy="42862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effectLst>
                  <a:outerShdw blurRad="38100" dist="38100" dir="2700000" algn="tl">
                    <a:srgbClr val="000000">
                      <a:alpha val="43137"/>
                    </a:srgbClr>
                  </a:outerShdw>
                </a:effectLst>
              </a:rPr>
              <a:t> GIANT CELL / TEMPORAL ARTERITIS - HPF  </a:t>
            </a:r>
            <a:endParaRPr lang="ar-SA" sz="2800" b="1" i="1" dirty="0">
              <a:effectLst>
                <a:outerShdw blurRad="38100" dist="38100" dir="2700000" algn="tl">
                  <a:srgbClr val="000000">
                    <a:alpha val="43137"/>
                  </a:srgbClr>
                </a:outerShdw>
              </a:effectLst>
            </a:endParaRPr>
          </a:p>
        </p:txBody>
      </p:sp>
      <p:sp>
        <p:nvSpPr>
          <p:cNvPr id="6" name="شكل بيضاوي 5"/>
          <p:cNvSpPr/>
          <p:nvPr/>
        </p:nvSpPr>
        <p:spPr>
          <a:xfrm>
            <a:off x="285720" y="642918"/>
            <a:ext cx="714380" cy="3571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pic>
        <p:nvPicPr>
          <p:cNvPr id="2" name="Picture 1"/>
          <p:cNvPicPr>
            <a:picLocks noChangeAspect="1"/>
          </p:cNvPicPr>
          <p:nvPr/>
        </p:nvPicPr>
        <p:blipFill>
          <a:blip r:embed="rId3"/>
          <a:stretch>
            <a:fillRect/>
          </a:stretch>
        </p:blipFill>
        <p:spPr>
          <a:xfrm>
            <a:off x="542925" y="1000108"/>
            <a:ext cx="8058150" cy="4169856"/>
          </a:xfrm>
          <a:prstGeom prst="rect">
            <a:avLst/>
          </a:prstGeom>
          <a:ln>
            <a:solidFill>
              <a:schemeClr val="tx2"/>
            </a:solidFill>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285720" y="5391709"/>
            <a:ext cx="8358246" cy="1323439"/>
          </a:xfrm>
          <a:prstGeom prst="rect">
            <a:avLst/>
          </a:prstGeom>
        </p:spPr>
        <p:txBody>
          <a:bodyPr wrap="square">
            <a:spAutoFit/>
          </a:bodyPr>
          <a:lstStyle/>
          <a:p>
            <a:pPr algn="ctr"/>
            <a:r>
              <a:rPr lang="en-GB" sz="2000" b="1" i="1" dirty="0" smtClean="0"/>
              <a:t>The inflammation can be granulomatous in addition to both acute and chronic inflammatory cells. This photomicrograph shows a </a:t>
            </a:r>
            <a:r>
              <a:rPr lang="en-GB" sz="2000" b="1" i="1" dirty="0" smtClean="0">
                <a:solidFill>
                  <a:srgbClr val="0000FF"/>
                </a:solidFill>
              </a:rPr>
              <a:t>single granuloma </a:t>
            </a:r>
            <a:r>
              <a:rPr lang="en-GB" sz="2000" b="1" i="1" dirty="0" smtClean="0"/>
              <a:t>in the adventitia of the artery. Acute inflammation when present is generally mild and represents an early stage of the disease.</a:t>
            </a:r>
            <a:endParaRPr lang="ar-SA" sz="2000" b="1" i="1" dirty="0"/>
          </a:p>
        </p:txBody>
      </p:sp>
      <p:sp>
        <p:nvSpPr>
          <p:cNvPr id="5" name="مستطيل مستدير الزوايا 4"/>
          <p:cNvSpPr/>
          <p:nvPr/>
        </p:nvSpPr>
        <p:spPr>
          <a:xfrm>
            <a:off x="1357290" y="336076"/>
            <a:ext cx="6572296" cy="52115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effectLst>
                  <a:outerShdw blurRad="38100" dist="38100" dir="2700000" algn="tl">
                    <a:srgbClr val="000000">
                      <a:alpha val="43137"/>
                    </a:srgbClr>
                  </a:outerShdw>
                </a:effectLst>
              </a:rPr>
              <a:t> GIANT CELL (TEMPORAL) ARTERITIS - HPF  </a:t>
            </a:r>
            <a:endParaRPr lang="ar-SA" sz="2800" b="1" i="1" dirty="0">
              <a:effectLst>
                <a:outerShdw blurRad="38100" dist="38100" dir="2700000" algn="tl">
                  <a:srgbClr val="000000">
                    <a:alpha val="43137"/>
                  </a:srgbClr>
                </a:outerShdw>
              </a:effectLst>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pic>
        <p:nvPicPr>
          <p:cNvPr id="2" name="Picture 1"/>
          <p:cNvPicPr>
            <a:picLocks noChangeAspect="1"/>
          </p:cNvPicPr>
          <p:nvPr/>
        </p:nvPicPr>
        <p:blipFill>
          <a:blip r:embed="rId2"/>
          <a:stretch>
            <a:fillRect/>
          </a:stretch>
        </p:blipFill>
        <p:spPr>
          <a:xfrm>
            <a:off x="633412" y="1124744"/>
            <a:ext cx="7877175" cy="4285456"/>
          </a:xfrm>
          <a:prstGeom prst="rect">
            <a:avLst/>
          </a:prstGeom>
          <a:ln>
            <a:solidFill>
              <a:schemeClr val="tx2"/>
            </a:solidFill>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www.neuropathologyweb.org/chapter2/images2/2-13l.jpg"/>
          <p:cNvPicPr>
            <a:picLocks noChangeAspect="1" noChangeArrowheads="1"/>
          </p:cNvPicPr>
          <p:nvPr/>
        </p:nvPicPr>
        <p:blipFill>
          <a:blip r:embed="rId3" cstate="print"/>
          <a:srcRect/>
          <a:stretch>
            <a:fillRect/>
          </a:stretch>
        </p:blipFill>
        <p:spPr bwMode="auto">
          <a:xfrm>
            <a:off x="357158" y="914420"/>
            <a:ext cx="8286808" cy="4371968"/>
          </a:xfrm>
          <a:prstGeom prst="rect">
            <a:avLst/>
          </a:prstGeom>
          <a:noFill/>
          <a:ln w="28575">
            <a:solidFill>
              <a:schemeClr val="tx1"/>
            </a:solidFill>
          </a:ln>
        </p:spPr>
      </p:pic>
      <p:sp>
        <p:nvSpPr>
          <p:cNvPr id="3" name="Rectangle 2"/>
          <p:cNvSpPr/>
          <p:nvPr/>
        </p:nvSpPr>
        <p:spPr>
          <a:xfrm>
            <a:off x="357158" y="5386344"/>
            <a:ext cx="8358246" cy="400110"/>
          </a:xfrm>
          <a:prstGeom prst="rect">
            <a:avLst/>
          </a:prstGeom>
        </p:spPr>
        <p:txBody>
          <a:bodyPr wrap="square">
            <a:spAutoFit/>
          </a:bodyPr>
          <a:lstStyle/>
          <a:p>
            <a:pPr algn="ctr"/>
            <a:r>
              <a:rPr lang="en-US" sz="2000" b="1" dirty="0" smtClean="0">
                <a:solidFill>
                  <a:srgbClr val="0000FF"/>
                </a:solidFill>
              </a:rPr>
              <a:t>Disruptions of the elastic lamina with inflammation and giant cells.</a:t>
            </a:r>
            <a:endParaRPr lang="en-US" sz="2000" b="1" dirty="0">
              <a:solidFill>
                <a:srgbClr val="0000FF"/>
              </a:solidFill>
            </a:endParaRPr>
          </a:p>
        </p:txBody>
      </p:sp>
      <p:sp>
        <p:nvSpPr>
          <p:cNvPr id="4" name="Rectangle 3"/>
          <p:cNvSpPr/>
          <p:nvPr/>
        </p:nvSpPr>
        <p:spPr>
          <a:xfrm>
            <a:off x="1142976" y="5699485"/>
            <a:ext cx="6929486" cy="1015663"/>
          </a:xfrm>
          <a:prstGeom prst="rect">
            <a:avLst/>
          </a:prstGeom>
        </p:spPr>
        <p:txBody>
          <a:bodyPr wrap="square">
            <a:spAutoFit/>
          </a:bodyPr>
          <a:lstStyle/>
          <a:p>
            <a:pPr algn="ctr"/>
            <a:r>
              <a:rPr lang="en-US" sz="2000" b="1" i="1" dirty="0" smtClean="0"/>
              <a:t>Segmental inflammatory lesions with intimal thickening , medial granulomatous inflammation with giant cells and chronic inflammatory cells and internal elastic lamina fragmentation </a:t>
            </a:r>
            <a:endParaRPr lang="en-US" sz="2000" b="1" i="1" dirty="0"/>
          </a:p>
        </p:txBody>
      </p:sp>
      <p:sp>
        <p:nvSpPr>
          <p:cNvPr id="7" name="مستطيل مستدير الزوايا 6"/>
          <p:cNvSpPr/>
          <p:nvPr/>
        </p:nvSpPr>
        <p:spPr>
          <a:xfrm>
            <a:off x="1357290" y="285728"/>
            <a:ext cx="6786610" cy="47897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effectLst>
                  <a:outerShdw blurRad="38100" dist="38100" dir="2700000" algn="tl">
                    <a:srgbClr val="000000">
                      <a:alpha val="43137"/>
                    </a:srgbClr>
                  </a:outerShdw>
                </a:effectLst>
              </a:rPr>
              <a:t> GIANT CELL (TEMPORAL) ARTERITIS - HPF  </a:t>
            </a:r>
            <a:endParaRPr lang="ar-SA" sz="2800" b="1" i="1" dirty="0">
              <a:effectLst>
                <a:outerShdw blurRad="38100" dist="38100" dir="2700000" algn="tl">
                  <a:srgbClr val="000000">
                    <a:alpha val="43137"/>
                  </a:srgbClr>
                </a:outerShdw>
              </a:effectLst>
            </a:endParaRPr>
          </a:p>
        </p:txBody>
      </p:sp>
      <p:cxnSp>
        <p:nvCxnSpPr>
          <p:cNvPr id="9" name="رابط كسهم مستقيم 8"/>
          <p:cNvCxnSpPr/>
          <p:nvPr/>
        </p:nvCxnSpPr>
        <p:spPr>
          <a:xfrm rot="16200000" flipV="1">
            <a:off x="5429256" y="2571744"/>
            <a:ext cx="785818" cy="21431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رابط كسهم مستقيم 9"/>
          <p:cNvCxnSpPr/>
          <p:nvPr/>
        </p:nvCxnSpPr>
        <p:spPr>
          <a:xfrm rot="16200000" flipV="1">
            <a:off x="4107653" y="2607463"/>
            <a:ext cx="928694" cy="57150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rot="10800000">
            <a:off x="2786050" y="2857496"/>
            <a:ext cx="2071702" cy="50006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4" name="Rectangle 13"/>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86050" y="2625512"/>
            <a:ext cx="6286544" cy="3303818"/>
          </a:xfrm>
        </p:spPr>
        <p:txBody>
          <a:bodyPr>
            <a:noAutofit/>
          </a:bodyPr>
          <a:lstStyle/>
          <a:p>
            <a:r>
              <a:rPr lang="en-US" sz="40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Leukocytoclastic / hypersensitivity vasculitis  </a:t>
            </a:r>
            <a:br>
              <a:rPr lang="en-US" sz="40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br>
            <a:r>
              <a:rPr lang="en-US" sz="3200" b="1" i="1" dirty="0" smtClean="0">
                <a:solidFill>
                  <a:srgbClr val="FFC000"/>
                </a:solidFill>
                <a:effectLst>
                  <a:outerShdw blurRad="38100" dist="38100" dir="2700000" algn="tl">
                    <a:srgbClr val="000000">
                      <a:alpha val="43137"/>
                    </a:srgbClr>
                  </a:outerShdw>
                </a:effectLst>
                <a:latin typeface="Aharoni" pitchFamily="2" charset="-79"/>
                <a:cs typeface="Aharoni" pitchFamily="2" charset="-79"/>
              </a:rPr>
              <a:t>( microscopic polyangitis )</a:t>
            </a:r>
            <a:endParaRPr lang="en-US" sz="40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571604" y="5485171"/>
            <a:ext cx="5857916" cy="1015663"/>
          </a:xfrm>
          <a:prstGeom prst="rect">
            <a:avLst/>
          </a:prstGeom>
        </p:spPr>
        <p:txBody>
          <a:bodyPr wrap="square">
            <a:spAutoFit/>
          </a:bodyPr>
          <a:lstStyle/>
          <a:p>
            <a:pPr algn="ctr"/>
            <a:r>
              <a:rPr lang="en-US" sz="2000" b="1" i="1" dirty="0" smtClean="0"/>
              <a:t>Hypersensitivity vasculitis might be complicated </a:t>
            </a:r>
            <a:r>
              <a:rPr lang="en-US" sz="2000" b="1" i="1" dirty="0" smtClean="0"/>
              <a:t>with </a:t>
            </a:r>
            <a:r>
              <a:rPr lang="en-US" sz="2000" b="1" i="1" dirty="0" smtClean="0">
                <a:solidFill>
                  <a:srgbClr val="FF0000"/>
                </a:solidFill>
              </a:rPr>
              <a:t>necrotizing  glomerulonephritis  </a:t>
            </a:r>
            <a:r>
              <a:rPr lang="en-US" sz="2000" b="1" i="1" dirty="0" smtClean="0"/>
              <a:t>(Hematuria) </a:t>
            </a:r>
            <a:r>
              <a:rPr lang="en-US" sz="2000" b="1" i="1" dirty="0" smtClean="0"/>
              <a:t>and hemoptysis  due  to pulmonary capillaritis</a:t>
            </a:r>
            <a:endParaRPr lang="en-US" sz="2000" b="1" i="1" dirty="0"/>
          </a:p>
        </p:txBody>
      </p:sp>
      <p:sp>
        <p:nvSpPr>
          <p:cNvPr id="5" name="Rounded Rectangle 4"/>
          <p:cNvSpPr/>
          <p:nvPr/>
        </p:nvSpPr>
        <p:spPr>
          <a:xfrm>
            <a:off x="928662" y="214290"/>
            <a:ext cx="7286676" cy="62242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Hypersensitivity vasculitis – Clinical sign</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3074" name="Picture 2"/>
          <p:cNvPicPr>
            <a:picLocks noChangeAspect="1" noChangeArrowheads="1"/>
          </p:cNvPicPr>
          <p:nvPr/>
        </p:nvPicPr>
        <p:blipFill>
          <a:blip r:embed="rId3"/>
          <a:srcRect/>
          <a:stretch>
            <a:fillRect/>
          </a:stretch>
        </p:blipFill>
        <p:spPr bwMode="auto">
          <a:xfrm>
            <a:off x="1403648" y="1079729"/>
            <a:ext cx="3333750" cy="4162425"/>
          </a:xfrm>
          <a:prstGeom prst="rect">
            <a:avLst/>
          </a:prstGeom>
          <a:noFill/>
          <a:ln w="9525">
            <a:noFill/>
            <a:miter lim="800000"/>
            <a:headEnd/>
            <a:tailEnd/>
          </a:ln>
          <a:effectLst/>
        </p:spPr>
      </p:pic>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2" name="Rectangle 1"/>
          <p:cNvSpPr/>
          <p:nvPr/>
        </p:nvSpPr>
        <p:spPr>
          <a:xfrm>
            <a:off x="4737398" y="2348880"/>
            <a:ext cx="4572000" cy="1047979"/>
          </a:xfrm>
          <a:prstGeom prst="rect">
            <a:avLst/>
          </a:prstGeom>
        </p:spPr>
        <p:txBody>
          <a:bodyPr>
            <a:spAutoFit/>
          </a:bodyPr>
          <a:lstStyle/>
          <a:p>
            <a:pPr marL="360045" marR="0" indent="-89535">
              <a:lnSpc>
                <a:spcPct val="115000"/>
              </a:lnSpc>
              <a:spcBef>
                <a:spcPts val="0"/>
              </a:spcBef>
              <a:spcAft>
                <a:spcPts val="0"/>
              </a:spcAft>
            </a:pPr>
            <a:r>
              <a:rPr lang="en-US" b="1" i="1" dirty="0" err="1">
                <a:solidFill>
                  <a:srgbClr val="FF0000"/>
                </a:solidFill>
                <a:latin typeface="Calibri" panose="020F0502020204030204" pitchFamily="34" charset="0"/>
                <a:ea typeface="Calibri" panose="020F0502020204030204" pitchFamily="34" charset="0"/>
                <a:cs typeface="Arial" panose="020B0604020202020204" pitchFamily="34" charset="0"/>
              </a:rPr>
              <a:t>Vasculitis</a:t>
            </a:r>
            <a:r>
              <a:rPr lang="en-US" b="1" i="1" dirty="0">
                <a:solidFill>
                  <a:srgbClr val="FF0000"/>
                </a:solidFill>
                <a:latin typeface="Calibri" panose="020F0502020204030204" pitchFamily="34" charset="0"/>
                <a:ea typeface="Calibri" panose="020F0502020204030204" pitchFamily="34" charset="0"/>
                <a:cs typeface="Arial" panose="020B0604020202020204" pitchFamily="34" charset="0"/>
              </a:rPr>
              <a:t> </a:t>
            </a:r>
            <a:r>
              <a:rPr lang="en-US" b="1" i="1" dirty="0" smtClean="0">
                <a:solidFill>
                  <a:srgbClr val="FF0000"/>
                </a:solidFill>
                <a:latin typeface="Calibri" panose="020F0502020204030204" pitchFamily="34" charset="0"/>
                <a:ea typeface="Calibri" panose="020F0502020204030204" pitchFamily="34" charset="0"/>
                <a:cs typeface="Arial" panose="020B0604020202020204" pitchFamily="34" charset="0"/>
              </a:rPr>
              <a:t>is secondary </a:t>
            </a:r>
            <a:r>
              <a:rPr lang="en-US" b="1" i="1" dirty="0">
                <a:solidFill>
                  <a:srgbClr val="FF0000"/>
                </a:solidFill>
                <a:latin typeface="Calibri" panose="020F0502020204030204" pitchFamily="34" charset="0"/>
                <a:ea typeface="Calibri" panose="020F0502020204030204" pitchFamily="34" charset="0"/>
                <a:cs typeface="Arial" panose="020B0604020202020204" pitchFamily="34" charset="0"/>
              </a:rPr>
              <a:t>to deposition of </a:t>
            </a:r>
            <a:r>
              <a:rPr lang="en-US" b="1" i="1" u="sng" dirty="0" err="1">
                <a:solidFill>
                  <a:srgbClr val="FF0000"/>
                </a:solidFill>
                <a:latin typeface="Calibri" panose="020F0502020204030204" pitchFamily="34" charset="0"/>
                <a:ea typeface="Calibri" panose="020F0502020204030204" pitchFamily="34" charset="0"/>
                <a:cs typeface="Arial" panose="020B0604020202020204" pitchFamily="34" charset="0"/>
              </a:rPr>
              <a:t>immunoglobulins</a:t>
            </a:r>
            <a:r>
              <a:rPr lang="en-US" b="1" i="1" u="sng" dirty="0">
                <a:solidFill>
                  <a:srgbClr val="FF0000"/>
                </a:solidFill>
                <a:latin typeface="Calibri" panose="020F0502020204030204" pitchFamily="34" charset="0"/>
                <a:ea typeface="Calibri" panose="020F0502020204030204" pitchFamily="34" charset="0"/>
                <a:cs typeface="Arial" panose="020B0604020202020204" pitchFamily="34" charset="0"/>
              </a:rPr>
              <a:t> and complement                                             </a:t>
            </a:r>
            <a:r>
              <a:rPr lang="en-US" b="1" i="1" dirty="0">
                <a:solidFill>
                  <a:srgbClr val="FF0000"/>
                </a:solidFill>
                <a:latin typeface="Calibri" panose="020F0502020204030204" pitchFamily="34" charset="0"/>
                <a:ea typeface="Calibri" panose="020F0502020204030204" pitchFamily="34" charset="0"/>
                <a:cs typeface="Arial" panose="020B0604020202020204" pitchFamily="34" charset="0"/>
              </a:rPr>
              <a:t>in the vessel wall.</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184666"/>
            <a:ext cx="24878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a:t>
            </a:r>
          </a:p>
        </p:txBody>
      </p:sp>
      <p:sp>
        <p:nvSpPr>
          <p:cNvPr id="4" name="Rectangle 3"/>
          <p:cNvSpPr/>
          <p:nvPr/>
        </p:nvSpPr>
        <p:spPr>
          <a:xfrm>
            <a:off x="1142976" y="5699485"/>
            <a:ext cx="6858048" cy="707886"/>
          </a:xfrm>
          <a:prstGeom prst="rect">
            <a:avLst/>
          </a:prstGeom>
        </p:spPr>
        <p:txBody>
          <a:bodyPr wrap="square">
            <a:spAutoFit/>
          </a:bodyPr>
          <a:lstStyle/>
          <a:p>
            <a:pPr algn="ctr"/>
            <a:r>
              <a:rPr lang="en-US" sz="2000" b="1" i="1" dirty="0" smtClean="0">
                <a:solidFill>
                  <a:srgbClr val="FF0000"/>
                </a:solidFill>
              </a:rPr>
              <a:t>The </a:t>
            </a:r>
            <a:r>
              <a:rPr lang="en-US" sz="2000" b="1" i="1" dirty="0" err="1" smtClean="0">
                <a:solidFill>
                  <a:srgbClr val="FF0000"/>
                </a:solidFill>
              </a:rPr>
              <a:t>purpuric</a:t>
            </a:r>
            <a:r>
              <a:rPr lang="en-US" sz="2000" b="1" i="1" dirty="0" smtClean="0">
                <a:solidFill>
                  <a:srgbClr val="FF0000"/>
                </a:solidFill>
              </a:rPr>
              <a:t>  </a:t>
            </a:r>
            <a:r>
              <a:rPr lang="en-US" sz="2000" b="1" i="1" dirty="0" smtClean="0">
                <a:solidFill>
                  <a:srgbClr val="FF0000"/>
                </a:solidFill>
              </a:rPr>
              <a:t>patches because of Subcutaneous </a:t>
            </a:r>
            <a:r>
              <a:rPr lang="en-US" sz="2000" b="1" i="1" dirty="0" smtClean="0">
                <a:solidFill>
                  <a:srgbClr val="FF0000"/>
                </a:solidFill>
              </a:rPr>
              <a:t>bleeding </a:t>
            </a:r>
            <a:endParaRPr lang="en-US" sz="2000" b="1" i="1" dirty="0" smtClean="0">
              <a:solidFill>
                <a:srgbClr val="FF0000"/>
              </a:solidFill>
            </a:endParaRPr>
          </a:p>
          <a:p>
            <a:pPr algn="ctr"/>
            <a:r>
              <a:rPr lang="en-US" sz="2000" b="1" i="1" dirty="0" smtClean="0"/>
              <a:t>Most pronounced in </a:t>
            </a:r>
            <a:r>
              <a:rPr lang="en-US" sz="2000" b="1" i="1" dirty="0" smtClean="0"/>
              <a:t>dependent areas.</a:t>
            </a:r>
            <a:endParaRPr lang="en-US" sz="2000" b="1" i="1" dirty="0"/>
          </a:p>
        </p:txBody>
      </p:sp>
      <p:sp>
        <p:nvSpPr>
          <p:cNvPr id="6" name="Rounded Rectangle 5"/>
          <p:cNvSpPr/>
          <p:nvPr/>
        </p:nvSpPr>
        <p:spPr>
          <a:xfrm>
            <a:off x="1142976" y="214290"/>
            <a:ext cx="7000924" cy="62242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Leukocytoclastic vasculitis - Clinical sign</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pic>
        <p:nvPicPr>
          <p:cNvPr id="2" name="Picture 1"/>
          <p:cNvPicPr>
            <a:picLocks noChangeAspect="1"/>
          </p:cNvPicPr>
          <p:nvPr/>
        </p:nvPicPr>
        <p:blipFill>
          <a:blip r:embed="rId2"/>
          <a:stretch>
            <a:fillRect/>
          </a:stretch>
        </p:blipFill>
        <p:spPr>
          <a:xfrm>
            <a:off x="2614612" y="1281112"/>
            <a:ext cx="3914775" cy="4295775"/>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missinglink.ucsf.edu/lm/DermatologyGlossary/img/Dermatology%20Glossary/Glossary%20Histo%20Images/vasculitis_leukocytoclastic_high_power.jpg"/>
          <p:cNvPicPr>
            <a:picLocks noChangeAspect="1" noChangeArrowheads="1"/>
          </p:cNvPicPr>
          <p:nvPr/>
        </p:nvPicPr>
        <p:blipFill>
          <a:blip r:embed="rId3" cstate="print"/>
          <a:srcRect/>
          <a:stretch>
            <a:fillRect/>
          </a:stretch>
        </p:blipFill>
        <p:spPr bwMode="auto">
          <a:xfrm>
            <a:off x="380970" y="908720"/>
            <a:ext cx="8334433" cy="5949280"/>
          </a:xfrm>
          <a:prstGeom prst="rect">
            <a:avLst/>
          </a:prstGeom>
          <a:noFill/>
        </p:spPr>
      </p:pic>
      <p:sp>
        <p:nvSpPr>
          <p:cNvPr id="6" name="Rounded Rectangle 5"/>
          <p:cNvSpPr/>
          <p:nvPr/>
        </p:nvSpPr>
        <p:spPr>
          <a:xfrm>
            <a:off x="1071538" y="285728"/>
            <a:ext cx="664373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Leukocytoclastic vasculitis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www.dermpathmd.com/photos/leukocytoclastic_vasculitis2a.jpg"/>
          <p:cNvPicPr>
            <a:picLocks noChangeAspect="1" noChangeArrowheads="1"/>
          </p:cNvPicPr>
          <p:nvPr/>
        </p:nvPicPr>
        <p:blipFill>
          <a:blip r:embed="rId2" cstate="print"/>
          <a:srcRect/>
          <a:stretch>
            <a:fillRect/>
          </a:stretch>
        </p:blipFill>
        <p:spPr bwMode="auto">
          <a:xfrm>
            <a:off x="683568" y="1084274"/>
            <a:ext cx="7776864" cy="4559304"/>
          </a:xfrm>
          <a:prstGeom prst="rect">
            <a:avLst/>
          </a:prstGeom>
          <a:noFill/>
          <a:ln w="28575">
            <a:solidFill>
              <a:schemeClr val="tx1"/>
            </a:solidFill>
          </a:ln>
        </p:spPr>
      </p:pic>
      <p:sp>
        <p:nvSpPr>
          <p:cNvPr id="3" name="Rectangle 2"/>
          <p:cNvSpPr/>
          <p:nvPr/>
        </p:nvSpPr>
        <p:spPr>
          <a:xfrm>
            <a:off x="1000100" y="5792948"/>
            <a:ext cx="7143800" cy="1015663"/>
          </a:xfrm>
          <a:prstGeom prst="rect">
            <a:avLst/>
          </a:prstGeom>
        </p:spPr>
        <p:txBody>
          <a:bodyPr wrap="square">
            <a:spAutoFit/>
          </a:bodyPr>
          <a:lstStyle/>
          <a:p>
            <a:pPr marL="342900" indent="-342900" algn="ctr">
              <a:buFont typeface="Wingdings" panose="05000000000000000000" pitchFamily="2" charset="2"/>
              <a:buChar char="Ø"/>
            </a:pPr>
            <a:r>
              <a:rPr lang="en-US" sz="2000" b="1" i="1" dirty="0" smtClean="0"/>
              <a:t>Fibrinoid necrosis of small dermal vessels is present, necessary to establish the diagnosis of </a:t>
            </a:r>
            <a:r>
              <a:rPr lang="en-US" sz="2000" b="1" i="1" dirty="0" err="1" smtClean="0">
                <a:solidFill>
                  <a:srgbClr val="0000FF"/>
                </a:solidFill>
              </a:rPr>
              <a:t>leukocytoclastic</a:t>
            </a:r>
            <a:r>
              <a:rPr lang="en-US" sz="2000" b="1" i="1" dirty="0" smtClean="0">
                <a:solidFill>
                  <a:srgbClr val="0000FF"/>
                </a:solidFill>
              </a:rPr>
              <a:t> </a:t>
            </a:r>
            <a:r>
              <a:rPr lang="en-US" sz="2000" b="1" i="1" dirty="0" err="1" smtClean="0">
                <a:solidFill>
                  <a:srgbClr val="0000FF"/>
                </a:solidFill>
              </a:rPr>
              <a:t>vasculitis</a:t>
            </a:r>
            <a:r>
              <a:rPr lang="en-US" sz="2000" b="1" i="1" dirty="0" smtClean="0">
                <a:solidFill>
                  <a:srgbClr val="0000FF"/>
                </a:solidFill>
              </a:rPr>
              <a:t> (Black arrow)</a:t>
            </a:r>
            <a:r>
              <a:rPr lang="en-US" sz="2000" b="1" i="1" dirty="0" smtClean="0"/>
              <a:t>.</a:t>
            </a:r>
          </a:p>
          <a:p>
            <a:pPr marL="342900" indent="-342900" algn="ctr">
              <a:buFont typeface="Wingdings" panose="05000000000000000000" pitchFamily="2" charset="2"/>
              <a:buChar char="Ø"/>
            </a:pPr>
            <a:r>
              <a:rPr lang="en-US" sz="2000" b="1" i="1" dirty="0"/>
              <a:t>Surrounding </a:t>
            </a:r>
            <a:r>
              <a:rPr lang="en-US" sz="2000" b="1" i="1" dirty="0" smtClean="0"/>
              <a:t>tissues is showing </a:t>
            </a:r>
            <a:r>
              <a:rPr lang="en-US" sz="2000" b="1" i="1" dirty="0"/>
              <a:t>nuclear debris and neutrophils.</a:t>
            </a:r>
            <a:endParaRPr lang="en-US" sz="2000" b="1" i="1" dirty="0"/>
          </a:p>
        </p:txBody>
      </p:sp>
      <p:sp>
        <p:nvSpPr>
          <p:cNvPr id="5" name="Rounded Rectangle 4"/>
          <p:cNvSpPr/>
          <p:nvPr/>
        </p:nvSpPr>
        <p:spPr>
          <a:xfrm>
            <a:off x="1571604" y="332656"/>
            <a:ext cx="6143668"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Leukocytoclastic vasculitis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Left Arrow 6"/>
          <p:cNvSpPr/>
          <p:nvPr/>
        </p:nvSpPr>
        <p:spPr>
          <a:xfrm rot="14249941">
            <a:off x="4169815" y="4129162"/>
            <a:ext cx="576064" cy="260096"/>
          </a:xfrm>
          <a:prstGeom prst="left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572000" y="4015328"/>
          <a:ext cx="3960440" cy="2194560"/>
        </p:xfrm>
        <a:graphic>
          <a:graphicData uri="http://schemas.openxmlformats.org/drawingml/2006/table">
            <a:tbl>
              <a:tblPr/>
              <a:tblGrid>
                <a:gridCol w="3960440"/>
              </a:tblGrid>
              <a:tr h="1008112">
                <a:tc>
                  <a:txBody>
                    <a:bodyPr/>
                    <a:lstStyle/>
                    <a:p>
                      <a:pPr algn="ctr"/>
                      <a:r>
                        <a:rPr lang="en-US" sz="2400" b="1" dirty="0"/>
                        <a:t>This muscular artery </a:t>
                      </a:r>
                      <a:r>
                        <a:rPr lang="en-US" sz="2400" b="1" dirty="0" smtClean="0"/>
                        <a:t>shows     a </a:t>
                      </a:r>
                      <a:r>
                        <a:rPr lang="en-US" sz="2400" b="1" dirty="0"/>
                        <a:t>more </a:t>
                      </a:r>
                      <a:r>
                        <a:rPr lang="en-US" sz="2400" b="1" dirty="0">
                          <a:solidFill>
                            <a:srgbClr val="C00000"/>
                          </a:solidFill>
                        </a:rPr>
                        <a:t>severe vasculitis </a:t>
                      </a:r>
                      <a:r>
                        <a:rPr lang="en-US" sz="2400" b="1" dirty="0"/>
                        <a:t>with acute and chronic inflammatory cell infiltrates, along with necrosis of the vascular wall</a:t>
                      </a:r>
                    </a:p>
                  </a:txBody>
                  <a:tcPr marL="0" marR="0" marT="0" marB="0" anchor="ctr">
                    <a:lnL>
                      <a:noFill/>
                    </a:lnL>
                    <a:lnR>
                      <a:noFill/>
                    </a:lnR>
                    <a:lnT>
                      <a:noFill/>
                    </a:lnT>
                    <a:lnB>
                      <a:noFill/>
                    </a:lnB>
                  </a:tcPr>
                </a:tc>
              </a:tr>
            </a:tbl>
          </a:graphicData>
        </a:graphic>
      </p:graphicFrame>
      <p:pic>
        <p:nvPicPr>
          <p:cNvPr id="150530" name="Picture 2" descr="http://o.quizlet.com/i/nOWnJT9huHBU4QaNm6hcWA_m.jpg"/>
          <p:cNvPicPr>
            <a:picLocks noChangeAspect="1" noChangeArrowheads="1"/>
          </p:cNvPicPr>
          <p:nvPr/>
        </p:nvPicPr>
        <p:blipFill>
          <a:blip r:embed="rId2" cstate="print"/>
          <a:srcRect/>
          <a:stretch>
            <a:fillRect/>
          </a:stretch>
        </p:blipFill>
        <p:spPr bwMode="auto">
          <a:xfrm>
            <a:off x="4427984" y="859842"/>
            <a:ext cx="4107099" cy="2641166"/>
          </a:xfrm>
          <a:prstGeom prst="rect">
            <a:avLst/>
          </a:prstGeom>
          <a:noFill/>
          <a:ln w="28575">
            <a:solidFill>
              <a:schemeClr val="tx1"/>
            </a:solidFill>
          </a:ln>
        </p:spPr>
      </p:pic>
      <p:pic>
        <p:nvPicPr>
          <p:cNvPr id="150532" name="Picture 4" descr="http://o.quizlet.com/i/_RvFW_-I2NsT8_isuDbSVw_m.jpg"/>
          <p:cNvPicPr>
            <a:picLocks noChangeAspect="1" noChangeArrowheads="1"/>
          </p:cNvPicPr>
          <p:nvPr/>
        </p:nvPicPr>
        <p:blipFill>
          <a:blip r:embed="rId3" cstate="print"/>
          <a:srcRect/>
          <a:stretch>
            <a:fillRect/>
          </a:stretch>
        </p:blipFill>
        <p:spPr bwMode="auto">
          <a:xfrm>
            <a:off x="251520" y="3717032"/>
            <a:ext cx="3960440" cy="2736304"/>
          </a:xfrm>
          <a:prstGeom prst="rect">
            <a:avLst/>
          </a:prstGeom>
          <a:noFill/>
          <a:ln w="28575">
            <a:solidFill>
              <a:schemeClr val="tx1"/>
            </a:solidFill>
          </a:ln>
        </p:spPr>
      </p:pic>
      <p:pic>
        <p:nvPicPr>
          <p:cNvPr id="150534" name="Picture 6" descr="http://o.quizlet.com/i/wW2fMetlc-S0QD_fVN7Q9A_m.jpg"/>
          <p:cNvPicPr>
            <a:picLocks noChangeAspect="1" noChangeArrowheads="1"/>
          </p:cNvPicPr>
          <p:nvPr/>
        </p:nvPicPr>
        <p:blipFill>
          <a:blip r:embed="rId4" cstate="print"/>
          <a:srcRect/>
          <a:stretch>
            <a:fillRect/>
          </a:stretch>
        </p:blipFill>
        <p:spPr bwMode="auto">
          <a:xfrm>
            <a:off x="251520" y="836712"/>
            <a:ext cx="3924106" cy="2664296"/>
          </a:xfrm>
          <a:prstGeom prst="rect">
            <a:avLst/>
          </a:prstGeom>
          <a:noFill/>
          <a:ln w="28575">
            <a:solidFill>
              <a:schemeClr val="tx1"/>
            </a:solidFill>
          </a:ln>
        </p:spPr>
      </p:pic>
      <p:sp>
        <p:nvSpPr>
          <p:cNvPr id="7" name="Rounded Rectangle 6"/>
          <p:cNvSpPr/>
          <p:nvPr/>
        </p:nvSpPr>
        <p:spPr>
          <a:xfrm>
            <a:off x="1285852" y="260648"/>
            <a:ext cx="6643734"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Severe vasculitis – Microscopic views </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0692" y="5229200"/>
            <a:ext cx="8031836" cy="1323439"/>
          </a:xfrm>
          <a:prstGeom prst="rect">
            <a:avLst/>
          </a:prstGeom>
        </p:spPr>
        <p:txBody>
          <a:bodyPr wrap="square">
            <a:spAutoFit/>
          </a:bodyPr>
          <a:lstStyle/>
          <a:p>
            <a:pPr algn="ctr"/>
            <a:r>
              <a:rPr lang="en-US" sz="2000" b="1" i="1" dirty="0" smtClean="0"/>
              <a:t>This microscopic cross section of the aorta shows a large overlying atheroma on the left. Cholesterol clefts are numerous  in this atheroma. The surface on the far left shows ulceration  and hemorrhage. Despite this ulceration, atheromatous emboli  are rare</a:t>
            </a:r>
            <a:endParaRPr lang="en-US" sz="2000" b="1" i="1" dirty="0"/>
          </a:p>
        </p:txBody>
      </p:sp>
      <p:pic>
        <p:nvPicPr>
          <p:cNvPr id="138244" name="Picture 4" descr="http://classconnection.s3.amazonaws.com/870/flashcards/646870/png/ulcerating_atheroma1349185820184.png"/>
          <p:cNvPicPr>
            <a:picLocks noChangeAspect="1" noChangeArrowheads="1"/>
          </p:cNvPicPr>
          <p:nvPr/>
        </p:nvPicPr>
        <p:blipFill>
          <a:blip r:embed="rId2" cstate="print"/>
          <a:srcRect/>
          <a:stretch>
            <a:fillRect/>
          </a:stretch>
        </p:blipFill>
        <p:spPr bwMode="auto">
          <a:xfrm>
            <a:off x="500034" y="908720"/>
            <a:ext cx="8104414" cy="4248472"/>
          </a:xfrm>
          <a:prstGeom prst="rect">
            <a:avLst/>
          </a:prstGeom>
          <a:noFill/>
          <a:ln w="28575">
            <a:solidFill>
              <a:schemeClr val="tx1"/>
            </a:solidFill>
          </a:ln>
        </p:spPr>
      </p:pic>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10" name="Rounded Rectangle 9"/>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LPF</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3142</TotalTime>
  <Words>3060</Words>
  <Application>Microsoft Office PowerPoint</Application>
  <PresentationFormat>On-screen Show (4:3)</PresentationFormat>
  <Paragraphs>451</Paragraphs>
  <Slides>89</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89</vt:i4>
      </vt:variant>
    </vt:vector>
  </HeadingPairs>
  <TitlesOfParts>
    <vt:vector size="100" baseType="lpstr">
      <vt:lpstr>Arial Unicode MS</vt:lpstr>
      <vt:lpstr>Aharoni</vt:lpstr>
      <vt:lpstr>Arial</vt:lpstr>
      <vt:lpstr>Calibri</vt:lpstr>
      <vt:lpstr>Century Gothic</vt:lpstr>
      <vt:lpstr>Century Schoolbook</vt:lpstr>
      <vt:lpstr>Franklin Gothic Demi</vt:lpstr>
      <vt:lpstr>Tw Cen MT</vt:lpstr>
      <vt:lpstr>Wingdings</vt:lpstr>
      <vt:lpstr>Wingdings 2</vt:lpstr>
      <vt:lpstr>Median</vt:lpstr>
      <vt:lpstr>CARDIOVASCULAR  SYSTEM</vt:lpstr>
      <vt:lpstr>Atheroma of the aorta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Coronary atherosclerosis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Aneurysm of abdominal aorta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PRACTICAL - 2  </vt:lpstr>
      <vt:lpstr>MYOCARDIAL HYPERTROPHY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Myocardial Infarction</vt:lpstr>
      <vt:lpstr>PowerPoint Presentation</vt:lpstr>
      <vt:lpstr>PowerPoint Presentation</vt:lpstr>
      <vt:lpstr>PowerPoint Presentation</vt:lpstr>
      <vt:lpstr>PowerPoint Presentation</vt:lpstr>
      <vt:lpstr>PowerPoint Presentation</vt:lpstr>
      <vt:lpstr>Transmural myocardial infarct at 2 weeks</vt:lpstr>
      <vt:lpstr>PowerPoint Presentation</vt:lpstr>
      <vt:lpstr>Thromboembolism / Vasculitis</vt:lpstr>
      <vt:lpstr>PowerPoint Presentation</vt:lpstr>
      <vt:lpstr>PowerPoint Presentation</vt:lpstr>
      <vt:lpstr>PowerPoint Presentation</vt:lpstr>
      <vt:lpstr>PowerPoint Presentation</vt:lpstr>
      <vt:lpstr>PowerPoint Presentation</vt:lpstr>
      <vt:lpstr>  </vt:lpstr>
      <vt:lpstr> Giant cell (temporal) arteritis </vt:lpstr>
      <vt:lpstr>PowerPoint Presentation</vt:lpstr>
      <vt:lpstr>PowerPoint Presentation</vt:lpstr>
      <vt:lpstr>PowerPoint Presentation</vt:lpstr>
      <vt:lpstr>PowerPoint Presentation</vt:lpstr>
      <vt:lpstr>PowerPoint Presentation</vt:lpstr>
      <vt:lpstr>Leukocytoclastic / hypersensitivity vasculitis   ( microscopic polyangitis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Cardiovascular Block</dc:title>
  <dc:creator>Dr. Sayed Esawy</dc:creator>
  <cp:lastModifiedBy>Naseem Zaidi Shaesta</cp:lastModifiedBy>
  <cp:revision>214</cp:revision>
  <dcterms:created xsi:type="dcterms:W3CDTF">2010-01-06T06:07:17Z</dcterms:created>
  <dcterms:modified xsi:type="dcterms:W3CDTF">2017-03-20T11:43:50Z</dcterms:modified>
</cp:coreProperties>
</file>