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9088461" cy="1020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-654" y="52577"/>
            <a:ext cx="9145416" cy="901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24968" y="277368"/>
            <a:ext cx="8741664" cy="5760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140" y="336550"/>
            <a:ext cx="8681719" cy="44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9088461" cy="10205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-654" y="52577"/>
            <a:ext cx="9145416" cy="9015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334517"/>
            <a:ext cx="8681719" cy="975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lgerian"/>
                <a:cs typeface="Algeri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100963"/>
            <a:ext cx="5707380" cy="1723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5" Type="http://schemas.openxmlformats.org/officeDocument/2006/relationships/image" Target="../media/image6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jpg"/><Relationship Id="rId5" Type="http://schemas.openxmlformats.org/officeDocument/2006/relationships/image" Target="../media/image71.jpg"/><Relationship Id="rId6" Type="http://schemas.openxmlformats.org/officeDocument/2006/relationships/image" Target="../media/image7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jpg"/><Relationship Id="rId12" Type="http://schemas.openxmlformats.org/officeDocument/2006/relationships/image" Target="../media/image8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jp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Relationship Id="rId15" Type="http://schemas.openxmlformats.org/officeDocument/2006/relationships/image" Target="../media/image118.png"/><Relationship Id="rId16" Type="http://schemas.openxmlformats.org/officeDocument/2006/relationships/image" Target="../media/image119.png"/><Relationship Id="rId17" Type="http://schemas.openxmlformats.org/officeDocument/2006/relationships/image" Target="../media/image120.png"/><Relationship Id="rId18" Type="http://schemas.openxmlformats.org/officeDocument/2006/relationships/image" Target="../media/image121.png"/><Relationship Id="rId19" Type="http://schemas.openxmlformats.org/officeDocument/2006/relationships/image" Target="../media/image12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Relationship Id="rId9" Type="http://schemas.openxmlformats.org/officeDocument/2006/relationships/image" Target="../media/image130.png"/><Relationship Id="rId10" Type="http://schemas.openxmlformats.org/officeDocument/2006/relationships/image" Target="../media/image131.png"/><Relationship Id="rId11" Type="http://schemas.openxmlformats.org/officeDocument/2006/relationships/image" Target="../media/image13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Relationship Id="rId11" Type="http://schemas.openxmlformats.org/officeDocument/2006/relationships/image" Target="../media/image14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2" Type="http://schemas.openxmlformats.org/officeDocument/2006/relationships/image" Target="../media/image15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jpg"/><Relationship Id="rId9" Type="http://schemas.openxmlformats.org/officeDocument/2006/relationships/image" Target="../media/image161.jpg"/><Relationship Id="rId10" Type="http://schemas.openxmlformats.org/officeDocument/2006/relationships/image" Target="../media/image162.jpg"/><Relationship Id="rId11" Type="http://schemas.openxmlformats.org/officeDocument/2006/relationships/image" Target="../media/image16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jp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jpg"/><Relationship Id="rId6" Type="http://schemas.openxmlformats.org/officeDocument/2006/relationships/image" Target="../media/image176.jpg"/><Relationship Id="rId7" Type="http://schemas.openxmlformats.org/officeDocument/2006/relationships/image" Target="../media/image177.jpg"/><Relationship Id="rId8" Type="http://schemas.openxmlformats.org/officeDocument/2006/relationships/image" Target="../media/image17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9.png"/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82.png"/><Relationship Id="rId6" Type="http://schemas.openxmlformats.org/officeDocument/2006/relationships/image" Target="../media/image18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4.png"/><Relationship Id="rId3" Type="http://schemas.openxmlformats.org/officeDocument/2006/relationships/image" Target="../media/image185.jpg"/><Relationship Id="rId4" Type="http://schemas.openxmlformats.org/officeDocument/2006/relationships/image" Target="../media/image186.png"/><Relationship Id="rId5" Type="http://schemas.openxmlformats.org/officeDocument/2006/relationships/image" Target="../media/image18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8.png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image" Target="../media/image195.png"/><Relationship Id="rId10" Type="http://schemas.openxmlformats.org/officeDocument/2006/relationships/image" Target="../media/image196.png"/><Relationship Id="rId11" Type="http://schemas.openxmlformats.org/officeDocument/2006/relationships/image" Target="../media/image197.png"/><Relationship Id="rId12" Type="http://schemas.openxmlformats.org/officeDocument/2006/relationships/image" Target="../media/image198.png"/><Relationship Id="rId13" Type="http://schemas.openxmlformats.org/officeDocument/2006/relationships/image" Target="../media/image199.png"/><Relationship Id="rId14" Type="http://schemas.openxmlformats.org/officeDocument/2006/relationships/image" Target="../media/image200.png"/><Relationship Id="rId15" Type="http://schemas.openxmlformats.org/officeDocument/2006/relationships/image" Target="../media/image20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hyperlink" Target="http://www.typesofeverything.com/wp-content/uploads/2010/12/Heart-Attack.jpg" TargetMode="External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Relationship Id="rId4" Type="http://schemas.openxmlformats.org/officeDocument/2006/relationships/image" Target="../media/image3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0" y="914400"/>
            <a:ext cx="35052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81573" y="909637"/>
            <a:ext cx="3514725" cy="5648325"/>
          </a:xfrm>
          <a:custGeom>
            <a:avLst/>
            <a:gdLst/>
            <a:ahLst/>
            <a:cxnLst/>
            <a:rect l="l" t="t" r="r" b="b"/>
            <a:pathLst>
              <a:path w="3514725" h="5648325">
                <a:moveTo>
                  <a:pt x="0" y="5648325"/>
                </a:moveTo>
                <a:lnTo>
                  <a:pt x="3514725" y="5648325"/>
                </a:lnTo>
                <a:lnTo>
                  <a:pt x="3514725" y="0"/>
                </a:lnTo>
                <a:lnTo>
                  <a:pt x="0" y="0"/>
                </a:lnTo>
                <a:lnTo>
                  <a:pt x="0" y="5648325"/>
                </a:lnTo>
                <a:close/>
              </a:path>
            </a:pathLst>
          </a:custGeom>
          <a:ln w="9525">
            <a:solidFill>
              <a:srgbClr val="7ED13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968" y="734568"/>
            <a:ext cx="4398263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7580" rIns="0" bIns="0" rtlCol="0" vert="horz">
            <a:spAutoFit/>
          </a:bodyPr>
          <a:lstStyle/>
          <a:p>
            <a:pPr marL="393700">
              <a:lnSpc>
                <a:spcPct val="100000"/>
              </a:lnSpc>
            </a:pPr>
            <a:r>
              <a:rPr dirty="0" spc="-5"/>
              <a:t>Antianginal</a:t>
            </a:r>
            <a:r>
              <a:rPr dirty="0" spc="-40"/>
              <a:t> </a:t>
            </a:r>
            <a:r>
              <a:rPr dirty="0" spc="-10"/>
              <a:t>Drugs</a:t>
            </a:r>
          </a:p>
        </p:txBody>
      </p:sp>
      <p:sp>
        <p:nvSpPr>
          <p:cNvPr id="6" name="object 6"/>
          <p:cNvSpPr/>
          <p:nvPr/>
        </p:nvSpPr>
        <p:spPr>
          <a:xfrm>
            <a:off x="429768" y="1572767"/>
            <a:ext cx="4398263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6244" y="1630553"/>
            <a:ext cx="4053204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Algerian"/>
                <a:cs typeface="Algerian"/>
              </a:rPr>
              <a:t>Learning</a:t>
            </a:r>
            <a:r>
              <a:rPr dirty="0" sz="3200" spc="-70">
                <a:latin typeface="Algerian"/>
                <a:cs typeface="Algerian"/>
              </a:rPr>
              <a:t> </a:t>
            </a:r>
            <a:r>
              <a:rPr dirty="0" sz="3200" spc="-5">
                <a:latin typeface="Algerian"/>
                <a:cs typeface="Algerian"/>
              </a:rPr>
              <a:t>outcomes</a:t>
            </a:r>
            <a:endParaRPr sz="3200">
              <a:latin typeface="Algerian"/>
              <a:cs typeface="Algeri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968" y="2487167"/>
            <a:ext cx="5160264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4968" y="3630167"/>
            <a:ext cx="5312664" cy="1271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968" y="5154167"/>
            <a:ext cx="5312664" cy="1301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1140" y="2594102"/>
            <a:ext cx="4941570" cy="374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latin typeface="Arial Narrow"/>
                <a:cs typeface="Arial Narrow"/>
              </a:rPr>
              <a:t>Recognize variables contributing to a</a:t>
            </a:r>
            <a:r>
              <a:rPr dirty="0" sz="2000" spc="-45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balanced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spc="-5" b="1">
                <a:latin typeface="Arial Narrow"/>
                <a:cs typeface="Arial Narrow"/>
              </a:rPr>
              <a:t>myocardial supply versus</a:t>
            </a:r>
            <a:r>
              <a:rPr dirty="0" sz="2000" spc="-100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demand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79755">
              <a:lnSpc>
                <a:spcPct val="125099"/>
              </a:lnSpc>
              <a:spcBef>
                <a:spcPts val="5"/>
              </a:spcBef>
            </a:pPr>
            <a:r>
              <a:rPr dirty="0" sz="2000" spc="-5" b="1">
                <a:latin typeface="Arial Narrow"/>
                <a:cs typeface="Arial Narrow"/>
              </a:rPr>
              <a:t>Expand </a:t>
            </a:r>
            <a:r>
              <a:rPr dirty="0" sz="2000" b="1">
                <a:latin typeface="Arial Narrow"/>
                <a:cs typeface="Arial Narrow"/>
              </a:rPr>
              <a:t>on the </a:t>
            </a:r>
            <a:r>
              <a:rPr dirty="0" sz="2000" spc="-5" b="1">
                <a:latin typeface="Arial Narrow"/>
                <a:cs typeface="Arial Narrow"/>
              </a:rPr>
              <a:t>drugs used to alleviate</a:t>
            </a:r>
            <a:r>
              <a:rPr dirty="0" sz="2000" spc="-95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acute  anginal attacks versus </a:t>
            </a:r>
            <a:r>
              <a:rPr dirty="0" sz="2000" b="1">
                <a:latin typeface="Arial Narrow"/>
                <a:cs typeface="Arial Narrow"/>
              </a:rPr>
              <a:t>those </a:t>
            </a:r>
            <a:r>
              <a:rPr dirty="0" sz="2000" spc="-5" b="1">
                <a:latin typeface="Arial Narrow"/>
                <a:cs typeface="Arial Narrow"/>
              </a:rPr>
              <a:t>meant </a:t>
            </a:r>
            <a:r>
              <a:rPr dirty="0" sz="2000" b="1">
                <a:latin typeface="Arial Narrow"/>
                <a:cs typeface="Arial Narrow"/>
              </a:rPr>
              <a:t>for  </a:t>
            </a:r>
            <a:r>
              <a:rPr dirty="0" sz="2000" spc="-5" b="1">
                <a:latin typeface="Arial Narrow"/>
                <a:cs typeface="Arial Narrow"/>
              </a:rPr>
              <a:t>prophylaxis &amp; improvement of</a:t>
            </a:r>
            <a:r>
              <a:rPr dirty="0" sz="2000" spc="-70" b="1">
                <a:latin typeface="Arial Narrow"/>
                <a:cs typeface="Arial Narrow"/>
              </a:rPr>
              <a:t> </a:t>
            </a:r>
            <a:r>
              <a:rPr dirty="0" sz="2000" spc="-10" b="1">
                <a:latin typeface="Arial Narrow"/>
                <a:cs typeface="Arial Narrow"/>
              </a:rPr>
              <a:t>survival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25099"/>
              </a:lnSpc>
              <a:spcBef>
                <a:spcPts val="5"/>
              </a:spcBef>
            </a:pPr>
            <a:r>
              <a:rPr dirty="0" sz="2000" spc="-5" b="1">
                <a:latin typeface="Arial Narrow"/>
                <a:cs typeface="Arial Narrow"/>
              </a:rPr>
              <a:t>Detail </a:t>
            </a:r>
            <a:r>
              <a:rPr dirty="0" sz="2000" b="1">
                <a:latin typeface="Arial Narrow"/>
                <a:cs typeface="Arial Narrow"/>
              </a:rPr>
              <a:t>the </a:t>
            </a:r>
            <a:r>
              <a:rPr dirty="0" sz="2000" spc="-5" b="1">
                <a:latin typeface="Arial Narrow"/>
                <a:cs typeface="Arial Narrow"/>
              </a:rPr>
              <a:t>pharmacology of nitrates, other  vasodilators, and other drugs used as antianginal  therapy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609600"/>
            <a:ext cx="5915025" cy="120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2286000"/>
            <a:ext cx="2676525" cy="405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33800" y="2286000"/>
            <a:ext cx="2705100" cy="398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05600" y="2286000"/>
            <a:ext cx="2209800" cy="396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773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1168" y="1039367"/>
            <a:ext cx="7217664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7340" y="338582"/>
            <a:ext cx="5174615" cy="1142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Treatment </a:t>
            </a:r>
            <a:r>
              <a:rPr dirty="0" sz="2400" spc="-5">
                <a:latin typeface="Algerian"/>
                <a:cs typeface="Algerian"/>
              </a:rPr>
              <a:t>of </a:t>
            </a:r>
            <a:r>
              <a:rPr dirty="0" sz="2400">
                <a:latin typeface="Algerian"/>
                <a:cs typeface="Algerian"/>
              </a:rPr>
              <a:t>angia</a:t>
            </a:r>
            <a:r>
              <a:rPr dirty="0" sz="2400" spc="-105">
                <a:latin typeface="Algerian"/>
                <a:cs typeface="Algerian"/>
              </a:rPr>
              <a:t> </a:t>
            </a:r>
            <a:r>
              <a:rPr dirty="0" sz="2400" spc="-5">
                <a:latin typeface="Algerian"/>
                <a:cs typeface="Algerian"/>
              </a:rPr>
              <a:t>pectors</a:t>
            </a:r>
            <a:endParaRPr sz="2400">
              <a:latin typeface="Algerian"/>
              <a:cs typeface="Algeri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Bernard MT Condensed"/>
                <a:cs typeface="Bernard MT Condensed"/>
              </a:rPr>
              <a:t>1-Agents that </a:t>
            </a:r>
            <a:r>
              <a:rPr dirty="0" sz="2400" spc="-15">
                <a:latin typeface="Bernard MT Condensed"/>
                <a:cs typeface="Bernard MT Condensed"/>
              </a:rPr>
              <a:t>improve </a:t>
            </a:r>
            <a:r>
              <a:rPr dirty="0" sz="2400" spc="-10">
                <a:latin typeface="Bernard MT Condensed"/>
                <a:cs typeface="Bernard MT Condensed"/>
              </a:rPr>
              <a:t>symptoms </a:t>
            </a:r>
            <a:r>
              <a:rPr dirty="0" sz="2400">
                <a:latin typeface="Bernard MT Condensed"/>
                <a:cs typeface="Bernard MT Condensed"/>
              </a:rPr>
              <a:t>&amp;</a:t>
            </a:r>
            <a:r>
              <a:rPr dirty="0" sz="2400" spc="55">
                <a:latin typeface="Bernard MT Condensed"/>
                <a:cs typeface="Bernard MT Condensed"/>
              </a:rPr>
              <a:t> </a:t>
            </a:r>
            <a:r>
              <a:rPr dirty="0" sz="2400" spc="-5">
                <a:latin typeface="Bernard MT Condensed"/>
                <a:cs typeface="Bernard MT Condensed"/>
              </a:rPr>
              <a:t>ischemia</a:t>
            </a:r>
            <a:endParaRPr sz="2400">
              <a:latin typeface="Bernard MT Condensed"/>
              <a:cs typeface="Bernard MT Condense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2209800"/>
            <a:ext cx="7620000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400" y="1600200"/>
            <a:ext cx="3343275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600" y="2209800"/>
            <a:ext cx="7629525" cy="4467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773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1168" y="1191767"/>
            <a:ext cx="7217664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1168" y="2106167"/>
            <a:ext cx="7217664" cy="478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1168" y="4696967"/>
            <a:ext cx="7293864" cy="478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1168" y="3782567"/>
            <a:ext cx="7217664" cy="478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1168" y="3020567"/>
            <a:ext cx="7293864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7340" y="338582"/>
            <a:ext cx="4647565" cy="4765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Treatment </a:t>
            </a:r>
            <a:r>
              <a:rPr dirty="0" sz="2400" spc="-5">
                <a:latin typeface="Algerian"/>
                <a:cs typeface="Algerian"/>
              </a:rPr>
              <a:t>of </a:t>
            </a:r>
            <a:r>
              <a:rPr dirty="0" sz="2400">
                <a:latin typeface="Algerian"/>
                <a:cs typeface="Algerian"/>
              </a:rPr>
              <a:t>angia</a:t>
            </a:r>
            <a:r>
              <a:rPr dirty="0" sz="2400" spc="-105">
                <a:latin typeface="Algerian"/>
                <a:cs typeface="Algerian"/>
              </a:rPr>
              <a:t> </a:t>
            </a:r>
            <a:r>
              <a:rPr dirty="0" sz="2400" spc="-5">
                <a:latin typeface="Algerian"/>
                <a:cs typeface="Algerian"/>
              </a:rPr>
              <a:t>pectors</a:t>
            </a:r>
            <a:endParaRPr sz="2400">
              <a:latin typeface="Algerian"/>
              <a:cs typeface="Algerian"/>
            </a:endParaRPr>
          </a:p>
          <a:p>
            <a:pPr marL="356870" marR="854710" indent="-344805">
              <a:lnSpc>
                <a:spcPct val="245100"/>
              </a:lnSpc>
              <a:spcBef>
                <a:spcPts val="190"/>
              </a:spcBef>
            </a:pPr>
            <a:r>
              <a:rPr dirty="0" sz="2400">
                <a:latin typeface="Bernard MT Condensed"/>
                <a:cs typeface="Bernard MT Condensed"/>
              </a:rPr>
              <a:t>2-Agents that </a:t>
            </a:r>
            <a:r>
              <a:rPr dirty="0" sz="2400" spc="-15">
                <a:latin typeface="Bernard MT Condensed"/>
                <a:cs typeface="Bernard MT Condensed"/>
              </a:rPr>
              <a:t>improve </a:t>
            </a:r>
            <a:r>
              <a:rPr dirty="0" sz="2400" spc="-10">
                <a:latin typeface="Bernard MT Condensed"/>
                <a:cs typeface="Bernard MT Condensed"/>
              </a:rPr>
              <a:t>prognosis  </a:t>
            </a:r>
            <a:r>
              <a:rPr dirty="0" sz="2400" b="1">
                <a:latin typeface="Arial Narrow"/>
                <a:cs typeface="Arial Narrow"/>
              </a:rPr>
              <a:t>Aspirin / </a:t>
            </a:r>
            <a:r>
              <a:rPr dirty="0" sz="2400" spc="-5" b="1">
                <a:latin typeface="Arial Narrow"/>
                <a:cs typeface="Arial Narrow"/>
              </a:rPr>
              <a:t>Other </a:t>
            </a:r>
            <a:r>
              <a:rPr dirty="0" sz="2400" b="1">
                <a:latin typeface="Arial Narrow"/>
                <a:cs typeface="Arial Narrow"/>
              </a:rPr>
              <a:t>antiplatelets  Statins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dirty="0" sz="2400" b="1">
                <a:latin typeface="Arial Narrow"/>
                <a:cs typeface="Arial Narrow"/>
              </a:rPr>
              <a:t>ACE</a:t>
            </a:r>
            <a:r>
              <a:rPr dirty="0" sz="2400" spc="-9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Inhibitors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1565"/>
              </a:spcBef>
            </a:pPr>
            <a:r>
              <a:rPr dirty="0" sz="2400" spc="15" b="1">
                <a:latin typeface="Symbol"/>
                <a:cs typeface="Symbol"/>
              </a:rPr>
              <a:t></a:t>
            </a:r>
            <a:r>
              <a:rPr dirty="0" sz="2400" spc="15" b="1">
                <a:latin typeface="Arial Narrow"/>
                <a:cs typeface="Arial Narrow"/>
              </a:rPr>
              <a:t>-AD</a:t>
            </a:r>
            <a:r>
              <a:rPr dirty="0" sz="2400" spc="-15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blockers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1496567"/>
            <a:ext cx="43220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0" y="2362200"/>
            <a:ext cx="44196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968" y="5154167"/>
            <a:ext cx="7751064" cy="883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2444" y="5211445"/>
            <a:ext cx="678815" cy="750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N</a:t>
            </a:r>
            <a:r>
              <a:rPr dirty="0" sz="2400" b="1">
                <a:latin typeface="Arial Black"/>
                <a:cs typeface="Arial Black"/>
              </a:rPr>
              <a:t>i</a:t>
            </a:r>
            <a:r>
              <a:rPr dirty="0" sz="2400" spc="-20" b="1">
                <a:latin typeface="Arial Black"/>
                <a:cs typeface="Arial Black"/>
              </a:rPr>
              <a:t>t</a:t>
            </a:r>
            <a:r>
              <a:rPr dirty="0" sz="2400" spc="-10" b="1">
                <a:latin typeface="Arial Black"/>
                <a:cs typeface="Arial Black"/>
              </a:rPr>
              <a:t>r</a:t>
            </a:r>
            <a:r>
              <a:rPr dirty="0" sz="2400" b="1">
                <a:latin typeface="Arial Black"/>
                <a:cs typeface="Arial Black"/>
              </a:rPr>
              <a:t>i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Arial Black"/>
                <a:cs typeface="Arial Black"/>
              </a:rPr>
              <a:t>vas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0869" y="5211445"/>
            <a:ext cx="710565" cy="750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925">
              <a:lnSpc>
                <a:spcPct val="100000"/>
              </a:lnSpc>
            </a:pPr>
            <a:r>
              <a:rPr dirty="0" sz="2400" spc="-45" b="1">
                <a:latin typeface="Arial Black"/>
                <a:cs typeface="Arial Black"/>
              </a:rPr>
              <a:t>a</a:t>
            </a:r>
            <a:r>
              <a:rPr dirty="0" sz="2400" spc="-10" b="1">
                <a:latin typeface="Arial Black"/>
                <a:cs typeface="Arial Black"/>
              </a:rPr>
              <a:t>t</a:t>
            </a:r>
            <a:r>
              <a:rPr dirty="0" sz="2400" b="1">
                <a:latin typeface="Arial Black"/>
                <a:cs typeface="Arial Black"/>
              </a:rPr>
              <a:t>e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latin typeface="Arial Black"/>
                <a:cs typeface="Arial Black"/>
              </a:rPr>
              <a:t>ell</a:t>
            </a:r>
            <a:r>
              <a:rPr dirty="0" sz="2400" spc="-105" b="1">
                <a:latin typeface="Arial Black"/>
                <a:cs typeface="Arial Black"/>
              </a:rPr>
              <a:t> </a:t>
            </a:r>
            <a:r>
              <a:rPr dirty="0" sz="2400" b="1">
                <a:latin typeface="Arial Black"/>
                <a:cs typeface="Arial Black"/>
              </a:rPr>
              <a:t>t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4287" y="3429000"/>
            <a:ext cx="2872105" cy="285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144145">
              <a:lnSpc>
                <a:spcPct val="100000"/>
              </a:lnSpc>
            </a:pPr>
            <a:r>
              <a:rPr dirty="0" sz="2400" spc="-25" b="1">
                <a:latin typeface="Arial Black"/>
                <a:cs typeface="Arial Black"/>
              </a:rPr>
              <a:t>cyclase</a:t>
            </a:r>
            <a:r>
              <a:rPr dirty="0" sz="2400" spc="-90" b="1">
                <a:latin typeface="Arial Black"/>
                <a:cs typeface="Arial Black"/>
              </a:rPr>
              <a:t> </a:t>
            </a:r>
            <a:r>
              <a:rPr dirty="0" sz="2400" b="1">
                <a:latin typeface="Arial Black"/>
                <a:cs typeface="Arial Black"/>
              </a:rPr>
              <a:t>in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r>
              <a:rPr dirty="0" sz="2400" b="1">
                <a:latin typeface="Arial Black"/>
                <a:cs typeface="Arial Black"/>
              </a:rPr>
              <a:t>o </a:t>
            </a:r>
            <a:r>
              <a:rPr dirty="0" sz="2400" spc="15" b="1">
                <a:latin typeface="Arial Black"/>
                <a:cs typeface="Arial Black"/>
              </a:rPr>
              <a:t>form</a:t>
            </a:r>
            <a:r>
              <a:rPr dirty="0" sz="2400" spc="-70" b="1">
                <a:latin typeface="Arial Black"/>
                <a:cs typeface="Arial Black"/>
              </a:rPr>
              <a:t> </a:t>
            </a:r>
            <a:r>
              <a:rPr dirty="0" sz="2400" spc="-95" b="1">
                <a:latin typeface="Arial Black"/>
                <a:cs typeface="Arial Black"/>
              </a:rPr>
              <a:t>cGMP.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968" y="6144767"/>
            <a:ext cx="7751064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12444" y="6202679"/>
            <a:ext cx="771525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Arial Black"/>
                <a:cs typeface="Arial Black"/>
              </a:rPr>
              <a:t>cGM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1634" y="3352800"/>
            <a:ext cx="3949700" cy="3221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Times New Roman"/>
              <a:cs typeface="Times New Roman"/>
            </a:endParaRPr>
          </a:p>
          <a:p>
            <a:pPr algn="ctr" marL="59690">
              <a:lnSpc>
                <a:spcPct val="100000"/>
              </a:lnSpc>
            </a:pPr>
            <a:r>
              <a:rPr dirty="0" sz="2400" b="1">
                <a:latin typeface="Arial Black"/>
                <a:cs typeface="Arial Black"/>
              </a:rPr>
              <a:t>c </a:t>
            </a:r>
            <a:r>
              <a:rPr dirty="0" sz="2400" spc="-20" b="1">
                <a:latin typeface="Arial Black"/>
                <a:cs typeface="Arial Black"/>
              </a:rPr>
              <a:t>oxide </a:t>
            </a:r>
            <a:r>
              <a:rPr dirty="0" sz="2400" b="1">
                <a:latin typeface="Arial Black"/>
                <a:cs typeface="Arial Black"/>
              </a:rPr>
              <a:t>binds </a:t>
            </a:r>
            <a:r>
              <a:rPr dirty="0" sz="2400" spc="-10" b="1">
                <a:latin typeface="Arial Black"/>
                <a:cs typeface="Arial Black"/>
              </a:rPr>
              <a:t>to</a:t>
            </a:r>
            <a:r>
              <a:rPr dirty="0" sz="2400" spc="-50" b="1">
                <a:latin typeface="Arial Black"/>
                <a:cs typeface="Arial Black"/>
              </a:rPr>
              <a:t> </a:t>
            </a:r>
            <a:r>
              <a:rPr dirty="0" sz="2400" b="1">
                <a:latin typeface="Arial Black"/>
                <a:cs typeface="Arial Black"/>
              </a:rPr>
              <a:t>guanyl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r>
              <a:rPr dirty="0" sz="2400" b="1">
                <a:latin typeface="Arial Black"/>
                <a:cs typeface="Arial Black"/>
              </a:rPr>
              <a:t>cular smooth </a:t>
            </a:r>
            <a:r>
              <a:rPr dirty="0" sz="2400" spc="-15" b="1">
                <a:latin typeface="Arial Black"/>
                <a:cs typeface="Arial Black"/>
              </a:rPr>
              <a:t>muscle</a:t>
            </a:r>
            <a:r>
              <a:rPr dirty="0" sz="2400" spc="-130" b="1">
                <a:latin typeface="Arial Black"/>
                <a:cs typeface="Arial Black"/>
              </a:rPr>
              <a:t> </a:t>
            </a:r>
            <a:r>
              <a:rPr dirty="0" sz="2400" b="1">
                <a:latin typeface="Arial Black"/>
                <a:cs typeface="Arial Black"/>
              </a:rPr>
              <a:t>c</a:t>
            </a:r>
            <a:endParaRPr sz="2400">
              <a:latin typeface="Arial Black"/>
              <a:cs typeface="Arial Black"/>
            </a:endParaRPr>
          </a:p>
          <a:p>
            <a:pPr algn="ctr" marL="167005">
              <a:lnSpc>
                <a:spcPct val="100000"/>
              </a:lnSpc>
              <a:spcBef>
                <a:spcPts val="2039"/>
              </a:spcBef>
            </a:pPr>
            <a:r>
              <a:rPr dirty="0" sz="2400" b="1">
                <a:latin typeface="Arial Black"/>
                <a:cs typeface="Arial Black"/>
              </a:rPr>
              <a:t>P </a:t>
            </a:r>
            <a:r>
              <a:rPr dirty="0" sz="2400" spc="-10" b="1">
                <a:latin typeface="Arial Black"/>
                <a:cs typeface="Arial Black"/>
              </a:rPr>
              <a:t>activates </a:t>
            </a:r>
            <a:r>
              <a:rPr dirty="0" sz="2400" spc="-35" b="1">
                <a:latin typeface="Arial Black"/>
                <a:cs typeface="Arial Black"/>
              </a:rPr>
              <a:t>PKG </a:t>
            </a:r>
            <a:r>
              <a:rPr dirty="0" sz="2400" spc="-5" b="1">
                <a:latin typeface="Arial Black"/>
                <a:cs typeface="Arial Black"/>
              </a:rPr>
              <a:t>to</a:t>
            </a:r>
            <a:r>
              <a:rPr dirty="0" sz="2400" b="1">
                <a:latin typeface="Arial Black"/>
                <a:cs typeface="Arial Black"/>
              </a:rPr>
              <a:t> </a:t>
            </a:r>
            <a:r>
              <a:rPr dirty="0" sz="2400" spc="10" b="1">
                <a:latin typeface="Arial Black"/>
                <a:cs typeface="Arial Black"/>
              </a:rPr>
              <a:t>pro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38245" y="6202679"/>
            <a:ext cx="2633345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Arial Black"/>
                <a:cs typeface="Arial Black"/>
              </a:rPr>
              <a:t>duce</a:t>
            </a:r>
            <a:r>
              <a:rPr dirty="0" sz="2400" spc="-80" b="1">
                <a:latin typeface="Arial Black"/>
                <a:cs typeface="Arial Black"/>
              </a:rPr>
              <a:t> </a:t>
            </a:r>
            <a:r>
              <a:rPr dirty="0" sz="2400" spc="-5" b="1">
                <a:latin typeface="Arial Black"/>
                <a:cs typeface="Arial Black"/>
              </a:rPr>
              <a:t>relaxation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9768" y="886967"/>
            <a:ext cx="4322063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6244" y="948563"/>
            <a:ext cx="279400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Organic</a:t>
            </a:r>
            <a:r>
              <a:rPr dirty="0" sz="2400" spc="-85">
                <a:latin typeface="Algerian"/>
                <a:cs typeface="Algerian"/>
              </a:rPr>
              <a:t> </a:t>
            </a:r>
            <a:r>
              <a:rPr dirty="0" sz="2400">
                <a:latin typeface="Algerian"/>
                <a:cs typeface="Algerian"/>
              </a:rPr>
              <a:t>nitrates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2168" y="2563367"/>
            <a:ext cx="2645664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88644" y="2625597"/>
            <a:ext cx="209550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Short</a:t>
            </a:r>
            <a:r>
              <a:rPr dirty="0" sz="2400" spc="-55">
                <a:latin typeface="Algerian"/>
                <a:cs typeface="Algerian"/>
              </a:rPr>
              <a:t> </a:t>
            </a:r>
            <a:r>
              <a:rPr dirty="0" sz="2400">
                <a:latin typeface="Algerian"/>
                <a:cs typeface="Algerian"/>
              </a:rPr>
              <a:t>acting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35167" y="2563367"/>
            <a:ext cx="2874264" cy="515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643117" y="2625597"/>
            <a:ext cx="246380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Nitroglycerine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8368" y="1725167"/>
            <a:ext cx="2721863" cy="515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60044" y="1558416"/>
            <a:ext cx="3267710" cy="60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40"/>
              </a:lnSpc>
            </a:pPr>
            <a:r>
              <a:rPr dirty="0" sz="2400" spc="-5">
                <a:latin typeface="Algerian"/>
                <a:cs typeface="Algerian"/>
              </a:rPr>
              <a:t>Mechanism </a:t>
            </a:r>
            <a:r>
              <a:rPr dirty="0" sz="2400" spc="-10">
                <a:latin typeface="Algerian"/>
                <a:cs typeface="Algerian"/>
              </a:rPr>
              <a:t>of</a:t>
            </a:r>
            <a:r>
              <a:rPr dirty="0" sz="2400" spc="-25">
                <a:latin typeface="Algerian"/>
                <a:cs typeface="Algerian"/>
              </a:rPr>
              <a:t> </a:t>
            </a:r>
            <a:r>
              <a:rPr dirty="0" sz="2400" spc="-5">
                <a:latin typeface="Algerian"/>
                <a:cs typeface="Algerian"/>
              </a:rPr>
              <a:t>action</a:t>
            </a:r>
            <a:endParaRPr sz="2400">
              <a:latin typeface="Algerian"/>
              <a:cs typeface="Algerian"/>
            </a:endParaRPr>
          </a:p>
          <a:p>
            <a:pPr marL="317500">
              <a:lnSpc>
                <a:spcPts val="2340"/>
              </a:lnSpc>
            </a:pPr>
            <a:r>
              <a:rPr dirty="0" sz="2400" spc="-5">
                <a:latin typeface="Algerian"/>
                <a:cs typeface="Algerian"/>
              </a:rPr>
              <a:t>Long</a:t>
            </a:r>
            <a:r>
              <a:rPr dirty="0" sz="2400" spc="-90">
                <a:latin typeface="Algerian"/>
                <a:cs typeface="Algerian"/>
              </a:rPr>
              <a:t> </a:t>
            </a:r>
            <a:r>
              <a:rPr dirty="0" sz="2400">
                <a:latin typeface="Algerian"/>
                <a:cs typeface="Algerian"/>
              </a:rPr>
              <a:t>acting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68367" y="1725167"/>
            <a:ext cx="4322064" cy="515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576064" y="1787016"/>
            <a:ext cx="3607435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Isosorbide</a:t>
            </a:r>
            <a:r>
              <a:rPr dirty="0" sz="2400" spc="-35">
                <a:latin typeface="Algerian"/>
                <a:cs typeface="Algerian"/>
              </a:rPr>
              <a:t> </a:t>
            </a:r>
            <a:r>
              <a:rPr dirty="0" sz="2400" spc="-5">
                <a:latin typeface="Algerian"/>
                <a:cs typeface="Algerian"/>
              </a:rPr>
              <a:t>mononitate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71600" y="3352800"/>
            <a:ext cx="3771900" cy="3124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38800" y="3429000"/>
            <a:ext cx="2857500" cy="2857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773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540" y="338582"/>
            <a:ext cx="535305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Hemodynamic </a:t>
            </a:r>
            <a:r>
              <a:rPr dirty="0" sz="2400">
                <a:latin typeface="Algerian"/>
                <a:cs typeface="Algerian"/>
              </a:rPr>
              <a:t>effects </a:t>
            </a:r>
            <a:r>
              <a:rPr dirty="0" sz="2400" spc="-5">
                <a:latin typeface="Algerian"/>
                <a:cs typeface="Algerian"/>
              </a:rPr>
              <a:t>of</a:t>
            </a:r>
            <a:r>
              <a:rPr dirty="0" sz="2400" spc="10">
                <a:latin typeface="Algerian"/>
                <a:cs typeface="Algerian"/>
              </a:rPr>
              <a:t> </a:t>
            </a:r>
            <a:r>
              <a:rPr dirty="0" sz="2400">
                <a:latin typeface="Algerian"/>
                <a:cs typeface="Algerian"/>
              </a:rPr>
              <a:t>nitrates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4439" y="2072639"/>
            <a:ext cx="615696" cy="667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19200" y="2057400"/>
            <a:ext cx="597535" cy="647700"/>
          </a:xfrm>
          <a:custGeom>
            <a:avLst/>
            <a:gdLst/>
            <a:ahLst/>
            <a:cxnLst/>
            <a:rect l="l" t="t" r="r" b="b"/>
            <a:pathLst>
              <a:path w="597535" h="647700">
                <a:moveTo>
                  <a:pt x="597026" y="393700"/>
                </a:moveTo>
                <a:lnTo>
                  <a:pt x="0" y="393700"/>
                </a:lnTo>
                <a:lnTo>
                  <a:pt x="281686" y="647700"/>
                </a:lnTo>
                <a:lnTo>
                  <a:pt x="597026" y="393700"/>
                </a:lnTo>
                <a:close/>
              </a:path>
              <a:path w="597535" h="647700">
                <a:moveTo>
                  <a:pt x="428117" y="0"/>
                </a:moveTo>
                <a:lnTo>
                  <a:pt x="146431" y="0"/>
                </a:lnTo>
                <a:lnTo>
                  <a:pt x="146431" y="393700"/>
                </a:lnTo>
                <a:lnTo>
                  <a:pt x="428117" y="393700"/>
                </a:lnTo>
                <a:lnTo>
                  <a:pt x="428117" y="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19200" y="2057400"/>
            <a:ext cx="597535" cy="647700"/>
          </a:xfrm>
          <a:custGeom>
            <a:avLst/>
            <a:gdLst/>
            <a:ahLst/>
            <a:cxnLst/>
            <a:rect l="l" t="t" r="r" b="b"/>
            <a:pathLst>
              <a:path w="597535" h="647700">
                <a:moveTo>
                  <a:pt x="428117" y="0"/>
                </a:moveTo>
                <a:lnTo>
                  <a:pt x="146431" y="0"/>
                </a:lnTo>
                <a:lnTo>
                  <a:pt x="146431" y="393700"/>
                </a:lnTo>
                <a:lnTo>
                  <a:pt x="0" y="393700"/>
                </a:lnTo>
                <a:lnTo>
                  <a:pt x="281686" y="647700"/>
                </a:lnTo>
                <a:lnTo>
                  <a:pt x="597026" y="393700"/>
                </a:lnTo>
                <a:lnTo>
                  <a:pt x="428117" y="393700"/>
                </a:lnTo>
                <a:lnTo>
                  <a:pt x="42811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20239" y="4587240"/>
            <a:ext cx="371856" cy="426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03857" y="4570348"/>
            <a:ext cx="352425" cy="408305"/>
          </a:xfrm>
          <a:custGeom>
            <a:avLst/>
            <a:gdLst/>
            <a:ahLst/>
            <a:cxnLst/>
            <a:rect l="l" t="t" r="r" b="b"/>
            <a:pathLst>
              <a:path w="352425" h="408304">
                <a:moveTo>
                  <a:pt x="0" y="252221"/>
                </a:moveTo>
                <a:lnTo>
                  <a:pt x="174370" y="408177"/>
                </a:lnTo>
                <a:lnTo>
                  <a:pt x="352044" y="269875"/>
                </a:lnTo>
                <a:lnTo>
                  <a:pt x="261238" y="265302"/>
                </a:lnTo>
                <a:lnTo>
                  <a:pt x="261668" y="256794"/>
                </a:lnTo>
                <a:lnTo>
                  <a:pt x="90805" y="256794"/>
                </a:lnTo>
                <a:lnTo>
                  <a:pt x="0" y="252221"/>
                </a:lnTo>
                <a:close/>
              </a:path>
              <a:path w="352425" h="408304">
                <a:moveTo>
                  <a:pt x="103759" y="0"/>
                </a:moveTo>
                <a:lnTo>
                  <a:pt x="90805" y="256794"/>
                </a:lnTo>
                <a:lnTo>
                  <a:pt x="261668" y="256794"/>
                </a:lnTo>
                <a:lnTo>
                  <a:pt x="274193" y="8508"/>
                </a:lnTo>
                <a:lnTo>
                  <a:pt x="103759" y="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03857" y="4570348"/>
            <a:ext cx="352425" cy="408305"/>
          </a:xfrm>
          <a:custGeom>
            <a:avLst/>
            <a:gdLst/>
            <a:ahLst/>
            <a:cxnLst/>
            <a:rect l="l" t="t" r="r" b="b"/>
            <a:pathLst>
              <a:path w="352425" h="408304">
                <a:moveTo>
                  <a:pt x="103759" y="0"/>
                </a:moveTo>
                <a:lnTo>
                  <a:pt x="274193" y="8508"/>
                </a:lnTo>
                <a:lnTo>
                  <a:pt x="261238" y="265302"/>
                </a:lnTo>
                <a:lnTo>
                  <a:pt x="352044" y="269875"/>
                </a:lnTo>
                <a:lnTo>
                  <a:pt x="174370" y="408177"/>
                </a:lnTo>
                <a:lnTo>
                  <a:pt x="0" y="252221"/>
                </a:lnTo>
                <a:lnTo>
                  <a:pt x="90805" y="256794"/>
                </a:lnTo>
                <a:lnTo>
                  <a:pt x="1037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53639" y="2758439"/>
            <a:ext cx="371856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38400" y="2743200"/>
            <a:ext cx="353060" cy="404495"/>
          </a:xfrm>
          <a:custGeom>
            <a:avLst/>
            <a:gdLst/>
            <a:ahLst/>
            <a:cxnLst/>
            <a:rect l="l" t="t" r="r" b="b"/>
            <a:pathLst>
              <a:path w="353060" h="404494">
                <a:moveTo>
                  <a:pt x="261619" y="146938"/>
                </a:moveTo>
                <a:lnTo>
                  <a:pt x="90931" y="146938"/>
                </a:lnTo>
                <a:lnTo>
                  <a:pt x="90931" y="404113"/>
                </a:lnTo>
                <a:lnTo>
                  <a:pt x="261619" y="404113"/>
                </a:lnTo>
                <a:lnTo>
                  <a:pt x="261619" y="146938"/>
                </a:lnTo>
                <a:close/>
              </a:path>
              <a:path w="353060" h="404494">
                <a:moveTo>
                  <a:pt x="170561" y="0"/>
                </a:moveTo>
                <a:lnTo>
                  <a:pt x="0" y="146938"/>
                </a:lnTo>
                <a:lnTo>
                  <a:pt x="352551" y="146938"/>
                </a:lnTo>
                <a:lnTo>
                  <a:pt x="170561" y="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38400" y="2743200"/>
            <a:ext cx="353060" cy="404495"/>
          </a:xfrm>
          <a:custGeom>
            <a:avLst/>
            <a:gdLst/>
            <a:ahLst/>
            <a:cxnLst/>
            <a:rect l="l" t="t" r="r" b="b"/>
            <a:pathLst>
              <a:path w="353060" h="404494">
                <a:moveTo>
                  <a:pt x="261619" y="404113"/>
                </a:moveTo>
                <a:lnTo>
                  <a:pt x="90931" y="404113"/>
                </a:lnTo>
                <a:lnTo>
                  <a:pt x="90931" y="146938"/>
                </a:lnTo>
                <a:lnTo>
                  <a:pt x="0" y="146938"/>
                </a:lnTo>
                <a:lnTo>
                  <a:pt x="170561" y="0"/>
                </a:lnTo>
                <a:lnTo>
                  <a:pt x="352551" y="146938"/>
                </a:lnTo>
                <a:lnTo>
                  <a:pt x="261619" y="146938"/>
                </a:lnTo>
                <a:lnTo>
                  <a:pt x="261619" y="40411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52800" y="1905000"/>
            <a:ext cx="3505200" cy="4591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2168" y="963167"/>
            <a:ext cx="3788663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34767" y="2029967"/>
            <a:ext cx="2036063" cy="515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72767" y="1953767"/>
            <a:ext cx="3941063" cy="515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15567" y="3782567"/>
            <a:ext cx="4169663" cy="466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44367" y="2715767"/>
            <a:ext cx="3941063" cy="515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39567" y="4544567"/>
            <a:ext cx="2036063" cy="515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353438" y="2012569"/>
            <a:ext cx="3520440" cy="2973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>
              <a:lnSpc>
                <a:spcPct val="100000"/>
              </a:lnSpc>
            </a:pPr>
            <a:r>
              <a:rPr dirty="0" sz="2400" spc="-290" b="1">
                <a:latin typeface="Comic Sans MS"/>
                <a:cs typeface="Comic Sans MS"/>
              </a:rPr>
              <a:t>Coron</a:t>
            </a:r>
            <a:r>
              <a:rPr dirty="0" baseline="-13888" sz="3600" spc="-434" b="1">
                <a:latin typeface="Comic Sans MS"/>
                <a:cs typeface="Comic Sans MS"/>
              </a:rPr>
              <a:t>P</a:t>
            </a:r>
            <a:r>
              <a:rPr dirty="0" sz="2400" spc="-290" b="1">
                <a:latin typeface="Comic Sans MS"/>
                <a:cs typeface="Comic Sans MS"/>
              </a:rPr>
              <a:t>a</a:t>
            </a:r>
            <a:r>
              <a:rPr dirty="0" baseline="-13888" sz="3600" spc="-434" b="1">
                <a:latin typeface="Comic Sans MS"/>
                <a:cs typeface="Comic Sans MS"/>
              </a:rPr>
              <a:t>r</a:t>
            </a:r>
            <a:r>
              <a:rPr dirty="0" sz="2400" spc="-290" b="1">
                <a:latin typeface="Comic Sans MS"/>
                <a:cs typeface="Comic Sans MS"/>
              </a:rPr>
              <a:t>r</a:t>
            </a:r>
            <a:r>
              <a:rPr dirty="0" baseline="-13888" sz="3600" spc="-434" b="1">
                <a:latin typeface="Comic Sans MS"/>
                <a:cs typeface="Comic Sans MS"/>
              </a:rPr>
              <a:t>e</a:t>
            </a:r>
            <a:r>
              <a:rPr dirty="0" sz="2400" spc="-290" b="1">
                <a:latin typeface="Comic Sans MS"/>
                <a:cs typeface="Comic Sans MS"/>
              </a:rPr>
              <a:t>y</a:t>
            </a:r>
            <a:r>
              <a:rPr dirty="0" baseline="-13888" sz="3600" spc="-434" b="1">
                <a:latin typeface="Comic Sans MS"/>
                <a:cs typeface="Comic Sans MS"/>
              </a:rPr>
              <a:t>lo</a:t>
            </a:r>
            <a:r>
              <a:rPr dirty="0" sz="2400" spc="-290" b="1">
                <a:latin typeface="Comic Sans MS"/>
                <a:cs typeface="Comic Sans MS"/>
              </a:rPr>
              <a:t>v</a:t>
            </a:r>
            <a:r>
              <a:rPr dirty="0" baseline="-13888" sz="3600" spc="-434" b="1">
                <a:latin typeface="Comic Sans MS"/>
                <a:cs typeface="Comic Sans MS"/>
              </a:rPr>
              <a:t>a</a:t>
            </a:r>
            <a:r>
              <a:rPr dirty="0" sz="2400" spc="-290" b="1">
                <a:latin typeface="Comic Sans MS"/>
                <a:cs typeface="Comic Sans MS"/>
              </a:rPr>
              <a:t>a</a:t>
            </a:r>
            <a:r>
              <a:rPr dirty="0" baseline="-13888" sz="3600" spc="-434" b="1">
                <a:latin typeface="Comic Sans MS"/>
                <a:cs typeface="Comic Sans MS"/>
              </a:rPr>
              <a:t>d</a:t>
            </a:r>
            <a:r>
              <a:rPr dirty="0" sz="2400" spc="-290" b="1">
                <a:latin typeface="Comic Sans MS"/>
                <a:cs typeface="Comic Sans MS"/>
              </a:rPr>
              <a:t>sodilatat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1842135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Myocardial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latin typeface="Comic Sans MS"/>
                <a:cs typeface="Comic Sans MS"/>
              </a:rPr>
              <a:t>Arterial</a:t>
            </a:r>
            <a:r>
              <a:rPr dirty="0" sz="2400" spc="-60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vasodilatation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Times New Roman"/>
              <a:cs typeface="Times New Roman"/>
            </a:endParaRPr>
          </a:p>
          <a:p>
            <a:pPr marL="1667510">
              <a:lnSpc>
                <a:spcPct val="100000"/>
              </a:lnSpc>
            </a:pPr>
            <a:r>
              <a:rPr dirty="0" sz="2400" spc="-5" b="1">
                <a:latin typeface="Comic Sans MS"/>
                <a:cs typeface="Comic Sans MS"/>
              </a:rPr>
              <a:t>Afterload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7368" y="810768"/>
            <a:ext cx="7522464" cy="883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14908" y="869315"/>
            <a:ext cx="6969759" cy="534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70" b="1">
                <a:solidFill>
                  <a:srgbClr val="FF3300"/>
                </a:solidFill>
                <a:latin typeface="Comic Sans MS"/>
                <a:cs typeface="Comic Sans MS"/>
              </a:rPr>
              <a:t>S</a:t>
            </a:r>
            <a:r>
              <a:rPr dirty="0" baseline="-27777" sz="3600" spc="-855" b="1">
                <a:latin typeface="Comic Sans MS"/>
                <a:cs typeface="Comic Sans MS"/>
              </a:rPr>
              <a:t>V</a:t>
            </a:r>
            <a:r>
              <a:rPr dirty="0" sz="2400" spc="-570" b="1">
                <a:solidFill>
                  <a:srgbClr val="FF3300"/>
                </a:solidFill>
                <a:latin typeface="Comic Sans MS"/>
                <a:cs typeface="Comic Sans MS"/>
              </a:rPr>
              <a:t>h</a:t>
            </a:r>
            <a:r>
              <a:rPr dirty="0" baseline="-27777" sz="3600" spc="-855" b="1">
                <a:latin typeface="Comic Sans MS"/>
                <a:cs typeface="Comic Sans MS"/>
              </a:rPr>
              <a:t>e</a:t>
            </a:r>
            <a:r>
              <a:rPr dirty="0" sz="2400" spc="-570" b="1">
                <a:solidFill>
                  <a:srgbClr val="FF3300"/>
                </a:solidFill>
                <a:latin typeface="Comic Sans MS"/>
                <a:cs typeface="Comic Sans MS"/>
              </a:rPr>
              <a:t>un</a:t>
            </a:r>
            <a:r>
              <a:rPr dirty="0" baseline="-27777" sz="3600" spc="-855" b="1">
                <a:latin typeface="Comic Sans MS"/>
                <a:cs typeface="Comic Sans MS"/>
              </a:rPr>
              <a:t>n</a:t>
            </a:r>
            <a:r>
              <a:rPr dirty="0" sz="2400" spc="-570" b="1">
                <a:solidFill>
                  <a:srgbClr val="FF3300"/>
                </a:solidFill>
                <a:latin typeface="Comic Sans MS"/>
                <a:cs typeface="Comic Sans MS"/>
              </a:rPr>
              <a:t>t</a:t>
            </a:r>
            <a:r>
              <a:rPr dirty="0" baseline="-27777" sz="3600" spc="-855" b="1">
                <a:latin typeface="Comic Sans MS"/>
                <a:cs typeface="Comic Sans MS"/>
              </a:rPr>
              <a:t>o</a:t>
            </a:r>
            <a:r>
              <a:rPr dirty="0" sz="2400" spc="-570" b="1">
                <a:solidFill>
                  <a:srgbClr val="FF3300"/>
                </a:solidFill>
                <a:latin typeface="Comic Sans MS"/>
                <a:cs typeface="Comic Sans MS"/>
              </a:rPr>
              <a:t>i</a:t>
            </a:r>
            <a:r>
              <a:rPr dirty="0" baseline="-27777" sz="3600" spc="-855" b="1">
                <a:latin typeface="Comic Sans MS"/>
                <a:cs typeface="Comic Sans MS"/>
              </a:rPr>
              <a:t>u</a:t>
            </a:r>
            <a:r>
              <a:rPr dirty="0" sz="2400" spc="-570" b="1">
                <a:solidFill>
                  <a:srgbClr val="FF3300"/>
                </a:solidFill>
                <a:latin typeface="Comic Sans MS"/>
                <a:cs typeface="Comic Sans MS"/>
              </a:rPr>
              <a:t>n</a:t>
            </a:r>
            <a:r>
              <a:rPr dirty="0" baseline="-27777" sz="3600" spc="-855" b="1">
                <a:latin typeface="Comic Sans MS"/>
                <a:cs typeface="Comic Sans MS"/>
              </a:rPr>
              <a:t>s</a:t>
            </a:r>
            <a:r>
              <a:rPr dirty="0" sz="2400" spc="-570" b="1">
                <a:solidFill>
                  <a:srgbClr val="FF3300"/>
                </a:solidFill>
                <a:latin typeface="Comic Sans MS"/>
                <a:cs typeface="Comic Sans MS"/>
              </a:rPr>
              <a:t>g </a:t>
            </a:r>
            <a:r>
              <a:rPr dirty="0" baseline="-27777" sz="3600" spc="-802" b="1">
                <a:latin typeface="Comic Sans MS"/>
                <a:cs typeface="Comic Sans MS"/>
              </a:rPr>
              <a:t>v</a:t>
            </a:r>
            <a:r>
              <a:rPr dirty="0" sz="2400" spc="-535" b="1">
                <a:solidFill>
                  <a:srgbClr val="FF3300"/>
                </a:solidFill>
                <a:latin typeface="Comic Sans MS"/>
                <a:cs typeface="Comic Sans MS"/>
              </a:rPr>
              <a:t>o</a:t>
            </a:r>
            <a:r>
              <a:rPr dirty="0" baseline="-27777" sz="3600" spc="-802" b="1">
                <a:latin typeface="Comic Sans MS"/>
                <a:cs typeface="Comic Sans MS"/>
              </a:rPr>
              <a:t>a</a:t>
            </a:r>
            <a:r>
              <a:rPr dirty="0" sz="2400" spc="-535" b="1">
                <a:solidFill>
                  <a:srgbClr val="FF3300"/>
                </a:solidFill>
                <a:latin typeface="Comic Sans MS"/>
                <a:cs typeface="Comic Sans MS"/>
              </a:rPr>
              <a:t>f</a:t>
            </a:r>
            <a:r>
              <a:rPr dirty="0" baseline="-27777" sz="3600" spc="-802" b="1">
                <a:latin typeface="Comic Sans MS"/>
                <a:cs typeface="Comic Sans MS"/>
              </a:rPr>
              <a:t>so</a:t>
            </a:r>
            <a:r>
              <a:rPr dirty="0" sz="2400" spc="-535" b="1">
                <a:solidFill>
                  <a:srgbClr val="FF3300"/>
                </a:solidFill>
                <a:latin typeface="Comic Sans MS"/>
                <a:cs typeface="Comic Sans MS"/>
              </a:rPr>
              <a:t>f</a:t>
            </a:r>
            <a:r>
              <a:rPr dirty="0" baseline="-27777" sz="3600" spc="-802" b="1">
                <a:latin typeface="Comic Sans MS"/>
                <a:cs typeface="Comic Sans MS"/>
              </a:rPr>
              <a:t>d</a:t>
            </a:r>
            <a:r>
              <a:rPr dirty="0" sz="2400" spc="-535" b="1">
                <a:solidFill>
                  <a:srgbClr val="FF3300"/>
                </a:solidFill>
                <a:latin typeface="Comic Sans MS"/>
                <a:cs typeface="Comic Sans MS"/>
              </a:rPr>
              <a:t>lo</a:t>
            </a:r>
            <a:r>
              <a:rPr dirty="0" baseline="-27777" sz="3600" spc="-802" b="1">
                <a:latin typeface="Comic Sans MS"/>
                <a:cs typeface="Comic Sans MS"/>
              </a:rPr>
              <a:t>il</a:t>
            </a:r>
            <a:r>
              <a:rPr dirty="0" sz="2400" spc="-535" b="1">
                <a:solidFill>
                  <a:srgbClr val="FF3300"/>
                </a:solidFill>
                <a:latin typeface="Comic Sans MS"/>
                <a:cs typeface="Comic Sans MS"/>
              </a:rPr>
              <a:t>w</a:t>
            </a:r>
            <a:r>
              <a:rPr dirty="0" baseline="-27777" sz="3600" spc="-802" b="1">
                <a:latin typeface="Comic Sans MS"/>
                <a:cs typeface="Comic Sans MS"/>
              </a:rPr>
              <a:t>at</a:t>
            </a:r>
            <a:r>
              <a:rPr dirty="0" sz="2400" spc="-535" b="1">
                <a:solidFill>
                  <a:srgbClr val="FF3300"/>
                </a:solidFill>
                <a:latin typeface="Comic Sans MS"/>
                <a:cs typeface="Comic Sans MS"/>
              </a:rPr>
              <a:t>f</a:t>
            </a:r>
            <a:r>
              <a:rPr dirty="0" baseline="-27777" sz="3600" spc="-802" b="1">
                <a:latin typeface="Comic Sans MS"/>
                <a:cs typeface="Comic Sans MS"/>
              </a:rPr>
              <a:t>a</a:t>
            </a:r>
            <a:r>
              <a:rPr dirty="0" sz="2400" spc="-535" b="1">
                <a:solidFill>
                  <a:srgbClr val="FF3300"/>
                </a:solidFill>
                <a:latin typeface="Comic Sans MS"/>
                <a:cs typeface="Comic Sans MS"/>
              </a:rPr>
              <a:t>r</a:t>
            </a:r>
            <a:r>
              <a:rPr dirty="0" baseline="-27777" sz="3600" spc="-802" b="1">
                <a:latin typeface="Comic Sans MS"/>
                <a:cs typeface="Comic Sans MS"/>
              </a:rPr>
              <a:t>t</a:t>
            </a:r>
            <a:r>
              <a:rPr dirty="0" sz="2400" spc="-535" b="1">
                <a:solidFill>
                  <a:srgbClr val="FF3300"/>
                </a:solidFill>
                <a:latin typeface="Comic Sans MS"/>
                <a:cs typeface="Comic Sans MS"/>
              </a:rPr>
              <a:t>o</a:t>
            </a:r>
            <a:r>
              <a:rPr dirty="0" baseline="-27777" sz="3600" spc="-802" b="1">
                <a:latin typeface="Comic Sans MS"/>
                <a:cs typeface="Comic Sans MS"/>
              </a:rPr>
              <a:t>io</a:t>
            </a:r>
            <a:r>
              <a:rPr dirty="0" sz="2400" spc="-535" b="1">
                <a:solidFill>
                  <a:srgbClr val="FF3300"/>
                </a:solidFill>
                <a:latin typeface="Comic Sans MS"/>
                <a:cs typeface="Comic Sans MS"/>
              </a:rPr>
              <a:t>m</a:t>
            </a:r>
            <a:r>
              <a:rPr dirty="0" baseline="-27777" sz="3600" spc="-802" b="1">
                <a:latin typeface="Comic Sans MS"/>
                <a:cs typeface="Comic Sans MS"/>
              </a:rPr>
              <a:t>n </a:t>
            </a:r>
            <a:r>
              <a:rPr dirty="0" sz="2400" b="1">
                <a:solidFill>
                  <a:srgbClr val="FF3300"/>
                </a:solidFill>
                <a:latin typeface="Comic Sans MS"/>
                <a:cs typeface="Comic Sans MS"/>
              </a:rPr>
              <a:t>normal area </a:t>
            </a:r>
            <a:r>
              <a:rPr dirty="0" sz="2400" spc="-5" b="1">
                <a:solidFill>
                  <a:srgbClr val="FF3300"/>
                </a:solidFill>
                <a:latin typeface="Comic Sans MS"/>
                <a:cs typeface="Comic Sans MS"/>
              </a:rPr>
              <a:t>to</a:t>
            </a:r>
            <a:r>
              <a:rPr dirty="0" sz="2400" spc="155" b="1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FF3300"/>
                </a:solidFill>
                <a:latin typeface="Comic Sans MS"/>
                <a:cs typeface="Comic Sans MS"/>
              </a:rPr>
              <a:t>ischemic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540" y="1235075"/>
            <a:ext cx="447103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3300"/>
                </a:solidFill>
                <a:latin typeface="Comic Sans MS"/>
                <a:cs typeface="Comic Sans MS"/>
              </a:rPr>
              <a:t>area </a:t>
            </a:r>
            <a:r>
              <a:rPr dirty="0" sz="2400" spc="-5" b="1">
                <a:solidFill>
                  <a:srgbClr val="FF3300"/>
                </a:solidFill>
                <a:latin typeface="Comic Sans MS"/>
                <a:cs typeface="Comic Sans MS"/>
              </a:rPr>
              <a:t>by dilating collateral</a:t>
            </a:r>
            <a:r>
              <a:rPr dirty="0" sz="2400" spc="20" b="1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FF3300"/>
                </a:solidFill>
                <a:latin typeface="Comic Sans MS"/>
                <a:cs typeface="Comic Sans MS"/>
              </a:rPr>
              <a:t>ves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3400" y="1752600"/>
            <a:ext cx="4343400" cy="5029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62600" y="1828800"/>
            <a:ext cx="3581400" cy="4876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77000" y="1295412"/>
            <a:ext cx="1752600" cy="419100"/>
          </a:xfrm>
          <a:custGeom>
            <a:avLst/>
            <a:gdLst/>
            <a:ahLst/>
            <a:cxnLst/>
            <a:rect l="l" t="t" r="r" b="b"/>
            <a:pathLst>
              <a:path w="1752600" h="419100">
                <a:moveTo>
                  <a:pt x="0" y="418579"/>
                </a:moveTo>
                <a:lnTo>
                  <a:pt x="1752600" y="418579"/>
                </a:lnTo>
                <a:lnTo>
                  <a:pt x="1752600" y="0"/>
                </a:lnTo>
                <a:lnTo>
                  <a:pt x="0" y="0"/>
                </a:lnTo>
                <a:lnTo>
                  <a:pt x="0" y="41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842967" y="1143000"/>
            <a:ext cx="4025265" cy="5267325"/>
          </a:xfrm>
          <a:prstGeom prst="rect">
            <a:avLst/>
          </a:prstGeom>
        </p:spPr>
        <p:txBody>
          <a:bodyPr wrap="square" lIns="0" tIns="1924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15"/>
              </a:spcBef>
              <a:tabLst>
                <a:tab pos="1727200" algn="l"/>
              </a:tabLst>
            </a:pPr>
            <a:r>
              <a:rPr dirty="0" baseline="18518" sz="3600" spc="-7" b="1">
                <a:solidFill>
                  <a:srgbClr val="FF3300"/>
                </a:solidFill>
                <a:latin typeface="Comic Sans MS"/>
                <a:cs typeface="Comic Sans MS"/>
              </a:rPr>
              <a:t>sels	</a:t>
            </a:r>
            <a:r>
              <a:rPr dirty="0" sz="2400" spc="-10">
                <a:solidFill>
                  <a:srgbClr val="CC0000"/>
                </a:solidFill>
                <a:latin typeface="Bernard MT Condensed"/>
                <a:cs typeface="Bernard MT Condensed"/>
              </a:rPr>
              <a:t>With</a:t>
            </a:r>
            <a:r>
              <a:rPr dirty="0" sz="2400" spc="-70">
                <a:solidFill>
                  <a:srgbClr val="CC0000"/>
                </a:solidFill>
                <a:latin typeface="Bernard MT Condensed"/>
                <a:cs typeface="Bernard MT Condensed"/>
              </a:rPr>
              <a:t> </a:t>
            </a:r>
            <a:r>
              <a:rPr dirty="0" sz="2400" spc="-5">
                <a:solidFill>
                  <a:srgbClr val="CC0000"/>
                </a:solidFill>
                <a:latin typeface="Bernard MT Condensed"/>
                <a:cs typeface="Bernard MT Condensed"/>
              </a:rPr>
              <a:t>Nitrates</a:t>
            </a:r>
            <a:endParaRPr sz="2400">
              <a:latin typeface="Bernard MT Condensed"/>
              <a:cs typeface="Bernard MT Condensed"/>
            </a:endParaRPr>
          </a:p>
          <a:p>
            <a:pPr marL="76200" marR="2590800" indent="-59055">
              <a:lnSpc>
                <a:spcPts val="6000"/>
              </a:lnSpc>
              <a:spcBef>
                <a:spcPts val="50"/>
              </a:spcBef>
            </a:pPr>
            <a:r>
              <a:rPr dirty="0" sz="2400" spc="-5" b="1">
                <a:latin typeface="Comic Sans MS"/>
                <a:cs typeface="Comic Sans MS"/>
              </a:rPr>
              <a:t>ion  </a:t>
            </a:r>
            <a:r>
              <a:rPr dirty="0" sz="2400" spc="-15" b="1">
                <a:latin typeface="Comic Sans MS"/>
                <a:cs typeface="Comic Sans MS"/>
              </a:rPr>
              <a:t>p</a:t>
            </a:r>
            <a:r>
              <a:rPr dirty="0" sz="2400" spc="-5" b="1">
                <a:latin typeface="Comic Sans MS"/>
                <a:cs typeface="Comic Sans MS"/>
              </a:rPr>
              <a:t>er</a:t>
            </a:r>
            <a:r>
              <a:rPr dirty="0" sz="2400" spc="5" b="1">
                <a:latin typeface="Comic Sans MS"/>
                <a:cs typeface="Comic Sans MS"/>
              </a:rPr>
              <a:t>f</a:t>
            </a:r>
            <a:r>
              <a:rPr dirty="0" sz="2400" b="1">
                <a:latin typeface="Comic Sans MS"/>
                <a:cs typeface="Comic Sans MS"/>
              </a:rPr>
              <a:t>u</a:t>
            </a:r>
            <a:r>
              <a:rPr dirty="0" sz="2400" spc="5" b="1">
                <a:latin typeface="Comic Sans MS"/>
                <a:cs typeface="Comic Sans MS"/>
              </a:rPr>
              <a:t>s</a:t>
            </a:r>
            <a:r>
              <a:rPr dirty="0" sz="2400" spc="-5" b="1">
                <a:latin typeface="Comic Sans MS"/>
                <a:cs typeface="Comic Sans MS"/>
              </a:rPr>
              <a:t>i</a:t>
            </a:r>
            <a:r>
              <a:rPr dirty="0" sz="2400" spc="10" b="1">
                <a:latin typeface="Comic Sans MS"/>
                <a:cs typeface="Comic Sans MS"/>
              </a:rPr>
              <a:t>o</a:t>
            </a:r>
            <a:r>
              <a:rPr dirty="0" sz="2400" b="1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76800" y="1143000"/>
            <a:ext cx="3990975" cy="52673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968" y="1249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444" y="186182"/>
            <a:ext cx="2745105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/>
              <a:t>Think-pair-share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24968" y="5916167"/>
            <a:ext cx="3636264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1140" y="5975807"/>
            <a:ext cx="2847975" cy="635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15">
                <a:latin typeface="Constantia"/>
                <a:cs typeface="Constantia"/>
              </a:rPr>
              <a:t>8-</a:t>
            </a:r>
            <a:r>
              <a:rPr dirty="0" sz="2000" spc="-15">
                <a:latin typeface="Calibri"/>
                <a:cs typeface="Calibri"/>
              </a:rPr>
              <a:t>Vasodilation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 spc="-10">
                <a:latin typeface="Calibri"/>
                <a:cs typeface="Calibri"/>
              </a:rPr>
              <a:t>epicardial  coronary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arteries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8359" y="2499360"/>
            <a:ext cx="2773680" cy="429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024498" y="2536190"/>
            <a:ext cx="173990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A-↓ </a:t>
            </a:r>
            <a:r>
              <a:rPr dirty="0" sz="2000" spc="-5">
                <a:latin typeface="Calibri"/>
                <a:cs typeface="Calibri"/>
              </a:rPr>
              <a:t>O2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968" y="3401567"/>
            <a:ext cx="3331464" cy="454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140" y="3463290"/>
            <a:ext cx="18681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latin typeface="Constantia"/>
                <a:cs typeface="Constantia"/>
              </a:rPr>
              <a:t>4-</a:t>
            </a:r>
            <a:r>
              <a:rPr dirty="0" sz="2000" spc="-15">
                <a:latin typeface="Times New Roman"/>
                <a:cs typeface="Times New Roman"/>
              </a:rPr>
              <a:t>↑</a:t>
            </a:r>
            <a:r>
              <a:rPr dirty="0" sz="2000" spc="-15">
                <a:latin typeface="Calibri"/>
                <a:cs typeface="Calibri"/>
              </a:rPr>
              <a:t>Collateral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4968" y="1801367"/>
            <a:ext cx="3331464" cy="454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1140" y="1859153"/>
            <a:ext cx="23818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latin typeface="Constantia"/>
                <a:cs typeface="Constantia"/>
              </a:rPr>
              <a:t>1-</a:t>
            </a:r>
            <a:r>
              <a:rPr dirty="0" sz="2000" spc="-15">
                <a:latin typeface="Calibri"/>
                <a:cs typeface="Calibri"/>
              </a:rPr>
              <a:t>↓Ventricular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volume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4968" y="2868167"/>
            <a:ext cx="3331464" cy="454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31140" y="2926588"/>
            <a:ext cx="21805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Constantia"/>
                <a:cs typeface="Constantia"/>
              </a:rPr>
              <a:t>3-</a:t>
            </a:r>
            <a:r>
              <a:rPr dirty="0" sz="2000" spc="-10">
                <a:latin typeface="Calibri"/>
                <a:cs typeface="Calibri"/>
              </a:rPr>
              <a:t>↓Arterial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pressure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4968" y="5077967"/>
            <a:ext cx="3331464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1140" y="5137277"/>
            <a:ext cx="2915920" cy="635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Constantia"/>
                <a:cs typeface="Constantia"/>
              </a:rPr>
              <a:t>7-</a:t>
            </a:r>
            <a:r>
              <a:rPr dirty="0" sz="2000" spc="-10">
                <a:latin typeface="Calibri"/>
                <a:cs typeface="Calibri"/>
              </a:rPr>
              <a:t>↓Diastolic perfusion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due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tachycardia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4968" y="4468367"/>
            <a:ext cx="4245864" cy="454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31140" y="4527422"/>
            <a:ext cx="390207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Constantia"/>
                <a:cs typeface="Constantia"/>
              </a:rPr>
              <a:t>6-</a:t>
            </a:r>
            <a:r>
              <a:rPr dirty="0" sz="2000" spc="-10">
                <a:latin typeface="Calibri"/>
                <a:cs typeface="Calibri"/>
              </a:rPr>
              <a:t>↓Left ventricular diastolic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pressure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4968" y="2334767"/>
            <a:ext cx="3560064" cy="454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31140" y="2395982"/>
            <a:ext cx="2650490" cy="316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Times New Roman"/>
                <a:cs typeface="Times New Roman"/>
              </a:rPr>
              <a:t>2-Reflex </a:t>
            </a:r>
            <a:r>
              <a:rPr dirty="0" sz="2000" spc="-5">
                <a:latin typeface="Times New Roman"/>
                <a:cs typeface="Times New Roman"/>
              </a:rPr>
              <a:t>↑ in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contractility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4968" y="3934967"/>
            <a:ext cx="3331464" cy="454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1140" y="3993642"/>
            <a:ext cx="209740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0">
                <a:latin typeface="Constantia"/>
                <a:cs typeface="Constantia"/>
              </a:rPr>
              <a:t>5-</a:t>
            </a:r>
            <a:r>
              <a:rPr dirty="0" sz="2000" spc="-20">
                <a:latin typeface="Calibri"/>
                <a:cs typeface="Calibri"/>
              </a:rPr>
              <a:t>Reflex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tachycardia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28359" y="3566159"/>
            <a:ext cx="2849880" cy="7376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024498" y="3612642"/>
            <a:ext cx="2059305" cy="626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65"/>
              </a:lnSpc>
            </a:pPr>
            <a:r>
              <a:rPr dirty="0" sz="2000" spc="-20">
                <a:latin typeface="Calibri"/>
                <a:cs typeface="Calibri"/>
              </a:rPr>
              <a:t>C-Relief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coronary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65"/>
              </a:lnSpc>
            </a:pPr>
            <a:r>
              <a:rPr dirty="0" sz="2000" spc="-10">
                <a:latin typeface="Calibri"/>
                <a:cs typeface="Calibri"/>
              </a:rPr>
              <a:t>artery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spasm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28359" y="4404359"/>
            <a:ext cx="2849880" cy="737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024498" y="4451222"/>
            <a:ext cx="2562225" cy="626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65"/>
              </a:lnSpc>
            </a:pPr>
            <a:r>
              <a:rPr dirty="0" sz="2000" spc="-15">
                <a:latin typeface="Calibri"/>
                <a:cs typeface="Calibri"/>
              </a:rPr>
              <a:t>D-Improved </a:t>
            </a:r>
            <a:r>
              <a:rPr dirty="0" sz="2000" spc="-10">
                <a:latin typeface="Calibri"/>
                <a:cs typeface="Calibri"/>
              </a:rPr>
              <a:t>perfusion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65"/>
              </a:lnSpc>
            </a:pPr>
            <a:r>
              <a:rPr dirty="0" sz="2000" spc="-10">
                <a:latin typeface="Calibri"/>
                <a:cs typeface="Calibri"/>
              </a:rPr>
              <a:t>ischemic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myocardium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28359" y="3032760"/>
            <a:ext cx="2773680" cy="429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024498" y="3072891"/>
            <a:ext cx="166687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Times New Roman"/>
                <a:cs typeface="Times New Roman"/>
              </a:rPr>
              <a:t>B-↑ </a:t>
            </a:r>
            <a:r>
              <a:rPr dirty="0" sz="2000" spc="-10">
                <a:latin typeface="Calibri"/>
                <a:cs typeface="Calibri"/>
              </a:rPr>
              <a:t>O2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28359" y="5242559"/>
            <a:ext cx="2926080" cy="737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024498" y="5289677"/>
            <a:ext cx="2715895" cy="626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65"/>
              </a:lnSpc>
            </a:pPr>
            <a:r>
              <a:rPr dirty="0" sz="2000" spc="-15">
                <a:latin typeface="Calibri"/>
                <a:cs typeface="Calibri"/>
              </a:rPr>
              <a:t>E-Improve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subendocardial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65"/>
              </a:lnSpc>
            </a:pPr>
            <a:r>
              <a:rPr dirty="0" sz="2000" spc="-10">
                <a:latin typeface="Calibri"/>
                <a:cs typeface="Calibri"/>
              </a:rPr>
              <a:t>perfusion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28359" y="6080759"/>
            <a:ext cx="2926080" cy="4297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024498" y="6119367"/>
            <a:ext cx="26739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F-↓ </a:t>
            </a:r>
            <a:r>
              <a:rPr dirty="0" sz="2000" spc="-15">
                <a:latin typeface="Calibri"/>
                <a:cs typeface="Calibri"/>
              </a:rPr>
              <a:t>myocardial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perfusion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960" y="746759"/>
            <a:ext cx="8945880" cy="4907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7160" y="1280160"/>
            <a:ext cx="1402080" cy="4297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54939" y="774827"/>
            <a:ext cx="8748395" cy="846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00" b="1">
                <a:solidFill>
                  <a:srgbClr val="FF0000"/>
                </a:solidFill>
                <a:latin typeface="Tempus Sans ITC"/>
                <a:cs typeface="Tempus Sans ITC"/>
              </a:rPr>
              <a:t>ftatch</a:t>
            </a:r>
            <a:r>
              <a:rPr dirty="0" sz="2400" spc="-50" b="1">
                <a:solidFill>
                  <a:srgbClr val="FF0000"/>
                </a:solidFill>
                <a:latin typeface="Tempus Sans ITC"/>
                <a:cs typeface="Tempus Sans ITC"/>
              </a:rPr>
              <a:t> </a:t>
            </a:r>
            <a:r>
              <a:rPr dirty="0" sz="2400" spc="5" b="1">
                <a:solidFill>
                  <a:srgbClr val="FF0000"/>
                </a:solidFill>
                <a:latin typeface="Tempus Sans ITC"/>
                <a:cs typeface="Tempus Sans ITC"/>
              </a:rPr>
              <a:t>the</a:t>
            </a:r>
            <a:r>
              <a:rPr dirty="0" sz="2400" spc="-30" b="1">
                <a:solidFill>
                  <a:srgbClr val="FF0000"/>
                </a:solidFill>
                <a:latin typeface="Tempus Sans ITC"/>
                <a:cs typeface="Tempus Sans ITC"/>
              </a:rPr>
              <a:t> </a:t>
            </a:r>
            <a:r>
              <a:rPr dirty="0" sz="2400" spc="5" b="1">
                <a:solidFill>
                  <a:srgbClr val="FF0000"/>
                </a:solidFill>
                <a:latin typeface="Tempus Sans ITC"/>
                <a:cs typeface="Tempus Sans ITC"/>
              </a:rPr>
              <a:t>effects</a:t>
            </a:r>
            <a:r>
              <a:rPr dirty="0" sz="2400" spc="-70" b="1">
                <a:solidFill>
                  <a:srgbClr val="FF0000"/>
                </a:solidFill>
                <a:latin typeface="Tempus Sans ITC"/>
                <a:cs typeface="Tempus Sans ITC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empus Sans ITC"/>
                <a:cs typeface="Tempus Sans ITC"/>
              </a:rPr>
              <a:t>of</a:t>
            </a:r>
            <a:r>
              <a:rPr dirty="0" sz="2400" spc="-15" b="1">
                <a:solidFill>
                  <a:srgbClr val="FF0000"/>
                </a:solidFill>
                <a:latin typeface="Tempus Sans ITC"/>
                <a:cs typeface="Tempus Sans ITC"/>
              </a:rPr>
              <a:t> </a:t>
            </a:r>
            <a:r>
              <a:rPr dirty="0" sz="2400" spc="5" b="1">
                <a:solidFill>
                  <a:srgbClr val="FF0000"/>
                </a:solidFill>
                <a:latin typeface="Tempus Sans ITC"/>
                <a:cs typeface="Tempus Sans ITC"/>
              </a:rPr>
              <a:t>nitrates</a:t>
            </a:r>
            <a:r>
              <a:rPr dirty="0" sz="2400" spc="-80" b="1">
                <a:solidFill>
                  <a:srgbClr val="FF0000"/>
                </a:solidFill>
                <a:latin typeface="Tempus Sans ITC"/>
                <a:cs typeface="Tempus Sans ITC"/>
              </a:rPr>
              <a:t> </a:t>
            </a:r>
            <a:r>
              <a:rPr dirty="0" sz="2400" spc="10" b="1">
                <a:solidFill>
                  <a:srgbClr val="FF0000"/>
                </a:solidFill>
                <a:latin typeface="Tempus Sans ITC"/>
                <a:cs typeface="Tempus Sans ITC"/>
              </a:rPr>
              <a:t>in</a:t>
            </a:r>
            <a:r>
              <a:rPr dirty="0" sz="2400" spc="-35" b="1">
                <a:solidFill>
                  <a:srgbClr val="FF0000"/>
                </a:solidFill>
                <a:latin typeface="Tempus Sans ITC"/>
                <a:cs typeface="Tempus Sans ITC"/>
              </a:rPr>
              <a:t> </a:t>
            </a:r>
            <a:r>
              <a:rPr dirty="0" sz="2400" spc="5" b="1">
                <a:solidFill>
                  <a:srgbClr val="FF0000"/>
                </a:solidFill>
                <a:latin typeface="Tempus Sans ITC"/>
                <a:cs typeface="Tempus Sans ITC"/>
              </a:rPr>
              <a:t>treatment</a:t>
            </a:r>
            <a:r>
              <a:rPr dirty="0" sz="2400" spc="-65" b="1">
                <a:solidFill>
                  <a:srgbClr val="FF0000"/>
                </a:solidFill>
                <a:latin typeface="Tempus Sans ITC"/>
                <a:cs typeface="Tempus Sans ITC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empus Sans ITC"/>
                <a:cs typeface="Tempus Sans ITC"/>
              </a:rPr>
              <a:t>of</a:t>
            </a:r>
            <a:r>
              <a:rPr dirty="0" sz="2400" spc="-15" b="1">
                <a:solidFill>
                  <a:srgbClr val="FF0000"/>
                </a:solidFill>
                <a:latin typeface="Tempus Sans ITC"/>
                <a:cs typeface="Tempus Sans ITC"/>
              </a:rPr>
              <a:t> </a:t>
            </a:r>
            <a:r>
              <a:rPr dirty="0" sz="2400" spc="5" b="1">
                <a:solidFill>
                  <a:srgbClr val="FF0000"/>
                </a:solidFill>
                <a:latin typeface="Tempus Sans ITC"/>
                <a:cs typeface="Tempus Sans ITC"/>
              </a:rPr>
              <a:t>angina</a:t>
            </a:r>
            <a:r>
              <a:rPr dirty="0" sz="2400" spc="-70" b="1">
                <a:solidFill>
                  <a:srgbClr val="FF0000"/>
                </a:solidFill>
                <a:latin typeface="Tempus Sans ITC"/>
                <a:cs typeface="Tempus Sans ITC"/>
              </a:rPr>
              <a:t> </a:t>
            </a:r>
            <a:r>
              <a:rPr dirty="0" sz="2400" spc="10" b="1">
                <a:solidFill>
                  <a:srgbClr val="FF0000"/>
                </a:solidFill>
                <a:latin typeface="Tempus Sans ITC"/>
                <a:cs typeface="Tempus Sans ITC"/>
              </a:rPr>
              <a:t>with</a:t>
            </a:r>
            <a:r>
              <a:rPr dirty="0" sz="2400" spc="-50" b="1">
                <a:solidFill>
                  <a:srgbClr val="FF0000"/>
                </a:solidFill>
                <a:latin typeface="Tempus Sans ITC"/>
                <a:cs typeface="Tempus Sans ITC"/>
              </a:rPr>
              <a:t> </a:t>
            </a:r>
            <a:r>
              <a:rPr dirty="0" sz="2400" spc="5" b="1">
                <a:solidFill>
                  <a:srgbClr val="FF0000"/>
                </a:solidFill>
                <a:latin typeface="Tempus Sans ITC"/>
                <a:cs typeface="Tempus Sans ITC"/>
              </a:rPr>
              <a:t>their</a:t>
            </a:r>
            <a:r>
              <a:rPr dirty="0" sz="2400" spc="-60" b="1">
                <a:solidFill>
                  <a:srgbClr val="FF0000"/>
                </a:solidFill>
                <a:latin typeface="Tempus Sans ITC"/>
                <a:cs typeface="Tempus Sans ITC"/>
              </a:rPr>
              <a:t> </a:t>
            </a:r>
            <a:r>
              <a:rPr dirty="0" sz="2400" spc="5" b="1">
                <a:solidFill>
                  <a:srgbClr val="FF0000"/>
                </a:solidFill>
                <a:latin typeface="Tempus Sans ITC"/>
                <a:cs typeface="Tempus Sans ITC"/>
              </a:rPr>
              <a:t>results</a:t>
            </a:r>
            <a:endParaRPr sz="2400">
              <a:latin typeface="Tempus Sans ITC"/>
              <a:cs typeface="Tempus Sans ITC"/>
            </a:endParaRPr>
          </a:p>
          <a:p>
            <a:pPr marL="88900">
              <a:lnSpc>
                <a:spcPct val="100000"/>
              </a:lnSpc>
              <a:spcBef>
                <a:spcPts val="1380"/>
              </a:spcBef>
            </a:pP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Effects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928359" y="1889760"/>
            <a:ext cx="1783080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6024498" y="1926209"/>
            <a:ext cx="7581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Results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773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568" y="2029967"/>
            <a:ext cx="5769864" cy="737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9768" y="3096767"/>
            <a:ext cx="7217664" cy="515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7368" y="1267967"/>
            <a:ext cx="5846064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7368" y="1344167"/>
            <a:ext cx="5846064" cy="441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1168" y="1953767"/>
            <a:ext cx="5922264" cy="441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1168" y="2868167"/>
            <a:ext cx="6227064" cy="8839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7368" y="4011167"/>
            <a:ext cx="7598664" cy="515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7368" y="4925567"/>
            <a:ext cx="7598664" cy="8839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7340" y="338582"/>
            <a:ext cx="7191375" cy="539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pharmacokinetics</a:t>
            </a:r>
            <a:endParaRPr sz="2400">
              <a:latin typeface="Algerian"/>
              <a:cs typeface="Algeri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1915160" indent="75565">
              <a:lnSpc>
                <a:spcPct val="187700"/>
              </a:lnSpc>
              <a:spcBef>
                <a:spcPts val="5"/>
              </a:spcBef>
            </a:pPr>
            <a:r>
              <a:rPr dirty="0" baseline="1157" sz="3600" spc="-772" b="1">
                <a:latin typeface="Arial Narrow"/>
                <a:cs typeface="Arial Narrow"/>
              </a:rPr>
              <a:t>N</a:t>
            </a:r>
            <a:r>
              <a:rPr dirty="0" sz="2400" spc="-515" b="1">
                <a:latin typeface="Arial Narrow"/>
                <a:cs typeface="Arial Narrow"/>
              </a:rPr>
              <a:t>O</a:t>
            </a:r>
            <a:r>
              <a:rPr dirty="0" baseline="1157" sz="3600" spc="-772" b="1">
                <a:latin typeface="Arial Narrow"/>
                <a:cs typeface="Arial Narrow"/>
              </a:rPr>
              <a:t>i</a:t>
            </a:r>
            <a:r>
              <a:rPr dirty="0" sz="2400" spc="-515" b="1">
                <a:latin typeface="Arial Narrow"/>
                <a:cs typeface="Arial Narrow"/>
              </a:rPr>
              <a:t>r</a:t>
            </a:r>
            <a:r>
              <a:rPr dirty="0" baseline="1157" sz="3600" spc="-772" b="1">
                <a:latin typeface="Arial Narrow"/>
                <a:cs typeface="Arial Narrow"/>
              </a:rPr>
              <a:t>t</a:t>
            </a:r>
            <a:r>
              <a:rPr dirty="0" sz="2400" spc="-515" b="1">
                <a:latin typeface="Arial Narrow"/>
                <a:cs typeface="Arial Narrow"/>
              </a:rPr>
              <a:t>a</a:t>
            </a:r>
            <a:r>
              <a:rPr dirty="0" baseline="1157" sz="3600" spc="-772" b="1">
                <a:latin typeface="Arial Narrow"/>
                <a:cs typeface="Arial Narrow"/>
              </a:rPr>
              <a:t>ro</a:t>
            </a:r>
            <a:r>
              <a:rPr dirty="0" sz="2400" spc="-515" b="1">
                <a:latin typeface="Arial Narrow"/>
                <a:cs typeface="Arial Narrow"/>
              </a:rPr>
              <a:t>l </a:t>
            </a:r>
            <a:r>
              <a:rPr dirty="0" sz="2400" spc="-490" b="1">
                <a:latin typeface="Arial Narrow"/>
                <a:cs typeface="Arial Narrow"/>
              </a:rPr>
              <a:t>i</a:t>
            </a:r>
            <a:r>
              <a:rPr dirty="0" baseline="1157" sz="3600" spc="-735" b="1">
                <a:latin typeface="Arial Narrow"/>
                <a:cs typeface="Arial Narrow"/>
              </a:rPr>
              <a:t>g</a:t>
            </a:r>
            <a:r>
              <a:rPr dirty="0" sz="2400" spc="-490" b="1">
                <a:latin typeface="Arial Narrow"/>
                <a:cs typeface="Arial Narrow"/>
              </a:rPr>
              <a:t>s</a:t>
            </a:r>
            <a:r>
              <a:rPr dirty="0" baseline="1157" sz="3600" spc="-735" b="1">
                <a:latin typeface="Arial Narrow"/>
                <a:cs typeface="Arial Narrow"/>
              </a:rPr>
              <a:t>l</a:t>
            </a:r>
            <a:r>
              <a:rPr dirty="0" sz="2400" spc="-490" b="1">
                <a:latin typeface="Arial Narrow"/>
                <a:cs typeface="Arial Narrow"/>
              </a:rPr>
              <a:t>o</a:t>
            </a:r>
            <a:r>
              <a:rPr dirty="0" baseline="1157" sz="3600" spc="-735" b="1">
                <a:latin typeface="Arial Narrow"/>
                <a:cs typeface="Arial Narrow"/>
              </a:rPr>
              <a:t>y</a:t>
            </a:r>
            <a:r>
              <a:rPr dirty="0" sz="2400" spc="-490" b="1">
                <a:latin typeface="Arial Narrow"/>
                <a:cs typeface="Arial Narrow"/>
              </a:rPr>
              <a:t>s</a:t>
            </a:r>
            <a:r>
              <a:rPr dirty="0" baseline="1157" sz="3600" spc="-735" b="1">
                <a:latin typeface="Arial Narrow"/>
                <a:cs typeface="Arial Narrow"/>
              </a:rPr>
              <a:t>c</a:t>
            </a:r>
            <a:r>
              <a:rPr dirty="0" sz="2400" spc="-490" b="1">
                <a:latin typeface="Arial Narrow"/>
                <a:cs typeface="Arial Narrow"/>
              </a:rPr>
              <a:t>o</a:t>
            </a:r>
            <a:r>
              <a:rPr dirty="0" baseline="1157" sz="3600" spc="-735" b="1">
                <a:latin typeface="Arial Narrow"/>
                <a:cs typeface="Arial Narrow"/>
              </a:rPr>
              <a:t>ri</a:t>
            </a:r>
            <a:r>
              <a:rPr dirty="0" sz="2400" spc="-490" b="1">
                <a:latin typeface="Arial Narrow"/>
                <a:cs typeface="Arial Narrow"/>
              </a:rPr>
              <a:t>r</a:t>
            </a:r>
            <a:r>
              <a:rPr dirty="0" baseline="1157" sz="3600" spc="-735" b="1">
                <a:latin typeface="Arial Narrow"/>
                <a:cs typeface="Arial Narrow"/>
              </a:rPr>
              <a:t>n</a:t>
            </a:r>
            <a:r>
              <a:rPr dirty="0" sz="2400" spc="-490" b="1">
                <a:latin typeface="Arial Narrow"/>
                <a:cs typeface="Arial Narrow"/>
              </a:rPr>
              <a:t>b</a:t>
            </a:r>
            <a:r>
              <a:rPr dirty="0" baseline="1157" sz="3600" spc="-735" b="1">
                <a:latin typeface="Arial Narrow"/>
                <a:cs typeface="Arial Narrow"/>
              </a:rPr>
              <a:t>e</a:t>
            </a:r>
            <a:r>
              <a:rPr dirty="0" sz="2400" spc="-490" b="1">
                <a:latin typeface="Arial Narrow"/>
                <a:cs typeface="Arial Narrow"/>
              </a:rPr>
              <a:t>id</a:t>
            </a:r>
            <a:r>
              <a:rPr dirty="0" baseline="1157" sz="3600" spc="-735" b="1">
                <a:latin typeface="Arial Narrow"/>
                <a:cs typeface="Arial Narrow"/>
              </a:rPr>
              <a:t>[G</a:t>
            </a:r>
            <a:r>
              <a:rPr dirty="0" sz="2400" spc="-490" b="1">
                <a:latin typeface="Arial Narrow"/>
                <a:cs typeface="Arial Narrow"/>
              </a:rPr>
              <a:t>e </a:t>
            </a:r>
            <a:r>
              <a:rPr dirty="0" baseline="1157" sz="3600" spc="-397" b="1">
                <a:latin typeface="Arial Narrow"/>
                <a:cs typeface="Arial Narrow"/>
              </a:rPr>
              <a:t>T</a:t>
            </a:r>
            <a:r>
              <a:rPr dirty="0" sz="2400" spc="-265" b="1">
                <a:latin typeface="Arial Narrow"/>
                <a:cs typeface="Arial Narrow"/>
              </a:rPr>
              <a:t>d</a:t>
            </a:r>
            <a:r>
              <a:rPr dirty="0" baseline="1157" sz="3600" spc="-397" b="1">
                <a:latin typeface="Arial Narrow"/>
                <a:cs typeface="Arial Narrow"/>
              </a:rPr>
              <a:t>N</a:t>
            </a:r>
            <a:r>
              <a:rPr dirty="0" sz="2400" spc="-265" b="1">
                <a:latin typeface="Arial Narrow"/>
                <a:cs typeface="Arial Narrow"/>
              </a:rPr>
              <a:t>in</a:t>
            </a:r>
            <a:r>
              <a:rPr dirty="0" baseline="1157" sz="3600" spc="-397" b="1">
                <a:latin typeface="Arial Narrow"/>
                <a:cs typeface="Arial Narrow"/>
              </a:rPr>
              <a:t>]</a:t>
            </a:r>
            <a:r>
              <a:rPr dirty="0" sz="2400" spc="-265" b="1">
                <a:latin typeface="Arial Narrow"/>
                <a:cs typeface="Arial Narrow"/>
              </a:rPr>
              <a:t>itrate </a:t>
            </a:r>
            <a:r>
              <a:rPr dirty="0" sz="2400" b="1">
                <a:latin typeface="Arial Narrow"/>
                <a:cs typeface="Arial Narrow"/>
              </a:rPr>
              <a:t>&amp; mononitrate  </a:t>
            </a:r>
            <a:r>
              <a:rPr dirty="0" baseline="13888" sz="3600" spc="-690" b="1">
                <a:latin typeface="Arial Narrow"/>
                <a:cs typeface="Arial Narrow"/>
              </a:rPr>
              <a:t>Ve</a:t>
            </a:r>
            <a:r>
              <a:rPr dirty="0" sz="2400" spc="-459" b="1">
                <a:latin typeface="Arial Narrow"/>
                <a:cs typeface="Arial Narrow"/>
              </a:rPr>
              <a:t>S</a:t>
            </a:r>
            <a:r>
              <a:rPr dirty="0" baseline="13888" sz="3600" spc="-690" b="1">
                <a:latin typeface="Arial Narrow"/>
                <a:cs typeface="Arial Narrow"/>
              </a:rPr>
              <a:t>r</a:t>
            </a:r>
            <a:r>
              <a:rPr dirty="0" sz="2400" spc="-459" b="1">
                <a:latin typeface="Arial Narrow"/>
                <a:cs typeface="Arial Narrow"/>
              </a:rPr>
              <a:t>ig</a:t>
            </a:r>
            <a:r>
              <a:rPr dirty="0" baseline="13888" sz="3600" spc="-690" b="1">
                <a:latin typeface="Arial Narrow"/>
                <a:cs typeface="Arial Narrow"/>
              </a:rPr>
              <a:t>y</a:t>
            </a:r>
            <a:r>
              <a:rPr dirty="0" sz="2400" spc="-459" b="1">
                <a:latin typeface="Arial Narrow"/>
                <a:cs typeface="Arial Narrow"/>
              </a:rPr>
              <a:t>n</a:t>
            </a:r>
            <a:r>
              <a:rPr dirty="0" baseline="13888" sz="3600" spc="-690" b="1">
                <a:latin typeface="Arial Narrow"/>
                <a:cs typeface="Arial Narrow"/>
              </a:rPr>
              <a:t>w</a:t>
            </a:r>
            <a:r>
              <a:rPr dirty="0" sz="2400" spc="-459" b="1">
                <a:latin typeface="Arial Narrow"/>
                <a:cs typeface="Arial Narrow"/>
              </a:rPr>
              <a:t>if</a:t>
            </a:r>
            <a:r>
              <a:rPr dirty="0" baseline="13888" sz="3600" spc="-690" b="1">
                <a:latin typeface="Arial Narrow"/>
                <a:cs typeface="Arial Narrow"/>
              </a:rPr>
              <a:t>e</a:t>
            </a:r>
            <a:r>
              <a:rPr dirty="0" sz="2400" spc="-459" b="1">
                <a:latin typeface="Arial Narrow"/>
                <a:cs typeface="Arial Narrow"/>
              </a:rPr>
              <a:t>ic</a:t>
            </a:r>
            <a:r>
              <a:rPr dirty="0" baseline="13888" sz="3600" spc="-690" b="1">
                <a:latin typeface="Arial Narrow"/>
                <a:cs typeface="Arial Narrow"/>
              </a:rPr>
              <a:t>ll</a:t>
            </a:r>
            <a:r>
              <a:rPr dirty="0" sz="2400" spc="-459" b="1">
                <a:latin typeface="Arial Narrow"/>
                <a:cs typeface="Arial Narrow"/>
              </a:rPr>
              <a:t>a</a:t>
            </a:r>
            <a:r>
              <a:rPr dirty="0" baseline="13888" sz="3600" spc="-690" b="1">
                <a:latin typeface="Arial Narrow"/>
                <a:cs typeface="Arial Narrow"/>
              </a:rPr>
              <a:t>a</a:t>
            </a:r>
            <a:r>
              <a:rPr dirty="0" sz="2400" spc="-459" b="1">
                <a:latin typeface="Arial Narrow"/>
                <a:cs typeface="Arial Narrow"/>
              </a:rPr>
              <a:t>n</a:t>
            </a:r>
            <a:r>
              <a:rPr dirty="0" baseline="13888" sz="3600" spc="-690" b="1">
                <a:latin typeface="Arial Narrow"/>
                <a:cs typeface="Arial Narrow"/>
              </a:rPr>
              <a:t>b</a:t>
            </a:r>
            <a:r>
              <a:rPr dirty="0" sz="2400" spc="-459" b="1">
                <a:latin typeface="Arial Narrow"/>
                <a:cs typeface="Arial Narrow"/>
              </a:rPr>
              <a:t>t</a:t>
            </a:r>
            <a:r>
              <a:rPr dirty="0" baseline="13888" sz="3600" spc="-690" b="1">
                <a:latin typeface="Arial Narrow"/>
                <a:cs typeface="Arial Narrow"/>
              </a:rPr>
              <a:t>s</a:t>
            </a:r>
            <a:r>
              <a:rPr dirty="0" sz="2400" spc="-459" b="1">
                <a:latin typeface="Arial Narrow"/>
                <a:cs typeface="Arial Narrow"/>
              </a:rPr>
              <a:t>fi</a:t>
            </a:r>
            <a:r>
              <a:rPr dirty="0" baseline="13888" sz="3600" spc="-690" b="1">
                <a:latin typeface="Arial Narrow"/>
                <a:cs typeface="Arial Narrow"/>
              </a:rPr>
              <a:t>o</a:t>
            </a:r>
            <a:r>
              <a:rPr dirty="0" sz="2400" spc="-459" b="1">
                <a:latin typeface="Arial Narrow"/>
                <a:cs typeface="Arial Narrow"/>
              </a:rPr>
              <a:t>r</a:t>
            </a:r>
            <a:r>
              <a:rPr dirty="0" baseline="13888" sz="3600" spc="-690" b="1">
                <a:latin typeface="Arial Narrow"/>
                <a:cs typeface="Arial Narrow"/>
              </a:rPr>
              <a:t>r</a:t>
            </a:r>
            <a:r>
              <a:rPr dirty="0" sz="2400" spc="-459" b="1">
                <a:latin typeface="Arial Narrow"/>
                <a:cs typeface="Arial Narrow"/>
              </a:rPr>
              <a:t>s</a:t>
            </a:r>
            <a:r>
              <a:rPr dirty="0" baseline="13888" sz="3600" spc="-690" b="1">
                <a:latin typeface="Arial Narrow"/>
                <a:cs typeface="Arial Narrow"/>
              </a:rPr>
              <a:t>b</a:t>
            </a:r>
            <a:r>
              <a:rPr dirty="0" sz="2400" spc="-459" b="1">
                <a:latin typeface="Arial Narrow"/>
                <a:cs typeface="Arial Narrow"/>
              </a:rPr>
              <a:t>t</a:t>
            </a:r>
            <a:r>
              <a:rPr dirty="0" baseline="13888" sz="3600" spc="-690" b="1">
                <a:latin typeface="Arial Narrow"/>
                <a:cs typeface="Arial Narrow"/>
              </a:rPr>
              <a:t>e</a:t>
            </a:r>
            <a:r>
              <a:rPr dirty="0" sz="2400" spc="-459" b="1">
                <a:latin typeface="Arial Narrow"/>
                <a:cs typeface="Arial Narrow"/>
              </a:rPr>
              <a:t>p</a:t>
            </a:r>
            <a:r>
              <a:rPr dirty="0" baseline="13888" sz="3600" spc="-690" b="1">
                <a:latin typeface="Arial Narrow"/>
                <a:cs typeface="Arial Narrow"/>
              </a:rPr>
              <a:t>d</a:t>
            </a:r>
            <a:r>
              <a:rPr dirty="0" sz="2400" spc="-459" b="1">
                <a:latin typeface="Arial Narrow"/>
                <a:cs typeface="Arial Narrow"/>
              </a:rPr>
              <a:t>as</a:t>
            </a:r>
            <a:r>
              <a:rPr dirty="0" baseline="13888" sz="3600" spc="-690" b="1">
                <a:latin typeface="Arial Narrow"/>
                <a:cs typeface="Arial Narrow"/>
              </a:rPr>
              <a:t>&amp;</a:t>
            </a:r>
            <a:r>
              <a:rPr dirty="0" sz="2400" spc="-459" b="1">
                <a:latin typeface="Arial Narrow"/>
                <a:cs typeface="Arial Narrow"/>
              </a:rPr>
              <a:t>s</a:t>
            </a:r>
            <a:r>
              <a:rPr dirty="0" baseline="13888" sz="3600" spc="-690" b="1">
                <a:latin typeface="Arial Narrow"/>
                <a:cs typeface="Arial Narrow"/>
              </a:rPr>
              <a:t>1</a:t>
            </a:r>
            <a:r>
              <a:rPr dirty="0" sz="2400" spc="-459" b="1">
                <a:latin typeface="Arial Narrow"/>
                <a:cs typeface="Arial Narrow"/>
              </a:rPr>
              <a:t>m</a:t>
            </a:r>
            <a:r>
              <a:rPr dirty="0" baseline="13888" sz="3600" spc="-690" b="1">
                <a:latin typeface="Arial Narrow"/>
                <a:cs typeface="Arial Narrow"/>
              </a:rPr>
              <a:t>00</a:t>
            </a:r>
            <a:r>
              <a:rPr dirty="0" sz="2400" spc="-459" b="1">
                <a:latin typeface="Arial Narrow"/>
                <a:cs typeface="Arial Narrow"/>
              </a:rPr>
              <a:t>e</a:t>
            </a:r>
            <a:r>
              <a:rPr dirty="0" baseline="13888" sz="3600" spc="-690" b="1">
                <a:latin typeface="Arial Narrow"/>
                <a:cs typeface="Arial Narrow"/>
              </a:rPr>
              <a:t>%</a:t>
            </a:r>
            <a:r>
              <a:rPr dirty="0" sz="2400" spc="-459" b="1">
                <a:latin typeface="Arial Narrow"/>
                <a:cs typeface="Arial Narrow"/>
              </a:rPr>
              <a:t>tab</a:t>
            </a:r>
            <a:r>
              <a:rPr dirty="0" baseline="13888" sz="3600" spc="-690" b="1">
                <a:latin typeface="Arial Narrow"/>
                <a:cs typeface="Arial Narrow"/>
              </a:rPr>
              <a:t>b</a:t>
            </a:r>
            <a:r>
              <a:rPr dirty="0" sz="2400" spc="-459" b="1">
                <a:latin typeface="Arial Narrow"/>
                <a:cs typeface="Arial Narrow"/>
              </a:rPr>
              <a:t>o</a:t>
            </a:r>
            <a:r>
              <a:rPr dirty="0" baseline="13888" sz="3600" spc="-690" b="1">
                <a:latin typeface="Arial Narrow"/>
                <a:cs typeface="Arial Narrow"/>
              </a:rPr>
              <a:t>io</a:t>
            </a:r>
            <a:r>
              <a:rPr dirty="0" sz="2400" spc="-459" b="1">
                <a:latin typeface="Arial Narrow"/>
                <a:cs typeface="Arial Narrow"/>
              </a:rPr>
              <a:t>li</a:t>
            </a:r>
            <a:r>
              <a:rPr dirty="0" baseline="13888" sz="3600" spc="-690" b="1">
                <a:latin typeface="Arial Narrow"/>
                <a:cs typeface="Arial Narrow"/>
              </a:rPr>
              <a:t>a</a:t>
            </a:r>
            <a:r>
              <a:rPr dirty="0" sz="2400" spc="-459" b="1">
                <a:latin typeface="Arial Narrow"/>
                <a:cs typeface="Arial Narrow"/>
              </a:rPr>
              <a:t>s</a:t>
            </a:r>
            <a:r>
              <a:rPr dirty="0" baseline="13888" sz="3600" spc="-690" b="1">
                <a:latin typeface="Arial Narrow"/>
                <a:cs typeface="Arial Narrow"/>
              </a:rPr>
              <a:t>v</a:t>
            </a:r>
            <a:r>
              <a:rPr dirty="0" sz="2400" spc="-459" b="1">
                <a:latin typeface="Arial Narrow"/>
                <a:cs typeface="Arial Narrow"/>
              </a:rPr>
              <a:t>m</a:t>
            </a:r>
            <a:r>
              <a:rPr dirty="0" baseline="13888" sz="3600" spc="-690" b="1">
                <a:latin typeface="Arial Narrow"/>
                <a:cs typeface="Arial Narrow"/>
              </a:rPr>
              <a:t>ai</a:t>
            </a:r>
            <a:r>
              <a:rPr dirty="0" sz="2400" spc="-459" b="1">
                <a:latin typeface="Arial Narrow"/>
                <a:cs typeface="Arial Narrow"/>
              </a:rPr>
              <a:t>o</a:t>
            </a:r>
            <a:r>
              <a:rPr dirty="0" baseline="13888" sz="3600" spc="-690" b="1">
                <a:latin typeface="Arial Narrow"/>
                <a:cs typeface="Arial Narrow"/>
              </a:rPr>
              <a:t>la</a:t>
            </a:r>
            <a:r>
              <a:rPr dirty="0" sz="2400" spc="-459" b="1">
                <a:latin typeface="Arial Narrow"/>
                <a:cs typeface="Arial Narrow"/>
              </a:rPr>
              <a:t>c</a:t>
            </a:r>
            <a:r>
              <a:rPr dirty="0" baseline="13888" sz="3600" spc="-690" b="1">
                <a:latin typeface="Arial Narrow"/>
                <a:cs typeface="Arial Narrow"/>
              </a:rPr>
              <a:t>b</a:t>
            </a:r>
            <a:r>
              <a:rPr dirty="0" sz="2400" spc="-459" b="1">
                <a:latin typeface="Arial Narrow"/>
                <a:cs typeface="Arial Narrow"/>
              </a:rPr>
              <a:t>c</a:t>
            </a:r>
            <a:r>
              <a:rPr dirty="0" baseline="13888" sz="3600" spc="-690" b="1">
                <a:latin typeface="Arial Narrow"/>
                <a:cs typeface="Arial Narrow"/>
              </a:rPr>
              <a:t>i</a:t>
            </a:r>
            <a:r>
              <a:rPr dirty="0" sz="2400" spc="-459" b="1">
                <a:latin typeface="Arial Narrow"/>
                <a:cs typeface="Arial Narrow"/>
              </a:rPr>
              <a:t>u</a:t>
            </a:r>
            <a:r>
              <a:rPr dirty="0" baseline="13888" sz="3600" spc="-690" b="1">
                <a:latin typeface="Arial Narrow"/>
                <a:cs typeface="Arial Narrow"/>
              </a:rPr>
              <a:t>li</a:t>
            </a:r>
            <a:r>
              <a:rPr dirty="0" sz="2400" spc="-459" b="1">
                <a:latin typeface="Arial Narrow"/>
                <a:cs typeface="Arial Narrow"/>
              </a:rPr>
              <a:t>r</a:t>
            </a:r>
            <a:r>
              <a:rPr dirty="0" baseline="13888" sz="3600" spc="-690" b="1">
                <a:latin typeface="Arial Narrow"/>
                <a:cs typeface="Arial Narrow"/>
              </a:rPr>
              <a:t>t</a:t>
            </a:r>
            <a:r>
              <a:rPr dirty="0" sz="2400" spc="-459" b="1">
                <a:latin typeface="Arial Narrow"/>
                <a:cs typeface="Arial Narrow"/>
              </a:rPr>
              <a:t>s</a:t>
            </a:r>
            <a:r>
              <a:rPr dirty="0" baseline="13888" sz="3600" spc="-690" b="1">
                <a:latin typeface="Arial Narrow"/>
                <a:cs typeface="Arial Narrow"/>
              </a:rPr>
              <a:t>y     </a:t>
            </a:r>
            <a:r>
              <a:rPr dirty="0" baseline="13888" sz="3600" spc="-637" b="1">
                <a:latin typeface="Arial Narrow"/>
                <a:cs typeface="Arial Narrow"/>
              </a:rPr>
              <a:t> </a:t>
            </a:r>
            <a:r>
              <a:rPr dirty="0" sz="2400" spc="-5" b="1">
                <a:latin typeface="Arial Narrow"/>
                <a:cs typeface="Arial Narrow"/>
              </a:rPr>
              <a:t>in</a:t>
            </a:r>
            <a:endParaRPr sz="2400">
              <a:latin typeface="Arial Narrow"/>
              <a:cs typeface="Arial Narrow"/>
            </a:endParaRPr>
          </a:p>
          <a:p>
            <a:pPr marL="165100">
              <a:lnSpc>
                <a:spcPts val="2305"/>
              </a:lnSpc>
            </a:pPr>
            <a:r>
              <a:rPr dirty="0" sz="2400" spc="-5" b="1">
                <a:latin typeface="Arial Narrow"/>
                <a:cs typeface="Arial Narrow"/>
              </a:rPr>
              <a:t>the </a:t>
            </a:r>
            <a:r>
              <a:rPr dirty="0" sz="2400" b="1">
                <a:latin typeface="Arial Narrow"/>
                <a:cs typeface="Arial Narrow"/>
              </a:rPr>
              <a:t>liver (10-20%)</a:t>
            </a:r>
            <a:r>
              <a:rPr dirty="0" sz="2400" spc="-8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bioavailability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315"/>
              </a:lnSpc>
              <a:spcBef>
                <a:spcPts val="1989"/>
              </a:spcBef>
            </a:pPr>
            <a:r>
              <a:rPr dirty="0" sz="2400" b="1">
                <a:latin typeface="Arial Narrow"/>
                <a:cs typeface="Arial Narrow"/>
              </a:rPr>
              <a:t>The dinitrate undergoes denitration </a:t>
            </a:r>
            <a:r>
              <a:rPr dirty="0" sz="2400" spc="-5" b="1">
                <a:latin typeface="Arial Narrow"/>
                <a:cs typeface="Arial Narrow"/>
              </a:rPr>
              <a:t>to</a:t>
            </a:r>
            <a:r>
              <a:rPr dirty="0" sz="2400" spc="-10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two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315"/>
              </a:lnSpc>
            </a:pPr>
            <a:r>
              <a:rPr dirty="0" baseline="-25462" sz="3600" spc="-630" b="1">
                <a:latin typeface="Arial Narrow"/>
                <a:cs typeface="Arial Narrow"/>
              </a:rPr>
              <a:t>mo</a:t>
            </a:r>
            <a:r>
              <a:rPr dirty="0" sz="2400" spc="-420" b="1">
                <a:latin typeface="Arial Narrow"/>
                <a:cs typeface="Arial Narrow"/>
              </a:rPr>
              <a:t>G</a:t>
            </a:r>
            <a:r>
              <a:rPr dirty="0" baseline="-25462" sz="3600" spc="-630" b="1">
                <a:latin typeface="Arial Narrow"/>
                <a:cs typeface="Arial Narrow"/>
              </a:rPr>
              <a:t>n</a:t>
            </a:r>
            <a:r>
              <a:rPr dirty="0" sz="2400" spc="-420" b="1">
                <a:latin typeface="Arial Narrow"/>
                <a:cs typeface="Arial Narrow"/>
              </a:rPr>
              <a:t>iv</a:t>
            </a:r>
            <a:r>
              <a:rPr dirty="0" baseline="-25462" sz="3600" spc="-630" b="1">
                <a:latin typeface="Arial Narrow"/>
                <a:cs typeface="Arial Narrow"/>
              </a:rPr>
              <a:t>o</a:t>
            </a:r>
            <a:r>
              <a:rPr dirty="0" sz="2400" spc="-420" b="1">
                <a:latin typeface="Arial Narrow"/>
                <a:cs typeface="Arial Narrow"/>
              </a:rPr>
              <a:t>e</a:t>
            </a:r>
            <a:r>
              <a:rPr dirty="0" baseline="-25462" sz="3600" spc="-630" b="1">
                <a:latin typeface="Arial Narrow"/>
                <a:cs typeface="Arial Narrow"/>
              </a:rPr>
              <a:t>n</a:t>
            </a:r>
            <a:r>
              <a:rPr dirty="0" sz="2400" spc="-420" b="1">
                <a:latin typeface="Arial Narrow"/>
                <a:cs typeface="Arial Narrow"/>
              </a:rPr>
              <a:t>n</a:t>
            </a:r>
            <a:r>
              <a:rPr dirty="0" baseline="-25462" sz="3600" spc="-630" b="1">
                <a:latin typeface="Arial Narrow"/>
                <a:cs typeface="Arial Narrow"/>
              </a:rPr>
              <a:t>itr</a:t>
            </a:r>
            <a:r>
              <a:rPr dirty="0" sz="2400" spc="-420" b="1">
                <a:latin typeface="Arial Narrow"/>
                <a:cs typeface="Arial Narrow"/>
              </a:rPr>
              <a:t>s</a:t>
            </a:r>
            <a:r>
              <a:rPr dirty="0" baseline="-25462" sz="3600" spc="-630" b="1">
                <a:latin typeface="Arial Narrow"/>
                <a:cs typeface="Arial Narrow"/>
              </a:rPr>
              <a:t>a</a:t>
            </a:r>
            <a:r>
              <a:rPr dirty="0" sz="2400" spc="-420" b="1">
                <a:latin typeface="Arial Narrow"/>
                <a:cs typeface="Arial Narrow"/>
              </a:rPr>
              <a:t>u</a:t>
            </a:r>
            <a:r>
              <a:rPr dirty="0" baseline="-25462" sz="3600" spc="-630" b="1">
                <a:latin typeface="Arial Narrow"/>
                <a:cs typeface="Arial Narrow"/>
              </a:rPr>
              <a:t>t</a:t>
            </a:r>
            <a:r>
              <a:rPr dirty="0" sz="2400" spc="-420" b="1">
                <a:latin typeface="Arial Narrow"/>
                <a:cs typeface="Arial Narrow"/>
              </a:rPr>
              <a:t>b</a:t>
            </a:r>
            <a:r>
              <a:rPr dirty="0" baseline="-25462" sz="3600" spc="-630" b="1">
                <a:latin typeface="Arial Narrow"/>
                <a:cs typeface="Arial Narrow"/>
              </a:rPr>
              <a:t>e</a:t>
            </a:r>
            <a:r>
              <a:rPr dirty="0" sz="2400" spc="-420" b="1">
                <a:latin typeface="Arial Narrow"/>
                <a:cs typeface="Arial Narrow"/>
              </a:rPr>
              <a:t>l</a:t>
            </a:r>
            <a:r>
              <a:rPr dirty="0" baseline="-25462" sz="3600" spc="-630" b="1">
                <a:latin typeface="Arial Narrow"/>
                <a:cs typeface="Arial Narrow"/>
              </a:rPr>
              <a:t>s</a:t>
            </a:r>
            <a:r>
              <a:rPr dirty="0" sz="2400" spc="-420" b="1">
                <a:latin typeface="Arial Narrow"/>
                <a:cs typeface="Arial Narrow"/>
              </a:rPr>
              <a:t>in</a:t>
            </a:r>
            <a:r>
              <a:rPr dirty="0" baseline="-25462" sz="3600" spc="-630" b="1">
                <a:latin typeface="Wingdings 3"/>
                <a:cs typeface="Wingdings 3"/>
              </a:rPr>
              <a:t></a:t>
            </a:r>
            <a:r>
              <a:rPr dirty="0" sz="2400" spc="-420" b="1">
                <a:latin typeface="Arial Narrow"/>
                <a:cs typeface="Arial Narrow"/>
              </a:rPr>
              <a:t>gu</a:t>
            </a:r>
            <a:r>
              <a:rPr dirty="0" baseline="-25462" sz="3600" spc="-630" b="1">
                <a:latin typeface="Arial Narrow"/>
                <a:cs typeface="Arial Narrow"/>
              </a:rPr>
              <a:t>b</a:t>
            </a:r>
            <a:r>
              <a:rPr dirty="0" sz="2400" spc="-420" b="1">
                <a:latin typeface="Arial Narrow"/>
                <a:cs typeface="Arial Narrow"/>
              </a:rPr>
              <a:t>a</a:t>
            </a:r>
            <a:r>
              <a:rPr dirty="0" baseline="-25462" sz="3600" spc="-630" b="1">
                <a:latin typeface="Arial Narrow"/>
                <a:cs typeface="Arial Narrow"/>
              </a:rPr>
              <a:t>o</a:t>
            </a:r>
            <a:r>
              <a:rPr dirty="0" sz="2400" spc="-420" b="1">
                <a:latin typeface="Arial Narrow"/>
                <a:cs typeface="Arial Narrow"/>
              </a:rPr>
              <a:t>l</a:t>
            </a:r>
            <a:r>
              <a:rPr dirty="0" baseline="-25462" sz="3600" spc="-630" b="1">
                <a:latin typeface="Arial Narrow"/>
                <a:cs typeface="Arial Narrow"/>
              </a:rPr>
              <a:t>th</a:t>
            </a:r>
            <a:r>
              <a:rPr dirty="0" sz="2400" spc="-420" b="1">
                <a:latin typeface="Arial Narrow"/>
                <a:cs typeface="Arial Narrow"/>
              </a:rPr>
              <a:t>or</a:t>
            </a:r>
            <a:r>
              <a:rPr dirty="0" baseline="-25462" sz="3600" spc="-630" b="1">
                <a:latin typeface="Arial Narrow"/>
                <a:cs typeface="Arial Narrow"/>
              </a:rPr>
              <a:t>p</a:t>
            </a:r>
            <a:r>
              <a:rPr dirty="0" sz="2400" spc="-420" b="1">
                <a:latin typeface="Arial Narrow"/>
                <a:cs typeface="Arial Narrow"/>
              </a:rPr>
              <a:t>v</a:t>
            </a:r>
            <a:r>
              <a:rPr dirty="0" baseline="-25462" sz="3600" spc="-630" b="1">
                <a:latin typeface="Arial Narrow"/>
                <a:cs typeface="Arial Narrow"/>
              </a:rPr>
              <a:t>o</a:t>
            </a:r>
            <a:r>
              <a:rPr dirty="0" sz="2400" spc="-420" b="1">
                <a:latin typeface="Arial Narrow"/>
                <a:cs typeface="Arial Narrow"/>
              </a:rPr>
              <a:t>i</a:t>
            </a:r>
            <a:r>
              <a:rPr dirty="0" baseline="-25462" sz="3600" spc="-630" b="1">
                <a:latin typeface="Arial Narrow"/>
                <a:cs typeface="Arial Narrow"/>
              </a:rPr>
              <a:t>s</a:t>
            </a:r>
            <a:r>
              <a:rPr dirty="0" sz="2400" spc="-420" b="1">
                <a:latin typeface="Arial Narrow"/>
                <a:cs typeface="Arial Narrow"/>
              </a:rPr>
              <a:t>a</a:t>
            </a:r>
            <a:r>
              <a:rPr dirty="0" baseline="-25462" sz="3600" spc="-630" b="1">
                <a:latin typeface="Arial Narrow"/>
                <a:cs typeface="Arial Narrow"/>
              </a:rPr>
              <a:t>s</a:t>
            </a:r>
            <a:r>
              <a:rPr dirty="0" sz="2400" spc="-420" b="1">
                <a:latin typeface="Arial Narrow"/>
                <a:cs typeface="Arial Narrow"/>
              </a:rPr>
              <a:t>t</a:t>
            </a:r>
            <a:r>
              <a:rPr dirty="0" baseline="-25462" sz="3600" spc="-630" b="1">
                <a:latin typeface="Arial Narrow"/>
                <a:cs typeface="Arial Narrow"/>
              </a:rPr>
              <a:t>e</a:t>
            </a:r>
            <a:r>
              <a:rPr dirty="0" sz="2400" spc="-420" b="1">
                <a:latin typeface="Arial Narrow"/>
                <a:cs typeface="Arial Narrow"/>
              </a:rPr>
              <a:t>ra</a:t>
            </a:r>
            <a:r>
              <a:rPr dirty="0" baseline="-25462" sz="3600" spc="-630" b="1">
                <a:latin typeface="Arial Narrow"/>
                <a:cs typeface="Arial Narrow"/>
              </a:rPr>
              <a:t>s</a:t>
            </a:r>
            <a:r>
              <a:rPr dirty="0" sz="2400" spc="-420" b="1">
                <a:latin typeface="Arial Narrow"/>
                <a:cs typeface="Arial Narrow"/>
              </a:rPr>
              <a:t>n</a:t>
            </a:r>
            <a:r>
              <a:rPr dirty="0" baseline="-25462" sz="3600" spc="-630" b="1">
                <a:latin typeface="Arial Narrow"/>
                <a:cs typeface="Arial Narrow"/>
              </a:rPr>
              <a:t>s</a:t>
            </a:r>
            <a:r>
              <a:rPr dirty="0" sz="2400" spc="-420" b="1">
                <a:latin typeface="Arial Narrow"/>
                <a:cs typeface="Arial Narrow"/>
              </a:rPr>
              <a:t>s</a:t>
            </a:r>
            <a:r>
              <a:rPr dirty="0" baseline="-25462" sz="3600" spc="-630" b="1">
                <a:latin typeface="Arial Narrow"/>
                <a:cs typeface="Arial Narrow"/>
              </a:rPr>
              <a:t>a</a:t>
            </a:r>
            <a:r>
              <a:rPr dirty="0" sz="2400" spc="-420" b="1">
                <a:latin typeface="Arial Narrow"/>
                <a:cs typeface="Arial Narrow"/>
              </a:rPr>
              <a:t>d</a:t>
            </a:r>
            <a:r>
              <a:rPr dirty="0" baseline="-25462" sz="3600" spc="-630" b="1">
                <a:latin typeface="Arial Narrow"/>
                <a:cs typeface="Arial Narrow"/>
              </a:rPr>
              <a:t>n</a:t>
            </a:r>
            <a:r>
              <a:rPr dirty="0" sz="2400" spc="-420" b="1">
                <a:latin typeface="Arial Narrow"/>
                <a:cs typeface="Arial Narrow"/>
              </a:rPr>
              <a:t>e</a:t>
            </a:r>
            <a:r>
              <a:rPr dirty="0" baseline="-25462" sz="3600" spc="-630" b="1">
                <a:latin typeface="Arial Narrow"/>
                <a:cs typeface="Arial Narrow"/>
              </a:rPr>
              <a:t>t</a:t>
            </a:r>
            <a:r>
              <a:rPr dirty="0" sz="2400" spc="-420" b="1">
                <a:latin typeface="Arial Narrow"/>
                <a:cs typeface="Arial Narrow"/>
              </a:rPr>
              <a:t>r</a:t>
            </a:r>
            <a:r>
              <a:rPr dirty="0" baseline="-25462" sz="3600" spc="-630" b="1">
                <a:latin typeface="Arial Narrow"/>
                <a:cs typeface="Arial Narrow"/>
              </a:rPr>
              <a:t>ia</a:t>
            </a:r>
            <a:r>
              <a:rPr dirty="0" sz="2400" spc="-420" b="1">
                <a:latin typeface="Arial Narrow"/>
                <a:cs typeface="Arial Narrow"/>
              </a:rPr>
              <a:t>m</a:t>
            </a:r>
            <a:r>
              <a:rPr dirty="0" baseline="-25462" sz="3600" spc="-630" b="1">
                <a:latin typeface="Arial Narrow"/>
                <a:cs typeface="Arial Narrow"/>
              </a:rPr>
              <a:t>n</a:t>
            </a:r>
            <a:r>
              <a:rPr dirty="0" sz="2400" spc="-420" b="1">
                <a:latin typeface="Arial Narrow"/>
                <a:cs typeface="Arial Narrow"/>
              </a:rPr>
              <a:t>a</a:t>
            </a:r>
            <a:r>
              <a:rPr dirty="0" baseline="-25462" sz="3600" spc="-630" b="1">
                <a:latin typeface="Arial Narrow"/>
                <a:cs typeface="Arial Narrow"/>
              </a:rPr>
              <a:t>g</a:t>
            </a:r>
            <a:r>
              <a:rPr dirty="0" sz="2400" spc="-420" b="1">
                <a:latin typeface="Arial Narrow"/>
                <a:cs typeface="Arial Narrow"/>
              </a:rPr>
              <a:t>l</a:t>
            </a:r>
            <a:r>
              <a:rPr dirty="0" baseline="-25462" sz="3600" spc="-630" b="1">
                <a:latin typeface="Arial Narrow"/>
                <a:cs typeface="Arial Narrow"/>
              </a:rPr>
              <a:t>i</a:t>
            </a:r>
            <a:r>
              <a:rPr dirty="0" sz="2400" spc="-420" b="1">
                <a:latin typeface="Arial Narrow"/>
                <a:cs typeface="Arial Narrow"/>
              </a:rPr>
              <a:t>p</a:t>
            </a:r>
            <a:r>
              <a:rPr dirty="0" baseline="-25462" sz="3600" spc="-630" b="1">
                <a:latin typeface="Arial Narrow"/>
                <a:cs typeface="Arial Narrow"/>
              </a:rPr>
              <a:t>n</a:t>
            </a:r>
            <a:r>
              <a:rPr dirty="0" sz="2400" spc="-420" b="1">
                <a:latin typeface="Arial Narrow"/>
                <a:cs typeface="Arial Narrow"/>
              </a:rPr>
              <a:t>a</a:t>
            </a:r>
            <a:r>
              <a:rPr dirty="0" baseline="-25462" sz="3600" spc="-630" b="1">
                <a:latin typeface="Arial Narrow"/>
                <a:cs typeface="Arial Narrow"/>
              </a:rPr>
              <a:t>a</a:t>
            </a:r>
            <a:r>
              <a:rPr dirty="0" sz="2400" spc="-420" b="1">
                <a:latin typeface="Arial Narrow"/>
                <a:cs typeface="Arial Narrow"/>
              </a:rPr>
              <a:t>t</a:t>
            </a:r>
            <a:r>
              <a:rPr dirty="0" baseline="-25462" sz="3600" spc="-630" b="1">
                <a:latin typeface="Arial Narrow"/>
                <a:cs typeface="Arial Narrow"/>
              </a:rPr>
              <a:t>l</a:t>
            </a:r>
            <a:r>
              <a:rPr dirty="0" sz="2400" spc="-420" b="1">
                <a:latin typeface="Arial Narrow"/>
                <a:cs typeface="Arial Narrow"/>
              </a:rPr>
              <a:t>c</a:t>
            </a:r>
            <a:r>
              <a:rPr dirty="0" baseline="-25462" sz="3600" spc="-630" b="1">
                <a:latin typeface="Arial Narrow"/>
                <a:cs typeface="Arial Narrow"/>
              </a:rPr>
              <a:t>a</a:t>
            </a:r>
            <a:r>
              <a:rPr dirty="0" sz="2400" spc="-420" b="1">
                <a:latin typeface="Arial Narrow"/>
                <a:cs typeface="Arial Narrow"/>
              </a:rPr>
              <a:t>h</a:t>
            </a:r>
            <a:r>
              <a:rPr dirty="0" baseline="-25462" sz="3600" spc="-630" b="1">
                <a:latin typeface="Arial Narrow"/>
                <a:cs typeface="Arial Narrow"/>
              </a:rPr>
              <a:t>c</a:t>
            </a:r>
            <a:r>
              <a:rPr dirty="0" sz="2400" spc="-420" b="1">
                <a:latin typeface="Arial Narrow"/>
                <a:cs typeface="Arial Narrow"/>
              </a:rPr>
              <a:t>,</a:t>
            </a:r>
            <a:r>
              <a:rPr dirty="0" baseline="-25462" sz="3600" spc="-630" b="1">
                <a:latin typeface="Arial Narrow"/>
                <a:cs typeface="Arial Narrow"/>
              </a:rPr>
              <a:t>t</a:t>
            </a:r>
            <a:r>
              <a:rPr dirty="0" sz="2400" spc="-420" b="1">
                <a:latin typeface="Arial Narrow"/>
                <a:cs typeface="Arial Narrow"/>
              </a:rPr>
              <a:t>o</a:t>
            </a:r>
            <a:r>
              <a:rPr dirty="0" baseline="-25462" sz="3600" spc="-630" b="1">
                <a:latin typeface="Arial Narrow"/>
                <a:cs typeface="Arial Narrow"/>
              </a:rPr>
              <a:t>iv</a:t>
            </a:r>
            <a:r>
              <a:rPr dirty="0" sz="2400" spc="-420" b="1">
                <a:latin typeface="Arial Narrow"/>
                <a:cs typeface="Arial Narrow"/>
              </a:rPr>
              <a:t>r</a:t>
            </a:r>
            <a:r>
              <a:rPr dirty="0" baseline="-25462" sz="3600" spc="-630" b="1">
                <a:latin typeface="Arial Narrow"/>
                <a:cs typeface="Arial Narrow"/>
              </a:rPr>
              <a:t>it</a:t>
            </a:r>
            <a:r>
              <a:rPr dirty="0" sz="2400" spc="-420" b="1">
                <a:latin typeface="Arial Narrow"/>
                <a:cs typeface="Arial Narrow"/>
              </a:rPr>
              <a:t>p</a:t>
            </a:r>
            <a:r>
              <a:rPr dirty="0" baseline="-25462" sz="3600" spc="-630" b="1">
                <a:latin typeface="Arial Narrow"/>
                <a:cs typeface="Arial Narrow"/>
              </a:rPr>
              <a:t>y</a:t>
            </a:r>
            <a:r>
              <a:rPr dirty="0" sz="2400" spc="-420" b="1">
                <a:latin typeface="Arial Narrow"/>
                <a:cs typeface="Arial Narrow"/>
              </a:rPr>
              <a:t>arenteral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dirty="0" sz="2400" spc="-5" b="1">
                <a:latin typeface="Arial Narrow"/>
                <a:cs typeface="Arial Narrow"/>
              </a:rPr>
              <a:t>(t</a:t>
            </a:r>
            <a:r>
              <a:rPr dirty="0" baseline="-20833" sz="2400" spc="-7" b="1">
                <a:latin typeface="Arial Narrow"/>
                <a:cs typeface="Arial Narrow"/>
              </a:rPr>
              <a:t>1/2 </a:t>
            </a:r>
            <a:r>
              <a:rPr dirty="0" sz="2400" spc="-5" b="1">
                <a:latin typeface="Arial Narrow"/>
                <a:cs typeface="Arial Narrow"/>
              </a:rPr>
              <a:t>1-3</a:t>
            </a:r>
            <a:r>
              <a:rPr dirty="0" sz="2400" spc="-9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hours)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88900">
              <a:lnSpc>
                <a:spcPts val="2855"/>
              </a:lnSpc>
            </a:pPr>
            <a:r>
              <a:rPr dirty="0" sz="2400" b="1">
                <a:latin typeface="Arial Narrow"/>
                <a:cs typeface="Arial Narrow"/>
              </a:rPr>
              <a:t>Further denitrated metabolites conjugate to glucuronic</a:t>
            </a:r>
            <a:r>
              <a:rPr dirty="0" sz="2400" spc="-15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acid</a:t>
            </a:r>
            <a:endParaRPr sz="2400">
              <a:latin typeface="Arial Narrow"/>
              <a:cs typeface="Arial Narrow"/>
            </a:endParaRPr>
          </a:p>
          <a:p>
            <a:pPr marL="88900">
              <a:lnSpc>
                <a:spcPts val="2855"/>
              </a:lnSpc>
              <a:tabLst>
                <a:tab pos="1093470" algn="l"/>
              </a:tabLst>
            </a:pPr>
            <a:r>
              <a:rPr dirty="0" sz="2400" spc="-5" b="1">
                <a:latin typeface="Arial Narrow"/>
                <a:cs typeface="Arial Narrow"/>
              </a:rPr>
              <a:t>in</a:t>
            </a:r>
            <a:r>
              <a:rPr dirty="0" sz="2400" spc="10" b="1">
                <a:latin typeface="Arial Narrow"/>
                <a:cs typeface="Arial Narrow"/>
              </a:rPr>
              <a:t> </a:t>
            </a:r>
            <a:r>
              <a:rPr dirty="0" sz="2400" spc="-15" b="1">
                <a:latin typeface="Arial Narrow"/>
                <a:cs typeface="Arial Narrow"/>
              </a:rPr>
              <a:t>liver.	</a:t>
            </a:r>
            <a:r>
              <a:rPr dirty="0" sz="2400" b="1">
                <a:latin typeface="Arial Narrow"/>
                <a:cs typeface="Arial Narrow"/>
              </a:rPr>
              <a:t>Excreted </a:t>
            </a:r>
            <a:r>
              <a:rPr dirty="0" sz="2400" spc="-5" b="1">
                <a:latin typeface="Arial Narrow"/>
                <a:cs typeface="Arial Narrow"/>
              </a:rPr>
              <a:t>in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urine.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19875" y="838200"/>
            <a:ext cx="2295525" cy="2171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773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5100">
              <a:lnSpc>
                <a:spcPct val="100000"/>
              </a:lnSpc>
            </a:pPr>
            <a:r>
              <a:rPr dirty="0" sz="2400" spc="10"/>
              <a:t>I</a:t>
            </a:r>
            <a:r>
              <a:rPr dirty="0" sz="2400"/>
              <a:t>ndic</a:t>
            </a:r>
            <a:r>
              <a:rPr dirty="0" sz="2400" spc="5"/>
              <a:t>a</a:t>
            </a:r>
            <a:r>
              <a:rPr dirty="0" sz="2400"/>
              <a:t>t</a:t>
            </a:r>
            <a:r>
              <a:rPr dirty="0" sz="2400" spc="15"/>
              <a:t>i</a:t>
            </a:r>
            <a:r>
              <a:rPr dirty="0" sz="2400" spc="-10"/>
              <a:t>o</a:t>
            </a:r>
            <a:r>
              <a:rPr dirty="0" sz="2400"/>
              <a:t>ns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77368" y="1344167"/>
            <a:ext cx="6760464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7368" y="2106167"/>
            <a:ext cx="6760464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7368" y="4773167"/>
            <a:ext cx="6836664" cy="883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7368" y="5839967"/>
            <a:ext cx="6836664" cy="5151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7368" y="2791967"/>
            <a:ext cx="7217664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7368" y="4011167"/>
            <a:ext cx="6836664" cy="515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7368" y="2791967"/>
            <a:ext cx="8513064" cy="515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7368" y="3401567"/>
            <a:ext cx="6912864" cy="4541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7368" y="3401567"/>
            <a:ext cx="6912864" cy="5151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3478" y="1406016"/>
            <a:ext cx="8030845" cy="4871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0000FF"/>
                </a:solidFill>
                <a:latin typeface="Arial Narrow"/>
                <a:cs typeface="Arial Narrow"/>
              </a:rPr>
              <a:t>IN </a:t>
            </a:r>
            <a:r>
              <a:rPr dirty="0" sz="2400" spc="-25" b="1">
                <a:solidFill>
                  <a:srgbClr val="0000FF"/>
                </a:solidFill>
                <a:latin typeface="Arial Narrow"/>
                <a:cs typeface="Arial Narrow"/>
              </a:rPr>
              <a:t>STABLE</a:t>
            </a:r>
            <a:r>
              <a:rPr dirty="0" sz="2400" spc="-114" b="1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 Narrow"/>
                <a:cs typeface="Arial Narrow"/>
              </a:rPr>
              <a:t>ANGINA;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35" b="1">
                <a:latin typeface="Arial Narrow"/>
                <a:cs typeface="Arial Narrow"/>
              </a:rPr>
              <a:t>A</a:t>
            </a:r>
            <a:r>
              <a:rPr dirty="0" sz="2400" spc="-535" b="1">
                <a:solidFill>
                  <a:srgbClr val="0000FF"/>
                </a:solidFill>
                <a:latin typeface="Arial Narrow"/>
                <a:cs typeface="Arial Narrow"/>
              </a:rPr>
              <a:t>IN</a:t>
            </a:r>
            <a:r>
              <a:rPr dirty="0" sz="2400" spc="-535" b="1">
                <a:latin typeface="Arial Narrow"/>
                <a:cs typeface="Arial Narrow"/>
              </a:rPr>
              <a:t>cu</a:t>
            </a:r>
            <a:r>
              <a:rPr dirty="0" sz="2400" spc="-535" b="1">
                <a:solidFill>
                  <a:srgbClr val="0000FF"/>
                </a:solidFill>
                <a:latin typeface="Arial Narrow"/>
                <a:cs typeface="Arial Narrow"/>
              </a:rPr>
              <a:t>VA</a:t>
            </a:r>
            <a:r>
              <a:rPr dirty="0" sz="2400" spc="-535" b="1">
                <a:latin typeface="Arial Narrow"/>
                <a:cs typeface="Arial Narrow"/>
              </a:rPr>
              <a:t>te</a:t>
            </a:r>
            <a:r>
              <a:rPr dirty="0" sz="2400" spc="-535" b="1">
                <a:solidFill>
                  <a:srgbClr val="0000FF"/>
                </a:solidFill>
                <a:latin typeface="Arial Narrow"/>
                <a:cs typeface="Arial Narrow"/>
              </a:rPr>
              <a:t>R</a:t>
            </a:r>
            <a:r>
              <a:rPr dirty="0" sz="2400" spc="-535" b="1">
                <a:latin typeface="Arial Narrow"/>
                <a:cs typeface="Arial Narrow"/>
              </a:rPr>
              <a:t>s</a:t>
            </a:r>
            <a:r>
              <a:rPr dirty="0" sz="2400" spc="-535" b="1">
                <a:solidFill>
                  <a:srgbClr val="0000FF"/>
                </a:solidFill>
                <a:latin typeface="Arial Narrow"/>
                <a:cs typeface="Arial Narrow"/>
              </a:rPr>
              <a:t>IA</a:t>
            </a:r>
            <a:r>
              <a:rPr dirty="0" sz="2400" spc="-535" b="1">
                <a:latin typeface="Arial Narrow"/>
                <a:cs typeface="Arial Narrow"/>
              </a:rPr>
              <a:t>ym</a:t>
            </a:r>
            <a:r>
              <a:rPr dirty="0" sz="2400" spc="-535" b="1">
                <a:solidFill>
                  <a:srgbClr val="0000FF"/>
                </a:solidFill>
                <a:latin typeface="Arial Narrow"/>
                <a:cs typeface="Arial Narrow"/>
              </a:rPr>
              <a:t>NT</a:t>
            </a:r>
            <a:r>
              <a:rPr dirty="0" sz="2400" spc="-535" b="1">
                <a:latin typeface="Arial Narrow"/>
                <a:cs typeface="Arial Narrow"/>
              </a:rPr>
              <a:t>pt</a:t>
            </a:r>
            <a:r>
              <a:rPr dirty="0" sz="2400" spc="-535" b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sz="2400" spc="-535" b="1">
                <a:latin typeface="Arial Narrow"/>
                <a:cs typeface="Arial Narrow"/>
              </a:rPr>
              <a:t>om</a:t>
            </a:r>
            <a:r>
              <a:rPr dirty="0" sz="2400" spc="-535" b="1">
                <a:solidFill>
                  <a:srgbClr val="0000FF"/>
                </a:solidFill>
                <a:latin typeface="Arial Narrow"/>
                <a:cs typeface="Arial Narrow"/>
              </a:rPr>
              <a:t>NG</a:t>
            </a:r>
            <a:r>
              <a:rPr dirty="0" sz="2400" spc="-535" b="1">
                <a:latin typeface="Arial Narrow"/>
                <a:cs typeface="Arial Narrow"/>
              </a:rPr>
              <a:t>r</a:t>
            </a:r>
            <a:r>
              <a:rPr dirty="0" sz="2400" spc="-535" b="1">
                <a:solidFill>
                  <a:srgbClr val="0000FF"/>
                </a:solidFill>
                <a:latin typeface="Arial Narrow"/>
                <a:cs typeface="Arial Narrow"/>
              </a:rPr>
              <a:t>I</a:t>
            </a:r>
            <a:r>
              <a:rPr dirty="0" sz="2400" spc="-535" b="1">
                <a:latin typeface="Arial Narrow"/>
                <a:cs typeface="Arial Narrow"/>
              </a:rPr>
              <a:t>e</a:t>
            </a:r>
            <a:r>
              <a:rPr dirty="0" sz="2400" spc="-535" b="1">
                <a:solidFill>
                  <a:srgbClr val="0000FF"/>
                </a:solidFill>
                <a:latin typeface="Arial Narrow"/>
                <a:cs typeface="Arial Narrow"/>
              </a:rPr>
              <a:t>N</a:t>
            </a:r>
            <a:r>
              <a:rPr dirty="0" sz="2400" spc="-535" b="1">
                <a:latin typeface="Arial Narrow"/>
                <a:cs typeface="Arial Narrow"/>
              </a:rPr>
              <a:t>li</a:t>
            </a:r>
            <a:r>
              <a:rPr dirty="0" sz="2400" spc="-535" b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sz="2400" spc="-535" b="1">
                <a:latin typeface="Arial Narrow"/>
                <a:cs typeface="Arial Narrow"/>
              </a:rPr>
              <a:t>ef</a:t>
            </a:r>
            <a:r>
              <a:rPr dirty="0" sz="2400" spc="-535" b="1">
                <a:latin typeface="Wingdings 3"/>
                <a:cs typeface="Wingdings 3"/>
              </a:rPr>
              <a:t></a:t>
            </a:r>
            <a:r>
              <a:rPr dirty="0" sz="2400" spc="-535" b="1">
                <a:solidFill>
                  <a:srgbClr val="FF0000"/>
                </a:solidFill>
                <a:latin typeface="Arial Narrow"/>
                <a:cs typeface="Arial Narrow"/>
              </a:rPr>
              <a:t>susbulbinlignugaulaGl                                            </a:t>
            </a:r>
            <a:r>
              <a:rPr dirty="0" sz="2400" spc="-530" b="1">
                <a:solidFill>
                  <a:srgbClr val="FF0000"/>
                </a:solidFill>
                <a:latin typeface="Arial Narrow"/>
                <a:cs typeface="Arial Narrow"/>
              </a:rPr>
              <a:t> GTNTN</a:t>
            </a:r>
            <a:endParaRPr sz="2400">
              <a:latin typeface="Arial Narrow"/>
              <a:cs typeface="Arial Narrow"/>
            </a:endParaRPr>
          </a:p>
          <a:p>
            <a:pPr marL="12700" marR="5080">
              <a:lnSpc>
                <a:spcPct val="151700"/>
              </a:lnSpc>
              <a:spcBef>
                <a:spcPts val="1030"/>
              </a:spcBef>
            </a:pP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I</a:t>
            </a:r>
            <a:r>
              <a:rPr dirty="0" sz="2400" spc="-525" b="1">
                <a:latin typeface="Arial Narrow"/>
                <a:cs typeface="Arial Narrow"/>
              </a:rPr>
              <a:t>P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N</a:t>
            </a:r>
            <a:r>
              <a:rPr dirty="0" sz="2400" spc="-525" b="1">
                <a:latin typeface="Arial Narrow"/>
                <a:cs typeface="Arial Narrow"/>
              </a:rPr>
              <a:t>re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U</a:t>
            </a:r>
            <a:r>
              <a:rPr dirty="0" sz="2400" spc="-525" b="1">
                <a:latin typeface="Arial Narrow"/>
                <a:cs typeface="Arial Narrow"/>
              </a:rPr>
              <a:t>v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N</a:t>
            </a:r>
            <a:r>
              <a:rPr dirty="0" sz="2400" spc="-525" b="1">
                <a:latin typeface="Arial Narrow"/>
                <a:cs typeface="Arial Narrow"/>
              </a:rPr>
              <a:t>e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S</a:t>
            </a:r>
            <a:r>
              <a:rPr dirty="0" sz="2400" spc="-525" b="1">
                <a:latin typeface="Arial Narrow"/>
                <a:cs typeface="Arial Narrow"/>
              </a:rPr>
              <a:t>nt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T</a:t>
            </a:r>
            <a:r>
              <a:rPr dirty="0" sz="2400" spc="-525" b="1">
                <a:latin typeface="Arial Narrow"/>
                <a:cs typeface="Arial Narrow"/>
              </a:rPr>
              <a:t>i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sz="2400" spc="-525" b="1">
                <a:latin typeface="Arial Narrow"/>
                <a:cs typeface="Arial Narrow"/>
              </a:rPr>
              <a:t>on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B</a:t>
            </a:r>
            <a:r>
              <a:rPr dirty="0" sz="2400" spc="-525" b="1">
                <a:latin typeface="Arial Narrow"/>
                <a:cs typeface="Arial Narrow"/>
              </a:rPr>
              <a:t>;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LE</a:t>
            </a:r>
            <a:r>
              <a:rPr dirty="0" sz="2400" spc="-525" b="1">
                <a:latin typeface="Arial Narrow"/>
                <a:cs typeface="Arial Narrow"/>
              </a:rPr>
              <a:t>Pe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sz="2400" spc="-525" b="1">
                <a:latin typeface="Arial Narrow"/>
                <a:cs typeface="Arial Narrow"/>
              </a:rPr>
              <a:t>r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N</a:t>
            </a:r>
            <a:r>
              <a:rPr dirty="0" sz="2400" spc="-525" b="1">
                <a:latin typeface="Arial Narrow"/>
                <a:cs typeface="Arial Narrow"/>
              </a:rPr>
              <a:t>si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G</a:t>
            </a:r>
            <a:r>
              <a:rPr dirty="0" sz="2400" spc="-525" b="1">
                <a:latin typeface="Arial Narrow"/>
                <a:cs typeface="Arial Narrow"/>
              </a:rPr>
              <a:t>st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IN</a:t>
            </a:r>
            <a:r>
              <a:rPr dirty="0" sz="2400" spc="-525" b="1">
                <a:latin typeface="Arial Narrow"/>
                <a:cs typeface="Arial Narrow"/>
              </a:rPr>
              <a:t>an</a:t>
            </a:r>
            <a:r>
              <a:rPr dirty="0" sz="2400" spc="-525" b="1">
                <a:solidFill>
                  <a:srgbClr val="0000FF"/>
                </a:solidFill>
                <a:latin typeface="Arial Narrow"/>
                <a:cs typeface="Arial Narrow"/>
              </a:rPr>
              <a:t>A</a:t>
            </a:r>
            <a:r>
              <a:rPr dirty="0" sz="2400" spc="-525" b="1">
                <a:latin typeface="Arial Narrow"/>
                <a:cs typeface="Arial Narrow"/>
              </a:rPr>
              <a:t>t </a:t>
            </a:r>
            <a:r>
              <a:rPr dirty="0" sz="2400" spc="-470" b="1">
                <a:latin typeface="Wingdings 3"/>
                <a:cs typeface="Wingdings 3"/>
              </a:rPr>
              <a:t></a:t>
            </a:r>
            <a:r>
              <a:rPr dirty="0" sz="2400" spc="-470" b="1">
                <a:latin typeface="Arial Narrow"/>
                <a:cs typeface="Arial Narrow"/>
              </a:rPr>
              <a:t>pro</a:t>
            </a:r>
            <a:r>
              <a:rPr dirty="0" sz="2400" spc="-470" b="1">
                <a:solidFill>
                  <a:srgbClr val="FF0000"/>
                </a:solidFill>
                <a:latin typeface="Arial Narrow"/>
                <a:cs typeface="Arial Narrow"/>
              </a:rPr>
              <a:t>IV</a:t>
            </a:r>
            <a:r>
              <a:rPr dirty="0" sz="2400" spc="-470" b="1">
                <a:latin typeface="Arial Narrow"/>
                <a:cs typeface="Arial Narrow"/>
              </a:rPr>
              <a:t>ph</a:t>
            </a:r>
            <a:r>
              <a:rPr dirty="0" sz="2400" spc="-470" b="1">
                <a:solidFill>
                  <a:srgbClr val="FF0000"/>
                </a:solidFill>
                <a:latin typeface="Arial Narrow"/>
                <a:cs typeface="Arial Narrow"/>
              </a:rPr>
              <a:t>G</a:t>
            </a:r>
            <a:r>
              <a:rPr dirty="0" sz="2400" spc="-470" b="1">
                <a:latin typeface="Arial Narrow"/>
                <a:cs typeface="Arial Narrow"/>
              </a:rPr>
              <a:t>y</a:t>
            </a:r>
            <a:r>
              <a:rPr dirty="0" sz="2400" spc="-470" b="1">
                <a:solidFill>
                  <a:srgbClr val="FF0000"/>
                </a:solidFill>
                <a:latin typeface="Arial Narrow"/>
                <a:cs typeface="Arial Narrow"/>
              </a:rPr>
              <a:t>T</a:t>
            </a:r>
            <a:r>
              <a:rPr dirty="0" sz="2400" spc="-470" b="1">
                <a:latin typeface="Arial Narrow"/>
                <a:cs typeface="Arial Narrow"/>
              </a:rPr>
              <a:t>la</a:t>
            </a:r>
            <a:r>
              <a:rPr dirty="0" sz="2400" spc="-470" b="1">
                <a:solidFill>
                  <a:srgbClr val="FF0000"/>
                </a:solidFill>
                <a:latin typeface="Arial Narrow"/>
                <a:cs typeface="Arial Narrow"/>
              </a:rPr>
              <a:t>N</a:t>
            </a:r>
            <a:r>
              <a:rPr dirty="0" sz="2400" spc="-470" b="1">
                <a:latin typeface="Arial Narrow"/>
                <a:cs typeface="Arial Narrow"/>
              </a:rPr>
              <a:t>xis </a:t>
            </a:r>
            <a:r>
              <a:rPr dirty="0" sz="2400" b="1">
                <a:latin typeface="Wingdings 3"/>
                <a:cs typeface="Wingdings 3"/>
              </a:rPr>
              <a:t>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 Narrow"/>
                <a:cs typeface="Arial Narrow"/>
              </a:rPr>
              <a:t>Isosorbide mono or dinitrate  </a:t>
            </a:r>
            <a:r>
              <a:rPr dirty="0" baseline="-10416" sz="3600" spc="-600" b="1">
                <a:solidFill>
                  <a:srgbClr val="007DEA"/>
                </a:solidFill>
                <a:latin typeface="Arial Narrow"/>
                <a:cs typeface="Arial Narrow"/>
              </a:rPr>
              <a:t>He</a:t>
            </a:r>
            <a:r>
              <a:rPr dirty="0" sz="2400" spc="-400" b="1">
                <a:latin typeface="Arial Narrow"/>
                <a:cs typeface="Arial Narrow"/>
              </a:rPr>
              <a:t>P</a:t>
            </a:r>
            <a:r>
              <a:rPr dirty="0" baseline="-10416" sz="3600" spc="-600" b="1">
                <a:solidFill>
                  <a:srgbClr val="007DEA"/>
                </a:solidFill>
                <a:latin typeface="Arial Narrow"/>
                <a:cs typeface="Arial Narrow"/>
              </a:rPr>
              <a:t>a</a:t>
            </a:r>
            <a:r>
              <a:rPr dirty="0" sz="2400" spc="-400" b="1">
                <a:latin typeface="Arial Narrow"/>
                <a:cs typeface="Arial Narrow"/>
              </a:rPr>
              <a:t>r</a:t>
            </a:r>
            <a:r>
              <a:rPr dirty="0" baseline="-10416" sz="3600" spc="-600" b="1">
                <a:solidFill>
                  <a:srgbClr val="007DEA"/>
                </a:solidFill>
                <a:latin typeface="Arial Narrow"/>
                <a:cs typeface="Arial Narrow"/>
              </a:rPr>
              <a:t>r</a:t>
            </a:r>
            <a:r>
              <a:rPr dirty="0" sz="2400" spc="-400" b="1">
                <a:latin typeface="Arial Narrow"/>
                <a:cs typeface="Arial Narrow"/>
              </a:rPr>
              <a:t>e</a:t>
            </a:r>
            <a:r>
              <a:rPr dirty="0" baseline="-10416" sz="3600" spc="-600" b="1">
                <a:solidFill>
                  <a:srgbClr val="007DEA"/>
                </a:solidFill>
                <a:latin typeface="Arial Narrow"/>
                <a:cs typeface="Arial Narrow"/>
              </a:rPr>
              <a:t>t  </a:t>
            </a:r>
            <a:r>
              <a:rPr dirty="0" sz="2400" spc="-434" b="1">
                <a:latin typeface="Arial Narrow"/>
                <a:cs typeface="Arial Narrow"/>
              </a:rPr>
              <a:t>v</a:t>
            </a:r>
            <a:r>
              <a:rPr dirty="0" baseline="-10416" sz="3600" spc="-652" b="1">
                <a:solidFill>
                  <a:srgbClr val="007DEA"/>
                </a:solidFill>
                <a:latin typeface="Arial Narrow"/>
                <a:cs typeface="Arial Narrow"/>
              </a:rPr>
              <a:t>F</a:t>
            </a:r>
            <a:r>
              <a:rPr dirty="0" sz="2400" spc="-434" b="1">
                <a:latin typeface="Arial Narrow"/>
                <a:cs typeface="Arial Narrow"/>
              </a:rPr>
              <a:t>e</a:t>
            </a:r>
            <a:r>
              <a:rPr dirty="0" baseline="-10416" sz="3600" spc="-652" b="1">
                <a:solidFill>
                  <a:srgbClr val="007DEA"/>
                </a:solidFill>
                <a:latin typeface="Arial Narrow"/>
                <a:cs typeface="Arial Narrow"/>
              </a:rPr>
              <a:t>a</a:t>
            </a:r>
            <a:r>
              <a:rPr dirty="0" sz="2400" spc="-434" b="1">
                <a:latin typeface="Arial Narrow"/>
                <a:cs typeface="Arial Narrow"/>
              </a:rPr>
              <a:t>n</a:t>
            </a:r>
            <a:r>
              <a:rPr dirty="0" baseline="-10416" sz="3600" spc="-652" b="1">
                <a:solidFill>
                  <a:srgbClr val="007DEA"/>
                </a:solidFill>
                <a:latin typeface="Arial Narrow"/>
                <a:cs typeface="Arial Narrow"/>
              </a:rPr>
              <a:t>il</a:t>
            </a:r>
            <a:r>
              <a:rPr dirty="0" sz="2400" spc="-434" b="1">
                <a:latin typeface="Arial Narrow"/>
                <a:cs typeface="Arial Narrow"/>
              </a:rPr>
              <a:t>t</a:t>
            </a:r>
            <a:r>
              <a:rPr dirty="0" baseline="-10416" sz="3600" spc="-652" b="1">
                <a:solidFill>
                  <a:srgbClr val="007DEA"/>
                </a:solidFill>
                <a:latin typeface="Arial Narrow"/>
                <a:cs typeface="Arial Narrow"/>
              </a:rPr>
              <a:t>u</a:t>
            </a:r>
            <a:r>
              <a:rPr dirty="0" sz="2400" spc="-434" b="1">
                <a:latin typeface="Arial Narrow"/>
                <a:cs typeface="Arial Narrow"/>
              </a:rPr>
              <a:t>io</a:t>
            </a:r>
            <a:r>
              <a:rPr dirty="0" baseline="-10416" sz="3600" spc="-652" b="1">
                <a:solidFill>
                  <a:srgbClr val="007DEA"/>
                </a:solidFill>
                <a:latin typeface="Arial Narrow"/>
                <a:cs typeface="Arial Narrow"/>
              </a:rPr>
              <a:t>re</a:t>
            </a:r>
            <a:r>
              <a:rPr dirty="0" sz="2400" spc="-434" b="1">
                <a:latin typeface="Arial Narrow"/>
                <a:cs typeface="Arial Narrow"/>
              </a:rPr>
              <a:t>n;     </a:t>
            </a:r>
            <a:r>
              <a:rPr dirty="0" sz="2400" spc="-45" b="1">
                <a:latin typeface="Arial Narrow"/>
                <a:cs typeface="Arial Narrow"/>
              </a:rPr>
              <a:t>Situational prophylaxis  </a:t>
            </a:r>
            <a:r>
              <a:rPr dirty="0" sz="2400" b="1">
                <a:latin typeface="Wingdings 3"/>
                <a:cs typeface="Wingdings 3"/>
              </a:rPr>
              <a:t>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 Narrow"/>
                <a:cs typeface="Arial Narrow"/>
              </a:rPr>
              <a:t>sublingual</a:t>
            </a:r>
            <a:r>
              <a:rPr dirty="0" sz="2400" spc="-35" b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 Narrow"/>
                <a:cs typeface="Arial Narrow"/>
              </a:rPr>
              <a:t>GTN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dirty="0" sz="2400" b="1">
                <a:latin typeface="Arial Narrow"/>
                <a:cs typeface="Arial Narrow"/>
              </a:rPr>
              <a:t>Refractory </a:t>
            </a:r>
            <a:r>
              <a:rPr dirty="0" sz="2400" spc="-5" b="1">
                <a:latin typeface="Arial Narrow"/>
                <a:cs typeface="Arial Narrow"/>
              </a:rPr>
              <a:t>AHF </a:t>
            </a:r>
            <a:r>
              <a:rPr dirty="0" sz="2400" b="1">
                <a:latin typeface="Wingdings 3"/>
                <a:cs typeface="Wingdings 3"/>
              </a:rPr>
              <a:t>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 Narrow"/>
                <a:cs typeface="Arial Narrow"/>
              </a:rPr>
              <a:t>IV</a:t>
            </a:r>
            <a:r>
              <a:rPr dirty="0" sz="2400" spc="-175" b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 Narrow"/>
                <a:cs typeface="Arial Narrow"/>
              </a:rPr>
              <a:t>GTN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ts val="2855"/>
              </a:lnSpc>
            </a:pPr>
            <a:r>
              <a:rPr dirty="0" sz="2400" spc="-5" b="1">
                <a:latin typeface="Arial Narrow"/>
                <a:cs typeface="Arial Narrow"/>
              </a:rPr>
              <a:t>CHF </a:t>
            </a:r>
            <a:r>
              <a:rPr dirty="0" sz="2400" b="1">
                <a:latin typeface="Wingdings 3"/>
                <a:cs typeface="Wingdings 3"/>
              </a:rPr>
              <a:t>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 Narrow"/>
                <a:cs typeface="Arial Narrow"/>
              </a:rPr>
              <a:t>Isosorbide mononitrate +</a:t>
            </a:r>
            <a:r>
              <a:rPr dirty="0" sz="2400" spc="-90" b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 Narrow"/>
                <a:cs typeface="Arial Narrow"/>
              </a:rPr>
              <a:t>hydralazine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855"/>
              </a:lnSpc>
            </a:pPr>
            <a:r>
              <a:rPr dirty="0" sz="2400" b="1" i="1">
                <a:latin typeface="Arial Narrow"/>
                <a:cs typeface="Arial Narrow"/>
              </a:rPr>
              <a:t>[ if contraindication to ACE</a:t>
            </a:r>
            <a:r>
              <a:rPr dirty="0" sz="2400" spc="-145" b="1" i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Is]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latin typeface="Arial Narrow"/>
                <a:cs typeface="Arial Narrow"/>
              </a:rPr>
              <a:t>AMI </a:t>
            </a:r>
            <a:r>
              <a:rPr dirty="0" sz="2400" spc="5" b="1">
                <a:latin typeface="Wingdings 3"/>
                <a:cs typeface="Wingdings 3"/>
              </a:rPr>
              <a:t></a:t>
            </a:r>
            <a:r>
              <a:rPr dirty="0" sz="2400" spc="5" b="1">
                <a:solidFill>
                  <a:srgbClr val="FF0000"/>
                </a:solidFill>
                <a:latin typeface="Arial Narrow"/>
                <a:cs typeface="Arial Narrow"/>
              </a:rPr>
              <a:t>IV</a:t>
            </a:r>
            <a:r>
              <a:rPr dirty="0" sz="2400" spc="-85" b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 Narrow"/>
                <a:cs typeface="Arial Narrow"/>
              </a:rPr>
              <a:t>GTN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773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5100">
              <a:lnSpc>
                <a:spcPct val="100000"/>
              </a:lnSpc>
            </a:pPr>
            <a:r>
              <a:rPr dirty="0" sz="2400"/>
              <a:t>contraindications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01168" y="1420367"/>
            <a:ext cx="7217664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47088" y="1538259"/>
            <a:ext cx="1524000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85">
              <a:lnSpc>
                <a:spcPts val="2440"/>
              </a:lnSpc>
            </a:pPr>
            <a:r>
              <a:rPr dirty="0" sz="2400" b="1">
                <a:latin typeface="Arial Narrow"/>
                <a:cs typeface="Arial Narrow"/>
              </a:rPr>
              <a:t>tivity </a:t>
            </a:r>
            <a:r>
              <a:rPr dirty="0" sz="2400" spc="-5" b="1">
                <a:latin typeface="Arial Narrow"/>
                <a:cs typeface="Arial Narrow"/>
              </a:rPr>
              <a:t>to</a:t>
            </a:r>
            <a:r>
              <a:rPr dirty="0" sz="2400" spc="-10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orga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68" y="2410967"/>
            <a:ext cx="7217664" cy="484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1168" y="3249167"/>
            <a:ext cx="8436864" cy="484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4087" y="3273171"/>
            <a:ext cx="1524000" cy="374015"/>
          </a:xfrm>
          <a:prstGeom prst="rect">
            <a:avLst/>
          </a:prstGeom>
        </p:spPr>
        <p:txBody>
          <a:bodyPr wrap="square" lIns="0" tIns="42544" rIns="0" bIns="0" rtlCol="0" vert="horz">
            <a:spAutoFit/>
          </a:bodyPr>
          <a:lstStyle/>
          <a:p>
            <a:pPr marL="36830">
              <a:lnSpc>
                <a:spcPts val="2610"/>
              </a:lnSpc>
              <a:spcBef>
                <a:spcPts val="334"/>
              </a:spcBef>
            </a:pPr>
            <a:r>
              <a:rPr dirty="0" sz="2200" b="1">
                <a:latin typeface="Arial Narrow"/>
                <a:cs typeface="Arial Narrow"/>
              </a:rPr>
              <a:t>d </a:t>
            </a:r>
            <a:r>
              <a:rPr dirty="0" sz="2200" spc="-5" b="1">
                <a:latin typeface="Arial Narrow"/>
                <a:cs typeface="Arial Narrow"/>
              </a:rPr>
              <a:t>trauma </a:t>
            </a:r>
            <a:r>
              <a:rPr dirty="0" sz="2200" b="1">
                <a:latin typeface="Arial Narrow"/>
                <a:cs typeface="Arial Narrow"/>
              </a:rPr>
              <a:t>or</a:t>
            </a:r>
            <a:r>
              <a:rPr dirty="0" sz="2200" spc="-114" b="1">
                <a:latin typeface="Arial Narrow"/>
                <a:cs typeface="Arial Narrow"/>
              </a:rPr>
              <a:t> </a:t>
            </a:r>
            <a:r>
              <a:rPr dirty="0" sz="2200" spc="-5" b="1">
                <a:latin typeface="Arial Narrow"/>
                <a:cs typeface="Arial Narrow"/>
              </a:rPr>
              <a:t>c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7767" y="3273171"/>
            <a:ext cx="1524000" cy="374015"/>
          </a:xfrm>
          <a:prstGeom prst="rect">
            <a:avLst/>
          </a:prstGeom>
        </p:spPr>
        <p:txBody>
          <a:bodyPr wrap="square" lIns="0" tIns="42544" rIns="0" bIns="0" rtlCol="0" vert="horz">
            <a:spAutoFit/>
          </a:bodyPr>
          <a:lstStyle/>
          <a:p>
            <a:pPr marL="135255">
              <a:lnSpc>
                <a:spcPts val="2610"/>
              </a:lnSpc>
              <a:spcBef>
                <a:spcPts val="334"/>
              </a:spcBef>
            </a:pPr>
            <a:r>
              <a:rPr dirty="0" sz="2200" b="1">
                <a:latin typeface="Arial Narrow"/>
                <a:cs typeface="Arial Narrow"/>
              </a:rPr>
              <a:t>orrhage ,</a:t>
            </a:r>
            <a:r>
              <a:rPr dirty="0" sz="2200" spc="-150" b="1">
                <a:latin typeface="Arial Narrow"/>
                <a:cs typeface="Arial Narrow"/>
              </a:rPr>
              <a:t> </a:t>
            </a:r>
            <a:r>
              <a:rPr dirty="0" sz="2200" spc="15" b="1">
                <a:latin typeface="Wingdings 3"/>
                <a:cs typeface="Wingdings 3"/>
              </a:rPr>
              <a:t></a:t>
            </a:r>
            <a:r>
              <a:rPr dirty="0" sz="2200" spc="15" b="1">
                <a:latin typeface="Arial Narrow"/>
                <a:cs typeface="Arial Narrow"/>
              </a:rPr>
              <a:t>I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400" y="2895600"/>
            <a:ext cx="1762125" cy="89535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245110">
              <a:lnSpc>
                <a:spcPct val="100000"/>
              </a:lnSpc>
            </a:pPr>
            <a:r>
              <a:rPr dirty="0" sz="2200" b="1">
                <a:latin typeface="Arial Narrow"/>
                <a:cs typeface="Arial Narrow"/>
              </a:rPr>
              <a:t>ncrease</a:t>
            </a:r>
            <a:r>
              <a:rPr dirty="0" sz="2200" spc="-14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intr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0933" y="3315715"/>
            <a:ext cx="447675" cy="34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 b="1">
                <a:latin typeface="Arial Narrow"/>
                <a:cs typeface="Arial Narrow"/>
              </a:rPr>
              <a:t>ure.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9255" y="3273171"/>
            <a:ext cx="1564640" cy="374015"/>
          </a:xfrm>
          <a:prstGeom prst="rect">
            <a:avLst/>
          </a:prstGeom>
        </p:spPr>
        <p:txBody>
          <a:bodyPr wrap="square" lIns="0" tIns="42544" rIns="0" bIns="0" rtlCol="0" vert="horz">
            <a:spAutoFit/>
          </a:bodyPr>
          <a:lstStyle/>
          <a:p>
            <a:pPr marL="23495">
              <a:lnSpc>
                <a:spcPts val="2610"/>
              </a:lnSpc>
              <a:spcBef>
                <a:spcPts val="334"/>
              </a:spcBef>
            </a:pPr>
            <a:r>
              <a:rPr dirty="0" sz="2200" b="1">
                <a:latin typeface="Arial Narrow"/>
                <a:cs typeface="Arial Narrow"/>
              </a:rPr>
              <a:t>acranial</a:t>
            </a:r>
            <a:r>
              <a:rPr dirty="0" sz="2200" spc="-125" b="1">
                <a:latin typeface="Arial Narrow"/>
                <a:cs typeface="Arial Narrow"/>
              </a:rPr>
              <a:t> </a:t>
            </a:r>
            <a:r>
              <a:rPr dirty="0" sz="2200" spc="-5" b="1">
                <a:latin typeface="Arial Narrow"/>
                <a:cs typeface="Arial Narrow"/>
              </a:rPr>
              <a:t>press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1168" y="4011167"/>
            <a:ext cx="7217664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07340" y="3315715"/>
            <a:ext cx="3319145" cy="1132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882139" algn="l"/>
              </a:tabLst>
            </a:pPr>
            <a:r>
              <a:rPr dirty="0" sz="2200" spc="-5" b="1">
                <a:latin typeface="Arial Narrow"/>
                <a:cs typeface="Arial Narrow"/>
              </a:rPr>
              <a:t>Hea	erebral</a:t>
            </a:r>
            <a:r>
              <a:rPr dirty="0" sz="2200" spc="-12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haem</a:t>
            </a:r>
            <a:endParaRPr sz="2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Arial Narrow"/>
                <a:cs typeface="Arial Narrow"/>
              </a:rPr>
              <a:t>Uncorrected</a:t>
            </a:r>
            <a:r>
              <a:rPr dirty="0" sz="2400" spc="-8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hypovolemia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7368" y="1039367"/>
            <a:ext cx="7217664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R="8255">
              <a:lnSpc>
                <a:spcPct val="100000"/>
              </a:lnSpc>
            </a:pPr>
            <a:r>
              <a:rPr dirty="0"/>
              <a:t>Concomitant administration of </a:t>
            </a:r>
            <a:r>
              <a:rPr dirty="0" spc="-10"/>
              <a:t>PDE</a:t>
            </a:r>
            <a:r>
              <a:rPr dirty="0" baseline="-20833" sz="2400" spc="-15"/>
              <a:t>5</a:t>
            </a:r>
            <a:r>
              <a:rPr dirty="0" baseline="-20833" sz="2400" spc="142"/>
              <a:t> </a:t>
            </a:r>
            <a:r>
              <a:rPr dirty="0" sz="2400"/>
              <a:t>Inhibitors</a:t>
            </a:r>
            <a:endParaRPr sz="2400"/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060065" algn="l"/>
              </a:tabLst>
            </a:pPr>
            <a:r>
              <a:rPr dirty="0"/>
              <a:t>Known</a:t>
            </a:r>
            <a:r>
              <a:rPr dirty="0" spc="-5"/>
              <a:t> </a:t>
            </a:r>
            <a:r>
              <a:rPr dirty="0" spc="5"/>
              <a:t>sensi	</a:t>
            </a:r>
            <a:r>
              <a:rPr dirty="0"/>
              <a:t>nic</a:t>
            </a:r>
            <a:r>
              <a:rPr dirty="0" spc="-50"/>
              <a:t> </a:t>
            </a:r>
            <a:r>
              <a:rPr dirty="0" spc="-5"/>
              <a:t>nitrates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/>
              <a:t>Glaucoma; </a:t>
            </a:r>
            <a:r>
              <a:rPr dirty="0" sz="2200" spc="-5"/>
              <a:t>nitrates</a:t>
            </a:r>
            <a:r>
              <a:rPr dirty="0" sz="2200" spc="-5">
                <a:latin typeface="Wingdings 3"/>
                <a:cs typeface="Wingdings 3"/>
              </a:rPr>
              <a:t></a:t>
            </a:r>
            <a:r>
              <a:rPr dirty="0" sz="2200" spc="-5">
                <a:latin typeface="Times New Roman"/>
                <a:cs typeface="Times New Roman"/>
              </a:rPr>
              <a:t> </a:t>
            </a:r>
            <a:r>
              <a:rPr dirty="0" sz="2200" spc="5">
                <a:latin typeface="Wingdings 3"/>
                <a:cs typeface="Wingdings 3"/>
              </a:rPr>
              <a:t></a:t>
            </a:r>
            <a:r>
              <a:rPr dirty="0" sz="2200" spc="5">
                <a:latin typeface="Times New Roman"/>
                <a:cs typeface="Times New Roman"/>
              </a:rPr>
              <a:t> </a:t>
            </a:r>
            <a:r>
              <a:rPr dirty="0" sz="2200"/>
              <a:t>aqueous humour</a:t>
            </a:r>
            <a:r>
              <a:rPr dirty="0" sz="2200" spc="-260"/>
              <a:t> </a:t>
            </a:r>
            <a:r>
              <a:rPr dirty="0" sz="2200"/>
              <a:t>formation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70888" y="5312155"/>
            <a:ext cx="1135888" cy="936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56688" y="4923535"/>
            <a:ext cx="1352550" cy="919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52288" y="1589277"/>
            <a:ext cx="1524000" cy="259079"/>
          </a:xfrm>
          <a:custGeom>
            <a:avLst/>
            <a:gdLst/>
            <a:ahLst/>
            <a:cxnLst/>
            <a:rect l="l" t="t" r="r" b="b"/>
            <a:pathLst>
              <a:path w="1524000" h="259080">
                <a:moveTo>
                  <a:pt x="0" y="259079"/>
                </a:moveTo>
                <a:lnTo>
                  <a:pt x="1524000" y="259079"/>
                </a:lnTo>
                <a:lnTo>
                  <a:pt x="152400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66688" y="5216271"/>
            <a:ext cx="1524000" cy="259079"/>
          </a:xfrm>
          <a:custGeom>
            <a:avLst/>
            <a:gdLst/>
            <a:ahLst/>
            <a:cxnLst/>
            <a:rect l="l" t="t" r="r" b="b"/>
            <a:pathLst>
              <a:path w="1524000" h="259079">
                <a:moveTo>
                  <a:pt x="0" y="259079"/>
                </a:moveTo>
                <a:lnTo>
                  <a:pt x="1524000" y="259079"/>
                </a:lnTo>
                <a:lnTo>
                  <a:pt x="152400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4087" y="5216271"/>
            <a:ext cx="1524000" cy="259079"/>
          </a:xfrm>
          <a:custGeom>
            <a:avLst/>
            <a:gdLst/>
            <a:ahLst/>
            <a:cxnLst/>
            <a:rect l="l" t="t" r="r" b="b"/>
            <a:pathLst>
              <a:path w="1524000" h="259079">
                <a:moveTo>
                  <a:pt x="0" y="259079"/>
                </a:moveTo>
                <a:lnTo>
                  <a:pt x="1524000" y="259079"/>
                </a:lnTo>
                <a:lnTo>
                  <a:pt x="152400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47088" y="1589277"/>
            <a:ext cx="1524000" cy="259079"/>
          </a:xfrm>
          <a:custGeom>
            <a:avLst/>
            <a:gdLst/>
            <a:ahLst/>
            <a:cxnLst/>
            <a:rect l="l" t="t" r="r" b="b"/>
            <a:pathLst>
              <a:path w="1524000" h="259080">
                <a:moveTo>
                  <a:pt x="0" y="259079"/>
                </a:moveTo>
                <a:lnTo>
                  <a:pt x="1524000" y="259079"/>
                </a:lnTo>
                <a:lnTo>
                  <a:pt x="152400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65576" y="2236851"/>
            <a:ext cx="1524000" cy="259079"/>
          </a:xfrm>
          <a:custGeom>
            <a:avLst/>
            <a:gdLst/>
            <a:ahLst/>
            <a:cxnLst/>
            <a:rect l="l" t="t" r="r" b="b"/>
            <a:pathLst>
              <a:path w="1524000" h="259080">
                <a:moveTo>
                  <a:pt x="0" y="259079"/>
                </a:moveTo>
                <a:lnTo>
                  <a:pt x="1524000" y="259079"/>
                </a:lnTo>
                <a:lnTo>
                  <a:pt x="152400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4087" y="3273171"/>
            <a:ext cx="1524000" cy="259079"/>
          </a:xfrm>
          <a:custGeom>
            <a:avLst/>
            <a:gdLst/>
            <a:ahLst/>
            <a:cxnLst/>
            <a:rect l="l" t="t" r="r" b="b"/>
            <a:pathLst>
              <a:path w="1524000" h="259079">
                <a:moveTo>
                  <a:pt x="0" y="259079"/>
                </a:moveTo>
                <a:lnTo>
                  <a:pt x="1524000" y="259079"/>
                </a:lnTo>
                <a:lnTo>
                  <a:pt x="152400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77767" y="3273171"/>
            <a:ext cx="1524000" cy="259079"/>
          </a:xfrm>
          <a:custGeom>
            <a:avLst/>
            <a:gdLst/>
            <a:ahLst/>
            <a:cxnLst/>
            <a:rect l="l" t="t" r="r" b="b"/>
            <a:pathLst>
              <a:path w="1524000" h="259079">
                <a:moveTo>
                  <a:pt x="0" y="259079"/>
                </a:moveTo>
                <a:lnTo>
                  <a:pt x="1524000" y="259079"/>
                </a:lnTo>
                <a:lnTo>
                  <a:pt x="152400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39255" y="3273171"/>
            <a:ext cx="1524000" cy="259079"/>
          </a:xfrm>
          <a:custGeom>
            <a:avLst/>
            <a:gdLst/>
            <a:ahLst/>
            <a:cxnLst/>
            <a:rect l="l" t="t" r="r" b="b"/>
            <a:pathLst>
              <a:path w="1524000" h="259079">
                <a:moveTo>
                  <a:pt x="0" y="259079"/>
                </a:moveTo>
                <a:lnTo>
                  <a:pt x="1524000" y="259079"/>
                </a:lnTo>
                <a:lnTo>
                  <a:pt x="1524000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4800" y="1676374"/>
            <a:ext cx="7543800" cy="4225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24400" y="2895600"/>
            <a:ext cx="1762125" cy="8953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7368" y="6144767"/>
            <a:ext cx="6150864" cy="4846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83540" y="6212840"/>
            <a:ext cx="5588000" cy="34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b="1">
                <a:latin typeface="Arial Narrow"/>
                <a:cs typeface="Arial Narrow"/>
              </a:rPr>
              <a:t>Sildenafil </a:t>
            </a:r>
            <a:r>
              <a:rPr dirty="0" sz="2200" spc="5" b="1">
                <a:latin typeface="Arial Narrow"/>
                <a:cs typeface="Arial Narrow"/>
              </a:rPr>
              <a:t>+ </a:t>
            </a:r>
            <a:r>
              <a:rPr dirty="0" sz="2200" b="1">
                <a:latin typeface="Arial Narrow"/>
                <a:cs typeface="Arial Narrow"/>
              </a:rPr>
              <a:t>nitrates </a:t>
            </a:r>
            <a:r>
              <a:rPr dirty="0" sz="2200" b="1">
                <a:latin typeface="Wingdings 3"/>
                <a:cs typeface="Wingdings 3"/>
              </a:rPr>
              <a:t></a:t>
            </a:r>
            <a:r>
              <a:rPr dirty="0" sz="2200" b="1">
                <a:latin typeface="Arial Narrow"/>
                <a:cs typeface="Arial Narrow"/>
              </a:rPr>
              <a:t>Severe hypotension  </a:t>
            </a:r>
            <a:r>
              <a:rPr dirty="0" sz="2200" spc="5" b="1">
                <a:latin typeface="Arial Narrow"/>
                <a:cs typeface="Arial Narrow"/>
              </a:rPr>
              <a:t>&amp;</a:t>
            </a:r>
            <a:r>
              <a:rPr dirty="0" sz="2200" spc="-190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death</a:t>
            </a:r>
            <a:endParaRPr sz="2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773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5100">
              <a:lnSpc>
                <a:spcPct val="100000"/>
              </a:lnSpc>
            </a:pPr>
            <a:r>
              <a:rPr dirty="0" sz="2400"/>
              <a:t>Adverse drug</a:t>
            </a:r>
            <a:r>
              <a:rPr dirty="0" sz="2400" spc="-80"/>
              <a:t> </a:t>
            </a:r>
            <a:r>
              <a:rPr dirty="0" sz="2400"/>
              <a:t>reactions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77368" y="2715767"/>
            <a:ext cx="4245864" cy="51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3540" y="2778252"/>
            <a:ext cx="3658235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Flushing in </a:t>
            </a:r>
            <a:r>
              <a:rPr dirty="0" sz="2400" spc="-5">
                <a:latin typeface="Algerian"/>
                <a:cs typeface="Algerian"/>
              </a:rPr>
              <a:t>blush</a:t>
            </a:r>
            <a:r>
              <a:rPr dirty="0" sz="2400" spc="-40">
                <a:latin typeface="Algerian"/>
                <a:cs typeface="Algerian"/>
              </a:rPr>
              <a:t> </a:t>
            </a:r>
            <a:r>
              <a:rPr dirty="0" sz="2400">
                <a:latin typeface="Algerian"/>
                <a:cs typeface="Algerian"/>
              </a:rPr>
              <a:t>area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168" y="1344167"/>
            <a:ext cx="4017264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7340" y="1406016"/>
            <a:ext cx="312166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Throbing</a:t>
            </a:r>
            <a:r>
              <a:rPr dirty="0" sz="2400" spc="-100">
                <a:latin typeface="Algerian"/>
                <a:cs typeface="Algerian"/>
              </a:rPr>
              <a:t> </a:t>
            </a:r>
            <a:r>
              <a:rPr dirty="0" sz="2400">
                <a:latin typeface="Algerian"/>
                <a:cs typeface="Algerian"/>
              </a:rPr>
              <a:t>headache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368" y="4315967"/>
            <a:ext cx="4779264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7368" y="5306567"/>
            <a:ext cx="7141464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7368" y="6144767"/>
            <a:ext cx="5160264" cy="515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83540" y="4379086"/>
            <a:ext cx="6852920" cy="2209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Tachycardia </a:t>
            </a:r>
            <a:r>
              <a:rPr dirty="0" sz="2400" spc="5295">
                <a:latin typeface="Algerian"/>
                <a:cs typeface="Algerian"/>
              </a:rPr>
              <a:t></a:t>
            </a:r>
            <a:r>
              <a:rPr dirty="0" sz="2400" spc="-75">
                <a:latin typeface="Algerian"/>
                <a:cs typeface="Algerian"/>
              </a:rPr>
              <a:t> </a:t>
            </a:r>
            <a:r>
              <a:rPr dirty="0" sz="2400">
                <a:latin typeface="Algerian"/>
                <a:cs typeface="Algerian"/>
              </a:rPr>
              <a:t>palpitation</a:t>
            </a:r>
            <a:endParaRPr sz="2400">
              <a:latin typeface="Algerian"/>
              <a:cs typeface="Algerian"/>
            </a:endParaRPr>
          </a:p>
          <a:p>
            <a:pPr marL="12700" marR="5080">
              <a:lnSpc>
                <a:spcPct val="229199"/>
              </a:lnSpc>
              <a:spcBef>
                <a:spcPts val="1200"/>
              </a:spcBef>
            </a:pPr>
            <a:r>
              <a:rPr dirty="0" sz="2400" spc="-5">
                <a:latin typeface="Algerian"/>
                <a:cs typeface="Algerian"/>
              </a:rPr>
              <a:t>Postural hypotension, dizziness </a:t>
            </a:r>
            <a:r>
              <a:rPr dirty="0" sz="2400" spc="5300">
                <a:latin typeface="Algerian"/>
                <a:cs typeface="Algerian"/>
              </a:rPr>
              <a:t>  </a:t>
            </a:r>
            <a:r>
              <a:rPr dirty="0" sz="2400" spc="-5">
                <a:latin typeface="Algerian"/>
                <a:cs typeface="Algerian"/>
              </a:rPr>
              <a:t>syncope </a:t>
            </a:r>
            <a:r>
              <a:rPr dirty="0" sz="2400">
                <a:latin typeface="Algerian"/>
                <a:cs typeface="Algerian"/>
              </a:rPr>
              <a:t>Rarely</a:t>
            </a:r>
            <a:r>
              <a:rPr dirty="0" sz="2400" spc="-135">
                <a:latin typeface="Algerian"/>
                <a:cs typeface="Algerian"/>
              </a:rPr>
              <a:t> </a:t>
            </a:r>
            <a:r>
              <a:rPr dirty="0" sz="2400">
                <a:latin typeface="Algerian"/>
                <a:cs typeface="Algerian"/>
              </a:rPr>
              <a:t>methemoglobinema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10200" y="914400"/>
            <a:ext cx="1562100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67400" y="2514600"/>
            <a:ext cx="1057275" cy="1257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43600" y="3810000"/>
            <a:ext cx="1019175" cy="1323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91400" y="4343400"/>
            <a:ext cx="1524000" cy="1847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1191767"/>
            <a:ext cx="8589264" cy="4885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0044" y="1242186"/>
            <a:ext cx="8310880" cy="4726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5">
                <a:latin typeface="Constantia"/>
                <a:cs typeface="Constantia"/>
              </a:rPr>
              <a:t>Helmi,</a:t>
            </a:r>
            <a:r>
              <a:rPr dirty="0" sz="2800" spc="-130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a</a:t>
            </a:r>
            <a:r>
              <a:rPr dirty="0" sz="2800" spc="-7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62-year-old</a:t>
            </a:r>
            <a:r>
              <a:rPr dirty="0" sz="2800" spc="-5">
                <a:latin typeface="Constantia"/>
                <a:cs typeface="Constantia"/>
              </a:rPr>
              <a:t> male</a:t>
            </a:r>
            <a:r>
              <a:rPr dirty="0" sz="2800" spc="-130">
                <a:latin typeface="Constantia"/>
                <a:cs typeface="Constantia"/>
              </a:rPr>
              <a:t> </a:t>
            </a:r>
            <a:r>
              <a:rPr dirty="0" sz="2800" spc="-15">
                <a:latin typeface="Constantia"/>
                <a:cs typeface="Constantia"/>
              </a:rPr>
              <a:t>smoker</a:t>
            </a:r>
            <a:r>
              <a:rPr dirty="0" sz="2800" spc="-180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with</a:t>
            </a:r>
            <a:r>
              <a:rPr dirty="0" sz="2800" spc="-105">
                <a:latin typeface="Constantia"/>
                <a:cs typeface="Constantia"/>
              </a:rPr>
              <a:t> </a:t>
            </a:r>
            <a:r>
              <a:rPr dirty="0" sz="2800" spc="-5">
                <a:latin typeface="Constantia"/>
                <a:cs typeface="Constantia"/>
              </a:rPr>
              <a:t>type</a:t>
            </a:r>
            <a:r>
              <a:rPr dirty="0" sz="2800" spc="-65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2</a:t>
            </a:r>
            <a:r>
              <a:rPr dirty="0" sz="2800" spc="-8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diabetes  </a:t>
            </a:r>
            <a:r>
              <a:rPr dirty="0" sz="2800">
                <a:latin typeface="Constantia"/>
                <a:cs typeface="Constantia"/>
              </a:rPr>
              <a:t>mellitus and </a:t>
            </a:r>
            <a:r>
              <a:rPr dirty="0" sz="2800" spc="-10">
                <a:latin typeface="Constantia"/>
                <a:cs typeface="Constantia"/>
              </a:rPr>
              <a:t>hypertension presents </a:t>
            </a:r>
            <a:r>
              <a:rPr dirty="0" sz="2800">
                <a:latin typeface="Constantia"/>
                <a:cs typeface="Constantia"/>
              </a:rPr>
              <a:t>with a 4-month  </a:t>
            </a:r>
            <a:r>
              <a:rPr dirty="0" sz="2800" spc="-5">
                <a:latin typeface="Constantia"/>
                <a:cs typeface="Constantia"/>
              </a:rPr>
              <a:t>history </a:t>
            </a:r>
            <a:r>
              <a:rPr dirty="0" sz="2800">
                <a:latin typeface="Constantia"/>
                <a:cs typeface="Constantia"/>
              </a:rPr>
              <a:t>of </a:t>
            </a:r>
            <a:r>
              <a:rPr dirty="0" sz="2800" spc="-10">
                <a:latin typeface="Constantia"/>
                <a:cs typeface="Constantia"/>
              </a:rPr>
              <a:t>exertional </a:t>
            </a:r>
            <a:r>
              <a:rPr dirty="0" sz="2800" spc="-5">
                <a:latin typeface="Constantia"/>
                <a:cs typeface="Constantia"/>
              </a:rPr>
              <a:t>chest pain. </a:t>
            </a:r>
            <a:r>
              <a:rPr dirty="0" sz="2800" spc="-10">
                <a:latin typeface="Constantia"/>
                <a:cs typeface="Constantia"/>
              </a:rPr>
              <a:t>Physical </a:t>
            </a:r>
            <a:r>
              <a:rPr dirty="0" sz="2800" spc="-5">
                <a:latin typeface="Constantia"/>
                <a:cs typeface="Constantia"/>
              </a:rPr>
              <a:t>examination  </a:t>
            </a:r>
            <a:r>
              <a:rPr dirty="0" sz="2800" spc="-10">
                <a:latin typeface="Constantia"/>
                <a:cs typeface="Constantia"/>
              </a:rPr>
              <a:t>shows </a:t>
            </a:r>
            <a:r>
              <a:rPr dirty="0" sz="2800">
                <a:latin typeface="Constantia"/>
                <a:cs typeface="Constantia"/>
              </a:rPr>
              <a:t>a </a:t>
            </a:r>
            <a:r>
              <a:rPr dirty="0" sz="2800" spc="-5">
                <a:latin typeface="Constantia"/>
                <a:cs typeface="Constantia"/>
              </a:rPr>
              <a:t>blood </a:t>
            </a:r>
            <a:r>
              <a:rPr dirty="0" sz="2800" spc="-15">
                <a:latin typeface="Constantia"/>
                <a:cs typeface="Constantia"/>
              </a:rPr>
              <a:t>pressure </a:t>
            </a:r>
            <a:r>
              <a:rPr dirty="0" sz="2800">
                <a:latin typeface="Constantia"/>
                <a:cs typeface="Constantia"/>
              </a:rPr>
              <a:t>of </a:t>
            </a:r>
            <a:r>
              <a:rPr dirty="0" sz="2800" spc="-5">
                <a:latin typeface="Constantia"/>
                <a:cs typeface="Constantia"/>
              </a:rPr>
              <a:t>152/90 </a:t>
            </a:r>
            <a:r>
              <a:rPr dirty="0" sz="2800">
                <a:latin typeface="Constantia"/>
                <a:cs typeface="Constantia"/>
              </a:rPr>
              <a:t>mm </a:t>
            </a:r>
            <a:r>
              <a:rPr dirty="0" sz="2800" spc="5">
                <a:latin typeface="Constantia"/>
                <a:cs typeface="Constantia"/>
              </a:rPr>
              <a:t>Hg </a:t>
            </a:r>
            <a:r>
              <a:rPr dirty="0" sz="2800">
                <a:latin typeface="Constantia"/>
                <a:cs typeface="Constantia"/>
              </a:rPr>
              <a:t>but </a:t>
            </a:r>
            <a:r>
              <a:rPr dirty="0" sz="2800" spc="-5">
                <a:latin typeface="Constantia"/>
                <a:cs typeface="Constantia"/>
              </a:rPr>
              <a:t>is  </a:t>
            </a:r>
            <a:r>
              <a:rPr dirty="0" sz="2800">
                <a:latin typeface="Constantia"/>
                <a:cs typeface="Constantia"/>
              </a:rPr>
              <a:t>otherwise </a:t>
            </a:r>
            <a:r>
              <a:rPr dirty="0" sz="2800" spc="-5">
                <a:latin typeface="Constantia"/>
                <a:cs typeface="Constantia"/>
              </a:rPr>
              <a:t>unremarkable. </a:t>
            </a:r>
            <a:r>
              <a:rPr dirty="0" sz="2800">
                <a:latin typeface="Constantia"/>
                <a:cs typeface="Constantia"/>
              </a:rPr>
              <a:t>The </a:t>
            </a:r>
            <a:r>
              <a:rPr dirty="0" sz="2800" spc="-50">
                <a:latin typeface="Constantia"/>
                <a:cs typeface="Constantia"/>
              </a:rPr>
              <a:t>ECG </a:t>
            </a:r>
            <a:r>
              <a:rPr dirty="0" sz="2800">
                <a:latin typeface="Constantia"/>
                <a:cs typeface="Constantia"/>
              </a:rPr>
              <a:t>is </a:t>
            </a:r>
            <a:r>
              <a:rPr dirty="0" sz="2800" spc="-5">
                <a:latin typeface="Constantia"/>
                <a:cs typeface="Constantia"/>
              </a:rPr>
              <a:t>normal, </a:t>
            </a:r>
            <a:r>
              <a:rPr dirty="0" sz="2800">
                <a:latin typeface="Constantia"/>
                <a:cs typeface="Constantia"/>
              </a:rPr>
              <a:t>and  </a:t>
            </a:r>
            <a:r>
              <a:rPr dirty="0" sz="2800" spc="-10">
                <a:latin typeface="Constantia"/>
                <a:cs typeface="Constantia"/>
              </a:rPr>
              <a:t>laboratory </a:t>
            </a:r>
            <a:r>
              <a:rPr dirty="0" sz="2800" spc="-15">
                <a:latin typeface="Constantia"/>
                <a:cs typeface="Constantia"/>
              </a:rPr>
              <a:t>tests show </a:t>
            </a:r>
            <a:r>
              <a:rPr dirty="0" sz="2800" spc="5">
                <a:latin typeface="Constantia"/>
                <a:cs typeface="Constantia"/>
              </a:rPr>
              <a:t>a </a:t>
            </a:r>
            <a:r>
              <a:rPr dirty="0" sz="2800" spc="-5">
                <a:latin typeface="Constantia"/>
                <a:cs typeface="Constantia"/>
              </a:rPr>
              <a:t>fasting </a:t>
            </a:r>
            <a:r>
              <a:rPr dirty="0" sz="2800">
                <a:latin typeface="Constantia"/>
                <a:cs typeface="Constantia"/>
              </a:rPr>
              <a:t>blood </a:t>
            </a:r>
            <a:r>
              <a:rPr dirty="0" sz="2800" spc="-15">
                <a:latin typeface="Constantia"/>
                <a:cs typeface="Constantia"/>
              </a:rPr>
              <a:t>glucose </a:t>
            </a:r>
            <a:r>
              <a:rPr dirty="0" sz="2800">
                <a:latin typeface="Constantia"/>
                <a:cs typeface="Constantia"/>
              </a:rPr>
              <a:t>value of  </a:t>
            </a:r>
            <a:r>
              <a:rPr dirty="0" sz="2800" spc="5">
                <a:latin typeface="Constantia"/>
                <a:cs typeface="Constantia"/>
              </a:rPr>
              <a:t>110 </a:t>
            </a:r>
            <a:r>
              <a:rPr dirty="0" sz="2800" spc="-5">
                <a:latin typeface="Constantia"/>
                <a:cs typeface="Constantia"/>
              </a:rPr>
              <a:t>mg/dL, </a:t>
            </a:r>
            <a:r>
              <a:rPr dirty="0" sz="2800" spc="-25">
                <a:latin typeface="Constantia"/>
                <a:cs typeface="Constantia"/>
              </a:rPr>
              <a:t>glycosylated </a:t>
            </a:r>
            <a:r>
              <a:rPr dirty="0" sz="2800" spc="-5">
                <a:latin typeface="Constantia"/>
                <a:cs typeface="Constantia"/>
              </a:rPr>
              <a:t>hemoglobin </a:t>
            </a:r>
            <a:r>
              <a:rPr dirty="0" sz="2800">
                <a:latin typeface="Constantia"/>
                <a:cs typeface="Constantia"/>
              </a:rPr>
              <a:t>6.0%,</a:t>
            </a:r>
            <a:r>
              <a:rPr dirty="0" sz="2800" spc="-200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creatinine</a:t>
            </a:r>
            <a:endParaRPr sz="2800">
              <a:latin typeface="Constantia"/>
              <a:cs typeface="Constantia"/>
            </a:endParaRPr>
          </a:p>
          <a:p>
            <a:pPr marL="12700" marR="108585">
              <a:lnSpc>
                <a:spcPct val="100000"/>
              </a:lnSpc>
            </a:pPr>
            <a:r>
              <a:rPr dirty="0" sz="2800">
                <a:latin typeface="Constantia"/>
                <a:cs typeface="Constantia"/>
              </a:rPr>
              <a:t>1.1 </a:t>
            </a:r>
            <a:r>
              <a:rPr dirty="0" sz="2800" spc="-5">
                <a:latin typeface="Constantia"/>
                <a:cs typeface="Constantia"/>
              </a:rPr>
              <a:t>mg/dL, </a:t>
            </a:r>
            <a:r>
              <a:rPr dirty="0" sz="2800" spc="-15">
                <a:latin typeface="Constantia"/>
                <a:cs typeface="Constantia"/>
              </a:rPr>
              <a:t>total </a:t>
            </a:r>
            <a:r>
              <a:rPr dirty="0" sz="2800" spc="-10">
                <a:latin typeface="Constantia"/>
                <a:cs typeface="Constantia"/>
              </a:rPr>
              <a:t>cholesterol </a:t>
            </a:r>
            <a:r>
              <a:rPr dirty="0" sz="2800">
                <a:latin typeface="Constantia"/>
                <a:cs typeface="Constantia"/>
              </a:rPr>
              <a:t>160, </a:t>
            </a:r>
            <a:r>
              <a:rPr dirty="0" sz="2800" spc="5">
                <a:latin typeface="Constantia"/>
                <a:cs typeface="Constantia"/>
              </a:rPr>
              <a:t>LDL 120, HDL </a:t>
            </a:r>
            <a:r>
              <a:rPr dirty="0" sz="2800">
                <a:latin typeface="Constantia"/>
                <a:cs typeface="Constantia"/>
              </a:rPr>
              <a:t>38,</a:t>
            </a:r>
            <a:r>
              <a:rPr dirty="0" sz="2800" spc="-450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and  </a:t>
            </a:r>
            <a:r>
              <a:rPr dirty="0" sz="2800" spc="-15">
                <a:latin typeface="Constantia"/>
                <a:cs typeface="Constantia"/>
              </a:rPr>
              <a:t>triglycerides </a:t>
            </a:r>
            <a:r>
              <a:rPr dirty="0" sz="2800" spc="-20">
                <a:latin typeface="Constantia"/>
                <a:cs typeface="Constantia"/>
              </a:rPr>
              <a:t>147 </a:t>
            </a:r>
            <a:r>
              <a:rPr dirty="0" sz="2800" spc="-5">
                <a:latin typeface="Constantia"/>
                <a:cs typeface="Constantia"/>
              </a:rPr>
              <a:t>mg/dL. </a:t>
            </a:r>
            <a:r>
              <a:rPr dirty="0" sz="2800" spc="-15">
                <a:latin typeface="Constantia"/>
                <a:cs typeface="Constantia"/>
              </a:rPr>
              <a:t>He exercises </a:t>
            </a:r>
            <a:r>
              <a:rPr dirty="0" sz="2800" spc="-10">
                <a:latin typeface="Constantia"/>
                <a:cs typeface="Constantia"/>
              </a:rPr>
              <a:t>for </a:t>
            </a:r>
            <a:r>
              <a:rPr dirty="0" sz="2800" spc="5">
                <a:latin typeface="Constantia"/>
                <a:cs typeface="Constantia"/>
              </a:rPr>
              <a:t>8 </a:t>
            </a:r>
            <a:r>
              <a:rPr dirty="0" sz="2800" spc="-15">
                <a:latin typeface="Constantia"/>
                <a:cs typeface="Constantia"/>
              </a:rPr>
              <a:t>minutes,  </a:t>
            </a:r>
            <a:r>
              <a:rPr dirty="0" sz="2800" spc="-5">
                <a:latin typeface="Constantia"/>
                <a:cs typeface="Constantia"/>
              </a:rPr>
              <a:t>experiences chest pain, </a:t>
            </a:r>
            <a:r>
              <a:rPr dirty="0" sz="2800">
                <a:latin typeface="Constantia"/>
                <a:cs typeface="Constantia"/>
              </a:rPr>
              <a:t>and is </a:t>
            </a:r>
            <a:r>
              <a:rPr dirty="0" sz="2800" spc="-5">
                <a:latin typeface="Constantia"/>
                <a:cs typeface="Constantia"/>
              </a:rPr>
              <a:t>found </a:t>
            </a:r>
            <a:r>
              <a:rPr dirty="0" sz="2800" spc="-30">
                <a:latin typeface="Constantia"/>
                <a:cs typeface="Constantia"/>
              </a:rPr>
              <a:t>to have </a:t>
            </a:r>
            <a:r>
              <a:rPr dirty="0" sz="2800">
                <a:latin typeface="Constantia"/>
                <a:cs typeface="Constantia"/>
              </a:rPr>
              <a:t>a </a:t>
            </a:r>
            <a:r>
              <a:rPr dirty="0" sz="2800" spc="5">
                <a:latin typeface="Constantia"/>
                <a:cs typeface="Constantia"/>
              </a:rPr>
              <a:t>2-mm  </a:t>
            </a:r>
            <a:r>
              <a:rPr dirty="0" sz="2800" spc="-5">
                <a:latin typeface="Constantia"/>
                <a:cs typeface="Constantia"/>
              </a:rPr>
              <a:t>ST-segment</a:t>
            </a:r>
            <a:r>
              <a:rPr dirty="0" sz="2800" spc="-195">
                <a:latin typeface="Constantia"/>
                <a:cs typeface="Constantia"/>
              </a:rPr>
              <a:t> </a:t>
            </a:r>
            <a:r>
              <a:rPr dirty="0" sz="2800" spc="-10">
                <a:latin typeface="Constantia"/>
                <a:cs typeface="Constantia"/>
              </a:rPr>
              <a:t>depression</a:t>
            </a:r>
            <a:r>
              <a:rPr dirty="0" sz="2800" spc="-105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at</a:t>
            </a:r>
            <a:r>
              <a:rPr dirty="0" sz="2800" spc="-95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the</a:t>
            </a:r>
            <a:r>
              <a:rPr dirty="0" sz="2800" spc="-160">
                <a:latin typeface="Constantia"/>
                <a:cs typeface="Constantia"/>
              </a:rPr>
              <a:t> </a:t>
            </a:r>
            <a:r>
              <a:rPr dirty="0" sz="2800" spc="5">
                <a:latin typeface="Constantia"/>
                <a:cs typeface="Constantia"/>
              </a:rPr>
              <a:t>end</a:t>
            </a:r>
            <a:r>
              <a:rPr dirty="0" sz="2800" spc="-95">
                <a:latin typeface="Constantia"/>
                <a:cs typeface="Constantia"/>
              </a:rPr>
              <a:t> </a:t>
            </a:r>
            <a:r>
              <a:rPr dirty="0" sz="2800">
                <a:latin typeface="Constantia"/>
                <a:cs typeface="Constantia"/>
              </a:rPr>
              <a:t>of</a:t>
            </a:r>
            <a:r>
              <a:rPr dirty="0" sz="2800" spc="-25">
                <a:latin typeface="Constantia"/>
                <a:cs typeface="Constantia"/>
              </a:rPr>
              <a:t> </a:t>
            </a:r>
            <a:r>
              <a:rPr dirty="0" sz="2800" spc="-15">
                <a:latin typeface="Constantia"/>
                <a:cs typeface="Constantia"/>
              </a:rPr>
              <a:t>exercise.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0768" y="201168"/>
            <a:ext cx="6455663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244" y="258317"/>
            <a:ext cx="1833245" cy="5010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Minicase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773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2168" y="5763767"/>
            <a:ext cx="7217664" cy="786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8644" y="5784799"/>
            <a:ext cx="3744595" cy="691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90"/>
              </a:lnSpc>
            </a:pPr>
            <a:r>
              <a:rPr dirty="0" sz="2400" b="1">
                <a:latin typeface="Arial Narrow"/>
                <a:cs typeface="Arial Narrow"/>
              </a:rPr>
              <a:t>Oral or bucal sustained</a:t>
            </a:r>
            <a:r>
              <a:rPr dirty="0" sz="2400" spc="-7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release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690"/>
              </a:lnSpc>
            </a:pPr>
            <a:r>
              <a:rPr dirty="0" sz="2400" spc="-45" b="1">
                <a:latin typeface="Arial Narrow"/>
                <a:cs typeface="Arial Narrow"/>
              </a:rPr>
              <a:t>I.V.</a:t>
            </a:r>
            <a:r>
              <a:rPr dirty="0" sz="2400" spc="-9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Preparations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568" y="1039367"/>
            <a:ext cx="7217664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3568" y="1725167"/>
            <a:ext cx="7217664" cy="466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86675" y="533400"/>
            <a:ext cx="1457324" cy="1876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3568" y="2410967"/>
            <a:ext cx="7141464" cy="466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3540" y="338582"/>
            <a:ext cx="2242185" cy="2466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Preparations</a:t>
            </a:r>
            <a:endParaRPr sz="2400">
              <a:latin typeface="Algerian"/>
              <a:cs typeface="Algerian"/>
            </a:endParaRPr>
          </a:p>
          <a:p>
            <a:pPr marL="88900" marR="461009">
              <a:lnSpc>
                <a:spcPct val="180900"/>
              </a:lnSpc>
              <a:spcBef>
                <a:spcPts val="840"/>
              </a:spcBef>
            </a:pPr>
            <a:r>
              <a:rPr dirty="0" sz="2400" b="1">
                <a:latin typeface="Arial Narrow"/>
                <a:cs typeface="Arial Narrow"/>
              </a:rPr>
              <a:t>Nitro</a:t>
            </a:r>
            <a:r>
              <a:rPr dirty="0" sz="2400" spc="-15" b="1">
                <a:latin typeface="Arial Narrow"/>
                <a:cs typeface="Arial Narrow"/>
              </a:rPr>
              <a:t>g</a:t>
            </a:r>
            <a:r>
              <a:rPr dirty="0" sz="2400" b="1">
                <a:latin typeface="Arial Narrow"/>
                <a:cs typeface="Arial Narrow"/>
              </a:rPr>
              <a:t>l</a:t>
            </a:r>
            <a:r>
              <a:rPr dirty="0" sz="2400" spc="10" b="1">
                <a:latin typeface="Arial Narrow"/>
                <a:cs typeface="Arial Narrow"/>
              </a:rPr>
              <a:t>y</a:t>
            </a:r>
            <a:r>
              <a:rPr dirty="0" sz="2400" spc="5" b="1">
                <a:latin typeface="Arial Narrow"/>
                <a:cs typeface="Arial Narrow"/>
              </a:rPr>
              <a:t>ce</a:t>
            </a:r>
            <a:r>
              <a:rPr dirty="0" sz="2400" b="1">
                <a:latin typeface="Arial Narrow"/>
                <a:cs typeface="Arial Narrow"/>
              </a:rPr>
              <a:t>rine  Sublingual t  </a:t>
            </a:r>
            <a:r>
              <a:rPr dirty="0" sz="2400" spc="-15" b="1">
                <a:latin typeface="Arial Narrow"/>
                <a:cs typeface="Arial Narrow"/>
              </a:rPr>
              <a:t>Transderma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2198" y="1752600"/>
            <a:ext cx="4509135" cy="388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ts val="2815"/>
              </a:lnSpc>
            </a:pPr>
            <a:r>
              <a:rPr dirty="0" sz="2400" b="1">
                <a:latin typeface="Arial Narrow"/>
                <a:cs typeface="Arial Narrow"/>
              </a:rPr>
              <a:t>ablets or</a:t>
            </a:r>
            <a:r>
              <a:rPr dirty="0" sz="2400" spc="-10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spray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2400" b="1">
                <a:latin typeface="Arial Narrow"/>
                <a:cs typeface="Arial Narrow"/>
              </a:rPr>
              <a:t>l</a:t>
            </a:r>
            <a:r>
              <a:rPr dirty="0" sz="2400" spc="-10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patch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5000" y="2895600"/>
            <a:ext cx="3429000" cy="2743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05000" y="1752600"/>
            <a:ext cx="4495800" cy="388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968" y="6583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9768" y="1496567"/>
            <a:ext cx="7217664" cy="1478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6244" y="719963"/>
            <a:ext cx="3924935" cy="2168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56845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Preparations</a:t>
            </a:r>
            <a:endParaRPr sz="2400">
              <a:latin typeface="Algerian"/>
              <a:cs typeface="Algeri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ts val="2690"/>
              </a:lnSpc>
            </a:pPr>
            <a:r>
              <a:rPr dirty="0" sz="2400" b="1">
                <a:latin typeface="Arial Narrow"/>
                <a:cs typeface="Arial Narrow"/>
              </a:rPr>
              <a:t>Isosorbide</a:t>
            </a:r>
            <a:r>
              <a:rPr dirty="0" sz="2400" spc="-9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dinitrate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500"/>
              </a:lnSpc>
            </a:pPr>
            <a:r>
              <a:rPr dirty="0" sz="2400">
                <a:latin typeface="Wingdings"/>
                <a:cs typeface="Wingdings"/>
              </a:rPr>
              <a:t></a:t>
            </a:r>
            <a:r>
              <a:rPr dirty="0" sz="2400" b="1">
                <a:latin typeface="Arial Narrow"/>
                <a:cs typeface="Arial Narrow"/>
              </a:rPr>
              <a:t>Dinitrate Sublingual</a:t>
            </a:r>
            <a:r>
              <a:rPr dirty="0" sz="2400" spc="-9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tablets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485"/>
              </a:lnSpc>
            </a:pPr>
            <a:r>
              <a:rPr dirty="0" sz="2400" spc="-5">
                <a:latin typeface="Wingdings"/>
                <a:cs typeface="Wingdings"/>
              </a:rPr>
              <a:t></a:t>
            </a:r>
            <a:r>
              <a:rPr dirty="0" sz="2400" spc="-5" b="1">
                <a:latin typeface="Arial Narrow"/>
                <a:cs typeface="Arial Narrow"/>
              </a:rPr>
              <a:t>Dinitrate </a:t>
            </a:r>
            <a:r>
              <a:rPr dirty="0" sz="2400" b="1">
                <a:latin typeface="Arial Narrow"/>
                <a:cs typeface="Arial Narrow"/>
              </a:rPr>
              <a:t>Oral sustained</a:t>
            </a:r>
            <a:r>
              <a:rPr dirty="0" sz="2400" spc="-2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release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675"/>
              </a:lnSpc>
            </a:pPr>
            <a:r>
              <a:rPr dirty="0" sz="2400" spc="-5">
                <a:latin typeface="Wingdings"/>
                <a:cs typeface="Wingdings"/>
              </a:rPr>
              <a:t></a:t>
            </a:r>
            <a:r>
              <a:rPr dirty="0" sz="2400" spc="-5" b="1">
                <a:latin typeface="Arial Narrow"/>
                <a:cs typeface="Arial Narrow"/>
              </a:rPr>
              <a:t>Infusion</a:t>
            </a:r>
            <a:r>
              <a:rPr dirty="0" sz="2400" spc="-6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Preparations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8368" y="4315967"/>
            <a:ext cx="7217664" cy="46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4844" y="4336415"/>
            <a:ext cx="186055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Wingdings"/>
                <a:cs typeface="Wingdings"/>
              </a:rPr>
              <a:t></a:t>
            </a:r>
            <a:r>
              <a:rPr dirty="0" sz="2400" spc="-5" b="1">
                <a:latin typeface="Arial Narrow"/>
                <a:cs typeface="Arial Narrow"/>
              </a:rPr>
              <a:t>Mononitrate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spc="-5" b="1">
                <a:latin typeface="Arial Narrow"/>
                <a:cs typeface="Arial Narrow"/>
              </a:rPr>
              <a:t>O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0800" y="3200400"/>
            <a:ext cx="3617595" cy="1497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imes New Roman"/>
              <a:cs typeface="Times New Roman"/>
            </a:endParaRPr>
          </a:p>
          <a:p>
            <a:pPr marL="20955">
              <a:lnSpc>
                <a:spcPts val="2845"/>
              </a:lnSpc>
            </a:pPr>
            <a:r>
              <a:rPr dirty="0" sz="2400" b="1">
                <a:latin typeface="Arial Narrow"/>
                <a:cs typeface="Arial Narrow"/>
              </a:rPr>
              <a:t>ral sustained</a:t>
            </a:r>
            <a:r>
              <a:rPr dirty="0" sz="2400" spc="-9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release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90800" y="3200400"/>
            <a:ext cx="3617467" cy="14475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90800" y="3541014"/>
            <a:ext cx="3617467" cy="1873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90800" y="5208282"/>
            <a:ext cx="3617467" cy="568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90800" y="5612193"/>
            <a:ext cx="3617467" cy="845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968" y="658368"/>
            <a:ext cx="721766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7368" y="3172967"/>
            <a:ext cx="7217664" cy="515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7368" y="1572767"/>
            <a:ext cx="7217664" cy="1429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7368" y="3858767"/>
            <a:ext cx="7217664" cy="51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7368" y="4544567"/>
            <a:ext cx="7141464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3540" y="719963"/>
            <a:ext cx="6806565" cy="4262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Nitrates</a:t>
            </a:r>
            <a:r>
              <a:rPr dirty="0" sz="2400" spc="-80">
                <a:latin typeface="Algerian"/>
                <a:cs typeface="Algerian"/>
              </a:rPr>
              <a:t> </a:t>
            </a:r>
            <a:r>
              <a:rPr dirty="0" sz="2400" spc="-5">
                <a:latin typeface="Algerian"/>
                <a:cs typeface="Algerian"/>
              </a:rPr>
              <a:t>tolerance</a:t>
            </a:r>
            <a:endParaRPr sz="2400">
              <a:latin typeface="Algerian"/>
              <a:cs typeface="Algeri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87000"/>
              </a:lnSpc>
              <a:spcBef>
                <a:spcPts val="1600"/>
              </a:spcBef>
            </a:pPr>
            <a:r>
              <a:rPr dirty="0" sz="2400" b="1">
                <a:latin typeface="Arial Narrow"/>
                <a:cs typeface="Arial Narrow"/>
              </a:rPr>
              <a:t>Loss of vasodilator response of nitrates on use of </a:t>
            </a:r>
            <a:r>
              <a:rPr dirty="0" sz="2400" spc="-5" b="1">
                <a:latin typeface="Arial Narrow"/>
                <a:cs typeface="Arial Narrow"/>
              </a:rPr>
              <a:t>long-  </a:t>
            </a:r>
            <a:r>
              <a:rPr dirty="0" sz="2400" b="1">
                <a:latin typeface="Arial Narrow"/>
                <a:cs typeface="Arial Narrow"/>
              </a:rPr>
              <a:t>acting preparations (oral, transdermal) or continuous  intravenous infusions, for more than a few hours without  interruption.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Mechanism</a:t>
            </a:r>
            <a:endParaRPr sz="2400">
              <a:latin typeface="Algerian"/>
              <a:cs typeface="Algerian"/>
            </a:endParaRPr>
          </a:p>
          <a:p>
            <a:pPr marL="12700" marR="628015">
              <a:lnSpc>
                <a:spcPct val="187600"/>
              </a:lnSpc>
            </a:pPr>
            <a:r>
              <a:rPr dirty="0" sz="2400" b="1">
                <a:latin typeface="Arial Narrow"/>
                <a:cs typeface="Arial Narrow"/>
              </a:rPr>
              <a:t>1-Compensatory neurohormonal</a:t>
            </a:r>
            <a:r>
              <a:rPr dirty="0" sz="2400" spc="-114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counter-regulation  2-Depletion of </a:t>
            </a:r>
            <a:r>
              <a:rPr dirty="0" sz="2400" spc="-5" b="1">
                <a:latin typeface="Arial Narrow"/>
                <a:cs typeface="Arial Narrow"/>
              </a:rPr>
              <a:t>free-SH</a:t>
            </a:r>
            <a:r>
              <a:rPr dirty="0" sz="2400" spc="-8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groups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8" y="2334767"/>
            <a:ext cx="6455663" cy="2115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19800" y="762000"/>
            <a:ext cx="25908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968" y="963167"/>
            <a:ext cx="3712463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444" y="1020698"/>
            <a:ext cx="1834514" cy="5010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Minicase</a:t>
            </a:r>
          </a:p>
        </p:txBody>
      </p:sp>
      <p:sp>
        <p:nvSpPr>
          <p:cNvPr id="6" name="object 6"/>
          <p:cNvSpPr/>
          <p:nvPr/>
        </p:nvSpPr>
        <p:spPr>
          <a:xfrm>
            <a:off x="429768" y="4620767"/>
            <a:ext cx="6455663" cy="1917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6244" y="2383790"/>
            <a:ext cx="5977255" cy="406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715">
              <a:lnSpc>
                <a:spcPct val="100000"/>
              </a:lnSpc>
            </a:pPr>
            <a:r>
              <a:rPr dirty="0" sz="3200" spc="-5">
                <a:latin typeface="Constantia"/>
                <a:cs typeface="Constantia"/>
              </a:rPr>
              <a:t>If </a:t>
            </a:r>
            <a:r>
              <a:rPr dirty="0" sz="3200" spc="-25">
                <a:latin typeface="Constantia"/>
                <a:cs typeface="Constantia"/>
              </a:rPr>
              <a:t>Helmi </a:t>
            </a:r>
            <a:r>
              <a:rPr dirty="0" sz="3200" spc="-20">
                <a:latin typeface="Constantia"/>
                <a:cs typeface="Constantia"/>
              </a:rPr>
              <a:t>was </a:t>
            </a:r>
            <a:r>
              <a:rPr dirty="0" sz="3200" spc="-15">
                <a:latin typeface="Constantia"/>
                <a:cs typeface="Constantia"/>
              </a:rPr>
              <a:t>prescribed </a:t>
            </a:r>
            <a:r>
              <a:rPr dirty="0" sz="3200" spc="-20">
                <a:latin typeface="Constantia"/>
                <a:cs typeface="Constantia"/>
              </a:rPr>
              <a:t>nitrates </a:t>
            </a:r>
            <a:r>
              <a:rPr dirty="0" sz="3200" spc="-10">
                <a:latin typeface="Constantia"/>
                <a:cs typeface="Constantia"/>
              </a:rPr>
              <a:t>&amp;  </a:t>
            </a:r>
            <a:r>
              <a:rPr dirty="0" sz="3200" spc="-25">
                <a:latin typeface="Constantia"/>
                <a:cs typeface="Constantia"/>
              </a:rPr>
              <a:t>tolerance </a:t>
            </a:r>
            <a:r>
              <a:rPr dirty="0" sz="3200" spc="-15">
                <a:latin typeface="Constantia"/>
                <a:cs typeface="Constantia"/>
              </a:rPr>
              <a:t>developed </a:t>
            </a:r>
            <a:r>
              <a:rPr dirty="0" sz="3200" spc="-25">
                <a:latin typeface="Constantia"/>
                <a:cs typeface="Constantia"/>
              </a:rPr>
              <a:t>to </a:t>
            </a:r>
            <a:r>
              <a:rPr dirty="0" sz="3200" spc="-10">
                <a:latin typeface="Constantia"/>
                <a:cs typeface="Constantia"/>
              </a:rPr>
              <a:t>its effect,  </a:t>
            </a:r>
            <a:r>
              <a:rPr dirty="0" sz="3200" spc="-35">
                <a:latin typeface="Constantia"/>
                <a:cs typeface="Constantia"/>
              </a:rPr>
              <a:t>how </a:t>
            </a:r>
            <a:r>
              <a:rPr dirty="0" sz="3200" spc="-30">
                <a:latin typeface="Constantia"/>
                <a:cs typeface="Constantia"/>
              </a:rPr>
              <a:t>to </a:t>
            </a:r>
            <a:r>
              <a:rPr dirty="0" sz="3200" spc="-40">
                <a:latin typeface="Constantia"/>
                <a:cs typeface="Constantia"/>
              </a:rPr>
              <a:t>overcome </a:t>
            </a:r>
            <a:r>
              <a:rPr dirty="0" sz="3200" spc="-25">
                <a:latin typeface="Constantia"/>
                <a:cs typeface="Constantia"/>
              </a:rPr>
              <a:t>tolerance </a:t>
            </a:r>
            <a:r>
              <a:rPr dirty="0" sz="3200" spc="-30">
                <a:latin typeface="Constantia"/>
                <a:cs typeface="Constantia"/>
              </a:rPr>
              <a:t>to  </a:t>
            </a:r>
            <a:r>
              <a:rPr dirty="0" sz="3200" spc="-15">
                <a:latin typeface="Constantia"/>
                <a:cs typeface="Constantia"/>
              </a:rPr>
              <a:t>nitrates?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795"/>
              </a:spcBef>
            </a:pPr>
            <a:r>
              <a:rPr dirty="0" sz="2300" b="1">
                <a:latin typeface="Arial Narrow"/>
                <a:cs typeface="Arial Narrow"/>
              </a:rPr>
              <a:t>Nitrate tolerance can be overcome</a:t>
            </a:r>
            <a:r>
              <a:rPr dirty="0" sz="2300" spc="-175" b="1">
                <a:latin typeface="Arial Narrow"/>
                <a:cs typeface="Arial Narrow"/>
              </a:rPr>
              <a:t> </a:t>
            </a:r>
            <a:r>
              <a:rPr dirty="0" sz="2300" b="1">
                <a:latin typeface="Arial Narrow"/>
                <a:cs typeface="Arial Narrow"/>
              </a:rPr>
              <a:t>by: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300" b="1">
                <a:latin typeface="Arial Narrow"/>
                <a:cs typeface="Arial Narrow"/>
              </a:rPr>
              <a:t>Smaller doses </a:t>
            </a:r>
            <a:r>
              <a:rPr dirty="0" sz="2300" spc="-5" b="1">
                <a:latin typeface="Arial Narrow"/>
                <a:cs typeface="Arial Narrow"/>
              </a:rPr>
              <a:t>at </a:t>
            </a:r>
            <a:r>
              <a:rPr dirty="0" sz="2300" b="1">
                <a:latin typeface="Arial Narrow"/>
                <a:cs typeface="Arial Narrow"/>
              </a:rPr>
              <a:t>increasing intervals (Nitrate</a:t>
            </a:r>
            <a:r>
              <a:rPr dirty="0" sz="2300" spc="-165" b="1">
                <a:latin typeface="Arial Narrow"/>
                <a:cs typeface="Arial Narrow"/>
              </a:rPr>
              <a:t> </a:t>
            </a:r>
            <a:r>
              <a:rPr dirty="0" sz="2300" b="1">
                <a:latin typeface="Arial Narrow"/>
                <a:cs typeface="Arial Narrow"/>
              </a:rPr>
              <a:t>free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300" b="1">
                <a:latin typeface="Arial Narrow"/>
                <a:cs typeface="Arial Narrow"/>
              </a:rPr>
              <a:t>periods </a:t>
            </a:r>
            <a:r>
              <a:rPr dirty="0" sz="2300" spc="-5" b="1">
                <a:latin typeface="Arial Narrow"/>
                <a:cs typeface="Arial Narrow"/>
              </a:rPr>
              <a:t>twice </a:t>
            </a:r>
            <a:r>
              <a:rPr dirty="0" sz="2300" b="1">
                <a:latin typeface="Arial Narrow"/>
                <a:cs typeface="Arial Narrow"/>
              </a:rPr>
              <a:t>a</a:t>
            </a:r>
            <a:r>
              <a:rPr dirty="0" sz="2300" spc="-80" b="1">
                <a:latin typeface="Arial Narrow"/>
                <a:cs typeface="Arial Narrow"/>
              </a:rPr>
              <a:t> </a:t>
            </a:r>
            <a:r>
              <a:rPr dirty="0" sz="2300" spc="-5" b="1">
                <a:latin typeface="Arial Narrow"/>
                <a:cs typeface="Arial Narrow"/>
              </a:rPr>
              <a:t>day).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300" spc="-5" b="1">
                <a:latin typeface="Arial Narrow"/>
                <a:cs typeface="Arial Narrow"/>
              </a:rPr>
              <a:t>Giving </a:t>
            </a:r>
            <a:r>
              <a:rPr dirty="0" sz="2300" b="1">
                <a:latin typeface="Arial Narrow"/>
                <a:cs typeface="Arial Narrow"/>
              </a:rPr>
              <a:t>drugs </a:t>
            </a:r>
            <a:r>
              <a:rPr dirty="0" sz="2300" spc="-5" b="1">
                <a:latin typeface="Arial Narrow"/>
                <a:cs typeface="Arial Narrow"/>
              </a:rPr>
              <a:t>that maintain </a:t>
            </a:r>
            <a:r>
              <a:rPr dirty="0" sz="2300" b="1">
                <a:latin typeface="Arial Narrow"/>
                <a:cs typeface="Arial Narrow"/>
              </a:rPr>
              <a:t>tissue SH group</a:t>
            </a:r>
            <a:r>
              <a:rPr dirty="0" sz="2300" spc="-100" b="1">
                <a:latin typeface="Arial Narrow"/>
                <a:cs typeface="Arial Narrow"/>
              </a:rPr>
              <a:t> </a:t>
            </a:r>
            <a:r>
              <a:rPr dirty="0" sz="2300" b="1">
                <a:latin typeface="Arial Narrow"/>
                <a:cs typeface="Arial Narrow"/>
              </a:rPr>
              <a:t>e.g.</a:t>
            </a: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2300" b="1">
                <a:latin typeface="Arial Narrow"/>
                <a:cs typeface="Arial Narrow"/>
              </a:rPr>
              <a:t>Captopril.</a:t>
            </a:r>
            <a:endParaRPr sz="2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168" y="353568"/>
            <a:ext cx="7065264" cy="64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469900">
              <a:lnSpc>
                <a:spcPct val="100000"/>
              </a:lnSpc>
            </a:pPr>
            <a:r>
              <a:rPr dirty="0" spc="-5"/>
              <a:t>Task- selection </a:t>
            </a:r>
            <a:r>
              <a:rPr dirty="0" spc="-10"/>
              <a:t>of a</a:t>
            </a:r>
            <a:r>
              <a:rPr dirty="0" spc="-45"/>
              <a:t> </a:t>
            </a:r>
            <a:r>
              <a:rPr dirty="0" spc="-5"/>
              <a:t>P-drug</a:t>
            </a:r>
          </a:p>
        </p:txBody>
      </p:sp>
      <p:sp>
        <p:nvSpPr>
          <p:cNvPr id="4" name="object 4"/>
          <p:cNvSpPr/>
          <p:nvPr/>
        </p:nvSpPr>
        <p:spPr>
          <a:xfrm>
            <a:off x="582168" y="1344167"/>
            <a:ext cx="7217664" cy="5315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9729" y="1501902"/>
            <a:ext cx="1872627" cy="268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9876" y="1932177"/>
            <a:ext cx="94615" cy="256540"/>
          </a:xfrm>
          <a:custGeom>
            <a:avLst/>
            <a:gdLst/>
            <a:ahLst/>
            <a:cxnLst/>
            <a:rect l="l" t="t" r="r" b="b"/>
            <a:pathLst>
              <a:path w="94615" h="256539">
                <a:moveTo>
                  <a:pt x="94018" y="56514"/>
                </a:moveTo>
                <a:lnTo>
                  <a:pt x="62674" y="56514"/>
                </a:lnTo>
                <a:lnTo>
                  <a:pt x="62674" y="256286"/>
                </a:lnTo>
                <a:lnTo>
                  <a:pt x="94018" y="256286"/>
                </a:lnTo>
                <a:lnTo>
                  <a:pt x="94018" y="56514"/>
                </a:lnTo>
                <a:close/>
              </a:path>
              <a:path w="94615" h="256539">
                <a:moveTo>
                  <a:pt x="94018" y="0"/>
                </a:moveTo>
                <a:lnTo>
                  <a:pt x="73825" y="0"/>
                </a:lnTo>
                <a:lnTo>
                  <a:pt x="69012" y="8336"/>
                </a:lnTo>
                <a:lnTo>
                  <a:pt x="62764" y="16779"/>
                </a:lnTo>
                <a:lnTo>
                  <a:pt x="24633" y="50355"/>
                </a:lnTo>
                <a:lnTo>
                  <a:pt x="0" y="64008"/>
                </a:lnTo>
                <a:lnTo>
                  <a:pt x="0" y="94361"/>
                </a:lnTo>
                <a:lnTo>
                  <a:pt x="41736" y="72749"/>
                </a:lnTo>
                <a:lnTo>
                  <a:pt x="62674" y="56514"/>
                </a:lnTo>
                <a:lnTo>
                  <a:pt x="94018" y="56514"/>
                </a:lnTo>
                <a:lnTo>
                  <a:pt x="940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9876" y="1932177"/>
            <a:ext cx="94615" cy="256540"/>
          </a:xfrm>
          <a:custGeom>
            <a:avLst/>
            <a:gdLst/>
            <a:ahLst/>
            <a:cxnLst/>
            <a:rect l="l" t="t" r="r" b="b"/>
            <a:pathLst>
              <a:path w="94615" h="256539">
                <a:moveTo>
                  <a:pt x="73825" y="0"/>
                </a:moveTo>
                <a:lnTo>
                  <a:pt x="94018" y="0"/>
                </a:lnTo>
                <a:lnTo>
                  <a:pt x="94018" y="256286"/>
                </a:lnTo>
                <a:lnTo>
                  <a:pt x="62674" y="256286"/>
                </a:lnTo>
                <a:lnTo>
                  <a:pt x="62674" y="56514"/>
                </a:lnTo>
                <a:lnTo>
                  <a:pt x="56576" y="61942"/>
                </a:lnTo>
                <a:lnTo>
                  <a:pt x="24038" y="83198"/>
                </a:lnTo>
                <a:lnTo>
                  <a:pt x="0" y="94361"/>
                </a:lnTo>
                <a:lnTo>
                  <a:pt x="0" y="64008"/>
                </a:lnTo>
                <a:lnTo>
                  <a:pt x="12730" y="57503"/>
                </a:lnTo>
                <a:lnTo>
                  <a:pt x="24633" y="50355"/>
                </a:lnTo>
                <a:lnTo>
                  <a:pt x="55081" y="25342"/>
                </a:lnTo>
                <a:lnTo>
                  <a:pt x="69012" y="8336"/>
                </a:lnTo>
                <a:lnTo>
                  <a:pt x="73825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0475" y="2096124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 h="0">
                <a:moveTo>
                  <a:pt x="0" y="0"/>
                </a:moveTo>
                <a:lnTo>
                  <a:pt x="96292" y="0"/>
                </a:lnTo>
              </a:path>
            </a:pathLst>
          </a:custGeom>
          <a:ln w="315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0475" y="2080365"/>
            <a:ext cx="96520" cy="31750"/>
          </a:xfrm>
          <a:custGeom>
            <a:avLst/>
            <a:gdLst/>
            <a:ahLst/>
            <a:cxnLst/>
            <a:rect l="l" t="t" r="r" b="b"/>
            <a:pathLst>
              <a:path w="96519" h="31750">
                <a:moveTo>
                  <a:pt x="0" y="31517"/>
                </a:moveTo>
                <a:lnTo>
                  <a:pt x="96292" y="31517"/>
                </a:lnTo>
                <a:lnTo>
                  <a:pt x="96292" y="0"/>
                </a:lnTo>
                <a:lnTo>
                  <a:pt x="0" y="0"/>
                </a:lnTo>
                <a:lnTo>
                  <a:pt x="0" y="3151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27010" y="1924304"/>
            <a:ext cx="4672952" cy="343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1606" y="2358898"/>
            <a:ext cx="169545" cy="256540"/>
          </a:xfrm>
          <a:custGeom>
            <a:avLst/>
            <a:gdLst/>
            <a:ahLst/>
            <a:cxnLst/>
            <a:rect l="l" t="t" r="r" b="b"/>
            <a:pathLst>
              <a:path w="169544" h="256539">
                <a:moveTo>
                  <a:pt x="152037" y="25907"/>
                </a:moveTo>
                <a:lnTo>
                  <a:pt x="88341" y="25907"/>
                </a:lnTo>
                <a:lnTo>
                  <a:pt x="98542" y="26715"/>
                </a:lnTo>
                <a:lnTo>
                  <a:pt x="107732" y="29130"/>
                </a:lnTo>
                <a:lnTo>
                  <a:pt x="135564" y="61148"/>
                </a:lnTo>
                <a:lnTo>
                  <a:pt x="136398" y="70103"/>
                </a:lnTo>
                <a:lnTo>
                  <a:pt x="135483" y="79158"/>
                </a:lnTo>
                <a:lnTo>
                  <a:pt x="112766" y="118705"/>
                </a:lnTo>
                <a:lnTo>
                  <a:pt x="84648" y="145756"/>
                </a:lnTo>
                <a:lnTo>
                  <a:pt x="52911" y="172547"/>
                </a:lnTo>
                <a:lnTo>
                  <a:pt x="41870" y="182514"/>
                </a:lnTo>
                <a:lnTo>
                  <a:pt x="12266" y="217408"/>
                </a:lnTo>
                <a:lnTo>
                  <a:pt x="0" y="248792"/>
                </a:lnTo>
                <a:lnTo>
                  <a:pt x="228" y="256286"/>
                </a:lnTo>
                <a:lnTo>
                  <a:pt x="168960" y="256286"/>
                </a:lnTo>
                <a:lnTo>
                  <a:pt x="168960" y="226187"/>
                </a:lnTo>
                <a:lnTo>
                  <a:pt x="43764" y="226187"/>
                </a:lnTo>
                <a:lnTo>
                  <a:pt x="47244" y="220472"/>
                </a:lnTo>
                <a:lnTo>
                  <a:pt x="80373" y="187916"/>
                </a:lnTo>
                <a:lnTo>
                  <a:pt x="93218" y="177037"/>
                </a:lnTo>
                <a:lnTo>
                  <a:pt x="108903" y="163512"/>
                </a:lnTo>
                <a:lnTo>
                  <a:pt x="141541" y="132079"/>
                </a:lnTo>
                <a:lnTo>
                  <a:pt x="165087" y="93511"/>
                </a:lnTo>
                <a:lnTo>
                  <a:pt x="168617" y="70865"/>
                </a:lnTo>
                <a:lnTo>
                  <a:pt x="167277" y="56413"/>
                </a:lnTo>
                <a:lnTo>
                  <a:pt x="163258" y="43164"/>
                </a:lnTo>
                <a:lnTo>
                  <a:pt x="156562" y="31128"/>
                </a:lnTo>
                <a:lnTo>
                  <a:pt x="152037" y="25907"/>
                </a:lnTo>
                <a:close/>
              </a:path>
              <a:path w="169544" h="256539">
                <a:moveTo>
                  <a:pt x="89039" y="0"/>
                </a:moveTo>
                <a:lnTo>
                  <a:pt x="42769" y="10608"/>
                </a:lnTo>
                <a:lnTo>
                  <a:pt x="14027" y="42068"/>
                </a:lnTo>
                <a:lnTo>
                  <a:pt x="6146" y="73787"/>
                </a:lnTo>
                <a:lnTo>
                  <a:pt x="38366" y="77088"/>
                </a:lnTo>
                <a:lnTo>
                  <a:pt x="39290" y="65732"/>
                </a:lnTo>
                <a:lnTo>
                  <a:pt x="41890" y="55673"/>
                </a:lnTo>
                <a:lnTo>
                  <a:pt x="77590" y="26763"/>
                </a:lnTo>
                <a:lnTo>
                  <a:pt x="88341" y="25907"/>
                </a:lnTo>
                <a:lnTo>
                  <a:pt x="152037" y="25907"/>
                </a:lnTo>
                <a:lnTo>
                  <a:pt x="147193" y="20319"/>
                </a:lnTo>
                <a:lnTo>
                  <a:pt x="135527" y="11412"/>
                </a:lnTo>
                <a:lnTo>
                  <a:pt x="121945" y="5064"/>
                </a:lnTo>
                <a:lnTo>
                  <a:pt x="106448" y="1264"/>
                </a:lnTo>
                <a:lnTo>
                  <a:pt x="89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1606" y="2358898"/>
            <a:ext cx="169545" cy="256540"/>
          </a:xfrm>
          <a:custGeom>
            <a:avLst/>
            <a:gdLst/>
            <a:ahLst/>
            <a:cxnLst/>
            <a:rect l="l" t="t" r="r" b="b"/>
            <a:pathLst>
              <a:path w="169544" h="256539">
                <a:moveTo>
                  <a:pt x="89039" y="0"/>
                </a:moveTo>
                <a:lnTo>
                  <a:pt x="135527" y="11412"/>
                </a:lnTo>
                <a:lnTo>
                  <a:pt x="163258" y="43164"/>
                </a:lnTo>
                <a:lnTo>
                  <a:pt x="168617" y="70865"/>
                </a:lnTo>
                <a:lnTo>
                  <a:pt x="168225" y="78462"/>
                </a:lnTo>
                <a:lnTo>
                  <a:pt x="154009" y="116141"/>
                </a:lnTo>
                <a:lnTo>
                  <a:pt x="122185" y="151510"/>
                </a:lnTo>
                <a:lnTo>
                  <a:pt x="93218" y="177037"/>
                </a:lnTo>
                <a:lnTo>
                  <a:pt x="80373" y="187916"/>
                </a:lnTo>
                <a:lnTo>
                  <a:pt x="70054" y="196913"/>
                </a:lnTo>
                <a:lnTo>
                  <a:pt x="43764" y="226187"/>
                </a:lnTo>
                <a:lnTo>
                  <a:pt x="168960" y="226187"/>
                </a:lnTo>
                <a:lnTo>
                  <a:pt x="168960" y="256286"/>
                </a:lnTo>
                <a:lnTo>
                  <a:pt x="228" y="256286"/>
                </a:lnTo>
                <a:lnTo>
                  <a:pt x="0" y="248792"/>
                </a:lnTo>
                <a:lnTo>
                  <a:pt x="17911" y="208940"/>
                </a:lnTo>
                <a:lnTo>
                  <a:pt x="52911" y="172547"/>
                </a:lnTo>
                <a:lnTo>
                  <a:pt x="65532" y="161925"/>
                </a:lnTo>
                <a:lnTo>
                  <a:pt x="84648" y="145756"/>
                </a:lnTo>
                <a:lnTo>
                  <a:pt x="112766" y="118705"/>
                </a:lnTo>
                <a:lnTo>
                  <a:pt x="135483" y="79158"/>
                </a:lnTo>
                <a:lnTo>
                  <a:pt x="136398" y="70103"/>
                </a:lnTo>
                <a:lnTo>
                  <a:pt x="135564" y="61148"/>
                </a:lnTo>
                <a:lnTo>
                  <a:pt x="107732" y="29130"/>
                </a:lnTo>
                <a:lnTo>
                  <a:pt x="88341" y="25907"/>
                </a:lnTo>
                <a:lnTo>
                  <a:pt x="77590" y="26763"/>
                </a:lnTo>
                <a:lnTo>
                  <a:pt x="41890" y="55673"/>
                </a:lnTo>
                <a:lnTo>
                  <a:pt x="38366" y="77088"/>
                </a:lnTo>
                <a:lnTo>
                  <a:pt x="6146" y="73787"/>
                </a:lnTo>
                <a:lnTo>
                  <a:pt x="21395" y="29424"/>
                </a:lnTo>
                <a:lnTo>
                  <a:pt x="56340" y="4699"/>
                </a:lnTo>
                <a:lnTo>
                  <a:pt x="71763" y="1170"/>
                </a:lnTo>
                <a:lnTo>
                  <a:pt x="89039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0475" y="2522844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 h="0">
                <a:moveTo>
                  <a:pt x="0" y="0"/>
                </a:moveTo>
                <a:lnTo>
                  <a:pt x="96292" y="0"/>
                </a:lnTo>
              </a:path>
            </a:pathLst>
          </a:custGeom>
          <a:ln w="315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0475" y="2507085"/>
            <a:ext cx="96520" cy="31750"/>
          </a:xfrm>
          <a:custGeom>
            <a:avLst/>
            <a:gdLst/>
            <a:ahLst/>
            <a:cxnLst/>
            <a:rect l="l" t="t" r="r" b="b"/>
            <a:pathLst>
              <a:path w="96519" h="31750">
                <a:moveTo>
                  <a:pt x="0" y="31517"/>
                </a:moveTo>
                <a:lnTo>
                  <a:pt x="96292" y="31517"/>
                </a:lnTo>
                <a:lnTo>
                  <a:pt x="96292" y="0"/>
                </a:lnTo>
                <a:lnTo>
                  <a:pt x="0" y="0"/>
                </a:lnTo>
                <a:lnTo>
                  <a:pt x="0" y="3151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38504" y="2355342"/>
            <a:ext cx="6248323" cy="339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7440" y="2782061"/>
            <a:ext cx="2968955" cy="2686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6013" y="3212338"/>
            <a:ext cx="167640" cy="260985"/>
          </a:xfrm>
          <a:custGeom>
            <a:avLst/>
            <a:gdLst/>
            <a:ahLst/>
            <a:cxnLst/>
            <a:rect l="l" t="t" r="r" b="b"/>
            <a:pathLst>
              <a:path w="167640" h="260985">
                <a:moveTo>
                  <a:pt x="31343" y="184658"/>
                </a:moveTo>
                <a:lnTo>
                  <a:pt x="0" y="188849"/>
                </a:lnTo>
                <a:lnTo>
                  <a:pt x="2762" y="204090"/>
                </a:lnTo>
                <a:lnTo>
                  <a:pt x="7905" y="217820"/>
                </a:lnTo>
                <a:lnTo>
                  <a:pt x="37152" y="249553"/>
                </a:lnTo>
                <a:lnTo>
                  <a:pt x="81140" y="260858"/>
                </a:lnTo>
                <a:lnTo>
                  <a:pt x="98971" y="259405"/>
                </a:lnTo>
                <a:lnTo>
                  <a:pt x="115187" y="255047"/>
                </a:lnTo>
                <a:lnTo>
                  <a:pt x="129791" y="247784"/>
                </a:lnTo>
                <a:lnTo>
                  <a:pt x="142786" y="237616"/>
                </a:lnTo>
                <a:lnTo>
                  <a:pt x="145216" y="234823"/>
                </a:lnTo>
                <a:lnTo>
                  <a:pt x="81318" y="234823"/>
                </a:lnTo>
                <a:lnTo>
                  <a:pt x="72357" y="234104"/>
                </a:lnTo>
                <a:lnTo>
                  <a:pt x="38636" y="207613"/>
                </a:lnTo>
                <a:lnTo>
                  <a:pt x="34490" y="196969"/>
                </a:lnTo>
                <a:lnTo>
                  <a:pt x="31343" y="184658"/>
                </a:lnTo>
                <a:close/>
              </a:path>
              <a:path w="167640" h="260985">
                <a:moveTo>
                  <a:pt x="147395" y="131952"/>
                </a:moveTo>
                <a:lnTo>
                  <a:pt x="83934" y="131952"/>
                </a:lnTo>
                <a:lnTo>
                  <a:pt x="94335" y="132832"/>
                </a:lnTo>
                <a:lnTo>
                  <a:pt x="103781" y="135461"/>
                </a:lnTo>
                <a:lnTo>
                  <a:pt x="133027" y="171247"/>
                </a:lnTo>
                <a:lnTo>
                  <a:pt x="133908" y="181610"/>
                </a:lnTo>
                <a:lnTo>
                  <a:pt x="132956" y="192472"/>
                </a:lnTo>
                <a:lnTo>
                  <a:pt x="110619" y="226250"/>
                </a:lnTo>
                <a:lnTo>
                  <a:pt x="81318" y="234823"/>
                </a:lnTo>
                <a:lnTo>
                  <a:pt x="145216" y="234823"/>
                </a:lnTo>
                <a:lnTo>
                  <a:pt x="153454" y="225353"/>
                </a:lnTo>
                <a:lnTo>
                  <a:pt x="161074" y="211804"/>
                </a:lnTo>
                <a:lnTo>
                  <a:pt x="165646" y="196969"/>
                </a:lnTo>
                <a:lnTo>
                  <a:pt x="167170" y="180848"/>
                </a:lnTo>
                <a:lnTo>
                  <a:pt x="166386" y="169042"/>
                </a:lnTo>
                <a:lnTo>
                  <a:pt x="164034" y="158226"/>
                </a:lnTo>
                <a:lnTo>
                  <a:pt x="160113" y="148433"/>
                </a:lnTo>
                <a:lnTo>
                  <a:pt x="154622" y="139700"/>
                </a:lnTo>
                <a:lnTo>
                  <a:pt x="147724" y="132199"/>
                </a:lnTo>
                <a:lnTo>
                  <a:pt x="147395" y="131952"/>
                </a:lnTo>
                <a:close/>
              </a:path>
              <a:path w="167640" h="260985">
                <a:moveTo>
                  <a:pt x="65303" y="107950"/>
                </a:moveTo>
                <a:lnTo>
                  <a:pt x="61823" y="135382"/>
                </a:lnTo>
                <a:lnTo>
                  <a:pt x="70637" y="133096"/>
                </a:lnTo>
                <a:lnTo>
                  <a:pt x="78016" y="131952"/>
                </a:lnTo>
                <a:lnTo>
                  <a:pt x="147395" y="131952"/>
                </a:lnTo>
                <a:lnTo>
                  <a:pt x="139563" y="126079"/>
                </a:lnTo>
                <a:lnTo>
                  <a:pt x="130140" y="121340"/>
                </a:lnTo>
                <a:lnTo>
                  <a:pt x="119456" y="117983"/>
                </a:lnTo>
                <a:lnTo>
                  <a:pt x="127628" y="113645"/>
                </a:lnTo>
                <a:lnTo>
                  <a:pt x="134734" y="108616"/>
                </a:lnTo>
                <a:lnTo>
                  <a:pt x="135034" y="108331"/>
                </a:lnTo>
                <a:lnTo>
                  <a:pt x="69075" y="108331"/>
                </a:lnTo>
                <a:lnTo>
                  <a:pt x="67386" y="108203"/>
                </a:lnTo>
                <a:lnTo>
                  <a:pt x="65303" y="107950"/>
                </a:lnTo>
                <a:close/>
              </a:path>
              <a:path w="167640" h="260985">
                <a:moveTo>
                  <a:pt x="139864" y="25781"/>
                </a:moveTo>
                <a:lnTo>
                  <a:pt x="80619" y="25781"/>
                </a:lnTo>
                <a:lnTo>
                  <a:pt x="89425" y="26475"/>
                </a:lnTo>
                <a:lnTo>
                  <a:pt x="97382" y="28575"/>
                </a:lnTo>
                <a:lnTo>
                  <a:pt x="122415" y="65659"/>
                </a:lnTo>
                <a:lnTo>
                  <a:pt x="121413" y="75805"/>
                </a:lnTo>
                <a:lnTo>
                  <a:pt x="89377" y="105679"/>
                </a:lnTo>
                <a:lnTo>
                  <a:pt x="70345" y="108331"/>
                </a:lnTo>
                <a:lnTo>
                  <a:pt x="135034" y="108331"/>
                </a:lnTo>
                <a:lnTo>
                  <a:pt x="154067" y="74390"/>
                </a:lnTo>
                <a:lnTo>
                  <a:pt x="154622" y="66294"/>
                </a:lnTo>
                <a:lnTo>
                  <a:pt x="154041" y="57725"/>
                </a:lnTo>
                <a:lnTo>
                  <a:pt x="152296" y="49371"/>
                </a:lnTo>
                <a:lnTo>
                  <a:pt x="149387" y="41255"/>
                </a:lnTo>
                <a:lnTo>
                  <a:pt x="145313" y="33400"/>
                </a:lnTo>
                <a:lnTo>
                  <a:pt x="140138" y="26070"/>
                </a:lnTo>
                <a:lnTo>
                  <a:pt x="139864" y="25781"/>
                </a:lnTo>
                <a:close/>
              </a:path>
              <a:path w="167640" h="260985">
                <a:moveTo>
                  <a:pt x="79921" y="0"/>
                </a:moveTo>
                <a:lnTo>
                  <a:pt x="40064" y="9697"/>
                </a:lnTo>
                <a:lnTo>
                  <a:pt x="12541" y="38147"/>
                </a:lnTo>
                <a:lnTo>
                  <a:pt x="3136" y="66166"/>
                </a:lnTo>
                <a:lnTo>
                  <a:pt x="34480" y="71754"/>
                </a:lnTo>
                <a:lnTo>
                  <a:pt x="36766" y="60946"/>
                </a:lnTo>
                <a:lnTo>
                  <a:pt x="40139" y="51577"/>
                </a:lnTo>
                <a:lnTo>
                  <a:pt x="71863" y="26495"/>
                </a:lnTo>
                <a:lnTo>
                  <a:pt x="80619" y="25781"/>
                </a:lnTo>
                <a:lnTo>
                  <a:pt x="139864" y="25781"/>
                </a:lnTo>
                <a:lnTo>
                  <a:pt x="133931" y="19526"/>
                </a:lnTo>
                <a:lnTo>
                  <a:pt x="99991" y="2206"/>
                </a:lnTo>
                <a:lnTo>
                  <a:pt x="90163" y="549"/>
                </a:lnTo>
                <a:lnTo>
                  <a:pt x="79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16013" y="3212338"/>
            <a:ext cx="167640" cy="260985"/>
          </a:xfrm>
          <a:custGeom>
            <a:avLst/>
            <a:gdLst/>
            <a:ahLst/>
            <a:cxnLst/>
            <a:rect l="l" t="t" r="r" b="b"/>
            <a:pathLst>
              <a:path w="167640" h="260985">
                <a:moveTo>
                  <a:pt x="79921" y="0"/>
                </a:moveTo>
                <a:lnTo>
                  <a:pt x="118414" y="8889"/>
                </a:lnTo>
                <a:lnTo>
                  <a:pt x="149387" y="41255"/>
                </a:lnTo>
                <a:lnTo>
                  <a:pt x="154622" y="66294"/>
                </a:lnTo>
                <a:lnTo>
                  <a:pt x="154067" y="74390"/>
                </a:lnTo>
                <a:lnTo>
                  <a:pt x="134734" y="108616"/>
                </a:lnTo>
                <a:lnTo>
                  <a:pt x="119456" y="117983"/>
                </a:lnTo>
                <a:lnTo>
                  <a:pt x="130140" y="121340"/>
                </a:lnTo>
                <a:lnTo>
                  <a:pt x="160113" y="148433"/>
                </a:lnTo>
                <a:lnTo>
                  <a:pt x="167170" y="180848"/>
                </a:lnTo>
                <a:lnTo>
                  <a:pt x="165646" y="196969"/>
                </a:lnTo>
                <a:lnTo>
                  <a:pt x="142786" y="237616"/>
                </a:lnTo>
                <a:lnTo>
                  <a:pt x="98971" y="259405"/>
                </a:lnTo>
                <a:lnTo>
                  <a:pt x="81140" y="260858"/>
                </a:lnTo>
                <a:lnTo>
                  <a:pt x="65052" y="259597"/>
                </a:lnTo>
                <a:lnTo>
                  <a:pt x="25336" y="240791"/>
                </a:lnTo>
                <a:lnTo>
                  <a:pt x="2762" y="204090"/>
                </a:lnTo>
                <a:lnTo>
                  <a:pt x="0" y="188849"/>
                </a:lnTo>
                <a:lnTo>
                  <a:pt x="31343" y="184658"/>
                </a:lnTo>
                <a:lnTo>
                  <a:pt x="34515" y="197064"/>
                </a:lnTo>
                <a:lnTo>
                  <a:pt x="38636" y="207613"/>
                </a:lnTo>
                <a:lnTo>
                  <a:pt x="72357" y="234104"/>
                </a:lnTo>
                <a:lnTo>
                  <a:pt x="81318" y="234823"/>
                </a:lnTo>
                <a:lnTo>
                  <a:pt x="91945" y="233870"/>
                </a:lnTo>
                <a:lnTo>
                  <a:pt x="125336" y="211435"/>
                </a:lnTo>
                <a:lnTo>
                  <a:pt x="133908" y="181610"/>
                </a:lnTo>
                <a:lnTo>
                  <a:pt x="133027" y="171247"/>
                </a:lnTo>
                <a:lnTo>
                  <a:pt x="103781" y="135461"/>
                </a:lnTo>
                <a:lnTo>
                  <a:pt x="83934" y="131952"/>
                </a:lnTo>
                <a:lnTo>
                  <a:pt x="78016" y="131952"/>
                </a:lnTo>
                <a:lnTo>
                  <a:pt x="70637" y="133096"/>
                </a:lnTo>
                <a:lnTo>
                  <a:pt x="61823" y="135382"/>
                </a:lnTo>
                <a:lnTo>
                  <a:pt x="65303" y="107950"/>
                </a:lnTo>
                <a:lnTo>
                  <a:pt x="67386" y="108203"/>
                </a:lnTo>
                <a:lnTo>
                  <a:pt x="69075" y="108331"/>
                </a:lnTo>
                <a:lnTo>
                  <a:pt x="70345" y="108331"/>
                </a:lnTo>
                <a:lnTo>
                  <a:pt x="113403" y="91858"/>
                </a:lnTo>
                <a:lnTo>
                  <a:pt x="122415" y="65659"/>
                </a:lnTo>
                <a:lnTo>
                  <a:pt x="121686" y="57372"/>
                </a:lnTo>
                <a:lnTo>
                  <a:pt x="89425" y="26475"/>
                </a:lnTo>
                <a:lnTo>
                  <a:pt x="80619" y="25781"/>
                </a:lnTo>
                <a:lnTo>
                  <a:pt x="71863" y="26495"/>
                </a:lnTo>
                <a:lnTo>
                  <a:pt x="40139" y="51577"/>
                </a:lnTo>
                <a:lnTo>
                  <a:pt x="34480" y="71754"/>
                </a:lnTo>
                <a:lnTo>
                  <a:pt x="3136" y="66166"/>
                </a:lnTo>
                <a:lnTo>
                  <a:pt x="19985" y="26822"/>
                </a:lnTo>
                <a:lnTo>
                  <a:pt x="52109" y="4302"/>
                </a:lnTo>
                <a:lnTo>
                  <a:pt x="65395" y="1073"/>
                </a:lnTo>
                <a:lnTo>
                  <a:pt x="79921" y="0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0475" y="3376284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 h="0">
                <a:moveTo>
                  <a:pt x="0" y="0"/>
                </a:moveTo>
                <a:lnTo>
                  <a:pt x="96292" y="0"/>
                </a:lnTo>
              </a:path>
            </a:pathLst>
          </a:custGeom>
          <a:ln w="315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10475" y="3360525"/>
            <a:ext cx="96520" cy="31750"/>
          </a:xfrm>
          <a:custGeom>
            <a:avLst/>
            <a:gdLst/>
            <a:ahLst/>
            <a:cxnLst/>
            <a:rect l="l" t="t" r="r" b="b"/>
            <a:pathLst>
              <a:path w="96519" h="31750">
                <a:moveTo>
                  <a:pt x="0" y="31517"/>
                </a:moveTo>
                <a:lnTo>
                  <a:pt x="96292" y="31517"/>
                </a:lnTo>
                <a:lnTo>
                  <a:pt x="96292" y="0"/>
                </a:lnTo>
                <a:lnTo>
                  <a:pt x="0" y="0"/>
                </a:lnTo>
                <a:lnTo>
                  <a:pt x="0" y="3151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39024" y="3208782"/>
            <a:ext cx="5342547" cy="339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09523" y="3631184"/>
            <a:ext cx="6650507" cy="3437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1796" y="4057903"/>
            <a:ext cx="1055535" cy="2747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5561" y="4493514"/>
            <a:ext cx="177165" cy="255270"/>
          </a:xfrm>
          <a:custGeom>
            <a:avLst/>
            <a:gdLst/>
            <a:ahLst/>
            <a:cxnLst/>
            <a:rect l="l" t="t" r="r" b="b"/>
            <a:pathLst>
              <a:path w="177165" h="255270">
                <a:moveTo>
                  <a:pt x="142100" y="194183"/>
                </a:moveTo>
                <a:lnTo>
                  <a:pt x="110756" y="194183"/>
                </a:lnTo>
                <a:lnTo>
                  <a:pt x="110756" y="255269"/>
                </a:lnTo>
                <a:lnTo>
                  <a:pt x="142100" y="255269"/>
                </a:lnTo>
                <a:lnTo>
                  <a:pt x="142100" y="194183"/>
                </a:lnTo>
                <a:close/>
              </a:path>
              <a:path w="177165" h="255270">
                <a:moveTo>
                  <a:pt x="142100" y="0"/>
                </a:moveTo>
                <a:lnTo>
                  <a:pt x="116497" y="0"/>
                </a:lnTo>
                <a:lnTo>
                  <a:pt x="0" y="165481"/>
                </a:lnTo>
                <a:lnTo>
                  <a:pt x="0" y="194183"/>
                </a:lnTo>
                <a:lnTo>
                  <a:pt x="176568" y="194183"/>
                </a:lnTo>
                <a:lnTo>
                  <a:pt x="176568" y="165481"/>
                </a:lnTo>
                <a:lnTo>
                  <a:pt x="30822" y="165481"/>
                </a:lnTo>
                <a:lnTo>
                  <a:pt x="110756" y="50292"/>
                </a:lnTo>
                <a:lnTo>
                  <a:pt x="142100" y="50292"/>
                </a:lnTo>
                <a:lnTo>
                  <a:pt x="142100" y="0"/>
                </a:lnTo>
                <a:close/>
              </a:path>
              <a:path w="177165" h="255270">
                <a:moveTo>
                  <a:pt x="142100" y="50292"/>
                </a:moveTo>
                <a:lnTo>
                  <a:pt x="110756" y="50292"/>
                </a:lnTo>
                <a:lnTo>
                  <a:pt x="110756" y="165481"/>
                </a:lnTo>
                <a:lnTo>
                  <a:pt x="142100" y="165481"/>
                </a:lnTo>
                <a:lnTo>
                  <a:pt x="14210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6384" y="4543805"/>
            <a:ext cx="80010" cy="115570"/>
          </a:xfrm>
          <a:custGeom>
            <a:avLst/>
            <a:gdLst/>
            <a:ahLst/>
            <a:cxnLst/>
            <a:rect l="l" t="t" r="r" b="b"/>
            <a:pathLst>
              <a:path w="80009" h="115570">
                <a:moveTo>
                  <a:pt x="79933" y="0"/>
                </a:moveTo>
                <a:lnTo>
                  <a:pt x="0" y="115189"/>
                </a:lnTo>
                <a:lnTo>
                  <a:pt x="79933" y="115189"/>
                </a:lnTo>
                <a:lnTo>
                  <a:pt x="79933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5561" y="4493514"/>
            <a:ext cx="177165" cy="255270"/>
          </a:xfrm>
          <a:custGeom>
            <a:avLst/>
            <a:gdLst/>
            <a:ahLst/>
            <a:cxnLst/>
            <a:rect l="l" t="t" r="r" b="b"/>
            <a:pathLst>
              <a:path w="177165" h="255270">
                <a:moveTo>
                  <a:pt x="116497" y="0"/>
                </a:moveTo>
                <a:lnTo>
                  <a:pt x="142100" y="0"/>
                </a:lnTo>
                <a:lnTo>
                  <a:pt x="142100" y="165481"/>
                </a:lnTo>
                <a:lnTo>
                  <a:pt x="176568" y="165481"/>
                </a:lnTo>
                <a:lnTo>
                  <a:pt x="176568" y="194183"/>
                </a:lnTo>
                <a:lnTo>
                  <a:pt x="142100" y="194183"/>
                </a:lnTo>
                <a:lnTo>
                  <a:pt x="142100" y="255269"/>
                </a:lnTo>
                <a:lnTo>
                  <a:pt x="110756" y="255269"/>
                </a:lnTo>
                <a:lnTo>
                  <a:pt x="110756" y="194183"/>
                </a:lnTo>
                <a:lnTo>
                  <a:pt x="0" y="194183"/>
                </a:lnTo>
                <a:lnTo>
                  <a:pt x="0" y="165481"/>
                </a:lnTo>
                <a:lnTo>
                  <a:pt x="116497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10475" y="4656444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 h="0">
                <a:moveTo>
                  <a:pt x="0" y="0"/>
                </a:moveTo>
                <a:lnTo>
                  <a:pt x="96292" y="0"/>
                </a:lnTo>
              </a:path>
            </a:pathLst>
          </a:custGeom>
          <a:ln w="315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10475" y="4640685"/>
            <a:ext cx="96520" cy="31750"/>
          </a:xfrm>
          <a:custGeom>
            <a:avLst/>
            <a:gdLst/>
            <a:ahLst/>
            <a:cxnLst/>
            <a:rect l="l" t="t" r="r" b="b"/>
            <a:pathLst>
              <a:path w="96519" h="31750">
                <a:moveTo>
                  <a:pt x="0" y="31517"/>
                </a:moveTo>
                <a:lnTo>
                  <a:pt x="96292" y="31517"/>
                </a:lnTo>
                <a:lnTo>
                  <a:pt x="96292" y="0"/>
                </a:lnTo>
                <a:lnTo>
                  <a:pt x="0" y="0"/>
                </a:lnTo>
                <a:lnTo>
                  <a:pt x="0" y="3151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38504" y="4484623"/>
            <a:ext cx="5911646" cy="3437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20153" y="4911344"/>
            <a:ext cx="6578663" cy="3437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9523" y="5338064"/>
            <a:ext cx="3971696" cy="3437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15835" y="5777153"/>
            <a:ext cx="169545" cy="256540"/>
          </a:xfrm>
          <a:custGeom>
            <a:avLst/>
            <a:gdLst/>
            <a:ahLst/>
            <a:cxnLst/>
            <a:rect l="l" t="t" r="r" b="b"/>
            <a:pathLst>
              <a:path w="169544" h="256539">
                <a:moveTo>
                  <a:pt x="32918" y="182143"/>
                </a:moveTo>
                <a:lnTo>
                  <a:pt x="0" y="184924"/>
                </a:lnTo>
                <a:lnTo>
                  <a:pt x="2750" y="200236"/>
                </a:lnTo>
                <a:lnTo>
                  <a:pt x="7861" y="213958"/>
                </a:lnTo>
                <a:lnTo>
                  <a:pt x="36982" y="245173"/>
                </a:lnTo>
                <a:lnTo>
                  <a:pt x="82016" y="256146"/>
                </a:lnTo>
                <a:lnTo>
                  <a:pt x="102143" y="254208"/>
                </a:lnTo>
                <a:lnTo>
                  <a:pt x="120024" y="248394"/>
                </a:lnTo>
                <a:lnTo>
                  <a:pt x="135662" y="238706"/>
                </a:lnTo>
                <a:lnTo>
                  <a:pt x="143890" y="230378"/>
                </a:lnTo>
                <a:lnTo>
                  <a:pt x="82016" y="230378"/>
                </a:lnTo>
                <a:lnTo>
                  <a:pt x="72958" y="229620"/>
                </a:lnTo>
                <a:lnTo>
                  <a:pt x="38989" y="203185"/>
                </a:lnTo>
                <a:lnTo>
                  <a:pt x="35350" y="193409"/>
                </a:lnTo>
                <a:lnTo>
                  <a:pt x="32918" y="182143"/>
                </a:lnTo>
                <a:close/>
              </a:path>
              <a:path w="169544" h="256539">
                <a:moveTo>
                  <a:pt x="149951" y="110223"/>
                </a:moveTo>
                <a:lnTo>
                  <a:pt x="81495" y="110223"/>
                </a:lnTo>
                <a:lnTo>
                  <a:pt x="93104" y="111192"/>
                </a:lnTo>
                <a:lnTo>
                  <a:pt x="103547" y="114098"/>
                </a:lnTo>
                <a:lnTo>
                  <a:pt x="132235" y="144046"/>
                </a:lnTo>
                <a:lnTo>
                  <a:pt x="136004" y="168033"/>
                </a:lnTo>
                <a:lnTo>
                  <a:pt x="135023" y="181442"/>
                </a:lnTo>
                <a:lnTo>
                  <a:pt x="112059" y="220776"/>
                </a:lnTo>
                <a:lnTo>
                  <a:pt x="82016" y="230378"/>
                </a:lnTo>
                <a:lnTo>
                  <a:pt x="143890" y="230378"/>
                </a:lnTo>
                <a:lnTo>
                  <a:pt x="164204" y="197551"/>
                </a:lnTo>
                <a:lnTo>
                  <a:pt x="169252" y="165252"/>
                </a:lnTo>
                <a:lnTo>
                  <a:pt x="167817" y="147878"/>
                </a:lnTo>
                <a:lnTo>
                  <a:pt x="163509" y="132160"/>
                </a:lnTo>
                <a:lnTo>
                  <a:pt x="156329" y="118098"/>
                </a:lnTo>
                <a:lnTo>
                  <a:pt x="149951" y="110223"/>
                </a:lnTo>
                <a:close/>
              </a:path>
              <a:path w="169544" h="256539">
                <a:moveTo>
                  <a:pt x="157238" y="0"/>
                </a:moveTo>
                <a:lnTo>
                  <a:pt x="30302" y="0"/>
                </a:lnTo>
                <a:lnTo>
                  <a:pt x="5575" y="131114"/>
                </a:lnTo>
                <a:lnTo>
                  <a:pt x="35001" y="134950"/>
                </a:lnTo>
                <a:lnTo>
                  <a:pt x="38813" y="129720"/>
                </a:lnTo>
                <a:lnTo>
                  <a:pt x="43278" y="125004"/>
                </a:lnTo>
                <a:lnTo>
                  <a:pt x="81495" y="110223"/>
                </a:lnTo>
                <a:lnTo>
                  <a:pt x="149951" y="110223"/>
                </a:lnTo>
                <a:lnTo>
                  <a:pt x="146278" y="105689"/>
                </a:lnTo>
                <a:lnTo>
                  <a:pt x="137716" y="98551"/>
                </a:lnTo>
                <a:lnTo>
                  <a:pt x="41617" y="98551"/>
                </a:lnTo>
                <a:lnTo>
                  <a:pt x="55384" y="29946"/>
                </a:lnTo>
                <a:lnTo>
                  <a:pt x="157238" y="29946"/>
                </a:lnTo>
                <a:lnTo>
                  <a:pt x="157238" y="0"/>
                </a:lnTo>
                <a:close/>
              </a:path>
              <a:path w="169544" h="256539">
                <a:moveTo>
                  <a:pt x="89852" y="82537"/>
                </a:moveTo>
                <a:lnTo>
                  <a:pt x="77372" y="83537"/>
                </a:lnTo>
                <a:lnTo>
                  <a:pt x="65173" y="86539"/>
                </a:lnTo>
                <a:lnTo>
                  <a:pt x="53255" y="91543"/>
                </a:lnTo>
                <a:lnTo>
                  <a:pt x="41617" y="98551"/>
                </a:lnTo>
                <a:lnTo>
                  <a:pt x="137716" y="98551"/>
                </a:lnTo>
                <a:lnTo>
                  <a:pt x="134129" y="95562"/>
                </a:lnTo>
                <a:lnTo>
                  <a:pt x="120675" y="88326"/>
                </a:lnTo>
                <a:lnTo>
                  <a:pt x="105916" y="83984"/>
                </a:lnTo>
                <a:lnTo>
                  <a:pt x="89852" y="825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15835" y="5777153"/>
            <a:ext cx="169545" cy="256540"/>
          </a:xfrm>
          <a:custGeom>
            <a:avLst/>
            <a:gdLst/>
            <a:ahLst/>
            <a:cxnLst/>
            <a:rect l="l" t="t" r="r" b="b"/>
            <a:pathLst>
              <a:path w="169544" h="256539">
                <a:moveTo>
                  <a:pt x="30302" y="0"/>
                </a:moveTo>
                <a:lnTo>
                  <a:pt x="157238" y="0"/>
                </a:lnTo>
                <a:lnTo>
                  <a:pt x="157238" y="29946"/>
                </a:lnTo>
                <a:lnTo>
                  <a:pt x="55384" y="29946"/>
                </a:lnTo>
                <a:lnTo>
                  <a:pt x="41617" y="98551"/>
                </a:lnTo>
                <a:lnTo>
                  <a:pt x="53255" y="91543"/>
                </a:lnTo>
                <a:lnTo>
                  <a:pt x="65173" y="86539"/>
                </a:lnTo>
                <a:lnTo>
                  <a:pt x="77372" y="83537"/>
                </a:lnTo>
                <a:lnTo>
                  <a:pt x="89852" y="82537"/>
                </a:lnTo>
                <a:lnTo>
                  <a:pt x="105916" y="83984"/>
                </a:lnTo>
                <a:lnTo>
                  <a:pt x="146278" y="105689"/>
                </a:lnTo>
                <a:lnTo>
                  <a:pt x="167817" y="147878"/>
                </a:lnTo>
                <a:lnTo>
                  <a:pt x="169252" y="165252"/>
                </a:lnTo>
                <a:lnTo>
                  <a:pt x="167990" y="181990"/>
                </a:lnTo>
                <a:lnTo>
                  <a:pt x="149059" y="225145"/>
                </a:lnTo>
                <a:lnTo>
                  <a:pt x="102143" y="254208"/>
                </a:lnTo>
                <a:lnTo>
                  <a:pt x="82016" y="256146"/>
                </a:lnTo>
                <a:lnTo>
                  <a:pt x="65404" y="254927"/>
                </a:lnTo>
                <a:lnTo>
                  <a:pt x="25171" y="236639"/>
                </a:lnTo>
                <a:lnTo>
                  <a:pt x="2750" y="200236"/>
                </a:lnTo>
                <a:lnTo>
                  <a:pt x="0" y="184924"/>
                </a:lnTo>
                <a:lnTo>
                  <a:pt x="32918" y="182143"/>
                </a:lnTo>
                <a:lnTo>
                  <a:pt x="35350" y="193409"/>
                </a:lnTo>
                <a:lnTo>
                  <a:pt x="38989" y="203185"/>
                </a:lnTo>
                <a:lnTo>
                  <a:pt x="72958" y="229620"/>
                </a:lnTo>
                <a:lnTo>
                  <a:pt x="82016" y="230378"/>
                </a:lnTo>
                <a:lnTo>
                  <a:pt x="92904" y="229311"/>
                </a:lnTo>
                <a:lnTo>
                  <a:pt x="127185" y="204079"/>
                </a:lnTo>
                <a:lnTo>
                  <a:pt x="136004" y="168033"/>
                </a:lnTo>
                <a:lnTo>
                  <a:pt x="135061" y="155331"/>
                </a:lnTo>
                <a:lnTo>
                  <a:pt x="112826" y="118940"/>
                </a:lnTo>
                <a:lnTo>
                  <a:pt x="81495" y="110223"/>
                </a:lnTo>
                <a:lnTo>
                  <a:pt x="74107" y="110654"/>
                </a:lnTo>
                <a:lnTo>
                  <a:pt x="38813" y="129720"/>
                </a:lnTo>
                <a:lnTo>
                  <a:pt x="35001" y="134950"/>
                </a:lnTo>
                <a:lnTo>
                  <a:pt x="5575" y="131114"/>
                </a:lnTo>
                <a:lnTo>
                  <a:pt x="30302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10475" y="5936565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 h="0">
                <a:moveTo>
                  <a:pt x="0" y="0"/>
                </a:moveTo>
                <a:lnTo>
                  <a:pt x="96292" y="0"/>
                </a:lnTo>
              </a:path>
            </a:pathLst>
          </a:custGeom>
          <a:ln w="315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10475" y="5920807"/>
            <a:ext cx="96520" cy="31750"/>
          </a:xfrm>
          <a:custGeom>
            <a:avLst/>
            <a:gdLst/>
            <a:ahLst/>
            <a:cxnLst/>
            <a:rect l="l" t="t" r="r" b="b"/>
            <a:pathLst>
              <a:path w="96519" h="31750">
                <a:moveTo>
                  <a:pt x="0" y="31517"/>
                </a:moveTo>
                <a:lnTo>
                  <a:pt x="96292" y="31517"/>
                </a:lnTo>
                <a:lnTo>
                  <a:pt x="96292" y="0"/>
                </a:lnTo>
                <a:lnTo>
                  <a:pt x="0" y="0"/>
                </a:lnTo>
                <a:lnTo>
                  <a:pt x="0" y="3151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05941" y="5768047"/>
            <a:ext cx="5791936" cy="2698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19975" y="6195821"/>
            <a:ext cx="4455020" cy="3352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9800" y="762000"/>
            <a:ext cx="25908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5968" y="963167"/>
            <a:ext cx="3712463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2444" y="1020698"/>
            <a:ext cx="1834514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>
                <a:latin typeface="Algerian"/>
                <a:cs typeface="Algerian"/>
              </a:rPr>
              <a:t>Minicase</a:t>
            </a:r>
            <a:endParaRPr sz="3200">
              <a:latin typeface="Algerian"/>
              <a:cs typeface="Algeri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968" y="2944367"/>
            <a:ext cx="7370064" cy="1130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2444" y="3002788"/>
            <a:ext cx="6353175" cy="988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>
                <a:latin typeface="Algerian"/>
                <a:cs typeface="Algerian"/>
              </a:rPr>
              <a:t>What </a:t>
            </a:r>
            <a:r>
              <a:rPr dirty="0" sz="3200" spc="-5">
                <a:latin typeface="Algerian"/>
                <a:cs typeface="Algerian"/>
              </a:rPr>
              <a:t>life </a:t>
            </a:r>
            <a:r>
              <a:rPr dirty="0" sz="3200" spc="-10">
                <a:latin typeface="Algerian"/>
                <a:cs typeface="Algerian"/>
              </a:rPr>
              <a:t>style</a:t>
            </a:r>
            <a:r>
              <a:rPr dirty="0" sz="3200" spc="10">
                <a:latin typeface="Algerian"/>
                <a:cs typeface="Algerian"/>
              </a:rPr>
              <a:t> </a:t>
            </a:r>
            <a:r>
              <a:rPr dirty="0" sz="3200" spc="-10">
                <a:latin typeface="Algerian"/>
                <a:cs typeface="Algerian"/>
              </a:rPr>
              <a:t>modifications</a:t>
            </a:r>
            <a:endParaRPr sz="3200">
              <a:latin typeface="Algerian"/>
              <a:cs typeface="Algerian"/>
            </a:endParaRPr>
          </a:p>
          <a:p>
            <a:pPr marL="12700">
              <a:lnSpc>
                <a:spcPct val="100000"/>
              </a:lnSpc>
            </a:pPr>
            <a:r>
              <a:rPr dirty="0" sz="3200" spc="-5">
                <a:latin typeface="Algerian"/>
                <a:cs typeface="Algerian"/>
              </a:rPr>
              <a:t>should Helmi </a:t>
            </a:r>
            <a:r>
              <a:rPr dirty="0" sz="3200" spc="-15">
                <a:latin typeface="Algerian"/>
                <a:cs typeface="Algerian"/>
              </a:rPr>
              <a:t>carry</a:t>
            </a:r>
            <a:r>
              <a:rPr dirty="0" sz="3200" spc="40">
                <a:latin typeface="Algerian"/>
                <a:cs typeface="Algerian"/>
              </a:rPr>
              <a:t> </a:t>
            </a:r>
            <a:r>
              <a:rPr dirty="0" sz="3200" spc="-5">
                <a:latin typeface="Algerian"/>
                <a:cs typeface="Algerian"/>
              </a:rPr>
              <a:t>out?</a:t>
            </a:r>
            <a:endParaRPr sz="32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9800" y="2590800"/>
            <a:ext cx="2943225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568" y="1496567"/>
            <a:ext cx="6531864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968" y="277368"/>
            <a:ext cx="8513064" cy="1130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140" y="334517"/>
            <a:ext cx="8291830" cy="97599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Which signs </a:t>
            </a:r>
            <a:r>
              <a:rPr dirty="0" spc="-10"/>
              <a:t>or symptoms of</a:t>
            </a:r>
            <a:r>
              <a:rPr dirty="0" spc="75"/>
              <a:t> </a:t>
            </a:r>
            <a:r>
              <a:rPr dirty="0" spc="-5"/>
              <a:t>helmi</a:t>
            </a:r>
          </a:p>
          <a:p>
            <a:pPr marL="12700">
              <a:lnSpc>
                <a:spcPct val="100000"/>
              </a:lnSpc>
              <a:tabLst>
                <a:tab pos="4669155" algn="l"/>
              </a:tabLst>
            </a:pPr>
            <a:r>
              <a:rPr dirty="0"/>
              <a:t>suggest</a:t>
            </a:r>
            <a:r>
              <a:rPr dirty="0" spc="25"/>
              <a:t> </a:t>
            </a:r>
            <a:r>
              <a:rPr dirty="0" spc="-5"/>
              <a:t>diagnosis</a:t>
            </a:r>
            <a:r>
              <a:rPr dirty="0" spc="25"/>
              <a:t> </a:t>
            </a:r>
            <a:r>
              <a:rPr dirty="0" spc="-10"/>
              <a:t>of	</a:t>
            </a:r>
            <a:r>
              <a:rPr dirty="0" spc="-5"/>
              <a:t>angina</a:t>
            </a:r>
            <a:r>
              <a:rPr dirty="0" spc="-35"/>
              <a:t> </a:t>
            </a:r>
            <a:r>
              <a:rPr dirty="0" spc="-5"/>
              <a:t>pectoris?</a:t>
            </a:r>
          </a:p>
        </p:txBody>
      </p:sp>
      <p:sp>
        <p:nvSpPr>
          <p:cNvPr id="6" name="object 6"/>
          <p:cNvSpPr/>
          <p:nvPr/>
        </p:nvSpPr>
        <p:spPr>
          <a:xfrm>
            <a:off x="734568" y="1572767"/>
            <a:ext cx="6150863" cy="530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0768" y="4011167"/>
            <a:ext cx="5236463" cy="5303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5968" y="3096767"/>
            <a:ext cx="6531864" cy="1072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60044" y="1516760"/>
            <a:ext cx="6390640" cy="2950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80"/>
              </a:lnSpc>
            </a:pPr>
            <a:r>
              <a:rPr dirty="0" sz="2800" spc="5" b="1">
                <a:latin typeface="Arial Narrow"/>
                <a:cs typeface="Arial Narrow"/>
              </a:rPr>
              <a:t>A </a:t>
            </a:r>
            <a:r>
              <a:rPr dirty="0" sz="2800" spc="-484" b="1">
                <a:latin typeface="Arial Narrow"/>
                <a:cs typeface="Arial Narrow"/>
              </a:rPr>
              <a:t>c</a:t>
            </a:r>
            <a:r>
              <a:rPr dirty="0" baseline="-11904" sz="4200" spc="-727" b="1">
                <a:latin typeface="Arial Narrow"/>
                <a:cs typeface="Arial Narrow"/>
              </a:rPr>
              <a:t>P</a:t>
            </a:r>
            <a:r>
              <a:rPr dirty="0" sz="2800" spc="-484" b="1">
                <a:latin typeface="Arial Narrow"/>
                <a:cs typeface="Arial Narrow"/>
              </a:rPr>
              <a:t>li</a:t>
            </a:r>
            <a:r>
              <a:rPr dirty="0" baseline="-11904" sz="4200" spc="-727" b="1">
                <a:latin typeface="Arial Narrow"/>
                <a:cs typeface="Arial Narrow"/>
              </a:rPr>
              <a:t>a</a:t>
            </a:r>
            <a:r>
              <a:rPr dirty="0" sz="2800" spc="-484" b="1">
                <a:latin typeface="Arial Narrow"/>
                <a:cs typeface="Arial Narrow"/>
              </a:rPr>
              <a:t>n</a:t>
            </a:r>
            <a:r>
              <a:rPr dirty="0" baseline="-11904" sz="4200" spc="-727" b="1">
                <a:latin typeface="Arial Narrow"/>
                <a:cs typeface="Arial Narrow"/>
              </a:rPr>
              <a:t>i</a:t>
            </a:r>
            <a:r>
              <a:rPr dirty="0" sz="2800" spc="-484" b="1">
                <a:latin typeface="Arial Narrow"/>
                <a:cs typeface="Arial Narrow"/>
              </a:rPr>
              <a:t>i</a:t>
            </a:r>
            <a:r>
              <a:rPr dirty="0" baseline="-11904" sz="4200" spc="-727" b="1">
                <a:latin typeface="Arial Narrow"/>
                <a:cs typeface="Arial Narrow"/>
              </a:rPr>
              <a:t>n</a:t>
            </a:r>
            <a:r>
              <a:rPr dirty="0" sz="2800" spc="-484" b="1">
                <a:latin typeface="Arial Narrow"/>
                <a:cs typeface="Arial Narrow"/>
              </a:rPr>
              <a:t>ca</a:t>
            </a:r>
            <a:r>
              <a:rPr dirty="0" baseline="-11904" sz="4200" spc="-727" b="1">
                <a:latin typeface="Arial Narrow"/>
                <a:cs typeface="Arial Narrow"/>
              </a:rPr>
              <a:t>is</a:t>
            </a:r>
            <a:r>
              <a:rPr dirty="0" sz="2800" spc="-484" b="1">
                <a:latin typeface="Arial Narrow"/>
                <a:cs typeface="Arial Narrow"/>
              </a:rPr>
              <a:t>l    </a:t>
            </a:r>
            <a:r>
              <a:rPr dirty="0" sz="2800" spc="-525" b="1">
                <a:latin typeface="Arial Narrow"/>
                <a:cs typeface="Arial Narrow"/>
              </a:rPr>
              <a:t>s</a:t>
            </a:r>
            <a:r>
              <a:rPr dirty="0" baseline="-11904" sz="4200" spc="-787" b="1">
                <a:latin typeface="Arial Narrow"/>
                <a:cs typeface="Arial Narrow"/>
              </a:rPr>
              <a:t>c</a:t>
            </a:r>
            <a:r>
              <a:rPr dirty="0" sz="2800" spc="-525" b="1">
                <a:latin typeface="Arial Narrow"/>
                <a:cs typeface="Arial Narrow"/>
              </a:rPr>
              <a:t>y</a:t>
            </a:r>
            <a:r>
              <a:rPr dirty="0" baseline="-11904" sz="4200" spc="-787" b="1">
                <a:latin typeface="Arial Narrow"/>
                <a:cs typeface="Arial Narrow"/>
              </a:rPr>
              <a:t>a</a:t>
            </a:r>
            <a:r>
              <a:rPr dirty="0" sz="2800" spc="-525" b="1">
                <a:latin typeface="Arial Narrow"/>
                <a:cs typeface="Arial Narrow"/>
              </a:rPr>
              <a:t>n</a:t>
            </a:r>
            <a:r>
              <a:rPr dirty="0" baseline="-11904" sz="4200" spc="-787" b="1">
                <a:latin typeface="Arial Narrow"/>
                <a:cs typeface="Arial Narrow"/>
              </a:rPr>
              <a:t>u</a:t>
            </a:r>
            <a:r>
              <a:rPr dirty="0" sz="2800" spc="-525" b="1">
                <a:latin typeface="Arial Narrow"/>
                <a:cs typeface="Arial Narrow"/>
              </a:rPr>
              <a:t>d</a:t>
            </a:r>
            <a:r>
              <a:rPr dirty="0" baseline="-11904" sz="4200" spc="-787" b="1">
                <a:latin typeface="Arial Narrow"/>
                <a:cs typeface="Arial Narrow"/>
              </a:rPr>
              <a:t>s</a:t>
            </a:r>
            <a:r>
              <a:rPr dirty="0" sz="2800" spc="-525" b="1">
                <a:latin typeface="Arial Narrow"/>
                <a:cs typeface="Arial Narrow"/>
              </a:rPr>
              <a:t>r</a:t>
            </a:r>
            <a:r>
              <a:rPr dirty="0" baseline="-11904" sz="4200" spc="-787" b="1">
                <a:latin typeface="Arial Narrow"/>
                <a:cs typeface="Arial Narrow"/>
              </a:rPr>
              <a:t>e</a:t>
            </a:r>
            <a:r>
              <a:rPr dirty="0" sz="2800" spc="-525" b="1">
                <a:latin typeface="Arial Narrow"/>
                <a:cs typeface="Arial Narrow"/>
              </a:rPr>
              <a:t>o</a:t>
            </a:r>
            <a:r>
              <a:rPr dirty="0" baseline="-11904" sz="4200" spc="-787" b="1">
                <a:latin typeface="Arial Narrow"/>
                <a:cs typeface="Arial Narrow"/>
              </a:rPr>
              <a:t>d</a:t>
            </a:r>
            <a:r>
              <a:rPr dirty="0" sz="2800" spc="-525" b="1">
                <a:latin typeface="Arial Narrow"/>
                <a:cs typeface="Arial Narrow"/>
              </a:rPr>
              <a:t>m</a:t>
            </a:r>
            <a:r>
              <a:rPr dirty="0" baseline="-11904" sz="4200" spc="-787" b="1">
                <a:latin typeface="Arial Narrow"/>
                <a:cs typeface="Arial Narrow"/>
              </a:rPr>
              <a:t>e</a:t>
            </a:r>
            <a:r>
              <a:rPr dirty="0" sz="2800" spc="-525" b="1">
                <a:latin typeface="Arial Narrow"/>
                <a:cs typeface="Arial Narrow"/>
              </a:rPr>
              <a:t>e</a:t>
            </a:r>
            <a:r>
              <a:rPr dirty="0" baseline="-11904" sz="4200" spc="-787" b="1">
                <a:latin typeface="Arial Narrow"/>
                <a:cs typeface="Arial Narrow"/>
              </a:rPr>
              <a:t>it</a:t>
            </a:r>
            <a:r>
              <a:rPr dirty="0" sz="2800" spc="-525" b="1">
                <a:latin typeface="Arial Narrow"/>
                <a:cs typeface="Arial Narrow"/>
              </a:rPr>
              <a:t>o</a:t>
            </a:r>
            <a:r>
              <a:rPr dirty="0" baseline="-11904" sz="4200" spc="-787" b="1">
                <a:latin typeface="Arial Narrow"/>
                <a:cs typeface="Arial Narrow"/>
              </a:rPr>
              <a:t>h</a:t>
            </a:r>
            <a:r>
              <a:rPr dirty="0" sz="2800" spc="-525" b="1">
                <a:latin typeface="Arial Narrow"/>
                <a:cs typeface="Arial Narrow"/>
              </a:rPr>
              <a:t>f</a:t>
            </a:r>
            <a:r>
              <a:rPr dirty="0" baseline="-11904" sz="4200" spc="-787" b="1">
                <a:latin typeface="Arial Narrow"/>
                <a:cs typeface="Arial Narrow"/>
              </a:rPr>
              <a:t>er</a:t>
            </a:r>
            <a:r>
              <a:rPr dirty="0" sz="2800" spc="-525" b="1">
                <a:latin typeface="Arial Narrow"/>
                <a:cs typeface="Arial Narrow"/>
              </a:rPr>
              <a:t>ch</a:t>
            </a:r>
            <a:r>
              <a:rPr dirty="0" baseline="-11904" sz="4200" spc="-787" b="1">
                <a:latin typeface="Arial Narrow"/>
                <a:cs typeface="Arial Narrow"/>
              </a:rPr>
              <a:t>b</a:t>
            </a:r>
            <a:r>
              <a:rPr dirty="0" sz="2800" spc="-525" b="1">
                <a:latin typeface="Arial Narrow"/>
                <a:cs typeface="Arial Narrow"/>
              </a:rPr>
              <a:t>e</a:t>
            </a:r>
            <a:r>
              <a:rPr dirty="0" baseline="-11904" sz="4200" spc="-787" b="1">
                <a:latin typeface="Arial Narrow"/>
                <a:cs typeface="Arial Narrow"/>
              </a:rPr>
              <a:t>y</a:t>
            </a:r>
            <a:r>
              <a:rPr dirty="0" sz="2800" spc="-525" b="1">
                <a:latin typeface="Arial Narrow"/>
                <a:cs typeface="Arial Narrow"/>
              </a:rPr>
              <a:t>s</a:t>
            </a:r>
            <a:r>
              <a:rPr dirty="0" baseline="-11904" sz="4200" spc="-787" b="1">
                <a:latin typeface="Arial Narrow"/>
                <a:cs typeface="Arial Narrow"/>
              </a:rPr>
              <a:t>o</a:t>
            </a:r>
            <a:r>
              <a:rPr dirty="0" sz="2800" spc="-525" b="1">
                <a:latin typeface="Arial Narrow"/>
                <a:cs typeface="Arial Narrow"/>
              </a:rPr>
              <a:t>t</a:t>
            </a:r>
            <a:r>
              <a:rPr dirty="0" baseline="-11904" sz="4200" spc="-787" b="1">
                <a:latin typeface="Arial Narrow"/>
                <a:cs typeface="Arial Narrow"/>
              </a:rPr>
              <a:t>b</a:t>
            </a:r>
            <a:r>
              <a:rPr dirty="0" sz="2800" spc="-525" b="1">
                <a:latin typeface="Arial Narrow"/>
                <a:cs typeface="Arial Narrow"/>
              </a:rPr>
              <a:t>p</a:t>
            </a:r>
            <a:r>
              <a:rPr dirty="0" baseline="-11904" sz="4200" spc="-787" b="1">
                <a:latin typeface="Arial Narrow"/>
                <a:cs typeface="Arial Narrow"/>
              </a:rPr>
              <a:t>s</a:t>
            </a:r>
            <a:r>
              <a:rPr dirty="0" sz="2800" spc="-525" b="1">
                <a:latin typeface="Arial Narrow"/>
                <a:cs typeface="Arial Narrow"/>
              </a:rPr>
              <a:t>a</a:t>
            </a:r>
            <a:r>
              <a:rPr dirty="0" baseline="-11904" sz="4200" spc="-787" b="1">
                <a:latin typeface="Arial Narrow"/>
                <a:cs typeface="Arial Narrow"/>
              </a:rPr>
              <a:t>t</a:t>
            </a:r>
            <a:r>
              <a:rPr dirty="0" sz="2800" spc="-525" b="1">
                <a:latin typeface="Arial Narrow"/>
                <a:cs typeface="Arial Narrow"/>
              </a:rPr>
              <a:t>i</a:t>
            </a:r>
            <a:r>
              <a:rPr dirty="0" baseline="-11904" sz="4200" spc="-787" b="1">
                <a:latin typeface="Arial Narrow"/>
                <a:cs typeface="Arial Narrow"/>
              </a:rPr>
              <a:t>r</a:t>
            </a:r>
            <a:r>
              <a:rPr dirty="0" sz="2800" spc="-525" b="1">
                <a:latin typeface="Arial Narrow"/>
                <a:cs typeface="Arial Narrow"/>
              </a:rPr>
              <a:t>n</a:t>
            </a:r>
            <a:r>
              <a:rPr dirty="0" baseline="-11904" sz="4200" spc="-787" b="1">
                <a:latin typeface="Arial Narrow"/>
                <a:cs typeface="Arial Narrow"/>
              </a:rPr>
              <a:t>uc</a:t>
            </a:r>
            <a:r>
              <a:rPr dirty="0" sz="2800" spc="-525" b="1">
                <a:latin typeface="Arial Narrow"/>
                <a:cs typeface="Arial Narrow"/>
              </a:rPr>
              <a:t>(v</a:t>
            </a:r>
            <a:r>
              <a:rPr dirty="0" baseline="-11904" sz="4200" spc="-787" b="1">
                <a:latin typeface="Arial Narrow"/>
                <a:cs typeface="Arial Narrow"/>
              </a:rPr>
              <a:t>ti</a:t>
            </a:r>
            <a:r>
              <a:rPr dirty="0" sz="2800" spc="-525" b="1">
                <a:latin typeface="Arial Narrow"/>
                <a:cs typeface="Arial Narrow"/>
              </a:rPr>
              <a:t>a</a:t>
            </a:r>
            <a:r>
              <a:rPr dirty="0" baseline="-11904" sz="4200" spc="-787" b="1">
                <a:latin typeface="Arial Narrow"/>
                <a:cs typeface="Arial Narrow"/>
              </a:rPr>
              <a:t>o</a:t>
            </a:r>
            <a:r>
              <a:rPr dirty="0" sz="2800" spc="-525" b="1">
                <a:latin typeface="Arial Narrow"/>
                <a:cs typeface="Arial Narrow"/>
              </a:rPr>
              <a:t>r</a:t>
            </a:r>
            <a:r>
              <a:rPr dirty="0" baseline="-11904" sz="4200" spc="-787" b="1">
                <a:latin typeface="Arial Narrow"/>
                <a:cs typeface="Arial Narrow"/>
              </a:rPr>
              <a:t>n</a:t>
            </a:r>
            <a:r>
              <a:rPr dirty="0" sz="2800" spc="-525" b="1">
                <a:latin typeface="Arial Narrow"/>
                <a:cs typeface="Arial Narrow"/>
              </a:rPr>
              <a:t>ying    </a:t>
            </a:r>
            <a:r>
              <a:rPr dirty="0" sz="2800" spc="-445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in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ts val="3180"/>
              </a:lnSpc>
              <a:tabLst>
                <a:tab pos="4796790" algn="l"/>
              </a:tabLst>
            </a:pPr>
            <a:r>
              <a:rPr dirty="0" sz="2800" spc="-5" b="1">
                <a:latin typeface="Arial Narrow"/>
                <a:cs typeface="Arial Narrow"/>
              </a:rPr>
              <a:t>severity) </a:t>
            </a:r>
            <a:r>
              <a:rPr dirty="0" sz="2800" spc="5" b="1">
                <a:latin typeface="Arial Narrow"/>
                <a:cs typeface="Arial Narrow"/>
              </a:rPr>
              <a:t>due </a:t>
            </a:r>
            <a:r>
              <a:rPr dirty="0" sz="2800" b="1">
                <a:latin typeface="Arial Narrow"/>
                <a:cs typeface="Arial Narrow"/>
              </a:rPr>
              <a:t>to ischemia</a:t>
            </a:r>
            <a:r>
              <a:rPr dirty="0" sz="2800" spc="-75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</a:rPr>
              <a:t>of</a:t>
            </a:r>
            <a:r>
              <a:rPr dirty="0" sz="2800" spc="-35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heart	muscle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L="165100" marR="5080">
              <a:lnSpc>
                <a:spcPct val="71500"/>
              </a:lnSpc>
              <a:spcBef>
                <a:spcPts val="5"/>
              </a:spcBef>
              <a:tabLst>
                <a:tab pos="1482090" algn="l"/>
              </a:tabLst>
            </a:pPr>
            <a:r>
              <a:rPr dirty="0" sz="2800" b="1">
                <a:latin typeface="Arial Narrow"/>
                <a:cs typeface="Arial Narrow"/>
                <a:hlinkClick r:id="rId8"/>
              </a:rPr>
              <a:t>Pain is </a:t>
            </a:r>
            <a:r>
              <a:rPr dirty="0" sz="2800" spc="5" b="1">
                <a:latin typeface="Arial Narrow"/>
                <a:cs typeface="Arial Narrow"/>
                <a:hlinkClick r:id="rId8"/>
              </a:rPr>
              <a:t>due </a:t>
            </a:r>
            <a:r>
              <a:rPr dirty="0" sz="2800" b="1">
                <a:latin typeface="Arial Narrow"/>
                <a:cs typeface="Arial Narrow"/>
                <a:hlinkClick r:id="rId8"/>
              </a:rPr>
              <a:t>to (accu</a:t>
            </a:r>
            <a:r>
              <a:rPr dirty="0" sz="2800" b="1">
                <a:latin typeface="Arial Narrow"/>
                <a:cs typeface="Arial Narrow"/>
              </a:rPr>
              <a:t>mulation </a:t>
            </a:r>
            <a:r>
              <a:rPr dirty="0" sz="2800" spc="5" b="1">
                <a:latin typeface="Arial Narrow"/>
                <a:cs typeface="Arial Narrow"/>
              </a:rPr>
              <a:t>of </a:t>
            </a:r>
            <a:r>
              <a:rPr dirty="0" sz="2800" b="1">
                <a:latin typeface="Arial Narrow"/>
                <a:cs typeface="Arial Narrow"/>
              </a:rPr>
              <a:t>metabolites  </a:t>
            </a:r>
            <a:r>
              <a:rPr dirty="0" sz="2800" b="1">
                <a:latin typeface="Arial Narrow"/>
                <a:cs typeface="Arial Narrow"/>
                <a:hlinkClick r:id="rId8"/>
              </a:rPr>
              <a:t>K</a:t>
            </a:r>
            <a:r>
              <a:rPr dirty="0" baseline="25525" sz="2775" b="1">
                <a:latin typeface="Arial Narrow"/>
                <a:cs typeface="Arial Narrow"/>
                <a:hlinkClick r:id="rId8"/>
              </a:rPr>
              <a:t>+</a:t>
            </a:r>
            <a:r>
              <a:rPr dirty="0" sz="2800" b="1">
                <a:latin typeface="Arial Narrow"/>
                <a:cs typeface="Arial Narrow"/>
                <a:hlinkClick r:id="rId8"/>
              </a:rPr>
              <a:t>,</a:t>
            </a:r>
            <a:r>
              <a:rPr dirty="0" sz="2800" spc="15" b="1">
                <a:latin typeface="Arial Narrow"/>
                <a:cs typeface="Arial Narrow"/>
                <a:hlinkClick r:id="rId8"/>
              </a:rPr>
              <a:t> </a:t>
            </a:r>
            <a:r>
              <a:rPr dirty="0" sz="2800" b="1">
                <a:latin typeface="Arial Narrow"/>
                <a:cs typeface="Arial Narrow"/>
                <a:hlinkClick r:id="rId8"/>
              </a:rPr>
              <a:t>PGs,	</a:t>
            </a:r>
            <a:r>
              <a:rPr dirty="0" sz="2800" spc="5" b="1">
                <a:latin typeface="Arial Narrow"/>
                <a:cs typeface="Arial Narrow"/>
                <a:hlinkClick r:id="rId8"/>
              </a:rPr>
              <a:t>Kinins,</a:t>
            </a:r>
            <a:r>
              <a:rPr dirty="0" sz="2800" spc="5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Adenosine….)</a:t>
            </a:r>
            <a:r>
              <a:rPr dirty="0" sz="2800" spc="-254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secondary</a:t>
            </a:r>
            <a:r>
              <a:rPr dirty="0" sz="2800" spc="-4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to </a:t>
            </a:r>
            <a:r>
              <a:rPr dirty="0" sz="2800" b="1">
                <a:latin typeface="Arial Narrow"/>
                <a:cs typeface="Arial Narrow"/>
              </a:rPr>
              <a:t> </a:t>
            </a:r>
            <a:r>
              <a:rPr dirty="0" sz="2800" spc="5" b="1">
                <a:latin typeface="Arial Narrow"/>
                <a:cs typeface="Arial Narrow"/>
                <a:hlinkClick r:id="rId8"/>
              </a:rPr>
              <a:t>the</a:t>
            </a:r>
            <a:r>
              <a:rPr dirty="0" sz="2800" spc="-114" b="1">
                <a:latin typeface="Arial Narrow"/>
                <a:cs typeface="Arial Narrow"/>
                <a:hlinkClick r:id="rId8"/>
              </a:rPr>
              <a:t> </a:t>
            </a:r>
            <a:r>
              <a:rPr dirty="0" sz="2800" b="1">
                <a:latin typeface="Arial Narrow"/>
                <a:cs typeface="Arial Narrow"/>
                <a:hlinkClick r:id="rId8"/>
              </a:rPr>
              <a:t>ischemia</a:t>
            </a:r>
            <a:endParaRPr sz="2800">
              <a:latin typeface="Arial Narrow"/>
              <a:cs typeface="Arial Narrow"/>
            </a:endParaRPr>
          </a:p>
          <a:p>
            <a:pPr marL="469900">
              <a:lnSpc>
                <a:spcPts val="2980"/>
              </a:lnSpc>
            </a:pPr>
            <a:r>
              <a:rPr dirty="0" sz="2800" b="1">
                <a:latin typeface="Arial Narrow"/>
                <a:cs typeface="Arial Narrow"/>
                <a:hlinkClick r:id="rId8"/>
              </a:rPr>
              <a:t>Or</a:t>
            </a:r>
            <a:r>
              <a:rPr dirty="0" sz="2800" spc="-114" b="1">
                <a:latin typeface="Arial Narrow"/>
                <a:cs typeface="Arial Narrow"/>
                <a:hlinkClick r:id="rId8"/>
              </a:rPr>
              <a:t> </a:t>
            </a:r>
            <a:r>
              <a:rPr dirty="0" sz="2800" b="1">
                <a:latin typeface="Arial Narrow"/>
                <a:cs typeface="Arial Narrow"/>
                <a:hlinkClick r:id="rId8"/>
              </a:rPr>
              <a:t>spasm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95600" y="2209800"/>
            <a:ext cx="2819400" cy="1752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09800" y="4495800"/>
            <a:ext cx="3200400" cy="2209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1000" y="2514600"/>
            <a:ext cx="2971800" cy="3200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05200" y="2667000"/>
            <a:ext cx="2438400" cy="381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9800" y="762000"/>
            <a:ext cx="25908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5968" y="963167"/>
            <a:ext cx="3712463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2444" y="1020698"/>
            <a:ext cx="1834514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>
                <a:latin typeface="Algerian"/>
                <a:cs typeface="Algerian"/>
              </a:rPr>
              <a:t>Minicase</a:t>
            </a:r>
            <a:endParaRPr sz="3200">
              <a:latin typeface="Algerian"/>
              <a:cs typeface="Algeri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968" y="2944367"/>
            <a:ext cx="8284464" cy="1130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2444" y="3002788"/>
            <a:ext cx="7173595" cy="988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>
                <a:latin typeface="Algerian"/>
                <a:cs typeface="Algerian"/>
              </a:rPr>
              <a:t>What </a:t>
            </a:r>
            <a:r>
              <a:rPr dirty="0" sz="3200" spc="-5">
                <a:latin typeface="Algerian"/>
                <a:cs typeface="Algerian"/>
              </a:rPr>
              <a:t>is the possible</a:t>
            </a:r>
            <a:r>
              <a:rPr dirty="0" sz="3200" spc="-25">
                <a:latin typeface="Algerian"/>
                <a:cs typeface="Algerian"/>
              </a:rPr>
              <a:t> </a:t>
            </a:r>
            <a:r>
              <a:rPr dirty="0" sz="3200" spc="-10">
                <a:latin typeface="Algerian"/>
                <a:cs typeface="Algerian"/>
              </a:rPr>
              <a:t>underlying</a:t>
            </a:r>
            <a:endParaRPr sz="3200">
              <a:latin typeface="Algerian"/>
              <a:cs typeface="Algerian"/>
            </a:endParaRPr>
          </a:p>
          <a:p>
            <a:pPr marL="12700">
              <a:lnSpc>
                <a:spcPct val="100000"/>
              </a:lnSpc>
            </a:pPr>
            <a:r>
              <a:rPr dirty="0" sz="3200" spc="-5">
                <a:latin typeface="Algerian"/>
                <a:cs typeface="Algerian"/>
              </a:rPr>
              <a:t>cause </a:t>
            </a:r>
            <a:r>
              <a:rPr dirty="0" sz="3200" spc="-10">
                <a:latin typeface="Algerian"/>
                <a:cs typeface="Algerian"/>
              </a:rPr>
              <a:t>of </a:t>
            </a:r>
            <a:r>
              <a:rPr dirty="0" sz="3200" spc="-5">
                <a:latin typeface="Algerian"/>
                <a:cs typeface="Algerian"/>
              </a:rPr>
              <a:t>Helmi’s exertional</a:t>
            </a:r>
            <a:r>
              <a:rPr dirty="0" sz="3200" spc="45">
                <a:latin typeface="Algerian"/>
                <a:cs typeface="Algerian"/>
              </a:rPr>
              <a:t> </a:t>
            </a:r>
            <a:r>
              <a:rPr dirty="0" sz="3200" spc="-5">
                <a:latin typeface="Algerian"/>
                <a:cs typeface="Algerian"/>
              </a:rPr>
              <a:t>pain?</a:t>
            </a:r>
            <a:endParaRPr sz="32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What is </a:t>
            </a:r>
            <a:r>
              <a:rPr dirty="0" spc="5"/>
              <a:t>Basic mechanism </a:t>
            </a:r>
            <a:r>
              <a:rPr dirty="0"/>
              <a:t>of </a:t>
            </a:r>
            <a:r>
              <a:rPr dirty="0" spc="5"/>
              <a:t>angia</a:t>
            </a:r>
            <a:r>
              <a:rPr dirty="0" spc="-229"/>
              <a:t> </a:t>
            </a:r>
            <a:r>
              <a:rPr dirty="0"/>
              <a:t>pectoris?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600200"/>
            <a:ext cx="7772400" cy="462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9768" y="1115567"/>
            <a:ext cx="8055864" cy="113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6244" y="1173098"/>
            <a:ext cx="6510655" cy="9886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200" spc="-10">
                <a:latin typeface="Algerian"/>
                <a:cs typeface="Algerian"/>
              </a:rPr>
              <a:t>What are </a:t>
            </a:r>
            <a:r>
              <a:rPr dirty="0" sz="3200" spc="-5">
                <a:latin typeface="Algerian"/>
                <a:cs typeface="Algerian"/>
              </a:rPr>
              <a:t>the determinants </a:t>
            </a:r>
            <a:r>
              <a:rPr dirty="0" sz="3200" spc="-10">
                <a:latin typeface="Algerian"/>
                <a:cs typeface="Algerian"/>
              </a:rPr>
              <a:t>of  oxygen demand and</a:t>
            </a:r>
            <a:r>
              <a:rPr dirty="0" sz="3200" spc="85">
                <a:latin typeface="Algerian"/>
                <a:cs typeface="Algerian"/>
              </a:rPr>
              <a:t> </a:t>
            </a:r>
            <a:r>
              <a:rPr dirty="0" sz="3200" spc="-5">
                <a:latin typeface="Algerian"/>
                <a:cs typeface="Algerian"/>
              </a:rPr>
              <a:t>supply?</a:t>
            </a:r>
            <a:endParaRPr sz="3200">
              <a:latin typeface="Algerian"/>
              <a:cs typeface="Algeri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2209800"/>
            <a:ext cx="8001000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77368"/>
            <a:ext cx="4322064" cy="88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540" y="338582"/>
            <a:ext cx="4085590" cy="745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Myocardial</a:t>
            </a:r>
            <a:r>
              <a:rPr dirty="0" sz="2400" spc="-95">
                <a:latin typeface="Algerian"/>
                <a:cs typeface="Algerian"/>
              </a:rPr>
              <a:t> </a:t>
            </a:r>
            <a:r>
              <a:rPr dirty="0" sz="2400" spc="-5">
                <a:latin typeface="Algerian"/>
                <a:cs typeface="Algerian"/>
              </a:rPr>
              <a:t>oxygen</a:t>
            </a:r>
            <a:endParaRPr sz="2400">
              <a:latin typeface="Algerian"/>
              <a:cs typeface="Algeri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demand </a:t>
            </a:r>
            <a:r>
              <a:rPr dirty="0" sz="2400" spc="5">
                <a:latin typeface="Algerian"/>
                <a:cs typeface="Algerian"/>
              </a:rPr>
              <a:t>is </a:t>
            </a:r>
            <a:r>
              <a:rPr dirty="0" sz="2400">
                <a:latin typeface="Algerian"/>
                <a:cs typeface="Algerian"/>
              </a:rPr>
              <a:t>determined</a:t>
            </a:r>
            <a:r>
              <a:rPr dirty="0" sz="2400" spc="-80">
                <a:latin typeface="Algerian"/>
                <a:cs typeface="Algerian"/>
              </a:rPr>
              <a:t> </a:t>
            </a:r>
            <a:r>
              <a:rPr dirty="0" sz="2400" spc="-10">
                <a:latin typeface="Algerian"/>
                <a:cs typeface="Algerian"/>
              </a:rPr>
              <a:t>by:-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49367" y="277368"/>
            <a:ext cx="4169664" cy="883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57317" y="338582"/>
            <a:ext cx="3886835" cy="745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Myocardial</a:t>
            </a:r>
            <a:r>
              <a:rPr dirty="0" sz="2400" spc="-75">
                <a:latin typeface="Algerian"/>
                <a:cs typeface="Algerian"/>
              </a:rPr>
              <a:t> </a:t>
            </a:r>
            <a:r>
              <a:rPr dirty="0" sz="2400" spc="-5">
                <a:latin typeface="Algerian"/>
                <a:cs typeface="Algerian"/>
              </a:rPr>
              <a:t>oxygen</a:t>
            </a:r>
            <a:endParaRPr sz="2400">
              <a:latin typeface="Algerian"/>
              <a:cs typeface="Algeri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demand </a:t>
            </a:r>
            <a:r>
              <a:rPr dirty="0" sz="2400">
                <a:latin typeface="Algerian"/>
                <a:cs typeface="Algerian"/>
              </a:rPr>
              <a:t>is </a:t>
            </a:r>
            <a:r>
              <a:rPr dirty="0" sz="2400" spc="-5">
                <a:latin typeface="Algerian"/>
                <a:cs typeface="Algerian"/>
              </a:rPr>
              <a:t>diminished</a:t>
            </a:r>
            <a:r>
              <a:rPr dirty="0" sz="2400" spc="-60">
                <a:latin typeface="Algerian"/>
                <a:cs typeface="Algerian"/>
              </a:rPr>
              <a:t> </a:t>
            </a:r>
            <a:r>
              <a:rPr dirty="0" sz="2400" spc="5">
                <a:latin typeface="Algerian"/>
                <a:cs typeface="Algerian"/>
              </a:rPr>
              <a:t>by:-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4567" y="2231135"/>
            <a:ext cx="4245864" cy="214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47615" y="2234183"/>
            <a:ext cx="713232" cy="682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52415" y="2234183"/>
            <a:ext cx="3310128" cy="682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54111" y="2234183"/>
            <a:ext cx="484631" cy="682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47615" y="2599944"/>
            <a:ext cx="713232" cy="682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52415" y="2599944"/>
            <a:ext cx="3090672" cy="6827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34656" y="2599944"/>
            <a:ext cx="484631" cy="6827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47615" y="2965704"/>
            <a:ext cx="713232" cy="6827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52415" y="2965704"/>
            <a:ext cx="3197351" cy="6827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41335" y="2965704"/>
            <a:ext cx="484631" cy="6827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47615" y="3331464"/>
            <a:ext cx="713232" cy="6827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52415" y="3331464"/>
            <a:ext cx="2203704" cy="6827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47688" y="3331464"/>
            <a:ext cx="1594103" cy="6827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033517" y="2323846"/>
            <a:ext cx="3006725" cy="1475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Reducing contractility  </a:t>
            </a:r>
            <a:r>
              <a:rPr dirty="0" sz="2400" b="1">
                <a:solidFill>
                  <a:srgbClr val="0000FF"/>
                </a:solidFill>
                <a:latin typeface="Times New Roman"/>
                <a:cs typeface="Times New Roman"/>
              </a:rPr>
              <a:t>Reducing heart </a:t>
            </a: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rate  Reducing the </a:t>
            </a:r>
            <a:r>
              <a:rPr dirty="0" sz="2400" spc="-10" b="1">
                <a:solidFill>
                  <a:srgbClr val="0000FF"/>
                </a:solidFill>
                <a:latin typeface="Times New Roman"/>
                <a:cs typeface="Times New Roman"/>
              </a:rPr>
              <a:t>preload  </a:t>
            </a:r>
            <a:r>
              <a:rPr dirty="0" sz="2400" b="1">
                <a:solidFill>
                  <a:srgbClr val="0000FF"/>
                </a:solidFill>
                <a:latin typeface="Times New Roman"/>
                <a:cs typeface="Times New Roman"/>
              </a:rPr>
              <a:t>Reducing </a:t>
            </a: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dirty="0" sz="2400" spc="-6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Times New Roman"/>
                <a:cs typeface="Times New Roman"/>
              </a:rPr>
              <a:t>afterload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33359" y="3331464"/>
            <a:ext cx="484631" cy="6827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47615" y="3694176"/>
            <a:ext cx="560832" cy="6827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1600200"/>
            <a:ext cx="4114800" cy="5029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" y="277368"/>
            <a:ext cx="4322064" cy="88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540" y="338582"/>
            <a:ext cx="3972560" cy="745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lgerian"/>
                <a:cs typeface="Algerian"/>
              </a:rPr>
              <a:t>Myocardial</a:t>
            </a:r>
            <a:r>
              <a:rPr dirty="0" sz="2400" spc="-95">
                <a:latin typeface="Algerian"/>
                <a:cs typeface="Algerian"/>
              </a:rPr>
              <a:t> </a:t>
            </a:r>
            <a:r>
              <a:rPr dirty="0" sz="2400" spc="-5">
                <a:latin typeface="Algerian"/>
                <a:cs typeface="Algerian"/>
              </a:rPr>
              <a:t>oxygen</a:t>
            </a:r>
            <a:endParaRPr sz="2400">
              <a:latin typeface="Algerian"/>
              <a:cs typeface="Algeri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supply </a:t>
            </a:r>
            <a:r>
              <a:rPr dirty="0" sz="2400" spc="5">
                <a:latin typeface="Algerian"/>
                <a:cs typeface="Algerian"/>
              </a:rPr>
              <a:t>is </a:t>
            </a:r>
            <a:r>
              <a:rPr dirty="0" sz="2400">
                <a:latin typeface="Algerian"/>
                <a:cs typeface="Algerian"/>
              </a:rPr>
              <a:t>determined</a:t>
            </a:r>
            <a:r>
              <a:rPr dirty="0" sz="2400" spc="-80">
                <a:latin typeface="Algerian"/>
                <a:cs typeface="Algerian"/>
              </a:rPr>
              <a:t> </a:t>
            </a:r>
            <a:r>
              <a:rPr dirty="0" sz="2400" spc="-5">
                <a:latin typeface="Algerian"/>
                <a:cs typeface="Algerian"/>
              </a:rPr>
              <a:t>by:-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49367" y="277368"/>
            <a:ext cx="4169664" cy="883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57317" y="338582"/>
            <a:ext cx="3698240" cy="745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Myocardial</a:t>
            </a:r>
            <a:r>
              <a:rPr dirty="0" sz="2400" spc="-75">
                <a:latin typeface="Algerian"/>
                <a:cs typeface="Algerian"/>
              </a:rPr>
              <a:t> </a:t>
            </a:r>
            <a:r>
              <a:rPr dirty="0" sz="2400" spc="-5">
                <a:latin typeface="Algerian"/>
                <a:cs typeface="Algerian"/>
              </a:rPr>
              <a:t>oxygen</a:t>
            </a:r>
            <a:endParaRPr sz="2400">
              <a:latin typeface="Algerian"/>
              <a:cs typeface="Algeri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Algerian"/>
                <a:cs typeface="Algerian"/>
              </a:rPr>
              <a:t>supply </a:t>
            </a:r>
            <a:r>
              <a:rPr dirty="0" sz="2400">
                <a:latin typeface="Algerian"/>
                <a:cs typeface="Algerian"/>
              </a:rPr>
              <a:t>is </a:t>
            </a:r>
            <a:r>
              <a:rPr dirty="0" sz="2400" spc="-5">
                <a:latin typeface="Algerian"/>
                <a:cs typeface="Algerian"/>
              </a:rPr>
              <a:t>enhanced</a:t>
            </a:r>
            <a:r>
              <a:rPr dirty="0" sz="2400" spc="-35">
                <a:latin typeface="Algerian"/>
                <a:cs typeface="Algerian"/>
              </a:rPr>
              <a:t> </a:t>
            </a:r>
            <a:r>
              <a:rPr dirty="0" sz="2400" spc="5">
                <a:latin typeface="Algerian"/>
                <a:cs typeface="Algerian"/>
              </a:rPr>
              <a:t>by:-</a:t>
            </a:r>
            <a:endParaRPr sz="2400">
              <a:latin typeface="Algerian"/>
              <a:cs typeface="Algeri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4567" y="2715767"/>
            <a:ext cx="4474464" cy="1993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52264" y="2772155"/>
            <a:ext cx="4137660" cy="185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latin typeface="Constantia"/>
                <a:cs typeface="Constantia"/>
              </a:rPr>
              <a:t>Reducing </a:t>
            </a:r>
            <a:r>
              <a:rPr dirty="0" sz="2400" spc="-15">
                <a:latin typeface="Constantia"/>
                <a:cs typeface="Constantia"/>
              </a:rPr>
              <a:t>coronary</a:t>
            </a:r>
            <a:r>
              <a:rPr dirty="0" sz="2400" spc="-170">
                <a:latin typeface="Constantia"/>
                <a:cs typeface="Constantia"/>
              </a:rPr>
              <a:t> </a:t>
            </a:r>
            <a:r>
              <a:rPr dirty="0" sz="2400" spc="-10">
                <a:latin typeface="Constantia"/>
                <a:cs typeface="Constantia"/>
              </a:rPr>
              <a:t>vascular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2400" spc="-15">
                <a:latin typeface="Constantia"/>
                <a:cs typeface="Constantia"/>
              </a:rPr>
              <a:t>resistance</a:t>
            </a:r>
            <a:endParaRPr sz="24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10">
                <a:latin typeface="Constantia"/>
                <a:cs typeface="Constantia"/>
              </a:rPr>
              <a:t>Prolonging diastolic </a:t>
            </a:r>
            <a:r>
              <a:rPr dirty="0" sz="2400" spc="-5">
                <a:latin typeface="Constantia"/>
                <a:cs typeface="Constantia"/>
              </a:rPr>
              <a:t>period  </a:t>
            </a:r>
            <a:r>
              <a:rPr dirty="0" sz="2400" spc="-10">
                <a:latin typeface="Constantia"/>
                <a:cs typeface="Constantia"/>
              </a:rPr>
              <a:t>Reducing external</a:t>
            </a:r>
            <a:r>
              <a:rPr dirty="0" sz="2400" spc="-90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compression  </a:t>
            </a:r>
            <a:r>
              <a:rPr dirty="0" sz="2400" spc="-5">
                <a:latin typeface="Constantia"/>
                <a:cs typeface="Constantia"/>
              </a:rPr>
              <a:t>Dilating </a:t>
            </a:r>
            <a:r>
              <a:rPr dirty="0" sz="2400" spc="-15">
                <a:latin typeface="Constantia"/>
                <a:cs typeface="Constantia"/>
              </a:rPr>
              <a:t>collateral</a:t>
            </a:r>
            <a:r>
              <a:rPr dirty="0" sz="2400" spc="-145">
                <a:latin typeface="Constantia"/>
                <a:cs typeface="Constantia"/>
              </a:rPr>
              <a:t> </a:t>
            </a:r>
            <a:r>
              <a:rPr dirty="0" sz="2400" spc="-15">
                <a:latin typeface="Constantia"/>
                <a:cs typeface="Constantia"/>
              </a:rPr>
              <a:t>vessels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371600"/>
            <a:ext cx="4191000" cy="525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968" y="2563367"/>
            <a:ext cx="6455663" cy="113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19800" y="762000"/>
            <a:ext cx="25908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968" y="963167"/>
            <a:ext cx="3712463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5968" y="3934967"/>
            <a:ext cx="6455663" cy="1130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5968" y="5382767"/>
            <a:ext cx="7370064" cy="1130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2444" y="1020698"/>
            <a:ext cx="6817995" cy="541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>
                <a:latin typeface="Algerian"/>
                <a:cs typeface="Algerian"/>
              </a:rPr>
              <a:t>Minicase</a:t>
            </a:r>
            <a:endParaRPr sz="3200">
              <a:latin typeface="Algerian"/>
              <a:cs typeface="Algeri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spc="-5">
                <a:latin typeface="Algerian"/>
                <a:cs typeface="Algerian"/>
              </a:rPr>
              <a:t>What </a:t>
            </a:r>
            <a:r>
              <a:rPr dirty="0" sz="3200" spc="-10">
                <a:latin typeface="Algerian"/>
                <a:cs typeface="Algerian"/>
              </a:rPr>
              <a:t>triggers </a:t>
            </a:r>
            <a:r>
              <a:rPr dirty="0" sz="3200" spc="-5">
                <a:latin typeface="Algerian"/>
                <a:cs typeface="Algerian"/>
              </a:rPr>
              <a:t>the </a:t>
            </a:r>
            <a:r>
              <a:rPr dirty="0" sz="3200" spc="-10">
                <a:latin typeface="Algerian"/>
                <a:cs typeface="Algerian"/>
              </a:rPr>
              <a:t>onset</a:t>
            </a:r>
            <a:r>
              <a:rPr dirty="0" sz="3200" spc="25">
                <a:latin typeface="Algerian"/>
                <a:cs typeface="Algerian"/>
              </a:rPr>
              <a:t> </a:t>
            </a:r>
            <a:r>
              <a:rPr dirty="0" sz="3200" spc="-5">
                <a:latin typeface="Algerian"/>
                <a:cs typeface="Algerian"/>
              </a:rPr>
              <a:t>of</a:t>
            </a:r>
            <a:endParaRPr sz="3200">
              <a:latin typeface="Algerian"/>
              <a:cs typeface="Algerian"/>
            </a:endParaRPr>
          </a:p>
          <a:p>
            <a:pPr marL="12700">
              <a:lnSpc>
                <a:spcPct val="100000"/>
              </a:lnSpc>
            </a:pPr>
            <a:r>
              <a:rPr dirty="0" sz="3200" spc="-10">
                <a:latin typeface="Algerian"/>
                <a:cs typeface="Algerian"/>
              </a:rPr>
              <a:t>symtoms </a:t>
            </a:r>
            <a:r>
              <a:rPr dirty="0" sz="3200" spc="-5">
                <a:latin typeface="Algerian"/>
                <a:cs typeface="Algerian"/>
              </a:rPr>
              <a:t>in</a:t>
            </a:r>
            <a:r>
              <a:rPr dirty="0" sz="3200" spc="-10">
                <a:latin typeface="Algerian"/>
                <a:cs typeface="Algerian"/>
              </a:rPr>
              <a:t> </a:t>
            </a:r>
            <a:r>
              <a:rPr dirty="0" sz="3200" spc="-5">
                <a:latin typeface="Algerian"/>
                <a:cs typeface="Algerian"/>
              </a:rPr>
              <a:t>helmi?</a:t>
            </a:r>
            <a:endParaRPr sz="3200">
              <a:latin typeface="Algerian"/>
              <a:cs typeface="Algeri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spc="-5">
                <a:latin typeface="Algerian"/>
                <a:cs typeface="Algerian"/>
              </a:rPr>
              <a:t>What </a:t>
            </a:r>
            <a:r>
              <a:rPr dirty="0" sz="3200" spc="-10">
                <a:latin typeface="Algerian"/>
                <a:cs typeface="Algerian"/>
              </a:rPr>
              <a:t>factors worsen</a:t>
            </a:r>
            <a:r>
              <a:rPr dirty="0" sz="3200" spc="25">
                <a:latin typeface="Algerian"/>
                <a:cs typeface="Algerian"/>
              </a:rPr>
              <a:t> </a:t>
            </a:r>
            <a:r>
              <a:rPr dirty="0" sz="3200" spc="-5">
                <a:latin typeface="Algerian"/>
                <a:cs typeface="Algerian"/>
              </a:rPr>
              <a:t>the</a:t>
            </a:r>
            <a:endParaRPr sz="3200">
              <a:latin typeface="Algerian"/>
              <a:cs typeface="Algerian"/>
            </a:endParaRPr>
          </a:p>
          <a:p>
            <a:pPr marL="12700">
              <a:lnSpc>
                <a:spcPct val="100000"/>
              </a:lnSpc>
            </a:pPr>
            <a:r>
              <a:rPr dirty="0" sz="3200" spc="-10">
                <a:latin typeface="Algerian"/>
                <a:cs typeface="Algerian"/>
              </a:rPr>
              <a:t>symptoms </a:t>
            </a:r>
            <a:r>
              <a:rPr dirty="0" sz="3200" spc="-5">
                <a:latin typeface="Algerian"/>
                <a:cs typeface="Algerian"/>
              </a:rPr>
              <a:t>in case of</a:t>
            </a:r>
            <a:r>
              <a:rPr dirty="0" sz="3200" spc="40">
                <a:latin typeface="Algerian"/>
                <a:cs typeface="Algerian"/>
              </a:rPr>
              <a:t> </a:t>
            </a:r>
            <a:r>
              <a:rPr dirty="0" sz="3200" spc="-5">
                <a:latin typeface="Algerian"/>
                <a:cs typeface="Algerian"/>
              </a:rPr>
              <a:t>Helmi?</a:t>
            </a:r>
            <a:endParaRPr sz="3200">
              <a:latin typeface="Algerian"/>
              <a:cs typeface="Algeri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3200" spc="-5">
                <a:latin typeface="Algerian"/>
                <a:cs typeface="Algerian"/>
              </a:rPr>
              <a:t>What is the possible </a:t>
            </a:r>
            <a:r>
              <a:rPr dirty="0" sz="3200" spc="-10">
                <a:latin typeface="Algerian"/>
                <a:cs typeface="Algerian"/>
              </a:rPr>
              <a:t>underlying  </a:t>
            </a:r>
            <a:r>
              <a:rPr dirty="0" sz="3200" spc="-5">
                <a:latin typeface="Algerian"/>
                <a:cs typeface="Algerian"/>
              </a:rPr>
              <a:t>cause </a:t>
            </a:r>
            <a:r>
              <a:rPr dirty="0" sz="3200" spc="-10">
                <a:latin typeface="Algerian"/>
                <a:cs typeface="Algerian"/>
              </a:rPr>
              <a:t>of </a:t>
            </a:r>
            <a:r>
              <a:rPr dirty="0" sz="3200" spc="-5">
                <a:latin typeface="Algerian"/>
                <a:cs typeface="Algerian"/>
              </a:rPr>
              <a:t>angina in</a:t>
            </a:r>
            <a:r>
              <a:rPr dirty="0" sz="3200" spc="45">
                <a:latin typeface="Algerian"/>
                <a:cs typeface="Algerian"/>
              </a:rPr>
              <a:t> </a:t>
            </a:r>
            <a:r>
              <a:rPr dirty="0" sz="3200" spc="-5">
                <a:latin typeface="Algerian"/>
                <a:cs typeface="Algerian"/>
              </a:rPr>
              <a:t>Helmi?</a:t>
            </a:r>
            <a:endParaRPr sz="32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Osama</dc:creator>
  <dc:title>Slide 1</dc:title>
  <dcterms:created xsi:type="dcterms:W3CDTF">2017-04-12T17:19:38Z</dcterms:created>
  <dcterms:modified xsi:type="dcterms:W3CDTF">2017-04-12T17:19:38Z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2017-04-12T00:00:00Z</vt:filetime>
  </property>
</Properties>
</file>