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haroni"/>
                <a:cs typeface="Aharon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haroni"/>
                <a:cs typeface="Aharon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haroni"/>
                <a:cs typeface="Aharon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9575" y="693546"/>
            <a:ext cx="5784850" cy="46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haroni"/>
                <a:cs typeface="Aharon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1668" y="2819400"/>
            <a:ext cx="3931920" cy="365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75.jpg"/><Relationship Id="rId4" Type="http://schemas.openxmlformats.org/officeDocument/2006/relationships/image" Target="../media/image7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jpg"/><Relationship Id="rId4" Type="http://schemas.openxmlformats.org/officeDocument/2006/relationships/image" Target="../media/image7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jpg"/><Relationship Id="rId7" Type="http://schemas.openxmlformats.org/officeDocument/2006/relationships/image" Target="../media/image8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07.png"/><Relationship Id="rId12" Type="http://schemas.openxmlformats.org/officeDocument/2006/relationships/image" Target="../media/image10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118.png"/><Relationship Id="rId12" Type="http://schemas.openxmlformats.org/officeDocument/2006/relationships/image" Target="../media/image119.png"/><Relationship Id="rId13" Type="http://schemas.openxmlformats.org/officeDocument/2006/relationships/image" Target="../media/image120.png"/><Relationship Id="rId14" Type="http://schemas.openxmlformats.org/officeDocument/2006/relationships/image" Target="../media/image121.png"/><Relationship Id="rId15" Type="http://schemas.openxmlformats.org/officeDocument/2006/relationships/image" Target="../media/image122.png"/><Relationship Id="rId16" Type="http://schemas.openxmlformats.org/officeDocument/2006/relationships/image" Target="../media/image123.png"/><Relationship Id="rId17" Type="http://schemas.openxmlformats.org/officeDocument/2006/relationships/image" Target="../media/image124.png"/><Relationship Id="rId18" Type="http://schemas.openxmlformats.org/officeDocument/2006/relationships/image" Target="../media/image125.png"/><Relationship Id="rId19" Type="http://schemas.openxmlformats.org/officeDocument/2006/relationships/image" Target="../media/image126.png"/><Relationship Id="rId20" Type="http://schemas.openxmlformats.org/officeDocument/2006/relationships/image" Target="../media/image127.png"/><Relationship Id="rId21" Type="http://schemas.openxmlformats.org/officeDocument/2006/relationships/image" Target="../media/image128.png"/><Relationship Id="rId22" Type="http://schemas.openxmlformats.org/officeDocument/2006/relationships/image" Target="../media/image129.png"/><Relationship Id="rId23" Type="http://schemas.openxmlformats.org/officeDocument/2006/relationships/image" Target="../media/image130.png"/><Relationship Id="rId24" Type="http://schemas.openxmlformats.org/officeDocument/2006/relationships/image" Target="../media/image131.png"/><Relationship Id="rId25" Type="http://schemas.openxmlformats.org/officeDocument/2006/relationships/image" Target="../media/image132.png"/><Relationship Id="rId26" Type="http://schemas.openxmlformats.org/officeDocument/2006/relationships/image" Target="../media/image13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image" Target="../media/image141.png"/><Relationship Id="rId10" Type="http://schemas.openxmlformats.org/officeDocument/2006/relationships/image" Target="../media/image142.png"/><Relationship Id="rId11" Type="http://schemas.openxmlformats.org/officeDocument/2006/relationships/image" Target="../media/image143.png"/><Relationship Id="rId12" Type="http://schemas.openxmlformats.org/officeDocument/2006/relationships/image" Target="../media/image144.png"/><Relationship Id="rId13" Type="http://schemas.openxmlformats.org/officeDocument/2006/relationships/image" Target="../media/image145.png"/><Relationship Id="rId14" Type="http://schemas.openxmlformats.org/officeDocument/2006/relationships/image" Target="../media/image146.png"/><Relationship Id="rId15" Type="http://schemas.openxmlformats.org/officeDocument/2006/relationships/image" Target="../media/image147.png"/><Relationship Id="rId16" Type="http://schemas.openxmlformats.org/officeDocument/2006/relationships/image" Target="../media/image148.png"/><Relationship Id="rId17" Type="http://schemas.openxmlformats.org/officeDocument/2006/relationships/image" Target="../media/image149.png"/><Relationship Id="rId18" Type="http://schemas.openxmlformats.org/officeDocument/2006/relationships/image" Target="../media/image15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1.png"/><Relationship Id="rId3" Type="http://schemas.openxmlformats.org/officeDocument/2006/relationships/image" Target="../media/image152.jpg"/><Relationship Id="rId4" Type="http://schemas.openxmlformats.org/officeDocument/2006/relationships/image" Target="../media/image15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163.png"/><Relationship Id="rId12" Type="http://schemas.openxmlformats.org/officeDocument/2006/relationships/image" Target="../media/image164.jpg"/><Relationship Id="rId13" Type="http://schemas.openxmlformats.org/officeDocument/2006/relationships/image" Target="../media/image165.png"/><Relationship Id="rId14" Type="http://schemas.openxmlformats.org/officeDocument/2006/relationships/image" Target="../media/image166.png"/><Relationship Id="rId15" Type="http://schemas.openxmlformats.org/officeDocument/2006/relationships/image" Target="../media/image167.png"/><Relationship Id="rId16" Type="http://schemas.openxmlformats.org/officeDocument/2006/relationships/image" Target="../media/image168.jpg"/><Relationship Id="rId17" Type="http://schemas.openxmlformats.org/officeDocument/2006/relationships/image" Target="../media/image16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Relationship Id="rId8" Type="http://schemas.openxmlformats.org/officeDocument/2006/relationships/image" Target="../media/image176.png"/><Relationship Id="rId9" Type="http://schemas.openxmlformats.org/officeDocument/2006/relationships/image" Target="../media/image177.png"/><Relationship Id="rId10" Type="http://schemas.openxmlformats.org/officeDocument/2006/relationships/image" Target="../media/image178.png"/><Relationship Id="rId11" Type="http://schemas.openxmlformats.org/officeDocument/2006/relationships/image" Target="../media/image179.png"/><Relationship Id="rId12" Type="http://schemas.openxmlformats.org/officeDocument/2006/relationships/image" Target="../media/image180.png"/><Relationship Id="rId13" Type="http://schemas.openxmlformats.org/officeDocument/2006/relationships/image" Target="../media/image181.png"/><Relationship Id="rId14" Type="http://schemas.openxmlformats.org/officeDocument/2006/relationships/image" Target="../media/image182.png"/><Relationship Id="rId15" Type="http://schemas.openxmlformats.org/officeDocument/2006/relationships/image" Target="../media/image183.png"/><Relationship Id="rId16" Type="http://schemas.openxmlformats.org/officeDocument/2006/relationships/image" Target="../media/image184.png"/><Relationship Id="rId17" Type="http://schemas.openxmlformats.org/officeDocument/2006/relationships/image" Target="../media/image185.png"/><Relationship Id="rId18" Type="http://schemas.openxmlformats.org/officeDocument/2006/relationships/image" Target="../media/image186.png"/><Relationship Id="rId19" Type="http://schemas.openxmlformats.org/officeDocument/2006/relationships/image" Target="../media/image187.png"/><Relationship Id="rId20" Type="http://schemas.openxmlformats.org/officeDocument/2006/relationships/image" Target="../media/image188.png"/><Relationship Id="rId21" Type="http://schemas.openxmlformats.org/officeDocument/2006/relationships/image" Target="../media/image189.png"/><Relationship Id="rId22" Type="http://schemas.openxmlformats.org/officeDocument/2006/relationships/image" Target="../media/image190.png"/><Relationship Id="rId23" Type="http://schemas.openxmlformats.org/officeDocument/2006/relationships/image" Target="../media/image191.png"/><Relationship Id="rId24" Type="http://schemas.openxmlformats.org/officeDocument/2006/relationships/image" Target="../media/image192.png"/><Relationship Id="rId25" Type="http://schemas.openxmlformats.org/officeDocument/2006/relationships/image" Target="../media/image193.png"/><Relationship Id="rId26" Type="http://schemas.openxmlformats.org/officeDocument/2006/relationships/image" Target="../media/image194.png"/><Relationship Id="rId27" Type="http://schemas.openxmlformats.org/officeDocument/2006/relationships/image" Target="../media/image195.png"/><Relationship Id="rId28" Type="http://schemas.openxmlformats.org/officeDocument/2006/relationships/image" Target="../media/image19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png"/><Relationship Id="rId3" Type="http://schemas.openxmlformats.org/officeDocument/2006/relationships/image" Target="../media/image19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jp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0" y="914400"/>
            <a:ext cx="35052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81573" y="909637"/>
            <a:ext cx="3514725" cy="5648325"/>
          </a:xfrm>
          <a:custGeom>
            <a:avLst/>
            <a:gdLst/>
            <a:ahLst/>
            <a:cxnLst/>
            <a:rect l="l" t="t" r="r" b="b"/>
            <a:pathLst>
              <a:path w="3514725" h="5648325">
                <a:moveTo>
                  <a:pt x="0" y="5648325"/>
                </a:moveTo>
                <a:lnTo>
                  <a:pt x="3514725" y="5648325"/>
                </a:lnTo>
                <a:lnTo>
                  <a:pt x="3514725" y="0"/>
                </a:lnTo>
                <a:lnTo>
                  <a:pt x="0" y="0"/>
                </a:lnTo>
                <a:lnTo>
                  <a:pt x="0" y="5648325"/>
                </a:lnTo>
                <a:close/>
              </a:path>
            </a:pathLst>
          </a:custGeom>
          <a:ln w="9525">
            <a:solidFill>
              <a:srgbClr val="A4B5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5968" y="734568"/>
            <a:ext cx="4398263" cy="64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444" y="792098"/>
            <a:ext cx="4015104" cy="5010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0">
                <a:latin typeface="Algerian"/>
                <a:cs typeface="Algerian"/>
              </a:rPr>
              <a:t>Antianginal</a:t>
            </a:r>
            <a:r>
              <a:rPr dirty="0" sz="3200" spc="-40" b="0">
                <a:latin typeface="Algerian"/>
                <a:cs typeface="Algerian"/>
              </a:rPr>
              <a:t> </a:t>
            </a:r>
            <a:r>
              <a:rPr dirty="0" sz="3200" spc="-10" b="0">
                <a:latin typeface="Algerian"/>
                <a:cs typeface="Algerian"/>
              </a:rPr>
              <a:t>Drugs</a:t>
            </a:r>
            <a:endParaRPr sz="3200">
              <a:latin typeface="Algerian"/>
              <a:cs typeface="Algeri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9768" y="1572767"/>
            <a:ext cx="4398263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6244" y="1630553"/>
            <a:ext cx="4053204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Algerian"/>
                <a:cs typeface="Algerian"/>
              </a:rPr>
              <a:t>Learning</a:t>
            </a:r>
            <a:r>
              <a:rPr dirty="0" sz="3200" spc="-70">
                <a:latin typeface="Algerian"/>
                <a:cs typeface="Algerian"/>
              </a:rPr>
              <a:t> </a:t>
            </a:r>
            <a:r>
              <a:rPr dirty="0" sz="3200" spc="-5">
                <a:latin typeface="Algerian"/>
                <a:cs typeface="Algerian"/>
              </a:rPr>
              <a:t>outcomes</a:t>
            </a:r>
            <a:endParaRPr sz="3200">
              <a:latin typeface="Algerian"/>
              <a:cs typeface="Algeri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968" y="2563367"/>
            <a:ext cx="5160264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4968" y="3782567"/>
            <a:ext cx="5312664" cy="1271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968" y="5306567"/>
            <a:ext cx="5312664" cy="1301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1140" y="2593797"/>
            <a:ext cx="4941570" cy="3896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66700">
              <a:lnSpc>
                <a:spcPct val="125099"/>
              </a:lnSpc>
            </a:pPr>
            <a:r>
              <a:rPr dirty="0" sz="2000" spc="-5" b="1">
                <a:latin typeface="Arial Narrow"/>
                <a:cs typeface="Arial Narrow"/>
              </a:rPr>
              <a:t>Recognize variables contributing to a balanced  myocardial supply </a:t>
            </a:r>
            <a:r>
              <a:rPr dirty="0" sz="2000" spc="-10" b="1">
                <a:latin typeface="Arial Narrow"/>
                <a:cs typeface="Arial Narrow"/>
              </a:rPr>
              <a:t>versus</a:t>
            </a:r>
            <a:r>
              <a:rPr dirty="0" sz="2000" spc="-45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demand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579755">
              <a:lnSpc>
                <a:spcPct val="125099"/>
              </a:lnSpc>
              <a:spcBef>
                <a:spcPts val="1300"/>
              </a:spcBef>
            </a:pPr>
            <a:r>
              <a:rPr dirty="0" sz="2000" spc="-5" b="1">
                <a:latin typeface="Arial Narrow"/>
                <a:cs typeface="Arial Narrow"/>
              </a:rPr>
              <a:t>Expand </a:t>
            </a:r>
            <a:r>
              <a:rPr dirty="0" sz="2000" b="1">
                <a:latin typeface="Arial Narrow"/>
                <a:cs typeface="Arial Narrow"/>
              </a:rPr>
              <a:t>on the </a:t>
            </a:r>
            <a:r>
              <a:rPr dirty="0" sz="2000" spc="-5" b="1">
                <a:latin typeface="Arial Narrow"/>
                <a:cs typeface="Arial Narrow"/>
              </a:rPr>
              <a:t>drugs used to alleviate</a:t>
            </a:r>
            <a:r>
              <a:rPr dirty="0" sz="2000" spc="-95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acute  anginal attacks versus </a:t>
            </a:r>
            <a:r>
              <a:rPr dirty="0" sz="2000" b="1">
                <a:latin typeface="Arial Narrow"/>
                <a:cs typeface="Arial Narrow"/>
              </a:rPr>
              <a:t>those </a:t>
            </a:r>
            <a:r>
              <a:rPr dirty="0" sz="2000" spc="-5" b="1">
                <a:latin typeface="Arial Narrow"/>
                <a:cs typeface="Arial Narrow"/>
              </a:rPr>
              <a:t>meant </a:t>
            </a:r>
            <a:r>
              <a:rPr dirty="0" sz="2000" b="1">
                <a:latin typeface="Arial Narrow"/>
                <a:cs typeface="Arial Narrow"/>
              </a:rPr>
              <a:t>for  </a:t>
            </a:r>
            <a:r>
              <a:rPr dirty="0" sz="2000" spc="-5" b="1">
                <a:latin typeface="Arial Narrow"/>
                <a:cs typeface="Arial Narrow"/>
              </a:rPr>
              <a:t>prophylaxis &amp; improvement of</a:t>
            </a:r>
            <a:r>
              <a:rPr dirty="0" sz="2000" spc="-70" b="1">
                <a:latin typeface="Arial Narrow"/>
                <a:cs typeface="Arial Narrow"/>
              </a:rPr>
              <a:t> </a:t>
            </a:r>
            <a:r>
              <a:rPr dirty="0" sz="2000" spc="-10" b="1">
                <a:latin typeface="Arial Narrow"/>
                <a:cs typeface="Arial Narrow"/>
              </a:rPr>
              <a:t>survival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25099"/>
              </a:lnSpc>
            </a:pPr>
            <a:r>
              <a:rPr dirty="0" sz="2000" spc="-5" b="1">
                <a:latin typeface="Arial Narrow"/>
                <a:cs typeface="Arial Narrow"/>
              </a:rPr>
              <a:t>Detail </a:t>
            </a:r>
            <a:r>
              <a:rPr dirty="0" sz="2000" b="1">
                <a:latin typeface="Arial Narrow"/>
                <a:cs typeface="Arial Narrow"/>
              </a:rPr>
              <a:t>the </a:t>
            </a:r>
            <a:r>
              <a:rPr dirty="0" sz="2000" spc="-5" b="1">
                <a:latin typeface="Arial Narrow"/>
                <a:cs typeface="Arial Narrow"/>
              </a:rPr>
              <a:t>pharmacology </a:t>
            </a:r>
            <a:r>
              <a:rPr dirty="0" sz="2000" b="1">
                <a:latin typeface="Arial Narrow"/>
                <a:cs typeface="Arial Narrow"/>
              </a:rPr>
              <a:t>of </a:t>
            </a:r>
            <a:r>
              <a:rPr dirty="0" sz="2000" spc="-5" b="1">
                <a:latin typeface="Arial Narrow"/>
                <a:cs typeface="Arial Narrow"/>
              </a:rPr>
              <a:t>nitrates, other  vasodilators, and other drugs used </a:t>
            </a:r>
            <a:r>
              <a:rPr dirty="0" sz="2000" spc="-10" b="1">
                <a:latin typeface="Arial Narrow"/>
                <a:cs typeface="Arial Narrow"/>
              </a:rPr>
              <a:t>as </a:t>
            </a:r>
            <a:r>
              <a:rPr dirty="0" sz="2000" spc="-5" b="1">
                <a:latin typeface="Arial Narrow"/>
                <a:cs typeface="Arial Narrow"/>
              </a:rPr>
              <a:t>antianginal  therapy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968" y="3020567"/>
            <a:ext cx="6455663" cy="162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2444" y="3083011"/>
            <a:ext cx="5850890" cy="146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99800"/>
              </a:lnSpc>
            </a:pPr>
            <a:r>
              <a:rPr dirty="0" sz="3200" spc="-5">
                <a:latin typeface="Franklin Gothic Book"/>
                <a:cs typeface="Franklin Gothic Book"/>
              </a:rPr>
              <a:t>Which </a:t>
            </a:r>
            <a:r>
              <a:rPr dirty="0" sz="3200" spc="-10">
                <a:latin typeface="Franklin Gothic Book"/>
                <a:cs typeface="Franklin Gothic Book"/>
              </a:rPr>
              <a:t>antianginal </a:t>
            </a:r>
            <a:r>
              <a:rPr dirty="0" sz="3200" spc="-5">
                <a:latin typeface="Franklin Gothic Book"/>
                <a:cs typeface="Franklin Gothic Book"/>
              </a:rPr>
              <a:t>drug </a:t>
            </a:r>
            <a:r>
              <a:rPr dirty="0" sz="3200">
                <a:latin typeface="Franklin Gothic Book"/>
                <a:cs typeface="Franklin Gothic Book"/>
              </a:rPr>
              <a:t>is </a:t>
            </a:r>
            <a:r>
              <a:rPr dirty="0" sz="3200" spc="-5">
                <a:latin typeface="Franklin Gothic Book"/>
                <a:cs typeface="Franklin Gothic Book"/>
              </a:rPr>
              <a:t>the </a:t>
            </a:r>
            <a:r>
              <a:rPr dirty="0" sz="3200" spc="-10">
                <a:latin typeface="Franklin Gothic Book"/>
                <a:cs typeface="Franklin Gothic Book"/>
              </a:rPr>
              <a:t>best  </a:t>
            </a:r>
            <a:r>
              <a:rPr dirty="0" sz="3200" spc="-5">
                <a:latin typeface="Franklin Gothic Book"/>
                <a:cs typeface="Franklin Gothic Book"/>
              </a:rPr>
              <a:t>choice </a:t>
            </a:r>
            <a:r>
              <a:rPr dirty="0" sz="3200" spc="-30">
                <a:latin typeface="Franklin Gothic Book"/>
                <a:cs typeface="Franklin Gothic Book"/>
              </a:rPr>
              <a:t>for </a:t>
            </a:r>
            <a:r>
              <a:rPr dirty="0" sz="3200" spc="-5">
                <a:latin typeface="Franklin Gothic Book"/>
                <a:cs typeface="Franklin Gothic Book"/>
              </a:rPr>
              <a:t>the </a:t>
            </a:r>
            <a:r>
              <a:rPr dirty="0" sz="3200" spc="-10">
                <a:latin typeface="Franklin Gothic Book"/>
                <a:cs typeface="Franklin Gothic Book"/>
              </a:rPr>
              <a:t>case </a:t>
            </a:r>
            <a:r>
              <a:rPr dirty="0" sz="3200" spc="-5">
                <a:latin typeface="Franklin Gothic Book"/>
                <a:cs typeface="Franklin Gothic Book"/>
              </a:rPr>
              <a:t>of </a:t>
            </a:r>
            <a:r>
              <a:rPr dirty="0" sz="3200" spc="-10">
                <a:latin typeface="Franklin Gothic Book"/>
                <a:cs typeface="Franklin Gothic Book"/>
              </a:rPr>
              <a:t>Helmi? And  </a:t>
            </a:r>
            <a:r>
              <a:rPr dirty="0" sz="3200" spc="-25">
                <a:latin typeface="Franklin Gothic Book"/>
                <a:cs typeface="Franklin Gothic Book"/>
              </a:rPr>
              <a:t>Why?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762000"/>
            <a:ext cx="25908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5968" y="963167"/>
            <a:ext cx="3712463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2444" y="1020698"/>
            <a:ext cx="1834514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>
                <a:latin typeface="Algerian"/>
                <a:cs typeface="Algerian"/>
              </a:rPr>
              <a:t>Minicase</a:t>
            </a:r>
            <a:endParaRPr sz="32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968" y="3020567"/>
            <a:ext cx="6455663" cy="162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2444" y="3082035"/>
            <a:ext cx="5629910" cy="147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200" spc="-5">
                <a:latin typeface="Franklin Gothic Book"/>
                <a:cs typeface="Franklin Gothic Book"/>
              </a:rPr>
              <a:t>If </a:t>
            </a:r>
            <a:r>
              <a:rPr dirty="0" sz="3200" spc="-10">
                <a:latin typeface="Franklin Gothic Book"/>
                <a:cs typeface="Franklin Gothic Book"/>
              </a:rPr>
              <a:t>Helmi </a:t>
            </a:r>
            <a:r>
              <a:rPr dirty="0" sz="3200" spc="-5">
                <a:latin typeface="Franklin Gothic Book"/>
                <a:cs typeface="Franklin Gothic Book"/>
              </a:rPr>
              <a:t>does </a:t>
            </a:r>
            <a:r>
              <a:rPr dirty="0" sz="3200" spc="-15">
                <a:latin typeface="Franklin Gothic Book"/>
                <a:cs typeface="Franklin Gothic Book"/>
              </a:rPr>
              <a:t>not </a:t>
            </a:r>
            <a:r>
              <a:rPr dirty="0" sz="3200" spc="-5">
                <a:latin typeface="Franklin Gothic Book"/>
                <a:cs typeface="Franklin Gothic Book"/>
              </a:rPr>
              <a:t>respond </a:t>
            </a:r>
            <a:r>
              <a:rPr dirty="0" sz="3200" spc="-30">
                <a:latin typeface="Franklin Gothic Book"/>
                <a:cs typeface="Franklin Gothic Book"/>
              </a:rPr>
              <a:t>to  monotherapy, </a:t>
            </a:r>
            <a:r>
              <a:rPr dirty="0" sz="3200" spc="-15">
                <a:latin typeface="Franklin Gothic Book"/>
                <a:cs typeface="Franklin Gothic Book"/>
              </a:rPr>
              <a:t>what </a:t>
            </a:r>
            <a:r>
              <a:rPr dirty="0" sz="3200" spc="-10">
                <a:latin typeface="Franklin Gothic Book"/>
                <a:cs typeface="Franklin Gothic Book"/>
              </a:rPr>
              <a:t>other </a:t>
            </a:r>
            <a:r>
              <a:rPr dirty="0" sz="3200" spc="-5">
                <a:latin typeface="Franklin Gothic Book"/>
                <a:cs typeface="Franklin Gothic Book"/>
              </a:rPr>
              <a:t>drug  should </a:t>
            </a:r>
            <a:r>
              <a:rPr dirty="0" sz="3200" spc="-15">
                <a:latin typeface="Franklin Gothic Book"/>
                <a:cs typeface="Franklin Gothic Book"/>
              </a:rPr>
              <a:t>be </a:t>
            </a:r>
            <a:r>
              <a:rPr dirty="0" sz="3200" spc="-5">
                <a:latin typeface="Franklin Gothic Book"/>
                <a:cs typeface="Franklin Gothic Book"/>
              </a:rPr>
              <a:t>added </a:t>
            </a:r>
            <a:r>
              <a:rPr dirty="0" sz="3200" spc="-35">
                <a:latin typeface="Franklin Gothic Book"/>
                <a:cs typeface="Franklin Gothic Book"/>
              </a:rPr>
              <a:t>to </a:t>
            </a:r>
            <a:r>
              <a:rPr dirty="0" sz="3200" spc="-5">
                <a:latin typeface="Franklin Gothic Book"/>
                <a:cs typeface="Franklin Gothic Book"/>
              </a:rPr>
              <a:t>his</a:t>
            </a:r>
            <a:r>
              <a:rPr dirty="0" sz="3200" spc="60">
                <a:latin typeface="Franklin Gothic Book"/>
                <a:cs typeface="Franklin Gothic Book"/>
              </a:rPr>
              <a:t> </a:t>
            </a:r>
            <a:r>
              <a:rPr dirty="0" sz="3200" spc="-10">
                <a:latin typeface="Franklin Gothic Book"/>
                <a:cs typeface="Franklin Gothic Book"/>
              </a:rPr>
              <a:t>regimen?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762000"/>
            <a:ext cx="25908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5968" y="963167"/>
            <a:ext cx="3712463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2444" y="1020698"/>
            <a:ext cx="1834514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>
                <a:latin typeface="Algerian"/>
                <a:cs typeface="Algerian"/>
              </a:rPr>
              <a:t>Minicase</a:t>
            </a:r>
            <a:endParaRPr sz="32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960" y="670559"/>
            <a:ext cx="5440679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Potassium channel</a:t>
            </a:r>
            <a:r>
              <a:rPr dirty="0" spc="-175"/>
              <a:t> </a:t>
            </a:r>
            <a:r>
              <a:rPr dirty="0"/>
              <a:t>openners</a:t>
            </a:r>
          </a:p>
        </p:txBody>
      </p:sp>
      <p:sp>
        <p:nvSpPr>
          <p:cNvPr id="4" name="object 4"/>
          <p:cNvSpPr/>
          <p:nvPr/>
        </p:nvSpPr>
        <p:spPr>
          <a:xfrm>
            <a:off x="441959" y="2804160"/>
            <a:ext cx="2468879" cy="55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8159" y="1737360"/>
            <a:ext cx="2316479" cy="551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6244" y="1760601"/>
            <a:ext cx="1924685" cy="153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800" b="1">
                <a:latin typeface="Aharoni"/>
                <a:cs typeface="Aharoni"/>
              </a:rPr>
              <a:t>Nicorandil</a:t>
            </a:r>
            <a:endParaRPr sz="2800">
              <a:latin typeface="Aharoni"/>
              <a:cs typeface="Aharon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825"/>
              </a:spcBef>
            </a:pPr>
            <a:r>
              <a:rPr dirty="0" sz="2800" spc="5" b="1">
                <a:latin typeface="Aharoni"/>
                <a:cs typeface="Aharoni"/>
              </a:rPr>
              <a:t>Mech</a:t>
            </a:r>
            <a:r>
              <a:rPr dirty="0" sz="2800" spc="10" b="1">
                <a:latin typeface="Aharoni"/>
                <a:cs typeface="Aharoni"/>
              </a:rPr>
              <a:t>a</a:t>
            </a:r>
            <a:r>
              <a:rPr dirty="0" sz="2800" b="1">
                <a:latin typeface="Aharoni"/>
                <a:cs typeface="Aharoni"/>
              </a:rPr>
              <a:t>n</a:t>
            </a:r>
            <a:r>
              <a:rPr dirty="0" sz="2800" spc="15" b="1">
                <a:latin typeface="Aharoni"/>
                <a:cs typeface="Aharoni"/>
              </a:rPr>
              <a:t>i</a:t>
            </a:r>
            <a:r>
              <a:rPr dirty="0" sz="2800" b="1">
                <a:latin typeface="Aharoni"/>
                <a:cs typeface="Aharoni"/>
              </a:rPr>
              <a:t>sm</a:t>
            </a:r>
            <a:endParaRPr sz="2800">
              <a:latin typeface="Aharoni"/>
              <a:cs typeface="Aharon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9559" y="4556759"/>
            <a:ext cx="4297680" cy="2276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83540" y="4492879"/>
            <a:ext cx="3510915" cy="73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80"/>
              </a:lnSpc>
            </a:pPr>
            <a:r>
              <a:rPr dirty="0" sz="2800" b="1">
                <a:latin typeface="Arial Narrow"/>
                <a:cs typeface="Arial Narrow"/>
              </a:rPr>
              <a:t>It has dual mechanism</a:t>
            </a:r>
            <a:r>
              <a:rPr dirty="0" sz="2800" spc="-170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of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ts val="2880"/>
              </a:lnSpc>
            </a:pPr>
            <a:r>
              <a:rPr dirty="0" sz="2800" b="1">
                <a:latin typeface="Arial Narrow"/>
                <a:cs typeface="Arial Narrow"/>
              </a:rPr>
              <a:t>action;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5102733"/>
            <a:ext cx="3616325" cy="497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latin typeface="Arial Narrow"/>
                <a:cs typeface="Arial Narrow"/>
              </a:rPr>
              <a:t>1. Opens </a:t>
            </a:r>
            <a:r>
              <a:rPr dirty="0" sz="2800" spc="-30" b="1">
                <a:latin typeface="Arial Narrow"/>
                <a:cs typeface="Arial Narrow"/>
              </a:rPr>
              <a:t>K</a:t>
            </a:r>
            <a:r>
              <a:rPr dirty="0" baseline="-19519" sz="2775" spc="-44" b="1">
                <a:latin typeface="Arial Narrow"/>
                <a:cs typeface="Arial Narrow"/>
              </a:rPr>
              <a:t>ATP  </a:t>
            </a:r>
            <a:r>
              <a:rPr dirty="0" sz="2800" b="1">
                <a:latin typeface="Arial Narrow"/>
                <a:cs typeface="Arial Narrow"/>
              </a:rPr>
              <a:t>channels</a:t>
            </a:r>
            <a:r>
              <a:rPr dirty="0" sz="2800" spc="-295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(&gt;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5407863"/>
            <a:ext cx="3406775" cy="1349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ts val="2880"/>
              </a:lnSpc>
            </a:pPr>
            <a:r>
              <a:rPr dirty="0" sz="2800" b="1">
                <a:latin typeface="Arial Narrow"/>
                <a:cs typeface="Arial Narrow"/>
              </a:rPr>
              <a:t>arteriolar</a:t>
            </a:r>
            <a:r>
              <a:rPr dirty="0" sz="2800" spc="-125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dilator)</a:t>
            </a:r>
            <a:endParaRPr sz="2800">
              <a:latin typeface="Arial Narrow"/>
              <a:cs typeface="Arial Narrow"/>
            </a:endParaRPr>
          </a:p>
          <a:p>
            <a:pPr algn="just" marL="12700" marR="5080">
              <a:lnSpc>
                <a:spcPct val="71500"/>
              </a:lnSpc>
              <a:spcBef>
                <a:spcPts val="475"/>
              </a:spcBef>
            </a:pPr>
            <a:r>
              <a:rPr dirty="0" sz="2800" b="1">
                <a:latin typeface="Arial Narrow"/>
                <a:cs typeface="Arial Narrow"/>
              </a:rPr>
              <a:t>2. </a:t>
            </a:r>
            <a:r>
              <a:rPr dirty="0" sz="2800" spc="5" b="1">
                <a:latin typeface="Arial Narrow"/>
                <a:cs typeface="Arial Narrow"/>
              </a:rPr>
              <a:t>NO donner </a:t>
            </a:r>
            <a:r>
              <a:rPr dirty="0" sz="2800" b="1">
                <a:latin typeface="Arial Narrow"/>
                <a:cs typeface="Arial Narrow"/>
              </a:rPr>
              <a:t>as it has a  nitrate moiety (&gt;</a:t>
            </a:r>
            <a:r>
              <a:rPr dirty="0" sz="2800" spc="-14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venular  dilator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8200" y="4114800"/>
            <a:ext cx="4267200" cy="259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467347" y="4400677"/>
            <a:ext cx="118745" cy="283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Bernard MT Condensed"/>
                <a:cs typeface="Bernard MT Condensed"/>
              </a:rPr>
              <a:t>L</a:t>
            </a:r>
            <a:endParaRPr sz="1800">
              <a:latin typeface="Bernard MT Condensed"/>
              <a:cs typeface="Bernard MT Condense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16470" y="5654785"/>
            <a:ext cx="339090" cy="257175"/>
          </a:xfrm>
          <a:custGeom>
            <a:avLst/>
            <a:gdLst/>
            <a:ahLst/>
            <a:cxnLst/>
            <a:rect l="l" t="t" r="r" b="b"/>
            <a:pathLst>
              <a:path w="339090" h="257175">
                <a:moveTo>
                  <a:pt x="224966" y="0"/>
                </a:moveTo>
                <a:lnTo>
                  <a:pt x="214249" y="3623"/>
                </a:lnTo>
                <a:lnTo>
                  <a:pt x="0" y="127524"/>
                </a:lnTo>
                <a:lnTo>
                  <a:pt x="213359" y="253012"/>
                </a:lnTo>
                <a:lnTo>
                  <a:pt x="224079" y="256717"/>
                </a:lnTo>
                <a:lnTo>
                  <a:pt x="235013" y="256046"/>
                </a:lnTo>
                <a:lnTo>
                  <a:pt x="244899" y="251325"/>
                </a:lnTo>
                <a:lnTo>
                  <a:pt x="252475" y="242878"/>
                </a:lnTo>
                <a:lnTo>
                  <a:pt x="256174" y="232153"/>
                </a:lnTo>
                <a:lnTo>
                  <a:pt x="255492" y="221220"/>
                </a:lnTo>
                <a:lnTo>
                  <a:pt x="250761" y="211336"/>
                </a:lnTo>
                <a:lnTo>
                  <a:pt x="242315" y="203762"/>
                </a:lnTo>
                <a:lnTo>
                  <a:pt x="162333" y="156705"/>
                </a:lnTo>
                <a:lnTo>
                  <a:pt x="56642" y="156315"/>
                </a:lnTo>
                <a:lnTo>
                  <a:pt x="56896" y="99165"/>
                </a:lnTo>
                <a:lnTo>
                  <a:pt x="163177" y="99165"/>
                </a:lnTo>
                <a:lnTo>
                  <a:pt x="242824" y="53102"/>
                </a:lnTo>
                <a:lnTo>
                  <a:pt x="251362" y="45589"/>
                </a:lnTo>
                <a:lnTo>
                  <a:pt x="256174" y="35739"/>
                </a:lnTo>
                <a:lnTo>
                  <a:pt x="256915" y="24811"/>
                </a:lnTo>
                <a:lnTo>
                  <a:pt x="253237" y="14062"/>
                </a:lnTo>
                <a:lnTo>
                  <a:pt x="245735" y="5555"/>
                </a:lnTo>
                <a:lnTo>
                  <a:pt x="235886" y="756"/>
                </a:lnTo>
                <a:lnTo>
                  <a:pt x="224966" y="0"/>
                </a:lnTo>
                <a:close/>
              </a:path>
              <a:path w="339090" h="257175">
                <a:moveTo>
                  <a:pt x="162503" y="99555"/>
                </a:moveTo>
                <a:lnTo>
                  <a:pt x="113433" y="127934"/>
                </a:lnTo>
                <a:lnTo>
                  <a:pt x="162333" y="156705"/>
                </a:lnTo>
                <a:lnTo>
                  <a:pt x="338708" y="157356"/>
                </a:lnTo>
                <a:lnTo>
                  <a:pt x="338962" y="100206"/>
                </a:lnTo>
                <a:lnTo>
                  <a:pt x="162503" y="99555"/>
                </a:lnTo>
                <a:close/>
              </a:path>
              <a:path w="339090" h="257175">
                <a:moveTo>
                  <a:pt x="56896" y="99165"/>
                </a:moveTo>
                <a:lnTo>
                  <a:pt x="56642" y="156315"/>
                </a:lnTo>
                <a:lnTo>
                  <a:pt x="162333" y="156705"/>
                </a:lnTo>
                <a:lnTo>
                  <a:pt x="155151" y="152479"/>
                </a:lnTo>
                <a:lnTo>
                  <a:pt x="70993" y="152479"/>
                </a:lnTo>
                <a:lnTo>
                  <a:pt x="71247" y="103114"/>
                </a:lnTo>
                <a:lnTo>
                  <a:pt x="156348" y="103114"/>
                </a:lnTo>
                <a:lnTo>
                  <a:pt x="162503" y="99555"/>
                </a:lnTo>
                <a:lnTo>
                  <a:pt x="56896" y="99165"/>
                </a:lnTo>
                <a:close/>
              </a:path>
              <a:path w="339090" h="257175">
                <a:moveTo>
                  <a:pt x="71247" y="103114"/>
                </a:moveTo>
                <a:lnTo>
                  <a:pt x="70993" y="152479"/>
                </a:lnTo>
                <a:lnTo>
                  <a:pt x="113433" y="127934"/>
                </a:lnTo>
                <a:lnTo>
                  <a:pt x="71247" y="103114"/>
                </a:lnTo>
                <a:close/>
              </a:path>
              <a:path w="339090" h="257175">
                <a:moveTo>
                  <a:pt x="113433" y="127934"/>
                </a:moveTo>
                <a:lnTo>
                  <a:pt x="70993" y="152479"/>
                </a:lnTo>
                <a:lnTo>
                  <a:pt x="155151" y="152479"/>
                </a:lnTo>
                <a:lnTo>
                  <a:pt x="113433" y="127934"/>
                </a:lnTo>
                <a:close/>
              </a:path>
              <a:path w="339090" h="257175">
                <a:moveTo>
                  <a:pt x="156348" y="103114"/>
                </a:moveTo>
                <a:lnTo>
                  <a:pt x="71247" y="103114"/>
                </a:lnTo>
                <a:lnTo>
                  <a:pt x="113433" y="127934"/>
                </a:lnTo>
                <a:lnTo>
                  <a:pt x="156348" y="103114"/>
                </a:lnTo>
                <a:close/>
              </a:path>
              <a:path w="339090" h="257175">
                <a:moveTo>
                  <a:pt x="163177" y="99165"/>
                </a:moveTo>
                <a:lnTo>
                  <a:pt x="56896" y="99165"/>
                </a:lnTo>
                <a:lnTo>
                  <a:pt x="162503" y="99555"/>
                </a:lnTo>
                <a:lnTo>
                  <a:pt x="163177" y="991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71800" y="1524000"/>
            <a:ext cx="6019800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960" y="670559"/>
            <a:ext cx="5440679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5759" y="1584960"/>
            <a:ext cx="3992879" cy="55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5759" y="2499360"/>
            <a:ext cx="8260080" cy="984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5759" y="3794759"/>
            <a:ext cx="8260080" cy="984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0044" y="3849370"/>
            <a:ext cx="8042909" cy="861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latin typeface="Arial Narrow"/>
                <a:cs typeface="Arial Narrow"/>
              </a:rPr>
              <a:t>On</a:t>
            </a:r>
            <a:r>
              <a:rPr dirty="0" sz="2800" spc="-75" b="1">
                <a:latin typeface="Arial Narrow"/>
                <a:cs typeface="Arial Narrow"/>
              </a:rPr>
              <a:t> </a:t>
            </a:r>
            <a:r>
              <a:rPr dirty="0" sz="2800" spc="-30" b="1">
                <a:latin typeface="Arial Narrow"/>
                <a:cs typeface="Arial Narrow"/>
              </a:rPr>
              <a:t>cardiomyocytes</a:t>
            </a:r>
            <a:r>
              <a:rPr dirty="0" sz="2800" spc="-100" b="1">
                <a:latin typeface="Arial Narrow"/>
                <a:cs typeface="Arial Narrow"/>
              </a:rPr>
              <a:t> </a:t>
            </a:r>
            <a:r>
              <a:rPr dirty="0" sz="2800" spc="-20" b="1">
                <a:latin typeface="Arial Narrow"/>
                <a:cs typeface="Arial Narrow"/>
              </a:rPr>
              <a:t>opening</a:t>
            </a:r>
            <a:r>
              <a:rPr dirty="0" sz="2800" spc="-145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of</a:t>
            </a:r>
            <a:r>
              <a:rPr dirty="0" sz="2800" spc="-85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K</a:t>
            </a:r>
            <a:r>
              <a:rPr dirty="0" sz="2800" spc="-45" b="1">
                <a:latin typeface="Arial Narrow"/>
                <a:cs typeface="Arial Narrow"/>
              </a:rPr>
              <a:t> </a:t>
            </a:r>
            <a:r>
              <a:rPr dirty="0" sz="2800" spc="-25" b="1">
                <a:latin typeface="Arial Narrow"/>
                <a:cs typeface="Arial Narrow"/>
              </a:rPr>
              <a:t>channels</a:t>
            </a:r>
            <a:r>
              <a:rPr dirty="0" sz="2800" spc="-135" b="1">
                <a:latin typeface="Arial Narrow"/>
                <a:cs typeface="Arial Narrow"/>
              </a:rPr>
              <a:t> </a:t>
            </a:r>
            <a:r>
              <a:rPr dirty="0" sz="2800" spc="-30" b="1">
                <a:latin typeface="Wingdings 3"/>
                <a:cs typeface="Wingdings 3"/>
              </a:rPr>
              <a:t></a:t>
            </a:r>
            <a:r>
              <a:rPr dirty="0" sz="2800" spc="-30" b="1">
                <a:latin typeface="Arial Narrow"/>
                <a:cs typeface="Arial Narrow"/>
              </a:rPr>
              <a:t>repolarization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800" b="1">
                <a:latin typeface="Wingdings 3"/>
                <a:cs typeface="Wingdings 3"/>
              </a:rPr>
              <a:t></a:t>
            </a:r>
            <a:r>
              <a:rPr dirty="0" sz="2800" b="1">
                <a:latin typeface="Times New Roman"/>
                <a:cs typeface="Times New Roman"/>
              </a:rPr>
              <a:t> </a:t>
            </a:r>
            <a:r>
              <a:rPr dirty="0" sz="2800" spc="-25" b="1">
                <a:latin typeface="Arial Narrow"/>
                <a:cs typeface="Arial Narrow"/>
              </a:rPr>
              <a:t>cardiac</a:t>
            </a:r>
            <a:r>
              <a:rPr dirty="0" sz="2800" spc="-345" b="1">
                <a:latin typeface="Arial Narrow"/>
                <a:cs typeface="Arial Narrow"/>
              </a:rPr>
              <a:t> </a:t>
            </a:r>
            <a:r>
              <a:rPr dirty="0" sz="2800" spc="-15" b="1">
                <a:latin typeface="Arial Narrow"/>
                <a:cs typeface="Arial Narrow"/>
              </a:rPr>
              <a:t>work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59" y="2423160"/>
            <a:ext cx="3992879" cy="551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60044" y="693546"/>
            <a:ext cx="7103745" cy="272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1900">
              <a:lnSpc>
                <a:spcPct val="100000"/>
              </a:lnSpc>
            </a:pPr>
            <a:r>
              <a:rPr dirty="0" sz="2800" b="1">
                <a:latin typeface="Aharoni"/>
                <a:cs typeface="Aharoni"/>
              </a:rPr>
              <a:t>Pharmacodynamic</a:t>
            </a:r>
            <a:r>
              <a:rPr dirty="0" sz="2800" spc="-65" b="1">
                <a:latin typeface="Aharoni"/>
                <a:cs typeface="Aharoni"/>
              </a:rPr>
              <a:t> </a:t>
            </a:r>
            <a:r>
              <a:rPr dirty="0" sz="2800" spc="-5" b="1">
                <a:latin typeface="Aharoni"/>
                <a:cs typeface="Aharoni"/>
              </a:rPr>
              <a:t>Effects</a:t>
            </a:r>
            <a:endParaRPr sz="2800">
              <a:latin typeface="Aharoni"/>
              <a:cs typeface="Aharon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b="1">
                <a:solidFill>
                  <a:srgbClr val="FFC000"/>
                </a:solidFill>
                <a:latin typeface="Aharoni"/>
                <a:cs typeface="Aharoni"/>
              </a:rPr>
              <a:t>As </a:t>
            </a:r>
            <a:r>
              <a:rPr dirty="0" sz="2800" spc="5" b="1">
                <a:solidFill>
                  <a:srgbClr val="FFC000"/>
                </a:solidFill>
                <a:latin typeface="Aharoni"/>
                <a:cs typeface="Aharoni"/>
              </a:rPr>
              <a:t>K channel</a:t>
            </a:r>
            <a:r>
              <a:rPr dirty="0" sz="2800" spc="-145" b="1">
                <a:solidFill>
                  <a:srgbClr val="FFC000"/>
                </a:solidFill>
                <a:latin typeface="Aharoni"/>
                <a:cs typeface="Aharoni"/>
              </a:rPr>
              <a:t> </a:t>
            </a:r>
            <a:r>
              <a:rPr dirty="0" sz="2800" b="1">
                <a:solidFill>
                  <a:srgbClr val="FFC000"/>
                </a:solidFill>
                <a:latin typeface="Aharoni"/>
                <a:cs typeface="Aharoni"/>
              </a:rPr>
              <a:t>openner</a:t>
            </a:r>
            <a:endParaRPr sz="2800">
              <a:latin typeface="Aharoni"/>
              <a:cs typeface="Aharoni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800" b="1">
                <a:latin typeface="Arial Narrow"/>
                <a:cs typeface="Arial Narrow"/>
              </a:rPr>
              <a:t>O</a:t>
            </a:r>
            <a:r>
              <a:rPr dirty="0" baseline="16865" sz="4200" spc="-1200" b="1">
                <a:solidFill>
                  <a:srgbClr val="FFC000"/>
                </a:solidFill>
                <a:latin typeface="Aharoni"/>
                <a:cs typeface="Aharoni"/>
              </a:rPr>
              <a:t>A</a:t>
            </a:r>
            <a:r>
              <a:rPr dirty="0" sz="2800" spc="-800" b="1">
                <a:latin typeface="Arial Narrow"/>
                <a:cs typeface="Arial Narrow"/>
              </a:rPr>
              <a:t>n</a:t>
            </a:r>
            <a:r>
              <a:rPr dirty="0" baseline="16865" sz="4200" spc="-1200" b="1">
                <a:solidFill>
                  <a:srgbClr val="FFC000"/>
                </a:solidFill>
                <a:latin typeface="Aharoni"/>
                <a:cs typeface="Aharoni"/>
              </a:rPr>
              <a:t>s</a:t>
            </a:r>
            <a:r>
              <a:rPr dirty="0" baseline="16865" sz="4200" spc="-434" b="1">
                <a:solidFill>
                  <a:srgbClr val="FFC000"/>
                </a:solidFill>
                <a:latin typeface="Aharoni"/>
                <a:cs typeface="Aharoni"/>
              </a:rPr>
              <a:t> </a:t>
            </a:r>
            <a:r>
              <a:rPr dirty="0" sz="2800" spc="-585" b="1">
                <a:latin typeface="Arial Narrow"/>
                <a:cs typeface="Arial Narrow"/>
              </a:rPr>
              <a:t>v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n</a:t>
            </a:r>
            <a:r>
              <a:rPr dirty="0" sz="2800" spc="-585" b="1">
                <a:latin typeface="Arial Narrow"/>
                <a:cs typeface="Arial Narrow"/>
              </a:rPr>
              <a:t>a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i</a:t>
            </a:r>
            <a:r>
              <a:rPr dirty="0" sz="2800" spc="-585" b="1">
                <a:latin typeface="Arial Narrow"/>
                <a:cs typeface="Arial Narrow"/>
              </a:rPr>
              <a:t>s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tr</a:t>
            </a:r>
            <a:r>
              <a:rPr dirty="0" sz="2800" spc="-585" b="1">
                <a:latin typeface="Arial Narrow"/>
                <a:cs typeface="Arial Narrow"/>
              </a:rPr>
              <a:t>c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i</a:t>
            </a:r>
            <a:r>
              <a:rPr dirty="0" sz="2800" spc="-585" b="1">
                <a:latin typeface="Arial Narrow"/>
                <a:cs typeface="Arial Narrow"/>
              </a:rPr>
              <a:t>u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c</a:t>
            </a:r>
            <a:r>
              <a:rPr dirty="0" sz="2800" spc="-585" b="1">
                <a:latin typeface="Arial Narrow"/>
                <a:cs typeface="Arial Narrow"/>
              </a:rPr>
              <a:t>la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o</a:t>
            </a:r>
            <a:r>
              <a:rPr dirty="0" sz="2800" spc="-585" b="1">
                <a:latin typeface="Arial Narrow"/>
                <a:cs typeface="Arial Narrow"/>
              </a:rPr>
              <a:t>r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x</a:t>
            </a:r>
            <a:r>
              <a:rPr dirty="0" sz="2800" spc="-585" b="1">
                <a:latin typeface="Arial Narrow"/>
                <a:cs typeface="Arial Narrow"/>
              </a:rPr>
              <a:t>sm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id</a:t>
            </a:r>
            <a:r>
              <a:rPr dirty="0" sz="2800" spc="-585" b="1">
                <a:latin typeface="Arial Narrow"/>
                <a:cs typeface="Arial Narrow"/>
              </a:rPr>
              <a:t>o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e</a:t>
            </a:r>
            <a:r>
              <a:rPr dirty="0" sz="2800" spc="-585" b="1">
                <a:latin typeface="Arial Narrow"/>
                <a:cs typeface="Arial Narrow"/>
              </a:rPr>
              <a:t>ot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d</a:t>
            </a:r>
            <a:r>
              <a:rPr dirty="0" sz="2800" spc="-585" b="1">
                <a:latin typeface="Arial Narrow"/>
                <a:cs typeface="Arial Narrow"/>
              </a:rPr>
              <a:t>h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o</a:t>
            </a:r>
            <a:r>
              <a:rPr dirty="0" sz="2800" spc="-585" b="1">
                <a:latin typeface="Arial Narrow"/>
                <a:cs typeface="Arial Narrow"/>
              </a:rPr>
              <a:t>m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n</a:t>
            </a:r>
            <a:r>
              <a:rPr dirty="0" sz="2800" spc="-585" b="1">
                <a:latin typeface="Arial Narrow"/>
                <a:cs typeface="Arial Narrow"/>
              </a:rPr>
              <a:t>u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o</a:t>
            </a:r>
            <a:r>
              <a:rPr dirty="0" sz="2800" spc="-585" b="1">
                <a:latin typeface="Arial Narrow"/>
                <a:cs typeface="Arial Narrow"/>
              </a:rPr>
              <a:t>s</a:t>
            </a:r>
            <a:r>
              <a:rPr dirty="0" baseline="16865" sz="4200" spc="-877" b="1">
                <a:solidFill>
                  <a:srgbClr val="FFC000"/>
                </a:solidFill>
                <a:latin typeface="Aharoni"/>
                <a:cs typeface="Aharoni"/>
              </a:rPr>
              <a:t>r</a:t>
            </a:r>
            <a:r>
              <a:rPr dirty="0" sz="2800" spc="-585" b="1">
                <a:latin typeface="Arial Narrow"/>
                <a:cs typeface="Arial Narrow"/>
              </a:rPr>
              <a:t>cles          </a:t>
            </a:r>
            <a:r>
              <a:rPr dirty="0" sz="2800" spc="-20" b="1">
                <a:latin typeface="Arial Narrow"/>
                <a:cs typeface="Arial Narrow"/>
              </a:rPr>
              <a:t>opening </a:t>
            </a:r>
            <a:r>
              <a:rPr dirty="0" sz="2800" spc="-5" b="1">
                <a:latin typeface="Arial Narrow"/>
                <a:cs typeface="Arial Narrow"/>
              </a:rPr>
              <a:t>of </a:t>
            </a:r>
            <a:r>
              <a:rPr dirty="0" sz="2800" b="1">
                <a:latin typeface="Arial Narrow"/>
                <a:cs typeface="Arial Narrow"/>
              </a:rPr>
              <a:t>K</a:t>
            </a:r>
            <a:r>
              <a:rPr dirty="0" sz="2800" spc="-245" b="1">
                <a:latin typeface="Arial Narrow"/>
                <a:cs typeface="Arial Narrow"/>
              </a:rPr>
              <a:t> </a:t>
            </a:r>
            <a:r>
              <a:rPr dirty="0" sz="2800" spc="-25" b="1">
                <a:latin typeface="Arial Narrow"/>
                <a:cs typeface="Arial Narrow"/>
              </a:rPr>
              <a:t>channels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800" spc="-30" b="1">
                <a:latin typeface="Wingdings 3"/>
                <a:cs typeface="Wingdings 3"/>
              </a:rPr>
              <a:t></a:t>
            </a:r>
            <a:r>
              <a:rPr dirty="0" sz="2800" spc="-30" b="1">
                <a:latin typeface="Arial Narrow"/>
                <a:cs typeface="Arial Narrow"/>
              </a:rPr>
              <a:t>hyperpolarization </a:t>
            </a:r>
            <a:r>
              <a:rPr dirty="0" sz="2800" spc="5" b="1">
                <a:latin typeface="Wingdings 3"/>
                <a:cs typeface="Wingdings 3"/>
              </a:rPr>
              <a:t></a:t>
            </a:r>
            <a:r>
              <a:rPr dirty="0" sz="2800" spc="-220" b="1">
                <a:latin typeface="Times New Roman"/>
                <a:cs typeface="Times New Roman"/>
              </a:rPr>
              <a:t> </a:t>
            </a:r>
            <a:r>
              <a:rPr dirty="0" sz="2800" spc="-30" b="1">
                <a:latin typeface="Arial Narrow"/>
                <a:cs typeface="Arial Narrow"/>
              </a:rPr>
              <a:t>vasodilatation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759" y="3566159"/>
            <a:ext cx="8260080" cy="551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0044" y="3620770"/>
            <a:ext cx="4639945" cy="434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 b="1">
                <a:latin typeface="Arial Narrow"/>
                <a:cs typeface="Arial Narrow"/>
              </a:rPr>
              <a:t>NO </a:t>
            </a:r>
            <a:r>
              <a:rPr dirty="0" sz="2800" spc="5" b="1">
                <a:latin typeface="Wingdings 3"/>
                <a:cs typeface="Wingdings 3"/>
              </a:rPr>
              <a:t>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cGMP/PKG </a:t>
            </a:r>
            <a:r>
              <a:rPr dirty="0" sz="2800" spc="5" b="1">
                <a:latin typeface="Wingdings 3"/>
                <a:cs typeface="Wingdings 3"/>
              </a:rPr>
              <a:t></a:t>
            </a:r>
            <a:r>
              <a:rPr dirty="0" sz="2800" spc="-265" b="1">
                <a:latin typeface="Times New Roman"/>
                <a:cs typeface="Times New Roman"/>
              </a:rPr>
              <a:t> </a:t>
            </a:r>
            <a:r>
              <a:rPr dirty="0" sz="2800" spc="-30" b="1">
                <a:latin typeface="Arial Narrow"/>
                <a:cs typeface="Arial Narrow"/>
              </a:rPr>
              <a:t>vasoditation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960" y="670559"/>
            <a:ext cx="5440679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Indications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518159" y="1737360"/>
            <a:ext cx="8412480" cy="984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8159" y="3185160"/>
            <a:ext cx="5440680" cy="551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8159" y="4175759"/>
            <a:ext cx="6812280" cy="1414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2444" y="1791080"/>
            <a:ext cx="8096884" cy="3728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latin typeface="Arial Narrow"/>
                <a:cs typeface="Arial Narrow"/>
              </a:rPr>
              <a:t>Prophylactic 2nd </a:t>
            </a:r>
            <a:r>
              <a:rPr dirty="0" sz="2800" spc="5" b="1">
                <a:latin typeface="Arial Narrow"/>
                <a:cs typeface="Arial Narrow"/>
              </a:rPr>
              <a:t>line </a:t>
            </a:r>
            <a:r>
              <a:rPr dirty="0" sz="2800" b="1">
                <a:latin typeface="Arial Narrow"/>
                <a:cs typeface="Arial Narrow"/>
              </a:rPr>
              <a:t>therapy in stable </a:t>
            </a:r>
            <a:r>
              <a:rPr dirty="0" sz="2800" spc="5" b="1">
                <a:latin typeface="Arial Narrow"/>
                <a:cs typeface="Arial Narrow"/>
              </a:rPr>
              <a:t>angina </a:t>
            </a:r>
            <a:r>
              <a:rPr dirty="0" sz="2800" b="1">
                <a:latin typeface="Arial Narrow"/>
                <a:cs typeface="Arial Narrow"/>
              </a:rPr>
              <a:t>&amp;</a:t>
            </a:r>
            <a:r>
              <a:rPr dirty="0" sz="2800" spc="-300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refractory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latin typeface="Arial Narrow"/>
                <a:cs typeface="Arial Narrow"/>
              </a:rPr>
              <a:t>variant</a:t>
            </a:r>
            <a:r>
              <a:rPr dirty="0" sz="2800" spc="-85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angina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b="1">
                <a:latin typeface="Aharoni"/>
                <a:cs typeface="Aharoni"/>
              </a:rPr>
              <a:t>ADRs</a:t>
            </a:r>
            <a:endParaRPr sz="2800">
              <a:latin typeface="Aharoni"/>
              <a:cs typeface="Aharon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5" b="1">
                <a:latin typeface="Arial Narrow"/>
                <a:cs typeface="Arial Narrow"/>
              </a:rPr>
              <a:t>Flushing,</a:t>
            </a:r>
            <a:r>
              <a:rPr dirty="0" sz="2800" spc="-17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headache,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800" b="1">
                <a:latin typeface="Arial Narrow"/>
                <a:cs typeface="Arial Narrow"/>
              </a:rPr>
              <a:t>Hypotension, palpitation,</a:t>
            </a:r>
            <a:r>
              <a:rPr dirty="0" sz="2800" spc="-130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weakness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800" spc="5" b="1">
                <a:latin typeface="Arial Narrow"/>
                <a:cs typeface="Arial Narrow"/>
              </a:rPr>
              <a:t>Mouth </a:t>
            </a:r>
            <a:r>
              <a:rPr dirty="0" sz="2800" b="1">
                <a:latin typeface="Arial Narrow"/>
                <a:cs typeface="Arial Narrow"/>
              </a:rPr>
              <a:t>&amp; peri-anal </a:t>
            </a:r>
            <a:r>
              <a:rPr dirty="0" sz="2800" spc="-5" b="1">
                <a:latin typeface="Arial Narrow"/>
                <a:cs typeface="Arial Narrow"/>
              </a:rPr>
              <a:t>ulcers, </a:t>
            </a:r>
            <a:r>
              <a:rPr dirty="0" sz="2800" b="1">
                <a:latin typeface="Arial Narrow"/>
                <a:cs typeface="Arial Narrow"/>
              </a:rPr>
              <a:t>nausea and</a:t>
            </a:r>
            <a:r>
              <a:rPr dirty="0" sz="2800" spc="-17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vomiting.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968" y="658368"/>
            <a:ext cx="72176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9768" y="1496567"/>
            <a:ext cx="7217664" cy="4209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6244" y="719963"/>
            <a:ext cx="6905625" cy="487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Think-pair-share</a:t>
            </a:r>
            <a:endParaRPr sz="2400">
              <a:latin typeface="Algerian"/>
              <a:cs typeface="Algeri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 marR="137160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A 5 5 - </a:t>
            </a:r>
            <a:r>
              <a:rPr dirty="0" sz="2400" spc="-5">
                <a:latin typeface="Franklin Gothic Book"/>
                <a:cs typeface="Franklin Gothic Book"/>
              </a:rPr>
              <a:t>year </a:t>
            </a:r>
            <a:r>
              <a:rPr dirty="0" sz="2400">
                <a:latin typeface="Franklin Gothic Book"/>
                <a:cs typeface="Franklin Gothic Book"/>
              </a:rPr>
              <a:t>- old </a:t>
            </a:r>
            <a:r>
              <a:rPr dirty="0" sz="2400" spc="-10">
                <a:latin typeface="Franklin Gothic Book"/>
                <a:cs typeface="Franklin Gothic Book"/>
              </a:rPr>
              <a:t>woman </a:t>
            </a:r>
            <a:r>
              <a:rPr dirty="0" sz="2400" spc="-5">
                <a:latin typeface="Franklin Gothic Book"/>
                <a:cs typeface="Franklin Gothic Book"/>
              </a:rPr>
              <a:t>complained </a:t>
            </a:r>
            <a:r>
              <a:rPr dirty="0" sz="2400" spc="-25">
                <a:latin typeface="Franklin Gothic Book"/>
                <a:cs typeface="Franklin Gothic Book"/>
              </a:rPr>
              <a:t>to </a:t>
            </a:r>
            <a:r>
              <a:rPr dirty="0" sz="2400">
                <a:latin typeface="Franklin Gothic Book"/>
                <a:cs typeface="Franklin Gothic Book"/>
              </a:rPr>
              <a:t>her </a:t>
            </a:r>
            <a:r>
              <a:rPr dirty="0" sz="2400" spc="-10">
                <a:latin typeface="Franklin Gothic Book"/>
                <a:cs typeface="Franklin Gothic Book"/>
              </a:rPr>
              <a:t>physician  </a:t>
            </a:r>
            <a:r>
              <a:rPr dirty="0" sz="2400">
                <a:latin typeface="Franklin Gothic Book"/>
                <a:cs typeface="Franklin Gothic Book"/>
              </a:rPr>
              <a:t>of </a:t>
            </a:r>
            <a:r>
              <a:rPr dirty="0" sz="2400" spc="-5">
                <a:latin typeface="Franklin Gothic Book"/>
                <a:cs typeface="Franklin Gothic Book"/>
              </a:rPr>
              <a:t>palpitations, flushing </a:t>
            </a:r>
            <a:r>
              <a:rPr dirty="0" sz="2400">
                <a:latin typeface="Franklin Gothic Book"/>
                <a:cs typeface="Franklin Gothic Book"/>
              </a:rPr>
              <a:t>of the </a:t>
            </a:r>
            <a:r>
              <a:rPr dirty="0" sz="2400" spc="-5">
                <a:latin typeface="Franklin Gothic Book"/>
                <a:cs typeface="Franklin Gothic Book"/>
              </a:rPr>
              <a:t>face, </a:t>
            </a:r>
            <a:r>
              <a:rPr dirty="0" sz="2400">
                <a:latin typeface="Franklin Gothic Book"/>
                <a:cs typeface="Franklin Gothic Book"/>
              </a:rPr>
              <a:t>and vertigo. </a:t>
            </a:r>
            <a:r>
              <a:rPr dirty="0" sz="2400" spc="-5">
                <a:latin typeface="Franklin Gothic Book"/>
                <a:cs typeface="Franklin Gothic Book"/>
              </a:rPr>
              <a:t>The  </a:t>
            </a:r>
            <a:r>
              <a:rPr dirty="0" sz="2400" spc="-10">
                <a:latin typeface="Franklin Gothic Book"/>
                <a:cs typeface="Franklin Gothic Book"/>
              </a:rPr>
              <a:t>woman, </a:t>
            </a:r>
            <a:r>
              <a:rPr dirty="0" sz="2400" spc="-5">
                <a:latin typeface="Franklin Gothic Book"/>
                <a:cs typeface="Franklin Gothic Book"/>
              </a:rPr>
              <a:t>suffering </a:t>
            </a:r>
            <a:r>
              <a:rPr dirty="0" sz="2400" spc="-15">
                <a:latin typeface="Franklin Gothic Book"/>
                <a:cs typeface="Franklin Gothic Book"/>
              </a:rPr>
              <a:t>from </a:t>
            </a:r>
            <a:r>
              <a:rPr dirty="0" sz="2400" spc="-10">
                <a:latin typeface="Franklin Gothic Book"/>
                <a:cs typeface="Franklin Gothic Book"/>
              </a:rPr>
              <a:t>diabetes </a:t>
            </a:r>
            <a:r>
              <a:rPr dirty="0" sz="2400" spc="-5">
                <a:latin typeface="Franklin Gothic Book"/>
                <a:cs typeface="Franklin Gothic Book"/>
              </a:rPr>
              <a:t>mellitus, </a:t>
            </a:r>
            <a:r>
              <a:rPr dirty="0" sz="2400" spc="-15">
                <a:latin typeface="Franklin Gothic Book"/>
                <a:cs typeface="Franklin Gothic Book"/>
              </a:rPr>
              <a:t>was </a:t>
            </a:r>
            <a:r>
              <a:rPr dirty="0" sz="2400" spc="-5">
                <a:latin typeface="Franklin Gothic Book"/>
                <a:cs typeface="Franklin Gothic Book"/>
              </a:rPr>
              <a:t>giving  </a:t>
            </a:r>
            <a:r>
              <a:rPr dirty="0" sz="2400">
                <a:latin typeface="Franklin Gothic Book"/>
                <a:cs typeface="Franklin Gothic Book"/>
              </a:rPr>
              <a:t>herself three daily </a:t>
            </a:r>
            <a:r>
              <a:rPr dirty="0" sz="2400" spc="-5">
                <a:latin typeface="Franklin Gothic Book"/>
                <a:cs typeface="Franklin Gothic Book"/>
              </a:rPr>
              <a:t>doses </a:t>
            </a:r>
            <a:r>
              <a:rPr dirty="0" sz="2400">
                <a:latin typeface="Franklin Gothic Book"/>
                <a:cs typeface="Franklin Gothic Book"/>
              </a:rPr>
              <a:t>of </a:t>
            </a:r>
            <a:r>
              <a:rPr dirty="0" sz="2400" spc="-5">
                <a:latin typeface="Franklin Gothic Book"/>
                <a:cs typeface="Franklin Gothic Book"/>
              </a:rPr>
              <a:t>insulin. She had </a:t>
            </a:r>
            <a:r>
              <a:rPr dirty="0" sz="2400">
                <a:latin typeface="Franklin Gothic Book"/>
                <a:cs typeface="Franklin Gothic Book"/>
              </a:rPr>
              <a:t>been  </a:t>
            </a:r>
            <a:r>
              <a:rPr dirty="0" sz="2400" spc="-5">
                <a:latin typeface="Franklin Gothic Book"/>
                <a:cs typeface="Franklin Gothic Book"/>
              </a:rPr>
              <a:t>recently diagnosed with exertional </a:t>
            </a:r>
            <a:r>
              <a:rPr dirty="0" sz="2400">
                <a:latin typeface="Franklin Gothic Book"/>
                <a:cs typeface="Franklin Gothic Book"/>
              </a:rPr>
              <a:t>angina </a:t>
            </a:r>
            <a:r>
              <a:rPr dirty="0" sz="2400" spc="-20">
                <a:latin typeface="Franklin Gothic Book"/>
                <a:cs typeface="Franklin Gothic Book"/>
              </a:rPr>
              <a:t>for </a:t>
            </a:r>
            <a:r>
              <a:rPr dirty="0" sz="2400" spc="-5">
                <a:latin typeface="Franklin Gothic Book"/>
                <a:cs typeface="Franklin Gothic Book"/>
              </a:rPr>
              <a:t>which  </a:t>
            </a:r>
            <a:r>
              <a:rPr dirty="0" sz="2400" spc="-10">
                <a:latin typeface="Franklin Gothic Book"/>
                <a:cs typeface="Franklin Gothic Book"/>
              </a:rPr>
              <a:t>nitrate therapy </a:t>
            </a:r>
            <a:r>
              <a:rPr dirty="0" sz="2400" spc="-15">
                <a:latin typeface="Franklin Gothic Book"/>
                <a:cs typeface="Franklin Gothic Book"/>
              </a:rPr>
              <a:t>was </a:t>
            </a:r>
            <a:r>
              <a:rPr dirty="0" sz="2400">
                <a:latin typeface="Franklin Gothic Book"/>
                <a:cs typeface="Franklin Gothic Book"/>
              </a:rPr>
              <a:t>started </a:t>
            </a:r>
            <a:r>
              <a:rPr dirty="0" sz="2400" spc="-10">
                <a:latin typeface="Franklin Gothic Book"/>
                <a:cs typeface="Franklin Gothic Book"/>
              </a:rPr>
              <a:t>with </a:t>
            </a:r>
            <a:r>
              <a:rPr dirty="0" sz="2400" spc="-5">
                <a:latin typeface="Franklin Gothic Book"/>
                <a:cs typeface="Franklin Gothic Book"/>
              </a:rPr>
              <a:t>transdermal  nitroglycerin </a:t>
            </a:r>
            <a:r>
              <a:rPr dirty="0" sz="2400">
                <a:latin typeface="Franklin Gothic Book"/>
                <a:cs typeface="Franklin Gothic Book"/>
              </a:rPr>
              <a:t>and oral </a:t>
            </a:r>
            <a:r>
              <a:rPr dirty="0" sz="2400" spc="-5">
                <a:latin typeface="Franklin Gothic Book"/>
                <a:cs typeface="Franklin Gothic Book"/>
              </a:rPr>
              <a:t>isosorbide</a:t>
            </a:r>
            <a:r>
              <a:rPr dirty="0" sz="2400" spc="-6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mononitrate.</a:t>
            </a:r>
            <a:endParaRPr sz="24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5">
                <a:latin typeface="Franklin Gothic Book"/>
                <a:cs typeface="Franklin Gothic Book"/>
              </a:rPr>
              <a:t>After </a:t>
            </a:r>
            <a:r>
              <a:rPr dirty="0" sz="2400">
                <a:latin typeface="Franklin Gothic Book"/>
                <a:cs typeface="Franklin Gothic Book"/>
              </a:rPr>
              <a:t>3 </a:t>
            </a:r>
            <a:r>
              <a:rPr dirty="0" sz="2400" spc="-10">
                <a:latin typeface="Franklin Gothic Book"/>
                <a:cs typeface="Franklin Gothic Book"/>
              </a:rPr>
              <a:t>weeks </a:t>
            </a:r>
            <a:r>
              <a:rPr dirty="0" sz="2400">
                <a:latin typeface="Franklin Gothic Book"/>
                <a:cs typeface="Franklin Gothic Book"/>
              </a:rPr>
              <a:t>of </a:t>
            </a:r>
            <a:r>
              <a:rPr dirty="0" sz="2400" spc="-15">
                <a:latin typeface="Franklin Gothic Book"/>
                <a:cs typeface="Franklin Gothic Book"/>
              </a:rPr>
              <a:t>therapy, </a:t>
            </a:r>
            <a:r>
              <a:rPr dirty="0" sz="2400" spc="-5">
                <a:latin typeface="Franklin Gothic Book"/>
                <a:cs typeface="Franklin Gothic Book"/>
              </a:rPr>
              <a:t>her anginal </a:t>
            </a:r>
            <a:r>
              <a:rPr dirty="0" sz="2400">
                <a:latin typeface="Franklin Gothic Book"/>
                <a:cs typeface="Franklin Gothic Book"/>
              </a:rPr>
              <a:t>attacks </a:t>
            </a:r>
            <a:r>
              <a:rPr dirty="0" sz="2400" spc="-10">
                <a:latin typeface="Franklin Gothic Book"/>
                <a:cs typeface="Franklin Gothic Book"/>
              </a:rPr>
              <a:t>were  </a:t>
            </a:r>
            <a:r>
              <a:rPr dirty="0" sz="2400" spc="-5">
                <a:latin typeface="Franklin Gothic Book"/>
                <a:cs typeface="Franklin Gothic Book"/>
              </a:rPr>
              <a:t>less frequent but </a:t>
            </a:r>
            <a:r>
              <a:rPr dirty="0" sz="2400" spc="-10">
                <a:latin typeface="Franklin Gothic Book"/>
                <a:cs typeface="Franklin Gothic Book"/>
              </a:rPr>
              <a:t>not completely </a:t>
            </a:r>
            <a:r>
              <a:rPr dirty="0" sz="2400" spc="-20">
                <a:latin typeface="Franklin Gothic Book"/>
                <a:cs typeface="Franklin Gothic Book"/>
              </a:rPr>
              <a:t>prevented. </a:t>
            </a:r>
            <a:r>
              <a:rPr dirty="0" sz="2400">
                <a:latin typeface="Franklin Gothic Book"/>
                <a:cs typeface="Franklin Gothic Book"/>
              </a:rPr>
              <a:t>Which  </a:t>
            </a:r>
            <a:r>
              <a:rPr dirty="0" sz="2400" spc="-10">
                <a:latin typeface="Franklin Gothic Book"/>
                <a:cs typeface="Franklin Gothic Book"/>
              </a:rPr>
              <a:t>would </a:t>
            </a:r>
            <a:r>
              <a:rPr dirty="0" sz="2400" spc="-5">
                <a:latin typeface="Franklin Gothic Book"/>
                <a:cs typeface="Franklin Gothic Book"/>
              </a:rPr>
              <a:t>be </a:t>
            </a:r>
            <a:r>
              <a:rPr dirty="0" sz="2400">
                <a:latin typeface="Franklin Gothic Book"/>
                <a:cs typeface="Franklin Gothic Book"/>
              </a:rPr>
              <a:t>an </a:t>
            </a:r>
            <a:r>
              <a:rPr dirty="0" sz="2400" spc="-15">
                <a:latin typeface="Franklin Gothic Book"/>
                <a:cs typeface="Franklin Gothic Book"/>
              </a:rPr>
              <a:t>appropriate </a:t>
            </a:r>
            <a:r>
              <a:rPr dirty="0" sz="2400" spc="-20">
                <a:latin typeface="Franklin Gothic Book"/>
                <a:cs typeface="Franklin Gothic Book"/>
              </a:rPr>
              <a:t>next </a:t>
            </a:r>
            <a:r>
              <a:rPr dirty="0" sz="2400" spc="-5">
                <a:latin typeface="Franklin Gothic Book"/>
                <a:cs typeface="Franklin Gothic Book"/>
              </a:rPr>
              <a:t>therapeutic </a:t>
            </a:r>
            <a:r>
              <a:rPr dirty="0" sz="2400" spc="-15">
                <a:latin typeface="Franklin Gothic Book"/>
                <a:cs typeface="Franklin Gothic Book"/>
              </a:rPr>
              <a:t>step </a:t>
            </a:r>
            <a:r>
              <a:rPr dirty="0" sz="2400" spc="-20">
                <a:latin typeface="Franklin Gothic Book"/>
                <a:cs typeface="Franklin Gothic Book"/>
              </a:rPr>
              <a:t>for </a:t>
            </a:r>
            <a:r>
              <a:rPr dirty="0" sz="2400">
                <a:latin typeface="Franklin Gothic Book"/>
                <a:cs typeface="Franklin Gothic Book"/>
              </a:rPr>
              <a:t>this  </a:t>
            </a:r>
            <a:r>
              <a:rPr dirty="0" sz="2400" spc="-5">
                <a:latin typeface="Franklin Gothic Book"/>
                <a:cs typeface="Franklin Gothic Book"/>
              </a:rPr>
              <a:t>patient?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2288" y="277368"/>
            <a:ext cx="5559552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42288" y="277368"/>
            <a:ext cx="4757928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24728" y="277368"/>
            <a:ext cx="569976" cy="79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1959" y="1661160"/>
            <a:ext cx="6659880" cy="89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759" y="2651760"/>
            <a:ext cx="6659880" cy="896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177" y="2057400"/>
            <a:ext cx="4537075" cy="419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3329"/>
              </a:lnSpc>
            </a:pPr>
            <a:r>
              <a:rPr dirty="0" sz="2800" spc="-5" b="1">
                <a:latin typeface="Franklin Gothic Book"/>
                <a:cs typeface="Franklin Gothic Book"/>
              </a:rPr>
              <a:t>wer </a:t>
            </a:r>
            <a:r>
              <a:rPr dirty="0" sz="2800" spc="15" b="1">
                <a:latin typeface="Franklin Gothic Book"/>
                <a:cs typeface="Franklin Gothic Book"/>
              </a:rPr>
              <a:t>than </a:t>
            </a:r>
            <a:r>
              <a:rPr dirty="0" sz="2800" spc="-35" b="1">
                <a:latin typeface="Franklin Gothic Book"/>
                <a:cs typeface="Franklin Gothic Book"/>
              </a:rPr>
              <a:t>FFA</a:t>
            </a:r>
            <a:r>
              <a:rPr dirty="0" sz="2800" spc="-285" b="1">
                <a:latin typeface="Franklin Gothic Book"/>
                <a:cs typeface="Franklin Gothic Book"/>
              </a:rPr>
              <a:t> </a:t>
            </a:r>
            <a:r>
              <a:rPr dirty="0" sz="2800" spc="-5" b="1">
                <a:latin typeface="Franklin Gothic Book"/>
                <a:cs typeface="Franklin Gothic Book"/>
              </a:rPr>
              <a:t>pathway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3190"/>
              </a:lnSpc>
              <a:spcBef>
                <a:spcPts val="1415"/>
              </a:spcBef>
            </a:pPr>
            <a:r>
              <a:rPr dirty="0" sz="2800" spc="10" b="1">
                <a:latin typeface="Franklin Gothic Book"/>
                <a:cs typeface="Franklin Gothic Book"/>
              </a:rPr>
              <a:t>ng </a:t>
            </a:r>
            <a:r>
              <a:rPr dirty="0" sz="2800" b="1">
                <a:latin typeface="Franklin Gothic Book"/>
                <a:cs typeface="Franklin Gothic Book"/>
              </a:rPr>
              <a:t>ischemia, oxidized </a:t>
            </a:r>
            <a:r>
              <a:rPr dirty="0" sz="2800" spc="-35" b="1">
                <a:latin typeface="Franklin Gothic Book"/>
                <a:cs typeface="Franklin Gothic Book"/>
              </a:rPr>
              <a:t>FFA</a:t>
            </a:r>
            <a:r>
              <a:rPr dirty="0" sz="2800" spc="-310" b="1">
                <a:latin typeface="Franklin Gothic Book"/>
                <a:cs typeface="Franklin Gothic Book"/>
              </a:rPr>
              <a:t> </a:t>
            </a:r>
            <a:r>
              <a:rPr dirty="0" sz="2800" spc="-5" b="1">
                <a:latin typeface="Franklin Gothic Book"/>
                <a:cs typeface="Franklin Gothic Book"/>
              </a:rPr>
              <a:t>leve</a:t>
            </a:r>
            <a:endParaRPr sz="2800">
              <a:latin typeface="Franklin Gothic Book"/>
              <a:cs typeface="Franklin Gothic Book"/>
            </a:endParaRPr>
          </a:p>
          <a:p>
            <a:pPr marL="36195">
              <a:lnSpc>
                <a:spcPts val="3190"/>
              </a:lnSpc>
            </a:pPr>
            <a:r>
              <a:rPr dirty="0" sz="2800" b="1">
                <a:latin typeface="Franklin Gothic Book"/>
                <a:cs typeface="Franklin Gothic Book"/>
              </a:rPr>
              <a:t>ting </a:t>
            </a:r>
            <a:r>
              <a:rPr dirty="0" sz="2800" spc="10" b="1">
                <a:latin typeface="Franklin Gothic Book"/>
                <a:cs typeface="Franklin Gothic Book"/>
              </a:rPr>
              <a:t>the </a:t>
            </a:r>
            <a:r>
              <a:rPr dirty="0" sz="2800" spc="5" b="1">
                <a:latin typeface="Franklin Gothic Book"/>
                <a:cs typeface="Franklin Gothic Book"/>
              </a:rPr>
              <a:t>glucose</a:t>
            </a:r>
            <a:r>
              <a:rPr dirty="0" sz="2800" spc="-305" b="1">
                <a:latin typeface="Franklin Gothic Book"/>
                <a:cs typeface="Franklin Gothic Book"/>
              </a:rPr>
              <a:t> </a:t>
            </a:r>
            <a:r>
              <a:rPr dirty="0" sz="2800" spc="-5" b="1">
                <a:latin typeface="Franklin Gothic Book"/>
                <a:cs typeface="Franklin Gothic Book"/>
              </a:rPr>
              <a:t>pathway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000" y="2057400"/>
            <a:ext cx="4495800" cy="419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160" y="6156959"/>
            <a:ext cx="8336280" cy="509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31140" y="6167120"/>
            <a:ext cx="8051165" cy="43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37560" algn="l"/>
              </a:tabLst>
            </a:pPr>
            <a:r>
              <a:rPr dirty="0" sz="2800" spc="-5" b="1">
                <a:latin typeface="Franklin Gothic Book"/>
                <a:cs typeface="Franklin Gothic Book"/>
              </a:rPr>
              <a:t>Reduces</a:t>
            </a:r>
            <a:r>
              <a:rPr dirty="0" sz="2800" spc="-55" b="1">
                <a:latin typeface="Franklin Gothic Book"/>
                <a:cs typeface="Franklin Gothic Book"/>
              </a:rPr>
              <a:t> </a:t>
            </a:r>
            <a:r>
              <a:rPr dirty="0" sz="2800" spc="15" b="1">
                <a:latin typeface="Franklin Gothic Book"/>
                <a:cs typeface="Franklin Gothic Book"/>
              </a:rPr>
              <a:t>O2</a:t>
            </a:r>
            <a:r>
              <a:rPr dirty="0" sz="2800" spc="-40" b="1">
                <a:latin typeface="Franklin Gothic Book"/>
                <a:cs typeface="Franklin Gothic Book"/>
              </a:rPr>
              <a:t> </a:t>
            </a:r>
            <a:r>
              <a:rPr dirty="0" sz="2800" spc="10" b="1">
                <a:latin typeface="Franklin Gothic Book"/>
                <a:cs typeface="Franklin Gothic Book"/>
              </a:rPr>
              <a:t>demand	</a:t>
            </a:r>
            <a:r>
              <a:rPr dirty="0" sz="2800" b="1">
                <a:latin typeface="Franklin Gothic Book"/>
                <a:cs typeface="Franklin Gothic Book"/>
              </a:rPr>
              <a:t>without </a:t>
            </a:r>
            <a:r>
              <a:rPr dirty="0" sz="2800" spc="5" b="1">
                <a:latin typeface="Franklin Gothic Book"/>
                <a:cs typeface="Franklin Gothic Book"/>
              </a:rPr>
              <a:t>altering</a:t>
            </a:r>
            <a:r>
              <a:rPr dirty="0" sz="2800" spc="-180" b="1">
                <a:latin typeface="Franklin Gothic Book"/>
                <a:cs typeface="Franklin Gothic Book"/>
              </a:rPr>
              <a:t> </a:t>
            </a:r>
            <a:r>
              <a:rPr dirty="0" sz="2800" spc="5" b="1">
                <a:latin typeface="Franklin Gothic Book"/>
                <a:cs typeface="Franklin Gothic Book"/>
              </a:rPr>
              <a:t>hemodynamics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3088" y="963167"/>
            <a:ext cx="3273552" cy="798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3088" y="963167"/>
            <a:ext cx="1088136" cy="795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5736" y="963167"/>
            <a:ext cx="2523743" cy="7955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60044" y="354838"/>
            <a:ext cx="6148705" cy="3126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08100">
              <a:lnSpc>
                <a:spcPct val="100000"/>
              </a:lnSpc>
            </a:pPr>
            <a:r>
              <a:rPr dirty="0" sz="2800" spc="50" b="1">
                <a:solidFill>
                  <a:srgbClr val="FFFFFF"/>
                </a:solidFill>
                <a:latin typeface="Tempus Sans ITC"/>
                <a:cs typeface="Tempus Sans ITC"/>
              </a:rPr>
              <a:t>ftetabolically </a:t>
            </a: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Acting</a:t>
            </a:r>
            <a:r>
              <a:rPr dirty="0" sz="2800" spc="-245" b="1">
                <a:solidFill>
                  <a:srgbClr val="FFFFFF"/>
                </a:solidFill>
                <a:latin typeface="Tempus Sans ITC"/>
                <a:cs typeface="Tempus Sans ITC"/>
              </a:rPr>
              <a:t> </a:t>
            </a: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Agents</a:t>
            </a:r>
            <a:endParaRPr sz="2800">
              <a:latin typeface="Tempus Sans ITC"/>
              <a:cs typeface="Tempus Sans ITC"/>
            </a:endParaRPr>
          </a:p>
          <a:p>
            <a:pPr marL="88900">
              <a:lnSpc>
                <a:spcPct val="100000"/>
              </a:lnSpc>
              <a:spcBef>
                <a:spcPts val="2039"/>
              </a:spcBef>
            </a:pP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e.g.</a:t>
            </a:r>
            <a:r>
              <a:rPr dirty="0" sz="2800" spc="-90" b="1">
                <a:solidFill>
                  <a:srgbClr val="FFFFFF"/>
                </a:solidFill>
                <a:latin typeface="Tempus Sans ITC"/>
                <a:cs typeface="Tempus Sans ITC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empus Sans ITC"/>
                <a:cs typeface="Tempus Sans ITC"/>
              </a:rPr>
              <a:t>Trimetazidine</a:t>
            </a:r>
            <a:endParaRPr sz="2800">
              <a:latin typeface="Tempus Sans ITC"/>
              <a:cs typeface="Tempus Sans ITC"/>
            </a:endParaRPr>
          </a:p>
          <a:p>
            <a:pPr marL="88900">
              <a:lnSpc>
                <a:spcPts val="3195"/>
              </a:lnSpc>
              <a:spcBef>
                <a:spcPts val="1585"/>
              </a:spcBef>
            </a:pPr>
            <a:r>
              <a:rPr dirty="0" sz="2800" spc="15" b="1">
                <a:latin typeface="Franklin Gothic Book"/>
                <a:cs typeface="Franklin Gothic Book"/>
              </a:rPr>
              <a:t>O2 </a:t>
            </a:r>
            <a:r>
              <a:rPr dirty="0" sz="2800" b="1">
                <a:latin typeface="Franklin Gothic Book"/>
                <a:cs typeface="Franklin Gothic Book"/>
              </a:rPr>
              <a:t>requirement </a:t>
            </a:r>
            <a:r>
              <a:rPr dirty="0" sz="2800" spc="10" b="1">
                <a:latin typeface="Franklin Gothic Book"/>
                <a:cs typeface="Franklin Gothic Book"/>
              </a:rPr>
              <a:t>of </a:t>
            </a:r>
            <a:r>
              <a:rPr dirty="0" sz="2800" spc="5" b="1">
                <a:latin typeface="Franklin Gothic Book"/>
                <a:cs typeface="Franklin Gothic Book"/>
              </a:rPr>
              <a:t>glucose </a:t>
            </a:r>
            <a:r>
              <a:rPr dirty="0" sz="2800" spc="-5" b="1">
                <a:latin typeface="Franklin Gothic Book"/>
                <a:cs typeface="Franklin Gothic Book"/>
              </a:rPr>
              <a:t>pathway</a:t>
            </a:r>
            <a:r>
              <a:rPr dirty="0" sz="2800" spc="-415" b="1">
                <a:latin typeface="Franklin Gothic Book"/>
                <a:cs typeface="Franklin Gothic Book"/>
              </a:rPr>
              <a:t> </a:t>
            </a:r>
            <a:r>
              <a:rPr dirty="0" sz="2800" spc="10" b="1">
                <a:latin typeface="Franklin Gothic Book"/>
                <a:cs typeface="Franklin Gothic Book"/>
              </a:rPr>
              <a:t>is</a:t>
            </a:r>
            <a:endParaRPr sz="2800">
              <a:latin typeface="Franklin Gothic Book"/>
              <a:cs typeface="Franklin Gothic Book"/>
            </a:endParaRPr>
          </a:p>
          <a:p>
            <a:pPr marL="433070">
              <a:lnSpc>
                <a:spcPts val="3195"/>
              </a:lnSpc>
            </a:pPr>
            <a:r>
              <a:rPr dirty="0" sz="2800" spc="10" b="1">
                <a:latin typeface="Franklin Gothic Book"/>
                <a:cs typeface="Franklin Gothic Book"/>
              </a:rPr>
              <a:t>lo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ts val="3190"/>
              </a:lnSpc>
              <a:spcBef>
                <a:spcPts val="1415"/>
              </a:spcBef>
              <a:tabLst>
                <a:tab pos="5159375" algn="l"/>
              </a:tabLst>
            </a:pPr>
            <a:r>
              <a:rPr dirty="0" sz="2800" spc="10" b="1">
                <a:latin typeface="Franklin Gothic Book"/>
                <a:cs typeface="Franklin Gothic Book"/>
              </a:rPr>
              <a:t>Duri	</a:t>
            </a:r>
            <a:r>
              <a:rPr dirty="0" sz="2800" b="1">
                <a:latin typeface="Franklin Gothic Book"/>
                <a:cs typeface="Franklin Gothic Book"/>
              </a:rPr>
              <a:t>ls</a:t>
            </a:r>
            <a:r>
              <a:rPr dirty="0" sz="2800" spc="-165" b="1">
                <a:latin typeface="Franklin Gothic Book"/>
                <a:cs typeface="Franklin Gothic Book"/>
              </a:rPr>
              <a:t> </a:t>
            </a:r>
            <a:r>
              <a:rPr dirty="0" sz="2800" spc="10" b="1">
                <a:latin typeface="Franklin Gothic Book"/>
                <a:cs typeface="Franklin Gothic Book"/>
              </a:rPr>
              <a:t>rise,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ts val="3190"/>
              </a:lnSpc>
            </a:pPr>
            <a:r>
              <a:rPr dirty="0" sz="2800" spc="15" b="1">
                <a:latin typeface="Franklin Gothic Book"/>
                <a:cs typeface="Franklin Gothic Book"/>
              </a:rPr>
              <a:t>blun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83992" y="963167"/>
            <a:ext cx="569976" cy="7955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687" y="1039367"/>
            <a:ext cx="2225040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0687" y="1039367"/>
            <a:ext cx="2127504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2704" y="1039367"/>
            <a:ext cx="569976" cy="79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80688" y="1039367"/>
            <a:ext cx="4492752" cy="798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80688" y="1039367"/>
            <a:ext cx="4355592" cy="795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60792" y="1039367"/>
            <a:ext cx="569976" cy="795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6888" y="2410967"/>
            <a:ext cx="1444752" cy="7985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6888" y="2410967"/>
            <a:ext cx="1325880" cy="795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97280" y="2410967"/>
            <a:ext cx="569976" cy="795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80688" y="2487167"/>
            <a:ext cx="4492752" cy="798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80688" y="2487167"/>
            <a:ext cx="2950464" cy="7955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55664" y="2487167"/>
            <a:ext cx="569976" cy="7955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09288" y="3630167"/>
            <a:ext cx="4282440" cy="7985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09288" y="3630167"/>
            <a:ext cx="4184904" cy="7955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918704" y="3630167"/>
            <a:ext cx="569976" cy="7955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4488" y="3706367"/>
            <a:ext cx="3197352" cy="7985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4488" y="3706367"/>
            <a:ext cx="2990088" cy="7955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07340" y="1117219"/>
            <a:ext cx="2542540" cy="3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Indications</a:t>
            </a:r>
            <a:endParaRPr sz="2800">
              <a:latin typeface="Tempus Sans ITC"/>
              <a:cs typeface="Tempus Sans ITC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5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dirty="0" sz="2800" spc="10" b="1">
                <a:solidFill>
                  <a:srgbClr val="FFFFFF"/>
                </a:solidFill>
                <a:latin typeface="Tempus Sans ITC"/>
                <a:cs typeface="Tempus Sans ITC"/>
              </a:rPr>
              <a:t>ADRs</a:t>
            </a:r>
            <a:endParaRPr sz="2800">
              <a:latin typeface="Tempus Sans ITC"/>
              <a:cs typeface="Tempus Sans ITC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b="1">
                <a:solidFill>
                  <a:srgbClr val="FFFFFF"/>
                </a:solidFill>
                <a:latin typeface="Tempus Sans ITC"/>
                <a:cs typeface="Tempus Sans ITC"/>
              </a:rPr>
              <a:t>Contrindications</a:t>
            </a:r>
            <a:endParaRPr sz="2800">
              <a:latin typeface="Tempus Sans ITC"/>
              <a:cs typeface="Tempus Sans IT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09088" y="3706367"/>
            <a:ext cx="569976" cy="7955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09288" y="4544567"/>
            <a:ext cx="3883152" cy="7985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09288" y="4544567"/>
            <a:ext cx="3785616" cy="7955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195064" y="1117219"/>
            <a:ext cx="3962400" cy="396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15" b="1">
                <a:solidFill>
                  <a:srgbClr val="C00000"/>
                </a:solidFill>
                <a:latin typeface="Tempus Sans ITC"/>
                <a:cs typeface="Tempus Sans ITC"/>
              </a:rPr>
              <a:t>Used </a:t>
            </a:r>
            <a:r>
              <a:rPr dirty="0" sz="2800" spc="5" b="1">
                <a:solidFill>
                  <a:srgbClr val="C00000"/>
                </a:solidFill>
                <a:latin typeface="Tempus Sans ITC"/>
                <a:cs typeface="Tempus Sans ITC"/>
              </a:rPr>
              <a:t>as </a:t>
            </a:r>
            <a:r>
              <a:rPr dirty="0" sz="2800" spc="10" b="1">
                <a:solidFill>
                  <a:srgbClr val="C00000"/>
                </a:solidFill>
                <a:latin typeface="Tempus Sans ITC"/>
                <a:cs typeface="Tempus Sans ITC"/>
              </a:rPr>
              <a:t>an add </a:t>
            </a:r>
            <a:r>
              <a:rPr dirty="0" sz="2800" spc="5" b="1">
                <a:solidFill>
                  <a:srgbClr val="C00000"/>
                </a:solidFill>
                <a:latin typeface="Tempus Sans ITC"/>
                <a:cs typeface="Tempus Sans ITC"/>
              </a:rPr>
              <a:t>on</a:t>
            </a:r>
            <a:r>
              <a:rPr dirty="0" sz="2800" spc="-340" b="1">
                <a:solidFill>
                  <a:srgbClr val="C00000"/>
                </a:solidFill>
                <a:latin typeface="Tempus Sans ITC"/>
                <a:cs typeface="Tempus Sans ITC"/>
              </a:rPr>
              <a:t> </a:t>
            </a:r>
            <a:r>
              <a:rPr dirty="0" sz="2800" spc="5" b="1">
                <a:solidFill>
                  <a:srgbClr val="C00000"/>
                </a:solidFill>
                <a:latin typeface="Tempus Sans ITC"/>
                <a:cs typeface="Tempus Sans ITC"/>
              </a:rPr>
              <a:t>therapy</a:t>
            </a:r>
            <a:endParaRPr sz="2800">
              <a:latin typeface="Tempus Sans ITC"/>
              <a:cs typeface="Tempus Sans ITC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15" b="1">
                <a:solidFill>
                  <a:srgbClr val="C00000"/>
                </a:solidFill>
                <a:latin typeface="Tempus Sans ITC"/>
                <a:cs typeface="Tempus Sans ITC"/>
              </a:rPr>
              <a:t>GIT</a:t>
            </a:r>
            <a:r>
              <a:rPr dirty="0" sz="2800" spc="-110" b="1">
                <a:solidFill>
                  <a:srgbClr val="C00000"/>
                </a:solidFill>
                <a:latin typeface="Tempus Sans ITC"/>
                <a:cs typeface="Tempus Sans ITC"/>
              </a:rPr>
              <a:t> </a:t>
            </a:r>
            <a:r>
              <a:rPr dirty="0" sz="2800" b="1">
                <a:solidFill>
                  <a:srgbClr val="C00000"/>
                </a:solidFill>
                <a:latin typeface="Tempus Sans ITC"/>
                <a:cs typeface="Tempus Sans ITC"/>
              </a:rPr>
              <a:t>disturbances</a:t>
            </a:r>
            <a:endParaRPr sz="2800">
              <a:latin typeface="Tempus Sans ITC"/>
              <a:cs typeface="Tempus Sans ITC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425"/>
              </a:spcBef>
            </a:pPr>
            <a:r>
              <a:rPr dirty="0" sz="2800" b="1">
                <a:solidFill>
                  <a:srgbClr val="C00000"/>
                </a:solidFill>
                <a:latin typeface="Tempus Sans ITC"/>
                <a:cs typeface="Tempus Sans ITC"/>
              </a:rPr>
              <a:t>Hypersensitivity</a:t>
            </a:r>
            <a:r>
              <a:rPr dirty="0" sz="2800" spc="-110" b="1">
                <a:solidFill>
                  <a:srgbClr val="C00000"/>
                </a:solidFill>
                <a:latin typeface="Tempus Sans ITC"/>
                <a:cs typeface="Tempus Sans ITC"/>
              </a:rPr>
              <a:t> </a:t>
            </a:r>
            <a:r>
              <a:rPr dirty="0" sz="2800" spc="5" b="1">
                <a:solidFill>
                  <a:srgbClr val="C00000"/>
                </a:solidFill>
                <a:latin typeface="Tempus Sans ITC"/>
                <a:cs typeface="Tempus Sans ITC"/>
              </a:rPr>
              <a:t>reaction</a:t>
            </a:r>
            <a:endParaRPr sz="2800">
              <a:latin typeface="Tempus Sans ITC"/>
              <a:cs typeface="Tempus Sans IT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2800" b="1">
                <a:solidFill>
                  <a:srgbClr val="C00000"/>
                </a:solidFill>
                <a:latin typeface="Tempus Sans ITC"/>
                <a:cs typeface="Tempus Sans ITC"/>
              </a:rPr>
              <a:t>Pregnancy </a:t>
            </a:r>
            <a:r>
              <a:rPr dirty="0" sz="2800" spc="5" b="1">
                <a:solidFill>
                  <a:srgbClr val="C00000"/>
                </a:solidFill>
                <a:latin typeface="Tempus Sans ITC"/>
                <a:cs typeface="Tempus Sans ITC"/>
              </a:rPr>
              <a:t>&amp;</a:t>
            </a:r>
            <a:r>
              <a:rPr dirty="0" sz="2800" spc="-114" b="1">
                <a:solidFill>
                  <a:srgbClr val="C00000"/>
                </a:solidFill>
                <a:latin typeface="Tempus Sans ITC"/>
                <a:cs typeface="Tempus Sans ITC"/>
              </a:rPr>
              <a:t> </a:t>
            </a:r>
            <a:r>
              <a:rPr dirty="0" sz="2800" spc="5" b="1">
                <a:solidFill>
                  <a:srgbClr val="C00000"/>
                </a:solidFill>
                <a:latin typeface="Tempus Sans ITC"/>
                <a:cs typeface="Tempus Sans ITC"/>
              </a:rPr>
              <a:t>lactation</a:t>
            </a:r>
            <a:endParaRPr sz="2800">
              <a:latin typeface="Tempus Sans ITC"/>
              <a:cs typeface="Tempus Sans IT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19416" y="4544567"/>
            <a:ext cx="569976" cy="7955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72639" y="3047"/>
            <a:ext cx="3392424" cy="10210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75688" y="128015"/>
            <a:ext cx="573024" cy="80162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06167" y="6095"/>
            <a:ext cx="3236976" cy="10149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380869" y="103885"/>
            <a:ext cx="2656205" cy="5899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20">
                <a:solidFill>
                  <a:srgbClr val="FFFFFF"/>
                </a:solidFill>
                <a:latin typeface="Tempus Sans ITC"/>
                <a:cs typeface="Tempus Sans ITC"/>
              </a:rPr>
              <a:t>T</a:t>
            </a:r>
            <a:r>
              <a:rPr dirty="0" sz="3600">
                <a:solidFill>
                  <a:srgbClr val="FFFFFF"/>
                </a:solidFill>
                <a:latin typeface="Tempus Sans ITC"/>
                <a:cs typeface="Tempus Sans ITC"/>
              </a:rPr>
              <a:t>r</a:t>
            </a:r>
            <a:r>
              <a:rPr dirty="0" sz="3600" spc="-5">
                <a:solidFill>
                  <a:srgbClr val="FFFFFF"/>
                </a:solidFill>
                <a:latin typeface="Tempus Sans ITC"/>
                <a:cs typeface="Tempus Sans ITC"/>
              </a:rPr>
              <a:t>i</a:t>
            </a:r>
            <a:r>
              <a:rPr dirty="0" sz="3600" spc="0">
                <a:solidFill>
                  <a:srgbClr val="FFFFFF"/>
                </a:solidFill>
                <a:latin typeface="Tempus Sans ITC"/>
                <a:cs typeface="Tempus Sans ITC"/>
              </a:rPr>
              <a:t>m</a:t>
            </a:r>
            <a:r>
              <a:rPr dirty="0" sz="3600" spc="-10">
                <a:solidFill>
                  <a:srgbClr val="FFFFFF"/>
                </a:solidFill>
                <a:latin typeface="Tempus Sans ITC"/>
                <a:cs typeface="Tempus Sans ITC"/>
              </a:rPr>
              <a:t>e</a:t>
            </a:r>
            <a:r>
              <a:rPr dirty="0" sz="3600" spc="0">
                <a:solidFill>
                  <a:srgbClr val="FFFFFF"/>
                </a:solidFill>
                <a:latin typeface="Tempus Sans ITC"/>
                <a:cs typeface="Tempus Sans ITC"/>
              </a:rPr>
              <a:t>t</a:t>
            </a:r>
            <a:r>
              <a:rPr dirty="0" sz="3600" spc="-10">
                <a:solidFill>
                  <a:srgbClr val="FFFFFF"/>
                </a:solidFill>
                <a:latin typeface="Tempus Sans ITC"/>
                <a:cs typeface="Tempus Sans ITC"/>
              </a:rPr>
              <a:t>az</a:t>
            </a:r>
            <a:r>
              <a:rPr dirty="0" sz="3600" spc="-20">
                <a:solidFill>
                  <a:srgbClr val="FFFFFF"/>
                </a:solidFill>
                <a:latin typeface="Tempus Sans ITC"/>
                <a:cs typeface="Tempus Sans ITC"/>
              </a:rPr>
              <a:t>i</a:t>
            </a:r>
            <a:r>
              <a:rPr dirty="0" sz="3600" spc="-5">
                <a:solidFill>
                  <a:srgbClr val="FFFFFF"/>
                </a:solidFill>
                <a:latin typeface="Tempus Sans ITC"/>
                <a:cs typeface="Tempus Sans ITC"/>
              </a:rPr>
              <a:t>dine</a:t>
            </a:r>
            <a:endParaRPr sz="3600">
              <a:latin typeface="Tempus Sans ITC"/>
              <a:cs typeface="Tempus Sans IT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39640" y="6095"/>
            <a:ext cx="722376" cy="10149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2288" y="277368"/>
            <a:ext cx="5559552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42288" y="277368"/>
            <a:ext cx="4757928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24728" y="277368"/>
            <a:ext cx="569976" cy="79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5487" y="963167"/>
            <a:ext cx="2221992" cy="798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5487" y="963167"/>
            <a:ext cx="2124456" cy="795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24455" y="963167"/>
            <a:ext cx="569976" cy="795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3088" y="1725167"/>
            <a:ext cx="8074152" cy="1182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3088" y="1725167"/>
            <a:ext cx="7604759" cy="795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7512" y="2109216"/>
            <a:ext cx="2834640" cy="795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36244" y="95392"/>
            <a:ext cx="7066280" cy="2553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marR="1545590" indent="1066800">
              <a:lnSpc>
                <a:spcPct val="160800"/>
              </a:lnSpc>
            </a:pPr>
            <a:r>
              <a:rPr dirty="0" sz="2800" spc="50" b="1">
                <a:solidFill>
                  <a:srgbClr val="FFFFFF"/>
                </a:solidFill>
                <a:latin typeface="Tempus Sans ITC"/>
                <a:cs typeface="Tempus Sans ITC"/>
              </a:rPr>
              <a:t>ftetabolically </a:t>
            </a: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Acting</a:t>
            </a:r>
            <a:r>
              <a:rPr dirty="0" sz="2800" spc="-245" b="1">
                <a:solidFill>
                  <a:srgbClr val="FFFFFF"/>
                </a:solidFill>
                <a:latin typeface="Tempus Sans ITC"/>
                <a:cs typeface="Tempus Sans ITC"/>
              </a:rPr>
              <a:t> </a:t>
            </a: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Agents  </a:t>
            </a:r>
            <a:r>
              <a:rPr dirty="0" sz="2800" b="1">
                <a:solidFill>
                  <a:srgbClr val="FFFFFF"/>
                </a:solidFill>
                <a:latin typeface="Tempus Sans ITC"/>
                <a:cs typeface="Tempus Sans ITC"/>
              </a:rPr>
              <a:t>Ranolazine</a:t>
            </a:r>
            <a:endParaRPr sz="2800">
              <a:latin typeface="Tempus Sans ITC"/>
              <a:cs typeface="Tempus Sans IT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3195"/>
              </a:lnSpc>
              <a:spcBef>
                <a:spcPts val="5"/>
              </a:spcBef>
            </a:pP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Inhibits </a:t>
            </a:r>
            <a:r>
              <a:rPr dirty="0" sz="2800" spc="15" b="1">
                <a:solidFill>
                  <a:srgbClr val="FFFFFF"/>
                </a:solidFill>
                <a:latin typeface="Tempus Sans ITC"/>
                <a:cs typeface="Tempus Sans ITC"/>
              </a:rPr>
              <a:t>the </a:t>
            </a:r>
            <a:r>
              <a:rPr dirty="0" sz="2800" spc="10" b="1">
                <a:solidFill>
                  <a:srgbClr val="FFFFFF"/>
                </a:solidFill>
                <a:latin typeface="Tempus Sans ITC"/>
                <a:cs typeface="Tempus Sans ITC"/>
              </a:rPr>
              <a:t>late sodium </a:t>
            </a: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current </a:t>
            </a:r>
            <a:r>
              <a:rPr dirty="0" sz="2800" spc="10" b="1">
                <a:solidFill>
                  <a:srgbClr val="FFFFFF"/>
                </a:solidFill>
                <a:latin typeface="Tempus Sans ITC"/>
                <a:cs typeface="Tempus Sans ITC"/>
              </a:rPr>
              <a:t>which</a:t>
            </a:r>
            <a:r>
              <a:rPr dirty="0" sz="2800" spc="-475" b="1">
                <a:solidFill>
                  <a:srgbClr val="FFFFFF"/>
                </a:solidFill>
                <a:latin typeface="Tempus Sans ITC"/>
                <a:cs typeface="Tempus Sans ITC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empus Sans ITC"/>
                <a:cs typeface="Tempus Sans ITC"/>
              </a:rPr>
              <a:t>increases</a:t>
            </a:r>
            <a:endParaRPr sz="2800">
              <a:latin typeface="Tempus Sans ITC"/>
              <a:cs typeface="Tempus Sans ITC"/>
            </a:endParaRPr>
          </a:p>
          <a:p>
            <a:pPr marL="356870">
              <a:lnSpc>
                <a:spcPts val="3195"/>
              </a:lnSpc>
            </a:pPr>
            <a:r>
              <a:rPr dirty="0" sz="2800" spc="10" b="1">
                <a:solidFill>
                  <a:srgbClr val="FFFFFF"/>
                </a:solidFill>
                <a:latin typeface="Tempus Sans ITC"/>
                <a:cs typeface="Tempus Sans ITC"/>
              </a:rPr>
              <a:t>during</a:t>
            </a:r>
            <a:r>
              <a:rPr dirty="0" sz="2800" spc="-155" b="1">
                <a:solidFill>
                  <a:srgbClr val="FFFFFF"/>
                </a:solidFill>
                <a:latin typeface="Tempus Sans ITC"/>
                <a:cs typeface="Tempus Sans ITC"/>
              </a:rPr>
              <a:t> </a:t>
            </a: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ischemia</a:t>
            </a:r>
            <a:endParaRPr sz="2800">
              <a:latin typeface="Tempus Sans ITC"/>
              <a:cs typeface="Tempus Sans IT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26664" y="2109216"/>
            <a:ext cx="569976" cy="7955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1959" y="2880360"/>
            <a:ext cx="7955280" cy="9845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316179" y="2934715"/>
            <a:ext cx="30289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10" b="1">
                <a:latin typeface="Arial Narrow"/>
                <a:cs typeface="Arial Narrow"/>
              </a:rPr>
              <a:t>h</a:t>
            </a:r>
            <a:r>
              <a:rPr dirty="0" sz="2800" b="1">
                <a:latin typeface="Arial Narrow"/>
                <a:cs typeface="Arial Narrow"/>
              </a:rPr>
              <a:t>;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1959" y="3947159"/>
            <a:ext cx="8564880" cy="14752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455155" y="4002151"/>
            <a:ext cx="13589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latin typeface="Arial Narrow"/>
                <a:cs typeface="Arial Narrow"/>
              </a:rPr>
              <a:t>inhibitors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51954" y="2743200"/>
            <a:ext cx="5339715" cy="3886200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53975" marR="54610" indent="27940">
              <a:lnSpc>
                <a:spcPct val="100000"/>
              </a:lnSpc>
              <a:spcBef>
                <a:spcPts val="1505"/>
              </a:spcBef>
            </a:pPr>
            <a:r>
              <a:rPr dirty="0" sz="2800" spc="5" b="1">
                <a:latin typeface="Arial Narrow"/>
                <a:cs typeface="Arial Narrow"/>
              </a:rPr>
              <a:t>the </a:t>
            </a:r>
            <a:r>
              <a:rPr dirty="0" sz="2800" b="1">
                <a:latin typeface="Arial Narrow"/>
                <a:cs typeface="Arial Narrow"/>
              </a:rPr>
              <a:t>QT interval so contraindicated</a:t>
            </a:r>
            <a:r>
              <a:rPr dirty="0" sz="2800" spc="-240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wit  II</a:t>
            </a:r>
            <a:r>
              <a:rPr dirty="0" sz="2800" spc="-95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antiarrhthmics</a:t>
            </a:r>
            <a:endParaRPr sz="2800">
              <a:latin typeface="Arial Narrow"/>
              <a:cs typeface="Arial Narrow"/>
            </a:endParaRPr>
          </a:p>
          <a:p>
            <a:pPr algn="just" marL="11430" indent="-12065">
              <a:lnSpc>
                <a:spcPct val="107200"/>
              </a:lnSpc>
              <a:spcBef>
                <a:spcPts val="1440"/>
              </a:spcBef>
            </a:pPr>
            <a:r>
              <a:rPr dirty="0" sz="2800" b="1">
                <a:latin typeface="Arial Narrow"/>
                <a:cs typeface="Arial Narrow"/>
              </a:rPr>
              <a:t>velops </a:t>
            </a:r>
            <a:r>
              <a:rPr dirty="0" sz="2800" spc="5" b="1">
                <a:latin typeface="Arial Narrow"/>
                <a:cs typeface="Arial Narrow"/>
              </a:rPr>
              <a:t>due </a:t>
            </a:r>
            <a:r>
              <a:rPr dirty="0" sz="2800" b="1">
                <a:latin typeface="Arial Narrow"/>
                <a:cs typeface="Arial Narrow"/>
              </a:rPr>
              <a:t>to interaction </a:t>
            </a:r>
            <a:r>
              <a:rPr dirty="0" sz="2800" spc="5" b="1">
                <a:latin typeface="Arial Narrow"/>
                <a:cs typeface="Arial Narrow"/>
              </a:rPr>
              <a:t>with </a:t>
            </a:r>
            <a:r>
              <a:rPr dirty="0" sz="2800" b="1">
                <a:latin typeface="Arial Narrow"/>
                <a:cs typeface="Arial Narrow"/>
              </a:rPr>
              <a:t>CYT</a:t>
            </a:r>
            <a:r>
              <a:rPr dirty="0" sz="2800" spc="-275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450  </a:t>
            </a:r>
            <a:r>
              <a:rPr dirty="0" sz="2800" b="1" i="1">
                <a:solidFill>
                  <a:srgbClr val="6600FF"/>
                </a:solidFill>
                <a:latin typeface="Arial Narrow"/>
                <a:cs typeface="Arial Narrow"/>
              </a:rPr>
              <a:t>m, verapamil, ketoconazole,</a:t>
            </a:r>
            <a:r>
              <a:rPr dirty="0" sz="2800" spc="-185" b="1" i="1">
                <a:solidFill>
                  <a:srgbClr val="6600FF"/>
                </a:solidFill>
                <a:latin typeface="Arial Narrow"/>
                <a:cs typeface="Arial Narrow"/>
              </a:rPr>
              <a:t> </a:t>
            </a:r>
            <a:r>
              <a:rPr dirty="0" sz="2800" b="1" i="1">
                <a:solidFill>
                  <a:srgbClr val="6600FF"/>
                </a:solidFill>
                <a:latin typeface="Arial Narrow"/>
                <a:cs typeface="Arial Narrow"/>
              </a:rPr>
              <a:t>macrolide  </a:t>
            </a:r>
            <a:r>
              <a:rPr dirty="0" sz="2800" b="1" i="1">
                <a:solidFill>
                  <a:srgbClr val="6600FF"/>
                </a:solidFill>
                <a:latin typeface="Arial Narrow"/>
                <a:cs typeface="Arial Narrow"/>
              </a:rPr>
              <a:t>grapefruit</a:t>
            </a:r>
            <a:r>
              <a:rPr dirty="0" sz="2800" spc="-140" b="1" i="1">
                <a:solidFill>
                  <a:srgbClr val="6600FF"/>
                </a:solidFill>
                <a:latin typeface="Arial Narrow"/>
                <a:cs typeface="Arial Narrow"/>
              </a:rPr>
              <a:t> </a:t>
            </a:r>
            <a:r>
              <a:rPr dirty="0" sz="2800" spc="5" b="1" i="1">
                <a:solidFill>
                  <a:srgbClr val="6600FF"/>
                </a:solidFill>
                <a:latin typeface="Arial Narrow"/>
                <a:cs typeface="Arial Narrow"/>
              </a:rPr>
              <a:t>juice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33600" y="2743200"/>
            <a:ext cx="5257800" cy="3886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52800" y="2819400"/>
            <a:ext cx="2343150" cy="3657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00" y="2819400"/>
            <a:ext cx="2914650" cy="1295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1959" y="5471159"/>
            <a:ext cx="8564880" cy="551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36244" y="2934715"/>
            <a:ext cx="4375150" cy="3026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2797175">
              <a:lnSpc>
                <a:spcPct val="100000"/>
              </a:lnSpc>
            </a:pPr>
            <a:r>
              <a:rPr dirty="0" sz="2800" b="1">
                <a:latin typeface="Arial Narrow"/>
                <a:cs typeface="Arial Narrow"/>
              </a:rPr>
              <a:t>It prolongs  </a:t>
            </a:r>
            <a:r>
              <a:rPr dirty="0" sz="2800" spc="-5" b="1">
                <a:latin typeface="Arial Narrow"/>
                <a:cs typeface="Arial Narrow"/>
              </a:rPr>
              <a:t>Class </a:t>
            </a:r>
            <a:r>
              <a:rPr dirty="0" sz="2800" spc="5" b="1">
                <a:latin typeface="Arial Narrow"/>
                <a:cs typeface="Arial Narrow"/>
              </a:rPr>
              <a:t>Ia &amp;</a:t>
            </a:r>
            <a:r>
              <a:rPr dirty="0" sz="2800" spc="-10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I</a:t>
            </a:r>
            <a:endParaRPr sz="2800">
              <a:latin typeface="Arial Narrow"/>
              <a:cs typeface="Arial Narrow"/>
            </a:endParaRPr>
          </a:p>
          <a:p>
            <a:pPr algn="just" marL="12700" marR="2810510">
              <a:lnSpc>
                <a:spcPct val="107200"/>
              </a:lnSpc>
              <a:spcBef>
                <a:spcPts val="1440"/>
              </a:spcBef>
            </a:pPr>
            <a:r>
              <a:rPr dirty="0" sz="2800" spc="-20" b="1">
                <a:latin typeface="Arial Narrow"/>
                <a:cs typeface="Arial Narrow"/>
              </a:rPr>
              <a:t>Toxicity </a:t>
            </a:r>
            <a:r>
              <a:rPr dirty="0" sz="2800" spc="5" b="1">
                <a:latin typeface="Arial Narrow"/>
                <a:cs typeface="Arial Narrow"/>
              </a:rPr>
              <a:t>de  </a:t>
            </a:r>
            <a:r>
              <a:rPr dirty="0" sz="2800" spc="-5" b="1">
                <a:latin typeface="Arial Narrow"/>
                <a:cs typeface="Arial Narrow"/>
              </a:rPr>
              <a:t>as; </a:t>
            </a:r>
            <a:r>
              <a:rPr dirty="0" sz="2800" b="1" i="1">
                <a:solidFill>
                  <a:srgbClr val="6600FF"/>
                </a:solidFill>
                <a:latin typeface="Arial Narrow"/>
                <a:cs typeface="Arial Narrow"/>
              </a:rPr>
              <a:t>diltiaze  </a:t>
            </a:r>
            <a:r>
              <a:rPr dirty="0" sz="2800" spc="-10" b="1" i="1">
                <a:solidFill>
                  <a:srgbClr val="6600FF"/>
                </a:solidFill>
                <a:latin typeface="Arial Narrow"/>
                <a:cs typeface="Arial Narrow"/>
              </a:rPr>
              <a:t>a</a:t>
            </a:r>
            <a:r>
              <a:rPr dirty="0" sz="2800" spc="5" b="1" i="1">
                <a:solidFill>
                  <a:srgbClr val="6600FF"/>
                </a:solidFill>
                <a:latin typeface="Arial Narrow"/>
                <a:cs typeface="Arial Narrow"/>
              </a:rPr>
              <a:t>n</a:t>
            </a:r>
            <a:r>
              <a:rPr dirty="0" sz="2800" spc="5" b="1" i="1">
                <a:solidFill>
                  <a:srgbClr val="6600FF"/>
                </a:solidFill>
                <a:latin typeface="Arial Narrow"/>
                <a:cs typeface="Arial Narrow"/>
              </a:rPr>
              <a:t>t</a:t>
            </a:r>
            <a:r>
              <a:rPr dirty="0" sz="2800" b="1" i="1">
                <a:solidFill>
                  <a:srgbClr val="6600FF"/>
                </a:solidFill>
                <a:latin typeface="Arial Narrow"/>
                <a:cs typeface="Arial Narrow"/>
              </a:rPr>
              <a:t>i</a:t>
            </a:r>
            <a:r>
              <a:rPr dirty="0" sz="2800" spc="15" b="1" i="1">
                <a:solidFill>
                  <a:srgbClr val="6600FF"/>
                </a:solidFill>
                <a:latin typeface="Arial Narrow"/>
                <a:cs typeface="Arial Narrow"/>
              </a:rPr>
              <a:t>b</a:t>
            </a:r>
            <a:r>
              <a:rPr dirty="0" sz="2800" b="1" i="1">
                <a:solidFill>
                  <a:srgbClr val="6600FF"/>
                </a:solidFill>
                <a:latin typeface="Arial Narrow"/>
                <a:cs typeface="Arial Narrow"/>
              </a:rPr>
              <a:t>i</a:t>
            </a:r>
            <a:r>
              <a:rPr dirty="0" sz="2800" spc="15" b="1" i="1">
                <a:solidFill>
                  <a:srgbClr val="6600FF"/>
                </a:solidFill>
                <a:latin typeface="Arial Narrow"/>
                <a:cs typeface="Arial Narrow"/>
              </a:rPr>
              <a:t>o</a:t>
            </a:r>
            <a:r>
              <a:rPr dirty="0" sz="2800" b="1" i="1">
                <a:solidFill>
                  <a:srgbClr val="6600FF"/>
                </a:solidFill>
                <a:latin typeface="Arial Narrow"/>
                <a:cs typeface="Arial Narrow"/>
              </a:rPr>
              <a:t>t</a:t>
            </a:r>
            <a:r>
              <a:rPr dirty="0" sz="2800" spc="-20" b="1" i="1">
                <a:solidFill>
                  <a:srgbClr val="6600FF"/>
                </a:solidFill>
                <a:latin typeface="Arial Narrow"/>
                <a:cs typeface="Arial Narrow"/>
              </a:rPr>
              <a:t>i</a:t>
            </a:r>
            <a:r>
              <a:rPr dirty="0" sz="2800" spc="-10" b="1" i="1">
                <a:solidFill>
                  <a:srgbClr val="6600FF"/>
                </a:solidFill>
                <a:latin typeface="Arial Narrow"/>
                <a:cs typeface="Arial Narrow"/>
              </a:rPr>
              <a:t>cs</a:t>
            </a:r>
            <a:r>
              <a:rPr dirty="0" sz="2800" b="1" i="1">
                <a:solidFill>
                  <a:srgbClr val="6600FF"/>
                </a:solidFill>
                <a:latin typeface="Arial Narrow"/>
                <a:cs typeface="Arial Narrow"/>
              </a:rPr>
              <a:t>,</a:t>
            </a:r>
            <a:endParaRPr sz="2800">
              <a:latin typeface="Arial Narrow"/>
              <a:cs typeface="Arial Narrow"/>
            </a:endParaRPr>
          </a:p>
          <a:p>
            <a:pPr algn="just" marL="12700">
              <a:lnSpc>
                <a:spcPct val="100000"/>
              </a:lnSpc>
              <a:spcBef>
                <a:spcPts val="1440"/>
              </a:spcBef>
            </a:pPr>
            <a:r>
              <a:rPr dirty="0" sz="2800" spc="-5" b="1">
                <a:latin typeface="Arial Narrow"/>
                <a:cs typeface="Arial Narrow"/>
              </a:rPr>
              <a:t>ADRs:- </a:t>
            </a:r>
            <a:r>
              <a:rPr dirty="0" sz="2800" b="1">
                <a:latin typeface="Arial Narrow"/>
                <a:cs typeface="Arial Narrow"/>
              </a:rPr>
              <a:t>dizziness ,</a:t>
            </a:r>
            <a:r>
              <a:rPr dirty="0" sz="2800" spc="-6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constipation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1959" y="6156959"/>
            <a:ext cx="8260080" cy="5516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36244" y="6212840"/>
            <a:ext cx="7814309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latin typeface="Arial Narrow"/>
                <a:cs typeface="Arial Narrow"/>
              </a:rPr>
              <a:t>Used </a:t>
            </a:r>
            <a:r>
              <a:rPr dirty="0" sz="2800" b="1">
                <a:latin typeface="Arial Narrow"/>
                <a:cs typeface="Arial Narrow"/>
              </a:rPr>
              <a:t>in chronic </a:t>
            </a:r>
            <a:r>
              <a:rPr dirty="0" sz="2800" spc="5" b="1">
                <a:latin typeface="Arial Narrow"/>
                <a:cs typeface="Arial Narrow"/>
              </a:rPr>
              <a:t>angina </a:t>
            </a:r>
            <a:r>
              <a:rPr dirty="0" sz="2800" b="1">
                <a:latin typeface="Arial Narrow"/>
                <a:cs typeface="Arial Narrow"/>
              </a:rPr>
              <a:t>concommitanly </a:t>
            </a:r>
            <a:r>
              <a:rPr dirty="0" sz="2800" spc="5" b="1">
                <a:latin typeface="Arial Narrow"/>
                <a:cs typeface="Arial Narrow"/>
              </a:rPr>
              <a:t>with other</a:t>
            </a:r>
            <a:r>
              <a:rPr dirty="0" sz="2800" spc="-290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drugs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968" y="3020567"/>
            <a:ext cx="6455663" cy="113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2444" y="3082035"/>
            <a:ext cx="5355590" cy="984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Franklin Gothic Book"/>
                <a:cs typeface="Franklin Gothic Book"/>
              </a:rPr>
              <a:t>Which </a:t>
            </a:r>
            <a:r>
              <a:rPr dirty="0" sz="3200" spc="-10">
                <a:latin typeface="Franklin Gothic Book"/>
                <a:cs typeface="Franklin Gothic Book"/>
              </a:rPr>
              <a:t>antihyperlipidemic</a:t>
            </a:r>
            <a:r>
              <a:rPr dirty="0" sz="3200" spc="-5">
                <a:latin typeface="Franklin Gothic Book"/>
                <a:cs typeface="Franklin Gothic Book"/>
              </a:rPr>
              <a:t> drug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3200" spc="-5">
                <a:latin typeface="Franklin Gothic Book"/>
                <a:cs typeface="Franklin Gothic Book"/>
              </a:rPr>
              <a:t>should </a:t>
            </a:r>
            <a:r>
              <a:rPr dirty="0" sz="3200" spc="-15">
                <a:latin typeface="Franklin Gothic Book"/>
                <a:cs typeface="Franklin Gothic Book"/>
              </a:rPr>
              <a:t>be </a:t>
            </a:r>
            <a:r>
              <a:rPr dirty="0" sz="3200" spc="-10">
                <a:latin typeface="Franklin Gothic Book"/>
                <a:cs typeface="Franklin Gothic Book"/>
              </a:rPr>
              <a:t>prescribed </a:t>
            </a:r>
            <a:r>
              <a:rPr dirty="0" sz="3200" spc="-30">
                <a:latin typeface="Franklin Gothic Book"/>
                <a:cs typeface="Franklin Gothic Book"/>
              </a:rPr>
              <a:t>to</a:t>
            </a:r>
            <a:r>
              <a:rPr dirty="0" sz="3200" spc="105">
                <a:latin typeface="Franklin Gothic Book"/>
                <a:cs typeface="Franklin Gothic Book"/>
              </a:rPr>
              <a:t> </a:t>
            </a:r>
            <a:r>
              <a:rPr dirty="0" sz="3200" spc="-10">
                <a:latin typeface="Franklin Gothic Book"/>
                <a:cs typeface="Franklin Gothic Book"/>
              </a:rPr>
              <a:t>Helmi?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762000"/>
            <a:ext cx="25908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5968" y="963167"/>
            <a:ext cx="3712463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2444" y="1020698"/>
            <a:ext cx="1834514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>
                <a:latin typeface="Algerian"/>
                <a:cs typeface="Algerian"/>
              </a:rPr>
              <a:t>Minicase</a:t>
            </a:r>
            <a:endParaRPr sz="32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960" y="670559"/>
            <a:ext cx="5440679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9559" y="4632959"/>
            <a:ext cx="2926080" cy="55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51959" y="3718559"/>
            <a:ext cx="2316480" cy="551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3359" y="3718559"/>
            <a:ext cx="3154679" cy="551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85160" y="2575560"/>
            <a:ext cx="5821680" cy="551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80409" y="2599182"/>
            <a:ext cx="5632450" cy="461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5" b="1">
                <a:latin typeface="Tempus Sans ITC"/>
                <a:cs typeface="Tempus Sans ITC"/>
              </a:rPr>
              <a:t>Nifedipine </a:t>
            </a:r>
            <a:r>
              <a:rPr dirty="0" sz="2800" b="1">
                <a:latin typeface="Tempus Sans ITC"/>
                <a:cs typeface="Tempus Sans ITC"/>
              </a:rPr>
              <a:t>, </a:t>
            </a:r>
            <a:r>
              <a:rPr dirty="0" sz="2800" spc="5" b="1">
                <a:latin typeface="Tempus Sans ITC"/>
                <a:cs typeface="Tempus Sans ITC"/>
              </a:rPr>
              <a:t>Nicardipine,</a:t>
            </a:r>
            <a:r>
              <a:rPr dirty="0" sz="2800" spc="-195" b="1">
                <a:latin typeface="Tempus Sans ITC"/>
                <a:cs typeface="Tempus Sans ITC"/>
              </a:rPr>
              <a:t> </a:t>
            </a:r>
            <a:r>
              <a:rPr dirty="0" sz="2800" b="1">
                <a:latin typeface="Tempus Sans ITC"/>
                <a:cs typeface="Tempus Sans ITC"/>
              </a:rPr>
              <a:t>Amlodepine</a:t>
            </a:r>
            <a:endParaRPr sz="2800">
              <a:latin typeface="Tempus Sans ITC"/>
              <a:cs typeface="Tempus Sans IT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160" y="2575560"/>
            <a:ext cx="2849880" cy="551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1140" y="2608326"/>
            <a:ext cx="255143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6600FF"/>
                </a:solidFill>
                <a:latin typeface="Bernard MT Condensed"/>
                <a:cs typeface="Bernard MT Condensed"/>
              </a:rPr>
              <a:t>Dihydropyridines:-</a:t>
            </a:r>
            <a:endParaRPr sz="2800">
              <a:latin typeface="Bernard MT Condensed"/>
              <a:cs typeface="Bernard MT Condense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51959" y="4632959"/>
            <a:ext cx="2240280" cy="551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3359" y="2118360"/>
            <a:ext cx="2926080" cy="5516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5759" y="2804160"/>
            <a:ext cx="2164080" cy="5516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60044" y="2828035"/>
            <a:ext cx="1773555" cy="461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5" b="1">
                <a:latin typeface="Tempus Sans ITC"/>
                <a:cs typeface="Tempus Sans ITC"/>
              </a:rPr>
              <a:t>Nifedipine</a:t>
            </a:r>
            <a:r>
              <a:rPr dirty="0" sz="2800" spc="-165" b="1">
                <a:latin typeface="Tempus Sans ITC"/>
                <a:cs typeface="Tempus Sans ITC"/>
              </a:rPr>
              <a:t> </a:t>
            </a:r>
            <a:r>
              <a:rPr dirty="0" sz="2800" b="1">
                <a:latin typeface="Tempus Sans ITC"/>
                <a:cs typeface="Tempus Sans ITC"/>
              </a:rPr>
              <a:t>,</a:t>
            </a:r>
            <a:endParaRPr sz="2800">
              <a:latin typeface="Tempus Sans ITC"/>
              <a:cs typeface="Tempus Sans IT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5759" y="3566159"/>
            <a:ext cx="2316480" cy="5516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07340" y="3751833"/>
            <a:ext cx="2819400" cy="433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425">
                <a:solidFill>
                  <a:srgbClr val="6600FF"/>
                </a:solidFill>
                <a:latin typeface="Bernard MT Condensed"/>
                <a:cs typeface="Bernard MT Condensed"/>
              </a:rPr>
              <a:t>P</a:t>
            </a:r>
            <a:r>
              <a:rPr dirty="0" baseline="24801" sz="4200" spc="-637" b="1">
                <a:latin typeface="Tempus Sans ITC"/>
                <a:cs typeface="Tempus Sans ITC"/>
              </a:rPr>
              <a:t>V</a:t>
            </a:r>
            <a:r>
              <a:rPr dirty="0" sz="2800" spc="-425">
                <a:solidFill>
                  <a:srgbClr val="6600FF"/>
                </a:solidFill>
                <a:latin typeface="Bernard MT Condensed"/>
                <a:cs typeface="Bernard MT Condensed"/>
              </a:rPr>
              <a:t>he</a:t>
            </a:r>
            <a:r>
              <a:rPr dirty="0" baseline="24801" sz="4200" spc="-637" b="1">
                <a:latin typeface="Tempus Sans ITC"/>
                <a:cs typeface="Tempus Sans ITC"/>
              </a:rPr>
              <a:t>e</a:t>
            </a:r>
            <a:r>
              <a:rPr dirty="0" sz="2800" spc="-425">
                <a:solidFill>
                  <a:srgbClr val="6600FF"/>
                </a:solidFill>
                <a:latin typeface="Bernard MT Condensed"/>
                <a:cs typeface="Bernard MT Condensed"/>
              </a:rPr>
              <a:t>n</a:t>
            </a:r>
            <a:r>
              <a:rPr dirty="0" baseline="24801" sz="4200" spc="-637" b="1">
                <a:latin typeface="Tempus Sans ITC"/>
                <a:cs typeface="Tempus Sans ITC"/>
              </a:rPr>
              <a:t>ra</a:t>
            </a:r>
            <a:r>
              <a:rPr dirty="0" sz="2800" spc="-425">
                <a:solidFill>
                  <a:srgbClr val="6600FF"/>
                </a:solidFill>
                <a:latin typeface="Bernard MT Condensed"/>
                <a:cs typeface="Bernard MT Condensed"/>
              </a:rPr>
              <a:t>y</a:t>
            </a:r>
            <a:r>
              <a:rPr dirty="0" baseline="24801" sz="4200" spc="-637" b="1">
                <a:latin typeface="Tempus Sans ITC"/>
                <a:cs typeface="Tempus Sans ITC"/>
              </a:rPr>
              <a:t>p</a:t>
            </a:r>
            <a:r>
              <a:rPr dirty="0" sz="2800" spc="-425">
                <a:solidFill>
                  <a:srgbClr val="6600FF"/>
                </a:solidFill>
                <a:latin typeface="Bernard MT Condensed"/>
                <a:cs typeface="Bernard MT Condensed"/>
              </a:rPr>
              <a:t>la</a:t>
            </a:r>
            <a:r>
              <a:rPr dirty="0" baseline="24801" sz="4200" spc="-637" b="1">
                <a:latin typeface="Tempus Sans ITC"/>
                <a:cs typeface="Tempus Sans ITC"/>
              </a:rPr>
              <a:t>a</a:t>
            </a:r>
            <a:r>
              <a:rPr dirty="0" sz="2800" spc="-425">
                <a:solidFill>
                  <a:srgbClr val="6600FF"/>
                </a:solidFill>
                <a:latin typeface="Bernard MT Condensed"/>
                <a:cs typeface="Bernard MT Condensed"/>
              </a:rPr>
              <a:t>l</a:t>
            </a:r>
            <a:r>
              <a:rPr dirty="0" baseline="24801" sz="4200" spc="-637" b="1">
                <a:latin typeface="Tempus Sans ITC"/>
                <a:cs typeface="Tempus Sans ITC"/>
              </a:rPr>
              <a:t>m</a:t>
            </a:r>
            <a:r>
              <a:rPr dirty="0" sz="2800" spc="-425">
                <a:solidFill>
                  <a:srgbClr val="6600FF"/>
                </a:solidFill>
                <a:latin typeface="Bernard MT Condensed"/>
                <a:cs typeface="Bernard MT Condensed"/>
              </a:rPr>
              <a:t>ky</a:t>
            </a:r>
            <a:r>
              <a:rPr dirty="0" baseline="24801" sz="4200" spc="-637" b="1">
                <a:latin typeface="Tempus Sans ITC"/>
                <a:cs typeface="Tempus Sans ITC"/>
              </a:rPr>
              <a:t>i</a:t>
            </a:r>
            <a:r>
              <a:rPr dirty="0" sz="2800" spc="-425">
                <a:solidFill>
                  <a:srgbClr val="6600FF"/>
                </a:solidFill>
                <a:latin typeface="Bernard MT Condensed"/>
                <a:cs typeface="Bernard MT Condensed"/>
              </a:rPr>
              <a:t>l</a:t>
            </a:r>
            <a:r>
              <a:rPr dirty="0" baseline="24801" sz="4200" spc="-637" b="1">
                <a:latin typeface="Tempus Sans ITC"/>
                <a:cs typeface="Tempus Sans ITC"/>
              </a:rPr>
              <a:t>l</a:t>
            </a:r>
            <a:r>
              <a:rPr dirty="0" sz="2800" spc="-425">
                <a:solidFill>
                  <a:srgbClr val="6600FF"/>
                </a:solidFill>
                <a:latin typeface="Bernard MT Condensed"/>
                <a:cs typeface="Bernard MT Condensed"/>
              </a:rPr>
              <a:t>amines:-</a:t>
            </a:r>
            <a:endParaRPr sz="2800">
              <a:latin typeface="Bernard MT Condensed"/>
              <a:cs typeface="Bernard MT Condense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5759" y="4556759"/>
            <a:ext cx="2240280" cy="551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83540" y="4666869"/>
            <a:ext cx="24206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434">
                <a:solidFill>
                  <a:srgbClr val="6600FF"/>
                </a:solidFill>
                <a:latin typeface="Bernard MT Condensed"/>
                <a:cs typeface="Bernard MT Condensed"/>
              </a:rPr>
              <a:t>B</a:t>
            </a:r>
            <a:r>
              <a:rPr dirty="0" baseline="12896" sz="4200" spc="-652" b="1">
                <a:latin typeface="Tempus Sans ITC"/>
                <a:cs typeface="Tempus Sans ITC"/>
              </a:rPr>
              <a:t>D</a:t>
            </a:r>
            <a:r>
              <a:rPr dirty="0" sz="2800" spc="-434">
                <a:solidFill>
                  <a:srgbClr val="6600FF"/>
                </a:solidFill>
                <a:latin typeface="Bernard MT Condensed"/>
                <a:cs typeface="Bernard MT Condensed"/>
              </a:rPr>
              <a:t>e</a:t>
            </a:r>
            <a:r>
              <a:rPr dirty="0" baseline="12896" sz="4200" spc="-652" b="1">
                <a:latin typeface="Tempus Sans ITC"/>
                <a:cs typeface="Tempus Sans ITC"/>
              </a:rPr>
              <a:t>i</a:t>
            </a:r>
            <a:r>
              <a:rPr dirty="0" sz="2800" spc="-434">
                <a:solidFill>
                  <a:srgbClr val="6600FF"/>
                </a:solidFill>
                <a:latin typeface="Bernard MT Condensed"/>
                <a:cs typeface="Bernard MT Condensed"/>
              </a:rPr>
              <a:t>n</a:t>
            </a:r>
            <a:r>
              <a:rPr dirty="0" baseline="12896" sz="4200" spc="-652" b="1">
                <a:latin typeface="Tempus Sans ITC"/>
                <a:cs typeface="Tempus Sans ITC"/>
              </a:rPr>
              <a:t>lt</a:t>
            </a:r>
            <a:r>
              <a:rPr dirty="0" sz="2800" spc="-434">
                <a:solidFill>
                  <a:srgbClr val="6600FF"/>
                </a:solidFill>
                <a:latin typeface="Bernard MT Condensed"/>
                <a:cs typeface="Bernard MT Condensed"/>
              </a:rPr>
              <a:t>z</a:t>
            </a:r>
            <a:r>
              <a:rPr dirty="0" baseline="12896" sz="4200" spc="-652" b="1">
                <a:latin typeface="Tempus Sans ITC"/>
                <a:cs typeface="Tempus Sans ITC"/>
              </a:rPr>
              <a:t>i</a:t>
            </a:r>
            <a:r>
              <a:rPr dirty="0" sz="2800" spc="-434">
                <a:solidFill>
                  <a:srgbClr val="6600FF"/>
                </a:solidFill>
                <a:latin typeface="Bernard MT Condensed"/>
                <a:cs typeface="Bernard MT Condensed"/>
              </a:rPr>
              <a:t>t</a:t>
            </a:r>
            <a:r>
              <a:rPr dirty="0" baseline="12896" sz="4200" spc="-652" b="1">
                <a:latin typeface="Tempus Sans ITC"/>
                <a:cs typeface="Tempus Sans ITC"/>
              </a:rPr>
              <a:t>a</a:t>
            </a:r>
            <a:r>
              <a:rPr dirty="0" sz="2800" spc="-434">
                <a:solidFill>
                  <a:srgbClr val="6600FF"/>
                </a:solidFill>
                <a:latin typeface="Bernard MT Condensed"/>
                <a:cs typeface="Bernard MT Condensed"/>
              </a:rPr>
              <a:t>h</a:t>
            </a:r>
            <a:r>
              <a:rPr dirty="0" baseline="12896" sz="4200" spc="-652" b="1">
                <a:latin typeface="Tempus Sans ITC"/>
                <a:cs typeface="Tempus Sans ITC"/>
              </a:rPr>
              <a:t>z</a:t>
            </a:r>
            <a:r>
              <a:rPr dirty="0" sz="2800" spc="-434">
                <a:solidFill>
                  <a:srgbClr val="6600FF"/>
                </a:solidFill>
                <a:latin typeface="Bernard MT Condensed"/>
                <a:cs typeface="Bernard MT Condensed"/>
              </a:rPr>
              <a:t>ia</a:t>
            </a:r>
            <a:r>
              <a:rPr dirty="0" baseline="12896" sz="4200" spc="-652" b="1">
                <a:latin typeface="Tempus Sans ITC"/>
                <a:cs typeface="Tempus Sans ITC"/>
              </a:rPr>
              <a:t>em</a:t>
            </a:r>
            <a:r>
              <a:rPr dirty="0" sz="2800" spc="-434">
                <a:solidFill>
                  <a:srgbClr val="6600FF"/>
                </a:solidFill>
                <a:latin typeface="Bernard MT Condensed"/>
                <a:cs typeface="Bernard MT Condensed"/>
              </a:rPr>
              <a:t>zepines:-</a:t>
            </a:r>
            <a:endParaRPr sz="2800">
              <a:latin typeface="Bernard MT Condensed"/>
              <a:cs typeface="Bernard MT Condense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13759" y="2804160"/>
            <a:ext cx="4221480" cy="5516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509009" y="2828035"/>
            <a:ext cx="3644900" cy="461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5" b="1">
                <a:latin typeface="Tempus Sans ITC"/>
                <a:cs typeface="Tempus Sans ITC"/>
              </a:rPr>
              <a:t>Vascular smooth</a:t>
            </a:r>
            <a:r>
              <a:rPr dirty="0" sz="2800" spc="-190" b="1">
                <a:latin typeface="Tempus Sans ITC"/>
                <a:cs typeface="Tempus Sans ITC"/>
              </a:rPr>
              <a:t> </a:t>
            </a:r>
            <a:r>
              <a:rPr dirty="0" sz="2800" spc="5" b="1">
                <a:latin typeface="Tempus Sans ITC"/>
                <a:cs typeface="Tempus Sans ITC"/>
              </a:rPr>
              <a:t>muscle</a:t>
            </a:r>
            <a:endParaRPr sz="2800">
              <a:latin typeface="Tempus Sans ITC"/>
              <a:cs typeface="Tempus Sans IT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89959" y="3566159"/>
            <a:ext cx="4221480" cy="5516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89959" y="4556759"/>
            <a:ext cx="4221480" cy="551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585209" y="3590290"/>
            <a:ext cx="2453640" cy="1529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50" b="1">
                <a:latin typeface="Tempus Sans ITC"/>
                <a:cs typeface="Tempus Sans ITC"/>
              </a:rPr>
              <a:t>Cardi</a:t>
            </a:r>
            <a:r>
              <a:rPr dirty="0" baseline="-23809" sz="4200" spc="-825" b="1">
                <a:latin typeface="Tempus Sans ITC"/>
                <a:cs typeface="Tempus Sans ITC"/>
              </a:rPr>
              <a:t>V</a:t>
            </a:r>
            <a:r>
              <a:rPr dirty="0" sz="2800" spc="-550" b="1">
                <a:latin typeface="Tempus Sans ITC"/>
                <a:cs typeface="Tempus Sans ITC"/>
              </a:rPr>
              <a:t>om</a:t>
            </a:r>
            <a:r>
              <a:rPr dirty="0" baseline="-23809" sz="4200" spc="-825" b="1">
                <a:latin typeface="Tempus Sans ITC"/>
                <a:cs typeface="Tempus Sans ITC"/>
              </a:rPr>
              <a:t>era</a:t>
            </a:r>
            <a:r>
              <a:rPr dirty="0" sz="2800" spc="-550" b="1">
                <a:latin typeface="Tempus Sans ITC"/>
                <a:cs typeface="Tempus Sans ITC"/>
              </a:rPr>
              <a:t>y</a:t>
            </a:r>
            <a:r>
              <a:rPr dirty="0" baseline="-23809" sz="4200" spc="-825" b="1">
                <a:latin typeface="Tempus Sans ITC"/>
                <a:cs typeface="Tempus Sans ITC"/>
              </a:rPr>
              <a:t>p</a:t>
            </a:r>
            <a:r>
              <a:rPr dirty="0" sz="2800" spc="-550" b="1">
                <a:latin typeface="Tempus Sans ITC"/>
                <a:cs typeface="Tempus Sans ITC"/>
              </a:rPr>
              <a:t>o</a:t>
            </a:r>
            <a:r>
              <a:rPr dirty="0" baseline="-23809" sz="4200" spc="-825" b="1">
                <a:latin typeface="Tempus Sans ITC"/>
                <a:cs typeface="Tempus Sans ITC"/>
              </a:rPr>
              <a:t>a</a:t>
            </a:r>
            <a:r>
              <a:rPr dirty="0" sz="2800" spc="-550" b="1">
                <a:latin typeface="Tempus Sans ITC"/>
                <a:cs typeface="Tempus Sans ITC"/>
              </a:rPr>
              <a:t>c</a:t>
            </a:r>
            <a:r>
              <a:rPr dirty="0" baseline="-23809" sz="4200" spc="-825" b="1">
                <a:latin typeface="Tempus Sans ITC"/>
                <a:cs typeface="Tempus Sans ITC"/>
              </a:rPr>
              <a:t>m</a:t>
            </a:r>
            <a:r>
              <a:rPr dirty="0" sz="2800" spc="-550" b="1">
                <a:latin typeface="Tempus Sans ITC"/>
                <a:cs typeface="Tempus Sans ITC"/>
              </a:rPr>
              <a:t>yt</a:t>
            </a:r>
            <a:r>
              <a:rPr dirty="0" baseline="-23809" sz="4200" spc="-825" b="1">
                <a:latin typeface="Tempus Sans ITC"/>
                <a:cs typeface="Tempus Sans ITC"/>
              </a:rPr>
              <a:t>i</a:t>
            </a:r>
            <a:r>
              <a:rPr dirty="0" sz="2800" spc="-550" b="1">
                <a:latin typeface="Tempus Sans ITC"/>
                <a:cs typeface="Tempus Sans ITC"/>
              </a:rPr>
              <a:t>e</a:t>
            </a:r>
            <a:r>
              <a:rPr dirty="0" baseline="-23809" sz="4200" spc="-825" b="1">
                <a:latin typeface="Tempus Sans ITC"/>
                <a:cs typeface="Tempus Sans ITC"/>
              </a:rPr>
              <a:t>l</a:t>
            </a:r>
            <a:r>
              <a:rPr dirty="0" baseline="-23809" sz="4200" spc="-735" b="1">
                <a:latin typeface="Tempus Sans ITC"/>
                <a:cs typeface="Tempus Sans ITC"/>
              </a:rPr>
              <a:t> </a:t>
            </a:r>
            <a:r>
              <a:rPr dirty="0" sz="2800" b="1">
                <a:latin typeface="Tempus Sans ITC"/>
                <a:cs typeface="Tempus Sans ITC"/>
              </a:rPr>
              <a:t>s</a:t>
            </a:r>
            <a:endParaRPr sz="2800">
              <a:latin typeface="Tempus Sans ITC"/>
              <a:cs typeface="Tempus Sans IT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430" b="1">
                <a:latin typeface="Tempus Sans ITC"/>
                <a:cs typeface="Tempus Sans ITC"/>
              </a:rPr>
              <a:t>Interm</a:t>
            </a:r>
            <a:r>
              <a:rPr dirty="0" baseline="-11904" sz="4200" spc="-644" b="1">
                <a:latin typeface="Tempus Sans ITC"/>
                <a:cs typeface="Tempus Sans ITC"/>
              </a:rPr>
              <a:t>Di</a:t>
            </a:r>
            <a:r>
              <a:rPr dirty="0" sz="2800" spc="-430" b="1">
                <a:latin typeface="Tempus Sans ITC"/>
                <a:cs typeface="Tempus Sans ITC"/>
              </a:rPr>
              <a:t>e</a:t>
            </a:r>
            <a:r>
              <a:rPr dirty="0" baseline="-11904" sz="4200" spc="-644" b="1">
                <a:latin typeface="Tempus Sans ITC"/>
                <a:cs typeface="Tempus Sans ITC"/>
              </a:rPr>
              <a:t>lt</a:t>
            </a:r>
            <a:r>
              <a:rPr dirty="0" sz="2800" spc="-430" b="1">
                <a:latin typeface="Tempus Sans ITC"/>
                <a:cs typeface="Tempus Sans ITC"/>
              </a:rPr>
              <a:t>d</a:t>
            </a:r>
            <a:r>
              <a:rPr dirty="0" baseline="-11904" sz="4200" spc="-644" b="1">
                <a:latin typeface="Tempus Sans ITC"/>
                <a:cs typeface="Tempus Sans ITC"/>
              </a:rPr>
              <a:t>i</a:t>
            </a:r>
            <a:r>
              <a:rPr dirty="0" sz="2800" spc="-430" b="1">
                <a:latin typeface="Tempus Sans ITC"/>
                <a:cs typeface="Tempus Sans ITC"/>
              </a:rPr>
              <a:t>i</a:t>
            </a:r>
            <a:r>
              <a:rPr dirty="0" baseline="-11904" sz="4200" spc="-644" b="1">
                <a:latin typeface="Tempus Sans ITC"/>
                <a:cs typeface="Tempus Sans ITC"/>
              </a:rPr>
              <a:t>a</a:t>
            </a:r>
            <a:r>
              <a:rPr dirty="0" sz="2800" spc="-430" b="1">
                <a:latin typeface="Tempus Sans ITC"/>
                <a:cs typeface="Tempus Sans ITC"/>
              </a:rPr>
              <a:t>a</a:t>
            </a:r>
            <a:r>
              <a:rPr dirty="0" baseline="-11904" sz="4200" spc="-644" b="1">
                <a:latin typeface="Tempus Sans ITC"/>
                <a:cs typeface="Tempus Sans ITC"/>
              </a:rPr>
              <a:t>z</a:t>
            </a:r>
            <a:r>
              <a:rPr dirty="0" sz="2800" spc="-430" b="1">
                <a:latin typeface="Tempus Sans ITC"/>
                <a:cs typeface="Tempus Sans ITC"/>
              </a:rPr>
              <a:t>t</a:t>
            </a:r>
            <a:r>
              <a:rPr dirty="0" baseline="-11904" sz="4200" spc="-644" b="1">
                <a:latin typeface="Tempus Sans ITC"/>
                <a:cs typeface="Tempus Sans ITC"/>
              </a:rPr>
              <a:t>e</a:t>
            </a:r>
            <a:r>
              <a:rPr dirty="0" sz="2800" spc="-430" b="1">
                <a:latin typeface="Tempus Sans ITC"/>
                <a:cs typeface="Tempus Sans ITC"/>
              </a:rPr>
              <a:t>e</a:t>
            </a:r>
            <a:r>
              <a:rPr dirty="0" baseline="-11904" sz="4200" spc="-644" b="1">
                <a:latin typeface="Tempus Sans ITC"/>
                <a:cs typeface="Tempus Sans ITC"/>
              </a:rPr>
              <a:t>m</a:t>
            </a:r>
            <a:endParaRPr baseline="-11904" sz="4200">
              <a:latin typeface="Tempus Sans ITC"/>
              <a:cs typeface="Tempus Sans IT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3359" y="1508760"/>
            <a:ext cx="2849880" cy="551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07340" y="693546"/>
            <a:ext cx="5615305" cy="1891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84935">
              <a:lnSpc>
                <a:spcPct val="100000"/>
              </a:lnSpc>
            </a:pPr>
            <a:r>
              <a:rPr dirty="0" sz="2800" spc="5" b="1">
                <a:latin typeface="Aharoni"/>
                <a:cs typeface="Aharoni"/>
              </a:rPr>
              <a:t>Calcium channel</a:t>
            </a:r>
            <a:r>
              <a:rPr dirty="0" sz="2800" spc="-220" b="1">
                <a:latin typeface="Aharoni"/>
                <a:cs typeface="Aharoni"/>
              </a:rPr>
              <a:t> </a:t>
            </a:r>
            <a:r>
              <a:rPr dirty="0" sz="2800" b="1">
                <a:latin typeface="Aharoni"/>
                <a:cs typeface="Aharoni"/>
              </a:rPr>
              <a:t>blockers</a:t>
            </a:r>
            <a:endParaRPr sz="2800">
              <a:latin typeface="Aharoni"/>
              <a:cs typeface="Aharoni"/>
            </a:endParaRPr>
          </a:p>
          <a:p>
            <a:pPr marL="12700" marR="3823335">
              <a:lnSpc>
                <a:spcPct val="142900"/>
              </a:lnSpc>
              <a:spcBef>
                <a:spcPts val="1870"/>
              </a:spcBef>
            </a:pPr>
            <a:r>
              <a:rPr dirty="0" sz="2800" spc="10">
                <a:solidFill>
                  <a:srgbClr val="FF0000"/>
                </a:solidFill>
                <a:latin typeface="Bernard MT Condensed"/>
                <a:cs typeface="Bernard MT Condensed"/>
              </a:rPr>
              <a:t>C</a:t>
            </a:r>
            <a:r>
              <a:rPr dirty="0" sz="2800" spc="-15">
                <a:solidFill>
                  <a:srgbClr val="FF0000"/>
                </a:solidFill>
                <a:latin typeface="Bernard MT Condensed"/>
                <a:cs typeface="Bernard MT Condensed"/>
              </a:rPr>
              <a:t>l</a:t>
            </a:r>
            <a:r>
              <a:rPr dirty="0" sz="2800">
                <a:solidFill>
                  <a:srgbClr val="FF0000"/>
                </a:solidFill>
                <a:latin typeface="Bernard MT Condensed"/>
                <a:cs typeface="Bernard MT Condensed"/>
              </a:rPr>
              <a:t>assif</a:t>
            </a:r>
            <a:r>
              <a:rPr dirty="0" sz="2800" spc="-15">
                <a:solidFill>
                  <a:srgbClr val="FF0000"/>
                </a:solidFill>
                <a:latin typeface="Bernard MT Condensed"/>
                <a:cs typeface="Bernard MT Condensed"/>
              </a:rPr>
              <a:t>i</a:t>
            </a:r>
            <a:r>
              <a:rPr dirty="0" sz="2800" spc="-5">
                <a:solidFill>
                  <a:srgbClr val="FF0000"/>
                </a:solidFill>
                <a:latin typeface="Bernard MT Condensed"/>
                <a:cs typeface="Bernard MT Condensed"/>
              </a:rPr>
              <a:t>cation  </a:t>
            </a:r>
            <a:r>
              <a:rPr dirty="0" sz="2800" spc="-5">
                <a:solidFill>
                  <a:srgbClr val="FF0000"/>
                </a:solidFill>
                <a:latin typeface="Bernard MT Condensed"/>
                <a:cs typeface="Bernard MT Condensed"/>
              </a:rPr>
              <a:t>Selectivity</a:t>
            </a:r>
            <a:endParaRPr sz="2800">
              <a:latin typeface="Bernard MT Condensed"/>
              <a:cs typeface="Bernard MT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80" y="231647"/>
            <a:ext cx="5623560" cy="1021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81327" y="234695"/>
            <a:ext cx="2581656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5775" y="332485"/>
            <a:ext cx="2000885" cy="5899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FFFFFF"/>
                </a:solidFill>
                <a:latin typeface="Tempus Sans ITC"/>
                <a:cs typeface="Tempus Sans ITC"/>
              </a:rPr>
              <a:t>Ivabradine</a:t>
            </a:r>
            <a:endParaRPr sz="3600">
              <a:latin typeface="Tempus Sans ITC"/>
              <a:cs typeface="Tempus Sans IT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9479" y="234695"/>
            <a:ext cx="722376" cy="1014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3088" y="1801367"/>
            <a:ext cx="8302752" cy="1094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3088" y="1801367"/>
            <a:ext cx="2017776" cy="795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65376" y="1801367"/>
            <a:ext cx="554736" cy="795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6244" y="1956688"/>
            <a:ext cx="6852920" cy="697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marR="5080" indent="-344805">
              <a:lnSpc>
                <a:spcPts val="2740"/>
              </a:lnSpc>
              <a:tabLst>
                <a:tab pos="3910965" algn="l"/>
              </a:tabLst>
            </a:pPr>
            <a:r>
              <a:rPr dirty="0" sz="2800" b="1">
                <a:solidFill>
                  <a:srgbClr val="FFFFFF"/>
                </a:solidFill>
                <a:latin typeface="Tempus Sans ITC"/>
                <a:cs typeface="Tempus Sans ITC"/>
              </a:rPr>
              <a:t>Ivabradine </a:t>
            </a:r>
            <a:r>
              <a:rPr dirty="0" sz="2400">
                <a:latin typeface="Franklin Gothic Book"/>
                <a:cs typeface="Franklin Gothic Book"/>
              </a:rPr>
              <a:t>reduces</a:t>
            </a:r>
            <a:r>
              <a:rPr dirty="0" sz="2400" spc="-6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slope</a:t>
            </a:r>
            <a:r>
              <a:rPr dirty="0" sz="2400" spc="2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of	</a:t>
            </a:r>
            <a:r>
              <a:rPr dirty="0" sz="2400" spc="-5">
                <a:latin typeface="Franklin Gothic Book"/>
                <a:cs typeface="Franklin Gothic Book"/>
              </a:rPr>
              <a:t>depolarization,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slowing </a:t>
            </a:r>
            <a:r>
              <a:rPr dirty="0" sz="2400" spc="-5">
                <a:latin typeface="Franklin Gothic Book"/>
                <a:cs typeface="Franklin Gothic Book"/>
              </a:rPr>
              <a:t> HR,reducing </a:t>
            </a:r>
            <a:r>
              <a:rPr dirty="0" sz="2400" spc="-15">
                <a:latin typeface="Franklin Gothic Book"/>
                <a:cs typeface="Franklin Gothic Book"/>
              </a:rPr>
              <a:t>myocardila </a:t>
            </a:r>
            <a:r>
              <a:rPr dirty="0" sz="2400" spc="-10">
                <a:latin typeface="Franklin Gothic Book"/>
                <a:cs typeface="Franklin Gothic Book"/>
              </a:rPr>
              <a:t>work </a:t>
            </a:r>
            <a:r>
              <a:rPr dirty="0" sz="2400">
                <a:latin typeface="Franklin Gothic Book"/>
                <a:cs typeface="Franklin Gothic Book"/>
              </a:rPr>
              <a:t>&amp; O2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demand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84976" y="2209800"/>
            <a:ext cx="487679" cy="682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7160" y="5547359"/>
            <a:ext cx="8031480" cy="896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R="28575" indent="141605">
              <a:lnSpc>
                <a:spcPts val="3020"/>
              </a:lnSpc>
            </a:pPr>
            <a:r>
              <a:rPr dirty="0" spc="5"/>
              <a:t>n </a:t>
            </a:r>
            <a:r>
              <a:rPr dirty="0" spc="-20"/>
              <a:t>inward </a:t>
            </a:r>
            <a:r>
              <a:rPr dirty="0" spc="5"/>
              <a:t>Na+/K+</a:t>
            </a:r>
            <a:r>
              <a:rPr dirty="0" spc="-185"/>
              <a:t> </a:t>
            </a:r>
            <a:r>
              <a:rPr dirty="0"/>
              <a:t>current  </a:t>
            </a:r>
            <a:r>
              <a:rPr dirty="0" spc="5"/>
              <a:t>cells </a:t>
            </a:r>
            <a:r>
              <a:rPr dirty="0"/>
              <a:t>of </a:t>
            </a:r>
            <a:r>
              <a:rPr dirty="0" spc="-5"/>
              <a:t>the </a:t>
            </a:r>
            <a:r>
              <a:rPr dirty="0" spc="5"/>
              <a:t>SA</a:t>
            </a:r>
            <a:r>
              <a:rPr dirty="0" spc="-150"/>
              <a:t> </a:t>
            </a:r>
            <a:r>
              <a:rPr dirty="0"/>
              <a:t>node</a:t>
            </a:r>
          </a:p>
        </p:txBody>
      </p:sp>
      <p:sp>
        <p:nvSpPr>
          <p:cNvPr id="13" name="object 13"/>
          <p:cNvSpPr/>
          <p:nvPr/>
        </p:nvSpPr>
        <p:spPr>
          <a:xfrm>
            <a:off x="441959" y="1661160"/>
            <a:ext cx="6736080" cy="509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6244" y="1669160"/>
            <a:ext cx="4582160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latin typeface="Franklin Gothic Book"/>
                <a:cs typeface="Franklin Gothic Book"/>
              </a:rPr>
              <a:t>Ivabradine Selectively </a:t>
            </a:r>
            <a:r>
              <a:rPr dirty="0" sz="2800" spc="5">
                <a:latin typeface="Franklin Gothic Book"/>
                <a:cs typeface="Franklin Gothic Book"/>
              </a:rPr>
              <a:t>blocks</a:t>
            </a:r>
            <a:r>
              <a:rPr dirty="0" sz="2800" spc="-235">
                <a:latin typeface="Franklin Gothic Book"/>
                <a:cs typeface="Franklin Gothic Book"/>
              </a:rPr>
              <a:t> </a:t>
            </a:r>
            <a:r>
              <a:rPr dirty="0" sz="2800" spc="5">
                <a:latin typeface="Franklin Gothic Book"/>
                <a:cs typeface="Franklin Gothic Book"/>
              </a:rPr>
              <a:t>I</a:t>
            </a:r>
            <a:r>
              <a:rPr dirty="0" baseline="-19519" sz="2775" spc="7">
                <a:latin typeface="Franklin Gothic Book"/>
                <a:cs typeface="Franklin Gothic Book"/>
              </a:rPr>
              <a:t>f</a:t>
            </a:r>
            <a:endParaRPr baseline="-19519" sz="2775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57400" y="2819400"/>
            <a:ext cx="3886200" cy="3657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76400" y="2590800"/>
            <a:ext cx="3581400" cy="2895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5759" y="2804160"/>
            <a:ext cx="8031480" cy="12862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1959" y="2880360"/>
            <a:ext cx="8412480" cy="16733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947754" y="2743200"/>
            <a:ext cx="2853690" cy="3962400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1145"/>
              </a:spcBef>
            </a:pPr>
            <a:r>
              <a:rPr dirty="0" baseline="11904" sz="4200" spc="-622">
                <a:latin typeface="Franklin Gothic Book"/>
                <a:cs typeface="Franklin Gothic Book"/>
              </a:rPr>
              <a:t>n</a:t>
            </a:r>
            <a:r>
              <a:rPr dirty="0" sz="2800" spc="-415">
                <a:latin typeface="Franklin Gothic Book"/>
                <a:cs typeface="Franklin Gothic Book"/>
              </a:rPr>
              <a:t>r</a:t>
            </a:r>
            <a:r>
              <a:rPr dirty="0" baseline="11904" sz="4200" spc="-622">
                <a:latin typeface="Franklin Gothic Book"/>
                <a:cs typeface="Franklin Gothic Book"/>
              </a:rPr>
              <a:t>g</a:t>
            </a:r>
            <a:r>
              <a:rPr dirty="0" sz="2800" spc="-415">
                <a:latin typeface="Franklin Gothic Book"/>
                <a:cs typeface="Franklin Gothic Book"/>
              </a:rPr>
              <a:t>s</a:t>
            </a:r>
            <a:r>
              <a:rPr dirty="0" baseline="11904" sz="4200" spc="-622">
                <a:latin typeface="Franklin Gothic Book"/>
                <a:cs typeface="Franklin Gothic Book"/>
              </a:rPr>
              <a:t>ina</a:t>
            </a:r>
            <a:r>
              <a:rPr dirty="0" sz="2800" spc="-415">
                <a:latin typeface="Franklin Gothic Book"/>
                <a:cs typeface="Franklin Gothic Book"/>
              </a:rPr>
              <a:t>in  </a:t>
            </a:r>
            <a:r>
              <a:rPr dirty="0" sz="2800" spc="-275">
                <a:latin typeface="Franklin Gothic Book"/>
                <a:cs typeface="Franklin Gothic Book"/>
              </a:rPr>
              <a:t>p</a:t>
            </a:r>
            <a:r>
              <a:rPr dirty="0" baseline="11904" sz="4200" spc="-412">
                <a:latin typeface="Franklin Gothic Book"/>
                <a:cs typeface="Franklin Gothic Book"/>
              </a:rPr>
              <a:t>in</a:t>
            </a:r>
            <a:r>
              <a:rPr dirty="0" sz="2800" spc="-275">
                <a:latin typeface="Franklin Gothic Book"/>
                <a:cs typeface="Franklin Gothic Book"/>
              </a:rPr>
              <a:t>eople</a:t>
            </a:r>
            <a:r>
              <a:rPr dirty="0" sz="2800" spc="85">
                <a:latin typeface="Franklin Gothic Book"/>
                <a:cs typeface="Franklin Gothic Book"/>
              </a:rPr>
              <a:t> </a:t>
            </a:r>
            <a:r>
              <a:rPr dirty="0" sz="2800" spc="-5">
                <a:latin typeface="Franklin Gothic Book"/>
                <a:cs typeface="Franklin Gothic Book"/>
              </a:rPr>
              <a:t>with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690"/>
              </a:spcBef>
            </a:pPr>
            <a:r>
              <a:rPr dirty="0" sz="2800">
                <a:latin typeface="Franklin Gothic Book"/>
                <a:cs typeface="Franklin Gothic Book"/>
              </a:rPr>
              <a:t>k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1939"/>
              </a:spcBef>
            </a:pPr>
            <a:r>
              <a:rPr dirty="0" sz="2800">
                <a:latin typeface="Franklin Gothic Book"/>
                <a:cs typeface="Franklin Gothic Book"/>
              </a:rPr>
              <a:t>that</a:t>
            </a:r>
            <a:r>
              <a:rPr dirty="0" sz="2800" spc="-85">
                <a:latin typeface="Franklin Gothic Book"/>
                <a:cs typeface="Franklin Gothic Book"/>
              </a:rPr>
              <a:t> </a:t>
            </a:r>
            <a:r>
              <a:rPr dirty="0" sz="2800" spc="-5">
                <a:latin typeface="Franklin Gothic Book"/>
                <a:cs typeface="Franklin Gothic Book"/>
              </a:rPr>
              <a:t>activates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80425" y="3264171"/>
            <a:ext cx="3073400" cy="207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25" indent="-238760">
              <a:lnSpc>
                <a:spcPts val="2830"/>
              </a:lnSpc>
            </a:pPr>
            <a:r>
              <a:rPr dirty="0" sz="2800" spc="-330">
                <a:latin typeface="Franklin Gothic Book"/>
                <a:cs typeface="Franklin Gothic Book"/>
              </a:rPr>
              <a:t>ho</a:t>
            </a:r>
            <a:r>
              <a:rPr dirty="0" baseline="-11904" sz="4200" spc="-494">
                <a:latin typeface="Franklin Gothic Book"/>
                <a:cs typeface="Franklin Gothic Book"/>
              </a:rPr>
              <a:t>per</a:t>
            </a:r>
            <a:r>
              <a:rPr dirty="0" sz="2800" spc="-330">
                <a:latin typeface="Franklin Gothic Book"/>
                <a:cs typeface="Franklin Gothic Book"/>
              </a:rPr>
              <a:t>cann</a:t>
            </a:r>
            <a:r>
              <a:rPr dirty="0" baseline="-11904" sz="4200" spc="-494">
                <a:latin typeface="Franklin Gothic Book"/>
                <a:cs typeface="Franklin Gothic Book"/>
              </a:rPr>
              <a:t>cen</a:t>
            </a:r>
            <a:r>
              <a:rPr dirty="0" sz="2800" spc="-330">
                <a:latin typeface="Franklin Gothic Book"/>
                <a:cs typeface="Franklin Gothic Book"/>
              </a:rPr>
              <a:t>o</a:t>
            </a:r>
            <a:r>
              <a:rPr dirty="0" baseline="-11904" sz="4200" spc="-494">
                <a:latin typeface="Franklin Gothic Book"/>
                <a:cs typeface="Franklin Gothic Book"/>
              </a:rPr>
              <a:t>t</a:t>
            </a:r>
            <a:r>
              <a:rPr dirty="0" sz="2800" spc="-330">
                <a:latin typeface="Franklin Gothic Book"/>
                <a:cs typeface="Franklin Gothic Book"/>
              </a:rPr>
              <a:t>t</a:t>
            </a:r>
            <a:r>
              <a:rPr dirty="0" sz="2800" spc="-114">
                <a:latin typeface="Franklin Gothic Book"/>
                <a:cs typeface="Franklin Gothic Book"/>
              </a:rPr>
              <a:t> </a:t>
            </a:r>
            <a:r>
              <a:rPr dirty="0" sz="2800" spc="-15">
                <a:latin typeface="Franklin Gothic Book"/>
                <a:cs typeface="Franklin Gothic Book"/>
              </a:rPr>
              <a:t>take</a:t>
            </a:r>
            <a:endParaRPr sz="2800">
              <a:latin typeface="Franklin Gothic Book"/>
              <a:cs typeface="Franklin Gothic Book"/>
            </a:endParaRPr>
          </a:p>
          <a:p>
            <a:pPr marL="238125">
              <a:lnSpc>
                <a:spcPct val="100000"/>
              </a:lnSpc>
              <a:spcBef>
                <a:spcPts val="265"/>
              </a:spcBef>
            </a:pPr>
            <a:r>
              <a:rPr dirty="0" sz="2800" spc="10">
                <a:latin typeface="Franklin Gothic Book"/>
                <a:cs typeface="Franklin Gothic Book"/>
              </a:rPr>
              <a:t>ers </a:t>
            </a:r>
            <a:r>
              <a:rPr dirty="0" sz="2800">
                <a:latin typeface="Franklin Gothic Book"/>
                <a:cs typeface="Franklin Gothic Book"/>
              </a:rPr>
              <a:t>alone</a:t>
            </a:r>
            <a:r>
              <a:rPr dirty="0" sz="2800" spc="-190">
                <a:latin typeface="Franklin Gothic Book"/>
                <a:cs typeface="Franklin Gothic Book"/>
              </a:rPr>
              <a:t> </a:t>
            </a:r>
            <a:r>
              <a:rPr dirty="0" sz="2800">
                <a:latin typeface="Franklin Gothic Book"/>
                <a:cs typeface="Franklin Gothic Book"/>
              </a:rPr>
              <a:t>and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5759" y="4709159"/>
            <a:ext cx="4983480" cy="5090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31140" y="2817063"/>
            <a:ext cx="5938520" cy="3561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>
              <a:lnSpc>
                <a:spcPts val="3325"/>
              </a:lnSpc>
            </a:pPr>
            <a:r>
              <a:rPr dirty="0" sz="2800" spc="-610">
                <a:latin typeface="Franklin Gothic Book"/>
                <a:cs typeface="Franklin Gothic Book"/>
              </a:rPr>
              <a:t>U</a:t>
            </a:r>
            <a:r>
              <a:rPr dirty="0" baseline="-11904" sz="4200" spc="-914">
                <a:latin typeface="Franklin Gothic Book"/>
                <a:cs typeface="Franklin Gothic Book"/>
              </a:rPr>
              <a:t>U</a:t>
            </a:r>
            <a:r>
              <a:rPr dirty="0" sz="2800" spc="-610">
                <a:latin typeface="Franklin Gothic Book"/>
                <a:cs typeface="Franklin Gothic Book"/>
              </a:rPr>
              <a:t>s</a:t>
            </a:r>
            <a:r>
              <a:rPr dirty="0" baseline="-11904" sz="4200" spc="-914">
                <a:latin typeface="Franklin Gothic Book"/>
                <a:cs typeface="Franklin Gothic Book"/>
              </a:rPr>
              <a:t>s</a:t>
            </a:r>
            <a:r>
              <a:rPr dirty="0" sz="2800" spc="-610">
                <a:latin typeface="Franklin Gothic Book"/>
                <a:cs typeface="Franklin Gothic Book"/>
              </a:rPr>
              <a:t>e</a:t>
            </a:r>
            <a:r>
              <a:rPr dirty="0" baseline="-11904" sz="4200" spc="-914">
                <a:latin typeface="Franklin Gothic Book"/>
                <a:cs typeface="Franklin Gothic Book"/>
              </a:rPr>
              <a:t>e</a:t>
            </a:r>
            <a:r>
              <a:rPr dirty="0" sz="2800" spc="-610">
                <a:latin typeface="Franklin Gothic Book"/>
                <a:cs typeface="Franklin Gothic Book"/>
              </a:rPr>
              <a:t>d</a:t>
            </a:r>
            <a:r>
              <a:rPr dirty="0" baseline="-11904" sz="4200" spc="-914">
                <a:latin typeface="Franklin Gothic Book"/>
                <a:cs typeface="Franklin Gothic Book"/>
              </a:rPr>
              <a:t>d</a:t>
            </a:r>
            <a:r>
              <a:rPr dirty="0" sz="2800" spc="-610">
                <a:latin typeface="Franklin Gothic Book"/>
                <a:cs typeface="Franklin Gothic Book"/>
              </a:rPr>
              <a:t>i</a:t>
            </a:r>
            <a:r>
              <a:rPr dirty="0" baseline="-11904" sz="4200" spc="-914">
                <a:latin typeface="Franklin Gothic Book"/>
                <a:cs typeface="Franklin Gothic Book"/>
              </a:rPr>
              <a:t>i</a:t>
            </a:r>
            <a:r>
              <a:rPr dirty="0" sz="2800" spc="-610">
                <a:latin typeface="Franklin Gothic Book"/>
                <a:cs typeface="Franklin Gothic Book"/>
              </a:rPr>
              <a:t>n</a:t>
            </a:r>
            <a:r>
              <a:rPr dirty="0" baseline="-11904" sz="4200" spc="-914">
                <a:latin typeface="Franklin Gothic Book"/>
                <a:cs typeface="Franklin Gothic Book"/>
              </a:rPr>
              <a:t>n</a:t>
            </a:r>
            <a:r>
              <a:rPr dirty="0" sz="2800" spc="-610">
                <a:latin typeface="Franklin Gothic Book"/>
                <a:cs typeface="Franklin Gothic Book"/>
              </a:rPr>
              <a:t>t</a:t>
            </a:r>
            <a:r>
              <a:rPr dirty="0" baseline="-11904" sz="4200" spc="-914">
                <a:latin typeface="Franklin Gothic Book"/>
                <a:cs typeface="Franklin Gothic Book"/>
              </a:rPr>
              <a:t>c</a:t>
            </a:r>
            <a:r>
              <a:rPr dirty="0" sz="2800" spc="-610">
                <a:latin typeface="Franklin Gothic Book"/>
                <a:cs typeface="Franklin Gothic Book"/>
              </a:rPr>
              <a:t>re</a:t>
            </a:r>
            <a:r>
              <a:rPr dirty="0" baseline="-11904" sz="4200" spc="-914">
                <a:latin typeface="Franklin Gothic Book"/>
                <a:cs typeface="Franklin Gothic Book"/>
              </a:rPr>
              <a:t>o</a:t>
            </a:r>
            <a:r>
              <a:rPr dirty="0" sz="2800" spc="-610">
                <a:latin typeface="Franklin Gothic Book"/>
                <a:cs typeface="Franklin Gothic Book"/>
              </a:rPr>
              <a:t>a</a:t>
            </a:r>
            <a:r>
              <a:rPr dirty="0" baseline="-11904" sz="4200" spc="-914">
                <a:latin typeface="Franklin Gothic Book"/>
                <a:cs typeface="Franklin Gothic Book"/>
              </a:rPr>
              <a:t>m</a:t>
            </a:r>
            <a:r>
              <a:rPr dirty="0" sz="2800" spc="-610">
                <a:latin typeface="Franklin Gothic Book"/>
                <a:cs typeface="Franklin Gothic Book"/>
              </a:rPr>
              <a:t>tm</a:t>
            </a:r>
            <a:r>
              <a:rPr dirty="0" baseline="-11904" sz="4200" spc="-914">
                <a:latin typeface="Franklin Gothic Book"/>
                <a:cs typeface="Franklin Gothic Book"/>
              </a:rPr>
              <a:t>bin</a:t>
            </a:r>
            <a:r>
              <a:rPr dirty="0" sz="2800" spc="-610">
                <a:latin typeface="Franklin Gothic Book"/>
                <a:cs typeface="Franklin Gothic Book"/>
              </a:rPr>
              <a:t>e</a:t>
            </a:r>
            <a:r>
              <a:rPr dirty="0" baseline="-11904" sz="4200" spc="-914">
                <a:latin typeface="Franklin Gothic Book"/>
                <a:cs typeface="Franklin Gothic Book"/>
              </a:rPr>
              <a:t>a</a:t>
            </a:r>
            <a:r>
              <a:rPr dirty="0" sz="2800" spc="-610">
                <a:latin typeface="Franklin Gothic Book"/>
                <a:cs typeface="Franklin Gothic Book"/>
              </a:rPr>
              <a:t>n</a:t>
            </a:r>
            <a:r>
              <a:rPr dirty="0" baseline="-11904" sz="4200" spc="-914">
                <a:latin typeface="Franklin Gothic Book"/>
                <a:cs typeface="Franklin Gothic Book"/>
              </a:rPr>
              <a:t>t</a:t>
            </a:r>
            <a:r>
              <a:rPr dirty="0" sz="2800" spc="-610">
                <a:latin typeface="Franklin Gothic Book"/>
                <a:cs typeface="Franklin Gothic Book"/>
              </a:rPr>
              <a:t>t</a:t>
            </a:r>
            <a:r>
              <a:rPr dirty="0" baseline="-11904" sz="4200" spc="-914">
                <a:latin typeface="Franklin Gothic Book"/>
                <a:cs typeface="Franklin Gothic Book"/>
              </a:rPr>
              <a:t>io</a:t>
            </a:r>
            <a:r>
              <a:rPr dirty="0" sz="2800" spc="-610">
                <a:latin typeface="Franklin Gothic Book"/>
                <a:cs typeface="Franklin Gothic Book"/>
              </a:rPr>
              <a:t>o</a:t>
            </a:r>
            <a:r>
              <a:rPr dirty="0" baseline="-11904" sz="4200" spc="-914">
                <a:latin typeface="Franklin Gothic Book"/>
                <a:cs typeface="Franklin Gothic Book"/>
              </a:rPr>
              <a:t>n</a:t>
            </a:r>
            <a:r>
              <a:rPr dirty="0" sz="2800" spc="-610">
                <a:latin typeface="Franklin Gothic Book"/>
                <a:cs typeface="Franklin Gothic Book"/>
              </a:rPr>
              <a:t>f      </a:t>
            </a:r>
            <a:r>
              <a:rPr dirty="0" sz="2800" spc="-525">
                <a:latin typeface="Franklin Gothic Book"/>
                <a:cs typeface="Franklin Gothic Book"/>
              </a:rPr>
              <a:t> </a:t>
            </a:r>
            <a:r>
              <a:rPr dirty="0" sz="2800" spc="-560">
                <a:latin typeface="Franklin Gothic Book"/>
                <a:cs typeface="Franklin Gothic Book"/>
              </a:rPr>
              <a:t>c</a:t>
            </a:r>
            <a:r>
              <a:rPr dirty="0" baseline="-11904" sz="4200" spc="-839">
                <a:latin typeface="Franklin Gothic Book"/>
                <a:cs typeface="Franklin Gothic Book"/>
              </a:rPr>
              <a:t>w</a:t>
            </a:r>
            <a:r>
              <a:rPr dirty="0" sz="2800" spc="-560">
                <a:latin typeface="Franklin Gothic Book"/>
                <a:cs typeface="Franklin Gothic Book"/>
              </a:rPr>
              <a:t>h</a:t>
            </a:r>
            <a:r>
              <a:rPr dirty="0" baseline="-11904" sz="4200" spc="-839">
                <a:latin typeface="Franklin Gothic Book"/>
                <a:cs typeface="Franklin Gothic Book"/>
              </a:rPr>
              <a:t>i</a:t>
            </a:r>
            <a:r>
              <a:rPr dirty="0" sz="2800" spc="-560">
                <a:latin typeface="Franklin Gothic Book"/>
                <a:cs typeface="Franklin Gothic Book"/>
              </a:rPr>
              <a:t>r</a:t>
            </a:r>
            <a:r>
              <a:rPr dirty="0" baseline="-11904" sz="4200" spc="-839">
                <a:latin typeface="Franklin Gothic Book"/>
                <a:cs typeface="Franklin Gothic Book"/>
              </a:rPr>
              <a:t>t</a:t>
            </a:r>
            <a:r>
              <a:rPr dirty="0" sz="2800" spc="-560">
                <a:latin typeface="Franklin Gothic Book"/>
                <a:cs typeface="Franklin Gothic Book"/>
              </a:rPr>
              <a:t>o</a:t>
            </a:r>
            <a:r>
              <a:rPr dirty="0" baseline="-11904" sz="4200" spc="-839">
                <a:latin typeface="Franklin Gothic Book"/>
                <a:cs typeface="Franklin Gothic Book"/>
              </a:rPr>
              <a:t>h</a:t>
            </a:r>
            <a:r>
              <a:rPr dirty="0" sz="2800" spc="-560">
                <a:latin typeface="Franklin Gothic Book"/>
                <a:cs typeface="Franklin Gothic Book"/>
              </a:rPr>
              <a:t>n</a:t>
            </a:r>
            <a:r>
              <a:rPr dirty="0" baseline="-11904" sz="4200" spc="-839">
                <a:latin typeface="Franklin Gothic Book"/>
                <a:cs typeface="Franklin Gothic Book"/>
              </a:rPr>
              <a:t>b</a:t>
            </a:r>
            <a:r>
              <a:rPr dirty="0" sz="2800" spc="-560">
                <a:latin typeface="Franklin Gothic Book"/>
                <a:cs typeface="Franklin Gothic Book"/>
              </a:rPr>
              <a:t>ic</a:t>
            </a:r>
            <a:r>
              <a:rPr dirty="0" baseline="-11904" sz="4200" spc="-839">
                <a:latin typeface="Franklin Gothic Book"/>
                <a:cs typeface="Franklin Gothic Book"/>
              </a:rPr>
              <a:t>et</a:t>
            </a:r>
            <a:r>
              <a:rPr dirty="0" sz="2800" spc="-560">
                <a:latin typeface="Franklin Gothic Book"/>
                <a:cs typeface="Franklin Gothic Book"/>
              </a:rPr>
              <a:t>s</a:t>
            </a:r>
            <a:r>
              <a:rPr dirty="0" baseline="-11904" sz="4200" spc="-839">
                <a:latin typeface="Franklin Gothic Book"/>
                <a:cs typeface="Franklin Gothic Book"/>
              </a:rPr>
              <a:t>a</a:t>
            </a:r>
            <a:r>
              <a:rPr dirty="0" sz="2800" spc="-560">
                <a:latin typeface="Franklin Gothic Book"/>
                <a:cs typeface="Franklin Gothic Book"/>
              </a:rPr>
              <a:t>ta</a:t>
            </a:r>
            <a:r>
              <a:rPr dirty="0" baseline="-11904" sz="4200" spc="-839">
                <a:latin typeface="Franklin Gothic Book"/>
                <a:cs typeface="Franklin Gothic Book"/>
              </a:rPr>
              <a:t>b</a:t>
            </a:r>
            <a:r>
              <a:rPr dirty="0" sz="2800" spc="-560">
                <a:latin typeface="Franklin Gothic Book"/>
                <a:cs typeface="Franklin Gothic Book"/>
              </a:rPr>
              <a:t>b</a:t>
            </a:r>
            <a:r>
              <a:rPr dirty="0" baseline="-11904" sz="4200" spc="-839">
                <a:latin typeface="Franklin Gothic Book"/>
                <a:cs typeface="Franklin Gothic Book"/>
              </a:rPr>
              <a:t>lo</a:t>
            </a:r>
            <a:r>
              <a:rPr dirty="0" sz="2800" spc="-560">
                <a:latin typeface="Franklin Gothic Book"/>
                <a:cs typeface="Franklin Gothic Book"/>
              </a:rPr>
              <a:t>le</a:t>
            </a:r>
            <a:r>
              <a:rPr dirty="0" baseline="-11904" sz="4200" spc="-839">
                <a:latin typeface="Franklin Gothic Book"/>
                <a:cs typeface="Franklin Gothic Book"/>
              </a:rPr>
              <a:t>ck</a:t>
            </a:r>
            <a:r>
              <a:rPr dirty="0" sz="2800" spc="-560">
                <a:latin typeface="Franklin Gothic Book"/>
                <a:cs typeface="Franklin Gothic Book"/>
              </a:rPr>
              <a:t>a</a:t>
            </a:r>
            <a:r>
              <a:rPr dirty="0" baseline="-11904" sz="4200" spc="-839">
                <a:latin typeface="Franklin Gothic Book"/>
                <a:cs typeface="Franklin Gothic Book"/>
              </a:rPr>
              <a:t>e</a:t>
            </a:r>
            <a:endParaRPr baseline="-11904" sz="4200">
              <a:latin typeface="Franklin Gothic Book"/>
              <a:cs typeface="Franklin Gothic Book"/>
            </a:endParaRPr>
          </a:p>
          <a:p>
            <a:pPr marL="241300" marR="92075">
              <a:lnSpc>
                <a:spcPts val="3030"/>
              </a:lnSpc>
              <a:spcBef>
                <a:spcPts val="640"/>
              </a:spcBef>
            </a:pPr>
            <a:r>
              <a:rPr dirty="0" baseline="11904" sz="4200" spc="-922">
                <a:latin typeface="Franklin Gothic Book"/>
                <a:cs typeface="Franklin Gothic Book"/>
              </a:rPr>
              <a:t>p</a:t>
            </a:r>
            <a:r>
              <a:rPr dirty="0" sz="2800" spc="-615">
                <a:latin typeface="Franklin Gothic Book"/>
                <a:cs typeface="Franklin Gothic Book"/>
              </a:rPr>
              <a:t>h</a:t>
            </a:r>
            <a:r>
              <a:rPr dirty="0" baseline="11904" sz="4200" spc="-922">
                <a:latin typeface="Franklin Gothic Book"/>
                <a:cs typeface="Franklin Gothic Book"/>
              </a:rPr>
              <a:t>a</a:t>
            </a:r>
            <a:r>
              <a:rPr dirty="0" sz="2800" spc="-615">
                <a:latin typeface="Franklin Gothic Book"/>
                <a:cs typeface="Franklin Gothic Book"/>
              </a:rPr>
              <a:t>e</a:t>
            </a:r>
            <a:r>
              <a:rPr dirty="0" baseline="11904" sz="4200" spc="-922">
                <a:latin typeface="Franklin Gothic Book"/>
                <a:cs typeface="Franklin Gothic Book"/>
              </a:rPr>
              <a:t>t</a:t>
            </a:r>
            <a:r>
              <a:rPr dirty="0" sz="2800" spc="-615">
                <a:latin typeface="Franklin Gothic Book"/>
                <a:cs typeface="Franklin Gothic Book"/>
              </a:rPr>
              <a:t>a</a:t>
            </a:r>
            <a:r>
              <a:rPr dirty="0" baseline="11904" sz="4200" spc="-922">
                <a:latin typeface="Franklin Gothic Book"/>
                <a:cs typeface="Franklin Gothic Book"/>
              </a:rPr>
              <a:t>ie</a:t>
            </a:r>
            <a:r>
              <a:rPr dirty="0" sz="2800" spc="-615">
                <a:latin typeface="Franklin Gothic Book"/>
                <a:cs typeface="Franklin Gothic Book"/>
              </a:rPr>
              <a:t>r</a:t>
            </a:r>
            <a:r>
              <a:rPr dirty="0" baseline="11904" sz="4200" spc="-922">
                <a:latin typeface="Franklin Gothic Book"/>
                <a:cs typeface="Franklin Gothic Book"/>
              </a:rPr>
              <a:t>n</a:t>
            </a:r>
            <a:r>
              <a:rPr dirty="0" sz="2800" spc="-615">
                <a:latin typeface="Franklin Gothic Book"/>
                <a:cs typeface="Franklin Gothic Book"/>
              </a:rPr>
              <a:t>t </a:t>
            </a:r>
            <a:r>
              <a:rPr dirty="0" baseline="11904" sz="4200" spc="-794">
                <a:latin typeface="Franklin Gothic Book"/>
                <a:cs typeface="Franklin Gothic Book"/>
              </a:rPr>
              <a:t>t</a:t>
            </a:r>
            <a:r>
              <a:rPr dirty="0" sz="2800" spc="-530">
                <a:latin typeface="Franklin Gothic Book"/>
                <a:cs typeface="Franklin Gothic Book"/>
              </a:rPr>
              <a:t>f</a:t>
            </a:r>
            <a:r>
              <a:rPr dirty="0" baseline="11904" sz="4200" spc="-794">
                <a:latin typeface="Franklin Gothic Book"/>
                <a:cs typeface="Franklin Gothic Book"/>
              </a:rPr>
              <a:t>s</a:t>
            </a:r>
            <a:r>
              <a:rPr dirty="0" sz="2800" spc="-530">
                <a:latin typeface="Franklin Gothic Book"/>
                <a:cs typeface="Franklin Gothic Book"/>
              </a:rPr>
              <a:t>ai</a:t>
            </a:r>
            <a:r>
              <a:rPr dirty="0" baseline="11904" sz="4200" spc="-794">
                <a:latin typeface="Franklin Gothic Book"/>
                <a:cs typeface="Franklin Gothic Book"/>
              </a:rPr>
              <a:t>w</a:t>
            </a:r>
            <a:r>
              <a:rPr dirty="0" sz="2800" spc="-530">
                <a:latin typeface="Franklin Gothic Book"/>
                <a:cs typeface="Franklin Gothic Book"/>
              </a:rPr>
              <a:t>lu</a:t>
            </a:r>
            <a:r>
              <a:rPr dirty="0" baseline="11904" sz="4200" spc="-794">
                <a:latin typeface="Franklin Gothic Book"/>
                <a:cs typeface="Franklin Gothic Book"/>
              </a:rPr>
              <a:t>i</a:t>
            </a:r>
            <a:r>
              <a:rPr dirty="0" sz="2800" spc="-530">
                <a:latin typeface="Franklin Gothic Book"/>
                <a:cs typeface="Franklin Gothic Book"/>
              </a:rPr>
              <a:t>r</a:t>
            </a:r>
            <a:r>
              <a:rPr dirty="0" baseline="11904" sz="4200" spc="-794">
                <a:latin typeface="Franklin Gothic Book"/>
                <a:cs typeface="Franklin Gothic Book"/>
              </a:rPr>
              <a:t>t</a:t>
            </a:r>
            <a:r>
              <a:rPr dirty="0" sz="2800" spc="-530">
                <a:latin typeface="Franklin Gothic Book"/>
                <a:cs typeface="Franklin Gothic Book"/>
              </a:rPr>
              <a:t>e</a:t>
            </a:r>
            <a:r>
              <a:rPr dirty="0" baseline="11904" sz="4200" spc="-794">
                <a:latin typeface="Franklin Gothic Book"/>
                <a:cs typeface="Franklin Gothic Book"/>
              </a:rPr>
              <a:t>h </a:t>
            </a:r>
            <a:r>
              <a:rPr dirty="0" sz="2800" spc="-635">
                <a:latin typeface="Franklin Gothic Book"/>
                <a:cs typeface="Franklin Gothic Book"/>
              </a:rPr>
              <a:t>w</a:t>
            </a:r>
            <a:r>
              <a:rPr dirty="0" baseline="11904" sz="4200" spc="-952">
                <a:latin typeface="Franklin Gothic Book"/>
                <a:cs typeface="Franklin Gothic Book"/>
              </a:rPr>
              <a:t>no</a:t>
            </a:r>
            <a:r>
              <a:rPr dirty="0" sz="2800" spc="-635">
                <a:latin typeface="Franklin Gothic Book"/>
                <a:cs typeface="Franklin Gothic Book"/>
              </a:rPr>
              <a:t>it</a:t>
            </a:r>
            <a:r>
              <a:rPr dirty="0" baseline="11904" sz="4200" spc="-952">
                <a:latin typeface="Franklin Gothic Book"/>
                <a:cs typeface="Franklin Gothic Book"/>
              </a:rPr>
              <a:t>r</a:t>
            </a:r>
            <a:r>
              <a:rPr dirty="0" sz="2800" spc="-635">
                <a:latin typeface="Franklin Gothic Book"/>
                <a:cs typeface="Franklin Gothic Book"/>
              </a:rPr>
              <a:t>h</a:t>
            </a:r>
            <a:r>
              <a:rPr dirty="0" baseline="11904" sz="4200" spc="-952">
                <a:latin typeface="Franklin Gothic Book"/>
                <a:cs typeface="Franklin Gothic Book"/>
              </a:rPr>
              <a:t>m</a:t>
            </a:r>
            <a:r>
              <a:rPr dirty="0" sz="2800" spc="-635">
                <a:latin typeface="Franklin Gothic Book"/>
                <a:cs typeface="Franklin Gothic Book"/>
              </a:rPr>
              <a:t>L</a:t>
            </a:r>
            <a:r>
              <a:rPr dirty="0" baseline="11904" sz="4200" spc="-952">
                <a:latin typeface="Franklin Gothic Book"/>
                <a:cs typeface="Franklin Gothic Book"/>
              </a:rPr>
              <a:t>a</a:t>
            </a:r>
            <a:r>
              <a:rPr dirty="0" sz="2800" spc="-635">
                <a:latin typeface="Franklin Gothic Book"/>
                <a:cs typeface="Franklin Gothic Book"/>
              </a:rPr>
              <a:t>V</a:t>
            </a:r>
            <a:r>
              <a:rPr dirty="0" baseline="11904" sz="4200" spc="-952">
                <a:latin typeface="Franklin Gothic Book"/>
                <a:cs typeface="Franklin Gothic Book"/>
              </a:rPr>
              <a:t>l</a:t>
            </a:r>
            <a:r>
              <a:rPr dirty="0" sz="2800" spc="-635">
                <a:latin typeface="Franklin Gothic Book"/>
                <a:cs typeface="Franklin Gothic Book"/>
              </a:rPr>
              <a:t>E</a:t>
            </a:r>
            <a:r>
              <a:rPr dirty="0" baseline="11904" sz="4200" spc="-952">
                <a:latin typeface="Franklin Gothic Book"/>
                <a:cs typeface="Franklin Gothic Book"/>
              </a:rPr>
              <a:t>s</a:t>
            </a:r>
            <a:r>
              <a:rPr dirty="0" sz="2800" spc="-635">
                <a:latin typeface="Franklin Gothic Book"/>
                <a:cs typeface="Franklin Gothic Book"/>
              </a:rPr>
              <a:t>F</a:t>
            </a:r>
            <a:r>
              <a:rPr dirty="0" baseline="11904" sz="4200" spc="-952">
                <a:latin typeface="Franklin Gothic Book"/>
                <a:cs typeface="Franklin Gothic Book"/>
              </a:rPr>
              <a:t>in</a:t>
            </a:r>
            <a:r>
              <a:rPr dirty="0" sz="2800" spc="-635">
                <a:latin typeface="Franklin Gothic Book"/>
                <a:cs typeface="Franklin Gothic Book"/>
              </a:rPr>
              <a:t>l</a:t>
            </a:r>
            <a:r>
              <a:rPr dirty="0" baseline="11904" sz="4200" spc="-952">
                <a:latin typeface="Franklin Gothic Book"/>
                <a:cs typeface="Franklin Gothic Book"/>
              </a:rPr>
              <a:t>u</a:t>
            </a:r>
            <a:r>
              <a:rPr dirty="0" sz="2800" spc="-635">
                <a:latin typeface="Franklin Gothic Book"/>
                <a:cs typeface="Franklin Gothic Book"/>
              </a:rPr>
              <a:t>ow</a:t>
            </a:r>
            <a:r>
              <a:rPr dirty="0" baseline="11904" sz="4200" spc="-952">
                <a:latin typeface="Franklin Gothic Book"/>
                <a:cs typeface="Franklin Gothic Book"/>
              </a:rPr>
              <a:t>s </a:t>
            </a:r>
            <a:r>
              <a:rPr dirty="0" sz="2800" spc="-635">
                <a:latin typeface="Franklin Gothic Book"/>
                <a:cs typeface="Franklin Gothic Book"/>
              </a:rPr>
              <a:t>e</a:t>
            </a:r>
            <a:r>
              <a:rPr dirty="0" baseline="11904" sz="4200" spc="-952">
                <a:latin typeface="Franklin Gothic Book"/>
                <a:cs typeface="Franklin Gothic Book"/>
              </a:rPr>
              <a:t>rh</a:t>
            </a:r>
            <a:r>
              <a:rPr dirty="0" sz="2800" spc="-635">
                <a:latin typeface="Franklin Gothic Book"/>
                <a:cs typeface="Franklin Gothic Book"/>
              </a:rPr>
              <a:t>r</a:t>
            </a:r>
            <a:r>
              <a:rPr dirty="0" baseline="11904" sz="4200" spc="-952">
                <a:latin typeface="Franklin Gothic Book"/>
                <a:cs typeface="Franklin Gothic Book"/>
              </a:rPr>
              <a:t>y</a:t>
            </a:r>
            <a:r>
              <a:rPr dirty="0" sz="2800" spc="-635">
                <a:latin typeface="Franklin Gothic Book"/>
                <a:cs typeface="Franklin Gothic Book"/>
              </a:rPr>
              <a:t>t</a:t>
            </a:r>
            <a:r>
              <a:rPr dirty="0" baseline="11904" sz="4200" spc="-952">
                <a:latin typeface="Franklin Gothic Book"/>
                <a:cs typeface="Franklin Gothic Book"/>
              </a:rPr>
              <a:t>t</a:t>
            </a:r>
            <a:r>
              <a:rPr dirty="0" sz="2800" spc="-635">
                <a:latin typeface="Franklin Gothic Book"/>
                <a:cs typeface="Franklin Gothic Book"/>
              </a:rPr>
              <a:t>h</a:t>
            </a:r>
            <a:r>
              <a:rPr dirty="0" baseline="11904" sz="4200" spc="-952">
                <a:latin typeface="Franklin Gothic Book"/>
                <a:cs typeface="Franklin Gothic Book"/>
              </a:rPr>
              <a:t>h</a:t>
            </a:r>
            <a:r>
              <a:rPr dirty="0" sz="2800" spc="-635">
                <a:latin typeface="Franklin Gothic Book"/>
                <a:cs typeface="Franklin Gothic Book"/>
              </a:rPr>
              <a:t>a</a:t>
            </a:r>
            <a:r>
              <a:rPr dirty="0" baseline="11904" sz="4200" spc="-952">
                <a:latin typeface="Franklin Gothic Book"/>
                <a:cs typeface="Franklin Gothic Book"/>
              </a:rPr>
              <a:t>m</a:t>
            </a:r>
            <a:r>
              <a:rPr dirty="0" sz="2800" spc="-635">
                <a:latin typeface="Franklin Gothic Book"/>
                <a:cs typeface="Franklin Gothic Book"/>
              </a:rPr>
              <a:t>n </a:t>
            </a:r>
            <a:r>
              <a:rPr dirty="0" baseline="11904" sz="4200" spc="-907">
                <a:latin typeface="Franklin Gothic Book"/>
                <a:cs typeface="Franklin Gothic Book"/>
              </a:rPr>
              <a:t>w</a:t>
            </a:r>
            <a:r>
              <a:rPr dirty="0" sz="2800" spc="-605">
                <a:latin typeface="Franklin Gothic Book"/>
                <a:cs typeface="Franklin Gothic Book"/>
              </a:rPr>
              <a:t>35  </a:t>
            </a:r>
            <a:r>
              <a:rPr dirty="0" baseline="15873" sz="4200" spc="-765">
                <a:latin typeface="Browallia New"/>
                <a:cs typeface="Browallia New"/>
              </a:rPr>
              <a:t>ß</a:t>
            </a:r>
            <a:r>
              <a:rPr dirty="0" sz="2800" spc="-509">
                <a:latin typeface="Franklin Gothic Book"/>
                <a:cs typeface="Franklin Gothic Book"/>
              </a:rPr>
              <a:t>i</a:t>
            </a:r>
            <a:r>
              <a:rPr dirty="0" baseline="15873" sz="4200" spc="-765">
                <a:latin typeface="Browallia New"/>
                <a:cs typeface="Browallia New"/>
              </a:rPr>
              <a:t>-</a:t>
            </a:r>
            <a:r>
              <a:rPr dirty="0" sz="2800" spc="-509">
                <a:latin typeface="Franklin Gothic Book"/>
                <a:cs typeface="Franklin Gothic Book"/>
              </a:rPr>
              <a:t>n</a:t>
            </a:r>
            <a:r>
              <a:rPr dirty="0" baseline="15873" sz="4200" spc="-765">
                <a:latin typeface="Franklin Gothic Book"/>
                <a:cs typeface="Franklin Gothic Book"/>
              </a:rPr>
              <a:t>b</a:t>
            </a:r>
            <a:r>
              <a:rPr dirty="0" sz="2800" spc="-509">
                <a:latin typeface="Franklin Gothic Book"/>
                <a:cs typeface="Franklin Gothic Book"/>
              </a:rPr>
              <a:t>a</a:t>
            </a:r>
            <a:r>
              <a:rPr dirty="0" baseline="15873" sz="4200" spc="-765">
                <a:latin typeface="Franklin Gothic Book"/>
                <a:cs typeface="Franklin Gothic Book"/>
              </a:rPr>
              <a:t>lo</a:t>
            </a:r>
            <a:r>
              <a:rPr dirty="0" sz="2800" spc="-509">
                <a:latin typeface="Franklin Gothic Book"/>
                <a:cs typeface="Franklin Gothic Book"/>
              </a:rPr>
              <a:t>d</a:t>
            </a:r>
            <a:r>
              <a:rPr dirty="0" baseline="15873" sz="4200" spc="-765">
                <a:latin typeface="Franklin Gothic Book"/>
                <a:cs typeface="Franklin Gothic Book"/>
              </a:rPr>
              <a:t>c</a:t>
            </a:r>
            <a:r>
              <a:rPr dirty="0" sz="2800" spc="-509">
                <a:latin typeface="Franklin Gothic Book"/>
                <a:cs typeface="Franklin Gothic Book"/>
              </a:rPr>
              <a:t>e</a:t>
            </a:r>
            <a:r>
              <a:rPr dirty="0" baseline="15873" sz="4200" spc="-765">
                <a:latin typeface="Franklin Gothic Book"/>
                <a:cs typeface="Franklin Gothic Book"/>
              </a:rPr>
              <a:t>k</a:t>
            </a:r>
            <a:r>
              <a:rPr dirty="0" sz="2800" spc="-509">
                <a:latin typeface="Franklin Gothic Book"/>
                <a:cs typeface="Franklin Gothic Book"/>
              </a:rPr>
              <a:t>q</a:t>
            </a:r>
            <a:r>
              <a:rPr dirty="0" baseline="15873" sz="4200" spc="-765">
                <a:latin typeface="Franklin Gothic Book"/>
                <a:cs typeface="Franklin Gothic Book"/>
              </a:rPr>
              <a:t>e</a:t>
            </a:r>
            <a:r>
              <a:rPr dirty="0" sz="2800" spc="-509">
                <a:latin typeface="Franklin Gothic Book"/>
                <a:cs typeface="Franklin Gothic Book"/>
              </a:rPr>
              <a:t>u</a:t>
            </a:r>
            <a:r>
              <a:rPr dirty="0" baseline="15873" sz="4200" spc="-765">
                <a:latin typeface="Franklin Gothic Book"/>
                <a:cs typeface="Franklin Gothic Book"/>
              </a:rPr>
              <a:t>r</a:t>
            </a:r>
            <a:r>
              <a:rPr dirty="0" sz="2800" spc="-509">
                <a:latin typeface="Franklin Gothic Book"/>
                <a:cs typeface="Franklin Gothic Book"/>
              </a:rPr>
              <a:t>a</a:t>
            </a:r>
            <a:r>
              <a:rPr dirty="0" baseline="15873" sz="4200" spc="-765">
                <a:latin typeface="Franklin Gothic Book"/>
                <a:cs typeface="Franklin Gothic Book"/>
              </a:rPr>
              <a:t>s</a:t>
            </a:r>
            <a:r>
              <a:rPr dirty="0" sz="2800" spc="-509">
                <a:latin typeface="Franklin Gothic Book"/>
                <a:cs typeface="Franklin Gothic Book"/>
              </a:rPr>
              <a:t>tely </a:t>
            </a:r>
            <a:r>
              <a:rPr dirty="0" sz="2800" spc="-5">
                <a:latin typeface="Franklin Gothic Book"/>
                <a:cs typeface="Franklin Gothic Book"/>
              </a:rPr>
              <a:t>controlled </a:t>
            </a:r>
            <a:r>
              <a:rPr dirty="0" sz="2800" spc="-25">
                <a:latin typeface="Franklin Gothic Book"/>
                <a:cs typeface="Franklin Gothic Book"/>
              </a:rPr>
              <a:t>by </a:t>
            </a:r>
            <a:r>
              <a:rPr dirty="0" sz="2800" spc="-5">
                <a:latin typeface="Franklin Gothic Book"/>
                <a:cs typeface="Franklin Gothic Book"/>
              </a:rPr>
              <a:t>beta bloc  </a:t>
            </a:r>
            <a:r>
              <a:rPr dirty="0" sz="2800">
                <a:latin typeface="Franklin Gothic Book"/>
                <a:cs typeface="Franklin Gothic Book"/>
              </a:rPr>
              <a:t>whose </a:t>
            </a:r>
            <a:r>
              <a:rPr dirty="0" sz="2800" spc="20">
                <a:latin typeface="Franklin Gothic Book"/>
                <a:cs typeface="Franklin Gothic Book"/>
              </a:rPr>
              <a:t>heart </a:t>
            </a:r>
            <a:r>
              <a:rPr dirty="0" sz="2800" spc="-10">
                <a:latin typeface="Franklin Gothic Book"/>
                <a:cs typeface="Franklin Gothic Book"/>
              </a:rPr>
              <a:t>rate exceeds</a:t>
            </a:r>
            <a:r>
              <a:rPr dirty="0" sz="2800" spc="-190">
                <a:latin typeface="Franklin Gothic Book"/>
                <a:cs typeface="Franklin Gothic Book"/>
              </a:rPr>
              <a:t> </a:t>
            </a:r>
            <a:r>
              <a:rPr dirty="0" sz="2800">
                <a:latin typeface="Franklin Gothic Book"/>
                <a:cs typeface="Franklin Gothic Book"/>
              </a:rPr>
              <a:t>70/min</a:t>
            </a:r>
            <a:endParaRPr sz="2800">
              <a:latin typeface="Franklin Gothic Book"/>
              <a:cs typeface="Franklin Gothic Book"/>
            </a:endParaRPr>
          </a:p>
          <a:p>
            <a:pPr marL="241300">
              <a:lnSpc>
                <a:spcPct val="100000"/>
              </a:lnSpc>
              <a:spcBef>
                <a:spcPts val="1925"/>
              </a:spcBef>
            </a:pPr>
            <a:r>
              <a:rPr dirty="0" sz="2800" spc="5">
                <a:latin typeface="Franklin Gothic Book"/>
                <a:cs typeface="Franklin Gothic Book"/>
              </a:rPr>
              <a:t>ADR:- </a:t>
            </a:r>
            <a:r>
              <a:rPr dirty="0" sz="2800">
                <a:latin typeface="Franklin Gothic Book"/>
                <a:cs typeface="Franklin Gothic Book"/>
              </a:rPr>
              <a:t>luminous</a:t>
            </a:r>
            <a:r>
              <a:rPr dirty="0" sz="2800" spc="-145">
                <a:latin typeface="Franklin Gothic Book"/>
                <a:cs typeface="Franklin Gothic Book"/>
              </a:rPr>
              <a:t> </a:t>
            </a:r>
            <a:r>
              <a:rPr dirty="0" sz="2800" spc="-5">
                <a:latin typeface="Franklin Gothic Book"/>
                <a:cs typeface="Franklin Gothic Book"/>
              </a:rPr>
              <a:t>phenomena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3150">
              <a:latin typeface="Times New Roman"/>
              <a:cs typeface="Times New Roman"/>
            </a:endParaRPr>
          </a:p>
          <a:p>
            <a:pPr marL="12700" marR="4007485">
              <a:lnSpc>
                <a:spcPts val="3020"/>
              </a:lnSpc>
              <a:spcBef>
                <a:spcPts val="5"/>
              </a:spcBef>
            </a:pPr>
            <a:r>
              <a:rPr dirty="0" sz="2800">
                <a:latin typeface="Franklin Gothic Book"/>
                <a:cs typeface="Franklin Gothic Book"/>
              </a:rPr>
              <a:t>I</a:t>
            </a:r>
            <a:r>
              <a:rPr dirty="0" baseline="-19519" sz="2775">
                <a:latin typeface="Franklin Gothic Book"/>
                <a:cs typeface="Franklin Gothic Book"/>
              </a:rPr>
              <a:t>f </a:t>
            </a:r>
            <a:r>
              <a:rPr dirty="0" sz="2800">
                <a:latin typeface="Franklin Gothic Book"/>
                <a:cs typeface="Franklin Gothic Book"/>
              </a:rPr>
              <a:t>current is</a:t>
            </a:r>
            <a:r>
              <a:rPr dirty="0" sz="2800" spc="-135">
                <a:latin typeface="Franklin Gothic Book"/>
                <a:cs typeface="Franklin Gothic Book"/>
              </a:rPr>
              <a:t> </a:t>
            </a:r>
            <a:r>
              <a:rPr dirty="0" sz="2800" spc="5">
                <a:latin typeface="Franklin Gothic Book"/>
                <a:cs typeface="Franklin Gothic Book"/>
              </a:rPr>
              <a:t>a  </a:t>
            </a:r>
            <a:r>
              <a:rPr dirty="0" sz="2800" spc="-5">
                <a:latin typeface="Franklin Gothic Book"/>
                <a:cs typeface="Franklin Gothic Book"/>
              </a:rPr>
              <a:t>pacemaker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96000" y="3429000"/>
            <a:ext cx="2857500" cy="1905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19800" y="2743200"/>
            <a:ext cx="2781300" cy="396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2288" y="277368"/>
            <a:ext cx="5559552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42288" y="277368"/>
            <a:ext cx="5084064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5775" y="354838"/>
            <a:ext cx="4630420" cy="4616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>
                <a:solidFill>
                  <a:srgbClr val="FFFFFF"/>
                </a:solidFill>
                <a:latin typeface="Tempus Sans ITC"/>
                <a:cs typeface="Tempus Sans ITC"/>
              </a:rPr>
              <a:t>Agents </a:t>
            </a:r>
            <a:r>
              <a:rPr dirty="0" spc="10">
                <a:solidFill>
                  <a:srgbClr val="FFFFFF"/>
                </a:solidFill>
                <a:latin typeface="Tempus Sans ITC"/>
                <a:cs typeface="Tempus Sans ITC"/>
              </a:rPr>
              <a:t>that </a:t>
            </a:r>
            <a:r>
              <a:rPr dirty="0" spc="5">
                <a:solidFill>
                  <a:srgbClr val="FFFFFF"/>
                </a:solidFill>
                <a:latin typeface="Tempus Sans ITC"/>
                <a:cs typeface="Tempus Sans ITC"/>
              </a:rPr>
              <a:t>improve</a:t>
            </a:r>
            <a:r>
              <a:rPr dirty="0" spc="-275">
                <a:solidFill>
                  <a:srgbClr val="FFFFFF"/>
                </a:solidFill>
                <a:latin typeface="Tempus Sans ITC"/>
                <a:cs typeface="Tempus Sans ITC"/>
              </a:rPr>
              <a:t> </a:t>
            </a:r>
            <a:r>
              <a:rPr dirty="0" spc="5">
                <a:solidFill>
                  <a:srgbClr val="FFFFFF"/>
                </a:solidFill>
                <a:latin typeface="Tempus Sans ITC"/>
                <a:cs typeface="Tempus Sans ITC"/>
              </a:rPr>
              <a:t>prognosis</a:t>
            </a:r>
          </a:p>
        </p:txBody>
      </p:sp>
      <p:sp>
        <p:nvSpPr>
          <p:cNvPr id="5" name="object 5"/>
          <p:cNvSpPr/>
          <p:nvPr/>
        </p:nvSpPr>
        <p:spPr>
          <a:xfrm>
            <a:off x="6150864" y="277368"/>
            <a:ext cx="569976" cy="79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4087" y="1953767"/>
            <a:ext cx="3377184" cy="2682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4087" y="1953767"/>
            <a:ext cx="649224" cy="795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7824" y="1953767"/>
            <a:ext cx="2801112" cy="795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03448" y="1953767"/>
            <a:ext cx="569976" cy="795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4087" y="2423160"/>
            <a:ext cx="566928" cy="795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5527" y="2423160"/>
            <a:ext cx="2151888" cy="795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71927" y="2423160"/>
            <a:ext cx="554736" cy="7955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51176" y="2423160"/>
            <a:ext cx="1432560" cy="7955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08247" y="2423160"/>
            <a:ext cx="569976" cy="7955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4087" y="2892551"/>
            <a:ext cx="649224" cy="7955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7824" y="2892551"/>
            <a:ext cx="2691383" cy="7955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3720" y="2892551"/>
            <a:ext cx="569976" cy="7955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4087" y="3361944"/>
            <a:ext cx="649224" cy="7955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7824" y="3361944"/>
            <a:ext cx="1450848" cy="7955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53183" y="3361944"/>
            <a:ext cx="569976" cy="7955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03960" y="3837432"/>
            <a:ext cx="1709927" cy="7955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17244" y="2032253"/>
            <a:ext cx="2829560" cy="2345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10" b="1">
                <a:solidFill>
                  <a:srgbClr val="FFFFFF"/>
                </a:solidFill>
                <a:latin typeface="Tempus Sans ITC"/>
                <a:cs typeface="Tempus Sans ITC"/>
              </a:rPr>
              <a:t>-Aspirin </a:t>
            </a:r>
            <a:r>
              <a:rPr dirty="0" sz="2800" b="1">
                <a:solidFill>
                  <a:srgbClr val="FFFFFF"/>
                </a:solidFill>
                <a:latin typeface="Tempus Sans ITC"/>
                <a:cs typeface="Tempus Sans ITC"/>
              </a:rPr>
              <a:t>/</a:t>
            </a:r>
            <a:r>
              <a:rPr dirty="0" sz="2800" spc="-195" b="1">
                <a:solidFill>
                  <a:srgbClr val="FFFFFF"/>
                </a:solidFill>
                <a:latin typeface="Tempus Sans ITC"/>
                <a:cs typeface="Tempus Sans ITC"/>
              </a:rPr>
              <a:t> </a:t>
            </a:r>
            <a:r>
              <a:rPr dirty="0" sz="2800" spc="10" b="1">
                <a:solidFill>
                  <a:srgbClr val="FFFFFF"/>
                </a:solidFill>
                <a:latin typeface="Tempus Sans ITC"/>
                <a:cs typeface="Tempus Sans ITC"/>
              </a:rPr>
              <a:t>other</a:t>
            </a:r>
            <a:endParaRPr sz="2800">
              <a:latin typeface="Tempus Sans ITC"/>
              <a:cs typeface="Tempus Sans ITC"/>
            </a:endParaRPr>
          </a:p>
          <a:p>
            <a:pPr marL="104139">
              <a:lnSpc>
                <a:spcPct val="100000"/>
              </a:lnSpc>
              <a:spcBef>
                <a:spcPts val="335"/>
              </a:spcBef>
            </a:pPr>
            <a:r>
              <a:rPr dirty="0" sz="2800" b="1">
                <a:solidFill>
                  <a:srgbClr val="FFFFFF"/>
                </a:solidFill>
                <a:latin typeface="Tempus Sans ITC"/>
                <a:cs typeface="Tempus Sans ITC"/>
              </a:rPr>
              <a:t>antiplatelet</a:t>
            </a:r>
            <a:r>
              <a:rPr dirty="0" sz="2800" spc="-110" b="1">
                <a:solidFill>
                  <a:srgbClr val="FFFFFF"/>
                </a:solidFill>
                <a:latin typeface="Tempus Sans ITC"/>
                <a:cs typeface="Tempus Sans ITC"/>
              </a:rPr>
              <a:t> </a:t>
            </a: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agents</a:t>
            </a:r>
            <a:endParaRPr sz="2800">
              <a:latin typeface="Tempus Sans ITC"/>
              <a:cs typeface="Tempus Sans ITC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2800" spc="10" b="1">
                <a:solidFill>
                  <a:srgbClr val="FFFFFF"/>
                </a:solidFill>
                <a:latin typeface="Tempus Sans ITC"/>
                <a:cs typeface="Tempus Sans ITC"/>
              </a:rPr>
              <a:t>-ACE</a:t>
            </a:r>
            <a:r>
              <a:rPr dirty="0" sz="2800" spc="-145" b="1">
                <a:solidFill>
                  <a:srgbClr val="FFFFFF"/>
                </a:solidFill>
                <a:latin typeface="Tempus Sans ITC"/>
                <a:cs typeface="Tempus Sans ITC"/>
              </a:rPr>
              <a:t> </a:t>
            </a: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inhibitors</a:t>
            </a:r>
            <a:endParaRPr sz="2800">
              <a:latin typeface="Tempus Sans ITC"/>
              <a:cs typeface="Tempus Sans ITC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-Statins</a:t>
            </a:r>
            <a:endParaRPr sz="2800">
              <a:latin typeface="Tempus Sans ITC"/>
              <a:cs typeface="Tempus Sans ITC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2800" spc="5" b="1">
                <a:solidFill>
                  <a:srgbClr val="6600FF"/>
                </a:solidFill>
                <a:latin typeface="Bernard MT Condensed"/>
                <a:cs typeface="Bernard MT Condensed"/>
              </a:rPr>
              <a:t>-</a:t>
            </a:r>
            <a:r>
              <a:rPr dirty="0" sz="2800" spc="5" b="1">
                <a:solidFill>
                  <a:srgbClr val="6600FF"/>
                </a:solidFill>
                <a:latin typeface="Symbol"/>
                <a:cs typeface="Symbol"/>
              </a:rPr>
              <a:t></a:t>
            </a:r>
            <a:r>
              <a:rPr dirty="0" sz="2800" spc="-120" b="1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dirty="0" sz="2800" spc="5" b="1">
                <a:solidFill>
                  <a:srgbClr val="6600FF"/>
                </a:solidFill>
                <a:latin typeface="Bernard MT Condensed"/>
                <a:cs typeface="Bernard MT Condensed"/>
              </a:rPr>
              <a:t>-</a:t>
            </a:r>
            <a:r>
              <a:rPr dirty="0" sz="2800" spc="5" b="1">
                <a:solidFill>
                  <a:srgbClr val="FFFFFF"/>
                </a:solidFill>
                <a:latin typeface="Tempus Sans ITC"/>
                <a:cs typeface="Tempus Sans ITC"/>
              </a:rPr>
              <a:t>blockers</a:t>
            </a:r>
            <a:endParaRPr sz="2800">
              <a:latin typeface="Tempus Sans ITC"/>
              <a:cs typeface="Tempus Sans IT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38400" y="3837432"/>
            <a:ext cx="569976" cy="7955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76088" y="2334767"/>
            <a:ext cx="3523488" cy="17373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76088" y="2334767"/>
            <a:ext cx="2941319" cy="7955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741919" y="2334767"/>
            <a:ext cx="569976" cy="7955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76088" y="2804160"/>
            <a:ext cx="3425952" cy="7955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226552" y="2804160"/>
            <a:ext cx="569976" cy="7955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276088" y="3273552"/>
            <a:ext cx="2929127" cy="79552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490717" y="2370155"/>
            <a:ext cx="2970530" cy="144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</a:pPr>
            <a:r>
              <a:rPr dirty="0" sz="2800" spc="15" b="1">
                <a:solidFill>
                  <a:srgbClr val="C00000"/>
                </a:solidFill>
                <a:latin typeface="Tempus Sans ITC"/>
                <a:cs typeface="Tempus Sans ITC"/>
              </a:rPr>
              <a:t>Halt </a:t>
            </a:r>
            <a:r>
              <a:rPr dirty="0" sz="2800" b="1">
                <a:solidFill>
                  <a:srgbClr val="C00000"/>
                </a:solidFill>
                <a:latin typeface="Tempus Sans ITC"/>
                <a:cs typeface="Tempus Sans ITC"/>
              </a:rPr>
              <a:t>progression  Prevent </a:t>
            </a:r>
            <a:r>
              <a:rPr dirty="0" sz="2800" spc="5" b="1">
                <a:solidFill>
                  <a:srgbClr val="C00000"/>
                </a:solidFill>
                <a:latin typeface="Tempus Sans ITC"/>
                <a:cs typeface="Tempus Sans ITC"/>
              </a:rPr>
              <a:t>acute</a:t>
            </a:r>
            <a:r>
              <a:rPr dirty="0" sz="2800" spc="-190" b="1">
                <a:solidFill>
                  <a:srgbClr val="C00000"/>
                </a:solidFill>
                <a:latin typeface="Tempus Sans ITC"/>
                <a:cs typeface="Tempus Sans ITC"/>
              </a:rPr>
              <a:t> </a:t>
            </a:r>
            <a:r>
              <a:rPr dirty="0" sz="2800" spc="10" b="1">
                <a:solidFill>
                  <a:srgbClr val="C00000"/>
                </a:solidFill>
                <a:latin typeface="Tempus Sans ITC"/>
                <a:cs typeface="Tempus Sans ITC"/>
              </a:rPr>
              <a:t>insult  </a:t>
            </a:r>
            <a:r>
              <a:rPr dirty="0" sz="2800" spc="5" b="1">
                <a:solidFill>
                  <a:srgbClr val="C00000"/>
                </a:solidFill>
                <a:latin typeface="Tempus Sans ITC"/>
                <a:cs typeface="Tempus Sans ITC"/>
              </a:rPr>
              <a:t>Improve</a:t>
            </a:r>
            <a:r>
              <a:rPr dirty="0" sz="2800" spc="-145" b="1">
                <a:solidFill>
                  <a:srgbClr val="C00000"/>
                </a:solidFill>
                <a:latin typeface="Tempus Sans ITC"/>
                <a:cs typeface="Tempus Sans ITC"/>
              </a:rPr>
              <a:t> </a:t>
            </a:r>
            <a:r>
              <a:rPr dirty="0" sz="2800" spc="5" b="1">
                <a:solidFill>
                  <a:srgbClr val="C00000"/>
                </a:solidFill>
                <a:latin typeface="Tempus Sans ITC"/>
                <a:cs typeface="Tempus Sans ITC"/>
              </a:rPr>
              <a:t>survival</a:t>
            </a:r>
            <a:endParaRPr sz="2800">
              <a:latin typeface="Tempus Sans ITC"/>
              <a:cs typeface="Tempus Sans IT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29728" y="3273552"/>
            <a:ext cx="569976" cy="79552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8394" y="2044064"/>
          <a:ext cx="8760460" cy="3855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3558"/>
                <a:gridCol w="841692"/>
                <a:gridCol w="976502"/>
                <a:gridCol w="1361376"/>
                <a:gridCol w="1685289"/>
                <a:gridCol w="1169924"/>
              </a:tblGrid>
              <a:tr h="835656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Drug/Class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6416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A4B59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641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BP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3147">
                      <a:solidFill>
                        <a:srgbClr val="000000"/>
                      </a:solidFill>
                      <a:prstDash val="solid"/>
                    </a:lnR>
                    <a:lnT w="40512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Wall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Tension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3147">
                      <a:solidFill>
                        <a:srgbClr val="000000"/>
                      </a:solidFill>
                      <a:prstDash val="solid"/>
                    </a:lnL>
                    <a:lnR w="40386">
                      <a:solidFill>
                        <a:srgbClr val="000000"/>
                      </a:solidFill>
                      <a:prstDash val="solid"/>
                    </a:lnR>
                    <a:lnT w="31242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R="215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Contract-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R="15240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ility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038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242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baseline="-20833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baseline="-20833"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Suppl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40385">
                      <a:solidFill>
                        <a:srgbClr val="000000"/>
                      </a:solidFill>
                      <a:prstDash val="solid"/>
                    </a:lnR>
                    <a:lnT w="31242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</a:tr>
              <a:tr h="8266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Beta-blockers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6416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641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3147">
                      <a:solidFill>
                        <a:srgbClr val="000000"/>
                      </a:solidFill>
                      <a:prstDash val="solid"/>
                    </a:lnR>
                    <a:lnT w="40512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3147">
                      <a:solidFill>
                        <a:srgbClr val="000000"/>
                      </a:solidFill>
                      <a:prstDash val="solid"/>
                    </a:lnL>
                    <a:lnR w="40386">
                      <a:solidFill>
                        <a:srgbClr val="000000"/>
                      </a:solidFill>
                      <a:prstDash val="solid"/>
                    </a:lnR>
                    <a:lnT w="31242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4038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242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40385">
                      <a:solidFill>
                        <a:srgbClr val="000000"/>
                      </a:solidFill>
                      <a:prstDash val="solid"/>
                    </a:lnR>
                    <a:lnT w="31242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</a:tr>
              <a:tr h="41401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CCBs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6416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2611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641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2611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3147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2611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3147">
                      <a:solidFill>
                        <a:srgbClr val="000000"/>
                      </a:solidFill>
                      <a:prstDash val="solid"/>
                    </a:lnL>
                    <a:lnR w="40386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2611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038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2611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2611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389826">
                <a:tc>
                  <a:txBody>
                    <a:bodyPr/>
                    <a:lstStyle/>
                    <a:p>
                      <a:pPr marL="83820">
                        <a:lnSpc>
                          <a:spcPts val="2375"/>
                        </a:lnSpc>
                      </a:pPr>
                      <a:r>
                        <a:rPr dirty="0" sz="2400" spc="-15">
                          <a:latin typeface="Arial"/>
                          <a:cs typeface="Arial"/>
                        </a:rPr>
                        <a:t>Verap/Dilt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6416">
                      <a:solidFill>
                        <a:srgbClr val="000000"/>
                      </a:solidFill>
                      <a:prstDash val="solid"/>
                    </a:lnR>
                    <a:lnT w="62611">
                      <a:solidFill>
                        <a:srgbClr val="000000"/>
                      </a:solidFill>
                      <a:prstDash val="solid"/>
                    </a:lnT>
                    <a:lnB w="40386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641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2611">
                      <a:solidFill>
                        <a:srgbClr val="000000"/>
                      </a:solidFill>
                      <a:prstDash val="solid"/>
                    </a:lnT>
                    <a:lnB w="40386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3147">
                      <a:solidFill>
                        <a:srgbClr val="000000"/>
                      </a:solidFill>
                      <a:prstDash val="solid"/>
                    </a:lnR>
                    <a:lnT w="62611">
                      <a:solidFill>
                        <a:srgbClr val="000000"/>
                      </a:solidFill>
                      <a:prstDash val="solid"/>
                    </a:lnT>
                    <a:lnB w="40386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3147">
                      <a:solidFill>
                        <a:srgbClr val="000000"/>
                      </a:solidFill>
                      <a:prstDash val="solid"/>
                    </a:lnL>
                    <a:lnR w="40386">
                      <a:solidFill>
                        <a:srgbClr val="000000"/>
                      </a:solidFill>
                      <a:prstDash val="solid"/>
                    </a:lnR>
                    <a:lnT w="62611">
                      <a:solidFill>
                        <a:srgbClr val="000000"/>
                      </a:solidFill>
                      <a:prstDash val="solid"/>
                    </a:lnT>
                    <a:lnB w="40386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038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2611">
                      <a:solidFill>
                        <a:srgbClr val="000000"/>
                      </a:solidFill>
                      <a:prstDash val="solid"/>
                    </a:lnT>
                    <a:lnB w="40386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40385">
                      <a:solidFill>
                        <a:srgbClr val="000000"/>
                      </a:solidFill>
                      <a:prstDash val="solid"/>
                    </a:lnR>
                    <a:lnT w="62611">
                      <a:solidFill>
                        <a:srgbClr val="000000"/>
                      </a:solidFill>
                      <a:prstDash val="solid"/>
                    </a:lnT>
                    <a:lnB w="40386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356743">
                <a:tc>
                  <a:txBody>
                    <a:bodyPr/>
                    <a:lstStyle/>
                    <a:p>
                      <a:pPr marL="68580">
                        <a:lnSpc>
                          <a:spcPts val="2275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Dihydropyridines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722">
                      <a:solidFill>
                        <a:srgbClr val="000000"/>
                      </a:solidFill>
                      <a:prstDash val="solid"/>
                    </a:lnL>
                    <a:lnR w="26416">
                      <a:solidFill>
                        <a:srgbClr val="000000"/>
                      </a:solidFill>
                      <a:prstDash val="solid"/>
                    </a:lnR>
                    <a:lnT w="4038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641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4038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3147">
                      <a:solidFill>
                        <a:srgbClr val="000000"/>
                      </a:solidFill>
                      <a:prstDash val="solid"/>
                    </a:lnR>
                    <a:lnT w="4038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3147">
                      <a:solidFill>
                        <a:srgbClr val="000000"/>
                      </a:solidFill>
                      <a:prstDash val="solid"/>
                    </a:lnL>
                    <a:lnR w="40386">
                      <a:solidFill>
                        <a:srgbClr val="000000"/>
                      </a:solidFill>
                      <a:prstDash val="solid"/>
                    </a:lnR>
                    <a:lnT w="4038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038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4038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40385">
                      <a:solidFill>
                        <a:srgbClr val="000000"/>
                      </a:solidFill>
                      <a:prstDash val="solid"/>
                    </a:lnR>
                    <a:lnT w="40386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461327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Nitrates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6416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641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3147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3147">
                      <a:solidFill>
                        <a:srgbClr val="000000"/>
                      </a:solidFill>
                      <a:prstDash val="solid"/>
                    </a:lnL>
                    <a:lnR w="40386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038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365074">
                <a:tc>
                  <a:txBody>
                    <a:bodyPr/>
                    <a:lstStyle/>
                    <a:p>
                      <a:pPr marL="68580">
                        <a:lnSpc>
                          <a:spcPts val="2710"/>
                        </a:lnSpc>
                        <a:spcBef>
                          <a:spcPts val="26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Ranolazine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722">
                      <a:solidFill>
                        <a:srgbClr val="000000"/>
                      </a:solidFill>
                      <a:prstDash val="solid"/>
                    </a:lnL>
                    <a:lnR w="26416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641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3147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3147">
                      <a:solidFill>
                        <a:srgbClr val="000000"/>
                      </a:solidFill>
                      <a:prstDash val="solid"/>
                    </a:lnL>
                    <a:lnR w="40386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038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4038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92824"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6416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641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3147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3147">
                      <a:solidFill>
                        <a:srgbClr val="000000"/>
                      </a:solidFill>
                      <a:prstDash val="solid"/>
                    </a:lnL>
                    <a:lnR w="40386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038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77127"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1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241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241">
                      <a:solidFill>
                        <a:srgbClr val="000000"/>
                      </a:solidFill>
                      <a:prstDash val="solid"/>
                    </a:lnL>
                    <a:lnR w="40386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0386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953767" y="201168"/>
            <a:ext cx="3712463" cy="640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0575" y="258317"/>
            <a:ext cx="3251835" cy="487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 b="0">
                <a:latin typeface="Algerian"/>
                <a:cs typeface="Algerian"/>
              </a:rPr>
              <a:t>Memory</a:t>
            </a:r>
            <a:r>
              <a:rPr dirty="0" sz="3200" spc="-35" b="0">
                <a:latin typeface="Algerian"/>
                <a:cs typeface="Algerian"/>
              </a:rPr>
              <a:t> </a:t>
            </a:r>
            <a:r>
              <a:rPr dirty="0" sz="3200" spc="-10" b="0">
                <a:latin typeface="Algerian"/>
                <a:cs typeface="Algerian"/>
              </a:rPr>
              <a:t>matrix</a:t>
            </a:r>
            <a:endParaRPr sz="3200">
              <a:latin typeface="Algerian"/>
              <a:cs typeface="Algeri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168" y="963167"/>
            <a:ext cx="7217664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7340" y="983107"/>
            <a:ext cx="6796405" cy="796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35"/>
              </a:lnSpc>
            </a:pPr>
            <a:r>
              <a:rPr dirty="0" sz="2800" b="1">
                <a:latin typeface="Arial Narrow"/>
                <a:cs typeface="Arial Narrow"/>
              </a:rPr>
              <a:t>In </a:t>
            </a:r>
            <a:r>
              <a:rPr dirty="0" sz="2800" spc="5" b="1">
                <a:latin typeface="Arial Narrow"/>
                <a:cs typeface="Arial Narrow"/>
              </a:rPr>
              <a:t>the following table indicate </a:t>
            </a:r>
            <a:r>
              <a:rPr dirty="0" sz="2800" spc="-5" b="1">
                <a:latin typeface="Arial Narrow"/>
                <a:cs typeface="Arial Narrow"/>
              </a:rPr>
              <a:t>increase,</a:t>
            </a:r>
            <a:r>
              <a:rPr dirty="0" sz="2800" spc="-295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decrease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ts val="3135"/>
              </a:lnSpc>
            </a:pPr>
            <a:r>
              <a:rPr dirty="0" sz="2800" spc="5" b="1">
                <a:latin typeface="Arial Narrow"/>
                <a:cs typeface="Arial Narrow"/>
              </a:rPr>
              <a:t>or no </a:t>
            </a:r>
            <a:r>
              <a:rPr dirty="0" sz="2800" spc="-5" b="1">
                <a:latin typeface="Arial Narrow"/>
                <a:cs typeface="Arial Narrow"/>
              </a:rPr>
              <a:t>effect </a:t>
            </a:r>
            <a:r>
              <a:rPr dirty="0" sz="2800" spc="5" b="1">
                <a:latin typeface="Arial Narrow"/>
                <a:cs typeface="Arial Narrow"/>
              </a:rPr>
              <a:t>with </a:t>
            </a:r>
            <a:r>
              <a:rPr dirty="0" sz="2800" b="1">
                <a:latin typeface="Arial Narrow"/>
                <a:cs typeface="Arial Narrow"/>
              </a:rPr>
              <a:t>signs </a:t>
            </a:r>
            <a:r>
              <a:rPr dirty="0" sz="2800" spc="5" b="1">
                <a:latin typeface="Calibri"/>
                <a:cs typeface="Calibri"/>
              </a:rPr>
              <a:t>↑</a:t>
            </a:r>
            <a:r>
              <a:rPr dirty="0" sz="2800" spc="5" b="1">
                <a:latin typeface="Times New Roman"/>
                <a:cs typeface="Times New Roman"/>
              </a:rPr>
              <a:t>, </a:t>
            </a:r>
            <a:r>
              <a:rPr dirty="0" sz="2800" spc="5" b="1">
                <a:latin typeface="Calibri"/>
                <a:cs typeface="Calibri"/>
              </a:rPr>
              <a:t>↓, ─</a:t>
            </a:r>
            <a:r>
              <a:rPr dirty="0" sz="2800" spc="-215" b="1">
                <a:latin typeface="Calibri"/>
                <a:cs typeface="Calibri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respectively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960" y="670559"/>
            <a:ext cx="5440679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Mechanism </a:t>
            </a:r>
            <a:r>
              <a:rPr dirty="0" spc="-5"/>
              <a:t>of</a:t>
            </a:r>
            <a:r>
              <a:rPr dirty="0" spc="-145"/>
              <a:t> </a:t>
            </a:r>
            <a:r>
              <a:rPr dirty="0"/>
              <a:t>Action</a:t>
            </a:r>
          </a:p>
        </p:txBody>
      </p:sp>
      <p:sp>
        <p:nvSpPr>
          <p:cNvPr id="4" name="object 4"/>
          <p:cNvSpPr/>
          <p:nvPr/>
        </p:nvSpPr>
        <p:spPr>
          <a:xfrm>
            <a:off x="441959" y="3261359"/>
            <a:ext cx="772668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1959" y="1965960"/>
            <a:ext cx="8564880" cy="1082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6244" y="1909953"/>
            <a:ext cx="7995920" cy="751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930"/>
              </a:lnSpc>
            </a:pPr>
            <a:r>
              <a:rPr dirty="0" sz="2800" spc="5" b="1">
                <a:latin typeface="Arial Narrow"/>
                <a:cs typeface="Arial Narrow"/>
              </a:rPr>
              <a:t>Binding </a:t>
            </a:r>
            <a:r>
              <a:rPr dirty="0" sz="2800" b="1">
                <a:latin typeface="Arial Narrow"/>
                <a:cs typeface="Arial Narrow"/>
              </a:rPr>
              <a:t>of calcium channel blockers </a:t>
            </a:r>
            <a:r>
              <a:rPr dirty="0" sz="2800" spc="-5" b="1">
                <a:latin typeface="Arial Narrow"/>
                <a:cs typeface="Arial Narrow"/>
              </a:rPr>
              <a:t>[CCBs] </a:t>
            </a:r>
            <a:r>
              <a:rPr dirty="0" sz="2800" spc="5" b="1">
                <a:latin typeface="Arial Narrow"/>
                <a:cs typeface="Arial Narrow"/>
              </a:rPr>
              <a:t>to the</a:t>
            </a:r>
            <a:r>
              <a:rPr dirty="0" sz="2800" spc="-260" b="1">
                <a:latin typeface="Arial Narrow"/>
                <a:cs typeface="Arial Narrow"/>
              </a:rPr>
              <a:t> </a:t>
            </a:r>
            <a:r>
              <a:rPr dirty="0" sz="2800" spc="10" b="1">
                <a:latin typeface="Arial Narrow"/>
                <a:cs typeface="Arial Narrow"/>
              </a:rPr>
              <a:t>L-type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ts val="2930"/>
              </a:lnSpc>
              <a:tabLst>
                <a:tab pos="3007995" algn="l"/>
              </a:tabLst>
            </a:pPr>
            <a:r>
              <a:rPr dirty="0" sz="2800" b="1">
                <a:latin typeface="Arial Narrow"/>
                <a:cs typeface="Arial Narrow"/>
              </a:rPr>
              <a:t>Ca channels</a:t>
            </a:r>
            <a:r>
              <a:rPr dirty="0" sz="2800" spc="-35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Wingdings 3"/>
                <a:cs typeface="Wingdings 3"/>
              </a:rPr>
              <a:t></a:t>
            </a:r>
            <a:r>
              <a:rPr dirty="0" sz="2800" spc="-8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their	frequency </a:t>
            </a:r>
            <a:r>
              <a:rPr dirty="0" sz="2800" spc="5" b="1">
                <a:latin typeface="Arial Narrow"/>
                <a:cs typeface="Arial Narrow"/>
              </a:rPr>
              <a:t>of</a:t>
            </a:r>
            <a:r>
              <a:rPr dirty="0" sz="2800" spc="-175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opening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2611961"/>
            <a:ext cx="8286750" cy="4022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640">
              <a:lnSpc>
                <a:spcPts val="2850"/>
              </a:lnSpc>
            </a:pPr>
            <a:r>
              <a:rPr dirty="0" sz="2800" b="1">
                <a:latin typeface="Arial Narrow"/>
                <a:cs typeface="Arial Narrow"/>
              </a:rPr>
              <a:t>in response to</a:t>
            </a:r>
            <a:r>
              <a:rPr dirty="0" sz="2800" spc="-125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depolarization</a:t>
            </a:r>
            <a:endParaRPr sz="2800">
              <a:latin typeface="Arial Narrow"/>
              <a:cs typeface="Arial Narrow"/>
            </a:endParaRPr>
          </a:p>
          <a:p>
            <a:pPr marL="167640">
              <a:lnSpc>
                <a:spcPts val="2930"/>
              </a:lnSpc>
              <a:spcBef>
                <a:spcPts val="1825"/>
              </a:spcBef>
            </a:pPr>
            <a:r>
              <a:rPr dirty="0" sz="2800" spc="-40" b="1">
                <a:latin typeface="Wingdings 3"/>
                <a:cs typeface="Wingdings 3"/>
              </a:rPr>
              <a:t></a:t>
            </a:r>
            <a:r>
              <a:rPr dirty="0" sz="2800" spc="-40" b="1">
                <a:latin typeface="Arial Narrow"/>
                <a:cs typeface="Arial Narrow"/>
              </a:rPr>
              <a:t>entry</a:t>
            </a:r>
            <a:r>
              <a:rPr dirty="0" sz="2800" spc="-100" b="1">
                <a:latin typeface="Arial Narrow"/>
                <a:cs typeface="Arial Narrow"/>
              </a:rPr>
              <a:t> </a:t>
            </a:r>
            <a:r>
              <a:rPr dirty="0" sz="2800" spc="-20" b="1">
                <a:latin typeface="Arial Narrow"/>
                <a:cs typeface="Arial Narrow"/>
              </a:rPr>
              <a:t>of</a:t>
            </a:r>
            <a:r>
              <a:rPr dirty="0" sz="2800" spc="-90" b="1">
                <a:latin typeface="Arial Narrow"/>
                <a:cs typeface="Arial Narrow"/>
              </a:rPr>
              <a:t> </a:t>
            </a:r>
            <a:r>
              <a:rPr dirty="0" sz="2800" spc="-25" b="1">
                <a:latin typeface="Arial Narrow"/>
                <a:cs typeface="Arial Narrow"/>
              </a:rPr>
              <a:t>Ca</a:t>
            </a:r>
            <a:r>
              <a:rPr dirty="0" sz="2800" spc="-70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Wingdings 3"/>
                <a:cs typeface="Wingdings 3"/>
              </a:rPr>
              <a:t></a:t>
            </a:r>
            <a:r>
              <a:rPr dirty="0" sz="2800" spc="-160" b="1">
                <a:latin typeface="Times New Roman"/>
                <a:cs typeface="Times New Roman"/>
              </a:rPr>
              <a:t> </a:t>
            </a:r>
            <a:r>
              <a:rPr dirty="0" sz="2800" spc="5" b="1">
                <a:latin typeface="Wingdings 3"/>
                <a:cs typeface="Wingdings 3"/>
              </a:rPr>
              <a:t></a:t>
            </a:r>
            <a:r>
              <a:rPr dirty="0" sz="2800" spc="-155" b="1">
                <a:latin typeface="Times New Roman"/>
                <a:cs typeface="Times New Roman"/>
              </a:rPr>
              <a:t> </a:t>
            </a:r>
            <a:r>
              <a:rPr dirty="0" sz="2800" spc="-25" b="1">
                <a:latin typeface="Arial Narrow"/>
                <a:cs typeface="Arial Narrow"/>
              </a:rPr>
              <a:t>Ca</a:t>
            </a:r>
            <a:r>
              <a:rPr dirty="0" sz="2800" spc="-75" b="1">
                <a:latin typeface="Arial Narrow"/>
                <a:cs typeface="Arial Narrow"/>
              </a:rPr>
              <a:t> </a:t>
            </a:r>
            <a:r>
              <a:rPr dirty="0" sz="2800" spc="-45" b="1">
                <a:latin typeface="Arial Narrow"/>
                <a:cs typeface="Arial Narrow"/>
              </a:rPr>
              <a:t>release</a:t>
            </a:r>
            <a:r>
              <a:rPr dirty="0" sz="2800" spc="-55" b="1">
                <a:latin typeface="Arial Narrow"/>
                <a:cs typeface="Arial Narrow"/>
              </a:rPr>
              <a:t> </a:t>
            </a:r>
            <a:r>
              <a:rPr dirty="0" sz="2800" spc="-35" b="1">
                <a:latin typeface="Arial Narrow"/>
                <a:cs typeface="Arial Narrow"/>
              </a:rPr>
              <a:t>from</a:t>
            </a:r>
            <a:r>
              <a:rPr dirty="0" sz="2800" spc="-75" b="1">
                <a:latin typeface="Arial Narrow"/>
                <a:cs typeface="Arial Narrow"/>
              </a:rPr>
              <a:t> </a:t>
            </a:r>
            <a:r>
              <a:rPr dirty="0" sz="2800" spc="-45" b="1">
                <a:latin typeface="Arial Narrow"/>
                <a:cs typeface="Arial Narrow"/>
              </a:rPr>
              <a:t>internal</a:t>
            </a:r>
            <a:r>
              <a:rPr dirty="0" sz="2800" spc="-85" b="1">
                <a:latin typeface="Arial Narrow"/>
                <a:cs typeface="Arial Narrow"/>
              </a:rPr>
              <a:t> </a:t>
            </a:r>
            <a:r>
              <a:rPr dirty="0" sz="2800" spc="-45" b="1">
                <a:latin typeface="Arial Narrow"/>
                <a:cs typeface="Arial Narrow"/>
              </a:rPr>
              <a:t>stores</a:t>
            </a:r>
            <a:r>
              <a:rPr dirty="0" sz="2800" spc="-75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Wingdings 3"/>
                <a:cs typeface="Wingdings 3"/>
              </a:rPr>
              <a:t></a:t>
            </a:r>
            <a:endParaRPr sz="2800">
              <a:latin typeface="Wingdings 3"/>
              <a:cs typeface="Wingdings 3"/>
            </a:endParaRPr>
          </a:p>
          <a:p>
            <a:pPr marL="167640">
              <a:lnSpc>
                <a:spcPts val="2930"/>
              </a:lnSpc>
            </a:pPr>
            <a:r>
              <a:rPr dirty="0" sz="2800" b="1">
                <a:latin typeface="Arial Narrow"/>
                <a:cs typeface="Arial Narrow"/>
              </a:rPr>
              <a:t>No Stimulus-Contraction </a:t>
            </a:r>
            <a:r>
              <a:rPr dirty="0" sz="2800" spc="5" b="1">
                <a:latin typeface="Arial Narrow"/>
                <a:cs typeface="Arial Narrow"/>
              </a:rPr>
              <a:t>Coupling </a:t>
            </a:r>
            <a:r>
              <a:rPr dirty="0" sz="2800" spc="5" b="1">
                <a:latin typeface="Wingdings 3"/>
                <a:cs typeface="Wingdings 3"/>
              </a:rPr>
              <a:t></a:t>
            </a:r>
            <a:r>
              <a:rPr dirty="0" sz="2800" spc="-254" b="1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Bernard MT Condensed"/>
                <a:cs typeface="Bernard MT Condensed"/>
              </a:rPr>
              <a:t>RELAXATION</a:t>
            </a:r>
            <a:endParaRPr sz="2800">
              <a:latin typeface="Bernard MT Condensed"/>
              <a:cs typeface="Bernard MT Condense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2667063"/>
            <a:ext cx="8286750" cy="3967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960" y="670559"/>
            <a:ext cx="5440679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3359" y="1661160"/>
            <a:ext cx="8488680" cy="141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3359" y="3489959"/>
            <a:ext cx="8488680" cy="984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3359" y="4785359"/>
            <a:ext cx="8488680" cy="551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7340" y="693546"/>
            <a:ext cx="7755255" cy="4581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84935">
              <a:lnSpc>
                <a:spcPct val="100000"/>
              </a:lnSpc>
            </a:pPr>
            <a:r>
              <a:rPr dirty="0" sz="2800" b="1">
                <a:latin typeface="Aharoni"/>
                <a:cs typeface="Aharoni"/>
              </a:rPr>
              <a:t>Antianginal</a:t>
            </a:r>
            <a:r>
              <a:rPr dirty="0" sz="2800" spc="-100" b="1">
                <a:latin typeface="Aharoni"/>
                <a:cs typeface="Aharoni"/>
              </a:rPr>
              <a:t> </a:t>
            </a:r>
            <a:r>
              <a:rPr dirty="0" sz="2800" b="1">
                <a:latin typeface="Aharoni"/>
                <a:cs typeface="Aharoni"/>
              </a:rPr>
              <a:t>Action</a:t>
            </a:r>
            <a:endParaRPr sz="2800">
              <a:latin typeface="Aharoni"/>
              <a:cs typeface="Aharon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800" spc="5">
                <a:latin typeface="Wingdings 3"/>
                <a:cs typeface="Wingdings 3"/>
              </a:rPr>
              <a:t>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Bernard MT Condensed"/>
                <a:cs typeface="Bernard MT Condensed"/>
              </a:rPr>
              <a:t>Cardiomyocyte</a:t>
            </a:r>
            <a:r>
              <a:rPr dirty="0" sz="2800" spc="-50">
                <a:latin typeface="Bernard MT Condensed"/>
                <a:cs typeface="Bernard MT Condensed"/>
              </a:rPr>
              <a:t> </a:t>
            </a:r>
            <a:r>
              <a:rPr dirty="0" sz="2800">
                <a:latin typeface="Bernard MT Condensed"/>
                <a:cs typeface="Bernard MT Condensed"/>
              </a:rPr>
              <a:t>Contraction</a:t>
            </a:r>
            <a:r>
              <a:rPr dirty="0" sz="2800" spc="-130">
                <a:latin typeface="Bernard MT Condensed"/>
                <a:cs typeface="Bernard MT Condensed"/>
              </a:rPr>
              <a:t> </a:t>
            </a:r>
            <a:r>
              <a:rPr dirty="0" sz="2800" spc="5" b="1">
                <a:latin typeface="Wingdings 3"/>
                <a:cs typeface="Wingdings 3"/>
              </a:rPr>
              <a:t></a:t>
            </a:r>
            <a:r>
              <a:rPr dirty="0" sz="2800" spc="-130" b="1">
                <a:latin typeface="Times New Roman"/>
                <a:cs typeface="Times New Roman"/>
              </a:rPr>
              <a:t> </a:t>
            </a:r>
            <a:r>
              <a:rPr dirty="0" sz="2800" spc="-25" b="1">
                <a:latin typeface="Wingdings 3"/>
                <a:cs typeface="Wingdings 3"/>
              </a:rPr>
              <a:t></a:t>
            </a:r>
            <a:r>
              <a:rPr dirty="0" sz="2800" spc="-25" b="1">
                <a:latin typeface="Arial Narrow"/>
                <a:cs typeface="Arial Narrow"/>
              </a:rPr>
              <a:t>cardiac</a:t>
            </a:r>
            <a:r>
              <a:rPr dirty="0" sz="2800" spc="-145" b="1">
                <a:latin typeface="Arial Narrow"/>
                <a:cs typeface="Arial Narrow"/>
              </a:rPr>
              <a:t> </a:t>
            </a:r>
            <a:r>
              <a:rPr dirty="0" sz="2800" spc="-15" b="1">
                <a:latin typeface="Arial Narrow"/>
                <a:cs typeface="Arial Narrow"/>
              </a:rPr>
              <a:t>work</a:t>
            </a:r>
            <a:r>
              <a:rPr dirty="0" sz="2800" spc="-110" b="1">
                <a:latin typeface="Arial Narrow"/>
                <a:cs typeface="Arial Narrow"/>
              </a:rPr>
              <a:t> </a:t>
            </a:r>
            <a:r>
              <a:rPr dirty="0" sz="2800" spc="-25" b="1">
                <a:latin typeface="Arial Narrow"/>
                <a:cs typeface="Arial Narrow"/>
              </a:rPr>
              <a:t>through  </a:t>
            </a:r>
            <a:r>
              <a:rPr dirty="0" sz="2800" spc="-20" b="1">
                <a:latin typeface="Arial Narrow"/>
                <a:cs typeface="Arial Narrow"/>
              </a:rPr>
              <a:t>their –ve </a:t>
            </a:r>
            <a:r>
              <a:rPr dirty="0" sz="2800" spc="-25" b="1">
                <a:latin typeface="Arial Narrow"/>
                <a:cs typeface="Arial Narrow"/>
              </a:rPr>
              <a:t>inotropic </a:t>
            </a:r>
            <a:r>
              <a:rPr dirty="0" sz="2800" spc="5" b="1">
                <a:latin typeface="Arial Narrow"/>
                <a:cs typeface="Arial Narrow"/>
              </a:rPr>
              <a:t>&amp; </a:t>
            </a:r>
            <a:r>
              <a:rPr dirty="0" sz="2800" spc="-30" b="1">
                <a:latin typeface="Arial Narrow"/>
                <a:cs typeface="Arial Narrow"/>
              </a:rPr>
              <a:t>chronotropic </a:t>
            </a:r>
            <a:r>
              <a:rPr dirty="0" sz="2800" spc="-20" b="1">
                <a:latin typeface="Arial Narrow"/>
                <a:cs typeface="Arial Narrow"/>
              </a:rPr>
              <a:t>action </a:t>
            </a:r>
            <a:r>
              <a:rPr dirty="0" sz="2800" spc="-25" b="1">
                <a:latin typeface="Arial Narrow"/>
                <a:cs typeface="Arial Narrow"/>
              </a:rPr>
              <a:t>(verapamil </a:t>
            </a:r>
            <a:r>
              <a:rPr dirty="0" sz="2800" spc="5" b="1">
                <a:latin typeface="Arial Narrow"/>
                <a:cs typeface="Arial Narrow"/>
              </a:rPr>
              <a:t>&amp;  </a:t>
            </a:r>
            <a:r>
              <a:rPr dirty="0" sz="2800" spc="-25" b="1">
                <a:latin typeface="Arial Narrow"/>
                <a:cs typeface="Arial Narrow"/>
              </a:rPr>
              <a:t>diltiazem) </a:t>
            </a:r>
            <a:r>
              <a:rPr dirty="0" sz="2800" spc="5" b="1">
                <a:latin typeface="Wingdings 3"/>
                <a:cs typeface="Wingdings 3"/>
              </a:rPr>
              <a:t>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CC0000"/>
                </a:solidFill>
                <a:latin typeface="Wingdings 3"/>
                <a:cs typeface="Wingdings 3"/>
              </a:rPr>
              <a:t></a:t>
            </a:r>
            <a:r>
              <a:rPr dirty="0" sz="2800" spc="-25">
                <a:solidFill>
                  <a:srgbClr val="CC0000"/>
                </a:solidFill>
                <a:latin typeface="Bernard MT Condensed"/>
                <a:cs typeface="Bernard MT Condensed"/>
              </a:rPr>
              <a:t>myocardial</a:t>
            </a:r>
            <a:r>
              <a:rPr dirty="0" sz="2800" spc="-505">
                <a:solidFill>
                  <a:srgbClr val="CC0000"/>
                </a:solidFill>
                <a:latin typeface="Bernard MT Condensed"/>
                <a:cs typeface="Bernard MT Condensed"/>
              </a:rPr>
              <a:t> </a:t>
            </a:r>
            <a:r>
              <a:rPr dirty="0" sz="2800" spc="-20">
                <a:solidFill>
                  <a:srgbClr val="CC0000"/>
                </a:solidFill>
                <a:latin typeface="Bernard MT Condensed"/>
                <a:cs typeface="Bernard MT Condensed"/>
              </a:rPr>
              <a:t>oxygen </a:t>
            </a:r>
            <a:r>
              <a:rPr dirty="0" sz="2800" spc="-25">
                <a:solidFill>
                  <a:srgbClr val="CC0000"/>
                </a:solidFill>
                <a:latin typeface="Bernard MT Condensed"/>
                <a:cs typeface="Bernard MT Condensed"/>
              </a:rPr>
              <a:t>demand</a:t>
            </a:r>
            <a:endParaRPr sz="28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5">
                <a:latin typeface="Wingdings 3"/>
                <a:cs typeface="Wingdings 3"/>
              </a:rPr>
              <a:t></a:t>
            </a:r>
            <a:r>
              <a:rPr dirty="0" sz="2800" spc="5">
                <a:latin typeface="Bernard MT Condensed"/>
                <a:cs typeface="Bernard MT Condensed"/>
              </a:rPr>
              <a:t>VSMC</a:t>
            </a:r>
            <a:r>
              <a:rPr dirty="0" sz="2800" spc="-5">
                <a:latin typeface="Bernard MT Condensed"/>
                <a:cs typeface="Bernard MT Condensed"/>
              </a:rPr>
              <a:t> </a:t>
            </a:r>
            <a:r>
              <a:rPr dirty="0" sz="2800">
                <a:latin typeface="Bernard MT Condensed"/>
                <a:cs typeface="Bernard MT Condensed"/>
              </a:rPr>
              <a:t>Contraction</a:t>
            </a:r>
            <a:r>
              <a:rPr dirty="0" sz="2800" spc="-70">
                <a:latin typeface="Bernard MT Condensed"/>
                <a:cs typeface="Bernard MT Condensed"/>
              </a:rPr>
              <a:t> </a:t>
            </a:r>
            <a:r>
              <a:rPr dirty="0" sz="2800" spc="5" b="1">
                <a:latin typeface="Wingdings 3"/>
                <a:cs typeface="Wingdings 3"/>
              </a:rPr>
              <a:t></a:t>
            </a:r>
            <a:r>
              <a:rPr dirty="0" sz="2800" spc="-130" b="1">
                <a:latin typeface="Times New Roman"/>
                <a:cs typeface="Times New Roman"/>
              </a:rPr>
              <a:t> </a:t>
            </a:r>
            <a:r>
              <a:rPr dirty="0" sz="2800" spc="5" b="1">
                <a:latin typeface="Wingdings 3"/>
                <a:cs typeface="Wingdings 3"/>
              </a:rPr>
              <a:t></a:t>
            </a:r>
            <a:r>
              <a:rPr dirty="0" sz="2800" spc="-204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Arial Narrow"/>
                <a:cs typeface="Arial Narrow"/>
              </a:rPr>
              <a:t>After</a:t>
            </a:r>
            <a:r>
              <a:rPr dirty="0" sz="2800" spc="-100" b="1">
                <a:latin typeface="Arial Narrow"/>
                <a:cs typeface="Arial Narrow"/>
              </a:rPr>
              <a:t> </a:t>
            </a:r>
            <a:r>
              <a:rPr dirty="0" sz="2800" spc="-15" b="1">
                <a:latin typeface="Arial Narrow"/>
                <a:cs typeface="Arial Narrow"/>
              </a:rPr>
              <a:t>load</a:t>
            </a:r>
            <a:r>
              <a:rPr dirty="0" sz="2800" spc="-135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Wingdings 3"/>
                <a:cs typeface="Wingdings 3"/>
              </a:rPr>
              <a:t></a:t>
            </a:r>
            <a:r>
              <a:rPr dirty="0" sz="2800" spc="-135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Wingdings 3"/>
                <a:cs typeface="Wingdings 3"/>
              </a:rPr>
              <a:t></a:t>
            </a:r>
            <a:r>
              <a:rPr dirty="0" sz="2800" spc="-20" b="1">
                <a:latin typeface="Arial Narrow"/>
                <a:cs typeface="Arial Narrow"/>
              </a:rPr>
              <a:t>cardiac</a:t>
            </a:r>
            <a:r>
              <a:rPr dirty="0" sz="2800" spc="-145" b="1">
                <a:latin typeface="Arial Narrow"/>
                <a:cs typeface="Arial Narrow"/>
              </a:rPr>
              <a:t> </a:t>
            </a:r>
            <a:r>
              <a:rPr dirty="0" sz="2800" spc="-15" b="1">
                <a:latin typeface="Arial Narrow"/>
                <a:cs typeface="Arial Narrow"/>
              </a:rPr>
              <a:t>work</a:t>
            </a:r>
            <a:r>
              <a:rPr dirty="0" sz="2800" spc="-135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Wingdings 3"/>
                <a:cs typeface="Wingdings 3"/>
              </a:rPr>
              <a:t></a:t>
            </a:r>
            <a:endParaRPr sz="280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CC0000"/>
                </a:solidFill>
                <a:latin typeface="Wingdings 3"/>
                <a:cs typeface="Wingdings 3"/>
              </a:rPr>
              <a:t></a:t>
            </a:r>
            <a:r>
              <a:rPr dirty="0" sz="2800" spc="-5">
                <a:solidFill>
                  <a:srgbClr val="CC0000"/>
                </a:solidFill>
                <a:latin typeface="Bernard MT Condensed"/>
                <a:cs typeface="Bernard MT Condensed"/>
              </a:rPr>
              <a:t>myocardial </a:t>
            </a:r>
            <a:r>
              <a:rPr dirty="0" sz="2800">
                <a:solidFill>
                  <a:srgbClr val="CC0000"/>
                </a:solidFill>
                <a:latin typeface="Bernard MT Condensed"/>
                <a:cs typeface="Bernard MT Condensed"/>
              </a:rPr>
              <a:t>oxygen</a:t>
            </a:r>
            <a:r>
              <a:rPr dirty="0" sz="2800" spc="-90">
                <a:solidFill>
                  <a:srgbClr val="CC0000"/>
                </a:solidFill>
                <a:latin typeface="Bernard MT Condensed"/>
                <a:cs typeface="Bernard MT Condensed"/>
              </a:rPr>
              <a:t> </a:t>
            </a:r>
            <a:r>
              <a:rPr dirty="0" sz="2800">
                <a:solidFill>
                  <a:srgbClr val="CC0000"/>
                </a:solidFill>
                <a:latin typeface="Bernard MT Condensed"/>
                <a:cs typeface="Bernard MT Condensed"/>
              </a:rPr>
              <a:t>demand</a:t>
            </a:r>
            <a:endParaRPr sz="28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dirty="0" sz="2800" spc="-20" b="1">
                <a:latin typeface="Arial Narrow"/>
                <a:cs typeface="Arial Narrow"/>
              </a:rPr>
              <a:t>Coronary </a:t>
            </a:r>
            <a:r>
              <a:rPr dirty="0" sz="2800" spc="-25" b="1">
                <a:latin typeface="Arial Narrow"/>
                <a:cs typeface="Arial Narrow"/>
              </a:rPr>
              <a:t>dilatation </a:t>
            </a:r>
            <a:r>
              <a:rPr dirty="0" sz="2800" spc="5" b="1">
                <a:latin typeface="Wingdings 3"/>
                <a:cs typeface="Wingdings 3"/>
              </a:rPr>
              <a:t>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CC0000"/>
                </a:solidFill>
                <a:latin typeface="Wingdings 3"/>
                <a:cs typeface="Wingdings 3"/>
              </a:rPr>
              <a:t></a:t>
            </a:r>
            <a:r>
              <a:rPr dirty="0" sz="2800" spc="-5">
                <a:solidFill>
                  <a:srgbClr val="CC0000"/>
                </a:solidFill>
                <a:latin typeface="Bernard MT Condensed"/>
                <a:cs typeface="Bernard MT Condensed"/>
              </a:rPr>
              <a:t>myocardial </a:t>
            </a:r>
            <a:r>
              <a:rPr dirty="0" sz="2800">
                <a:solidFill>
                  <a:srgbClr val="CC0000"/>
                </a:solidFill>
                <a:latin typeface="Bernard MT Condensed"/>
                <a:cs typeface="Bernard MT Condensed"/>
              </a:rPr>
              <a:t>oxygen</a:t>
            </a:r>
            <a:r>
              <a:rPr dirty="0" sz="2800" spc="-415">
                <a:solidFill>
                  <a:srgbClr val="CC0000"/>
                </a:solidFill>
                <a:latin typeface="Bernard MT Condensed"/>
                <a:cs typeface="Bernard MT Condensed"/>
              </a:rPr>
              <a:t> </a:t>
            </a:r>
            <a:r>
              <a:rPr dirty="0" sz="2800" spc="-5">
                <a:solidFill>
                  <a:srgbClr val="CC0000"/>
                </a:solidFill>
                <a:latin typeface="Bernard MT Condensed"/>
                <a:cs typeface="Bernard MT Condensed"/>
              </a:rPr>
              <a:t>supply</a:t>
            </a:r>
            <a:endParaRPr sz="2800">
              <a:latin typeface="Bernard MT Condensed"/>
              <a:cs typeface="Bernard MT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960" y="670559"/>
            <a:ext cx="5440679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9575" y="693546"/>
            <a:ext cx="2853690" cy="463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latin typeface="Aharoni"/>
                <a:cs typeface="Aharoni"/>
              </a:rPr>
              <a:t>Therapeutic</a:t>
            </a:r>
            <a:r>
              <a:rPr dirty="0" sz="2800" spc="-125" b="1">
                <a:latin typeface="Aharoni"/>
                <a:cs typeface="Aharoni"/>
              </a:rPr>
              <a:t> </a:t>
            </a:r>
            <a:r>
              <a:rPr dirty="0" sz="2800" spc="-5" b="1">
                <a:latin typeface="Aharoni"/>
                <a:cs typeface="Aharoni"/>
              </a:rPr>
              <a:t>Uses</a:t>
            </a:r>
            <a:endParaRPr sz="2800">
              <a:latin typeface="Aharoni"/>
              <a:cs typeface="Aharon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59" y="1813560"/>
            <a:ext cx="3230879" cy="429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23359" y="1661160"/>
            <a:ext cx="4831080" cy="984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18864" y="2120646"/>
            <a:ext cx="388048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latin typeface="Arial Narrow"/>
                <a:cs typeface="Arial Narrow"/>
              </a:rPr>
              <a:t>sometimes variably</a:t>
            </a:r>
            <a:r>
              <a:rPr dirty="0" sz="2800" spc="-15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aborted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99559" y="2956560"/>
            <a:ext cx="4907280" cy="551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3359" y="2956560"/>
            <a:ext cx="3688079" cy="551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3359" y="3947159"/>
            <a:ext cx="3688079" cy="4297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28159" y="3947159"/>
            <a:ext cx="3688080" cy="454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3359" y="1965960"/>
            <a:ext cx="7498080" cy="429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07340" y="1714880"/>
            <a:ext cx="8016875" cy="62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8101" sz="3600" spc="-644" b="1">
                <a:solidFill>
                  <a:srgbClr val="0000FF"/>
                </a:solidFill>
                <a:latin typeface="Arial Narrow"/>
                <a:cs typeface="Arial Narrow"/>
              </a:rPr>
              <a:t>IN</a:t>
            </a:r>
            <a:r>
              <a:rPr dirty="0" baseline="-28769" sz="4200" spc="-644" b="1">
                <a:latin typeface="Arial Narrow"/>
                <a:cs typeface="Arial Narrow"/>
              </a:rPr>
              <a:t>Sh</a:t>
            </a:r>
            <a:r>
              <a:rPr dirty="0" baseline="-8101" sz="3600" spc="-644" b="1">
                <a:solidFill>
                  <a:srgbClr val="0000FF"/>
                </a:solidFill>
                <a:latin typeface="Arial Narrow"/>
                <a:cs typeface="Arial Narrow"/>
              </a:rPr>
              <a:t>V</a:t>
            </a:r>
            <a:r>
              <a:rPr dirty="0" baseline="-28769" sz="4200" spc="-644" b="1">
                <a:latin typeface="Arial Narrow"/>
                <a:cs typeface="Arial Narrow"/>
              </a:rPr>
              <a:t>o</a:t>
            </a:r>
            <a:r>
              <a:rPr dirty="0" baseline="-8101" sz="3600" spc="-644" b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baseline="-28769" sz="4200" spc="-644" b="1">
                <a:latin typeface="Arial Narrow"/>
                <a:cs typeface="Arial Narrow"/>
              </a:rPr>
              <a:t>r</a:t>
            </a:r>
            <a:r>
              <a:rPr dirty="0" baseline="-8101" sz="3600" spc="-644" b="1">
                <a:solidFill>
                  <a:srgbClr val="0000FF"/>
                </a:solidFill>
                <a:latin typeface="Arial Narrow"/>
                <a:cs typeface="Arial Narrow"/>
              </a:rPr>
              <a:t>R</a:t>
            </a:r>
            <a:r>
              <a:rPr dirty="0" baseline="-28769" sz="4200" spc="-644" b="1">
                <a:latin typeface="Arial Narrow"/>
                <a:cs typeface="Arial Narrow"/>
              </a:rPr>
              <a:t>t</a:t>
            </a:r>
            <a:r>
              <a:rPr dirty="0" baseline="-8101" sz="3600" spc="-644" b="1">
                <a:solidFill>
                  <a:srgbClr val="0000FF"/>
                </a:solidFill>
                <a:latin typeface="Arial Narrow"/>
                <a:cs typeface="Arial Narrow"/>
              </a:rPr>
              <a:t>IA</a:t>
            </a:r>
            <a:r>
              <a:rPr dirty="0" baseline="-28769" sz="4200" spc="-644" b="1">
                <a:latin typeface="Arial Narrow"/>
                <a:cs typeface="Arial Narrow"/>
              </a:rPr>
              <a:t>a</a:t>
            </a:r>
            <a:r>
              <a:rPr dirty="0" baseline="-8101" sz="3600" spc="-644" b="1">
                <a:solidFill>
                  <a:srgbClr val="0000FF"/>
                </a:solidFill>
                <a:latin typeface="Arial Narrow"/>
                <a:cs typeface="Arial Narrow"/>
              </a:rPr>
              <a:t>N</a:t>
            </a:r>
            <a:r>
              <a:rPr dirty="0" baseline="-28769" sz="4200" spc="-644" b="1">
                <a:latin typeface="Arial Narrow"/>
                <a:cs typeface="Arial Narrow"/>
              </a:rPr>
              <a:t>ct</a:t>
            </a:r>
            <a:r>
              <a:rPr dirty="0" baseline="-8101" sz="3600" spc="-644" b="1">
                <a:solidFill>
                  <a:srgbClr val="0000FF"/>
                </a:solidFill>
                <a:latin typeface="Arial Narrow"/>
                <a:cs typeface="Arial Narrow"/>
              </a:rPr>
              <a:t>T</a:t>
            </a:r>
            <a:r>
              <a:rPr dirty="0" baseline="-28769" sz="4200" spc="-644" b="1">
                <a:latin typeface="Arial Narrow"/>
                <a:cs typeface="Arial Narrow"/>
              </a:rPr>
              <a:t>in</a:t>
            </a:r>
            <a:r>
              <a:rPr dirty="0" baseline="-8101" sz="3600" spc="-644" b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baseline="-28769" sz="4200" spc="-644" b="1">
                <a:latin typeface="Arial Narrow"/>
                <a:cs typeface="Arial Narrow"/>
              </a:rPr>
              <a:t>g</a:t>
            </a:r>
            <a:r>
              <a:rPr dirty="0" baseline="-8101" sz="3600" spc="-644" b="1">
                <a:solidFill>
                  <a:srgbClr val="0000FF"/>
                </a:solidFill>
                <a:latin typeface="Arial Narrow"/>
                <a:cs typeface="Arial Narrow"/>
              </a:rPr>
              <a:t>NG</a:t>
            </a:r>
            <a:r>
              <a:rPr dirty="0" baseline="-28769" sz="4200" spc="-644" b="1">
                <a:latin typeface="Arial Narrow"/>
                <a:cs typeface="Arial Narrow"/>
              </a:rPr>
              <a:t>d</a:t>
            </a:r>
            <a:r>
              <a:rPr dirty="0" baseline="-8101" sz="3600" spc="-644" b="1">
                <a:solidFill>
                  <a:srgbClr val="0000FF"/>
                </a:solidFill>
                <a:latin typeface="Arial Narrow"/>
                <a:cs typeface="Arial Narrow"/>
              </a:rPr>
              <a:t>I</a:t>
            </a:r>
            <a:r>
              <a:rPr dirty="0" baseline="-28769" sz="4200" spc="-644" b="1">
                <a:latin typeface="Arial Narrow"/>
                <a:cs typeface="Arial Narrow"/>
              </a:rPr>
              <a:t>i</a:t>
            </a:r>
            <a:r>
              <a:rPr dirty="0" baseline="-8101" sz="3600" spc="-644" b="1">
                <a:solidFill>
                  <a:srgbClr val="0000FF"/>
                </a:solidFill>
                <a:latin typeface="Arial Narrow"/>
                <a:cs typeface="Arial Narrow"/>
              </a:rPr>
              <a:t>N</a:t>
            </a:r>
            <a:r>
              <a:rPr dirty="0" baseline="-28769" sz="4200" spc="-644" b="1">
                <a:latin typeface="Arial Narrow"/>
                <a:cs typeface="Arial Narrow"/>
              </a:rPr>
              <a:t>h</a:t>
            </a:r>
            <a:r>
              <a:rPr dirty="0" baseline="-8101" sz="3600" spc="-644" b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baseline="-28769" sz="4200" spc="-644" b="1">
                <a:latin typeface="Arial Narrow"/>
                <a:cs typeface="Arial Narrow"/>
              </a:rPr>
              <a:t>ydropyridi   </a:t>
            </a:r>
            <a:r>
              <a:rPr dirty="0" sz="2800" spc="5" b="1">
                <a:latin typeface="Wingdings 3"/>
                <a:cs typeface="Wingdings 3"/>
              </a:rPr>
              <a:t>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Attacks </a:t>
            </a:r>
            <a:r>
              <a:rPr dirty="0" sz="2800" b="1">
                <a:latin typeface="Arial Narrow"/>
                <a:cs typeface="Arial Narrow"/>
              </a:rPr>
              <a:t>prevented (&gt; </a:t>
            </a:r>
            <a:r>
              <a:rPr dirty="0" sz="2800" spc="-5" b="1">
                <a:latin typeface="Arial Narrow"/>
                <a:cs typeface="Arial Narrow"/>
              </a:rPr>
              <a:t>60%)</a:t>
            </a:r>
            <a:r>
              <a:rPr dirty="0" sz="2800" spc="-14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/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7163" y="1900809"/>
            <a:ext cx="343344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5" b="1">
                <a:latin typeface="Arial Narrow"/>
                <a:cs typeface="Arial Narrow"/>
              </a:rPr>
              <a:t>ne should be </a:t>
            </a:r>
            <a:r>
              <a:rPr dirty="0" sz="2800" b="1">
                <a:latin typeface="Arial Narrow"/>
                <a:cs typeface="Arial Narrow"/>
              </a:rPr>
              <a:t>avoided</a:t>
            </a:r>
            <a:r>
              <a:rPr dirty="0" sz="2800" spc="-315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??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3359" y="2575560"/>
            <a:ext cx="7498080" cy="454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7160" y="3261359"/>
            <a:ext cx="7498080" cy="454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3359" y="3947159"/>
            <a:ext cx="8183880" cy="4328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31140" y="2510790"/>
            <a:ext cx="8645525" cy="180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0815">
              <a:lnSpc>
                <a:spcPct val="100000"/>
              </a:lnSpc>
            </a:pPr>
            <a:r>
              <a:rPr dirty="0" sz="2800" b="1">
                <a:latin typeface="Arial Narrow"/>
                <a:cs typeface="Arial Narrow"/>
              </a:rPr>
              <a:t>Can </a:t>
            </a:r>
            <a:r>
              <a:rPr dirty="0" sz="2800" spc="5" b="1">
                <a:latin typeface="Arial Narrow"/>
                <a:cs typeface="Arial Narrow"/>
              </a:rPr>
              <a:t>be </a:t>
            </a:r>
            <a:r>
              <a:rPr dirty="0" sz="2800" b="1">
                <a:latin typeface="Arial Narrow"/>
                <a:cs typeface="Arial Narrow"/>
              </a:rPr>
              <a:t>combined to </a:t>
            </a:r>
            <a:r>
              <a:rPr dirty="0" sz="2800" spc="5" b="1">
                <a:latin typeface="Symbol"/>
                <a:cs typeface="Symbol"/>
              </a:rPr>
              <a:t></a:t>
            </a:r>
            <a:r>
              <a:rPr dirty="0" sz="2800" spc="5" b="1">
                <a:latin typeface="Arial Narrow"/>
                <a:cs typeface="Arial Narrow"/>
              </a:rPr>
              <a:t>-AR</a:t>
            </a:r>
            <a:r>
              <a:rPr dirty="0" sz="2800" spc="-19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blockers???</a:t>
            </a:r>
            <a:endParaRPr sz="2800">
              <a:latin typeface="Arial Narrow"/>
              <a:cs typeface="Arial Narrow"/>
            </a:endParaRPr>
          </a:p>
          <a:p>
            <a:pPr marL="88900">
              <a:lnSpc>
                <a:spcPts val="2495"/>
              </a:lnSpc>
              <a:spcBef>
                <a:spcPts val="409"/>
              </a:spcBef>
              <a:tabLst>
                <a:tab pos="3976370" algn="l"/>
              </a:tabLst>
            </a:pPr>
            <a:r>
              <a:rPr dirty="0" sz="2800" b="1">
                <a:solidFill>
                  <a:srgbClr val="0000FF"/>
                </a:solidFill>
                <a:latin typeface="Arial Narrow"/>
                <a:cs typeface="Arial Narrow"/>
              </a:rPr>
              <a:t>IN</a:t>
            </a:r>
            <a:r>
              <a:rPr dirty="0" sz="2800" spc="-5" b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2800" spc="-20" b="1">
                <a:solidFill>
                  <a:srgbClr val="0000FF"/>
                </a:solidFill>
                <a:latin typeface="Arial Narrow"/>
                <a:cs typeface="Arial Narrow"/>
              </a:rPr>
              <a:t>UNSTABLE</a:t>
            </a:r>
            <a:r>
              <a:rPr dirty="0" sz="2800" spc="-80" b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00FF"/>
                </a:solidFill>
                <a:latin typeface="Arial Narrow"/>
                <a:cs typeface="Arial Narrow"/>
              </a:rPr>
              <a:t>ANGINA</a:t>
            </a:r>
            <a:r>
              <a:rPr dirty="0" sz="2800" b="1">
                <a:latin typeface="Arial Narrow"/>
                <a:cs typeface="Arial Narrow"/>
              </a:rPr>
              <a:t>;	Seldom added in </a:t>
            </a:r>
            <a:r>
              <a:rPr dirty="0" sz="2800" spc="-5" b="1">
                <a:latin typeface="Arial Narrow"/>
                <a:cs typeface="Arial Narrow"/>
              </a:rPr>
              <a:t>refractory</a:t>
            </a:r>
            <a:r>
              <a:rPr dirty="0" sz="2800" spc="-160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cases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ts val="2495"/>
              </a:lnSpc>
            </a:pPr>
            <a:r>
              <a:rPr dirty="0" sz="2800" spc="-5" b="1">
                <a:latin typeface="Arial Narrow"/>
                <a:cs typeface="Arial Narrow"/>
              </a:rPr>
              <a:t>Can </a:t>
            </a:r>
            <a:r>
              <a:rPr dirty="0" sz="2800" spc="5" b="1">
                <a:latin typeface="Arial Narrow"/>
                <a:cs typeface="Arial Narrow"/>
              </a:rPr>
              <a:t>be </a:t>
            </a:r>
            <a:r>
              <a:rPr dirty="0" sz="2800" b="1">
                <a:latin typeface="Arial Narrow"/>
                <a:cs typeface="Arial Narrow"/>
              </a:rPr>
              <a:t>combined </a:t>
            </a:r>
            <a:r>
              <a:rPr dirty="0" sz="2800" spc="5" b="1">
                <a:latin typeface="Arial Narrow"/>
                <a:cs typeface="Arial Narrow"/>
              </a:rPr>
              <a:t>with</a:t>
            </a:r>
            <a:r>
              <a:rPr dirty="0" sz="2800" spc="-14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nitrates???</a:t>
            </a:r>
            <a:endParaRPr sz="2800">
              <a:latin typeface="Arial Narrow"/>
              <a:cs typeface="Arial Narrow"/>
            </a:endParaRPr>
          </a:p>
          <a:p>
            <a:pPr marL="88900">
              <a:lnSpc>
                <a:spcPct val="100000"/>
              </a:lnSpc>
              <a:spcBef>
                <a:spcPts val="2039"/>
              </a:spcBef>
            </a:pPr>
            <a:r>
              <a:rPr dirty="0" sz="2800" spc="-505" b="1">
                <a:solidFill>
                  <a:srgbClr val="0000FF"/>
                </a:solidFill>
                <a:latin typeface="Arial Narrow"/>
                <a:cs typeface="Arial Narrow"/>
              </a:rPr>
              <a:t>IN</a:t>
            </a:r>
            <a:r>
              <a:rPr dirty="0" sz="2800" spc="-505" b="1">
                <a:latin typeface="Arial Narrow"/>
                <a:cs typeface="Arial Narrow"/>
              </a:rPr>
              <a:t>D</a:t>
            </a:r>
            <a:r>
              <a:rPr dirty="0" sz="2800" spc="-505" b="1">
                <a:solidFill>
                  <a:srgbClr val="0000FF"/>
                </a:solidFill>
                <a:latin typeface="Arial Narrow"/>
                <a:cs typeface="Arial Narrow"/>
              </a:rPr>
              <a:t>S</a:t>
            </a:r>
            <a:r>
              <a:rPr dirty="0" sz="2800" spc="-505" b="1">
                <a:latin typeface="Arial Narrow"/>
                <a:cs typeface="Arial Narrow"/>
              </a:rPr>
              <a:t>ih</a:t>
            </a:r>
            <a:r>
              <a:rPr dirty="0" sz="2800" spc="-505" b="1">
                <a:solidFill>
                  <a:srgbClr val="0000FF"/>
                </a:solidFill>
                <a:latin typeface="Arial Narrow"/>
                <a:cs typeface="Arial Narrow"/>
              </a:rPr>
              <a:t>TA</a:t>
            </a:r>
            <a:r>
              <a:rPr dirty="0" sz="2800" spc="-505" b="1">
                <a:latin typeface="Arial Narrow"/>
                <a:cs typeface="Arial Narrow"/>
              </a:rPr>
              <a:t>yd</a:t>
            </a:r>
            <a:r>
              <a:rPr dirty="0" sz="2800" spc="-505" b="1">
                <a:solidFill>
                  <a:srgbClr val="0000FF"/>
                </a:solidFill>
                <a:latin typeface="Arial Narrow"/>
                <a:cs typeface="Arial Narrow"/>
              </a:rPr>
              <a:t>B</a:t>
            </a:r>
            <a:r>
              <a:rPr dirty="0" sz="2800" spc="-505" b="1">
                <a:latin typeface="Arial Narrow"/>
                <a:cs typeface="Arial Narrow"/>
              </a:rPr>
              <a:t>r</a:t>
            </a:r>
            <a:r>
              <a:rPr dirty="0" sz="2800" spc="-505" b="1">
                <a:solidFill>
                  <a:srgbClr val="0000FF"/>
                </a:solidFill>
                <a:latin typeface="Arial Narrow"/>
                <a:cs typeface="Arial Narrow"/>
              </a:rPr>
              <a:t>L</a:t>
            </a:r>
            <a:r>
              <a:rPr dirty="0" sz="2800" spc="-505" b="1">
                <a:latin typeface="Arial Narrow"/>
                <a:cs typeface="Arial Narrow"/>
              </a:rPr>
              <a:t>o</a:t>
            </a:r>
            <a:r>
              <a:rPr dirty="0" sz="2800" spc="-505" b="1">
                <a:solidFill>
                  <a:srgbClr val="0000FF"/>
                </a:solidFill>
                <a:latin typeface="Arial Narrow"/>
                <a:cs typeface="Arial Narrow"/>
              </a:rPr>
              <a:t>E</a:t>
            </a:r>
            <a:r>
              <a:rPr dirty="0" sz="2800" spc="-505" b="1">
                <a:latin typeface="Arial Narrow"/>
                <a:cs typeface="Arial Narrow"/>
              </a:rPr>
              <a:t>py</a:t>
            </a:r>
            <a:r>
              <a:rPr dirty="0" sz="2800" spc="-505" b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sz="2800" spc="-505" b="1">
                <a:latin typeface="Arial Narrow"/>
                <a:cs typeface="Arial Narrow"/>
              </a:rPr>
              <a:t>r</a:t>
            </a:r>
            <a:r>
              <a:rPr dirty="0" sz="2800" spc="-505" b="1">
                <a:solidFill>
                  <a:srgbClr val="0000FF"/>
                </a:solidFill>
                <a:latin typeface="Arial Narrow"/>
                <a:cs typeface="Arial Narrow"/>
              </a:rPr>
              <a:t>N</a:t>
            </a:r>
            <a:r>
              <a:rPr dirty="0" sz="2800" spc="-505" b="1">
                <a:latin typeface="Arial Narrow"/>
                <a:cs typeface="Arial Narrow"/>
              </a:rPr>
              <a:t>id</a:t>
            </a:r>
            <a:r>
              <a:rPr dirty="0" sz="2800" spc="-505" b="1">
                <a:solidFill>
                  <a:srgbClr val="0000FF"/>
                </a:solidFill>
                <a:latin typeface="Arial Narrow"/>
                <a:cs typeface="Arial Narrow"/>
              </a:rPr>
              <a:t>G</a:t>
            </a:r>
            <a:r>
              <a:rPr dirty="0" sz="2800" spc="-505" b="1">
                <a:latin typeface="Arial Narrow"/>
                <a:cs typeface="Arial Narrow"/>
              </a:rPr>
              <a:t>e</a:t>
            </a:r>
            <a:r>
              <a:rPr dirty="0" sz="2800" spc="-505" b="1">
                <a:solidFill>
                  <a:srgbClr val="0000FF"/>
                </a:solidFill>
                <a:latin typeface="Arial Narrow"/>
                <a:cs typeface="Arial Narrow"/>
              </a:rPr>
              <a:t>I</a:t>
            </a:r>
            <a:r>
              <a:rPr dirty="0" sz="2800" spc="-505" b="1">
                <a:latin typeface="Arial Narrow"/>
                <a:cs typeface="Arial Narrow"/>
              </a:rPr>
              <a:t>n</a:t>
            </a:r>
            <a:r>
              <a:rPr dirty="0" sz="2800" spc="-505" b="1">
                <a:solidFill>
                  <a:srgbClr val="0000FF"/>
                </a:solidFill>
                <a:latin typeface="Arial Narrow"/>
                <a:cs typeface="Arial Narrow"/>
              </a:rPr>
              <a:t>N</a:t>
            </a:r>
            <a:r>
              <a:rPr dirty="0" sz="2800" spc="-505" b="1">
                <a:latin typeface="Arial Narrow"/>
                <a:cs typeface="Arial Narrow"/>
              </a:rPr>
              <a:t>e</a:t>
            </a:r>
            <a:r>
              <a:rPr dirty="0" sz="2800" spc="-505" b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sz="2800" spc="-505" b="1">
                <a:latin typeface="Arial Narrow"/>
                <a:cs typeface="Arial Narrow"/>
              </a:rPr>
              <a:t>s;useful   </a:t>
            </a:r>
            <a:r>
              <a:rPr dirty="0" sz="2800" spc="-440" b="1">
                <a:latin typeface="Arial Narrow"/>
                <a:cs typeface="Arial Narrow"/>
              </a:rPr>
              <a:t> </a:t>
            </a:r>
            <a:r>
              <a:rPr dirty="0" sz="2800" spc="-490" b="1">
                <a:latin typeface="Arial Narrow"/>
                <a:cs typeface="Arial Narrow"/>
              </a:rPr>
              <a:t>antRiaengguilnaarlpirfowpihthylCaxHiFs??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960" y="670559"/>
            <a:ext cx="5440679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3352800"/>
            <a:ext cx="6010275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4087" y="1600200"/>
            <a:ext cx="7693152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65976" y="1603247"/>
            <a:ext cx="673607" cy="795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34200" y="1840992"/>
            <a:ext cx="457200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6016" y="1603247"/>
            <a:ext cx="557783" cy="795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68311" y="1606296"/>
            <a:ext cx="637031" cy="795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29856" y="1606296"/>
            <a:ext cx="557783" cy="795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7136" y="2033016"/>
            <a:ext cx="1917192" cy="795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2960" y="2727960"/>
            <a:ext cx="5440680" cy="5516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17244" y="693546"/>
            <a:ext cx="6551295" cy="2521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4700">
              <a:lnSpc>
                <a:spcPct val="100000"/>
              </a:lnSpc>
            </a:pPr>
            <a:r>
              <a:rPr dirty="0" sz="2800" b="1">
                <a:latin typeface="Aharoni"/>
                <a:cs typeface="Aharoni"/>
              </a:rPr>
              <a:t>Beta Adrenoceptor</a:t>
            </a:r>
            <a:r>
              <a:rPr dirty="0" sz="2800" spc="-95" b="1">
                <a:latin typeface="Aharoni"/>
                <a:cs typeface="Aharoni"/>
              </a:rPr>
              <a:t> </a:t>
            </a:r>
            <a:r>
              <a:rPr dirty="0" sz="2800" spc="-5" b="1">
                <a:latin typeface="Aharoni"/>
                <a:cs typeface="Aharoni"/>
              </a:rPr>
              <a:t>Blockers</a:t>
            </a:r>
            <a:endParaRPr sz="2800">
              <a:latin typeface="Aharoni"/>
              <a:cs typeface="Aharon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765425" algn="l"/>
              </a:tabLst>
            </a:pP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Examples</a:t>
            </a:r>
            <a:r>
              <a:rPr dirty="0" sz="2800" spc="5">
                <a:solidFill>
                  <a:srgbClr val="6600FF"/>
                </a:solidFill>
                <a:latin typeface="Bernard MT Condensed"/>
                <a:cs typeface="Bernard MT Condensed"/>
              </a:rPr>
              <a:t>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Atenolol,	</a:t>
            </a:r>
            <a:r>
              <a:rPr dirty="0" sz="2800" spc="-10">
                <a:solidFill>
                  <a:srgbClr val="6600FF"/>
                </a:solidFill>
                <a:latin typeface="Bernard MT Condensed"/>
                <a:cs typeface="Bernard MT Condensed"/>
              </a:rPr>
              <a:t>Bisoprolol, Metoprolol </a:t>
            </a:r>
            <a:r>
              <a:rPr dirty="0" sz="2800" spc="10">
                <a:solidFill>
                  <a:srgbClr val="6600FF"/>
                </a:solidFill>
                <a:latin typeface="Bernard MT Condensed"/>
                <a:cs typeface="Bernard MT Condensed"/>
              </a:rPr>
              <a:t>(</a:t>
            </a:r>
            <a:r>
              <a:rPr dirty="0" sz="2800" spc="10" b="1">
                <a:solidFill>
                  <a:srgbClr val="FFFFFF"/>
                </a:solidFill>
                <a:latin typeface="Symbol"/>
                <a:cs typeface="Symbol"/>
              </a:rPr>
              <a:t></a:t>
            </a:r>
            <a:r>
              <a:rPr dirty="0" baseline="-19519" sz="2775" spc="15" b="1">
                <a:solidFill>
                  <a:srgbClr val="FFFFFF"/>
                </a:solidFill>
                <a:latin typeface="Symbol"/>
                <a:cs typeface="Symbol"/>
              </a:rPr>
              <a:t></a:t>
            </a:r>
            <a:r>
              <a:rPr dirty="0" baseline="-19519" sz="2775" spc="23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–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Selective</a:t>
            </a:r>
            <a:r>
              <a:rPr dirty="0" sz="2800" spc="-1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)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800" b="1">
                <a:latin typeface="Aharoni"/>
                <a:cs typeface="Aharoni"/>
              </a:rPr>
              <a:t>Antianginal</a:t>
            </a:r>
            <a:r>
              <a:rPr dirty="0" sz="2800" spc="-110" b="1">
                <a:latin typeface="Aharoni"/>
                <a:cs typeface="Aharoni"/>
              </a:rPr>
              <a:t> </a:t>
            </a:r>
            <a:r>
              <a:rPr dirty="0" sz="2800" spc="5" b="1">
                <a:latin typeface="Aharoni"/>
                <a:cs typeface="Aharoni"/>
              </a:rPr>
              <a:t>Mechanism</a:t>
            </a:r>
            <a:endParaRPr sz="2800">
              <a:latin typeface="Aharoni"/>
              <a:cs typeface="Aharon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7360" y="213359"/>
            <a:ext cx="5440680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31975" y="235965"/>
            <a:ext cx="4719955" cy="463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latin typeface="Aharoni"/>
                <a:cs typeface="Aharoni"/>
              </a:rPr>
              <a:t>Beta Adrenoceptor</a:t>
            </a:r>
            <a:r>
              <a:rPr dirty="0" sz="2800" spc="-95" b="1">
                <a:latin typeface="Aharoni"/>
                <a:cs typeface="Aharoni"/>
              </a:rPr>
              <a:t> </a:t>
            </a:r>
            <a:r>
              <a:rPr dirty="0" sz="2800" spc="-5" b="1">
                <a:latin typeface="Aharoni"/>
                <a:cs typeface="Aharoni"/>
              </a:rPr>
              <a:t>Blockers</a:t>
            </a:r>
            <a:endParaRPr sz="2800">
              <a:latin typeface="Aharoni"/>
              <a:cs typeface="Aharon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59" y="975360"/>
            <a:ext cx="3459479" cy="55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1959" y="1661160"/>
            <a:ext cx="3078479" cy="551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959" y="3032760"/>
            <a:ext cx="5288280" cy="551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1959" y="2346960"/>
            <a:ext cx="6659880" cy="551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1959" y="3718559"/>
            <a:ext cx="4983480" cy="551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1959" y="4404359"/>
            <a:ext cx="6278879" cy="551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6244" y="1028827"/>
            <a:ext cx="6049645" cy="3864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Indications in</a:t>
            </a:r>
            <a:r>
              <a:rPr dirty="0" sz="2800" spc="-50">
                <a:solidFill>
                  <a:srgbClr val="6600FF"/>
                </a:solidFill>
                <a:latin typeface="Bernard MT Condensed"/>
                <a:cs typeface="Bernard MT Condensed"/>
              </a:rPr>
              <a:t>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angina</a:t>
            </a:r>
            <a:endParaRPr sz="2800">
              <a:latin typeface="Bernard MT Condensed"/>
              <a:cs typeface="Bernard MT Condensed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800" b="1">
                <a:latin typeface="Aharoni"/>
                <a:cs typeface="Aharoni"/>
              </a:rPr>
              <a:t>In </a:t>
            </a:r>
            <a:r>
              <a:rPr dirty="0" sz="2800" spc="5" b="1">
                <a:latin typeface="Aharoni"/>
                <a:cs typeface="Aharoni"/>
              </a:rPr>
              <a:t>stable</a:t>
            </a:r>
            <a:r>
              <a:rPr dirty="0" sz="2800" spc="-105" b="1">
                <a:latin typeface="Aharoni"/>
                <a:cs typeface="Aharoni"/>
              </a:rPr>
              <a:t> </a:t>
            </a:r>
            <a:r>
              <a:rPr dirty="0" sz="2800" b="1">
                <a:latin typeface="Aharoni"/>
                <a:cs typeface="Aharoni"/>
              </a:rPr>
              <a:t>angina</a:t>
            </a:r>
            <a:endParaRPr sz="2800">
              <a:latin typeface="Aharoni"/>
              <a:cs typeface="Aharoni"/>
            </a:endParaRPr>
          </a:p>
          <a:p>
            <a:pPr marL="12700" marR="5080">
              <a:lnSpc>
                <a:spcPct val="160800"/>
              </a:lnSpc>
              <a:spcBef>
                <a:spcPts val="240"/>
              </a:spcBef>
            </a:pP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Regular </a:t>
            </a:r>
            <a:r>
              <a:rPr dirty="0" sz="2800" spc="-10">
                <a:solidFill>
                  <a:srgbClr val="6600FF"/>
                </a:solidFill>
                <a:latin typeface="Bernard MT Condensed"/>
                <a:cs typeface="Bernard MT Condensed"/>
              </a:rPr>
              <a:t>prophylaxis,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selective </a:t>
            </a:r>
            <a:r>
              <a:rPr dirty="0" sz="2800" spc="-20">
                <a:solidFill>
                  <a:srgbClr val="6600FF"/>
                </a:solidFill>
                <a:latin typeface="Bernard MT Condensed"/>
                <a:cs typeface="Bernard MT Condensed"/>
              </a:rPr>
              <a:t>are </a:t>
            </a:r>
            <a:r>
              <a:rPr dirty="0" sz="2800" spc="-15">
                <a:solidFill>
                  <a:srgbClr val="6600FF"/>
                </a:solidFill>
                <a:latin typeface="Bernard MT Condensed"/>
                <a:cs typeface="Bernard MT Condensed"/>
              </a:rPr>
              <a:t>prefered? 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First choice </a:t>
            </a:r>
            <a:r>
              <a:rPr dirty="0" sz="2800" spc="5">
                <a:solidFill>
                  <a:srgbClr val="6600FF"/>
                </a:solidFill>
                <a:latin typeface="Bernard MT Condensed"/>
                <a:cs typeface="Bernard MT Condensed"/>
              </a:rPr>
              <a:t>for </a:t>
            </a:r>
            <a:r>
              <a:rPr dirty="0" sz="2800" spc="-15">
                <a:solidFill>
                  <a:srgbClr val="6600FF"/>
                </a:solidFill>
                <a:latin typeface="Bernard MT Condensed"/>
                <a:cs typeface="Bernard MT Condensed"/>
              </a:rPr>
              <a:t>chronic</a:t>
            </a:r>
            <a:r>
              <a:rPr dirty="0" sz="2800" spc="-65">
                <a:solidFill>
                  <a:srgbClr val="6600FF"/>
                </a:solidFill>
                <a:latin typeface="Bernard MT Condensed"/>
                <a:cs typeface="Bernard MT Condensed"/>
              </a:rPr>
              <a:t>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use?</a:t>
            </a:r>
            <a:endParaRPr sz="2800">
              <a:latin typeface="Bernard MT Condensed"/>
              <a:cs typeface="Bernard MT Condensed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dirty="0" sz="2800" spc="5">
                <a:solidFill>
                  <a:srgbClr val="6600FF"/>
                </a:solidFill>
                <a:latin typeface="Bernard MT Condensed"/>
                <a:cs typeface="Bernard MT Condensed"/>
              </a:rPr>
              <a:t>Can </a:t>
            </a:r>
            <a:r>
              <a:rPr dirty="0" sz="2800">
                <a:solidFill>
                  <a:srgbClr val="6600FF"/>
                </a:solidFill>
                <a:latin typeface="Bernard MT Condensed"/>
                <a:cs typeface="Bernard MT Condensed"/>
              </a:rPr>
              <a:t>be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combined </a:t>
            </a:r>
            <a:r>
              <a:rPr dirty="0" sz="2800">
                <a:solidFill>
                  <a:srgbClr val="6600FF"/>
                </a:solidFill>
                <a:latin typeface="Bernard MT Condensed"/>
                <a:cs typeface="Bernard MT Condensed"/>
              </a:rPr>
              <a:t>with</a:t>
            </a:r>
            <a:r>
              <a:rPr dirty="0" sz="2800" spc="-110">
                <a:solidFill>
                  <a:srgbClr val="6600FF"/>
                </a:solidFill>
                <a:latin typeface="Bernard MT Condensed"/>
                <a:cs typeface="Bernard MT Condensed"/>
              </a:rPr>
              <a:t> </a:t>
            </a:r>
            <a:r>
              <a:rPr dirty="0" sz="2800">
                <a:solidFill>
                  <a:srgbClr val="6600FF"/>
                </a:solidFill>
                <a:latin typeface="Bernard MT Condensed"/>
                <a:cs typeface="Bernard MT Condensed"/>
              </a:rPr>
              <a:t>nitrates?</a:t>
            </a:r>
            <a:endParaRPr sz="2800">
              <a:latin typeface="Bernard MT Condensed"/>
              <a:cs typeface="Bernard MT Condensed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dirty="0" sz="2800" spc="5">
                <a:solidFill>
                  <a:srgbClr val="6600FF"/>
                </a:solidFill>
                <a:latin typeface="Bernard MT Condensed"/>
                <a:cs typeface="Bernard MT Condensed"/>
              </a:rPr>
              <a:t>Can </a:t>
            </a:r>
            <a:r>
              <a:rPr dirty="0" sz="2800">
                <a:solidFill>
                  <a:srgbClr val="6600FF"/>
                </a:solidFill>
                <a:latin typeface="Bernard MT Condensed"/>
                <a:cs typeface="Bernard MT Condensed"/>
              </a:rPr>
              <a:t>be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combined </a:t>
            </a:r>
            <a:r>
              <a:rPr dirty="0" sz="2800">
                <a:solidFill>
                  <a:srgbClr val="6600FF"/>
                </a:solidFill>
                <a:latin typeface="Bernard MT Condensed"/>
                <a:cs typeface="Bernard MT Condensed"/>
              </a:rPr>
              <a:t>with </a:t>
            </a:r>
            <a:r>
              <a:rPr dirty="0" sz="2800" spc="-10">
                <a:solidFill>
                  <a:srgbClr val="6600FF"/>
                </a:solidFill>
                <a:latin typeface="Bernard MT Condensed"/>
                <a:cs typeface="Bernard MT Condensed"/>
              </a:rPr>
              <a:t>dihydropyridine</a:t>
            </a:r>
            <a:r>
              <a:rPr dirty="0" sz="2800" spc="-35">
                <a:solidFill>
                  <a:srgbClr val="6600FF"/>
                </a:solidFill>
                <a:latin typeface="Bernard MT Condensed"/>
                <a:cs typeface="Bernard MT Condensed"/>
              </a:rPr>
              <a:t> </a:t>
            </a:r>
            <a:r>
              <a:rPr dirty="0" sz="2800">
                <a:solidFill>
                  <a:srgbClr val="6600FF"/>
                </a:solidFill>
                <a:latin typeface="Bernard MT Condensed"/>
                <a:cs typeface="Bernard MT Condensed"/>
              </a:rPr>
              <a:t>CCB?</a:t>
            </a:r>
            <a:endParaRPr sz="2800">
              <a:latin typeface="Bernard MT Condensed"/>
              <a:cs typeface="Bernard MT Condense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1959" y="5242559"/>
            <a:ext cx="3611879" cy="5516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1959" y="6156959"/>
            <a:ext cx="3459479" cy="5516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6244" y="5267350"/>
            <a:ext cx="2934970" cy="1379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latin typeface="Aharoni"/>
                <a:cs typeface="Aharoni"/>
              </a:rPr>
              <a:t>In variant</a:t>
            </a:r>
            <a:r>
              <a:rPr dirty="0" sz="2800" spc="-120" b="1">
                <a:latin typeface="Aharoni"/>
                <a:cs typeface="Aharoni"/>
              </a:rPr>
              <a:t> </a:t>
            </a:r>
            <a:r>
              <a:rPr dirty="0" sz="2800" b="1">
                <a:latin typeface="Aharoni"/>
                <a:cs typeface="Aharoni"/>
              </a:rPr>
              <a:t>angina</a:t>
            </a:r>
            <a:endParaRPr sz="2800">
              <a:latin typeface="Aharoni"/>
              <a:cs typeface="Aharoni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Contraindicated?</a:t>
            </a:r>
            <a:endParaRPr sz="2800">
              <a:latin typeface="Bernard MT Condensed"/>
              <a:cs typeface="Bernard MT Condense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18959" y="4404359"/>
            <a:ext cx="1783079" cy="5516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015353" y="4459351"/>
            <a:ext cx="1570990" cy="433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6600FF"/>
                </a:solidFill>
                <a:latin typeface="Bernard MT Condensed"/>
                <a:cs typeface="Bernard MT Condensed"/>
              </a:rPr>
              <a:t>Verapamil?</a:t>
            </a:r>
            <a:endParaRPr sz="2800">
              <a:latin typeface="Bernard MT Condensed"/>
              <a:cs typeface="Bernard MT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7360" y="213359"/>
            <a:ext cx="5440680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1959" y="975360"/>
            <a:ext cx="3459479" cy="55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1959" y="1661160"/>
            <a:ext cx="3992879" cy="551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1959" y="5013959"/>
            <a:ext cx="3459479" cy="551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959" y="2346960"/>
            <a:ext cx="6659880" cy="551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1959" y="3642359"/>
            <a:ext cx="4983480" cy="551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1959" y="4328159"/>
            <a:ext cx="4754880" cy="551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1959" y="2956560"/>
            <a:ext cx="4526280" cy="5516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1959" y="5852159"/>
            <a:ext cx="3459479" cy="551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36244" y="235965"/>
            <a:ext cx="6015355" cy="6117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08100">
              <a:lnSpc>
                <a:spcPct val="100000"/>
              </a:lnSpc>
            </a:pPr>
            <a:r>
              <a:rPr dirty="0" sz="2800" b="1">
                <a:latin typeface="Aharoni"/>
                <a:cs typeface="Aharoni"/>
              </a:rPr>
              <a:t>Beta Adrenoceptor</a:t>
            </a:r>
            <a:r>
              <a:rPr dirty="0" sz="2800" spc="-95" b="1">
                <a:latin typeface="Aharoni"/>
                <a:cs typeface="Aharoni"/>
              </a:rPr>
              <a:t> </a:t>
            </a:r>
            <a:r>
              <a:rPr dirty="0" sz="2800" spc="-5" b="1">
                <a:latin typeface="Aharoni"/>
                <a:cs typeface="Aharoni"/>
              </a:rPr>
              <a:t>Blockers</a:t>
            </a:r>
            <a:endParaRPr sz="2800">
              <a:latin typeface="Aharoni"/>
              <a:cs typeface="Aharon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Indications in</a:t>
            </a:r>
            <a:r>
              <a:rPr dirty="0" sz="2800" spc="-50">
                <a:solidFill>
                  <a:srgbClr val="6600FF"/>
                </a:solidFill>
                <a:latin typeface="Bernard MT Condensed"/>
                <a:cs typeface="Bernard MT Condensed"/>
              </a:rPr>
              <a:t>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angina</a:t>
            </a:r>
            <a:endParaRPr sz="2800">
              <a:latin typeface="Bernard MT Condensed"/>
              <a:cs typeface="Bernard MT Condensed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800" b="1">
                <a:latin typeface="Aharoni"/>
                <a:cs typeface="Aharoni"/>
              </a:rPr>
              <a:t>In </a:t>
            </a:r>
            <a:r>
              <a:rPr dirty="0" sz="2800" spc="5" b="1">
                <a:latin typeface="Aharoni"/>
                <a:cs typeface="Aharoni"/>
              </a:rPr>
              <a:t>Unstable</a:t>
            </a:r>
            <a:r>
              <a:rPr dirty="0" sz="2800" spc="-120" b="1">
                <a:latin typeface="Aharoni"/>
                <a:cs typeface="Aharoni"/>
              </a:rPr>
              <a:t> </a:t>
            </a:r>
            <a:r>
              <a:rPr dirty="0" sz="2800" b="1">
                <a:latin typeface="Aharoni"/>
                <a:cs typeface="Aharoni"/>
              </a:rPr>
              <a:t>angina</a:t>
            </a:r>
            <a:endParaRPr sz="2800">
              <a:latin typeface="Aharoni"/>
              <a:cs typeface="Aharoni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dirty="0" sz="2800">
                <a:solidFill>
                  <a:srgbClr val="6600FF"/>
                </a:solidFill>
                <a:latin typeface="Bernard MT Condensed"/>
                <a:cs typeface="Bernard MT Condensed"/>
              </a:rPr>
              <a:t>Halts </a:t>
            </a:r>
            <a:r>
              <a:rPr dirty="0" sz="2800" spc="-15">
                <a:solidFill>
                  <a:srgbClr val="6600FF"/>
                </a:solidFill>
                <a:latin typeface="Bernard MT Condensed"/>
                <a:cs typeface="Bernard MT Condensed"/>
              </a:rPr>
              <a:t>progression </a:t>
            </a:r>
            <a:r>
              <a:rPr dirty="0" sz="2800">
                <a:solidFill>
                  <a:srgbClr val="6600FF"/>
                </a:solidFill>
                <a:latin typeface="Bernard MT Condensed"/>
                <a:cs typeface="Bernard MT Condensed"/>
              </a:rPr>
              <a:t>to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MI, </a:t>
            </a:r>
            <a:r>
              <a:rPr dirty="0" sz="2800" spc="-10">
                <a:solidFill>
                  <a:srgbClr val="6600FF"/>
                </a:solidFill>
                <a:latin typeface="Bernard MT Condensed"/>
                <a:cs typeface="Bernard MT Condensed"/>
              </a:rPr>
              <a:t>improve</a:t>
            </a:r>
            <a:r>
              <a:rPr dirty="0" sz="2800" spc="-30">
                <a:solidFill>
                  <a:srgbClr val="6600FF"/>
                </a:solidFill>
                <a:latin typeface="Bernard MT Condensed"/>
                <a:cs typeface="Bernard MT Condensed"/>
              </a:rPr>
              <a:t>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survival</a:t>
            </a:r>
            <a:endParaRPr sz="2800">
              <a:latin typeface="Bernard MT Condensed"/>
              <a:cs typeface="Bernard MT Condensed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800" b="1">
                <a:latin typeface="Aharoni"/>
                <a:cs typeface="Aharoni"/>
              </a:rPr>
              <a:t>In Myocardial</a:t>
            </a:r>
            <a:r>
              <a:rPr dirty="0" sz="2800" spc="-120" b="1">
                <a:latin typeface="Aharoni"/>
                <a:cs typeface="Aharoni"/>
              </a:rPr>
              <a:t> </a:t>
            </a:r>
            <a:r>
              <a:rPr dirty="0" sz="2800" b="1">
                <a:latin typeface="Aharoni"/>
                <a:cs typeface="Aharoni"/>
              </a:rPr>
              <a:t>infarction</a:t>
            </a:r>
            <a:endParaRPr sz="2800">
              <a:latin typeface="Aharoni"/>
              <a:cs typeface="Aharoni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Reduce </a:t>
            </a:r>
            <a:r>
              <a:rPr dirty="0" sz="2800" spc="-10">
                <a:solidFill>
                  <a:srgbClr val="6600FF"/>
                </a:solidFill>
                <a:latin typeface="Bernard MT Condensed"/>
                <a:cs typeface="Bernard MT Condensed"/>
              </a:rPr>
              <a:t>infarct</a:t>
            </a:r>
            <a:r>
              <a:rPr dirty="0" sz="2800" spc="-90">
                <a:solidFill>
                  <a:srgbClr val="6600FF"/>
                </a:solidFill>
                <a:latin typeface="Bernard MT Condensed"/>
                <a:cs typeface="Bernard MT Condensed"/>
              </a:rPr>
              <a:t>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size</a:t>
            </a:r>
            <a:endParaRPr sz="2800">
              <a:latin typeface="Bernard MT Condensed"/>
              <a:cs typeface="Bernard MT Condensed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Reduce morbidity </a:t>
            </a:r>
            <a:r>
              <a:rPr dirty="0" sz="2800" spc="5">
                <a:solidFill>
                  <a:srgbClr val="6600FF"/>
                </a:solidFill>
                <a:latin typeface="Bernard MT Condensed"/>
                <a:cs typeface="Bernard MT Condensed"/>
              </a:rPr>
              <a:t>&amp;</a:t>
            </a:r>
            <a:r>
              <a:rPr dirty="0" sz="2800" spc="-35">
                <a:solidFill>
                  <a:srgbClr val="6600FF"/>
                </a:solidFill>
                <a:latin typeface="Bernard MT Condensed"/>
                <a:cs typeface="Bernard MT Condensed"/>
              </a:rPr>
              <a:t>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mortality</a:t>
            </a:r>
            <a:endParaRPr sz="2800">
              <a:latin typeface="Bernard MT Condensed"/>
              <a:cs typeface="Bernard MT Condensed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dirty="0" sz="2800" spc="-10">
                <a:solidFill>
                  <a:srgbClr val="6600FF"/>
                </a:solidFill>
                <a:latin typeface="Calibri"/>
                <a:cs typeface="Calibri"/>
              </a:rPr>
              <a:t>→reduce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O2</a:t>
            </a:r>
            <a:r>
              <a:rPr dirty="0" sz="2800" spc="-55">
                <a:solidFill>
                  <a:srgbClr val="6600FF"/>
                </a:solidFill>
                <a:latin typeface="Bernard MT Condensed"/>
                <a:cs typeface="Bernard MT Condensed"/>
              </a:rPr>
              <a:t>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demand</a:t>
            </a:r>
            <a:endParaRPr sz="28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6600FF"/>
                </a:solidFill>
                <a:latin typeface="Calibri"/>
                <a:cs typeface="Calibri"/>
              </a:rPr>
              <a:t>→reduce</a:t>
            </a:r>
            <a:r>
              <a:rPr dirty="0" sz="2800" spc="-75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6600FF"/>
                </a:solidFill>
                <a:latin typeface="Bernard MT Condensed"/>
                <a:cs typeface="Bernard MT Condensed"/>
              </a:rPr>
              <a:t>arrhythmias</a:t>
            </a:r>
            <a:endParaRPr sz="2800">
              <a:latin typeface="Bernard MT Condensed"/>
              <a:cs typeface="Bernard MT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7360" y="213359"/>
            <a:ext cx="5440680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975" y="235965"/>
            <a:ext cx="4719955" cy="4635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Beta Adrenoceptor</a:t>
            </a:r>
            <a:r>
              <a:rPr dirty="0" spc="-95"/>
              <a:t> </a:t>
            </a:r>
            <a:r>
              <a:rPr dirty="0" spc="-5"/>
              <a:t>Blockers</a:t>
            </a:r>
          </a:p>
        </p:txBody>
      </p:sp>
      <p:sp>
        <p:nvSpPr>
          <p:cNvPr id="4" name="object 4"/>
          <p:cNvSpPr/>
          <p:nvPr/>
        </p:nvSpPr>
        <p:spPr>
          <a:xfrm>
            <a:off x="1051560" y="2194560"/>
            <a:ext cx="6888480" cy="55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45844" y="2248661"/>
            <a:ext cx="61341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10" b="1">
                <a:latin typeface="Symbol"/>
                <a:cs typeface="Symbol"/>
              </a:rPr>
              <a:t></a:t>
            </a:r>
            <a:r>
              <a:rPr dirty="0" sz="2800" spc="10" b="1">
                <a:latin typeface="Arial Narrow"/>
                <a:cs typeface="Arial Narrow"/>
              </a:rPr>
              <a:t>- </a:t>
            </a:r>
            <a:r>
              <a:rPr dirty="0" sz="2800" b="1">
                <a:latin typeface="Arial Narrow"/>
                <a:cs typeface="Arial Narrow"/>
              </a:rPr>
              <a:t>blockers </a:t>
            </a:r>
            <a:r>
              <a:rPr dirty="0" sz="2800" spc="5" b="1">
                <a:latin typeface="Arial Narrow"/>
                <a:cs typeface="Arial Narrow"/>
              </a:rPr>
              <a:t>should be withdrawn</a:t>
            </a:r>
            <a:r>
              <a:rPr dirty="0" sz="2800" spc="-31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gradually?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1560" y="3794759"/>
            <a:ext cx="7345680" cy="551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45844" y="3849370"/>
            <a:ext cx="664718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latin typeface="Arial Narrow"/>
                <a:cs typeface="Arial Narrow"/>
              </a:rPr>
              <a:t>Given to diabetics </a:t>
            </a:r>
            <a:r>
              <a:rPr dirty="0" sz="2800" spc="5" b="1">
                <a:latin typeface="Arial Narrow"/>
                <a:cs typeface="Arial Narrow"/>
              </a:rPr>
              <a:t>with </a:t>
            </a:r>
            <a:r>
              <a:rPr dirty="0" sz="2800" b="1">
                <a:latin typeface="Arial Narrow"/>
                <a:cs typeface="Arial Narrow"/>
              </a:rPr>
              <a:t>ischemic heart</a:t>
            </a:r>
            <a:r>
              <a:rPr dirty="0" sz="2800" spc="-204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disease?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Osama</dc:creator>
  <dc:title>Slide 1</dc:title>
  <dcterms:created xsi:type="dcterms:W3CDTF">2017-04-12T17:20:35Z</dcterms:created>
  <dcterms:modified xsi:type="dcterms:W3CDTF">2017-04-12T17:20:35Z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2017-04-12T00:00:00Z</vt:filetime>
  </property>
</Properties>
</file>