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71"/>
  </p:notesMasterIdLst>
  <p:handoutMasterIdLst>
    <p:handoutMasterId r:id="rId72"/>
  </p:handoutMasterIdLst>
  <p:sldIdLst>
    <p:sldId id="462" r:id="rId2"/>
    <p:sldId id="494" r:id="rId3"/>
    <p:sldId id="464" r:id="rId4"/>
    <p:sldId id="387" r:id="rId5"/>
    <p:sldId id="388" r:id="rId6"/>
    <p:sldId id="389" r:id="rId7"/>
    <p:sldId id="477" r:id="rId8"/>
    <p:sldId id="487" r:id="rId9"/>
    <p:sldId id="483" r:id="rId10"/>
    <p:sldId id="484" r:id="rId11"/>
    <p:sldId id="493" r:id="rId12"/>
    <p:sldId id="482" r:id="rId13"/>
    <p:sldId id="396" r:id="rId14"/>
    <p:sldId id="397" r:id="rId15"/>
    <p:sldId id="465" r:id="rId16"/>
    <p:sldId id="468" r:id="rId17"/>
    <p:sldId id="466" r:id="rId18"/>
    <p:sldId id="467" r:id="rId19"/>
    <p:sldId id="402" r:id="rId20"/>
    <p:sldId id="506" r:id="rId21"/>
    <p:sldId id="470" r:id="rId22"/>
    <p:sldId id="407" r:id="rId23"/>
    <p:sldId id="408" r:id="rId24"/>
    <p:sldId id="409" r:id="rId25"/>
    <p:sldId id="486" r:id="rId26"/>
    <p:sldId id="491" r:id="rId27"/>
    <p:sldId id="413" r:id="rId28"/>
    <p:sldId id="414" r:id="rId29"/>
    <p:sldId id="488" r:id="rId30"/>
    <p:sldId id="418" r:id="rId31"/>
    <p:sldId id="419" r:id="rId32"/>
    <p:sldId id="472" r:id="rId33"/>
    <p:sldId id="421" r:id="rId34"/>
    <p:sldId id="424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7" r:id="rId46"/>
    <p:sldId id="439" r:id="rId47"/>
    <p:sldId id="440" r:id="rId48"/>
    <p:sldId id="469" r:id="rId49"/>
    <p:sldId id="441" r:id="rId50"/>
    <p:sldId id="442" r:id="rId51"/>
    <p:sldId id="443" r:id="rId52"/>
    <p:sldId id="444" r:id="rId53"/>
    <p:sldId id="445" r:id="rId54"/>
    <p:sldId id="44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20" r:id="rId68"/>
    <p:sldId id="521" r:id="rId69"/>
    <p:sldId id="522" r:id="rId70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94133" autoAdjust="0"/>
  </p:normalViewPr>
  <p:slideViewPr>
    <p:cSldViewPr>
      <p:cViewPr varScale="1">
        <p:scale>
          <a:sx n="28" d="100"/>
          <a:sy n="28" d="100"/>
        </p:scale>
        <p:origin x="-104" y="-1200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EC267-1A62-40B2-AEEE-026E9020C302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39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ACC96-C993-4654-BA18-64535C6DDA8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909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34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25609C-4E21-4E96-8786-FD758295BFAD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95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0650F-1563-46E4-AF7F-B81341DA563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26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3C7FFA-9749-40BE-A42B-30525F5F28DB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719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0C99-B280-45D0-AEF5-9EFFDE852D5D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87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5E3B7-37E3-4F73-A263-EF045FD5050A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33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78457-F00F-48D4-958A-22DA61F2C78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852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CE27A-61B5-40A7-9912-3C2589B09483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599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FE152-DCCC-4DAF-9B57-0FD7407B78D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574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x-none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4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50686-550B-4F28-A9E0-692848A28888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3867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DF7FB-F172-44DC-9029-139133F81352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14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F467A-A1AC-4B68-8A5F-3DDB796B1C7D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109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882768-A147-4445-AC8F-28607C74666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3995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505B8-19EF-4398-A7E6-912AD972BE8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08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B293D-8F15-4CD0-90E6-559289492C6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990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B0DE79-72FC-4879-92A2-EF966BFFD562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8881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47154-BDD6-4B56-9AE5-583DC2257B8E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4022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99D567-13EB-4309-900D-EBBF1FD272BC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45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267E7B-DEDE-4596-87A9-6DD5DCBD78BB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31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3FB51D-F6A5-4B0C-A49A-2679F00FA944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2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7C0D4-0785-462D-A8DA-E3FD677B52B3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143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7F96C-FED3-442A-AA3B-CB1B3E412F5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212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C6B6E-289D-4CF2-9901-347CDB61FA3A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450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DAE28A-5892-425A-9D71-AE0927496AAB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8899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FBAE5-3B8E-45D5-854D-4C5A65CB4759}" type="slidenum">
              <a:rPr lang="en-US" altLang="en-US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38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06BE0-83D4-43FA-B4B2-F94657133C1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006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6AABED-7F4E-4A2E-8BC8-FB4E83ADC8A0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687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498057-0E20-4865-A560-63859F045B97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752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CFE860-E693-44BE-92BC-29F46A7AC647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450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9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AB5BB2-EF8C-49E4-A21B-360D8544DEC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027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04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18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225A96-BDB4-4494-8719-F671505CB8D9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20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72570-3CAB-43D6-8F2B-FBA2400A0051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372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B63D02-79FD-4FD1-8090-9CE8F9CB2C1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3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9057B-876C-4563-BB48-DD689D8776EF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121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26D51-4F59-474F-860F-A0574992BF5E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2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6B22D4-4808-4081-A623-CC96B1B07FBD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118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23342-89D6-43AF-896E-8A74D700E1B9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58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9920F-1E4A-4CEA-B75A-41E84EEF5345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5D1FE-8997-434E-9C1F-3664CD0726F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03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54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F4AAC7-96A1-4496-8E25-A911E179783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317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53C03-8BC4-4529-84B6-4DE53AA6E0F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442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10947-5D14-48D7-BD4A-43E6B8DFB16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3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FF6D2-BBC7-4896-A73B-B89E07B8E50C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x-none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http://medstat.med.utah.edu/kw/ecg/mml/ecg_sinus_brady.gi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228600"/>
            <a:ext cx="9677399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</a:p>
          <a:p>
            <a:pPr eaLnBrk="1" hangingPunct="1">
              <a:defRPr/>
            </a:pP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Antiarrhythmic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 in heart failure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Antihypertensive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Antianginal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Antihyperlipidemic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drugs</a:t>
            </a:r>
          </a:p>
          <a:p>
            <a:pPr eaLnBrk="1" hangingPunct="1">
              <a:buFontTx/>
              <a:buNone/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1781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2401" y="152400"/>
            <a:ext cx="967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Pacemaker (SA node)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6222"/>
            <a:ext cx="8839200" cy="56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8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pacemaker and non-pacemaker</a:t>
            </a:r>
            <a:b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potential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x-none" altLang="en-US" smtClean="0"/>
              <a:pPr/>
              <a:t>11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8" y="1752600"/>
            <a:ext cx="8437653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ARRHYTHMIA?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bnormality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   high= tachycardia		     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bradycardia                      </a:t>
            </a:r>
          </a:p>
          <a:p>
            <a:pPr algn="l" eaLnBrk="1" hangingPunct="1">
              <a:defRPr/>
            </a:pPr>
            <a:r>
              <a:rPr lang="en-US" b="1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67135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3" descr="ecg_norm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431801"/>
            <a:ext cx="9347676" cy="6145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76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3" descr="ecg_tac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431801"/>
            <a:ext cx="9267349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07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28922" y="1954990"/>
            <a:ext cx="200555" cy="40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ar-EG" altLang="en-US" sz="2000"/>
          </a:p>
        </p:txBody>
      </p:sp>
      <p:pic>
        <p:nvPicPr>
          <p:cNvPr id="29700" name="Picture 4" descr="http://medstat.med.utah.edu/kw/ecg/mml/ecg_sinus_brady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7" y="355600"/>
            <a:ext cx="9188768" cy="63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87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63707"/>
            <a:ext cx="8549640" cy="12192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0058400" cy="94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/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500" dirty="0">
                <a:cs typeface="Arial" charset="0"/>
              </a:rPr>
              <a:t> 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Clr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</a:rPr>
              <a:t>WHAT  IS   ARRHYTHMIA?</a:t>
            </a:r>
            <a:r>
              <a:rPr lang="en-US" altLang="en-US" b="1" dirty="0">
                <a:solidFill>
                  <a:srgbClr val="0000FF"/>
                </a:solidFill>
              </a:rPr>
              <a:t>	</a:t>
            </a:r>
          </a:p>
          <a:p>
            <a:pPr algn="ctr">
              <a:buClrTx/>
              <a:buFontTx/>
              <a:buNone/>
            </a:pPr>
            <a:endParaRPr lang="en-US" altLang="en-US" b="1" dirty="0"/>
          </a:p>
          <a:p>
            <a:pPr>
              <a:buClrTx/>
              <a:buFontTx/>
              <a:buNone/>
            </a:pPr>
            <a:r>
              <a:rPr lang="en-US" altLang="en-US" b="1" dirty="0"/>
              <a:t> An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 smtClean="0">
                <a:solidFill>
                  <a:srgbClr val="FF0000"/>
                </a:solidFill>
              </a:rPr>
              <a:t>bnormality</a:t>
            </a:r>
            <a:r>
              <a:rPr lang="en-US" altLang="en-US" b="1" dirty="0" smtClean="0"/>
              <a:t> </a:t>
            </a:r>
            <a:r>
              <a:rPr lang="en-US" altLang="en-US" b="1" dirty="0"/>
              <a:t>in the :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■  rate  ...............     high= tachycardia		                           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 </a:t>
            </a:r>
            <a:r>
              <a:rPr lang="en-US" altLang="en-US" b="1" dirty="0" smtClean="0"/>
              <a:t>     low </a:t>
            </a:r>
            <a:r>
              <a:rPr lang="en-US" altLang="en-US" b="1" dirty="0"/>
              <a:t>= bradycardia                      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smtClean="0"/>
              <a:t>       </a:t>
            </a:r>
          </a:p>
          <a:p>
            <a:pPr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</a:t>
            </a:r>
            <a:r>
              <a:rPr lang="en-US" altLang="en-US" b="1" dirty="0" smtClean="0"/>
              <a:t>■  </a:t>
            </a:r>
            <a:r>
              <a:rPr lang="en-US" altLang="en-US" b="1" dirty="0"/>
              <a:t>regularity .....     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Extrasystoles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</a:t>
            </a:r>
            <a:r>
              <a:rPr lang="en-US" altLang="en-US" b="1" dirty="0" smtClean="0"/>
              <a:t>   ( PAC</a:t>
            </a:r>
            <a:r>
              <a:rPr lang="en-US" altLang="en-US" b="1" dirty="0"/>
              <a:t>, </a:t>
            </a:r>
            <a:r>
              <a:rPr lang="en-US" altLang="en-US" b="1" dirty="0" smtClean="0"/>
              <a:t>PVC )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74010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3" descr="ecg_mul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355600"/>
            <a:ext cx="8951278" cy="637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79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3" descr="ecg_atrial_fi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662094"/>
            <a:ext cx="9029858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35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 ARRHYTHMIA?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high= tachycardia		     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bradycardia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regularity .....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site of origin ...  ectopic pacemakers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or disturbance in conduction           </a:t>
            </a:r>
          </a:p>
        </p:txBody>
      </p:sp>
    </p:spTree>
    <p:extLst>
      <p:ext uri="{BB962C8B-B14F-4D97-AF65-F5344CB8AC3E}">
        <p14:creationId xmlns:p14="http://schemas.microsoft.com/office/powerpoint/2010/main" val="2905319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2840"/>
            <a:ext cx="85496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371600" y="1796693"/>
            <a:ext cx="7086600" cy="213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P</a:t>
            </a:r>
            <a:r>
              <a:rPr lang="en-US" sz="4000" b="1" dirty="0" smtClean="0"/>
              <a:t>rof. Abdulrahman  Almotrefi</a:t>
            </a:r>
            <a:endParaRPr lang="x-none" sz="4000" b="1" dirty="0"/>
          </a:p>
        </p:txBody>
      </p:sp>
      <p:pic>
        <p:nvPicPr>
          <p:cNvPr id="5" name="Picture 4" descr="static heart showing 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352800" cy="24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2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Disturbances in conduction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x-none" altLang="en-US" smtClean="0"/>
              <a:pPr/>
              <a:t>20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937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152400" y="1949440"/>
            <a:ext cx="10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ultimate goal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</a:t>
            </a:r>
          </a:p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Restore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 rhythm 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condu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     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of                             Prevention of more 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normal rhythm                              serious arrhythmias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0480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</p:spTree>
    <p:extLst>
      <p:ext uri="{BB962C8B-B14F-4D97-AF65-F5344CB8AC3E}">
        <p14:creationId xmlns:p14="http://schemas.microsoft.com/office/powerpoint/2010/main" val="150595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these effects?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05261"/>
            <a:ext cx="9601200" cy="5781339"/>
          </a:xfrm>
        </p:spPr>
        <p:txBody>
          <a:bodyPr/>
          <a:lstStyle/>
          <a:p>
            <a:pPr marL="0" indent="0">
              <a:buNone/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Slow conduction velocity</a:t>
            </a:r>
          </a:p>
          <a:p>
            <a:pPr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Altering the excitability of cardiac cells by prolonging the effective refractory period</a:t>
            </a:r>
          </a:p>
          <a:p>
            <a:pPr marL="0" indent="0">
              <a:buNone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Suppressing ectopic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pacemaker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inhibiting phase 4 slow depolarization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152400"/>
            <a:ext cx="10210800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" b="1" dirty="0">
                <a:cs typeface="Arial" charset="0"/>
              </a:rPr>
              <a:t> </a:t>
            </a:r>
          </a:p>
          <a:p>
            <a:pPr algn="l" eaLnBrk="1" hangingPunct="1">
              <a:defRPr/>
            </a:pPr>
            <a:r>
              <a:rPr lang="en-US" sz="3000" b="1" dirty="0">
                <a:solidFill>
                  <a:srgbClr val="FF0000"/>
                </a:solidFill>
              </a:rPr>
              <a:t>                      </a:t>
            </a:r>
            <a:endParaRPr lang="en-US" sz="4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CLASSIFICATION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OF</a:t>
            </a:r>
            <a:endParaRPr lang="en-US" sz="48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    ANTIARRHYTHMIC DRUGS</a:t>
            </a:r>
          </a:p>
          <a:p>
            <a:pPr algn="l" eaLnBrk="1" hangingPunct="1">
              <a:defRPr/>
            </a:pPr>
            <a:endParaRPr lang="en-US" sz="4800" b="1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14438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Vaughn Williams classification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6563"/>
            <a:ext cx="9906000" cy="48275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 channel blockers </a:t>
            </a:r>
          </a:p>
          <a:p>
            <a:pPr marL="0" indent="0" eaLnBrk="1" hangingPunct="1"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( membrane stabilizing drugs)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blockers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Drugs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that prolong action potential duration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Calcium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2055142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29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3279" y="12290"/>
            <a:ext cx="5943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block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influx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ions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channels   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rate of rise of</a:t>
            </a:r>
          </a:p>
          <a:p>
            <a:pPr marL="0" indent="0" eaLnBrk="1" hangingPunct="1">
              <a:buNone/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rapid depolarization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(Phase O)  </a:t>
            </a:r>
          </a:p>
          <a:p>
            <a:pPr marL="0" indent="0" eaLnBrk="1" hangingPunct="1">
              <a:buNone/>
              <a:defRPr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phase 4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slow  </a:t>
            </a: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depolarization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(suppress pacemaker activity)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(membrane stabilizing effect) </a:t>
            </a:r>
            <a:endParaRPr lang="en-US" sz="3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79" y="203463"/>
            <a:ext cx="3962399" cy="34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45" y="3733801"/>
            <a:ext cx="39453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9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63528"/>
            <a:ext cx="9051925" cy="925512"/>
          </a:xfrm>
        </p:spPr>
        <p:txBody>
          <a:bodyPr/>
          <a:lstStyle/>
          <a:p>
            <a:r>
              <a:rPr 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193515"/>
            <a:ext cx="9326562" cy="4827587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 classified according to their effect 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prolong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shorten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: no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 on action potential 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x-none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300" b="1" dirty="0">
                <a:cs typeface="Arial" charset="0"/>
              </a:rPr>
              <a:t> 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 </a:t>
            </a:r>
            <a:r>
              <a:rPr lang="en-US" sz="4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3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 smtClean="0">
                <a:solidFill>
                  <a:schemeClr val="tx1"/>
                </a:solidFill>
              </a:rPr>
              <a:t>    </a:t>
            </a:r>
            <a:endParaRPr lang="en-US" sz="39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</a:t>
            </a:r>
            <a:r>
              <a:rPr lang="en-US" sz="3900" b="1" dirty="0" err="1" smtClean="0">
                <a:solidFill>
                  <a:srgbClr val="FF0000"/>
                </a:solidFill>
              </a:rPr>
              <a:t>Ia</a:t>
            </a:r>
            <a:r>
              <a:rPr lang="en-US" sz="3900" b="1" dirty="0" smtClean="0">
                <a:solidFill>
                  <a:srgbClr val="FF0000"/>
                </a:solidFill>
              </a:rPr>
              <a:t> :</a:t>
            </a:r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>
                <a:solidFill>
                  <a:schemeClr val="tx1"/>
                </a:solidFill>
              </a:rPr>
              <a:t>prolong action potential duration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           e.g.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Quinidine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P</a:t>
            </a:r>
            <a:r>
              <a:rPr lang="en-US" sz="3900" b="1" dirty="0" smtClean="0">
                <a:solidFill>
                  <a:srgbClr val="FF0000"/>
                </a:solidFill>
              </a:rPr>
              <a:t>rocainamide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0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813054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42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70" y="58220"/>
            <a:ext cx="9383730" cy="72390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pharmacological </a:t>
            </a:r>
            <a:r>
              <a:rPr lang="en-US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  Anticholinergic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conduction through the A.V. node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risk of ventricular tachycardia )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-adrenergic blocking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cause vasodilatation &amp; reflex sinus tachycardia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more after I.V. dose )</a:t>
            </a: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ECG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changes:  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prolongs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P-R and Q-T interval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widens QRS complex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83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6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Understand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definition of arrhythmias and their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charset="0"/>
                <a:cs typeface="Arial" charset="0"/>
              </a:rPr>
              <a:t> 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  different types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 smtClean="0">
                <a:latin typeface="Arial" charset="0"/>
                <a:cs typeface="Arial" charset="0"/>
              </a:rPr>
              <a:t>-  </a:t>
            </a: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describe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b="0" dirty="0">
                <a:latin typeface="Arial" charset="0"/>
                <a:cs typeface="Arial" charset="0"/>
              </a:rPr>
              <a:t>different classes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7620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10210800" cy="71628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endParaRPr lang="en-US" sz="1400" b="1" dirty="0">
              <a:solidFill>
                <a:srgbClr val="FF0000"/>
              </a:solidFill>
              <a:cs typeface="Arial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algn="l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atrial flutter &amp; fibrillation</a:t>
            </a: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sinus rhythm after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7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9677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QUINIDINE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500" b="1" dirty="0" smtClean="0">
                <a:cs typeface="Arial" charset="0"/>
              </a:rPr>
              <a:t>            </a:t>
            </a:r>
            <a:endParaRPr lang="en-US" sz="1500" b="1" dirty="0" smtClean="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quinidine syncope: episodes of fainting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due to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twisting of the spikes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developing at therapeutic plasma levels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pic>
        <p:nvPicPr>
          <p:cNvPr id="4" name="Picture 3" descr="ecg000512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763000" cy="21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28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31578"/>
            <a:ext cx="9326563" cy="3043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91737"/>
            <a:ext cx="91741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may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terminate spontaneously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fatal ventricular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fibrillation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1" y="69051"/>
            <a:ext cx="9021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</p:txBody>
      </p:sp>
    </p:spTree>
    <p:extLst>
      <p:ext uri="{BB962C8B-B14F-4D97-AF65-F5344CB8AC3E}">
        <p14:creationId xmlns:p14="http://schemas.microsoft.com/office/powerpoint/2010/main" val="301466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191" y="285078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26" y="0"/>
            <a:ext cx="9625965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500" b="1" dirty="0"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Anticholinergic adverse effects: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mouth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vision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retention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constipation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due to depressing contractility &amp; vasodilatation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ORALLY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Rarely given I.V. 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0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252" y="228600"/>
            <a:ext cx="10058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b="1" dirty="0" smtClean="0"/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quinidine except 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1- less toxic on the heart...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given I.V.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2- more effective in ventricular than in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3 - No anticholinergic or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-blocking actions</a:t>
            </a:r>
          </a:p>
        </p:txBody>
      </p:sp>
    </p:spTree>
    <p:extLst>
      <p:ext uri="{BB962C8B-B14F-4D97-AF65-F5344CB8AC3E}">
        <p14:creationId xmlns:p14="http://schemas.microsoft.com/office/powerpoint/2010/main" val="4257773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10058400" cy="67056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 </a:t>
            </a:r>
          </a:p>
          <a:p>
            <a:pPr algn="l"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long term therapy it causes reversible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 erythematosus-like syndrome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Hypotension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Hallucination  &amp; psychosis 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9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4817" y="0"/>
            <a:ext cx="9188768" cy="6971454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horten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e.g. 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idocaine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exiletine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9231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8298180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66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9702165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x-none" sz="1500" dirty="0">
                <a:cs typeface="Traditional Arabic" pitchFamily="2" charset="-78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r>
              <a:rPr lang="x-none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ventricular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arrhythmias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: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1 - during surgery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2 - following acute myocardial infarction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atrial arrhythmias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orally (3% bioavailability)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I.V. bolus or slow infusion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26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hypotension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similar to other local anesthetics,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causes CNS adverse effects such as: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paresthesia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tremor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dysarthria (slurred speech)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tinnitus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confusion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- convulsions</a:t>
            </a:r>
            <a:r>
              <a:rPr lang="en-US" sz="4800" b="1" dirty="0" smtClean="0"/>
              <a:t> </a:t>
            </a:r>
            <a:endParaRPr lang="en-US" sz="48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8698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5" name="Picture 3" descr="ecg_c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560" y="0"/>
            <a:ext cx="10728960" cy="757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03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413"/>
            <a:ext cx="10058400" cy="71628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MEXILETINE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-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ORALLY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digitalis-induced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hours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nausea , vomiting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tremor , drowsiness, diplopia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arrhythmias &amp; hypotension</a:t>
            </a:r>
          </a:p>
        </p:txBody>
      </p:sp>
    </p:spTree>
    <p:extLst>
      <p:ext uri="{BB962C8B-B14F-4D97-AF65-F5344CB8AC3E}">
        <p14:creationId xmlns:p14="http://schemas.microsoft.com/office/powerpoint/2010/main" val="1090457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b="1" dirty="0"/>
              <a:t>have no </a:t>
            </a:r>
            <a:r>
              <a:rPr lang="en-US" sz="3900" b="1" dirty="0" smtClean="0"/>
              <a:t>effect </a:t>
            </a:r>
            <a:r>
              <a:rPr lang="en-US" sz="3900" b="1" dirty="0"/>
              <a:t>on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/>
              <a:t>              e.g.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err="1" smtClean="0">
                <a:solidFill>
                  <a:srgbClr val="FF0000"/>
                </a:solidFill>
              </a:rPr>
              <a:t>Flecainide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smtClean="0">
                <a:solidFill>
                  <a:srgbClr val="008000"/>
                </a:solidFill>
              </a:rPr>
              <a:t>                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3862624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87680"/>
            <a:ext cx="838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98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x-none" dirty="0" smtClean="0">
                <a:cs typeface="Traditional Arabic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supraventricular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Wolff-Parkinson-White syndrome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very effective in ventricular arrhythmias, but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very high risk of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should be reserved for resistant arrhythmias</a:t>
            </a:r>
          </a:p>
        </p:txBody>
      </p:sp>
    </p:spTree>
    <p:extLst>
      <p:ext uri="{BB962C8B-B14F-4D97-AF65-F5344CB8AC3E}">
        <p14:creationId xmlns:p14="http://schemas.microsoft.com/office/powerpoint/2010/main" val="472075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72" y="228600"/>
            <a:ext cx="905192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</a:rPr>
              <a:t>Wolff-Parkinson-White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0121" y="1143000"/>
            <a:ext cx="905192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Pre-excitation of the ventricles due to an accessory pathway known as the </a:t>
            </a:r>
            <a:r>
              <a:rPr lang="en-US" sz="3200" b="1" dirty="0"/>
              <a:t>Bundle of </a:t>
            </a:r>
            <a:r>
              <a:rPr lang="en-US" sz="3200" b="1" dirty="0" smtClean="0"/>
              <a:t>Kent. </a:t>
            </a:r>
          </a:p>
          <a:p>
            <a:pPr marL="0" indent="0" eaLnBrk="1" hangingPunct="1">
              <a:buNone/>
              <a:defRPr/>
            </a:pPr>
            <a:endParaRPr lang="en-US" b="1" dirty="0" smtClean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437860"/>
            <a:ext cx="6400800" cy="41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3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CNS 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dizziness, tremor,  blurred vision,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abnormal taste sensations,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paraesthesia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heart failure due to  -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</a:t>
            </a:r>
          </a:p>
        </p:txBody>
      </p:sp>
    </p:spTree>
    <p:extLst>
      <p:ext uri="{BB962C8B-B14F-4D97-AF65-F5344CB8AC3E}">
        <p14:creationId xmlns:p14="http://schemas.microsoft.com/office/powerpoint/2010/main" val="2349415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9934892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2457" indent="-882457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</a:t>
            </a:r>
            <a:r>
              <a:rPr lang="el-G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receptors in the heart</a:t>
            </a: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sympathetic effect on the heart </a:t>
            </a:r>
          </a:p>
          <a:p>
            <a:pPr marL="882457" indent="-882457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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1 - decrease automaticity of S.A. node and   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ectopic pacemakers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2 - prolong refractory period ( slow conduction ) </a:t>
            </a:r>
          </a:p>
          <a:p>
            <a:pPr marL="882457" indent="-882457" algn="l" eaLnBrk="1" hangingPunct="1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the A.V node</a:t>
            </a:r>
          </a:p>
          <a:p>
            <a:pPr marL="882457" indent="-882457" algn="l" eaLnBrk="1" hangingPunct="1">
              <a:defRPr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62381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x-none" sz="1500" dirty="0">
                <a:cs typeface="Traditional Arabic" pitchFamily="2" charset="-78"/>
              </a:rPr>
              <a:t>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 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1- atrial arrhythmias associated with emotion:   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e.g. :    -  after exercise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-  thyrotoxicosis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2-  WPW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3-  digitalis-induced arrhythmias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1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221" y="228600"/>
            <a:ext cx="10515600" cy="9144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707880" cy="65123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 very short acting ( half-life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min. )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given I.V.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rapid control of ventricular rate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patients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atrial flutter or fibrillation</a:t>
            </a:r>
          </a:p>
          <a:p>
            <a:pPr marL="0" indent="0"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Propranolol, Atenolol,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used in patients who had myocardial infarction to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reduce incidence of sudden death due to ventricular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arrhythmias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2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512888"/>
            <a:ext cx="9326562" cy="4827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the action potential duration and refractory period </a:t>
            </a:r>
          </a:p>
          <a:p>
            <a:pPr eaLnBrk="1" hangingPunct="1"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phase 3 repolarization </a:t>
            </a:r>
          </a:p>
        </p:txBody>
      </p:sp>
    </p:spTree>
    <p:extLst>
      <p:ext uri="{BB962C8B-B14F-4D97-AF65-F5344CB8AC3E}">
        <p14:creationId xmlns:p14="http://schemas.microsoft.com/office/powerpoint/2010/main" val="1399913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CONDUCTION SYSTEM</a:t>
            </a:r>
          </a:p>
          <a:p>
            <a:pPr algn="l" eaLnBrk="1" hangingPunct="1">
              <a:defRPr/>
            </a:pPr>
            <a:endParaRPr lang="en-US" sz="3900" b="1" dirty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sz="4300" b="1" dirty="0"/>
              <a:t>   </a:t>
            </a:r>
            <a:r>
              <a:rPr lang="en-US" sz="4300" b="1" dirty="0" smtClean="0"/>
              <a:t> </a:t>
            </a:r>
            <a:r>
              <a:rPr lang="en-US" sz="4300" b="1" dirty="0" smtClean="0">
                <a:solidFill>
                  <a:schemeClr val="tx1"/>
                </a:solidFill>
              </a:rPr>
              <a:t>- </a:t>
            </a: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Inter-nodal pathways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A.V.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Bundle of His and branches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Purkinje </a:t>
            </a:r>
            <a:r>
              <a:rPr lang="en-US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5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68960"/>
            <a:ext cx="8214360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69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prolongs action potential duration and therefore 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prolongs refractory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additional class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II &amp; IV effects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vasodilating effects</a:t>
            </a:r>
          </a:p>
          <a:p>
            <a:pPr marL="882457" indent="-882457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due to its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calcium channel blocking effects )</a:t>
            </a:r>
          </a:p>
        </p:txBody>
      </p:sp>
    </p:spTree>
    <p:extLst>
      <p:ext uri="{BB962C8B-B14F-4D97-AF65-F5344CB8AC3E}">
        <p14:creationId xmlns:p14="http://schemas.microsoft.com/office/powerpoint/2010/main" val="3313277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eaLnBrk="1" hangingPunct="1">
              <a:defRPr/>
            </a:pPr>
            <a:endParaRPr lang="en-US" sz="1500" dirty="0">
              <a:cs typeface="Traditional Arabic" pitchFamily="18" charset="-78"/>
            </a:endParaRPr>
          </a:p>
          <a:p>
            <a:pPr marL="661843" indent="-661843" algn="l" eaLnBrk="1" hangingPunct="1">
              <a:defRPr/>
            </a:pPr>
            <a:r>
              <a:rPr lang="x-none" sz="1500" dirty="0">
                <a:cs typeface="Traditional Arabic" pitchFamily="18" charset="-78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main use :  serious resistant ventricular arrhythmias </a:t>
            </a: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maintenance of sinus rhythm after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resistant supraventricular arrhythmias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e.g. WPW )</a:t>
            </a:r>
          </a:p>
        </p:txBody>
      </p:sp>
    </p:spTree>
    <p:extLst>
      <p:ext uri="{BB962C8B-B14F-4D97-AF65-F5344CB8AC3E}">
        <p14:creationId xmlns:p14="http://schemas.microsoft.com/office/powerpoint/2010/main" val="2071191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1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72" y="-6636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x-none" sz="1500" dirty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exacerbation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arrhythmias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with high dose)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bradycardia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heart failure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pulmonary fibrosis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hyper-  or hypothyroidism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photodermatitis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skin deposits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patients should avoid exposure to the sun) 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58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10058400" cy="7037493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x-none" sz="2000" dirty="0">
                <a:cs typeface="Traditional Arabic" pitchFamily="2" charset="-78"/>
              </a:rPr>
              <a:t>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Neurological: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tremors and peripheral neuropat</a:t>
            </a:r>
            <a:r>
              <a:rPr lang="en-US" sz="3200" b="1" dirty="0" smtClean="0">
                <a:solidFill>
                  <a:schemeClr val="tx1"/>
                </a:solidFill>
              </a:rPr>
              <a:t>hy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nausea, vomiting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constipation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corneal micro deposits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hepatocellular necrosis</a:t>
            </a:r>
          </a:p>
        </p:txBody>
      </p:sp>
    </p:spTree>
    <p:extLst>
      <p:ext uri="{BB962C8B-B14F-4D97-AF65-F5344CB8AC3E}">
        <p14:creationId xmlns:p14="http://schemas.microsoft.com/office/powerpoint/2010/main" val="3245070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extremely long  t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13 - 103 DAYS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metabolized by CYP3A4 and CYP2C8 to its major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metabolite: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desethylamiodarone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primarily by hepatic metabolism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cross placenta and appear in breast milk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4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4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 Co-administration of amiodarone with drugs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that prolong the QT interval increases the risk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Points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macrolide antibiotics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Clarithromycin, Erythromycin)                 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azole antifungals  </a:t>
            </a:r>
            <a:r>
              <a:rPr lang="ar-M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(Ketoconazole)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03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algn="l" eaLnBrk="1" hangingPunct="1">
              <a:defRPr/>
            </a:pPr>
            <a:endParaRPr lang="ar-M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Drugs (or substances) that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  Loratadine,  Ritonavir ,  Trazodone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Cimetidine,  Grapefruit juice 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 Drugs that 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e.g.  :  Rifampin</a:t>
            </a: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61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CLASS III 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Ibutilide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51925" cy="571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Given by rapid I.V. infusion </a:t>
            </a:r>
          </a:p>
          <a:p>
            <a:pPr marL="0" indent="0" eaLnBrk="1" hangingPunct="1"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the acute conversion of atrial flutter or fibrillation to normal sinus rhythm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Causes QT interval prolongation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may cause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)</a:t>
            </a:r>
          </a:p>
        </p:txBody>
      </p:sp>
    </p:spTree>
    <p:extLst>
      <p:ext uri="{BB962C8B-B14F-4D97-AF65-F5344CB8AC3E}">
        <p14:creationId xmlns:p14="http://schemas.microsoft.com/office/powerpoint/2010/main" val="196554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06563"/>
            <a:ext cx="9555162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Diltiazem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main site of action is A.V.N  &amp;  S.A.N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cause: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slowing of conduction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prolongation of effective refractory period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14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49" y="228600"/>
            <a:ext cx="9051925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  (ECG) 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ecg_em_ev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449" y="838200"/>
            <a:ext cx="9630093" cy="619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41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35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2600" b="1" u="sng" dirty="0">
              <a:solidFill>
                <a:srgbClr val="0000FF"/>
              </a:solidFill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600" b="1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re-entry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 WPW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65924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sz="3200" b="1" u="sng" dirty="0">
                <a:solidFill>
                  <a:srgbClr val="0000FF"/>
                </a:solidFill>
              </a:rPr>
              <a:t> :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binding to adenosine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causing the following actions: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 opening of  potassium channels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(hyperpolarization)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decreasing conduction velocity mainly at  AV node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negative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dromotropic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)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inhibiting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phase 4 pacemaker action potential at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 node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 negative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chronotropic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effect )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1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denosine binding to purinergic receptors in smooth muscle tissue and SA and AV 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25120"/>
            <a:ext cx="745998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2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9296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b="1" dirty="0"/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drug of choice for acute management of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paroxysmal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preferred over verapamil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(safer and does not depress contractility)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half-life  =  less than 10 sec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99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" y="24384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marL="661843" indent="-661843" algn="l" rtl="1" eaLnBrk="1" hangingPunct="1"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flushing in about 20% of patients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shortness of breath and chest burning in 10%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patients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bronchospasm )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brief AV block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(contraindicated in heart block)</a:t>
            </a:r>
          </a:p>
        </p:txBody>
      </p:sp>
    </p:spTree>
    <p:extLst>
      <p:ext uri="{BB962C8B-B14F-4D97-AF65-F5344CB8AC3E}">
        <p14:creationId xmlns:p14="http://schemas.microsoft.com/office/powerpoint/2010/main" val="3903239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5400"/>
            <a:ext cx="9051925" cy="5562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noniodinated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congener of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has antiarrhythmic properties belonging to all four classes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maintenance of sinus rhythm following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in patients with atrial fibrillation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x-none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1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2" y="-33391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601200" cy="62547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be used in patients with severe (class IV) heart failure. Risk of death may be increased in these patients.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/>
              <a:t> be used in patients with permanent atrial fibrillation. Risk of death and stroke, may be increased in these patients.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x-none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5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BRADYARRHYTHMIAS    </a:t>
            </a:r>
          </a:p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 </a:t>
            </a:r>
          </a:p>
          <a:p>
            <a:pPr marL="882457" indent="-882457" eaLnBrk="1" hangingPunct="1">
              <a:defRPr/>
            </a:pP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used in sinus bradycardia after myocardial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infarction and in heart block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in emergency heart block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isoprenaline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be combined with atropine 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caution )</a:t>
            </a:r>
          </a:p>
        </p:txBody>
      </p:sp>
    </p:spTree>
    <p:extLst>
      <p:ext uri="{BB962C8B-B14F-4D97-AF65-F5344CB8AC3E}">
        <p14:creationId xmlns:p14="http://schemas.microsoft.com/office/powerpoint/2010/main" val="2408512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NONPHARMACOLOGIC THERAPY</a:t>
            </a:r>
          </a:p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ARRHYTHMIAS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/>
              <a:t>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Implantable Cardiac Defibrillator (ICD)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can automatically detect and treat fatal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arrhythmias such as ventricular fibrillation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4" name="Picture 3" descr="The ICD is implanted beneath the skin and the leads are placed inside the heart or on its surf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399"/>
            <a:ext cx="7035166" cy="40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34834"/>
      </p:ext>
    </p:extLst>
  </p:cSld>
  <p:clrMapOvr>
    <a:masterClrMapping/>
  </p:clrMapOvr>
  <p:transition xmlns:p14="http://schemas.microsoft.com/office/powerpoint/2010/main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9135594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51925" cy="544512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ACTION POTENTIAL</a:t>
            </a:r>
          </a:p>
        </p:txBody>
      </p:sp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96912"/>
            <a:ext cx="9250362" cy="6324600"/>
          </a:xfrm>
        </p:spPr>
      </p:pic>
    </p:spTree>
    <p:extLst>
      <p:ext uri="{BB962C8B-B14F-4D97-AF65-F5344CB8AC3E}">
        <p14:creationId xmlns:p14="http://schemas.microsoft.com/office/powerpoint/2010/main" val="3388361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505596"/>
            <a:ext cx="8122920" cy="62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4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2" y="1219200"/>
            <a:ext cx="9656156" cy="59436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0"/>
            <a:ext cx="9658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Non-pacemaker (ventricular muscle)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6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1378</Words>
  <Application>Microsoft Macintosh PowerPoint</Application>
  <PresentationFormat>Custom</PresentationFormat>
  <Paragraphs>558</Paragraphs>
  <Slides>69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Antiarrhythmic Drugs</vt:lpstr>
      <vt:lpstr>PowerPoint Presentation</vt:lpstr>
      <vt:lpstr>PowerPoint Presentation</vt:lpstr>
      <vt:lpstr>PowerPoint Presentation</vt:lpstr>
      <vt:lpstr>Electrocardiogram  (ECG) </vt:lpstr>
      <vt:lpstr>CARDIAC ACTION POTENTIAL</vt:lpstr>
      <vt:lpstr>PowerPoint Presentation</vt:lpstr>
      <vt:lpstr>PowerPoint Presentation</vt:lpstr>
      <vt:lpstr>PowerPoint Presentation</vt:lpstr>
      <vt:lpstr>Difference between pacemaker and non-pacemaker  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Disturbances in conduction</vt:lpstr>
      <vt:lpstr>PowerPoint Presentation</vt:lpstr>
      <vt:lpstr>How antiarrhythmic drugs produce these effects?</vt:lpstr>
      <vt:lpstr>PowerPoint Presentation</vt:lpstr>
      <vt:lpstr>Vaughn Williams classification</vt:lpstr>
      <vt:lpstr>PowerPoint Presentation</vt:lpstr>
      <vt:lpstr>CLASS I</vt:lpstr>
      <vt:lpstr>PowerPoint Presentation</vt:lpstr>
      <vt:lpstr>PowerPoint Presentation</vt:lpstr>
      <vt:lpstr>PowerPoint Presentation</vt:lpstr>
      <vt:lpstr>  </vt:lpstr>
      <vt:lpstr>  </vt:lpstr>
      <vt:lpstr>PowerPoint Presentation</vt:lpstr>
      <vt:lpstr>  </vt:lpstr>
      <vt:lpstr>  </vt:lpstr>
      <vt:lpstr>  </vt:lpstr>
      <vt:lpstr>PowerPoint Presentation</vt:lpstr>
      <vt:lpstr>PowerPoint Presentation</vt:lpstr>
      <vt:lpstr>PowerPoint Presentation</vt:lpstr>
      <vt:lpstr>  </vt:lpstr>
      <vt:lpstr>  </vt:lpstr>
      <vt:lpstr>CLASS Ic</vt:lpstr>
      <vt:lpstr>PowerPoint Presentation</vt:lpstr>
      <vt:lpstr>  </vt:lpstr>
      <vt:lpstr>Wolff-Parkinson-White syndrome</vt:lpstr>
      <vt:lpstr>  </vt:lpstr>
      <vt:lpstr>  </vt:lpstr>
      <vt:lpstr>  </vt:lpstr>
      <vt:lpstr>        CLASS II  DRUGS     β- ADRENOCEPTOR  BLOCKERS </vt:lpstr>
      <vt:lpstr>CLASS III  DRUGS </vt:lpstr>
      <vt:lpstr>PowerPoint Presentation</vt:lpstr>
      <vt:lpstr>  </vt:lpstr>
      <vt:lpstr>  </vt:lpstr>
      <vt:lpstr>  </vt:lpstr>
      <vt:lpstr>  </vt:lpstr>
      <vt:lpstr>  </vt:lpstr>
      <vt:lpstr>  </vt:lpstr>
      <vt:lpstr>  </vt:lpstr>
      <vt:lpstr>PURE CLASS III  Ibutilide </vt:lpstr>
      <vt:lpstr>Class 1V  calcium channel blockers </vt:lpstr>
      <vt:lpstr>  </vt:lpstr>
      <vt:lpstr>  </vt:lpstr>
      <vt:lpstr>PowerPoint Presentation</vt:lpstr>
      <vt:lpstr>  </vt:lpstr>
      <vt:lpstr>  </vt:lpstr>
      <vt:lpstr> New Antiarrhythmic Drugs</vt:lpstr>
      <vt:lpstr> New Antiarrhythmic Drugs</vt:lpstr>
      <vt:lpstr>  </vt:lpstr>
      <vt:lpstr>  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maha</cp:lastModifiedBy>
  <cp:revision>739</cp:revision>
  <dcterms:created xsi:type="dcterms:W3CDTF">2006-04-04T11:17:20Z</dcterms:created>
  <dcterms:modified xsi:type="dcterms:W3CDTF">2017-03-16T12:29:37Z</dcterms:modified>
</cp:coreProperties>
</file>