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008" r:id="rId1"/>
  </p:sldMasterIdLst>
  <p:notesMasterIdLst>
    <p:notesMasterId r:id="rId53"/>
  </p:notesMasterIdLst>
  <p:handoutMasterIdLst>
    <p:handoutMasterId r:id="rId54"/>
  </p:handoutMasterIdLst>
  <p:sldIdLst>
    <p:sldId id="470" r:id="rId2"/>
    <p:sldId id="521" r:id="rId3"/>
    <p:sldId id="473" r:id="rId4"/>
    <p:sldId id="474" r:id="rId5"/>
    <p:sldId id="575" r:id="rId6"/>
    <p:sldId id="642" r:id="rId7"/>
    <p:sldId id="618" r:id="rId8"/>
    <p:sldId id="620" r:id="rId9"/>
    <p:sldId id="525" r:id="rId10"/>
    <p:sldId id="579" r:id="rId11"/>
    <p:sldId id="578" r:id="rId12"/>
    <p:sldId id="623" r:id="rId13"/>
    <p:sldId id="551" r:id="rId14"/>
    <p:sldId id="554" r:id="rId15"/>
    <p:sldId id="622" r:id="rId16"/>
    <p:sldId id="643" r:id="rId17"/>
    <p:sldId id="555" r:id="rId18"/>
    <p:sldId id="573" r:id="rId19"/>
    <p:sldId id="574" r:id="rId20"/>
    <p:sldId id="510" r:id="rId21"/>
    <p:sldId id="644" r:id="rId22"/>
    <p:sldId id="556" r:id="rId23"/>
    <p:sldId id="630" r:id="rId24"/>
    <p:sldId id="631" r:id="rId25"/>
    <p:sldId id="632" r:id="rId26"/>
    <p:sldId id="557" r:id="rId27"/>
    <p:sldId id="577" r:id="rId28"/>
    <p:sldId id="560" r:id="rId29"/>
    <p:sldId id="580" r:id="rId30"/>
    <p:sldId id="602" r:id="rId31"/>
    <p:sldId id="583" r:id="rId32"/>
    <p:sldId id="585" r:id="rId33"/>
    <p:sldId id="635" r:id="rId34"/>
    <p:sldId id="588" r:id="rId35"/>
    <p:sldId id="633" r:id="rId36"/>
    <p:sldId id="591" r:id="rId37"/>
    <p:sldId id="592" r:id="rId38"/>
    <p:sldId id="606" r:id="rId39"/>
    <p:sldId id="594" r:id="rId40"/>
    <p:sldId id="607" r:id="rId41"/>
    <p:sldId id="625" r:id="rId42"/>
    <p:sldId id="608" r:id="rId43"/>
    <p:sldId id="628" r:id="rId44"/>
    <p:sldId id="629" r:id="rId45"/>
    <p:sldId id="645" r:id="rId46"/>
    <p:sldId id="626" r:id="rId47"/>
    <p:sldId id="624" r:id="rId48"/>
    <p:sldId id="609" r:id="rId49"/>
    <p:sldId id="646" r:id="rId50"/>
    <p:sldId id="610" r:id="rId51"/>
    <p:sldId id="601" r:id="rId52"/>
  </p:sldIdLst>
  <p:sldSz cx="10058400" cy="73152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33CC"/>
    <a:srgbClr val="FF66FF"/>
    <a:srgbClr val="00FF00"/>
    <a:srgbClr val="CCFF99"/>
    <a:srgbClr val="FB6E6B"/>
    <a:srgbClr val="FB6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41" autoAdjust="0"/>
    <p:restoredTop sz="80110" autoAdjust="0"/>
  </p:normalViewPr>
  <p:slideViewPr>
    <p:cSldViewPr>
      <p:cViewPr varScale="1">
        <p:scale>
          <a:sx n="28" d="100"/>
          <a:sy n="28" d="100"/>
        </p:scale>
        <p:origin x="-104" y="-928"/>
      </p:cViewPr>
      <p:guideLst>
        <p:guide orient="horz" pos="230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CEEF77A3-D2CD-4625-8E71-55B58AB2289C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5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5113" y="514350"/>
            <a:ext cx="3533775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A36355A5-5C13-49ED-AD9A-7159ACE17F3F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62C24D8E-FC34-44AA-A79D-E3EA8D918159}" type="slidenum">
              <a:rPr lang="x-none" altLang="en-US">
                <a:latin typeface="Tahoma" pitchFamily="34" charset="0"/>
                <a:cs typeface="Times New Roman" pitchFamily="18" charset="0"/>
              </a:rPr>
              <a:pPr algn="l">
                <a:spcBef>
                  <a:spcPct val="0"/>
                </a:spcBef>
              </a:pPr>
              <a:t>2</a:t>
            </a:fld>
            <a:endParaRPr lang="en-US" altLang="en-US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10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x-none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32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x-none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85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x-none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200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x-none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209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x-none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560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x-none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103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x-none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54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8D01A-664B-48EE-A7A9-0497A1EF3A68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46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x-none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09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x-none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10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x-none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83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x-none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9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x-none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89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x-none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112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x-none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x-none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40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2455"/>
            <a:ext cx="854964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77A4-E9C4-4C67-A07F-6816EEFAFD42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6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FF06A-E759-4C8B-A7E0-0C51597E1E76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22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13267"/>
            <a:ext cx="2488407" cy="66564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3267"/>
            <a:ext cx="7301071" cy="6656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C5B10-170A-4161-B74B-E15B298F07CB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42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89826-EC8E-40FA-8AED-F521038AC467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5"/>
            <a:ext cx="854964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6"/>
            <a:ext cx="854964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6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2576C-8064-4EB3-B71E-314077A4F946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24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20334"/>
            <a:ext cx="4894738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20334"/>
            <a:ext cx="4894739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BA9-F745-4F86-A283-418F490F346E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37455"/>
            <a:ext cx="444420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319868"/>
            <a:ext cx="4444207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637455"/>
            <a:ext cx="444595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319868"/>
            <a:ext cx="444595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399B-175C-495C-9BFA-FBF8890AA75C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85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D9B3-68D3-4DDE-A773-7EF702840C39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81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40D15-2C79-4A1B-AFB1-A2FD7728206C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81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91253"/>
            <a:ext cx="3309144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5"/>
            <a:ext cx="5622925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530775"/>
            <a:ext cx="3309144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0E92D-D609-4388-9F71-49D2BCDB051B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0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1"/>
            <a:ext cx="603504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6347" indent="0">
              <a:buNone/>
              <a:defRPr sz="3000"/>
            </a:lvl2pPr>
            <a:lvl3pPr marL="992695" indent="0">
              <a:buNone/>
              <a:defRPr sz="2600"/>
            </a:lvl3pPr>
            <a:lvl4pPr marL="1489041" indent="0">
              <a:buNone/>
              <a:defRPr sz="2200"/>
            </a:lvl4pPr>
            <a:lvl5pPr marL="1985388" indent="0">
              <a:buNone/>
              <a:defRPr sz="2200"/>
            </a:lvl5pPr>
            <a:lvl6pPr marL="2481735" indent="0">
              <a:buNone/>
              <a:defRPr sz="2200"/>
            </a:lvl6pPr>
            <a:lvl7pPr marL="2978083" indent="0">
              <a:buNone/>
              <a:defRPr sz="2200"/>
            </a:lvl7pPr>
            <a:lvl8pPr marL="3474430" indent="0">
              <a:buNone/>
              <a:defRPr sz="2200"/>
            </a:lvl8pPr>
            <a:lvl9pPr marL="3970777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2"/>
            <a:ext cx="603504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EDCA6-8D2A-4720-9812-6EA178C4ED5E}" type="slidenum">
              <a:rPr lang="x-none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3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06563"/>
            <a:ext cx="90519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6780213"/>
            <a:ext cx="23463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6780213"/>
            <a:ext cx="31845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6780213"/>
            <a:ext cx="2346325" cy="388937"/>
          </a:xfrm>
          <a:prstGeom prst="rect">
            <a:avLst/>
          </a:prstGeom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1B0772D5-07FF-4D15-A33D-56515E0B4006}" type="slidenum">
              <a:rPr lang="x-none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921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1475" indent="-371475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9838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7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20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909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256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604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950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4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69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41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388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73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083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43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77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533400" y="304800"/>
            <a:ext cx="90217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Therapy 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598488" y="3886200"/>
            <a:ext cx="8869363" cy="1905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xtLst/>
        </p:spPr>
        <p:txBody>
          <a:bodyPr vert="horz" wrap="square" lIns="99269" tIns="49635" rIns="99269" bIns="49635" numCol="1" rtlCol="0" anchor="t" anchorCtr="0" compatLnSpc="1">
            <a:prstTxWarp prst="textNoShape">
              <a:avLst/>
            </a:prstTxWarp>
            <a:normAutofit/>
          </a:bodyPr>
          <a:lstStyle>
            <a:lvl1pPr marL="371475" indent="-371475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09563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9838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67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20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9909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256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2604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8950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7106" indent="-277974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 marL="397106" indent="-277974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Prof.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Abdulrahman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Almotrefi</a:t>
            </a:r>
            <a:endParaRPr lang="x-none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1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10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220133"/>
            <a:ext cx="990600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used in treatment of heart failure</a:t>
            </a:r>
          </a:p>
          <a:p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preload </a:t>
            </a: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afterload: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Combined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arteriolo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&amp;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venodilators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eaLnBrk="1" hangingPunct="1">
              <a:buFontTx/>
              <a:buNone/>
            </a:pPr>
            <a:endParaRPr lang="en-US" alt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 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Angiotensin converting enzyme (ACE) inhibitors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2-  Angiotensin receptor antagonists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3-  </a:t>
            </a:r>
            <a:r>
              <a:rPr lang="el-GR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-adrenoceptor antagonists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4-  Direct vasodilators</a:t>
            </a:r>
            <a:endParaRPr lang="en-GB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9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11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9855952" cy="1154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used in treatment of heart failure</a:t>
            </a:r>
          </a:p>
          <a:p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contractility:</a:t>
            </a:r>
          </a:p>
          <a:p>
            <a:pPr lvl="1" eaLnBrk="1" hangingPunct="1">
              <a:defRPr/>
            </a:pPr>
            <a:endParaRPr lang="en-US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  Cardiac glycosides (digitalis)</a:t>
            </a:r>
          </a:p>
          <a:p>
            <a:pPr lvl="1" eaLnBrk="1" hangingPunct="1"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2-  β- adrenoceptor agonists</a:t>
            </a:r>
          </a:p>
          <a:p>
            <a:endParaRPr lang="en-US" sz="44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3-  Phosphodiesterase inhibitors</a:t>
            </a: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68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12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-19050"/>
            <a:ext cx="10058400" cy="777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1-Diuretics: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 in heart failure :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 salt and water retention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decrease ventricular preload and venous pressure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reduction of cardiac size  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Improvement of cardiac performance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2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13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76200" y="0"/>
            <a:ext cx="9982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endParaRPr lang="en-US" alt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1-Diuretics: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Chlorothiazide</a:t>
            </a:r>
          </a:p>
          <a:p>
            <a:pPr algn="ctr"/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- first-line agent in heart failure therapy</a:t>
            </a:r>
          </a:p>
          <a:p>
            <a:pPr algn="ctr"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- used in volume overload ( pulmonary and/ or  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peripheral edema )</a:t>
            </a: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 used in mild congestive heart failure</a:t>
            </a:r>
          </a:p>
          <a:p>
            <a:endParaRPr lang="en-GB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2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14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9525000" cy="1180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1-Diuretics:</a:t>
            </a:r>
          </a:p>
          <a:p>
            <a:pPr algn="ctr"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Furosemide</a:t>
            </a:r>
          </a:p>
          <a:p>
            <a:pPr algn="ctr">
              <a:defRPr/>
            </a:pP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 potent diuretic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for immediate reduction of pulmonary congestion &amp; severe edema associated with :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- acute heart failure 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- moderate &amp; severe chronic failure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6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15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1000" y="544116"/>
            <a:ext cx="9525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pPr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alt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Aldosterone antagonists:</a:t>
            </a:r>
            <a:endParaRPr lang="en-US" sz="3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Spironolactone</a:t>
            </a:r>
          </a:p>
          <a:p>
            <a:pPr>
              <a:lnSpc>
                <a:spcPct val="200000"/>
              </a:lnSpc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nonselective antagonist of aldosterone receptor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a potassium sparing diuretic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 improves survival in advanced heart failure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9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16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00584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Aldosterone antagonists:</a:t>
            </a:r>
            <a:endParaRPr lang="en-US" sz="3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Eplerenone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a new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selective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aldosterone receptor antagonist</a:t>
            </a:r>
          </a:p>
          <a:p>
            <a:pPr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does not inhibit other hormones such as  </a:t>
            </a:r>
          </a:p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estrogens &amp; androgens)</a:t>
            </a:r>
          </a:p>
          <a:p>
            <a:pPr marL="457200" indent="-457200" eaLnBrk="1" hangingPunct="1">
              <a:buFontTx/>
              <a:buChar char="-"/>
            </a:pP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indicated to improve survival of stable patients with congestive heart failure</a:t>
            </a: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24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17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906000" cy="718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endParaRPr lang="en-US" alt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3-Venodilators: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Nitroglycerine</a:t>
            </a:r>
            <a:r>
              <a:rPr lang="en-US" altLang="en-US" sz="3600" dirty="0">
                <a:solidFill>
                  <a:srgbClr val="E781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E781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Isosorbide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dinitrate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I.V. for severe heart failure when the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main symptom is dyspnea due to pulmonary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congestion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dilates venous blood vessels and reduce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preload</a:t>
            </a:r>
          </a:p>
          <a:p>
            <a:pPr eaLnBrk="1" hangingPunct="1">
              <a:buFontTx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18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9525000" cy="670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 Drugs  that  decrease afterload</a:t>
            </a:r>
          </a:p>
          <a:p>
            <a:pPr algn="ctr"/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Arteriodilators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Hydralazine</a:t>
            </a:r>
          </a:p>
          <a:p>
            <a:endParaRPr lang="en-US" altLang="en-US" sz="3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when the main symptom is rapid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fatigue due to low cardiac output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reduce peripheral vascular resistance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3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15200" y="6858000"/>
            <a:ext cx="2346325" cy="388937"/>
          </a:xfrm>
        </p:spPr>
        <p:txBody>
          <a:bodyPr/>
          <a:lstStyle/>
          <a:p>
            <a:fld id="{A9440D15-2C79-4A1B-AFB1-A2FD7728206C}" type="slidenum">
              <a:rPr lang="x-none" altLang="en-US" smtClean="0"/>
              <a:pPr/>
              <a:t>19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-152400"/>
            <a:ext cx="100584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1-Angiotensin converting enzyme (ACE) inhibitors:</a:t>
            </a:r>
          </a:p>
          <a:p>
            <a:endParaRPr lang="en-US" altLang="en-US" sz="36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considered as first-line drugs for    </a:t>
            </a:r>
          </a:p>
          <a:p>
            <a:pPr marL="0" indent="0"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chronic heart failure along with diuretics </a:t>
            </a:r>
          </a:p>
          <a:p>
            <a:pPr marL="0" indent="0"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first-line drugs for hypertension therapy</a:t>
            </a:r>
          </a:p>
          <a:p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0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69863" y="0"/>
            <a:ext cx="9807575" cy="731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Arial" charset="0"/>
                <a:cs typeface="Arial" charset="0"/>
              </a:rPr>
              <a:t>Learning objectives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i="1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i="1" dirty="0">
                <a:latin typeface="Arial" charset="0"/>
                <a:cs typeface="Arial" charset="0"/>
              </a:rPr>
              <a:t>By the end of this lecture, students should be able to: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0" i="1" dirty="0">
              <a:latin typeface="Arial" charset="0"/>
              <a:cs typeface="Arial" charset="0"/>
            </a:endParaRPr>
          </a:p>
          <a:p>
            <a:pPr>
              <a:buNone/>
              <a:defRPr/>
            </a:pPr>
            <a:r>
              <a:rPr lang="en-US" sz="32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32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32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different classes of drugs used for treatment of acute &amp; chronic heart failure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and their mechanism of action</a:t>
            </a:r>
          </a:p>
          <a:p>
            <a:pPr>
              <a:defRPr/>
            </a:pPr>
            <a:endParaRPr lang="en-US" sz="3200" b="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their pharmacological effects, clinical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uses, adverse effects and their interactions with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200" b="0">
                <a:latin typeface="Arial" panose="020B0604020202020204" pitchFamily="34" charset="0"/>
                <a:cs typeface="Arial" panose="020B0604020202020204" pitchFamily="34" charset="0"/>
              </a:rPr>
              <a:t>other drugs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6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52880" y="162560"/>
            <a:ext cx="6771641" cy="111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384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  </a:t>
            </a:r>
            <a:r>
              <a:rPr kumimoji="1" lang="en-US" sz="3840" dirty="0" err="1">
                <a:solidFill>
                  <a:srgbClr val="0000FF"/>
                </a:solidFill>
                <a:latin typeface="Arial" charset="0"/>
                <a:ea typeface="新細明體" charset="-120"/>
              </a:rPr>
              <a:t>Angiotensin</a:t>
            </a:r>
            <a:r>
              <a:rPr kumimoji="1" lang="en-US" sz="3840" dirty="0">
                <a:solidFill>
                  <a:srgbClr val="0000FF"/>
                </a:solidFill>
                <a:latin typeface="Arial" charset="0"/>
                <a:ea typeface="新細明體" charset="-120"/>
              </a:rPr>
              <a:t> converting enzyme inhibitors</a:t>
            </a:r>
          </a:p>
          <a:p>
            <a:pPr algn="ctr"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987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MECHANISM OF ACTION</a:t>
            </a:r>
            <a:endParaRPr kumimoji="1" lang="en-US" sz="384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60400" y="1869440"/>
            <a:ext cx="4343401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77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VASOCONSTRICTION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741161" y="1869440"/>
            <a:ext cx="3327399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773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VASODILATATION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411894" y="2980267"/>
            <a:ext cx="1644227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167121" y="3630507"/>
            <a:ext cx="1644227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714068" y="6543040"/>
            <a:ext cx="2609426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617894" y="3901440"/>
            <a:ext cx="2414693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Angiotensinogen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096347" y="4687147"/>
            <a:ext cx="1800014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Angiotensin I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086014" y="4321387"/>
            <a:ext cx="943186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RENIN</a:t>
            </a: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8031481" y="4932680"/>
            <a:ext cx="0" cy="1596813"/>
          </a:xfrm>
          <a:prstGeom prst="line">
            <a:avLst/>
          </a:prstGeom>
          <a:noFill/>
          <a:ln w="50800">
            <a:solidFill>
              <a:srgbClr val="FF555D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7000240" y="5364480"/>
            <a:ext cx="2572174" cy="568960"/>
          </a:xfrm>
          <a:prstGeom prst="rect">
            <a:avLst/>
          </a:prstGeom>
          <a:solidFill>
            <a:srgbClr val="2A6B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IN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Breackdown</a:t>
            </a:r>
            <a:endParaRPr lang="en-IN" altLang="en-US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2919307" y="4323080"/>
            <a:ext cx="0" cy="418253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2931161" y="5149427"/>
            <a:ext cx="0" cy="124459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H="1">
            <a:off x="3022601" y="4483947"/>
            <a:ext cx="1043093" cy="0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8" name="Freeform 17"/>
          <p:cNvSpPr>
            <a:spLocks/>
          </p:cNvSpPr>
          <p:nvPr/>
        </p:nvSpPr>
        <p:spPr bwMode="auto">
          <a:xfrm>
            <a:off x="3701627" y="5269653"/>
            <a:ext cx="1278467" cy="746761"/>
          </a:xfrm>
          <a:custGeom>
            <a:avLst/>
            <a:gdLst>
              <a:gd name="T0" fmla="*/ 1827672687 w 785"/>
              <a:gd name="T1" fmla="*/ 322580230 h 441"/>
              <a:gd name="T2" fmla="*/ 1827672687 w 785"/>
              <a:gd name="T3" fmla="*/ 786289312 h 441"/>
              <a:gd name="T4" fmla="*/ 745988665 w 785"/>
              <a:gd name="T5" fmla="*/ 786289312 h 441"/>
              <a:gd name="T6" fmla="*/ 745988665 w 785"/>
              <a:gd name="T7" fmla="*/ 1108869542 h 441"/>
              <a:gd name="T8" fmla="*/ 0 w 785"/>
              <a:gd name="T9" fmla="*/ 564515403 h 441"/>
              <a:gd name="T10" fmla="*/ 745988665 w 785"/>
              <a:gd name="T11" fmla="*/ 0 h 441"/>
              <a:gd name="T12" fmla="*/ 745988665 w 785"/>
              <a:gd name="T13" fmla="*/ 322580230 h 441"/>
              <a:gd name="T14" fmla="*/ 1827672687 w 785"/>
              <a:gd name="T15" fmla="*/ 322580230 h 4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85" h="441">
                <a:moveTo>
                  <a:pt x="784" y="128"/>
                </a:moveTo>
                <a:lnTo>
                  <a:pt x="784" y="312"/>
                </a:lnTo>
                <a:lnTo>
                  <a:pt x="320" y="312"/>
                </a:lnTo>
                <a:lnTo>
                  <a:pt x="320" y="440"/>
                </a:lnTo>
                <a:lnTo>
                  <a:pt x="0" y="224"/>
                </a:lnTo>
                <a:lnTo>
                  <a:pt x="320" y="0"/>
                </a:lnTo>
                <a:lnTo>
                  <a:pt x="320" y="128"/>
                </a:lnTo>
                <a:lnTo>
                  <a:pt x="784" y="128"/>
                </a:lnTo>
              </a:path>
            </a:pathLst>
          </a:custGeom>
          <a:solidFill>
            <a:srgbClr val="FF000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GB" sz="2560"/>
          </a:p>
        </p:txBody>
      </p:sp>
      <p:sp>
        <p:nvSpPr>
          <p:cNvPr id="74769" name="Oval 18"/>
          <p:cNvSpPr>
            <a:spLocks noChangeArrowheads="1"/>
          </p:cNvSpPr>
          <p:nvPr/>
        </p:nvSpPr>
        <p:spPr bwMode="auto">
          <a:xfrm>
            <a:off x="4417907" y="5120640"/>
            <a:ext cx="1801707" cy="105664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70" name="Freeform 19"/>
          <p:cNvSpPr>
            <a:spLocks/>
          </p:cNvSpPr>
          <p:nvPr/>
        </p:nvSpPr>
        <p:spPr bwMode="auto">
          <a:xfrm>
            <a:off x="5604934" y="5269653"/>
            <a:ext cx="1292014" cy="746761"/>
          </a:xfrm>
          <a:custGeom>
            <a:avLst/>
            <a:gdLst>
              <a:gd name="T0" fmla="*/ 0 w 793"/>
              <a:gd name="T1" fmla="*/ 322580230 h 441"/>
              <a:gd name="T2" fmla="*/ 0 w 793"/>
              <a:gd name="T3" fmla="*/ 786289312 h 441"/>
              <a:gd name="T4" fmla="*/ 1082551414 w 793"/>
              <a:gd name="T5" fmla="*/ 786289312 h 441"/>
              <a:gd name="T6" fmla="*/ 1082551414 w 793"/>
              <a:gd name="T7" fmla="*/ 1108869542 h 441"/>
              <a:gd name="T8" fmla="*/ 1847803854 w 793"/>
              <a:gd name="T9" fmla="*/ 564515403 h 441"/>
              <a:gd name="T10" fmla="*/ 1082551414 w 793"/>
              <a:gd name="T11" fmla="*/ 0 h 441"/>
              <a:gd name="T12" fmla="*/ 1082551414 w 793"/>
              <a:gd name="T13" fmla="*/ 322580230 h 441"/>
              <a:gd name="T14" fmla="*/ 0 w 793"/>
              <a:gd name="T15" fmla="*/ 322580230 h 4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" h="441">
                <a:moveTo>
                  <a:pt x="0" y="128"/>
                </a:moveTo>
                <a:lnTo>
                  <a:pt x="0" y="312"/>
                </a:lnTo>
                <a:lnTo>
                  <a:pt x="464" y="312"/>
                </a:lnTo>
                <a:lnTo>
                  <a:pt x="464" y="440"/>
                </a:lnTo>
                <a:lnTo>
                  <a:pt x="792" y="224"/>
                </a:lnTo>
                <a:lnTo>
                  <a:pt x="464" y="0"/>
                </a:lnTo>
                <a:lnTo>
                  <a:pt x="464" y="128"/>
                </a:lnTo>
                <a:lnTo>
                  <a:pt x="0" y="128"/>
                </a:lnTo>
              </a:path>
            </a:pathLst>
          </a:custGeom>
          <a:solidFill>
            <a:srgbClr val="FF000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GB" sz="2560"/>
          </a:p>
        </p:txBody>
      </p:sp>
      <p:sp>
        <p:nvSpPr>
          <p:cNvPr id="74771" name="Oval 20"/>
          <p:cNvSpPr>
            <a:spLocks noChangeArrowheads="1"/>
          </p:cNvSpPr>
          <p:nvPr/>
        </p:nvSpPr>
        <p:spPr bwMode="auto">
          <a:xfrm>
            <a:off x="4417907" y="5107094"/>
            <a:ext cx="1815253" cy="1083733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72" name="Rectangle 21"/>
          <p:cNvSpPr>
            <a:spLocks noChangeArrowheads="1"/>
          </p:cNvSpPr>
          <p:nvPr/>
        </p:nvSpPr>
        <p:spPr bwMode="auto">
          <a:xfrm>
            <a:off x="4406053" y="5364480"/>
            <a:ext cx="1864361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00"/>
                </a:solidFill>
                <a:ea typeface="PMingLiU" panose="02020500000000000000" pitchFamily="18" charset="-120"/>
              </a:rPr>
              <a:t>Inhibitor</a:t>
            </a:r>
          </a:p>
        </p:txBody>
      </p:sp>
      <p:sp>
        <p:nvSpPr>
          <p:cNvPr id="74773" name="Line 22"/>
          <p:cNvSpPr>
            <a:spLocks noChangeShapeType="1"/>
          </p:cNvSpPr>
          <p:nvPr/>
        </p:nvSpPr>
        <p:spPr bwMode="auto">
          <a:xfrm>
            <a:off x="3975947" y="5648960"/>
            <a:ext cx="155787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247988" y="2438400"/>
            <a:ext cx="3117426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ALDOSTERONE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2184400" y="3413760"/>
            <a:ext cx="2243667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SYMPATHETIC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1761067" y="2871893"/>
            <a:ext cx="2780453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VASOPRESSIN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6741161" y="2438400"/>
            <a:ext cx="2753360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133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8109374" y="2926080"/>
            <a:ext cx="65870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133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74779" name="Line 32"/>
          <p:cNvSpPr>
            <a:spLocks noChangeShapeType="1"/>
          </p:cNvSpPr>
          <p:nvPr/>
        </p:nvSpPr>
        <p:spPr bwMode="auto">
          <a:xfrm flipV="1">
            <a:off x="961813" y="2372361"/>
            <a:ext cx="0" cy="4102946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0" name="Line 33"/>
          <p:cNvSpPr>
            <a:spLocks noChangeShapeType="1"/>
          </p:cNvSpPr>
          <p:nvPr/>
        </p:nvSpPr>
        <p:spPr bwMode="auto">
          <a:xfrm flipV="1">
            <a:off x="988907" y="2846494"/>
            <a:ext cx="467360" cy="356107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1" name="Line 34"/>
          <p:cNvSpPr>
            <a:spLocks noChangeShapeType="1"/>
          </p:cNvSpPr>
          <p:nvPr/>
        </p:nvSpPr>
        <p:spPr bwMode="auto">
          <a:xfrm flipV="1">
            <a:off x="988907" y="3279987"/>
            <a:ext cx="975360" cy="3181773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2" name="Line 35"/>
          <p:cNvSpPr>
            <a:spLocks noChangeShapeType="1"/>
          </p:cNvSpPr>
          <p:nvPr/>
        </p:nvSpPr>
        <p:spPr bwMode="auto">
          <a:xfrm flipV="1">
            <a:off x="1016001" y="3821854"/>
            <a:ext cx="1380067" cy="266699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3" name="Rectangle 36"/>
          <p:cNvSpPr>
            <a:spLocks noChangeArrowheads="1"/>
          </p:cNvSpPr>
          <p:nvPr/>
        </p:nvSpPr>
        <p:spPr bwMode="auto">
          <a:xfrm>
            <a:off x="673947" y="6461760"/>
            <a:ext cx="3564467" cy="514773"/>
          </a:xfrm>
          <a:prstGeom prst="rect">
            <a:avLst/>
          </a:prstGeom>
          <a:solidFill>
            <a:srgbClr val="001A55"/>
          </a:solidFill>
          <a:ln w="25400">
            <a:solidFill>
              <a:srgbClr val="FFBB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4" name="Rectangle 37"/>
          <p:cNvSpPr>
            <a:spLocks noChangeArrowheads="1"/>
          </p:cNvSpPr>
          <p:nvPr/>
        </p:nvSpPr>
        <p:spPr bwMode="auto">
          <a:xfrm>
            <a:off x="701040" y="6448213"/>
            <a:ext cx="3495040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FF"/>
                </a:solidFill>
                <a:ea typeface="PMingLiU" panose="02020500000000000000" pitchFamily="18" charset="-120"/>
              </a:rPr>
              <a:t>ANGIOTENSIN II</a:t>
            </a:r>
          </a:p>
        </p:txBody>
      </p:sp>
      <p:sp>
        <p:nvSpPr>
          <p:cNvPr id="74785" name="Line 38"/>
          <p:cNvSpPr>
            <a:spLocks noChangeShapeType="1"/>
          </p:cNvSpPr>
          <p:nvPr/>
        </p:nvSpPr>
        <p:spPr bwMode="auto">
          <a:xfrm flipH="1" flipV="1">
            <a:off x="8803641" y="2805854"/>
            <a:ext cx="768773" cy="162390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6" name="Rectangle 40"/>
          <p:cNvSpPr>
            <a:spLocks noChangeArrowheads="1"/>
          </p:cNvSpPr>
          <p:nvPr/>
        </p:nvSpPr>
        <p:spPr bwMode="auto">
          <a:xfrm>
            <a:off x="6585374" y="4402667"/>
            <a:ext cx="3222413" cy="514773"/>
          </a:xfrm>
          <a:prstGeom prst="rect">
            <a:avLst/>
          </a:prstGeom>
          <a:solidFill>
            <a:srgbClr val="001A55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7" name="Rectangle 41"/>
          <p:cNvSpPr>
            <a:spLocks noChangeArrowheads="1"/>
          </p:cNvSpPr>
          <p:nvPr/>
        </p:nvSpPr>
        <p:spPr bwMode="auto">
          <a:xfrm>
            <a:off x="6778414" y="4389120"/>
            <a:ext cx="3053079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FF"/>
                </a:solidFill>
                <a:ea typeface="PMingLiU" panose="02020500000000000000" pitchFamily="18" charset="-120"/>
              </a:rPr>
              <a:t>BRADYKININ</a:t>
            </a:r>
          </a:p>
        </p:txBody>
      </p:sp>
      <p:sp>
        <p:nvSpPr>
          <p:cNvPr id="74788" name="Rectangle 42"/>
          <p:cNvSpPr>
            <a:spLocks noChangeArrowheads="1"/>
          </p:cNvSpPr>
          <p:nvPr/>
        </p:nvSpPr>
        <p:spPr bwMode="auto">
          <a:xfrm>
            <a:off x="2125134" y="5337387"/>
            <a:ext cx="1549399" cy="568960"/>
          </a:xfrm>
          <a:prstGeom prst="rect">
            <a:avLst/>
          </a:prstGeom>
          <a:solidFill>
            <a:srgbClr val="2A6B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9" name="Rectangle 43"/>
          <p:cNvSpPr>
            <a:spLocks noChangeArrowheads="1"/>
          </p:cNvSpPr>
          <p:nvPr/>
        </p:nvSpPr>
        <p:spPr bwMode="auto">
          <a:xfrm>
            <a:off x="1913467" y="5337387"/>
            <a:ext cx="2164080" cy="7450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4587"/>
              </a:lnSpc>
              <a:spcBef>
                <a:spcPct val="0"/>
              </a:spcBef>
              <a:buSzTx/>
              <a:buNone/>
            </a:pPr>
            <a:r>
              <a:rPr kumimoji="1" lang="en-US" altLang="en-US" sz="3840">
                <a:solidFill>
                  <a:srgbClr val="FFFF00"/>
                </a:solidFill>
                <a:ea typeface="PMingLiU" panose="02020500000000000000" pitchFamily="18" charset="-120"/>
              </a:rPr>
              <a:t>A.C.E.</a:t>
            </a:r>
          </a:p>
        </p:txBody>
      </p:sp>
      <p:grpSp>
        <p:nvGrpSpPr>
          <p:cNvPr id="74790" name="Group 44"/>
          <p:cNvGrpSpPr>
            <a:grpSpLocks/>
          </p:cNvGrpSpPr>
          <p:nvPr/>
        </p:nvGrpSpPr>
        <p:grpSpPr bwMode="auto">
          <a:xfrm>
            <a:off x="152400" y="1219200"/>
            <a:ext cx="10552853" cy="135467"/>
            <a:chOff x="0" y="831"/>
            <a:chExt cx="6472" cy="80"/>
          </a:xfrm>
        </p:grpSpPr>
        <p:sp>
          <p:nvSpPr>
            <p:cNvPr id="8237" name="Rectangle 45"/>
            <p:cNvSpPr>
              <a:spLocks noChangeArrowheads="1"/>
            </p:cNvSpPr>
            <p:nvPr/>
          </p:nvSpPr>
          <p:spPr bwMode="auto">
            <a:xfrm>
              <a:off x="3729" y="831"/>
              <a:ext cx="2743" cy="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  <p:sp>
          <p:nvSpPr>
            <p:cNvPr id="8238" name="Rectangle 46"/>
            <p:cNvSpPr>
              <a:spLocks noChangeArrowheads="1"/>
            </p:cNvSpPr>
            <p:nvPr/>
          </p:nvSpPr>
          <p:spPr bwMode="auto">
            <a:xfrm>
              <a:off x="0" y="831"/>
              <a:ext cx="1404" cy="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  <p:sp>
          <p:nvSpPr>
            <p:cNvPr id="8239" name="Rectangle 47"/>
            <p:cNvSpPr>
              <a:spLocks noChangeArrowheads="1"/>
            </p:cNvSpPr>
            <p:nvPr/>
          </p:nvSpPr>
          <p:spPr bwMode="auto">
            <a:xfrm>
              <a:off x="1384" y="831"/>
              <a:ext cx="2404" cy="79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tint val="5764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</p:grpSp>
    </p:spTree>
    <p:extLst>
      <p:ext uri="{BB962C8B-B14F-4D97-AF65-F5344CB8AC3E}">
        <p14:creationId xmlns:p14="http://schemas.microsoft.com/office/powerpoint/2010/main" val="328300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21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10058400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u="sng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Pharmacological actions:</a:t>
            </a:r>
          </a:p>
          <a:p>
            <a:endParaRPr lang="en-US" sz="3600" u="sng" dirty="0">
              <a:solidFill>
                <a:srgbClr val="0000FF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1 - Decrease peripheral resistance ( Afterload 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2 - Decrease Venous return ( Preload)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3 - Decrease sympathetic activity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4- Inhibit cardiac and vascular remodeling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associated with chronic heart failure</a:t>
            </a:r>
          </a:p>
          <a:p>
            <a:pPr eaLnBrk="1" hangingPunct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Decrease in mortality rate </a:t>
            </a:r>
          </a:p>
          <a:p>
            <a:pPr>
              <a:lnSpc>
                <a:spcPct val="150000"/>
              </a:lnSpc>
            </a:pPr>
            <a:endParaRPr lang="en-US" altLang="en-US" sz="28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2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22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10058400" cy="1260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Pharmacokinetics: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Captopril, Enalapril and Ramipril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rapidly absorbed from GIT after oral administration.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food reduce their bioavailability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6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Enalapril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Ramipril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prodrugs, converted to their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metabolites in liver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have long half-life &amp; given once daily</a:t>
            </a:r>
          </a:p>
          <a:p>
            <a:pPr>
              <a:lnSpc>
                <a:spcPct val="150000"/>
              </a:lnSpc>
            </a:pPr>
            <a:endParaRPr lang="en-US" altLang="en-US" sz="28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05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23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1000" y="19050"/>
            <a:ext cx="9889958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 acute renal failure, especially in patients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with renal artery stenosis 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2-  hyperkalemia, especially in patients with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renal insufficiency or diabetes 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3- severe hypotension in hypovolemic patients 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(due to diuretics, salt restriction or     </a:t>
            </a:r>
          </a:p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gastrointestinal fluid loss)</a:t>
            </a:r>
          </a:p>
          <a:p>
            <a:pPr eaLnBrk="1" hangingPunct="1"/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4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24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1004427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eaLnBrk="1" hangingPunct="1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4-  dry cough sometimes with wheezing</a:t>
            </a:r>
          </a:p>
          <a:p>
            <a:pPr eaLnBrk="1" hangingPunct="1"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5- 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angioneurotic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edema ( swelling in the      </a:t>
            </a:r>
          </a:p>
          <a:p>
            <a:pPr eaLnBrk="1" hangingPunct="1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      nose , throat, tongue, larynx)</a:t>
            </a:r>
          </a:p>
          <a:p>
            <a:pPr eaLnBrk="1" hangingPunct="1"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6- 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dysgeusia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( reversible loss or altered taste)</a:t>
            </a:r>
            <a:endParaRPr lang="en-US" sz="3200" dirty="0">
              <a:latin typeface="Courier New" pitchFamily="49" charset="0"/>
            </a:endParaRPr>
          </a:p>
          <a:p>
            <a:pPr eaLnBrk="1" hangingPunct="1"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5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25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9448800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  <a:endParaRPr lang="en-US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Contraindications: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 during the second and third trimesters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of pregnancy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due to the risk of : fetal hypotension</a:t>
            </a:r>
          </a:p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renal failure &amp; malformations )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 renal artery stenosis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8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26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10058400" cy="935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r>
              <a:rPr lang="en-US" altLang="zh-TW" sz="3600" u="sng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2- Angiotensin receptor blockers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(ARBs) : </a:t>
            </a:r>
            <a:endParaRPr lang="en-US" altLang="zh-TW" sz="3600" u="sng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endParaRPr lang="en-US" altLang="zh-TW" sz="3600" dirty="0">
              <a:solidFill>
                <a:srgbClr val="00B050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algn="ctr"/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Losartan,  Valsartan , </a:t>
            </a:r>
            <a:r>
              <a:rPr lang="en-US" altLang="zh-TW" sz="3600" dirty="0" err="1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Irbesartan</a:t>
            </a:r>
            <a:r>
              <a:rPr lang="en-US" altLang="zh-TW" sz="3600" dirty="0">
                <a:solidFill>
                  <a:srgbClr val="FF0000"/>
                </a:solidFill>
                <a:ea typeface="PMingLiU" panose="02020500000000000000" pitchFamily="18" charset="-12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600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200" u="sng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Mechanism of action: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dirty="0">
                <a:ea typeface="PMingLiU" panose="02020500000000000000" pitchFamily="18" charset="-120"/>
              </a:rPr>
              <a:t>  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32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</a:t>
            </a:r>
            <a:r>
              <a:rPr lang="en-US" altLang="zh-TW" sz="36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-  block AT</a:t>
            </a:r>
            <a:r>
              <a:rPr lang="en-US" altLang="zh-TW" sz="3600" baseline="-250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en-US" altLang="zh-TW" sz="36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receptors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36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-  decrease action of angiotensin II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3200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3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3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38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27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966450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l-GR" sz="3600" u="sng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-ADRENOCEPTOR BLOCKERS :</a:t>
            </a:r>
            <a:endParaRPr lang="en-US" sz="3600" b="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ctr" eaLnBrk="1" hangingPunct="1">
              <a:defRPr/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Prazosin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blocks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receptors in arterioles and venules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decrease both afterload &amp; preload</a:t>
            </a:r>
          </a:p>
          <a:p>
            <a:pPr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0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28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347683"/>
            <a:ext cx="98298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4- Direct acting vasodilators:</a:t>
            </a:r>
            <a:endParaRPr lang="en-US" sz="3600" u="sng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7695" lvl="1" indent="0" eaLnBrk="1" hangingPunct="1">
              <a:lnSpc>
                <a:spcPct val="90000"/>
              </a:lnSpc>
              <a:buNone/>
              <a:defRPr/>
            </a:pP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</a:t>
            </a:r>
          </a:p>
          <a:p>
            <a:pPr marL="487695" lvl="1" indent="0" algn="ctr" eaLnBrk="1" hangingPunct="1">
              <a:lnSpc>
                <a:spcPct val="90000"/>
              </a:lnSpc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 nitroprusside</a:t>
            </a:r>
          </a:p>
          <a:p>
            <a:pPr marL="487695" lvl="1" indent="0" eaLnBrk="1" hangingPunct="1"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given I.V. for acute or severe heart failure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acts immediately and effects lasts for 1-5 min.</a:t>
            </a:r>
            <a:r>
              <a:rPr lang="en-US" altLang="en-US" sz="2800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sz="2800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US" altLang="en-US" sz="28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53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29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0"/>
            <a:ext cx="9906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pPr eaLnBrk="1" hangingPunct="1">
              <a:buFontTx/>
              <a:buNone/>
              <a:defRPr/>
            </a:pP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</a:p>
          <a:p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Digoxin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-increases the force of myocardial contraction     		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+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inotropic effect )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 : </a:t>
            </a:r>
            <a:endParaRPr lang="en-US" sz="32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Inhibit Na</a:t>
            </a:r>
            <a:r>
              <a:rPr lang="en-US" alt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/ K</a:t>
            </a:r>
            <a:r>
              <a:rPr lang="en-US" alt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ATPase enzyme </a:t>
            </a:r>
          </a:p>
          <a:p>
            <a:pPr>
              <a:buNone/>
              <a:defRPr/>
            </a:pPr>
            <a:r>
              <a:rPr lang="en-US" altLang="en-US" sz="32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the sodium pump )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5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52400" y="0"/>
            <a:ext cx="9753600" cy="7315200"/>
            <a:chOff x="0" y="0"/>
            <a:chExt cx="5760" cy="4320"/>
          </a:xfrm>
          <a:noFill/>
        </p:grpSpPr>
        <p:sp>
          <p:nvSpPr>
            <p:cNvPr id="3687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3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4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5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pic>
        <p:nvPicPr>
          <p:cNvPr id="36867" name="Picture 7" descr="hf_1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40" y="1400835"/>
            <a:ext cx="5852160" cy="393958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314960" y="249050"/>
            <a:ext cx="95910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</p:txBody>
      </p:sp>
      <p:sp>
        <p:nvSpPr>
          <p:cNvPr id="118793" name="WordArt 9"/>
          <p:cNvSpPr>
            <a:spLocks noChangeArrowheads="1" noChangeShapeType="1" noTextEdit="1"/>
          </p:cNvSpPr>
          <p:nvPr/>
        </p:nvSpPr>
        <p:spPr bwMode="auto">
          <a:xfrm>
            <a:off x="4866640" y="1056640"/>
            <a:ext cx="894080" cy="1788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84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60A4"/>
                    </a:gs>
                    <a:gs pos="50000">
                      <a:srgbClr val="FFFFFF"/>
                    </a:gs>
                    <a:gs pos="100000">
                      <a:srgbClr val="FE60A4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152400" y="5606628"/>
            <a:ext cx="9753600" cy="114274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3413" dirty="0">
                <a:latin typeface="Arial Narrow" panose="020B0606020202030204" pitchFamily="34" charset="0"/>
              </a:rPr>
              <a:t>Inability of the heart to maintain an adequate cardiac output</a:t>
            </a:r>
            <a:r>
              <a:rPr lang="en-US" altLang="en-US" sz="3413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413" dirty="0">
                <a:latin typeface="Arial Narrow" panose="020B0606020202030204" pitchFamily="34" charset="0"/>
              </a:rPr>
              <a:t>to meet the metabolic demands of the body</a:t>
            </a:r>
            <a:r>
              <a:rPr lang="en-US" altLang="en-US" sz="3413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>
            <a:off x="2997200" y="894080"/>
            <a:ext cx="422656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560"/>
          </a:p>
        </p:txBody>
      </p:sp>
    </p:spTree>
    <p:extLst>
      <p:ext uri="{BB962C8B-B14F-4D97-AF65-F5344CB8AC3E}">
        <p14:creationId xmlns:p14="http://schemas.microsoft.com/office/powerpoint/2010/main" val="411617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utoUpdateAnimBg="0"/>
      <p:bldP spid="118793" grpId="0" animBg="1"/>
      <p:bldP spid="118794" grpId="0"/>
      <p:bldP spid="11879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0" y="152400"/>
            <a:ext cx="974675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699" y="152400"/>
            <a:ext cx="97536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920" dirty="0">
                <a:cs typeface="Arial" panose="020B0604020202020204" pitchFamily="34" charset="0"/>
              </a:rPr>
              <a:t>    </a:t>
            </a:r>
            <a:r>
              <a:rPr lang="en-US" altLang="en-US" sz="3840" dirty="0">
                <a:solidFill>
                  <a:srgbClr val="002060"/>
                </a:solidFill>
                <a:cs typeface="Arial" panose="020B0604020202020204" pitchFamily="34" charset="0"/>
              </a:rPr>
              <a:t>MECHANISM OF ACTION OF DIGOXIN</a:t>
            </a:r>
          </a:p>
        </p:txBody>
      </p:sp>
    </p:spTree>
    <p:extLst>
      <p:ext uri="{BB962C8B-B14F-4D97-AF65-F5344CB8AC3E}">
        <p14:creationId xmlns:p14="http://schemas.microsoft.com/office/powerpoint/2010/main" val="195335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31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457200"/>
            <a:ext cx="9525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uses: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Congestive heart failure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has narrow therapeutic index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32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0"/>
            <a:ext cx="9525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 eaLnBrk="1" hangingPunct="1"/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(Cardiac):</a:t>
            </a:r>
            <a:endParaRPr lang="en-US" altLang="en-US" sz="3200" b="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digitalis-induced arrhythmias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extrasystoles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coupled beats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Bigeminal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rhythm)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ventricular tachycardia or fibrillation 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cardiac arrest</a:t>
            </a: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5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33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929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8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34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98298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(non-cardiac) :</a:t>
            </a:r>
            <a:endParaRPr lang="en-US" altLang="en-US" sz="3200" b="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 :</a:t>
            </a:r>
            <a:r>
              <a:rPr lang="en-US" altLang="en-US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anorexia ,nausea, vomiting, diarrhea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headache, visual disturbances, drowsiness</a:t>
            </a:r>
          </a:p>
          <a:p>
            <a:pPr eaLnBrk="1" hangingPunct="1">
              <a:lnSpc>
                <a:spcPct val="150000"/>
              </a:lnSpc>
            </a:pP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8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35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533400" y="76200"/>
            <a:ext cx="9525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 eaLnBrk="1" hangingPunct="1"/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that increase its toxicity</a:t>
            </a: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Renal diseases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Hypokalemia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Hypomagnesemia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Hypercalemia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5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36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381000"/>
            <a:ext cx="952500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endParaRPr lang="en-US" sz="4400" spc="53" dirty="0">
              <a:ln w="11430">
                <a:solidFill>
                  <a:schemeClr val="accent1"/>
                </a:solidFill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u="sng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l-GR" sz="3600" u="sng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600" u="sng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agonists:</a:t>
            </a:r>
            <a:endParaRPr lang="en-US" sz="36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b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Dobutamine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Selective </a:t>
            </a:r>
            <a:r>
              <a:rPr lang="el-G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agonist 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Uses : Treatment of acute heart failure in  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cardiogenic shock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7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37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99822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3- phosphodiesterase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-III inhibitors: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 of action: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Inhibits phosphodiesterase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-III (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cardiac &amp; B. Vessels)  </a:t>
            </a: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algn="ctr" eaLnBrk="1" hangingPunct="1"/>
            <a:endParaRPr lang="en-US" sz="32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                                        </a:t>
            </a:r>
            <a:endParaRPr lang="en-US" alt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Increase cardiac            dilatation of arteries &amp; veins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Contractility                   (reduction of preload &amp; afterload )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6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38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76200" y="152400"/>
            <a:ext cx="99822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3- phosphodiesterase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-III inhibitors :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</a:p>
          <a:p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uses: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 used only intravenously for management of </a:t>
            </a:r>
          </a:p>
          <a:p>
            <a:pPr algn="ctr" eaLnBrk="1" hangingPunct="1">
              <a:defRPr/>
            </a:pPr>
            <a:r>
              <a:rPr lang="en-US" alt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heart failure 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 safe or effective in the longer ( &gt; 48 hours) treatment of patients with heart failure</a:t>
            </a: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5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39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36526" y="-19050"/>
            <a:ext cx="9525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3- phosphodiesterase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-III inhibitors :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</a:p>
          <a:p>
            <a:r>
              <a:rPr lang="en-US" alt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Hypotension and chest pain (angina?)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interaction:</a:t>
            </a:r>
          </a:p>
          <a:p>
            <a:pPr eaLnBrk="1" hangingPunct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furosemide should not be administered in I.V. lines containing milrinone due to formation of a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precipitate</a:t>
            </a: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Enoximone &amp;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Vesnarinone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new drugs in clinical trials</a:t>
            </a: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6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52400" y="0"/>
            <a:ext cx="9753600" cy="7315200"/>
            <a:chOff x="0" y="0"/>
            <a:chExt cx="5760" cy="4320"/>
          </a:xfrm>
          <a:noFill/>
        </p:grpSpPr>
        <p:sp>
          <p:nvSpPr>
            <p:cNvPr id="3790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9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10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11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3400" y="1600200"/>
            <a:ext cx="8915400" cy="5225602"/>
            <a:chOff x="0" y="192"/>
            <a:chExt cx="3744" cy="3744"/>
          </a:xfrm>
        </p:grpSpPr>
        <p:sp>
          <p:nvSpPr>
            <p:cNvPr id="37896" name="Oval 9"/>
            <p:cNvSpPr>
              <a:spLocks noChangeArrowheads="1"/>
            </p:cNvSpPr>
            <p:nvPr/>
          </p:nvSpPr>
          <p:spPr bwMode="auto">
            <a:xfrm>
              <a:off x="2016" y="19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7" name="Oval 10"/>
            <p:cNvSpPr>
              <a:spLocks noChangeArrowheads="1"/>
            </p:cNvSpPr>
            <p:nvPr/>
          </p:nvSpPr>
          <p:spPr bwMode="auto">
            <a:xfrm>
              <a:off x="192" y="19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8" name="Oval 11"/>
            <p:cNvSpPr>
              <a:spLocks noChangeArrowheads="1"/>
            </p:cNvSpPr>
            <p:nvPr/>
          </p:nvSpPr>
          <p:spPr bwMode="auto">
            <a:xfrm>
              <a:off x="2064" y="187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9" name="Oval 12"/>
            <p:cNvSpPr>
              <a:spLocks noChangeArrowheads="1"/>
            </p:cNvSpPr>
            <p:nvPr/>
          </p:nvSpPr>
          <p:spPr bwMode="auto">
            <a:xfrm>
              <a:off x="0" y="187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0" name="Oval 13"/>
            <p:cNvSpPr>
              <a:spLocks noChangeArrowheads="1"/>
            </p:cNvSpPr>
            <p:nvPr/>
          </p:nvSpPr>
          <p:spPr bwMode="auto">
            <a:xfrm>
              <a:off x="1008" y="2784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1" name="Rectangle 14"/>
            <p:cNvSpPr>
              <a:spLocks noChangeArrowheads="1"/>
            </p:cNvSpPr>
            <p:nvPr/>
          </p:nvSpPr>
          <p:spPr bwMode="auto">
            <a:xfrm>
              <a:off x="0" y="1296"/>
              <a:ext cx="3696" cy="480"/>
            </a:xfrm>
            <a:prstGeom prst="rect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pic>
          <p:nvPicPr>
            <p:cNvPr id="37902" name="Picture 15" descr="caus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"/>
              <a:ext cx="3744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3" name="Line 16"/>
            <p:cNvSpPr>
              <a:spLocks noChangeShapeType="1"/>
            </p:cNvSpPr>
            <p:nvPr/>
          </p:nvSpPr>
          <p:spPr bwMode="auto">
            <a:xfrm flipV="1">
              <a:off x="1872" y="1872"/>
              <a:ext cx="0" cy="86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4" name="Line 17"/>
            <p:cNvSpPr>
              <a:spLocks noChangeShapeType="1"/>
            </p:cNvSpPr>
            <p:nvPr/>
          </p:nvSpPr>
          <p:spPr bwMode="auto">
            <a:xfrm flipH="1">
              <a:off x="2147" y="1117"/>
              <a:ext cx="288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5" name="Line 18"/>
            <p:cNvSpPr>
              <a:spLocks noChangeShapeType="1"/>
            </p:cNvSpPr>
            <p:nvPr/>
          </p:nvSpPr>
          <p:spPr bwMode="auto">
            <a:xfrm rot="16200000" flipH="1">
              <a:off x="1440" y="1056"/>
              <a:ext cx="192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6" name="Line 19"/>
            <p:cNvSpPr>
              <a:spLocks noChangeShapeType="1"/>
            </p:cNvSpPr>
            <p:nvPr/>
          </p:nvSpPr>
          <p:spPr bwMode="auto">
            <a:xfrm flipH="1" flipV="1">
              <a:off x="2064" y="1824"/>
              <a:ext cx="288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7" name="Line 20"/>
            <p:cNvSpPr>
              <a:spLocks noChangeShapeType="1"/>
            </p:cNvSpPr>
            <p:nvPr/>
          </p:nvSpPr>
          <p:spPr bwMode="auto">
            <a:xfrm rot="5400000" flipH="1" flipV="1">
              <a:off x="1440" y="1776"/>
              <a:ext cx="192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</p:grp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152400" y="0"/>
            <a:ext cx="9753600" cy="81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693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CAUSES OF HEART FAILURE</a:t>
            </a:r>
          </a:p>
        </p:txBody>
      </p:sp>
    </p:spTree>
    <p:extLst>
      <p:ext uri="{BB962C8B-B14F-4D97-AF65-F5344CB8AC3E}">
        <p14:creationId xmlns:p14="http://schemas.microsoft.com/office/powerpoint/2010/main" val="368517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3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40</a:t>
            </a:fld>
            <a:endParaRPr lang="en-US" altLang="en-US"/>
          </a:p>
        </p:txBody>
      </p:sp>
      <p:sp>
        <p:nvSpPr>
          <p:cNvPr id="3" name="مستطيل 2"/>
          <p:cNvSpPr/>
          <p:nvPr/>
        </p:nvSpPr>
        <p:spPr>
          <a:xfrm>
            <a:off x="30480" y="838200"/>
            <a:ext cx="100888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elevated adrenergic activity in chronic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heart failure patients cause structural 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remodeling of the heart (cardiac dilatation &amp;   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hypertrophy)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blockers: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 reduce the progression of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heart failure</a:t>
            </a:r>
          </a:p>
          <a:p>
            <a:pPr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used in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  <a:endParaRPr lang="en-US" sz="3200" dirty="0"/>
          </a:p>
        </p:txBody>
      </p:sp>
      <p:sp>
        <p:nvSpPr>
          <p:cNvPr id="4" name="مستطيل 3"/>
          <p:cNvSpPr/>
          <p:nvPr/>
        </p:nvSpPr>
        <p:spPr>
          <a:xfrm>
            <a:off x="274320" y="0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l-GR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blockers </a:t>
            </a:r>
          </a:p>
          <a:p>
            <a:pPr algn="ctr"/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heart failure</a:t>
            </a:r>
          </a:p>
        </p:txBody>
      </p:sp>
    </p:spTree>
    <p:extLst>
      <p:ext uri="{BB962C8B-B14F-4D97-AF65-F5344CB8AC3E}">
        <p14:creationId xmlns:p14="http://schemas.microsoft.com/office/powerpoint/2010/main" val="177440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41</a:t>
            </a:fld>
            <a:endParaRPr lang="en-US" altLang="en-US"/>
          </a:p>
        </p:txBody>
      </p:sp>
      <p:sp>
        <p:nvSpPr>
          <p:cNvPr id="3" name="مستطيل 2"/>
          <p:cNvSpPr/>
          <p:nvPr/>
        </p:nvSpPr>
        <p:spPr>
          <a:xfrm>
            <a:off x="228600" y="0"/>
            <a:ext cx="9829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l-GR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blockers </a:t>
            </a:r>
          </a:p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heart failure</a:t>
            </a:r>
          </a:p>
          <a:p>
            <a:endParaRPr lang="en-US" altLang="zh-TW" sz="3200" dirty="0">
              <a:solidFill>
                <a:srgbClr val="0000FF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3200" u="sng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Mechanism of action of </a:t>
            </a:r>
            <a:r>
              <a:rPr lang="el-GR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blockers in HF</a:t>
            </a:r>
            <a:r>
              <a:rPr lang="en-US" altLang="zh-TW" sz="3200" u="sng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:</a:t>
            </a:r>
            <a:endParaRPr lang="en-US" altLang="en-US" sz="32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attenuate cardiac remodeling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2-  slow heart rate, which allows the left ventricle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to fill more completely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3-  decrease renin release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   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mortality &amp; morbidity of patients with HF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9191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42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74784"/>
            <a:ext cx="10058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l-GR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blockers </a:t>
            </a:r>
          </a:p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heart failure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generation: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cardioselective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-receptors )  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e.g.  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Bisoprolol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Metoprolol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Third generation: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have vasodilator actions (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blocking effect)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e.g.  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Carvedilol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Nebivolol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74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43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0" y="-18757"/>
            <a:ext cx="9415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drugs for heart failure</a:t>
            </a:r>
          </a:p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Natriuretic Peptides: </a:t>
            </a:r>
          </a:p>
          <a:p>
            <a:pPr algn="ctr"/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2382" y="1067336"/>
            <a:ext cx="439527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Nesiritide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BNP is secreted by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the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ventricules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response to stretch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elevated BNP is associated with advanced heart failure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compensatory mechanism in HF )</a:t>
            </a:r>
          </a:p>
          <a:p>
            <a:pPr marL="342900" indent="-342900">
              <a:buFontTx/>
              <a:buChar char="-"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13" y="1067336"/>
            <a:ext cx="5353050" cy="56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7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3237" y="76200"/>
            <a:ext cx="9051925" cy="12192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Natriuretic Peptides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x-none" altLang="en-US" smtClean="0"/>
              <a:pPr/>
              <a:t>44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228599" y="914400"/>
            <a:ext cx="9601200" cy="1111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Nesiritide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  <a:p>
            <a:pPr marL="457200" indent="-4572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purified preparation of human BNP, manufactured by recombinant DNA technology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cyclic-GMP in vascular smooth muscle, leading to smooth muscle relaxation &amp; reduction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of preload and afterload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indicated for the treatment of patients with acute decompensated heart failure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(ADHF)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who have dyspnea at rest or with minimal activity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3237" y="76200"/>
            <a:ext cx="9051925" cy="12192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drugs for heart failure 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x-none" altLang="en-US" smtClean="0"/>
              <a:pPr/>
              <a:t>45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0" y="381000"/>
            <a:ext cx="10134601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Calcium </a:t>
            </a:r>
            <a:r>
              <a:rPr lang="en-US" sz="3200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sensitisers</a:t>
            </a: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0" indent="0" algn="ctr">
              <a:buNone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Levosimendan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Calcium sensitization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(improves cardiac contractility without increasing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oxygen consumption)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potassium-ATP channel opening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(cause vasodilation, improving blood flow to vital organs)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These effects reduce the risk of worsening CHF or death compared with dobutamine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4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46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457200" y="398066"/>
            <a:ext cx="10058400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Management of chronic heart failure</a:t>
            </a:r>
          </a:p>
          <a:p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Reduce work load of the heart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Limit patient activity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Reduce weight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Control hypertension</a:t>
            </a:r>
            <a:endParaRPr lang="x-none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Restrict  sodium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Stop smoking     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47</a:t>
            </a:fld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2" y="914400"/>
          <a:ext cx="9753598" cy="609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9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537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3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NYHA Class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Symptoms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0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Cardiac disease, but no symptoms and no limitation in ordinary physical activity, e.g. no shortness of breath when walking, climbing stairs etc.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3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 symptoms (mild shortness of breath and/or angina), slight limitation during ordinary activity.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65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Marked limitation in activity due to symptoms, even during less-than-ordinary activity, e.g. walking short distances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(20–100 m).Comfortable only at rest.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3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limitations. Experiences symptoms even while at rest. Mostly bedbound patients.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2401" y="228600"/>
            <a:ext cx="9957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50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Failure Functional Classification</a:t>
            </a:r>
            <a:endParaRPr lang="en-US" sz="3600" spc="50" dirty="0">
              <a:ln w="11430">
                <a:solidFill>
                  <a:schemeClr val="accent1"/>
                </a:solidFill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4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9326563" cy="2286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chronic heart failure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x-none" altLang="en-US" smtClean="0"/>
              <a:pPr/>
              <a:t>48</a:t>
            </a:fld>
            <a:endParaRPr lang="en-US" alt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199"/>
            <a:ext cx="9925929" cy="62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3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6700" y="228600"/>
            <a:ext cx="9051925" cy="544512"/>
          </a:xfrm>
        </p:spPr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</a:rPr>
              <a:t>Congestive Heart Failure in Black patients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x-none" altLang="en-US" smtClean="0"/>
              <a:pPr/>
              <a:t>49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0" y="982841"/>
            <a:ext cx="10058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Hydralazine/isosorbide dinitrate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dose combination 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FDA approved to add to standard therapy for 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black Americans with congestive heart failure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due to poor response to ACE inhibitors 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should be considered for patients intolerant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to ACE inhibitors &amp; ARBs due to </a:t>
            </a:r>
          </a:p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dysfunction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788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9601200" cy="121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50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of Heart failure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Tachycardia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Decreased exercise tolerance  	(rapid fatigue)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Dyspnea ( pulmonary congestion )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Peripheral edema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Cardiomegaly</a:t>
            </a:r>
          </a:p>
          <a:p>
            <a:pPr marL="457200" indent="-457200" eaLnBrk="1" hangingPunct="1">
              <a:lnSpc>
                <a:spcPct val="200000"/>
              </a:lnSpc>
              <a:buFontTx/>
              <a:buChar char="-"/>
              <a:defRPr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b="0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76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acute heart failure</a:t>
            </a:r>
            <a:b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x-none" altLang="en-US" smtClean="0"/>
              <a:pPr/>
              <a:t>50</a:t>
            </a:fld>
            <a:endParaRPr lang="en-US" alt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9677400" cy="59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7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2948" name="Picture 4" descr="Pictures sameer 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867400" y="650241"/>
            <a:ext cx="3855720" cy="7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300">
                <a:solidFill>
                  <a:schemeClr val="bg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73587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6</a:t>
            </a:fld>
            <a:endParaRPr lang="en-US" alt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906000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6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52400" y="0"/>
            <a:ext cx="4876800" cy="382016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52400" y="3820160"/>
            <a:ext cx="4876800" cy="349504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5029200" y="3495040"/>
            <a:ext cx="4876800" cy="382016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029200" y="0"/>
            <a:ext cx="4876800" cy="349504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381000" y="613128"/>
            <a:ext cx="9372600" cy="6088944"/>
            <a:chOff x="229" y="27"/>
            <a:chExt cx="5432" cy="3507"/>
          </a:xfrm>
        </p:grpSpPr>
        <p:sp>
          <p:nvSpPr>
            <p:cNvPr id="38919" name="Text Box 138"/>
            <p:cNvSpPr txBox="1">
              <a:spLocks noChangeArrowheads="1"/>
            </p:cNvSpPr>
            <p:nvPr/>
          </p:nvSpPr>
          <p:spPr bwMode="auto">
            <a:xfrm>
              <a:off x="1984" y="27"/>
              <a:ext cx="2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800" b="0" dirty="0">
                  <a:cs typeface="Arial" panose="020B0604020202020204" pitchFamily="34" charset="0"/>
                  <a:sym typeface="Symbol" panose="05050102010706020507" pitchFamily="18" charset="2"/>
                </a:rPr>
                <a:t> </a:t>
              </a:r>
              <a:r>
                <a:rPr lang="en-US" altLang="en-US" sz="2800" dirty="0">
                  <a:cs typeface="Arial" panose="020B0604020202020204" pitchFamily="34" charset="0"/>
                  <a:sym typeface="Symbol" panose="05050102010706020507" pitchFamily="18" charset="2"/>
                </a:rPr>
                <a:t>Force of contraction  </a:t>
              </a:r>
              <a:endParaRPr lang="en-US" altLang="en-US" sz="2800" dirty="0">
                <a:cs typeface="Arial" panose="020B0604020202020204" pitchFamily="34" charset="0"/>
              </a:endParaRPr>
            </a:p>
          </p:txBody>
        </p:sp>
        <p:sp>
          <p:nvSpPr>
            <p:cNvPr id="38920" name="Text Box 139"/>
            <p:cNvSpPr txBox="1">
              <a:spLocks noChangeArrowheads="1"/>
            </p:cNvSpPr>
            <p:nvPr/>
          </p:nvSpPr>
          <p:spPr bwMode="auto">
            <a:xfrm>
              <a:off x="2304" y="423"/>
              <a:ext cx="158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800" dirty="0">
                  <a:cs typeface="Arial" panose="020B0604020202020204" pitchFamily="34" charset="0"/>
                  <a:sym typeface="Symbol" panose="05050102010706020507" pitchFamily="18" charset="2"/>
                </a:rPr>
                <a:t>Low C.O.  </a:t>
              </a:r>
              <a:endParaRPr lang="en-US" altLang="en-US" sz="2800" dirty="0">
                <a:cs typeface="Arial" panose="020B0604020202020204" pitchFamily="34" charset="0"/>
              </a:endParaRPr>
            </a:p>
          </p:txBody>
        </p:sp>
        <p:sp>
          <p:nvSpPr>
            <p:cNvPr id="38921" name="Line 144"/>
            <p:cNvSpPr>
              <a:spLocks noChangeShapeType="1"/>
            </p:cNvSpPr>
            <p:nvPr/>
          </p:nvSpPr>
          <p:spPr bwMode="auto">
            <a:xfrm flipH="1">
              <a:off x="3264" y="1863"/>
              <a:ext cx="1008" cy="88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2" name="Line 145"/>
            <p:cNvSpPr>
              <a:spLocks noChangeShapeType="1"/>
            </p:cNvSpPr>
            <p:nvPr/>
          </p:nvSpPr>
          <p:spPr bwMode="auto">
            <a:xfrm>
              <a:off x="4288" y="1881"/>
              <a:ext cx="0" cy="9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3" name="Line 146"/>
            <p:cNvSpPr>
              <a:spLocks noChangeShapeType="1"/>
            </p:cNvSpPr>
            <p:nvPr/>
          </p:nvSpPr>
          <p:spPr bwMode="auto">
            <a:xfrm>
              <a:off x="4352" y="1881"/>
              <a:ext cx="1024" cy="9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4" name="Rectangle 152"/>
            <p:cNvSpPr>
              <a:spLocks noChangeArrowheads="1"/>
            </p:cNvSpPr>
            <p:nvPr/>
          </p:nvSpPr>
          <p:spPr bwMode="auto">
            <a:xfrm>
              <a:off x="3725" y="2817"/>
              <a:ext cx="102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  Force of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Cardiac .cont</a:t>
              </a:r>
              <a:r>
                <a:rPr lang="en-US" altLang="en-US" sz="1493" dirty="0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.</a:t>
              </a:r>
              <a:endParaRPr lang="en-US" altLang="en-US" sz="1493" dirty="0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25" name="Rectangle 153"/>
            <p:cNvSpPr>
              <a:spLocks noChangeArrowheads="1"/>
            </p:cNvSpPr>
            <p:nvPr/>
          </p:nvSpPr>
          <p:spPr bwMode="auto">
            <a:xfrm>
              <a:off x="5076" y="2925"/>
              <a:ext cx="49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  HR</a:t>
              </a:r>
              <a:endParaRPr lang="en-US" altLang="en-US" sz="1493" dirty="0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26" name="Line 143"/>
            <p:cNvSpPr>
              <a:spLocks noChangeShapeType="1"/>
            </p:cNvSpPr>
            <p:nvPr/>
          </p:nvSpPr>
          <p:spPr bwMode="auto">
            <a:xfrm>
              <a:off x="1680" y="1872"/>
              <a:ext cx="0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7" name="Line 147"/>
            <p:cNvSpPr>
              <a:spLocks noChangeShapeType="1"/>
            </p:cNvSpPr>
            <p:nvPr/>
          </p:nvSpPr>
          <p:spPr bwMode="auto">
            <a:xfrm flipH="1">
              <a:off x="832" y="2205"/>
              <a:ext cx="784" cy="35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8" name="Line 148"/>
            <p:cNvSpPr>
              <a:spLocks noChangeShapeType="1"/>
            </p:cNvSpPr>
            <p:nvPr/>
          </p:nvSpPr>
          <p:spPr bwMode="auto">
            <a:xfrm>
              <a:off x="1648" y="2196"/>
              <a:ext cx="976" cy="62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9" name="Rectangle 149"/>
            <p:cNvSpPr>
              <a:spLocks noChangeArrowheads="1"/>
            </p:cNvSpPr>
            <p:nvPr/>
          </p:nvSpPr>
          <p:spPr bwMode="auto">
            <a:xfrm>
              <a:off x="245" y="2565"/>
              <a:ext cx="93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Remodeling</a:t>
              </a:r>
              <a:endParaRPr lang="en-US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38930" name="Rectangle 150"/>
            <p:cNvSpPr>
              <a:spLocks noChangeArrowheads="1"/>
            </p:cNvSpPr>
            <p:nvPr/>
          </p:nvSpPr>
          <p:spPr bwMode="auto">
            <a:xfrm>
              <a:off x="1127" y="2637"/>
              <a:ext cx="991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  <a:sym typeface="Symbol" panose="05050102010706020507" pitchFamily="18" charset="2"/>
                </a:rPr>
                <a:t>Salt &amp; Water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  <a:sym typeface="Symbol" panose="05050102010706020507" pitchFamily="18" charset="2"/>
                </a:rPr>
                <a:t>Retention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  <a:sym typeface="Symbol" panose="05050102010706020507" pitchFamily="18" charset="2"/>
                </a:rPr>
                <a:t>Volume expansion</a:t>
              </a:r>
              <a:endParaRPr lang="en-US" alt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11283" name="Rectangle 151"/>
            <p:cNvSpPr>
              <a:spLocks noChangeArrowheads="1"/>
            </p:cNvSpPr>
            <p:nvPr/>
          </p:nvSpPr>
          <p:spPr bwMode="auto">
            <a:xfrm>
              <a:off x="2346" y="2725"/>
              <a:ext cx="1157" cy="2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Vasoconstriction</a:t>
              </a:r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32" name="Line 154"/>
            <p:cNvSpPr>
              <a:spLocks noChangeShapeType="1"/>
            </p:cNvSpPr>
            <p:nvPr/>
          </p:nvSpPr>
          <p:spPr bwMode="auto">
            <a:xfrm flipH="1">
              <a:off x="1664" y="2205"/>
              <a:ext cx="0" cy="45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3" name="Text Box 159"/>
            <p:cNvSpPr txBox="1">
              <a:spLocks noChangeArrowheads="1"/>
            </p:cNvSpPr>
            <p:nvPr/>
          </p:nvSpPr>
          <p:spPr bwMode="auto">
            <a:xfrm rot="16227263">
              <a:off x="1264" y="2317"/>
              <a:ext cx="57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ALDOST</a:t>
              </a:r>
              <a:r>
                <a:rPr lang="en-US" altLang="en-US" sz="1400" dirty="0">
                  <a:latin typeface="MS Hei" pitchFamily="57" charset="-122"/>
                </a:rPr>
                <a:t>.</a:t>
              </a:r>
            </a:p>
          </p:txBody>
        </p:sp>
        <p:sp>
          <p:nvSpPr>
            <p:cNvPr id="38934" name="Text Box 160"/>
            <p:cNvSpPr txBox="1">
              <a:spLocks noChangeArrowheads="1"/>
            </p:cNvSpPr>
            <p:nvPr/>
          </p:nvSpPr>
          <p:spPr bwMode="auto">
            <a:xfrm rot="1860000">
              <a:off x="1696" y="2432"/>
              <a:ext cx="121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493" dirty="0">
                  <a:solidFill>
                    <a:schemeClr val="bg1"/>
                  </a:solidFill>
                  <a:latin typeface="MS Hei" pitchFamily="57" charset="-122"/>
                </a:rPr>
                <a:t> </a:t>
              </a:r>
              <a:r>
                <a:rPr lang="en-US" altLang="en-US" sz="2000" dirty="0">
                  <a:cs typeface="Arial" panose="020B0604020202020204" pitchFamily="34" charset="0"/>
                </a:rPr>
                <a:t>Ag. II</a:t>
              </a:r>
            </a:p>
          </p:txBody>
        </p:sp>
        <p:sp>
          <p:nvSpPr>
            <p:cNvPr id="38935" name="Line 166"/>
            <p:cNvSpPr>
              <a:spLocks noChangeShapeType="1"/>
            </p:cNvSpPr>
            <p:nvPr/>
          </p:nvSpPr>
          <p:spPr bwMode="auto">
            <a:xfrm>
              <a:off x="2184" y="3204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6" name="Line 167"/>
            <p:cNvSpPr>
              <a:spLocks noChangeShapeType="1"/>
            </p:cNvSpPr>
            <p:nvPr/>
          </p:nvSpPr>
          <p:spPr bwMode="auto">
            <a:xfrm>
              <a:off x="3307" y="3213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7" name="Line 168"/>
            <p:cNvSpPr>
              <a:spLocks noChangeShapeType="1"/>
            </p:cNvSpPr>
            <p:nvPr/>
          </p:nvSpPr>
          <p:spPr bwMode="auto">
            <a:xfrm>
              <a:off x="2208" y="3159"/>
              <a:ext cx="31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8" name="Line 169"/>
            <p:cNvSpPr>
              <a:spLocks noChangeShapeType="1"/>
            </p:cNvSpPr>
            <p:nvPr/>
          </p:nvSpPr>
          <p:spPr bwMode="auto">
            <a:xfrm flipV="1">
              <a:off x="2208" y="3117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9" name="Line 170"/>
            <p:cNvSpPr>
              <a:spLocks noChangeShapeType="1"/>
            </p:cNvSpPr>
            <p:nvPr/>
          </p:nvSpPr>
          <p:spPr bwMode="auto">
            <a:xfrm flipV="1">
              <a:off x="3190" y="311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0" name="Line 171"/>
            <p:cNvSpPr>
              <a:spLocks noChangeShapeType="1"/>
            </p:cNvSpPr>
            <p:nvPr/>
          </p:nvSpPr>
          <p:spPr bwMode="auto">
            <a:xfrm>
              <a:off x="4224" y="3063"/>
              <a:ext cx="0" cy="10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1" name="Line 172"/>
            <p:cNvSpPr>
              <a:spLocks noChangeShapeType="1"/>
            </p:cNvSpPr>
            <p:nvPr/>
          </p:nvSpPr>
          <p:spPr bwMode="auto">
            <a:xfrm flipV="1">
              <a:off x="5334" y="3093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2" name="Line 173"/>
            <p:cNvSpPr>
              <a:spLocks noChangeShapeType="1"/>
            </p:cNvSpPr>
            <p:nvPr/>
          </p:nvSpPr>
          <p:spPr bwMode="auto">
            <a:xfrm>
              <a:off x="4544" y="3153"/>
              <a:ext cx="0" cy="21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4" name="Line 175"/>
            <p:cNvSpPr>
              <a:spLocks noChangeShapeType="1"/>
            </p:cNvSpPr>
            <p:nvPr/>
          </p:nvSpPr>
          <p:spPr bwMode="auto">
            <a:xfrm>
              <a:off x="2928" y="288"/>
              <a:ext cx="0" cy="1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5" name="Rectangle 134"/>
            <p:cNvSpPr>
              <a:spLocks noChangeArrowheads="1"/>
            </p:cNvSpPr>
            <p:nvPr/>
          </p:nvSpPr>
          <p:spPr bwMode="auto">
            <a:xfrm>
              <a:off x="3057" y="1503"/>
              <a:ext cx="2567" cy="3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Activate sympathetic system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 Sympathetic discharge</a:t>
              </a:r>
              <a:endParaRPr lang="en-US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38946" name="Line 141"/>
            <p:cNvSpPr>
              <a:spLocks noChangeShapeType="1"/>
            </p:cNvSpPr>
            <p:nvPr/>
          </p:nvSpPr>
          <p:spPr bwMode="auto">
            <a:xfrm>
              <a:off x="2944" y="711"/>
              <a:ext cx="1152" cy="75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7" name="Text Box 176"/>
            <p:cNvSpPr txBox="1">
              <a:spLocks noChangeArrowheads="1"/>
            </p:cNvSpPr>
            <p:nvPr/>
          </p:nvSpPr>
          <p:spPr bwMode="auto">
            <a:xfrm>
              <a:off x="3504" y="1083"/>
              <a:ext cx="215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</a:t>
              </a:r>
              <a:r>
                <a:rPr lang="en-US" altLang="en-US" sz="2000" dirty="0">
                  <a:cs typeface="Arial" panose="020B0604020202020204" pitchFamily="34" charset="0"/>
                </a:rPr>
                <a:t> Carotid sinus firing</a:t>
              </a:r>
            </a:p>
          </p:txBody>
        </p:sp>
        <p:sp>
          <p:nvSpPr>
            <p:cNvPr id="38949" name="Rectangle 135"/>
            <p:cNvSpPr>
              <a:spLocks noChangeArrowheads="1"/>
            </p:cNvSpPr>
            <p:nvPr/>
          </p:nvSpPr>
          <p:spPr bwMode="auto">
            <a:xfrm>
              <a:off x="229" y="3258"/>
              <a:ext cx="987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</a:t>
              </a:r>
              <a:r>
                <a:rPr lang="en-US" altLang="en-US" sz="2400" dirty="0">
                  <a:cs typeface="Arial" panose="020B0604020202020204" pitchFamily="34" charset="0"/>
                </a:rPr>
                <a:t>Preload</a:t>
              </a:r>
            </a:p>
          </p:txBody>
        </p:sp>
        <p:sp>
          <p:nvSpPr>
            <p:cNvPr id="38950" name="Rectangle 155"/>
            <p:cNvSpPr>
              <a:spLocks noChangeArrowheads="1"/>
            </p:cNvSpPr>
            <p:nvPr/>
          </p:nvSpPr>
          <p:spPr bwMode="auto">
            <a:xfrm>
              <a:off x="1853" y="2997"/>
              <a:ext cx="85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Venous VC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38951" name="Rectangle 156"/>
            <p:cNvSpPr>
              <a:spLocks noChangeArrowheads="1"/>
            </p:cNvSpPr>
            <p:nvPr/>
          </p:nvSpPr>
          <p:spPr bwMode="auto">
            <a:xfrm>
              <a:off x="2865" y="2997"/>
              <a:ext cx="8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Arterial VC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38952" name="Rectangle 161"/>
            <p:cNvSpPr>
              <a:spLocks noChangeArrowheads="1"/>
            </p:cNvSpPr>
            <p:nvPr/>
          </p:nvSpPr>
          <p:spPr bwMode="auto">
            <a:xfrm>
              <a:off x="1688" y="3267"/>
              <a:ext cx="987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</a:t>
              </a:r>
              <a:r>
                <a:rPr lang="en-US" altLang="en-US" sz="2400" dirty="0">
                  <a:cs typeface="Arial" panose="020B0604020202020204" pitchFamily="34" charset="0"/>
                </a:rPr>
                <a:t>Preload</a:t>
              </a:r>
            </a:p>
          </p:txBody>
        </p:sp>
        <p:sp>
          <p:nvSpPr>
            <p:cNvPr id="38953" name="Rectangle 163"/>
            <p:cNvSpPr>
              <a:spLocks noChangeArrowheads="1"/>
            </p:cNvSpPr>
            <p:nvPr/>
          </p:nvSpPr>
          <p:spPr bwMode="auto">
            <a:xfrm>
              <a:off x="2896" y="3282"/>
              <a:ext cx="987" cy="2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After</a:t>
              </a:r>
              <a:r>
                <a:rPr lang="en-US" altLang="en-US" sz="2400" dirty="0">
                  <a:cs typeface="Arial" panose="020B0604020202020204" pitchFamily="34" charset="0"/>
                </a:rPr>
                <a:t>load</a:t>
              </a:r>
            </a:p>
          </p:txBody>
        </p:sp>
        <p:sp>
          <p:nvSpPr>
            <p:cNvPr id="38954" name="Line 181"/>
            <p:cNvSpPr>
              <a:spLocks noChangeShapeType="1"/>
            </p:cNvSpPr>
            <p:nvPr/>
          </p:nvSpPr>
          <p:spPr bwMode="auto">
            <a:xfrm flipH="1">
              <a:off x="2432" y="2952"/>
              <a:ext cx="384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5" name="Line 182"/>
            <p:cNvSpPr>
              <a:spLocks noChangeShapeType="1"/>
            </p:cNvSpPr>
            <p:nvPr/>
          </p:nvSpPr>
          <p:spPr bwMode="auto">
            <a:xfrm>
              <a:off x="2816" y="2952"/>
              <a:ext cx="32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6" name="Line 183"/>
            <p:cNvSpPr>
              <a:spLocks noChangeShapeType="1"/>
            </p:cNvSpPr>
            <p:nvPr/>
          </p:nvSpPr>
          <p:spPr bwMode="auto">
            <a:xfrm flipH="1">
              <a:off x="720" y="3024"/>
              <a:ext cx="432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7" name="Text Box 177"/>
            <p:cNvSpPr txBox="1">
              <a:spLocks noChangeArrowheads="1"/>
            </p:cNvSpPr>
            <p:nvPr/>
          </p:nvSpPr>
          <p:spPr bwMode="auto">
            <a:xfrm rot="21576960">
              <a:off x="432" y="1194"/>
              <a:ext cx="207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</a:t>
              </a:r>
              <a:r>
                <a:rPr lang="en-US" altLang="en-US" sz="2000" dirty="0">
                  <a:cs typeface="Arial" panose="020B0604020202020204" pitchFamily="34" charset="0"/>
                </a:rPr>
                <a:t> Renal blood flow</a:t>
              </a:r>
            </a:p>
          </p:txBody>
        </p:sp>
        <p:sp>
          <p:nvSpPr>
            <p:cNvPr id="38958" name="Rectangle 133"/>
            <p:cNvSpPr>
              <a:spLocks noChangeArrowheads="1"/>
            </p:cNvSpPr>
            <p:nvPr/>
          </p:nvSpPr>
          <p:spPr bwMode="auto">
            <a:xfrm>
              <a:off x="361" y="1515"/>
              <a:ext cx="2263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Activate renin-angiotensin-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Aldosterone system</a:t>
              </a:r>
            </a:p>
          </p:txBody>
        </p:sp>
        <p:sp>
          <p:nvSpPr>
            <p:cNvPr id="38959" name="Line 188"/>
            <p:cNvSpPr>
              <a:spLocks noChangeShapeType="1"/>
            </p:cNvSpPr>
            <p:nvPr/>
          </p:nvSpPr>
          <p:spPr bwMode="auto">
            <a:xfrm flipH="1">
              <a:off x="1872" y="720"/>
              <a:ext cx="1008" cy="76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</p:grpSp>
      <p:sp>
        <p:nvSpPr>
          <p:cNvPr id="48" name="Text Box 180"/>
          <p:cNvSpPr txBox="1">
            <a:spLocks noChangeArrowheads="1"/>
          </p:cNvSpPr>
          <p:nvPr/>
        </p:nvSpPr>
        <p:spPr bwMode="auto">
          <a:xfrm>
            <a:off x="1495173" y="-109410"/>
            <a:ext cx="7694507" cy="39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560" dirty="0">
                <a:cs typeface="Arial" panose="020B0604020202020204" pitchFamily="34" charset="0"/>
              </a:rPr>
              <a:t>Pathophysiology of CHF  </a:t>
            </a:r>
          </a:p>
        </p:txBody>
      </p:sp>
    </p:spTree>
    <p:extLst>
      <p:ext uri="{BB962C8B-B14F-4D97-AF65-F5344CB8AC3E}">
        <p14:creationId xmlns:p14="http://schemas.microsoft.com/office/powerpoint/2010/main" val="155894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1000" y="457200"/>
            <a:ext cx="9525000" cy="1437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Factors affecting cardiac output and</a:t>
            </a:r>
          </a:p>
          <a:p>
            <a:pPr algn="ctr" eaLnBrk="1" hangingPunct="1">
              <a:defRPr/>
            </a:pP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1-  Preload</a:t>
            </a: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2-  Afterload</a:t>
            </a: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3-  Cardiac contractility</a:t>
            </a: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x-none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5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x-none" altLang="en-US" smtClean="0"/>
              <a:pPr/>
              <a:t>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457200" y="304800"/>
            <a:ext cx="9829800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used in treatment of heart failure</a:t>
            </a:r>
          </a:p>
          <a:p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that decrease preload: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 -   Diuretics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 -   Aldosterone antagonists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  - 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Venodilators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 Drugs that decrease afterload: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1 -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Arteriodilators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6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5397</TotalTime>
  <Words>1854</Words>
  <Application>Microsoft Macintosh PowerPoint</Application>
  <PresentationFormat>Custom</PresentationFormat>
  <Paragraphs>625</Paragraphs>
  <Slides>51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Natriuretic Peptides  </vt:lpstr>
      <vt:lpstr>New drugs for heart failure   </vt:lpstr>
      <vt:lpstr>PowerPoint Presentation</vt:lpstr>
      <vt:lpstr>PowerPoint Presentation</vt:lpstr>
      <vt:lpstr>Management of chronic heart failure </vt:lpstr>
      <vt:lpstr>Congestive Heart Failure in Black patients</vt:lpstr>
      <vt:lpstr>Management of acute heart failure 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AND ANTI THYROID DRUGS</dc:title>
  <dc:creator>Abdul Latif</dc:creator>
  <cp:lastModifiedBy>maha</cp:lastModifiedBy>
  <cp:revision>830</cp:revision>
  <dcterms:created xsi:type="dcterms:W3CDTF">2006-04-04T11:17:20Z</dcterms:created>
  <dcterms:modified xsi:type="dcterms:W3CDTF">2017-03-19T10:44:08Z</dcterms:modified>
</cp:coreProperties>
</file>