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99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D0D0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99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958339" y="1651952"/>
            <a:ext cx="2445385" cy="2814320"/>
          </a:xfrm>
          <a:custGeom>
            <a:avLst/>
            <a:gdLst/>
            <a:ahLst/>
            <a:cxnLst/>
            <a:rect l="l" t="t" r="r" b="b"/>
            <a:pathLst>
              <a:path w="2445385" h="2814320">
                <a:moveTo>
                  <a:pt x="2160285" y="0"/>
                </a:moveTo>
                <a:lnTo>
                  <a:pt x="0" y="328383"/>
                </a:lnTo>
                <a:lnTo>
                  <a:pt x="37604" y="707847"/>
                </a:lnTo>
                <a:lnTo>
                  <a:pt x="61701" y="920013"/>
                </a:lnTo>
                <a:lnTo>
                  <a:pt x="86569" y="1141730"/>
                </a:lnTo>
                <a:lnTo>
                  <a:pt x="115105" y="1408861"/>
                </a:lnTo>
                <a:lnTo>
                  <a:pt x="149550" y="1786191"/>
                </a:lnTo>
                <a:lnTo>
                  <a:pt x="243500" y="2814256"/>
                </a:lnTo>
                <a:lnTo>
                  <a:pt x="616638" y="2775712"/>
                </a:lnTo>
                <a:lnTo>
                  <a:pt x="971577" y="2733827"/>
                </a:lnTo>
                <a:lnTo>
                  <a:pt x="2445247" y="2518613"/>
                </a:lnTo>
                <a:lnTo>
                  <a:pt x="2383881" y="1955825"/>
                </a:lnTo>
                <a:lnTo>
                  <a:pt x="2337716" y="1507274"/>
                </a:lnTo>
                <a:lnTo>
                  <a:pt x="2318133" y="1314005"/>
                </a:lnTo>
                <a:lnTo>
                  <a:pt x="2297191" y="1054671"/>
                </a:lnTo>
                <a:lnTo>
                  <a:pt x="2285469" y="934135"/>
                </a:lnTo>
                <a:lnTo>
                  <a:pt x="2261516" y="699096"/>
                </a:lnTo>
                <a:lnTo>
                  <a:pt x="2242009" y="519049"/>
                </a:lnTo>
                <a:lnTo>
                  <a:pt x="2232256" y="447662"/>
                </a:lnTo>
                <a:lnTo>
                  <a:pt x="216028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958339" y="1651952"/>
            <a:ext cx="2445247" cy="281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958339" y="1651952"/>
            <a:ext cx="2445385" cy="2814320"/>
          </a:xfrm>
          <a:custGeom>
            <a:avLst/>
            <a:gdLst/>
            <a:ahLst/>
            <a:cxnLst/>
            <a:rect l="l" t="t" r="r" b="b"/>
            <a:pathLst>
              <a:path w="2445385" h="2814320">
                <a:moveTo>
                  <a:pt x="2160285" y="0"/>
                </a:moveTo>
                <a:lnTo>
                  <a:pt x="0" y="328383"/>
                </a:lnTo>
                <a:lnTo>
                  <a:pt x="37604" y="707847"/>
                </a:lnTo>
                <a:lnTo>
                  <a:pt x="61701" y="920013"/>
                </a:lnTo>
                <a:lnTo>
                  <a:pt x="86569" y="1141730"/>
                </a:lnTo>
                <a:lnTo>
                  <a:pt x="115105" y="1408861"/>
                </a:lnTo>
                <a:lnTo>
                  <a:pt x="149550" y="1786191"/>
                </a:lnTo>
                <a:lnTo>
                  <a:pt x="243500" y="2814256"/>
                </a:lnTo>
                <a:lnTo>
                  <a:pt x="616638" y="2775712"/>
                </a:lnTo>
                <a:lnTo>
                  <a:pt x="971577" y="2733827"/>
                </a:lnTo>
                <a:lnTo>
                  <a:pt x="2445247" y="2518613"/>
                </a:lnTo>
                <a:lnTo>
                  <a:pt x="2383881" y="1955825"/>
                </a:lnTo>
                <a:lnTo>
                  <a:pt x="2337716" y="1507274"/>
                </a:lnTo>
                <a:lnTo>
                  <a:pt x="2318133" y="1314005"/>
                </a:lnTo>
                <a:lnTo>
                  <a:pt x="2297191" y="1054671"/>
                </a:lnTo>
                <a:lnTo>
                  <a:pt x="2285469" y="934135"/>
                </a:lnTo>
                <a:lnTo>
                  <a:pt x="2261516" y="699096"/>
                </a:lnTo>
                <a:lnTo>
                  <a:pt x="2242009" y="519049"/>
                </a:lnTo>
                <a:lnTo>
                  <a:pt x="2232256" y="447662"/>
                </a:lnTo>
                <a:lnTo>
                  <a:pt x="216028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357896" y="2070531"/>
            <a:ext cx="1899716" cy="2002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223018" y="1728533"/>
            <a:ext cx="2914650" cy="2338070"/>
          </a:xfrm>
          <a:custGeom>
            <a:avLst/>
            <a:gdLst/>
            <a:ahLst/>
            <a:cxnLst/>
            <a:rect l="l" t="t" r="r" b="b"/>
            <a:pathLst>
              <a:path w="2914650" h="2338070">
                <a:moveTo>
                  <a:pt x="317423" y="0"/>
                </a:moveTo>
                <a:lnTo>
                  <a:pt x="269481" y="293941"/>
                </a:lnTo>
                <a:lnTo>
                  <a:pt x="246252" y="459168"/>
                </a:lnTo>
                <a:lnTo>
                  <a:pt x="221614" y="631748"/>
                </a:lnTo>
                <a:lnTo>
                  <a:pt x="190258" y="839279"/>
                </a:lnTo>
                <a:lnTo>
                  <a:pt x="0" y="1924786"/>
                </a:lnTo>
                <a:lnTo>
                  <a:pt x="867994" y="2074329"/>
                </a:lnTo>
                <a:lnTo>
                  <a:pt x="2637536" y="2337917"/>
                </a:lnTo>
                <a:lnTo>
                  <a:pt x="2702128" y="1900364"/>
                </a:lnTo>
                <a:lnTo>
                  <a:pt x="2756801" y="1552422"/>
                </a:lnTo>
                <a:lnTo>
                  <a:pt x="2780728" y="1402575"/>
                </a:lnTo>
                <a:lnTo>
                  <a:pt x="2819044" y="1203070"/>
                </a:lnTo>
                <a:lnTo>
                  <a:pt x="2834538" y="1109764"/>
                </a:lnTo>
                <a:lnTo>
                  <a:pt x="2863456" y="927519"/>
                </a:lnTo>
                <a:lnTo>
                  <a:pt x="2884258" y="787565"/>
                </a:lnTo>
                <a:lnTo>
                  <a:pt x="2890177" y="731494"/>
                </a:lnTo>
                <a:lnTo>
                  <a:pt x="2914561" y="376783"/>
                </a:lnTo>
                <a:lnTo>
                  <a:pt x="31742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223018" y="1728533"/>
            <a:ext cx="2914561" cy="2337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223018" y="1728533"/>
            <a:ext cx="2914650" cy="2338070"/>
          </a:xfrm>
          <a:custGeom>
            <a:avLst/>
            <a:gdLst/>
            <a:ahLst/>
            <a:cxnLst/>
            <a:rect l="l" t="t" r="r" b="b"/>
            <a:pathLst>
              <a:path w="2914650" h="2338070">
                <a:moveTo>
                  <a:pt x="317423" y="0"/>
                </a:moveTo>
                <a:lnTo>
                  <a:pt x="269481" y="293941"/>
                </a:lnTo>
                <a:lnTo>
                  <a:pt x="246252" y="459168"/>
                </a:lnTo>
                <a:lnTo>
                  <a:pt x="221614" y="631748"/>
                </a:lnTo>
                <a:lnTo>
                  <a:pt x="190258" y="839279"/>
                </a:lnTo>
                <a:lnTo>
                  <a:pt x="0" y="1924786"/>
                </a:lnTo>
                <a:lnTo>
                  <a:pt x="867994" y="2074329"/>
                </a:lnTo>
                <a:lnTo>
                  <a:pt x="2637536" y="2337917"/>
                </a:lnTo>
                <a:lnTo>
                  <a:pt x="2702128" y="1900364"/>
                </a:lnTo>
                <a:lnTo>
                  <a:pt x="2756801" y="1552422"/>
                </a:lnTo>
                <a:lnTo>
                  <a:pt x="2780728" y="1402575"/>
                </a:lnTo>
                <a:lnTo>
                  <a:pt x="2819044" y="1203070"/>
                </a:lnTo>
                <a:lnTo>
                  <a:pt x="2834538" y="1109764"/>
                </a:lnTo>
                <a:lnTo>
                  <a:pt x="2863456" y="927519"/>
                </a:lnTo>
                <a:lnTo>
                  <a:pt x="2884258" y="787565"/>
                </a:lnTo>
                <a:lnTo>
                  <a:pt x="2890177" y="731494"/>
                </a:lnTo>
                <a:lnTo>
                  <a:pt x="2914561" y="376783"/>
                </a:lnTo>
                <a:lnTo>
                  <a:pt x="31742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598849" y="2314994"/>
            <a:ext cx="2232380" cy="1084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4664037" y="3765435"/>
            <a:ext cx="2850515" cy="2289175"/>
          </a:xfrm>
          <a:custGeom>
            <a:avLst/>
            <a:gdLst/>
            <a:ahLst/>
            <a:cxnLst/>
            <a:rect l="l" t="t" r="r" b="b"/>
            <a:pathLst>
              <a:path w="2850515" h="2289175">
                <a:moveTo>
                  <a:pt x="2577033" y="0"/>
                </a:moveTo>
                <a:lnTo>
                  <a:pt x="0" y="351269"/>
                </a:lnTo>
                <a:lnTo>
                  <a:pt x="34823" y="647052"/>
                </a:lnTo>
                <a:lnTo>
                  <a:pt x="57937" y="812292"/>
                </a:lnTo>
                <a:lnTo>
                  <a:pt x="81724" y="984986"/>
                </a:lnTo>
                <a:lnTo>
                  <a:pt x="108699" y="1193114"/>
                </a:lnTo>
                <a:lnTo>
                  <a:pt x="139814" y="1487360"/>
                </a:lnTo>
                <a:lnTo>
                  <a:pt x="224726" y="2289045"/>
                </a:lnTo>
                <a:lnTo>
                  <a:pt x="1092466" y="2194358"/>
                </a:lnTo>
                <a:lnTo>
                  <a:pt x="2850197" y="1961634"/>
                </a:lnTo>
                <a:lnTo>
                  <a:pt x="2791904" y="1523199"/>
                </a:lnTo>
                <a:lnTo>
                  <a:pt x="2748699" y="1173645"/>
                </a:lnTo>
                <a:lnTo>
                  <a:pt x="2730449" y="1023010"/>
                </a:lnTo>
                <a:lnTo>
                  <a:pt x="2712313" y="820674"/>
                </a:lnTo>
                <a:lnTo>
                  <a:pt x="2701518" y="726706"/>
                </a:lnTo>
                <a:lnTo>
                  <a:pt x="2679166" y="543534"/>
                </a:lnTo>
                <a:lnTo>
                  <a:pt x="2660662" y="403263"/>
                </a:lnTo>
                <a:lnTo>
                  <a:pt x="2650934" y="347738"/>
                </a:lnTo>
                <a:lnTo>
                  <a:pt x="257703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664037" y="3765435"/>
            <a:ext cx="2850197" cy="22890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664037" y="3765435"/>
            <a:ext cx="2850515" cy="2289175"/>
          </a:xfrm>
          <a:custGeom>
            <a:avLst/>
            <a:gdLst/>
            <a:ahLst/>
            <a:cxnLst/>
            <a:rect l="l" t="t" r="r" b="b"/>
            <a:pathLst>
              <a:path w="2850515" h="2289175">
                <a:moveTo>
                  <a:pt x="2577033" y="0"/>
                </a:moveTo>
                <a:lnTo>
                  <a:pt x="0" y="351269"/>
                </a:lnTo>
                <a:lnTo>
                  <a:pt x="34823" y="647052"/>
                </a:lnTo>
                <a:lnTo>
                  <a:pt x="57937" y="812292"/>
                </a:lnTo>
                <a:lnTo>
                  <a:pt x="81724" y="984986"/>
                </a:lnTo>
                <a:lnTo>
                  <a:pt x="108699" y="1193114"/>
                </a:lnTo>
                <a:lnTo>
                  <a:pt x="139814" y="1487360"/>
                </a:lnTo>
                <a:lnTo>
                  <a:pt x="224726" y="2289045"/>
                </a:lnTo>
                <a:lnTo>
                  <a:pt x="1092466" y="2194358"/>
                </a:lnTo>
                <a:lnTo>
                  <a:pt x="2850197" y="1961634"/>
                </a:lnTo>
                <a:lnTo>
                  <a:pt x="2791904" y="1523199"/>
                </a:lnTo>
                <a:lnTo>
                  <a:pt x="2748699" y="1173645"/>
                </a:lnTo>
                <a:lnTo>
                  <a:pt x="2730449" y="1023010"/>
                </a:lnTo>
                <a:lnTo>
                  <a:pt x="2712313" y="820674"/>
                </a:lnTo>
                <a:lnTo>
                  <a:pt x="2701518" y="726706"/>
                </a:lnTo>
                <a:lnTo>
                  <a:pt x="2679166" y="543534"/>
                </a:lnTo>
                <a:lnTo>
                  <a:pt x="2660662" y="403263"/>
                </a:lnTo>
                <a:lnTo>
                  <a:pt x="2650934" y="347738"/>
                </a:lnTo>
                <a:lnTo>
                  <a:pt x="257703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922024" y="4303572"/>
            <a:ext cx="2286292" cy="14629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2303157" y="3757205"/>
            <a:ext cx="2336800" cy="2291715"/>
          </a:xfrm>
          <a:custGeom>
            <a:avLst/>
            <a:gdLst/>
            <a:ahLst/>
            <a:cxnLst/>
            <a:rect l="l" t="t" r="r" b="b"/>
            <a:pathLst>
              <a:path w="2336800" h="2291715">
                <a:moveTo>
                  <a:pt x="2028672" y="0"/>
                </a:moveTo>
                <a:lnTo>
                  <a:pt x="0" y="359676"/>
                </a:lnTo>
                <a:lnTo>
                  <a:pt x="41338" y="654570"/>
                </a:lnTo>
                <a:lnTo>
                  <a:pt x="67348" y="819302"/>
                </a:lnTo>
                <a:lnTo>
                  <a:pt x="94233" y="991476"/>
                </a:lnTo>
                <a:lnTo>
                  <a:pt x="125272" y="1198981"/>
                </a:lnTo>
                <a:lnTo>
                  <a:pt x="268147" y="2291674"/>
                </a:lnTo>
                <a:lnTo>
                  <a:pt x="618845" y="2243759"/>
                </a:lnTo>
                <a:lnTo>
                  <a:pt x="952347" y="2194096"/>
                </a:lnTo>
                <a:lnTo>
                  <a:pt x="2336380" y="1955620"/>
                </a:lnTo>
                <a:lnTo>
                  <a:pt x="2269807" y="1518526"/>
                </a:lnTo>
                <a:lnTo>
                  <a:pt x="2219312" y="1170025"/>
                </a:lnTo>
                <a:lnTo>
                  <a:pt x="2197849" y="1019835"/>
                </a:lnTo>
                <a:lnTo>
                  <a:pt x="2174074" y="818083"/>
                </a:lnTo>
                <a:lnTo>
                  <a:pt x="2161159" y="724395"/>
                </a:lnTo>
                <a:lnTo>
                  <a:pt x="2134933" y="541782"/>
                </a:lnTo>
                <a:lnTo>
                  <a:pt x="2113737" y="401929"/>
                </a:lnTo>
                <a:lnTo>
                  <a:pt x="2103450" y="346583"/>
                </a:lnTo>
                <a:lnTo>
                  <a:pt x="2028672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2303157" y="3757205"/>
            <a:ext cx="2336380" cy="22916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2303157" y="3757205"/>
            <a:ext cx="2336800" cy="2291715"/>
          </a:xfrm>
          <a:custGeom>
            <a:avLst/>
            <a:gdLst/>
            <a:ahLst/>
            <a:cxnLst/>
            <a:rect l="l" t="t" r="r" b="b"/>
            <a:pathLst>
              <a:path w="2336800" h="2291715">
                <a:moveTo>
                  <a:pt x="2028672" y="0"/>
                </a:moveTo>
                <a:lnTo>
                  <a:pt x="0" y="359676"/>
                </a:lnTo>
                <a:lnTo>
                  <a:pt x="41338" y="654570"/>
                </a:lnTo>
                <a:lnTo>
                  <a:pt x="67348" y="819302"/>
                </a:lnTo>
                <a:lnTo>
                  <a:pt x="94233" y="991476"/>
                </a:lnTo>
                <a:lnTo>
                  <a:pt x="125272" y="1198981"/>
                </a:lnTo>
                <a:lnTo>
                  <a:pt x="268147" y="2291674"/>
                </a:lnTo>
                <a:lnTo>
                  <a:pt x="618845" y="2243759"/>
                </a:lnTo>
                <a:lnTo>
                  <a:pt x="952347" y="2194096"/>
                </a:lnTo>
                <a:lnTo>
                  <a:pt x="2336380" y="1955620"/>
                </a:lnTo>
                <a:lnTo>
                  <a:pt x="2269807" y="1518526"/>
                </a:lnTo>
                <a:lnTo>
                  <a:pt x="2219312" y="1170025"/>
                </a:lnTo>
                <a:lnTo>
                  <a:pt x="2197849" y="1019835"/>
                </a:lnTo>
                <a:lnTo>
                  <a:pt x="2174074" y="818083"/>
                </a:lnTo>
                <a:lnTo>
                  <a:pt x="2161159" y="724395"/>
                </a:lnTo>
                <a:lnTo>
                  <a:pt x="2134933" y="541782"/>
                </a:lnTo>
                <a:lnTo>
                  <a:pt x="2113737" y="401929"/>
                </a:lnTo>
                <a:lnTo>
                  <a:pt x="2103450" y="346583"/>
                </a:lnTo>
                <a:lnTo>
                  <a:pt x="2028672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2547515" y="4352061"/>
            <a:ext cx="1695592" cy="10979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2692400" y="1219200"/>
            <a:ext cx="4787900" cy="622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99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6223000" y="5765800"/>
            <a:ext cx="2921000" cy="109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2009" y="507149"/>
            <a:ext cx="7059980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99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7264" y="1865147"/>
            <a:ext cx="7131684" cy="1642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D0D0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185111" y="6649969"/>
            <a:ext cx="252412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397240" y="6645632"/>
            <a:ext cx="2286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Relationship Id="rId3" Type="http://schemas.openxmlformats.org/officeDocument/2006/relationships/image" Target="../media/image102.png"/><Relationship Id="rId4" Type="http://schemas.openxmlformats.org/officeDocument/2006/relationships/image" Target="../media/image10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g"/><Relationship Id="rId3" Type="http://schemas.openxmlformats.org/officeDocument/2006/relationships/image" Target="../media/image11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2.jpg"/><Relationship Id="rId3" Type="http://schemas.openxmlformats.org/officeDocument/2006/relationships/image" Target="../media/image113.png"/><Relationship Id="rId4" Type="http://schemas.openxmlformats.org/officeDocument/2006/relationships/image" Target="../media/image11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jpg"/><Relationship Id="rId3" Type="http://schemas.openxmlformats.org/officeDocument/2006/relationships/image" Target="../media/image118.jp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24.png"/><Relationship Id="rId10" Type="http://schemas.openxmlformats.org/officeDocument/2006/relationships/image" Target="../media/image12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jpg"/><Relationship Id="rId3" Type="http://schemas.openxmlformats.org/officeDocument/2006/relationships/image" Target="../media/image12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jpg"/><Relationship Id="rId3" Type="http://schemas.openxmlformats.org/officeDocument/2006/relationships/image" Target="../media/image12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jpg"/><Relationship Id="rId3" Type="http://schemas.openxmlformats.org/officeDocument/2006/relationships/image" Target="../media/image13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3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Relationship Id="rId25" Type="http://schemas.openxmlformats.org/officeDocument/2006/relationships/image" Target="../media/image64.png"/><Relationship Id="rId26" Type="http://schemas.openxmlformats.org/officeDocument/2006/relationships/image" Target="../media/image6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28876" y="2178799"/>
            <a:ext cx="3472179" cy="3175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</a:rPr>
              <a:t>Cardiovascular</a:t>
            </a:r>
            <a:r>
              <a:rPr dirty="0" sz="2000" spc="-265">
                <a:solidFill>
                  <a:srgbClr val="002060"/>
                </a:solidFill>
              </a:rPr>
              <a:t> </a:t>
            </a:r>
            <a:r>
              <a:rPr dirty="0" sz="2000" spc="5">
                <a:solidFill>
                  <a:srgbClr val="002060"/>
                </a:solidFill>
              </a:rPr>
              <a:t>Physiology</a:t>
            </a:r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1371600" y="2108200"/>
            <a:ext cx="37719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38376" y="3207499"/>
            <a:ext cx="7397750" cy="744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5">
                <a:solidFill>
                  <a:srgbClr val="C00000"/>
                </a:solidFill>
                <a:latin typeface="Cooper Black"/>
                <a:cs typeface="Cooper Black"/>
              </a:rPr>
              <a:t>Arterial </a:t>
            </a:r>
            <a:r>
              <a:rPr dirty="0" sz="4800">
                <a:solidFill>
                  <a:srgbClr val="C00000"/>
                </a:solidFill>
                <a:latin typeface="Cooper Black"/>
                <a:cs typeface="Cooper Black"/>
              </a:rPr>
              <a:t>Blood</a:t>
            </a:r>
            <a:r>
              <a:rPr dirty="0" sz="4800" spc="-125">
                <a:solidFill>
                  <a:srgbClr val="C00000"/>
                </a:solidFill>
                <a:latin typeface="Cooper Black"/>
                <a:cs typeface="Cooper Black"/>
              </a:rPr>
              <a:t> </a:t>
            </a:r>
            <a:r>
              <a:rPr dirty="0" sz="4800" spc="10">
                <a:solidFill>
                  <a:srgbClr val="C00000"/>
                </a:solidFill>
                <a:latin typeface="Cooper Black"/>
                <a:cs typeface="Cooper Black"/>
              </a:rPr>
              <a:t>Pressure</a:t>
            </a:r>
            <a:endParaRPr sz="4800">
              <a:latin typeface="Cooper Black"/>
              <a:cs typeface="Cooper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5200" y="3035300"/>
            <a:ext cx="8128000" cy="132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154790" y="5209044"/>
            <a:ext cx="3238500" cy="1302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solidFill>
                  <a:srgbClr val="141516"/>
                </a:solidFill>
                <a:latin typeface="Cooper Black"/>
                <a:cs typeface="Cooper Black"/>
              </a:rPr>
              <a:t>Dr. </a:t>
            </a:r>
            <a:r>
              <a:rPr dirty="0" sz="1600" spc="-30">
                <a:solidFill>
                  <a:srgbClr val="141516"/>
                </a:solidFill>
                <a:latin typeface="Cooper Black"/>
                <a:cs typeface="Cooper Black"/>
              </a:rPr>
              <a:t>Abeer </a:t>
            </a:r>
            <a:r>
              <a:rPr dirty="0" sz="1600" spc="-15">
                <a:solidFill>
                  <a:srgbClr val="141516"/>
                </a:solidFill>
                <a:latin typeface="Cooper Black"/>
                <a:cs typeface="Cooper Black"/>
              </a:rPr>
              <a:t>A. </a:t>
            </a:r>
            <a:r>
              <a:rPr dirty="0" sz="1600" spc="10">
                <a:solidFill>
                  <a:srgbClr val="141516"/>
                </a:solidFill>
                <a:latin typeface="Cooper Black"/>
                <a:cs typeface="Cooper Black"/>
              </a:rPr>
              <a:t>Al-Masri,</a:t>
            </a:r>
            <a:r>
              <a:rPr dirty="0" sz="1600" spc="-5">
                <a:solidFill>
                  <a:srgbClr val="141516"/>
                </a:solidFill>
                <a:latin typeface="Cooper Black"/>
                <a:cs typeface="Cooper Black"/>
              </a:rPr>
              <a:t> </a:t>
            </a:r>
            <a:r>
              <a:rPr dirty="0" sz="1600" spc="5">
                <a:solidFill>
                  <a:srgbClr val="141516"/>
                </a:solidFill>
                <a:latin typeface="Cooper Black"/>
                <a:cs typeface="Cooper Black"/>
              </a:rPr>
              <a:t>PhD</a:t>
            </a:r>
            <a:endParaRPr sz="1600">
              <a:latin typeface="Cooper Black"/>
              <a:cs typeface="Cooper Black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A.</a:t>
            </a:r>
            <a:r>
              <a:rPr dirty="0" sz="1600" spc="-50" i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141516"/>
                </a:solidFill>
                <a:latin typeface="Calibri"/>
                <a:cs typeface="Calibri"/>
              </a:rPr>
              <a:t>Professor,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1600" spc="-20" i="1">
                <a:solidFill>
                  <a:srgbClr val="141516"/>
                </a:solidFill>
                <a:latin typeface="Calibri"/>
                <a:cs typeface="Calibri"/>
              </a:rPr>
              <a:t>Consultant </a:t>
            </a: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Cardiovascular Physiologist,  </a:t>
            </a:r>
            <a:r>
              <a:rPr dirty="0" sz="1600" spc="-10" i="1">
                <a:solidFill>
                  <a:srgbClr val="141516"/>
                </a:solidFill>
                <a:latin typeface="Calibri"/>
                <a:cs typeface="Calibri"/>
              </a:rPr>
              <a:t>Faculty </a:t>
            </a: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1600" spc="15" i="1">
                <a:solidFill>
                  <a:srgbClr val="141516"/>
                </a:solidFill>
                <a:latin typeface="Calibri"/>
                <a:cs typeface="Calibri"/>
              </a:rPr>
              <a:t>Medicine,</a:t>
            </a:r>
            <a:r>
              <a:rPr dirty="0" sz="1600" spc="-50" i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1600" spc="-25" i="1">
                <a:solidFill>
                  <a:srgbClr val="141516"/>
                </a:solidFill>
                <a:latin typeface="Calibri"/>
                <a:cs typeface="Calibri"/>
              </a:rPr>
              <a:t>KSU.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07100" y="1219200"/>
            <a:ext cx="245110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9900" y="825500"/>
            <a:ext cx="8674100" cy="533400"/>
          </a:xfrm>
          <a:custGeom>
            <a:avLst/>
            <a:gdLst/>
            <a:ahLst/>
            <a:cxnLst/>
            <a:rect l="l" t="t" r="r" b="b"/>
            <a:pathLst>
              <a:path w="8674100" h="533400">
                <a:moveTo>
                  <a:pt x="0" y="533400"/>
                </a:moveTo>
                <a:lnTo>
                  <a:pt x="8674100" y="533400"/>
                </a:lnTo>
                <a:lnTo>
                  <a:pt x="86741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6278" rIns="0" bIns="0" rtlCol="0" vert="horz">
            <a:spAutoFit/>
          </a:bodyPr>
          <a:lstStyle/>
          <a:p>
            <a:pPr marL="803910">
              <a:lnSpc>
                <a:spcPct val="100000"/>
              </a:lnSpc>
            </a:pPr>
            <a:r>
              <a:rPr dirty="0" sz="3600" spc="-30">
                <a:solidFill>
                  <a:srgbClr val="C00000"/>
                </a:solidFill>
              </a:rPr>
              <a:t>Factors </a:t>
            </a:r>
            <a:r>
              <a:rPr dirty="0" sz="3600">
                <a:solidFill>
                  <a:srgbClr val="C00000"/>
                </a:solidFill>
              </a:rPr>
              <a:t>Determining</a:t>
            </a:r>
            <a:r>
              <a:rPr dirty="0" sz="3600" spc="-140">
                <a:solidFill>
                  <a:srgbClr val="C00000"/>
                </a:solidFill>
              </a:rPr>
              <a:t> </a:t>
            </a:r>
            <a:r>
              <a:rPr dirty="0" sz="3600" spc="10">
                <a:solidFill>
                  <a:srgbClr val="C00000"/>
                </a:solidFill>
              </a:rPr>
              <a:t>ABP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618291" y="3750729"/>
            <a:ext cx="5495925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262626"/>
                </a:solidFill>
                <a:latin typeface="Arial Black"/>
                <a:cs typeface="Arial Black"/>
              </a:rPr>
              <a:t>Blood </a:t>
            </a:r>
            <a:r>
              <a:rPr dirty="0" sz="2400" spc="10" b="1">
                <a:solidFill>
                  <a:srgbClr val="262626"/>
                </a:solidFill>
                <a:latin typeface="Arial Black"/>
                <a:cs typeface="Arial Black"/>
              </a:rPr>
              <a:t>Pressure </a:t>
            </a:r>
            <a:r>
              <a:rPr dirty="0" sz="2400" b="1">
                <a:solidFill>
                  <a:srgbClr val="262626"/>
                </a:solidFill>
                <a:latin typeface="Arial Black"/>
                <a:cs typeface="Arial Black"/>
              </a:rPr>
              <a:t>= </a:t>
            </a:r>
            <a:r>
              <a:rPr dirty="0" sz="2400" spc="20" b="1">
                <a:solidFill>
                  <a:srgbClr val="262626"/>
                </a:solidFill>
                <a:latin typeface="Arial Black"/>
                <a:cs typeface="Arial Black"/>
              </a:rPr>
              <a:t>Cardiac</a:t>
            </a:r>
            <a:r>
              <a:rPr dirty="0" sz="2400" spc="-260" b="1">
                <a:solidFill>
                  <a:srgbClr val="262626"/>
                </a:solidFill>
                <a:latin typeface="Arial Black"/>
                <a:cs typeface="Arial Black"/>
              </a:rPr>
              <a:t> </a:t>
            </a:r>
            <a:r>
              <a:rPr dirty="0" sz="2400" b="1">
                <a:solidFill>
                  <a:srgbClr val="262626"/>
                </a:solidFill>
                <a:latin typeface="Arial Black"/>
                <a:cs typeface="Arial Black"/>
              </a:rPr>
              <a:t>Output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3640" y="3748168"/>
            <a:ext cx="2272665" cy="75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2430" marR="5080" indent="-380365">
              <a:lnSpc>
                <a:spcPct val="100699"/>
              </a:lnSpc>
              <a:tabLst>
                <a:tab pos="455930" algn="l"/>
              </a:tabLst>
            </a:pPr>
            <a:r>
              <a:rPr dirty="0" sz="2400" b="1">
                <a:solidFill>
                  <a:srgbClr val="262626"/>
                </a:solidFill>
                <a:latin typeface="Arial Black"/>
                <a:cs typeface="Arial Black"/>
              </a:rPr>
              <a:t>X		</a:t>
            </a:r>
            <a:r>
              <a:rPr dirty="0" sz="2400" spc="-10" b="1">
                <a:solidFill>
                  <a:srgbClr val="262626"/>
                </a:solidFill>
                <a:latin typeface="Arial Black"/>
                <a:cs typeface="Arial Black"/>
              </a:rPr>
              <a:t>Peripheral  </a:t>
            </a:r>
            <a:r>
              <a:rPr dirty="0" sz="2400" spc="-70" b="1">
                <a:solidFill>
                  <a:srgbClr val="262626"/>
                </a:solidFill>
                <a:latin typeface="Arial Black"/>
                <a:cs typeface="Arial Black"/>
              </a:rPr>
              <a:t>R</a:t>
            </a:r>
            <a:r>
              <a:rPr dirty="0" sz="2400" b="1">
                <a:solidFill>
                  <a:srgbClr val="262626"/>
                </a:solidFill>
                <a:latin typeface="Arial Black"/>
                <a:cs typeface="Arial Black"/>
              </a:rPr>
              <a:t>e</a:t>
            </a:r>
            <a:r>
              <a:rPr dirty="0" sz="2400" spc="30" b="1">
                <a:solidFill>
                  <a:srgbClr val="262626"/>
                </a:solidFill>
                <a:latin typeface="Arial Black"/>
                <a:cs typeface="Arial Black"/>
              </a:rPr>
              <a:t>s</a:t>
            </a:r>
            <a:r>
              <a:rPr dirty="0" sz="2400" b="1">
                <a:solidFill>
                  <a:srgbClr val="262626"/>
                </a:solidFill>
                <a:latin typeface="Arial Black"/>
                <a:cs typeface="Arial Black"/>
              </a:rPr>
              <a:t>i</a:t>
            </a:r>
            <a:r>
              <a:rPr dirty="0" sz="2400" spc="30" b="1">
                <a:solidFill>
                  <a:srgbClr val="262626"/>
                </a:solidFill>
                <a:latin typeface="Arial Black"/>
                <a:cs typeface="Arial Black"/>
              </a:rPr>
              <a:t>st</a:t>
            </a:r>
            <a:r>
              <a:rPr dirty="0" sz="2400" b="1">
                <a:solidFill>
                  <a:srgbClr val="262626"/>
                </a:solidFill>
                <a:latin typeface="Arial Black"/>
                <a:cs typeface="Arial Black"/>
              </a:rPr>
              <a:t>ance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73682" y="5373463"/>
            <a:ext cx="1154430" cy="431800"/>
          </a:xfrm>
          <a:custGeom>
            <a:avLst/>
            <a:gdLst/>
            <a:ahLst/>
            <a:cxnLst/>
            <a:rect l="l" t="t" r="r" b="b"/>
            <a:pathLst>
              <a:path w="1154430" h="431800">
                <a:moveTo>
                  <a:pt x="0" y="431800"/>
                </a:moveTo>
                <a:lnTo>
                  <a:pt x="1154095" y="431800"/>
                </a:lnTo>
                <a:lnTo>
                  <a:pt x="1154095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27783" y="5360758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73682" y="5360758"/>
            <a:ext cx="0" cy="457200"/>
          </a:xfrm>
          <a:custGeom>
            <a:avLst/>
            <a:gdLst/>
            <a:ahLst/>
            <a:cxnLst/>
            <a:rect l="l" t="t" r="r" b="b"/>
            <a:pathLst>
              <a:path w="0"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60982" y="5373458"/>
            <a:ext cx="1173480" cy="0"/>
          </a:xfrm>
          <a:custGeom>
            <a:avLst/>
            <a:gdLst/>
            <a:ahLst/>
            <a:cxnLst/>
            <a:rect l="l" t="t" r="r" b="b"/>
            <a:pathLst>
              <a:path w="1173480" h="0">
                <a:moveTo>
                  <a:pt x="0" y="0"/>
                </a:moveTo>
                <a:lnTo>
                  <a:pt x="1173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0982" y="5805259"/>
            <a:ext cx="1173480" cy="0"/>
          </a:xfrm>
          <a:custGeom>
            <a:avLst/>
            <a:gdLst/>
            <a:ahLst/>
            <a:cxnLst/>
            <a:rect l="l" t="t" r="r" b="b"/>
            <a:pathLst>
              <a:path w="1173480" h="0">
                <a:moveTo>
                  <a:pt x="0" y="0"/>
                </a:moveTo>
                <a:lnTo>
                  <a:pt x="1173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73682" y="5406483"/>
            <a:ext cx="1154430" cy="398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sz="2000" spc="15" b="1">
                <a:solidFill>
                  <a:srgbClr val="003366"/>
                </a:solidFill>
                <a:latin typeface="Comic Sans MS"/>
                <a:cs typeface="Comic Sans MS"/>
              </a:rPr>
              <a:t>(MABP)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78198" y="5373216"/>
            <a:ext cx="1386205" cy="670560"/>
          </a:xfrm>
          <a:custGeom>
            <a:avLst/>
            <a:gdLst/>
            <a:ahLst/>
            <a:cxnLst/>
            <a:rect l="l" t="t" r="r" b="b"/>
            <a:pathLst>
              <a:path w="1386204" h="670560">
                <a:moveTo>
                  <a:pt x="0" y="670560"/>
                </a:moveTo>
                <a:lnTo>
                  <a:pt x="1385887" y="670560"/>
                </a:lnTo>
                <a:lnTo>
                  <a:pt x="1385887" y="0"/>
                </a:lnTo>
                <a:lnTo>
                  <a:pt x="0" y="0"/>
                </a:lnTo>
                <a:lnTo>
                  <a:pt x="0" y="67056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64089" y="5360517"/>
            <a:ext cx="0" cy="695960"/>
          </a:xfrm>
          <a:custGeom>
            <a:avLst/>
            <a:gdLst/>
            <a:ahLst/>
            <a:cxnLst/>
            <a:rect l="l" t="t" r="r" b="b"/>
            <a:pathLst>
              <a:path w="0" h="695960">
                <a:moveTo>
                  <a:pt x="0" y="0"/>
                </a:moveTo>
                <a:lnTo>
                  <a:pt x="0" y="6959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78199" y="5360517"/>
            <a:ext cx="0" cy="695960"/>
          </a:xfrm>
          <a:custGeom>
            <a:avLst/>
            <a:gdLst/>
            <a:ahLst/>
            <a:cxnLst/>
            <a:rect l="l" t="t" r="r" b="b"/>
            <a:pathLst>
              <a:path w="0" h="695960">
                <a:moveTo>
                  <a:pt x="0" y="0"/>
                </a:moveTo>
                <a:lnTo>
                  <a:pt x="0" y="6959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71849" y="5360517"/>
            <a:ext cx="1398905" cy="25400"/>
          </a:xfrm>
          <a:custGeom>
            <a:avLst/>
            <a:gdLst/>
            <a:ahLst/>
            <a:cxnLst/>
            <a:rect l="l" t="t" r="r" b="b"/>
            <a:pathLst>
              <a:path w="1398904" h="25400">
                <a:moveTo>
                  <a:pt x="0" y="0"/>
                </a:moveTo>
                <a:lnTo>
                  <a:pt x="1398590" y="0"/>
                </a:lnTo>
                <a:lnTo>
                  <a:pt x="139859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71849" y="6043777"/>
            <a:ext cx="1398905" cy="0"/>
          </a:xfrm>
          <a:custGeom>
            <a:avLst/>
            <a:gdLst/>
            <a:ahLst/>
            <a:cxnLst/>
            <a:rect l="l" t="t" r="r" b="b"/>
            <a:pathLst>
              <a:path w="1398904" h="0">
                <a:moveTo>
                  <a:pt x="0" y="0"/>
                </a:moveTo>
                <a:lnTo>
                  <a:pt x="139859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978199" y="5406236"/>
            <a:ext cx="1386205" cy="637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20" b="1">
                <a:solidFill>
                  <a:srgbClr val="003366"/>
                </a:solidFill>
                <a:latin typeface="Comic Sans MS"/>
                <a:cs typeface="Comic Sans MS"/>
              </a:rPr>
              <a:t>(CO)</a:t>
            </a:r>
            <a:endParaRPr sz="2000">
              <a:latin typeface="Comic Sans MS"/>
              <a:cs typeface="Comic Sans MS"/>
            </a:endParaRPr>
          </a:p>
          <a:p>
            <a:pPr algn="ctr" marL="8890">
              <a:lnSpc>
                <a:spcPct val="100000"/>
              </a:lnSpc>
            </a:pPr>
            <a:r>
              <a:rPr dirty="0" sz="1800" spc="-30" b="1">
                <a:solidFill>
                  <a:srgbClr val="003366"/>
                </a:solidFill>
                <a:latin typeface="Comic Sans MS"/>
                <a:cs typeface="Comic Sans MS"/>
              </a:rPr>
              <a:t>Blood</a:t>
            </a:r>
            <a:r>
              <a:rPr dirty="0" sz="1800" spc="80" b="1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800" spc="-10" b="1">
                <a:solidFill>
                  <a:srgbClr val="003366"/>
                </a:solidFill>
                <a:latin typeface="Comic Sans MS"/>
                <a:cs typeface="Comic Sans MS"/>
              </a:rPr>
              <a:t>Flow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88696" y="5364439"/>
            <a:ext cx="2072005" cy="944880"/>
          </a:xfrm>
          <a:custGeom>
            <a:avLst/>
            <a:gdLst/>
            <a:ahLst/>
            <a:cxnLst/>
            <a:rect l="l" t="t" r="r" b="b"/>
            <a:pathLst>
              <a:path w="2072004" h="944879">
                <a:moveTo>
                  <a:pt x="0" y="944880"/>
                </a:moveTo>
                <a:lnTo>
                  <a:pt x="2071738" y="944880"/>
                </a:lnTo>
                <a:lnTo>
                  <a:pt x="2071738" y="0"/>
                </a:lnTo>
                <a:lnTo>
                  <a:pt x="0" y="0"/>
                </a:lnTo>
                <a:lnTo>
                  <a:pt x="0" y="9448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460437" y="5351741"/>
            <a:ext cx="0" cy="970280"/>
          </a:xfrm>
          <a:custGeom>
            <a:avLst/>
            <a:gdLst/>
            <a:ahLst/>
            <a:cxnLst/>
            <a:rect l="l" t="t" r="r" b="b"/>
            <a:pathLst>
              <a:path w="0" h="970279">
                <a:moveTo>
                  <a:pt x="0" y="0"/>
                </a:moveTo>
                <a:lnTo>
                  <a:pt x="0" y="97028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88696" y="5351741"/>
            <a:ext cx="0" cy="970280"/>
          </a:xfrm>
          <a:custGeom>
            <a:avLst/>
            <a:gdLst/>
            <a:ahLst/>
            <a:cxnLst/>
            <a:rect l="l" t="t" r="r" b="b"/>
            <a:pathLst>
              <a:path w="0" h="970279">
                <a:moveTo>
                  <a:pt x="0" y="0"/>
                </a:moveTo>
                <a:lnTo>
                  <a:pt x="0" y="9702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82346" y="5364441"/>
            <a:ext cx="2091055" cy="0"/>
          </a:xfrm>
          <a:custGeom>
            <a:avLst/>
            <a:gdLst/>
            <a:ahLst/>
            <a:cxnLst/>
            <a:rect l="l" t="t" r="r" b="b"/>
            <a:pathLst>
              <a:path w="2091054" h="0">
                <a:moveTo>
                  <a:pt x="0" y="0"/>
                </a:moveTo>
                <a:lnTo>
                  <a:pt x="209079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82346" y="6309322"/>
            <a:ext cx="2091055" cy="0"/>
          </a:xfrm>
          <a:custGeom>
            <a:avLst/>
            <a:gdLst/>
            <a:ahLst/>
            <a:cxnLst/>
            <a:rect l="l" t="t" r="r" b="b"/>
            <a:pathLst>
              <a:path w="2091054" h="0">
                <a:moveTo>
                  <a:pt x="0" y="0"/>
                </a:moveTo>
                <a:lnTo>
                  <a:pt x="209079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388696" y="5397460"/>
            <a:ext cx="2072005" cy="911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003366"/>
                </a:solidFill>
                <a:latin typeface="Comic Sans MS"/>
                <a:cs typeface="Comic Sans MS"/>
              </a:rPr>
              <a:t>(PR)</a:t>
            </a:r>
            <a:endParaRPr sz="2000">
              <a:latin typeface="Comic Sans MS"/>
              <a:cs typeface="Comic Sans MS"/>
            </a:endParaRPr>
          </a:p>
          <a:p>
            <a:pPr algn="ctr" marL="473075" marR="473075" indent="-2540">
              <a:lnSpc>
                <a:spcPts val="2200"/>
              </a:lnSpc>
              <a:spcBef>
                <a:spcPts val="40"/>
              </a:spcBef>
            </a:pPr>
            <a:r>
              <a:rPr dirty="0" sz="1800" spc="40" b="1">
                <a:solidFill>
                  <a:srgbClr val="003366"/>
                </a:solidFill>
                <a:latin typeface="Comic Sans MS"/>
                <a:cs typeface="Comic Sans MS"/>
              </a:rPr>
              <a:t>P</a:t>
            </a:r>
            <a:r>
              <a:rPr dirty="0" sz="1800" spc="-10" b="1">
                <a:solidFill>
                  <a:srgbClr val="003366"/>
                </a:solidFill>
                <a:latin typeface="Comic Sans MS"/>
                <a:cs typeface="Comic Sans MS"/>
              </a:rPr>
              <a:t>e</a:t>
            </a:r>
            <a:r>
              <a:rPr dirty="0" sz="1800" spc="30" b="1">
                <a:solidFill>
                  <a:srgbClr val="003366"/>
                </a:solidFill>
                <a:latin typeface="Comic Sans MS"/>
                <a:cs typeface="Comic Sans MS"/>
              </a:rPr>
              <a:t>r</a:t>
            </a:r>
            <a:r>
              <a:rPr dirty="0" sz="1800" spc="-5" b="1">
                <a:solidFill>
                  <a:srgbClr val="003366"/>
                </a:solidFill>
                <a:latin typeface="Comic Sans MS"/>
                <a:cs typeface="Comic Sans MS"/>
              </a:rPr>
              <a:t>i</a:t>
            </a:r>
            <a:r>
              <a:rPr dirty="0" sz="1800" spc="35" b="1">
                <a:solidFill>
                  <a:srgbClr val="003366"/>
                </a:solidFill>
                <a:latin typeface="Comic Sans MS"/>
                <a:cs typeface="Comic Sans MS"/>
              </a:rPr>
              <a:t>p</a:t>
            </a:r>
            <a:r>
              <a:rPr dirty="0" sz="1800" spc="-40" b="1">
                <a:solidFill>
                  <a:srgbClr val="003366"/>
                </a:solidFill>
                <a:latin typeface="Comic Sans MS"/>
                <a:cs typeface="Comic Sans MS"/>
              </a:rPr>
              <a:t>h</a:t>
            </a:r>
            <a:r>
              <a:rPr dirty="0" sz="1800" spc="-10" b="1">
                <a:solidFill>
                  <a:srgbClr val="003366"/>
                </a:solidFill>
                <a:latin typeface="Comic Sans MS"/>
                <a:cs typeface="Comic Sans MS"/>
              </a:rPr>
              <a:t>e</a:t>
            </a:r>
            <a:r>
              <a:rPr dirty="0" sz="1800" spc="30" b="1">
                <a:solidFill>
                  <a:srgbClr val="003366"/>
                </a:solidFill>
                <a:latin typeface="Comic Sans MS"/>
                <a:cs typeface="Comic Sans MS"/>
              </a:rPr>
              <a:t>r</a:t>
            </a:r>
            <a:r>
              <a:rPr dirty="0" sz="1800" spc="-5" b="1">
                <a:solidFill>
                  <a:srgbClr val="003366"/>
                </a:solidFill>
                <a:latin typeface="Comic Sans MS"/>
                <a:cs typeface="Comic Sans MS"/>
              </a:rPr>
              <a:t>a</a:t>
            </a:r>
            <a:r>
              <a:rPr dirty="0" sz="1800" b="1">
                <a:solidFill>
                  <a:srgbClr val="003366"/>
                </a:solidFill>
                <a:latin typeface="Comic Sans MS"/>
                <a:cs typeface="Comic Sans MS"/>
              </a:rPr>
              <a:t>l  </a:t>
            </a:r>
            <a:r>
              <a:rPr dirty="0" sz="1800" spc="35" b="1">
                <a:solidFill>
                  <a:srgbClr val="003366"/>
                </a:solidFill>
                <a:latin typeface="Comic Sans MS"/>
                <a:cs typeface="Comic Sans MS"/>
              </a:rPr>
              <a:t>r</a:t>
            </a:r>
            <a:r>
              <a:rPr dirty="0" sz="1800" spc="-10" b="1">
                <a:solidFill>
                  <a:srgbClr val="003366"/>
                </a:solidFill>
                <a:latin typeface="Comic Sans MS"/>
                <a:cs typeface="Comic Sans MS"/>
              </a:rPr>
              <a:t>e</a:t>
            </a:r>
            <a:r>
              <a:rPr dirty="0" sz="1800" spc="20" b="1">
                <a:solidFill>
                  <a:srgbClr val="003366"/>
                </a:solidFill>
                <a:latin typeface="Comic Sans MS"/>
                <a:cs typeface="Comic Sans MS"/>
              </a:rPr>
              <a:t>s</a:t>
            </a:r>
            <a:r>
              <a:rPr dirty="0" sz="1800" spc="-5" b="1">
                <a:solidFill>
                  <a:srgbClr val="003366"/>
                </a:solidFill>
                <a:latin typeface="Comic Sans MS"/>
                <a:cs typeface="Comic Sans MS"/>
              </a:rPr>
              <a:t>i</a:t>
            </a:r>
            <a:r>
              <a:rPr dirty="0" sz="1800" spc="20" b="1">
                <a:solidFill>
                  <a:srgbClr val="003366"/>
                </a:solidFill>
                <a:latin typeface="Comic Sans MS"/>
                <a:cs typeface="Comic Sans MS"/>
              </a:rPr>
              <a:t>s</a:t>
            </a:r>
            <a:r>
              <a:rPr dirty="0" sz="1800" spc="-50" b="1">
                <a:solidFill>
                  <a:srgbClr val="003366"/>
                </a:solidFill>
                <a:latin typeface="Comic Sans MS"/>
                <a:cs typeface="Comic Sans MS"/>
              </a:rPr>
              <a:t>t</a:t>
            </a:r>
            <a:r>
              <a:rPr dirty="0" sz="1800" b="1">
                <a:solidFill>
                  <a:srgbClr val="003366"/>
                </a:solidFill>
                <a:latin typeface="Comic Sans MS"/>
                <a:cs typeface="Comic Sans MS"/>
              </a:rPr>
              <a:t>a</a:t>
            </a:r>
            <a:r>
              <a:rPr dirty="0" sz="1800" spc="-45" b="1">
                <a:solidFill>
                  <a:srgbClr val="003366"/>
                </a:solidFill>
                <a:latin typeface="Comic Sans MS"/>
                <a:cs typeface="Comic Sans MS"/>
              </a:rPr>
              <a:t>n</a:t>
            </a:r>
            <a:r>
              <a:rPr dirty="0" sz="1800" spc="-25" b="1">
                <a:solidFill>
                  <a:srgbClr val="003366"/>
                </a:solidFill>
                <a:latin typeface="Comic Sans MS"/>
                <a:cs typeface="Comic Sans MS"/>
              </a:rPr>
              <a:t>c</a:t>
            </a:r>
            <a:r>
              <a:rPr dirty="0" sz="1800" b="1">
                <a:solidFill>
                  <a:srgbClr val="003366"/>
                </a:solidFill>
                <a:latin typeface="Comic Sans MS"/>
                <a:cs typeface="Comic Sans MS"/>
              </a:rPr>
              <a:t>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58050" y="46545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342900" y="439470"/>
                </a:moveTo>
                <a:lnTo>
                  <a:pt x="0" y="439470"/>
                </a:lnTo>
                <a:lnTo>
                  <a:pt x="171450" y="584200"/>
                </a:lnTo>
                <a:lnTo>
                  <a:pt x="342900" y="439470"/>
                </a:lnTo>
                <a:close/>
              </a:path>
              <a:path w="342900" h="584200">
                <a:moveTo>
                  <a:pt x="257175" y="0"/>
                </a:moveTo>
                <a:lnTo>
                  <a:pt x="85725" y="0"/>
                </a:lnTo>
                <a:lnTo>
                  <a:pt x="85725" y="439470"/>
                </a:lnTo>
                <a:lnTo>
                  <a:pt x="257175" y="439470"/>
                </a:lnTo>
                <a:lnTo>
                  <a:pt x="257175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258050" y="46545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0" y="439465"/>
                </a:moveTo>
                <a:lnTo>
                  <a:pt x="85725" y="439465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439465"/>
                </a:lnTo>
                <a:lnTo>
                  <a:pt x="342900" y="439465"/>
                </a:lnTo>
                <a:lnTo>
                  <a:pt x="171450" y="584200"/>
                </a:lnTo>
                <a:lnTo>
                  <a:pt x="0" y="4394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27550" y="46545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342900" y="439470"/>
                </a:moveTo>
                <a:lnTo>
                  <a:pt x="0" y="439470"/>
                </a:lnTo>
                <a:lnTo>
                  <a:pt x="171450" y="584200"/>
                </a:lnTo>
                <a:lnTo>
                  <a:pt x="342900" y="439470"/>
                </a:lnTo>
                <a:close/>
              </a:path>
              <a:path w="342900" h="584200">
                <a:moveTo>
                  <a:pt x="257175" y="0"/>
                </a:moveTo>
                <a:lnTo>
                  <a:pt x="85725" y="0"/>
                </a:lnTo>
                <a:lnTo>
                  <a:pt x="85725" y="439470"/>
                </a:lnTo>
                <a:lnTo>
                  <a:pt x="257175" y="439470"/>
                </a:lnTo>
                <a:lnTo>
                  <a:pt x="257175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27550" y="46545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0" y="439465"/>
                </a:moveTo>
                <a:lnTo>
                  <a:pt x="85725" y="439465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439465"/>
                </a:lnTo>
                <a:lnTo>
                  <a:pt x="342900" y="439465"/>
                </a:lnTo>
                <a:lnTo>
                  <a:pt x="171450" y="584200"/>
                </a:lnTo>
                <a:lnTo>
                  <a:pt x="0" y="4394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60550" y="46545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342900" y="439470"/>
                </a:moveTo>
                <a:lnTo>
                  <a:pt x="0" y="439470"/>
                </a:lnTo>
                <a:lnTo>
                  <a:pt x="171450" y="584200"/>
                </a:lnTo>
                <a:lnTo>
                  <a:pt x="342900" y="439470"/>
                </a:lnTo>
                <a:close/>
              </a:path>
              <a:path w="342900" h="584200">
                <a:moveTo>
                  <a:pt x="257175" y="0"/>
                </a:moveTo>
                <a:lnTo>
                  <a:pt x="85725" y="0"/>
                </a:lnTo>
                <a:lnTo>
                  <a:pt x="85725" y="439470"/>
                </a:lnTo>
                <a:lnTo>
                  <a:pt x="257175" y="439470"/>
                </a:lnTo>
                <a:lnTo>
                  <a:pt x="257175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860550" y="46545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0" y="439465"/>
                </a:moveTo>
                <a:lnTo>
                  <a:pt x="85724" y="439465"/>
                </a:lnTo>
                <a:lnTo>
                  <a:pt x="85724" y="0"/>
                </a:lnTo>
                <a:lnTo>
                  <a:pt x="257175" y="0"/>
                </a:lnTo>
                <a:lnTo>
                  <a:pt x="257175" y="439465"/>
                </a:lnTo>
                <a:lnTo>
                  <a:pt x="342900" y="439465"/>
                </a:lnTo>
                <a:lnTo>
                  <a:pt x="171450" y="584200"/>
                </a:lnTo>
                <a:lnTo>
                  <a:pt x="0" y="4394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607680" y="1795564"/>
            <a:ext cx="3545840" cy="160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2600" indent="-469900">
              <a:lnSpc>
                <a:spcPct val="100000"/>
              </a:lnSpc>
              <a:buClr>
                <a:srgbClr val="C00000"/>
              </a:buClr>
              <a:buSzPct val="84615"/>
              <a:buFont typeface="Arial"/>
              <a:buChar char="§"/>
              <a:tabLst>
                <a:tab pos="481965" algn="l"/>
                <a:tab pos="482600" algn="l"/>
              </a:tabLst>
            </a:pPr>
            <a:r>
              <a:rPr dirty="0" sz="2600" spc="-5" b="1">
                <a:latin typeface="Calibri"/>
                <a:cs typeface="Calibri"/>
              </a:rPr>
              <a:t>Cardiac output</a:t>
            </a:r>
            <a:r>
              <a:rPr dirty="0" sz="2600" spc="5" b="1">
                <a:latin typeface="Calibri"/>
                <a:cs typeface="Calibri"/>
              </a:rPr>
              <a:t> </a:t>
            </a:r>
            <a:r>
              <a:rPr dirty="0" sz="2600" spc="-15" b="1">
                <a:latin typeface="Calibri"/>
                <a:cs typeface="Calibri"/>
              </a:rPr>
              <a:t>(Flow.)</a:t>
            </a:r>
            <a:endParaRPr sz="2600">
              <a:latin typeface="Calibri"/>
              <a:cs typeface="Calibri"/>
            </a:endParaRPr>
          </a:p>
          <a:p>
            <a:pPr marL="482600" indent="-469900">
              <a:lnSpc>
                <a:spcPct val="100000"/>
              </a:lnSpc>
              <a:spcBef>
                <a:spcPts val="1580"/>
              </a:spcBef>
              <a:buClr>
                <a:srgbClr val="C00000"/>
              </a:buClr>
              <a:buSzPct val="84615"/>
              <a:buFont typeface="Arial"/>
              <a:buChar char="§"/>
              <a:tabLst>
                <a:tab pos="481965" algn="l"/>
                <a:tab pos="482600" algn="l"/>
              </a:tabLst>
            </a:pPr>
            <a:r>
              <a:rPr dirty="0" sz="2600" spc="-10" b="1">
                <a:latin typeface="Calibri"/>
                <a:cs typeface="Calibri"/>
              </a:rPr>
              <a:t>Peripheral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spc="-10" b="1">
                <a:latin typeface="Calibri"/>
                <a:cs typeface="Calibri"/>
              </a:rPr>
              <a:t>Resistance.</a:t>
            </a:r>
            <a:endParaRPr sz="2600">
              <a:latin typeface="Calibri"/>
              <a:cs typeface="Calibri"/>
            </a:endParaRPr>
          </a:p>
          <a:p>
            <a:pPr marL="482600" indent="-469900">
              <a:lnSpc>
                <a:spcPct val="100000"/>
              </a:lnSpc>
              <a:spcBef>
                <a:spcPts val="1580"/>
              </a:spcBef>
              <a:buClr>
                <a:srgbClr val="C00000"/>
              </a:buClr>
              <a:buSzPct val="84615"/>
              <a:buFont typeface="Arial"/>
              <a:buChar char="§"/>
              <a:tabLst>
                <a:tab pos="481965" algn="l"/>
                <a:tab pos="482600" algn="l"/>
              </a:tabLst>
            </a:pPr>
            <a:r>
              <a:rPr dirty="0" sz="2600" b="1">
                <a:latin typeface="Calibri"/>
                <a:cs typeface="Calibri"/>
              </a:rPr>
              <a:t>Blood</a:t>
            </a:r>
            <a:r>
              <a:rPr dirty="0" sz="2600" spc="-70" b="1">
                <a:latin typeface="Calibri"/>
                <a:cs typeface="Calibri"/>
              </a:rPr>
              <a:t> </a:t>
            </a:r>
            <a:r>
              <a:rPr dirty="0" sz="2600" spc="-15" b="1">
                <a:latin typeface="Calibri"/>
                <a:cs typeface="Calibri"/>
              </a:rPr>
              <a:t>volume.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078431" y="6633778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11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6900" y="635000"/>
            <a:ext cx="8229600" cy="558800"/>
          </a:xfrm>
          <a:prstGeom prst="rect"/>
          <a:solidFill>
            <a:srgbClr val="FBEED7"/>
          </a:solidFill>
        </p:spPr>
        <p:txBody>
          <a:bodyPr wrap="square" lIns="0" tIns="0" rIns="0" bIns="0" rtlCol="0" vert="horz">
            <a:spAutoFit/>
          </a:bodyPr>
          <a:lstStyle/>
          <a:p>
            <a:pPr marL="1673225">
              <a:lnSpc>
                <a:spcPts val="4250"/>
              </a:lnSpc>
            </a:pPr>
            <a:r>
              <a:rPr dirty="0" sz="3600" spc="-20">
                <a:solidFill>
                  <a:srgbClr val="174D61"/>
                </a:solidFill>
              </a:rPr>
              <a:t>Cardiac </a:t>
            </a:r>
            <a:r>
              <a:rPr dirty="0" sz="3600" spc="-10">
                <a:solidFill>
                  <a:srgbClr val="174D61"/>
                </a:solidFill>
              </a:rPr>
              <a:t>Output</a:t>
            </a:r>
            <a:r>
              <a:rPr dirty="0" sz="3600" spc="65">
                <a:solidFill>
                  <a:srgbClr val="174D61"/>
                </a:solidFill>
              </a:rPr>
              <a:t> </a:t>
            </a:r>
            <a:r>
              <a:rPr dirty="0" sz="3600">
                <a:solidFill>
                  <a:srgbClr val="174D61"/>
                </a:solidFill>
              </a:rPr>
              <a:t>(CO)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857383" y="1357119"/>
            <a:ext cx="7696834" cy="2602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3400" marR="838200" indent="-520700">
              <a:lnSpc>
                <a:spcPct val="109800"/>
              </a:lnSpc>
              <a:buClr>
                <a:srgbClr val="EE9340"/>
              </a:buClr>
              <a:buFont typeface="MS Mincho"/>
              <a:buChar char="■"/>
              <a:tabLst>
                <a:tab pos="482600" algn="l"/>
              </a:tabLst>
            </a:pPr>
            <a:r>
              <a:rPr dirty="0" sz="2200" spc="5" b="1">
                <a:latin typeface="Calibri"/>
                <a:cs typeface="Calibri"/>
              </a:rPr>
              <a:t>Cardiac</a:t>
            </a:r>
            <a:r>
              <a:rPr dirty="0" sz="2200" spc="-125" b="1">
                <a:latin typeface="Calibri"/>
                <a:cs typeface="Calibri"/>
              </a:rPr>
              <a:t> </a:t>
            </a:r>
            <a:r>
              <a:rPr dirty="0" sz="2200" spc="15" b="1">
                <a:latin typeface="Calibri"/>
                <a:cs typeface="Calibri"/>
              </a:rPr>
              <a:t>output</a:t>
            </a:r>
            <a:r>
              <a:rPr dirty="0" sz="2200" spc="-70" b="1">
                <a:latin typeface="Calibri"/>
                <a:cs typeface="Calibri"/>
              </a:rPr>
              <a:t> </a:t>
            </a:r>
            <a:r>
              <a:rPr dirty="0" sz="2200" spc="15" b="1">
                <a:latin typeface="Calibri"/>
                <a:cs typeface="Calibri"/>
              </a:rPr>
              <a:t>(CO)</a:t>
            </a:r>
            <a:r>
              <a:rPr dirty="0" sz="2200" spc="-9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is</a:t>
            </a:r>
            <a:r>
              <a:rPr dirty="0" sz="2200" spc="15" b="1">
                <a:latin typeface="Calibri"/>
                <a:cs typeface="Calibri"/>
              </a:rPr>
              <a:t> the</a:t>
            </a:r>
            <a:r>
              <a:rPr dirty="0" sz="2200" spc="-114" b="1">
                <a:latin typeface="Calibri"/>
                <a:cs typeface="Calibri"/>
              </a:rPr>
              <a:t> </a:t>
            </a:r>
            <a:r>
              <a:rPr dirty="0" sz="2200" spc="10" b="1">
                <a:latin typeface="Calibri"/>
                <a:cs typeface="Calibri"/>
              </a:rPr>
              <a:t>amount</a:t>
            </a:r>
            <a:r>
              <a:rPr dirty="0" sz="2200" spc="-70" b="1">
                <a:latin typeface="Calibri"/>
                <a:cs typeface="Calibri"/>
              </a:rPr>
              <a:t> </a:t>
            </a:r>
            <a:r>
              <a:rPr dirty="0" sz="2200" spc="5" b="1">
                <a:latin typeface="Calibri"/>
                <a:cs typeface="Calibri"/>
              </a:rPr>
              <a:t>of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blood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5" b="1">
                <a:latin typeface="Calibri"/>
                <a:cs typeface="Calibri"/>
              </a:rPr>
              <a:t>pumped</a:t>
            </a:r>
            <a:r>
              <a:rPr dirty="0" sz="2200" spc="-85" b="1">
                <a:latin typeface="Calibri"/>
                <a:cs typeface="Calibri"/>
              </a:rPr>
              <a:t> </a:t>
            </a:r>
            <a:r>
              <a:rPr dirty="0" sz="2200" spc="5" b="1">
                <a:latin typeface="Calibri"/>
                <a:cs typeface="Calibri"/>
              </a:rPr>
              <a:t>by  </a:t>
            </a:r>
            <a:r>
              <a:rPr dirty="0" sz="2200" spc="-10" b="1">
                <a:latin typeface="Calibri"/>
                <a:cs typeface="Calibri"/>
              </a:rPr>
              <a:t>ventricles </a:t>
            </a:r>
            <a:r>
              <a:rPr dirty="0" sz="2200" b="1">
                <a:latin typeface="Calibri"/>
                <a:cs typeface="Calibri"/>
              </a:rPr>
              <a:t>per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minute.</a:t>
            </a:r>
            <a:endParaRPr sz="2200">
              <a:latin typeface="Calibri"/>
              <a:cs typeface="Calibri"/>
            </a:endParaRPr>
          </a:p>
          <a:p>
            <a:pPr marL="482600" indent="-469900">
              <a:lnSpc>
                <a:spcPct val="100000"/>
              </a:lnSpc>
              <a:spcBef>
                <a:spcPts val="1360"/>
              </a:spcBef>
              <a:buClr>
                <a:srgbClr val="EE9340"/>
              </a:buClr>
              <a:buFont typeface="MS Mincho"/>
              <a:buChar char="■"/>
              <a:tabLst>
                <a:tab pos="482600" algn="l"/>
              </a:tabLst>
            </a:pPr>
            <a:r>
              <a:rPr dirty="0" sz="2200" spc="-10" b="1">
                <a:latin typeface="Calibri"/>
                <a:cs typeface="Calibri"/>
              </a:rPr>
              <a:t>Factors </a:t>
            </a:r>
            <a:r>
              <a:rPr dirty="0" sz="2200" spc="-5" b="1">
                <a:latin typeface="Calibri"/>
                <a:cs typeface="Calibri"/>
              </a:rPr>
              <a:t>determining</a:t>
            </a:r>
            <a:r>
              <a:rPr dirty="0" sz="2200" spc="-145" b="1">
                <a:latin typeface="Calibri"/>
                <a:cs typeface="Calibri"/>
              </a:rPr>
              <a:t> </a:t>
            </a:r>
            <a:r>
              <a:rPr dirty="0" sz="2200" spc="10" b="1">
                <a:latin typeface="Calibri"/>
                <a:cs typeface="Calibri"/>
              </a:rPr>
              <a:t>CO:</a:t>
            </a:r>
            <a:endParaRPr sz="2200">
              <a:latin typeface="Calibri"/>
              <a:cs typeface="Calibri"/>
            </a:endParaRPr>
          </a:p>
          <a:p>
            <a:pPr lvl="1" marL="1028700" indent="-3048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28700" algn="l"/>
              </a:tabLst>
            </a:pPr>
            <a:r>
              <a:rPr dirty="0" sz="2000" spc="-10">
                <a:latin typeface="Calibri"/>
                <a:cs typeface="Calibri"/>
              </a:rPr>
              <a:t>Stroke</a:t>
            </a:r>
            <a:r>
              <a:rPr dirty="0" sz="2000" spc="-14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volume</a:t>
            </a:r>
            <a:endParaRPr sz="2000">
              <a:latin typeface="Calibri"/>
              <a:cs typeface="Calibri"/>
            </a:endParaRPr>
          </a:p>
          <a:p>
            <a:pPr lvl="1" marL="1003300" indent="-3048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1003300" algn="l"/>
              </a:tabLst>
            </a:pPr>
            <a:r>
              <a:rPr dirty="0" sz="2000" spc="-5">
                <a:latin typeface="Calibri"/>
                <a:cs typeface="Calibri"/>
              </a:rPr>
              <a:t>Heart </a:t>
            </a:r>
            <a:r>
              <a:rPr dirty="0" sz="2000" spc="15">
                <a:latin typeface="Calibri"/>
                <a:cs typeface="Calibri"/>
              </a:rPr>
              <a:t>rate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400"/>
              </a:spcBef>
            </a:pPr>
            <a:r>
              <a:rPr dirty="0" sz="2400" spc="20" b="1">
                <a:latin typeface="Arial Black"/>
                <a:cs typeface="Arial Black"/>
              </a:rPr>
              <a:t>Cardiac </a:t>
            </a:r>
            <a:r>
              <a:rPr dirty="0" sz="2400" b="1">
                <a:latin typeface="Arial Black"/>
                <a:cs typeface="Arial Black"/>
              </a:rPr>
              <a:t>Output = </a:t>
            </a:r>
            <a:r>
              <a:rPr dirty="0" sz="2400" spc="-15" b="1">
                <a:latin typeface="Arial Black"/>
                <a:cs typeface="Arial Black"/>
              </a:rPr>
              <a:t>Stroke Volume </a:t>
            </a:r>
            <a:r>
              <a:rPr dirty="0" sz="2400" b="1">
                <a:latin typeface="Arial Black"/>
                <a:cs typeface="Arial Black"/>
              </a:rPr>
              <a:t>X </a:t>
            </a:r>
            <a:r>
              <a:rPr dirty="0" sz="2400" spc="20" b="1">
                <a:latin typeface="Arial Black"/>
                <a:cs typeface="Arial Black"/>
              </a:rPr>
              <a:t>Heart</a:t>
            </a:r>
            <a:r>
              <a:rPr dirty="0" sz="2400" spc="-245" b="1">
                <a:latin typeface="Arial Black"/>
                <a:cs typeface="Arial Black"/>
              </a:rPr>
              <a:t> </a:t>
            </a:r>
            <a:r>
              <a:rPr dirty="0" sz="2400" spc="15" b="1">
                <a:latin typeface="Arial Black"/>
                <a:cs typeface="Arial Black"/>
              </a:rPr>
              <a:t>Rate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1177" y="4509122"/>
            <a:ext cx="2089150" cy="676275"/>
          </a:xfrm>
          <a:custGeom>
            <a:avLst/>
            <a:gdLst/>
            <a:ahLst/>
            <a:cxnLst/>
            <a:rect l="l" t="t" r="r" b="b"/>
            <a:pathLst>
              <a:path w="2089150" h="676275">
                <a:moveTo>
                  <a:pt x="0" y="676275"/>
                </a:moveTo>
                <a:lnTo>
                  <a:pt x="2088654" y="676275"/>
                </a:lnTo>
                <a:lnTo>
                  <a:pt x="2088654" y="0"/>
                </a:lnTo>
                <a:lnTo>
                  <a:pt x="0" y="0"/>
                </a:lnTo>
                <a:lnTo>
                  <a:pt x="0" y="6762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71177" y="5185395"/>
            <a:ext cx="2089150" cy="668655"/>
          </a:xfrm>
          <a:custGeom>
            <a:avLst/>
            <a:gdLst/>
            <a:ahLst/>
            <a:cxnLst/>
            <a:rect l="l" t="t" r="r" b="b"/>
            <a:pathLst>
              <a:path w="2089150" h="668654">
                <a:moveTo>
                  <a:pt x="0" y="668337"/>
                </a:moveTo>
                <a:lnTo>
                  <a:pt x="2088654" y="668337"/>
                </a:lnTo>
                <a:lnTo>
                  <a:pt x="2088654" y="0"/>
                </a:lnTo>
                <a:lnTo>
                  <a:pt x="0" y="0"/>
                </a:lnTo>
                <a:lnTo>
                  <a:pt x="0" y="66833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71177" y="5853732"/>
            <a:ext cx="2089150" cy="671830"/>
          </a:xfrm>
          <a:custGeom>
            <a:avLst/>
            <a:gdLst/>
            <a:ahLst/>
            <a:cxnLst/>
            <a:rect l="l" t="t" r="r" b="b"/>
            <a:pathLst>
              <a:path w="2089150" h="671829">
                <a:moveTo>
                  <a:pt x="0" y="671513"/>
                </a:moveTo>
                <a:lnTo>
                  <a:pt x="2088654" y="671513"/>
                </a:lnTo>
                <a:lnTo>
                  <a:pt x="2088654" y="0"/>
                </a:lnTo>
                <a:lnTo>
                  <a:pt x="0" y="0"/>
                </a:lnTo>
                <a:lnTo>
                  <a:pt x="0" y="67151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58477" y="5185397"/>
            <a:ext cx="2108200" cy="0"/>
          </a:xfrm>
          <a:custGeom>
            <a:avLst/>
            <a:gdLst/>
            <a:ahLst/>
            <a:cxnLst/>
            <a:rect l="l" t="t" r="r" b="b"/>
            <a:pathLst>
              <a:path w="2108200" h="0">
                <a:moveTo>
                  <a:pt x="0" y="0"/>
                </a:moveTo>
                <a:lnTo>
                  <a:pt x="21077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58477" y="5853733"/>
            <a:ext cx="2108200" cy="0"/>
          </a:xfrm>
          <a:custGeom>
            <a:avLst/>
            <a:gdLst/>
            <a:ahLst/>
            <a:cxnLst/>
            <a:rect l="l" t="t" r="r" b="b"/>
            <a:pathLst>
              <a:path w="2108200" h="0">
                <a:moveTo>
                  <a:pt x="0" y="0"/>
                </a:moveTo>
                <a:lnTo>
                  <a:pt x="21077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59829" y="4496422"/>
            <a:ext cx="0" cy="2041525"/>
          </a:xfrm>
          <a:custGeom>
            <a:avLst/>
            <a:gdLst/>
            <a:ahLst/>
            <a:cxnLst/>
            <a:rect l="l" t="t" r="r" b="b"/>
            <a:pathLst>
              <a:path w="0" h="2041525">
                <a:moveTo>
                  <a:pt x="0" y="0"/>
                </a:moveTo>
                <a:lnTo>
                  <a:pt x="0" y="20415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1177" y="4496422"/>
            <a:ext cx="0" cy="2041525"/>
          </a:xfrm>
          <a:custGeom>
            <a:avLst/>
            <a:gdLst/>
            <a:ahLst/>
            <a:cxnLst/>
            <a:rect l="l" t="t" r="r" b="b"/>
            <a:pathLst>
              <a:path w="0" h="2041525">
                <a:moveTo>
                  <a:pt x="0" y="0"/>
                </a:moveTo>
                <a:lnTo>
                  <a:pt x="0" y="204153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58477" y="4509122"/>
            <a:ext cx="2108200" cy="0"/>
          </a:xfrm>
          <a:custGeom>
            <a:avLst/>
            <a:gdLst/>
            <a:ahLst/>
            <a:cxnLst/>
            <a:rect l="l" t="t" r="r" b="b"/>
            <a:pathLst>
              <a:path w="2108200" h="0">
                <a:moveTo>
                  <a:pt x="0" y="0"/>
                </a:moveTo>
                <a:lnTo>
                  <a:pt x="21077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58477" y="6525253"/>
            <a:ext cx="2108200" cy="0"/>
          </a:xfrm>
          <a:custGeom>
            <a:avLst/>
            <a:gdLst/>
            <a:ahLst/>
            <a:cxnLst/>
            <a:rect l="l" t="t" r="r" b="b"/>
            <a:pathLst>
              <a:path w="2108200" h="0">
                <a:moveTo>
                  <a:pt x="0" y="0"/>
                </a:moveTo>
                <a:lnTo>
                  <a:pt x="21077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240805" y="4542142"/>
            <a:ext cx="1531620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10"/>
              </a:lnSpc>
            </a:pPr>
            <a:r>
              <a:rPr dirty="0" sz="1600" spc="-5" b="1">
                <a:solidFill>
                  <a:srgbClr val="003366"/>
                </a:solidFill>
                <a:latin typeface="Comic Sans MS"/>
                <a:cs typeface="Comic Sans MS"/>
              </a:rPr>
              <a:t>Cardiac</a:t>
            </a:r>
            <a:r>
              <a:rPr dirty="0" sz="1600" spc="-15" b="1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5" b="1">
                <a:solidFill>
                  <a:srgbClr val="003366"/>
                </a:solidFill>
                <a:latin typeface="Comic Sans MS"/>
                <a:cs typeface="Comic Sans MS"/>
              </a:rPr>
              <a:t>Output</a:t>
            </a:r>
            <a:endParaRPr sz="1600">
              <a:latin typeface="Comic Sans MS"/>
              <a:cs typeface="Comic Sans MS"/>
            </a:endParaRPr>
          </a:p>
          <a:p>
            <a:pPr algn="ctr" marL="3810">
              <a:lnSpc>
                <a:spcPts val="1910"/>
              </a:lnSpc>
            </a:pPr>
            <a:r>
              <a:rPr dirty="0" sz="1600" spc="15">
                <a:solidFill>
                  <a:srgbClr val="003366"/>
                </a:solidFill>
                <a:latin typeface="Comic Sans MS"/>
                <a:cs typeface="Comic Sans MS"/>
              </a:rPr>
              <a:t>(CO)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1136" y="5228577"/>
            <a:ext cx="1813560" cy="489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42900">
              <a:lnSpc>
                <a:spcPts val="1900"/>
              </a:lnSpc>
            </a:pPr>
            <a:r>
              <a:rPr dirty="0" sz="1600">
                <a:solidFill>
                  <a:srgbClr val="003366"/>
                </a:solidFill>
                <a:latin typeface="Comic Sans MS"/>
                <a:cs typeface="Comic Sans MS"/>
              </a:rPr>
              <a:t>= </a:t>
            </a:r>
            <a:r>
              <a:rPr dirty="0" sz="1600" spc="5">
                <a:solidFill>
                  <a:srgbClr val="003366"/>
                </a:solidFill>
                <a:latin typeface="Comic Sans MS"/>
                <a:cs typeface="Comic Sans MS"/>
              </a:rPr>
              <a:t>Output </a:t>
            </a:r>
            <a:r>
              <a:rPr dirty="0" sz="1600" spc="-45">
                <a:solidFill>
                  <a:srgbClr val="003366"/>
                </a:solidFill>
                <a:latin typeface="Comic Sans MS"/>
                <a:cs typeface="Comic Sans MS"/>
              </a:rPr>
              <a:t>of  </a:t>
            </a:r>
            <a:r>
              <a:rPr dirty="0" sz="1600" spc="-5">
                <a:solidFill>
                  <a:srgbClr val="003366"/>
                </a:solidFill>
                <a:latin typeface="Comic Sans MS"/>
                <a:cs typeface="Comic Sans MS"/>
              </a:rPr>
              <a:t>ventricles </a:t>
            </a:r>
            <a:r>
              <a:rPr dirty="0" sz="1600">
                <a:solidFill>
                  <a:srgbClr val="003366"/>
                </a:solidFill>
                <a:latin typeface="Comic Sans MS"/>
                <a:cs typeface="Comic Sans MS"/>
              </a:rPr>
              <a:t>/</a:t>
            </a:r>
            <a:r>
              <a:rPr dirty="0" sz="1600" spc="-5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-25">
                <a:solidFill>
                  <a:srgbClr val="003366"/>
                </a:solidFill>
                <a:latin typeface="Comic Sans MS"/>
                <a:cs typeface="Comic Sans MS"/>
              </a:rPr>
              <a:t>minute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04302" y="5886753"/>
            <a:ext cx="1408430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910"/>
              </a:lnSpc>
            </a:pPr>
            <a:r>
              <a:rPr dirty="0" sz="1600">
                <a:solidFill>
                  <a:srgbClr val="003366"/>
                </a:solidFill>
                <a:latin typeface="Symbol"/>
                <a:cs typeface="Symbol"/>
              </a:rPr>
              <a:t></a:t>
            </a:r>
            <a:r>
              <a:rPr dirty="0" sz="160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3366"/>
                </a:solidFill>
                <a:latin typeface="Comic Sans MS"/>
                <a:cs typeface="Comic Sans MS"/>
              </a:rPr>
              <a:t>5</a:t>
            </a:r>
            <a:r>
              <a:rPr dirty="0" sz="1600" spc="-35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-20">
                <a:solidFill>
                  <a:srgbClr val="003366"/>
                </a:solidFill>
                <a:latin typeface="Comic Sans MS"/>
                <a:cs typeface="Comic Sans MS"/>
              </a:rPr>
              <a:t>L/min</a:t>
            </a:r>
            <a:endParaRPr sz="1600">
              <a:latin typeface="Comic Sans MS"/>
              <a:cs typeface="Comic Sans MS"/>
            </a:endParaRPr>
          </a:p>
          <a:p>
            <a:pPr algn="ctr">
              <a:lnSpc>
                <a:spcPts val="1910"/>
              </a:lnSpc>
            </a:pPr>
            <a:r>
              <a:rPr dirty="0" sz="1600">
                <a:solidFill>
                  <a:srgbClr val="003366"/>
                </a:solidFill>
                <a:latin typeface="Comic Sans MS"/>
                <a:cs typeface="Comic Sans MS"/>
              </a:rPr>
              <a:t>(av. </a:t>
            </a:r>
            <a:r>
              <a:rPr dirty="0" sz="1600" spc="15">
                <a:solidFill>
                  <a:srgbClr val="003366"/>
                </a:solidFill>
                <a:latin typeface="Comic Sans MS"/>
                <a:cs typeface="Comic Sans MS"/>
              </a:rPr>
              <a:t>5-6</a:t>
            </a:r>
            <a:r>
              <a:rPr dirty="0" sz="1600" spc="-110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-25">
                <a:solidFill>
                  <a:srgbClr val="003366"/>
                </a:solidFill>
                <a:latin typeface="Comic Sans MS"/>
                <a:cs typeface="Comic Sans MS"/>
              </a:rPr>
              <a:t>L/min)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07904" y="4544148"/>
            <a:ext cx="2180590" cy="682625"/>
          </a:xfrm>
          <a:custGeom>
            <a:avLst/>
            <a:gdLst/>
            <a:ahLst/>
            <a:cxnLst/>
            <a:rect l="l" t="t" r="r" b="b"/>
            <a:pathLst>
              <a:path w="2180590" h="682625">
                <a:moveTo>
                  <a:pt x="0" y="682624"/>
                </a:moveTo>
                <a:lnTo>
                  <a:pt x="2180005" y="682624"/>
                </a:lnTo>
                <a:lnTo>
                  <a:pt x="2180005" y="0"/>
                </a:lnTo>
                <a:lnTo>
                  <a:pt x="0" y="0"/>
                </a:lnTo>
                <a:lnTo>
                  <a:pt x="0" y="682624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07904" y="5226768"/>
            <a:ext cx="2180590" cy="698500"/>
          </a:xfrm>
          <a:custGeom>
            <a:avLst/>
            <a:gdLst/>
            <a:ahLst/>
            <a:cxnLst/>
            <a:rect l="l" t="t" r="r" b="b"/>
            <a:pathLst>
              <a:path w="2180590" h="698500">
                <a:moveTo>
                  <a:pt x="0" y="698500"/>
                </a:moveTo>
                <a:lnTo>
                  <a:pt x="2180005" y="698500"/>
                </a:lnTo>
                <a:lnTo>
                  <a:pt x="2180005" y="0"/>
                </a:lnTo>
                <a:lnTo>
                  <a:pt x="0" y="0"/>
                </a:lnTo>
                <a:lnTo>
                  <a:pt x="0" y="6985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07904" y="5925268"/>
            <a:ext cx="2180590" cy="600075"/>
          </a:xfrm>
          <a:custGeom>
            <a:avLst/>
            <a:gdLst/>
            <a:ahLst/>
            <a:cxnLst/>
            <a:rect l="l" t="t" r="r" b="b"/>
            <a:pathLst>
              <a:path w="2180590" h="600075">
                <a:moveTo>
                  <a:pt x="0" y="600075"/>
                </a:moveTo>
                <a:lnTo>
                  <a:pt x="2180005" y="600075"/>
                </a:lnTo>
                <a:lnTo>
                  <a:pt x="2180005" y="0"/>
                </a:lnTo>
                <a:lnTo>
                  <a:pt x="0" y="0"/>
                </a:lnTo>
                <a:lnTo>
                  <a:pt x="0" y="6000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01554" y="5220424"/>
            <a:ext cx="2193290" cy="12700"/>
          </a:xfrm>
          <a:custGeom>
            <a:avLst/>
            <a:gdLst/>
            <a:ahLst/>
            <a:cxnLst/>
            <a:rect l="l" t="t" r="r" b="b"/>
            <a:pathLst>
              <a:path w="2193290" h="12700">
                <a:moveTo>
                  <a:pt x="0" y="0"/>
                </a:moveTo>
                <a:lnTo>
                  <a:pt x="2192711" y="0"/>
                </a:lnTo>
                <a:lnTo>
                  <a:pt x="2192711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01554" y="5918919"/>
            <a:ext cx="2193290" cy="12700"/>
          </a:xfrm>
          <a:custGeom>
            <a:avLst/>
            <a:gdLst/>
            <a:ahLst/>
            <a:cxnLst/>
            <a:rect l="l" t="t" r="r" b="b"/>
            <a:pathLst>
              <a:path w="2193290" h="12700">
                <a:moveTo>
                  <a:pt x="0" y="0"/>
                </a:moveTo>
                <a:lnTo>
                  <a:pt x="2192711" y="0"/>
                </a:lnTo>
                <a:lnTo>
                  <a:pt x="2192711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887915" y="4531448"/>
            <a:ext cx="0" cy="2006600"/>
          </a:xfrm>
          <a:custGeom>
            <a:avLst/>
            <a:gdLst/>
            <a:ahLst/>
            <a:cxnLst/>
            <a:rect l="l" t="t" r="r" b="b"/>
            <a:pathLst>
              <a:path w="0" h="2006600">
                <a:moveTo>
                  <a:pt x="0" y="0"/>
                </a:moveTo>
                <a:lnTo>
                  <a:pt x="0" y="20066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07904" y="4531448"/>
            <a:ext cx="0" cy="2006600"/>
          </a:xfrm>
          <a:custGeom>
            <a:avLst/>
            <a:gdLst/>
            <a:ahLst/>
            <a:cxnLst/>
            <a:rect l="l" t="t" r="r" b="b"/>
            <a:pathLst>
              <a:path w="0" h="2006600">
                <a:moveTo>
                  <a:pt x="0" y="0"/>
                </a:moveTo>
                <a:lnTo>
                  <a:pt x="0" y="20066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01554" y="4544148"/>
            <a:ext cx="2193290" cy="0"/>
          </a:xfrm>
          <a:custGeom>
            <a:avLst/>
            <a:gdLst/>
            <a:ahLst/>
            <a:cxnLst/>
            <a:rect l="l" t="t" r="r" b="b"/>
            <a:pathLst>
              <a:path w="2193290" h="0">
                <a:moveTo>
                  <a:pt x="0" y="0"/>
                </a:moveTo>
                <a:lnTo>
                  <a:pt x="219271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01554" y="6525349"/>
            <a:ext cx="2193290" cy="0"/>
          </a:xfrm>
          <a:custGeom>
            <a:avLst/>
            <a:gdLst/>
            <a:ahLst/>
            <a:cxnLst/>
            <a:rect l="l" t="t" r="r" b="b"/>
            <a:pathLst>
              <a:path w="2193290" h="0">
                <a:moveTo>
                  <a:pt x="0" y="0"/>
                </a:moveTo>
                <a:lnTo>
                  <a:pt x="219271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078808" y="4577168"/>
            <a:ext cx="1434465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10"/>
              </a:lnSpc>
            </a:pPr>
            <a:r>
              <a:rPr dirty="0" sz="1600" spc="5" b="1">
                <a:solidFill>
                  <a:srgbClr val="003366"/>
                </a:solidFill>
                <a:latin typeface="Comic Sans MS"/>
                <a:cs typeface="Comic Sans MS"/>
              </a:rPr>
              <a:t>Stroke</a:t>
            </a:r>
            <a:r>
              <a:rPr dirty="0" sz="1600" spc="-160" b="1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-25" b="1">
                <a:solidFill>
                  <a:srgbClr val="003366"/>
                </a:solidFill>
                <a:latin typeface="Comic Sans MS"/>
                <a:cs typeface="Comic Sans MS"/>
              </a:rPr>
              <a:t>Volume</a:t>
            </a:r>
            <a:endParaRPr sz="1600">
              <a:latin typeface="Comic Sans MS"/>
              <a:cs typeface="Comic Sans MS"/>
            </a:endParaRPr>
          </a:p>
          <a:p>
            <a:pPr algn="ctr">
              <a:lnSpc>
                <a:spcPts val="1910"/>
              </a:lnSpc>
            </a:pPr>
            <a:r>
              <a:rPr dirty="0" sz="1600" spc="-15">
                <a:solidFill>
                  <a:srgbClr val="003366"/>
                </a:solidFill>
                <a:latin typeface="Comic Sans MS"/>
                <a:cs typeface="Comic Sans MS"/>
              </a:rPr>
              <a:t>(SV)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77170" y="5269953"/>
            <a:ext cx="1619885" cy="489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54000">
              <a:lnSpc>
                <a:spcPts val="1900"/>
              </a:lnSpc>
            </a:pPr>
            <a:r>
              <a:rPr dirty="0" sz="1600">
                <a:solidFill>
                  <a:srgbClr val="003366"/>
                </a:solidFill>
                <a:latin typeface="Comic Sans MS"/>
                <a:cs typeface="Comic Sans MS"/>
              </a:rPr>
              <a:t>= </a:t>
            </a:r>
            <a:r>
              <a:rPr dirty="0" sz="1600" spc="5">
                <a:solidFill>
                  <a:srgbClr val="003366"/>
                </a:solidFill>
                <a:latin typeface="Comic Sans MS"/>
                <a:cs typeface="Comic Sans MS"/>
              </a:rPr>
              <a:t>Output </a:t>
            </a:r>
            <a:r>
              <a:rPr dirty="0" sz="1600" spc="-45">
                <a:solidFill>
                  <a:srgbClr val="003366"/>
                </a:solidFill>
                <a:latin typeface="Comic Sans MS"/>
                <a:cs typeface="Comic Sans MS"/>
              </a:rPr>
              <a:t>of  </a:t>
            </a:r>
            <a:r>
              <a:rPr dirty="0" sz="1600" spc="-5">
                <a:solidFill>
                  <a:srgbClr val="003366"/>
                </a:solidFill>
                <a:latin typeface="Comic Sans MS"/>
                <a:cs typeface="Comic Sans MS"/>
              </a:rPr>
              <a:t>ventricles </a:t>
            </a:r>
            <a:r>
              <a:rPr dirty="0" sz="1600">
                <a:solidFill>
                  <a:srgbClr val="003366"/>
                </a:solidFill>
                <a:latin typeface="Comic Sans MS"/>
                <a:cs typeface="Comic Sans MS"/>
              </a:rPr>
              <a:t>/</a:t>
            </a:r>
            <a:r>
              <a:rPr dirty="0" sz="1600" spc="-20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-15">
                <a:solidFill>
                  <a:srgbClr val="003366"/>
                </a:solidFill>
                <a:latin typeface="Comic Sans MS"/>
                <a:cs typeface="Comic Sans MS"/>
              </a:rPr>
              <a:t>beat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62908" y="5958289"/>
            <a:ext cx="1865630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8890">
              <a:lnSpc>
                <a:spcPts val="1910"/>
              </a:lnSpc>
            </a:pPr>
            <a:r>
              <a:rPr dirty="0" sz="1600" spc="10">
                <a:solidFill>
                  <a:srgbClr val="003366"/>
                </a:solidFill>
                <a:latin typeface="Comic Sans MS"/>
                <a:cs typeface="Comic Sans MS"/>
              </a:rPr>
              <a:t>70</a:t>
            </a:r>
            <a:r>
              <a:rPr dirty="0" sz="1600" spc="-135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-25">
                <a:solidFill>
                  <a:srgbClr val="003366"/>
                </a:solidFill>
                <a:latin typeface="Comic Sans MS"/>
                <a:cs typeface="Comic Sans MS"/>
              </a:rPr>
              <a:t>ml/beat</a:t>
            </a:r>
            <a:endParaRPr sz="1600">
              <a:latin typeface="Comic Sans MS"/>
              <a:cs typeface="Comic Sans MS"/>
            </a:endParaRPr>
          </a:p>
          <a:p>
            <a:pPr algn="ctr">
              <a:lnSpc>
                <a:spcPts val="1910"/>
              </a:lnSpc>
            </a:pPr>
            <a:r>
              <a:rPr dirty="0" sz="1600">
                <a:solidFill>
                  <a:srgbClr val="003366"/>
                </a:solidFill>
                <a:latin typeface="Comic Sans MS"/>
                <a:cs typeface="Comic Sans MS"/>
              </a:rPr>
              <a:t>(av. </a:t>
            </a:r>
            <a:r>
              <a:rPr dirty="0" sz="1600" spc="15">
                <a:solidFill>
                  <a:srgbClr val="003366"/>
                </a:solidFill>
                <a:latin typeface="Comic Sans MS"/>
                <a:cs typeface="Comic Sans MS"/>
              </a:rPr>
              <a:t>70-80</a:t>
            </a:r>
            <a:r>
              <a:rPr dirty="0" sz="1600" spc="-204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-15">
                <a:solidFill>
                  <a:srgbClr val="003366"/>
                </a:solidFill>
                <a:latin typeface="Comic Sans MS"/>
                <a:cs typeface="Comic Sans MS"/>
              </a:rPr>
              <a:t>ml/beat)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24587" y="4541837"/>
            <a:ext cx="2308225" cy="695325"/>
          </a:xfrm>
          <a:custGeom>
            <a:avLst/>
            <a:gdLst/>
            <a:ahLst/>
            <a:cxnLst/>
            <a:rect l="l" t="t" r="r" b="b"/>
            <a:pathLst>
              <a:path w="2308225" h="695325">
                <a:moveTo>
                  <a:pt x="0" y="695325"/>
                </a:moveTo>
                <a:lnTo>
                  <a:pt x="2307856" y="695325"/>
                </a:lnTo>
                <a:lnTo>
                  <a:pt x="2307856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24587" y="5237162"/>
            <a:ext cx="2308225" cy="565150"/>
          </a:xfrm>
          <a:custGeom>
            <a:avLst/>
            <a:gdLst/>
            <a:ahLst/>
            <a:cxnLst/>
            <a:rect l="l" t="t" r="r" b="b"/>
            <a:pathLst>
              <a:path w="2308225" h="565150">
                <a:moveTo>
                  <a:pt x="0" y="565150"/>
                </a:moveTo>
                <a:lnTo>
                  <a:pt x="2307856" y="565150"/>
                </a:lnTo>
                <a:lnTo>
                  <a:pt x="2307856" y="0"/>
                </a:lnTo>
                <a:lnTo>
                  <a:pt x="0" y="0"/>
                </a:lnTo>
                <a:lnTo>
                  <a:pt x="0" y="5651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224587" y="5802312"/>
            <a:ext cx="2308225" cy="650875"/>
          </a:xfrm>
          <a:custGeom>
            <a:avLst/>
            <a:gdLst/>
            <a:ahLst/>
            <a:cxnLst/>
            <a:rect l="l" t="t" r="r" b="b"/>
            <a:pathLst>
              <a:path w="2308225" h="650875">
                <a:moveTo>
                  <a:pt x="0" y="650875"/>
                </a:moveTo>
                <a:lnTo>
                  <a:pt x="2307856" y="650875"/>
                </a:lnTo>
                <a:lnTo>
                  <a:pt x="2307856" y="0"/>
                </a:lnTo>
                <a:lnTo>
                  <a:pt x="0" y="0"/>
                </a:lnTo>
                <a:lnTo>
                  <a:pt x="0" y="6508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218237" y="5237162"/>
            <a:ext cx="2327275" cy="0"/>
          </a:xfrm>
          <a:custGeom>
            <a:avLst/>
            <a:gdLst/>
            <a:ahLst/>
            <a:cxnLst/>
            <a:rect l="l" t="t" r="r" b="b"/>
            <a:pathLst>
              <a:path w="2327275" h="0">
                <a:moveTo>
                  <a:pt x="0" y="0"/>
                </a:moveTo>
                <a:lnTo>
                  <a:pt x="23269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218237" y="5802318"/>
            <a:ext cx="2327275" cy="0"/>
          </a:xfrm>
          <a:custGeom>
            <a:avLst/>
            <a:gdLst/>
            <a:ahLst/>
            <a:cxnLst/>
            <a:rect l="l" t="t" r="r" b="b"/>
            <a:pathLst>
              <a:path w="2327275" h="0">
                <a:moveTo>
                  <a:pt x="0" y="0"/>
                </a:moveTo>
                <a:lnTo>
                  <a:pt x="23269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532438" y="4529137"/>
            <a:ext cx="0" cy="1936750"/>
          </a:xfrm>
          <a:custGeom>
            <a:avLst/>
            <a:gdLst/>
            <a:ahLst/>
            <a:cxnLst/>
            <a:rect l="l" t="t" r="r" b="b"/>
            <a:pathLst>
              <a:path w="0" h="1936750">
                <a:moveTo>
                  <a:pt x="0" y="0"/>
                </a:moveTo>
                <a:lnTo>
                  <a:pt x="0" y="193675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24587" y="4529137"/>
            <a:ext cx="0" cy="1936750"/>
          </a:xfrm>
          <a:custGeom>
            <a:avLst/>
            <a:gdLst/>
            <a:ahLst/>
            <a:cxnLst/>
            <a:rect l="l" t="t" r="r" b="b"/>
            <a:pathLst>
              <a:path w="0" h="1936750">
                <a:moveTo>
                  <a:pt x="0" y="0"/>
                </a:moveTo>
                <a:lnTo>
                  <a:pt x="0" y="19367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218237" y="4541837"/>
            <a:ext cx="2327275" cy="0"/>
          </a:xfrm>
          <a:custGeom>
            <a:avLst/>
            <a:gdLst/>
            <a:ahLst/>
            <a:cxnLst/>
            <a:rect l="l" t="t" r="r" b="b"/>
            <a:pathLst>
              <a:path w="2327275" h="0">
                <a:moveTo>
                  <a:pt x="0" y="0"/>
                </a:moveTo>
                <a:lnTo>
                  <a:pt x="23269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218237" y="6453188"/>
            <a:ext cx="2327275" cy="0"/>
          </a:xfrm>
          <a:custGeom>
            <a:avLst/>
            <a:gdLst/>
            <a:ahLst/>
            <a:cxnLst/>
            <a:rect l="l" t="t" r="r" b="b"/>
            <a:pathLst>
              <a:path w="2327275" h="0">
                <a:moveTo>
                  <a:pt x="0" y="0"/>
                </a:moveTo>
                <a:lnTo>
                  <a:pt x="23269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799071" y="4574857"/>
            <a:ext cx="1143000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10"/>
              </a:lnSpc>
            </a:pPr>
            <a:r>
              <a:rPr dirty="0" sz="1600" b="1">
                <a:solidFill>
                  <a:srgbClr val="003366"/>
                </a:solidFill>
                <a:latin typeface="Comic Sans MS"/>
                <a:cs typeface="Comic Sans MS"/>
              </a:rPr>
              <a:t>Heart</a:t>
            </a:r>
            <a:r>
              <a:rPr dirty="0" sz="1600" spc="-130" b="1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5" b="1">
                <a:solidFill>
                  <a:srgbClr val="003366"/>
                </a:solidFill>
                <a:latin typeface="Comic Sans MS"/>
                <a:cs typeface="Comic Sans MS"/>
              </a:rPr>
              <a:t>Rate</a:t>
            </a:r>
            <a:endParaRPr sz="1600">
              <a:latin typeface="Comic Sans MS"/>
              <a:cs typeface="Comic Sans MS"/>
            </a:endParaRPr>
          </a:p>
          <a:p>
            <a:pPr algn="ctr">
              <a:lnSpc>
                <a:spcPts val="1910"/>
              </a:lnSpc>
            </a:pPr>
            <a:r>
              <a:rPr dirty="0" sz="1600" spc="-10">
                <a:solidFill>
                  <a:srgbClr val="003366"/>
                </a:solidFill>
                <a:latin typeface="Comic Sans MS"/>
                <a:cs typeface="Comic Sans MS"/>
              </a:rPr>
              <a:t>(HR)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21271" y="5270182"/>
            <a:ext cx="1508760" cy="258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003366"/>
                </a:solidFill>
                <a:latin typeface="Comic Sans MS"/>
                <a:cs typeface="Comic Sans MS"/>
              </a:rPr>
              <a:t>= beats/</a:t>
            </a:r>
            <a:r>
              <a:rPr dirty="0" sz="1600" spc="-55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-25">
                <a:solidFill>
                  <a:srgbClr val="003366"/>
                </a:solidFill>
                <a:latin typeface="Comic Sans MS"/>
                <a:cs typeface="Comic Sans MS"/>
              </a:rPr>
              <a:t>minute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03327" y="5835332"/>
            <a:ext cx="2119630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8415">
              <a:lnSpc>
                <a:spcPts val="1910"/>
              </a:lnSpc>
            </a:pPr>
            <a:r>
              <a:rPr dirty="0" sz="1600">
                <a:solidFill>
                  <a:srgbClr val="003366"/>
                </a:solidFill>
                <a:latin typeface="Symbol"/>
                <a:cs typeface="Symbol"/>
              </a:rPr>
              <a:t></a:t>
            </a:r>
            <a:r>
              <a:rPr dirty="0" sz="160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z="1600" spc="15">
                <a:solidFill>
                  <a:srgbClr val="003366"/>
                </a:solidFill>
                <a:latin typeface="Comic Sans MS"/>
                <a:cs typeface="Comic Sans MS"/>
              </a:rPr>
              <a:t>70-75</a:t>
            </a:r>
            <a:r>
              <a:rPr dirty="0" sz="1600" spc="-90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-15">
                <a:solidFill>
                  <a:srgbClr val="003366"/>
                </a:solidFill>
                <a:latin typeface="Comic Sans MS"/>
                <a:cs typeface="Comic Sans MS"/>
              </a:rPr>
              <a:t>beats/min</a:t>
            </a:r>
            <a:endParaRPr sz="1600">
              <a:latin typeface="Comic Sans MS"/>
              <a:cs typeface="Comic Sans MS"/>
            </a:endParaRPr>
          </a:p>
          <a:p>
            <a:pPr algn="ctr">
              <a:lnSpc>
                <a:spcPts val="1910"/>
              </a:lnSpc>
            </a:pPr>
            <a:r>
              <a:rPr dirty="0" sz="1600" spc="10">
                <a:solidFill>
                  <a:srgbClr val="003366"/>
                </a:solidFill>
                <a:latin typeface="Comic Sans MS"/>
                <a:cs typeface="Comic Sans MS"/>
              </a:rPr>
              <a:t>(N. 60-100</a:t>
            </a:r>
            <a:r>
              <a:rPr dirty="0" sz="1600" spc="-229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1600" spc="-15">
                <a:solidFill>
                  <a:srgbClr val="003366"/>
                </a:solidFill>
                <a:latin typeface="Comic Sans MS"/>
                <a:cs typeface="Comic Sans MS"/>
              </a:rPr>
              <a:t>beats/min)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118350" y="40068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342900" y="439470"/>
                </a:moveTo>
                <a:lnTo>
                  <a:pt x="0" y="439470"/>
                </a:lnTo>
                <a:lnTo>
                  <a:pt x="171450" y="584200"/>
                </a:lnTo>
                <a:lnTo>
                  <a:pt x="342900" y="439470"/>
                </a:lnTo>
                <a:close/>
              </a:path>
              <a:path w="342900" h="584200">
                <a:moveTo>
                  <a:pt x="257175" y="0"/>
                </a:moveTo>
                <a:lnTo>
                  <a:pt x="85725" y="0"/>
                </a:lnTo>
                <a:lnTo>
                  <a:pt x="85725" y="439470"/>
                </a:lnTo>
                <a:lnTo>
                  <a:pt x="257175" y="439470"/>
                </a:lnTo>
                <a:lnTo>
                  <a:pt x="257175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118350" y="40068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0" y="439465"/>
                </a:moveTo>
                <a:lnTo>
                  <a:pt x="85725" y="439465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439465"/>
                </a:lnTo>
                <a:lnTo>
                  <a:pt x="342900" y="439465"/>
                </a:lnTo>
                <a:lnTo>
                  <a:pt x="171450" y="584200"/>
                </a:lnTo>
                <a:lnTo>
                  <a:pt x="0" y="4394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591050" y="40068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342900" y="439470"/>
                </a:moveTo>
                <a:lnTo>
                  <a:pt x="0" y="439470"/>
                </a:lnTo>
                <a:lnTo>
                  <a:pt x="171450" y="584200"/>
                </a:lnTo>
                <a:lnTo>
                  <a:pt x="342900" y="439470"/>
                </a:lnTo>
                <a:close/>
              </a:path>
              <a:path w="342900" h="584200">
                <a:moveTo>
                  <a:pt x="257175" y="0"/>
                </a:moveTo>
                <a:lnTo>
                  <a:pt x="85725" y="0"/>
                </a:lnTo>
                <a:lnTo>
                  <a:pt x="85725" y="439470"/>
                </a:lnTo>
                <a:lnTo>
                  <a:pt x="257175" y="439470"/>
                </a:lnTo>
                <a:lnTo>
                  <a:pt x="257175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591050" y="40068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0" y="439465"/>
                </a:moveTo>
                <a:lnTo>
                  <a:pt x="85725" y="439465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439465"/>
                </a:lnTo>
                <a:lnTo>
                  <a:pt x="342900" y="439465"/>
                </a:lnTo>
                <a:lnTo>
                  <a:pt x="171450" y="584200"/>
                </a:lnTo>
                <a:lnTo>
                  <a:pt x="0" y="4394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860550" y="40068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342900" y="439470"/>
                </a:moveTo>
                <a:lnTo>
                  <a:pt x="0" y="439470"/>
                </a:lnTo>
                <a:lnTo>
                  <a:pt x="171450" y="584200"/>
                </a:lnTo>
                <a:lnTo>
                  <a:pt x="342900" y="439470"/>
                </a:lnTo>
                <a:close/>
              </a:path>
              <a:path w="342900" h="584200">
                <a:moveTo>
                  <a:pt x="257175" y="0"/>
                </a:moveTo>
                <a:lnTo>
                  <a:pt x="85725" y="0"/>
                </a:lnTo>
                <a:lnTo>
                  <a:pt x="85725" y="439470"/>
                </a:lnTo>
                <a:lnTo>
                  <a:pt x="257175" y="439470"/>
                </a:lnTo>
                <a:lnTo>
                  <a:pt x="257175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60550" y="4006850"/>
            <a:ext cx="342900" cy="584200"/>
          </a:xfrm>
          <a:custGeom>
            <a:avLst/>
            <a:gdLst/>
            <a:ahLst/>
            <a:cxnLst/>
            <a:rect l="l" t="t" r="r" b="b"/>
            <a:pathLst>
              <a:path w="342900" h="584200">
                <a:moveTo>
                  <a:pt x="0" y="439465"/>
                </a:moveTo>
                <a:lnTo>
                  <a:pt x="85724" y="439465"/>
                </a:lnTo>
                <a:lnTo>
                  <a:pt x="85724" y="0"/>
                </a:lnTo>
                <a:lnTo>
                  <a:pt x="257175" y="0"/>
                </a:lnTo>
                <a:lnTo>
                  <a:pt x="257175" y="439465"/>
                </a:lnTo>
                <a:lnTo>
                  <a:pt x="342900" y="439465"/>
                </a:lnTo>
                <a:lnTo>
                  <a:pt x="171450" y="584200"/>
                </a:lnTo>
                <a:lnTo>
                  <a:pt x="0" y="4394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2078431" y="6633778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1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9900" y="762000"/>
            <a:ext cx="8661400" cy="546100"/>
          </a:xfrm>
          <a:custGeom>
            <a:avLst/>
            <a:gdLst/>
            <a:ahLst/>
            <a:cxnLst/>
            <a:rect l="l" t="t" r="r" b="b"/>
            <a:pathLst>
              <a:path w="8661400" h="546100">
                <a:moveTo>
                  <a:pt x="0" y="546100"/>
                </a:moveTo>
                <a:lnTo>
                  <a:pt x="8661400" y="546100"/>
                </a:lnTo>
                <a:lnTo>
                  <a:pt x="8661400" y="0"/>
                </a:lnTo>
                <a:lnTo>
                  <a:pt x="0" y="0"/>
                </a:lnTo>
                <a:lnTo>
                  <a:pt x="0" y="546100"/>
                </a:lnTo>
                <a:close/>
              </a:path>
            </a:pathLst>
          </a:custGeom>
          <a:solidFill>
            <a:srgbClr val="FBEE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141" rIns="0" bIns="0" rtlCol="0" vert="horz">
            <a:spAutoFit/>
          </a:bodyPr>
          <a:lstStyle/>
          <a:p>
            <a:pPr marL="2425065">
              <a:lnSpc>
                <a:spcPct val="100000"/>
              </a:lnSpc>
            </a:pPr>
            <a:r>
              <a:rPr dirty="0" sz="3600" spc="10">
                <a:solidFill>
                  <a:srgbClr val="1D5E75"/>
                </a:solidFill>
              </a:rPr>
              <a:t>Blood</a:t>
            </a:r>
            <a:r>
              <a:rPr dirty="0" sz="3600" spc="-120">
                <a:solidFill>
                  <a:srgbClr val="1D5E75"/>
                </a:solidFill>
              </a:rPr>
              <a:t> </a:t>
            </a:r>
            <a:r>
              <a:rPr dirty="0" sz="3600" spc="-20">
                <a:solidFill>
                  <a:srgbClr val="1D5E75"/>
                </a:solidFill>
              </a:rPr>
              <a:t>Flow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1194356" y="1535262"/>
            <a:ext cx="7592695" cy="409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marR="5080" indent="-457200">
              <a:lnSpc>
                <a:spcPct val="102600"/>
              </a:lnSpc>
              <a:tabLst>
                <a:tab pos="4692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b="1">
                <a:latin typeface="Calibri"/>
                <a:cs typeface="Calibri"/>
              </a:rPr>
              <a:t>Amount of </a:t>
            </a:r>
            <a:r>
              <a:rPr dirty="0" sz="2600" spc="-10" b="1">
                <a:latin typeface="Calibri"/>
                <a:cs typeface="Calibri"/>
              </a:rPr>
              <a:t>blood </a:t>
            </a:r>
            <a:r>
              <a:rPr dirty="0" sz="2600" spc="-20" b="1">
                <a:latin typeface="Calibri"/>
                <a:cs typeface="Calibri"/>
              </a:rPr>
              <a:t>moving </a:t>
            </a:r>
            <a:r>
              <a:rPr dirty="0" sz="2600" spc="-10" b="1">
                <a:latin typeface="Calibri"/>
                <a:cs typeface="Calibri"/>
              </a:rPr>
              <a:t>through </a:t>
            </a:r>
            <a:r>
              <a:rPr dirty="0" sz="2600" b="1">
                <a:latin typeface="Calibri"/>
                <a:cs typeface="Calibri"/>
              </a:rPr>
              <a:t>a </a:t>
            </a:r>
            <a:r>
              <a:rPr dirty="0" sz="2600" spc="-25" b="1">
                <a:latin typeface="Calibri"/>
                <a:cs typeface="Calibri"/>
              </a:rPr>
              <a:t>vessel </a:t>
            </a:r>
            <a:r>
              <a:rPr dirty="0" sz="2600" spc="-20" b="1">
                <a:latin typeface="Calibri"/>
                <a:cs typeface="Calibri"/>
              </a:rPr>
              <a:t>in</a:t>
            </a:r>
            <a:r>
              <a:rPr dirty="0" sz="2600" spc="23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a</a:t>
            </a:r>
            <a:r>
              <a:rPr dirty="0" sz="2600" spc="20" b="1">
                <a:latin typeface="Calibri"/>
                <a:cs typeface="Calibri"/>
              </a:rPr>
              <a:t> </a:t>
            </a:r>
            <a:r>
              <a:rPr dirty="0" sz="2600" spc="-25" b="1">
                <a:latin typeface="Calibri"/>
                <a:cs typeface="Calibri"/>
              </a:rPr>
              <a:t>given </a:t>
            </a:r>
            <a:r>
              <a:rPr dirty="0" sz="2600" b="1">
                <a:latin typeface="Calibri"/>
                <a:cs typeface="Calibri"/>
              </a:rPr>
              <a:t> </a:t>
            </a:r>
            <a:r>
              <a:rPr dirty="0" sz="2600" spc="-20" b="1">
                <a:latin typeface="Calibri"/>
                <a:cs typeface="Calibri"/>
              </a:rPr>
              <a:t>time</a:t>
            </a:r>
            <a:r>
              <a:rPr dirty="0" sz="2600" spc="45" b="1">
                <a:latin typeface="Calibri"/>
                <a:cs typeface="Calibri"/>
              </a:rPr>
              <a:t> </a:t>
            </a:r>
            <a:r>
              <a:rPr dirty="0" sz="2600" spc="-15" b="1">
                <a:latin typeface="Calibri"/>
                <a:cs typeface="Calibri"/>
              </a:rPr>
              <a:t>period.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4692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0" b="1">
                <a:latin typeface="Calibri"/>
                <a:cs typeface="Calibri"/>
              </a:rPr>
              <a:t>Generally is </a:t>
            </a:r>
            <a:r>
              <a:rPr dirty="0" sz="2600" b="1">
                <a:latin typeface="Calibri"/>
                <a:cs typeface="Calibri"/>
              </a:rPr>
              <a:t>equal </a:t>
            </a:r>
            <a:r>
              <a:rPr dirty="0" sz="2600" spc="-5" b="1">
                <a:latin typeface="Calibri"/>
                <a:cs typeface="Calibri"/>
              </a:rPr>
              <a:t>to Cardiac </a:t>
            </a:r>
            <a:r>
              <a:rPr dirty="0" sz="2600" b="1">
                <a:latin typeface="Calibri"/>
                <a:cs typeface="Calibri"/>
              </a:rPr>
              <a:t>output</a:t>
            </a:r>
            <a:r>
              <a:rPr dirty="0" sz="2600" spc="70" b="1">
                <a:latin typeface="Calibri"/>
                <a:cs typeface="Calibri"/>
              </a:rPr>
              <a:t> </a:t>
            </a:r>
            <a:r>
              <a:rPr dirty="0" sz="2600" spc="10" b="1">
                <a:latin typeface="Calibri"/>
                <a:cs typeface="Calibri"/>
              </a:rPr>
              <a:t>(CO.)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4692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10" b="1">
                <a:latin typeface="Calibri"/>
                <a:cs typeface="Calibri"/>
              </a:rPr>
              <a:t>Affected </a:t>
            </a:r>
            <a:r>
              <a:rPr dirty="0" sz="2600" spc="-15" b="1">
                <a:latin typeface="Calibri"/>
                <a:cs typeface="Calibri"/>
              </a:rPr>
              <a:t>by: </a:t>
            </a:r>
            <a:r>
              <a:rPr dirty="0" sz="2600" spc="-20" b="1">
                <a:latin typeface="Calibri"/>
                <a:cs typeface="Calibri"/>
              </a:rPr>
              <a:t>pressure </a:t>
            </a:r>
            <a:r>
              <a:rPr dirty="0" sz="2600" b="1">
                <a:latin typeface="Calibri"/>
                <a:cs typeface="Calibri"/>
              </a:rPr>
              <a:t>&amp;</a:t>
            </a:r>
            <a:r>
              <a:rPr dirty="0" sz="2600" spc="110" b="1">
                <a:latin typeface="Calibri"/>
                <a:cs typeface="Calibri"/>
              </a:rPr>
              <a:t> </a:t>
            </a:r>
            <a:r>
              <a:rPr dirty="0" sz="2600" spc="-15" b="1">
                <a:latin typeface="Calibri"/>
                <a:cs typeface="Calibri"/>
              </a:rPr>
              <a:t>resistance.</a:t>
            </a:r>
            <a:endParaRPr sz="2600">
              <a:latin typeface="Calibri"/>
              <a:cs typeface="Calibri"/>
            </a:endParaRPr>
          </a:p>
          <a:p>
            <a:pPr marL="2247900">
              <a:lnSpc>
                <a:spcPct val="100000"/>
              </a:lnSpc>
              <a:spcBef>
                <a:spcPts val="1305"/>
              </a:spcBef>
              <a:tabLst>
                <a:tab pos="2640965" algn="l"/>
                <a:tab pos="2990850" algn="l"/>
              </a:tabLst>
            </a:pPr>
            <a:r>
              <a:rPr dirty="0" baseline="-18518" sz="3600">
                <a:latin typeface="Cooper Black"/>
                <a:cs typeface="Cooper Black"/>
              </a:rPr>
              <a:t>Q	=	</a:t>
            </a:r>
            <a:r>
              <a:rPr dirty="0" sz="2400" spc="-10" u="heavy">
                <a:latin typeface="Cooper Black"/>
                <a:cs typeface="Cooper Black"/>
              </a:rPr>
              <a:t>∆P</a:t>
            </a:r>
            <a:endParaRPr sz="2400">
              <a:latin typeface="Cooper Black"/>
              <a:cs typeface="Cooper Black"/>
            </a:endParaRPr>
          </a:p>
          <a:p>
            <a:pPr algn="ctr" marR="1137285">
              <a:lnSpc>
                <a:spcPct val="100000"/>
              </a:lnSpc>
              <a:spcBef>
                <a:spcPts val="20"/>
              </a:spcBef>
            </a:pPr>
            <a:r>
              <a:rPr dirty="0" sz="2400">
                <a:latin typeface="Cooper Black"/>
                <a:cs typeface="Cooper Black"/>
              </a:rPr>
              <a:t>R</a:t>
            </a:r>
            <a:endParaRPr sz="2400">
              <a:latin typeface="Cooper Black"/>
              <a:cs typeface="Cooper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0" b="1" u="sng">
                <a:latin typeface="Calibri"/>
                <a:cs typeface="Calibri"/>
              </a:rPr>
              <a:t>Directly </a:t>
            </a:r>
            <a:r>
              <a:rPr dirty="0" sz="2600" spc="-10" b="1" u="sng">
                <a:latin typeface="Calibri"/>
                <a:cs typeface="Calibri"/>
              </a:rPr>
              <a:t>proportional </a:t>
            </a:r>
            <a:r>
              <a:rPr dirty="0" sz="2600" spc="-5" b="1">
                <a:latin typeface="Calibri"/>
                <a:cs typeface="Calibri"/>
              </a:rPr>
              <a:t>to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pressure</a:t>
            </a:r>
            <a:r>
              <a:rPr dirty="0" sz="2600" spc="-1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differences.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469265" algn="l"/>
              </a:tabLst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0" b="1" u="heavy">
                <a:latin typeface="Calibri"/>
                <a:cs typeface="Calibri"/>
              </a:rPr>
              <a:t>Inversely </a:t>
            </a:r>
            <a:r>
              <a:rPr dirty="0" sz="2600" spc="-10" b="1" u="heavy">
                <a:latin typeface="Calibri"/>
                <a:cs typeface="Calibri"/>
              </a:rPr>
              <a:t>proportional </a:t>
            </a:r>
            <a:r>
              <a:rPr dirty="0" sz="2600" spc="-5" b="1">
                <a:latin typeface="Calibri"/>
                <a:cs typeface="Calibri"/>
              </a:rPr>
              <a:t>to</a:t>
            </a:r>
            <a:r>
              <a:rPr dirty="0" sz="2600" spc="80" b="1"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C00000"/>
                </a:solidFill>
                <a:latin typeface="Calibri"/>
                <a:cs typeface="Calibri"/>
              </a:rPr>
              <a:t>resistance.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78431" y="6546998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9940" y="6629424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02788" y="2364638"/>
            <a:ext cx="1163320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0">
                <a:solidFill>
                  <a:srgbClr val="0D0D0D"/>
                </a:solidFill>
                <a:latin typeface="Cooper Black"/>
                <a:cs typeface="Cooper Black"/>
              </a:rPr>
              <a:t>Flow</a:t>
            </a:r>
            <a:r>
              <a:rPr dirty="0" sz="2600" spc="-125">
                <a:solidFill>
                  <a:srgbClr val="0D0D0D"/>
                </a:solidFill>
                <a:latin typeface="Cooper Black"/>
                <a:cs typeface="Cooper Black"/>
              </a:rPr>
              <a:t> </a:t>
            </a:r>
            <a:r>
              <a:rPr dirty="0" sz="2600">
                <a:solidFill>
                  <a:srgbClr val="0D0D0D"/>
                </a:solidFill>
                <a:latin typeface="Cooper Black"/>
                <a:cs typeface="Cooper Black"/>
              </a:rPr>
              <a:t>=</a:t>
            </a:r>
            <a:endParaRPr sz="2600">
              <a:latin typeface="Cooper Black"/>
              <a:cs typeface="Cooper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0500" y="2882900"/>
            <a:ext cx="8902700" cy="148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7365" y="3089325"/>
            <a:ext cx="8289290" cy="2489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D0D0D"/>
                </a:solidFill>
                <a:latin typeface="Calibri"/>
                <a:cs typeface="Calibri"/>
              </a:rPr>
              <a:t>Influenced</a:t>
            </a:r>
            <a:r>
              <a:rPr dirty="0" sz="2400" spc="-12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D0D0D"/>
                </a:solidFill>
                <a:latin typeface="Calibri"/>
                <a:cs typeface="Calibri"/>
              </a:rPr>
              <a:t>by: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200" spc="-10">
                <a:solidFill>
                  <a:srgbClr val="0D0D0D"/>
                </a:solidFill>
                <a:latin typeface="Calibri"/>
                <a:cs typeface="Calibri"/>
              </a:rPr>
              <a:t>Length</a:t>
            </a:r>
            <a:r>
              <a:rPr dirty="0" sz="2200" spc="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200" spc="2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dirty="0" sz="2200" spc="-7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D0D0D"/>
                </a:solidFill>
                <a:latin typeface="Calibri"/>
                <a:cs typeface="Calibri"/>
              </a:rPr>
              <a:t>the </a:t>
            </a:r>
            <a:r>
              <a:rPr dirty="0" sz="2200" spc="10">
                <a:solidFill>
                  <a:srgbClr val="0D0D0D"/>
                </a:solidFill>
                <a:latin typeface="Calibri"/>
                <a:cs typeface="Calibri"/>
              </a:rPr>
              <a:t>tube</a:t>
            </a:r>
            <a:r>
              <a:rPr dirty="0" sz="2200" spc="-10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200" spc="10">
                <a:solidFill>
                  <a:srgbClr val="0D0D0D"/>
                </a:solidFill>
                <a:latin typeface="Calibri"/>
                <a:cs typeface="Calibri"/>
              </a:rPr>
              <a:t>(</a:t>
            </a:r>
            <a:r>
              <a:rPr dirty="0" sz="2400" spc="10" b="1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dirty="0" sz="2200" spc="10">
                <a:solidFill>
                  <a:srgbClr val="0D0D0D"/>
                </a:solidFill>
                <a:latin typeface="Calibri"/>
                <a:cs typeface="Calibri"/>
              </a:rPr>
              <a:t>),</a:t>
            </a:r>
            <a:r>
              <a:rPr dirty="0" sz="2200" spc="-5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200" spc="25">
                <a:solidFill>
                  <a:srgbClr val="0D0D0D"/>
                </a:solidFill>
                <a:latin typeface="Calibri"/>
                <a:cs typeface="Calibri"/>
              </a:rPr>
              <a:t>radius</a:t>
            </a:r>
            <a:r>
              <a:rPr dirty="0" sz="2200" spc="-16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200" spc="2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dirty="0" sz="2200" spc="-7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D0D0D"/>
                </a:solidFill>
                <a:latin typeface="Calibri"/>
                <a:cs typeface="Calibri"/>
              </a:rPr>
              <a:t>the </a:t>
            </a:r>
            <a:r>
              <a:rPr dirty="0" sz="2200" spc="10">
                <a:solidFill>
                  <a:srgbClr val="0D0D0D"/>
                </a:solidFill>
                <a:latin typeface="Calibri"/>
                <a:cs typeface="Calibri"/>
              </a:rPr>
              <a:t>tube</a:t>
            </a:r>
            <a:r>
              <a:rPr dirty="0" sz="2200" spc="-10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200" spc="20">
                <a:solidFill>
                  <a:srgbClr val="0D0D0D"/>
                </a:solidFill>
                <a:latin typeface="Calibri"/>
                <a:cs typeface="Calibri"/>
              </a:rPr>
              <a:t>(</a:t>
            </a:r>
            <a:r>
              <a:rPr dirty="0" sz="2400" spc="20" b="1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dirty="0" sz="2200" spc="20">
                <a:solidFill>
                  <a:srgbClr val="0D0D0D"/>
                </a:solidFill>
                <a:latin typeface="Calibri"/>
                <a:cs typeface="Calibri"/>
              </a:rPr>
              <a:t>),</a:t>
            </a:r>
            <a:r>
              <a:rPr dirty="0" sz="2200" spc="-15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D0D0D"/>
                </a:solidFill>
                <a:latin typeface="Calibri"/>
                <a:cs typeface="Calibri"/>
              </a:rPr>
              <a:t>&amp;</a:t>
            </a:r>
            <a:r>
              <a:rPr dirty="0" sz="2200" spc="-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D0D0D"/>
                </a:solidFill>
                <a:latin typeface="Calibri"/>
                <a:cs typeface="Calibri"/>
              </a:rPr>
              <a:t>viscosity </a:t>
            </a:r>
            <a:r>
              <a:rPr dirty="0" sz="2200" spc="2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dirty="0" sz="2200" spc="-7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D0D0D"/>
                </a:solidFill>
                <a:latin typeface="Calibri"/>
                <a:cs typeface="Calibri"/>
              </a:rPr>
              <a:t>the </a:t>
            </a:r>
            <a:r>
              <a:rPr dirty="0" sz="2200" spc="20">
                <a:solidFill>
                  <a:srgbClr val="0D0D0D"/>
                </a:solidFill>
                <a:latin typeface="Calibri"/>
                <a:cs typeface="Calibri"/>
              </a:rPr>
              <a:t>blood</a:t>
            </a:r>
            <a:r>
              <a:rPr dirty="0" sz="2200" spc="-16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D0D0D"/>
                </a:solidFill>
                <a:latin typeface="Calibri"/>
                <a:cs typeface="Calibri"/>
              </a:rPr>
              <a:t>(</a:t>
            </a:r>
            <a:r>
              <a:rPr dirty="0" sz="2400" spc="-10" b="1">
                <a:solidFill>
                  <a:srgbClr val="C00000"/>
                </a:solidFill>
                <a:latin typeface="Symbol"/>
                <a:cs typeface="Symbol"/>
              </a:rPr>
              <a:t></a:t>
            </a:r>
            <a:r>
              <a:rPr dirty="0" sz="2200" spc="-10">
                <a:solidFill>
                  <a:srgbClr val="0D0D0D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546100" marR="147955" indent="-533400">
              <a:lnSpc>
                <a:spcPct val="100699"/>
              </a:lnSpc>
              <a:tabLst>
                <a:tab pos="545465" algn="l"/>
              </a:tabLst>
            </a:pPr>
            <a:r>
              <a:rPr dirty="0" sz="2400" spc="800">
                <a:latin typeface="Arial"/>
                <a:cs typeface="Arial"/>
              </a:rPr>
              <a:t>q	</a:t>
            </a:r>
            <a:r>
              <a:rPr dirty="0" sz="2400" spc="-5">
                <a:latin typeface="Calibri"/>
                <a:cs typeface="Calibri"/>
              </a:rPr>
              <a:t>In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10">
                <a:latin typeface="Calibri"/>
                <a:cs typeface="Calibri"/>
              </a:rPr>
              <a:t>normal </a:t>
            </a:r>
            <a:r>
              <a:rPr dirty="0" sz="2400" spc="5">
                <a:latin typeface="Calibri"/>
                <a:cs typeface="Calibri"/>
              </a:rPr>
              <a:t>human, length </a:t>
            </a:r>
            <a:r>
              <a:rPr dirty="0" sz="2400" spc="15">
                <a:latin typeface="Calibri"/>
                <a:cs typeface="Calibri"/>
              </a:rPr>
              <a:t>of </a:t>
            </a:r>
            <a:r>
              <a:rPr dirty="0" sz="2400" spc="10">
                <a:latin typeface="Calibri"/>
                <a:cs typeface="Calibri"/>
              </a:rPr>
              <a:t>the </a:t>
            </a:r>
            <a:r>
              <a:rPr dirty="0" sz="2400" spc="-15">
                <a:latin typeface="Calibri"/>
                <a:cs typeface="Calibri"/>
              </a:rPr>
              <a:t>system </a:t>
            </a:r>
            <a:r>
              <a:rPr dirty="0" sz="2400" spc="20">
                <a:latin typeface="Calibri"/>
                <a:cs typeface="Calibri"/>
              </a:rPr>
              <a:t>is</a:t>
            </a:r>
            <a:r>
              <a:rPr dirty="0" sz="2400" spc="-35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fixed, </a:t>
            </a:r>
            <a:r>
              <a:rPr dirty="0" sz="2400" spc="-20">
                <a:latin typeface="Calibri"/>
                <a:cs typeface="Calibri"/>
              </a:rPr>
              <a:t>so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blood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viscosity</a:t>
            </a:r>
            <a:r>
              <a:rPr dirty="0" sz="2400" spc="-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radius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of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blood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vessels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largest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effects  </a:t>
            </a:r>
            <a:r>
              <a:rPr dirty="0" sz="2400" spc="15">
                <a:latin typeface="Calibri"/>
                <a:cs typeface="Calibri"/>
              </a:rPr>
              <a:t>on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resistance..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6490" y="1793138"/>
            <a:ext cx="5847715" cy="839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0D0D0D"/>
                </a:solidFill>
                <a:latin typeface="Calibri"/>
                <a:cs typeface="Calibri"/>
              </a:rPr>
              <a:t>= </a:t>
            </a:r>
            <a:r>
              <a:rPr dirty="0" sz="2400" spc="-5" b="1">
                <a:solidFill>
                  <a:srgbClr val="0D0D0D"/>
                </a:solidFill>
                <a:latin typeface="Calibri"/>
                <a:cs typeface="Calibri"/>
              </a:rPr>
              <a:t>tendency </a:t>
            </a:r>
            <a:r>
              <a:rPr dirty="0" sz="2400" spc="5" b="1">
                <a:solidFill>
                  <a:srgbClr val="0D0D0D"/>
                </a:solidFill>
                <a:latin typeface="Calibri"/>
                <a:cs typeface="Calibri"/>
              </a:rPr>
              <a:t>of vascular </a:t>
            </a:r>
            <a:r>
              <a:rPr dirty="0" sz="2400" spc="-5" b="1">
                <a:solidFill>
                  <a:srgbClr val="0D0D0D"/>
                </a:solidFill>
                <a:latin typeface="Calibri"/>
                <a:cs typeface="Calibri"/>
              </a:rPr>
              <a:t>system </a:t>
            </a:r>
            <a:r>
              <a:rPr dirty="0" sz="2400" spc="-20" b="1">
                <a:solidFill>
                  <a:srgbClr val="0D0D0D"/>
                </a:solidFill>
                <a:latin typeface="Calibri"/>
                <a:cs typeface="Calibri"/>
              </a:rPr>
              <a:t>to </a:t>
            </a:r>
            <a:r>
              <a:rPr dirty="0" sz="2400" spc="10" b="1">
                <a:solidFill>
                  <a:srgbClr val="0D0D0D"/>
                </a:solidFill>
                <a:latin typeface="Calibri"/>
                <a:cs typeface="Calibri"/>
              </a:rPr>
              <a:t>oppose</a:t>
            </a:r>
            <a:r>
              <a:rPr dirty="0" sz="2400" spc="-31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D0D0D"/>
                </a:solidFill>
                <a:latin typeface="Calibri"/>
                <a:cs typeface="Calibri"/>
              </a:rPr>
              <a:t>flow.</a:t>
            </a:r>
            <a:endParaRPr sz="2400">
              <a:latin typeface="Calibri"/>
              <a:cs typeface="Calibri"/>
            </a:endParaRPr>
          </a:p>
          <a:p>
            <a:pPr marL="3735070">
              <a:lnSpc>
                <a:spcPct val="100000"/>
              </a:lnSpc>
              <a:spcBef>
                <a:spcPts val="509"/>
              </a:spcBef>
            </a:pPr>
            <a:r>
              <a:rPr dirty="0" sz="2600" u="heavy">
                <a:solidFill>
                  <a:srgbClr val="0D0D0D"/>
                </a:solidFill>
                <a:latin typeface="Cooper Black"/>
                <a:cs typeface="Cooper Black"/>
              </a:rPr>
              <a:t>1</a:t>
            </a:r>
            <a:endParaRPr sz="2600">
              <a:latin typeface="Cooper Black"/>
              <a:cs typeface="Cooper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8190" y="2597924"/>
            <a:ext cx="281940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>
                <a:solidFill>
                  <a:srgbClr val="0D0D0D"/>
                </a:solidFill>
                <a:latin typeface="Cooper Black"/>
                <a:cs typeface="Cooper Black"/>
              </a:rPr>
              <a:t>R</a:t>
            </a:r>
            <a:endParaRPr sz="2600">
              <a:latin typeface="Cooper Black"/>
              <a:cs typeface="Cooper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3700" y="914400"/>
            <a:ext cx="8750300" cy="571500"/>
          </a:xfrm>
          <a:custGeom>
            <a:avLst/>
            <a:gdLst/>
            <a:ahLst/>
            <a:cxnLst/>
            <a:rect l="l" t="t" r="r" b="b"/>
            <a:pathLst>
              <a:path w="8750300" h="571500">
                <a:moveTo>
                  <a:pt x="0" y="571500"/>
                </a:moveTo>
                <a:lnTo>
                  <a:pt x="8750300" y="571500"/>
                </a:lnTo>
                <a:lnTo>
                  <a:pt x="87503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FBEE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4594" rIns="0" bIns="0" rtlCol="0" vert="horz">
            <a:spAutoFit/>
          </a:bodyPr>
          <a:lstStyle/>
          <a:p>
            <a:pPr marL="2023110">
              <a:lnSpc>
                <a:spcPct val="100000"/>
              </a:lnSpc>
            </a:pPr>
            <a:r>
              <a:rPr dirty="0" sz="3600" spc="-5">
                <a:solidFill>
                  <a:srgbClr val="1D5E75"/>
                </a:solidFill>
              </a:rPr>
              <a:t>Resistance</a:t>
            </a:r>
            <a:r>
              <a:rPr dirty="0" sz="3600">
                <a:solidFill>
                  <a:srgbClr val="1D5E75"/>
                </a:solidFill>
              </a:rPr>
              <a:t> (R)</a:t>
            </a:r>
            <a:endParaRPr sz="3600"/>
          </a:p>
        </p:txBody>
      </p:sp>
      <p:sp>
        <p:nvSpPr>
          <p:cNvPr id="15" name="object 15"/>
          <p:cNvSpPr txBox="1"/>
          <p:nvPr/>
        </p:nvSpPr>
        <p:spPr>
          <a:xfrm>
            <a:off x="1620024" y="5889083"/>
            <a:ext cx="2700655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latin typeface="Arial Black"/>
                <a:cs typeface="Arial Black"/>
              </a:rPr>
              <a:t>Poiseuille’s</a:t>
            </a:r>
            <a:r>
              <a:rPr dirty="0" sz="2400" spc="-25" b="1">
                <a:latin typeface="Arial Black"/>
                <a:cs typeface="Arial Black"/>
              </a:rPr>
              <a:t> </a:t>
            </a:r>
            <a:r>
              <a:rPr dirty="0" sz="2400" spc="-5" b="1">
                <a:latin typeface="Arial Black"/>
                <a:cs typeface="Arial Black"/>
              </a:rPr>
              <a:t>Law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22124" y="5838283"/>
            <a:ext cx="1821814" cy="474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solidFill>
                  <a:srgbClr val="C00000"/>
                </a:solidFill>
                <a:latin typeface="Times New Roman"/>
                <a:cs typeface="Times New Roman"/>
              </a:rPr>
              <a:t>R = </a:t>
            </a:r>
            <a:r>
              <a:rPr dirty="0" sz="2800" spc="5" b="1">
                <a:solidFill>
                  <a:srgbClr val="C00000"/>
                </a:solidFill>
                <a:latin typeface="Times New Roman"/>
                <a:cs typeface="Times New Roman"/>
              </a:rPr>
              <a:t>8</a:t>
            </a:r>
            <a:r>
              <a:rPr dirty="0" sz="2800" spc="5" b="1">
                <a:solidFill>
                  <a:srgbClr val="C00000"/>
                </a:solidFill>
                <a:latin typeface="Symbol"/>
                <a:cs typeface="Symbol"/>
              </a:rPr>
              <a:t></a:t>
            </a:r>
            <a:r>
              <a:rPr dirty="0" sz="2800" spc="5" b="1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dirty="0" sz="2800" spc="5" b="1" i="1">
                <a:solidFill>
                  <a:srgbClr val="C00000"/>
                </a:solidFill>
                <a:latin typeface="Symbol"/>
                <a:cs typeface="Symbol"/>
              </a:rPr>
              <a:t></a:t>
            </a:r>
            <a:r>
              <a:rPr dirty="0" sz="2800" spc="-18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>
                <a:solidFill>
                  <a:srgbClr val="C00000"/>
                </a:solidFill>
                <a:latin typeface="Symbol"/>
                <a:cs typeface="Symbol"/>
              </a:rPr>
              <a:t></a:t>
            </a:r>
            <a:r>
              <a:rPr dirty="0" sz="2800" spc="-25" b="1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12824" y="5787483"/>
            <a:ext cx="12700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r>
              <a:rPr dirty="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4929" rIns="0" bIns="0" rtlCol="0" vert="horz">
            <a:spAutoFit/>
          </a:bodyPr>
          <a:lstStyle/>
          <a:p>
            <a:pPr marL="1875155">
              <a:lnSpc>
                <a:spcPct val="100000"/>
              </a:lnSpc>
            </a:pPr>
            <a:r>
              <a:rPr dirty="0" spc="-10">
                <a:solidFill>
                  <a:srgbClr val="C00000"/>
                </a:solidFill>
              </a:rPr>
              <a:t>Poiseuille’s</a:t>
            </a:r>
            <a:r>
              <a:rPr dirty="0" spc="-105">
                <a:solidFill>
                  <a:srgbClr val="C00000"/>
                </a:solidFill>
              </a:rPr>
              <a:t> </a:t>
            </a:r>
            <a:r>
              <a:rPr dirty="0" spc="-50">
                <a:solidFill>
                  <a:srgbClr val="C00000"/>
                </a:solidFill>
              </a:rPr>
              <a:t>Law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57200" indent="-444500">
              <a:lnSpc>
                <a:spcPct val="100000"/>
              </a:lnSpc>
              <a:buClr>
                <a:srgbClr val="C00000"/>
              </a:buClr>
              <a:buSzPct val="75000"/>
              <a:buFont typeface="Arial"/>
              <a:buChar char="§"/>
              <a:tabLst>
                <a:tab pos="456565" algn="l"/>
                <a:tab pos="457200" algn="l"/>
              </a:tabLst>
            </a:pPr>
            <a:r>
              <a:rPr dirty="0" spc="5">
                <a:solidFill>
                  <a:srgbClr val="000000"/>
                </a:solidFill>
              </a:rPr>
              <a:t>Fluid </a:t>
            </a:r>
            <a:r>
              <a:rPr dirty="0"/>
              <a:t>Flow </a:t>
            </a:r>
            <a:r>
              <a:rPr dirty="0" spc="-35"/>
              <a:t>(Q) </a:t>
            </a:r>
            <a:r>
              <a:rPr dirty="0" spc="-5"/>
              <a:t>through </a:t>
            </a:r>
            <a:r>
              <a:rPr dirty="0" spc="5"/>
              <a:t>Cylindrical</a:t>
            </a:r>
            <a:r>
              <a:rPr dirty="0" spc="-105"/>
              <a:t> </a:t>
            </a:r>
            <a:r>
              <a:rPr dirty="0" spc="-10"/>
              <a:t>Tubes.</a:t>
            </a:r>
          </a:p>
          <a:p>
            <a:pPr marL="457200" indent="-444500">
              <a:lnSpc>
                <a:spcPct val="100000"/>
              </a:lnSpc>
              <a:spcBef>
                <a:spcPts val="620"/>
              </a:spcBef>
              <a:buClr>
                <a:srgbClr val="C00000"/>
              </a:buClr>
              <a:buSzPct val="75000"/>
              <a:buFont typeface="Arial"/>
              <a:buChar char="§"/>
              <a:tabLst>
                <a:tab pos="456565" algn="l"/>
                <a:tab pos="457200" algn="l"/>
              </a:tabLst>
            </a:pPr>
            <a:r>
              <a:rPr dirty="0">
                <a:solidFill>
                  <a:srgbClr val="000000"/>
                </a:solidFill>
              </a:rPr>
              <a:t>Flow </a:t>
            </a:r>
            <a:r>
              <a:rPr dirty="0" spc="5">
                <a:solidFill>
                  <a:srgbClr val="000000"/>
                </a:solidFill>
              </a:rPr>
              <a:t>decreases </a:t>
            </a:r>
            <a:r>
              <a:rPr dirty="0" spc="-10">
                <a:solidFill>
                  <a:srgbClr val="000000"/>
                </a:solidFill>
              </a:rPr>
              <a:t>(↓) </a:t>
            </a:r>
            <a:r>
              <a:rPr dirty="0">
                <a:solidFill>
                  <a:srgbClr val="000000"/>
                </a:solidFill>
              </a:rPr>
              <a:t>when </a:t>
            </a:r>
            <a:r>
              <a:rPr dirty="0" spc="10">
                <a:solidFill>
                  <a:srgbClr val="000000"/>
                </a:solidFill>
              </a:rPr>
              <a:t>resistance</a:t>
            </a:r>
            <a:r>
              <a:rPr dirty="0" spc="-220">
                <a:solidFill>
                  <a:srgbClr val="000000"/>
                </a:solidFill>
              </a:rPr>
              <a:t> </a:t>
            </a:r>
            <a:r>
              <a:rPr dirty="0" spc="10">
                <a:solidFill>
                  <a:srgbClr val="000000"/>
                </a:solidFill>
              </a:rPr>
              <a:t>increases.</a:t>
            </a:r>
          </a:p>
          <a:p>
            <a:pPr marL="457200" marR="5080" indent="-444500">
              <a:lnSpc>
                <a:spcPct val="100699"/>
              </a:lnSpc>
              <a:spcBef>
                <a:spcPts val="600"/>
              </a:spcBef>
              <a:buClr>
                <a:srgbClr val="C00000"/>
              </a:buClr>
              <a:buSzPct val="75000"/>
              <a:buFont typeface="Arial"/>
              <a:buChar char="§"/>
              <a:tabLst>
                <a:tab pos="456565" algn="l"/>
                <a:tab pos="457200" algn="l"/>
              </a:tabLst>
            </a:pPr>
            <a:r>
              <a:rPr dirty="0">
                <a:solidFill>
                  <a:srgbClr val="000000"/>
                </a:solidFill>
              </a:rPr>
              <a:t>Flow </a:t>
            </a:r>
            <a:r>
              <a:rPr dirty="0" spc="10">
                <a:solidFill>
                  <a:srgbClr val="000000"/>
                </a:solidFill>
              </a:rPr>
              <a:t>resistance </a:t>
            </a:r>
            <a:r>
              <a:rPr dirty="0" spc="5">
                <a:solidFill>
                  <a:srgbClr val="000000"/>
                </a:solidFill>
              </a:rPr>
              <a:t>decreases </a:t>
            </a:r>
            <a:r>
              <a:rPr dirty="0" spc="-10">
                <a:solidFill>
                  <a:srgbClr val="000000"/>
                </a:solidFill>
              </a:rPr>
              <a:t>(↓) </a:t>
            </a:r>
            <a:r>
              <a:rPr dirty="0">
                <a:solidFill>
                  <a:srgbClr val="000000"/>
                </a:solidFill>
              </a:rPr>
              <a:t>when vessel</a:t>
            </a:r>
            <a:r>
              <a:rPr dirty="0" spc="-27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diameter  </a:t>
            </a:r>
            <a:r>
              <a:rPr dirty="0" spc="10">
                <a:solidFill>
                  <a:srgbClr val="000000"/>
                </a:solidFill>
              </a:rPr>
              <a:t>increases.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46554" y="3719512"/>
            <a:ext cx="67627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Times New Roman"/>
                <a:cs typeface="Times New Roman"/>
              </a:rPr>
              <a:t>Q</a:t>
            </a:r>
            <a:r>
              <a:rPr dirty="0" sz="3200" spc="-9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=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3412" y="3448050"/>
            <a:ext cx="213042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20" b="1">
                <a:latin typeface="Times New Roman"/>
                <a:cs typeface="Times New Roman"/>
              </a:rPr>
              <a:t>(Pi </a:t>
            </a:r>
            <a:r>
              <a:rPr dirty="0" sz="3200" b="1">
                <a:latin typeface="Times New Roman"/>
                <a:cs typeface="Times New Roman"/>
              </a:rPr>
              <a:t>- </a:t>
            </a:r>
            <a:r>
              <a:rPr dirty="0" sz="3200" spc="15" b="1">
                <a:latin typeface="Times New Roman"/>
                <a:cs typeface="Times New Roman"/>
              </a:rPr>
              <a:t>Po) </a:t>
            </a:r>
            <a:r>
              <a:rPr dirty="0" sz="3200" spc="-5" b="1">
                <a:latin typeface="Symbol"/>
                <a:cs typeface="Symbol"/>
              </a:rPr>
              <a:t></a:t>
            </a:r>
            <a:r>
              <a:rPr dirty="0" sz="3200" spc="-315" b="1">
                <a:latin typeface="Times New Roman"/>
                <a:cs typeface="Times New Roman"/>
              </a:rPr>
              <a:t> </a:t>
            </a:r>
            <a:r>
              <a:rPr dirty="0" sz="3200" spc="-125" b="1">
                <a:latin typeface="Times New Roman"/>
                <a:cs typeface="Times New Roman"/>
              </a:rPr>
              <a:t>r</a:t>
            </a:r>
            <a:r>
              <a:rPr dirty="0" baseline="49382" sz="2700" spc="-187" b="1">
                <a:latin typeface="Times New Roman"/>
                <a:cs typeface="Times New Roman"/>
              </a:rPr>
              <a:t>4</a:t>
            </a:r>
            <a:endParaRPr baseline="49382"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8250" y="4048125"/>
            <a:ext cx="74104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Times New Roman"/>
                <a:cs typeface="Times New Roman"/>
              </a:rPr>
              <a:t>8</a:t>
            </a:r>
            <a:r>
              <a:rPr dirty="0" sz="3200" spc="-35" b="1">
                <a:latin typeface="Symbol"/>
                <a:cs typeface="Symbol"/>
              </a:rPr>
              <a:t></a:t>
            </a:r>
            <a:r>
              <a:rPr dirty="0" sz="3200" b="1"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03550" y="4006850"/>
            <a:ext cx="2438400" cy="0"/>
          </a:xfrm>
          <a:custGeom>
            <a:avLst/>
            <a:gdLst/>
            <a:ahLst/>
            <a:cxnLst/>
            <a:rect l="l" t="t" r="r" b="b"/>
            <a:pathLst>
              <a:path w="2438400" h="0">
                <a:moveTo>
                  <a:pt x="0" y="0"/>
                </a:moveTo>
                <a:lnTo>
                  <a:pt x="24384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70100" y="3866946"/>
            <a:ext cx="1477645" cy="1276985"/>
          </a:xfrm>
          <a:custGeom>
            <a:avLst/>
            <a:gdLst/>
            <a:ahLst/>
            <a:cxnLst/>
            <a:rect l="l" t="t" r="r" b="b"/>
            <a:pathLst>
              <a:path w="1477645" h="1276985">
                <a:moveTo>
                  <a:pt x="142786" y="1053096"/>
                </a:moveTo>
                <a:lnTo>
                  <a:pt x="0" y="1276553"/>
                </a:lnTo>
                <a:lnTo>
                  <a:pt x="229449" y="1174280"/>
                </a:lnTo>
                <a:lnTo>
                  <a:pt x="157733" y="1174280"/>
                </a:lnTo>
                <a:lnTo>
                  <a:pt x="202449" y="1135786"/>
                </a:lnTo>
                <a:lnTo>
                  <a:pt x="124587" y="1135786"/>
                </a:lnTo>
                <a:lnTo>
                  <a:pt x="142786" y="1053096"/>
                </a:lnTo>
                <a:close/>
              </a:path>
              <a:path w="1477645" h="1276985">
                <a:moveTo>
                  <a:pt x="242214" y="1168590"/>
                </a:moveTo>
                <a:lnTo>
                  <a:pt x="157733" y="1174280"/>
                </a:lnTo>
                <a:lnTo>
                  <a:pt x="229449" y="1174280"/>
                </a:lnTo>
                <a:lnTo>
                  <a:pt x="242214" y="1168590"/>
                </a:lnTo>
                <a:close/>
              </a:path>
              <a:path w="1477645" h="1276985">
                <a:moveTo>
                  <a:pt x="1443926" y="0"/>
                </a:moveTo>
                <a:lnTo>
                  <a:pt x="124587" y="1135786"/>
                </a:lnTo>
                <a:lnTo>
                  <a:pt x="202449" y="1135786"/>
                </a:lnTo>
                <a:lnTo>
                  <a:pt x="1477073" y="38506"/>
                </a:lnTo>
                <a:lnTo>
                  <a:pt x="1443926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16000" y="5143500"/>
            <a:ext cx="1612900" cy="647700"/>
          </a:xfrm>
          <a:prstGeom prst="rect">
            <a:avLst/>
          </a:prstGeom>
          <a:solidFill>
            <a:srgbClr val="FFCCFF"/>
          </a:solidFill>
        </p:spPr>
        <p:txBody>
          <a:bodyPr wrap="square" lIns="0" tIns="43815" rIns="0" bIns="0" rtlCol="0" vert="horz">
            <a:spAutoFit/>
          </a:bodyPr>
          <a:lstStyle/>
          <a:p>
            <a:pPr marL="100330" marR="94615" indent="50800">
              <a:lnSpc>
                <a:spcPts val="2100"/>
              </a:lnSpc>
              <a:spcBef>
                <a:spcPts val="345"/>
              </a:spcBef>
            </a:pPr>
            <a:r>
              <a:rPr dirty="0" sz="1800" spc="-5" b="1">
                <a:solidFill>
                  <a:srgbClr val="000066"/>
                </a:solidFill>
                <a:latin typeface="Arial Black"/>
                <a:cs typeface="Arial Black"/>
              </a:rPr>
              <a:t>Difference  </a:t>
            </a:r>
            <a:r>
              <a:rPr dirty="0" sz="1800" b="1">
                <a:solidFill>
                  <a:srgbClr val="000066"/>
                </a:solidFill>
                <a:latin typeface="Arial Black"/>
                <a:cs typeface="Arial Black"/>
              </a:rPr>
              <a:t>in</a:t>
            </a:r>
            <a:r>
              <a:rPr dirty="0" sz="1800" spc="-75" b="1">
                <a:solidFill>
                  <a:srgbClr val="000066"/>
                </a:solidFill>
                <a:latin typeface="Arial Black"/>
                <a:cs typeface="Arial Black"/>
              </a:rPr>
              <a:t> </a:t>
            </a:r>
            <a:r>
              <a:rPr dirty="0" sz="1800" spc="-5" b="1">
                <a:solidFill>
                  <a:srgbClr val="000066"/>
                </a:solidFill>
                <a:latin typeface="Arial Black"/>
                <a:cs typeface="Arial Black"/>
              </a:rPr>
              <a:t>Pressure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26951" y="3866921"/>
            <a:ext cx="1718945" cy="1480185"/>
          </a:xfrm>
          <a:custGeom>
            <a:avLst/>
            <a:gdLst/>
            <a:ahLst/>
            <a:cxnLst/>
            <a:rect l="l" t="t" r="r" b="b"/>
            <a:pathLst>
              <a:path w="1718945" h="1480185">
                <a:moveTo>
                  <a:pt x="1475968" y="1372184"/>
                </a:moveTo>
                <a:lnTo>
                  <a:pt x="1718348" y="1479778"/>
                </a:lnTo>
                <a:lnTo>
                  <a:pt x="1652931" y="1377746"/>
                </a:lnTo>
                <a:lnTo>
                  <a:pt x="1560461" y="1377746"/>
                </a:lnTo>
                <a:lnTo>
                  <a:pt x="1475968" y="1372184"/>
                </a:lnTo>
                <a:close/>
              </a:path>
              <a:path w="1718945" h="1480185">
                <a:moveTo>
                  <a:pt x="33083" y="0"/>
                </a:moveTo>
                <a:lnTo>
                  <a:pt x="0" y="38557"/>
                </a:lnTo>
                <a:lnTo>
                  <a:pt x="1560461" y="1377746"/>
                </a:lnTo>
                <a:lnTo>
                  <a:pt x="1652931" y="1377746"/>
                </a:lnTo>
                <a:lnTo>
                  <a:pt x="1628218" y="1339202"/>
                </a:lnTo>
                <a:lnTo>
                  <a:pt x="1593545" y="1339202"/>
                </a:lnTo>
                <a:lnTo>
                  <a:pt x="33083" y="0"/>
                </a:lnTo>
                <a:close/>
              </a:path>
              <a:path w="1718945" h="1480185">
                <a:moveTo>
                  <a:pt x="1575219" y="1256538"/>
                </a:moveTo>
                <a:lnTo>
                  <a:pt x="1593545" y="1339202"/>
                </a:lnTo>
                <a:lnTo>
                  <a:pt x="1628218" y="1339202"/>
                </a:lnTo>
                <a:lnTo>
                  <a:pt x="1575219" y="1256538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845300" y="5346700"/>
            <a:ext cx="1041400" cy="3683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175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250"/>
              </a:spcBef>
            </a:pPr>
            <a:r>
              <a:rPr dirty="0" sz="1800" spc="-5" b="1">
                <a:solidFill>
                  <a:srgbClr val="262626"/>
                </a:solidFill>
                <a:latin typeface="Arial Black"/>
                <a:cs typeface="Arial Black"/>
              </a:rPr>
              <a:t>Radius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11255" y="4481576"/>
            <a:ext cx="656590" cy="954405"/>
          </a:xfrm>
          <a:custGeom>
            <a:avLst/>
            <a:gdLst/>
            <a:ahLst/>
            <a:cxnLst/>
            <a:rect l="l" t="t" r="r" b="b"/>
            <a:pathLst>
              <a:path w="656589" h="954404">
                <a:moveTo>
                  <a:pt x="450697" y="786218"/>
                </a:moveTo>
                <a:lnTo>
                  <a:pt x="656043" y="954024"/>
                </a:lnTo>
                <a:lnTo>
                  <a:pt x="612273" y="813904"/>
                </a:lnTo>
                <a:lnTo>
                  <a:pt x="530720" y="813904"/>
                </a:lnTo>
                <a:lnTo>
                  <a:pt x="450697" y="786218"/>
                </a:lnTo>
                <a:close/>
              </a:path>
              <a:path w="656589" h="954404">
                <a:moveTo>
                  <a:pt x="42087" y="0"/>
                </a:moveTo>
                <a:lnTo>
                  <a:pt x="0" y="28448"/>
                </a:lnTo>
                <a:lnTo>
                  <a:pt x="530720" y="813904"/>
                </a:lnTo>
                <a:lnTo>
                  <a:pt x="612273" y="813904"/>
                </a:lnTo>
                <a:lnTo>
                  <a:pt x="603391" y="785469"/>
                </a:lnTo>
                <a:lnTo>
                  <a:pt x="572808" y="785469"/>
                </a:lnTo>
                <a:lnTo>
                  <a:pt x="42087" y="0"/>
                </a:lnTo>
                <a:close/>
              </a:path>
              <a:path w="656589" h="954404">
                <a:moveTo>
                  <a:pt x="576973" y="700900"/>
                </a:moveTo>
                <a:lnTo>
                  <a:pt x="572808" y="785469"/>
                </a:lnTo>
                <a:lnTo>
                  <a:pt x="603391" y="785469"/>
                </a:lnTo>
                <a:lnTo>
                  <a:pt x="576973" y="7009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092700" y="5422900"/>
            <a:ext cx="1066800" cy="368300"/>
          </a:xfrm>
          <a:prstGeom prst="rect">
            <a:avLst/>
          </a:prstGeom>
          <a:solidFill>
            <a:srgbClr val="F67534"/>
          </a:solidFill>
        </p:spPr>
        <p:txBody>
          <a:bodyPr wrap="square" lIns="0" tIns="2667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210"/>
              </a:spcBef>
            </a:pPr>
            <a:r>
              <a:rPr dirty="0" sz="1800" spc="-5" b="1">
                <a:solidFill>
                  <a:srgbClr val="323536"/>
                </a:solidFill>
                <a:latin typeface="Arial Black"/>
                <a:cs typeface="Arial Black"/>
              </a:rPr>
              <a:t>Length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48100" y="4487557"/>
            <a:ext cx="316230" cy="859155"/>
          </a:xfrm>
          <a:custGeom>
            <a:avLst/>
            <a:gdLst/>
            <a:ahLst/>
            <a:cxnLst/>
            <a:rect l="l" t="t" r="r" b="b"/>
            <a:pathLst>
              <a:path w="316229" h="859154">
                <a:moveTo>
                  <a:pt x="10401" y="594156"/>
                </a:moveTo>
                <a:lnTo>
                  <a:pt x="0" y="859142"/>
                </a:lnTo>
                <a:lnTo>
                  <a:pt x="120436" y="691210"/>
                </a:lnTo>
                <a:lnTo>
                  <a:pt x="84505" y="691210"/>
                </a:lnTo>
                <a:lnTo>
                  <a:pt x="90164" y="674725"/>
                </a:lnTo>
                <a:lnTo>
                  <a:pt x="36449" y="674725"/>
                </a:lnTo>
                <a:lnTo>
                  <a:pt x="10401" y="594156"/>
                </a:lnTo>
                <a:close/>
              </a:path>
              <a:path w="316229" h="859154">
                <a:moveTo>
                  <a:pt x="154546" y="643648"/>
                </a:moveTo>
                <a:lnTo>
                  <a:pt x="84505" y="691210"/>
                </a:lnTo>
                <a:lnTo>
                  <a:pt x="120436" y="691210"/>
                </a:lnTo>
                <a:lnTo>
                  <a:pt x="154546" y="643648"/>
                </a:lnTo>
                <a:close/>
              </a:path>
              <a:path w="316229" h="859154">
                <a:moveTo>
                  <a:pt x="268071" y="0"/>
                </a:moveTo>
                <a:lnTo>
                  <a:pt x="36449" y="674725"/>
                </a:lnTo>
                <a:lnTo>
                  <a:pt x="90164" y="674725"/>
                </a:lnTo>
                <a:lnTo>
                  <a:pt x="316128" y="16484"/>
                </a:lnTo>
                <a:lnTo>
                  <a:pt x="268071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921000" y="5346700"/>
            <a:ext cx="1358900" cy="368300"/>
          </a:xfrm>
          <a:prstGeom prst="rect">
            <a:avLst/>
          </a:prstGeom>
          <a:solidFill>
            <a:srgbClr val="E46416"/>
          </a:solidFill>
        </p:spPr>
        <p:txBody>
          <a:bodyPr wrap="square" lIns="0" tIns="31750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250"/>
              </a:spcBef>
            </a:pPr>
            <a:r>
              <a:rPr dirty="0" sz="1800" b="1">
                <a:solidFill>
                  <a:srgbClr val="CCFF99"/>
                </a:solidFill>
                <a:latin typeface="Arial Black"/>
                <a:cs typeface="Arial Black"/>
              </a:rPr>
              <a:t>Viscosity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r>
              <a:rPr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800100"/>
            <a:ext cx="8661400" cy="609600"/>
          </a:xfrm>
          <a:custGeom>
            <a:avLst/>
            <a:gdLst/>
            <a:ahLst/>
            <a:cxnLst/>
            <a:rect l="l" t="t" r="r" b="b"/>
            <a:pathLst>
              <a:path w="8661400" h="609600">
                <a:moveTo>
                  <a:pt x="0" y="609600"/>
                </a:moveTo>
                <a:lnTo>
                  <a:pt x="8661400" y="609600"/>
                </a:lnTo>
                <a:lnTo>
                  <a:pt x="8661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BEE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6418" y="817930"/>
            <a:ext cx="7950200" cy="561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65">
                <a:solidFill>
                  <a:srgbClr val="1D5E75"/>
                </a:solidFill>
              </a:rPr>
              <a:t>Total </a:t>
            </a:r>
            <a:r>
              <a:rPr dirty="0" sz="3600" spc="-25">
                <a:solidFill>
                  <a:srgbClr val="1D5E75"/>
                </a:solidFill>
              </a:rPr>
              <a:t>Peripheral </a:t>
            </a:r>
            <a:r>
              <a:rPr dirty="0" sz="3600" spc="-15">
                <a:solidFill>
                  <a:srgbClr val="1D5E75"/>
                </a:solidFill>
              </a:rPr>
              <a:t>Resistance</a:t>
            </a:r>
            <a:r>
              <a:rPr dirty="0" sz="3600" spc="320">
                <a:solidFill>
                  <a:srgbClr val="1D5E75"/>
                </a:solidFill>
              </a:rPr>
              <a:t> </a:t>
            </a:r>
            <a:r>
              <a:rPr dirty="0" sz="3600">
                <a:solidFill>
                  <a:srgbClr val="1D5E75"/>
                </a:solidFill>
              </a:rPr>
              <a:t>(TPR)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076806" y="4067225"/>
            <a:ext cx="74168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0" b="1">
                <a:latin typeface="Times New Roman"/>
                <a:cs typeface="Times New Roman"/>
              </a:rPr>
              <a:t>TPR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5950" y="4873599"/>
            <a:ext cx="74168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0" b="1">
                <a:latin typeface="Times New Roman"/>
                <a:cs typeface="Times New Roman"/>
              </a:rPr>
              <a:t>TPR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0029" y="3980370"/>
            <a:ext cx="2435860" cy="1398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2500" marR="5080" indent="-939800">
              <a:lnSpc>
                <a:spcPct val="100000"/>
              </a:lnSpc>
            </a:pPr>
            <a:r>
              <a:rPr dirty="0" sz="2000" spc="5" b="1" u="sng">
                <a:latin typeface="Times New Roman"/>
                <a:cs typeface="Times New Roman"/>
              </a:rPr>
              <a:t>Aortic </a:t>
            </a:r>
            <a:r>
              <a:rPr dirty="0" sz="2000" b="1" u="sng">
                <a:latin typeface="Times New Roman"/>
                <a:cs typeface="Times New Roman"/>
              </a:rPr>
              <a:t>Pressure -</a:t>
            </a:r>
            <a:r>
              <a:rPr dirty="0" sz="2000" spc="-220" b="1" u="sng">
                <a:latin typeface="Times New Roman"/>
                <a:cs typeface="Times New Roman"/>
              </a:rPr>
              <a:t> </a:t>
            </a:r>
            <a:r>
              <a:rPr dirty="0" sz="2000" spc="-45" b="1" u="sng">
                <a:latin typeface="Times New Roman"/>
                <a:cs typeface="Times New Roman"/>
              </a:rPr>
              <a:t>RAP  </a:t>
            </a:r>
            <a:r>
              <a:rPr dirty="0" sz="2000" b="1">
                <a:latin typeface="Times New Roman"/>
                <a:cs typeface="Times New Roman"/>
              </a:rPr>
              <a:t>Flow</a:t>
            </a:r>
            <a:endParaRPr sz="200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  <a:spcBef>
                <a:spcPts val="1325"/>
              </a:spcBef>
              <a:tabLst>
                <a:tab pos="392430" algn="l"/>
                <a:tab pos="2360930" algn="l"/>
              </a:tabLst>
            </a:pPr>
            <a:r>
              <a:rPr dirty="0" sz="2000" b="1" u="sng">
                <a:latin typeface="Times New Roman"/>
                <a:cs typeface="Times New Roman"/>
              </a:rPr>
              <a:t> 	120 - 2</a:t>
            </a:r>
            <a:r>
              <a:rPr dirty="0" sz="2000" spc="-75" b="1" u="sng">
                <a:latin typeface="Times New Roman"/>
                <a:cs typeface="Times New Roman"/>
              </a:rPr>
              <a:t> </a:t>
            </a:r>
            <a:r>
              <a:rPr dirty="0" sz="2000" spc="25" b="1" u="sng">
                <a:latin typeface="Times New Roman"/>
                <a:cs typeface="Times New Roman"/>
              </a:rPr>
              <a:t>mmHg	</a:t>
            </a:r>
            <a:endParaRPr sz="200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83.3 </a:t>
            </a:r>
            <a:r>
              <a:rPr dirty="0" sz="2000" spc="20" b="1">
                <a:latin typeface="Times New Roman"/>
                <a:cs typeface="Times New Roman"/>
              </a:rPr>
              <a:t>ml/sec </a:t>
            </a:r>
            <a:r>
              <a:rPr dirty="0" sz="2000" spc="15" b="1">
                <a:solidFill>
                  <a:srgbClr val="C00000"/>
                </a:solidFill>
                <a:latin typeface="Times New Roman"/>
                <a:cs typeface="Times New Roman"/>
              </a:rPr>
              <a:t>(5</a:t>
            </a:r>
            <a:r>
              <a:rPr dirty="0" sz="2000" spc="-29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C00000"/>
                </a:solidFill>
                <a:latin typeface="Times New Roman"/>
                <a:cs typeface="Times New Roman"/>
              </a:rPr>
              <a:t>L/min)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8609" y="5737700"/>
            <a:ext cx="132969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1.2</a:t>
            </a:r>
            <a:r>
              <a:rPr dirty="0" sz="2000" spc="405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(PRU’s)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3162300"/>
            <a:ext cx="3746500" cy="88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01064" y="3245992"/>
            <a:ext cx="1299845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 b="1">
                <a:solidFill>
                  <a:srgbClr val="0D0D0D"/>
                </a:solidFill>
                <a:latin typeface="Arial Black"/>
                <a:cs typeface="Arial Black"/>
              </a:rPr>
              <a:t>Systemic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1565" y="3245992"/>
            <a:ext cx="1634489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0D0D0D"/>
                </a:solidFill>
                <a:latin typeface="Arial Black"/>
                <a:cs typeface="Arial Black"/>
              </a:rPr>
              <a:t>Circulation: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2781" y="4902174"/>
            <a:ext cx="97028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Pul. </a:t>
            </a:r>
            <a:r>
              <a:rPr dirty="0" sz="2000" spc="-25" b="1">
                <a:latin typeface="Times New Roman"/>
                <a:cs typeface="Times New Roman"/>
              </a:rPr>
              <a:t>R.</a:t>
            </a:r>
            <a:r>
              <a:rPr dirty="0" sz="2000" spc="-9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2781" y="3966082"/>
            <a:ext cx="3759200" cy="2117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5277" sz="3000" b="1">
                <a:latin typeface="Times New Roman"/>
                <a:cs typeface="Times New Roman"/>
              </a:rPr>
              <a:t>Pul. </a:t>
            </a:r>
            <a:r>
              <a:rPr dirty="0" baseline="-15277" sz="3000" spc="-37" b="1">
                <a:latin typeface="Times New Roman"/>
                <a:cs typeface="Times New Roman"/>
              </a:rPr>
              <a:t>R. </a:t>
            </a:r>
            <a:r>
              <a:rPr dirty="0" baseline="-15277" sz="3000" b="1">
                <a:latin typeface="Times New Roman"/>
                <a:cs typeface="Times New Roman"/>
              </a:rPr>
              <a:t>=  </a:t>
            </a:r>
            <a:r>
              <a:rPr dirty="0" sz="2000" b="1" u="sng">
                <a:latin typeface="Times New Roman"/>
                <a:cs typeface="Times New Roman"/>
              </a:rPr>
              <a:t>Pulmonary </a:t>
            </a:r>
            <a:r>
              <a:rPr dirty="0" sz="2000" spc="-5" b="1" u="sng">
                <a:latin typeface="Times New Roman"/>
                <a:cs typeface="Times New Roman"/>
              </a:rPr>
              <a:t>Art. </a:t>
            </a:r>
            <a:r>
              <a:rPr dirty="0" sz="2000" spc="-114" b="1" u="sng">
                <a:latin typeface="Times New Roman"/>
                <a:cs typeface="Times New Roman"/>
              </a:rPr>
              <a:t>P. </a:t>
            </a:r>
            <a:r>
              <a:rPr dirty="0" sz="2000" b="1" u="sng">
                <a:latin typeface="Times New Roman"/>
                <a:cs typeface="Times New Roman"/>
              </a:rPr>
              <a:t>-</a:t>
            </a:r>
            <a:r>
              <a:rPr dirty="0" sz="2000" spc="-130" b="1" u="sng">
                <a:latin typeface="Times New Roman"/>
                <a:cs typeface="Times New Roman"/>
              </a:rPr>
              <a:t> </a:t>
            </a:r>
            <a:r>
              <a:rPr dirty="0" sz="2000" spc="-30" b="1" u="sng">
                <a:latin typeface="Times New Roman"/>
                <a:cs typeface="Times New Roman"/>
              </a:rPr>
              <a:t>LAP</a:t>
            </a:r>
            <a:endParaRPr sz="2000">
              <a:latin typeface="Times New Roman"/>
              <a:cs typeface="Times New Roman"/>
            </a:endParaRPr>
          </a:p>
          <a:p>
            <a:pPr marL="2143125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Flow</a:t>
            </a:r>
            <a:endParaRPr sz="2000">
              <a:latin typeface="Times New Roman"/>
              <a:cs typeface="Times New Roman"/>
            </a:endParaRPr>
          </a:p>
          <a:p>
            <a:pPr marL="1570990">
              <a:lnSpc>
                <a:spcPct val="100000"/>
              </a:lnSpc>
              <a:spcBef>
                <a:spcPts val="1664"/>
              </a:spcBef>
            </a:pPr>
            <a:r>
              <a:rPr dirty="0" sz="2000" b="1" u="sng">
                <a:latin typeface="Times New Roman"/>
                <a:cs typeface="Times New Roman"/>
              </a:rPr>
              <a:t>15 - 3</a:t>
            </a:r>
            <a:r>
              <a:rPr dirty="0" sz="2000" spc="-75" b="1" u="sng">
                <a:latin typeface="Times New Roman"/>
                <a:cs typeface="Times New Roman"/>
              </a:rPr>
              <a:t> </a:t>
            </a:r>
            <a:r>
              <a:rPr dirty="0" sz="2000" spc="25" b="1" u="sng">
                <a:latin typeface="Times New Roman"/>
                <a:cs typeface="Times New Roman"/>
              </a:rPr>
              <a:t>mmHg</a:t>
            </a:r>
            <a:endParaRPr sz="2000">
              <a:latin typeface="Times New Roman"/>
              <a:cs typeface="Times New Roman"/>
            </a:endParaRPr>
          </a:p>
          <a:p>
            <a:pPr marL="113919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83.3 </a:t>
            </a:r>
            <a:r>
              <a:rPr dirty="0" sz="2000" spc="20" b="1">
                <a:latin typeface="Times New Roman"/>
                <a:cs typeface="Times New Roman"/>
              </a:rPr>
              <a:t>ml/sec </a:t>
            </a:r>
            <a:r>
              <a:rPr dirty="0" sz="2000" spc="15" b="1">
                <a:solidFill>
                  <a:srgbClr val="C00000"/>
                </a:solidFill>
                <a:latin typeface="Times New Roman"/>
                <a:cs typeface="Times New Roman"/>
              </a:rPr>
              <a:t>(5</a:t>
            </a:r>
            <a:r>
              <a:rPr dirty="0" sz="2000" spc="-29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C00000"/>
                </a:solidFill>
                <a:latin typeface="Times New Roman"/>
                <a:cs typeface="Times New Roman"/>
              </a:rPr>
              <a:t>L/min)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1134745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0.12</a:t>
            </a:r>
            <a:r>
              <a:rPr dirty="0" sz="2000" spc="405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(PRU’s)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575" y="1805838"/>
            <a:ext cx="607060" cy="1106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310"/>
              </a:lnSpc>
            </a:pPr>
            <a:r>
              <a:rPr dirty="0" sz="3600" spc="-5" b="1" u="heavy">
                <a:latin typeface="Bookman Old Style"/>
                <a:cs typeface="Bookman Old Style"/>
              </a:rPr>
              <a:t>∆</a:t>
            </a:r>
            <a:r>
              <a:rPr dirty="0" sz="3600" b="1" u="heavy">
                <a:latin typeface="Bookman Old Style"/>
                <a:cs typeface="Bookman Old Style"/>
              </a:rPr>
              <a:t>P</a:t>
            </a:r>
            <a:endParaRPr sz="3600">
              <a:latin typeface="Bookman Old Style"/>
              <a:cs typeface="Bookman Old Style"/>
            </a:endParaRPr>
          </a:p>
          <a:p>
            <a:pPr marL="190500">
              <a:lnSpc>
                <a:spcPts val="4310"/>
              </a:lnSpc>
            </a:pPr>
            <a:r>
              <a:rPr dirty="0" sz="3600" b="1">
                <a:latin typeface="Bookman Old Style"/>
                <a:cs typeface="Bookman Old Style"/>
              </a:rPr>
              <a:t>Q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48250" y="3219450"/>
            <a:ext cx="3390900" cy="39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048250" y="3219450"/>
            <a:ext cx="3390900" cy="393700"/>
          </a:xfrm>
          <a:prstGeom prst="rect">
            <a:avLst/>
          </a:prstGeom>
          <a:ln w="12700">
            <a:solidFill>
              <a:srgbClr val="B9D9D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73660">
              <a:lnSpc>
                <a:spcPct val="100000"/>
              </a:lnSpc>
              <a:spcBef>
                <a:spcPts val="155"/>
              </a:spcBef>
            </a:pPr>
            <a:r>
              <a:rPr dirty="0" sz="2000" spc="-5" b="1">
                <a:solidFill>
                  <a:srgbClr val="0D0D0D"/>
                </a:solidFill>
                <a:latin typeface="Arial Black"/>
                <a:cs typeface="Arial Black"/>
              </a:rPr>
              <a:t>Pulmonary</a:t>
            </a:r>
            <a:r>
              <a:rPr dirty="0" sz="2000" spc="14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2000" spc="-5" b="1">
                <a:solidFill>
                  <a:srgbClr val="0D0D0D"/>
                </a:solidFill>
                <a:latin typeface="Arial Black"/>
                <a:cs typeface="Arial Black"/>
              </a:rPr>
              <a:t>Circulation: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2781" y="5723411"/>
            <a:ext cx="962660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Pul. </a:t>
            </a:r>
            <a:r>
              <a:rPr dirty="0" sz="2000" spc="-25" b="1">
                <a:latin typeface="Times New Roman"/>
                <a:cs typeface="Times New Roman"/>
              </a:rPr>
              <a:t>R.</a:t>
            </a:r>
            <a:r>
              <a:rPr dirty="0" sz="2000" spc="-160" b="1">
                <a:latin typeface="Times New Roman"/>
                <a:cs typeface="Times New Roman"/>
              </a:rPr>
              <a:t> </a:t>
            </a:r>
            <a:r>
              <a:rPr dirty="0" baseline="-9722" sz="3000" b="1">
                <a:latin typeface="Times New Roman"/>
                <a:cs typeface="Times New Roman"/>
              </a:rPr>
              <a:t>=</a:t>
            </a:r>
            <a:endParaRPr baseline="-9722" sz="3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1733" y="5694268"/>
            <a:ext cx="747395" cy="360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0" b="1">
                <a:latin typeface="Times New Roman"/>
                <a:cs typeface="Times New Roman"/>
              </a:rPr>
              <a:t>TPR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baseline="-9722" sz="3000" b="1">
                <a:latin typeface="Times New Roman"/>
                <a:cs typeface="Times New Roman"/>
              </a:rPr>
              <a:t>=</a:t>
            </a:r>
            <a:endParaRPr baseline="-9722" sz="3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64865" y="2021865"/>
            <a:ext cx="807720" cy="560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b="1">
                <a:latin typeface="Bookman Old Style"/>
                <a:cs typeface="Bookman Old Style"/>
              </a:rPr>
              <a:t>R</a:t>
            </a:r>
            <a:r>
              <a:rPr dirty="0" sz="3600" spc="-135" b="1">
                <a:latin typeface="Bookman Old Style"/>
                <a:cs typeface="Bookman Old Style"/>
              </a:rPr>
              <a:t> </a:t>
            </a:r>
            <a:r>
              <a:rPr dirty="0" sz="3600" b="1">
                <a:latin typeface="Bookman Old Style"/>
                <a:cs typeface="Bookman Old Style"/>
              </a:rPr>
              <a:t>=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r>
              <a:rPr dirty="0"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84480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549" rIns="0" bIns="0" rtlCol="0" vert="horz">
            <a:spAutoFit/>
          </a:bodyPr>
          <a:lstStyle/>
          <a:p>
            <a:pPr marL="681990">
              <a:lnSpc>
                <a:spcPct val="100000"/>
              </a:lnSpc>
            </a:pPr>
            <a:r>
              <a:rPr dirty="0" sz="3600" spc="10">
                <a:solidFill>
                  <a:srgbClr val="C00000"/>
                </a:solidFill>
              </a:rPr>
              <a:t>Blood </a:t>
            </a:r>
            <a:r>
              <a:rPr dirty="0" sz="3600" spc="-20">
                <a:solidFill>
                  <a:srgbClr val="C00000"/>
                </a:solidFill>
              </a:rPr>
              <a:t>Flow </a:t>
            </a:r>
            <a:r>
              <a:rPr dirty="0" sz="3600" spc="-25">
                <a:solidFill>
                  <a:srgbClr val="C00000"/>
                </a:solidFill>
              </a:rPr>
              <a:t>and</a:t>
            </a:r>
            <a:r>
              <a:rPr dirty="0" sz="3600" spc="-100">
                <a:solidFill>
                  <a:srgbClr val="C00000"/>
                </a:solidFill>
              </a:rPr>
              <a:t> </a:t>
            </a:r>
            <a:r>
              <a:rPr dirty="0" sz="3600" spc="-15">
                <a:solidFill>
                  <a:srgbClr val="C00000"/>
                </a:solidFill>
              </a:rPr>
              <a:t>Pressure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101600" y="1638300"/>
            <a:ext cx="8877300" cy="158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13000" y="1206500"/>
            <a:ext cx="42672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30259" y="1390332"/>
            <a:ext cx="8318500" cy="154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20315">
              <a:lnSpc>
                <a:spcPct val="100000"/>
              </a:lnSpc>
            </a:pPr>
            <a:r>
              <a:rPr dirty="0" sz="1800" b="1">
                <a:latin typeface="Arial Black"/>
                <a:cs typeface="Arial Black"/>
              </a:rPr>
              <a:t>P </a:t>
            </a:r>
            <a:r>
              <a:rPr dirty="0" sz="1800" spc="-5" b="1">
                <a:latin typeface="Arial Black"/>
                <a:cs typeface="Arial Black"/>
              </a:rPr>
              <a:t>directly </a:t>
            </a:r>
            <a:r>
              <a:rPr dirty="0" sz="1800" spc="5" b="1">
                <a:latin typeface="Arial Black"/>
                <a:cs typeface="Arial Black"/>
              </a:rPr>
              <a:t>proportional </a:t>
            </a:r>
            <a:r>
              <a:rPr dirty="0" sz="1800" b="1">
                <a:latin typeface="Arial Black"/>
                <a:cs typeface="Arial Black"/>
              </a:rPr>
              <a:t>to</a:t>
            </a:r>
            <a:r>
              <a:rPr dirty="0" sz="1800" spc="15" b="1">
                <a:latin typeface="Arial Black"/>
                <a:cs typeface="Arial Black"/>
              </a:rPr>
              <a:t> </a:t>
            </a:r>
            <a:r>
              <a:rPr dirty="0" sz="1800" b="1">
                <a:latin typeface="Arial Black"/>
                <a:cs typeface="Arial Black"/>
              </a:rPr>
              <a:t>F</a:t>
            </a:r>
            <a:endParaRPr sz="18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790"/>
              </a:spcBef>
              <a:buFont typeface="Calibri"/>
              <a:buChar char="•"/>
              <a:tabLst>
                <a:tab pos="190500" algn="l"/>
              </a:tabLst>
            </a:pPr>
            <a:r>
              <a:rPr dirty="0" sz="2200" spc="-10" b="1">
                <a:latin typeface="Calibri"/>
                <a:cs typeface="Calibri"/>
              </a:rPr>
              <a:t>Blood </a:t>
            </a:r>
            <a:r>
              <a:rPr dirty="0" sz="2200" spc="-15" b="1">
                <a:latin typeface="Calibri"/>
                <a:cs typeface="Calibri"/>
              </a:rPr>
              <a:t>flows </a:t>
            </a:r>
            <a:r>
              <a:rPr dirty="0" sz="2200" spc="-5" b="1">
                <a:latin typeface="Calibri"/>
                <a:cs typeface="Calibri"/>
              </a:rPr>
              <a:t>down </a:t>
            </a:r>
            <a:r>
              <a:rPr dirty="0" sz="2200" b="1">
                <a:latin typeface="Calibri"/>
                <a:cs typeface="Calibri"/>
              </a:rPr>
              <a:t>a </a:t>
            </a:r>
            <a:r>
              <a:rPr dirty="0" sz="2200" spc="10" b="1">
                <a:latin typeface="Calibri"/>
                <a:cs typeface="Calibri"/>
              </a:rPr>
              <a:t>pressure</a:t>
            </a:r>
            <a:r>
              <a:rPr dirty="0" sz="2200" spc="-7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gradient.</a:t>
            </a:r>
            <a:endParaRPr sz="2200">
              <a:latin typeface="Calibri"/>
              <a:cs typeface="Calibri"/>
            </a:endParaRPr>
          </a:p>
          <a:p>
            <a:pPr marL="190500" marR="5080" indent="-177800">
              <a:lnSpc>
                <a:spcPct val="102299"/>
              </a:lnSpc>
              <a:spcBef>
                <a:spcPts val="1200"/>
              </a:spcBef>
              <a:buFont typeface="Calibri"/>
              <a:buChar char="•"/>
              <a:tabLst>
                <a:tab pos="190500" algn="l"/>
              </a:tabLst>
            </a:pPr>
            <a:r>
              <a:rPr dirty="0" sz="2200" b="1">
                <a:latin typeface="Calibri"/>
                <a:cs typeface="Calibri"/>
              </a:rPr>
              <a:t>Absolute</a:t>
            </a:r>
            <a:r>
              <a:rPr dirty="0" sz="2200" spc="-11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value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5" b="1">
                <a:latin typeface="Calibri"/>
                <a:cs typeface="Calibri"/>
              </a:rPr>
              <a:t>of</a:t>
            </a:r>
            <a:r>
              <a:rPr dirty="0" sz="2200" b="1">
                <a:latin typeface="Calibri"/>
                <a:cs typeface="Calibri"/>
              </a:rPr>
              <a:t> </a:t>
            </a:r>
            <a:r>
              <a:rPr dirty="0" sz="2200" spc="10" b="1">
                <a:latin typeface="Calibri"/>
                <a:cs typeface="Calibri"/>
              </a:rPr>
              <a:t>pressure</a:t>
            </a:r>
            <a:r>
              <a:rPr dirty="0" sz="2200" spc="-110" b="1">
                <a:latin typeface="Calibri"/>
                <a:cs typeface="Calibri"/>
              </a:rPr>
              <a:t> </a:t>
            </a:r>
            <a:r>
              <a:rPr dirty="0" sz="2200" spc="-25" b="1">
                <a:latin typeface="Calibri"/>
                <a:cs typeface="Calibri"/>
              </a:rPr>
              <a:t>is</a:t>
            </a:r>
            <a:r>
              <a:rPr dirty="0" sz="2200" spc="25" b="1">
                <a:latin typeface="Calibri"/>
                <a:cs typeface="Calibri"/>
              </a:rPr>
              <a:t> </a:t>
            </a:r>
            <a:r>
              <a:rPr dirty="0" sz="2200" spc="10" b="1">
                <a:latin typeface="Calibri"/>
                <a:cs typeface="Calibri"/>
              </a:rPr>
              <a:t>not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spc="5" b="1">
                <a:latin typeface="Calibri"/>
                <a:cs typeface="Calibri"/>
              </a:rPr>
              <a:t>important</a:t>
            </a:r>
            <a:r>
              <a:rPr dirty="0" sz="2200" spc="-165" b="1">
                <a:latin typeface="Calibri"/>
                <a:cs typeface="Calibri"/>
              </a:rPr>
              <a:t> </a:t>
            </a:r>
            <a:r>
              <a:rPr dirty="0" sz="2200" spc="15" b="1">
                <a:latin typeface="Calibri"/>
                <a:cs typeface="Calibri"/>
              </a:rPr>
              <a:t>to </a:t>
            </a:r>
            <a:r>
              <a:rPr dirty="0" sz="2200" spc="-55" b="1">
                <a:latin typeface="Calibri"/>
                <a:cs typeface="Calibri"/>
              </a:rPr>
              <a:t>flow,</a:t>
            </a:r>
            <a:r>
              <a:rPr dirty="0" sz="2200" spc="30" b="1">
                <a:latin typeface="Calibri"/>
                <a:cs typeface="Calibri"/>
              </a:rPr>
              <a:t> </a:t>
            </a:r>
            <a:r>
              <a:rPr dirty="0" sz="2200" spc="10" b="1">
                <a:latin typeface="Calibri"/>
                <a:cs typeface="Calibri"/>
              </a:rPr>
              <a:t>but</a:t>
            </a:r>
            <a:r>
              <a:rPr dirty="0" sz="2200" spc="35" b="1">
                <a:latin typeface="Calibri"/>
                <a:cs typeface="Calibri"/>
              </a:rPr>
              <a:t> </a:t>
            </a:r>
            <a:r>
              <a:rPr dirty="0" sz="2200" spc="15" b="1">
                <a:latin typeface="Calibri"/>
                <a:cs typeface="Calibri"/>
              </a:rPr>
              <a:t>the</a:t>
            </a:r>
            <a:r>
              <a:rPr dirty="0" sz="2200" spc="-11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difference  </a:t>
            </a:r>
            <a:r>
              <a:rPr dirty="0" sz="2200" spc="-25" b="1">
                <a:latin typeface="Calibri"/>
                <a:cs typeface="Calibri"/>
              </a:rPr>
              <a:t>in</a:t>
            </a:r>
            <a:r>
              <a:rPr dirty="0" sz="2200" spc="25" b="1">
                <a:latin typeface="Calibri"/>
                <a:cs typeface="Calibri"/>
              </a:rPr>
              <a:t> </a:t>
            </a:r>
            <a:r>
              <a:rPr dirty="0" sz="2200" spc="10" b="1">
                <a:latin typeface="Calibri"/>
                <a:cs typeface="Calibri"/>
              </a:rPr>
              <a:t>pressure</a:t>
            </a:r>
            <a:r>
              <a:rPr dirty="0" sz="2200" spc="-105" b="1">
                <a:latin typeface="Calibri"/>
                <a:cs typeface="Calibri"/>
              </a:rPr>
              <a:t> </a:t>
            </a:r>
            <a:r>
              <a:rPr dirty="0" sz="2200" spc="5" b="1">
                <a:latin typeface="Calibri"/>
                <a:cs typeface="Calibri"/>
              </a:rPr>
              <a:t>(DP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spc="5" b="1">
                <a:latin typeface="Calibri"/>
                <a:cs typeface="Calibri"/>
              </a:rPr>
              <a:t>or</a:t>
            </a:r>
            <a:r>
              <a:rPr dirty="0" sz="2200" spc="2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gradient)</a:t>
            </a:r>
            <a:r>
              <a:rPr dirty="0" sz="2200" spc="-80" b="1">
                <a:latin typeface="Calibri"/>
                <a:cs typeface="Calibri"/>
              </a:rPr>
              <a:t> </a:t>
            </a:r>
            <a:r>
              <a:rPr dirty="0" sz="2200" spc="-25" b="1">
                <a:latin typeface="Calibri"/>
                <a:cs typeface="Calibri"/>
              </a:rPr>
              <a:t>is</a:t>
            </a:r>
            <a:r>
              <a:rPr dirty="0" sz="2200" spc="30" b="1">
                <a:latin typeface="Calibri"/>
                <a:cs typeface="Calibri"/>
              </a:rPr>
              <a:t> </a:t>
            </a:r>
            <a:r>
              <a:rPr dirty="0" sz="2200" spc="5" b="1">
                <a:latin typeface="Calibri"/>
                <a:cs typeface="Calibri"/>
              </a:rPr>
              <a:t>important</a:t>
            </a:r>
            <a:r>
              <a:rPr dirty="0" sz="2200" spc="-165" b="1">
                <a:latin typeface="Calibri"/>
                <a:cs typeface="Calibri"/>
              </a:rPr>
              <a:t> </a:t>
            </a:r>
            <a:r>
              <a:rPr dirty="0" sz="2200" spc="15" b="1">
                <a:latin typeface="Calibri"/>
                <a:cs typeface="Calibri"/>
              </a:rPr>
              <a:t>to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determining</a:t>
            </a:r>
            <a:r>
              <a:rPr dirty="0" sz="2200" spc="-130" b="1">
                <a:latin typeface="Calibri"/>
                <a:cs typeface="Calibri"/>
              </a:rPr>
              <a:t> </a:t>
            </a:r>
            <a:r>
              <a:rPr dirty="0" sz="2200" spc="-35" b="1">
                <a:latin typeface="Calibri"/>
                <a:cs typeface="Calibri"/>
              </a:rPr>
              <a:t>flow.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68600" y="5880100"/>
            <a:ext cx="5918200" cy="82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999219" y="5992459"/>
            <a:ext cx="5431155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6400" marR="5080" indent="-1663700">
              <a:lnSpc>
                <a:spcPts val="1900"/>
              </a:lnSpc>
            </a:pPr>
            <a:r>
              <a:rPr dirty="0" sz="1600" spc="-5" b="1">
                <a:latin typeface="Arial Black"/>
                <a:cs typeface="Arial Black"/>
              </a:rPr>
              <a:t>Resulting </a:t>
            </a:r>
            <a:r>
              <a:rPr dirty="0" sz="1600" spc="10" b="1">
                <a:latin typeface="Arial Black"/>
                <a:cs typeface="Arial Black"/>
              </a:rPr>
              <a:t>pressure </a:t>
            </a:r>
            <a:r>
              <a:rPr dirty="0" sz="1600" spc="-20" b="1">
                <a:latin typeface="Arial Black"/>
                <a:cs typeface="Arial Black"/>
              </a:rPr>
              <a:t>is </a:t>
            </a:r>
            <a:r>
              <a:rPr dirty="0" sz="1600" b="1">
                <a:latin typeface="Arial Black"/>
                <a:cs typeface="Arial Black"/>
              </a:rPr>
              <a:t>called </a:t>
            </a:r>
            <a:r>
              <a:rPr dirty="0" sz="1600" spc="5" b="1">
                <a:latin typeface="Arial Black"/>
                <a:cs typeface="Arial Black"/>
              </a:rPr>
              <a:t>the </a:t>
            </a:r>
            <a:r>
              <a:rPr dirty="0" sz="1600" spc="-5" b="1">
                <a:solidFill>
                  <a:srgbClr val="C00000"/>
                </a:solidFill>
                <a:latin typeface="Arial Black"/>
                <a:cs typeface="Arial Black"/>
              </a:rPr>
              <a:t>driving </a:t>
            </a:r>
            <a:r>
              <a:rPr dirty="0" sz="1600" spc="10" b="1">
                <a:solidFill>
                  <a:srgbClr val="C00000"/>
                </a:solidFill>
                <a:latin typeface="Arial Black"/>
                <a:cs typeface="Arial Black"/>
              </a:rPr>
              <a:t>pressure  </a:t>
            </a:r>
            <a:r>
              <a:rPr dirty="0" sz="1600" spc="-20" b="1">
                <a:latin typeface="Arial Black"/>
                <a:cs typeface="Arial Black"/>
              </a:rPr>
              <a:t>in </a:t>
            </a:r>
            <a:r>
              <a:rPr dirty="0" sz="1600" spc="15" b="1">
                <a:latin typeface="Arial Black"/>
                <a:cs typeface="Arial Black"/>
              </a:rPr>
              <a:t>vascular</a:t>
            </a:r>
            <a:r>
              <a:rPr dirty="0" sz="1600" spc="-215" b="1">
                <a:latin typeface="Arial Black"/>
                <a:cs typeface="Arial Black"/>
              </a:rPr>
              <a:t> </a:t>
            </a:r>
            <a:r>
              <a:rPr dirty="0" sz="1600" spc="10" b="1">
                <a:latin typeface="Arial Black"/>
                <a:cs typeface="Arial Black"/>
              </a:rPr>
              <a:t>system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3412" y="4904054"/>
            <a:ext cx="2823210" cy="1951989"/>
          </a:xfrm>
          <a:custGeom>
            <a:avLst/>
            <a:gdLst/>
            <a:ahLst/>
            <a:cxnLst/>
            <a:rect l="l" t="t" r="r" b="b"/>
            <a:pathLst>
              <a:path w="2823210" h="1951990">
                <a:moveTo>
                  <a:pt x="2578774" y="0"/>
                </a:moveTo>
                <a:lnTo>
                  <a:pt x="0" y="331749"/>
                </a:lnTo>
                <a:lnTo>
                  <a:pt x="30473" y="579056"/>
                </a:lnTo>
                <a:lnTo>
                  <a:pt x="51160" y="717148"/>
                </a:lnTo>
                <a:lnTo>
                  <a:pt x="72407" y="861485"/>
                </a:lnTo>
                <a:lnTo>
                  <a:pt x="96310" y="1035462"/>
                </a:lnTo>
                <a:lnTo>
                  <a:pt x="123111" y="1281513"/>
                </a:lnTo>
                <a:lnTo>
                  <a:pt x="156262" y="1585178"/>
                </a:lnTo>
                <a:lnTo>
                  <a:pt x="196253" y="1951915"/>
                </a:lnTo>
                <a:lnTo>
                  <a:pt x="1064243" y="1859974"/>
                </a:lnTo>
                <a:lnTo>
                  <a:pt x="2823058" y="1639448"/>
                </a:lnTo>
                <a:lnTo>
                  <a:pt x="2771217" y="1272987"/>
                </a:lnTo>
                <a:lnTo>
                  <a:pt x="2733155" y="980770"/>
                </a:lnTo>
                <a:lnTo>
                  <a:pt x="2717128" y="854835"/>
                </a:lnTo>
                <a:lnTo>
                  <a:pt x="2701951" y="685579"/>
                </a:lnTo>
                <a:lnTo>
                  <a:pt x="2692540" y="607009"/>
                </a:lnTo>
                <a:lnTo>
                  <a:pt x="2672881" y="453885"/>
                </a:lnTo>
                <a:lnTo>
                  <a:pt x="2656434" y="336638"/>
                </a:lnTo>
                <a:lnTo>
                  <a:pt x="2647532" y="290258"/>
                </a:lnTo>
                <a:lnTo>
                  <a:pt x="257877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3412" y="4904054"/>
            <a:ext cx="2823058" cy="19519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3412" y="4904054"/>
            <a:ext cx="2823210" cy="1951989"/>
          </a:xfrm>
          <a:custGeom>
            <a:avLst/>
            <a:gdLst/>
            <a:ahLst/>
            <a:cxnLst/>
            <a:rect l="l" t="t" r="r" b="b"/>
            <a:pathLst>
              <a:path w="2823210" h="1951990">
                <a:moveTo>
                  <a:pt x="2578774" y="0"/>
                </a:moveTo>
                <a:lnTo>
                  <a:pt x="0" y="331749"/>
                </a:lnTo>
                <a:lnTo>
                  <a:pt x="30473" y="579056"/>
                </a:lnTo>
                <a:lnTo>
                  <a:pt x="51160" y="717148"/>
                </a:lnTo>
                <a:lnTo>
                  <a:pt x="72407" y="861485"/>
                </a:lnTo>
                <a:lnTo>
                  <a:pt x="96310" y="1035462"/>
                </a:lnTo>
                <a:lnTo>
                  <a:pt x="123111" y="1281513"/>
                </a:lnTo>
                <a:lnTo>
                  <a:pt x="156262" y="1585178"/>
                </a:lnTo>
                <a:lnTo>
                  <a:pt x="196253" y="1951915"/>
                </a:lnTo>
                <a:lnTo>
                  <a:pt x="1064243" y="1859974"/>
                </a:lnTo>
                <a:lnTo>
                  <a:pt x="2823058" y="1639448"/>
                </a:lnTo>
                <a:lnTo>
                  <a:pt x="2771217" y="1272987"/>
                </a:lnTo>
                <a:lnTo>
                  <a:pt x="2733155" y="980770"/>
                </a:lnTo>
                <a:lnTo>
                  <a:pt x="2717128" y="854835"/>
                </a:lnTo>
                <a:lnTo>
                  <a:pt x="2701951" y="685579"/>
                </a:lnTo>
                <a:lnTo>
                  <a:pt x="2692540" y="607009"/>
                </a:lnTo>
                <a:lnTo>
                  <a:pt x="2672881" y="453885"/>
                </a:lnTo>
                <a:lnTo>
                  <a:pt x="2656434" y="336638"/>
                </a:lnTo>
                <a:lnTo>
                  <a:pt x="2647532" y="290258"/>
                </a:lnTo>
                <a:lnTo>
                  <a:pt x="2578774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3015" y="5196306"/>
            <a:ext cx="1897876" cy="14893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r>
              <a:rPr dirty="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206500"/>
            <a:ext cx="9138627" cy="565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82600"/>
            <a:ext cx="9144000" cy="104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975" y="721766"/>
            <a:ext cx="8286750" cy="4394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0D0D0D"/>
                </a:solidFill>
              </a:rPr>
              <a:t>How </a:t>
            </a:r>
            <a:r>
              <a:rPr dirty="0" sz="2800">
                <a:solidFill>
                  <a:srgbClr val="0D0D0D"/>
                </a:solidFill>
              </a:rPr>
              <a:t>does </a:t>
            </a:r>
            <a:r>
              <a:rPr dirty="0" sz="2800" spc="-5">
                <a:solidFill>
                  <a:srgbClr val="0D0D0D"/>
                </a:solidFill>
              </a:rPr>
              <a:t>the flow </a:t>
            </a:r>
            <a:r>
              <a:rPr dirty="0" sz="2800">
                <a:solidFill>
                  <a:srgbClr val="0D0D0D"/>
                </a:solidFill>
              </a:rPr>
              <a:t>differ in </a:t>
            </a:r>
            <a:r>
              <a:rPr dirty="0" sz="2800" spc="-5">
                <a:solidFill>
                  <a:srgbClr val="0D0D0D"/>
                </a:solidFill>
              </a:rPr>
              <a:t>these </a:t>
            </a:r>
            <a:r>
              <a:rPr dirty="0" sz="2800" spc="-25">
                <a:solidFill>
                  <a:srgbClr val="0D0D0D"/>
                </a:solidFill>
              </a:rPr>
              <a:t>two</a:t>
            </a:r>
            <a:r>
              <a:rPr dirty="0" sz="2800" spc="-140">
                <a:solidFill>
                  <a:srgbClr val="0D0D0D"/>
                </a:solidFill>
              </a:rPr>
              <a:t> </a:t>
            </a:r>
            <a:r>
              <a:rPr dirty="0" sz="2800" spc="-20">
                <a:solidFill>
                  <a:srgbClr val="0D0D0D"/>
                </a:solidFill>
              </a:rPr>
              <a:t>vessels?</a:t>
            </a:r>
            <a:endParaRPr sz="2800"/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371840" y="6629424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936" y="6637733"/>
            <a:ext cx="22612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latin typeface="Corbel"/>
                <a:cs typeface="Corbel"/>
              </a:rPr>
              <a:t>Dr. </a:t>
            </a:r>
            <a:r>
              <a:rPr dirty="0" sz="900" spc="-15">
                <a:latin typeface="Corbel"/>
                <a:cs typeface="Corbel"/>
              </a:rPr>
              <a:t>Abeer  </a:t>
            </a:r>
            <a:r>
              <a:rPr dirty="0" sz="900" spc="10">
                <a:latin typeface="Corbel"/>
                <a:cs typeface="Corbel"/>
              </a:rPr>
              <a:t>A. </a:t>
            </a:r>
            <a:r>
              <a:rPr dirty="0" sz="900" spc="-10">
                <a:latin typeface="Corbel"/>
                <a:cs typeface="Corbel"/>
              </a:rPr>
              <a:t>Al-Masri, </a:t>
            </a:r>
            <a:r>
              <a:rPr dirty="0" sz="900">
                <a:latin typeface="Corbel"/>
                <a:cs typeface="Corbel"/>
              </a:rPr>
              <a:t>Faculty </a:t>
            </a:r>
            <a:r>
              <a:rPr dirty="0" sz="900" spc="5">
                <a:latin typeface="Corbel"/>
                <a:cs typeface="Corbel"/>
              </a:rPr>
              <a:t>of </a:t>
            </a:r>
            <a:r>
              <a:rPr dirty="0" sz="900" spc="-15">
                <a:latin typeface="Corbel"/>
                <a:cs typeface="Corbel"/>
              </a:rPr>
              <a:t>Medicine,</a:t>
            </a:r>
            <a:r>
              <a:rPr dirty="0" sz="900" spc="-5">
                <a:latin typeface="Corbel"/>
                <a:cs typeface="Corbel"/>
              </a:rPr>
              <a:t> </a:t>
            </a:r>
            <a:r>
              <a:rPr dirty="0" sz="900" spc="-15">
                <a:latin typeface="Corbel"/>
                <a:cs typeface="Corbel"/>
              </a:rPr>
              <a:t>KSU</a:t>
            </a:r>
            <a:endParaRPr sz="9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5600" y="647700"/>
            <a:ext cx="8763000" cy="533400"/>
          </a:xfrm>
          <a:custGeom>
            <a:avLst/>
            <a:gdLst/>
            <a:ahLst/>
            <a:cxnLst/>
            <a:rect l="l" t="t" r="r" b="b"/>
            <a:pathLst>
              <a:path w="8763000" h="533400">
                <a:moveTo>
                  <a:pt x="0" y="533400"/>
                </a:moveTo>
                <a:lnTo>
                  <a:pt x="8763000" y="533400"/>
                </a:lnTo>
                <a:lnTo>
                  <a:pt x="8763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2C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4659" y="702474"/>
            <a:ext cx="8141970" cy="4089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5">
                <a:solidFill>
                  <a:srgbClr val="0D0D0D"/>
                </a:solidFill>
              </a:rPr>
              <a:t>Resistance </a:t>
            </a:r>
            <a:r>
              <a:rPr dirty="0" sz="2600" spc="-5">
                <a:solidFill>
                  <a:srgbClr val="0D0D0D"/>
                </a:solidFill>
              </a:rPr>
              <a:t>to </a:t>
            </a:r>
            <a:r>
              <a:rPr dirty="0" sz="2600" spc="-10">
                <a:solidFill>
                  <a:srgbClr val="0D0D0D"/>
                </a:solidFill>
              </a:rPr>
              <a:t>Flow </a:t>
            </a:r>
            <a:r>
              <a:rPr dirty="0" sz="2600" spc="-15">
                <a:solidFill>
                  <a:srgbClr val="0D0D0D"/>
                </a:solidFill>
              </a:rPr>
              <a:t>in </a:t>
            </a:r>
            <a:r>
              <a:rPr dirty="0" sz="2600" spc="10">
                <a:solidFill>
                  <a:srgbClr val="0D0D0D"/>
                </a:solidFill>
              </a:rPr>
              <a:t>the </a:t>
            </a:r>
            <a:r>
              <a:rPr dirty="0" sz="2600" spc="-10">
                <a:solidFill>
                  <a:srgbClr val="0D0D0D"/>
                </a:solidFill>
              </a:rPr>
              <a:t>Cardiovascular</a:t>
            </a:r>
            <a:r>
              <a:rPr dirty="0" sz="2600" spc="-40">
                <a:solidFill>
                  <a:srgbClr val="0D0D0D"/>
                </a:solidFill>
              </a:rPr>
              <a:t> </a:t>
            </a:r>
            <a:r>
              <a:rPr dirty="0" sz="2600" spc="-20">
                <a:solidFill>
                  <a:srgbClr val="0D0D0D"/>
                </a:solidFill>
              </a:rPr>
              <a:t>System</a:t>
            </a:r>
            <a:endParaRPr sz="2600"/>
          </a:p>
        </p:txBody>
      </p:sp>
      <p:sp>
        <p:nvSpPr>
          <p:cNvPr id="10" name="object 10"/>
          <p:cNvSpPr/>
          <p:nvPr/>
        </p:nvSpPr>
        <p:spPr>
          <a:xfrm>
            <a:off x="3092450" y="1466850"/>
            <a:ext cx="28194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92450" y="1466850"/>
            <a:ext cx="2819400" cy="457200"/>
          </a:xfrm>
          <a:prstGeom prst="rect">
            <a:avLst/>
          </a:prstGeom>
          <a:ln w="12700">
            <a:solidFill>
              <a:srgbClr val="F3D2AE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83185">
              <a:lnSpc>
                <a:spcPct val="100000"/>
              </a:lnSpc>
              <a:spcBef>
                <a:spcPts val="15"/>
              </a:spcBef>
            </a:pPr>
            <a:r>
              <a:rPr dirty="0" sz="2400" spc="10" b="1">
                <a:solidFill>
                  <a:srgbClr val="C00000"/>
                </a:solidFill>
                <a:latin typeface="Arial Black"/>
                <a:cs typeface="Arial Black"/>
              </a:rPr>
              <a:t>Basic</a:t>
            </a:r>
            <a:r>
              <a:rPr dirty="0" sz="2400" spc="-20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400" spc="5" b="1">
                <a:solidFill>
                  <a:srgbClr val="C00000"/>
                </a:solidFill>
                <a:latin typeface="Arial Black"/>
                <a:cs typeface="Arial Black"/>
              </a:rPr>
              <a:t>Concepts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0700" y="2006600"/>
            <a:ext cx="8039100" cy="161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07075" y="2094191"/>
            <a:ext cx="2778760" cy="35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5" b="1">
                <a:solidFill>
                  <a:srgbClr val="141516"/>
                </a:solidFill>
                <a:latin typeface="Arial Black"/>
                <a:cs typeface="Arial Black"/>
              </a:rPr>
              <a:t>Series</a:t>
            </a:r>
            <a:r>
              <a:rPr dirty="0" sz="2200" spc="-155" b="1">
                <a:solidFill>
                  <a:srgbClr val="141516"/>
                </a:solidFill>
                <a:latin typeface="Arial Black"/>
                <a:cs typeface="Arial Black"/>
              </a:rPr>
              <a:t> </a:t>
            </a:r>
            <a:r>
              <a:rPr dirty="0" sz="2200" spc="-10" b="1">
                <a:solidFill>
                  <a:srgbClr val="141516"/>
                </a:solidFill>
                <a:latin typeface="Arial Black"/>
                <a:cs typeface="Arial Black"/>
              </a:rPr>
              <a:t>Resistance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0974" y="2094191"/>
            <a:ext cx="4208145" cy="1014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96665" algn="l"/>
              </a:tabLst>
            </a:pPr>
            <a:r>
              <a:rPr dirty="0" sz="2200" spc="-10" b="1">
                <a:solidFill>
                  <a:srgbClr val="141516"/>
                </a:solidFill>
                <a:latin typeface="Arial Black"/>
                <a:cs typeface="Arial Black"/>
              </a:rPr>
              <a:t>Rt </a:t>
            </a:r>
            <a:r>
              <a:rPr dirty="0" sz="2200" b="1">
                <a:solidFill>
                  <a:srgbClr val="141516"/>
                </a:solidFill>
                <a:latin typeface="Arial Black"/>
                <a:cs typeface="Arial Black"/>
              </a:rPr>
              <a:t>= </a:t>
            </a:r>
            <a:r>
              <a:rPr dirty="0" sz="2200" spc="-10" b="1">
                <a:solidFill>
                  <a:srgbClr val="141516"/>
                </a:solidFill>
                <a:latin typeface="Arial Black"/>
                <a:cs typeface="Arial Black"/>
              </a:rPr>
              <a:t>R1 </a:t>
            </a:r>
            <a:r>
              <a:rPr dirty="0" sz="2200" b="1">
                <a:solidFill>
                  <a:srgbClr val="141516"/>
                </a:solidFill>
                <a:latin typeface="Arial Black"/>
                <a:cs typeface="Arial Black"/>
              </a:rPr>
              <a:t>+ </a:t>
            </a:r>
            <a:r>
              <a:rPr dirty="0" sz="2200" spc="-10" b="1">
                <a:solidFill>
                  <a:srgbClr val="141516"/>
                </a:solidFill>
                <a:latin typeface="Arial Black"/>
                <a:cs typeface="Arial Black"/>
              </a:rPr>
              <a:t>R2</a:t>
            </a:r>
            <a:r>
              <a:rPr dirty="0" sz="2200" spc="30" b="1">
                <a:solidFill>
                  <a:srgbClr val="141516"/>
                </a:solidFill>
                <a:latin typeface="Arial Black"/>
                <a:cs typeface="Arial Black"/>
              </a:rPr>
              <a:t> </a:t>
            </a:r>
            <a:r>
              <a:rPr dirty="0" sz="2200" b="1">
                <a:solidFill>
                  <a:srgbClr val="141516"/>
                </a:solidFill>
                <a:latin typeface="Arial Black"/>
                <a:cs typeface="Arial Black"/>
              </a:rPr>
              <a:t>+</a:t>
            </a:r>
            <a:r>
              <a:rPr dirty="0" sz="2200" spc="15" b="1">
                <a:solidFill>
                  <a:srgbClr val="141516"/>
                </a:solidFill>
                <a:latin typeface="Arial Black"/>
                <a:cs typeface="Arial Black"/>
              </a:rPr>
              <a:t> </a:t>
            </a:r>
            <a:r>
              <a:rPr dirty="0" sz="2200" spc="-10" b="1">
                <a:solidFill>
                  <a:srgbClr val="141516"/>
                </a:solidFill>
                <a:latin typeface="Arial Black"/>
                <a:cs typeface="Arial Black"/>
              </a:rPr>
              <a:t>R3	</a:t>
            </a:r>
            <a:r>
              <a:rPr dirty="0" sz="2200" b="1">
                <a:solidFill>
                  <a:srgbClr val="141516"/>
                </a:solidFill>
                <a:latin typeface="Arial Black"/>
                <a:cs typeface="Arial Black"/>
              </a:rPr>
              <a:t>….</a:t>
            </a:r>
            <a:endParaRPr sz="2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b="1">
                <a:solidFill>
                  <a:srgbClr val="141516"/>
                </a:solidFill>
                <a:latin typeface="Arial Black"/>
                <a:cs typeface="Arial Black"/>
              </a:rPr>
              <a:t>1/Rt = 1/R1 + 1/R2 + 1/R3</a:t>
            </a:r>
            <a:r>
              <a:rPr dirty="0" sz="2200" spc="-190" b="1">
                <a:solidFill>
                  <a:srgbClr val="141516"/>
                </a:solidFill>
                <a:latin typeface="Arial Black"/>
                <a:cs typeface="Arial Black"/>
              </a:rPr>
              <a:t> </a:t>
            </a:r>
            <a:r>
              <a:rPr dirty="0" sz="2200" b="1">
                <a:solidFill>
                  <a:srgbClr val="141516"/>
                </a:solidFill>
                <a:latin typeface="Arial Black"/>
                <a:cs typeface="Arial Black"/>
              </a:rPr>
              <a:t>….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9775" y="2754591"/>
            <a:ext cx="2981960" cy="35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5" b="1">
                <a:solidFill>
                  <a:srgbClr val="141516"/>
                </a:solidFill>
                <a:latin typeface="Arial Black"/>
                <a:cs typeface="Arial Black"/>
              </a:rPr>
              <a:t>Parallel</a:t>
            </a:r>
            <a:r>
              <a:rPr dirty="0" sz="2200" spc="-160" b="1">
                <a:solidFill>
                  <a:srgbClr val="141516"/>
                </a:solidFill>
                <a:latin typeface="Arial Black"/>
                <a:cs typeface="Arial Black"/>
              </a:rPr>
              <a:t> </a:t>
            </a:r>
            <a:r>
              <a:rPr dirty="0" sz="2200" spc="-10" b="1">
                <a:solidFill>
                  <a:srgbClr val="141516"/>
                </a:solidFill>
                <a:latin typeface="Arial Black"/>
                <a:cs typeface="Arial Black"/>
              </a:rPr>
              <a:t>Resistance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5250" y="4311650"/>
            <a:ext cx="3721100" cy="393700"/>
          </a:xfrm>
          <a:prstGeom prst="rect">
            <a:avLst/>
          </a:prstGeom>
          <a:solidFill>
            <a:srgbClr val="FFFF99"/>
          </a:solidFill>
          <a:ln w="12700">
            <a:solidFill>
              <a:srgbClr val="E46416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150"/>
              </a:spcBef>
            </a:pPr>
            <a:r>
              <a:rPr dirty="0" sz="2000" spc="5" b="1">
                <a:solidFill>
                  <a:srgbClr val="141516"/>
                </a:solidFill>
                <a:latin typeface="Calibri"/>
                <a:cs typeface="Calibri"/>
              </a:rPr>
              <a:t>What</a:t>
            </a:r>
            <a:r>
              <a:rPr dirty="0" sz="2000" spc="-70" b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141516"/>
                </a:solidFill>
                <a:latin typeface="Calibri"/>
                <a:cs typeface="Calibri"/>
              </a:rPr>
              <a:t>Really</a:t>
            </a:r>
            <a:r>
              <a:rPr dirty="0" sz="2000" spc="-20" b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000" spc="15" b="1">
                <a:solidFill>
                  <a:srgbClr val="141516"/>
                </a:solidFill>
                <a:latin typeface="Calibri"/>
                <a:cs typeface="Calibri"/>
              </a:rPr>
              <a:t>Happens</a:t>
            </a:r>
            <a:r>
              <a:rPr dirty="0" sz="2000" spc="-165" b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41516"/>
                </a:solidFill>
                <a:latin typeface="Calibri"/>
                <a:cs typeface="Calibri"/>
              </a:rPr>
              <a:t>in</a:t>
            </a:r>
            <a:r>
              <a:rPr dirty="0" sz="2000" spc="-50" b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000" spc="10" b="1">
                <a:solidFill>
                  <a:srgbClr val="141516"/>
                </a:solidFill>
                <a:latin typeface="Calibri"/>
                <a:cs typeface="Calibri"/>
              </a:rPr>
              <a:t>the</a:t>
            </a:r>
            <a:r>
              <a:rPr dirty="0" sz="2000" spc="-75" b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41516"/>
                </a:solidFill>
                <a:latin typeface="Calibri"/>
                <a:cs typeface="Calibri"/>
              </a:rPr>
              <a:t>CVS?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54100" y="6629400"/>
            <a:ext cx="18796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85850" y="5429250"/>
            <a:ext cx="1816100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85850" y="5429250"/>
            <a:ext cx="1816100" cy="1206500"/>
          </a:xfrm>
          <a:custGeom>
            <a:avLst/>
            <a:gdLst/>
            <a:ahLst/>
            <a:cxnLst/>
            <a:rect l="l" t="t" r="r" b="b"/>
            <a:pathLst>
              <a:path w="1816100" h="1206500">
                <a:moveTo>
                  <a:pt x="0" y="150758"/>
                </a:moveTo>
                <a:lnTo>
                  <a:pt x="907969" y="150758"/>
                </a:lnTo>
                <a:lnTo>
                  <a:pt x="907969" y="0"/>
                </a:lnTo>
                <a:lnTo>
                  <a:pt x="1816101" y="603250"/>
                </a:lnTo>
                <a:lnTo>
                  <a:pt x="907969" y="1206500"/>
                </a:lnTo>
                <a:lnTo>
                  <a:pt x="907969" y="1055740"/>
                </a:lnTo>
                <a:lnTo>
                  <a:pt x="0" y="1055740"/>
                </a:lnTo>
                <a:lnTo>
                  <a:pt x="0" y="150758"/>
                </a:lnTo>
                <a:close/>
              </a:path>
            </a:pathLst>
          </a:custGeom>
          <a:ln w="12700">
            <a:solidFill>
              <a:srgbClr val="DA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348574" y="5854701"/>
            <a:ext cx="76200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45" b="1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dirty="0" sz="2000" spc="10" b="1">
                <a:solidFill>
                  <a:srgbClr val="0D0D0D"/>
                </a:solidFill>
                <a:latin typeface="Times New Roman"/>
                <a:cs typeface="Times New Roman"/>
              </a:rPr>
              <a:t>r</a:t>
            </a:r>
            <a:r>
              <a:rPr dirty="0" sz="2000" spc="30" b="1">
                <a:solidFill>
                  <a:srgbClr val="0D0D0D"/>
                </a:solidFill>
                <a:latin typeface="Times New Roman"/>
                <a:cs typeface="Times New Roman"/>
              </a:rPr>
              <a:t>t</a:t>
            </a:r>
            <a:r>
              <a:rPr dirty="0" sz="2000" spc="10" b="1">
                <a:solidFill>
                  <a:srgbClr val="0D0D0D"/>
                </a:solidFill>
                <a:latin typeface="Times New Roman"/>
                <a:cs typeface="Times New Roman"/>
              </a:rPr>
              <a:t>er</a:t>
            </a:r>
            <a:r>
              <a:rPr dirty="0" sz="2000" b="1">
                <a:solidFill>
                  <a:srgbClr val="0D0D0D"/>
                </a:solidFill>
                <a:latin typeface="Times New Roman"/>
                <a:cs typeface="Times New Roman"/>
              </a:rPr>
              <a:t>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90850" y="5962650"/>
            <a:ext cx="1587500" cy="139700"/>
          </a:xfrm>
          <a:custGeom>
            <a:avLst/>
            <a:gdLst/>
            <a:ahLst/>
            <a:cxnLst/>
            <a:rect l="l" t="t" r="r" b="b"/>
            <a:pathLst>
              <a:path w="1587500" h="139700">
                <a:moveTo>
                  <a:pt x="793673" y="0"/>
                </a:moveTo>
                <a:lnTo>
                  <a:pt x="793673" y="34925"/>
                </a:lnTo>
                <a:lnTo>
                  <a:pt x="0" y="34925"/>
                </a:lnTo>
                <a:lnTo>
                  <a:pt x="0" y="104775"/>
                </a:lnTo>
                <a:lnTo>
                  <a:pt x="793673" y="104775"/>
                </a:lnTo>
                <a:lnTo>
                  <a:pt x="793673" y="139700"/>
                </a:lnTo>
                <a:lnTo>
                  <a:pt x="1587500" y="69851"/>
                </a:lnTo>
                <a:lnTo>
                  <a:pt x="793673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90850" y="5962650"/>
            <a:ext cx="1587500" cy="139700"/>
          </a:xfrm>
          <a:custGeom>
            <a:avLst/>
            <a:gdLst/>
            <a:ahLst/>
            <a:cxnLst/>
            <a:rect l="l" t="t" r="r" b="b"/>
            <a:pathLst>
              <a:path w="1587500" h="139700">
                <a:moveTo>
                  <a:pt x="0" y="34925"/>
                </a:moveTo>
                <a:lnTo>
                  <a:pt x="793679" y="34925"/>
                </a:lnTo>
                <a:lnTo>
                  <a:pt x="793679" y="0"/>
                </a:lnTo>
                <a:lnTo>
                  <a:pt x="1587500" y="69850"/>
                </a:lnTo>
                <a:lnTo>
                  <a:pt x="793679" y="139700"/>
                </a:lnTo>
                <a:lnTo>
                  <a:pt x="793679" y="104775"/>
                </a:lnTo>
                <a:lnTo>
                  <a:pt x="0" y="104775"/>
                </a:lnTo>
                <a:lnTo>
                  <a:pt x="0" y="349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90850" y="6267450"/>
            <a:ext cx="1511300" cy="139700"/>
          </a:xfrm>
          <a:custGeom>
            <a:avLst/>
            <a:gdLst/>
            <a:ahLst/>
            <a:cxnLst/>
            <a:rect l="l" t="t" r="r" b="b"/>
            <a:pathLst>
              <a:path w="1511300" h="139700">
                <a:moveTo>
                  <a:pt x="755586" y="0"/>
                </a:moveTo>
                <a:lnTo>
                  <a:pt x="755586" y="34925"/>
                </a:lnTo>
                <a:lnTo>
                  <a:pt x="0" y="34925"/>
                </a:lnTo>
                <a:lnTo>
                  <a:pt x="0" y="104775"/>
                </a:lnTo>
                <a:lnTo>
                  <a:pt x="755586" y="104775"/>
                </a:lnTo>
                <a:lnTo>
                  <a:pt x="755586" y="139700"/>
                </a:lnTo>
                <a:lnTo>
                  <a:pt x="1511300" y="69850"/>
                </a:lnTo>
                <a:lnTo>
                  <a:pt x="755586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90850" y="6267450"/>
            <a:ext cx="1511300" cy="139700"/>
          </a:xfrm>
          <a:custGeom>
            <a:avLst/>
            <a:gdLst/>
            <a:ahLst/>
            <a:cxnLst/>
            <a:rect l="l" t="t" r="r" b="b"/>
            <a:pathLst>
              <a:path w="1511300" h="139700">
                <a:moveTo>
                  <a:pt x="0" y="34925"/>
                </a:moveTo>
                <a:lnTo>
                  <a:pt x="755584" y="34925"/>
                </a:lnTo>
                <a:lnTo>
                  <a:pt x="755584" y="0"/>
                </a:lnTo>
                <a:lnTo>
                  <a:pt x="1511300" y="69850"/>
                </a:lnTo>
                <a:lnTo>
                  <a:pt x="755584" y="139700"/>
                </a:lnTo>
                <a:lnTo>
                  <a:pt x="755584" y="104775"/>
                </a:lnTo>
                <a:lnTo>
                  <a:pt x="0" y="104775"/>
                </a:lnTo>
                <a:lnTo>
                  <a:pt x="0" y="349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33700" y="6769100"/>
            <a:ext cx="1282700" cy="88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03550" y="6470650"/>
            <a:ext cx="11811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03550" y="6470650"/>
            <a:ext cx="1181100" cy="381000"/>
          </a:xfrm>
          <a:custGeom>
            <a:avLst/>
            <a:gdLst/>
            <a:ahLst/>
            <a:cxnLst/>
            <a:rect l="l" t="t" r="r" b="b"/>
            <a:pathLst>
              <a:path w="1181100" h="381000">
                <a:moveTo>
                  <a:pt x="0" y="0"/>
                </a:moveTo>
                <a:lnTo>
                  <a:pt x="1181100" y="0"/>
                </a:lnTo>
                <a:lnTo>
                  <a:pt x="11811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3D2A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24450" y="5429250"/>
            <a:ext cx="2044700" cy="63500"/>
          </a:xfrm>
          <a:custGeom>
            <a:avLst/>
            <a:gdLst/>
            <a:ahLst/>
            <a:cxnLst/>
            <a:rect l="l" t="t" r="r" b="b"/>
            <a:pathLst>
              <a:path w="2044700" h="63500">
                <a:moveTo>
                  <a:pt x="1022273" y="0"/>
                </a:moveTo>
                <a:lnTo>
                  <a:pt x="1022273" y="15875"/>
                </a:lnTo>
                <a:lnTo>
                  <a:pt x="0" y="15875"/>
                </a:lnTo>
                <a:lnTo>
                  <a:pt x="0" y="47625"/>
                </a:lnTo>
                <a:lnTo>
                  <a:pt x="1022273" y="47625"/>
                </a:lnTo>
                <a:lnTo>
                  <a:pt x="1022273" y="63500"/>
                </a:lnTo>
                <a:lnTo>
                  <a:pt x="2044700" y="31750"/>
                </a:lnTo>
                <a:lnTo>
                  <a:pt x="1022273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24450" y="5429250"/>
            <a:ext cx="2044700" cy="63500"/>
          </a:xfrm>
          <a:custGeom>
            <a:avLst/>
            <a:gdLst/>
            <a:ahLst/>
            <a:cxnLst/>
            <a:rect l="l" t="t" r="r" b="b"/>
            <a:pathLst>
              <a:path w="2044700" h="63500">
                <a:moveTo>
                  <a:pt x="0" y="15874"/>
                </a:moveTo>
                <a:lnTo>
                  <a:pt x="1022270" y="15874"/>
                </a:lnTo>
                <a:lnTo>
                  <a:pt x="1022270" y="0"/>
                </a:lnTo>
                <a:lnTo>
                  <a:pt x="2044701" y="31751"/>
                </a:lnTo>
                <a:lnTo>
                  <a:pt x="1022270" y="63500"/>
                </a:lnTo>
                <a:lnTo>
                  <a:pt x="1022270" y="47625"/>
                </a:lnTo>
                <a:lnTo>
                  <a:pt x="0" y="47625"/>
                </a:lnTo>
                <a:lnTo>
                  <a:pt x="0" y="158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124450" y="5734050"/>
            <a:ext cx="2044700" cy="63500"/>
          </a:xfrm>
          <a:custGeom>
            <a:avLst/>
            <a:gdLst/>
            <a:ahLst/>
            <a:cxnLst/>
            <a:rect l="l" t="t" r="r" b="b"/>
            <a:pathLst>
              <a:path w="2044700" h="63500">
                <a:moveTo>
                  <a:pt x="1022273" y="0"/>
                </a:moveTo>
                <a:lnTo>
                  <a:pt x="1022273" y="15875"/>
                </a:lnTo>
                <a:lnTo>
                  <a:pt x="0" y="15875"/>
                </a:lnTo>
                <a:lnTo>
                  <a:pt x="0" y="47625"/>
                </a:lnTo>
                <a:lnTo>
                  <a:pt x="1022273" y="47625"/>
                </a:lnTo>
                <a:lnTo>
                  <a:pt x="1022273" y="63500"/>
                </a:lnTo>
                <a:lnTo>
                  <a:pt x="2044700" y="31751"/>
                </a:lnTo>
                <a:lnTo>
                  <a:pt x="1022273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24450" y="5734050"/>
            <a:ext cx="2044700" cy="63500"/>
          </a:xfrm>
          <a:custGeom>
            <a:avLst/>
            <a:gdLst/>
            <a:ahLst/>
            <a:cxnLst/>
            <a:rect l="l" t="t" r="r" b="b"/>
            <a:pathLst>
              <a:path w="2044700" h="63500">
                <a:moveTo>
                  <a:pt x="0" y="15874"/>
                </a:moveTo>
                <a:lnTo>
                  <a:pt x="1022270" y="15874"/>
                </a:lnTo>
                <a:lnTo>
                  <a:pt x="1022270" y="0"/>
                </a:lnTo>
                <a:lnTo>
                  <a:pt x="2044701" y="31751"/>
                </a:lnTo>
                <a:lnTo>
                  <a:pt x="1022270" y="63500"/>
                </a:lnTo>
                <a:lnTo>
                  <a:pt x="1022270" y="47625"/>
                </a:lnTo>
                <a:lnTo>
                  <a:pt x="0" y="47625"/>
                </a:lnTo>
                <a:lnTo>
                  <a:pt x="0" y="158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24450" y="6038850"/>
            <a:ext cx="1968500" cy="63500"/>
          </a:xfrm>
          <a:custGeom>
            <a:avLst/>
            <a:gdLst/>
            <a:ahLst/>
            <a:cxnLst/>
            <a:rect l="l" t="t" r="r" b="b"/>
            <a:pathLst>
              <a:path w="1968500" h="63500">
                <a:moveTo>
                  <a:pt x="984186" y="0"/>
                </a:moveTo>
                <a:lnTo>
                  <a:pt x="984186" y="15875"/>
                </a:lnTo>
                <a:lnTo>
                  <a:pt x="0" y="15875"/>
                </a:lnTo>
                <a:lnTo>
                  <a:pt x="0" y="47625"/>
                </a:lnTo>
                <a:lnTo>
                  <a:pt x="984186" y="47625"/>
                </a:lnTo>
                <a:lnTo>
                  <a:pt x="984186" y="63500"/>
                </a:lnTo>
                <a:lnTo>
                  <a:pt x="1968500" y="31750"/>
                </a:lnTo>
                <a:lnTo>
                  <a:pt x="984186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24450" y="6038850"/>
            <a:ext cx="1968500" cy="63500"/>
          </a:xfrm>
          <a:custGeom>
            <a:avLst/>
            <a:gdLst/>
            <a:ahLst/>
            <a:cxnLst/>
            <a:rect l="l" t="t" r="r" b="b"/>
            <a:pathLst>
              <a:path w="1968500" h="63500">
                <a:moveTo>
                  <a:pt x="0" y="15875"/>
                </a:moveTo>
                <a:lnTo>
                  <a:pt x="984185" y="15875"/>
                </a:lnTo>
                <a:lnTo>
                  <a:pt x="984185" y="0"/>
                </a:lnTo>
                <a:lnTo>
                  <a:pt x="1968501" y="31750"/>
                </a:lnTo>
                <a:lnTo>
                  <a:pt x="984185" y="63500"/>
                </a:lnTo>
                <a:lnTo>
                  <a:pt x="984185" y="47625"/>
                </a:lnTo>
                <a:lnTo>
                  <a:pt x="0" y="47625"/>
                </a:lnTo>
                <a:lnTo>
                  <a:pt x="0" y="15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24450" y="6343650"/>
            <a:ext cx="1892300" cy="63500"/>
          </a:xfrm>
          <a:custGeom>
            <a:avLst/>
            <a:gdLst/>
            <a:ahLst/>
            <a:cxnLst/>
            <a:rect l="l" t="t" r="r" b="b"/>
            <a:pathLst>
              <a:path w="1892300" h="63500">
                <a:moveTo>
                  <a:pt x="946073" y="0"/>
                </a:moveTo>
                <a:lnTo>
                  <a:pt x="946073" y="15875"/>
                </a:lnTo>
                <a:lnTo>
                  <a:pt x="0" y="15875"/>
                </a:lnTo>
                <a:lnTo>
                  <a:pt x="0" y="47625"/>
                </a:lnTo>
                <a:lnTo>
                  <a:pt x="946073" y="47625"/>
                </a:lnTo>
                <a:lnTo>
                  <a:pt x="946073" y="63500"/>
                </a:lnTo>
                <a:lnTo>
                  <a:pt x="1892300" y="31750"/>
                </a:lnTo>
                <a:lnTo>
                  <a:pt x="946073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24450" y="6343650"/>
            <a:ext cx="1892300" cy="63500"/>
          </a:xfrm>
          <a:custGeom>
            <a:avLst/>
            <a:gdLst/>
            <a:ahLst/>
            <a:cxnLst/>
            <a:rect l="l" t="t" r="r" b="b"/>
            <a:pathLst>
              <a:path w="1892300" h="63500">
                <a:moveTo>
                  <a:pt x="0" y="15875"/>
                </a:moveTo>
                <a:lnTo>
                  <a:pt x="946079" y="15875"/>
                </a:lnTo>
                <a:lnTo>
                  <a:pt x="946079" y="0"/>
                </a:lnTo>
                <a:lnTo>
                  <a:pt x="1892301" y="31750"/>
                </a:lnTo>
                <a:lnTo>
                  <a:pt x="946079" y="63500"/>
                </a:lnTo>
                <a:lnTo>
                  <a:pt x="946079" y="47625"/>
                </a:lnTo>
                <a:lnTo>
                  <a:pt x="0" y="47625"/>
                </a:lnTo>
                <a:lnTo>
                  <a:pt x="0" y="15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124450" y="6496050"/>
            <a:ext cx="1892300" cy="63500"/>
          </a:xfrm>
          <a:custGeom>
            <a:avLst/>
            <a:gdLst/>
            <a:ahLst/>
            <a:cxnLst/>
            <a:rect l="l" t="t" r="r" b="b"/>
            <a:pathLst>
              <a:path w="1892300" h="63500">
                <a:moveTo>
                  <a:pt x="946073" y="0"/>
                </a:moveTo>
                <a:lnTo>
                  <a:pt x="946073" y="15875"/>
                </a:lnTo>
                <a:lnTo>
                  <a:pt x="0" y="15875"/>
                </a:lnTo>
                <a:lnTo>
                  <a:pt x="0" y="47625"/>
                </a:lnTo>
                <a:lnTo>
                  <a:pt x="946073" y="47625"/>
                </a:lnTo>
                <a:lnTo>
                  <a:pt x="946073" y="63500"/>
                </a:lnTo>
                <a:lnTo>
                  <a:pt x="1892300" y="31750"/>
                </a:lnTo>
                <a:lnTo>
                  <a:pt x="946073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124450" y="6496050"/>
            <a:ext cx="1892300" cy="63500"/>
          </a:xfrm>
          <a:custGeom>
            <a:avLst/>
            <a:gdLst/>
            <a:ahLst/>
            <a:cxnLst/>
            <a:rect l="l" t="t" r="r" b="b"/>
            <a:pathLst>
              <a:path w="1892300" h="63500">
                <a:moveTo>
                  <a:pt x="0" y="15875"/>
                </a:moveTo>
                <a:lnTo>
                  <a:pt x="946079" y="15875"/>
                </a:lnTo>
                <a:lnTo>
                  <a:pt x="946079" y="0"/>
                </a:lnTo>
                <a:lnTo>
                  <a:pt x="1892301" y="31750"/>
                </a:lnTo>
                <a:lnTo>
                  <a:pt x="946079" y="63500"/>
                </a:lnTo>
                <a:lnTo>
                  <a:pt x="946079" y="47625"/>
                </a:lnTo>
                <a:lnTo>
                  <a:pt x="0" y="47625"/>
                </a:lnTo>
                <a:lnTo>
                  <a:pt x="0" y="15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24450" y="6648450"/>
            <a:ext cx="1892300" cy="63500"/>
          </a:xfrm>
          <a:custGeom>
            <a:avLst/>
            <a:gdLst/>
            <a:ahLst/>
            <a:cxnLst/>
            <a:rect l="l" t="t" r="r" b="b"/>
            <a:pathLst>
              <a:path w="1892300" h="63500">
                <a:moveTo>
                  <a:pt x="946073" y="0"/>
                </a:moveTo>
                <a:lnTo>
                  <a:pt x="946073" y="15875"/>
                </a:lnTo>
                <a:lnTo>
                  <a:pt x="0" y="15875"/>
                </a:lnTo>
                <a:lnTo>
                  <a:pt x="0" y="47625"/>
                </a:lnTo>
                <a:lnTo>
                  <a:pt x="946073" y="47625"/>
                </a:lnTo>
                <a:lnTo>
                  <a:pt x="946073" y="63500"/>
                </a:lnTo>
                <a:lnTo>
                  <a:pt x="1892300" y="31750"/>
                </a:lnTo>
                <a:lnTo>
                  <a:pt x="946073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24450" y="6648450"/>
            <a:ext cx="1892300" cy="63500"/>
          </a:xfrm>
          <a:custGeom>
            <a:avLst/>
            <a:gdLst/>
            <a:ahLst/>
            <a:cxnLst/>
            <a:rect l="l" t="t" r="r" b="b"/>
            <a:pathLst>
              <a:path w="1892300" h="63500">
                <a:moveTo>
                  <a:pt x="0" y="15875"/>
                </a:moveTo>
                <a:lnTo>
                  <a:pt x="946079" y="15875"/>
                </a:lnTo>
                <a:lnTo>
                  <a:pt x="946079" y="0"/>
                </a:lnTo>
                <a:lnTo>
                  <a:pt x="1892301" y="31750"/>
                </a:lnTo>
                <a:lnTo>
                  <a:pt x="946079" y="63500"/>
                </a:lnTo>
                <a:lnTo>
                  <a:pt x="946079" y="47625"/>
                </a:lnTo>
                <a:lnTo>
                  <a:pt x="0" y="47625"/>
                </a:lnTo>
                <a:lnTo>
                  <a:pt x="0" y="15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124450" y="5581650"/>
            <a:ext cx="1968500" cy="63500"/>
          </a:xfrm>
          <a:custGeom>
            <a:avLst/>
            <a:gdLst/>
            <a:ahLst/>
            <a:cxnLst/>
            <a:rect l="l" t="t" r="r" b="b"/>
            <a:pathLst>
              <a:path w="1968500" h="63500">
                <a:moveTo>
                  <a:pt x="984186" y="0"/>
                </a:moveTo>
                <a:lnTo>
                  <a:pt x="984186" y="15875"/>
                </a:lnTo>
                <a:lnTo>
                  <a:pt x="0" y="15875"/>
                </a:lnTo>
                <a:lnTo>
                  <a:pt x="0" y="47625"/>
                </a:lnTo>
                <a:lnTo>
                  <a:pt x="984186" y="47625"/>
                </a:lnTo>
                <a:lnTo>
                  <a:pt x="984186" y="63500"/>
                </a:lnTo>
                <a:lnTo>
                  <a:pt x="1968500" y="31750"/>
                </a:lnTo>
                <a:lnTo>
                  <a:pt x="984186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124450" y="5581650"/>
            <a:ext cx="1968500" cy="63500"/>
          </a:xfrm>
          <a:custGeom>
            <a:avLst/>
            <a:gdLst/>
            <a:ahLst/>
            <a:cxnLst/>
            <a:rect l="l" t="t" r="r" b="b"/>
            <a:pathLst>
              <a:path w="1968500" h="63500">
                <a:moveTo>
                  <a:pt x="0" y="15875"/>
                </a:moveTo>
                <a:lnTo>
                  <a:pt x="984185" y="15875"/>
                </a:lnTo>
                <a:lnTo>
                  <a:pt x="984185" y="0"/>
                </a:lnTo>
                <a:lnTo>
                  <a:pt x="1968501" y="31750"/>
                </a:lnTo>
                <a:lnTo>
                  <a:pt x="984185" y="63500"/>
                </a:lnTo>
                <a:lnTo>
                  <a:pt x="984185" y="47625"/>
                </a:lnTo>
                <a:lnTo>
                  <a:pt x="0" y="47625"/>
                </a:lnTo>
                <a:lnTo>
                  <a:pt x="0" y="15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124450" y="5886450"/>
            <a:ext cx="1968500" cy="63500"/>
          </a:xfrm>
          <a:custGeom>
            <a:avLst/>
            <a:gdLst/>
            <a:ahLst/>
            <a:cxnLst/>
            <a:rect l="l" t="t" r="r" b="b"/>
            <a:pathLst>
              <a:path w="1968500" h="63500">
                <a:moveTo>
                  <a:pt x="984186" y="0"/>
                </a:moveTo>
                <a:lnTo>
                  <a:pt x="984186" y="15875"/>
                </a:lnTo>
                <a:lnTo>
                  <a:pt x="0" y="15875"/>
                </a:lnTo>
                <a:lnTo>
                  <a:pt x="0" y="47625"/>
                </a:lnTo>
                <a:lnTo>
                  <a:pt x="984186" y="47625"/>
                </a:lnTo>
                <a:lnTo>
                  <a:pt x="984186" y="63500"/>
                </a:lnTo>
                <a:lnTo>
                  <a:pt x="1968500" y="31750"/>
                </a:lnTo>
                <a:lnTo>
                  <a:pt x="984186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124450" y="5886450"/>
            <a:ext cx="1968500" cy="63500"/>
          </a:xfrm>
          <a:custGeom>
            <a:avLst/>
            <a:gdLst/>
            <a:ahLst/>
            <a:cxnLst/>
            <a:rect l="l" t="t" r="r" b="b"/>
            <a:pathLst>
              <a:path w="1968500" h="63500">
                <a:moveTo>
                  <a:pt x="0" y="15875"/>
                </a:moveTo>
                <a:lnTo>
                  <a:pt x="984185" y="15875"/>
                </a:lnTo>
                <a:lnTo>
                  <a:pt x="984185" y="0"/>
                </a:lnTo>
                <a:lnTo>
                  <a:pt x="1968501" y="31750"/>
                </a:lnTo>
                <a:lnTo>
                  <a:pt x="984185" y="63500"/>
                </a:lnTo>
                <a:lnTo>
                  <a:pt x="984185" y="47625"/>
                </a:lnTo>
                <a:lnTo>
                  <a:pt x="0" y="47625"/>
                </a:lnTo>
                <a:lnTo>
                  <a:pt x="0" y="15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111750" y="6191250"/>
            <a:ext cx="1968500" cy="63500"/>
          </a:xfrm>
          <a:custGeom>
            <a:avLst/>
            <a:gdLst/>
            <a:ahLst/>
            <a:cxnLst/>
            <a:rect l="l" t="t" r="r" b="b"/>
            <a:pathLst>
              <a:path w="1968500" h="63500">
                <a:moveTo>
                  <a:pt x="984186" y="0"/>
                </a:moveTo>
                <a:lnTo>
                  <a:pt x="984186" y="15875"/>
                </a:lnTo>
                <a:lnTo>
                  <a:pt x="0" y="15875"/>
                </a:lnTo>
                <a:lnTo>
                  <a:pt x="0" y="47625"/>
                </a:lnTo>
                <a:lnTo>
                  <a:pt x="984186" y="47625"/>
                </a:lnTo>
                <a:lnTo>
                  <a:pt x="984186" y="63500"/>
                </a:lnTo>
                <a:lnTo>
                  <a:pt x="1968500" y="31750"/>
                </a:lnTo>
                <a:lnTo>
                  <a:pt x="984186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111750" y="6191250"/>
            <a:ext cx="1968500" cy="63500"/>
          </a:xfrm>
          <a:custGeom>
            <a:avLst/>
            <a:gdLst/>
            <a:ahLst/>
            <a:cxnLst/>
            <a:rect l="l" t="t" r="r" b="b"/>
            <a:pathLst>
              <a:path w="1968500" h="63500">
                <a:moveTo>
                  <a:pt x="0" y="15875"/>
                </a:moveTo>
                <a:lnTo>
                  <a:pt x="984185" y="15875"/>
                </a:lnTo>
                <a:lnTo>
                  <a:pt x="984185" y="0"/>
                </a:lnTo>
                <a:lnTo>
                  <a:pt x="1968501" y="31750"/>
                </a:lnTo>
                <a:lnTo>
                  <a:pt x="984185" y="63500"/>
                </a:lnTo>
                <a:lnTo>
                  <a:pt x="984185" y="47625"/>
                </a:lnTo>
                <a:lnTo>
                  <a:pt x="0" y="47625"/>
                </a:lnTo>
                <a:lnTo>
                  <a:pt x="0" y="15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289800" y="6070600"/>
            <a:ext cx="13716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359650" y="5784850"/>
            <a:ext cx="1270000" cy="368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7359650" y="5784850"/>
            <a:ext cx="1270000" cy="368300"/>
          </a:xfrm>
          <a:prstGeom prst="rect">
            <a:avLst/>
          </a:prstGeom>
          <a:ln w="12700">
            <a:solidFill>
              <a:srgbClr val="CBD4B9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25"/>
              </a:spcBef>
            </a:pPr>
            <a:r>
              <a:rPr dirty="0" sz="1800" spc="-10" b="1">
                <a:solidFill>
                  <a:srgbClr val="0D0D0D"/>
                </a:solidFill>
                <a:latin typeface="Corbel"/>
                <a:cs typeface="Corbel"/>
              </a:rPr>
              <a:t>Capillaries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990850" y="5657850"/>
            <a:ext cx="1511300" cy="139700"/>
          </a:xfrm>
          <a:custGeom>
            <a:avLst/>
            <a:gdLst/>
            <a:ahLst/>
            <a:cxnLst/>
            <a:rect l="l" t="t" r="r" b="b"/>
            <a:pathLst>
              <a:path w="1511300" h="139700">
                <a:moveTo>
                  <a:pt x="755586" y="0"/>
                </a:moveTo>
                <a:lnTo>
                  <a:pt x="755586" y="34925"/>
                </a:lnTo>
                <a:lnTo>
                  <a:pt x="0" y="34925"/>
                </a:lnTo>
                <a:lnTo>
                  <a:pt x="0" y="104775"/>
                </a:lnTo>
                <a:lnTo>
                  <a:pt x="755586" y="104775"/>
                </a:lnTo>
                <a:lnTo>
                  <a:pt x="755586" y="139700"/>
                </a:lnTo>
                <a:lnTo>
                  <a:pt x="1511300" y="69850"/>
                </a:lnTo>
                <a:lnTo>
                  <a:pt x="755586" y="0"/>
                </a:lnTo>
                <a:close/>
              </a:path>
            </a:pathLst>
          </a:custGeom>
          <a:solidFill>
            <a:srgbClr val="E464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990850" y="5657850"/>
            <a:ext cx="1511300" cy="139700"/>
          </a:xfrm>
          <a:custGeom>
            <a:avLst/>
            <a:gdLst/>
            <a:ahLst/>
            <a:cxnLst/>
            <a:rect l="l" t="t" r="r" b="b"/>
            <a:pathLst>
              <a:path w="1511300" h="139700">
                <a:moveTo>
                  <a:pt x="0" y="34925"/>
                </a:moveTo>
                <a:lnTo>
                  <a:pt x="755584" y="34925"/>
                </a:lnTo>
                <a:lnTo>
                  <a:pt x="755584" y="0"/>
                </a:lnTo>
                <a:lnTo>
                  <a:pt x="1511300" y="69850"/>
                </a:lnTo>
                <a:lnTo>
                  <a:pt x="755584" y="139700"/>
                </a:lnTo>
                <a:lnTo>
                  <a:pt x="755584" y="104775"/>
                </a:lnTo>
                <a:lnTo>
                  <a:pt x="0" y="104775"/>
                </a:lnTo>
                <a:lnTo>
                  <a:pt x="0" y="349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12850" y="4870450"/>
            <a:ext cx="1054100" cy="381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212850" y="4870450"/>
            <a:ext cx="1054100" cy="381000"/>
          </a:xfrm>
          <a:prstGeom prst="rect">
            <a:avLst/>
          </a:prstGeom>
          <a:ln w="12700">
            <a:solidFill>
              <a:srgbClr val="DAABAB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D0D0D"/>
                </a:solidFill>
                <a:latin typeface="Corbel"/>
                <a:cs typeface="Corbel"/>
              </a:rPr>
              <a:t>Lower</a:t>
            </a:r>
            <a:r>
              <a:rPr dirty="0" sz="1800" spc="-100" b="1">
                <a:solidFill>
                  <a:srgbClr val="0D0D0D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0D0D0D"/>
                </a:solidFill>
                <a:latin typeface="Corbel"/>
                <a:cs typeface="Corbel"/>
              </a:rPr>
              <a:t>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79750" y="4870450"/>
            <a:ext cx="1054100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3079750" y="4870450"/>
            <a:ext cx="1054100" cy="381000"/>
          </a:xfrm>
          <a:prstGeom prst="rect">
            <a:avLst/>
          </a:prstGeom>
          <a:ln w="12700">
            <a:solidFill>
              <a:srgbClr val="F3D2AE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D0D0D"/>
                </a:solidFill>
                <a:latin typeface="Corbel"/>
                <a:cs typeface="Corbel"/>
              </a:rPr>
              <a:t>Higher</a:t>
            </a:r>
            <a:r>
              <a:rPr dirty="0" sz="1800" spc="-80" b="1">
                <a:solidFill>
                  <a:srgbClr val="0D0D0D"/>
                </a:solidFill>
                <a:latin typeface="Corbel"/>
                <a:cs typeface="Corbel"/>
              </a:rPr>
              <a:t> </a:t>
            </a:r>
            <a:r>
              <a:rPr dirty="0" sz="1800" b="1">
                <a:solidFill>
                  <a:srgbClr val="0D0D0D"/>
                </a:solidFill>
                <a:latin typeface="Corbel"/>
                <a:cs typeface="Corbel"/>
              </a:rPr>
              <a:t>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327650" y="4870450"/>
            <a:ext cx="965200" cy="368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5327650" y="4870450"/>
            <a:ext cx="965200" cy="368300"/>
          </a:xfrm>
          <a:prstGeom prst="rect">
            <a:avLst/>
          </a:prstGeom>
          <a:ln w="12700">
            <a:solidFill>
              <a:srgbClr val="CBD4B9"/>
            </a:solidFill>
          </a:ln>
        </p:spPr>
        <p:txBody>
          <a:bodyPr wrap="square" lIns="0" tIns="15875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125"/>
              </a:spcBef>
            </a:pPr>
            <a:r>
              <a:rPr dirty="0" sz="1800" b="1">
                <a:solidFill>
                  <a:srgbClr val="0D0D0D"/>
                </a:solidFill>
                <a:latin typeface="Calibri"/>
                <a:cs typeface="Calibri"/>
              </a:rPr>
              <a:t>Lower</a:t>
            </a:r>
            <a:r>
              <a:rPr dirty="0" sz="1800" spc="-140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17550" y="3625850"/>
            <a:ext cx="838200" cy="393700"/>
          </a:xfrm>
          <a:prstGeom prst="rect">
            <a:avLst/>
          </a:prstGeom>
          <a:solidFill>
            <a:srgbClr val="CDD0D1"/>
          </a:solidFill>
          <a:ln w="12700">
            <a:solidFill>
              <a:srgbClr val="FF3300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150"/>
              </a:spcBef>
            </a:pPr>
            <a:r>
              <a:rPr dirty="0" sz="2000" spc="5" b="1">
                <a:solidFill>
                  <a:srgbClr val="BC1C1C"/>
                </a:solidFill>
                <a:latin typeface="Times New Roman"/>
                <a:cs typeface="Times New Roman"/>
              </a:rPr>
              <a:t>Series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00650" y="3613150"/>
            <a:ext cx="1028700" cy="393700"/>
          </a:xfrm>
          <a:prstGeom prst="rect">
            <a:avLst/>
          </a:prstGeom>
          <a:solidFill>
            <a:srgbClr val="CDD0D1"/>
          </a:solidFill>
          <a:ln w="12700">
            <a:solidFill>
              <a:srgbClr val="E46416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50"/>
              </a:spcBef>
            </a:pPr>
            <a:r>
              <a:rPr dirty="0" sz="2000" spc="5" b="1">
                <a:solidFill>
                  <a:srgbClr val="141516"/>
                </a:solidFill>
                <a:latin typeface="Times New Roman"/>
                <a:cs typeface="Times New Roman"/>
              </a:rPr>
              <a:t>Parallel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695450" y="3829050"/>
            <a:ext cx="673100" cy="63500"/>
          </a:xfrm>
          <a:custGeom>
            <a:avLst/>
            <a:gdLst/>
            <a:ahLst/>
            <a:cxnLst/>
            <a:rect l="l" t="t" r="r" b="b"/>
            <a:pathLst>
              <a:path w="673100" h="63500">
                <a:moveTo>
                  <a:pt x="385787" y="55105"/>
                </a:moveTo>
                <a:lnTo>
                  <a:pt x="287312" y="55105"/>
                </a:lnTo>
                <a:lnTo>
                  <a:pt x="336550" y="63500"/>
                </a:lnTo>
                <a:lnTo>
                  <a:pt x="385787" y="55105"/>
                </a:lnTo>
                <a:close/>
              </a:path>
              <a:path w="673100" h="63500">
                <a:moveTo>
                  <a:pt x="476783" y="51549"/>
                </a:moveTo>
                <a:lnTo>
                  <a:pt x="196316" y="51549"/>
                </a:lnTo>
                <a:lnTo>
                  <a:pt x="207759" y="61087"/>
                </a:lnTo>
                <a:lnTo>
                  <a:pt x="287312" y="55105"/>
                </a:lnTo>
                <a:lnTo>
                  <a:pt x="472517" y="55105"/>
                </a:lnTo>
                <a:lnTo>
                  <a:pt x="476783" y="51549"/>
                </a:lnTo>
                <a:close/>
              </a:path>
              <a:path w="673100" h="63500">
                <a:moveTo>
                  <a:pt x="472517" y="55105"/>
                </a:moveTo>
                <a:lnTo>
                  <a:pt x="385787" y="55105"/>
                </a:lnTo>
                <a:lnTo>
                  <a:pt x="465340" y="61087"/>
                </a:lnTo>
                <a:lnTo>
                  <a:pt x="472517" y="55105"/>
                </a:lnTo>
                <a:close/>
              </a:path>
              <a:path w="673100" h="63500">
                <a:moveTo>
                  <a:pt x="98577" y="9296"/>
                </a:moveTo>
                <a:lnTo>
                  <a:pt x="126669" y="18516"/>
                </a:lnTo>
                <a:lnTo>
                  <a:pt x="25615" y="19596"/>
                </a:lnTo>
                <a:lnTo>
                  <a:pt x="88988" y="27101"/>
                </a:lnTo>
                <a:lnTo>
                  <a:pt x="0" y="31750"/>
                </a:lnTo>
                <a:lnTo>
                  <a:pt x="88988" y="36398"/>
                </a:lnTo>
                <a:lnTo>
                  <a:pt x="25615" y="43903"/>
                </a:lnTo>
                <a:lnTo>
                  <a:pt x="126669" y="44983"/>
                </a:lnTo>
                <a:lnTo>
                  <a:pt x="98577" y="54203"/>
                </a:lnTo>
                <a:lnTo>
                  <a:pt x="196316" y="51549"/>
                </a:lnTo>
                <a:lnTo>
                  <a:pt x="566435" y="51549"/>
                </a:lnTo>
                <a:lnTo>
                  <a:pt x="546430" y="44983"/>
                </a:lnTo>
                <a:lnTo>
                  <a:pt x="647484" y="43903"/>
                </a:lnTo>
                <a:lnTo>
                  <a:pt x="584111" y="36398"/>
                </a:lnTo>
                <a:lnTo>
                  <a:pt x="673100" y="31750"/>
                </a:lnTo>
                <a:lnTo>
                  <a:pt x="584111" y="27101"/>
                </a:lnTo>
                <a:lnTo>
                  <a:pt x="647484" y="19596"/>
                </a:lnTo>
                <a:lnTo>
                  <a:pt x="546430" y="18516"/>
                </a:lnTo>
                <a:lnTo>
                  <a:pt x="566435" y="11950"/>
                </a:lnTo>
                <a:lnTo>
                  <a:pt x="196316" y="11950"/>
                </a:lnTo>
                <a:lnTo>
                  <a:pt x="98577" y="9296"/>
                </a:lnTo>
                <a:close/>
              </a:path>
              <a:path w="673100" h="63500">
                <a:moveTo>
                  <a:pt x="566435" y="51549"/>
                </a:moveTo>
                <a:lnTo>
                  <a:pt x="476783" y="51549"/>
                </a:lnTo>
                <a:lnTo>
                  <a:pt x="574522" y="54203"/>
                </a:lnTo>
                <a:lnTo>
                  <a:pt x="566435" y="51549"/>
                </a:lnTo>
                <a:close/>
              </a:path>
              <a:path w="673100" h="63500">
                <a:moveTo>
                  <a:pt x="207759" y="2412"/>
                </a:moveTo>
                <a:lnTo>
                  <a:pt x="196316" y="11950"/>
                </a:lnTo>
                <a:lnTo>
                  <a:pt x="476783" y="11950"/>
                </a:lnTo>
                <a:lnTo>
                  <a:pt x="472517" y="8394"/>
                </a:lnTo>
                <a:lnTo>
                  <a:pt x="287312" y="8394"/>
                </a:lnTo>
                <a:lnTo>
                  <a:pt x="207759" y="2412"/>
                </a:lnTo>
                <a:close/>
              </a:path>
              <a:path w="673100" h="63500">
                <a:moveTo>
                  <a:pt x="574522" y="9296"/>
                </a:moveTo>
                <a:lnTo>
                  <a:pt x="476783" y="11950"/>
                </a:lnTo>
                <a:lnTo>
                  <a:pt x="566435" y="11950"/>
                </a:lnTo>
                <a:lnTo>
                  <a:pt x="574522" y="9296"/>
                </a:lnTo>
                <a:close/>
              </a:path>
              <a:path w="673100" h="63500">
                <a:moveTo>
                  <a:pt x="336550" y="0"/>
                </a:moveTo>
                <a:lnTo>
                  <a:pt x="287312" y="8394"/>
                </a:lnTo>
                <a:lnTo>
                  <a:pt x="385787" y="8394"/>
                </a:lnTo>
                <a:lnTo>
                  <a:pt x="336550" y="0"/>
                </a:lnTo>
                <a:close/>
              </a:path>
              <a:path w="673100" h="63500">
                <a:moveTo>
                  <a:pt x="465340" y="2412"/>
                </a:moveTo>
                <a:lnTo>
                  <a:pt x="385787" y="8394"/>
                </a:lnTo>
                <a:lnTo>
                  <a:pt x="472517" y="8394"/>
                </a:lnTo>
                <a:lnTo>
                  <a:pt x="465340" y="2412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695450" y="3829050"/>
            <a:ext cx="673100" cy="63500"/>
          </a:xfrm>
          <a:custGeom>
            <a:avLst/>
            <a:gdLst/>
            <a:ahLst/>
            <a:cxnLst/>
            <a:rect l="l" t="t" r="r" b="b"/>
            <a:pathLst>
              <a:path w="673100" h="63500">
                <a:moveTo>
                  <a:pt x="0" y="31750"/>
                </a:moveTo>
                <a:lnTo>
                  <a:pt x="88986" y="27104"/>
                </a:lnTo>
                <a:lnTo>
                  <a:pt x="25618" y="19600"/>
                </a:lnTo>
                <a:lnTo>
                  <a:pt x="126677" y="18520"/>
                </a:lnTo>
                <a:lnTo>
                  <a:pt x="98571" y="9299"/>
                </a:lnTo>
                <a:lnTo>
                  <a:pt x="196317" y="11950"/>
                </a:lnTo>
                <a:lnTo>
                  <a:pt x="207759" y="2416"/>
                </a:lnTo>
                <a:lnTo>
                  <a:pt x="287307" y="8394"/>
                </a:lnTo>
                <a:lnTo>
                  <a:pt x="336550" y="0"/>
                </a:lnTo>
                <a:lnTo>
                  <a:pt x="385793" y="8394"/>
                </a:lnTo>
                <a:lnTo>
                  <a:pt x="465341" y="2416"/>
                </a:lnTo>
                <a:lnTo>
                  <a:pt x="476783" y="11950"/>
                </a:lnTo>
                <a:lnTo>
                  <a:pt x="574528" y="9299"/>
                </a:lnTo>
                <a:lnTo>
                  <a:pt x="546423" y="18520"/>
                </a:lnTo>
                <a:lnTo>
                  <a:pt x="647482" y="19600"/>
                </a:lnTo>
                <a:lnTo>
                  <a:pt x="584114" y="27104"/>
                </a:lnTo>
                <a:lnTo>
                  <a:pt x="673100" y="31750"/>
                </a:lnTo>
                <a:lnTo>
                  <a:pt x="584114" y="36395"/>
                </a:lnTo>
                <a:lnTo>
                  <a:pt x="647482" y="43900"/>
                </a:lnTo>
                <a:lnTo>
                  <a:pt x="546423" y="44979"/>
                </a:lnTo>
                <a:lnTo>
                  <a:pt x="574528" y="54200"/>
                </a:lnTo>
                <a:lnTo>
                  <a:pt x="476783" y="51549"/>
                </a:lnTo>
                <a:lnTo>
                  <a:pt x="465341" y="61083"/>
                </a:lnTo>
                <a:lnTo>
                  <a:pt x="385793" y="55105"/>
                </a:lnTo>
                <a:lnTo>
                  <a:pt x="336550" y="63500"/>
                </a:lnTo>
                <a:lnTo>
                  <a:pt x="287307" y="55105"/>
                </a:lnTo>
                <a:lnTo>
                  <a:pt x="207759" y="61083"/>
                </a:lnTo>
                <a:lnTo>
                  <a:pt x="196317" y="51549"/>
                </a:lnTo>
                <a:lnTo>
                  <a:pt x="98571" y="54200"/>
                </a:lnTo>
                <a:lnTo>
                  <a:pt x="126677" y="44979"/>
                </a:lnTo>
                <a:lnTo>
                  <a:pt x="25618" y="43900"/>
                </a:lnTo>
                <a:lnTo>
                  <a:pt x="88986" y="36395"/>
                </a:lnTo>
                <a:lnTo>
                  <a:pt x="0" y="31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381250" y="3829050"/>
            <a:ext cx="825500" cy="63500"/>
          </a:xfrm>
          <a:custGeom>
            <a:avLst/>
            <a:gdLst/>
            <a:ahLst/>
            <a:cxnLst/>
            <a:rect l="l" t="t" r="r" b="b"/>
            <a:pathLst>
              <a:path w="825500" h="63500">
                <a:moveTo>
                  <a:pt x="473138" y="55105"/>
                </a:moveTo>
                <a:lnTo>
                  <a:pt x="352361" y="55105"/>
                </a:lnTo>
                <a:lnTo>
                  <a:pt x="412750" y="63500"/>
                </a:lnTo>
                <a:lnTo>
                  <a:pt x="473138" y="55105"/>
                </a:lnTo>
                <a:close/>
              </a:path>
              <a:path w="825500" h="63500">
                <a:moveTo>
                  <a:pt x="584733" y="51549"/>
                </a:moveTo>
                <a:lnTo>
                  <a:pt x="240766" y="51549"/>
                </a:lnTo>
                <a:lnTo>
                  <a:pt x="254800" y="61087"/>
                </a:lnTo>
                <a:lnTo>
                  <a:pt x="352361" y="55105"/>
                </a:lnTo>
                <a:lnTo>
                  <a:pt x="579501" y="55105"/>
                </a:lnTo>
                <a:lnTo>
                  <a:pt x="584733" y="51549"/>
                </a:lnTo>
                <a:close/>
              </a:path>
              <a:path w="825500" h="63500">
                <a:moveTo>
                  <a:pt x="579501" y="55105"/>
                </a:moveTo>
                <a:lnTo>
                  <a:pt x="473138" y="55105"/>
                </a:lnTo>
                <a:lnTo>
                  <a:pt x="570699" y="61087"/>
                </a:lnTo>
                <a:lnTo>
                  <a:pt x="579501" y="55105"/>
                </a:lnTo>
                <a:close/>
              </a:path>
              <a:path w="825500" h="63500">
                <a:moveTo>
                  <a:pt x="120891" y="9296"/>
                </a:moveTo>
                <a:lnTo>
                  <a:pt x="155359" y="18516"/>
                </a:lnTo>
                <a:lnTo>
                  <a:pt x="31419" y="19596"/>
                </a:lnTo>
                <a:lnTo>
                  <a:pt x="109131" y="27101"/>
                </a:lnTo>
                <a:lnTo>
                  <a:pt x="0" y="31750"/>
                </a:lnTo>
                <a:lnTo>
                  <a:pt x="109131" y="36398"/>
                </a:lnTo>
                <a:lnTo>
                  <a:pt x="31419" y="43903"/>
                </a:lnTo>
                <a:lnTo>
                  <a:pt x="155359" y="44983"/>
                </a:lnTo>
                <a:lnTo>
                  <a:pt x="120891" y="54203"/>
                </a:lnTo>
                <a:lnTo>
                  <a:pt x="240766" y="51549"/>
                </a:lnTo>
                <a:lnTo>
                  <a:pt x="694686" y="51549"/>
                </a:lnTo>
                <a:lnTo>
                  <a:pt x="670140" y="44983"/>
                </a:lnTo>
                <a:lnTo>
                  <a:pt x="794080" y="43903"/>
                </a:lnTo>
                <a:lnTo>
                  <a:pt x="716368" y="36398"/>
                </a:lnTo>
                <a:lnTo>
                  <a:pt x="825500" y="31750"/>
                </a:lnTo>
                <a:lnTo>
                  <a:pt x="716368" y="27101"/>
                </a:lnTo>
                <a:lnTo>
                  <a:pt x="794080" y="19596"/>
                </a:lnTo>
                <a:lnTo>
                  <a:pt x="670140" y="18516"/>
                </a:lnTo>
                <a:lnTo>
                  <a:pt x="694686" y="11950"/>
                </a:lnTo>
                <a:lnTo>
                  <a:pt x="240766" y="11950"/>
                </a:lnTo>
                <a:lnTo>
                  <a:pt x="120891" y="9296"/>
                </a:lnTo>
                <a:close/>
              </a:path>
              <a:path w="825500" h="63500">
                <a:moveTo>
                  <a:pt x="694686" y="51549"/>
                </a:moveTo>
                <a:lnTo>
                  <a:pt x="584733" y="51549"/>
                </a:lnTo>
                <a:lnTo>
                  <a:pt x="704608" y="54203"/>
                </a:lnTo>
                <a:lnTo>
                  <a:pt x="694686" y="51549"/>
                </a:lnTo>
                <a:close/>
              </a:path>
              <a:path w="825500" h="63500">
                <a:moveTo>
                  <a:pt x="254800" y="2412"/>
                </a:moveTo>
                <a:lnTo>
                  <a:pt x="240766" y="11950"/>
                </a:lnTo>
                <a:lnTo>
                  <a:pt x="584733" y="11950"/>
                </a:lnTo>
                <a:lnTo>
                  <a:pt x="579501" y="8394"/>
                </a:lnTo>
                <a:lnTo>
                  <a:pt x="352361" y="8394"/>
                </a:lnTo>
                <a:lnTo>
                  <a:pt x="254800" y="2412"/>
                </a:lnTo>
                <a:close/>
              </a:path>
              <a:path w="825500" h="63500">
                <a:moveTo>
                  <a:pt x="704608" y="9296"/>
                </a:moveTo>
                <a:lnTo>
                  <a:pt x="584733" y="11950"/>
                </a:lnTo>
                <a:lnTo>
                  <a:pt x="694686" y="11950"/>
                </a:lnTo>
                <a:lnTo>
                  <a:pt x="704608" y="9296"/>
                </a:lnTo>
                <a:close/>
              </a:path>
              <a:path w="825500" h="63500">
                <a:moveTo>
                  <a:pt x="412750" y="0"/>
                </a:moveTo>
                <a:lnTo>
                  <a:pt x="352361" y="8394"/>
                </a:lnTo>
                <a:lnTo>
                  <a:pt x="473138" y="8394"/>
                </a:lnTo>
                <a:lnTo>
                  <a:pt x="412750" y="0"/>
                </a:lnTo>
                <a:close/>
              </a:path>
              <a:path w="825500" h="63500">
                <a:moveTo>
                  <a:pt x="570699" y="2412"/>
                </a:moveTo>
                <a:lnTo>
                  <a:pt x="473138" y="8394"/>
                </a:lnTo>
                <a:lnTo>
                  <a:pt x="579501" y="8394"/>
                </a:lnTo>
                <a:lnTo>
                  <a:pt x="570699" y="2412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381250" y="3829050"/>
            <a:ext cx="825500" cy="63500"/>
          </a:xfrm>
          <a:custGeom>
            <a:avLst/>
            <a:gdLst/>
            <a:ahLst/>
            <a:cxnLst/>
            <a:rect l="l" t="t" r="r" b="b"/>
            <a:pathLst>
              <a:path w="825500" h="63500">
                <a:moveTo>
                  <a:pt x="0" y="31750"/>
                </a:moveTo>
                <a:lnTo>
                  <a:pt x="109134" y="27104"/>
                </a:lnTo>
                <a:lnTo>
                  <a:pt x="31418" y="19600"/>
                </a:lnTo>
                <a:lnTo>
                  <a:pt x="155358" y="18520"/>
                </a:lnTo>
                <a:lnTo>
                  <a:pt x="120890" y="9299"/>
                </a:lnTo>
                <a:lnTo>
                  <a:pt x="240766" y="11950"/>
                </a:lnTo>
                <a:lnTo>
                  <a:pt x="254799" y="2416"/>
                </a:lnTo>
                <a:lnTo>
                  <a:pt x="352358" y="8394"/>
                </a:lnTo>
                <a:lnTo>
                  <a:pt x="412750" y="0"/>
                </a:lnTo>
                <a:lnTo>
                  <a:pt x="473142" y="8394"/>
                </a:lnTo>
                <a:lnTo>
                  <a:pt x="570701" y="2416"/>
                </a:lnTo>
                <a:lnTo>
                  <a:pt x="584734" y="11950"/>
                </a:lnTo>
                <a:lnTo>
                  <a:pt x="704610" y="9299"/>
                </a:lnTo>
                <a:lnTo>
                  <a:pt x="670142" y="18520"/>
                </a:lnTo>
                <a:lnTo>
                  <a:pt x="794082" y="19600"/>
                </a:lnTo>
                <a:lnTo>
                  <a:pt x="716366" y="27104"/>
                </a:lnTo>
                <a:lnTo>
                  <a:pt x="825500" y="31750"/>
                </a:lnTo>
                <a:lnTo>
                  <a:pt x="716366" y="36395"/>
                </a:lnTo>
                <a:lnTo>
                  <a:pt x="794082" y="43900"/>
                </a:lnTo>
                <a:lnTo>
                  <a:pt x="670142" y="44979"/>
                </a:lnTo>
                <a:lnTo>
                  <a:pt x="704610" y="54200"/>
                </a:lnTo>
                <a:lnTo>
                  <a:pt x="584734" y="51549"/>
                </a:lnTo>
                <a:lnTo>
                  <a:pt x="570701" y="61083"/>
                </a:lnTo>
                <a:lnTo>
                  <a:pt x="473142" y="55105"/>
                </a:lnTo>
                <a:lnTo>
                  <a:pt x="412750" y="63500"/>
                </a:lnTo>
                <a:lnTo>
                  <a:pt x="352358" y="55105"/>
                </a:lnTo>
                <a:lnTo>
                  <a:pt x="254799" y="61083"/>
                </a:lnTo>
                <a:lnTo>
                  <a:pt x="240766" y="51549"/>
                </a:lnTo>
                <a:lnTo>
                  <a:pt x="120890" y="54200"/>
                </a:lnTo>
                <a:lnTo>
                  <a:pt x="155358" y="44979"/>
                </a:lnTo>
                <a:lnTo>
                  <a:pt x="31418" y="43900"/>
                </a:lnTo>
                <a:lnTo>
                  <a:pt x="109134" y="36395"/>
                </a:lnTo>
                <a:lnTo>
                  <a:pt x="0" y="31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143250" y="3829050"/>
            <a:ext cx="749300" cy="63500"/>
          </a:xfrm>
          <a:custGeom>
            <a:avLst/>
            <a:gdLst/>
            <a:ahLst/>
            <a:cxnLst/>
            <a:rect l="l" t="t" r="r" b="b"/>
            <a:pathLst>
              <a:path w="749300" h="63500">
                <a:moveTo>
                  <a:pt x="429463" y="55105"/>
                </a:moveTo>
                <a:lnTo>
                  <a:pt x="319836" y="55105"/>
                </a:lnTo>
                <a:lnTo>
                  <a:pt x="374650" y="63500"/>
                </a:lnTo>
                <a:lnTo>
                  <a:pt x="429463" y="55105"/>
                </a:lnTo>
                <a:close/>
              </a:path>
              <a:path w="749300" h="63500">
                <a:moveTo>
                  <a:pt x="530758" y="51549"/>
                </a:moveTo>
                <a:lnTo>
                  <a:pt x="218541" y="51549"/>
                </a:lnTo>
                <a:lnTo>
                  <a:pt x="231279" y="61087"/>
                </a:lnTo>
                <a:lnTo>
                  <a:pt x="319836" y="55105"/>
                </a:lnTo>
                <a:lnTo>
                  <a:pt x="526009" y="55105"/>
                </a:lnTo>
                <a:lnTo>
                  <a:pt x="530758" y="51549"/>
                </a:lnTo>
                <a:close/>
              </a:path>
              <a:path w="749300" h="63500">
                <a:moveTo>
                  <a:pt x="526009" y="55105"/>
                </a:moveTo>
                <a:lnTo>
                  <a:pt x="429463" y="55105"/>
                </a:lnTo>
                <a:lnTo>
                  <a:pt x="518020" y="61087"/>
                </a:lnTo>
                <a:lnTo>
                  <a:pt x="526009" y="55105"/>
                </a:lnTo>
                <a:close/>
              </a:path>
              <a:path w="749300" h="63500">
                <a:moveTo>
                  <a:pt x="109727" y="9296"/>
                </a:moveTo>
                <a:lnTo>
                  <a:pt x="141020" y="18516"/>
                </a:lnTo>
                <a:lnTo>
                  <a:pt x="28511" y="19596"/>
                </a:lnTo>
                <a:lnTo>
                  <a:pt x="99060" y="27101"/>
                </a:lnTo>
                <a:lnTo>
                  <a:pt x="0" y="31750"/>
                </a:lnTo>
                <a:lnTo>
                  <a:pt x="99060" y="36398"/>
                </a:lnTo>
                <a:lnTo>
                  <a:pt x="28511" y="43903"/>
                </a:lnTo>
                <a:lnTo>
                  <a:pt x="141020" y="44983"/>
                </a:lnTo>
                <a:lnTo>
                  <a:pt x="109727" y="54203"/>
                </a:lnTo>
                <a:lnTo>
                  <a:pt x="218541" y="51549"/>
                </a:lnTo>
                <a:lnTo>
                  <a:pt x="630563" y="51549"/>
                </a:lnTo>
                <a:lnTo>
                  <a:pt x="608279" y="44983"/>
                </a:lnTo>
                <a:lnTo>
                  <a:pt x="720775" y="43903"/>
                </a:lnTo>
                <a:lnTo>
                  <a:pt x="650239" y="36398"/>
                </a:lnTo>
                <a:lnTo>
                  <a:pt x="749300" y="31750"/>
                </a:lnTo>
                <a:lnTo>
                  <a:pt x="650239" y="27101"/>
                </a:lnTo>
                <a:lnTo>
                  <a:pt x="720775" y="19596"/>
                </a:lnTo>
                <a:lnTo>
                  <a:pt x="608279" y="18516"/>
                </a:lnTo>
                <a:lnTo>
                  <a:pt x="630563" y="11950"/>
                </a:lnTo>
                <a:lnTo>
                  <a:pt x="218541" y="11950"/>
                </a:lnTo>
                <a:lnTo>
                  <a:pt x="109727" y="9296"/>
                </a:lnTo>
                <a:close/>
              </a:path>
              <a:path w="749300" h="63500">
                <a:moveTo>
                  <a:pt x="630563" y="51549"/>
                </a:moveTo>
                <a:lnTo>
                  <a:pt x="530758" y="51549"/>
                </a:lnTo>
                <a:lnTo>
                  <a:pt x="639572" y="54203"/>
                </a:lnTo>
                <a:lnTo>
                  <a:pt x="630563" y="51549"/>
                </a:lnTo>
                <a:close/>
              </a:path>
              <a:path w="749300" h="63500">
                <a:moveTo>
                  <a:pt x="231279" y="2412"/>
                </a:moveTo>
                <a:lnTo>
                  <a:pt x="218541" y="11950"/>
                </a:lnTo>
                <a:lnTo>
                  <a:pt x="530758" y="11950"/>
                </a:lnTo>
                <a:lnTo>
                  <a:pt x="526009" y="8394"/>
                </a:lnTo>
                <a:lnTo>
                  <a:pt x="319836" y="8394"/>
                </a:lnTo>
                <a:lnTo>
                  <a:pt x="231279" y="2412"/>
                </a:lnTo>
                <a:close/>
              </a:path>
              <a:path w="749300" h="63500">
                <a:moveTo>
                  <a:pt x="639572" y="9296"/>
                </a:moveTo>
                <a:lnTo>
                  <a:pt x="530758" y="11950"/>
                </a:lnTo>
                <a:lnTo>
                  <a:pt x="630563" y="11950"/>
                </a:lnTo>
                <a:lnTo>
                  <a:pt x="639572" y="9296"/>
                </a:lnTo>
                <a:close/>
              </a:path>
              <a:path w="749300" h="63500">
                <a:moveTo>
                  <a:pt x="374650" y="0"/>
                </a:moveTo>
                <a:lnTo>
                  <a:pt x="319836" y="8394"/>
                </a:lnTo>
                <a:lnTo>
                  <a:pt x="429463" y="8394"/>
                </a:lnTo>
                <a:lnTo>
                  <a:pt x="374650" y="0"/>
                </a:lnTo>
                <a:close/>
              </a:path>
              <a:path w="749300" h="63500">
                <a:moveTo>
                  <a:pt x="518020" y="2412"/>
                </a:moveTo>
                <a:lnTo>
                  <a:pt x="429463" y="8394"/>
                </a:lnTo>
                <a:lnTo>
                  <a:pt x="526009" y="8394"/>
                </a:lnTo>
                <a:lnTo>
                  <a:pt x="518020" y="2412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143250" y="3829050"/>
            <a:ext cx="749300" cy="63500"/>
          </a:xfrm>
          <a:custGeom>
            <a:avLst/>
            <a:gdLst/>
            <a:ahLst/>
            <a:cxnLst/>
            <a:rect l="l" t="t" r="r" b="b"/>
            <a:pathLst>
              <a:path w="749300" h="63500">
                <a:moveTo>
                  <a:pt x="0" y="31750"/>
                </a:moveTo>
                <a:lnTo>
                  <a:pt x="99060" y="27104"/>
                </a:lnTo>
                <a:lnTo>
                  <a:pt x="28518" y="19600"/>
                </a:lnTo>
                <a:lnTo>
                  <a:pt x="141017" y="18520"/>
                </a:lnTo>
                <a:lnTo>
                  <a:pt x="109731" y="9299"/>
                </a:lnTo>
                <a:lnTo>
                  <a:pt x="218542" y="11950"/>
                </a:lnTo>
                <a:lnTo>
                  <a:pt x="231279" y="2416"/>
                </a:lnTo>
                <a:lnTo>
                  <a:pt x="319832" y="8394"/>
                </a:lnTo>
                <a:lnTo>
                  <a:pt x="374650" y="0"/>
                </a:lnTo>
                <a:lnTo>
                  <a:pt x="429468" y="8394"/>
                </a:lnTo>
                <a:lnTo>
                  <a:pt x="518021" y="2416"/>
                </a:lnTo>
                <a:lnTo>
                  <a:pt x="530758" y="11950"/>
                </a:lnTo>
                <a:lnTo>
                  <a:pt x="639569" y="9299"/>
                </a:lnTo>
                <a:lnTo>
                  <a:pt x="608283" y="18520"/>
                </a:lnTo>
                <a:lnTo>
                  <a:pt x="720782" y="19600"/>
                </a:lnTo>
                <a:lnTo>
                  <a:pt x="650240" y="27104"/>
                </a:lnTo>
                <a:lnTo>
                  <a:pt x="749300" y="31750"/>
                </a:lnTo>
                <a:lnTo>
                  <a:pt x="650240" y="36395"/>
                </a:lnTo>
                <a:lnTo>
                  <a:pt x="720782" y="43900"/>
                </a:lnTo>
                <a:lnTo>
                  <a:pt x="608283" y="44979"/>
                </a:lnTo>
                <a:lnTo>
                  <a:pt x="639569" y="54200"/>
                </a:lnTo>
                <a:lnTo>
                  <a:pt x="530758" y="51549"/>
                </a:lnTo>
                <a:lnTo>
                  <a:pt x="518021" y="61083"/>
                </a:lnTo>
                <a:lnTo>
                  <a:pt x="429468" y="55105"/>
                </a:lnTo>
                <a:lnTo>
                  <a:pt x="374650" y="63500"/>
                </a:lnTo>
                <a:lnTo>
                  <a:pt x="319832" y="55105"/>
                </a:lnTo>
                <a:lnTo>
                  <a:pt x="231279" y="61083"/>
                </a:lnTo>
                <a:lnTo>
                  <a:pt x="218542" y="51549"/>
                </a:lnTo>
                <a:lnTo>
                  <a:pt x="109731" y="54200"/>
                </a:lnTo>
                <a:lnTo>
                  <a:pt x="141017" y="44979"/>
                </a:lnTo>
                <a:lnTo>
                  <a:pt x="28518" y="43900"/>
                </a:lnTo>
                <a:lnTo>
                  <a:pt x="99060" y="36395"/>
                </a:lnTo>
                <a:lnTo>
                  <a:pt x="0" y="31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892300" y="3903662"/>
            <a:ext cx="29210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212121"/>
                </a:solidFill>
                <a:latin typeface="Times New Roman"/>
                <a:cs typeface="Times New Roman"/>
              </a:rPr>
              <a:t>R1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578100" y="3903662"/>
            <a:ext cx="105410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4065" algn="l"/>
              </a:tabLst>
            </a:pPr>
            <a:r>
              <a:rPr dirty="0" sz="1800" spc="-5">
                <a:solidFill>
                  <a:srgbClr val="212121"/>
                </a:solidFill>
                <a:latin typeface="Times New Roman"/>
                <a:cs typeface="Times New Roman"/>
              </a:rPr>
              <a:t>R</a:t>
            </a:r>
            <a:r>
              <a:rPr dirty="0" sz="1800">
                <a:solidFill>
                  <a:srgbClr val="212121"/>
                </a:solidFill>
                <a:latin typeface="Times New Roman"/>
                <a:cs typeface="Times New Roman"/>
              </a:rPr>
              <a:t>2	</a:t>
            </a:r>
            <a:r>
              <a:rPr dirty="0" sz="1800" spc="-5">
                <a:solidFill>
                  <a:srgbClr val="212121"/>
                </a:solidFill>
                <a:latin typeface="Times New Roman"/>
                <a:cs typeface="Times New Roman"/>
              </a:rPr>
              <a:t>R3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105650" y="3524250"/>
            <a:ext cx="825500" cy="63500"/>
          </a:xfrm>
          <a:custGeom>
            <a:avLst/>
            <a:gdLst/>
            <a:ahLst/>
            <a:cxnLst/>
            <a:rect l="l" t="t" r="r" b="b"/>
            <a:pathLst>
              <a:path w="825500" h="63500">
                <a:moveTo>
                  <a:pt x="473138" y="55105"/>
                </a:moveTo>
                <a:lnTo>
                  <a:pt x="352361" y="55105"/>
                </a:lnTo>
                <a:lnTo>
                  <a:pt x="412750" y="63500"/>
                </a:lnTo>
                <a:lnTo>
                  <a:pt x="473138" y="55105"/>
                </a:lnTo>
                <a:close/>
              </a:path>
              <a:path w="825500" h="63500">
                <a:moveTo>
                  <a:pt x="584733" y="51549"/>
                </a:moveTo>
                <a:lnTo>
                  <a:pt x="240766" y="51549"/>
                </a:lnTo>
                <a:lnTo>
                  <a:pt x="254800" y="61087"/>
                </a:lnTo>
                <a:lnTo>
                  <a:pt x="352361" y="55105"/>
                </a:lnTo>
                <a:lnTo>
                  <a:pt x="579501" y="55105"/>
                </a:lnTo>
                <a:lnTo>
                  <a:pt x="584733" y="51549"/>
                </a:lnTo>
                <a:close/>
              </a:path>
              <a:path w="825500" h="63500">
                <a:moveTo>
                  <a:pt x="579501" y="55105"/>
                </a:moveTo>
                <a:lnTo>
                  <a:pt x="473138" y="55105"/>
                </a:lnTo>
                <a:lnTo>
                  <a:pt x="570699" y="61087"/>
                </a:lnTo>
                <a:lnTo>
                  <a:pt x="579501" y="55105"/>
                </a:lnTo>
                <a:close/>
              </a:path>
              <a:path w="825500" h="63500">
                <a:moveTo>
                  <a:pt x="120891" y="9296"/>
                </a:moveTo>
                <a:lnTo>
                  <a:pt x="155359" y="18516"/>
                </a:lnTo>
                <a:lnTo>
                  <a:pt x="31419" y="19596"/>
                </a:lnTo>
                <a:lnTo>
                  <a:pt x="109131" y="27101"/>
                </a:lnTo>
                <a:lnTo>
                  <a:pt x="0" y="31750"/>
                </a:lnTo>
                <a:lnTo>
                  <a:pt x="109131" y="36398"/>
                </a:lnTo>
                <a:lnTo>
                  <a:pt x="31419" y="43903"/>
                </a:lnTo>
                <a:lnTo>
                  <a:pt x="155359" y="44983"/>
                </a:lnTo>
                <a:lnTo>
                  <a:pt x="120891" y="54203"/>
                </a:lnTo>
                <a:lnTo>
                  <a:pt x="240766" y="51549"/>
                </a:lnTo>
                <a:lnTo>
                  <a:pt x="694686" y="51549"/>
                </a:lnTo>
                <a:lnTo>
                  <a:pt x="670140" y="44983"/>
                </a:lnTo>
                <a:lnTo>
                  <a:pt x="794080" y="43903"/>
                </a:lnTo>
                <a:lnTo>
                  <a:pt x="716368" y="36398"/>
                </a:lnTo>
                <a:lnTo>
                  <a:pt x="825500" y="31750"/>
                </a:lnTo>
                <a:lnTo>
                  <a:pt x="716368" y="27101"/>
                </a:lnTo>
                <a:lnTo>
                  <a:pt x="794080" y="19596"/>
                </a:lnTo>
                <a:lnTo>
                  <a:pt x="670140" y="18516"/>
                </a:lnTo>
                <a:lnTo>
                  <a:pt x="694686" y="11950"/>
                </a:lnTo>
                <a:lnTo>
                  <a:pt x="240766" y="11950"/>
                </a:lnTo>
                <a:lnTo>
                  <a:pt x="120891" y="9296"/>
                </a:lnTo>
                <a:close/>
              </a:path>
              <a:path w="825500" h="63500">
                <a:moveTo>
                  <a:pt x="694686" y="51549"/>
                </a:moveTo>
                <a:lnTo>
                  <a:pt x="584733" y="51549"/>
                </a:lnTo>
                <a:lnTo>
                  <a:pt x="704608" y="54203"/>
                </a:lnTo>
                <a:lnTo>
                  <a:pt x="694686" y="51549"/>
                </a:lnTo>
                <a:close/>
              </a:path>
              <a:path w="825500" h="63500">
                <a:moveTo>
                  <a:pt x="254800" y="2412"/>
                </a:moveTo>
                <a:lnTo>
                  <a:pt x="240766" y="11950"/>
                </a:lnTo>
                <a:lnTo>
                  <a:pt x="584733" y="11950"/>
                </a:lnTo>
                <a:lnTo>
                  <a:pt x="579501" y="8394"/>
                </a:lnTo>
                <a:lnTo>
                  <a:pt x="352361" y="8394"/>
                </a:lnTo>
                <a:lnTo>
                  <a:pt x="254800" y="2412"/>
                </a:lnTo>
                <a:close/>
              </a:path>
              <a:path w="825500" h="63500">
                <a:moveTo>
                  <a:pt x="704608" y="9296"/>
                </a:moveTo>
                <a:lnTo>
                  <a:pt x="584733" y="11950"/>
                </a:lnTo>
                <a:lnTo>
                  <a:pt x="694686" y="11950"/>
                </a:lnTo>
                <a:lnTo>
                  <a:pt x="704608" y="9296"/>
                </a:lnTo>
                <a:close/>
              </a:path>
              <a:path w="825500" h="63500">
                <a:moveTo>
                  <a:pt x="412750" y="0"/>
                </a:moveTo>
                <a:lnTo>
                  <a:pt x="352361" y="8394"/>
                </a:lnTo>
                <a:lnTo>
                  <a:pt x="473138" y="8394"/>
                </a:lnTo>
                <a:lnTo>
                  <a:pt x="412750" y="0"/>
                </a:lnTo>
                <a:close/>
              </a:path>
              <a:path w="825500" h="63500">
                <a:moveTo>
                  <a:pt x="570699" y="2412"/>
                </a:moveTo>
                <a:lnTo>
                  <a:pt x="473138" y="8394"/>
                </a:lnTo>
                <a:lnTo>
                  <a:pt x="579501" y="8394"/>
                </a:lnTo>
                <a:lnTo>
                  <a:pt x="570699" y="2412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105650" y="3524250"/>
            <a:ext cx="825500" cy="63500"/>
          </a:xfrm>
          <a:custGeom>
            <a:avLst/>
            <a:gdLst/>
            <a:ahLst/>
            <a:cxnLst/>
            <a:rect l="l" t="t" r="r" b="b"/>
            <a:pathLst>
              <a:path w="825500" h="63500">
                <a:moveTo>
                  <a:pt x="0" y="31750"/>
                </a:moveTo>
                <a:lnTo>
                  <a:pt x="109134" y="27104"/>
                </a:lnTo>
                <a:lnTo>
                  <a:pt x="31418" y="19600"/>
                </a:lnTo>
                <a:lnTo>
                  <a:pt x="155358" y="18520"/>
                </a:lnTo>
                <a:lnTo>
                  <a:pt x="120890" y="9299"/>
                </a:lnTo>
                <a:lnTo>
                  <a:pt x="240767" y="11950"/>
                </a:lnTo>
                <a:lnTo>
                  <a:pt x="254799" y="2416"/>
                </a:lnTo>
                <a:lnTo>
                  <a:pt x="352358" y="8394"/>
                </a:lnTo>
                <a:lnTo>
                  <a:pt x="412750" y="0"/>
                </a:lnTo>
                <a:lnTo>
                  <a:pt x="473142" y="8394"/>
                </a:lnTo>
                <a:lnTo>
                  <a:pt x="570701" y="2416"/>
                </a:lnTo>
                <a:lnTo>
                  <a:pt x="584734" y="11950"/>
                </a:lnTo>
                <a:lnTo>
                  <a:pt x="704610" y="9299"/>
                </a:lnTo>
                <a:lnTo>
                  <a:pt x="670142" y="18520"/>
                </a:lnTo>
                <a:lnTo>
                  <a:pt x="794082" y="19600"/>
                </a:lnTo>
                <a:lnTo>
                  <a:pt x="716366" y="27104"/>
                </a:lnTo>
                <a:lnTo>
                  <a:pt x="825500" y="31750"/>
                </a:lnTo>
                <a:lnTo>
                  <a:pt x="716366" y="36395"/>
                </a:lnTo>
                <a:lnTo>
                  <a:pt x="794082" y="43900"/>
                </a:lnTo>
                <a:lnTo>
                  <a:pt x="670142" y="44979"/>
                </a:lnTo>
                <a:lnTo>
                  <a:pt x="704610" y="54201"/>
                </a:lnTo>
                <a:lnTo>
                  <a:pt x="584734" y="51549"/>
                </a:lnTo>
                <a:lnTo>
                  <a:pt x="570701" y="61083"/>
                </a:lnTo>
                <a:lnTo>
                  <a:pt x="473142" y="55105"/>
                </a:lnTo>
                <a:lnTo>
                  <a:pt x="412750" y="63500"/>
                </a:lnTo>
                <a:lnTo>
                  <a:pt x="352358" y="55105"/>
                </a:lnTo>
                <a:lnTo>
                  <a:pt x="254799" y="61083"/>
                </a:lnTo>
                <a:lnTo>
                  <a:pt x="240767" y="51549"/>
                </a:lnTo>
                <a:lnTo>
                  <a:pt x="120890" y="54201"/>
                </a:lnTo>
                <a:lnTo>
                  <a:pt x="155358" y="44979"/>
                </a:lnTo>
                <a:lnTo>
                  <a:pt x="31418" y="43900"/>
                </a:lnTo>
                <a:lnTo>
                  <a:pt x="109134" y="36395"/>
                </a:lnTo>
                <a:lnTo>
                  <a:pt x="0" y="31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105650" y="4133850"/>
            <a:ext cx="825500" cy="63500"/>
          </a:xfrm>
          <a:custGeom>
            <a:avLst/>
            <a:gdLst/>
            <a:ahLst/>
            <a:cxnLst/>
            <a:rect l="l" t="t" r="r" b="b"/>
            <a:pathLst>
              <a:path w="825500" h="63500">
                <a:moveTo>
                  <a:pt x="473138" y="55105"/>
                </a:moveTo>
                <a:lnTo>
                  <a:pt x="352361" y="55105"/>
                </a:lnTo>
                <a:lnTo>
                  <a:pt x="412750" y="63500"/>
                </a:lnTo>
                <a:lnTo>
                  <a:pt x="473138" y="55105"/>
                </a:lnTo>
                <a:close/>
              </a:path>
              <a:path w="825500" h="63500">
                <a:moveTo>
                  <a:pt x="584733" y="51549"/>
                </a:moveTo>
                <a:lnTo>
                  <a:pt x="240766" y="51549"/>
                </a:lnTo>
                <a:lnTo>
                  <a:pt x="254800" y="61087"/>
                </a:lnTo>
                <a:lnTo>
                  <a:pt x="352361" y="55105"/>
                </a:lnTo>
                <a:lnTo>
                  <a:pt x="579501" y="55105"/>
                </a:lnTo>
                <a:lnTo>
                  <a:pt x="584733" y="51549"/>
                </a:lnTo>
                <a:close/>
              </a:path>
              <a:path w="825500" h="63500">
                <a:moveTo>
                  <a:pt x="579501" y="55105"/>
                </a:moveTo>
                <a:lnTo>
                  <a:pt x="473138" y="55105"/>
                </a:lnTo>
                <a:lnTo>
                  <a:pt x="570699" y="61087"/>
                </a:lnTo>
                <a:lnTo>
                  <a:pt x="579501" y="55105"/>
                </a:lnTo>
                <a:close/>
              </a:path>
              <a:path w="825500" h="63500">
                <a:moveTo>
                  <a:pt x="120891" y="9296"/>
                </a:moveTo>
                <a:lnTo>
                  <a:pt x="155359" y="18516"/>
                </a:lnTo>
                <a:lnTo>
                  <a:pt x="31419" y="19596"/>
                </a:lnTo>
                <a:lnTo>
                  <a:pt x="109131" y="27101"/>
                </a:lnTo>
                <a:lnTo>
                  <a:pt x="0" y="31750"/>
                </a:lnTo>
                <a:lnTo>
                  <a:pt x="109131" y="36398"/>
                </a:lnTo>
                <a:lnTo>
                  <a:pt x="31419" y="43903"/>
                </a:lnTo>
                <a:lnTo>
                  <a:pt x="155359" y="44983"/>
                </a:lnTo>
                <a:lnTo>
                  <a:pt x="120891" y="54203"/>
                </a:lnTo>
                <a:lnTo>
                  <a:pt x="240766" y="51549"/>
                </a:lnTo>
                <a:lnTo>
                  <a:pt x="694686" y="51549"/>
                </a:lnTo>
                <a:lnTo>
                  <a:pt x="670140" y="44983"/>
                </a:lnTo>
                <a:lnTo>
                  <a:pt x="794080" y="43903"/>
                </a:lnTo>
                <a:lnTo>
                  <a:pt x="716368" y="36398"/>
                </a:lnTo>
                <a:lnTo>
                  <a:pt x="825500" y="31750"/>
                </a:lnTo>
                <a:lnTo>
                  <a:pt x="716368" y="27101"/>
                </a:lnTo>
                <a:lnTo>
                  <a:pt x="794080" y="19596"/>
                </a:lnTo>
                <a:lnTo>
                  <a:pt x="670140" y="18516"/>
                </a:lnTo>
                <a:lnTo>
                  <a:pt x="694686" y="11950"/>
                </a:lnTo>
                <a:lnTo>
                  <a:pt x="240766" y="11950"/>
                </a:lnTo>
                <a:lnTo>
                  <a:pt x="120891" y="9296"/>
                </a:lnTo>
                <a:close/>
              </a:path>
              <a:path w="825500" h="63500">
                <a:moveTo>
                  <a:pt x="694686" y="51549"/>
                </a:moveTo>
                <a:lnTo>
                  <a:pt x="584733" y="51549"/>
                </a:lnTo>
                <a:lnTo>
                  <a:pt x="704608" y="54203"/>
                </a:lnTo>
                <a:lnTo>
                  <a:pt x="694686" y="51549"/>
                </a:lnTo>
                <a:close/>
              </a:path>
              <a:path w="825500" h="63500">
                <a:moveTo>
                  <a:pt x="254800" y="2412"/>
                </a:moveTo>
                <a:lnTo>
                  <a:pt x="240766" y="11950"/>
                </a:lnTo>
                <a:lnTo>
                  <a:pt x="584733" y="11950"/>
                </a:lnTo>
                <a:lnTo>
                  <a:pt x="579501" y="8394"/>
                </a:lnTo>
                <a:lnTo>
                  <a:pt x="352361" y="8394"/>
                </a:lnTo>
                <a:lnTo>
                  <a:pt x="254800" y="2412"/>
                </a:lnTo>
                <a:close/>
              </a:path>
              <a:path w="825500" h="63500">
                <a:moveTo>
                  <a:pt x="704608" y="9296"/>
                </a:moveTo>
                <a:lnTo>
                  <a:pt x="584733" y="11950"/>
                </a:lnTo>
                <a:lnTo>
                  <a:pt x="694686" y="11950"/>
                </a:lnTo>
                <a:lnTo>
                  <a:pt x="704608" y="9296"/>
                </a:lnTo>
                <a:close/>
              </a:path>
              <a:path w="825500" h="63500">
                <a:moveTo>
                  <a:pt x="412750" y="0"/>
                </a:moveTo>
                <a:lnTo>
                  <a:pt x="352361" y="8394"/>
                </a:lnTo>
                <a:lnTo>
                  <a:pt x="473138" y="8394"/>
                </a:lnTo>
                <a:lnTo>
                  <a:pt x="412750" y="0"/>
                </a:lnTo>
                <a:close/>
              </a:path>
              <a:path w="825500" h="63500">
                <a:moveTo>
                  <a:pt x="570699" y="2412"/>
                </a:moveTo>
                <a:lnTo>
                  <a:pt x="473138" y="8394"/>
                </a:lnTo>
                <a:lnTo>
                  <a:pt x="579501" y="8394"/>
                </a:lnTo>
                <a:lnTo>
                  <a:pt x="570699" y="2412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105650" y="4133850"/>
            <a:ext cx="825500" cy="63500"/>
          </a:xfrm>
          <a:custGeom>
            <a:avLst/>
            <a:gdLst/>
            <a:ahLst/>
            <a:cxnLst/>
            <a:rect l="l" t="t" r="r" b="b"/>
            <a:pathLst>
              <a:path w="825500" h="63500">
                <a:moveTo>
                  <a:pt x="0" y="31750"/>
                </a:moveTo>
                <a:lnTo>
                  <a:pt x="109134" y="27104"/>
                </a:lnTo>
                <a:lnTo>
                  <a:pt x="31418" y="19600"/>
                </a:lnTo>
                <a:lnTo>
                  <a:pt x="155358" y="18520"/>
                </a:lnTo>
                <a:lnTo>
                  <a:pt x="120890" y="9299"/>
                </a:lnTo>
                <a:lnTo>
                  <a:pt x="240767" y="11950"/>
                </a:lnTo>
                <a:lnTo>
                  <a:pt x="254799" y="2416"/>
                </a:lnTo>
                <a:lnTo>
                  <a:pt x="352358" y="8394"/>
                </a:lnTo>
                <a:lnTo>
                  <a:pt x="412750" y="0"/>
                </a:lnTo>
                <a:lnTo>
                  <a:pt x="473142" y="8394"/>
                </a:lnTo>
                <a:lnTo>
                  <a:pt x="570701" y="2416"/>
                </a:lnTo>
                <a:lnTo>
                  <a:pt x="584734" y="11950"/>
                </a:lnTo>
                <a:lnTo>
                  <a:pt x="704610" y="9299"/>
                </a:lnTo>
                <a:lnTo>
                  <a:pt x="670142" y="18520"/>
                </a:lnTo>
                <a:lnTo>
                  <a:pt x="794082" y="19600"/>
                </a:lnTo>
                <a:lnTo>
                  <a:pt x="716366" y="27104"/>
                </a:lnTo>
                <a:lnTo>
                  <a:pt x="825500" y="31750"/>
                </a:lnTo>
                <a:lnTo>
                  <a:pt x="716366" y="36395"/>
                </a:lnTo>
                <a:lnTo>
                  <a:pt x="794082" y="43900"/>
                </a:lnTo>
                <a:lnTo>
                  <a:pt x="670142" y="44979"/>
                </a:lnTo>
                <a:lnTo>
                  <a:pt x="704610" y="54200"/>
                </a:lnTo>
                <a:lnTo>
                  <a:pt x="584734" y="51549"/>
                </a:lnTo>
                <a:lnTo>
                  <a:pt x="570701" y="61083"/>
                </a:lnTo>
                <a:lnTo>
                  <a:pt x="473142" y="55105"/>
                </a:lnTo>
                <a:lnTo>
                  <a:pt x="412750" y="63500"/>
                </a:lnTo>
                <a:lnTo>
                  <a:pt x="352358" y="55105"/>
                </a:lnTo>
                <a:lnTo>
                  <a:pt x="254799" y="61083"/>
                </a:lnTo>
                <a:lnTo>
                  <a:pt x="240767" y="51549"/>
                </a:lnTo>
                <a:lnTo>
                  <a:pt x="120890" y="54200"/>
                </a:lnTo>
                <a:lnTo>
                  <a:pt x="155358" y="44979"/>
                </a:lnTo>
                <a:lnTo>
                  <a:pt x="31418" y="43900"/>
                </a:lnTo>
                <a:lnTo>
                  <a:pt x="109134" y="36395"/>
                </a:lnTo>
                <a:lnTo>
                  <a:pt x="0" y="31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105650" y="3829050"/>
            <a:ext cx="825500" cy="63500"/>
          </a:xfrm>
          <a:custGeom>
            <a:avLst/>
            <a:gdLst/>
            <a:ahLst/>
            <a:cxnLst/>
            <a:rect l="l" t="t" r="r" b="b"/>
            <a:pathLst>
              <a:path w="825500" h="63500">
                <a:moveTo>
                  <a:pt x="473138" y="55105"/>
                </a:moveTo>
                <a:lnTo>
                  <a:pt x="352361" y="55105"/>
                </a:lnTo>
                <a:lnTo>
                  <a:pt x="412750" y="63500"/>
                </a:lnTo>
                <a:lnTo>
                  <a:pt x="473138" y="55105"/>
                </a:lnTo>
                <a:close/>
              </a:path>
              <a:path w="825500" h="63500">
                <a:moveTo>
                  <a:pt x="584733" y="51549"/>
                </a:moveTo>
                <a:lnTo>
                  <a:pt x="240766" y="51549"/>
                </a:lnTo>
                <a:lnTo>
                  <a:pt x="254800" y="61087"/>
                </a:lnTo>
                <a:lnTo>
                  <a:pt x="352361" y="55105"/>
                </a:lnTo>
                <a:lnTo>
                  <a:pt x="579501" y="55105"/>
                </a:lnTo>
                <a:lnTo>
                  <a:pt x="584733" y="51549"/>
                </a:lnTo>
                <a:close/>
              </a:path>
              <a:path w="825500" h="63500">
                <a:moveTo>
                  <a:pt x="579501" y="55105"/>
                </a:moveTo>
                <a:lnTo>
                  <a:pt x="473138" y="55105"/>
                </a:lnTo>
                <a:lnTo>
                  <a:pt x="570699" y="61087"/>
                </a:lnTo>
                <a:lnTo>
                  <a:pt x="579501" y="55105"/>
                </a:lnTo>
                <a:close/>
              </a:path>
              <a:path w="825500" h="63500">
                <a:moveTo>
                  <a:pt x="120891" y="9296"/>
                </a:moveTo>
                <a:lnTo>
                  <a:pt x="155359" y="18516"/>
                </a:lnTo>
                <a:lnTo>
                  <a:pt x="31419" y="19596"/>
                </a:lnTo>
                <a:lnTo>
                  <a:pt x="109131" y="27101"/>
                </a:lnTo>
                <a:lnTo>
                  <a:pt x="0" y="31750"/>
                </a:lnTo>
                <a:lnTo>
                  <a:pt x="109131" y="36398"/>
                </a:lnTo>
                <a:lnTo>
                  <a:pt x="31419" y="43903"/>
                </a:lnTo>
                <a:lnTo>
                  <a:pt x="155359" y="44983"/>
                </a:lnTo>
                <a:lnTo>
                  <a:pt x="120891" y="54203"/>
                </a:lnTo>
                <a:lnTo>
                  <a:pt x="240766" y="51549"/>
                </a:lnTo>
                <a:lnTo>
                  <a:pt x="694686" y="51549"/>
                </a:lnTo>
                <a:lnTo>
                  <a:pt x="670140" y="44983"/>
                </a:lnTo>
                <a:lnTo>
                  <a:pt x="794080" y="43903"/>
                </a:lnTo>
                <a:lnTo>
                  <a:pt x="716368" y="36398"/>
                </a:lnTo>
                <a:lnTo>
                  <a:pt x="825500" y="31750"/>
                </a:lnTo>
                <a:lnTo>
                  <a:pt x="716368" y="27101"/>
                </a:lnTo>
                <a:lnTo>
                  <a:pt x="794080" y="19596"/>
                </a:lnTo>
                <a:lnTo>
                  <a:pt x="670140" y="18516"/>
                </a:lnTo>
                <a:lnTo>
                  <a:pt x="694686" y="11950"/>
                </a:lnTo>
                <a:lnTo>
                  <a:pt x="240766" y="11950"/>
                </a:lnTo>
                <a:lnTo>
                  <a:pt x="120891" y="9296"/>
                </a:lnTo>
                <a:close/>
              </a:path>
              <a:path w="825500" h="63500">
                <a:moveTo>
                  <a:pt x="694686" y="51549"/>
                </a:moveTo>
                <a:lnTo>
                  <a:pt x="584733" y="51549"/>
                </a:lnTo>
                <a:lnTo>
                  <a:pt x="704608" y="54203"/>
                </a:lnTo>
                <a:lnTo>
                  <a:pt x="694686" y="51549"/>
                </a:lnTo>
                <a:close/>
              </a:path>
              <a:path w="825500" h="63500">
                <a:moveTo>
                  <a:pt x="254800" y="2412"/>
                </a:moveTo>
                <a:lnTo>
                  <a:pt x="240766" y="11950"/>
                </a:lnTo>
                <a:lnTo>
                  <a:pt x="584733" y="11950"/>
                </a:lnTo>
                <a:lnTo>
                  <a:pt x="579501" y="8394"/>
                </a:lnTo>
                <a:lnTo>
                  <a:pt x="352361" y="8394"/>
                </a:lnTo>
                <a:lnTo>
                  <a:pt x="254800" y="2412"/>
                </a:lnTo>
                <a:close/>
              </a:path>
              <a:path w="825500" h="63500">
                <a:moveTo>
                  <a:pt x="704608" y="9296"/>
                </a:moveTo>
                <a:lnTo>
                  <a:pt x="584733" y="11950"/>
                </a:lnTo>
                <a:lnTo>
                  <a:pt x="694686" y="11950"/>
                </a:lnTo>
                <a:lnTo>
                  <a:pt x="704608" y="9296"/>
                </a:lnTo>
                <a:close/>
              </a:path>
              <a:path w="825500" h="63500">
                <a:moveTo>
                  <a:pt x="412750" y="0"/>
                </a:moveTo>
                <a:lnTo>
                  <a:pt x="352361" y="8394"/>
                </a:lnTo>
                <a:lnTo>
                  <a:pt x="473138" y="8394"/>
                </a:lnTo>
                <a:lnTo>
                  <a:pt x="412750" y="0"/>
                </a:lnTo>
                <a:close/>
              </a:path>
              <a:path w="825500" h="63500">
                <a:moveTo>
                  <a:pt x="570699" y="2412"/>
                </a:moveTo>
                <a:lnTo>
                  <a:pt x="473138" y="8394"/>
                </a:lnTo>
                <a:lnTo>
                  <a:pt x="579501" y="8394"/>
                </a:lnTo>
                <a:lnTo>
                  <a:pt x="570699" y="2412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105650" y="3829050"/>
            <a:ext cx="825500" cy="63500"/>
          </a:xfrm>
          <a:custGeom>
            <a:avLst/>
            <a:gdLst/>
            <a:ahLst/>
            <a:cxnLst/>
            <a:rect l="l" t="t" r="r" b="b"/>
            <a:pathLst>
              <a:path w="825500" h="63500">
                <a:moveTo>
                  <a:pt x="0" y="31750"/>
                </a:moveTo>
                <a:lnTo>
                  <a:pt x="109134" y="27104"/>
                </a:lnTo>
                <a:lnTo>
                  <a:pt x="31418" y="19600"/>
                </a:lnTo>
                <a:lnTo>
                  <a:pt x="155358" y="18520"/>
                </a:lnTo>
                <a:lnTo>
                  <a:pt x="120890" y="9299"/>
                </a:lnTo>
                <a:lnTo>
                  <a:pt x="240767" y="11950"/>
                </a:lnTo>
                <a:lnTo>
                  <a:pt x="254799" y="2416"/>
                </a:lnTo>
                <a:lnTo>
                  <a:pt x="352358" y="8394"/>
                </a:lnTo>
                <a:lnTo>
                  <a:pt x="412750" y="0"/>
                </a:lnTo>
                <a:lnTo>
                  <a:pt x="473142" y="8394"/>
                </a:lnTo>
                <a:lnTo>
                  <a:pt x="570701" y="2416"/>
                </a:lnTo>
                <a:lnTo>
                  <a:pt x="584734" y="11950"/>
                </a:lnTo>
                <a:lnTo>
                  <a:pt x="704610" y="9299"/>
                </a:lnTo>
                <a:lnTo>
                  <a:pt x="670142" y="18520"/>
                </a:lnTo>
                <a:lnTo>
                  <a:pt x="794082" y="19600"/>
                </a:lnTo>
                <a:lnTo>
                  <a:pt x="716366" y="27104"/>
                </a:lnTo>
                <a:lnTo>
                  <a:pt x="825500" y="31750"/>
                </a:lnTo>
                <a:lnTo>
                  <a:pt x="716366" y="36395"/>
                </a:lnTo>
                <a:lnTo>
                  <a:pt x="794082" y="43900"/>
                </a:lnTo>
                <a:lnTo>
                  <a:pt x="670142" y="44979"/>
                </a:lnTo>
                <a:lnTo>
                  <a:pt x="704610" y="54200"/>
                </a:lnTo>
                <a:lnTo>
                  <a:pt x="584734" y="51549"/>
                </a:lnTo>
                <a:lnTo>
                  <a:pt x="570701" y="61083"/>
                </a:lnTo>
                <a:lnTo>
                  <a:pt x="473142" y="55105"/>
                </a:lnTo>
                <a:lnTo>
                  <a:pt x="412750" y="63500"/>
                </a:lnTo>
                <a:lnTo>
                  <a:pt x="352358" y="55105"/>
                </a:lnTo>
                <a:lnTo>
                  <a:pt x="254799" y="61083"/>
                </a:lnTo>
                <a:lnTo>
                  <a:pt x="240767" y="51549"/>
                </a:lnTo>
                <a:lnTo>
                  <a:pt x="120890" y="54200"/>
                </a:lnTo>
                <a:lnTo>
                  <a:pt x="155358" y="44979"/>
                </a:lnTo>
                <a:lnTo>
                  <a:pt x="31418" y="43900"/>
                </a:lnTo>
                <a:lnTo>
                  <a:pt x="109134" y="36395"/>
                </a:lnTo>
                <a:lnTo>
                  <a:pt x="0" y="317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092950" y="3587750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931150" y="3587750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324600" y="38862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7970837" y="3408075"/>
            <a:ext cx="304800" cy="926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</a:pPr>
            <a:r>
              <a:rPr dirty="0" sz="1800" b="1">
                <a:solidFill>
                  <a:srgbClr val="0D0D0D"/>
                </a:solidFill>
                <a:latin typeface="Times New Roman"/>
                <a:cs typeface="Times New Roman"/>
              </a:rPr>
              <a:t>R1  R2  R3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305800" y="38862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 h="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3079750" y="6535602"/>
            <a:ext cx="9861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00"/>
              </a:lnSpc>
            </a:pPr>
            <a:r>
              <a:rPr dirty="0" sz="1800" spc="15" b="1">
                <a:solidFill>
                  <a:srgbClr val="0D0D0D"/>
                </a:solidFill>
                <a:latin typeface="Corbel"/>
                <a:cs typeface="Corbel"/>
              </a:rPr>
              <a:t>A</a:t>
            </a:r>
            <a:r>
              <a:rPr dirty="0" sz="1800" spc="-30" b="1">
                <a:solidFill>
                  <a:srgbClr val="0D0D0D"/>
                </a:solidFill>
                <a:latin typeface="Corbel"/>
                <a:cs typeface="Corbel"/>
              </a:rPr>
              <a:t>r</a:t>
            </a:r>
            <a:r>
              <a:rPr dirty="0" sz="1800" spc="15" b="1">
                <a:solidFill>
                  <a:srgbClr val="0D0D0D"/>
                </a:solidFill>
                <a:latin typeface="Corbel"/>
                <a:cs typeface="Corbel"/>
              </a:rPr>
              <a:t>t</a:t>
            </a:r>
            <a:r>
              <a:rPr dirty="0" sz="1800" spc="-25" b="1">
                <a:solidFill>
                  <a:srgbClr val="0D0D0D"/>
                </a:solidFill>
                <a:latin typeface="Corbel"/>
                <a:cs typeface="Corbel"/>
              </a:rPr>
              <a:t>e</a:t>
            </a:r>
            <a:r>
              <a:rPr dirty="0" sz="1800" spc="-30" b="1">
                <a:solidFill>
                  <a:srgbClr val="0D0D0D"/>
                </a:solidFill>
                <a:latin typeface="Corbel"/>
                <a:cs typeface="Corbel"/>
              </a:rPr>
              <a:t>r</a:t>
            </a:r>
            <a:r>
              <a:rPr dirty="0" sz="1800" spc="-50" b="1">
                <a:solidFill>
                  <a:srgbClr val="0D0D0D"/>
                </a:solidFill>
                <a:latin typeface="Corbel"/>
                <a:cs typeface="Corbel"/>
              </a:rPr>
              <a:t>i</a:t>
            </a:r>
            <a:r>
              <a:rPr dirty="0" sz="1800" b="1">
                <a:solidFill>
                  <a:srgbClr val="0D0D0D"/>
                </a:solidFill>
                <a:latin typeface="Corbel"/>
                <a:cs typeface="Corbel"/>
              </a:rPr>
              <a:t>o</a:t>
            </a:r>
            <a:r>
              <a:rPr dirty="0" sz="1800" spc="45" b="1">
                <a:solidFill>
                  <a:srgbClr val="0D0D0D"/>
                </a:solidFill>
                <a:latin typeface="Corbel"/>
                <a:cs typeface="Corbel"/>
              </a:rPr>
              <a:t>l</a:t>
            </a:r>
            <a:r>
              <a:rPr dirty="0" sz="1800" spc="-25" b="1">
                <a:solidFill>
                  <a:srgbClr val="0D0D0D"/>
                </a:solidFill>
                <a:latin typeface="Corbel"/>
                <a:cs typeface="Corbel"/>
              </a:rPr>
              <a:t>e</a:t>
            </a:r>
            <a:r>
              <a:rPr dirty="0" sz="1800" b="1">
                <a:solidFill>
                  <a:srgbClr val="0D0D0D"/>
                </a:solidFill>
                <a:latin typeface="Corbel"/>
                <a:cs typeface="Corbel"/>
              </a:rPr>
              <a:t>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3718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6936" y="6649969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6900" y="2362200"/>
            <a:ext cx="7670800" cy="397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2308" y="2695206"/>
            <a:ext cx="4297045" cy="1480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34365" algn="l"/>
              </a:tabLst>
            </a:pPr>
            <a:r>
              <a:rPr dirty="0" sz="1700" spc="565">
                <a:solidFill>
                  <a:srgbClr val="595959"/>
                </a:solidFill>
                <a:latin typeface="Arial"/>
                <a:cs typeface="Arial"/>
              </a:rPr>
              <a:t>q	</a:t>
            </a:r>
            <a:r>
              <a:rPr dirty="0" sz="2200" spc="10">
                <a:latin typeface="Cooper Black"/>
                <a:cs typeface="Cooper Black"/>
              </a:rPr>
              <a:t>Series </a:t>
            </a:r>
            <a:r>
              <a:rPr dirty="0" sz="2200">
                <a:latin typeface="Cooper Black"/>
                <a:cs typeface="Cooper Black"/>
              </a:rPr>
              <a:t>arrangement</a:t>
            </a:r>
            <a:r>
              <a:rPr dirty="0" sz="2200" spc="-229">
                <a:latin typeface="Cooper Black"/>
                <a:cs typeface="Cooper Black"/>
              </a:rPr>
              <a:t> </a:t>
            </a:r>
            <a:r>
              <a:rPr dirty="0" sz="2200" spc="-10">
                <a:latin typeface="Cooper Black"/>
                <a:cs typeface="Cooper Black"/>
              </a:rPr>
              <a:t>gives</a:t>
            </a:r>
            <a:r>
              <a:rPr dirty="0" sz="2200" spc="-10" b="1">
                <a:latin typeface="Arial Black"/>
                <a:cs typeface="Arial Black"/>
              </a:rPr>
              <a:t>:</a:t>
            </a:r>
            <a:endParaRPr sz="2200">
              <a:latin typeface="Arial Black"/>
              <a:cs typeface="Arial Black"/>
            </a:endParaRPr>
          </a:p>
          <a:p>
            <a:pPr marL="1434465" marR="955040" indent="12700">
              <a:lnSpc>
                <a:spcPct val="179200"/>
              </a:lnSpc>
              <a:spcBef>
                <a:spcPts val="60"/>
              </a:spcBef>
            </a:pPr>
            <a:r>
              <a:rPr dirty="0" sz="2000" spc="-75" b="1">
                <a:latin typeface="Times New Roman"/>
                <a:cs typeface="Times New Roman"/>
              </a:rPr>
              <a:t>R</a:t>
            </a:r>
            <a:r>
              <a:rPr dirty="0" baseline="-17094" sz="1950" spc="-112" b="1">
                <a:latin typeface="Times New Roman"/>
                <a:cs typeface="Times New Roman"/>
              </a:rPr>
              <a:t>T </a:t>
            </a:r>
            <a:r>
              <a:rPr dirty="0" sz="2000" b="1">
                <a:latin typeface="Times New Roman"/>
                <a:cs typeface="Times New Roman"/>
              </a:rPr>
              <a:t>= </a:t>
            </a:r>
            <a:r>
              <a:rPr dirty="0" sz="2000" spc="-25" b="1">
                <a:latin typeface="Times New Roman"/>
                <a:cs typeface="Times New Roman"/>
              </a:rPr>
              <a:t>R</a:t>
            </a:r>
            <a:r>
              <a:rPr dirty="0" baseline="-17094" sz="1950" spc="-37" b="1">
                <a:latin typeface="Times New Roman"/>
                <a:cs typeface="Times New Roman"/>
              </a:rPr>
              <a:t>1 </a:t>
            </a:r>
            <a:r>
              <a:rPr dirty="0" sz="2000" b="1">
                <a:latin typeface="Times New Roman"/>
                <a:cs typeface="Times New Roman"/>
              </a:rPr>
              <a:t>+ </a:t>
            </a:r>
            <a:r>
              <a:rPr dirty="0" sz="2000" spc="-25" b="1">
                <a:latin typeface="Times New Roman"/>
                <a:cs typeface="Times New Roman"/>
              </a:rPr>
              <a:t>R</a:t>
            </a:r>
            <a:r>
              <a:rPr dirty="0" baseline="-17094" sz="1950" spc="-37" b="1">
                <a:latin typeface="Times New Roman"/>
                <a:cs typeface="Times New Roman"/>
              </a:rPr>
              <a:t>2 </a:t>
            </a:r>
            <a:r>
              <a:rPr dirty="0" sz="2000" b="1">
                <a:latin typeface="Times New Roman"/>
                <a:cs typeface="Times New Roman"/>
              </a:rPr>
              <a:t>+ </a:t>
            </a:r>
            <a:r>
              <a:rPr dirty="0" sz="2000" spc="-25" b="1">
                <a:latin typeface="Times New Roman"/>
                <a:cs typeface="Times New Roman"/>
              </a:rPr>
              <a:t>R</a:t>
            </a:r>
            <a:r>
              <a:rPr dirty="0" baseline="-17094" sz="1950" spc="-37" b="1">
                <a:latin typeface="Times New Roman"/>
                <a:cs typeface="Times New Roman"/>
              </a:rPr>
              <a:t>3  </a:t>
            </a:r>
            <a:r>
              <a:rPr dirty="0" sz="2000" spc="-75" b="1">
                <a:latin typeface="Times New Roman"/>
                <a:cs typeface="Times New Roman"/>
              </a:rPr>
              <a:t>R</a:t>
            </a:r>
            <a:r>
              <a:rPr dirty="0" baseline="-17094" sz="1950" spc="-112" b="1">
                <a:latin typeface="Times New Roman"/>
                <a:cs typeface="Times New Roman"/>
              </a:rPr>
              <a:t>T </a:t>
            </a:r>
            <a:r>
              <a:rPr dirty="0" sz="2000" b="1">
                <a:latin typeface="Times New Roman"/>
                <a:cs typeface="Times New Roman"/>
              </a:rPr>
              <a:t>= 12 </a:t>
            </a:r>
            <a:r>
              <a:rPr dirty="0" sz="2000" spc="65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(PRU’s)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308" y="4435106"/>
            <a:ext cx="217804" cy="26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565">
                <a:solidFill>
                  <a:srgbClr val="595959"/>
                </a:solidFill>
                <a:latin typeface="Arial"/>
                <a:cs typeface="Arial"/>
              </a:rPr>
              <a:t>q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3504" y="4371606"/>
            <a:ext cx="3906520" cy="34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>
                <a:latin typeface="Cooper Black"/>
                <a:cs typeface="Cooper Black"/>
              </a:rPr>
              <a:t>Parallel </a:t>
            </a:r>
            <a:r>
              <a:rPr dirty="0" sz="2200">
                <a:latin typeface="Cooper Black"/>
                <a:cs typeface="Cooper Black"/>
              </a:rPr>
              <a:t>arrangement</a:t>
            </a:r>
            <a:r>
              <a:rPr dirty="0" sz="2200" spc="-140">
                <a:latin typeface="Cooper Black"/>
                <a:cs typeface="Cooper Black"/>
              </a:rPr>
              <a:t> </a:t>
            </a:r>
            <a:r>
              <a:rPr dirty="0" sz="2200" spc="-15">
                <a:latin typeface="Cooper Black"/>
                <a:cs typeface="Cooper Black"/>
              </a:rPr>
              <a:t>gives:</a:t>
            </a:r>
            <a:endParaRPr sz="2200">
              <a:latin typeface="Cooper Black"/>
              <a:cs typeface="Cooper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2304" y="4955806"/>
            <a:ext cx="513080" cy="349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75" b="1">
                <a:latin typeface="Times New Roman"/>
                <a:cs typeface="Times New Roman"/>
              </a:rPr>
              <a:t>R</a:t>
            </a:r>
            <a:r>
              <a:rPr dirty="0" baseline="-17094" sz="1950" spc="-112" b="1">
                <a:latin typeface="Times New Roman"/>
                <a:cs typeface="Times New Roman"/>
              </a:rPr>
              <a:t>T </a:t>
            </a:r>
            <a:r>
              <a:rPr dirty="0" sz="2000" b="1"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2605" y="4955806"/>
            <a:ext cx="1659889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= 1.94</a:t>
            </a:r>
            <a:r>
              <a:rPr dirty="0" sz="2000" spc="365" b="1">
                <a:latin typeface="Times New Roman"/>
                <a:cs typeface="Times New Roman"/>
              </a:rPr>
              <a:t> </a:t>
            </a:r>
            <a:r>
              <a:rPr dirty="0" sz="2000" spc="-20" b="1">
                <a:latin typeface="Times New Roman"/>
                <a:cs typeface="Times New Roman"/>
              </a:rPr>
              <a:t>(PRU’s)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9724" y="4758169"/>
            <a:ext cx="15240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1602" y="5190210"/>
            <a:ext cx="1725930" cy="654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60400" algn="l"/>
                <a:tab pos="1452245" algn="l"/>
              </a:tabLst>
            </a:pPr>
            <a:r>
              <a:rPr dirty="0" sz="2000" b="1" u="sng">
                <a:latin typeface="Times New Roman"/>
                <a:cs typeface="Times New Roman"/>
              </a:rPr>
              <a:t> 1 </a:t>
            </a:r>
            <a:r>
              <a:rPr dirty="0" sz="2000" spc="165" b="1" u="sng">
                <a:latin typeface="Times New Roman"/>
                <a:cs typeface="Times New Roman"/>
              </a:rPr>
              <a:t> </a:t>
            </a:r>
            <a:r>
              <a:rPr dirty="0" baseline="-31944" sz="3000" b="1">
                <a:latin typeface="Times New Roman"/>
                <a:cs typeface="Times New Roman"/>
              </a:rPr>
              <a:t>+	</a:t>
            </a:r>
            <a:r>
              <a:rPr dirty="0" sz="2000" b="1" u="sng">
                <a:latin typeface="Times New Roman"/>
                <a:cs typeface="Times New Roman"/>
              </a:rPr>
              <a:t>1</a:t>
            </a:r>
            <a:r>
              <a:rPr dirty="0" sz="2000" b="1">
                <a:latin typeface="Times New Roman"/>
                <a:cs typeface="Times New Roman"/>
              </a:rPr>
              <a:t>	</a:t>
            </a:r>
            <a:r>
              <a:rPr dirty="0" sz="2000" b="1" u="sng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60400" algn="l"/>
                <a:tab pos="1452245" algn="l"/>
              </a:tabLst>
            </a:pPr>
            <a:r>
              <a:rPr dirty="0" sz="2000" spc="-45" b="1">
                <a:latin typeface="Times New Roman"/>
                <a:cs typeface="Times New Roman"/>
              </a:rPr>
              <a:t>R</a:t>
            </a:r>
            <a:r>
              <a:rPr dirty="0" baseline="-17094" sz="1950" b="1">
                <a:latin typeface="Times New Roman"/>
                <a:cs typeface="Times New Roman"/>
              </a:rPr>
              <a:t>1	</a:t>
            </a:r>
            <a:r>
              <a:rPr dirty="0" sz="2000" spc="-45" b="1">
                <a:latin typeface="Times New Roman"/>
                <a:cs typeface="Times New Roman"/>
              </a:rPr>
              <a:t>R</a:t>
            </a:r>
            <a:r>
              <a:rPr dirty="0" baseline="-17094" sz="1950" b="1">
                <a:latin typeface="Times New Roman"/>
                <a:cs typeface="Times New Roman"/>
              </a:rPr>
              <a:t>2	</a:t>
            </a:r>
            <a:r>
              <a:rPr dirty="0" sz="2000" spc="-45" b="1">
                <a:latin typeface="Times New Roman"/>
                <a:cs typeface="Times New Roman"/>
              </a:rPr>
              <a:t>R</a:t>
            </a:r>
            <a:r>
              <a:rPr dirty="0" baseline="-17094" sz="1950" b="1">
                <a:latin typeface="Times New Roman"/>
                <a:cs typeface="Times New Roman"/>
              </a:rPr>
              <a:t>3</a:t>
            </a:r>
            <a:endParaRPr baseline="-17094" sz="1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3657" y="5334227"/>
            <a:ext cx="17018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84450" y="5137150"/>
            <a:ext cx="1790700" cy="0"/>
          </a:xfrm>
          <a:custGeom>
            <a:avLst/>
            <a:gdLst/>
            <a:ahLst/>
            <a:cxnLst/>
            <a:rect l="l" t="t" r="r" b="b"/>
            <a:pathLst>
              <a:path w="1790700" h="0">
                <a:moveTo>
                  <a:pt x="0" y="0"/>
                </a:moveTo>
                <a:lnTo>
                  <a:pt x="179070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92640" y="1733829"/>
            <a:ext cx="1367790" cy="354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2000" spc="10" b="1">
                <a:solidFill>
                  <a:srgbClr val="0D0D0D"/>
                </a:solidFill>
                <a:latin typeface="Arial Black"/>
                <a:cs typeface="Arial Black"/>
              </a:rPr>
              <a:t>If:	</a:t>
            </a:r>
            <a:r>
              <a:rPr dirty="0" sz="2000" spc="20" b="1">
                <a:solidFill>
                  <a:srgbClr val="0D0D0D"/>
                </a:solidFill>
                <a:latin typeface="Arial Black"/>
                <a:cs typeface="Arial Black"/>
              </a:rPr>
              <a:t>R</a:t>
            </a:r>
            <a:r>
              <a:rPr dirty="0" baseline="-17094" sz="1950" spc="30" b="1">
                <a:solidFill>
                  <a:srgbClr val="0D0D0D"/>
                </a:solidFill>
                <a:latin typeface="Arial Black"/>
                <a:cs typeface="Arial Black"/>
              </a:rPr>
              <a:t>1 </a:t>
            </a:r>
            <a:r>
              <a:rPr dirty="0" sz="2000" b="1">
                <a:solidFill>
                  <a:srgbClr val="0D0D0D"/>
                </a:solidFill>
                <a:latin typeface="Arial Black"/>
                <a:cs typeface="Arial Black"/>
              </a:rPr>
              <a:t>=</a:t>
            </a:r>
            <a:r>
              <a:rPr dirty="0" sz="2000" spc="-19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2000" spc="-20" b="1">
                <a:solidFill>
                  <a:srgbClr val="0D0D0D"/>
                </a:solidFill>
                <a:latin typeface="Arial Black"/>
                <a:cs typeface="Arial Black"/>
              </a:rPr>
              <a:t>2;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16645" y="1733829"/>
            <a:ext cx="910590" cy="354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20" b="1">
                <a:solidFill>
                  <a:srgbClr val="0D0D0D"/>
                </a:solidFill>
                <a:latin typeface="Arial Black"/>
                <a:cs typeface="Arial Black"/>
              </a:rPr>
              <a:t>R</a:t>
            </a:r>
            <a:r>
              <a:rPr dirty="0" baseline="-17094" sz="1950" spc="30" b="1">
                <a:solidFill>
                  <a:srgbClr val="0D0D0D"/>
                </a:solidFill>
                <a:latin typeface="Arial Black"/>
                <a:cs typeface="Arial Black"/>
              </a:rPr>
              <a:t>2 </a:t>
            </a:r>
            <a:r>
              <a:rPr dirty="0" sz="2000" b="1">
                <a:solidFill>
                  <a:srgbClr val="0D0D0D"/>
                </a:solidFill>
                <a:latin typeface="Arial Black"/>
                <a:cs typeface="Arial Black"/>
              </a:rPr>
              <a:t>=</a:t>
            </a:r>
            <a:r>
              <a:rPr dirty="0" sz="2000" spc="-229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2000" spc="-20" b="1">
                <a:solidFill>
                  <a:srgbClr val="0D0D0D"/>
                </a:solidFill>
                <a:latin typeface="Arial Black"/>
                <a:cs typeface="Arial Black"/>
              </a:rPr>
              <a:t>4;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83445" y="1733829"/>
            <a:ext cx="5396230" cy="354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20" b="1">
                <a:solidFill>
                  <a:srgbClr val="0D0D0D"/>
                </a:solidFill>
                <a:latin typeface="Arial Black"/>
                <a:cs typeface="Arial Black"/>
              </a:rPr>
              <a:t>R</a:t>
            </a:r>
            <a:r>
              <a:rPr dirty="0" baseline="-17094" sz="1950" spc="30" b="1">
                <a:solidFill>
                  <a:srgbClr val="0D0D0D"/>
                </a:solidFill>
                <a:latin typeface="Arial Black"/>
                <a:cs typeface="Arial Black"/>
              </a:rPr>
              <a:t>3 </a:t>
            </a:r>
            <a:r>
              <a:rPr dirty="0" sz="2000" b="1">
                <a:solidFill>
                  <a:srgbClr val="0D0D0D"/>
                </a:solidFill>
                <a:latin typeface="Arial Black"/>
                <a:cs typeface="Arial Black"/>
              </a:rPr>
              <a:t>= 6 </a:t>
            </a:r>
            <a:r>
              <a:rPr dirty="0" sz="1800" spc="-5" b="1">
                <a:solidFill>
                  <a:srgbClr val="0D0D0D"/>
                </a:solidFill>
                <a:latin typeface="Arial Black"/>
                <a:cs typeface="Arial Black"/>
              </a:rPr>
              <a:t>Peripheral Resistance Units</a:t>
            </a:r>
            <a:r>
              <a:rPr dirty="0" sz="1800" spc="-160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1800" b="1">
                <a:solidFill>
                  <a:srgbClr val="0D0D0D"/>
                </a:solidFill>
                <a:latin typeface="Arial Black"/>
                <a:cs typeface="Arial Black"/>
              </a:rPr>
              <a:t>(PRU’s)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5600" y="647700"/>
            <a:ext cx="8763000" cy="533400"/>
          </a:xfrm>
          <a:custGeom>
            <a:avLst/>
            <a:gdLst/>
            <a:ahLst/>
            <a:cxnLst/>
            <a:rect l="l" t="t" r="r" b="b"/>
            <a:pathLst>
              <a:path w="8763000" h="533400">
                <a:moveTo>
                  <a:pt x="0" y="533400"/>
                </a:moveTo>
                <a:lnTo>
                  <a:pt x="8763000" y="533400"/>
                </a:lnTo>
                <a:lnTo>
                  <a:pt x="8763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2C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64659" y="675004"/>
            <a:ext cx="8141970" cy="4089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5">
                <a:solidFill>
                  <a:srgbClr val="0D0D0D"/>
                </a:solidFill>
              </a:rPr>
              <a:t>Resistance </a:t>
            </a:r>
            <a:r>
              <a:rPr dirty="0" sz="2600" spc="-5">
                <a:solidFill>
                  <a:srgbClr val="0D0D0D"/>
                </a:solidFill>
              </a:rPr>
              <a:t>to </a:t>
            </a:r>
            <a:r>
              <a:rPr dirty="0" sz="2600" spc="-10">
                <a:solidFill>
                  <a:srgbClr val="0D0D0D"/>
                </a:solidFill>
              </a:rPr>
              <a:t>Flow </a:t>
            </a:r>
            <a:r>
              <a:rPr dirty="0" sz="2600" spc="-15">
                <a:solidFill>
                  <a:srgbClr val="0D0D0D"/>
                </a:solidFill>
              </a:rPr>
              <a:t>in </a:t>
            </a:r>
            <a:r>
              <a:rPr dirty="0" sz="2600" spc="10">
                <a:solidFill>
                  <a:srgbClr val="0D0D0D"/>
                </a:solidFill>
              </a:rPr>
              <a:t>the </a:t>
            </a:r>
            <a:r>
              <a:rPr dirty="0" sz="2600" spc="-10">
                <a:solidFill>
                  <a:srgbClr val="0D0D0D"/>
                </a:solidFill>
              </a:rPr>
              <a:t>Cardiovascular</a:t>
            </a:r>
            <a:r>
              <a:rPr dirty="0" sz="2600" spc="-40">
                <a:solidFill>
                  <a:srgbClr val="0D0D0D"/>
                </a:solidFill>
              </a:rPr>
              <a:t> </a:t>
            </a:r>
            <a:r>
              <a:rPr dirty="0" sz="2600" spc="-20">
                <a:solidFill>
                  <a:srgbClr val="0D0D0D"/>
                </a:solidFill>
              </a:rPr>
              <a:t>System</a:t>
            </a:r>
            <a:endParaRPr sz="2600"/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3718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157" rIns="0" bIns="0" rtlCol="0" vert="horz">
            <a:spAutoFit/>
          </a:bodyPr>
          <a:lstStyle/>
          <a:p>
            <a:pPr marL="1953895">
              <a:lnSpc>
                <a:spcPct val="100000"/>
              </a:lnSpc>
            </a:pPr>
            <a:r>
              <a:rPr dirty="0" sz="3600" spc="-5">
                <a:solidFill>
                  <a:srgbClr val="C00000"/>
                </a:solidFill>
              </a:rPr>
              <a:t>Lecture</a:t>
            </a:r>
            <a:r>
              <a:rPr dirty="0" sz="3600" spc="-60">
                <a:solidFill>
                  <a:srgbClr val="C00000"/>
                </a:solidFill>
              </a:rPr>
              <a:t> </a:t>
            </a:r>
            <a:r>
              <a:rPr dirty="0" sz="3600">
                <a:solidFill>
                  <a:srgbClr val="C00000"/>
                </a:solidFill>
              </a:rPr>
              <a:t>Outcomes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01308" y="1640370"/>
            <a:ext cx="2596515" cy="2392680"/>
          </a:xfrm>
          <a:custGeom>
            <a:avLst/>
            <a:gdLst/>
            <a:ahLst/>
            <a:cxnLst/>
            <a:rect l="l" t="t" r="r" b="b"/>
            <a:pathLst>
              <a:path w="2596515" h="2392679">
                <a:moveTo>
                  <a:pt x="2286076" y="0"/>
                </a:moveTo>
                <a:lnTo>
                  <a:pt x="0" y="375627"/>
                </a:lnTo>
                <a:lnTo>
                  <a:pt x="41071" y="683501"/>
                </a:lnTo>
                <a:lnTo>
                  <a:pt x="67284" y="855472"/>
                </a:lnTo>
                <a:lnTo>
                  <a:pt x="94348" y="1035215"/>
                </a:lnTo>
                <a:lnTo>
                  <a:pt x="125437" y="1251839"/>
                </a:lnTo>
                <a:lnTo>
                  <a:pt x="266026" y="2392591"/>
                </a:lnTo>
                <a:lnTo>
                  <a:pt x="1036599" y="2290673"/>
                </a:lnTo>
                <a:lnTo>
                  <a:pt x="2596108" y="2041613"/>
                </a:lnTo>
                <a:lnTo>
                  <a:pt x="2529281" y="1585302"/>
                </a:lnTo>
                <a:lnTo>
                  <a:pt x="2478913" y="1221473"/>
                </a:lnTo>
                <a:lnTo>
                  <a:pt x="2457538" y="1064691"/>
                </a:lnTo>
                <a:lnTo>
                  <a:pt x="2434513" y="854062"/>
                </a:lnTo>
                <a:lnTo>
                  <a:pt x="2421699" y="756246"/>
                </a:lnTo>
                <a:lnTo>
                  <a:pt x="2395575" y="565607"/>
                </a:lnTo>
                <a:lnTo>
                  <a:pt x="2374315" y="419607"/>
                </a:lnTo>
                <a:lnTo>
                  <a:pt x="2363762" y="361823"/>
                </a:lnTo>
                <a:lnTo>
                  <a:pt x="228607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01308" y="1640370"/>
            <a:ext cx="2596108" cy="2392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01308" y="1640370"/>
            <a:ext cx="2596515" cy="2392680"/>
          </a:xfrm>
          <a:custGeom>
            <a:avLst/>
            <a:gdLst/>
            <a:ahLst/>
            <a:cxnLst/>
            <a:rect l="l" t="t" r="r" b="b"/>
            <a:pathLst>
              <a:path w="2596515" h="2392679">
                <a:moveTo>
                  <a:pt x="2286076" y="0"/>
                </a:moveTo>
                <a:lnTo>
                  <a:pt x="0" y="375627"/>
                </a:lnTo>
                <a:lnTo>
                  <a:pt x="41071" y="683501"/>
                </a:lnTo>
                <a:lnTo>
                  <a:pt x="67284" y="855472"/>
                </a:lnTo>
                <a:lnTo>
                  <a:pt x="94348" y="1035215"/>
                </a:lnTo>
                <a:lnTo>
                  <a:pt x="125437" y="1251839"/>
                </a:lnTo>
                <a:lnTo>
                  <a:pt x="266026" y="2392591"/>
                </a:lnTo>
                <a:lnTo>
                  <a:pt x="1036599" y="2290673"/>
                </a:lnTo>
                <a:lnTo>
                  <a:pt x="2596108" y="2041613"/>
                </a:lnTo>
                <a:lnTo>
                  <a:pt x="2529281" y="1585302"/>
                </a:lnTo>
                <a:lnTo>
                  <a:pt x="2478913" y="1221473"/>
                </a:lnTo>
                <a:lnTo>
                  <a:pt x="2457538" y="1064691"/>
                </a:lnTo>
                <a:lnTo>
                  <a:pt x="2434513" y="854062"/>
                </a:lnTo>
                <a:lnTo>
                  <a:pt x="2421699" y="756246"/>
                </a:lnTo>
                <a:lnTo>
                  <a:pt x="2395575" y="565607"/>
                </a:lnTo>
                <a:lnTo>
                  <a:pt x="2374315" y="419607"/>
                </a:lnTo>
                <a:lnTo>
                  <a:pt x="2363762" y="361823"/>
                </a:lnTo>
                <a:lnTo>
                  <a:pt x="228607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64211" y="2416721"/>
            <a:ext cx="1969592" cy="1056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92200" y="228600"/>
            <a:ext cx="1587500" cy="139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78431" y="6561770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273300"/>
            <a:ext cx="9144000" cy="4584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0575" rIns="0" bIns="0" rtlCol="0" vert="horz">
            <a:spAutoFit/>
          </a:bodyPr>
          <a:lstStyle/>
          <a:p>
            <a:pPr marL="1278890">
              <a:lnSpc>
                <a:spcPct val="100000"/>
              </a:lnSpc>
            </a:pPr>
            <a:r>
              <a:rPr dirty="0" sz="3600" spc="-5">
                <a:solidFill>
                  <a:srgbClr val="C00000"/>
                </a:solidFill>
              </a:rPr>
              <a:t>Cross-Sectional</a:t>
            </a:r>
            <a:r>
              <a:rPr dirty="0" sz="3600" spc="-110">
                <a:solidFill>
                  <a:srgbClr val="C00000"/>
                </a:solidFill>
              </a:rPr>
              <a:t> </a:t>
            </a:r>
            <a:r>
              <a:rPr dirty="0" sz="3600" spc="-5">
                <a:solidFill>
                  <a:srgbClr val="C00000"/>
                </a:solidFill>
              </a:rPr>
              <a:t>Area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393700" y="1308100"/>
            <a:ext cx="8445500" cy="138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7247" y="1505102"/>
            <a:ext cx="7592695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600" spc="10" b="1">
                <a:latin typeface="Calibri"/>
                <a:cs typeface="Calibri"/>
              </a:rPr>
              <a:t>As </a:t>
            </a:r>
            <a:r>
              <a:rPr dirty="0" sz="2600" spc="-10" b="1">
                <a:latin typeface="Calibri"/>
                <a:cs typeface="Calibri"/>
              </a:rPr>
              <a:t>diameter </a:t>
            </a:r>
            <a:r>
              <a:rPr dirty="0" sz="2600" b="1">
                <a:latin typeface="Calibri"/>
                <a:cs typeface="Calibri"/>
              </a:rPr>
              <a:t>of </a:t>
            </a:r>
            <a:r>
              <a:rPr dirty="0" sz="2600" spc="-25" b="1">
                <a:latin typeface="Calibri"/>
                <a:cs typeface="Calibri"/>
              </a:rPr>
              <a:t>vessels </a:t>
            </a:r>
            <a:r>
              <a:rPr dirty="0" sz="2600" spc="20" b="1">
                <a:latin typeface="Calibri"/>
                <a:cs typeface="Calibri"/>
              </a:rPr>
              <a:t>↓, </a:t>
            </a:r>
            <a:r>
              <a:rPr dirty="0" sz="2600" spc="-5" b="1">
                <a:latin typeface="Calibri"/>
                <a:cs typeface="Calibri"/>
              </a:rPr>
              <a:t>the </a:t>
            </a:r>
            <a:r>
              <a:rPr dirty="0" sz="2600" b="1">
                <a:latin typeface="Calibri"/>
                <a:cs typeface="Calibri"/>
              </a:rPr>
              <a:t>total </a:t>
            </a:r>
            <a:r>
              <a:rPr dirty="0" sz="2600" spc="-15" b="1">
                <a:latin typeface="Calibri"/>
                <a:cs typeface="Calibri"/>
              </a:rPr>
              <a:t>cross-sectional</a:t>
            </a:r>
            <a:r>
              <a:rPr dirty="0" sz="2600" spc="295" b="1">
                <a:latin typeface="Calibri"/>
                <a:cs typeface="Calibri"/>
              </a:rPr>
              <a:t> </a:t>
            </a:r>
            <a:r>
              <a:rPr dirty="0" sz="2600" spc="-5" b="1">
                <a:latin typeface="Calibri"/>
                <a:cs typeface="Calibri"/>
              </a:rPr>
              <a:t>area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dirty="0" sz="2600" b="1">
                <a:latin typeface="Calibri"/>
                <a:cs typeface="Calibri"/>
              </a:rPr>
              <a:t>↑ &amp; </a:t>
            </a:r>
            <a:r>
              <a:rPr dirty="0" sz="2600" spc="-15" b="1">
                <a:latin typeface="Calibri"/>
                <a:cs typeface="Calibri"/>
              </a:rPr>
              <a:t>velocity </a:t>
            </a:r>
            <a:r>
              <a:rPr dirty="0" sz="2600" b="1">
                <a:latin typeface="Calibri"/>
                <a:cs typeface="Calibri"/>
              </a:rPr>
              <a:t>of </a:t>
            </a:r>
            <a:r>
              <a:rPr dirty="0" sz="2600" spc="-10" b="1">
                <a:latin typeface="Calibri"/>
                <a:cs typeface="Calibri"/>
              </a:rPr>
              <a:t>blood </a:t>
            </a:r>
            <a:r>
              <a:rPr dirty="0" sz="2600" spc="-20" b="1">
                <a:latin typeface="Calibri"/>
                <a:cs typeface="Calibri"/>
              </a:rPr>
              <a:t>flow</a:t>
            </a:r>
            <a:r>
              <a:rPr dirty="0" sz="2600" spc="13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↓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371840" y="6629424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8156" y="917993"/>
            <a:ext cx="7816215" cy="561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0">
                <a:solidFill>
                  <a:srgbClr val="C00000"/>
                </a:solidFill>
              </a:rPr>
              <a:t>Velocity </a:t>
            </a:r>
            <a:r>
              <a:rPr dirty="0" sz="3600" spc="-25">
                <a:solidFill>
                  <a:srgbClr val="C00000"/>
                </a:solidFill>
              </a:rPr>
              <a:t>and </a:t>
            </a:r>
            <a:r>
              <a:rPr dirty="0" sz="3600" spc="-5">
                <a:solidFill>
                  <a:srgbClr val="C00000"/>
                </a:solidFill>
              </a:rPr>
              <a:t>Cross Sectional</a:t>
            </a:r>
            <a:r>
              <a:rPr dirty="0" sz="3600" spc="-90">
                <a:solidFill>
                  <a:srgbClr val="C00000"/>
                </a:solidFill>
              </a:rPr>
              <a:t> </a:t>
            </a:r>
            <a:r>
              <a:rPr dirty="0" sz="3600" spc="-5">
                <a:solidFill>
                  <a:srgbClr val="C00000"/>
                </a:solidFill>
              </a:rPr>
              <a:t>Area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44450" y="3714750"/>
            <a:ext cx="1562100" cy="406400"/>
          </a:xfrm>
          <a:prstGeom prst="rect">
            <a:avLst/>
          </a:prstGeom>
          <a:solidFill>
            <a:srgbClr val="EE9340"/>
          </a:solidFill>
          <a:ln w="12700">
            <a:solidFill>
              <a:srgbClr val="E46416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85"/>
              </a:spcBef>
            </a:pPr>
            <a:r>
              <a:rPr dirty="0" sz="2000" b="1">
                <a:solidFill>
                  <a:srgbClr val="0D0D0D"/>
                </a:solidFill>
                <a:latin typeface="Arial Black"/>
                <a:cs typeface="Arial Black"/>
              </a:rPr>
              <a:t>Q</a:t>
            </a:r>
            <a:r>
              <a:rPr dirty="0" sz="2000" spc="-12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2000" spc="-5" b="1">
                <a:solidFill>
                  <a:srgbClr val="0D0D0D"/>
                </a:solidFill>
                <a:latin typeface="Arial Black"/>
                <a:cs typeface="Arial Black"/>
              </a:rPr>
              <a:t>=10ml/s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9100" y="2349500"/>
            <a:ext cx="4749800" cy="393700"/>
          </a:xfrm>
          <a:prstGeom prst="rect">
            <a:avLst/>
          </a:prstGeom>
          <a:solidFill>
            <a:srgbClr val="CCFF99"/>
          </a:solidFill>
        </p:spPr>
        <p:txBody>
          <a:bodyPr wrap="square" lIns="0" tIns="29845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235"/>
              </a:spcBef>
              <a:tabLst>
                <a:tab pos="2190115" algn="l"/>
                <a:tab pos="3904615" algn="l"/>
              </a:tabLst>
            </a:pPr>
            <a:r>
              <a:rPr dirty="0" sz="2000" b="1">
                <a:solidFill>
                  <a:srgbClr val="330099"/>
                </a:solidFill>
                <a:latin typeface="Arial Black"/>
                <a:cs typeface="Arial Black"/>
              </a:rPr>
              <a:t>A</a:t>
            </a:r>
            <a:r>
              <a:rPr dirty="0" sz="2000" spc="-25" b="1">
                <a:solidFill>
                  <a:srgbClr val="330099"/>
                </a:solidFill>
                <a:latin typeface="Arial Black"/>
                <a:cs typeface="Arial Black"/>
              </a:rPr>
              <a:t> </a:t>
            </a:r>
            <a:r>
              <a:rPr dirty="0" sz="2000" b="1">
                <a:solidFill>
                  <a:srgbClr val="330099"/>
                </a:solidFill>
                <a:latin typeface="Arial Black"/>
                <a:cs typeface="Arial Black"/>
              </a:rPr>
              <a:t>=</a:t>
            </a:r>
            <a:r>
              <a:rPr dirty="0" sz="2000" spc="10" b="1">
                <a:solidFill>
                  <a:srgbClr val="330099"/>
                </a:solidFill>
                <a:latin typeface="Arial Black"/>
                <a:cs typeface="Arial Black"/>
              </a:rPr>
              <a:t> </a:t>
            </a:r>
            <a:r>
              <a:rPr dirty="0" sz="2000" spc="-20" b="1">
                <a:solidFill>
                  <a:srgbClr val="330099"/>
                </a:solidFill>
                <a:latin typeface="Arial Black"/>
                <a:cs typeface="Arial Black"/>
              </a:rPr>
              <a:t>2cm</a:t>
            </a:r>
            <a:r>
              <a:rPr dirty="0" baseline="25641" sz="1950" spc="-30" b="1">
                <a:solidFill>
                  <a:srgbClr val="330099"/>
                </a:solidFill>
                <a:latin typeface="Arial Black"/>
                <a:cs typeface="Arial Black"/>
              </a:rPr>
              <a:t>2	</a:t>
            </a:r>
            <a:r>
              <a:rPr dirty="0" sz="2000" spc="-25" b="1">
                <a:solidFill>
                  <a:srgbClr val="330099"/>
                </a:solidFill>
                <a:latin typeface="Arial Black"/>
                <a:cs typeface="Arial Black"/>
              </a:rPr>
              <a:t>10cm</a:t>
            </a:r>
            <a:r>
              <a:rPr dirty="0" baseline="25641" sz="1950" spc="-37" b="1">
                <a:solidFill>
                  <a:srgbClr val="330099"/>
                </a:solidFill>
                <a:latin typeface="Arial Black"/>
                <a:cs typeface="Arial Black"/>
              </a:rPr>
              <a:t>2	</a:t>
            </a:r>
            <a:r>
              <a:rPr dirty="0" sz="2000" spc="-20" b="1">
                <a:solidFill>
                  <a:srgbClr val="330099"/>
                </a:solidFill>
                <a:latin typeface="Arial Black"/>
                <a:cs typeface="Arial Black"/>
              </a:rPr>
              <a:t>1cm</a:t>
            </a:r>
            <a:r>
              <a:rPr dirty="0" baseline="25641" sz="1950" spc="-30" b="1">
                <a:solidFill>
                  <a:srgbClr val="330099"/>
                </a:solidFill>
                <a:latin typeface="Arial Black"/>
                <a:cs typeface="Arial Black"/>
              </a:rPr>
              <a:t>2</a:t>
            </a:r>
            <a:endParaRPr baseline="25641" sz="195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01800" y="5321300"/>
            <a:ext cx="4940300" cy="58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97050" y="5022850"/>
            <a:ext cx="4813300" cy="39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797050" y="5022850"/>
            <a:ext cx="4813300" cy="393700"/>
          </a:xfrm>
          <a:prstGeom prst="rect">
            <a:avLst/>
          </a:prstGeom>
          <a:ln w="12700">
            <a:solidFill>
              <a:srgbClr val="B9D9D0"/>
            </a:solidFill>
          </a:ln>
        </p:spPr>
        <p:txBody>
          <a:bodyPr wrap="square" lIns="0" tIns="17145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35"/>
              </a:spcBef>
              <a:tabLst>
                <a:tab pos="2182495" algn="l"/>
                <a:tab pos="3592195" algn="l"/>
              </a:tabLst>
            </a:pPr>
            <a:r>
              <a:rPr dirty="0" sz="2000" b="1">
                <a:solidFill>
                  <a:srgbClr val="0D0D0D"/>
                </a:solidFill>
                <a:latin typeface="Arial Black"/>
                <a:cs typeface="Arial Black"/>
              </a:rPr>
              <a:t>V</a:t>
            </a:r>
            <a:r>
              <a:rPr dirty="0" sz="2000" spc="-2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2000" b="1">
                <a:solidFill>
                  <a:srgbClr val="0D0D0D"/>
                </a:solidFill>
                <a:latin typeface="Arial Black"/>
                <a:cs typeface="Arial Black"/>
              </a:rPr>
              <a:t>=</a:t>
            </a:r>
            <a:r>
              <a:rPr dirty="0" sz="2000" spc="1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2000" spc="-10" b="1">
                <a:solidFill>
                  <a:srgbClr val="0D0D0D"/>
                </a:solidFill>
                <a:latin typeface="Arial Black"/>
                <a:cs typeface="Arial Black"/>
              </a:rPr>
              <a:t>5cm/s	1cm/s	</a:t>
            </a:r>
            <a:r>
              <a:rPr dirty="0" sz="2000" spc="-15" b="1">
                <a:solidFill>
                  <a:srgbClr val="0D0D0D"/>
                </a:solidFill>
                <a:latin typeface="Arial Black"/>
                <a:cs typeface="Arial Black"/>
              </a:rPr>
              <a:t>10cm/s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95600" y="6108700"/>
            <a:ext cx="27305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05150" y="5670550"/>
            <a:ext cx="2336800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105150" y="5670550"/>
            <a:ext cx="2336800" cy="647700"/>
          </a:xfrm>
          <a:prstGeom prst="rect">
            <a:avLst/>
          </a:prstGeom>
          <a:ln w="12700">
            <a:solidFill>
              <a:srgbClr val="DAABAB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 marL="81915">
              <a:lnSpc>
                <a:spcPct val="100000"/>
              </a:lnSpc>
              <a:spcBef>
                <a:spcPts val="40"/>
              </a:spcBef>
            </a:pPr>
            <a:r>
              <a:rPr dirty="0" sz="3600" b="1">
                <a:solidFill>
                  <a:srgbClr val="CCFF99"/>
                </a:solidFill>
                <a:latin typeface="Arial Black"/>
                <a:cs typeface="Arial Black"/>
              </a:rPr>
              <a:t>V = Q /</a:t>
            </a:r>
            <a:r>
              <a:rPr dirty="0" sz="3600" spc="-75" b="1">
                <a:solidFill>
                  <a:srgbClr val="CCFF99"/>
                </a:solidFill>
                <a:latin typeface="Arial Black"/>
                <a:cs typeface="Arial Black"/>
              </a:rPr>
              <a:t> </a:t>
            </a:r>
            <a:r>
              <a:rPr dirty="0" sz="3600" b="1">
                <a:solidFill>
                  <a:srgbClr val="CCFF99"/>
                </a:solidFill>
                <a:latin typeface="Arial Black"/>
                <a:cs typeface="Arial Black"/>
              </a:rPr>
              <a:t>A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00" y="35814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1"/>
                </a:lnTo>
              </a:path>
            </a:pathLst>
          </a:custGeom>
          <a:ln w="508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00400" y="3047999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533400"/>
                </a:moveTo>
                <a:lnTo>
                  <a:pt x="0" y="0"/>
                </a:lnTo>
              </a:path>
            </a:pathLst>
          </a:custGeom>
          <a:ln w="508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00400" y="304800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 h="0">
                <a:moveTo>
                  <a:pt x="0" y="0"/>
                </a:moveTo>
                <a:lnTo>
                  <a:pt x="1981201" y="1"/>
                </a:lnTo>
              </a:path>
            </a:pathLst>
          </a:custGeom>
          <a:ln w="508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81600" y="3047999"/>
            <a:ext cx="0" cy="685800"/>
          </a:xfrm>
          <a:custGeom>
            <a:avLst/>
            <a:gdLst/>
            <a:ahLst/>
            <a:cxnLst/>
            <a:rect l="l" t="t" r="r" b="b"/>
            <a:pathLst>
              <a:path w="0" h="685800">
                <a:moveTo>
                  <a:pt x="0" y="685800"/>
                </a:moveTo>
                <a:lnTo>
                  <a:pt x="1" y="0"/>
                </a:lnTo>
              </a:path>
            </a:pathLst>
          </a:custGeom>
          <a:ln w="508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81600" y="37338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508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81600" y="41910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508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38400" y="42672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508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00400" y="4267199"/>
            <a:ext cx="0" cy="609600"/>
          </a:xfrm>
          <a:custGeom>
            <a:avLst/>
            <a:gdLst/>
            <a:ahLst/>
            <a:cxnLst/>
            <a:rect l="l" t="t" r="r" b="b"/>
            <a:pathLst>
              <a:path w="0" h="609600">
                <a:moveTo>
                  <a:pt x="0" y="609600"/>
                </a:moveTo>
                <a:lnTo>
                  <a:pt x="0" y="0"/>
                </a:lnTo>
              </a:path>
            </a:pathLst>
          </a:custGeom>
          <a:ln w="508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181600" y="4190999"/>
            <a:ext cx="0" cy="685800"/>
          </a:xfrm>
          <a:custGeom>
            <a:avLst/>
            <a:gdLst/>
            <a:ahLst/>
            <a:cxnLst/>
            <a:rect l="l" t="t" r="r" b="b"/>
            <a:pathLst>
              <a:path w="0" h="685800">
                <a:moveTo>
                  <a:pt x="0" y="685800"/>
                </a:moveTo>
                <a:lnTo>
                  <a:pt x="1" y="0"/>
                </a:lnTo>
              </a:path>
            </a:pathLst>
          </a:custGeom>
          <a:ln w="508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200400" y="487680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 h="0">
                <a:moveTo>
                  <a:pt x="0" y="0"/>
                </a:moveTo>
                <a:lnTo>
                  <a:pt x="1981201" y="0"/>
                </a:lnTo>
              </a:path>
            </a:pathLst>
          </a:custGeom>
          <a:ln w="50800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636837" y="3703637"/>
            <a:ext cx="229235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Arial Black"/>
                <a:cs typeface="Arial Black"/>
              </a:rPr>
              <a:t>a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46537" y="3738562"/>
            <a:ext cx="229235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Arial Black"/>
                <a:cs typeface="Arial Black"/>
              </a:rPr>
              <a:t>b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73700" y="3738562"/>
            <a:ext cx="229235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Arial Black"/>
                <a:cs typeface="Arial Black"/>
              </a:rPr>
              <a:t>c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57350" y="3829050"/>
            <a:ext cx="901700" cy="215900"/>
          </a:xfrm>
          <a:custGeom>
            <a:avLst/>
            <a:gdLst/>
            <a:ahLst/>
            <a:cxnLst/>
            <a:rect l="l" t="t" r="r" b="b"/>
            <a:pathLst>
              <a:path w="901700" h="215900">
                <a:moveTo>
                  <a:pt x="450811" y="0"/>
                </a:moveTo>
                <a:lnTo>
                  <a:pt x="450811" y="53975"/>
                </a:lnTo>
                <a:lnTo>
                  <a:pt x="0" y="53975"/>
                </a:lnTo>
                <a:lnTo>
                  <a:pt x="0" y="161925"/>
                </a:lnTo>
                <a:lnTo>
                  <a:pt x="450811" y="161925"/>
                </a:lnTo>
                <a:lnTo>
                  <a:pt x="450811" y="215900"/>
                </a:lnTo>
                <a:lnTo>
                  <a:pt x="901700" y="107950"/>
                </a:lnTo>
                <a:lnTo>
                  <a:pt x="4508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57350" y="3829050"/>
            <a:ext cx="901700" cy="215900"/>
          </a:xfrm>
          <a:custGeom>
            <a:avLst/>
            <a:gdLst/>
            <a:ahLst/>
            <a:cxnLst/>
            <a:rect l="l" t="t" r="r" b="b"/>
            <a:pathLst>
              <a:path w="901700" h="215900">
                <a:moveTo>
                  <a:pt x="0" y="53975"/>
                </a:moveTo>
                <a:lnTo>
                  <a:pt x="450809" y="53975"/>
                </a:lnTo>
                <a:lnTo>
                  <a:pt x="450809" y="0"/>
                </a:lnTo>
                <a:lnTo>
                  <a:pt x="901700" y="107950"/>
                </a:lnTo>
                <a:lnTo>
                  <a:pt x="450809" y="215900"/>
                </a:lnTo>
                <a:lnTo>
                  <a:pt x="450809" y="161925"/>
                </a:lnTo>
                <a:lnTo>
                  <a:pt x="0" y="161925"/>
                </a:lnTo>
                <a:lnTo>
                  <a:pt x="0" y="539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038850" y="3829050"/>
            <a:ext cx="673100" cy="215900"/>
          </a:xfrm>
          <a:custGeom>
            <a:avLst/>
            <a:gdLst/>
            <a:ahLst/>
            <a:cxnLst/>
            <a:rect l="l" t="t" r="r" b="b"/>
            <a:pathLst>
              <a:path w="673100" h="215900">
                <a:moveTo>
                  <a:pt x="336511" y="0"/>
                </a:moveTo>
                <a:lnTo>
                  <a:pt x="336511" y="53975"/>
                </a:lnTo>
                <a:lnTo>
                  <a:pt x="0" y="53975"/>
                </a:lnTo>
                <a:lnTo>
                  <a:pt x="0" y="161925"/>
                </a:lnTo>
                <a:lnTo>
                  <a:pt x="336511" y="161925"/>
                </a:lnTo>
                <a:lnTo>
                  <a:pt x="336511" y="215900"/>
                </a:lnTo>
                <a:lnTo>
                  <a:pt x="673100" y="107950"/>
                </a:lnTo>
                <a:lnTo>
                  <a:pt x="3365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38850" y="3829050"/>
            <a:ext cx="673100" cy="215900"/>
          </a:xfrm>
          <a:custGeom>
            <a:avLst/>
            <a:gdLst/>
            <a:ahLst/>
            <a:cxnLst/>
            <a:rect l="l" t="t" r="r" b="b"/>
            <a:pathLst>
              <a:path w="673100" h="215900">
                <a:moveTo>
                  <a:pt x="0" y="53975"/>
                </a:moveTo>
                <a:lnTo>
                  <a:pt x="336518" y="53975"/>
                </a:lnTo>
                <a:lnTo>
                  <a:pt x="336518" y="0"/>
                </a:lnTo>
                <a:lnTo>
                  <a:pt x="673100" y="107950"/>
                </a:lnTo>
                <a:lnTo>
                  <a:pt x="336518" y="215900"/>
                </a:lnTo>
                <a:lnTo>
                  <a:pt x="336518" y="161925"/>
                </a:lnTo>
                <a:lnTo>
                  <a:pt x="0" y="161925"/>
                </a:lnTo>
                <a:lnTo>
                  <a:pt x="0" y="539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371840" y="6629424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85111" y="6599633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78431" y="6541913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7600" y="1625600"/>
            <a:ext cx="7086600" cy="425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2315" rIns="0" bIns="0" rtlCol="0" vert="horz">
            <a:spAutoFit/>
          </a:bodyPr>
          <a:lstStyle/>
          <a:p>
            <a:pPr marL="474345">
              <a:lnSpc>
                <a:spcPct val="100000"/>
              </a:lnSpc>
            </a:pPr>
            <a:r>
              <a:rPr dirty="0" sz="3600" spc="-30">
                <a:solidFill>
                  <a:srgbClr val="C00000"/>
                </a:solidFill>
              </a:rPr>
              <a:t>Effect </a:t>
            </a:r>
            <a:r>
              <a:rPr dirty="0" sz="3600" spc="15">
                <a:solidFill>
                  <a:srgbClr val="C00000"/>
                </a:solidFill>
              </a:rPr>
              <a:t>of </a:t>
            </a:r>
            <a:r>
              <a:rPr dirty="0" sz="3600" spc="-20">
                <a:solidFill>
                  <a:srgbClr val="C00000"/>
                </a:solidFill>
              </a:rPr>
              <a:t>Radius </a:t>
            </a:r>
            <a:r>
              <a:rPr dirty="0" sz="3600" spc="15">
                <a:solidFill>
                  <a:srgbClr val="C00000"/>
                </a:solidFill>
              </a:rPr>
              <a:t>on</a:t>
            </a:r>
            <a:r>
              <a:rPr dirty="0" sz="3600" spc="135">
                <a:solidFill>
                  <a:srgbClr val="C00000"/>
                </a:solidFill>
              </a:rPr>
              <a:t> </a:t>
            </a:r>
            <a:r>
              <a:rPr dirty="0" sz="3600" spc="-15">
                <a:solidFill>
                  <a:srgbClr val="C00000"/>
                </a:solidFill>
              </a:rPr>
              <a:t>Pressure</a:t>
            </a:r>
            <a:endParaRPr sz="3600"/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371840" y="6629424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0730" rIns="0" bIns="0" rtlCol="0" vert="horz">
            <a:spAutoFit/>
          </a:bodyPr>
          <a:lstStyle/>
          <a:p>
            <a:pPr marL="396240">
              <a:lnSpc>
                <a:spcPct val="100000"/>
              </a:lnSpc>
            </a:pPr>
            <a:r>
              <a:rPr dirty="0" sz="3600">
                <a:solidFill>
                  <a:srgbClr val="C00000"/>
                </a:solidFill>
              </a:rPr>
              <a:t>Compliance </a:t>
            </a:r>
            <a:r>
              <a:rPr dirty="0" sz="3600" spc="15">
                <a:solidFill>
                  <a:srgbClr val="C00000"/>
                </a:solidFill>
              </a:rPr>
              <a:t>of </a:t>
            </a:r>
            <a:r>
              <a:rPr dirty="0" sz="3600" spc="10">
                <a:solidFill>
                  <a:srgbClr val="C00000"/>
                </a:solidFill>
              </a:rPr>
              <a:t>Blood</a:t>
            </a:r>
            <a:r>
              <a:rPr dirty="0" sz="3600" spc="-270">
                <a:solidFill>
                  <a:srgbClr val="C00000"/>
                </a:solidFill>
              </a:rPr>
              <a:t> </a:t>
            </a:r>
            <a:r>
              <a:rPr dirty="0" sz="3600" spc="-55">
                <a:solidFill>
                  <a:srgbClr val="C00000"/>
                </a:solidFill>
              </a:rPr>
              <a:t>Vessels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957643" y="2270658"/>
            <a:ext cx="7767955" cy="2252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65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10" b="1">
                <a:solidFill>
                  <a:srgbClr val="002060"/>
                </a:solidFill>
                <a:latin typeface="Calibri"/>
                <a:cs typeface="Calibri"/>
              </a:rPr>
              <a:t>Compliance 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=</a:t>
            </a:r>
            <a:r>
              <a:rPr dirty="0" sz="2400" spc="-229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distensibility.</a:t>
            </a:r>
            <a:endParaRPr sz="2400">
              <a:latin typeface="Calibri"/>
              <a:cs typeface="Calibri"/>
            </a:endParaRPr>
          </a:p>
          <a:p>
            <a:pPr marL="457200" marR="5080" indent="-444500">
              <a:lnSpc>
                <a:spcPct val="100699"/>
              </a:lnSpc>
              <a:spcBef>
                <a:spcPts val="1800"/>
              </a:spcBef>
              <a:tabLst>
                <a:tab pos="4565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10">
                <a:latin typeface="Calibri"/>
                <a:cs typeface="Calibri"/>
              </a:rPr>
              <a:t>Compliance</a:t>
            </a:r>
            <a:r>
              <a:rPr dirty="0" sz="2400" spc="-145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is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volume</a:t>
            </a:r>
            <a:r>
              <a:rPr dirty="0" sz="2400" spc="-14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of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blood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that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vessel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can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hold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at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5">
                <a:latin typeface="Calibri"/>
                <a:cs typeface="Calibri"/>
              </a:rPr>
              <a:t>given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pressure.</a:t>
            </a:r>
            <a:endParaRPr sz="2400">
              <a:latin typeface="Calibri"/>
              <a:cs typeface="Calibri"/>
            </a:endParaRPr>
          </a:p>
          <a:p>
            <a:pPr marL="2481580">
              <a:lnSpc>
                <a:spcPct val="100000"/>
              </a:lnSpc>
              <a:spcBef>
                <a:spcPts val="1330"/>
              </a:spcBef>
            </a:pPr>
            <a:r>
              <a:rPr dirty="0" sz="2400" b="1">
                <a:solidFill>
                  <a:srgbClr val="009900"/>
                </a:solidFill>
                <a:latin typeface="Arial Black"/>
                <a:cs typeface="Arial Black"/>
              </a:rPr>
              <a:t>C =</a:t>
            </a:r>
            <a:r>
              <a:rPr dirty="0" sz="2400" spc="-60" b="1">
                <a:solidFill>
                  <a:srgbClr val="009900"/>
                </a:solidFill>
                <a:latin typeface="Arial Black"/>
                <a:cs typeface="Arial Black"/>
              </a:rPr>
              <a:t> </a:t>
            </a:r>
            <a:r>
              <a:rPr dirty="0" sz="2400" b="1" u="sng">
                <a:solidFill>
                  <a:srgbClr val="009900"/>
                </a:solidFill>
                <a:latin typeface="Arial Black"/>
                <a:cs typeface="Arial Black"/>
              </a:rPr>
              <a:t>V</a:t>
            </a:r>
            <a:endParaRPr sz="2400">
              <a:latin typeface="Arial Black"/>
              <a:cs typeface="Arial Black"/>
            </a:endParaRPr>
          </a:p>
          <a:p>
            <a:pPr algn="ctr" marR="1356995">
              <a:lnSpc>
                <a:spcPct val="100000"/>
              </a:lnSpc>
              <a:spcBef>
                <a:spcPts val="20"/>
              </a:spcBef>
            </a:pPr>
            <a:r>
              <a:rPr dirty="0" sz="2400" b="1">
                <a:solidFill>
                  <a:srgbClr val="009900"/>
                </a:solidFill>
                <a:latin typeface="Arial Black"/>
                <a:cs typeface="Arial Black"/>
              </a:rPr>
              <a:t>P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59140" y="6645632"/>
            <a:ext cx="228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r>
              <a:rPr dirty="0" sz="1200" b="1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82394" y="839050"/>
            <a:ext cx="1051560" cy="858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2800" b="1">
                <a:solidFill>
                  <a:srgbClr val="0D0D0D"/>
                </a:solidFill>
                <a:latin typeface="Arial Black"/>
                <a:cs typeface="Arial Black"/>
              </a:rPr>
              <a:t>C =</a:t>
            </a:r>
            <a:r>
              <a:rPr dirty="0" sz="2800" spc="-100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2800" b="1" u="sng">
                <a:solidFill>
                  <a:srgbClr val="0D0D0D"/>
                </a:solidFill>
                <a:latin typeface="Arial Black"/>
                <a:cs typeface="Arial Black"/>
              </a:rPr>
              <a:t>V</a:t>
            </a:r>
            <a:endParaRPr sz="2800">
              <a:latin typeface="Arial Black"/>
              <a:cs typeface="Arial Black"/>
            </a:endParaRPr>
          </a:p>
          <a:p>
            <a:pPr algn="r" marR="62865">
              <a:lnSpc>
                <a:spcPct val="100000"/>
              </a:lnSpc>
              <a:spcBef>
                <a:spcPts val="40"/>
              </a:spcBef>
            </a:pPr>
            <a:r>
              <a:rPr dirty="0" sz="2800" b="1">
                <a:solidFill>
                  <a:srgbClr val="0D0D0D"/>
                </a:solidFill>
                <a:latin typeface="Arial Black"/>
                <a:cs typeface="Arial Black"/>
              </a:rPr>
              <a:t>P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4950" y="654050"/>
            <a:ext cx="1879600" cy="1193800"/>
          </a:xfrm>
          <a:custGeom>
            <a:avLst/>
            <a:gdLst/>
            <a:ahLst/>
            <a:cxnLst/>
            <a:rect l="l" t="t" r="r" b="b"/>
            <a:pathLst>
              <a:path w="1879600" h="1193800">
                <a:moveTo>
                  <a:pt x="0" y="1193800"/>
                </a:moveTo>
                <a:lnTo>
                  <a:pt x="1879600" y="1193800"/>
                </a:lnTo>
                <a:lnTo>
                  <a:pt x="1879600" y="0"/>
                </a:lnTo>
                <a:lnTo>
                  <a:pt x="0" y="0"/>
                </a:lnTo>
                <a:lnTo>
                  <a:pt x="0" y="1193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84950" y="654050"/>
            <a:ext cx="1879600" cy="1193800"/>
          </a:xfrm>
          <a:prstGeom prst="rect">
            <a:avLst/>
          </a:prstGeom>
          <a:solidFill>
            <a:srgbClr val="FFFFFF"/>
          </a:solidFill>
          <a:ln w="12700">
            <a:solidFill>
              <a:srgbClr val="BC1C1C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20"/>
              </a:spcBef>
            </a:pPr>
            <a:r>
              <a:rPr dirty="0" sz="1800" b="1">
                <a:solidFill>
                  <a:srgbClr val="0D0D0D"/>
                </a:solidFill>
                <a:latin typeface="Arial Black"/>
                <a:cs typeface="Arial Black"/>
              </a:rPr>
              <a:t>C =</a:t>
            </a:r>
            <a:r>
              <a:rPr dirty="0" sz="1800" spc="-50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Arial Black"/>
                <a:cs typeface="Arial Black"/>
              </a:rPr>
              <a:t>Compliance</a:t>
            </a:r>
            <a:endParaRPr sz="1200">
              <a:latin typeface="Arial Black"/>
              <a:cs typeface="Arial Black"/>
            </a:endParaRPr>
          </a:p>
          <a:p>
            <a:pPr marL="73025">
              <a:lnSpc>
                <a:spcPct val="100000"/>
              </a:lnSpc>
              <a:spcBef>
                <a:spcPts val="1040"/>
              </a:spcBef>
            </a:pPr>
            <a:r>
              <a:rPr dirty="0" sz="1800" b="1">
                <a:solidFill>
                  <a:srgbClr val="0D0D0D"/>
                </a:solidFill>
                <a:latin typeface="Arial Black"/>
                <a:cs typeface="Arial Black"/>
              </a:rPr>
              <a:t>V =</a:t>
            </a:r>
            <a:r>
              <a:rPr dirty="0" sz="1800" spc="-8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1200" spc="-25" b="1">
                <a:solidFill>
                  <a:srgbClr val="0D0D0D"/>
                </a:solidFill>
                <a:latin typeface="Arial Black"/>
                <a:cs typeface="Arial Black"/>
              </a:rPr>
              <a:t>Volume</a:t>
            </a:r>
            <a:endParaRPr sz="1200">
              <a:latin typeface="Arial Black"/>
              <a:cs typeface="Arial Black"/>
            </a:endParaRPr>
          </a:p>
          <a:p>
            <a:pPr marL="73025">
              <a:lnSpc>
                <a:spcPct val="100000"/>
              </a:lnSpc>
              <a:spcBef>
                <a:spcPts val="1140"/>
              </a:spcBef>
            </a:pPr>
            <a:r>
              <a:rPr dirty="0" sz="1800" b="1">
                <a:solidFill>
                  <a:srgbClr val="0D0D0D"/>
                </a:solidFill>
                <a:latin typeface="Arial Black"/>
                <a:cs typeface="Arial Black"/>
              </a:rPr>
              <a:t>P =</a:t>
            </a:r>
            <a:r>
              <a:rPr dirty="0" sz="1800" spc="-8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1200" spc="-15" b="1">
                <a:solidFill>
                  <a:srgbClr val="0D0D0D"/>
                </a:solidFill>
                <a:latin typeface="Arial Black"/>
                <a:cs typeface="Arial Black"/>
              </a:rPr>
              <a:t>Pressure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477000" cy="92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4003" y="47167"/>
            <a:ext cx="5902325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0" marR="5080" indent="-889000">
              <a:lnSpc>
                <a:spcPct val="100000"/>
              </a:lnSpc>
            </a:pPr>
            <a:r>
              <a:rPr dirty="0" sz="2000" spc="-5" b="1">
                <a:solidFill>
                  <a:srgbClr val="000000"/>
                </a:solidFill>
                <a:latin typeface="Calibri"/>
                <a:cs typeface="Calibri"/>
              </a:rPr>
              <a:t>Venous </a:t>
            </a:r>
            <a:r>
              <a:rPr dirty="0" sz="2000" spc="-10" b="1">
                <a:solidFill>
                  <a:srgbClr val="000000"/>
                </a:solidFill>
                <a:latin typeface="Calibri"/>
                <a:cs typeface="Calibri"/>
              </a:rPr>
              <a:t>system </a:t>
            </a:r>
            <a:r>
              <a:rPr dirty="0" sz="2000" spc="10" b="1">
                <a:solidFill>
                  <a:srgbClr val="000000"/>
                </a:solidFill>
                <a:latin typeface="Calibri"/>
                <a:cs typeface="Calibri"/>
              </a:rPr>
              <a:t>has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dirty="0" sz="2000" spc="-10" b="1">
                <a:solidFill>
                  <a:srgbClr val="000000"/>
                </a:solidFill>
                <a:latin typeface="Calibri"/>
                <a:cs typeface="Calibri"/>
              </a:rPr>
              <a:t>large </a:t>
            </a:r>
            <a:r>
              <a:rPr dirty="0" sz="2000" spc="-5" b="1">
                <a:solidFill>
                  <a:srgbClr val="000000"/>
                </a:solidFill>
                <a:latin typeface="Calibri"/>
                <a:cs typeface="Calibri"/>
              </a:rPr>
              <a:t>compliance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&amp; </a:t>
            </a:r>
            <a:r>
              <a:rPr dirty="0" sz="2000" spc="-10" b="1">
                <a:solidFill>
                  <a:srgbClr val="000000"/>
                </a:solidFill>
                <a:latin typeface="Calibri"/>
                <a:cs typeface="Calibri"/>
              </a:rPr>
              <a:t>acts </a:t>
            </a:r>
            <a:r>
              <a:rPr dirty="0" sz="2000" spc="5" b="1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 spc="-1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Calibri"/>
                <a:cs typeface="Calibri"/>
              </a:rPr>
              <a:t>blood  </a:t>
            </a:r>
            <a:r>
              <a:rPr dirty="0" sz="2000" spc="-10" b="1">
                <a:solidFill>
                  <a:srgbClr val="000000"/>
                </a:solidFill>
                <a:latin typeface="Calibri"/>
                <a:cs typeface="Calibri"/>
              </a:rPr>
              <a:t>reservoir (high </a:t>
            </a:r>
            <a:r>
              <a:rPr dirty="0" sz="2000" spc="-5" b="1">
                <a:solidFill>
                  <a:srgbClr val="000000"/>
                </a:solidFill>
                <a:latin typeface="Calibri"/>
                <a:cs typeface="Calibri"/>
              </a:rPr>
              <a:t>volume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&amp; </a:t>
            </a:r>
            <a:r>
              <a:rPr dirty="0" sz="2000" spc="5" b="1">
                <a:solidFill>
                  <a:srgbClr val="000000"/>
                </a:solidFill>
                <a:latin typeface="Calibri"/>
                <a:cs typeface="Calibri"/>
              </a:rPr>
              <a:t>low</a:t>
            </a:r>
            <a:r>
              <a:rPr dirty="0" sz="20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pressure)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70951" y="6619489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9140" y="6645632"/>
            <a:ext cx="228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r>
              <a:rPr dirty="0" sz="1200" b="1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574799"/>
            <a:ext cx="9144000" cy="528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0200"/>
            <a:ext cx="9118600" cy="1460500"/>
          </a:xfrm>
          <a:custGeom>
            <a:avLst/>
            <a:gdLst/>
            <a:ahLst/>
            <a:cxnLst/>
            <a:rect l="l" t="t" r="r" b="b"/>
            <a:pathLst>
              <a:path w="9118600" h="1460500">
                <a:moveTo>
                  <a:pt x="0" y="1460500"/>
                </a:moveTo>
                <a:lnTo>
                  <a:pt x="9118600" y="1460500"/>
                </a:lnTo>
                <a:lnTo>
                  <a:pt x="9118600" y="0"/>
                </a:lnTo>
                <a:lnTo>
                  <a:pt x="0" y="0"/>
                </a:lnTo>
                <a:lnTo>
                  <a:pt x="0" y="14605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77240" y="365671"/>
            <a:ext cx="7844790" cy="6908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R="55244">
              <a:lnSpc>
                <a:spcPct val="100000"/>
              </a:lnSpc>
            </a:pPr>
            <a:r>
              <a:rPr dirty="0" sz="2200" spc="-35">
                <a:solidFill>
                  <a:srgbClr val="000000"/>
                </a:solidFill>
              </a:rPr>
              <a:t>Vascular </a:t>
            </a:r>
            <a:r>
              <a:rPr dirty="0" sz="2200" spc="-10">
                <a:solidFill>
                  <a:srgbClr val="000000"/>
                </a:solidFill>
              </a:rPr>
              <a:t>system </a:t>
            </a:r>
            <a:r>
              <a:rPr dirty="0" sz="2200" spc="-15">
                <a:solidFill>
                  <a:srgbClr val="000000"/>
                </a:solidFill>
              </a:rPr>
              <a:t>possesses </a:t>
            </a:r>
            <a:r>
              <a:rPr dirty="0" sz="2200">
                <a:solidFill>
                  <a:srgbClr val="000000"/>
                </a:solidFill>
              </a:rPr>
              <a:t>different </a:t>
            </a:r>
            <a:r>
              <a:rPr dirty="0" sz="2200" spc="-5">
                <a:solidFill>
                  <a:srgbClr val="000000"/>
                </a:solidFill>
              </a:rPr>
              <a:t>mechanisms</a:t>
            </a:r>
            <a:r>
              <a:rPr dirty="0" sz="2200" spc="125">
                <a:solidFill>
                  <a:srgbClr val="000000"/>
                </a:solidFill>
              </a:rPr>
              <a:t> </a:t>
            </a:r>
            <a:r>
              <a:rPr dirty="0" sz="2200" spc="-20">
                <a:solidFill>
                  <a:srgbClr val="000000"/>
                </a:solidFill>
              </a:rPr>
              <a:t>for</a:t>
            </a:r>
            <a:endParaRPr sz="2200"/>
          </a:p>
          <a:p>
            <a:pPr algn="ctr">
              <a:lnSpc>
                <a:spcPct val="100000"/>
              </a:lnSpc>
              <a:spcBef>
                <a:spcPts val="60"/>
              </a:spcBef>
              <a:tabLst>
                <a:tab pos="1663700" algn="l"/>
                <a:tab pos="4483100" algn="l"/>
              </a:tabLst>
            </a:pPr>
            <a:r>
              <a:rPr dirty="0" sz="2200" spc="-5">
                <a:solidFill>
                  <a:srgbClr val="000000"/>
                </a:solidFill>
              </a:rPr>
              <a:t>promoting	</a:t>
            </a:r>
            <a:r>
              <a:rPr dirty="0" sz="2200">
                <a:solidFill>
                  <a:srgbClr val="000000"/>
                </a:solidFill>
              </a:rPr>
              <a:t>continuous</a:t>
            </a:r>
            <a:r>
              <a:rPr dirty="0" sz="2200" spc="-195">
                <a:solidFill>
                  <a:srgbClr val="000000"/>
                </a:solidFill>
              </a:rPr>
              <a:t> </a:t>
            </a:r>
            <a:r>
              <a:rPr dirty="0" sz="2200" spc="-20">
                <a:solidFill>
                  <a:srgbClr val="000000"/>
                </a:solidFill>
              </a:rPr>
              <a:t>flow</a:t>
            </a:r>
            <a:r>
              <a:rPr dirty="0" sz="2200" spc="85">
                <a:solidFill>
                  <a:srgbClr val="000000"/>
                </a:solidFill>
              </a:rPr>
              <a:t> </a:t>
            </a:r>
            <a:r>
              <a:rPr dirty="0" sz="2200" spc="-15">
                <a:solidFill>
                  <a:srgbClr val="000000"/>
                </a:solidFill>
              </a:rPr>
              <a:t>of	</a:t>
            </a:r>
            <a:r>
              <a:rPr dirty="0" sz="2200" spc="-10">
                <a:solidFill>
                  <a:srgbClr val="000000"/>
                </a:solidFill>
              </a:rPr>
              <a:t>blood to </a:t>
            </a:r>
            <a:r>
              <a:rPr dirty="0" sz="2200" spc="-5">
                <a:solidFill>
                  <a:srgbClr val="000000"/>
                </a:solidFill>
              </a:rPr>
              <a:t>the capillaries:</a:t>
            </a:r>
            <a:endParaRPr sz="2200"/>
          </a:p>
        </p:txBody>
      </p:sp>
      <p:sp>
        <p:nvSpPr>
          <p:cNvPr id="11" name="object 11"/>
          <p:cNvSpPr txBox="1"/>
          <p:nvPr/>
        </p:nvSpPr>
        <p:spPr>
          <a:xfrm>
            <a:off x="546100" y="1130300"/>
            <a:ext cx="1422400" cy="457200"/>
          </a:xfrm>
          <a:prstGeom prst="rect">
            <a:avLst/>
          </a:prstGeom>
          <a:solidFill>
            <a:srgbClr val="F7DEAE"/>
          </a:solidFill>
          <a:ln w="76200">
            <a:solidFill>
              <a:srgbClr val="FF6699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80"/>
              </a:spcBef>
            </a:pPr>
            <a:r>
              <a:rPr dirty="0" sz="1800" spc="-5" b="1">
                <a:latin typeface="Times New Roman"/>
                <a:cs typeface="Times New Roman"/>
              </a:rPr>
              <a:t>Elastic</a:t>
            </a:r>
            <a:r>
              <a:rPr dirty="0" sz="1800" spc="-1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recoil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71700" y="1130300"/>
            <a:ext cx="3505200" cy="457200"/>
          </a:xfrm>
          <a:prstGeom prst="rect">
            <a:avLst/>
          </a:prstGeom>
          <a:solidFill>
            <a:srgbClr val="F7DEAE"/>
          </a:solidFill>
          <a:ln w="76200">
            <a:solidFill>
              <a:srgbClr val="FF6699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80"/>
              </a:spcBef>
            </a:pPr>
            <a:r>
              <a:rPr dirty="0" sz="1800" spc="-5" b="1">
                <a:latin typeface="Times New Roman"/>
                <a:cs typeface="Times New Roman"/>
              </a:rPr>
              <a:t>Smooth </a:t>
            </a:r>
            <a:r>
              <a:rPr dirty="0" sz="1800" b="1">
                <a:latin typeface="Times New Roman"/>
                <a:cs typeface="Times New Roman"/>
              </a:rPr>
              <a:t>m. </a:t>
            </a:r>
            <a:r>
              <a:rPr dirty="0" sz="1800" spc="-5" b="1">
                <a:latin typeface="Times New Roman"/>
                <a:cs typeface="Times New Roman"/>
              </a:rPr>
              <a:t>regulation </a:t>
            </a:r>
            <a:r>
              <a:rPr dirty="0" sz="1800" b="1">
                <a:latin typeface="Times New Roman"/>
                <a:cs typeface="Times New Roman"/>
              </a:rPr>
              <a:t>of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diameter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80100" y="1130300"/>
            <a:ext cx="1244600" cy="457200"/>
          </a:xfrm>
          <a:prstGeom prst="rect">
            <a:avLst/>
          </a:prstGeom>
          <a:solidFill>
            <a:srgbClr val="F7DEAE"/>
          </a:solidFill>
          <a:ln w="76200">
            <a:solidFill>
              <a:srgbClr val="FF6699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80"/>
              </a:spcBef>
            </a:pPr>
            <a:r>
              <a:rPr dirty="0" sz="1800" spc="-5" b="1">
                <a:latin typeface="Times New Roman"/>
                <a:cs typeface="Times New Roman"/>
              </a:rPr>
              <a:t>Sphincters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58100" y="1130300"/>
            <a:ext cx="927100" cy="457200"/>
          </a:xfrm>
          <a:prstGeom prst="rect">
            <a:avLst/>
          </a:prstGeom>
          <a:solidFill>
            <a:srgbClr val="F7DEAE"/>
          </a:solidFill>
          <a:ln w="76200">
            <a:solidFill>
              <a:srgbClr val="FF6699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80"/>
              </a:spcBef>
            </a:pPr>
            <a:r>
              <a:rPr dirty="0" sz="1800" spc="-35" b="1">
                <a:latin typeface="Times New Roman"/>
                <a:cs typeface="Times New Roman"/>
              </a:rPr>
              <a:t>Valves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0590" y="1890547"/>
            <a:ext cx="137731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Times New Roman"/>
                <a:cs typeface="Times New Roman"/>
              </a:rPr>
              <a:t>Muscular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arteries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10199" y="2057400"/>
            <a:ext cx="393700" cy="203200"/>
          </a:xfrm>
          <a:custGeom>
            <a:avLst/>
            <a:gdLst/>
            <a:ahLst/>
            <a:cxnLst/>
            <a:rect l="l" t="t" r="r" b="b"/>
            <a:pathLst>
              <a:path w="393700" h="203200">
                <a:moveTo>
                  <a:pt x="393700" y="0"/>
                </a:moveTo>
                <a:lnTo>
                  <a:pt x="0" y="203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12100" y="25400"/>
            <a:ext cx="12065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70951" y="6619489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59140" y="6645632"/>
            <a:ext cx="228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r>
              <a:rPr dirty="0" sz="1200" b="1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59400" y="4292600"/>
            <a:ext cx="1320800" cy="105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16700" y="2933700"/>
            <a:ext cx="2057400" cy="157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33955" marR="5080" indent="-1117600">
              <a:lnSpc>
                <a:spcPts val="4300"/>
              </a:lnSpc>
            </a:pPr>
            <a:r>
              <a:rPr dirty="0" sz="3600" spc="-15">
                <a:solidFill>
                  <a:srgbClr val="C00000"/>
                </a:solidFill>
              </a:rPr>
              <a:t>Measurement </a:t>
            </a:r>
            <a:r>
              <a:rPr dirty="0" sz="3600" spc="15">
                <a:solidFill>
                  <a:srgbClr val="C00000"/>
                </a:solidFill>
              </a:rPr>
              <a:t>of </a:t>
            </a:r>
            <a:r>
              <a:rPr dirty="0" sz="3600" spc="5">
                <a:solidFill>
                  <a:srgbClr val="C00000"/>
                </a:solidFill>
              </a:rPr>
              <a:t>Arterial  </a:t>
            </a:r>
            <a:r>
              <a:rPr dirty="0" sz="3600" spc="10">
                <a:solidFill>
                  <a:srgbClr val="C00000"/>
                </a:solidFill>
              </a:rPr>
              <a:t>Blood</a:t>
            </a:r>
            <a:r>
              <a:rPr dirty="0" sz="3600" spc="-120">
                <a:solidFill>
                  <a:srgbClr val="C00000"/>
                </a:solidFill>
              </a:rPr>
              <a:t> </a:t>
            </a:r>
            <a:r>
              <a:rPr dirty="0" sz="3600" spc="-15">
                <a:solidFill>
                  <a:srgbClr val="C00000"/>
                </a:solidFill>
              </a:rPr>
              <a:t>Pressure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901858" y="1871700"/>
            <a:ext cx="5635625" cy="4609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067435">
              <a:lnSpc>
                <a:spcPts val="4150"/>
              </a:lnSpc>
              <a:tabLst>
                <a:tab pos="2488565" algn="l"/>
              </a:tabLst>
            </a:pPr>
            <a:r>
              <a:rPr dirty="0" sz="3500" spc="1170">
                <a:solidFill>
                  <a:srgbClr val="993300"/>
                </a:solidFill>
                <a:latin typeface="Arial"/>
                <a:cs typeface="Arial"/>
              </a:rPr>
              <a:t>q</a:t>
            </a:r>
            <a:r>
              <a:rPr dirty="0" sz="3500" spc="22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latin typeface="Calibri"/>
                <a:cs typeface="Calibri"/>
              </a:rPr>
              <a:t>Two </a:t>
            </a:r>
            <a:r>
              <a:rPr dirty="0" sz="2400" spc="5" b="1">
                <a:latin typeface="Calibri"/>
                <a:cs typeface="Calibri"/>
              </a:rPr>
              <a:t>methods:	</a:t>
            </a:r>
            <a:r>
              <a:rPr dirty="0" sz="2400">
                <a:latin typeface="Calibri"/>
                <a:cs typeface="Calibri"/>
              </a:rPr>
              <a:t>Direct &amp;</a:t>
            </a:r>
            <a:r>
              <a:rPr dirty="0" sz="2400" spc="-19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indirect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570"/>
              </a:lnSpc>
              <a:tabLst>
                <a:tab pos="558165" algn="l"/>
              </a:tabLst>
            </a:pPr>
            <a:r>
              <a:rPr dirty="0" sz="3200" spc="1070">
                <a:solidFill>
                  <a:srgbClr val="993300"/>
                </a:solidFill>
                <a:latin typeface="Arial"/>
                <a:cs typeface="Arial"/>
              </a:rPr>
              <a:t>q	</a:t>
            </a:r>
            <a:r>
              <a:rPr dirty="0" sz="2200" spc="-5">
                <a:solidFill>
                  <a:srgbClr val="002060"/>
                </a:solidFill>
                <a:latin typeface="Cooper Black"/>
                <a:cs typeface="Cooper Black"/>
              </a:rPr>
              <a:t>Sphygmomanometer:</a:t>
            </a:r>
            <a:endParaRPr sz="2200">
              <a:latin typeface="Cooper Black"/>
              <a:cs typeface="Cooper Black"/>
            </a:endParaRPr>
          </a:p>
          <a:p>
            <a:pPr marL="1079500" indent="-355600">
              <a:lnSpc>
                <a:spcPts val="3450"/>
              </a:lnSpc>
              <a:buClr>
                <a:srgbClr val="993300"/>
              </a:buClr>
              <a:buSzPct val="145454"/>
              <a:buFont typeface="Arial"/>
              <a:buChar char="§"/>
              <a:tabLst>
                <a:tab pos="1078865" algn="l"/>
                <a:tab pos="1079500" algn="l"/>
              </a:tabLst>
            </a:pPr>
            <a:r>
              <a:rPr dirty="0" sz="2200" spc="30">
                <a:latin typeface="Calibri"/>
                <a:cs typeface="Calibri"/>
              </a:rPr>
              <a:t>Indirectmethod, </a:t>
            </a:r>
            <a:r>
              <a:rPr dirty="0" sz="2200" spc="5">
                <a:latin typeface="Calibri"/>
                <a:cs typeface="Calibri"/>
              </a:rPr>
              <a:t>"Estimate </a:t>
            </a:r>
            <a:r>
              <a:rPr dirty="0" sz="2200" spc="20">
                <a:latin typeface="Calibri"/>
                <a:cs typeface="Calibri"/>
              </a:rPr>
              <a:t>of</a:t>
            </a:r>
            <a:r>
              <a:rPr dirty="0" sz="2200" spc="-34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pressure"</a:t>
            </a:r>
            <a:endParaRPr sz="2200">
              <a:latin typeface="Calibri"/>
              <a:cs typeface="Calibri"/>
            </a:endParaRPr>
          </a:p>
          <a:p>
            <a:pPr marL="1079500" indent="-355600">
              <a:lnSpc>
                <a:spcPts val="3600"/>
              </a:lnSpc>
              <a:buClr>
                <a:srgbClr val="993300"/>
              </a:buClr>
              <a:buSzPct val="145454"/>
              <a:buFont typeface="Arial"/>
              <a:buChar char="§"/>
              <a:tabLst>
                <a:tab pos="1078865" algn="l"/>
                <a:tab pos="1079500" algn="l"/>
              </a:tabLst>
            </a:pPr>
            <a:r>
              <a:rPr dirty="0" sz="2200" b="1">
                <a:latin typeface="Calibri"/>
                <a:cs typeface="Calibri"/>
              </a:rPr>
              <a:t>Many</a:t>
            </a:r>
            <a:r>
              <a:rPr dirty="0" sz="2200" spc="-1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types:</a:t>
            </a:r>
            <a:endParaRPr sz="2200">
              <a:latin typeface="Calibri"/>
              <a:cs typeface="Calibri"/>
            </a:endParaRPr>
          </a:p>
          <a:p>
            <a:pPr lvl="1" marL="1612900" indent="-330200">
              <a:lnSpc>
                <a:spcPts val="2990"/>
              </a:lnSpc>
              <a:buClr>
                <a:srgbClr val="993300"/>
              </a:buClr>
              <a:buSzPct val="144444"/>
              <a:buFont typeface="Arial"/>
              <a:buChar char="ü"/>
              <a:tabLst>
                <a:tab pos="1612900" algn="l"/>
              </a:tabLst>
            </a:pPr>
            <a:r>
              <a:rPr dirty="0" sz="1800" spc="-20">
                <a:latin typeface="Calibri"/>
                <a:cs typeface="Calibri"/>
              </a:rPr>
              <a:t>Mercury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sphygmomanometer</a:t>
            </a:r>
            <a:endParaRPr sz="1800">
              <a:latin typeface="Calibri"/>
              <a:cs typeface="Calibri"/>
            </a:endParaRPr>
          </a:p>
          <a:p>
            <a:pPr lvl="1" marL="1612900" indent="-330200">
              <a:lnSpc>
                <a:spcPts val="3000"/>
              </a:lnSpc>
              <a:buClr>
                <a:srgbClr val="993300"/>
              </a:buClr>
              <a:buSzPct val="144444"/>
              <a:buFont typeface="Arial"/>
              <a:buChar char="ü"/>
              <a:tabLst>
                <a:tab pos="1612900" algn="l"/>
              </a:tabLst>
            </a:pPr>
            <a:r>
              <a:rPr dirty="0" sz="1800" spc="-30">
                <a:latin typeface="Calibri"/>
                <a:cs typeface="Calibri"/>
              </a:rPr>
              <a:t>Aneroid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equipment</a:t>
            </a:r>
            <a:endParaRPr sz="1800">
              <a:latin typeface="Calibri"/>
              <a:cs typeface="Calibri"/>
            </a:endParaRPr>
          </a:p>
          <a:p>
            <a:pPr lvl="1" marL="1612900" indent="-330200">
              <a:lnSpc>
                <a:spcPts val="2900"/>
              </a:lnSpc>
              <a:buClr>
                <a:srgbClr val="993300"/>
              </a:buClr>
              <a:buSzPct val="144444"/>
              <a:buFont typeface="Arial"/>
              <a:buChar char="ü"/>
              <a:tabLst>
                <a:tab pos="1612900" algn="l"/>
              </a:tabLst>
            </a:pPr>
            <a:r>
              <a:rPr dirty="0" sz="1800" spc="-20">
                <a:latin typeface="Calibri"/>
                <a:cs typeface="Calibri"/>
              </a:rPr>
              <a:t>Automatic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equipment</a:t>
            </a:r>
            <a:endParaRPr sz="1800">
              <a:latin typeface="Calibri"/>
              <a:cs typeface="Calibri"/>
            </a:endParaRPr>
          </a:p>
          <a:p>
            <a:pPr marL="1079500" indent="-355600">
              <a:lnSpc>
                <a:spcPts val="3560"/>
              </a:lnSpc>
              <a:buClr>
                <a:srgbClr val="993300"/>
              </a:buClr>
              <a:buSzPct val="145454"/>
              <a:buFont typeface="Arial"/>
              <a:buChar char="§"/>
              <a:tabLst>
                <a:tab pos="1078865" algn="l"/>
                <a:tab pos="1079500" algn="l"/>
              </a:tabLst>
            </a:pPr>
            <a:r>
              <a:rPr dirty="0" sz="2200" spc="-10" b="1">
                <a:latin typeface="Calibri"/>
                <a:cs typeface="Calibri"/>
              </a:rPr>
              <a:t>Blood </a:t>
            </a:r>
            <a:r>
              <a:rPr dirty="0" sz="2200" spc="10" b="1">
                <a:latin typeface="Calibri"/>
                <a:cs typeface="Calibri"/>
              </a:rPr>
              <a:t>Pressure Cuff</a:t>
            </a:r>
            <a:r>
              <a:rPr dirty="0" sz="2200" spc="-24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Size:</a:t>
            </a:r>
            <a:endParaRPr sz="2200">
              <a:latin typeface="Calibri"/>
              <a:cs typeface="Calibri"/>
            </a:endParaRPr>
          </a:p>
          <a:p>
            <a:pPr lvl="1" marL="1612900" indent="-330200">
              <a:lnSpc>
                <a:spcPts val="2940"/>
              </a:lnSpc>
              <a:buClr>
                <a:srgbClr val="C00000"/>
              </a:buClr>
              <a:buSzPct val="144444"/>
              <a:buFont typeface="Arial"/>
              <a:buChar char="ü"/>
              <a:tabLst>
                <a:tab pos="1612900" algn="l"/>
              </a:tabLst>
            </a:pPr>
            <a:r>
              <a:rPr dirty="0" sz="1800" spc="-10">
                <a:latin typeface="Calibri"/>
                <a:cs typeface="Calibri"/>
              </a:rPr>
              <a:t>Small </a:t>
            </a:r>
            <a:r>
              <a:rPr dirty="0" sz="1800">
                <a:latin typeface="Calibri"/>
                <a:cs typeface="Calibri"/>
              </a:rPr>
              <a:t>– </a:t>
            </a:r>
            <a:r>
              <a:rPr dirty="0" sz="1800" spc="-15">
                <a:latin typeface="Calibri"/>
                <a:cs typeface="Calibri"/>
              </a:rPr>
              <a:t>children </a:t>
            </a:r>
            <a:r>
              <a:rPr dirty="0" sz="1800">
                <a:latin typeface="Calibri"/>
                <a:cs typeface="Calibri"/>
              </a:rPr>
              <a:t>&amp; </a:t>
            </a:r>
            <a:r>
              <a:rPr dirty="0" sz="1800" spc="-5">
                <a:latin typeface="Calibri"/>
                <a:cs typeface="Calibri"/>
              </a:rPr>
              <a:t>small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adults</a:t>
            </a:r>
            <a:endParaRPr sz="1800">
              <a:latin typeface="Calibri"/>
              <a:cs typeface="Calibri"/>
            </a:endParaRPr>
          </a:p>
          <a:p>
            <a:pPr lvl="1" marL="1612900" indent="-330200">
              <a:lnSpc>
                <a:spcPts val="3000"/>
              </a:lnSpc>
              <a:buClr>
                <a:srgbClr val="C00000"/>
              </a:buClr>
              <a:buSzPct val="144444"/>
              <a:buFont typeface="Arial"/>
              <a:buChar char="ü"/>
              <a:tabLst>
                <a:tab pos="1612900" algn="l"/>
              </a:tabLst>
            </a:pPr>
            <a:r>
              <a:rPr dirty="0" sz="1800" spc="-15">
                <a:latin typeface="Calibri"/>
                <a:cs typeface="Calibri"/>
              </a:rPr>
              <a:t>Average</a:t>
            </a:r>
            <a:endParaRPr sz="1800">
              <a:latin typeface="Calibri"/>
              <a:cs typeface="Calibri"/>
            </a:endParaRPr>
          </a:p>
          <a:p>
            <a:pPr lvl="1" marL="1612900" indent="-330200">
              <a:lnSpc>
                <a:spcPts val="3060"/>
              </a:lnSpc>
              <a:buClr>
                <a:srgbClr val="C00000"/>
              </a:buClr>
              <a:buSzPct val="144444"/>
              <a:buFont typeface="Arial"/>
              <a:buChar char="ü"/>
              <a:tabLst>
                <a:tab pos="1612900" algn="l"/>
              </a:tabLst>
            </a:pPr>
            <a:r>
              <a:rPr dirty="0" sz="1800" spc="-5">
                <a:latin typeface="Calibri"/>
                <a:cs typeface="Calibri"/>
              </a:rPr>
              <a:t>Large </a:t>
            </a:r>
            <a:r>
              <a:rPr dirty="0" sz="1800">
                <a:latin typeface="Calibri"/>
                <a:cs typeface="Calibri"/>
              </a:rPr>
              <a:t>– </a:t>
            </a:r>
            <a:r>
              <a:rPr dirty="0" sz="1800" spc="-20">
                <a:latin typeface="Calibri"/>
                <a:cs typeface="Calibri"/>
              </a:rPr>
              <a:t>overweight </a:t>
            </a:r>
            <a:r>
              <a:rPr dirty="0" sz="1800">
                <a:latin typeface="Calibri"/>
                <a:cs typeface="Calibri"/>
              </a:rPr>
              <a:t>&amp; </a:t>
            </a:r>
            <a:r>
              <a:rPr dirty="0" sz="1800" spc="-15">
                <a:latin typeface="Calibri"/>
                <a:cs typeface="Calibri"/>
              </a:rPr>
              <a:t>large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adults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94500" y="4495800"/>
            <a:ext cx="1879600" cy="11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935" y="384044"/>
            <a:ext cx="197302" cy="1243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935" y="109448"/>
            <a:ext cx="1730476" cy="274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935" y="109457"/>
            <a:ext cx="1927774" cy="15179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9233" y="1352838"/>
            <a:ext cx="1730480" cy="274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82415" y="109448"/>
            <a:ext cx="197298" cy="12433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r>
              <a:rPr dirty="0"/>
              <a:t>27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193800"/>
            <a:ext cx="5003800" cy="566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49300"/>
            <a:ext cx="9144000" cy="596900"/>
          </a:xfrm>
          <a:custGeom>
            <a:avLst/>
            <a:gdLst/>
            <a:ahLst/>
            <a:cxnLst/>
            <a:rect l="l" t="t" r="r" b="b"/>
            <a:pathLst>
              <a:path w="9144000" h="596900">
                <a:moveTo>
                  <a:pt x="0" y="596900"/>
                </a:moveTo>
                <a:lnTo>
                  <a:pt x="9144000" y="596900"/>
                </a:lnTo>
                <a:lnTo>
                  <a:pt x="9144000" y="0"/>
                </a:lnTo>
                <a:lnTo>
                  <a:pt x="0" y="0"/>
                </a:lnTo>
                <a:lnTo>
                  <a:pt x="0" y="5969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2194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spc="-20"/>
              <a:t>Laminar </a:t>
            </a:r>
            <a:r>
              <a:rPr dirty="0" spc="-25"/>
              <a:t>and </a:t>
            </a:r>
            <a:r>
              <a:rPr dirty="0" spc="-5"/>
              <a:t>Turbulent</a:t>
            </a:r>
            <a:r>
              <a:rPr dirty="0" spc="170"/>
              <a:t> </a:t>
            </a:r>
            <a:r>
              <a:rPr dirty="0" spc="-30"/>
              <a:t>Flow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17591" y="1641347"/>
            <a:ext cx="3199765" cy="161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500">
                <a:solidFill>
                  <a:srgbClr val="595959"/>
                </a:solidFill>
                <a:latin typeface="Arial"/>
                <a:cs typeface="Arial"/>
              </a:rPr>
              <a:t>q </a:t>
            </a:r>
            <a:r>
              <a:rPr dirty="0" sz="1900" spc="5">
                <a:solidFill>
                  <a:srgbClr val="000099"/>
                </a:solidFill>
                <a:latin typeface="Cooper Black"/>
                <a:cs typeface="Cooper Black"/>
              </a:rPr>
              <a:t>Laminar</a:t>
            </a:r>
            <a:r>
              <a:rPr dirty="0" sz="1900" spc="-335">
                <a:solidFill>
                  <a:srgbClr val="000099"/>
                </a:solidFill>
                <a:latin typeface="Cooper Black"/>
                <a:cs typeface="Cooper Black"/>
              </a:rPr>
              <a:t> </a:t>
            </a:r>
            <a:r>
              <a:rPr dirty="0" sz="1900" spc="-15">
                <a:solidFill>
                  <a:srgbClr val="000099"/>
                </a:solidFill>
                <a:latin typeface="Cooper Black"/>
                <a:cs typeface="Cooper Black"/>
              </a:rPr>
              <a:t>flow</a:t>
            </a:r>
            <a:endParaRPr sz="1900">
              <a:latin typeface="Cooper Black"/>
              <a:cs typeface="Cooper Black"/>
            </a:endParaRPr>
          </a:p>
          <a:p>
            <a:pPr marL="762000" indent="-2921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buSzPct val="147368"/>
              <a:buFont typeface="Arial"/>
              <a:buChar char="•"/>
              <a:tabLst>
                <a:tab pos="761365" algn="l"/>
                <a:tab pos="762000" algn="l"/>
              </a:tabLst>
            </a:pPr>
            <a:r>
              <a:rPr dirty="0" sz="1900" spc="-15">
                <a:latin typeface="Calibri"/>
                <a:cs typeface="Calibri"/>
              </a:rPr>
              <a:t>Stream-lined</a:t>
            </a:r>
            <a:endParaRPr sz="1900">
              <a:latin typeface="Calibri"/>
              <a:cs typeface="Calibri"/>
            </a:endParaRPr>
          </a:p>
          <a:p>
            <a:pPr algn="just" marL="762000" marR="5080" indent="-292100">
              <a:lnSpc>
                <a:spcPct val="89900"/>
              </a:lnSpc>
              <a:spcBef>
                <a:spcPts val="1050"/>
              </a:spcBef>
              <a:buClr>
                <a:srgbClr val="FF0000"/>
              </a:buClr>
              <a:buSzPct val="147368"/>
              <a:buFont typeface="Arial"/>
              <a:buChar char="•"/>
              <a:tabLst>
                <a:tab pos="762000" algn="l"/>
              </a:tabLst>
            </a:pPr>
            <a:r>
              <a:rPr dirty="0" sz="1900" spc="-10">
                <a:latin typeface="Calibri"/>
                <a:cs typeface="Calibri"/>
              </a:rPr>
              <a:t>Outermost </a:t>
            </a:r>
            <a:r>
              <a:rPr dirty="0" sz="1900" spc="-15">
                <a:latin typeface="Calibri"/>
                <a:cs typeface="Calibri"/>
              </a:rPr>
              <a:t>layer </a:t>
            </a:r>
            <a:r>
              <a:rPr dirty="0" sz="1900" spc="-5">
                <a:latin typeface="Calibri"/>
                <a:cs typeface="Calibri"/>
              </a:rPr>
              <a:t>moving  </a:t>
            </a:r>
            <a:r>
              <a:rPr dirty="0" sz="1900" spc="-25">
                <a:latin typeface="Calibri"/>
                <a:cs typeface="Calibri"/>
              </a:rPr>
              <a:t>slowest </a:t>
            </a:r>
            <a:r>
              <a:rPr dirty="0" sz="1900">
                <a:latin typeface="Calibri"/>
                <a:cs typeface="Calibri"/>
              </a:rPr>
              <a:t>&amp; </a:t>
            </a:r>
            <a:r>
              <a:rPr dirty="0" sz="1900" spc="-25">
                <a:latin typeface="Calibri"/>
                <a:cs typeface="Calibri"/>
              </a:rPr>
              <a:t>center </a:t>
            </a:r>
            <a:r>
              <a:rPr dirty="0" sz="1900" spc="-5">
                <a:latin typeface="Calibri"/>
                <a:cs typeface="Calibri"/>
              </a:rPr>
              <a:t>moving  </a:t>
            </a:r>
            <a:r>
              <a:rPr dirty="0" sz="1900" spc="-25">
                <a:latin typeface="Calibri"/>
                <a:cs typeface="Calibri"/>
              </a:rPr>
              <a:t>fastest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7591" y="4130547"/>
            <a:ext cx="3484245" cy="2009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500">
                <a:solidFill>
                  <a:srgbClr val="595959"/>
                </a:solidFill>
                <a:latin typeface="Arial"/>
                <a:cs typeface="Arial"/>
              </a:rPr>
              <a:t>q </a:t>
            </a:r>
            <a:r>
              <a:rPr dirty="0" sz="1900" spc="-5">
                <a:solidFill>
                  <a:srgbClr val="000099"/>
                </a:solidFill>
                <a:latin typeface="Cooper Black"/>
                <a:cs typeface="Cooper Black"/>
              </a:rPr>
              <a:t>Turbulent</a:t>
            </a:r>
            <a:r>
              <a:rPr dirty="0" sz="1900" spc="-180">
                <a:solidFill>
                  <a:srgbClr val="000099"/>
                </a:solidFill>
                <a:latin typeface="Cooper Black"/>
                <a:cs typeface="Cooper Black"/>
              </a:rPr>
              <a:t> </a:t>
            </a:r>
            <a:r>
              <a:rPr dirty="0" sz="1900" spc="-15">
                <a:solidFill>
                  <a:srgbClr val="000099"/>
                </a:solidFill>
                <a:latin typeface="Cooper Black"/>
                <a:cs typeface="Cooper Black"/>
              </a:rPr>
              <a:t>flow</a:t>
            </a:r>
            <a:endParaRPr sz="1900">
              <a:latin typeface="Cooper Black"/>
              <a:cs typeface="Cooper Black"/>
            </a:endParaRPr>
          </a:p>
          <a:p>
            <a:pPr marL="762000" indent="-292100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buSzPct val="147368"/>
              <a:buFont typeface="Arial"/>
              <a:buChar char="•"/>
              <a:tabLst>
                <a:tab pos="761365" algn="l"/>
                <a:tab pos="762000" algn="l"/>
              </a:tabLst>
            </a:pPr>
            <a:r>
              <a:rPr dirty="0" sz="1900" spc="-10">
                <a:latin typeface="Calibri"/>
                <a:cs typeface="Calibri"/>
              </a:rPr>
              <a:t>Interrupted</a:t>
            </a:r>
            <a:endParaRPr sz="1900">
              <a:latin typeface="Calibri"/>
              <a:cs typeface="Calibri"/>
            </a:endParaRPr>
          </a:p>
          <a:p>
            <a:pPr marL="762000" marR="113030" indent="-292100">
              <a:lnSpc>
                <a:spcPts val="2100"/>
              </a:lnSpc>
              <a:spcBef>
                <a:spcPts val="1040"/>
              </a:spcBef>
              <a:buClr>
                <a:srgbClr val="FF0000"/>
              </a:buClr>
              <a:buSzPct val="147368"/>
              <a:buFont typeface="Arial"/>
              <a:buChar char="•"/>
              <a:tabLst>
                <a:tab pos="761365" algn="l"/>
                <a:tab pos="762000" algn="l"/>
              </a:tabLst>
            </a:pPr>
            <a:r>
              <a:rPr dirty="0" sz="1900" spc="-15">
                <a:latin typeface="Calibri"/>
                <a:cs typeface="Calibri"/>
              </a:rPr>
              <a:t>Fluid </a:t>
            </a:r>
            <a:r>
              <a:rPr dirty="0" sz="1900" spc="-25">
                <a:latin typeface="Calibri"/>
                <a:cs typeface="Calibri"/>
              </a:rPr>
              <a:t>passes </a:t>
            </a:r>
            <a:r>
              <a:rPr dirty="0" sz="1900">
                <a:latin typeface="Calibri"/>
                <a:cs typeface="Calibri"/>
              </a:rPr>
              <a:t>a </a:t>
            </a:r>
            <a:r>
              <a:rPr dirty="0" sz="1900" spc="-15">
                <a:latin typeface="Calibri"/>
                <a:cs typeface="Calibri"/>
              </a:rPr>
              <a:t>constriction,  </a:t>
            </a:r>
            <a:r>
              <a:rPr dirty="0" sz="1900" spc="-5">
                <a:latin typeface="Calibri"/>
                <a:cs typeface="Calibri"/>
              </a:rPr>
              <a:t>sharp turn, </a:t>
            </a:r>
            <a:r>
              <a:rPr dirty="0" sz="1900" spc="5">
                <a:latin typeface="Calibri"/>
                <a:cs typeface="Calibri"/>
              </a:rPr>
              <a:t>rough</a:t>
            </a:r>
            <a:r>
              <a:rPr dirty="0" sz="1900" spc="-10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surface</a:t>
            </a:r>
            <a:endParaRPr sz="1900">
              <a:latin typeface="Calibri"/>
              <a:cs typeface="Calibri"/>
            </a:endParaRPr>
          </a:p>
          <a:p>
            <a:pPr marL="762000" marR="5080" indent="-292100">
              <a:lnSpc>
                <a:spcPts val="2000"/>
              </a:lnSpc>
              <a:spcBef>
                <a:spcPts val="1080"/>
              </a:spcBef>
              <a:buClr>
                <a:srgbClr val="FF0000"/>
              </a:buClr>
              <a:buSzPct val="147368"/>
              <a:buFont typeface="Arial"/>
              <a:buChar char="•"/>
              <a:tabLst>
                <a:tab pos="761365" algn="l"/>
                <a:tab pos="762000" algn="l"/>
              </a:tabLst>
            </a:pPr>
            <a:r>
              <a:rPr dirty="0" sz="1900" spc="-25">
                <a:latin typeface="Calibri"/>
                <a:cs typeface="Calibri"/>
              </a:rPr>
              <a:t>Rate </a:t>
            </a:r>
            <a:r>
              <a:rPr dirty="0" sz="1900" spc="-5">
                <a:latin typeface="Calibri"/>
                <a:cs typeface="Calibri"/>
              </a:rPr>
              <a:t>of </a:t>
            </a:r>
            <a:r>
              <a:rPr dirty="0" sz="1900" spc="-10">
                <a:latin typeface="Calibri"/>
                <a:cs typeface="Calibri"/>
              </a:rPr>
              <a:t>flow </a:t>
            </a:r>
            <a:r>
              <a:rPr dirty="0" sz="1900" spc="-30">
                <a:latin typeface="Calibri"/>
                <a:cs typeface="Calibri"/>
              </a:rPr>
              <a:t>exceeds </a:t>
            </a:r>
            <a:r>
              <a:rPr dirty="0" sz="1900" spc="-15">
                <a:latin typeface="Calibri"/>
                <a:cs typeface="Calibri"/>
              </a:rPr>
              <a:t>critical  </a:t>
            </a:r>
            <a:r>
              <a:rPr dirty="0" sz="1900" spc="-20">
                <a:latin typeface="Calibri"/>
                <a:cs typeface="Calibri"/>
              </a:rPr>
              <a:t>velocity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409940" y="6616229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958" y="6638862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4498" y="372262"/>
            <a:ext cx="4861560" cy="10871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74700" marR="5080" indent="-762000">
              <a:lnSpc>
                <a:spcPts val="4300"/>
              </a:lnSpc>
            </a:pPr>
            <a:r>
              <a:rPr dirty="0" sz="3600" spc="10">
                <a:solidFill>
                  <a:srgbClr val="C00000"/>
                </a:solidFill>
              </a:rPr>
              <a:t>Blood </a:t>
            </a:r>
            <a:r>
              <a:rPr dirty="0" sz="3600" spc="-15">
                <a:solidFill>
                  <a:srgbClr val="C00000"/>
                </a:solidFill>
              </a:rPr>
              <a:t>Pressure</a:t>
            </a:r>
            <a:r>
              <a:rPr dirty="0" sz="3600" spc="-130">
                <a:solidFill>
                  <a:srgbClr val="C00000"/>
                </a:solidFill>
              </a:rPr>
              <a:t> </a:t>
            </a:r>
            <a:r>
              <a:rPr dirty="0" sz="3600" spc="10">
                <a:solidFill>
                  <a:srgbClr val="C00000"/>
                </a:solidFill>
              </a:rPr>
              <a:t>(BP):  </a:t>
            </a:r>
            <a:r>
              <a:rPr dirty="0" sz="3600" spc="-10">
                <a:solidFill>
                  <a:srgbClr val="C00000"/>
                </a:solidFill>
              </a:rPr>
              <a:t>Measurements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618291" y="2654795"/>
            <a:ext cx="3207385" cy="2432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5">
                <a:latin typeface="Calibri"/>
                <a:cs typeface="Calibri"/>
              </a:rPr>
              <a:t>BP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is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measured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by</a:t>
            </a:r>
            <a:r>
              <a:rPr dirty="0" sz="2000" spc="-170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listening</a:t>
            </a:r>
            <a:r>
              <a:rPr dirty="0" sz="2000" spc="-204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for  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Korotkoff </a:t>
            </a:r>
            <a:r>
              <a:rPr dirty="0" sz="2000" spc="15" b="1">
                <a:solidFill>
                  <a:srgbClr val="002060"/>
                </a:solidFill>
                <a:latin typeface="Calibri"/>
                <a:cs typeface="Calibri"/>
              </a:rPr>
              <a:t>sounds </a:t>
            </a:r>
            <a:r>
              <a:rPr dirty="0" sz="2000" spc="15">
                <a:latin typeface="Calibri"/>
                <a:cs typeface="Calibri"/>
              </a:rPr>
              <a:t>produced</a:t>
            </a:r>
            <a:r>
              <a:rPr dirty="0" sz="2000" spc="-32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by  </a:t>
            </a:r>
            <a:r>
              <a:rPr dirty="0" sz="2000" spc="25">
                <a:latin typeface="Calibri"/>
                <a:cs typeface="Calibri"/>
              </a:rPr>
              <a:t>turbulent</a:t>
            </a:r>
            <a:r>
              <a:rPr dirty="0" sz="2000" spc="-14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flow</a:t>
            </a:r>
            <a:r>
              <a:rPr dirty="0" sz="2000" spc="-19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in</a:t>
            </a:r>
            <a:r>
              <a:rPr dirty="0" sz="2000" spc="-12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arteries:</a:t>
            </a:r>
            <a:endParaRPr sz="2000">
              <a:latin typeface="Calibri"/>
              <a:cs typeface="Calibri"/>
            </a:endParaRPr>
          </a:p>
          <a:p>
            <a:pPr marL="825500" indent="-342900">
              <a:lnSpc>
                <a:spcPct val="100000"/>
              </a:lnSpc>
              <a:spcBef>
                <a:spcPts val="1800"/>
              </a:spcBef>
              <a:buClr>
                <a:srgbClr val="8D1515"/>
              </a:buClr>
              <a:buSzPct val="144444"/>
              <a:buFont typeface="Arial"/>
              <a:buChar char="•"/>
              <a:tabLst>
                <a:tab pos="824865" algn="l"/>
                <a:tab pos="825500" algn="l"/>
              </a:tabLst>
            </a:pPr>
            <a:r>
              <a:rPr dirty="0" sz="1800" spc="-5" b="1">
                <a:latin typeface="Calibri"/>
                <a:cs typeface="Calibri"/>
              </a:rPr>
              <a:t>Systolic</a:t>
            </a:r>
            <a:r>
              <a:rPr dirty="0" sz="1800" spc="-1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pressure</a:t>
            </a:r>
            <a:endParaRPr sz="1800">
              <a:latin typeface="Calibri"/>
              <a:cs typeface="Calibri"/>
            </a:endParaRPr>
          </a:p>
          <a:p>
            <a:pPr marL="710565">
              <a:lnSpc>
                <a:spcPct val="100000"/>
              </a:lnSpc>
              <a:spcBef>
                <a:spcPts val="340"/>
              </a:spcBef>
            </a:pPr>
            <a:r>
              <a:rPr dirty="0" sz="1600">
                <a:latin typeface="Calibri"/>
                <a:cs typeface="Calibri"/>
              </a:rPr>
              <a:t>= </a:t>
            </a:r>
            <a:r>
              <a:rPr dirty="0" sz="1600" spc="-25">
                <a:latin typeface="Calibri"/>
                <a:cs typeface="Calibri"/>
              </a:rPr>
              <a:t>when </a:t>
            </a:r>
            <a:r>
              <a:rPr dirty="0" sz="1600" spc="-20">
                <a:latin typeface="Calibri"/>
                <a:cs typeface="Calibri"/>
              </a:rPr>
              <a:t>1</a:t>
            </a:r>
            <a:r>
              <a:rPr dirty="0" baseline="25252" sz="1650" spc="-30">
                <a:latin typeface="Calibri"/>
                <a:cs typeface="Calibri"/>
              </a:rPr>
              <a:t>st </a:t>
            </a:r>
            <a:r>
              <a:rPr dirty="0" sz="1600" spc="-35">
                <a:latin typeface="Calibri"/>
                <a:cs typeface="Calibri"/>
              </a:rPr>
              <a:t>sound </a:t>
            </a:r>
            <a:r>
              <a:rPr dirty="0" sz="1600" spc="15">
                <a:latin typeface="Calibri"/>
                <a:cs typeface="Calibri"/>
              </a:rPr>
              <a:t>is</a:t>
            </a:r>
            <a:r>
              <a:rPr dirty="0" sz="1600" spc="2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heard.</a:t>
            </a:r>
            <a:endParaRPr sz="1600">
              <a:latin typeface="Calibri"/>
              <a:cs typeface="Calibri"/>
            </a:endParaRPr>
          </a:p>
          <a:p>
            <a:pPr marL="825500" indent="-342900">
              <a:lnSpc>
                <a:spcPct val="100000"/>
              </a:lnSpc>
              <a:spcBef>
                <a:spcPts val="1180"/>
              </a:spcBef>
              <a:buClr>
                <a:srgbClr val="8D1515"/>
              </a:buClr>
              <a:buSzPct val="144444"/>
              <a:buFont typeface="Arial"/>
              <a:buChar char="•"/>
              <a:tabLst>
                <a:tab pos="824865" algn="l"/>
                <a:tab pos="825500" algn="l"/>
              </a:tabLst>
            </a:pPr>
            <a:r>
              <a:rPr dirty="0" sz="1800" spc="-20" b="1">
                <a:latin typeface="Calibri"/>
                <a:cs typeface="Calibri"/>
              </a:rPr>
              <a:t>Diastolic</a:t>
            </a:r>
            <a:r>
              <a:rPr dirty="0" sz="1800" spc="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pressure</a:t>
            </a:r>
            <a:endParaRPr sz="1800">
              <a:latin typeface="Calibri"/>
              <a:cs typeface="Calibri"/>
            </a:endParaRPr>
          </a:p>
          <a:p>
            <a:pPr marL="710565">
              <a:lnSpc>
                <a:spcPct val="100000"/>
              </a:lnSpc>
              <a:spcBef>
                <a:spcPts val="340"/>
              </a:spcBef>
            </a:pPr>
            <a:r>
              <a:rPr dirty="0" sz="1600">
                <a:latin typeface="Calibri"/>
                <a:cs typeface="Calibri"/>
              </a:rPr>
              <a:t>= </a:t>
            </a:r>
            <a:r>
              <a:rPr dirty="0" sz="1600" spc="-25">
                <a:latin typeface="Calibri"/>
                <a:cs typeface="Calibri"/>
              </a:rPr>
              <a:t>when </a:t>
            </a:r>
            <a:r>
              <a:rPr dirty="0" sz="1600" spc="5">
                <a:latin typeface="Calibri"/>
                <a:cs typeface="Calibri"/>
              </a:rPr>
              <a:t>last </a:t>
            </a:r>
            <a:r>
              <a:rPr dirty="0" sz="1600" spc="-35">
                <a:latin typeface="Calibri"/>
                <a:cs typeface="Calibri"/>
              </a:rPr>
              <a:t>sound </a:t>
            </a:r>
            <a:r>
              <a:rPr dirty="0" sz="1600" spc="15">
                <a:latin typeface="Calibri"/>
                <a:cs typeface="Calibri"/>
              </a:rPr>
              <a:t>is</a:t>
            </a:r>
            <a:r>
              <a:rPr dirty="0" sz="1600" spc="1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heard.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48100" y="1612900"/>
            <a:ext cx="5245100" cy="491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099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219200"/>
            <a:ext cx="9144000" cy="563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700" y="685800"/>
            <a:ext cx="9118600" cy="660400"/>
          </a:xfrm>
          <a:custGeom>
            <a:avLst/>
            <a:gdLst/>
            <a:ahLst/>
            <a:cxnLst/>
            <a:rect l="l" t="t" r="r" b="b"/>
            <a:pathLst>
              <a:path w="9118600" h="660400">
                <a:moveTo>
                  <a:pt x="0" y="660400"/>
                </a:moveTo>
                <a:lnTo>
                  <a:pt x="9118600" y="660400"/>
                </a:lnTo>
                <a:lnTo>
                  <a:pt x="9118600" y="0"/>
                </a:lnTo>
                <a:lnTo>
                  <a:pt x="0" y="0"/>
                </a:lnTo>
                <a:lnTo>
                  <a:pt x="0" y="6604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4343" y="727367"/>
            <a:ext cx="8295640" cy="561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10">
                <a:solidFill>
                  <a:srgbClr val="C00000"/>
                </a:solidFill>
              </a:rPr>
              <a:t>Blood </a:t>
            </a:r>
            <a:r>
              <a:rPr dirty="0" sz="3600" spc="-15">
                <a:solidFill>
                  <a:srgbClr val="C00000"/>
                </a:solidFill>
              </a:rPr>
              <a:t>Pressure </a:t>
            </a:r>
            <a:r>
              <a:rPr dirty="0" sz="3600" spc="10">
                <a:solidFill>
                  <a:srgbClr val="C00000"/>
                </a:solidFill>
              </a:rPr>
              <a:t>(BP):</a:t>
            </a:r>
            <a:r>
              <a:rPr dirty="0" sz="3600" spc="-185">
                <a:solidFill>
                  <a:srgbClr val="C00000"/>
                </a:solidFill>
              </a:rPr>
              <a:t> </a:t>
            </a:r>
            <a:r>
              <a:rPr dirty="0" sz="3600" spc="-10">
                <a:solidFill>
                  <a:srgbClr val="C00000"/>
                </a:solidFill>
              </a:rPr>
              <a:t>Measurements</a:t>
            </a:r>
            <a:endParaRPr sz="3600"/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3400" y="762000"/>
            <a:ext cx="8610600" cy="584200"/>
          </a:xfrm>
          <a:custGeom>
            <a:avLst/>
            <a:gdLst/>
            <a:ahLst/>
            <a:cxnLst/>
            <a:rect l="l" t="t" r="r" b="b"/>
            <a:pathLst>
              <a:path w="8610600" h="584200">
                <a:moveTo>
                  <a:pt x="0" y="584200"/>
                </a:moveTo>
                <a:lnTo>
                  <a:pt x="8610600" y="584200"/>
                </a:lnTo>
                <a:lnTo>
                  <a:pt x="8610600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0303" y="811441"/>
            <a:ext cx="8233409" cy="469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20">
                <a:solidFill>
                  <a:srgbClr val="C00000"/>
                </a:solidFill>
              </a:rPr>
              <a:t>What </a:t>
            </a:r>
            <a:r>
              <a:rPr dirty="0" sz="3000" spc="10">
                <a:solidFill>
                  <a:srgbClr val="C00000"/>
                </a:solidFill>
              </a:rPr>
              <a:t>is </a:t>
            </a:r>
            <a:r>
              <a:rPr dirty="0" sz="3000" spc="-5">
                <a:solidFill>
                  <a:srgbClr val="C00000"/>
                </a:solidFill>
              </a:rPr>
              <a:t>meant </a:t>
            </a:r>
            <a:r>
              <a:rPr dirty="0" sz="3000">
                <a:solidFill>
                  <a:srgbClr val="C00000"/>
                </a:solidFill>
              </a:rPr>
              <a:t>by </a:t>
            </a:r>
            <a:r>
              <a:rPr dirty="0" sz="3000" spc="5">
                <a:solidFill>
                  <a:srgbClr val="C00000"/>
                </a:solidFill>
              </a:rPr>
              <a:t>Arterial Blood</a:t>
            </a:r>
            <a:r>
              <a:rPr dirty="0" sz="3000" spc="-160">
                <a:solidFill>
                  <a:srgbClr val="C00000"/>
                </a:solidFill>
              </a:rPr>
              <a:t> </a:t>
            </a:r>
            <a:r>
              <a:rPr dirty="0" sz="3000" spc="-10">
                <a:solidFill>
                  <a:srgbClr val="C00000"/>
                </a:solidFill>
              </a:rPr>
              <a:t>Pressure?</a:t>
            </a:r>
            <a:endParaRPr sz="3000"/>
          </a:p>
        </p:txBody>
      </p:sp>
      <p:sp>
        <p:nvSpPr>
          <p:cNvPr id="10" name="object 10"/>
          <p:cNvSpPr txBox="1"/>
          <p:nvPr/>
        </p:nvSpPr>
        <p:spPr>
          <a:xfrm>
            <a:off x="1228016" y="4192841"/>
            <a:ext cx="3867785" cy="165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8465" algn="l"/>
              </a:tabLst>
            </a:pPr>
            <a:r>
              <a:rPr dirty="0" sz="1700" spc="56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000" spc="-60" b="1">
                <a:latin typeface="Calibri"/>
                <a:cs typeface="Calibri"/>
              </a:rPr>
              <a:t>Top </a:t>
            </a:r>
            <a:r>
              <a:rPr dirty="0" sz="2000" spc="5" b="1">
                <a:latin typeface="Calibri"/>
                <a:cs typeface="Calibri"/>
              </a:rPr>
              <a:t>number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(Systolic):</a:t>
            </a:r>
            <a:endParaRPr sz="2000">
              <a:latin typeface="Calibri"/>
              <a:cs typeface="Calibri"/>
            </a:endParaRPr>
          </a:p>
          <a:p>
            <a:pPr marL="431165">
              <a:lnSpc>
                <a:spcPct val="100000"/>
              </a:lnSpc>
              <a:spcBef>
                <a:spcPts val="1000"/>
              </a:spcBef>
            </a:pPr>
            <a:r>
              <a:rPr dirty="0" sz="1800">
                <a:latin typeface="Calibri"/>
                <a:cs typeface="Calibri"/>
              </a:rPr>
              <a:t>= </a:t>
            </a:r>
            <a:r>
              <a:rPr dirty="0" sz="1800" spc="-20">
                <a:latin typeface="Calibri"/>
                <a:cs typeface="Calibri"/>
              </a:rPr>
              <a:t>Pressure </a:t>
            </a:r>
            <a:r>
              <a:rPr dirty="0" sz="1800" spc="-15">
                <a:latin typeface="Calibri"/>
                <a:cs typeface="Calibri"/>
              </a:rPr>
              <a:t>while </a:t>
            </a:r>
            <a:r>
              <a:rPr dirty="0" sz="1800" spc="-2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heart is</a:t>
            </a:r>
            <a:r>
              <a:rPr dirty="0" sz="1800" spc="2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beating.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18465" algn="l"/>
              </a:tabLst>
            </a:pPr>
            <a:r>
              <a:rPr dirty="0" sz="1700" spc="56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000" b="1">
                <a:latin typeface="Calibri"/>
                <a:cs typeface="Calibri"/>
              </a:rPr>
              <a:t>Bottom </a:t>
            </a:r>
            <a:r>
              <a:rPr dirty="0" sz="2000" spc="5" b="1">
                <a:latin typeface="Calibri"/>
                <a:cs typeface="Calibri"/>
              </a:rPr>
              <a:t>number</a:t>
            </a:r>
            <a:r>
              <a:rPr dirty="0" sz="2000" spc="-19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(Diastolic):</a:t>
            </a:r>
            <a:endParaRPr sz="2000">
              <a:latin typeface="Calibri"/>
              <a:cs typeface="Calibri"/>
            </a:endParaRPr>
          </a:p>
          <a:p>
            <a:pPr marL="380365">
              <a:lnSpc>
                <a:spcPct val="100000"/>
              </a:lnSpc>
              <a:spcBef>
                <a:spcPts val="1000"/>
              </a:spcBef>
            </a:pPr>
            <a:r>
              <a:rPr dirty="0" sz="1800">
                <a:latin typeface="Calibri"/>
                <a:cs typeface="Calibri"/>
              </a:rPr>
              <a:t>= </a:t>
            </a:r>
            <a:r>
              <a:rPr dirty="0" sz="1800" spc="-20">
                <a:latin typeface="Calibri"/>
                <a:cs typeface="Calibri"/>
              </a:rPr>
              <a:t>Pressure </a:t>
            </a:r>
            <a:r>
              <a:rPr dirty="0" sz="1800" spc="-15">
                <a:latin typeface="Calibri"/>
                <a:cs typeface="Calibri"/>
              </a:rPr>
              <a:t>while </a:t>
            </a:r>
            <a:r>
              <a:rPr dirty="0" sz="1800" spc="-2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heart is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relaxing.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0600" y="2844800"/>
            <a:ext cx="50292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10516" y="1891479"/>
            <a:ext cx="7482840" cy="144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0365" marR="5080" indent="-368300">
              <a:lnSpc>
                <a:spcPct val="104200"/>
              </a:lnSpc>
              <a:tabLst>
                <a:tab pos="405765" algn="l"/>
              </a:tabLst>
            </a:pPr>
            <a:r>
              <a:rPr dirty="0" sz="2200" b="1">
                <a:solidFill>
                  <a:srgbClr val="EE9340"/>
                </a:solidFill>
                <a:latin typeface="Calibri"/>
                <a:cs typeface="Calibri"/>
              </a:rPr>
              <a:t>=		</a:t>
            </a:r>
            <a:r>
              <a:rPr dirty="0" sz="2400" spc="-15" b="1">
                <a:solidFill>
                  <a:srgbClr val="262626"/>
                </a:solidFill>
                <a:latin typeface="Calibri"/>
                <a:cs typeface="Calibri"/>
              </a:rPr>
              <a:t>Lateral</a:t>
            </a:r>
            <a:r>
              <a:rPr dirty="0" sz="2400" spc="-4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20" b="1">
                <a:solidFill>
                  <a:srgbClr val="262626"/>
                </a:solidFill>
                <a:latin typeface="Calibri"/>
                <a:cs typeface="Calibri"/>
              </a:rPr>
              <a:t>pressure</a:t>
            </a:r>
            <a:r>
              <a:rPr dirty="0" sz="2400" spc="-16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created</a:t>
            </a:r>
            <a:r>
              <a:rPr dirty="0" sz="2400" spc="-14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by</a:t>
            </a:r>
            <a:r>
              <a:rPr dirty="0" sz="2400" spc="1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62626"/>
                </a:solidFill>
                <a:latin typeface="Calibri"/>
                <a:cs typeface="Calibri"/>
              </a:rPr>
              <a:t>the</a:t>
            </a:r>
            <a:r>
              <a:rPr dirty="0" sz="2400" spc="-6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heart</a:t>
            </a:r>
            <a:r>
              <a:rPr dirty="0" sz="2400" spc="-8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as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it</a:t>
            </a:r>
            <a:r>
              <a:rPr dirty="0" sz="2400" spc="2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5" b="1">
                <a:solidFill>
                  <a:srgbClr val="262626"/>
                </a:solidFill>
                <a:latin typeface="Calibri"/>
                <a:cs typeface="Calibri"/>
              </a:rPr>
              <a:t>pumps</a:t>
            </a:r>
            <a:r>
              <a:rPr dirty="0" sz="2400" spc="-10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blood,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against any unit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area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dirty="0" sz="2400" spc="-4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62626"/>
                </a:solidFill>
                <a:latin typeface="Calibri"/>
                <a:cs typeface="Calibri"/>
              </a:rPr>
              <a:t>the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vessel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wall.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Times New Roman"/>
              <a:cs typeface="Times New Roman"/>
            </a:endParaRPr>
          </a:p>
          <a:p>
            <a:pPr marL="323850">
              <a:lnSpc>
                <a:spcPct val="100000"/>
              </a:lnSpc>
            </a:pPr>
            <a:r>
              <a:rPr dirty="0" sz="2200" spc="-5">
                <a:latin typeface="Cooper Black"/>
                <a:cs typeface="Cooper Black"/>
              </a:rPr>
              <a:t>In </a:t>
            </a:r>
            <a:r>
              <a:rPr dirty="0" sz="2200" spc="-10">
                <a:latin typeface="Cooper Black"/>
                <a:cs typeface="Cooper Black"/>
              </a:rPr>
              <a:t>normal </a:t>
            </a:r>
            <a:r>
              <a:rPr dirty="0" sz="2200" spc="-20">
                <a:latin typeface="Cooper Black"/>
                <a:cs typeface="Cooper Black"/>
              </a:rPr>
              <a:t>adult </a:t>
            </a:r>
            <a:r>
              <a:rPr dirty="0" sz="2200">
                <a:latin typeface="Symbol"/>
                <a:cs typeface="Symbol"/>
              </a:rPr>
              <a:t></a:t>
            </a:r>
            <a:r>
              <a:rPr dirty="0" sz="2200">
                <a:latin typeface="Times New Roman"/>
                <a:cs typeface="Times New Roman"/>
              </a:rPr>
              <a:t> </a:t>
            </a:r>
            <a:r>
              <a:rPr dirty="0" sz="2200" spc="-25">
                <a:latin typeface="Cooper Black"/>
                <a:cs typeface="Cooper Black"/>
              </a:rPr>
              <a:t>120/80</a:t>
            </a:r>
            <a:r>
              <a:rPr dirty="0" sz="2200" spc="175">
                <a:latin typeface="Cooper Black"/>
                <a:cs typeface="Cooper Black"/>
              </a:rPr>
              <a:t> </a:t>
            </a:r>
            <a:r>
              <a:rPr dirty="0" sz="2200" spc="-5">
                <a:latin typeface="Cooper Black"/>
                <a:cs typeface="Cooper Black"/>
              </a:rPr>
              <a:t>mmHg</a:t>
            </a:r>
            <a:endParaRPr sz="2200">
              <a:latin typeface="Cooper Black"/>
              <a:cs typeface="Cooper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83300" y="2806700"/>
            <a:ext cx="2679700" cy="181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078431" y="6561770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358900"/>
            <a:ext cx="91440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73262" y="388899"/>
            <a:ext cx="5575300" cy="9626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92200" marR="5080" indent="-1079500">
              <a:lnSpc>
                <a:spcPts val="3800"/>
              </a:lnSpc>
              <a:tabLst>
                <a:tab pos="2361565" algn="l"/>
                <a:tab pos="3428365" algn="l"/>
                <a:tab pos="3758565" algn="l"/>
              </a:tabLst>
            </a:pPr>
            <a:r>
              <a:rPr dirty="0" spc="-30">
                <a:solidFill>
                  <a:srgbClr val="C00000"/>
                </a:solidFill>
              </a:rPr>
              <a:t>M</a:t>
            </a:r>
            <a:r>
              <a:rPr dirty="0">
                <a:solidFill>
                  <a:srgbClr val="C00000"/>
                </a:solidFill>
              </a:rPr>
              <a:t>e</a:t>
            </a:r>
            <a:r>
              <a:rPr dirty="0" spc="-15">
                <a:solidFill>
                  <a:srgbClr val="C00000"/>
                </a:solidFill>
              </a:rPr>
              <a:t>a</a:t>
            </a:r>
            <a:r>
              <a:rPr dirty="0" spc="-30">
                <a:solidFill>
                  <a:srgbClr val="C00000"/>
                </a:solidFill>
              </a:rPr>
              <a:t>s</a:t>
            </a:r>
            <a:r>
              <a:rPr dirty="0" spc="30">
                <a:solidFill>
                  <a:srgbClr val="C00000"/>
                </a:solidFill>
              </a:rPr>
              <a:t>u</a:t>
            </a:r>
            <a:r>
              <a:rPr dirty="0" spc="-15">
                <a:solidFill>
                  <a:srgbClr val="C00000"/>
                </a:solidFill>
              </a:rPr>
              <a:t>r</a:t>
            </a:r>
            <a:r>
              <a:rPr dirty="0" spc="-45">
                <a:solidFill>
                  <a:srgbClr val="C00000"/>
                </a:solidFill>
              </a:rPr>
              <a:t>i</a:t>
            </a:r>
            <a:r>
              <a:rPr dirty="0" spc="-50">
                <a:solidFill>
                  <a:srgbClr val="C00000"/>
                </a:solidFill>
              </a:rPr>
              <a:t>n</a:t>
            </a:r>
            <a:r>
              <a:rPr dirty="0">
                <a:solidFill>
                  <a:srgbClr val="C00000"/>
                </a:solidFill>
              </a:rPr>
              <a:t>g	B</a:t>
            </a:r>
            <a:r>
              <a:rPr dirty="0" spc="30">
                <a:solidFill>
                  <a:srgbClr val="C00000"/>
                </a:solidFill>
              </a:rPr>
              <a:t>l</a:t>
            </a:r>
            <a:r>
              <a:rPr dirty="0" spc="-30">
                <a:solidFill>
                  <a:srgbClr val="C00000"/>
                </a:solidFill>
              </a:rPr>
              <a:t>oo</a:t>
            </a:r>
            <a:r>
              <a:rPr dirty="0">
                <a:solidFill>
                  <a:srgbClr val="C00000"/>
                </a:solidFill>
              </a:rPr>
              <a:t>d	</a:t>
            </a:r>
            <a:r>
              <a:rPr dirty="0" spc="10">
                <a:solidFill>
                  <a:srgbClr val="C00000"/>
                </a:solidFill>
              </a:rPr>
              <a:t>P</a:t>
            </a:r>
            <a:r>
              <a:rPr dirty="0" spc="-15">
                <a:solidFill>
                  <a:srgbClr val="C00000"/>
                </a:solidFill>
              </a:rPr>
              <a:t>r</a:t>
            </a:r>
            <a:r>
              <a:rPr dirty="0">
                <a:solidFill>
                  <a:srgbClr val="C00000"/>
                </a:solidFill>
              </a:rPr>
              <a:t>e</a:t>
            </a:r>
            <a:r>
              <a:rPr dirty="0" spc="-30">
                <a:solidFill>
                  <a:srgbClr val="C00000"/>
                </a:solidFill>
              </a:rPr>
              <a:t>ss</a:t>
            </a:r>
            <a:r>
              <a:rPr dirty="0" spc="30">
                <a:solidFill>
                  <a:srgbClr val="C00000"/>
                </a:solidFill>
              </a:rPr>
              <a:t>u</a:t>
            </a:r>
            <a:r>
              <a:rPr dirty="0" spc="-15">
                <a:solidFill>
                  <a:srgbClr val="C00000"/>
                </a:solidFill>
              </a:rPr>
              <a:t>r</a:t>
            </a:r>
            <a:r>
              <a:rPr dirty="0">
                <a:solidFill>
                  <a:srgbClr val="C00000"/>
                </a:solidFill>
              </a:rPr>
              <a:t>e  </a:t>
            </a:r>
            <a:r>
              <a:rPr dirty="0" spc="-5">
                <a:solidFill>
                  <a:srgbClr val="C00000"/>
                </a:solidFill>
              </a:rPr>
              <a:t>Turbulent	</a:t>
            </a:r>
            <a:r>
              <a:rPr dirty="0" spc="-30">
                <a:solidFill>
                  <a:srgbClr val="C00000"/>
                </a:solidFill>
              </a:rPr>
              <a:t>Flow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4914900"/>
            <a:ext cx="9144000" cy="1943100"/>
          </a:xfrm>
          <a:custGeom>
            <a:avLst/>
            <a:gdLst/>
            <a:ahLst/>
            <a:cxnLst/>
            <a:rect l="l" t="t" r="r" b="b"/>
            <a:pathLst>
              <a:path w="9144000" h="1943100">
                <a:moveTo>
                  <a:pt x="9144000" y="1943100"/>
                </a:moveTo>
                <a:lnTo>
                  <a:pt x="9144000" y="0"/>
                </a:lnTo>
                <a:lnTo>
                  <a:pt x="0" y="0"/>
                </a:lnTo>
                <a:lnTo>
                  <a:pt x="0" y="1943100"/>
                </a:lnTo>
                <a:lnTo>
                  <a:pt x="9144000" y="19431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8739" y="4939982"/>
            <a:ext cx="8343265" cy="1724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100" indent="-406400">
              <a:lnSpc>
                <a:spcPct val="100000"/>
              </a:lnSpc>
              <a:buAutoNum type="arabicPeriod"/>
              <a:tabLst>
                <a:tab pos="419100" algn="l"/>
                <a:tab pos="419734" algn="l"/>
              </a:tabLst>
            </a:pPr>
            <a:r>
              <a:rPr dirty="0" sz="2600" b="1">
                <a:latin typeface="Calibri"/>
                <a:cs typeface="Calibri"/>
              </a:rPr>
              <a:t>Cuff </a:t>
            </a:r>
            <a:r>
              <a:rPr dirty="0" sz="2600" spc="-20" b="1">
                <a:latin typeface="Calibri"/>
                <a:cs typeface="Calibri"/>
              </a:rPr>
              <a:t>pressure </a:t>
            </a:r>
            <a:r>
              <a:rPr dirty="0" sz="2600" b="1">
                <a:latin typeface="Calibri"/>
                <a:cs typeface="Calibri"/>
              </a:rPr>
              <a:t>&gt; </a:t>
            </a:r>
            <a:r>
              <a:rPr dirty="0" sz="2600" spc="-25" b="1">
                <a:latin typeface="Calibri"/>
                <a:cs typeface="Calibri"/>
              </a:rPr>
              <a:t>systolic </a:t>
            </a:r>
            <a:r>
              <a:rPr dirty="0" sz="2600" spc="-10" b="1">
                <a:latin typeface="Calibri"/>
                <a:cs typeface="Calibri"/>
              </a:rPr>
              <a:t>blood </a:t>
            </a:r>
            <a:r>
              <a:rPr dirty="0" sz="2600" spc="-20" b="1">
                <a:latin typeface="Calibri"/>
                <a:cs typeface="Calibri"/>
              </a:rPr>
              <a:t>pressure.. </a:t>
            </a:r>
            <a:r>
              <a:rPr dirty="0" sz="2600" spc="-10" b="1">
                <a:solidFill>
                  <a:srgbClr val="C00000"/>
                </a:solidFill>
                <a:latin typeface="Calibri"/>
                <a:cs typeface="Calibri"/>
              </a:rPr>
              <a:t>No</a:t>
            </a:r>
            <a:r>
              <a:rPr dirty="0" sz="2600" spc="3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C00000"/>
                </a:solidFill>
                <a:latin typeface="Calibri"/>
                <a:cs typeface="Calibri"/>
              </a:rPr>
              <a:t>sound</a:t>
            </a:r>
            <a:endParaRPr sz="26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419100" algn="l"/>
                <a:tab pos="419734" algn="l"/>
              </a:tabLst>
            </a:pPr>
            <a:r>
              <a:rPr dirty="0" sz="2600" spc="5" b="1">
                <a:latin typeface="Calibri"/>
                <a:cs typeface="Calibri"/>
              </a:rPr>
              <a:t>The </a:t>
            </a:r>
            <a:r>
              <a:rPr dirty="0" sz="2600" spc="-30" b="1">
                <a:solidFill>
                  <a:srgbClr val="C00000"/>
                </a:solidFill>
                <a:latin typeface="Calibri"/>
                <a:cs typeface="Calibri"/>
              </a:rPr>
              <a:t>first </a:t>
            </a:r>
            <a:r>
              <a:rPr dirty="0" sz="2600" spc="-10" b="1">
                <a:solidFill>
                  <a:srgbClr val="C00000"/>
                </a:solidFill>
                <a:latin typeface="Calibri"/>
                <a:cs typeface="Calibri"/>
              </a:rPr>
              <a:t>sound </a:t>
            </a:r>
            <a:r>
              <a:rPr dirty="0" sz="2600" spc="-20" b="1">
                <a:latin typeface="Calibri"/>
                <a:cs typeface="Calibri"/>
              </a:rPr>
              <a:t>is </a:t>
            </a:r>
            <a:r>
              <a:rPr dirty="0" sz="2600" spc="-5" b="1">
                <a:latin typeface="Calibri"/>
                <a:cs typeface="Calibri"/>
              </a:rPr>
              <a:t>heard </a:t>
            </a:r>
            <a:r>
              <a:rPr dirty="0" sz="2600" spc="5" b="1">
                <a:latin typeface="Calibri"/>
                <a:cs typeface="Calibri"/>
              </a:rPr>
              <a:t>at </a:t>
            </a:r>
            <a:r>
              <a:rPr dirty="0" sz="2600" b="1">
                <a:latin typeface="Calibri"/>
                <a:cs typeface="Calibri"/>
              </a:rPr>
              <a:t>peak </a:t>
            </a:r>
            <a:r>
              <a:rPr dirty="0" sz="2600" spc="-25" b="1">
                <a:latin typeface="Calibri"/>
                <a:cs typeface="Calibri"/>
              </a:rPr>
              <a:t>systolic</a:t>
            </a:r>
            <a:r>
              <a:rPr dirty="0" sz="2600" spc="130" b="1">
                <a:latin typeface="Calibri"/>
                <a:cs typeface="Calibri"/>
              </a:rPr>
              <a:t> </a:t>
            </a:r>
            <a:r>
              <a:rPr dirty="0" sz="2600" spc="-20" b="1">
                <a:latin typeface="Calibri"/>
                <a:cs typeface="Calibri"/>
              </a:rPr>
              <a:t>pressure.</a:t>
            </a:r>
            <a:endParaRPr sz="26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280"/>
              </a:spcBef>
              <a:buClr>
                <a:srgbClr val="000000"/>
              </a:buClr>
              <a:buAutoNum type="arabicPeriod"/>
              <a:tabLst>
                <a:tab pos="418465" algn="l"/>
                <a:tab pos="419100" algn="l"/>
              </a:tabLst>
            </a:pPr>
            <a:r>
              <a:rPr dirty="0" sz="2600" spc="-5" b="1">
                <a:solidFill>
                  <a:srgbClr val="C00000"/>
                </a:solidFill>
                <a:latin typeface="Calibri"/>
                <a:cs typeface="Calibri"/>
              </a:rPr>
              <a:t>Sounds </a:t>
            </a:r>
            <a:r>
              <a:rPr dirty="0" sz="2600" spc="-5" b="1">
                <a:latin typeface="Calibri"/>
                <a:cs typeface="Calibri"/>
              </a:rPr>
              <a:t>are heard </a:t>
            </a:r>
            <a:r>
              <a:rPr dirty="0" sz="2600" spc="-25" b="1">
                <a:latin typeface="Calibri"/>
                <a:cs typeface="Calibri"/>
              </a:rPr>
              <a:t>while </a:t>
            </a:r>
            <a:r>
              <a:rPr dirty="0" sz="2600" spc="-5" b="1">
                <a:latin typeface="Calibri"/>
                <a:cs typeface="Calibri"/>
              </a:rPr>
              <a:t>cuff </a:t>
            </a:r>
            <a:r>
              <a:rPr dirty="0" sz="2600" spc="-20" b="1">
                <a:latin typeface="Calibri"/>
                <a:cs typeface="Calibri"/>
              </a:rPr>
              <a:t>pressure </a:t>
            </a:r>
            <a:r>
              <a:rPr dirty="0" sz="2600" b="1">
                <a:latin typeface="Calibri"/>
                <a:cs typeface="Calibri"/>
              </a:rPr>
              <a:t>&lt; </a:t>
            </a:r>
            <a:r>
              <a:rPr dirty="0" sz="2600" spc="-10" b="1">
                <a:latin typeface="Calibri"/>
                <a:cs typeface="Calibri"/>
              </a:rPr>
              <a:t>blood</a:t>
            </a:r>
            <a:r>
              <a:rPr dirty="0" sz="2600" spc="245" b="1">
                <a:latin typeface="Calibri"/>
                <a:cs typeface="Calibri"/>
              </a:rPr>
              <a:t> </a:t>
            </a:r>
            <a:r>
              <a:rPr dirty="0" sz="2600" spc="-20" b="1">
                <a:latin typeface="Calibri"/>
                <a:cs typeface="Calibri"/>
              </a:rPr>
              <a:t>pressure.</a:t>
            </a:r>
            <a:endParaRPr sz="26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280"/>
              </a:spcBef>
              <a:buClr>
                <a:srgbClr val="000000"/>
              </a:buClr>
              <a:buAutoNum type="arabicPeriod"/>
              <a:tabLst>
                <a:tab pos="418465" algn="l"/>
                <a:tab pos="419100" algn="l"/>
              </a:tabLst>
            </a:pPr>
            <a:r>
              <a:rPr dirty="0" sz="2600" spc="-10" b="1">
                <a:solidFill>
                  <a:srgbClr val="C00000"/>
                </a:solidFill>
                <a:latin typeface="Calibri"/>
                <a:cs typeface="Calibri"/>
              </a:rPr>
              <a:t>Sound disappears </a:t>
            </a:r>
            <a:r>
              <a:rPr dirty="0" sz="2600" spc="-15" b="1">
                <a:latin typeface="Calibri"/>
                <a:cs typeface="Calibri"/>
              </a:rPr>
              <a:t>when </a:t>
            </a:r>
            <a:r>
              <a:rPr dirty="0" sz="2600" spc="-5" b="1">
                <a:latin typeface="Calibri"/>
                <a:cs typeface="Calibri"/>
              </a:rPr>
              <a:t>cuff </a:t>
            </a:r>
            <a:r>
              <a:rPr dirty="0" sz="2600" spc="-20" b="1">
                <a:latin typeface="Calibri"/>
                <a:cs typeface="Calibri"/>
              </a:rPr>
              <a:t>pressure </a:t>
            </a:r>
            <a:r>
              <a:rPr dirty="0" sz="2600" b="1">
                <a:latin typeface="Calibri"/>
                <a:cs typeface="Calibri"/>
              </a:rPr>
              <a:t>&lt; </a:t>
            </a:r>
            <a:r>
              <a:rPr dirty="0" sz="2600" spc="-20" b="1">
                <a:latin typeface="Calibri"/>
                <a:cs typeface="Calibri"/>
              </a:rPr>
              <a:t>diastolic</a:t>
            </a:r>
            <a:r>
              <a:rPr dirty="0" sz="2600" spc="420" b="1">
                <a:latin typeface="Calibri"/>
                <a:cs typeface="Calibri"/>
              </a:rPr>
              <a:t> </a:t>
            </a:r>
            <a:r>
              <a:rPr dirty="0" sz="2600" spc="-20" b="1">
                <a:latin typeface="Calibri"/>
                <a:cs typeface="Calibri"/>
              </a:rPr>
              <a:t>pressure.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8508" y="5918799"/>
            <a:ext cx="2165985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0" b="1" i="1">
                <a:solidFill>
                  <a:srgbClr val="008000"/>
                </a:solidFill>
                <a:latin typeface="Brush Script MT"/>
                <a:cs typeface="Brush Script MT"/>
              </a:rPr>
              <a:t>Thank</a:t>
            </a:r>
            <a:r>
              <a:rPr dirty="0" sz="4800" spc="-170" b="1" i="1">
                <a:solidFill>
                  <a:srgbClr val="008000"/>
                </a:solidFill>
                <a:latin typeface="Brush Script MT"/>
                <a:cs typeface="Brush Script MT"/>
              </a:rPr>
              <a:t> </a:t>
            </a:r>
            <a:r>
              <a:rPr dirty="0" sz="4800" spc="-125" b="1" i="1">
                <a:solidFill>
                  <a:srgbClr val="008000"/>
                </a:solidFill>
                <a:latin typeface="Brush Script MT"/>
                <a:cs typeface="Brush Script MT"/>
              </a:rPr>
              <a:t>You</a:t>
            </a:r>
            <a:endParaRPr sz="480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98500"/>
            <a:ext cx="9131300" cy="431800"/>
          </a:xfrm>
          <a:custGeom>
            <a:avLst/>
            <a:gdLst/>
            <a:ahLst/>
            <a:cxnLst/>
            <a:rect l="l" t="t" r="r" b="b"/>
            <a:pathLst>
              <a:path w="9131300" h="431800">
                <a:moveTo>
                  <a:pt x="0" y="431800"/>
                </a:moveTo>
                <a:lnTo>
                  <a:pt x="9131300" y="431800"/>
                </a:lnTo>
                <a:lnTo>
                  <a:pt x="913130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6090" y="705523"/>
            <a:ext cx="8709660" cy="393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15">
                <a:solidFill>
                  <a:srgbClr val="C00000"/>
                </a:solidFill>
              </a:rPr>
              <a:t>Pressure changes </a:t>
            </a:r>
            <a:r>
              <a:rPr dirty="0" sz="2500" spc="-10">
                <a:solidFill>
                  <a:srgbClr val="C00000"/>
                </a:solidFill>
              </a:rPr>
              <a:t>throughout </a:t>
            </a:r>
            <a:r>
              <a:rPr dirty="0" sz="2500" spc="10">
                <a:solidFill>
                  <a:srgbClr val="C00000"/>
                </a:solidFill>
              </a:rPr>
              <a:t>the </a:t>
            </a:r>
            <a:r>
              <a:rPr dirty="0" sz="2500" spc="-20">
                <a:solidFill>
                  <a:srgbClr val="C00000"/>
                </a:solidFill>
              </a:rPr>
              <a:t>systemic</a:t>
            </a:r>
            <a:r>
              <a:rPr dirty="0" sz="2500" spc="195">
                <a:solidFill>
                  <a:srgbClr val="C00000"/>
                </a:solidFill>
              </a:rPr>
              <a:t> </a:t>
            </a:r>
            <a:r>
              <a:rPr dirty="0" sz="2500" spc="-10">
                <a:solidFill>
                  <a:srgbClr val="C00000"/>
                </a:solidFill>
              </a:rPr>
              <a:t>circulation</a:t>
            </a:r>
            <a:endParaRPr sz="2500"/>
          </a:p>
        </p:txBody>
      </p:sp>
      <p:sp>
        <p:nvSpPr>
          <p:cNvPr id="10" name="object 10"/>
          <p:cNvSpPr/>
          <p:nvPr/>
        </p:nvSpPr>
        <p:spPr>
          <a:xfrm>
            <a:off x="0" y="1346200"/>
            <a:ext cx="9144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5"/>
              </a:lnSpc>
            </a:pPr>
            <a:r>
              <a:rPr dirty="0" spc="-5"/>
              <a:t>Dr. </a:t>
            </a:r>
            <a:r>
              <a:rPr dirty="0" spc="-20"/>
              <a:t>Abeer A. </a:t>
            </a:r>
            <a:r>
              <a:rPr dirty="0" spc="-25"/>
              <a:t>Al-Masri,  </a:t>
            </a:r>
            <a:r>
              <a:rPr dirty="0" spc="-20"/>
              <a:t>Faculty  of </a:t>
            </a:r>
            <a:r>
              <a:rPr dirty="0" spc="-25"/>
              <a:t>Medicine,  </a:t>
            </a:r>
            <a:r>
              <a:rPr dirty="0" spc="90"/>
              <a:t> </a:t>
            </a:r>
            <a:r>
              <a:rPr dirty="0" spc="10"/>
              <a:t>KSU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26799" y="1541614"/>
            <a:ext cx="3674745" cy="4958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313055" indent="-292100">
              <a:lnSpc>
                <a:spcPct val="100000"/>
              </a:lnSpc>
            </a:pPr>
            <a:r>
              <a:rPr dirty="0" sz="1700" spc="565">
                <a:solidFill>
                  <a:srgbClr val="8D1515"/>
                </a:solidFill>
                <a:latin typeface="Arial"/>
                <a:cs typeface="Arial"/>
              </a:rPr>
              <a:t>q</a:t>
            </a:r>
            <a:r>
              <a:rPr dirty="0" sz="1700" spc="5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000" b="1">
                <a:latin typeface="Calibri"/>
                <a:cs typeface="Calibri"/>
              </a:rPr>
              <a:t>Blood </a:t>
            </a:r>
            <a:r>
              <a:rPr dirty="0" sz="2000" spc="-5" b="1">
                <a:latin typeface="Calibri"/>
                <a:cs typeface="Calibri"/>
              </a:rPr>
              <a:t>flows </a:t>
            </a:r>
            <a:r>
              <a:rPr dirty="0" sz="2000" spc="10" b="1">
                <a:latin typeface="Calibri"/>
                <a:cs typeface="Calibri"/>
              </a:rPr>
              <a:t>down </a:t>
            </a:r>
            <a:r>
              <a:rPr dirty="0" sz="2000" b="1">
                <a:latin typeface="Calibri"/>
                <a:cs typeface="Calibri"/>
              </a:rPr>
              <a:t>a pressure  </a:t>
            </a:r>
            <a:r>
              <a:rPr dirty="0" sz="2000" spc="-5" b="1">
                <a:latin typeface="Calibri"/>
                <a:cs typeface="Calibri"/>
              </a:rPr>
              <a:t>gradient.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dirty="0" sz="1700" spc="565">
                <a:solidFill>
                  <a:srgbClr val="8D1515"/>
                </a:solidFill>
                <a:latin typeface="Arial"/>
                <a:cs typeface="Arial"/>
              </a:rPr>
              <a:t>q</a:t>
            </a:r>
            <a:r>
              <a:rPr dirty="0" sz="1700" spc="-60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000" b="1">
                <a:latin typeface="Calibri"/>
                <a:cs typeface="Calibri"/>
              </a:rPr>
              <a:t>Highest </a:t>
            </a:r>
            <a:r>
              <a:rPr dirty="0" sz="2000" spc="5" b="1">
                <a:latin typeface="Calibri"/>
                <a:cs typeface="Calibri"/>
              </a:rPr>
              <a:t>at </a:t>
            </a:r>
            <a:r>
              <a:rPr dirty="0" sz="2000" spc="10" b="1">
                <a:latin typeface="Calibri"/>
                <a:cs typeface="Calibri"/>
              </a:rPr>
              <a:t>the </a:t>
            </a:r>
            <a:r>
              <a:rPr dirty="0" sz="2000" b="1">
                <a:latin typeface="Calibri"/>
                <a:cs typeface="Calibri"/>
              </a:rPr>
              <a:t>heart.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dirty="0" sz="1700" spc="565">
                <a:solidFill>
                  <a:srgbClr val="8D1515"/>
                </a:solidFill>
                <a:latin typeface="Arial"/>
                <a:cs typeface="Arial"/>
              </a:rPr>
              <a:t>q</a:t>
            </a:r>
            <a:r>
              <a:rPr dirty="0" sz="1700" spc="95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000" b="1">
                <a:latin typeface="Calibri"/>
                <a:cs typeface="Calibri"/>
              </a:rPr>
              <a:t>↓ </a:t>
            </a:r>
            <a:r>
              <a:rPr dirty="0" sz="2000" spc="-10" b="1">
                <a:latin typeface="Calibri"/>
                <a:cs typeface="Calibri"/>
              </a:rPr>
              <a:t>over </a:t>
            </a:r>
            <a:r>
              <a:rPr dirty="0" sz="2000" b="1">
                <a:latin typeface="Calibri"/>
                <a:cs typeface="Calibri"/>
              </a:rPr>
              <a:t>distance.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dirty="0" sz="1700" spc="565">
                <a:solidFill>
                  <a:srgbClr val="8D1515"/>
                </a:solidFill>
                <a:latin typeface="Arial"/>
                <a:cs typeface="Arial"/>
              </a:rPr>
              <a:t>q</a:t>
            </a:r>
            <a:r>
              <a:rPr dirty="0" sz="1700" spc="100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000" b="1">
                <a:latin typeface="Calibri"/>
                <a:cs typeface="Calibri"/>
              </a:rPr>
              <a:t>↓ </a:t>
            </a:r>
            <a:r>
              <a:rPr dirty="0" sz="2000" spc="-10" b="1">
                <a:latin typeface="Calibri"/>
                <a:cs typeface="Calibri"/>
              </a:rPr>
              <a:t>90% from </a:t>
            </a:r>
            <a:r>
              <a:rPr dirty="0" sz="2000" b="1">
                <a:latin typeface="Calibri"/>
                <a:cs typeface="Calibri"/>
              </a:rPr>
              <a:t>aorta to </a:t>
            </a:r>
            <a:r>
              <a:rPr dirty="0" sz="2000" spc="-10" b="1">
                <a:latin typeface="Calibri"/>
                <a:cs typeface="Calibri"/>
              </a:rPr>
              <a:t>vena </a:t>
            </a:r>
            <a:r>
              <a:rPr dirty="0" sz="2000" spc="-15" b="1">
                <a:latin typeface="Calibri"/>
                <a:cs typeface="Calibri"/>
              </a:rPr>
              <a:t>cava.</a:t>
            </a:r>
            <a:endParaRPr sz="2000">
              <a:latin typeface="Calibri"/>
              <a:cs typeface="Calibri"/>
            </a:endParaRPr>
          </a:p>
          <a:p>
            <a:pPr marL="304800" marR="681355" indent="-292100">
              <a:lnSpc>
                <a:spcPct val="100000"/>
              </a:lnSpc>
              <a:spcBef>
                <a:spcPts val="1700"/>
              </a:spcBef>
            </a:pPr>
            <a:r>
              <a:rPr dirty="0" sz="1700" spc="565">
                <a:solidFill>
                  <a:srgbClr val="8D1515"/>
                </a:solidFill>
                <a:latin typeface="Arial"/>
                <a:cs typeface="Arial"/>
              </a:rPr>
              <a:t>q</a:t>
            </a:r>
            <a:r>
              <a:rPr dirty="0" sz="1700" spc="-80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000" b="1">
                <a:latin typeface="Calibri"/>
                <a:cs typeface="Calibri"/>
              </a:rPr>
              <a:t>Greatest </a:t>
            </a:r>
            <a:r>
              <a:rPr dirty="0" sz="2000" spc="5" b="1">
                <a:latin typeface="Calibri"/>
                <a:cs typeface="Calibri"/>
              </a:rPr>
              <a:t>drop </a:t>
            </a:r>
            <a:r>
              <a:rPr dirty="0" sz="2000" b="1">
                <a:latin typeface="Calibri"/>
                <a:cs typeface="Calibri"/>
              </a:rPr>
              <a:t>in pressure  </a:t>
            </a:r>
            <a:r>
              <a:rPr dirty="0" sz="2000" spc="-10" b="1">
                <a:latin typeface="Calibri"/>
                <a:cs typeface="Calibri"/>
              </a:rPr>
              <a:t>occurs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5" b="1">
                <a:latin typeface="Calibri"/>
                <a:cs typeface="Calibri"/>
              </a:rPr>
              <a:t> arterioles.</a:t>
            </a:r>
            <a:endParaRPr sz="2000">
              <a:latin typeface="Calibri"/>
              <a:cs typeface="Calibri"/>
            </a:endParaRPr>
          </a:p>
          <a:p>
            <a:pPr marL="304800" marR="914400" indent="-292100">
              <a:lnSpc>
                <a:spcPct val="100000"/>
              </a:lnSpc>
              <a:spcBef>
                <a:spcPts val="1700"/>
              </a:spcBef>
            </a:pPr>
            <a:r>
              <a:rPr dirty="0" sz="1700" spc="565">
                <a:solidFill>
                  <a:srgbClr val="8D1515"/>
                </a:solidFill>
                <a:latin typeface="Arial"/>
                <a:cs typeface="Arial"/>
              </a:rPr>
              <a:t>q</a:t>
            </a:r>
            <a:r>
              <a:rPr dirty="0" sz="1700" spc="35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No large </a:t>
            </a:r>
            <a:r>
              <a:rPr dirty="0" sz="2000" b="1">
                <a:latin typeface="Calibri"/>
                <a:cs typeface="Calibri"/>
              </a:rPr>
              <a:t>fluctuations in  capillaries &amp;</a:t>
            </a:r>
            <a:r>
              <a:rPr dirty="0" sz="2000" spc="-114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veins.</a:t>
            </a:r>
            <a:endParaRPr sz="2000">
              <a:latin typeface="Calibri"/>
              <a:cs typeface="Calibri"/>
            </a:endParaRPr>
          </a:p>
          <a:p>
            <a:pPr marL="304800" marR="176530" indent="-292100">
              <a:lnSpc>
                <a:spcPct val="100000"/>
              </a:lnSpc>
              <a:spcBef>
                <a:spcPts val="1700"/>
              </a:spcBef>
            </a:pPr>
            <a:r>
              <a:rPr dirty="0" sz="1700" spc="565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000" spc="-15" b="1">
                <a:latin typeface="Calibri"/>
                <a:cs typeface="Calibri"/>
              </a:rPr>
              <a:t>BP averages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120 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mm 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Hg </a:t>
            </a:r>
            <a:r>
              <a:rPr dirty="0" sz="2000" spc="5" b="1">
                <a:latin typeface="Calibri"/>
                <a:cs typeface="Calibri"/>
              </a:rPr>
              <a:t>in  </a:t>
            </a:r>
            <a:r>
              <a:rPr dirty="0" sz="2000" b="1">
                <a:latin typeface="Calibri"/>
                <a:cs typeface="Calibri"/>
              </a:rPr>
              <a:t>aorta &amp; </a:t>
            </a:r>
            <a:r>
              <a:rPr dirty="0" sz="2000" spc="10" b="1">
                <a:latin typeface="Calibri"/>
                <a:cs typeface="Calibri"/>
              </a:rPr>
              <a:t>drops </a:t>
            </a:r>
            <a:r>
              <a:rPr dirty="0" sz="2000" b="1">
                <a:latin typeface="Calibri"/>
                <a:cs typeface="Calibri"/>
              </a:rPr>
              <a:t>to </a:t>
            </a:r>
            <a:r>
              <a:rPr dirty="0" sz="2000" spc="-10" b="1">
                <a:solidFill>
                  <a:srgbClr val="333399"/>
                </a:solidFill>
                <a:latin typeface="Calibri"/>
                <a:cs typeface="Calibri"/>
              </a:rPr>
              <a:t>0-2 </a:t>
            </a:r>
            <a:r>
              <a:rPr dirty="0" sz="2000" spc="-15" b="1">
                <a:solidFill>
                  <a:srgbClr val="333399"/>
                </a:solidFill>
                <a:latin typeface="Calibri"/>
                <a:cs typeface="Calibri"/>
              </a:rPr>
              <a:t>mm </a:t>
            </a:r>
            <a:r>
              <a:rPr dirty="0" sz="2000" spc="15" b="1">
                <a:solidFill>
                  <a:srgbClr val="333399"/>
                </a:solidFill>
                <a:latin typeface="Calibri"/>
                <a:cs typeface="Calibri"/>
              </a:rPr>
              <a:t>Hg</a:t>
            </a:r>
            <a:r>
              <a:rPr dirty="0" sz="2000" spc="-290" b="1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dirty="0" sz="2000" spc="5" b="1">
                <a:latin typeface="Calibri"/>
                <a:cs typeface="Calibri"/>
              </a:rPr>
              <a:t>in  </a:t>
            </a:r>
            <a:r>
              <a:rPr dirty="0" sz="2000" spc="-15" b="1">
                <a:latin typeface="Calibri"/>
                <a:cs typeface="Calibri"/>
              </a:rPr>
              <a:t>RA.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130300"/>
            <a:ext cx="5080000" cy="572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698500"/>
            <a:ext cx="9131300" cy="431800"/>
          </a:xfrm>
          <a:custGeom>
            <a:avLst/>
            <a:gdLst/>
            <a:ahLst/>
            <a:cxnLst/>
            <a:rect l="l" t="t" r="r" b="b"/>
            <a:pathLst>
              <a:path w="9131300" h="431800">
                <a:moveTo>
                  <a:pt x="0" y="431800"/>
                </a:moveTo>
                <a:lnTo>
                  <a:pt x="9131300" y="431800"/>
                </a:lnTo>
                <a:lnTo>
                  <a:pt x="913130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6090" y="705523"/>
            <a:ext cx="8709660" cy="393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15">
                <a:solidFill>
                  <a:srgbClr val="C00000"/>
                </a:solidFill>
              </a:rPr>
              <a:t>Pressure changes </a:t>
            </a:r>
            <a:r>
              <a:rPr dirty="0" sz="2500" spc="-10">
                <a:solidFill>
                  <a:srgbClr val="C00000"/>
                </a:solidFill>
              </a:rPr>
              <a:t>throughout </a:t>
            </a:r>
            <a:r>
              <a:rPr dirty="0" sz="2500" spc="10">
                <a:solidFill>
                  <a:srgbClr val="C00000"/>
                </a:solidFill>
              </a:rPr>
              <a:t>the </a:t>
            </a:r>
            <a:r>
              <a:rPr dirty="0" sz="2500" spc="-20">
                <a:solidFill>
                  <a:srgbClr val="C00000"/>
                </a:solidFill>
              </a:rPr>
              <a:t>systemic</a:t>
            </a:r>
            <a:r>
              <a:rPr dirty="0" sz="2500" spc="195">
                <a:solidFill>
                  <a:srgbClr val="C00000"/>
                </a:solidFill>
              </a:rPr>
              <a:t> </a:t>
            </a:r>
            <a:r>
              <a:rPr dirty="0" sz="2500" spc="-10">
                <a:solidFill>
                  <a:srgbClr val="C00000"/>
                </a:solidFill>
              </a:rPr>
              <a:t>circulation</a:t>
            </a:r>
            <a:endParaRPr sz="2500"/>
          </a:p>
        </p:txBody>
      </p:sp>
      <p:sp>
        <p:nvSpPr>
          <p:cNvPr id="13" name="object 13"/>
          <p:cNvSpPr txBox="1"/>
          <p:nvPr/>
        </p:nvSpPr>
        <p:spPr>
          <a:xfrm>
            <a:off x="8498840" y="6645632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259" y="6705786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1800" y="1054100"/>
            <a:ext cx="8712200" cy="584200"/>
          </a:xfrm>
          <a:custGeom>
            <a:avLst/>
            <a:gdLst/>
            <a:ahLst/>
            <a:cxnLst/>
            <a:rect l="l" t="t" r="r" b="b"/>
            <a:pathLst>
              <a:path w="8712200" h="584200">
                <a:moveTo>
                  <a:pt x="0" y="584200"/>
                </a:moveTo>
                <a:lnTo>
                  <a:pt x="8712200" y="584200"/>
                </a:lnTo>
                <a:lnTo>
                  <a:pt x="8712200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31391" y="1085761"/>
            <a:ext cx="7708900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>
                <a:solidFill>
                  <a:srgbClr val="C00000"/>
                </a:solidFill>
              </a:rPr>
              <a:t>Variations </a:t>
            </a:r>
            <a:r>
              <a:rPr dirty="0" spc="-25">
                <a:solidFill>
                  <a:srgbClr val="C00000"/>
                </a:solidFill>
              </a:rPr>
              <a:t>in </a:t>
            </a:r>
            <a:r>
              <a:rPr dirty="0" spc="-20">
                <a:solidFill>
                  <a:srgbClr val="C00000"/>
                </a:solidFill>
              </a:rPr>
              <a:t>Arterial </a:t>
            </a:r>
            <a:r>
              <a:rPr dirty="0" spc="-10">
                <a:solidFill>
                  <a:srgbClr val="C00000"/>
                </a:solidFill>
              </a:rPr>
              <a:t>Blood</a:t>
            </a:r>
            <a:r>
              <a:rPr dirty="0" spc="484">
                <a:solidFill>
                  <a:srgbClr val="C00000"/>
                </a:solidFill>
              </a:rPr>
              <a:t> </a:t>
            </a:r>
            <a:r>
              <a:rPr dirty="0" spc="-10">
                <a:solidFill>
                  <a:srgbClr val="C00000"/>
                </a:solidFill>
              </a:rPr>
              <a:t>Pressure</a:t>
            </a:r>
          </a:p>
        </p:txBody>
      </p:sp>
      <p:sp>
        <p:nvSpPr>
          <p:cNvPr id="10" name="object 10"/>
          <p:cNvSpPr/>
          <p:nvPr/>
        </p:nvSpPr>
        <p:spPr>
          <a:xfrm>
            <a:off x="1270000" y="2184400"/>
            <a:ext cx="7048500" cy="3022600"/>
          </a:xfrm>
          <a:custGeom>
            <a:avLst/>
            <a:gdLst/>
            <a:ahLst/>
            <a:cxnLst/>
            <a:rect l="l" t="t" r="r" b="b"/>
            <a:pathLst>
              <a:path w="7048500" h="3022600">
                <a:moveTo>
                  <a:pt x="0" y="3022600"/>
                </a:moveTo>
                <a:lnTo>
                  <a:pt x="7048500" y="3022600"/>
                </a:lnTo>
                <a:lnTo>
                  <a:pt x="7048500" y="0"/>
                </a:lnTo>
                <a:lnTo>
                  <a:pt x="0" y="0"/>
                </a:lnTo>
                <a:lnTo>
                  <a:pt x="0" y="3022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37296" y="2206307"/>
            <a:ext cx="3907154" cy="2853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507365" algn="l"/>
              </a:tabLst>
            </a:pPr>
            <a:r>
              <a:rPr dirty="0" sz="2000" spc="67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10" b="1">
                <a:latin typeface="Calibri"/>
                <a:cs typeface="Calibri"/>
              </a:rPr>
              <a:t>Aortic</a:t>
            </a:r>
            <a:r>
              <a:rPr dirty="0" sz="2400" spc="-105" b="1">
                <a:latin typeface="Calibri"/>
                <a:cs typeface="Calibri"/>
              </a:rPr>
              <a:t> </a:t>
            </a:r>
            <a:r>
              <a:rPr dirty="0" sz="2400" spc="15" b="1">
                <a:latin typeface="Calibri"/>
                <a:cs typeface="Calibri"/>
              </a:rPr>
              <a:t>pressure:</a:t>
            </a:r>
            <a:endParaRPr sz="2400">
              <a:latin typeface="Calibri"/>
              <a:cs typeface="Calibri"/>
            </a:endParaRPr>
          </a:p>
          <a:p>
            <a:pPr marL="977900" indent="-355600">
              <a:lnSpc>
                <a:spcPct val="100000"/>
              </a:lnSpc>
              <a:spcBef>
                <a:spcPts val="1220"/>
              </a:spcBef>
              <a:buClr>
                <a:srgbClr val="0070C0"/>
              </a:buClr>
              <a:buSzPct val="86363"/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dirty="0" sz="2200" spc="-10">
                <a:latin typeface="Calibri"/>
                <a:cs typeface="Calibri"/>
              </a:rPr>
              <a:t>120 </a:t>
            </a:r>
            <a:r>
              <a:rPr dirty="0" sz="2200" spc="25">
                <a:latin typeface="Calibri"/>
                <a:cs typeface="Calibri"/>
              </a:rPr>
              <a:t>mmHg</a:t>
            </a:r>
            <a:r>
              <a:rPr dirty="0" sz="2200" spc="-1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systolic.</a:t>
            </a:r>
            <a:endParaRPr sz="2200">
              <a:latin typeface="Calibri"/>
              <a:cs typeface="Calibri"/>
            </a:endParaRPr>
          </a:p>
          <a:p>
            <a:pPr marL="1104900" indent="-482600">
              <a:lnSpc>
                <a:spcPct val="100000"/>
              </a:lnSpc>
              <a:spcBef>
                <a:spcPts val="660"/>
              </a:spcBef>
              <a:buClr>
                <a:srgbClr val="0070C0"/>
              </a:buClr>
              <a:buSzPct val="86363"/>
              <a:buFont typeface="Symbol"/>
              <a:buChar char=""/>
              <a:tabLst>
                <a:tab pos="1104265" algn="l"/>
                <a:tab pos="1104900" algn="l"/>
              </a:tabLst>
            </a:pPr>
            <a:r>
              <a:rPr dirty="0" sz="2200" spc="-10">
                <a:latin typeface="Calibri"/>
                <a:cs typeface="Calibri"/>
              </a:rPr>
              <a:t>80 </a:t>
            </a:r>
            <a:r>
              <a:rPr dirty="0" sz="2200" spc="25">
                <a:latin typeface="Calibri"/>
                <a:cs typeface="Calibri"/>
              </a:rPr>
              <a:t>mmHg</a:t>
            </a:r>
            <a:r>
              <a:rPr dirty="0" sz="2200" spc="-10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diastolic.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507365" algn="l"/>
              </a:tabLst>
            </a:pPr>
            <a:r>
              <a:rPr dirty="0" sz="2000" spc="67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20" b="1">
                <a:latin typeface="Calibri"/>
                <a:cs typeface="Calibri"/>
              </a:rPr>
              <a:t>Normal </a:t>
            </a:r>
            <a:r>
              <a:rPr dirty="0" sz="2400" spc="5" b="1">
                <a:latin typeface="Calibri"/>
                <a:cs typeface="Calibri"/>
              </a:rPr>
              <a:t>arterial</a:t>
            </a:r>
            <a:r>
              <a:rPr dirty="0" sz="2400" spc="-330" b="1">
                <a:latin typeface="Calibri"/>
                <a:cs typeface="Calibri"/>
              </a:rPr>
              <a:t> </a:t>
            </a:r>
            <a:r>
              <a:rPr dirty="0" sz="2400" spc="15" b="1">
                <a:latin typeface="Calibri"/>
                <a:cs typeface="Calibri"/>
              </a:rPr>
              <a:t>pressure:</a:t>
            </a:r>
            <a:endParaRPr sz="2400">
              <a:latin typeface="Calibri"/>
              <a:cs typeface="Calibri"/>
            </a:endParaRPr>
          </a:p>
          <a:p>
            <a:pPr marL="977900" indent="-355600">
              <a:lnSpc>
                <a:spcPct val="100000"/>
              </a:lnSpc>
              <a:spcBef>
                <a:spcPts val="1220"/>
              </a:spcBef>
              <a:buClr>
                <a:srgbClr val="0070C0"/>
              </a:buClr>
              <a:buSzPct val="86363"/>
              <a:buFont typeface="Symbol"/>
              <a:buChar char=""/>
              <a:tabLst>
                <a:tab pos="977265" algn="l"/>
                <a:tab pos="977900" algn="l"/>
              </a:tabLst>
            </a:pPr>
            <a:r>
              <a:rPr dirty="0" sz="2200" spc="-10">
                <a:latin typeface="Calibri"/>
                <a:cs typeface="Calibri"/>
              </a:rPr>
              <a:t>110 </a:t>
            </a:r>
            <a:r>
              <a:rPr dirty="0" sz="2200">
                <a:latin typeface="Calibri"/>
                <a:cs typeface="Calibri"/>
              </a:rPr>
              <a:t>– </a:t>
            </a:r>
            <a:r>
              <a:rPr dirty="0" sz="2200" spc="-10">
                <a:latin typeface="Calibri"/>
                <a:cs typeface="Calibri"/>
              </a:rPr>
              <a:t>130 </a:t>
            </a:r>
            <a:r>
              <a:rPr dirty="0" sz="2200" spc="25">
                <a:latin typeface="Calibri"/>
                <a:cs typeface="Calibri"/>
              </a:rPr>
              <a:t>mmHg</a:t>
            </a:r>
            <a:r>
              <a:rPr dirty="0" sz="2200" spc="-1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systolic.</a:t>
            </a:r>
            <a:endParaRPr sz="2200">
              <a:latin typeface="Calibri"/>
              <a:cs typeface="Calibri"/>
            </a:endParaRPr>
          </a:p>
          <a:p>
            <a:pPr marL="1104900" indent="-482600">
              <a:lnSpc>
                <a:spcPct val="100000"/>
              </a:lnSpc>
              <a:spcBef>
                <a:spcPts val="560"/>
              </a:spcBef>
              <a:buClr>
                <a:srgbClr val="0070C0"/>
              </a:buClr>
              <a:buSzPct val="86363"/>
              <a:buFont typeface="Symbol"/>
              <a:buChar char=""/>
              <a:tabLst>
                <a:tab pos="1104265" algn="l"/>
                <a:tab pos="1104900" algn="l"/>
                <a:tab pos="1713864" algn="l"/>
              </a:tabLst>
            </a:pPr>
            <a:r>
              <a:rPr dirty="0" sz="2200" spc="-10">
                <a:latin typeface="Calibri"/>
                <a:cs typeface="Calibri"/>
              </a:rPr>
              <a:t>70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–	</a:t>
            </a:r>
            <a:r>
              <a:rPr dirty="0" sz="2200" spc="-10">
                <a:latin typeface="Calibri"/>
                <a:cs typeface="Calibri"/>
              </a:rPr>
              <a:t>85 </a:t>
            </a:r>
            <a:r>
              <a:rPr dirty="0" sz="2200" spc="25">
                <a:latin typeface="Calibri"/>
                <a:cs typeface="Calibri"/>
              </a:rPr>
              <a:t>mmHg</a:t>
            </a:r>
            <a:r>
              <a:rPr dirty="0" sz="2200" spc="-10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diastolic.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8840" y="6629424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078431" y="6541913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40500" y="1066800"/>
            <a:ext cx="596900" cy="88900"/>
          </a:xfrm>
          <a:custGeom>
            <a:avLst/>
            <a:gdLst/>
            <a:ahLst/>
            <a:cxnLst/>
            <a:rect l="l" t="t" r="r" b="b"/>
            <a:pathLst>
              <a:path w="596900" h="88900">
                <a:moveTo>
                  <a:pt x="0" y="88900"/>
                </a:moveTo>
                <a:lnTo>
                  <a:pt x="596900" y="88900"/>
                </a:lnTo>
                <a:lnTo>
                  <a:pt x="5969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498840" y="6629424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50" y="6115050"/>
            <a:ext cx="4495800" cy="35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350" y="6115050"/>
            <a:ext cx="4495800" cy="355600"/>
          </a:xfrm>
          <a:prstGeom prst="rect">
            <a:avLst/>
          </a:prstGeom>
          <a:ln w="12700">
            <a:solidFill>
              <a:srgbClr val="CBD4B9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142240">
              <a:lnSpc>
                <a:spcPct val="100000"/>
              </a:lnSpc>
              <a:spcBef>
                <a:spcPts val="225"/>
              </a:spcBef>
            </a:pPr>
            <a:r>
              <a:rPr dirty="0" sz="1700" spc="-20" b="1">
                <a:latin typeface="Arial"/>
                <a:cs typeface="Arial"/>
              </a:rPr>
              <a:t>Pulse pressure </a:t>
            </a:r>
            <a:r>
              <a:rPr dirty="0" sz="1700" b="1">
                <a:latin typeface="Arial"/>
                <a:cs typeface="Arial"/>
              </a:rPr>
              <a:t>= </a:t>
            </a:r>
            <a:r>
              <a:rPr dirty="0" sz="1700" spc="-15" b="1">
                <a:latin typeface="Arial"/>
                <a:cs typeface="Arial"/>
              </a:rPr>
              <a:t>Systolic </a:t>
            </a:r>
            <a:r>
              <a:rPr dirty="0" sz="1700" b="1">
                <a:latin typeface="Arial"/>
                <a:cs typeface="Arial"/>
              </a:rPr>
              <a:t>P – </a:t>
            </a:r>
            <a:r>
              <a:rPr dirty="0" sz="1700" spc="-10" b="1">
                <a:latin typeface="Arial"/>
                <a:cs typeface="Arial"/>
              </a:rPr>
              <a:t>Diastolic</a:t>
            </a:r>
            <a:r>
              <a:rPr dirty="0" sz="1700" spc="4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P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51150" y="2203450"/>
            <a:ext cx="6286500" cy="35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851150" y="2203450"/>
            <a:ext cx="6286500" cy="355600"/>
          </a:xfrm>
          <a:prstGeom prst="rect">
            <a:avLst/>
          </a:prstGeom>
          <a:ln w="12700">
            <a:solidFill>
              <a:srgbClr val="F3D2AE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</a:pPr>
            <a:r>
              <a:rPr dirty="0" sz="1700" spc="-30" b="1">
                <a:latin typeface="Arial"/>
                <a:cs typeface="Arial"/>
              </a:rPr>
              <a:t>Mean </a:t>
            </a:r>
            <a:r>
              <a:rPr dirty="0" sz="1700" spc="-20" b="1">
                <a:latin typeface="Arial"/>
                <a:cs typeface="Arial"/>
              </a:rPr>
              <a:t>Pressure </a:t>
            </a:r>
            <a:r>
              <a:rPr dirty="0" sz="1700" b="1">
                <a:latin typeface="Arial"/>
                <a:cs typeface="Arial"/>
              </a:rPr>
              <a:t>= </a:t>
            </a:r>
            <a:r>
              <a:rPr dirty="0" sz="1700" spc="-10" b="1">
                <a:latin typeface="Arial"/>
                <a:cs typeface="Arial"/>
              </a:rPr>
              <a:t>diastolic </a:t>
            </a:r>
            <a:r>
              <a:rPr dirty="0" sz="1700" b="1">
                <a:latin typeface="Arial"/>
                <a:cs typeface="Arial"/>
              </a:rPr>
              <a:t>P + </a:t>
            </a:r>
            <a:r>
              <a:rPr dirty="0" sz="1700" spc="-10" b="1">
                <a:latin typeface="Arial"/>
                <a:cs typeface="Arial"/>
              </a:rPr>
              <a:t>1/3 (systolic </a:t>
            </a:r>
            <a:r>
              <a:rPr dirty="0" sz="1700" b="1">
                <a:latin typeface="Arial"/>
                <a:cs typeface="Arial"/>
              </a:rPr>
              <a:t>P - </a:t>
            </a:r>
            <a:r>
              <a:rPr dirty="0" sz="1700" spc="-10" b="1">
                <a:latin typeface="Arial"/>
                <a:cs typeface="Arial"/>
              </a:rPr>
              <a:t>diastolic</a:t>
            </a:r>
            <a:r>
              <a:rPr dirty="0" sz="1700" spc="425" b="1">
                <a:latin typeface="Arial"/>
                <a:cs typeface="Arial"/>
              </a:rPr>
              <a:t> </a:t>
            </a:r>
            <a:r>
              <a:rPr dirty="0" sz="1700" spc="-20" b="1">
                <a:latin typeface="Arial"/>
                <a:cs typeface="Arial"/>
              </a:rPr>
              <a:t>P)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984750" y="69850"/>
            <a:ext cx="3949700" cy="647700"/>
          </a:xfrm>
          <a:prstGeom prst="rect"/>
          <a:solidFill>
            <a:srgbClr val="FDE3D6"/>
          </a:solidFill>
          <a:ln w="12700">
            <a:solidFill>
              <a:srgbClr val="F67534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548765" marR="284480" indent="-1282700">
              <a:lnSpc>
                <a:spcPts val="2100"/>
              </a:lnSpc>
              <a:spcBef>
                <a:spcPts val="345"/>
              </a:spcBef>
            </a:pPr>
            <a:r>
              <a:rPr dirty="0" sz="1800" spc="15" b="1">
                <a:solidFill>
                  <a:srgbClr val="C00000"/>
                </a:solidFill>
                <a:latin typeface="Arial Black"/>
                <a:cs typeface="Arial Black"/>
              </a:rPr>
              <a:t>Aortic </a:t>
            </a:r>
            <a:r>
              <a:rPr dirty="0" sz="1800" spc="-5" b="1">
                <a:solidFill>
                  <a:srgbClr val="C00000"/>
                </a:solidFill>
                <a:latin typeface="Arial Black"/>
                <a:cs typeface="Arial Black"/>
              </a:rPr>
              <a:t>pressure changes </a:t>
            </a:r>
            <a:r>
              <a:rPr dirty="0" sz="1800" b="1">
                <a:solidFill>
                  <a:srgbClr val="C00000"/>
                </a:solidFill>
                <a:latin typeface="Arial Black"/>
                <a:cs typeface="Arial Black"/>
              </a:rPr>
              <a:t>…  </a:t>
            </a:r>
            <a:r>
              <a:rPr dirty="0" sz="1800" spc="-5" b="1">
                <a:solidFill>
                  <a:srgbClr val="C00000"/>
                </a:solidFill>
                <a:latin typeface="Arial Black"/>
                <a:cs typeface="Arial Black"/>
              </a:rPr>
              <a:t>120/80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400" y="12700"/>
            <a:ext cx="11938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0951" y="6623087"/>
            <a:ext cx="1172210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Corbel"/>
                <a:cs typeface="Corbel"/>
              </a:rPr>
              <a:t>Adapted  from</a:t>
            </a:r>
            <a:r>
              <a:rPr dirty="0" sz="1000" spc="15">
                <a:latin typeface="Corbel"/>
                <a:cs typeface="Corbel"/>
              </a:rPr>
              <a:t> </a:t>
            </a:r>
            <a:r>
              <a:rPr dirty="0" sz="1000" spc="-10">
                <a:latin typeface="Corbel"/>
                <a:cs typeface="Corbel"/>
              </a:rPr>
              <a:t>Guyton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048" rIns="0" bIns="0" rtlCol="0" vert="horz">
            <a:spAutoFit/>
          </a:bodyPr>
          <a:lstStyle/>
          <a:p>
            <a:pPr algn="ctr" marL="7620">
              <a:lnSpc>
                <a:spcPct val="100000"/>
              </a:lnSpc>
            </a:pPr>
            <a:r>
              <a:rPr dirty="0" spc="-15">
                <a:solidFill>
                  <a:srgbClr val="C00000"/>
                </a:solidFill>
              </a:rPr>
              <a:t>American </a:t>
            </a:r>
            <a:r>
              <a:rPr dirty="0">
                <a:solidFill>
                  <a:srgbClr val="C00000"/>
                </a:solidFill>
              </a:rPr>
              <a:t>Heart</a:t>
            </a:r>
            <a:r>
              <a:rPr dirty="0" spc="130">
                <a:solidFill>
                  <a:srgbClr val="C00000"/>
                </a:solidFill>
              </a:rPr>
              <a:t> </a:t>
            </a:r>
            <a:r>
              <a:rPr dirty="0" spc="-25">
                <a:solidFill>
                  <a:srgbClr val="C00000"/>
                </a:solidFill>
              </a:rPr>
              <a:t>Association</a:t>
            </a:r>
          </a:p>
          <a:p>
            <a:pPr algn="ctr" marL="8890">
              <a:lnSpc>
                <a:spcPct val="100000"/>
              </a:lnSpc>
              <a:spcBef>
                <a:spcPts val="60"/>
              </a:spcBef>
            </a:pPr>
            <a:r>
              <a:rPr dirty="0" sz="2200">
                <a:solidFill>
                  <a:srgbClr val="0070C0"/>
                </a:solidFill>
              </a:rPr>
              <a:t>Recommended </a:t>
            </a:r>
            <a:r>
              <a:rPr dirty="0" sz="2200" spc="-10">
                <a:solidFill>
                  <a:srgbClr val="0070C0"/>
                </a:solidFill>
              </a:rPr>
              <a:t>Blood </a:t>
            </a:r>
            <a:r>
              <a:rPr dirty="0" sz="2200" spc="-5">
                <a:solidFill>
                  <a:srgbClr val="0070C0"/>
                </a:solidFill>
              </a:rPr>
              <a:t>Pressure</a:t>
            </a:r>
            <a:r>
              <a:rPr dirty="0" sz="2200" spc="-125">
                <a:solidFill>
                  <a:srgbClr val="0070C0"/>
                </a:solidFill>
              </a:rPr>
              <a:t> </a:t>
            </a:r>
            <a:r>
              <a:rPr dirty="0" sz="2200" spc="-5">
                <a:solidFill>
                  <a:srgbClr val="0070C0"/>
                </a:solidFill>
              </a:rPr>
              <a:t>Levels</a:t>
            </a:r>
            <a:endParaRPr sz="2200"/>
          </a:p>
        </p:txBody>
      </p:sp>
      <p:sp>
        <p:nvSpPr>
          <p:cNvPr id="9" name="object 9"/>
          <p:cNvSpPr/>
          <p:nvPr/>
        </p:nvSpPr>
        <p:spPr>
          <a:xfrm>
            <a:off x="736600" y="2705100"/>
            <a:ext cx="80137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6600" y="2705100"/>
            <a:ext cx="80137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6600" y="2705100"/>
            <a:ext cx="8013700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23864" y="2704160"/>
            <a:ext cx="0" cy="1525270"/>
          </a:xfrm>
          <a:custGeom>
            <a:avLst/>
            <a:gdLst/>
            <a:ahLst/>
            <a:cxnLst/>
            <a:rect l="l" t="t" r="r" b="b"/>
            <a:pathLst>
              <a:path w="0" h="1525270">
                <a:moveTo>
                  <a:pt x="0" y="1524939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23864" y="4292601"/>
            <a:ext cx="0" cy="698500"/>
          </a:xfrm>
          <a:custGeom>
            <a:avLst/>
            <a:gdLst/>
            <a:ahLst/>
            <a:cxnLst/>
            <a:rect l="l" t="t" r="r" b="b"/>
            <a:pathLst>
              <a:path w="0" h="698500">
                <a:moveTo>
                  <a:pt x="0" y="698498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23864" y="5054601"/>
            <a:ext cx="0" cy="772160"/>
          </a:xfrm>
          <a:custGeom>
            <a:avLst/>
            <a:gdLst/>
            <a:ahLst/>
            <a:cxnLst/>
            <a:rect l="l" t="t" r="r" b="b"/>
            <a:pathLst>
              <a:path w="0" h="772160">
                <a:moveTo>
                  <a:pt x="0" y="772103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76465" y="2704160"/>
            <a:ext cx="0" cy="1525270"/>
          </a:xfrm>
          <a:custGeom>
            <a:avLst/>
            <a:gdLst/>
            <a:ahLst/>
            <a:cxnLst/>
            <a:rect l="l" t="t" r="r" b="b"/>
            <a:pathLst>
              <a:path w="0" h="1525270">
                <a:moveTo>
                  <a:pt x="0" y="1524939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76465" y="4292601"/>
            <a:ext cx="0" cy="698500"/>
          </a:xfrm>
          <a:custGeom>
            <a:avLst/>
            <a:gdLst/>
            <a:ahLst/>
            <a:cxnLst/>
            <a:rect l="l" t="t" r="r" b="b"/>
            <a:pathLst>
              <a:path w="0" h="698500">
                <a:moveTo>
                  <a:pt x="0" y="698498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76465" y="5054601"/>
            <a:ext cx="0" cy="772160"/>
          </a:xfrm>
          <a:custGeom>
            <a:avLst/>
            <a:gdLst/>
            <a:ahLst/>
            <a:cxnLst/>
            <a:rect l="l" t="t" r="r" b="b"/>
            <a:pathLst>
              <a:path w="0" h="772160">
                <a:moveTo>
                  <a:pt x="0" y="772103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167066" y="2704160"/>
            <a:ext cx="0" cy="1525270"/>
          </a:xfrm>
          <a:custGeom>
            <a:avLst/>
            <a:gdLst/>
            <a:ahLst/>
            <a:cxnLst/>
            <a:rect l="l" t="t" r="r" b="b"/>
            <a:pathLst>
              <a:path w="0" h="1525270">
                <a:moveTo>
                  <a:pt x="0" y="1524939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67066" y="4292601"/>
            <a:ext cx="0" cy="698500"/>
          </a:xfrm>
          <a:custGeom>
            <a:avLst/>
            <a:gdLst/>
            <a:ahLst/>
            <a:cxnLst/>
            <a:rect l="l" t="t" r="r" b="b"/>
            <a:pathLst>
              <a:path w="0" h="698500">
                <a:moveTo>
                  <a:pt x="0" y="698498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67066" y="5054601"/>
            <a:ext cx="0" cy="772160"/>
          </a:xfrm>
          <a:custGeom>
            <a:avLst/>
            <a:gdLst/>
            <a:ahLst/>
            <a:cxnLst/>
            <a:rect l="l" t="t" r="r" b="b"/>
            <a:pathLst>
              <a:path w="0" h="772160">
                <a:moveTo>
                  <a:pt x="0" y="772103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43466" y="2704160"/>
            <a:ext cx="0" cy="1525270"/>
          </a:xfrm>
          <a:custGeom>
            <a:avLst/>
            <a:gdLst/>
            <a:ahLst/>
            <a:cxnLst/>
            <a:rect l="l" t="t" r="r" b="b"/>
            <a:pathLst>
              <a:path w="0" h="1525270">
                <a:moveTo>
                  <a:pt x="0" y="1524939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43466" y="4292601"/>
            <a:ext cx="0" cy="698500"/>
          </a:xfrm>
          <a:custGeom>
            <a:avLst/>
            <a:gdLst/>
            <a:ahLst/>
            <a:cxnLst/>
            <a:rect l="l" t="t" r="r" b="b"/>
            <a:pathLst>
              <a:path w="0" h="698500">
                <a:moveTo>
                  <a:pt x="0" y="698498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843466" y="5054601"/>
            <a:ext cx="0" cy="772160"/>
          </a:xfrm>
          <a:custGeom>
            <a:avLst/>
            <a:gdLst/>
            <a:ahLst/>
            <a:cxnLst/>
            <a:rect l="l" t="t" r="r" b="b"/>
            <a:pathLst>
              <a:path w="0" h="772160">
                <a:moveTo>
                  <a:pt x="0" y="772103"/>
                </a:moveTo>
                <a:lnTo>
                  <a:pt x="0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2701" y="3445677"/>
            <a:ext cx="8010525" cy="0"/>
          </a:xfrm>
          <a:custGeom>
            <a:avLst/>
            <a:gdLst/>
            <a:ahLst/>
            <a:cxnLst/>
            <a:rect l="l" t="t" r="r" b="b"/>
            <a:pathLst>
              <a:path w="8010525" h="0">
                <a:moveTo>
                  <a:pt x="0" y="0"/>
                </a:moveTo>
                <a:lnTo>
                  <a:pt x="8010526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2701" y="4237763"/>
            <a:ext cx="8010525" cy="0"/>
          </a:xfrm>
          <a:custGeom>
            <a:avLst/>
            <a:gdLst/>
            <a:ahLst/>
            <a:cxnLst/>
            <a:rect l="l" t="t" r="r" b="b"/>
            <a:pathLst>
              <a:path w="8010525" h="0">
                <a:moveTo>
                  <a:pt x="0" y="0"/>
                </a:moveTo>
                <a:lnTo>
                  <a:pt x="8010526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42701" y="50298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 h="0">
                <a:moveTo>
                  <a:pt x="0" y="0"/>
                </a:moveTo>
                <a:lnTo>
                  <a:pt x="12938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47463" y="2704160"/>
            <a:ext cx="0" cy="3122930"/>
          </a:xfrm>
          <a:custGeom>
            <a:avLst/>
            <a:gdLst/>
            <a:ahLst/>
            <a:cxnLst/>
            <a:rect l="l" t="t" r="r" b="b"/>
            <a:pathLst>
              <a:path w="0" h="3122929">
                <a:moveTo>
                  <a:pt x="0" y="0"/>
                </a:moveTo>
                <a:lnTo>
                  <a:pt x="0" y="3122543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748468" y="2704160"/>
            <a:ext cx="0" cy="3122930"/>
          </a:xfrm>
          <a:custGeom>
            <a:avLst/>
            <a:gdLst/>
            <a:ahLst/>
            <a:cxnLst/>
            <a:rect l="l" t="t" r="r" b="b"/>
            <a:pathLst>
              <a:path w="0" h="3122929">
                <a:moveTo>
                  <a:pt x="0" y="0"/>
                </a:moveTo>
                <a:lnTo>
                  <a:pt x="0" y="3122543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42701" y="5821944"/>
            <a:ext cx="8010525" cy="0"/>
          </a:xfrm>
          <a:custGeom>
            <a:avLst/>
            <a:gdLst/>
            <a:ahLst/>
            <a:cxnLst/>
            <a:rect l="l" t="t" r="r" b="b"/>
            <a:pathLst>
              <a:path w="8010525" h="0">
                <a:moveTo>
                  <a:pt x="0" y="0"/>
                </a:moveTo>
                <a:lnTo>
                  <a:pt x="8010526" y="0"/>
                </a:lnTo>
              </a:path>
            </a:pathLst>
          </a:custGeom>
          <a:ln w="9525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9363" y="2670822"/>
            <a:ext cx="1739900" cy="81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98458" y="2683522"/>
            <a:ext cx="1803400" cy="800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51058" y="2683522"/>
            <a:ext cx="1041400" cy="800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41658" y="2683522"/>
            <a:ext cx="1727200" cy="800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18058" y="2683522"/>
            <a:ext cx="1955800" cy="800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9363" y="3420122"/>
            <a:ext cx="1739900" cy="850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398458" y="3420122"/>
            <a:ext cx="1803400" cy="850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151058" y="3420122"/>
            <a:ext cx="1041400" cy="850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41658" y="3420122"/>
            <a:ext cx="1727200" cy="850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818058" y="3420122"/>
            <a:ext cx="1955800" cy="850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09363" y="4207522"/>
            <a:ext cx="1739900" cy="850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398458" y="4207522"/>
            <a:ext cx="1803400" cy="850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51058" y="4207522"/>
            <a:ext cx="1041400" cy="850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141658" y="4207522"/>
            <a:ext cx="1727200" cy="850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818058" y="4207522"/>
            <a:ext cx="1955800" cy="8509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09363" y="4994920"/>
            <a:ext cx="1739900" cy="8636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398458" y="4994920"/>
            <a:ext cx="1803400" cy="863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51058" y="4994920"/>
            <a:ext cx="1041400" cy="863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141658" y="4994920"/>
            <a:ext cx="1727200" cy="8636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818058" y="4994920"/>
            <a:ext cx="1955800" cy="8636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068138" y="2729242"/>
            <a:ext cx="1032510" cy="636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>
              <a:lnSpc>
                <a:spcPct val="100000"/>
              </a:lnSpc>
            </a:pPr>
            <a:r>
              <a:rPr dirty="0" sz="2000" spc="-50" b="1">
                <a:latin typeface="Corbel"/>
                <a:cs typeface="Corbel"/>
              </a:rPr>
              <a:t>BP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dirty="0" sz="2000" spc="30" b="1">
                <a:latin typeface="Corbel"/>
                <a:cs typeface="Corbel"/>
              </a:rPr>
              <a:t>C</a:t>
            </a:r>
            <a:r>
              <a:rPr dirty="0" sz="2000" spc="-30" b="1">
                <a:latin typeface="Corbel"/>
                <a:cs typeface="Corbel"/>
              </a:rPr>
              <a:t>a</a:t>
            </a:r>
            <a:r>
              <a:rPr dirty="0" sz="2000" spc="40" b="1">
                <a:latin typeface="Corbel"/>
                <a:cs typeface="Corbel"/>
              </a:rPr>
              <a:t>t</a:t>
            </a:r>
            <a:r>
              <a:rPr dirty="0" sz="2000" spc="-30" b="1">
                <a:latin typeface="Corbel"/>
                <a:cs typeface="Corbel"/>
              </a:rPr>
              <a:t>e</a:t>
            </a:r>
            <a:r>
              <a:rPr dirty="0" sz="2000" b="1">
                <a:latin typeface="Corbel"/>
                <a:cs typeface="Corbel"/>
              </a:rPr>
              <a:t>g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b="1">
                <a:latin typeface="Corbel"/>
                <a:cs typeface="Corbel"/>
              </a:rPr>
              <a:t>ry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33433" y="2729242"/>
            <a:ext cx="929005" cy="636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5400">
              <a:lnSpc>
                <a:spcPct val="100000"/>
              </a:lnSpc>
            </a:pPr>
            <a:r>
              <a:rPr dirty="0" sz="2000" spc="-5" b="1">
                <a:latin typeface="Corbel"/>
                <a:cs typeface="Corbel"/>
              </a:rPr>
              <a:t>Systolic  </a:t>
            </a:r>
            <a:r>
              <a:rPr dirty="0" sz="2000" spc="-15" b="1">
                <a:latin typeface="Corbel"/>
                <a:cs typeface="Corbel"/>
              </a:rPr>
              <a:t>(</a:t>
            </a:r>
            <a:r>
              <a:rPr dirty="0" sz="2000" spc="-5" b="1">
                <a:latin typeface="Corbel"/>
                <a:cs typeface="Corbel"/>
              </a:rPr>
              <a:t>mm</a:t>
            </a:r>
            <a:r>
              <a:rPr dirty="0" sz="2000" b="1">
                <a:latin typeface="Corbel"/>
                <a:cs typeface="Corbel"/>
              </a:rPr>
              <a:t>Hg)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13171" y="2729242"/>
            <a:ext cx="975994" cy="636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 marR="5080" indent="-25400">
              <a:lnSpc>
                <a:spcPct val="100000"/>
              </a:lnSpc>
            </a:pPr>
            <a:r>
              <a:rPr dirty="0" sz="2000" spc="20" b="1">
                <a:latin typeface="Corbel"/>
                <a:cs typeface="Corbel"/>
              </a:rPr>
              <a:t>D</a:t>
            </a:r>
            <a:r>
              <a:rPr dirty="0" sz="2000" b="1">
                <a:latin typeface="Corbel"/>
                <a:cs typeface="Corbel"/>
              </a:rPr>
              <a:t>i</a:t>
            </a:r>
            <a:r>
              <a:rPr dirty="0" sz="2000" spc="-30" b="1">
                <a:latin typeface="Corbel"/>
                <a:cs typeface="Corbel"/>
              </a:rPr>
              <a:t>a</a:t>
            </a:r>
            <a:r>
              <a:rPr dirty="0" sz="2000" spc="-50" b="1">
                <a:latin typeface="Corbel"/>
                <a:cs typeface="Corbel"/>
              </a:rPr>
              <a:t>s</a:t>
            </a:r>
            <a:r>
              <a:rPr dirty="0" sz="2000" spc="40" b="1">
                <a:latin typeface="Corbel"/>
                <a:cs typeface="Corbel"/>
              </a:rPr>
              <a:t>t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spc="-5" b="1">
                <a:latin typeface="Corbel"/>
                <a:cs typeface="Corbel"/>
              </a:rPr>
              <a:t>l</a:t>
            </a:r>
            <a:r>
              <a:rPr dirty="0" sz="2000" b="1">
                <a:latin typeface="Corbel"/>
                <a:cs typeface="Corbel"/>
              </a:rPr>
              <a:t>ic  </a:t>
            </a:r>
            <a:r>
              <a:rPr dirty="0" sz="2000" spc="-5" b="1">
                <a:latin typeface="Corbel"/>
                <a:cs typeface="Corbel"/>
              </a:rPr>
              <a:t>(mmHg)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40371" y="2729242"/>
            <a:ext cx="1117600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45" b="1">
                <a:latin typeface="Corbel"/>
                <a:cs typeface="Corbel"/>
              </a:rPr>
              <a:t>F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spc="-5" b="1">
                <a:latin typeface="Corbel"/>
                <a:cs typeface="Corbel"/>
              </a:rPr>
              <a:t>ll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b="1">
                <a:latin typeface="Corbel"/>
                <a:cs typeface="Corbel"/>
              </a:rPr>
              <a:t>w</a:t>
            </a:r>
            <a:r>
              <a:rPr dirty="0" sz="2000" spc="35" b="1">
                <a:latin typeface="Corbel"/>
                <a:cs typeface="Corbel"/>
              </a:rPr>
              <a:t>-</a:t>
            </a:r>
            <a:r>
              <a:rPr dirty="0" sz="2000" spc="10" b="1">
                <a:latin typeface="Corbel"/>
                <a:cs typeface="Corbel"/>
              </a:rPr>
              <a:t>u</a:t>
            </a:r>
            <a:r>
              <a:rPr dirty="0" sz="2000" b="1">
                <a:latin typeface="Corbel"/>
                <a:cs typeface="Corbel"/>
              </a:rPr>
              <a:t>p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31670" y="3465995"/>
            <a:ext cx="909955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20">
                <a:latin typeface="Corbel"/>
                <a:cs typeface="Corbel"/>
              </a:rPr>
              <a:t>Optimal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36633" y="3465995"/>
            <a:ext cx="575310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orbel"/>
                <a:cs typeface="Corbel"/>
              </a:rPr>
              <a:t>&lt;</a:t>
            </a:r>
            <a:r>
              <a:rPr dirty="0" sz="2000" spc="-125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120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73371" y="3465995"/>
            <a:ext cx="195580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orbel"/>
                <a:cs typeface="Corbel"/>
              </a:rPr>
              <a:t>&amp;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05233" y="3465995"/>
            <a:ext cx="461009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orbel"/>
                <a:cs typeface="Corbel"/>
              </a:rPr>
              <a:t>&lt;</a:t>
            </a:r>
            <a:r>
              <a:rPr dirty="0" sz="2000" spc="-130">
                <a:latin typeface="Corbel"/>
                <a:cs typeface="Corbel"/>
              </a:rPr>
              <a:t> </a:t>
            </a:r>
            <a:r>
              <a:rPr dirty="0" sz="2000" spc="-15">
                <a:latin typeface="Corbel"/>
                <a:cs typeface="Corbel"/>
              </a:rPr>
              <a:t>80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29233" y="3402596"/>
            <a:ext cx="923925" cy="763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 marR="5080" indent="-76200">
              <a:lnSpc>
                <a:spcPct val="120800"/>
              </a:lnSpc>
            </a:pPr>
            <a:r>
              <a:rPr dirty="0" sz="2000" spc="15">
                <a:latin typeface="Corbel"/>
                <a:cs typeface="Corbel"/>
              </a:rPr>
              <a:t>R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20">
                <a:latin typeface="Corbel"/>
                <a:cs typeface="Corbel"/>
              </a:rPr>
              <a:t>c</a:t>
            </a:r>
            <a:r>
              <a:rPr dirty="0" sz="2000" spc="35">
                <a:latin typeface="Corbel"/>
                <a:cs typeface="Corbel"/>
              </a:rPr>
              <a:t>h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20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k  2</a:t>
            </a:r>
            <a:r>
              <a:rPr dirty="0" sz="2000" spc="-114">
                <a:latin typeface="Corbel"/>
                <a:cs typeface="Corbel"/>
              </a:rPr>
              <a:t> </a:t>
            </a:r>
            <a:r>
              <a:rPr dirty="0" sz="2000" spc="15">
                <a:latin typeface="Corbel"/>
                <a:cs typeface="Corbel"/>
              </a:rPr>
              <a:t>years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69738" y="4258081"/>
            <a:ext cx="833755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>
                <a:latin typeface="Corbel"/>
                <a:cs typeface="Corbel"/>
              </a:rPr>
              <a:t>N</a:t>
            </a:r>
            <a:r>
              <a:rPr dirty="0" sz="2000" spc="30">
                <a:latin typeface="Corbel"/>
                <a:cs typeface="Corbel"/>
              </a:rPr>
              <a:t>or</a:t>
            </a:r>
            <a:r>
              <a:rPr dirty="0" sz="2000" spc="40">
                <a:latin typeface="Corbel"/>
                <a:cs typeface="Corbel"/>
              </a:rPr>
              <a:t>m</a:t>
            </a:r>
            <a:r>
              <a:rPr dirty="0" sz="2000" spc="20">
                <a:latin typeface="Corbel"/>
                <a:cs typeface="Corbel"/>
              </a:rPr>
              <a:t>a</a:t>
            </a:r>
            <a:r>
              <a:rPr dirty="0" sz="2000">
                <a:latin typeface="Corbel"/>
                <a:cs typeface="Corbel"/>
              </a:rPr>
              <a:t>l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49371" y="4258081"/>
            <a:ext cx="562610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orbel"/>
                <a:cs typeface="Corbel"/>
              </a:rPr>
              <a:t>&lt;</a:t>
            </a:r>
            <a:r>
              <a:rPr dirty="0" sz="2000" spc="-12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130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573371" y="4258081"/>
            <a:ext cx="195580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orbel"/>
                <a:cs typeface="Corbel"/>
              </a:rPr>
              <a:t>&amp;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805271" y="4258081"/>
            <a:ext cx="452120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orbel"/>
                <a:cs typeface="Corbel"/>
              </a:rPr>
              <a:t>&lt;</a:t>
            </a:r>
            <a:r>
              <a:rPr dirty="0" sz="2000" spc="-130">
                <a:latin typeface="Corbel"/>
                <a:cs typeface="Corbel"/>
              </a:rPr>
              <a:t> </a:t>
            </a:r>
            <a:r>
              <a:rPr dirty="0" sz="2000" spc="-15">
                <a:latin typeface="Corbel"/>
                <a:cs typeface="Corbel"/>
              </a:rPr>
              <a:t>85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176833" y="4258081"/>
            <a:ext cx="1235075" cy="636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200" marR="5080" indent="-317500">
              <a:lnSpc>
                <a:spcPct val="100000"/>
              </a:lnSpc>
              <a:tabLst>
                <a:tab pos="1091565" algn="l"/>
              </a:tabLst>
            </a:pPr>
            <a:r>
              <a:rPr dirty="0" sz="2000" spc="15">
                <a:latin typeface="Corbel"/>
                <a:cs typeface="Corbel"/>
              </a:rPr>
              <a:t>R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20">
                <a:latin typeface="Corbel"/>
                <a:cs typeface="Corbel"/>
              </a:rPr>
              <a:t>c</a:t>
            </a:r>
            <a:r>
              <a:rPr dirty="0" sz="2000" spc="35">
                <a:latin typeface="Corbel"/>
                <a:cs typeface="Corbel"/>
              </a:rPr>
              <a:t>h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20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k	2  </a:t>
            </a:r>
            <a:r>
              <a:rPr dirty="0" sz="2000" spc="15">
                <a:latin typeface="Corbel"/>
                <a:cs typeface="Corbel"/>
              </a:rPr>
              <a:t>years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90370" y="5050167"/>
            <a:ext cx="1399540" cy="591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>
                <a:latin typeface="Corbel"/>
                <a:cs typeface="Corbel"/>
              </a:rPr>
              <a:t>High</a:t>
            </a:r>
            <a:r>
              <a:rPr dirty="0" sz="2000" spc="-150">
                <a:latin typeface="Corbel"/>
                <a:cs typeface="Corbel"/>
              </a:rPr>
              <a:t> </a:t>
            </a:r>
            <a:r>
              <a:rPr dirty="0" sz="2000" spc="20">
                <a:latin typeface="Corbel"/>
                <a:cs typeface="Corbel"/>
              </a:rPr>
              <a:t>Normal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400" spc="-10">
                <a:latin typeface="Corbel"/>
                <a:cs typeface="Corbel"/>
              </a:rPr>
              <a:t>(Pre-hypertension)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46171" y="5050167"/>
            <a:ext cx="969010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orbel"/>
                <a:cs typeface="Corbel"/>
              </a:rPr>
              <a:t>1</a:t>
            </a:r>
            <a:r>
              <a:rPr dirty="0" sz="2000" spc="-10">
                <a:latin typeface="Corbel"/>
                <a:cs typeface="Corbel"/>
              </a:rPr>
              <a:t>3</a:t>
            </a:r>
            <a:r>
              <a:rPr dirty="0" sz="2000" spc="-30">
                <a:latin typeface="Corbel"/>
                <a:cs typeface="Corbel"/>
              </a:rPr>
              <a:t>0</a:t>
            </a:r>
            <a:r>
              <a:rPr dirty="0" sz="2000" spc="35">
                <a:latin typeface="Corbel"/>
                <a:cs typeface="Corbel"/>
              </a:rPr>
              <a:t>-</a:t>
            </a:r>
            <a:r>
              <a:rPr dirty="0" sz="2000" spc="-30">
                <a:latin typeface="Corbel"/>
                <a:cs typeface="Corbel"/>
              </a:rPr>
              <a:t>&lt;</a:t>
            </a:r>
            <a:r>
              <a:rPr dirty="0" sz="2000">
                <a:latin typeface="Corbel"/>
                <a:cs typeface="Corbel"/>
              </a:rPr>
              <a:t>1</a:t>
            </a:r>
            <a:r>
              <a:rPr dirty="0" sz="2000" spc="-35">
                <a:latin typeface="Corbel"/>
                <a:cs typeface="Corbel"/>
              </a:rPr>
              <a:t>4</a:t>
            </a:r>
            <a:r>
              <a:rPr dirty="0" sz="2000">
                <a:latin typeface="Corbel"/>
                <a:cs typeface="Corbel"/>
              </a:rPr>
              <a:t>0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73371" y="5050167"/>
            <a:ext cx="254635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30">
                <a:latin typeface="Corbel"/>
                <a:cs typeface="Corbel"/>
              </a:rPr>
              <a:t>or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652833" y="5050167"/>
            <a:ext cx="753110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30">
                <a:latin typeface="Corbel"/>
                <a:cs typeface="Corbel"/>
              </a:rPr>
              <a:t>8</a:t>
            </a:r>
            <a:r>
              <a:rPr dirty="0" sz="2000" spc="40">
                <a:latin typeface="Corbel"/>
                <a:cs typeface="Corbel"/>
              </a:rPr>
              <a:t>5</a:t>
            </a:r>
            <a:r>
              <a:rPr dirty="0" sz="2000" spc="35">
                <a:latin typeface="Corbel"/>
                <a:cs typeface="Corbel"/>
              </a:rPr>
              <a:t>-</a:t>
            </a:r>
            <a:r>
              <a:rPr dirty="0" sz="2000" spc="-30">
                <a:latin typeface="Corbel"/>
                <a:cs typeface="Corbel"/>
              </a:rPr>
              <a:t>&lt;</a:t>
            </a:r>
            <a:r>
              <a:rPr dirty="0" sz="2000" spc="-50">
                <a:latin typeface="Corbel"/>
                <a:cs typeface="Corbel"/>
              </a:rPr>
              <a:t>9</a:t>
            </a:r>
            <a:r>
              <a:rPr dirty="0" sz="2000">
                <a:latin typeface="Corbel"/>
                <a:cs typeface="Corbel"/>
              </a:rPr>
              <a:t>0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922871" y="5050167"/>
            <a:ext cx="923925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5">
                <a:latin typeface="Corbel"/>
                <a:cs typeface="Corbel"/>
              </a:rPr>
              <a:t>R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20">
                <a:latin typeface="Corbel"/>
                <a:cs typeface="Corbel"/>
              </a:rPr>
              <a:t>c</a:t>
            </a:r>
            <a:r>
              <a:rPr dirty="0" sz="2000" spc="35">
                <a:latin typeface="Corbel"/>
                <a:cs typeface="Corbel"/>
              </a:rPr>
              <a:t>h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20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k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002372" y="5050167"/>
            <a:ext cx="656590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Corbel"/>
                <a:cs typeface="Corbel"/>
              </a:rPr>
              <a:t>1</a:t>
            </a:r>
            <a:r>
              <a:rPr dirty="0" sz="2000" spc="-105">
                <a:latin typeface="Corbel"/>
                <a:cs typeface="Corbel"/>
              </a:rPr>
              <a:t> </a:t>
            </a:r>
            <a:r>
              <a:rPr dirty="0" sz="2000" spc="15">
                <a:latin typeface="Corbel"/>
                <a:cs typeface="Corbel"/>
              </a:rPr>
              <a:t>year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55650" y="4260850"/>
            <a:ext cx="7993380" cy="0"/>
          </a:xfrm>
          <a:custGeom>
            <a:avLst/>
            <a:gdLst/>
            <a:ahLst/>
            <a:cxnLst/>
            <a:rect l="l" t="t" r="r" b="b"/>
            <a:pathLst>
              <a:path w="7993380" h="0">
                <a:moveTo>
                  <a:pt x="0" y="0"/>
                </a:moveTo>
                <a:lnTo>
                  <a:pt x="7992894" y="0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55640" y="5022850"/>
            <a:ext cx="7993380" cy="0"/>
          </a:xfrm>
          <a:custGeom>
            <a:avLst/>
            <a:gdLst/>
            <a:ahLst/>
            <a:cxnLst/>
            <a:rect l="l" t="t" r="r" b="b"/>
            <a:pathLst>
              <a:path w="7993380" h="0">
                <a:moveTo>
                  <a:pt x="79928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55650" y="4222750"/>
            <a:ext cx="0" cy="807720"/>
          </a:xfrm>
          <a:custGeom>
            <a:avLst/>
            <a:gdLst/>
            <a:ahLst/>
            <a:cxnLst/>
            <a:rect l="l" t="t" r="r" b="b"/>
            <a:pathLst>
              <a:path w="0" h="807720">
                <a:moveTo>
                  <a:pt x="0" y="0"/>
                </a:moveTo>
                <a:lnTo>
                  <a:pt x="1" y="807328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756650" y="4235450"/>
            <a:ext cx="0" cy="792480"/>
          </a:xfrm>
          <a:custGeom>
            <a:avLst/>
            <a:gdLst/>
            <a:ahLst/>
            <a:cxnLst/>
            <a:rect l="l" t="t" r="r" b="b"/>
            <a:pathLst>
              <a:path w="0" h="792479">
                <a:moveTo>
                  <a:pt x="0" y="0"/>
                </a:moveTo>
                <a:lnTo>
                  <a:pt x="0" y="792086"/>
                </a:lnTo>
              </a:path>
            </a:pathLst>
          </a:custGeom>
          <a:ln w="3175">
            <a:solidFill>
              <a:srgbClr val="B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756650" y="4235450"/>
            <a:ext cx="0" cy="792480"/>
          </a:xfrm>
          <a:custGeom>
            <a:avLst/>
            <a:gdLst/>
            <a:ahLst/>
            <a:cxnLst/>
            <a:rect l="l" t="t" r="r" b="b"/>
            <a:pathLst>
              <a:path w="0" h="792479">
                <a:moveTo>
                  <a:pt x="0" y="0"/>
                </a:moveTo>
                <a:lnTo>
                  <a:pt x="0" y="792088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68400" y="1854200"/>
            <a:ext cx="6565900" cy="9398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1698409" y="1951939"/>
            <a:ext cx="5800725" cy="34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Cooper Black"/>
                <a:cs typeface="Cooper Black"/>
              </a:rPr>
              <a:t>Adult </a:t>
            </a:r>
            <a:r>
              <a:rPr dirty="0" sz="2200" spc="10">
                <a:latin typeface="Cooper Black"/>
                <a:cs typeface="Cooper Black"/>
              </a:rPr>
              <a:t>BP </a:t>
            </a:r>
            <a:r>
              <a:rPr dirty="0" sz="2200">
                <a:latin typeface="Cooper Black"/>
                <a:cs typeface="Cooper Black"/>
              </a:rPr>
              <a:t>range </a:t>
            </a:r>
            <a:r>
              <a:rPr dirty="0" sz="2200" spc="-50">
                <a:latin typeface="Cooper Black"/>
                <a:cs typeface="Cooper Black"/>
              </a:rPr>
              <a:t>110 </a:t>
            </a:r>
            <a:r>
              <a:rPr dirty="0" sz="2200">
                <a:latin typeface="Cooper Black"/>
                <a:cs typeface="Cooper Black"/>
              </a:rPr>
              <a:t>– </a:t>
            </a:r>
            <a:r>
              <a:rPr dirty="0" sz="2200" spc="-20">
                <a:latin typeface="Cooper Black"/>
                <a:cs typeface="Cooper Black"/>
              </a:rPr>
              <a:t>130 </a:t>
            </a:r>
            <a:r>
              <a:rPr dirty="0" sz="2200">
                <a:latin typeface="Cooper Black"/>
                <a:cs typeface="Cooper Black"/>
              </a:rPr>
              <a:t>/ </a:t>
            </a:r>
            <a:r>
              <a:rPr dirty="0" sz="2200" spc="-15">
                <a:latin typeface="Cooper Black"/>
                <a:cs typeface="Cooper Black"/>
              </a:rPr>
              <a:t>70 </a:t>
            </a:r>
            <a:r>
              <a:rPr dirty="0" sz="2200">
                <a:latin typeface="Cooper Black"/>
                <a:cs typeface="Cooper Black"/>
              </a:rPr>
              <a:t>– </a:t>
            </a:r>
            <a:r>
              <a:rPr dirty="0" sz="2200" spc="-15">
                <a:latin typeface="Cooper Black"/>
                <a:cs typeface="Cooper Black"/>
              </a:rPr>
              <a:t>85</a:t>
            </a:r>
            <a:r>
              <a:rPr dirty="0" sz="2200" spc="80">
                <a:latin typeface="Cooper Black"/>
                <a:cs typeface="Cooper Black"/>
              </a:rPr>
              <a:t> </a:t>
            </a:r>
            <a:r>
              <a:rPr dirty="0" sz="2200" spc="-5">
                <a:latin typeface="Cooper Black"/>
                <a:cs typeface="Cooper Black"/>
              </a:rPr>
              <a:t>mmHg</a:t>
            </a:r>
            <a:endParaRPr sz="2200">
              <a:latin typeface="Cooper Black"/>
              <a:cs typeface="Cooper Black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498840" y="6629424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2078431" y="6541913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881490" y="1824431"/>
            <a:ext cx="371284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>
                <a:latin typeface="Arial"/>
                <a:cs typeface="Arial"/>
              </a:rPr>
              <a:t>Male </a:t>
            </a:r>
            <a:r>
              <a:rPr dirty="0" sz="1600">
                <a:latin typeface="Arial"/>
                <a:cs typeface="Arial"/>
              </a:rPr>
              <a:t>&gt; </a:t>
            </a:r>
            <a:r>
              <a:rPr dirty="0" sz="1600" spc="5">
                <a:latin typeface="Arial"/>
                <a:cs typeface="Arial"/>
              </a:rPr>
              <a:t>Female </a:t>
            </a:r>
            <a:r>
              <a:rPr dirty="0" sz="1600">
                <a:latin typeface="Arial"/>
                <a:cs typeface="Arial"/>
              </a:rPr>
              <a:t>… (equal @</a:t>
            </a:r>
            <a:r>
              <a:rPr dirty="0" sz="1600" spc="-1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menopause)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43390" y="2243531"/>
            <a:ext cx="517334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10">
                <a:latin typeface="Arial"/>
                <a:cs typeface="Arial"/>
              </a:rPr>
              <a:t>Elderly </a:t>
            </a:r>
            <a:r>
              <a:rPr dirty="0" sz="1600">
                <a:latin typeface="Arial"/>
                <a:cs typeface="Arial"/>
              </a:rPr>
              <a:t>&gt; </a:t>
            </a:r>
            <a:r>
              <a:rPr dirty="0" sz="1600" spc="5">
                <a:latin typeface="Arial"/>
                <a:cs typeface="Arial"/>
              </a:rPr>
              <a:t>children </a:t>
            </a:r>
            <a:r>
              <a:rPr dirty="0" sz="1600" spc="-5">
                <a:latin typeface="Arial"/>
                <a:cs typeface="Arial"/>
              </a:rPr>
              <a:t>…(due </a:t>
            </a:r>
            <a:r>
              <a:rPr dirty="0" sz="1600" spc="-25">
                <a:latin typeface="Arial"/>
                <a:cs typeface="Arial"/>
              </a:rPr>
              <a:t>to </a:t>
            </a:r>
            <a:r>
              <a:rPr dirty="0" sz="1600">
                <a:latin typeface="Arial"/>
                <a:cs typeface="Arial"/>
              </a:rPr>
              <a:t>atherosclerosis, </a:t>
            </a:r>
            <a:r>
              <a:rPr dirty="0" sz="1600" spc="5">
                <a:latin typeface="Arial"/>
                <a:cs typeface="Arial"/>
              </a:rPr>
              <a:t>diabetes,</a:t>
            </a:r>
            <a:r>
              <a:rPr dirty="0" sz="1600" spc="-2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…)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6090" y="2500010"/>
            <a:ext cx="5987415" cy="1712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2303780" indent="-12700">
              <a:lnSpc>
                <a:spcPct val="171900"/>
              </a:lnSpc>
            </a:pPr>
            <a:r>
              <a:rPr dirty="0" sz="1600" spc="15">
                <a:latin typeface="Arial"/>
                <a:cs typeface="Arial"/>
              </a:rPr>
              <a:t>BP </a:t>
            </a:r>
            <a:r>
              <a:rPr dirty="0" sz="1600">
                <a:latin typeface="Arial"/>
                <a:cs typeface="Arial"/>
              </a:rPr>
              <a:t>(</a:t>
            </a:r>
            <a:r>
              <a:rPr dirty="0" sz="1600">
                <a:latin typeface="Symbol"/>
                <a:cs typeface="Symbol"/>
              </a:rPr>
              <a:t></a:t>
            </a:r>
            <a:r>
              <a:rPr dirty="0" sz="1600">
                <a:latin typeface="Arial"/>
                <a:cs typeface="Arial"/>
              </a:rPr>
              <a:t>) </a:t>
            </a:r>
            <a:r>
              <a:rPr dirty="0" sz="1600" spc="5">
                <a:latin typeface="Arial"/>
                <a:cs typeface="Arial"/>
              </a:rPr>
              <a:t>due </a:t>
            </a:r>
            <a:r>
              <a:rPr dirty="0" sz="1600" spc="-25">
                <a:latin typeface="Arial"/>
                <a:cs typeface="Arial"/>
              </a:rPr>
              <a:t>to </a:t>
            </a:r>
            <a:r>
              <a:rPr dirty="0" sz="1600">
                <a:latin typeface="Arial"/>
                <a:cs typeface="Arial"/>
              </a:rPr>
              <a:t>neural &amp; </a:t>
            </a:r>
            <a:r>
              <a:rPr dirty="0" sz="1600" spc="-5">
                <a:latin typeface="Arial"/>
                <a:cs typeface="Arial"/>
              </a:rPr>
              <a:t>hormonal </a:t>
            </a:r>
            <a:r>
              <a:rPr dirty="0" sz="1600" spc="-15">
                <a:latin typeface="Arial"/>
                <a:cs typeface="Arial"/>
              </a:rPr>
              <a:t>factors.  </a:t>
            </a:r>
            <a:r>
              <a:rPr dirty="0" sz="1600">
                <a:latin typeface="Arial"/>
                <a:cs typeface="Arial"/>
              </a:rPr>
              <a:t>(</a:t>
            </a:r>
            <a:r>
              <a:rPr dirty="0" sz="1600">
                <a:latin typeface="Symbol"/>
                <a:cs typeface="Symbol"/>
              </a:rPr>
              <a:t></a:t>
            </a:r>
            <a:r>
              <a:rPr dirty="0" sz="1600">
                <a:latin typeface="Arial"/>
                <a:cs typeface="Arial"/>
              </a:rPr>
              <a:t>) </a:t>
            </a:r>
            <a:r>
              <a:rPr dirty="0" sz="1600" spc="15">
                <a:latin typeface="Arial"/>
                <a:cs typeface="Arial"/>
              </a:rPr>
              <a:t>BP </a:t>
            </a:r>
            <a:r>
              <a:rPr dirty="0" sz="1600" spc="5">
                <a:latin typeface="Arial"/>
                <a:cs typeface="Arial"/>
              </a:rPr>
              <a:t>due </a:t>
            </a:r>
            <a:r>
              <a:rPr dirty="0" sz="1600" spc="-25">
                <a:latin typeface="Arial"/>
                <a:cs typeface="Arial"/>
              </a:rPr>
              <a:t>to </a:t>
            </a:r>
            <a:r>
              <a:rPr dirty="0" sz="1600">
                <a:latin typeface="Symbol"/>
                <a:cs typeface="Symbol"/>
              </a:rPr>
              <a:t>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5">
                <a:latin typeface="Arial"/>
                <a:cs typeface="Arial"/>
              </a:rPr>
              <a:t>venous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return.</a:t>
            </a:r>
            <a:endParaRPr sz="1600">
              <a:latin typeface="Arial"/>
              <a:cs typeface="Arial"/>
            </a:endParaRPr>
          </a:p>
          <a:p>
            <a:pPr marL="76200" marR="5080" indent="-63500">
              <a:lnSpc>
                <a:spcPct val="177100"/>
              </a:lnSpc>
            </a:pPr>
            <a:r>
              <a:rPr dirty="0" sz="1600">
                <a:latin typeface="Arial"/>
                <a:cs typeface="Arial"/>
              </a:rPr>
              <a:t>Some </a:t>
            </a:r>
            <a:r>
              <a:rPr dirty="0" sz="1600" spc="-5">
                <a:latin typeface="Arial"/>
                <a:cs typeface="Arial"/>
              </a:rPr>
              <a:t>hormones </a:t>
            </a:r>
            <a:r>
              <a:rPr dirty="0" sz="1600" spc="20">
                <a:latin typeface="Arial"/>
                <a:cs typeface="Arial"/>
              </a:rPr>
              <a:t>like </a:t>
            </a:r>
            <a:r>
              <a:rPr dirty="0" sz="1600" spc="10">
                <a:latin typeface="Arial"/>
                <a:cs typeface="Arial"/>
              </a:rPr>
              <a:t>adrenaline, </a:t>
            </a:r>
            <a:r>
              <a:rPr dirty="0" sz="1600" spc="5">
                <a:latin typeface="Arial"/>
                <a:cs typeface="Arial"/>
              </a:rPr>
              <a:t>noradrenaline</a:t>
            </a:r>
            <a:r>
              <a:rPr dirty="0" sz="1600" spc="-3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&amp; </a:t>
            </a:r>
            <a:r>
              <a:rPr dirty="0" sz="1600" spc="-5">
                <a:latin typeface="Arial"/>
                <a:cs typeface="Arial"/>
              </a:rPr>
              <a:t>thyroid </a:t>
            </a:r>
            <a:r>
              <a:rPr dirty="0" sz="1600">
                <a:latin typeface="Arial"/>
                <a:cs typeface="Arial"/>
              </a:rPr>
              <a:t>H (</a:t>
            </a:r>
            <a:r>
              <a:rPr dirty="0" sz="1600">
                <a:latin typeface="Symbol"/>
                <a:cs typeface="Symbol"/>
              </a:rPr>
              <a:t></a:t>
            </a:r>
            <a:r>
              <a:rPr dirty="0" sz="1600">
                <a:latin typeface="Arial"/>
                <a:cs typeface="Arial"/>
              </a:rPr>
              <a:t>) </a:t>
            </a:r>
            <a:r>
              <a:rPr dirty="0" sz="1600" spc="-50">
                <a:latin typeface="Arial"/>
                <a:cs typeface="Arial"/>
              </a:rPr>
              <a:t>BP.  </a:t>
            </a:r>
            <a:r>
              <a:rPr dirty="0" sz="1600" spc="15">
                <a:latin typeface="Arial"/>
                <a:cs typeface="Arial"/>
              </a:rPr>
              <a:t>BP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20">
                <a:latin typeface="Arial"/>
                <a:cs typeface="Arial"/>
              </a:rPr>
              <a:t>is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higher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20">
                <a:latin typeface="Arial"/>
                <a:cs typeface="Arial"/>
              </a:rPr>
              <a:t>in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20">
                <a:latin typeface="Arial"/>
                <a:cs typeface="Arial"/>
              </a:rPr>
              <a:t>lower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limbs</a:t>
            </a:r>
            <a:r>
              <a:rPr dirty="0" sz="1600" spc="-1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than</a:t>
            </a:r>
            <a:r>
              <a:rPr dirty="0" sz="1600" spc="6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upper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limbs.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6890" y="4377131"/>
            <a:ext cx="250634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0">
                <a:latin typeface="Arial"/>
                <a:cs typeface="Arial"/>
              </a:rPr>
              <a:t>(? </a:t>
            </a:r>
            <a:r>
              <a:rPr dirty="0" sz="1600" spc="-5">
                <a:latin typeface="Arial"/>
                <a:cs typeface="Arial"/>
              </a:rPr>
              <a:t>dietary </a:t>
            </a:r>
            <a:r>
              <a:rPr dirty="0" sz="1600" spc="-15">
                <a:latin typeface="Arial"/>
                <a:cs typeface="Arial"/>
              </a:rPr>
              <a:t>factors, </a:t>
            </a:r>
            <a:r>
              <a:rPr dirty="0" sz="1600" spc="5">
                <a:latin typeface="Arial"/>
                <a:cs typeface="Arial"/>
              </a:rPr>
              <a:t>or</a:t>
            </a:r>
            <a:r>
              <a:rPr dirty="0" sz="1600" spc="2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stress)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6890" y="4633610"/>
            <a:ext cx="2774315" cy="871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2700">
              <a:lnSpc>
                <a:spcPct val="171900"/>
              </a:lnSpc>
            </a:pPr>
            <a:r>
              <a:rPr dirty="0" sz="1600" spc="15">
                <a:latin typeface="Arial"/>
                <a:cs typeface="Arial"/>
              </a:rPr>
              <a:t>BP </a:t>
            </a:r>
            <a:r>
              <a:rPr dirty="0" sz="1600">
                <a:latin typeface="Arial"/>
                <a:cs typeface="Arial"/>
              </a:rPr>
              <a:t>(</a:t>
            </a:r>
            <a:r>
              <a:rPr dirty="0" sz="1600">
                <a:latin typeface="Symbol"/>
                <a:cs typeface="Symbol"/>
              </a:rPr>
              <a:t></a:t>
            </a:r>
            <a:r>
              <a:rPr dirty="0" sz="1600">
                <a:latin typeface="Arial"/>
                <a:cs typeface="Arial"/>
              </a:rPr>
              <a:t>) </a:t>
            </a:r>
            <a:r>
              <a:rPr dirty="0" sz="1600" spc="5">
                <a:latin typeface="Arial"/>
                <a:cs typeface="Arial"/>
              </a:rPr>
              <a:t>due </a:t>
            </a:r>
            <a:r>
              <a:rPr dirty="0" sz="1600" spc="-25">
                <a:latin typeface="Arial"/>
                <a:cs typeface="Arial"/>
              </a:rPr>
              <a:t>to </a:t>
            </a:r>
            <a:r>
              <a:rPr dirty="0" sz="1600">
                <a:latin typeface="Symbol"/>
                <a:cs typeface="Symbol"/>
              </a:rPr>
              <a:t>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5">
                <a:latin typeface="Arial"/>
                <a:cs typeface="Arial"/>
              </a:rPr>
              <a:t>venous</a:t>
            </a:r>
            <a:r>
              <a:rPr dirty="0" sz="1600" spc="-14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return.  </a:t>
            </a:r>
            <a:r>
              <a:rPr dirty="0" sz="1600" spc="15">
                <a:latin typeface="Arial"/>
                <a:cs typeface="Arial"/>
              </a:rPr>
              <a:t>BP </a:t>
            </a:r>
            <a:r>
              <a:rPr dirty="0" sz="1600">
                <a:latin typeface="Arial"/>
                <a:cs typeface="Arial"/>
              </a:rPr>
              <a:t>(</a:t>
            </a:r>
            <a:r>
              <a:rPr dirty="0" sz="1600">
                <a:latin typeface="Symbol"/>
                <a:cs typeface="Symbol"/>
              </a:rPr>
              <a:t></a:t>
            </a:r>
            <a:r>
              <a:rPr dirty="0" sz="1600">
                <a:latin typeface="Arial"/>
                <a:cs typeface="Arial"/>
              </a:rPr>
              <a:t>) </a:t>
            </a:r>
            <a:r>
              <a:rPr dirty="0" sz="1600" spc="5">
                <a:latin typeface="Arial"/>
                <a:cs typeface="Arial"/>
              </a:rPr>
              <a:t>due </a:t>
            </a:r>
            <a:r>
              <a:rPr dirty="0" sz="1600" spc="-25">
                <a:latin typeface="Arial"/>
                <a:cs typeface="Arial"/>
              </a:rPr>
              <a:t>to </a:t>
            </a:r>
            <a:r>
              <a:rPr dirty="0" sz="1600">
                <a:latin typeface="Symbol"/>
                <a:cs typeface="Symbol"/>
              </a:rPr>
              <a:t>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20">
                <a:latin typeface="Arial"/>
                <a:cs typeface="Arial"/>
              </a:rPr>
              <a:t>in</a:t>
            </a:r>
            <a:r>
              <a:rPr dirty="0" sz="1600" spc="-1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metabolism.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9995" y="1799031"/>
            <a:ext cx="1663700" cy="412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indent="-330200">
              <a:lnSpc>
                <a:spcPct val="100000"/>
              </a:lnSpc>
              <a:buClr>
                <a:srgbClr val="EE9340"/>
              </a:buClr>
              <a:buFont typeface="Arial"/>
              <a:buChar char="■"/>
              <a:tabLst>
                <a:tab pos="342265" algn="l"/>
                <a:tab pos="342900" algn="l"/>
              </a:tabLst>
            </a:pPr>
            <a:r>
              <a:rPr dirty="0" sz="1800" spc="-5" b="1">
                <a:latin typeface="Arial"/>
                <a:cs typeface="Arial"/>
              </a:rPr>
              <a:t>Sex:</a:t>
            </a:r>
            <a:endParaRPr sz="18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1140"/>
              </a:spcBef>
              <a:buClr>
                <a:srgbClr val="EE9340"/>
              </a:buClr>
              <a:buFont typeface="Arial"/>
              <a:buChar char="■"/>
              <a:tabLst>
                <a:tab pos="342265" algn="l"/>
                <a:tab pos="342900" algn="l"/>
              </a:tabLst>
            </a:pPr>
            <a:r>
              <a:rPr dirty="0" sz="1800" spc="-5" b="1">
                <a:latin typeface="Arial"/>
                <a:cs typeface="Arial"/>
              </a:rPr>
              <a:t>Age:</a:t>
            </a:r>
            <a:endParaRPr sz="18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1240"/>
              </a:spcBef>
              <a:buClr>
                <a:srgbClr val="EE9340"/>
              </a:buClr>
              <a:buFont typeface="Arial"/>
              <a:buChar char="■"/>
              <a:tabLst>
                <a:tab pos="342265" algn="l"/>
                <a:tab pos="342900" algn="l"/>
              </a:tabLst>
            </a:pPr>
            <a:r>
              <a:rPr dirty="0" sz="1800" spc="-5" b="1">
                <a:latin typeface="Arial"/>
                <a:cs typeface="Arial"/>
              </a:rPr>
              <a:t>Emotions:</a:t>
            </a:r>
            <a:endParaRPr sz="18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1140"/>
              </a:spcBef>
              <a:buClr>
                <a:srgbClr val="EE9340"/>
              </a:buClr>
              <a:buFont typeface="Arial"/>
              <a:buChar char="■"/>
              <a:tabLst>
                <a:tab pos="342265" algn="l"/>
                <a:tab pos="342900" algn="l"/>
              </a:tabLst>
            </a:pPr>
            <a:r>
              <a:rPr dirty="0" sz="1800" spc="-5" b="1">
                <a:latin typeface="Arial"/>
                <a:cs typeface="Arial"/>
              </a:rPr>
              <a:t>Exercise:</a:t>
            </a:r>
            <a:endParaRPr sz="18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1240"/>
              </a:spcBef>
              <a:buClr>
                <a:srgbClr val="EE9340"/>
              </a:buClr>
              <a:buFont typeface="Arial"/>
              <a:buChar char="■"/>
              <a:tabLst>
                <a:tab pos="342265" algn="l"/>
                <a:tab pos="342900" algn="l"/>
              </a:tabLst>
            </a:pPr>
            <a:r>
              <a:rPr dirty="0" sz="1800" spc="-5" b="1">
                <a:latin typeface="Arial"/>
                <a:cs typeface="Arial"/>
              </a:rPr>
              <a:t>Hormones:</a:t>
            </a:r>
            <a:endParaRPr sz="18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1240"/>
              </a:spcBef>
              <a:buClr>
                <a:srgbClr val="EE9340"/>
              </a:buClr>
              <a:buFont typeface="Arial"/>
              <a:buChar char="■"/>
              <a:tabLst>
                <a:tab pos="342265" algn="l"/>
                <a:tab pos="342900" algn="l"/>
              </a:tabLst>
            </a:pPr>
            <a:r>
              <a:rPr dirty="0" sz="1800" spc="-5" b="1">
                <a:latin typeface="Arial"/>
                <a:cs typeface="Arial"/>
              </a:rPr>
              <a:t>Gravity:</a:t>
            </a:r>
            <a:endParaRPr sz="1800">
              <a:latin typeface="Arial"/>
              <a:cs typeface="Arial"/>
            </a:endParaRPr>
          </a:p>
          <a:p>
            <a:pPr marL="406400" indent="-393700">
              <a:lnSpc>
                <a:spcPct val="100000"/>
              </a:lnSpc>
              <a:spcBef>
                <a:spcPts val="1140"/>
              </a:spcBef>
              <a:buClr>
                <a:srgbClr val="EE9340"/>
              </a:buClr>
              <a:buFont typeface="Arial"/>
              <a:buChar char="■"/>
              <a:tabLst>
                <a:tab pos="405765" algn="l"/>
                <a:tab pos="406400" algn="l"/>
              </a:tabLst>
            </a:pPr>
            <a:r>
              <a:rPr dirty="0" sz="1800" spc="-5" b="1">
                <a:latin typeface="Arial"/>
                <a:cs typeface="Arial"/>
              </a:rPr>
              <a:t>Race:</a:t>
            </a:r>
            <a:endParaRPr sz="1800">
              <a:latin typeface="Arial"/>
              <a:cs typeface="Arial"/>
            </a:endParaRPr>
          </a:p>
          <a:p>
            <a:pPr marL="406400" indent="-393700">
              <a:lnSpc>
                <a:spcPct val="100000"/>
              </a:lnSpc>
              <a:spcBef>
                <a:spcPts val="1240"/>
              </a:spcBef>
              <a:buClr>
                <a:srgbClr val="EE9340"/>
              </a:buClr>
              <a:buFont typeface="Arial"/>
              <a:buChar char="■"/>
              <a:tabLst>
                <a:tab pos="405765" algn="l"/>
                <a:tab pos="406400" algn="l"/>
              </a:tabLst>
            </a:pPr>
            <a:r>
              <a:rPr dirty="0" sz="1800" spc="-5" b="1">
                <a:latin typeface="Arial"/>
                <a:cs typeface="Arial"/>
              </a:rPr>
              <a:t>Sleep:</a:t>
            </a:r>
            <a:endParaRPr sz="1800">
              <a:latin typeface="Arial"/>
              <a:cs typeface="Arial"/>
            </a:endParaRPr>
          </a:p>
          <a:p>
            <a:pPr marL="406400" indent="-393700">
              <a:lnSpc>
                <a:spcPct val="100000"/>
              </a:lnSpc>
              <a:spcBef>
                <a:spcPts val="1140"/>
              </a:spcBef>
              <a:buClr>
                <a:srgbClr val="EE9340"/>
              </a:buClr>
              <a:buFont typeface="Arial"/>
              <a:buChar char="■"/>
              <a:tabLst>
                <a:tab pos="405765" algn="l"/>
                <a:tab pos="406400" algn="l"/>
              </a:tabLst>
            </a:pPr>
            <a:r>
              <a:rPr dirty="0" sz="1800" spc="-5" b="1">
                <a:latin typeface="Arial"/>
                <a:cs typeface="Arial"/>
              </a:rPr>
              <a:t>Pregnancy: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800">
                <a:solidFill>
                  <a:srgbClr val="EE9340"/>
                </a:solidFill>
                <a:latin typeface="Arial"/>
                <a:cs typeface="Arial"/>
              </a:rPr>
              <a:t>■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0190" y="5629216"/>
            <a:ext cx="7059930" cy="539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00" marR="5080" indent="-1511300">
              <a:lnSpc>
                <a:spcPct val="101899"/>
              </a:lnSpc>
            </a:pPr>
            <a:r>
              <a:rPr dirty="0" sz="1800" spc="-15" b="1">
                <a:latin typeface="Arial"/>
                <a:cs typeface="Arial"/>
              </a:rPr>
              <a:t>Temperature: </a:t>
            </a:r>
            <a:r>
              <a:rPr dirty="0" sz="1600" spc="15">
                <a:latin typeface="Arial"/>
                <a:cs typeface="Arial"/>
              </a:rPr>
              <a:t>BP </a:t>
            </a:r>
            <a:r>
              <a:rPr dirty="0" sz="1600">
                <a:latin typeface="Arial"/>
                <a:cs typeface="Arial"/>
              </a:rPr>
              <a:t>(</a:t>
            </a:r>
            <a:r>
              <a:rPr dirty="0" sz="1600">
                <a:latin typeface="Symbol"/>
                <a:cs typeface="Symbol"/>
              </a:rPr>
              <a:t></a:t>
            </a:r>
            <a:r>
              <a:rPr dirty="0" sz="1600">
                <a:latin typeface="Arial"/>
                <a:cs typeface="Arial"/>
              </a:rPr>
              <a:t>) </a:t>
            </a:r>
            <a:r>
              <a:rPr dirty="0" sz="1600" spc="5">
                <a:latin typeface="Arial"/>
                <a:cs typeface="Arial"/>
              </a:rPr>
              <a:t>with </a:t>
            </a:r>
            <a:r>
              <a:rPr dirty="0" sz="1600" spc="15">
                <a:latin typeface="Arial"/>
                <a:cs typeface="Arial"/>
              </a:rPr>
              <a:t>Heat </a:t>
            </a:r>
            <a:r>
              <a:rPr dirty="0" sz="1600" spc="5">
                <a:latin typeface="Arial"/>
                <a:cs typeface="Arial"/>
              </a:rPr>
              <a:t>due </a:t>
            </a:r>
            <a:r>
              <a:rPr dirty="0" sz="1600" spc="-25">
                <a:latin typeface="Arial"/>
                <a:cs typeface="Arial"/>
              </a:rPr>
              <a:t>to </a:t>
            </a:r>
            <a:r>
              <a:rPr dirty="0" sz="1600" spc="5">
                <a:latin typeface="Arial"/>
                <a:cs typeface="Arial"/>
              </a:rPr>
              <a:t>vasodilatation, </a:t>
            </a:r>
            <a:r>
              <a:rPr dirty="0" sz="1600">
                <a:latin typeface="Arial"/>
                <a:cs typeface="Arial"/>
              </a:rPr>
              <a:t>&amp; (</a:t>
            </a:r>
            <a:r>
              <a:rPr dirty="0" sz="1600">
                <a:latin typeface="Symbol"/>
                <a:cs typeface="Symbol"/>
              </a:rPr>
              <a:t></a:t>
            </a:r>
            <a:r>
              <a:rPr dirty="0" sz="1600">
                <a:latin typeface="Arial"/>
                <a:cs typeface="Arial"/>
              </a:rPr>
              <a:t>) </a:t>
            </a:r>
            <a:r>
              <a:rPr dirty="0" sz="1600" spc="10">
                <a:latin typeface="Arial"/>
                <a:cs typeface="Arial"/>
              </a:rPr>
              <a:t>with </a:t>
            </a:r>
            <a:r>
              <a:rPr dirty="0" sz="1600" spc="20">
                <a:latin typeface="Arial"/>
                <a:cs typeface="Arial"/>
              </a:rPr>
              <a:t>Cold </a:t>
            </a:r>
            <a:r>
              <a:rPr dirty="0" sz="1600" spc="5">
                <a:latin typeface="Arial"/>
                <a:cs typeface="Arial"/>
              </a:rPr>
              <a:t>due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to  </a:t>
            </a:r>
            <a:r>
              <a:rPr dirty="0" sz="1600">
                <a:latin typeface="Arial"/>
                <a:cs typeface="Arial"/>
              </a:rPr>
              <a:t>vasoconstriction.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02802" y="6186595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3400" y="723900"/>
            <a:ext cx="8610600" cy="622300"/>
          </a:xfrm>
          <a:custGeom>
            <a:avLst/>
            <a:gdLst/>
            <a:ahLst/>
            <a:cxnLst/>
            <a:rect l="l" t="t" r="r" b="b"/>
            <a:pathLst>
              <a:path w="8610600" h="622300">
                <a:moveTo>
                  <a:pt x="0" y="622300"/>
                </a:moveTo>
                <a:lnTo>
                  <a:pt x="8610600" y="622300"/>
                </a:lnTo>
                <a:lnTo>
                  <a:pt x="8610600" y="0"/>
                </a:lnTo>
                <a:lnTo>
                  <a:pt x="0" y="0"/>
                </a:lnTo>
                <a:lnTo>
                  <a:pt x="0" y="6223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7322" rIns="0" bIns="0" rtlCol="0" vert="horz">
            <a:spAutoFit/>
          </a:bodyPr>
          <a:lstStyle/>
          <a:p>
            <a:pPr marL="1494155">
              <a:lnSpc>
                <a:spcPct val="100000"/>
              </a:lnSpc>
            </a:pPr>
            <a:r>
              <a:rPr dirty="0" spc="-35">
                <a:solidFill>
                  <a:srgbClr val="C00000"/>
                </a:solidFill>
              </a:rPr>
              <a:t>Factors </a:t>
            </a:r>
            <a:r>
              <a:rPr dirty="0" spc="-5">
                <a:solidFill>
                  <a:srgbClr val="C00000"/>
                </a:solidFill>
              </a:rPr>
              <a:t>Affecting</a:t>
            </a:r>
            <a:r>
              <a:rPr dirty="0" spc="-30">
                <a:solidFill>
                  <a:srgbClr val="C00000"/>
                </a:solidFill>
              </a:rPr>
              <a:t> </a:t>
            </a:r>
            <a:r>
              <a:rPr dirty="0" spc="-15">
                <a:solidFill>
                  <a:srgbClr val="C00000"/>
                </a:solidFill>
              </a:rPr>
              <a:t>ABP</a:t>
            </a:r>
          </a:p>
        </p:txBody>
      </p:sp>
      <p:sp>
        <p:nvSpPr>
          <p:cNvPr id="18" name="object 1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078431" y="6581142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2017-03-25T19:40:03Z</dcterms:created>
  <dcterms:modified xsi:type="dcterms:W3CDTF">2017-03-25T19:40:03Z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2017-03-25T00:00:00Z</vt:filetime>
  </property>
</Properties>
</file>