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9685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>
                <a:solidFill>
                  <a:srgbClr val="002060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00000"/>
                </a:solidFill>
                <a:latin typeface="Cooper Black"/>
                <a:cs typeface="Cooper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C00000"/>
                </a:solidFill>
                <a:latin typeface="Cooper Black"/>
                <a:cs typeface="Cooper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9685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>
                <a:solidFill>
                  <a:srgbClr val="002060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00000"/>
                </a:solidFill>
                <a:latin typeface="Cooper Black"/>
                <a:cs typeface="Cooper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9685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>
                <a:solidFill>
                  <a:srgbClr val="002060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00000"/>
                </a:solidFill>
                <a:latin typeface="Cooper Black"/>
                <a:cs typeface="Cooper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9685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>
                <a:solidFill>
                  <a:srgbClr val="002060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9685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>
                <a:solidFill>
                  <a:srgbClr val="002060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1045" y="657847"/>
            <a:ext cx="7661909" cy="985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C00000"/>
                </a:solidFill>
                <a:latin typeface="Cooper Black"/>
                <a:cs typeface="Cooper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7019" y="1217828"/>
            <a:ext cx="7585709" cy="4632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C00000"/>
                </a:solidFill>
                <a:latin typeface="Cooper Black"/>
                <a:cs typeface="Cooper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402853" y="6542881"/>
            <a:ext cx="22479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9685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>
                <a:solidFill>
                  <a:srgbClr val="002060"/>
                </a:solidFill>
              </a:rPr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Relationship Id="rId3" Type="http://schemas.openxmlformats.org/officeDocument/2006/relationships/image" Target="../media/image59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g"/><Relationship Id="rId3" Type="http://schemas.openxmlformats.org/officeDocument/2006/relationships/image" Target="../media/image6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g"/><Relationship Id="rId3" Type="http://schemas.openxmlformats.org/officeDocument/2006/relationships/image" Target="../media/image79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g"/><Relationship Id="rId3" Type="http://schemas.openxmlformats.org/officeDocument/2006/relationships/image" Target="../media/image82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jpg"/><Relationship Id="rId3" Type="http://schemas.openxmlformats.org/officeDocument/2006/relationships/image" Target="../media/image96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7.jpg"/><Relationship Id="rId3" Type="http://schemas.openxmlformats.org/officeDocument/2006/relationships/image" Target="../media/image98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" y="0"/>
            <a:ext cx="1358900" cy="3975100"/>
          </a:xfrm>
          <a:custGeom>
            <a:avLst/>
            <a:gdLst/>
            <a:ahLst/>
            <a:cxnLst/>
            <a:rect l="l" t="t" r="r" b="b"/>
            <a:pathLst>
              <a:path w="1358900" h="3975100">
                <a:moveTo>
                  <a:pt x="1358900" y="0"/>
                </a:moveTo>
                <a:lnTo>
                  <a:pt x="979665" y="0"/>
                </a:lnTo>
                <a:lnTo>
                  <a:pt x="0" y="3884536"/>
                </a:lnTo>
                <a:lnTo>
                  <a:pt x="360265" y="3975100"/>
                </a:lnTo>
                <a:lnTo>
                  <a:pt x="13589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3200" y="0"/>
            <a:ext cx="1333500" cy="3860800"/>
          </a:xfrm>
          <a:custGeom>
            <a:avLst/>
            <a:gdLst/>
            <a:ahLst/>
            <a:cxnLst/>
            <a:rect l="l" t="t" r="r" b="b"/>
            <a:pathLst>
              <a:path w="1333500" h="3860800">
                <a:moveTo>
                  <a:pt x="1333500" y="0"/>
                </a:moveTo>
                <a:lnTo>
                  <a:pt x="953405" y="0"/>
                </a:lnTo>
                <a:lnTo>
                  <a:pt x="0" y="3770350"/>
                </a:lnTo>
                <a:lnTo>
                  <a:pt x="361090" y="3860800"/>
                </a:lnTo>
                <a:lnTo>
                  <a:pt x="13335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3200" y="3771900"/>
            <a:ext cx="1943100" cy="3086100"/>
          </a:xfrm>
          <a:custGeom>
            <a:avLst/>
            <a:gdLst/>
            <a:ahLst/>
            <a:cxnLst/>
            <a:rect l="l" t="t" r="r" b="b"/>
            <a:pathLst>
              <a:path w="1943100" h="3086100">
                <a:moveTo>
                  <a:pt x="0" y="0"/>
                </a:moveTo>
                <a:lnTo>
                  <a:pt x="1857095" y="3086100"/>
                </a:lnTo>
                <a:lnTo>
                  <a:pt x="1943100" y="30861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7700" y="3886200"/>
            <a:ext cx="2374900" cy="2971800"/>
          </a:xfrm>
          <a:custGeom>
            <a:avLst/>
            <a:gdLst/>
            <a:ahLst/>
            <a:cxnLst/>
            <a:rect l="l" t="t" r="r" b="b"/>
            <a:pathLst>
              <a:path w="2374900" h="2971800">
                <a:moveTo>
                  <a:pt x="0" y="0"/>
                </a:moveTo>
                <a:lnTo>
                  <a:pt x="2290711" y="2971800"/>
                </a:lnTo>
                <a:lnTo>
                  <a:pt x="2374900" y="29718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7700" y="3886200"/>
            <a:ext cx="3340100" cy="2971800"/>
          </a:xfrm>
          <a:custGeom>
            <a:avLst/>
            <a:gdLst/>
            <a:ahLst/>
            <a:cxnLst/>
            <a:rect l="l" t="t" r="r" b="b"/>
            <a:pathLst>
              <a:path w="3340100" h="2971800">
                <a:moveTo>
                  <a:pt x="0" y="0"/>
                </a:moveTo>
                <a:lnTo>
                  <a:pt x="4762" y="4749"/>
                </a:lnTo>
                <a:lnTo>
                  <a:pt x="2378075" y="2971800"/>
                </a:lnTo>
                <a:lnTo>
                  <a:pt x="3340100" y="2971800"/>
                </a:lnTo>
                <a:lnTo>
                  <a:pt x="361950" y="9034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3200" y="3771900"/>
            <a:ext cx="2667000" cy="3086100"/>
          </a:xfrm>
          <a:custGeom>
            <a:avLst/>
            <a:gdLst/>
            <a:ahLst/>
            <a:cxnLst/>
            <a:rect l="l" t="t" r="r" b="b"/>
            <a:pathLst>
              <a:path w="2667000" h="3086100">
                <a:moveTo>
                  <a:pt x="0" y="0"/>
                </a:moveTo>
                <a:lnTo>
                  <a:pt x="4773" y="4762"/>
                </a:lnTo>
                <a:lnTo>
                  <a:pt x="1946148" y="3086100"/>
                </a:lnTo>
                <a:lnTo>
                  <a:pt x="2667000" y="3086100"/>
                </a:lnTo>
                <a:lnTo>
                  <a:pt x="358039" y="95250"/>
                </a:lnTo>
                <a:lnTo>
                  <a:pt x="365200" y="95250"/>
                </a:lnTo>
                <a:lnTo>
                  <a:pt x="362813" y="90487"/>
                </a:lnTo>
                <a:lnTo>
                  <a:pt x="353265" y="85725"/>
                </a:lnTo>
                <a:lnTo>
                  <a:pt x="0" y="0"/>
                </a:lnTo>
                <a:close/>
              </a:path>
              <a:path w="2667000" h="3086100">
                <a:moveTo>
                  <a:pt x="370997" y="106816"/>
                </a:moveTo>
                <a:lnTo>
                  <a:pt x="372361" y="109537"/>
                </a:lnTo>
                <a:lnTo>
                  <a:pt x="420100" y="176212"/>
                </a:lnTo>
                <a:lnTo>
                  <a:pt x="370997" y="106816"/>
                </a:lnTo>
                <a:close/>
              </a:path>
              <a:path w="2667000" h="3086100">
                <a:moveTo>
                  <a:pt x="365200" y="95250"/>
                </a:moveTo>
                <a:lnTo>
                  <a:pt x="362813" y="95250"/>
                </a:lnTo>
                <a:lnTo>
                  <a:pt x="370997" y="106816"/>
                </a:lnTo>
                <a:lnTo>
                  <a:pt x="365200" y="9525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3200" y="3771900"/>
            <a:ext cx="368300" cy="88900"/>
          </a:xfrm>
          <a:custGeom>
            <a:avLst/>
            <a:gdLst/>
            <a:ahLst/>
            <a:cxnLst/>
            <a:rect l="l" t="t" r="r" b="b"/>
            <a:pathLst>
              <a:path w="368300" h="88900">
                <a:moveTo>
                  <a:pt x="0" y="0"/>
                </a:moveTo>
                <a:lnTo>
                  <a:pt x="368300" y="88900"/>
                </a:lnTo>
                <a:lnTo>
                  <a:pt x="358607" y="84226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8800" y="3873500"/>
            <a:ext cx="63500" cy="76200"/>
          </a:xfrm>
          <a:custGeom>
            <a:avLst/>
            <a:gdLst/>
            <a:ahLst/>
            <a:cxnLst/>
            <a:rect l="l" t="t" r="r" b="b"/>
            <a:pathLst>
              <a:path w="63500" h="76200">
                <a:moveTo>
                  <a:pt x="4884" y="0"/>
                </a:moveTo>
                <a:lnTo>
                  <a:pt x="0" y="0"/>
                </a:lnTo>
                <a:lnTo>
                  <a:pt x="63500" y="76200"/>
                </a:lnTo>
                <a:lnTo>
                  <a:pt x="4884" y="0"/>
                </a:lnTo>
                <a:close/>
              </a:path>
            </a:pathLst>
          </a:custGeom>
          <a:solidFill>
            <a:srgbClr val="29AB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72882" y="1447279"/>
            <a:ext cx="3472179" cy="3175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02060"/>
                </a:solidFill>
              </a:rPr>
              <a:t>Cardiovascular</a:t>
            </a:r>
            <a:r>
              <a:rPr dirty="0" sz="2000" spc="-265">
                <a:solidFill>
                  <a:srgbClr val="002060"/>
                </a:solidFill>
              </a:rPr>
              <a:t> </a:t>
            </a:r>
            <a:r>
              <a:rPr dirty="0" sz="2000" spc="5">
                <a:solidFill>
                  <a:srgbClr val="002060"/>
                </a:solidFill>
              </a:rPr>
              <a:t>Physiology</a:t>
            </a:r>
            <a:endParaRPr sz="2000"/>
          </a:p>
        </p:txBody>
      </p:sp>
      <p:sp>
        <p:nvSpPr>
          <p:cNvPr id="11" name="object 11"/>
          <p:cNvSpPr/>
          <p:nvPr/>
        </p:nvSpPr>
        <p:spPr>
          <a:xfrm>
            <a:off x="1524000" y="1371600"/>
            <a:ext cx="3771900" cy="55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17600" y="2298700"/>
            <a:ext cx="5092700" cy="132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482394" y="2506459"/>
            <a:ext cx="4692650" cy="1437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5700"/>
              </a:lnSpc>
            </a:pPr>
            <a:r>
              <a:rPr dirty="0" sz="4800" spc="-15">
                <a:solidFill>
                  <a:srgbClr val="C00000"/>
                </a:solidFill>
                <a:latin typeface="Cooper Black"/>
                <a:cs typeface="Cooper Black"/>
              </a:rPr>
              <a:t>Regulation </a:t>
            </a:r>
            <a:r>
              <a:rPr dirty="0" sz="4800">
                <a:solidFill>
                  <a:srgbClr val="C00000"/>
                </a:solidFill>
                <a:latin typeface="Cooper Black"/>
                <a:cs typeface="Cooper Black"/>
              </a:rPr>
              <a:t>of  Blood</a:t>
            </a:r>
            <a:r>
              <a:rPr dirty="0" sz="4800" spc="-100">
                <a:solidFill>
                  <a:srgbClr val="C00000"/>
                </a:solidFill>
                <a:latin typeface="Cooper Black"/>
                <a:cs typeface="Cooper Black"/>
              </a:rPr>
              <a:t> </a:t>
            </a:r>
            <a:r>
              <a:rPr dirty="0" sz="4800" spc="10">
                <a:solidFill>
                  <a:srgbClr val="C00000"/>
                </a:solidFill>
                <a:latin typeface="Cooper Black"/>
                <a:cs typeface="Cooper Black"/>
              </a:rPr>
              <a:t>Pressure</a:t>
            </a:r>
            <a:endParaRPr sz="4800">
              <a:latin typeface="Cooper Black"/>
              <a:cs typeface="Cooper Blac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17600" y="3022600"/>
            <a:ext cx="5422900" cy="132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154790" y="5209044"/>
            <a:ext cx="3238500" cy="1302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>
                <a:solidFill>
                  <a:srgbClr val="141516"/>
                </a:solidFill>
                <a:latin typeface="Cooper Black"/>
                <a:cs typeface="Cooper Black"/>
              </a:rPr>
              <a:t>Dr. </a:t>
            </a:r>
            <a:r>
              <a:rPr dirty="0" sz="1600" spc="-30">
                <a:solidFill>
                  <a:srgbClr val="141516"/>
                </a:solidFill>
                <a:latin typeface="Cooper Black"/>
                <a:cs typeface="Cooper Black"/>
              </a:rPr>
              <a:t>Abeer </a:t>
            </a:r>
            <a:r>
              <a:rPr dirty="0" sz="1600" spc="-15">
                <a:solidFill>
                  <a:srgbClr val="141516"/>
                </a:solidFill>
                <a:latin typeface="Cooper Black"/>
                <a:cs typeface="Cooper Black"/>
              </a:rPr>
              <a:t>A. </a:t>
            </a:r>
            <a:r>
              <a:rPr dirty="0" sz="1600" spc="10">
                <a:solidFill>
                  <a:srgbClr val="141516"/>
                </a:solidFill>
                <a:latin typeface="Cooper Black"/>
                <a:cs typeface="Cooper Black"/>
              </a:rPr>
              <a:t>Al-Masri,</a:t>
            </a:r>
            <a:r>
              <a:rPr dirty="0" sz="1600" spc="-5">
                <a:solidFill>
                  <a:srgbClr val="141516"/>
                </a:solidFill>
                <a:latin typeface="Cooper Black"/>
                <a:cs typeface="Cooper Black"/>
              </a:rPr>
              <a:t> </a:t>
            </a:r>
            <a:r>
              <a:rPr dirty="0" sz="1600" spc="5">
                <a:solidFill>
                  <a:srgbClr val="141516"/>
                </a:solidFill>
                <a:latin typeface="Cooper Black"/>
                <a:cs typeface="Cooper Black"/>
              </a:rPr>
              <a:t>PhD</a:t>
            </a:r>
            <a:endParaRPr sz="1600">
              <a:latin typeface="Cooper Black"/>
              <a:cs typeface="Cooper Black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dirty="0" sz="1600" spc="-15" i="1">
                <a:solidFill>
                  <a:srgbClr val="141516"/>
                </a:solidFill>
                <a:latin typeface="Calibri"/>
                <a:cs typeface="Calibri"/>
              </a:rPr>
              <a:t>A.</a:t>
            </a:r>
            <a:r>
              <a:rPr dirty="0" sz="1600" spc="-50" i="1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1600" spc="-30" i="1">
                <a:solidFill>
                  <a:srgbClr val="141516"/>
                </a:solidFill>
                <a:latin typeface="Calibri"/>
                <a:cs typeface="Calibri"/>
              </a:rPr>
              <a:t>Professor,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ts val="2600"/>
              </a:lnSpc>
              <a:spcBef>
                <a:spcPts val="100"/>
              </a:spcBef>
            </a:pPr>
            <a:r>
              <a:rPr dirty="0" sz="1600" spc="-20" i="1">
                <a:solidFill>
                  <a:srgbClr val="141516"/>
                </a:solidFill>
                <a:latin typeface="Calibri"/>
                <a:cs typeface="Calibri"/>
              </a:rPr>
              <a:t>Consultant </a:t>
            </a:r>
            <a:r>
              <a:rPr dirty="0" sz="1600" spc="-15" i="1">
                <a:solidFill>
                  <a:srgbClr val="141516"/>
                </a:solidFill>
                <a:latin typeface="Calibri"/>
                <a:cs typeface="Calibri"/>
              </a:rPr>
              <a:t>Cardiovascular Physiologist,  </a:t>
            </a:r>
            <a:r>
              <a:rPr dirty="0" sz="1600" spc="-10" i="1">
                <a:solidFill>
                  <a:srgbClr val="141516"/>
                </a:solidFill>
                <a:latin typeface="Calibri"/>
                <a:cs typeface="Calibri"/>
              </a:rPr>
              <a:t>Faculty </a:t>
            </a:r>
            <a:r>
              <a:rPr dirty="0" sz="1600" spc="-15" i="1">
                <a:solidFill>
                  <a:srgbClr val="141516"/>
                </a:solidFill>
                <a:latin typeface="Calibri"/>
                <a:cs typeface="Calibri"/>
              </a:rPr>
              <a:t>of </a:t>
            </a:r>
            <a:r>
              <a:rPr dirty="0" sz="1600" spc="15" i="1">
                <a:solidFill>
                  <a:srgbClr val="141516"/>
                </a:solidFill>
                <a:latin typeface="Calibri"/>
                <a:cs typeface="Calibri"/>
              </a:rPr>
              <a:t>Medicine,</a:t>
            </a:r>
            <a:r>
              <a:rPr dirty="0" sz="1600" spc="-50" i="1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1600" spc="-25" i="1">
                <a:solidFill>
                  <a:srgbClr val="141516"/>
                </a:solidFill>
                <a:latin typeface="Calibri"/>
                <a:cs typeface="Calibri"/>
              </a:rPr>
              <a:t>KSU.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00900" y="114300"/>
            <a:ext cx="1841500" cy="723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299200" y="1866900"/>
            <a:ext cx="2451100" cy="2133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09940" y="6544221"/>
            <a:ext cx="2032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30" b="1">
                <a:solidFill>
                  <a:srgbClr val="002060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02853" y="6210700"/>
            <a:ext cx="2247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z="1200" b="1">
                <a:latin typeface="Arial"/>
                <a:cs typeface="Arial"/>
              </a:rPr>
              <a:t>12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02853" y="6210700"/>
            <a:ext cx="2247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z="1200" b="1">
                <a:latin typeface="Arial"/>
                <a:cs typeface="Arial"/>
              </a:rPr>
              <a:t>12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26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3675" y="616226"/>
            <a:ext cx="8761730" cy="4758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59100" marR="5080" indent="-2946400">
              <a:lnSpc>
                <a:spcPct val="102600"/>
              </a:lnSpc>
            </a:pPr>
            <a:r>
              <a:rPr dirty="0" sz="2600" spc="-15" b="1">
                <a:solidFill>
                  <a:srgbClr val="C00000"/>
                </a:solidFill>
                <a:latin typeface="Arial Black"/>
                <a:cs typeface="Arial Black"/>
              </a:rPr>
              <a:t>Baroreceptor </a:t>
            </a:r>
            <a:r>
              <a:rPr dirty="0" sz="2600" spc="-50" b="1">
                <a:solidFill>
                  <a:srgbClr val="C00000"/>
                </a:solidFill>
                <a:latin typeface="Arial Black"/>
                <a:cs typeface="Arial Black"/>
              </a:rPr>
              <a:t>Reflex </a:t>
            </a:r>
            <a:r>
              <a:rPr dirty="0" sz="2600" spc="-10" b="1">
                <a:solidFill>
                  <a:srgbClr val="C00000"/>
                </a:solidFill>
                <a:latin typeface="Arial Black"/>
                <a:cs typeface="Arial Black"/>
              </a:rPr>
              <a:t>Mechanism </a:t>
            </a:r>
            <a:r>
              <a:rPr dirty="0" sz="2600" spc="-5" b="1">
                <a:solidFill>
                  <a:srgbClr val="C00000"/>
                </a:solidFill>
                <a:latin typeface="Arial Black"/>
                <a:cs typeface="Arial Black"/>
              </a:rPr>
              <a:t>During </a:t>
            </a:r>
            <a:r>
              <a:rPr dirty="0" sz="2600" spc="-30" b="1">
                <a:solidFill>
                  <a:srgbClr val="C00000"/>
                </a:solidFill>
                <a:latin typeface="Arial Black"/>
                <a:cs typeface="Arial Black"/>
              </a:rPr>
              <a:t>Changes  </a:t>
            </a:r>
            <a:r>
              <a:rPr dirty="0" sz="2600" spc="15" b="1">
                <a:solidFill>
                  <a:srgbClr val="C00000"/>
                </a:solidFill>
                <a:latin typeface="Arial Black"/>
                <a:cs typeface="Arial Black"/>
              </a:rPr>
              <a:t>in </a:t>
            </a:r>
            <a:r>
              <a:rPr dirty="0" sz="2600" spc="-25" b="1">
                <a:solidFill>
                  <a:srgbClr val="C00000"/>
                </a:solidFill>
                <a:latin typeface="Arial Black"/>
                <a:cs typeface="Arial Black"/>
              </a:rPr>
              <a:t>Body</a:t>
            </a:r>
            <a:r>
              <a:rPr dirty="0" sz="2600" spc="-55" b="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2600" spc="-10" b="1">
                <a:solidFill>
                  <a:srgbClr val="C00000"/>
                </a:solidFill>
                <a:latin typeface="Arial Black"/>
                <a:cs typeface="Arial Black"/>
              </a:rPr>
              <a:t>Posture</a:t>
            </a:r>
            <a:endParaRPr sz="26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50">
              <a:latin typeface="Times New Roman"/>
              <a:cs typeface="Times New Roman"/>
            </a:endParaRPr>
          </a:p>
          <a:p>
            <a:pPr marL="1028065" marR="144145" indent="-457200">
              <a:lnSpc>
                <a:spcPct val="102600"/>
              </a:lnSpc>
              <a:tabLst>
                <a:tab pos="1028065" algn="l"/>
              </a:tabLst>
            </a:pPr>
            <a:r>
              <a:rPr dirty="0" sz="2200" spc="735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600" spc="5">
                <a:solidFill>
                  <a:srgbClr val="141516"/>
                </a:solidFill>
                <a:latin typeface="Calibri"/>
                <a:cs typeface="Calibri"/>
              </a:rPr>
              <a:t>Immediately</a:t>
            </a:r>
            <a:r>
              <a:rPr dirty="0" sz="2600" spc="-16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10">
                <a:solidFill>
                  <a:srgbClr val="141516"/>
                </a:solidFill>
                <a:latin typeface="Calibri"/>
                <a:cs typeface="Calibri"/>
              </a:rPr>
              <a:t>on</a:t>
            </a:r>
            <a:r>
              <a:rPr dirty="0" sz="2600" spc="-5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standing,</a:t>
            </a:r>
            <a:r>
              <a:rPr dirty="0" sz="2600" spc="-3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141516"/>
                </a:solidFill>
                <a:latin typeface="Calibri"/>
                <a:cs typeface="Calibri"/>
              </a:rPr>
              <a:t>AP</a:t>
            </a:r>
            <a:r>
              <a:rPr dirty="0" sz="2600" spc="-3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in</a:t>
            </a:r>
            <a:r>
              <a:rPr dirty="0" sz="2600" spc="-5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15">
                <a:solidFill>
                  <a:srgbClr val="141516"/>
                </a:solidFill>
                <a:latin typeface="Calibri"/>
                <a:cs typeface="Calibri"/>
              </a:rPr>
              <a:t>the</a:t>
            </a:r>
            <a:r>
              <a:rPr dirty="0" sz="2600" spc="-8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141516"/>
                </a:solidFill>
                <a:latin typeface="Calibri"/>
                <a:cs typeface="Calibri"/>
              </a:rPr>
              <a:t>head</a:t>
            </a:r>
            <a:r>
              <a:rPr dirty="0" sz="2600" spc="4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&amp;</a:t>
            </a:r>
            <a:r>
              <a:rPr dirty="0" sz="2600" spc="3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15">
                <a:solidFill>
                  <a:srgbClr val="141516"/>
                </a:solidFill>
                <a:latin typeface="Calibri"/>
                <a:cs typeface="Calibri"/>
              </a:rPr>
              <a:t>upper</a:t>
            </a:r>
            <a:r>
              <a:rPr dirty="0" sz="2600" spc="-19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141516"/>
                </a:solidFill>
                <a:latin typeface="Calibri"/>
                <a:cs typeface="Calibri"/>
              </a:rPr>
              <a:t>part</a:t>
            </a:r>
            <a:r>
              <a:rPr dirty="0" sz="2600" spc="4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10">
                <a:solidFill>
                  <a:srgbClr val="141516"/>
                </a:solidFill>
                <a:latin typeface="Calibri"/>
                <a:cs typeface="Calibri"/>
              </a:rPr>
              <a:t>of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15">
                <a:solidFill>
                  <a:srgbClr val="141516"/>
                </a:solidFill>
                <a:latin typeface="Calibri"/>
                <a:cs typeface="Calibri"/>
              </a:rPr>
              <a:t>the </a:t>
            </a:r>
            <a:r>
              <a:rPr dirty="0" sz="2600" spc="20">
                <a:solidFill>
                  <a:srgbClr val="141516"/>
                </a:solidFill>
                <a:latin typeface="Calibri"/>
                <a:cs typeface="Calibri"/>
              </a:rPr>
              <a:t>body </a:t>
            </a:r>
            <a:r>
              <a:rPr dirty="0" sz="2600" spc="15">
                <a:solidFill>
                  <a:srgbClr val="141516"/>
                </a:solidFill>
                <a:latin typeface="Calibri"/>
                <a:cs typeface="Calibri"/>
              </a:rPr>
              <a:t>tends</a:t>
            </a:r>
            <a:r>
              <a:rPr dirty="0" sz="2600" spc="-44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10">
                <a:solidFill>
                  <a:srgbClr val="141516"/>
                </a:solidFill>
                <a:latin typeface="Calibri"/>
                <a:cs typeface="Calibri"/>
              </a:rPr>
              <a:t>to </a:t>
            </a:r>
            <a:r>
              <a:rPr dirty="0" sz="2600" spc="-15">
                <a:solidFill>
                  <a:srgbClr val="141516"/>
                </a:solidFill>
                <a:latin typeface="Calibri"/>
                <a:cs typeface="Calibri"/>
              </a:rPr>
              <a:t>fall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… ? </a:t>
            </a:r>
            <a:r>
              <a:rPr dirty="0" sz="2600" spc="-10">
                <a:solidFill>
                  <a:srgbClr val="141516"/>
                </a:solidFill>
                <a:latin typeface="Calibri"/>
                <a:cs typeface="Calibri"/>
              </a:rPr>
              <a:t>cause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loss </a:t>
            </a:r>
            <a:r>
              <a:rPr dirty="0" sz="2600" spc="10">
                <a:solidFill>
                  <a:srgbClr val="141516"/>
                </a:solidFill>
                <a:latin typeface="Calibri"/>
                <a:cs typeface="Calibri"/>
              </a:rPr>
              <a:t>of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consciousness.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/>
              <a:cs typeface="Times New Roman"/>
            </a:endParaRPr>
          </a:p>
          <a:p>
            <a:pPr marL="1028065" marR="15875" indent="-457200">
              <a:lnSpc>
                <a:spcPts val="3100"/>
              </a:lnSpc>
              <a:tabLst>
                <a:tab pos="1028065" algn="l"/>
              </a:tabLst>
            </a:pPr>
            <a:r>
              <a:rPr dirty="0" sz="2200" spc="735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600" spc="-20">
                <a:solidFill>
                  <a:srgbClr val="141516"/>
                </a:solidFill>
                <a:latin typeface="Calibri"/>
                <a:cs typeface="Calibri"/>
              </a:rPr>
              <a:t>Falling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pressure </a:t>
            </a:r>
            <a:r>
              <a:rPr dirty="0" sz="2600" spc="-25">
                <a:solidFill>
                  <a:srgbClr val="141516"/>
                </a:solidFill>
                <a:latin typeface="Calibri"/>
                <a:cs typeface="Calibri"/>
              </a:rPr>
              <a:t>at </a:t>
            </a:r>
            <a:r>
              <a:rPr dirty="0" sz="2600" spc="20">
                <a:solidFill>
                  <a:srgbClr val="141516"/>
                </a:solidFill>
                <a:latin typeface="Calibri"/>
                <a:cs typeface="Calibri"/>
              </a:rPr>
              <a:t>the </a:t>
            </a:r>
            <a:r>
              <a:rPr dirty="0" sz="2600" spc="5">
                <a:solidFill>
                  <a:srgbClr val="141516"/>
                </a:solidFill>
                <a:latin typeface="Calibri"/>
                <a:cs typeface="Calibri"/>
              </a:rPr>
              <a:t>baroreceptors elicits</a:t>
            </a:r>
            <a:r>
              <a:rPr dirty="0" sz="2600" spc="-39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-25">
                <a:solidFill>
                  <a:srgbClr val="141516"/>
                </a:solidFill>
                <a:latin typeface="Calibri"/>
                <a:cs typeface="Calibri"/>
              </a:rPr>
              <a:t>an</a:t>
            </a:r>
            <a:r>
              <a:rPr dirty="0" sz="2600" spc="3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5">
                <a:solidFill>
                  <a:srgbClr val="141516"/>
                </a:solidFill>
                <a:latin typeface="Calibri"/>
                <a:cs typeface="Calibri"/>
              </a:rPr>
              <a:t>immediate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141516"/>
                </a:solidFill>
                <a:latin typeface="Calibri"/>
                <a:cs typeface="Calibri"/>
              </a:rPr>
              <a:t>reflex, </a:t>
            </a:r>
            <a:r>
              <a:rPr dirty="0" sz="2600" spc="5">
                <a:solidFill>
                  <a:srgbClr val="141516"/>
                </a:solidFill>
                <a:latin typeface="Calibri"/>
                <a:cs typeface="Calibri"/>
              </a:rPr>
              <a:t>resulting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in </a:t>
            </a:r>
            <a:r>
              <a:rPr dirty="0" sz="2600" spc="-15" b="1">
                <a:solidFill>
                  <a:srgbClr val="141516"/>
                </a:solidFill>
                <a:latin typeface="Calibri"/>
                <a:cs typeface="Calibri"/>
              </a:rPr>
              <a:t>strong sympathetic discharge  </a:t>
            </a:r>
            <a:r>
              <a:rPr dirty="0" sz="2600" spc="15">
                <a:solidFill>
                  <a:srgbClr val="141516"/>
                </a:solidFill>
                <a:latin typeface="Calibri"/>
                <a:cs typeface="Calibri"/>
              </a:rPr>
              <a:t>throughout the</a:t>
            </a:r>
            <a:r>
              <a:rPr dirty="0" sz="2600" spc="-43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-20">
                <a:solidFill>
                  <a:srgbClr val="141516"/>
                </a:solidFill>
                <a:latin typeface="Calibri"/>
                <a:cs typeface="Calibri"/>
              </a:rPr>
              <a:t>body.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/>
              <a:cs typeface="Times New Roman"/>
            </a:endParaRPr>
          </a:p>
          <a:p>
            <a:pPr marL="1028065" marR="525145" indent="-457200">
              <a:lnSpc>
                <a:spcPts val="3100"/>
              </a:lnSpc>
              <a:tabLst>
                <a:tab pos="1028065" algn="l"/>
              </a:tabLst>
            </a:pPr>
            <a:r>
              <a:rPr dirty="0" sz="2200" spc="735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600" spc="15">
                <a:solidFill>
                  <a:srgbClr val="141516"/>
                </a:solidFill>
                <a:latin typeface="Calibri"/>
                <a:cs typeface="Calibri"/>
              </a:rPr>
              <a:t>This</a:t>
            </a:r>
            <a:r>
              <a:rPr dirty="0" sz="2600" spc="-11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141516"/>
                </a:solidFill>
                <a:latin typeface="Calibri"/>
                <a:cs typeface="Calibri"/>
              </a:rPr>
              <a:t>minimizes </a:t>
            </a:r>
            <a:r>
              <a:rPr dirty="0" sz="2600" spc="20">
                <a:solidFill>
                  <a:srgbClr val="141516"/>
                </a:solidFill>
                <a:latin typeface="Calibri"/>
                <a:cs typeface="Calibri"/>
              </a:rPr>
              <a:t>the</a:t>
            </a:r>
            <a:r>
              <a:rPr dirty="0" sz="2600" spc="-9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141516"/>
                </a:solidFill>
                <a:latin typeface="Calibri"/>
                <a:cs typeface="Calibri"/>
              </a:rPr>
              <a:t>decrease</a:t>
            </a:r>
            <a:r>
              <a:rPr dirty="0" sz="2600" spc="1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in</a:t>
            </a:r>
            <a:r>
              <a:rPr dirty="0" sz="2600" spc="-6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pressure</a:t>
            </a:r>
            <a:r>
              <a:rPr dirty="0" sz="2600" spc="-9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in</a:t>
            </a:r>
            <a:r>
              <a:rPr dirty="0" sz="2600" spc="-6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20">
                <a:solidFill>
                  <a:srgbClr val="141516"/>
                </a:solidFill>
                <a:latin typeface="Calibri"/>
                <a:cs typeface="Calibri"/>
              </a:rPr>
              <a:t>the</a:t>
            </a:r>
            <a:r>
              <a:rPr dirty="0" sz="2600" spc="-9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141516"/>
                </a:solidFill>
                <a:latin typeface="Calibri"/>
                <a:cs typeface="Calibri"/>
              </a:rPr>
              <a:t>head</a:t>
            </a:r>
            <a:r>
              <a:rPr dirty="0" sz="2600" spc="4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&amp;  </a:t>
            </a:r>
            <a:r>
              <a:rPr dirty="0" sz="2600" spc="15">
                <a:solidFill>
                  <a:srgbClr val="141516"/>
                </a:solidFill>
                <a:latin typeface="Calibri"/>
                <a:cs typeface="Calibri"/>
              </a:rPr>
              <a:t>upper</a:t>
            </a:r>
            <a:r>
              <a:rPr dirty="0" sz="2600" spc="-17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-20">
                <a:solidFill>
                  <a:srgbClr val="141516"/>
                </a:solidFill>
                <a:latin typeface="Calibri"/>
                <a:cs typeface="Calibri"/>
              </a:rPr>
              <a:t>body.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078431" y="6566854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9685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>
                <a:solidFill>
                  <a:srgbClr val="002060"/>
                </a:solidFill>
              </a:rPr>
              <a:t>14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914400"/>
            <a:ext cx="9144000" cy="762000"/>
          </a:xfrm>
          <a:custGeom>
            <a:avLst/>
            <a:gdLst/>
            <a:ahLst/>
            <a:cxnLst/>
            <a:rect l="l" t="t" r="r" b="b"/>
            <a:pathLst>
              <a:path w="9144000" h="762000">
                <a:moveTo>
                  <a:pt x="0" y="762000"/>
                </a:moveTo>
                <a:lnTo>
                  <a:pt x="9144000" y="762000"/>
                </a:lnTo>
                <a:lnTo>
                  <a:pt x="91440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8355" rIns="0" bIns="0" rtlCol="0" vert="horz">
            <a:spAutoFit/>
          </a:bodyPr>
          <a:lstStyle/>
          <a:p>
            <a:pPr marL="951230">
              <a:lnSpc>
                <a:spcPct val="100000"/>
              </a:lnSpc>
            </a:pPr>
            <a:r>
              <a:rPr dirty="0" sz="4000" spc="-5"/>
              <a:t>Chemoreceptor</a:t>
            </a:r>
            <a:r>
              <a:rPr dirty="0" sz="4000" spc="-70"/>
              <a:t> </a:t>
            </a:r>
            <a:r>
              <a:rPr dirty="0" sz="4000" spc="-25"/>
              <a:t>Reflex</a:t>
            </a:r>
            <a:endParaRPr sz="4000"/>
          </a:p>
        </p:txBody>
      </p:sp>
      <p:sp>
        <p:nvSpPr>
          <p:cNvPr id="10" name="object 10"/>
          <p:cNvSpPr txBox="1"/>
          <p:nvPr/>
        </p:nvSpPr>
        <p:spPr>
          <a:xfrm>
            <a:off x="864947" y="2000006"/>
            <a:ext cx="7673340" cy="2318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265" marR="490855" indent="-457200">
              <a:lnSpc>
                <a:spcPct val="102600"/>
              </a:lnSpc>
              <a:tabLst>
                <a:tab pos="469265" algn="l"/>
              </a:tabLst>
            </a:pPr>
            <a:r>
              <a:rPr dirty="0" sz="2200" spc="735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Closely </a:t>
            </a:r>
            <a:r>
              <a:rPr dirty="0" sz="2600" spc="-10">
                <a:solidFill>
                  <a:srgbClr val="141516"/>
                </a:solidFill>
                <a:latin typeface="Calibri"/>
                <a:cs typeface="Calibri"/>
              </a:rPr>
              <a:t>associated </a:t>
            </a:r>
            <a:r>
              <a:rPr dirty="0" sz="2600" spc="15">
                <a:solidFill>
                  <a:srgbClr val="141516"/>
                </a:solidFill>
                <a:latin typeface="Calibri"/>
                <a:cs typeface="Calibri"/>
              </a:rPr>
              <a:t>with </a:t>
            </a:r>
            <a:r>
              <a:rPr dirty="0" sz="2600" spc="20">
                <a:solidFill>
                  <a:srgbClr val="141516"/>
                </a:solidFill>
                <a:latin typeface="Calibri"/>
                <a:cs typeface="Calibri"/>
              </a:rPr>
              <a:t>the</a:t>
            </a:r>
            <a:r>
              <a:rPr dirty="0" sz="2600" spc="-19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5">
                <a:solidFill>
                  <a:srgbClr val="141516"/>
                </a:solidFill>
                <a:latin typeface="Calibri"/>
                <a:cs typeface="Calibri"/>
              </a:rPr>
              <a:t>baroreceptor</a:t>
            </a:r>
            <a:r>
              <a:rPr dirty="0" sz="2600" spc="-20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pressure  </a:t>
            </a:r>
            <a:r>
              <a:rPr dirty="0" sz="2600" spc="10">
                <a:solidFill>
                  <a:srgbClr val="141516"/>
                </a:solidFill>
                <a:latin typeface="Calibri"/>
                <a:cs typeface="Calibri"/>
              </a:rPr>
              <a:t>control</a:t>
            </a:r>
            <a:r>
              <a:rPr dirty="0" sz="2600" spc="-229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system.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/>
              <a:cs typeface="Times New Roman"/>
            </a:endParaRPr>
          </a:p>
          <a:p>
            <a:pPr algn="just" marL="469265" marR="5080" indent="-457200">
              <a:lnSpc>
                <a:spcPts val="3100"/>
              </a:lnSpc>
            </a:pPr>
            <a:r>
              <a:rPr dirty="0" sz="2200" spc="735">
                <a:solidFill>
                  <a:srgbClr val="8D1515"/>
                </a:solidFill>
                <a:latin typeface="Arial"/>
                <a:cs typeface="Arial"/>
              </a:rPr>
              <a:t>q </a:t>
            </a:r>
            <a:r>
              <a:rPr dirty="0" sz="2600" spc="-5" b="1">
                <a:solidFill>
                  <a:srgbClr val="141516"/>
                </a:solidFill>
                <a:latin typeface="Calibri"/>
                <a:cs typeface="Calibri"/>
              </a:rPr>
              <a:t>Chemoreceptor </a:t>
            </a:r>
            <a:r>
              <a:rPr dirty="0" sz="2600" spc="-20" b="1">
                <a:solidFill>
                  <a:srgbClr val="141516"/>
                </a:solidFill>
                <a:latin typeface="Calibri"/>
                <a:cs typeface="Calibri"/>
              </a:rPr>
              <a:t>reflex </a:t>
            </a:r>
            <a:r>
              <a:rPr dirty="0" sz="2600" spc="-10">
                <a:solidFill>
                  <a:srgbClr val="141516"/>
                </a:solidFill>
                <a:latin typeface="Calibri"/>
                <a:cs typeface="Calibri"/>
              </a:rPr>
              <a:t>operates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in </a:t>
            </a:r>
            <a:r>
              <a:rPr dirty="0" sz="2600" spc="10">
                <a:solidFill>
                  <a:srgbClr val="141516"/>
                </a:solidFill>
                <a:latin typeface="Calibri"/>
                <a:cs typeface="Calibri"/>
              </a:rPr>
              <a:t>much </a:t>
            </a:r>
            <a:r>
              <a:rPr dirty="0" sz="2600" spc="-15">
                <a:solidFill>
                  <a:srgbClr val="141516"/>
                </a:solidFill>
                <a:latin typeface="Calibri"/>
                <a:cs typeface="Calibri"/>
              </a:rPr>
              <a:t>same </a:t>
            </a:r>
            <a:r>
              <a:rPr dirty="0" sz="2600" spc="-5">
                <a:solidFill>
                  <a:srgbClr val="141516"/>
                </a:solidFill>
                <a:latin typeface="Calibri"/>
                <a:cs typeface="Calibri"/>
              </a:rPr>
              <a:t>way </a:t>
            </a:r>
            <a:r>
              <a:rPr dirty="0" sz="2600" spc="-25">
                <a:solidFill>
                  <a:srgbClr val="141516"/>
                </a:solidFill>
                <a:latin typeface="Calibri"/>
                <a:cs typeface="Calibri"/>
              </a:rPr>
              <a:t>as  </a:t>
            </a:r>
            <a:r>
              <a:rPr dirty="0" sz="2600" spc="15">
                <a:solidFill>
                  <a:srgbClr val="141516"/>
                </a:solidFill>
                <a:latin typeface="Calibri"/>
                <a:cs typeface="Calibri"/>
              </a:rPr>
              <a:t>the </a:t>
            </a:r>
            <a:r>
              <a:rPr dirty="0" sz="2600" spc="5">
                <a:solidFill>
                  <a:srgbClr val="141516"/>
                </a:solidFill>
                <a:latin typeface="Calibri"/>
                <a:cs typeface="Calibri"/>
              </a:rPr>
              <a:t>baroreceptor </a:t>
            </a:r>
            <a:r>
              <a:rPr dirty="0" sz="2600" spc="-5">
                <a:solidFill>
                  <a:srgbClr val="141516"/>
                </a:solidFill>
                <a:latin typeface="Calibri"/>
                <a:cs typeface="Calibri"/>
              </a:rPr>
              <a:t>reflex, </a:t>
            </a:r>
            <a:r>
              <a:rPr dirty="0" sz="2600" spc="-25">
                <a:solidFill>
                  <a:srgbClr val="141516"/>
                </a:solidFill>
                <a:latin typeface="Calibri"/>
                <a:cs typeface="Calibri"/>
              </a:rPr>
              <a:t>EXCEPT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that</a:t>
            </a:r>
            <a:r>
              <a:rPr dirty="0" sz="2600" spc="-35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 spc="10">
                <a:solidFill>
                  <a:srgbClr val="141516"/>
                </a:solidFill>
                <a:latin typeface="Calibri"/>
                <a:cs typeface="Calibri"/>
              </a:rPr>
              <a:t>chemoreceptors  </a:t>
            </a:r>
            <a:r>
              <a:rPr dirty="0" sz="2600" spc="-20">
                <a:solidFill>
                  <a:srgbClr val="141516"/>
                </a:solidFill>
                <a:latin typeface="Calibri"/>
                <a:cs typeface="Calibri"/>
              </a:rPr>
              <a:t>are </a:t>
            </a:r>
            <a:r>
              <a:rPr dirty="0" sz="2600" spc="-10" i="1">
                <a:solidFill>
                  <a:srgbClr val="141516"/>
                </a:solidFill>
                <a:latin typeface="Calibri"/>
                <a:cs typeface="Calibri"/>
              </a:rPr>
              <a:t>chemo-sensitive cells </a:t>
            </a:r>
            <a:r>
              <a:rPr dirty="0" sz="2600" spc="-5">
                <a:solidFill>
                  <a:srgbClr val="141516"/>
                </a:solidFill>
                <a:latin typeface="Calibri"/>
                <a:cs typeface="Calibri"/>
              </a:rPr>
              <a:t>instead </a:t>
            </a:r>
            <a:r>
              <a:rPr dirty="0" sz="2600" spc="10">
                <a:solidFill>
                  <a:srgbClr val="141516"/>
                </a:solidFill>
                <a:latin typeface="Calibri"/>
                <a:cs typeface="Calibri"/>
              </a:rPr>
              <a:t>of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stretch</a:t>
            </a:r>
            <a:r>
              <a:rPr dirty="0" sz="2600" spc="-2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141516"/>
                </a:solidFill>
                <a:latin typeface="Calibri"/>
                <a:cs typeface="Calibri"/>
              </a:rPr>
              <a:t>receptors.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078431" y="6566854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9685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>
                <a:solidFill>
                  <a:srgbClr val="002060"/>
                </a:solidFill>
              </a:rPr>
              <a:t>14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28725">
              <a:lnSpc>
                <a:spcPts val="4310"/>
              </a:lnSpc>
            </a:pPr>
            <a:r>
              <a:rPr dirty="0"/>
              <a:t>Chemoreceptor</a:t>
            </a:r>
            <a:r>
              <a:rPr dirty="0" spc="-180"/>
              <a:t> </a:t>
            </a:r>
            <a:r>
              <a:rPr dirty="0" spc="-20"/>
              <a:t>Reflexes: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978150">
              <a:lnSpc>
                <a:spcPts val="3829"/>
              </a:lnSpc>
            </a:pPr>
            <a:r>
              <a:rPr dirty="0" spc="-40"/>
              <a:t>Two</a:t>
            </a:r>
            <a:r>
              <a:rPr dirty="0" spc="-105"/>
              <a:t> </a:t>
            </a:r>
            <a:r>
              <a:rPr dirty="0" spc="-15"/>
              <a:t>Types</a:t>
            </a:r>
          </a:p>
          <a:p>
            <a:pPr marL="12700">
              <a:lnSpc>
                <a:spcPct val="100000"/>
              </a:lnSpc>
              <a:spcBef>
                <a:spcPts val="1745"/>
              </a:spcBef>
              <a:tabLst>
                <a:tab pos="456565" algn="l"/>
              </a:tabLst>
            </a:pPr>
            <a:r>
              <a:rPr dirty="0" sz="2000" spc="670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400" spc="-5">
                <a:solidFill>
                  <a:srgbClr val="002060"/>
                </a:solidFill>
              </a:rPr>
              <a:t>Peripheral</a:t>
            </a:r>
            <a:r>
              <a:rPr dirty="0" sz="2400" spc="-110">
                <a:solidFill>
                  <a:srgbClr val="002060"/>
                </a:solidFill>
              </a:rPr>
              <a:t> </a:t>
            </a:r>
            <a:r>
              <a:rPr dirty="0" sz="2400" spc="-5">
                <a:solidFill>
                  <a:srgbClr val="002060"/>
                </a:solidFill>
              </a:rPr>
              <a:t>chemoreceptors:</a:t>
            </a:r>
            <a:endParaRPr sz="2400">
              <a:latin typeface="Arial"/>
              <a:cs typeface="Arial"/>
            </a:endParaRPr>
          </a:p>
          <a:p>
            <a:pPr marL="558800">
              <a:lnSpc>
                <a:spcPts val="4150"/>
              </a:lnSpc>
              <a:spcBef>
                <a:spcPts val="20"/>
              </a:spcBef>
            </a:pPr>
            <a:r>
              <a:rPr dirty="0" sz="3500" spc="-350">
                <a:solidFill>
                  <a:srgbClr val="8D1515"/>
                </a:solidFill>
                <a:latin typeface="Arial"/>
                <a:cs typeface="Arial"/>
              </a:rPr>
              <a:t>§</a:t>
            </a:r>
            <a:r>
              <a:rPr dirty="0" sz="3500" spc="-580">
                <a:solidFill>
                  <a:srgbClr val="8D1515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Calibri"/>
                <a:cs typeface="Calibri"/>
              </a:rPr>
              <a:t>Sensory</a:t>
            </a:r>
            <a:r>
              <a:rPr dirty="0" sz="24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Calibri"/>
                <a:cs typeface="Calibri"/>
              </a:rPr>
              <a:t>receptors</a:t>
            </a:r>
            <a:r>
              <a:rPr dirty="0" sz="2400" spc="-9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located</a:t>
            </a:r>
            <a:r>
              <a:rPr dirty="0" sz="2400" spc="-1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25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z="24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Calibri"/>
                <a:cs typeface="Calibri"/>
              </a:rPr>
              <a:t>carotid</a:t>
            </a:r>
            <a:r>
              <a:rPr dirty="0" sz="2400" spc="-1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&amp;</a:t>
            </a:r>
            <a:r>
              <a:rPr dirty="0" sz="24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Calibri"/>
                <a:cs typeface="Calibri"/>
              </a:rPr>
              <a:t>aortic</a:t>
            </a:r>
            <a:r>
              <a:rPr dirty="0" sz="2400" spc="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15">
                <a:solidFill>
                  <a:srgbClr val="404040"/>
                </a:solidFill>
                <a:latin typeface="Calibri"/>
                <a:cs typeface="Calibri"/>
              </a:rPr>
              <a:t>bodies.</a:t>
            </a:r>
            <a:endParaRPr sz="2400">
              <a:latin typeface="Calibri"/>
              <a:cs typeface="Calibri"/>
            </a:endParaRPr>
          </a:p>
          <a:p>
            <a:pPr marL="558800">
              <a:lnSpc>
                <a:spcPts val="4150"/>
              </a:lnSpc>
            </a:pPr>
            <a:r>
              <a:rPr dirty="0" sz="3500" spc="-350">
                <a:solidFill>
                  <a:srgbClr val="8D1515"/>
                </a:solidFill>
                <a:latin typeface="Arial"/>
                <a:cs typeface="Arial"/>
              </a:rPr>
              <a:t>§</a:t>
            </a:r>
            <a:r>
              <a:rPr dirty="0" sz="3500" spc="-810">
                <a:solidFill>
                  <a:srgbClr val="8D1515"/>
                </a:solidFill>
                <a:latin typeface="Arial"/>
                <a:cs typeface="Arial"/>
              </a:rPr>
              <a:t> </a:t>
            </a:r>
            <a:r>
              <a:rPr dirty="0" sz="2400" spc="10">
                <a:solidFill>
                  <a:srgbClr val="404040"/>
                </a:solidFill>
                <a:latin typeface="Calibri"/>
                <a:cs typeface="Calibri"/>
              </a:rPr>
              <a:t>Sensitive </a:t>
            </a:r>
            <a:r>
              <a:rPr dirty="0" sz="2400" spc="-5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dirty="0" sz="2400" spc="5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baseline="-17361" sz="2400" spc="7" b="1">
                <a:solidFill>
                  <a:srgbClr val="404040"/>
                </a:solidFill>
                <a:latin typeface="Calibri"/>
                <a:cs typeface="Calibri"/>
              </a:rPr>
              <a:t>2 </a:t>
            </a:r>
            <a:r>
              <a:rPr dirty="0" sz="2400" spc="-10">
                <a:solidFill>
                  <a:srgbClr val="404040"/>
                </a:solidFill>
                <a:latin typeface="Calibri"/>
                <a:cs typeface="Calibri"/>
              </a:rPr>
              <a:t>lack </a:t>
            </a:r>
            <a:r>
              <a:rPr dirty="0" sz="2400" spc="-3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dirty="0" sz="2400" spc="-30">
                <a:solidFill>
                  <a:srgbClr val="404040"/>
                </a:solidFill>
                <a:latin typeface="Symbol"/>
                <a:cs typeface="Symbol"/>
              </a:rPr>
              <a:t></a:t>
            </a:r>
            <a:r>
              <a:rPr dirty="0" sz="2400" spc="-30">
                <a:solidFill>
                  <a:srgbClr val="404040"/>
                </a:solidFill>
                <a:latin typeface="Calibri"/>
                <a:cs typeface="Calibri"/>
              </a:rPr>
              <a:t>), </a:t>
            </a:r>
            <a:r>
              <a:rPr dirty="0" sz="2400" spc="10">
                <a:solidFill>
                  <a:srgbClr val="404040"/>
                </a:solidFill>
                <a:latin typeface="Calibri"/>
                <a:cs typeface="Calibri"/>
              </a:rPr>
              <a:t>CO</a:t>
            </a:r>
            <a:r>
              <a:rPr dirty="0" baseline="-17361" sz="2400" spc="15" b="1">
                <a:solidFill>
                  <a:srgbClr val="404040"/>
                </a:solidFill>
                <a:latin typeface="Calibri"/>
                <a:cs typeface="Calibri"/>
              </a:rPr>
              <a:t>2 </a:t>
            </a:r>
            <a:r>
              <a:rPr dirty="0" sz="2400" spc="-15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dirty="0" sz="2400" spc="-15">
                <a:solidFill>
                  <a:srgbClr val="404040"/>
                </a:solidFill>
                <a:latin typeface="Symbol"/>
                <a:cs typeface="Symbol"/>
              </a:rPr>
              <a:t></a:t>
            </a:r>
            <a:r>
              <a:rPr dirty="0" sz="2400" spc="-1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15">
                <a:solidFill>
                  <a:srgbClr val="404040"/>
                </a:solidFill>
                <a:latin typeface="Calibri"/>
                <a:cs typeface="Calibri"/>
              </a:rPr>
              <a:t>or </a:t>
            </a:r>
            <a:r>
              <a:rPr dirty="0" sz="2400" spc="-30">
                <a:solidFill>
                  <a:srgbClr val="404040"/>
                </a:solidFill>
                <a:latin typeface="Symbol"/>
                <a:cs typeface="Symbol"/>
              </a:rPr>
              <a:t></a:t>
            </a:r>
            <a:r>
              <a:rPr dirty="0" sz="2400" spc="-30">
                <a:solidFill>
                  <a:srgbClr val="404040"/>
                </a:solidFill>
                <a:latin typeface="Calibri"/>
                <a:cs typeface="Calibri"/>
              </a:rPr>
              <a:t>), </a:t>
            </a: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&amp; </a:t>
            </a:r>
            <a:r>
              <a:rPr dirty="0" sz="2400" spc="15">
                <a:solidFill>
                  <a:srgbClr val="404040"/>
                </a:solidFill>
                <a:latin typeface="Calibri"/>
                <a:cs typeface="Calibri"/>
              </a:rPr>
              <a:t>pH </a:t>
            </a:r>
            <a:r>
              <a:rPr dirty="0" sz="2400" spc="-15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dirty="0" sz="2400" spc="-15">
                <a:solidFill>
                  <a:srgbClr val="404040"/>
                </a:solidFill>
                <a:latin typeface="Symbol"/>
                <a:cs typeface="Symbol"/>
              </a:rPr>
              <a:t></a:t>
            </a:r>
            <a:r>
              <a:rPr dirty="0" sz="2400" spc="-1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15">
                <a:solidFill>
                  <a:srgbClr val="404040"/>
                </a:solidFill>
                <a:latin typeface="Calibri"/>
                <a:cs typeface="Calibri"/>
              </a:rPr>
              <a:t>or </a:t>
            </a:r>
            <a:r>
              <a:rPr dirty="0" sz="2400" spc="-25">
                <a:solidFill>
                  <a:srgbClr val="404040"/>
                </a:solidFill>
                <a:latin typeface="Symbol"/>
                <a:cs typeface="Symbol"/>
              </a:rPr>
              <a:t></a:t>
            </a:r>
            <a:r>
              <a:rPr dirty="0" sz="2400" spc="-25">
                <a:solidFill>
                  <a:srgbClr val="404040"/>
                </a:solidFill>
                <a:latin typeface="Calibri"/>
                <a:cs typeface="Calibri"/>
              </a:rPr>
              <a:t>.)</a:t>
            </a:r>
            <a:endParaRPr sz="2400">
              <a:latin typeface="Calibri"/>
              <a:cs typeface="Calibri"/>
            </a:endParaRPr>
          </a:p>
          <a:p>
            <a:pPr marL="812800" marR="5080" indent="-254000">
              <a:lnSpc>
                <a:spcPct val="100699"/>
              </a:lnSpc>
              <a:spcBef>
                <a:spcPts val="880"/>
              </a:spcBef>
            </a:pPr>
            <a:r>
              <a:rPr dirty="0" sz="1700" spc="-170">
                <a:solidFill>
                  <a:srgbClr val="CDD0D1"/>
                </a:solidFill>
                <a:latin typeface="Arial"/>
                <a:cs typeface="Arial"/>
              </a:rPr>
              <a:t>§</a:t>
            </a:r>
            <a:r>
              <a:rPr dirty="0" sz="1700" spc="130">
                <a:solidFill>
                  <a:srgbClr val="CDD0D1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Chemoreceptors’ </a:t>
            </a:r>
            <a:r>
              <a:rPr dirty="0" sz="2400" spc="5">
                <a:solidFill>
                  <a:srgbClr val="404040"/>
                </a:solidFill>
                <a:latin typeface="Calibri"/>
                <a:cs typeface="Calibri"/>
              </a:rPr>
              <a:t>stimulation </a:t>
            </a:r>
            <a:r>
              <a:rPr dirty="0" sz="2400" spc="-20">
                <a:solidFill>
                  <a:srgbClr val="404040"/>
                </a:solidFill>
                <a:latin typeface="Calibri"/>
                <a:cs typeface="Calibri"/>
              </a:rPr>
              <a:t>excite </a:t>
            </a: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nerve </a:t>
            </a:r>
            <a:r>
              <a:rPr dirty="0" sz="2400" spc="-5">
                <a:solidFill>
                  <a:srgbClr val="404040"/>
                </a:solidFill>
                <a:latin typeface="Calibri"/>
                <a:cs typeface="Calibri"/>
              </a:rPr>
              <a:t>fibers, </a:t>
            </a:r>
            <a:r>
              <a:rPr dirty="0" sz="2400" spc="10">
                <a:solidFill>
                  <a:srgbClr val="404040"/>
                </a:solidFill>
                <a:latin typeface="Calibri"/>
                <a:cs typeface="Calibri"/>
              </a:rPr>
              <a:t>along  </a:t>
            </a:r>
            <a:r>
              <a:rPr dirty="0" sz="2400" spc="5">
                <a:solidFill>
                  <a:srgbClr val="404040"/>
                </a:solidFill>
                <a:latin typeface="Calibri"/>
                <a:cs typeface="Calibri"/>
              </a:rPr>
              <a:t>with </a:t>
            </a:r>
            <a:r>
              <a:rPr dirty="0" sz="2400" spc="-5">
                <a:solidFill>
                  <a:srgbClr val="404040"/>
                </a:solidFill>
                <a:latin typeface="Calibri"/>
                <a:cs typeface="Calibri"/>
              </a:rPr>
              <a:t>baroreceptor</a:t>
            </a:r>
            <a:r>
              <a:rPr dirty="0" sz="2400" spc="-2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Calibri"/>
                <a:cs typeface="Calibri"/>
              </a:rPr>
              <a:t>fibers.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  <a:tabLst>
                <a:tab pos="456565" algn="l"/>
              </a:tabLst>
            </a:pPr>
            <a:r>
              <a:rPr dirty="0" sz="2000" spc="670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400">
                <a:solidFill>
                  <a:srgbClr val="002060"/>
                </a:solidFill>
              </a:rPr>
              <a:t>Central</a:t>
            </a:r>
            <a:r>
              <a:rPr dirty="0" sz="2400" spc="-100">
                <a:solidFill>
                  <a:srgbClr val="002060"/>
                </a:solidFill>
              </a:rPr>
              <a:t> </a:t>
            </a:r>
            <a:r>
              <a:rPr dirty="0" sz="2400" spc="-10">
                <a:solidFill>
                  <a:srgbClr val="002060"/>
                </a:solidFill>
              </a:rPr>
              <a:t>Chemoreceptors:</a:t>
            </a:r>
            <a:endParaRPr sz="2400">
              <a:latin typeface="Arial"/>
              <a:cs typeface="Arial"/>
            </a:endParaRPr>
          </a:p>
          <a:p>
            <a:pPr marL="558800">
              <a:lnSpc>
                <a:spcPts val="4150"/>
              </a:lnSpc>
              <a:spcBef>
                <a:spcPts val="20"/>
              </a:spcBef>
            </a:pPr>
            <a:r>
              <a:rPr dirty="0" sz="3500" spc="-350">
                <a:solidFill>
                  <a:srgbClr val="8D1515"/>
                </a:solidFill>
                <a:latin typeface="Arial"/>
                <a:cs typeface="Arial"/>
              </a:rPr>
              <a:t>§</a:t>
            </a:r>
            <a:r>
              <a:rPr dirty="0" sz="3500" spc="-580">
                <a:solidFill>
                  <a:srgbClr val="8D1515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Calibri"/>
                <a:cs typeface="Calibri"/>
              </a:rPr>
              <a:t>Sensory</a:t>
            </a:r>
            <a:r>
              <a:rPr dirty="0" sz="24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Calibri"/>
                <a:cs typeface="Calibri"/>
              </a:rPr>
              <a:t>receptors</a:t>
            </a:r>
            <a:r>
              <a:rPr dirty="0" sz="2400" spc="-9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located</a:t>
            </a:r>
            <a:r>
              <a:rPr dirty="0" sz="2400" spc="-1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25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z="24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1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24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20">
                <a:solidFill>
                  <a:srgbClr val="404040"/>
                </a:solidFill>
                <a:latin typeface="Calibri"/>
                <a:cs typeface="Calibri"/>
              </a:rPr>
              <a:t>medulla</a:t>
            </a:r>
            <a:r>
              <a:rPr dirty="0" sz="2400" spc="-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404040"/>
                </a:solidFill>
                <a:latin typeface="Calibri"/>
                <a:cs typeface="Calibri"/>
              </a:rPr>
              <a:t>itself.</a:t>
            </a:r>
            <a:endParaRPr sz="2400">
              <a:latin typeface="Calibri"/>
              <a:cs typeface="Calibri"/>
            </a:endParaRPr>
          </a:p>
          <a:p>
            <a:pPr marL="558800">
              <a:lnSpc>
                <a:spcPts val="4150"/>
              </a:lnSpc>
            </a:pPr>
            <a:r>
              <a:rPr dirty="0" sz="3500" spc="-350">
                <a:solidFill>
                  <a:srgbClr val="8D1515"/>
                </a:solidFill>
                <a:latin typeface="Arial"/>
                <a:cs typeface="Arial"/>
              </a:rPr>
              <a:t>§ </a:t>
            </a:r>
            <a:r>
              <a:rPr dirty="0" sz="2400" spc="-25">
                <a:solidFill>
                  <a:srgbClr val="404040"/>
                </a:solidFill>
                <a:latin typeface="Calibri"/>
                <a:cs typeface="Calibri"/>
              </a:rPr>
              <a:t>Very </a:t>
            </a:r>
            <a:r>
              <a:rPr dirty="0" sz="2400" spc="5">
                <a:solidFill>
                  <a:srgbClr val="404040"/>
                </a:solidFill>
                <a:latin typeface="Calibri"/>
                <a:cs typeface="Calibri"/>
              </a:rPr>
              <a:t>sensitive </a:t>
            </a:r>
            <a:r>
              <a:rPr dirty="0" sz="2400" spc="-5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dirty="0" sz="2400" spc="10">
                <a:solidFill>
                  <a:srgbClr val="404040"/>
                </a:solidFill>
                <a:latin typeface="Calibri"/>
                <a:cs typeface="Calibri"/>
              </a:rPr>
              <a:t>CO</a:t>
            </a:r>
            <a:r>
              <a:rPr dirty="0" baseline="-17361" sz="2400" spc="15" b="1">
                <a:solidFill>
                  <a:srgbClr val="404040"/>
                </a:solidFill>
                <a:latin typeface="Calibri"/>
                <a:cs typeface="Calibri"/>
              </a:rPr>
              <a:t>2 </a:t>
            </a:r>
            <a:r>
              <a:rPr dirty="0" sz="2400" spc="-35">
                <a:solidFill>
                  <a:srgbClr val="404040"/>
                </a:solidFill>
                <a:latin typeface="Calibri"/>
                <a:cs typeface="Calibri"/>
              </a:rPr>
              <a:t>excess </a:t>
            </a:r>
            <a:r>
              <a:rPr dirty="0" sz="2400" spc="-3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dirty="0" sz="2400" spc="-30">
                <a:solidFill>
                  <a:srgbClr val="404040"/>
                </a:solidFill>
                <a:latin typeface="Symbol"/>
                <a:cs typeface="Symbol"/>
              </a:rPr>
              <a:t></a:t>
            </a:r>
            <a:r>
              <a:rPr dirty="0" sz="2400" spc="-30">
                <a:solidFill>
                  <a:srgbClr val="404040"/>
                </a:solidFill>
                <a:latin typeface="Calibri"/>
                <a:cs typeface="Calibri"/>
              </a:rPr>
              <a:t>) </a:t>
            </a:r>
            <a:r>
              <a:rPr dirty="0" sz="2400">
                <a:solidFill>
                  <a:srgbClr val="404040"/>
                </a:solidFill>
                <a:latin typeface="Calibri"/>
                <a:cs typeface="Calibri"/>
              </a:rPr>
              <a:t>&amp; </a:t>
            </a:r>
            <a:r>
              <a:rPr dirty="0" sz="2400" spc="-3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dirty="0" sz="2400" spc="-30">
                <a:solidFill>
                  <a:srgbClr val="404040"/>
                </a:solidFill>
                <a:latin typeface="Symbol"/>
                <a:cs typeface="Symbol"/>
              </a:rPr>
              <a:t></a:t>
            </a:r>
            <a:r>
              <a:rPr dirty="0" sz="2400" spc="-30">
                <a:solidFill>
                  <a:srgbClr val="404040"/>
                </a:solidFill>
                <a:latin typeface="Calibri"/>
                <a:cs typeface="Calibri"/>
              </a:rPr>
              <a:t>) </a:t>
            </a:r>
            <a:r>
              <a:rPr dirty="0" sz="2400" spc="15">
                <a:solidFill>
                  <a:srgbClr val="404040"/>
                </a:solidFill>
                <a:latin typeface="Calibri"/>
                <a:cs typeface="Calibri"/>
              </a:rPr>
              <a:t>pH </a:t>
            </a:r>
            <a:r>
              <a:rPr dirty="0" sz="2400" spc="2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z="2400" spc="-22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10">
                <a:solidFill>
                  <a:srgbClr val="404040"/>
                </a:solidFill>
                <a:latin typeface="Calibri"/>
                <a:cs typeface="Calibri"/>
              </a:rPr>
              <a:t>medulla.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078431" y="6566854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9685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>
                <a:solidFill>
                  <a:srgbClr val="002060"/>
                </a:solidFill>
              </a:rPr>
              <a:t>14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1016000"/>
            <a:ext cx="9144000" cy="5841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482600"/>
            <a:ext cx="9144000" cy="660400"/>
          </a:xfrm>
          <a:custGeom>
            <a:avLst/>
            <a:gdLst/>
            <a:ahLst/>
            <a:cxnLst/>
            <a:rect l="l" t="t" r="r" b="b"/>
            <a:pathLst>
              <a:path w="9144000" h="660400">
                <a:moveTo>
                  <a:pt x="0" y="660400"/>
                </a:moveTo>
                <a:lnTo>
                  <a:pt x="9144000" y="660400"/>
                </a:lnTo>
                <a:lnTo>
                  <a:pt x="9144000" y="0"/>
                </a:lnTo>
                <a:lnTo>
                  <a:pt x="0" y="0"/>
                </a:lnTo>
                <a:lnTo>
                  <a:pt x="0" y="66040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04906" y="535775"/>
            <a:ext cx="7345680" cy="5308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400" spc="-20"/>
              <a:t>Peripheral </a:t>
            </a:r>
            <a:r>
              <a:rPr dirty="0" sz="3400" spc="-10"/>
              <a:t>Chemoreceptor</a:t>
            </a:r>
            <a:r>
              <a:rPr dirty="0" sz="3400" spc="-15"/>
              <a:t> </a:t>
            </a:r>
            <a:r>
              <a:rPr dirty="0" sz="3400" spc="-25"/>
              <a:t>Reflex</a:t>
            </a:r>
            <a:endParaRPr sz="3400"/>
          </a:p>
        </p:txBody>
      </p:sp>
      <p:sp>
        <p:nvSpPr>
          <p:cNvPr id="11" name="object 11"/>
          <p:cNvSpPr txBox="1"/>
          <p:nvPr/>
        </p:nvSpPr>
        <p:spPr>
          <a:xfrm>
            <a:off x="8413902" y="6526673"/>
            <a:ext cx="19939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 b="1">
                <a:latin typeface="Arial"/>
                <a:cs typeface="Arial"/>
              </a:rPr>
              <a:t>1</a:t>
            </a:r>
            <a:r>
              <a:rPr dirty="0" sz="1200" b="1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49300" y="850900"/>
            <a:ext cx="8394700" cy="495300"/>
          </a:xfrm>
          <a:custGeom>
            <a:avLst/>
            <a:gdLst/>
            <a:ahLst/>
            <a:cxnLst/>
            <a:rect l="l" t="t" r="r" b="b"/>
            <a:pathLst>
              <a:path w="8394700" h="495300">
                <a:moveTo>
                  <a:pt x="0" y="495300"/>
                </a:moveTo>
                <a:lnTo>
                  <a:pt x="8394700" y="495300"/>
                </a:lnTo>
                <a:lnTo>
                  <a:pt x="8394700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4037" rIns="0" bIns="0" rtlCol="0" vert="horz">
            <a:spAutoFit/>
          </a:bodyPr>
          <a:lstStyle/>
          <a:p>
            <a:pPr marL="893444">
              <a:lnSpc>
                <a:spcPct val="100000"/>
              </a:lnSpc>
            </a:pPr>
            <a:r>
              <a:rPr dirty="0" sz="2900" spc="-15"/>
              <a:t>Peripheral </a:t>
            </a:r>
            <a:r>
              <a:rPr dirty="0" sz="2900" spc="-20"/>
              <a:t>Chemoreceptor</a:t>
            </a:r>
            <a:r>
              <a:rPr dirty="0" sz="2900" spc="190"/>
              <a:t> </a:t>
            </a:r>
            <a:r>
              <a:rPr dirty="0" sz="2900" spc="-15"/>
              <a:t>Reflexes</a:t>
            </a:r>
            <a:endParaRPr sz="2900"/>
          </a:p>
        </p:txBody>
      </p:sp>
      <p:sp>
        <p:nvSpPr>
          <p:cNvPr id="10" name="object 10"/>
          <p:cNvSpPr txBox="1"/>
          <p:nvPr/>
        </p:nvSpPr>
        <p:spPr>
          <a:xfrm>
            <a:off x="5946889" y="1807895"/>
            <a:ext cx="172783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5" b="1">
                <a:solidFill>
                  <a:srgbClr val="C00000"/>
                </a:solidFill>
                <a:latin typeface="Arial Black"/>
                <a:cs typeface="Arial Black"/>
              </a:rPr>
              <a:t>Haemorrhage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43500" y="1817293"/>
            <a:ext cx="713105" cy="138430"/>
          </a:xfrm>
          <a:custGeom>
            <a:avLst/>
            <a:gdLst/>
            <a:ahLst/>
            <a:cxnLst/>
            <a:rect l="l" t="t" r="r" b="b"/>
            <a:pathLst>
              <a:path w="713104" h="138430">
                <a:moveTo>
                  <a:pt x="322964" y="71437"/>
                </a:moveTo>
                <a:lnTo>
                  <a:pt x="84518" y="71437"/>
                </a:lnTo>
                <a:lnTo>
                  <a:pt x="709841" y="138430"/>
                </a:lnTo>
                <a:lnTo>
                  <a:pt x="712546" y="113182"/>
                </a:lnTo>
                <a:lnTo>
                  <a:pt x="322964" y="71437"/>
                </a:lnTo>
                <a:close/>
              </a:path>
              <a:path w="713104" h="138430">
                <a:moveTo>
                  <a:pt x="133045" y="0"/>
                </a:moveTo>
                <a:lnTo>
                  <a:pt x="0" y="49606"/>
                </a:lnTo>
                <a:lnTo>
                  <a:pt x="119507" y="126276"/>
                </a:lnTo>
                <a:lnTo>
                  <a:pt x="84518" y="71437"/>
                </a:lnTo>
                <a:lnTo>
                  <a:pt x="322964" y="71437"/>
                </a:lnTo>
                <a:lnTo>
                  <a:pt x="87223" y="46177"/>
                </a:lnTo>
                <a:lnTo>
                  <a:pt x="133045" y="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064000" y="1625600"/>
            <a:ext cx="1079500" cy="431800"/>
          </a:xfrm>
          <a:prstGeom prst="rect">
            <a:avLst/>
          </a:prstGeom>
          <a:ln w="25400">
            <a:solidFill>
              <a:srgbClr val="333399"/>
            </a:solidFill>
          </a:ln>
        </p:spPr>
        <p:txBody>
          <a:bodyPr wrap="square" lIns="0" tIns="25400" rIns="0" bIns="0" rtlCol="0" vert="horz">
            <a:spAutoFit/>
          </a:bodyPr>
          <a:lstStyle/>
          <a:p>
            <a:pPr marL="180975">
              <a:lnSpc>
                <a:spcPct val="100000"/>
              </a:lnSpc>
              <a:spcBef>
                <a:spcPts val="200"/>
              </a:spcBef>
            </a:pPr>
            <a:r>
              <a:rPr dirty="0" sz="2200">
                <a:latin typeface="Symbol"/>
                <a:cs typeface="Symbol"/>
              </a:rPr>
              <a:t></a:t>
            </a:r>
            <a:r>
              <a:rPr dirty="0" sz="2200" spc="120">
                <a:latin typeface="Times New Roman"/>
                <a:cs typeface="Times New Roman"/>
              </a:rPr>
              <a:t> </a:t>
            </a:r>
            <a:r>
              <a:rPr dirty="0" sz="2200" spc="-15" b="1">
                <a:latin typeface="Arial Black"/>
                <a:cs typeface="Arial Black"/>
              </a:rPr>
              <a:t>BP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53789" y="2471229"/>
            <a:ext cx="1139190" cy="322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30" b="1">
                <a:solidFill>
                  <a:srgbClr val="333399"/>
                </a:solidFill>
                <a:latin typeface="Arial Black"/>
                <a:cs typeface="Arial Black"/>
              </a:rPr>
              <a:t>H</a:t>
            </a:r>
            <a:r>
              <a:rPr dirty="0" sz="2000" spc="-25" b="1">
                <a:solidFill>
                  <a:srgbClr val="333399"/>
                </a:solidFill>
                <a:latin typeface="Arial Black"/>
                <a:cs typeface="Arial Black"/>
              </a:rPr>
              <a:t>y</a:t>
            </a:r>
            <a:r>
              <a:rPr dirty="0" sz="2000" spc="-35" b="1">
                <a:solidFill>
                  <a:srgbClr val="333399"/>
                </a:solidFill>
                <a:latin typeface="Arial Black"/>
                <a:cs typeface="Arial Black"/>
              </a:rPr>
              <a:t>p</a:t>
            </a:r>
            <a:r>
              <a:rPr dirty="0" sz="2000" spc="-135" b="1">
                <a:solidFill>
                  <a:srgbClr val="333399"/>
                </a:solidFill>
                <a:latin typeface="Arial Black"/>
                <a:cs typeface="Arial Black"/>
              </a:rPr>
              <a:t>o</a:t>
            </a:r>
            <a:r>
              <a:rPr dirty="0" sz="2000" spc="-35" b="1">
                <a:solidFill>
                  <a:srgbClr val="333399"/>
                </a:solidFill>
                <a:latin typeface="Arial Black"/>
                <a:cs typeface="Arial Black"/>
              </a:rPr>
              <a:t>x</a:t>
            </a:r>
            <a:r>
              <a:rPr dirty="0" sz="2000" spc="30" b="1">
                <a:solidFill>
                  <a:srgbClr val="333399"/>
                </a:solidFill>
                <a:latin typeface="Arial Black"/>
                <a:cs typeface="Arial Black"/>
              </a:rPr>
              <a:t>ia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46600" y="2057400"/>
            <a:ext cx="127000" cy="368300"/>
          </a:xfrm>
          <a:custGeom>
            <a:avLst/>
            <a:gdLst/>
            <a:ahLst/>
            <a:cxnLst/>
            <a:rect l="l" t="t" r="r" b="b"/>
            <a:pathLst>
              <a:path w="127000" h="368300">
                <a:moveTo>
                  <a:pt x="0" y="241300"/>
                </a:moveTo>
                <a:lnTo>
                  <a:pt x="63500" y="368300"/>
                </a:lnTo>
                <a:lnTo>
                  <a:pt x="106679" y="281939"/>
                </a:lnTo>
                <a:lnTo>
                  <a:pt x="50800" y="281939"/>
                </a:lnTo>
                <a:lnTo>
                  <a:pt x="0" y="241300"/>
                </a:lnTo>
                <a:close/>
              </a:path>
              <a:path w="127000" h="368300">
                <a:moveTo>
                  <a:pt x="76200" y="0"/>
                </a:moveTo>
                <a:lnTo>
                  <a:pt x="50800" y="0"/>
                </a:lnTo>
                <a:lnTo>
                  <a:pt x="50800" y="281939"/>
                </a:lnTo>
                <a:lnTo>
                  <a:pt x="76200" y="281939"/>
                </a:lnTo>
                <a:lnTo>
                  <a:pt x="76200" y="0"/>
                </a:lnTo>
                <a:close/>
              </a:path>
              <a:path w="127000" h="368300">
                <a:moveTo>
                  <a:pt x="127000" y="241300"/>
                </a:moveTo>
                <a:lnTo>
                  <a:pt x="76200" y="281939"/>
                </a:lnTo>
                <a:lnTo>
                  <a:pt x="106679" y="281939"/>
                </a:lnTo>
                <a:lnTo>
                  <a:pt x="127000" y="24130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46600" y="2857500"/>
            <a:ext cx="127000" cy="355600"/>
          </a:xfrm>
          <a:custGeom>
            <a:avLst/>
            <a:gdLst/>
            <a:ahLst/>
            <a:cxnLst/>
            <a:rect l="l" t="t" r="r" b="b"/>
            <a:pathLst>
              <a:path w="127000" h="355600">
                <a:moveTo>
                  <a:pt x="0" y="228600"/>
                </a:moveTo>
                <a:lnTo>
                  <a:pt x="63500" y="355600"/>
                </a:lnTo>
                <a:lnTo>
                  <a:pt x="106679" y="269239"/>
                </a:lnTo>
                <a:lnTo>
                  <a:pt x="50800" y="269239"/>
                </a:lnTo>
                <a:lnTo>
                  <a:pt x="0" y="228600"/>
                </a:lnTo>
                <a:close/>
              </a:path>
              <a:path w="127000" h="355600">
                <a:moveTo>
                  <a:pt x="76200" y="0"/>
                </a:moveTo>
                <a:lnTo>
                  <a:pt x="50800" y="0"/>
                </a:lnTo>
                <a:lnTo>
                  <a:pt x="50800" y="269239"/>
                </a:lnTo>
                <a:lnTo>
                  <a:pt x="76200" y="269239"/>
                </a:lnTo>
                <a:lnTo>
                  <a:pt x="76200" y="0"/>
                </a:lnTo>
                <a:close/>
              </a:path>
              <a:path w="127000" h="355600">
                <a:moveTo>
                  <a:pt x="127000" y="228600"/>
                </a:moveTo>
                <a:lnTo>
                  <a:pt x="76200" y="269239"/>
                </a:lnTo>
                <a:lnTo>
                  <a:pt x="106679" y="269239"/>
                </a:lnTo>
                <a:lnTo>
                  <a:pt x="127000" y="22860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200400" y="3225800"/>
            <a:ext cx="3022600" cy="40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200400" y="3225800"/>
            <a:ext cx="3022600" cy="406400"/>
          </a:xfrm>
          <a:prstGeom prst="rect">
            <a:avLst/>
          </a:prstGeom>
          <a:ln w="25400">
            <a:solidFill>
              <a:srgbClr val="333399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233679">
              <a:lnSpc>
                <a:spcPct val="100000"/>
              </a:lnSpc>
              <a:spcBef>
                <a:spcPts val="195"/>
              </a:spcBef>
            </a:pPr>
            <a:r>
              <a:rPr dirty="0" sz="2000" b="1">
                <a:latin typeface="Arial Black"/>
                <a:cs typeface="Arial Black"/>
              </a:rPr>
              <a:t>+</a:t>
            </a:r>
            <a:r>
              <a:rPr dirty="0" sz="2000" spc="-90" b="1">
                <a:latin typeface="Arial Black"/>
                <a:cs typeface="Arial Black"/>
              </a:rPr>
              <a:t> </a:t>
            </a:r>
            <a:r>
              <a:rPr dirty="0" sz="2000" spc="-15" b="1">
                <a:latin typeface="Arial Black"/>
                <a:cs typeface="Arial Black"/>
              </a:rPr>
              <a:t>Chemoreceptors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84500" y="3636657"/>
            <a:ext cx="378460" cy="440055"/>
          </a:xfrm>
          <a:custGeom>
            <a:avLst/>
            <a:gdLst/>
            <a:ahLst/>
            <a:cxnLst/>
            <a:rect l="l" t="t" r="r" b="b"/>
            <a:pathLst>
              <a:path w="378460" h="440054">
                <a:moveTo>
                  <a:pt x="34099" y="302209"/>
                </a:moveTo>
                <a:lnTo>
                  <a:pt x="0" y="440042"/>
                </a:lnTo>
                <a:lnTo>
                  <a:pt x="130733" y="384619"/>
                </a:lnTo>
                <a:lnTo>
                  <a:pt x="65709" y="382574"/>
                </a:lnTo>
                <a:lnTo>
                  <a:pt x="79770" y="366090"/>
                </a:lnTo>
                <a:lnTo>
                  <a:pt x="46380" y="366090"/>
                </a:lnTo>
                <a:lnTo>
                  <a:pt x="34099" y="302209"/>
                </a:lnTo>
                <a:close/>
              </a:path>
              <a:path w="378460" h="440054">
                <a:moveTo>
                  <a:pt x="358635" y="0"/>
                </a:moveTo>
                <a:lnTo>
                  <a:pt x="46380" y="366090"/>
                </a:lnTo>
                <a:lnTo>
                  <a:pt x="79770" y="366090"/>
                </a:lnTo>
                <a:lnTo>
                  <a:pt x="377964" y="16484"/>
                </a:lnTo>
                <a:lnTo>
                  <a:pt x="358635" y="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137821" y="3635921"/>
            <a:ext cx="441325" cy="441325"/>
          </a:xfrm>
          <a:custGeom>
            <a:avLst/>
            <a:gdLst/>
            <a:ahLst/>
            <a:cxnLst/>
            <a:rect l="l" t="t" r="r" b="b"/>
            <a:pathLst>
              <a:path w="441325" h="441325">
                <a:moveTo>
                  <a:pt x="17957" y="0"/>
                </a:moveTo>
                <a:lnTo>
                  <a:pt x="0" y="17957"/>
                </a:lnTo>
                <a:lnTo>
                  <a:pt x="370738" y="388696"/>
                </a:lnTo>
                <a:lnTo>
                  <a:pt x="306069" y="395884"/>
                </a:lnTo>
                <a:lnTo>
                  <a:pt x="440778" y="440778"/>
                </a:lnTo>
                <a:lnTo>
                  <a:pt x="417429" y="370738"/>
                </a:lnTo>
                <a:lnTo>
                  <a:pt x="388696" y="370738"/>
                </a:lnTo>
                <a:lnTo>
                  <a:pt x="17957" y="0"/>
                </a:lnTo>
                <a:close/>
              </a:path>
              <a:path w="441325" h="441325">
                <a:moveTo>
                  <a:pt x="395871" y="306069"/>
                </a:moveTo>
                <a:lnTo>
                  <a:pt x="388696" y="370738"/>
                </a:lnTo>
                <a:lnTo>
                  <a:pt x="417429" y="370738"/>
                </a:lnTo>
                <a:lnTo>
                  <a:pt x="395871" y="306069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5205793" y="4042359"/>
            <a:ext cx="2834005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43000" marR="5080" indent="-1130300">
              <a:lnSpc>
                <a:spcPts val="1900"/>
              </a:lnSpc>
            </a:pPr>
            <a:r>
              <a:rPr dirty="0" sz="1600" b="1">
                <a:latin typeface="Arial Black"/>
                <a:cs typeface="Arial Black"/>
              </a:rPr>
              <a:t>= </a:t>
            </a:r>
            <a:r>
              <a:rPr dirty="0" sz="1600" spc="5" b="1">
                <a:latin typeface="Arial Black"/>
                <a:cs typeface="Arial Black"/>
              </a:rPr>
              <a:t>Cardioinhibitory</a:t>
            </a:r>
            <a:r>
              <a:rPr dirty="0" sz="1600" spc="-95" b="1">
                <a:latin typeface="Arial Black"/>
                <a:cs typeface="Arial Black"/>
              </a:rPr>
              <a:t> </a:t>
            </a:r>
            <a:r>
              <a:rPr dirty="0" sz="1600" spc="5" b="1">
                <a:latin typeface="Arial Black"/>
                <a:cs typeface="Arial Black"/>
              </a:rPr>
              <a:t>Center  </a:t>
            </a:r>
            <a:r>
              <a:rPr dirty="0" sz="1600" spc="-30" b="1">
                <a:latin typeface="Arial Black"/>
                <a:cs typeface="Arial Black"/>
              </a:rPr>
              <a:t>(CIC)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77644" y="4051071"/>
            <a:ext cx="2389505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38200" marR="5080" indent="-825500">
              <a:lnSpc>
                <a:spcPts val="1900"/>
              </a:lnSpc>
            </a:pPr>
            <a:r>
              <a:rPr dirty="0" sz="1600" spc="20" b="1">
                <a:solidFill>
                  <a:srgbClr val="002060"/>
                </a:solidFill>
                <a:latin typeface="Arial Black"/>
                <a:cs typeface="Arial Black"/>
              </a:rPr>
              <a:t>++ </a:t>
            </a:r>
            <a:r>
              <a:rPr dirty="0" sz="1600" spc="-5" b="1">
                <a:solidFill>
                  <a:srgbClr val="002060"/>
                </a:solidFill>
                <a:latin typeface="Arial Black"/>
                <a:cs typeface="Arial Black"/>
              </a:rPr>
              <a:t>Vasomotor</a:t>
            </a:r>
            <a:r>
              <a:rPr dirty="0" sz="1600" spc="-130" b="1">
                <a:solidFill>
                  <a:srgbClr val="002060"/>
                </a:solidFill>
                <a:latin typeface="Arial Black"/>
                <a:cs typeface="Arial Black"/>
              </a:rPr>
              <a:t> </a:t>
            </a:r>
            <a:r>
              <a:rPr dirty="0" sz="1600" spc="5" b="1">
                <a:solidFill>
                  <a:srgbClr val="002060"/>
                </a:solidFill>
                <a:latin typeface="Arial Black"/>
                <a:cs typeface="Arial Black"/>
              </a:rPr>
              <a:t>Center  </a:t>
            </a:r>
            <a:r>
              <a:rPr dirty="0" sz="1600" spc="-25" b="1">
                <a:solidFill>
                  <a:srgbClr val="002060"/>
                </a:solidFill>
                <a:latin typeface="Arial Black"/>
                <a:cs typeface="Arial Black"/>
              </a:rPr>
              <a:t>(VMC)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38776" y="4868684"/>
            <a:ext cx="3502660" cy="260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b="1">
                <a:latin typeface="Arial Black"/>
                <a:cs typeface="Arial Black"/>
              </a:rPr>
              <a:t>=</a:t>
            </a:r>
            <a:r>
              <a:rPr dirty="0" sz="1600" spc="-10" b="1">
                <a:latin typeface="Arial Black"/>
                <a:cs typeface="Arial Black"/>
              </a:rPr>
              <a:t> </a:t>
            </a:r>
            <a:r>
              <a:rPr dirty="0" sz="1600" spc="10" b="1">
                <a:latin typeface="Arial Black"/>
                <a:cs typeface="Arial Black"/>
              </a:rPr>
              <a:t>Parasympathetic</a:t>
            </a:r>
            <a:r>
              <a:rPr dirty="0" sz="1600" spc="-220" b="1">
                <a:latin typeface="Arial Black"/>
                <a:cs typeface="Arial Black"/>
              </a:rPr>
              <a:t> </a:t>
            </a:r>
            <a:r>
              <a:rPr dirty="0" sz="1600" spc="30" b="1">
                <a:latin typeface="Arial Black"/>
                <a:cs typeface="Arial Black"/>
              </a:rPr>
              <a:t>nerve</a:t>
            </a:r>
            <a:r>
              <a:rPr dirty="0" sz="1600" spc="-220" b="1">
                <a:latin typeface="Arial Black"/>
                <a:cs typeface="Arial Black"/>
              </a:rPr>
              <a:t> </a:t>
            </a:r>
            <a:r>
              <a:rPr dirty="0" sz="1600" spc="-5" b="1">
                <a:latin typeface="Arial Black"/>
                <a:cs typeface="Arial Black"/>
              </a:rPr>
              <a:t>fibers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78600" y="5270500"/>
            <a:ext cx="127000" cy="457200"/>
          </a:xfrm>
          <a:custGeom>
            <a:avLst/>
            <a:gdLst/>
            <a:ahLst/>
            <a:cxnLst/>
            <a:rect l="l" t="t" r="r" b="b"/>
            <a:pathLst>
              <a:path w="127000" h="457200">
                <a:moveTo>
                  <a:pt x="0" y="330200"/>
                </a:moveTo>
                <a:lnTo>
                  <a:pt x="63500" y="457200"/>
                </a:lnTo>
                <a:lnTo>
                  <a:pt x="106679" y="370840"/>
                </a:lnTo>
                <a:lnTo>
                  <a:pt x="50800" y="370840"/>
                </a:lnTo>
                <a:lnTo>
                  <a:pt x="0" y="330200"/>
                </a:lnTo>
                <a:close/>
              </a:path>
              <a:path w="127000" h="457200">
                <a:moveTo>
                  <a:pt x="76200" y="0"/>
                </a:moveTo>
                <a:lnTo>
                  <a:pt x="50800" y="0"/>
                </a:lnTo>
                <a:lnTo>
                  <a:pt x="50800" y="370840"/>
                </a:lnTo>
                <a:lnTo>
                  <a:pt x="76200" y="370840"/>
                </a:lnTo>
                <a:lnTo>
                  <a:pt x="76200" y="0"/>
                </a:lnTo>
                <a:close/>
              </a:path>
              <a:path w="127000" h="457200">
                <a:moveTo>
                  <a:pt x="127000" y="330200"/>
                </a:moveTo>
                <a:lnTo>
                  <a:pt x="76200" y="370840"/>
                </a:lnTo>
                <a:lnTo>
                  <a:pt x="106679" y="370840"/>
                </a:lnTo>
                <a:lnTo>
                  <a:pt x="127000" y="33020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6286296" y="5770552"/>
            <a:ext cx="1431290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2600" marR="5080" indent="-469900">
              <a:lnSpc>
                <a:spcPts val="1900"/>
              </a:lnSpc>
            </a:pPr>
            <a:r>
              <a:rPr dirty="0" sz="1600">
                <a:solidFill>
                  <a:srgbClr val="006600"/>
                </a:solidFill>
                <a:latin typeface="Symbol"/>
                <a:cs typeface="Symbol"/>
              </a:rPr>
              <a:t></a:t>
            </a:r>
            <a:r>
              <a:rPr dirty="0" sz="160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dirty="0" sz="1600" spc="20" b="1">
                <a:solidFill>
                  <a:srgbClr val="006600"/>
                </a:solidFill>
                <a:latin typeface="Arial Black"/>
                <a:cs typeface="Arial Black"/>
              </a:rPr>
              <a:t>Heart </a:t>
            </a:r>
            <a:r>
              <a:rPr dirty="0" sz="1600" spc="-10" b="1">
                <a:solidFill>
                  <a:srgbClr val="006600"/>
                </a:solidFill>
                <a:latin typeface="Arial Black"/>
                <a:cs typeface="Arial Black"/>
              </a:rPr>
              <a:t>Rate  </a:t>
            </a:r>
            <a:r>
              <a:rPr dirty="0" sz="1600" spc="-30" b="1">
                <a:solidFill>
                  <a:srgbClr val="006600"/>
                </a:solidFill>
                <a:latin typeface="Arial Black"/>
                <a:cs typeface="Arial Black"/>
              </a:rPr>
              <a:t>(HR)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38376" y="4831803"/>
            <a:ext cx="3020060" cy="260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002060"/>
                </a:solidFill>
                <a:latin typeface="Arial Black"/>
                <a:cs typeface="Arial Black"/>
              </a:rPr>
              <a:t>+ </a:t>
            </a:r>
            <a:r>
              <a:rPr dirty="0" sz="1600" spc="10" b="1">
                <a:solidFill>
                  <a:srgbClr val="002060"/>
                </a:solidFill>
                <a:latin typeface="Arial Black"/>
                <a:cs typeface="Arial Black"/>
              </a:rPr>
              <a:t>Sympathetic </a:t>
            </a:r>
            <a:r>
              <a:rPr dirty="0" sz="1600" spc="30" b="1">
                <a:solidFill>
                  <a:srgbClr val="002060"/>
                </a:solidFill>
                <a:latin typeface="Arial Black"/>
                <a:cs typeface="Arial Black"/>
              </a:rPr>
              <a:t>nerve</a:t>
            </a:r>
            <a:r>
              <a:rPr dirty="0" sz="1600" spc="-380" b="1">
                <a:solidFill>
                  <a:srgbClr val="002060"/>
                </a:solidFill>
                <a:latin typeface="Arial Black"/>
                <a:cs typeface="Arial Black"/>
              </a:rPr>
              <a:t> </a:t>
            </a:r>
            <a:r>
              <a:rPr dirty="0" sz="1600" spc="-5" b="1">
                <a:solidFill>
                  <a:srgbClr val="002060"/>
                </a:solidFill>
                <a:latin typeface="Arial Black"/>
                <a:cs typeface="Arial Black"/>
              </a:rPr>
              <a:t>fibers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578600" y="4508500"/>
            <a:ext cx="127000" cy="355600"/>
          </a:xfrm>
          <a:custGeom>
            <a:avLst/>
            <a:gdLst/>
            <a:ahLst/>
            <a:cxnLst/>
            <a:rect l="l" t="t" r="r" b="b"/>
            <a:pathLst>
              <a:path w="127000" h="355600">
                <a:moveTo>
                  <a:pt x="0" y="228600"/>
                </a:moveTo>
                <a:lnTo>
                  <a:pt x="63500" y="355600"/>
                </a:lnTo>
                <a:lnTo>
                  <a:pt x="106679" y="269239"/>
                </a:lnTo>
                <a:lnTo>
                  <a:pt x="50800" y="269239"/>
                </a:lnTo>
                <a:lnTo>
                  <a:pt x="0" y="228600"/>
                </a:lnTo>
                <a:close/>
              </a:path>
              <a:path w="127000" h="355600">
                <a:moveTo>
                  <a:pt x="76200" y="0"/>
                </a:moveTo>
                <a:lnTo>
                  <a:pt x="50800" y="0"/>
                </a:lnTo>
                <a:lnTo>
                  <a:pt x="50800" y="269239"/>
                </a:lnTo>
                <a:lnTo>
                  <a:pt x="76200" y="269239"/>
                </a:lnTo>
                <a:lnTo>
                  <a:pt x="76200" y="0"/>
                </a:lnTo>
                <a:close/>
              </a:path>
              <a:path w="127000" h="355600">
                <a:moveTo>
                  <a:pt x="127000" y="228600"/>
                </a:moveTo>
                <a:lnTo>
                  <a:pt x="76200" y="269239"/>
                </a:lnTo>
                <a:lnTo>
                  <a:pt x="106679" y="269239"/>
                </a:lnTo>
                <a:lnTo>
                  <a:pt x="127000" y="22860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578100" y="4508500"/>
            <a:ext cx="127000" cy="355600"/>
          </a:xfrm>
          <a:custGeom>
            <a:avLst/>
            <a:gdLst/>
            <a:ahLst/>
            <a:cxnLst/>
            <a:rect l="l" t="t" r="r" b="b"/>
            <a:pathLst>
              <a:path w="127000" h="355600">
                <a:moveTo>
                  <a:pt x="0" y="228600"/>
                </a:moveTo>
                <a:lnTo>
                  <a:pt x="63500" y="355600"/>
                </a:lnTo>
                <a:lnTo>
                  <a:pt x="106680" y="269239"/>
                </a:lnTo>
                <a:lnTo>
                  <a:pt x="50800" y="269239"/>
                </a:lnTo>
                <a:lnTo>
                  <a:pt x="0" y="228600"/>
                </a:lnTo>
                <a:close/>
              </a:path>
              <a:path w="127000" h="355600">
                <a:moveTo>
                  <a:pt x="76200" y="0"/>
                </a:moveTo>
                <a:lnTo>
                  <a:pt x="50800" y="0"/>
                </a:lnTo>
                <a:lnTo>
                  <a:pt x="50800" y="269239"/>
                </a:lnTo>
                <a:lnTo>
                  <a:pt x="76200" y="269239"/>
                </a:lnTo>
                <a:lnTo>
                  <a:pt x="76200" y="0"/>
                </a:lnTo>
                <a:close/>
              </a:path>
              <a:path w="127000" h="355600">
                <a:moveTo>
                  <a:pt x="127000" y="228600"/>
                </a:moveTo>
                <a:lnTo>
                  <a:pt x="76200" y="269239"/>
                </a:lnTo>
                <a:lnTo>
                  <a:pt x="106680" y="269239"/>
                </a:lnTo>
                <a:lnTo>
                  <a:pt x="127000" y="22860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578100" y="5232400"/>
            <a:ext cx="127000" cy="355600"/>
          </a:xfrm>
          <a:custGeom>
            <a:avLst/>
            <a:gdLst/>
            <a:ahLst/>
            <a:cxnLst/>
            <a:rect l="l" t="t" r="r" b="b"/>
            <a:pathLst>
              <a:path w="127000" h="355600">
                <a:moveTo>
                  <a:pt x="0" y="228600"/>
                </a:moveTo>
                <a:lnTo>
                  <a:pt x="63500" y="355600"/>
                </a:lnTo>
                <a:lnTo>
                  <a:pt x="106680" y="269240"/>
                </a:lnTo>
                <a:lnTo>
                  <a:pt x="50800" y="269240"/>
                </a:lnTo>
                <a:lnTo>
                  <a:pt x="0" y="228600"/>
                </a:lnTo>
                <a:close/>
              </a:path>
              <a:path w="127000" h="355600">
                <a:moveTo>
                  <a:pt x="76200" y="0"/>
                </a:moveTo>
                <a:lnTo>
                  <a:pt x="50800" y="0"/>
                </a:lnTo>
                <a:lnTo>
                  <a:pt x="50800" y="269240"/>
                </a:lnTo>
                <a:lnTo>
                  <a:pt x="76200" y="269240"/>
                </a:lnTo>
                <a:lnTo>
                  <a:pt x="76200" y="0"/>
                </a:lnTo>
                <a:close/>
              </a:path>
              <a:path w="127000" h="355600">
                <a:moveTo>
                  <a:pt x="127000" y="228600"/>
                </a:moveTo>
                <a:lnTo>
                  <a:pt x="76200" y="269240"/>
                </a:lnTo>
                <a:lnTo>
                  <a:pt x="106680" y="269240"/>
                </a:lnTo>
                <a:lnTo>
                  <a:pt x="127000" y="22860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638274" y="5669537"/>
            <a:ext cx="2239645" cy="733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52400">
              <a:lnSpc>
                <a:spcPts val="1900"/>
              </a:lnSpc>
            </a:pPr>
            <a:r>
              <a:rPr dirty="0" sz="1600" spc="-5" b="1">
                <a:solidFill>
                  <a:srgbClr val="006600"/>
                </a:solidFill>
                <a:latin typeface="Arial Black"/>
                <a:cs typeface="Arial Black"/>
              </a:rPr>
              <a:t>Vasoconstriction  </a:t>
            </a:r>
            <a:r>
              <a:rPr dirty="0" sz="1600" b="1">
                <a:solidFill>
                  <a:srgbClr val="006600"/>
                </a:solidFill>
                <a:latin typeface="Arial Black"/>
                <a:cs typeface="Arial Black"/>
              </a:rPr>
              <a:t>&amp; </a:t>
            </a:r>
            <a:r>
              <a:rPr dirty="0" sz="1600">
                <a:solidFill>
                  <a:srgbClr val="006600"/>
                </a:solidFill>
                <a:latin typeface="Symbol"/>
                <a:cs typeface="Symbol"/>
              </a:rPr>
              <a:t></a:t>
            </a:r>
            <a:r>
              <a:rPr dirty="0" sz="160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006600"/>
                </a:solidFill>
                <a:latin typeface="Arial Black"/>
                <a:cs typeface="Arial Black"/>
              </a:rPr>
              <a:t>Total</a:t>
            </a:r>
            <a:r>
              <a:rPr dirty="0" sz="1600" spc="-70" b="1">
                <a:solidFill>
                  <a:srgbClr val="006600"/>
                </a:solidFill>
                <a:latin typeface="Arial Black"/>
                <a:cs typeface="Arial Black"/>
              </a:rPr>
              <a:t> </a:t>
            </a:r>
            <a:r>
              <a:rPr dirty="0" sz="1600" spc="10" b="1">
                <a:solidFill>
                  <a:srgbClr val="006600"/>
                </a:solidFill>
                <a:latin typeface="Arial Black"/>
                <a:cs typeface="Arial Black"/>
              </a:rPr>
              <a:t>peripheral</a:t>
            </a:r>
            <a:endParaRPr sz="1600">
              <a:latin typeface="Arial Black"/>
              <a:cs typeface="Arial Black"/>
            </a:endParaRPr>
          </a:p>
          <a:p>
            <a:pPr marL="190500">
              <a:lnSpc>
                <a:spcPts val="1839"/>
              </a:lnSpc>
            </a:pPr>
            <a:r>
              <a:rPr dirty="0" sz="1600" spc="5" b="1">
                <a:solidFill>
                  <a:srgbClr val="006600"/>
                </a:solidFill>
                <a:latin typeface="Arial Black"/>
                <a:cs typeface="Arial Black"/>
              </a:rPr>
              <a:t>resistance</a:t>
            </a:r>
            <a:r>
              <a:rPr dirty="0" sz="1600" spc="-150" b="1">
                <a:solidFill>
                  <a:srgbClr val="006600"/>
                </a:solidFill>
                <a:latin typeface="Arial Black"/>
                <a:cs typeface="Arial Black"/>
              </a:rPr>
              <a:t> </a:t>
            </a:r>
            <a:r>
              <a:rPr dirty="0" sz="1600" b="1">
                <a:solidFill>
                  <a:srgbClr val="006600"/>
                </a:solidFill>
                <a:latin typeface="Arial Black"/>
                <a:cs typeface="Arial Black"/>
              </a:rPr>
              <a:t>(TPR)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270000" y="5144655"/>
            <a:ext cx="640715" cy="308610"/>
          </a:xfrm>
          <a:custGeom>
            <a:avLst/>
            <a:gdLst/>
            <a:ahLst/>
            <a:cxnLst/>
            <a:rect l="l" t="t" r="r" b="b"/>
            <a:pathLst>
              <a:path w="640714" h="308610">
                <a:moveTo>
                  <a:pt x="88836" y="192874"/>
                </a:moveTo>
                <a:lnTo>
                  <a:pt x="0" y="303644"/>
                </a:lnTo>
                <a:lnTo>
                  <a:pt x="141909" y="308254"/>
                </a:lnTo>
                <a:lnTo>
                  <a:pt x="83769" y="279095"/>
                </a:lnTo>
                <a:lnTo>
                  <a:pt x="99615" y="271805"/>
                </a:lnTo>
                <a:lnTo>
                  <a:pt x="69227" y="271805"/>
                </a:lnTo>
                <a:lnTo>
                  <a:pt x="99643" y="271792"/>
                </a:lnTo>
                <a:lnTo>
                  <a:pt x="133932" y="256019"/>
                </a:lnTo>
                <a:lnTo>
                  <a:pt x="73152" y="256019"/>
                </a:lnTo>
                <a:lnTo>
                  <a:pt x="88836" y="192874"/>
                </a:lnTo>
                <a:close/>
              </a:path>
              <a:path w="640714" h="308610">
                <a:moveTo>
                  <a:pt x="629691" y="0"/>
                </a:moveTo>
                <a:lnTo>
                  <a:pt x="73152" y="256019"/>
                </a:lnTo>
                <a:lnTo>
                  <a:pt x="133932" y="256019"/>
                </a:lnTo>
                <a:lnTo>
                  <a:pt x="640308" y="23075"/>
                </a:lnTo>
                <a:lnTo>
                  <a:pt x="629691" y="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71450" y="5086350"/>
            <a:ext cx="1117600" cy="533400"/>
          </a:xfrm>
          <a:prstGeom prst="rect">
            <a:avLst/>
          </a:prstGeom>
          <a:solidFill>
            <a:srgbClr val="BC1C1C"/>
          </a:solidFill>
          <a:ln w="12700">
            <a:solidFill>
              <a:srgbClr val="891111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163195" marR="99695" indent="-76200">
              <a:lnSpc>
                <a:spcPct val="101200"/>
              </a:lnSpc>
              <a:spcBef>
                <a:spcPts val="195"/>
              </a:spcBef>
            </a:pPr>
            <a:r>
              <a:rPr dirty="0" sz="1400" b="1">
                <a:solidFill>
                  <a:srgbClr val="FFFFFF"/>
                </a:solidFill>
                <a:latin typeface="Arial Black"/>
                <a:cs typeface="Arial Black"/>
              </a:rPr>
              <a:t>+ </a:t>
            </a:r>
            <a:r>
              <a:rPr dirty="0" sz="1400" spc="-25" b="1">
                <a:solidFill>
                  <a:srgbClr val="FFFFFF"/>
                </a:solidFill>
                <a:latin typeface="Arial Black"/>
                <a:cs typeface="Arial Black"/>
              </a:rPr>
              <a:t>Adrenal  </a:t>
            </a:r>
            <a:r>
              <a:rPr dirty="0" sz="1400" spc="-10" b="1">
                <a:solidFill>
                  <a:srgbClr val="FFFFFF"/>
                </a:solidFill>
                <a:latin typeface="Arial Black"/>
                <a:cs typeface="Arial Black"/>
              </a:rPr>
              <a:t>medulla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37925" y="5601758"/>
            <a:ext cx="500380" cy="235585"/>
          </a:xfrm>
          <a:custGeom>
            <a:avLst/>
            <a:gdLst/>
            <a:ahLst/>
            <a:cxnLst/>
            <a:rect l="l" t="t" r="r" b="b"/>
            <a:pathLst>
              <a:path w="500380" h="235585">
                <a:moveTo>
                  <a:pt x="10149" y="0"/>
                </a:moveTo>
                <a:lnTo>
                  <a:pt x="0" y="23284"/>
                </a:lnTo>
                <a:lnTo>
                  <a:pt x="416135" y="204675"/>
                </a:lnTo>
                <a:lnTo>
                  <a:pt x="358579" y="235004"/>
                </a:lnTo>
                <a:lnTo>
                  <a:pt x="500374" y="227542"/>
                </a:lnTo>
                <a:lnTo>
                  <a:pt x="461810" y="181391"/>
                </a:lnTo>
                <a:lnTo>
                  <a:pt x="426283" y="181391"/>
                </a:lnTo>
                <a:lnTo>
                  <a:pt x="10149" y="0"/>
                </a:lnTo>
                <a:close/>
              </a:path>
              <a:path w="500380" h="235585">
                <a:moveTo>
                  <a:pt x="409328" y="118584"/>
                </a:moveTo>
                <a:lnTo>
                  <a:pt x="426283" y="181391"/>
                </a:lnTo>
                <a:lnTo>
                  <a:pt x="461810" y="181391"/>
                </a:lnTo>
                <a:lnTo>
                  <a:pt x="409328" y="118584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23900" y="2603500"/>
            <a:ext cx="22352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781050" y="1784350"/>
            <a:ext cx="2146300" cy="914400"/>
          </a:xfrm>
          <a:prstGeom prst="rect">
            <a:avLst/>
          </a:prstGeom>
          <a:solidFill>
            <a:srgbClr val="909090"/>
          </a:solidFill>
          <a:ln w="12700">
            <a:solidFill>
              <a:srgbClr val="DAABAB"/>
            </a:solidFill>
          </a:ln>
        </p:spPr>
        <p:txBody>
          <a:bodyPr wrap="square" lIns="0" tIns="7620" rIns="0" bIns="0" rtlCol="0" vert="horz">
            <a:spAutoFit/>
          </a:bodyPr>
          <a:lstStyle/>
          <a:p>
            <a:pPr algn="just" marL="114935" marR="147955" indent="114300">
              <a:lnSpc>
                <a:spcPts val="2200"/>
              </a:lnSpc>
              <a:spcBef>
                <a:spcPts val="60"/>
              </a:spcBef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Chemoreceptor  </a:t>
            </a:r>
            <a:r>
              <a:rPr dirty="0" sz="2000" spc="-15" b="1">
                <a:solidFill>
                  <a:srgbClr val="FFFFFF"/>
                </a:solidFill>
                <a:latin typeface="Calibri"/>
                <a:cs typeface="Calibri"/>
              </a:rPr>
              <a:t>reflexes </a:t>
            </a:r>
            <a:r>
              <a:rPr dirty="0" sz="2000" spc="10" b="1">
                <a:solidFill>
                  <a:srgbClr val="FFFFFF"/>
                </a:solidFill>
                <a:latin typeface="Calibri"/>
                <a:cs typeface="Calibri"/>
              </a:rPr>
              <a:t>usually 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act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increase</a:t>
            </a:r>
            <a:r>
              <a:rPr dirty="0" sz="2000" spc="-1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FFFFFF"/>
                </a:solidFill>
                <a:latin typeface="Calibri"/>
                <a:cs typeface="Calibri"/>
              </a:rPr>
              <a:t>BP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624084" y="5222621"/>
            <a:ext cx="605155" cy="505459"/>
          </a:xfrm>
          <a:custGeom>
            <a:avLst/>
            <a:gdLst/>
            <a:ahLst/>
            <a:cxnLst/>
            <a:rect l="l" t="t" r="r" b="b"/>
            <a:pathLst>
              <a:path w="605154" h="505460">
                <a:moveTo>
                  <a:pt x="16230" y="0"/>
                </a:moveTo>
                <a:lnTo>
                  <a:pt x="0" y="19557"/>
                </a:lnTo>
                <a:lnTo>
                  <a:pt x="530440" y="459705"/>
                </a:lnTo>
                <a:lnTo>
                  <a:pt x="466725" y="472847"/>
                </a:lnTo>
                <a:lnTo>
                  <a:pt x="605015" y="505078"/>
                </a:lnTo>
                <a:lnTo>
                  <a:pt x="576448" y="440159"/>
                </a:lnTo>
                <a:lnTo>
                  <a:pt x="546658" y="440159"/>
                </a:lnTo>
                <a:lnTo>
                  <a:pt x="16230" y="0"/>
                </a:lnTo>
                <a:close/>
              </a:path>
              <a:path w="605154" h="505460">
                <a:moveTo>
                  <a:pt x="547827" y="375113"/>
                </a:moveTo>
                <a:lnTo>
                  <a:pt x="546658" y="440159"/>
                </a:lnTo>
                <a:lnTo>
                  <a:pt x="576448" y="440159"/>
                </a:lnTo>
                <a:lnTo>
                  <a:pt x="547827" y="375113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870185" y="5156644"/>
            <a:ext cx="2353310" cy="675640"/>
          </a:xfrm>
          <a:custGeom>
            <a:avLst/>
            <a:gdLst/>
            <a:ahLst/>
            <a:cxnLst/>
            <a:rect l="l" t="t" r="r" b="b"/>
            <a:pathLst>
              <a:path w="2353310" h="675639">
                <a:moveTo>
                  <a:pt x="6629" y="0"/>
                </a:moveTo>
                <a:lnTo>
                  <a:pt x="0" y="24511"/>
                </a:lnTo>
                <a:lnTo>
                  <a:pt x="2266137" y="636983"/>
                </a:lnTo>
                <a:lnTo>
                  <a:pt x="2213648" y="675420"/>
                </a:lnTo>
                <a:lnTo>
                  <a:pt x="2352814" y="647255"/>
                </a:lnTo>
                <a:lnTo>
                  <a:pt x="2313749" y="612462"/>
                </a:lnTo>
                <a:lnTo>
                  <a:pt x="2272753" y="612462"/>
                </a:lnTo>
                <a:lnTo>
                  <a:pt x="6629" y="0"/>
                </a:lnTo>
                <a:close/>
              </a:path>
              <a:path w="2353310" h="675639">
                <a:moveTo>
                  <a:pt x="2246782" y="552819"/>
                </a:moveTo>
                <a:lnTo>
                  <a:pt x="2272753" y="612462"/>
                </a:lnTo>
                <a:lnTo>
                  <a:pt x="2313749" y="612462"/>
                </a:lnTo>
                <a:lnTo>
                  <a:pt x="2246782" y="552819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4073245" y="5770552"/>
            <a:ext cx="1319530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14300">
              <a:lnSpc>
                <a:spcPts val="1900"/>
              </a:lnSpc>
            </a:pPr>
            <a:r>
              <a:rPr dirty="0" sz="1600">
                <a:solidFill>
                  <a:srgbClr val="006600"/>
                </a:solidFill>
                <a:latin typeface="Symbol"/>
                <a:cs typeface="Symbol"/>
              </a:rPr>
              <a:t></a:t>
            </a:r>
            <a:r>
              <a:rPr dirty="0" sz="160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6600"/>
                </a:solidFill>
                <a:latin typeface="Arial Black"/>
                <a:cs typeface="Arial Black"/>
              </a:rPr>
              <a:t>Cardiac  </a:t>
            </a:r>
            <a:r>
              <a:rPr dirty="0" sz="1600" spc="5" b="1">
                <a:solidFill>
                  <a:srgbClr val="006600"/>
                </a:solidFill>
                <a:latin typeface="Arial Black"/>
                <a:cs typeface="Arial Black"/>
              </a:rPr>
              <a:t>Output</a:t>
            </a:r>
            <a:r>
              <a:rPr dirty="0" sz="1600" spc="-120" b="1">
                <a:solidFill>
                  <a:srgbClr val="006600"/>
                </a:solidFill>
                <a:latin typeface="Arial Black"/>
                <a:cs typeface="Arial Black"/>
              </a:rPr>
              <a:t> </a:t>
            </a:r>
            <a:r>
              <a:rPr dirty="0" sz="1600" spc="-40" b="1">
                <a:solidFill>
                  <a:srgbClr val="006600"/>
                </a:solidFill>
                <a:latin typeface="Arial Black"/>
                <a:cs typeface="Arial Black"/>
              </a:rPr>
              <a:t>(CO)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8409940" y="6544221"/>
            <a:ext cx="2032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30" b="1">
                <a:solidFill>
                  <a:srgbClr val="002060"/>
                </a:solidFill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78431" y="6633778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4064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81213" y="475780"/>
            <a:ext cx="5585460" cy="54737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310"/>
              </a:lnSpc>
            </a:pPr>
            <a:r>
              <a:rPr dirty="0" spc="5"/>
              <a:t>CNS </a:t>
            </a:r>
            <a:r>
              <a:rPr dirty="0" spc="-5"/>
              <a:t>Ischemic</a:t>
            </a:r>
            <a:r>
              <a:rPr dirty="0" spc="-70"/>
              <a:t> </a:t>
            </a:r>
            <a:r>
              <a:rPr dirty="0" spc="-20"/>
              <a:t>Response: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8006" y="1023150"/>
            <a:ext cx="8535035" cy="533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50"/>
              </a:lnSpc>
            </a:pPr>
            <a:r>
              <a:rPr dirty="0" sz="2800" spc="5">
                <a:solidFill>
                  <a:srgbClr val="002060"/>
                </a:solidFill>
                <a:latin typeface="Cooper Black"/>
                <a:cs typeface="Cooper Black"/>
              </a:rPr>
              <a:t>“Last </a:t>
            </a:r>
            <a:r>
              <a:rPr dirty="0" sz="2800">
                <a:solidFill>
                  <a:srgbClr val="002060"/>
                </a:solidFill>
                <a:latin typeface="Cooper Black"/>
                <a:cs typeface="Cooper Black"/>
              </a:rPr>
              <a:t>ditch </a:t>
            </a:r>
            <a:r>
              <a:rPr dirty="0" sz="2800" spc="-5">
                <a:solidFill>
                  <a:srgbClr val="002060"/>
                </a:solidFill>
                <a:latin typeface="Cooper Black"/>
                <a:cs typeface="Cooper Black"/>
              </a:rPr>
              <a:t>stand” pressure </a:t>
            </a:r>
            <a:r>
              <a:rPr dirty="0" sz="2800" spc="5">
                <a:solidFill>
                  <a:srgbClr val="002060"/>
                </a:solidFill>
                <a:latin typeface="Cooper Black"/>
                <a:cs typeface="Cooper Black"/>
              </a:rPr>
              <a:t>control</a:t>
            </a:r>
            <a:r>
              <a:rPr dirty="0" sz="2800" spc="-200">
                <a:solidFill>
                  <a:srgbClr val="002060"/>
                </a:solidFill>
                <a:latin typeface="Cooper Black"/>
                <a:cs typeface="Cooper Black"/>
              </a:rPr>
              <a:t> </a:t>
            </a:r>
            <a:r>
              <a:rPr dirty="0" sz="2800">
                <a:solidFill>
                  <a:srgbClr val="002060"/>
                </a:solidFill>
                <a:latin typeface="Cooper Black"/>
                <a:cs typeface="Cooper Black"/>
              </a:rPr>
              <a:t>mechanism</a:t>
            </a:r>
            <a:endParaRPr sz="2800">
              <a:latin typeface="Cooper Black"/>
              <a:cs typeface="Cooper Black"/>
            </a:endParaRPr>
          </a:p>
          <a:p>
            <a:pPr marL="1212215" marR="459105" indent="-457200">
              <a:lnSpc>
                <a:spcPct val="100000"/>
              </a:lnSpc>
              <a:spcBef>
                <a:spcPts val="1330"/>
              </a:spcBef>
              <a:tabLst>
                <a:tab pos="1211580" algn="l"/>
              </a:tabLst>
            </a:pPr>
            <a:r>
              <a:rPr dirty="0" sz="2100" spc="700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500" spc="-15">
                <a:solidFill>
                  <a:srgbClr val="141516"/>
                </a:solidFill>
                <a:latin typeface="Calibri"/>
                <a:cs typeface="Calibri"/>
              </a:rPr>
              <a:t>It </a:t>
            </a:r>
            <a:r>
              <a:rPr dirty="0" sz="2500" spc="10">
                <a:solidFill>
                  <a:srgbClr val="141516"/>
                </a:solidFill>
                <a:latin typeface="Calibri"/>
                <a:cs typeface="Calibri"/>
              </a:rPr>
              <a:t>is </a:t>
            </a:r>
            <a:r>
              <a:rPr dirty="0" sz="2500" spc="-15">
                <a:solidFill>
                  <a:srgbClr val="141516"/>
                </a:solidFill>
                <a:latin typeface="Calibri"/>
                <a:cs typeface="Calibri"/>
              </a:rPr>
              <a:t>not one </a:t>
            </a:r>
            <a:r>
              <a:rPr dirty="0" sz="2500" spc="-10">
                <a:solidFill>
                  <a:srgbClr val="141516"/>
                </a:solidFill>
                <a:latin typeface="Calibri"/>
                <a:cs typeface="Calibri"/>
              </a:rPr>
              <a:t>of </a:t>
            </a:r>
            <a:r>
              <a:rPr dirty="0" sz="2500" spc="-20">
                <a:solidFill>
                  <a:srgbClr val="141516"/>
                </a:solidFill>
                <a:latin typeface="Calibri"/>
                <a:cs typeface="Calibri"/>
              </a:rPr>
              <a:t>the </a:t>
            </a:r>
            <a:r>
              <a:rPr dirty="0" sz="2500" spc="-5">
                <a:solidFill>
                  <a:srgbClr val="141516"/>
                </a:solidFill>
                <a:latin typeface="Calibri"/>
                <a:cs typeface="Calibri"/>
              </a:rPr>
              <a:t>normal </a:t>
            </a:r>
            <a:r>
              <a:rPr dirty="0" sz="2500">
                <a:solidFill>
                  <a:srgbClr val="141516"/>
                </a:solidFill>
                <a:latin typeface="Calibri"/>
                <a:cs typeface="Calibri"/>
              </a:rPr>
              <a:t>mechanisms</a:t>
            </a:r>
            <a:r>
              <a:rPr dirty="0" sz="2500" spc="17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500" spc="-30">
                <a:solidFill>
                  <a:srgbClr val="141516"/>
                </a:solidFill>
                <a:latin typeface="Calibri"/>
                <a:cs typeface="Calibri"/>
              </a:rPr>
              <a:t>for</a:t>
            </a:r>
            <a:r>
              <a:rPr dirty="0" sz="2500" spc="-4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500" spc="-5">
                <a:solidFill>
                  <a:srgbClr val="141516"/>
                </a:solidFill>
                <a:latin typeface="Calibri"/>
                <a:cs typeface="Calibri"/>
              </a:rPr>
              <a:t>regulating </a:t>
            </a:r>
            <a:r>
              <a:rPr dirty="0" sz="250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500" spc="-80">
                <a:solidFill>
                  <a:srgbClr val="141516"/>
                </a:solidFill>
                <a:latin typeface="Calibri"/>
                <a:cs typeface="Calibri"/>
              </a:rPr>
              <a:t>ABP.</a:t>
            </a:r>
            <a:endParaRPr sz="2500">
              <a:latin typeface="Calibri"/>
              <a:cs typeface="Calibri"/>
            </a:endParaRPr>
          </a:p>
          <a:p>
            <a:pPr marL="1212215" marR="106045" indent="-457200">
              <a:lnSpc>
                <a:spcPct val="100000"/>
              </a:lnSpc>
              <a:spcBef>
                <a:spcPts val="1800"/>
              </a:spcBef>
              <a:tabLst>
                <a:tab pos="1211580" algn="l"/>
              </a:tabLst>
            </a:pPr>
            <a:r>
              <a:rPr dirty="0" sz="2100" spc="700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500" spc="-15">
                <a:solidFill>
                  <a:srgbClr val="141516"/>
                </a:solidFill>
                <a:latin typeface="Calibri"/>
                <a:cs typeface="Calibri"/>
              </a:rPr>
              <a:t>It </a:t>
            </a:r>
            <a:r>
              <a:rPr dirty="0" sz="2500" spc="-30">
                <a:solidFill>
                  <a:srgbClr val="141516"/>
                </a:solidFill>
                <a:latin typeface="Calibri"/>
                <a:cs typeface="Calibri"/>
              </a:rPr>
              <a:t>operates </a:t>
            </a:r>
            <a:r>
              <a:rPr dirty="0" sz="2500" spc="10">
                <a:solidFill>
                  <a:srgbClr val="141516"/>
                </a:solidFill>
                <a:latin typeface="Calibri"/>
                <a:cs typeface="Calibri"/>
              </a:rPr>
              <a:t>principally </a:t>
            </a:r>
            <a:r>
              <a:rPr dirty="0" sz="2500">
                <a:solidFill>
                  <a:srgbClr val="141516"/>
                </a:solidFill>
                <a:latin typeface="Calibri"/>
                <a:cs typeface="Calibri"/>
              </a:rPr>
              <a:t>as an </a:t>
            </a:r>
            <a:r>
              <a:rPr dirty="0" sz="2500" spc="-10">
                <a:solidFill>
                  <a:srgbClr val="141516"/>
                </a:solidFill>
                <a:latin typeface="Calibri"/>
                <a:cs typeface="Calibri"/>
              </a:rPr>
              <a:t>emergency</a:t>
            </a:r>
            <a:r>
              <a:rPr dirty="0" sz="2500" spc="3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141516"/>
                </a:solidFill>
                <a:latin typeface="Calibri"/>
                <a:cs typeface="Calibri"/>
              </a:rPr>
              <a:t>pressure</a:t>
            </a:r>
            <a:r>
              <a:rPr dirty="0" sz="2500" spc="-114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141516"/>
                </a:solidFill>
                <a:latin typeface="Calibri"/>
                <a:cs typeface="Calibri"/>
              </a:rPr>
              <a:t>control </a:t>
            </a:r>
            <a:r>
              <a:rPr dirty="0" sz="2500" spc="-2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500" spc="-15">
                <a:solidFill>
                  <a:srgbClr val="141516"/>
                </a:solidFill>
                <a:latin typeface="Calibri"/>
                <a:cs typeface="Calibri"/>
              </a:rPr>
              <a:t>system </a:t>
            </a:r>
            <a:r>
              <a:rPr dirty="0" sz="2500" spc="-20">
                <a:solidFill>
                  <a:srgbClr val="141516"/>
                </a:solidFill>
                <a:latin typeface="Calibri"/>
                <a:cs typeface="Calibri"/>
              </a:rPr>
              <a:t>to prevent </a:t>
            </a:r>
            <a:r>
              <a:rPr dirty="0" sz="2500" spc="-10">
                <a:solidFill>
                  <a:srgbClr val="141516"/>
                </a:solidFill>
                <a:latin typeface="Calibri"/>
                <a:cs typeface="Calibri"/>
              </a:rPr>
              <a:t>further </a:t>
            </a:r>
            <a:r>
              <a:rPr dirty="0" sz="2500" spc="-5">
                <a:solidFill>
                  <a:srgbClr val="141516"/>
                </a:solidFill>
                <a:latin typeface="Calibri"/>
                <a:cs typeface="Calibri"/>
              </a:rPr>
              <a:t>decrease </a:t>
            </a:r>
            <a:r>
              <a:rPr dirty="0" sz="2500" spc="10">
                <a:solidFill>
                  <a:srgbClr val="141516"/>
                </a:solidFill>
                <a:latin typeface="Calibri"/>
                <a:cs typeface="Calibri"/>
              </a:rPr>
              <a:t>in </a:t>
            </a:r>
            <a:r>
              <a:rPr dirty="0" sz="2500" spc="-5">
                <a:solidFill>
                  <a:srgbClr val="141516"/>
                </a:solidFill>
                <a:latin typeface="Calibri"/>
                <a:cs typeface="Calibri"/>
              </a:rPr>
              <a:t>arterial</a:t>
            </a:r>
            <a:r>
              <a:rPr dirty="0" sz="2500" spc="4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500" spc="-5">
                <a:solidFill>
                  <a:srgbClr val="141516"/>
                </a:solidFill>
                <a:latin typeface="Calibri"/>
                <a:cs typeface="Calibri"/>
              </a:rPr>
              <a:t>pressure.</a:t>
            </a:r>
            <a:endParaRPr sz="2500">
              <a:latin typeface="Calibri"/>
              <a:cs typeface="Calibri"/>
            </a:endParaRPr>
          </a:p>
          <a:p>
            <a:pPr marL="1212215" marR="407034" indent="-457200">
              <a:lnSpc>
                <a:spcPct val="100000"/>
              </a:lnSpc>
              <a:spcBef>
                <a:spcPts val="1800"/>
              </a:spcBef>
              <a:tabLst>
                <a:tab pos="1211580" algn="l"/>
              </a:tabLst>
            </a:pPr>
            <a:r>
              <a:rPr dirty="0" sz="2100" spc="700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500" spc="-15">
                <a:solidFill>
                  <a:srgbClr val="141516"/>
                </a:solidFill>
                <a:latin typeface="Calibri"/>
                <a:cs typeface="Calibri"/>
              </a:rPr>
              <a:t>It </a:t>
            </a:r>
            <a:r>
              <a:rPr dirty="0" sz="2500">
                <a:solidFill>
                  <a:srgbClr val="141516"/>
                </a:solidFill>
                <a:latin typeface="Calibri"/>
                <a:cs typeface="Calibri"/>
              </a:rPr>
              <a:t>acts </a:t>
            </a:r>
            <a:r>
              <a:rPr dirty="0" sz="2500" spc="-10">
                <a:solidFill>
                  <a:srgbClr val="141516"/>
                </a:solidFill>
                <a:latin typeface="Calibri"/>
                <a:cs typeface="Calibri"/>
              </a:rPr>
              <a:t>rapidly </a:t>
            </a:r>
            <a:r>
              <a:rPr dirty="0" sz="2500">
                <a:solidFill>
                  <a:srgbClr val="141516"/>
                </a:solidFill>
                <a:latin typeface="Calibri"/>
                <a:cs typeface="Calibri"/>
              </a:rPr>
              <a:t>&amp; </a:t>
            </a:r>
            <a:r>
              <a:rPr dirty="0" sz="2500" spc="-15">
                <a:solidFill>
                  <a:srgbClr val="141516"/>
                </a:solidFill>
                <a:latin typeface="Calibri"/>
                <a:cs typeface="Calibri"/>
              </a:rPr>
              <a:t>very </a:t>
            </a:r>
            <a:r>
              <a:rPr dirty="0" sz="2500">
                <a:solidFill>
                  <a:srgbClr val="141516"/>
                </a:solidFill>
                <a:latin typeface="Calibri"/>
                <a:cs typeface="Calibri"/>
              </a:rPr>
              <a:t>powerfully </a:t>
            </a:r>
            <a:r>
              <a:rPr dirty="0" sz="2500" spc="-25">
                <a:solidFill>
                  <a:srgbClr val="141516"/>
                </a:solidFill>
                <a:latin typeface="Calibri"/>
                <a:cs typeface="Calibri"/>
              </a:rPr>
              <a:t>whenever</a:t>
            </a:r>
            <a:r>
              <a:rPr dirty="0" sz="2500" spc="16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141516"/>
                </a:solidFill>
                <a:latin typeface="Calibri"/>
                <a:cs typeface="Calibri"/>
              </a:rPr>
              <a:t>blood</a:t>
            </a:r>
            <a:r>
              <a:rPr dirty="0" sz="2500" spc="1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500" spc="10">
                <a:solidFill>
                  <a:srgbClr val="141516"/>
                </a:solidFill>
                <a:latin typeface="Calibri"/>
                <a:cs typeface="Calibri"/>
              </a:rPr>
              <a:t>flow </a:t>
            </a:r>
            <a:r>
              <a:rPr dirty="0" sz="250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500" spc="-20">
                <a:solidFill>
                  <a:srgbClr val="141516"/>
                </a:solidFill>
                <a:latin typeface="Calibri"/>
                <a:cs typeface="Calibri"/>
              </a:rPr>
              <a:t>to the </a:t>
            </a:r>
            <a:r>
              <a:rPr dirty="0" sz="2500" spc="-15">
                <a:solidFill>
                  <a:srgbClr val="141516"/>
                </a:solidFill>
                <a:latin typeface="Calibri"/>
                <a:cs typeface="Calibri"/>
              </a:rPr>
              <a:t>brain </a:t>
            </a:r>
            <a:r>
              <a:rPr dirty="0" sz="2500">
                <a:solidFill>
                  <a:srgbClr val="141516"/>
                </a:solidFill>
                <a:latin typeface="Calibri"/>
                <a:cs typeface="Calibri"/>
              </a:rPr>
              <a:t>↓ </a:t>
            </a:r>
            <a:r>
              <a:rPr dirty="0" sz="2500" spc="-5">
                <a:solidFill>
                  <a:srgbClr val="141516"/>
                </a:solidFill>
                <a:latin typeface="Calibri"/>
                <a:cs typeface="Calibri"/>
              </a:rPr>
              <a:t>dangerously </a:t>
            </a:r>
            <a:r>
              <a:rPr dirty="0" sz="2500" spc="10">
                <a:solidFill>
                  <a:srgbClr val="141516"/>
                </a:solidFill>
                <a:latin typeface="Calibri"/>
                <a:cs typeface="Calibri"/>
              </a:rPr>
              <a:t>close </a:t>
            </a:r>
            <a:r>
              <a:rPr dirty="0" sz="2500" spc="-20">
                <a:solidFill>
                  <a:srgbClr val="141516"/>
                </a:solidFill>
                <a:latin typeface="Calibri"/>
                <a:cs typeface="Calibri"/>
              </a:rPr>
              <a:t>to the </a:t>
            </a:r>
            <a:r>
              <a:rPr dirty="0" sz="2500" spc="-15">
                <a:solidFill>
                  <a:srgbClr val="141516"/>
                </a:solidFill>
                <a:latin typeface="Calibri"/>
                <a:cs typeface="Calibri"/>
              </a:rPr>
              <a:t>lethal</a:t>
            </a:r>
            <a:r>
              <a:rPr dirty="0" sz="2500" spc="14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141516"/>
                </a:solidFill>
                <a:latin typeface="Calibri"/>
                <a:cs typeface="Calibri"/>
              </a:rPr>
              <a:t>level.</a:t>
            </a:r>
            <a:endParaRPr sz="2500">
              <a:latin typeface="Calibri"/>
              <a:cs typeface="Calibri"/>
            </a:endParaRPr>
          </a:p>
          <a:p>
            <a:pPr marL="755015">
              <a:lnSpc>
                <a:spcPct val="100000"/>
              </a:lnSpc>
              <a:spcBef>
                <a:spcPts val="1800"/>
              </a:spcBef>
              <a:tabLst>
                <a:tab pos="1211580" algn="l"/>
              </a:tabLst>
            </a:pPr>
            <a:r>
              <a:rPr dirty="0" sz="2100" spc="700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500" spc="10">
                <a:solidFill>
                  <a:srgbClr val="141516"/>
                </a:solidFill>
                <a:latin typeface="Calibri"/>
                <a:cs typeface="Calibri"/>
              </a:rPr>
              <a:t>Local </a:t>
            </a:r>
            <a:r>
              <a:rPr dirty="0" sz="2500" spc="-15">
                <a:solidFill>
                  <a:srgbClr val="141516"/>
                </a:solidFill>
                <a:latin typeface="Calibri"/>
                <a:cs typeface="Calibri"/>
              </a:rPr>
              <a:t>concentration </a:t>
            </a:r>
            <a:r>
              <a:rPr dirty="0" sz="2500" spc="-10">
                <a:solidFill>
                  <a:srgbClr val="141516"/>
                </a:solidFill>
                <a:latin typeface="Calibri"/>
                <a:cs typeface="Calibri"/>
              </a:rPr>
              <a:t>of </a:t>
            </a:r>
            <a:r>
              <a:rPr dirty="0" sz="2500">
                <a:solidFill>
                  <a:srgbClr val="141516"/>
                </a:solidFill>
                <a:latin typeface="Calibri"/>
                <a:cs typeface="Calibri"/>
              </a:rPr>
              <a:t>CO</a:t>
            </a:r>
            <a:r>
              <a:rPr dirty="0" baseline="-16339" sz="2550" b="1">
                <a:solidFill>
                  <a:srgbClr val="141516"/>
                </a:solidFill>
                <a:latin typeface="Calibri"/>
                <a:cs typeface="Calibri"/>
              </a:rPr>
              <a:t>2 </a:t>
            </a:r>
            <a:r>
              <a:rPr dirty="0" sz="2500">
                <a:solidFill>
                  <a:srgbClr val="141516"/>
                </a:solidFill>
                <a:latin typeface="Calibri"/>
                <a:cs typeface="Calibri"/>
              </a:rPr>
              <a:t>↑</a:t>
            </a:r>
            <a:r>
              <a:rPr dirty="0" sz="2500" spc="-24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500" spc="-35">
                <a:solidFill>
                  <a:srgbClr val="141516"/>
                </a:solidFill>
                <a:latin typeface="Calibri"/>
                <a:cs typeface="Calibri"/>
              </a:rPr>
              <a:t>greatly.</a:t>
            </a:r>
            <a:endParaRPr sz="2500">
              <a:latin typeface="Calibri"/>
              <a:cs typeface="Calibri"/>
            </a:endParaRPr>
          </a:p>
          <a:p>
            <a:pPr marL="1212215" marR="463550" indent="-457200">
              <a:lnSpc>
                <a:spcPct val="100000"/>
              </a:lnSpc>
              <a:spcBef>
                <a:spcPts val="1800"/>
              </a:spcBef>
              <a:tabLst>
                <a:tab pos="1211580" algn="l"/>
              </a:tabLst>
            </a:pPr>
            <a:r>
              <a:rPr dirty="0" sz="2100" spc="700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500" spc="-5">
                <a:solidFill>
                  <a:srgbClr val="141516"/>
                </a:solidFill>
                <a:latin typeface="Calibri"/>
                <a:cs typeface="Calibri"/>
              </a:rPr>
              <a:t>This has </a:t>
            </a:r>
            <a:r>
              <a:rPr dirty="0" sz="2500">
                <a:solidFill>
                  <a:srgbClr val="141516"/>
                </a:solidFill>
                <a:latin typeface="Calibri"/>
                <a:cs typeface="Calibri"/>
              </a:rPr>
              <a:t>an </a:t>
            </a:r>
            <a:r>
              <a:rPr dirty="0" sz="2500" spc="-15">
                <a:solidFill>
                  <a:srgbClr val="141516"/>
                </a:solidFill>
                <a:latin typeface="Calibri"/>
                <a:cs typeface="Calibri"/>
              </a:rPr>
              <a:t>extremely </a:t>
            </a:r>
            <a:r>
              <a:rPr dirty="0" sz="2500" spc="-25">
                <a:solidFill>
                  <a:srgbClr val="141516"/>
                </a:solidFill>
                <a:latin typeface="Calibri"/>
                <a:cs typeface="Calibri"/>
              </a:rPr>
              <a:t>potent </a:t>
            </a:r>
            <a:r>
              <a:rPr dirty="0" sz="2500" spc="-15">
                <a:solidFill>
                  <a:srgbClr val="141516"/>
                </a:solidFill>
                <a:latin typeface="Calibri"/>
                <a:cs typeface="Calibri"/>
              </a:rPr>
              <a:t>effect </a:t>
            </a:r>
            <a:r>
              <a:rPr dirty="0" sz="2500" spc="10">
                <a:solidFill>
                  <a:srgbClr val="141516"/>
                </a:solidFill>
                <a:latin typeface="Calibri"/>
                <a:cs typeface="Calibri"/>
              </a:rPr>
              <a:t>in</a:t>
            </a:r>
            <a:r>
              <a:rPr dirty="0" sz="2500" spc="11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500" spc="-5">
                <a:solidFill>
                  <a:srgbClr val="141516"/>
                </a:solidFill>
                <a:latin typeface="Calibri"/>
                <a:cs typeface="Calibri"/>
              </a:rPr>
              <a:t>stimulating</a:t>
            </a:r>
            <a:r>
              <a:rPr dirty="0" sz="2500" spc="-4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500" spc="-20">
                <a:solidFill>
                  <a:srgbClr val="141516"/>
                </a:solidFill>
                <a:latin typeface="Calibri"/>
                <a:cs typeface="Calibri"/>
              </a:rPr>
              <a:t>the </a:t>
            </a:r>
            <a:r>
              <a:rPr dirty="0" sz="250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500" spc="-15">
                <a:solidFill>
                  <a:srgbClr val="141516"/>
                </a:solidFill>
                <a:latin typeface="Calibri"/>
                <a:cs typeface="Calibri"/>
              </a:rPr>
              <a:t>sympathetic vasomotor nervous </a:t>
            </a:r>
            <a:r>
              <a:rPr dirty="0" sz="2500" spc="-5">
                <a:solidFill>
                  <a:srgbClr val="141516"/>
                </a:solidFill>
                <a:latin typeface="Calibri"/>
                <a:cs typeface="Calibri"/>
              </a:rPr>
              <a:t>control areas </a:t>
            </a:r>
            <a:r>
              <a:rPr dirty="0" sz="2500" spc="10">
                <a:solidFill>
                  <a:srgbClr val="141516"/>
                </a:solidFill>
                <a:latin typeface="Calibri"/>
                <a:cs typeface="Calibri"/>
              </a:rPr>
              <a:t>in </a:t>
            </a:r>
            <a:r>
              <a:rPr dirty="0" sz="2500" spc="-20">
                <a:solidFill>
                  <a:srgbClr val="141516"/>
                </a:solidFill>
                <a:latin typeface="Calibri"/>
                <a:cs typeface="Calibri"/>
              </a:rPr>
              <a:t>the  </a:t>
            </a:r>
            <a:r>
              <a:rPr dirty="0" sz="2500" spc="-45">
                <a:solidFill>
                  <a:srgbClr val="141516"/>
                </a:solidFill>
                <a:latin typeface="Calibri"/>
                <a:cs typeface="Calibri"/>
              </a:rPr>
              <a:t>brain’s</a:t>
            </a:r>
            <a:r>
              <a:rPr dirty="0" sz="2500" spc="-20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500" spc="-5">
                <a:solidFill>
                  <a:srgbClr val="141516"/>
                </a:solidFill>
                <a:latin typeface="Calibri"/>
                <a:cs typeface="Calibri"/>
              </a:rPr>
              <a:t>medulla.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413902" y="6542881"/>
            <a:ext cx="1993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30" b="1">
                <a:latin typeface="Arial"/>
                <a:cs typeface="Arial"/>
              </a:rPr>
              <a:t>1</a:t>
            </a:r>
            <a:r>
              <a:rPr dirty="0" sz="1200" b="1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8431" y="6633778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1219200"/>
            <a:ext cx="9144000" cy="5638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25400"/>
            <a:ext cx="9118600" cy="1308100"/>
          </a:xfrm>
          <a:custGeom>
            <a:avLst/>
            <a:gdLst/>
            <a:ahLst/>
            <a:cxnLst/>
            <a:rect l="l" t="t" r="r" b="b"/>
            <a:pathLst>
              <a:path w="9118600" h="1308100">
                <a:moveTo>
                  <a:pt x="0" y="1308100"/>
                </a:moveTo>
                <a:lnTo>
                  <a:pt x="9118600" y="1308100"/>
                </a:lnTo>
                <a:lnTo>
                  <a:pt x="9118600" y="0"/>
                </a:lnTo>
                <a:lnTo>
                  <a:pt x="0" y="0"/>
                </a:lnTo>
                <a:lnTo>
                  <a:pt x="0" y="1308100"/>
                </a:lnTo>
                <a:close/>
              </a:path>
            </a:pathLst>
          </a:custGeom>
          <a:solidFill>
            <a:srgbClr val="A4D5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07603" y="139077"/>
            <a:ext cx="6898640" cy="10871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 indent="342900">
              <a:lnSpc>
                <a:spcPts val="4300"/>
              </a:lnSpc>
              <a:tabLst>
                <a:tab pos="5956300" algn="l"/>
              </a:tabLst>
            </a:pPr>
            <a:r>
              <a:rPr dirty="0" spc="-20"/>
              <a:t>Effects </a:t>
            </a:r>
            <a:r>
              <a:rPr dirty="0" spc="15"/>
              <a:t>of </a:t>
            </a:r>
            <a:r>
              <a:rPr dirty="0"/>
              <a:t>pH</a:t>
            </a:r>
            <a:r>
              <a:rPr dirty="0" spc="85"/>
              <a:t> </a:t>
            </a:r>
            <a:r>
              <a:rPr dirty="0" spc="-25"/>
              <a:t>and</a:t>
            </a:r>
            <a:r>
              <a:rPr dirty="0" spc="-40"/>
              <a:t> </a:t>
            </a:r>
            <a:r>
              <a:rPr dirty="0" spc="-10"/>
              <a:t>Gases	</a:t>
            </a:r>
            <a:r>
              <a:rPr dirty="0" spc="15"/>
              <a:t>on  </a:t>
            </a:r>
            <a:r>
              <a:rPr dirty="0" spc="-5"/>
              <a:t>Chemoreceptors’</a:t>
            </a:r>
            <a:r>
              <a:rPr dirty="0" spc="-105"/>
              <a:t> </a:t>
            </a:r>
            <a:r>
              <a:rPr dirty="0"/>
              <a:t>Stimulation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547582" y="6454665"/>
            <a:ext cx="19939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 b="1">
                <a:latin typeface="Arial"/>
                <a:cs typeface="Arial"/>
              </a:rPr>
              <a:t>1</a:t>
            </a:r>
            <a:r>
              <a:rPr dirty="0" sz="1200" b="1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70925" y="1562125"/>
            <a:ext cx="2445385" cy="2814320"/>
          </a:xfrm>
          <a:custGeom>
            <a:avLst/>
            <a:gdLst/>
            <a:ahLst/>
            <a:cxnLst/>
            <a:rect l="l" t="t" r="r" b="b"/>
            <a:pathLst>
              <a:path w="2445385" h="2814320">
                <a:moveTo>
                  <a:pt x="2160282" y="0"/>
                </a:moveTo>
                <a:lnTo>
                  <a:pt x="0" y="328371"/>
                </a:lnTo>
                <a:lnTo>
                  <a:pt x="37604" y="707847"/>
                </a:lnTo>
                <a:lnTo>
                  <a:pt x="61709" y="920000"/>
                </a:lnTo>
                <a:lnTo>
                  <a:pt x="86575" y="1141729"/>
                </a:lnTo>
                <a:lnTo>
                  <a:pt x="115112" y="1408861"/>
                </a:lnTo>
                <a:lnTo>
                  <a:pt x="149555" y="1786178"/>
                </a:lnTo>
                <a:lnTo>
                  <a:pt x="243509" y="2814243"/>
                </a:lnTo>
                <a:lnTo>
                  <a:pt x="616635" y="2775699"/>
                </a:lnTo>
                <a:lnTo>
                  <a:pt x="971588" y="2733814"/>
                </a:lnTo>
                <a:lnTo>
                  <a:pt x="2445258" y="2518613"/>
                </a:lnTo>
                <a:lnTo>
                  <a:pt x="2383891" y="1955812"/>
                </a:lnTo>
                <a:lnTo>
                  <a:pt x="2337714" y="1507274"/>
                </a:lnTo>
                <a:lnTo>
                  <a:pt x="2318131" y="1313992"/>
                </a:lnTo>
                <a:lnTo>
                  <a:pt x="2297201" y="1054671"/>
                </a:lnTo>
                <a:lnTo>
                  <a:pt x="2285479" y="934123"/>
                </a:lnTo>
                <a:lnTo>
                  <a:pt x="2261527" y="699096"/>
                </a:lnTo>
                <a:lnTo>
                  <a:pt x="2242007" y="519036"/>
                </a:lnTo>
                <a:lnTo>
                  <a:pt x="2232266" y="447662"/>
                </a:lnTo>
                <a:lnTo>
                  <a:pt x="2160282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70925" y="1562125"/>
            <a:ext cx="2445258" cy="2814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70925" y="1562125"/>
            <a:ext cx="2445385" cy="2814320"/>
          </a:xfrm>
          <a:custGeom>
            <a:avLst/>
            <a:gdLst/>
            <a:ahLst/>
            <a:cxnLst/>
            <a:rect l="l" t="t" r="r" b="b"/>
            <a:pathLst>
              <a:path w="2445385" h="2814320">
                <a:moveTo>
                  <a:pt x="2160282" y="0"/>
                </a:moveTo>
                <a:lnTo>
                  <a:pt x="0" y="328371"/>
                </a:lnTo>
                <a:lnTo>
                  <a:pt x="37604" y="707847"/>
                </a:lnTo>
                <a:lnTo>
                  <a:pt x="61709" y="920000"/>
                </a:lnTo>
                <a:lnTo>
                  <a:pt x="86575" y="1141729"/>
                </a:lnTo>
                <a:lnTo>
                  <a:pt x="115112" y="1408861"/>
                </a:lnTo>
                <a:lnTo>
                  <a:pt x="149555" y="1786178"/>
                </a:lnTo>
                <a:lnTo>
                  <a:pt x="243509" y="2814243"/>
                </a:lnTo>
                <a:lnTo>
                  <a:pt x="616635" y="2775699"/>
                </a:lnTo>
                <a:lnTo>
                  <a:pt x="971588" y="2733814"/>
                </a:lnTo>
                <a:lnTo>
                  <a:pt x="2445258" y="2518613"/>
                </a:lnTo>
                <a:lnTo>
                  <a:pt x="2383891" y="1955812"/>
                </a:lnTo>
                <a:lnTo>
                  <a:pt x="2337714" y="1507274"/>
                </a:lnTo>
                <a:lnTo>
                  <a:pt x="2318131" y="1313992"/>
                </a:lnTo>
                <a:lnTo>
                  <a:pt x="2297201" y="1054671"/>
                </a:lnTo>
                <a:lnTo>
                  <a:pt x="2285479" y="934123"/>
                </a:lnTo>
                <a:lnTo>
                  <a:pt x="2261527" y="699096"/>
                </a:lnTo>
                <a:lnTo>
                  <a:pt x="2242007" y="519036"/>
                </a:lnTo>
                <a:lnTo>
                  <a:pt x="2232266" y="447662"/>
                </a:lnTo>
                <a:lnTo>
                  <a:pt x="2160282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90342" y="2202167"/>
            <a:ext cx="1881276" cy="16018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815675" y="1734502"/>
            <a:ext cx="2914650" cy="2338070"/>
          </a:xfrm>
          <a:custGeom>
            <a:avLst/>
            <a:gdLst/>
            <a:ahLst/>
            <a:cxnLst/>
            <a:rect l="l" t="t" r="r" b="b"/>
            <a:pathLst>
              <a:path w="2914650" h="2338070">
                <a:moveTo>
                  <a:pt x="317423" y="0"/>
                </a:moveTo>
                <a:lnTo>
                  <a:pt x="269481" y="293941"/>
                </a:lnTo>
                <a:lnTo>
                  <a:pt x="246252" y="459168"/>
                </a:lnTo>
                <a:lnTo>
                  <a:pt x="221602" y="631748"/>
                </a:lnTo>
                <a:lnTo>
                  <a:pt x="190258" y="839279"/>
                </a:lnTo>
                <a:lnTo>
                  <a:pt x="0" y="1924773"/>
                </a:lnTo>
                <a:lnTo>
                  <a:pt x="867994" y="2074329"/>
                </a:lnTo>
                <a:lnTo>
                  <a:pt x="2637535" y="2337917"/>
                </a:lnTo>
                <a:lnTo>
                  <a:pt x="2702128" y="1900364"/>
                </a:lnTo>
                <a:lnTo>
                  <a:pt x="2756801" y="1552422"/>
                </a:lnTo>
                <a:lnTo>
                  <a:pt x="2780715" y="1402575"/>
                </a:lnTo>
                <a:lnTo>
                  <a:pt x="2819044" y="1203071"/>
                </a:lnTo>
                <a:lnTo>
                  <a:pt x="2834525" y="1109764"/>
                </a:lnTo>
                <a:lnTo>
                  <a:pt x="2863456" y="927506"/>
                </a:lnTo>
                <a:lnTo>
                  <a:pt x="2884258" y="787552"/>
                </a:lnTo>
                <a:lnTo>
                  <a:pt x="2890164" y="731494"/>
                </a:lnTo>
                <a:lnTo>
                  <a:pt x="2914548" y="376783"/>
                </a:lnTo>
                <a:lnTo>
                  <a:pt x="317423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15675" y="1734502"/>
            <a:ext cx="2914548" cy="23379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815675" y="1734502"/>
            <a:ext cx="2914650" cy="2338070"/>
          </a:xfrm>
          <a:custGeom>
            <a:avLst/>
            <a:gdLst/>
            <a:ahLst/>
            <a:cxnLst/>
            <a:rect l="l" t="t" r="r" b="b"/>
            <a:pathLst>
              <a:path w="2914650" h="2338070">
                <a:moveTo>
                  <a:pt x="317423" y="0"/>
                </a:moveTo>
                <a:lnTo>
                  <a:pt x="269481" y="293941"/>
                </a:lnTo>
                <a:lnTo>
                  <a:pt x="246252" y="459168"/>
                </a:lnTo>
                <a:lnTo>
                  <a:pt x="221602" y="631748"/>
                </a:lnTo>
                <a:lnTo>
                  <a:pt x="190258" y="839279"/>
                </a:lnTo>
                <a:lnTo>
                  <a:pt x="0" y="1924773"/>
                </a:lnTo>
                <a:lnTo>
                  <a:pt x="867994" y="2074329"/>
                </a:lnTo>
                <a:lnTo>
                  <a:pt x="2637535" y="2337917"/>
                </a:lnTo>
                <a:lnTo>
                  <a:pt x="2702128" y="1900364"/>
                </a:lnTo>
                <a:lnTo>
                  <a:pt x="2756801" y="1552422"/>
                </a:lnTo>
                <a:lnTo>
                  <a:pt x="2780715" y="1402575"/>
                </a:lnTo>
                <a:lnTo>
                  <a:pt x="2819044" y="1203071"/>
                </a:lnTo>
                <a:lnTo>
                  <a:pt x="2834525" y="1109764"/>
                </a:lnTo>
                <a:lnTo>
                  <a:pt x="2863456" y="927506"/>
                </a:lnTo>
                <a:lnTo>
                  <a:pt x="2884258" y="787552"/>
                </a:lnTo>
                <a:lnTo>
                  <a:pt x="2890164" y="731494"/>
                </a:lnTo>
                <a:lnTo>
                  <a:pt x="2914548" y="376783"/>
                </a:lnTo>
                <a:lnTo>
                  <a:pt x="317423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362828" y="2205710"/>
            <a:ext cx="1861502" cy="13073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425922" y="3802036"/>
            <a:ext cx="2646680" cy="2009775"/>
          </a:xfrm>
          <a:custGeom>
            <a:avLst/>
            <a:gdLst/>
            <a:ahLst/>
            <a:cxnLst/>
            <a:rect l="l" t="t" r="r" b="b"/>
            <a:pathLst>
              <a:path w="2646679" h="2009775">
                <a:moveTo>
                  <a:pt x="2600325" y="0"/>
                </a:moveTo>
                <a:lnTo>
                  <a:pt x="0" y="53073"/>
                </a:lnTo>
                <a:lnTo>
                  <a:pt x="635" y="350900"/>
                </a:lnTo>
                <a:lnTo>
                  <a:pt x="4635" y="517702"/>
                </a:lnTo>
                <a:lnTo>
                  <a:pt x="8432" y="691997"/>
                </a:lnTo>
                <a:lnTo>
                  <a:pt x="11328" y="901839"/>
                </a:lnTo>
                <a:lnTo>
                  <a:pt x="8458" y="1197711"/>
                </a:lnTo>
                <a:lnTo>
                  <a:pt x="4991" y="1562862"/>
                </a:lnTo>
                <a:lnTo>
                  <a:pt x="762" y="2003844"/>
                </a:lnTo>
                <a:lnTo>
                  <a:pt x="873645" y="2009407"/>
                </a:lnTo>
                <a:lnTo>
                  <a:pt x="2646464" y="1980023"/>
                </a:lnTo>
                <a:lnTo>
                  <a:pt x="2638894" y="1537792"/>
                </a:lnTo>
                <a:lnTo>
                  <a:pt x="2636113" y="1185595"/>
                </a:lnTo>
                <a:lnTo>
                  <a:pt x="2635275" y="1033868"/>
                </a:lnTo>
                <a:lnTo>
                  <a:pt x="2640495" y="830770"/>
                </a:lnTo>
                <a:lnTo>
                  <a:pt x="2640558" y="736193"/>
                </a:lnTo>
                <a:lnTo>
                  <a:pt x="2639377" y="551662"/>
                </a:lnTo>
                <a:lnTo>
                  <a:pt x="2637104" y="410197"/>
                </a:lnTo>
                <a:lnTo>
                  <a:pt x="2633814" y="353923"/>
                </a:lnTo>
                <a:lnTo>
                  <a:pt x="2600325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425922" y="3802036"/>
            <a:ext cx="2646464" cy="20094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425922" y="3802036"/>
            <a:ext cx="2646680" cy="2009775"/>
          </a:xfrm>
          <a:custGeom>
            <a:avLst/>
            <a:gdLst/>
            <a:ahLst/>
            <a:cxnLst/>
            <a:rect l="l" t="t" r="r" b="b"/>
            <a:pathLst>
              <a:path w="2646679" h="2009775">
                <a:moveTo>
                  <a:pt x="2600325" y="0"/>
                </a:moveTo>
                <a:lnTo>
                  <a:pt x="0" y="53073"/>
                </a:lnTo>
                <a:lnTo>
                  <a:pt x="635" y="350900"/>
                </a:lnTo>
                <a:lnTo>
                  <a:pt x="4635" y="517702"/>
                </a:lnTo>
                <a:lnTo>
                  <a:pt x="8432" y="691997"/>
                </a:lnTo>
                <a:lnTo>
                  <a:pt x="11328" y="901839"/>
                </a:lnTo>
                <a:lnTo>
                  <a:pt x="8458" y="1197711"/>
                </a:lnTo>
                <a:lnTo>
                  <a:pt x="4991" y="1562862"/>
                </a:lnTo>
                <a:lnTo>
                  <a:pt x="762" y="2003844"/>
                </a:lnTo>
                <a:lnTo>
                  <a:pt x="873645" y="2009407"/>
                </a:lnTo>
                <a:lnTo>
                  <a:pt x="2646464" y="1980023"/>
                </a:lnTo>
                <a:lnTo>
                  <a:pt x="2638894" y="1537792"/>
                </a:lnTo>
                <a:lnTo>
                  <a:pt x="2636113" y="1185595"/>
                </a:lnTo>
                <a:lnTo>
                  <a:pt x="2635275" y="1033868"/>
                </a:lnTo>
                <a:lnTo>
                  <a:pt x="2640495" y="830770"/>
                </a:lnTo>
                <a:lnTo>
                  <a:pt x="2640558" y="736193"/>
                </a:lnTo>
                <a:lnTo>
                  <a:pt x="2639377" y="551662"/>
                </a:lnTo>
                <a:lnTo>
                  <a:pt x="2637104" y="410197"/>
                </a:lnTo>
                <a:lnTo>
                  <a:pt x="2633814" y="353923"/>
                </a:lnTo>
                <a:lnTo>
                  <a:pt x="2600325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604408" y="4442091"/>
            <a:ext cx="2279624" cy="2535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681878" y="4825301"/>
            <a:ext cx="1416685" cy="2539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181557" y="4841278"/>
            <a:ext cx="596900" cy="181610"/>
          </a:xfrm>
          <a:custGeom>
            <a:avLst/>
            <a:gdLst/>
            <a:ahLst/>
            <a:cxnLst/>
            <a:rect l="l" t="t" r="r" b="b"/>
            <a:pathLst>
              <a:path w="596900" h="181610">
                <a:moveTo>
                  <a:pt x="59320" y="66535"/>
                </a:moveTo>
                <a:lnTo>
                  <a:pt x="21958" y="66535"/>
                </a:lnTo>
                <a:lnTo>
                  <a:pt x="23279" y="142671"/>
                </a:lnTo>
                <a:lnTo>
                  <a:pt x="42392" y="176974"/>
                </a:lnTo>
                <a:lnTo>
                  <a:pt x="59829" y="181381"/>
                </a:lnTo>
                <a:lnTo>
                  <a:pt x="70053" y="181203"/>
                </a:lnTo>
                <a:lnTo>
                  <a:pt x="95719" y="156845"/>
                </a:lnTo>
                <a:lnTo>
                  <a:pt x="95554" y="154559"/>
                </a:lnTo>
                <a:lnTo>
                  <a:pt x="94996" y="151003"/>
                </a:lnTo>
                <a:lnTo>
                  <a:pt x="94743" y="149783"/>
                </a:lnTo>
                <a:lnTo>
                  <a:pt x="70548" y="149783"/>
                </a:lnTo>
                <a:lnTo>
                  <a:pt x="66446" y="148056"/>
                </a:lnTo>
                <a:lnTo>
                  <a:pt x="61760" y="140893"/>
                </a:lnTo>
                <a:lnTo>
                  <a:pt x="60515" y="135470"/>
                </a:lnTo>
                <a:lnTo>
                  <a:pt x="59320" y="66535"/>
                </a:lnTo>
                <a:close/>
              </a:path>
              <a:path w="596900" h="181610">
                <a:moveTo>
                  <a:pt x="91960" y="145986"/>
                </a:moveTo>
                <a:lnTo>
                  <a:pt x="90677" y="146011"/>
                </a:lnTo>
                <a:lnTo>
                  <a:pt x="89903" y="146202"/>
                </a:lnTo>
                <a:lnTo>
                  <a:pt x="88226" y="146926"/>
                </a:lnTo>
                <a:lnTo>
                  <a:pt x="87198" y="147345"/>
                </a:lnTo>
                <a:lnTo>
                  <a:pt x="70548" y="149783"/>
                </a:lnTo>
                <a:lnTo>
                  <a:pt x="94743" y="149783"/>
                </a:lnTo>
                <a:lnTo>
                  <a:pt x="94661" y="149453"/>
                </a:lnTo>
                <a:lnTo>
                  <a:pt x="94068" y="147523"/>
                </a:lnTo>
                <a:lnTo>
                  <a:pt x="93637" y="146837"/>
                </a:lnTo>
                <a:lnTo>
                  <a:pt x="92532" y="146151"/>
                </a:lnTo>
                <a:lnTo>
                  <a:pt x="91960" y="145986"/>
                </a:lnTo>
                <a:close/>
              </a:path>
              <a:path w="596900" h="181610">
                <a:moveTo>
                  <a:pt x="46126" y="0"/>
                </a:moveTo>
                <a:lnTo>
                  <a:pt x="20891" y="5575"/>
                </a:lnTo>
                <a:lnTo>
                  <a:pt x="21424" y="36182"/>
                </a:lnTo>
                <a:lnTo>
                  <a:pt x="4660" y="36474"/>
                </a:lnTo>
                <a:lnTo>
                  <a:pt x="0" y="46431"/>
                </a:lnTo>
                <a:lnTo>
                  <a:pt x="33" y="55549"/>
                </a:lnTo>
                <a:lnTo>
                  <a:pt x="63" y="57200"/>
                </a:lnTo>
                <a:lnTo>
                  <a:pt x="622" y="61074"/>
                </a:lnTo>
                <a:lnTo>
                  <a:pt x="2692" y="65709"/>
                </a:lnTo>
                <a:lnTo>
                  <a:pt x="4152" y="66852"/>
                </a:lnTo>
                <a:lnTo>
                  <a:pt x="21958" y="66535"/>
                </a:lnTo>
                <a:lnTo>
                  <a:pt x="59320" y="66535"/>
                </a:lnTo>
                <a:lnTo>
                  <a:pt x="59309" y="65887"/>
                </a:lnTo>
                <a:lnTo>
                  <a:pt x="90208" y="65341"/>
                </a:lnTo>
                <a:lnTo>
                  <a:pt x="91630" y="64160"/>
                </a:lnTo>
                <a:lnTo>
                  <a:pt x="93522" y="59461"/>
                </a:lnTo>
                <a:lnTo>
                  <a:pt x="93954" y="55549"/>
                </a:lnTo>
                <a:lnTo>
                  <a:pt x="93842" y="48856"/>
                </a:lnTo>
                <a:lnTo>
                  <a:pt x="89963" y="35534"/>
                </a:lnTo>
                <a:lnTo>
                  <a:pt x="58775" y="35534"/>
                </a:lnTo>
                <a:lnTo>
                  <a:pt x="58253" y="5575"/>
                </a:lnTo>
                <a:lnTo>
                  <a:pt x="50990" y="406"/>
                </a:lnTo>
                <a:lnTo>
                  <a:pt x="46126" y="0"/>
                </a:lnTo>
                <a:close/>
              </a:path>
              <a:path w="596900" h="181610">
                <a:moveTo>
                  <a:pt x="88633" y="35013"/>
                </a:moveTo>
                <a:lnTo>
                  <a:pt x="58775" y="35534"/>
                </a:lnTo>
                <a:lnTo>
                  <a:pt x="89963" y="35534"/>
                </a:lnTo>
                <a:lnTo>
                  <a:pt x="89509" y="35242"/>
                </a:lnTo>
                <a:lnTo>
                  <a:pt x="88633" y="35013"/>
                </a:lnTo>
                <a:close/>
              </a:path>
              <a:path w="596900" h="181610">
                <a:moveTo>
                  <a:pt x="176517" y="30048"/>
                </a:moveTo>
                <a:lnTo>
                  <a:pt x="136747" y="42333"/>
                </a:lnTo>
                <a:lnTo>
                  <a:pt x="114198" y="75565"/>
                </a:lnTo>
                <a:lnTo>
                  <a:pt x="110162" y="107886"/>
                </a:lnTo>
                <a:lnTo>
                  <a:pt x="110578" y="116564"/>
                </a:lnTo>
                <a:lnTo>
                  <a:pt x="124551" y="157850"/>
                </a:lnTo>
                <a:lnTo>
                  <a:pt x="158273" y="177599"/>
                </a:lnTo>
                <a:lnTo>
                  <a:pt x="182410" y="179692"/>
                </a:lnTo>
                <a:lnTo>
                  <a:pt x="188950" y="179578"/>
                </a:lnTo>
                <a:lnTo>
                  <a:pt x="229920" y="169926"/>
                </a:lnTo>
                <a:lnTo>
                  <a:pt x="235012" y="151472"/>
                </a:lnTo>
                <a:lnTo>
                  <a:pt x="178892" y="151472"/>
                </a:lnTo>
                <a:lnTo>
                  <a:pt x="173342" y="150723"/>
                </a:lnTo>
                <a:lnTo>
                  <a:pt x="148475" y="120599"/>
                </a:lnTo>
                <a:lnTo>
                  <a:pt x="148374" y="114935"/>
                </a:lnTo>
                <a:lnTo>
                  <a:pt x="232752" y="113461"/>
                </a:lnTo>
                <a:lnTo>
                  <a:pt x="235534" y="112331"/>
                </a:lnTo>
                <a:lnTo>
                  <a:pt x="239522" y="107886"/>
                </a:lnTo>
                <a:lnTo>
                  <a:pt x="240487" y="104495"/>
                </a:lnTo>
                <a:lnTo>
                  <a:pt x="240296" y="93980"/>
                </a:lnTo>
                <a:lnTo>
                  <a:pt x="240141" y="90830"/>
                </a:lnTo>
                <a:lnTo>
                  <a:pt x="147954" y="90830"/>
                </a:lnTo>
                <a:lnTo>
                  <a:pt x="148081" y="86169"/>
                </a:lnTo>
                <a:lnTo>
                  <a:pt x="185508" y="56388"/>
                </a:lnTo>
                <a:lnTo>
                  <a:pt x="231573" y="56388"/>
                </a:lnTo>
                <a:lnTo>
                  <a:pt x="229920" y="53454"/>
                </a:lnTo>
                <a:lnTo>
                  <a:pt x="191997" y="31010"/>
                </a:lnTo>
                <a:lnTo>
                  <a:pt x="184554" y="30217"/>
                </a:lnTo>
                <a:lnTo>
                  <a:pt x="176517" y="30048"/>
                </a:lnTo>
                <a:close/>
              </a:path>
              <a:path w="596900" h="181610">
                <a:moveTo>
                  <a:pt x="231013" y="141478"/>
                </a:moveTo>
                <a:lnTo>
                  <a:pt x="228625" y="141528"/>
                </a:lnTo>
                <a:lnTo>
                  <a:pt x="226707" y="142024"/>
                </a:lnTo>
                <a:lnTo>
                  <a:pt x="221970" y="143992"/>
                </a:lnTo>
                <a:lnTo>
                  <a:pt x="218872" y="145122"/>
                </a:lnTo>
                <a:lnTo>
                  <a:pt x="178892" y="151472"/>
                </a:lnTo>
                <a:lnTo>
                  <a:pt x="235012" y="151472"/>
                </a:lnTo>
                <a:lnTo>
                  <a:pt x="231762" y="141643"/>
                </a:lnTo>
                <a:lnTo>
                  <a:pt x="231013" y="141478"/>
                </a:lnTo>
                <a:close/>
              </a:path>
              <a:path w="596900" h="181610">
                <a:moveTo>
                  <a:pt x="231573" y="56388"/>
                </a:moveTo>
                <a:lnTo>
                  <a:pt x="185508" y="56388"/>
                </a:lnTo>
                <a:lnTo>
                  <a:pt x="192531" y="59270"/>
                </a:lnTo>
                <a:lnTo>
                  <a:pt x="197154" y="65189"/>
                </a:lnTo>
                <a:lnTo>
                  <a:pt x="200176" y="70066"/>
                </a:lnTo>
                <a:lnTo>
                  <a:pt x="202309" y="75801"/>
                </a:lnTo>
                <a:lnTo>
                  <a:pt x="203553" y="82396"/>
                </a:lnTo>
                <a:lnTo>
                  <a:pt x="203911" y="89852"/>
                </a:lnTo>
                <a:lnTo>
                  <a:pt x="147954" y="90830"/>
                </a:lnTo>
                <a:lnTo>
                  <a:pt x="240141" y="90830"/>
                </a:lnTo>
                <a:lnTo>
                  <a:pt x="233756" y="60261"/>
                </a:lnTo>
                <a:lnTo>
                  <a:pt x="231573" y="56388"/>
                </a:lnTo>
                <a:close/>
              </a:path>
              <a:path w="596900" h="181610">
                <a:moveTo>
                  <a:pt x="290855" y="30708"/>
                </a:moveTo>
                <a:lnTo>
                  <a:pt x="269083" y="37147"/>
                </a:lnTo>
                <a:lnTo>
                  <a:pt x="271400" y="169989"/>
                </a:lnTo>
                <a:lnTo>
                  <a:pt x="283552" y="175272"/>
                </a:lnTo>
                <a:lnTo>
                  <a:pt x="293916" y="175209"/>
                </a:lnTo>
                <a:lnTo>
                  <a:pt x="308914" y="169989"/>
                </a:lnTo>
                <a:lnTo>
                  <a:pt x="307454" y="86258"/>
                </a:lnTo>
                <a:lnTo>
                  <a:pt x="310146" y="81851"/>
                </a:lnTo>
                <a:lnTo>
                  <a:pt x="336359" y="62382"/>
                </a:lnTo>
                <a:lnTo>
                  <a:pt x="353483" y="62382"/>
                </a:lnTo>
                <a:lnTo>
                  <a:pt x="353987" y="60642"/>
                </a:lnTo>
                <a:lnTo>
                  <a:pt x="354253" y="58851"/>
                </a:lnTo>
                <a:lnTo>
                  <a:pt x="354571" y="54279"/>
                </a:lnTo>
                <a:lnTo>
                  <a:pt x="354568" y="52882"/>
                </a:lnTo>
                <a:lnTo>
                  <a:pt x="301358" y="52882"/>
                </a:lnTo>
                <a:lnTo>
                  <a:pt x="301053" y="35369"/>
                </a:lnTo>
                <a:lnTo>
                  <a:pt x="295021" y="31127"/>
                </a:lnTo>
                <a:lnTo>
                  <a:pt x="290855" y="30708"/>
                </a:lnTo>
                <a:close/>
              </a:path>
              <a:path w="596900" h="181610">
                <a:moveTo>
                  <a:pt x="353483" y="62382"/>
                </a:moveTo>
                <a:lnTo>
                  <a:pt x="336359" y="62382"/>
                </a:lnTo>
                <a:lnTo>
                  <a:pt x="337997" y="62534"/>
                </a:lnTo>
                <a:lnTo>
                  <a:pt x="340982" y="63169"/>
                </a:lnTo>
                <a:lnTo>
                  <a:pt x="342353" y="63525"/>
                </a:lnTo>
                <a:lnTo>
                  <a:pt x="344843" y="64274"/>
                </a:lnTo>
                <a:lnTo>
                  <a:pt x="347967" y="65290"/>
                </a:lnTo>
                <a:lnTo>
                  <a:pt x="348856" y="65443"/>
                </a:lnTo>
                <a:lnTo>
                  <a:pt x="350647" y="65417"/>
                </a:lnTo>
                <a:lnTo>
                  <a:pt x="351459" y="65151"/>
                </a:lnTo>
                <a:lnTo>
                  <a:pt x="352729" y="64135"/>
                </a:lnTo>
                <a:lnTo>
                  <a:pt x="353237" y="63233"/>
                </a:lnTo>
                <a:lnTo>
                  <a:pt x="353483" y="62382"/>
                </a:lnTo>
                <a:close/>
              </a:path>
              <a:path w="596900" h="181610">
                <a:moveTo>
                  <a:pt x="333413" y="27317"/>
                </a:moveTo>
                <a:lnTo>
                  <a:pt x="301358" y="52882"/>
                </a:lnTo>
                <a:lnTo>
                  <a:pt x="354568" y="52882"/>
                </a:lnTo>
                <a:lnTo>
                  <a:pt x="333413" y="27317"/>
                </a:lnTo>
                <a:close/>
              </a:path>
              <a:path w="596900" h="181610">
                <a:moveTo>
                  <a:pt x="405129" y="28714"/>
                </a:moveTo>
                <a:lnTo>
                  <a:pt x="383427" y="39085"/>
                </a:lnTo>
                <a:lnTo>
                  <a:pt x="385645" y="165620"/>
                </a:lnTo>
                <a:lnTo>
                  <a:pt x="397827" y="173278"/>
                </a:lnTo>
                <a:lnTo>
                  <a:pt x="408203" y="173215"/>
                </a:lnTo>
                <a:lnTo>
                  <a:pt x="423189" y="167995"/>
                </a:lnTo>
                <a:lnTo>
                  <a:pt x="421640" y="78765"/>
                </a:lnTo>
                <a:lnTo>
                  <a:pt x="426783" y="72021"/>
                </a:lnTo>
                <a:lnTo>
                  <a:pt x="431596" y="66878"/>
                </a:lnTo>
                <a:lnTo>
                  <a:pt x="440601" y="59778"/>
                </a:lnTo>
                <a:lnTo>
                  <a:pt x="445135" y="57962"/>
                </a:lnTo>
                <a:lnTo>
                  <a:pt x="453275" y="57823"/>
                </a:lnTo>
                <a:lnTo>
                  <a:pt x="528573" y="57823"/>
                </a:lnTo>
                <a:lnTo>
                  <a:pt x="531990" y="56438"/>
                </a:lnTo>
                <a:lnTo>
                  <a:pt x="540118" y="56299"/>
                </a:lnTo>
                <a:lnTo>
                  <a:pt x="592332" y="56299"/>
                </a:lnTo>
                <a:lnTo>
                  <a:pt x="590880" y="50507"/>
                </a:lnTo>
                <a:lnTo>
                  <a:pt x="590502" y="49695"/>
                </a:lnTo>
                <a:lnTo>
                  <a:pt x="415620" y="49695"/>
                </a:lnTo>
                <a:lnTo>
                  <a:pt x="415329" y="33337"/>
                </a:lnTo>
                <a:lnTo>
                  <a:pt x="409308" y="29133"/>
                </a:lnTo>
                <a:lnTo>
                  <a:pt x="405129" y="28714"/>
                </a:lnTo>
                <a:close/>
              </a:path>
              <a:path w="596900" h="181610">
                <a:moveTo>
                  <a:pt x="528573" y="57823"/>
                </a:moveTo>
                <a:lnTo>
                  <a:pt x="453275" y="57823"/>
                </a:lnTo>
                <a:lnTo>
                  <a:pt x="456412" y="58483"/>
                </a:lnTo>
                <a:lnTo>
                  <a:pt x="461822" y="61264"/>
                </a:lnTo>
                <a:lnTo>
                  <a:pt x="472554" y="164960"/>
                </a:lnTo>
                <a:lnTo>
                  <a:pt x="472676" y="167360"/>
                </a:lnTo>
                <a:lnTo>
                  <a:pt x="484733" y="171754"/>
                </a:lnTo>
                <a:lnTo>
                  <a:pt x="495007" y="171704"/>
                </a:lnTo>
                <a:lnTo>
                  <a:pt x="509943" y="166484"/>
                </a:lnTo>
                <a:lnTo>
                  <a:pt x="508393" y="77254"/>
                </a:lnTo>
                <a:lnTo>
                  <a:pt x="513626" y="70510"/>
                </a:lnTo>
                <a:lnTo>
                  <a:pt x="518502" y="65366"/>
                </a:lnTo>
                <a:lnTo>
                  <a:pt x="527507" y="58254"/>
                </a:lnTo>
                <a:lnTo>
                  <a:pt x="528573" y="57823"/>
                </a:lnTo>
                <a:close/>
              </a:path>
              <a:path w="596900" h="181610">
                <a:moveTo>
                  <a:pt x="592332" y="56299"/>
                </a:moveTo>
                <a:lnTo>
                  <a:pt x="540118" y="56299"/>
                </a:lnTo>
                <a:lnTo>
                  <a:pt x="543293" y="56959"/>
                </a:lnTo>
                <a:lnTo>
                  <a:pt x="548630" y="59778"/>
                </a:lnTo>
                <a:lnTo>
                  <a:pt x="559469" y="163969"/>
                </a:lnTo>
                <a:lnTo>
                  <a:pt x="559571" y="165836"/>
                </a:lnTo>
                <a:lnTo>
                  <a:pt x="574560" y="170319"/>
                </a:lnTo>
                <a:lnTo>
                  <a:pt x="582002" y="170180"/>
                </a:lnTo>
                <a:lnTo>
                  <a:pt x="596849" y="164960"/>
                </a:lnTo>
                <a:lnTo>
                  <a:pt x="595210" y="71361"/>
                </a:lnTo>
                <a:lnTo>
                  <a:pt x="594296" y="64135"/>
                </a:lnTo>
                <a:lnTo>
                  <a:pt x="592332" y="56299"/>
                </a:lnTo>
                <a:close/>
              </a:path>
              <a:path w="596900" h="181610">
                <a:moveTo>
                  <a:pt x="465454" y="25006"/>
                </a:moveTo>
                <a:lnTo>
                  <a:pt x="426431" y="39085"/>
                </a:lnTo>
                <a:lnTo>
                  <a:pt x="415620" y="49695"/>
                </a:lnTo>
                <a:lnTo>
                  <a:pt x="590502" y="49695"/>
                </a:lnTo>
                <a:lnTo>
                  <a:pt x="590006" y="48628"/>
                </a:lnTo>
                <a:lnTo>
                  <a:pt x="501929" y="48628"/>
                </a:lnTo>
                <a:lnTo>
                  <a:pt x="500189" y="44996"/>
                </a:lnTo>
                <a:lnTo>
                  <a:pt x="470369" y="25488"/>
                </a:lnTo>
                <a:lnTo>
                  <a:pt x="465454" y="25006"/>
                </a:lnTo>
                <a:close/>
              </a:path>
              <a:path w="596900" h="181610">
                <a:moveTo>
                  <a:pt x="555878" y="23431"/>
                </a:moveTo>
                <a:lnTo>
                  <a:pt x="517194" y="34277"/>
                </a:lnTo>
                <a:lnTo>
                  <a:pt x="501929" y="48628"/>
                </a:lnTo>
                <a:lnTo>
                  <a:pt x="590006" y="48628"/>
                </a:lnTo>
                <a:lnTo>
                  <a:pt x="555878" y="23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641320" y="5179771"/>
            <a:ext cx="2217527" cy="2849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792604" y="3879913"/>
            <a:ext cx="2875280" cy="2336165"/>
          </a:xfrm>
          <a:custGeom>
            <a:avLst/>
            <a:gdLst/>
            <a:ahLst/>
            <a:cxnLst/>
            <a:rect l="l" t="t" r="r" b="b"/>
            <a:pathLst>
              <a:path w="2875279" h="2336165">
                <a:moveTo>
                  <a:pt x="324459" y="0"/>
                </a:moveTo>
                <a:lnTo>
                  <a:pt x="275424" y="293750"/>
                </a:lnTo>
                <a:lnTo>
                  <a:pt x="251523" y="458876"/>
                </a:lnTo>
                <a:lnTo>
                  <a:pt x="226187" y="631355"/>
                </a:lnTo>
                <a:lnTo>
                  <a:pt x="194030" y="838746"/>
                </a:lnTo>
                <a:lnTo>
                  <a:pt x="0" y="1923578"/>
                </a:lnTo>
                <a:lnTo>
                  <a:pt x="436130" y="2002111"/>
                </a:lnTo>
                <a:lnTo>
                  <a:pt x="852271" y="2072921"/>
                </a:lnTo>
                <a:lnTo>
                  <a:pt x="2590050" y="2336126"/>
                </a:lnTo>
                <a:lnTo>
                  <a:pt x="2656370" y="1898843"/>
                </a:lnTo>
                <a:lnTo>
                  <a:pt x="2712364" y="1551114"/>
                </a:lnTo>
                <a:lnTo>
                  <a:pt x="2736849" y="1401368"/>
                </a:lnTo>
                <a:lnTo>
                  <a:pt x="2775800" y="1201978"/>
                </a:lnTo>
                <a:lnTo>
                  <a:pt x="2791637" y="1108735"/>
                </a:lnTo>
                <a:lnTo>
                  <a:pt x="2821241" y="926604"/>
                </a:lnTo>
                <a:lnTo>
                  <a:pt x="2842602" y="786726"/>
                </a:lnTo>
                <a:lnTo>
                  <a:pt x="2848762" y="730707"/>
                </a:lnTo>
                <a:lnTo>
                  <a:pt x="2875025" y="376212"/>
                </a:lnTo>
                <a:lnTo>
                  <a:pt x="324459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92604" y="3879913"/>
            <a:ext cx="2875025" cy="233612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792604" y="3879913"/>
            <a:ext cx="2875280" cy="2336165"/>
          </a:xfrm>
          <a:custGeom>
            <a:avLst/>
            <a:gdLst/>
            <a:ahLst/>
            <a:cxnLst/>
            <a:rect l="l" t="t" r="r" b="b"/>
            <a:pathLst>
              <a:path w="2875279" h="2336165">
                <a:moveTo>
                  <a:pt x="324459" y="0"/>
                </a:moveTo>
                <a:lnTo>
                  <a:pt x="275424" y="293750"/>
                </a:lnTo>
                <a:lnTo>
                  <a:pt x="251523" y="458876"/>
                </a:lnTo>
                <a:lnTo>
                  <a:pt x="226187" y="631355"/>
                </a:lnTo>
                <a:lnTo>
                  <a:pt x="194030" y="838746"/>
                </a:lnTo>
                <a:lnTo>
                  <a:pt x="0" y="1923578"/>
                </a:lnTo>
                <a:lnTo>
                  <a:pt x="436130" y="2002111"/>
                </a:lnTo>
                <a:lnTo>
                  <a:pt x="852271" y="2072921"/>
                </a:lnTo>
                <a:lnTo>
                  <a:pt x="2590050" y="2336126"/>
                </a:lnTo>
                <a:lnTo>
                  <a:pt x="2656370" y="1898843"/>
                </a:lnTo>
                <a:lnTo>
                  <a:pt x="2712364" y="1551114"/>
                </a:lnTo>
                <a:lnTo>
                  <a:pt x="2736849" y="1401368"/>
                </a:lnTo>
                <a:lnTo>
                  <a:pt x="2775800" y="1201978"/>
                </a:lnTo>
                <a:lnTo>
                  <a:pt x="2791637" y="1108735"/>
                </a:lnTo>
                <a:lnTo>
                  <a:pt x="2821241" y="926604"/>
                </a:lnTo>
                <a:lnTo>
                  <a:pt x="2842602" y="786726"/>
                </a:lnTo>
                <a:lnTo>
                  <a:pt x="2848762" y="730707"/>
                </a:lnTo>
                <a:lnTo>
                  <a:pt x="2875025" y="376212"/>
                </a:lnTo>
                <a:lnTo>
                  <a:pt x="324459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263089" y="4325413"/>
            <a:ext cx="2070481" cy="131004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654300" y="1244600"/>
            <a:ext cx="5308600" cy="6985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0279" rIns="0" bIns="0" rtlCol="0" vert="horz">
            <a:spAutoFit/>
          </a:bodyPr>
          <a:lstStyle/>
          <a:p>
            <a:pPr marL="2242820">
              <a:lnSpc>
                <a:spcPct val="100000"/>
              </a:lnSpc>
            </a:pPr>
            <a:r>
              <a:rPr dirty="0" sz="4000" spc="-15"/>
              <a:t>Lecture</a:t>
            </a:r>
            <a:r>
              <a:rPr dirty="0" sz="4000" spc="-90"/>
              <a:t> </a:t>
            </a:r>
            <a:r>
              <a:rPr dirty="0" sz="4000"/>
              <a:t>Outcomes</a:t>
            </a:r>
            <a:endParaRPr sz="4000"/>
          </a:p>
        </p:txBody>
      </p:sp>
      <p:sp>
        <p:nvSpPr>
          <p:cNvPr id="33" name="object 33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92200" y="228600"/>
            <a:ext cx="1587500" cy="13970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2078431" y="6561770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486140" y="6645632"/>
            <a:ext cx="1358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z="1200" b="1">
                <a:solidFill>
                  <a:srgbClr val="002060"/>
                </a:solidFill>
                <a:latin typeface="Arial"/>
                <a:cs typeface="Arial"/>
              </a:rPr>
              <a:t>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8119" rIns="0" bIns="0" rtlCol="0" vert="horz">
            <a:spAutoFit/>
          </a:bodyPr>
          <a:lstStyle/>
          <a:p>
            <a:pPr marL="824230">
              <a:lnSpc>
                <a:spcPct val="100000"/>
              </a:lnSpc>
            </a:pPr>
            <a:r>
              <a:rPr dirty="0" spc="-10"/>
              <a:t>Other </a:t>
            </a:r>
            <a:r>
              <a:rPr dirty="0" spc="-35"/>
              <a:t>Vasomotor</a:t>
            </a:r>
            <a:r>
              <a:rPr dirty="0" spc="-195"/>
              <a:t> </a:t>
            </a:r>
            <a:r>
              <a:rPr dirty="0" spc="-20"/>
              <a:t>Reflexes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38035" y="1813052"/>
            <a:ext cx="7422515" cy="4117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2600" indent="-469900">
              <a:lnSpc>
                <a:spcPct val="100000"/>
              </a:lnSpc>
              <a:buClr>
                <a:srgbClr val="C00000"/>
              </a:buClr>
              <a:buSzPct val="108333"/>
              <a:buAutoNum type="arabicPeriod"/>
              <a:tabLst>
                <a:tab pos="481965" algn="l"/>
                <a:tab pos="482600" algn="l"/>
              </a:tabLst>
            </a:pPr>
            <a:r>
              <a:rPr dirty="0" sz="2400" spc="-5">
                <a:latin typeface="Cooper Black"/>
                <a:cs typeface="Cooper Black"/>
              </a:rPr>
              <a:t>Atrial </a:t>
            </a:r>
            <a:r>
              <a:rPr dirty="0" sz="2400">
                <a:latin typeface="Cooper Black"/>
                <a:cs typeface="Cooper Black"/>
              </a:rPr>
              <a:t>stretch </a:t>
            </a:r>
            <a:r>
              <a:rPr dirty="0" sz="2400" spc="5">
                <a:latin typeface="Cooper Black"/>
                <a:cs typeface="Cooper Black"/>
              </a:rPr>
              <a:t>receptor</a:t>
            </a:r>
            <a:r>
              <a:rPr dirty="0" sz="2400" spc="-350">
                <a:latin typeface="Cooper Black"/>
                <a:cs typeface="Cooper Black"/>
              </a:rPr>
              <a:t> </a:t>
            </a:r>
            <a:r>
              <a:rPr dirty="0" sz="2400">
                <a:latin typeface="Cooper Black"/>
                <a:cs typeface="Cooper Black"/>
              </a:rPr>
              <a:t>reflex:</a:t>
            </a:r>
            <a:endParaRPr sz="2400">
              <a:latin typeface="Cooper Black"/>
              <a:cs typeface="Cooper Black"/>
            </a:endParaRPr>
          </a:p>
          <a:p>
            <a:pPr marL="621665" marR="5080" indent="-38100">
              <a:lnSpc>
                <a:spcPts val="2800"/>
              </a:lnSpc>
              <a:spcBef>
                <a:spcPts val="1340"/>
              </a:spcBef>
            </a:pPr>
            <a:r>
              <a:rPr dirty="0" sz="2400">
                <a:latin typeface="Symbol"/>
                <a:cs typeface="Symbol"/>
              </a:rPr>
              <a:t>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Calibri"/>
                <a:cs typeface="Calibri"/>
              </a:rPr>
              <a:t>Venous</a:t>
            </a:r>
            <a:r>
              <a:rPr dirty="0" sz="2400" spc="-19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Return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>
                <a:latin typeface="Symbol"/>
                <a:cs typeface="Symbol"/>
              </a:rPr>
              <a:t>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>
                <a:latin typeface="Calibri"/>
                <a:cs typeface="Calibri"/>
              </a:rPr>
              <a:t>++</a:t>
            </a:r>
            <a:r>
              <a:rPr dirty="0" sz="2400" spc="5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atrial</a:t>
            </a:r>
            <a:r>
              <a:rPr dirty="0" sz="2400" spc="1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stretch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receptors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Symbol"/>
                <a:cs typeface="Symbol"/>
              </a:rPr>
              <a:t>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Calibri"/>
                <a:cs typeface="Calibri"/>
              </a:rPr>
              <a:t>reflex  </a:t>
            </a:r>
            <a:r>
              <a:rPr dirty="0" sz="2400">
                <a:latin typeface="Calibri"/>
                <a:cs typeface="Calibri"/>
              </a:rPr>
              <a:t>vasodilatation &amp; </a:t>
            </a:r>
            <a:r>
              <a:rPr dirty="0" sz="2400">
                <a:latin typeface="Symbol"/>
                <a:cs typeface="Symbol"/>
              </a:rPr>
              <a:t></a:t>
            </a:r>
            <a:r>
              <a:rPr dirty="0" sz="2400" spc="-275">
                <a:latin typeface="Times New Roman"/>
                <a:cs typeface="Times New Roman"/>
              </a:rPr>
              <a:t> </a:t>
            </a:r>
            <a:r>
              <a:rPr dirty="0" sz="2400" spc="-85">
                <a:latin typeface="Calibri"/>
                <a:cs typeface="Calibri"/>
              </a:rPr>
              <a:t>ABP.</a:t>
            </a:r>
            <a:endParaRPr sz="2400">
              <a:latin typeface="Calibri"/>
              <a:cs typeface="Calibri"/>
            </a:endParaRPr>
          </a:p>
          <a:p>
            <a:pPr marL="482600" indent="-469900">
              <a:lnSpc>
                <a:spcPct val="100000"/>
              </a:lnSpc>
              <a:spcBef>
                <a:spcPts val="1840"/>
              </a:spcBef>
              <a:buClr>
                <a:srgbClr val="C00000"/>
              </a:buClr>
              <a:buSzPct val="108333"/>
              <a:buAutoNum type="arabicPeriod" startAt="2"/>
              <a:tabLst>
                <a:tab pos="481965" algn="l"/>
                <a:tab pos="482600" algn="l"/>
                <a:tab pos="3504565" algn="l"/>
              </a:tabLst>
            </a:pPr>
            <a:r>
              <a:rPr dirty="0" sz="2400" spc="-5">
                <a:latin typeface="Cooper Black"/>
                <a:cs typeface="Cooper Black"/>
              </a:rPr>
              <a:t>Thermo-receptors:	</a:t>
            </a:r>
            <a:r>
              <a:rPr dirty="0" sz="2200" spc="5">
                <a:latin typeface="Calibri"/>
                <a:cs typeface="Calibri"/>
              </a:rPr>
              <a:t>(in skin </a:t>
            </a:r>
            <a:r>
              <a:rPr dirty="0" sz="2200">
                <a:latin typeface="Calibri"/>
                <a:cs typeface="Calibri"/>
              </a:rPr>
              <a:t>/</a:t>
            </a:r>
            <a:r>
              <a:rPr dirty="0" sz="2200" spc="-140">
                <a:latin typeface="Calibri"/>
                <a:cs typeface="Calibri"/>
              </a:rPr>
              <a:t> </a:t>
            </a:r>
            <a:r>
              <a:rPr dirty="0" sz="2200" spc="15">
                <a:latin typeface="Calibri"/>
                <a:cs typeface="Calibri"/>
              </a:rPr>
              <a:t>hypothalamus)</a:t>
            </a:r>
            <a:endParaRPr sz="2200">
              <a:latin typeface="Calibri"/>
              <a:cs typeface="Calibri"/>
            </a:endParaRPr>
          </a:p>
          <a:p>
            <a:pPr marL="710565">
              <a:lnSpc>
                <a:spcPct val="100000"/>
              </a:lnSpc>
              <a:spcBef>
                <a:spcPts val="1080"/>
              </a:spcBef>
              <a:tabLst>
                <a:tab pos="1167765" algn="l"/>
              </a:tabLst>
            </a:pPr>
            <a:r>
              <a:rPr dirty="0" sz="2000" spc="670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400">
                <a:latin typeface="Calibri"/>
                <a:cs typeface="Calibri"/>
              </a:rPr>
              <a:t>Exposure </a:t>
            </a:r>
            <a:r>
              <a:rPr dirty="0" sz="2400" spc="-5">
                <a:latin typeface="Calibri"/>
                <a:cs typeface="Calibri"/>
              </a:rPr>
              <a:t>to heat </a:t>
            </a:r>
            <a:r>
              <a:rPr dirty="0" sz="2400">
                <a:latin typeface="Symbol"/>
                <a:cs typeface="Symbol"/>
              </a:rPr>
              <a:t></a:t>
            </a:r>
            <a:r>
              <a:rPr dirty="0" sz="2400" spc="-220">
                <a:latin typeface="Times New Roman"/>
                <a:cs typeface="Times New Roman"/>
              </a:rPr>
              <a:t> </a:t>
            </a:r>
            <a:r>
              <a:rPr dirty="0" sz="2400" spc="5">
                <a:latin typeface="Calibri"/>
                <a:cs typeface="Calibri"/>
              </a:rPr>
              <a:t>vasodilatation.</a:t>
            </a:r>
            <a:endParaRPr sz="2400">
              <a:latin typeface="Calibri"/>
              <a:cs typeface="Calibri"/>
            </a:endParaRPr>
          </a:p>
          <a:p>
            <a:pPr marL="710565">
              <a:lnSpc>
                <a:spcPct val="100000"/>
              </a:lnSpc>
              <a:spcBef>
                <a:spcPts val="1220"/>
              </a:spcBef>
              <a:tabLst>
                <a:tab pos="1167765" algn="l"/>
              </a:tabLst>
            </a:pPr>
            <a:r>
              <a:rPr dirty="0" sz="2000" spc="670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400">
                <a:latin typeface="Calibri"/>
                <a:cs typeface="Calibri"/>
              </a:rPr>
              <a:t>Exposure </a:t>
            </a:r>
            <a:r>
              <a:rPr dirty="0" sz="2400" spc="-5">
                <a:latin typeface="Calibri"/>
                <a:cs typeface="Calibri"/>
              </a:rPr>
              <a:t>to </a:t>
            </a:r>
            <a:r>
              <a:rPr dirty="0" sz="2400" spc="15">
                <a:latin typeface="Calibri"/>
                <a:cs typeface="Calibri"/>
              </a:rPr>
              <a:t>cold </a:t>
            </a:r>
            <a:r>
              <a:rPr dirty="0" sz="2400">
                <a:latin typeface="Symbol"/>
                <a:cs typeface="Symbol"/>
              </a:rPr>
              <a:t></a:t>
            </a:r>
            <a:r>
              <a:rPr dirty="0" sz="2400" spc="-265">
                <a:latin typeface="Times New Roman"/>
                <a:cs typeface="Times New Roman"/>
              </a:rPr>
              <a:t> </a:t>
            </a:r>
            <a:r>
              <a:rPr dirty="0" sz="2400">
                <a:latin typeface="Calibri"/>
                <a:cs typeface="Calibri"/>
              </a:rPr>
              <a:t>vasoconstriction.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  <a:tabLst>
                <a:tab pos="481965" algn="l"/>
              </a:tabLst>
            </a:pPr>
            <a:r>
              <a:rPr dirty="0" sz="2600" spc="15">
                <a:solidFill>
                  <a:srgbClr val="C00000"/>
                </a:solidFill>
                <a:latin typeface="Cooper Black"/>
                <a:cs typeface="Cooper Black"/>
              </a:rPr>
              <a:t>3.	</a:t>
            </a:r>
            <a:r>
              <a:rPr dirty="0" sz="2400" spc="-10">
                <a:latin typeface="Cooper Black"/>
                <a:cs typeface="Cooper Black"/>
              </a:rPr>
              <a:t>Pulmonary</a:t>
            </a:r>
            <a:r>
              <a:rPr dirty="0" sz="2400" spc="-65">
                <a:latin typeface="Cooper Black"/>
                <a:cs typeface="Cooper Black"/>
              </a:rPr>
              <a:t> </a:t>
            </a:r>
            <a:r>
              <a:rPr dirty="0" sz="2400">
                <a:latin typeface="Cooper Black"/>
                <a:cs typeface="Cooper Black"/>
              </a:rPr>
              <a:t>receptors:</a:t>
            </a:r>
            <a:endParaRPr sz="2400">
              <a:latin typeface="Cooper Black"/>
              <a:cs typeface="Cooper Black"/>
            </a:endParaRPr>
          </a:p>
          <a:p>
            <a:pPr marL="583565">
              <a:lnSpc>
                <a:spcPct val="100000"/>
              </a:lnSpc>
              <a:spcBef>
                <a:spcPts val="1180"/>
              </a:spcBef>
            </a:pPr>
            <a:r>
              <a:rPr dirty="0" sz="2400" spc="15">
                <a:latin typeface="Calibri"/>
                <a:cs typeface="Calibri"/>
              </a:rPr>
              <a:t>Lung </a:t>
            </a:r>
            <a:r>
              <a:rPr dirty="0" sz="2400" spc="10">
                <a:latin typeface="Calibri"/>
                <a:cs typeface="Calibri"/>
              </a:rPr>
              <a:t>inflation </a:t>
            </a:r>
            <a:r>
              <a:rPr dirty="0" sz="2400">
                <a:latin typeface="Symbol"/>
                <a:cs typeface="Symbol"/>
              </a:rPr>
              <a:t></a:t>
            </a:r>
            <a:r>
              <a:rPr dirty="0" sz="2400" spc="-405">
                <a:latin typeface="Times New Roman"/>
                <a:cs typeface="Times New Roman"/>
              </a:rPr>
              <a:t> </a:t>
            </a:r>
            <a:r>
              <a:rPr dirty="0" sz="2400">
                <a:latin typeface="Calibri"/>
                <a:cs typeface="Calibri"/>
              </a:rPr>
              <a:t>vasoconstriction.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13902" y="6526673"/>
            <a:ext cx="19939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 b="1">
                <a:latin typeface="Arial"/>
                <a:cs typeface="Arial"/>
              </a:rPr>
              <a:t>2</a:t>
            </a:r>
            <a:r>
              <a:rPr dirty="0" sz="1200" b="1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078431" y="6613921"/>
            <a:ext cx="2524125" cy="172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" y="0"/>
            <a:ext cx="1358900" cy="3975100"/>
          </a:xfrm>
          <a:custGeom>
            <a:avLst/>
            <a:gdLst/>
            <a:ahLst/>
            <a:cxnLst/>
            <a:rect l="l" t="t" r="r" b="b"/>
            <a:pathLst>
              <a:path w="1358900" h="3975100">
                <a:moveTo>
                  <a:pt x="1358900" y="0"/>
                </a:moveTo>
                <a:lnTo>
                  <a:pt x="979665" y="0"/>
                </a:lnTo>
                <a:lnTo>
                  <a:pt x="0" y="3884536"/>
                </a:lnTo>
                <a:lnTo>
                  <a:pt x="360265" y="3975100"/>
                </a:lnTo>
                <a:lnTo>
                  <a:pt x="13589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3200" y="0"/>
            <a:ext cx="1333500" cy="3860800"/>
          </a:xfrm>
          <a:custGeom>
            <a:avLst/>
            <a:gdLst/>
            <a:ahLst/>
            <a:cxnLst/>
            <a:rect l="l" t="t" r="r" b="b"/>
            <a:pathLst>
              <a:path w="1333500" h="3860800">
                <a:moveTo>
                  <a:pt x="1333500" y="0"/>
                </a:moveTo>
                <a:lnTo>
                  <a:pt x="953405" y="0"/>
                </a:lnTo>
                <a:lnTo>
                  <a:pt x="0" y="3770350"/>
                </a:lnTo>
                <a:lnTo>
                  <a:pt x="361090" y="3860800"/>
                </a:lnTo>
                <a:lnTo>
                  <a:pt x="13335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3200" y="3771900"/>
            <a:ext cx="1943100" cy="3086100"/>
          </a:xfrm>
          <a:custGeom>
            <a:avLst/>
            <a:gdLst/>
            <a:ahLst/>
            <a:cxnLst/>
            <a:rect l="l" t="t" r="r" b="b"/>
            <a:pathLst>
              <a:path w="1943100" h="3086100">
                <a:moveTo>
                  <a:pt x="0" y="0"/>
                </a:moveTo>
                <a:lnTo>
                  <a:pt x="1857095" y="3086100"/>
                </a:lnTo>
                <a:lnTo>
                  <a:pt x="1943100" y="30861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7700" y="3886200"/>
            <a:ext cx="2374900" cy="2971800"/>
          </a:xfrm>
          <a:custGeom>
            <a:avLst/>
            <a:gdLst/>
            <a:ahLst/>
            <a:cxnLst/>
            <a:rect l="l" t="t" r="r" b="b"/>
            <a:pathLst>
              <a:path w="2374900" h="2971800">
                <a:moveTo>
                  <a:pt x="0" y="0"/>
                </a:moveTo>
                <a:lnTo>
                  <a:pt x="2290711" y="2971800"/>
                </a:lnTo>
                <a:lnTo>
                  <a:pt x="2374900" y="29718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7700" y="3886200"/>
            <a:ext cx="3340100" cy="2971800"/>
          </a:xfrm>
          <a:custGeom>
            <a:avLst/>
            <a:gdLst/>
            <a:ahLst/>
            <a:cxnLst/>
            <a:rect l="l" t="t" r="r" b="b"/>
            <a:pathLst>
              <a:path w="3340100" h="2971800">
                <a:moveTo>
                  <a:pt x="0" y="0"/>
                </a:moveTo>
                <a:lnTo>
                  <a:pt x="4762" y="4749"/>
                </a:lnTo>
                <a:lnTo>
                  <a:pt x="2378075" y="2971800"/>
                </a:lnTo>
                <a:lnTo>
                  <a:pt x="3340100" y="2971800"/>
                </a:lnTo>
                <a:lnTo>
                  <a:pt x="361950" y="9034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3200" y="3771900"/>
            <a:ext cx="2667000" cy="3086100"/>
          </a:xfrm>
          <a:custGeom>
            <a:avLst/>
            <a:gdLst/>
            <a:ahLst/>
            <a:cxnLst/>
            <a:rect l="l" t="t" r="r" b="b"/>
            <a:pathLst>
              <a:path w="2667000" h="3086100">
                <a:moveTo>
                  <a:pt x="0" y="0"/>
                </a:moveTo>
                <a:lnTo>
                  <a:pt x="4773" y="4762"/>
                </a:lnTo>
                <a:lnTo>
                  <a:pt x="1946148" y="3086100"/>
                </a:lnTo>
                <a:lnTo>
                  <a:pt x="2667000" y="3086100"/>
                </a:lnTo>
                <a:lnTo>
                  <a:pt x="358039" y="95250"/>
                </a:lnTo>
                <a:lnTo>
                  <a:pt x="365200" y="95250"/>
                </a:lnTo>
                <a:lnTo>
                  <a:pt x="362813" y="90487"/>
                </a:lnTo>
                <a:lnTo>
                  <a:pt x="353265" y="85725"/>
                </a:lnTo>
                <a:lnTo>
                  <a:pt x="0" y="0"/>
                </a:lnTo>
                <a:close/>
              </a:path>
              <a:path w="2667000" h="3086100">
                <a:moveTo>
                  <a:pt x="370997" y="106816"/>
                </a:moveTo>
                <a:lnTo>
                  <a:pt x="372361" y="109537"/>
                </a:lnTo>
                <a:lnTo>
                  <a:pt x="420100" y="176212"/>
                </a:lnTo>
                <a:lnTo>
                  <a:pt x="370997" y="106816"/>
                </a:lnTo>
                <a:close/>
              </a:path>
              <a:path w="2667000" h="3086100">
                <a:moveTo>
                  <a:pt x="365200" y="95250"/>
                </a:moveTo>
                <a:lnTo>
                  <a:pt x="362813" y="95250"/>
                </a:lnTo>
                <a:lnTo>
                  <a:pt x="370997" y="106816"/>
                </a:lnTo>
                <a:lnTo>
                  <a:pt x="365200" y="9525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3200" y="3771900"/>
            <a:ext cx="368300" cy="88900"/>
          </a:xfrm>
          <a:custGeom>
            <a:avLst/>
            <a:gdLst/>
            <a:ahLst/>
            <a:cxnLst/>
            <a:rect l="l" t="t" r="r" b="b"/>
            <a:pathLst>
              <a:path w="368300" h="88900">
                <a:moveTo>
                  <a:pt x="0" y="0"/>
                </a:moveTo>
                <a:lnTo>
                  <a:pt x="368300" y="88900"/>
                </a:lnTo>
                <a:lnTo>
                  <a:pt x="358607" y="84226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8800" y="3873500"/>
            <a:ext cx="63500" cy="76200"/>
          </a:xfrm>
          <a:custGeom>
            <a:avLst/>
            <a:gdLst/>
            <a:ahLst/>
            <a:cxnLst/>
            <a:rect l="l" t="t" r="r" b="b"/>
            <a:pathLst>
              <a:path w="63500" h="76200">
                <a:moveTo>
                  <a:pt x="4884" y="0"/>
                </a:moveTo>
                <a:lnTo>
                  <a:pt x="0" y="0"/>
                </a:lnTo>
                <a:lnTo>
                  <a:pt x="63500" y="76200"/>
                </a:lnTo>
                <a:lnTo>
                  <a:pt x="4884" y="0"/>
                </a:lnTo>
                <a:close/>
              </a:path>
            </a:pathLst>
          </a:custGeom>
          <a:solidFill>
            <a:srgbClr val="29AB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24000" y="1498600"/>
            <a:ext cx="4064000" cy="120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89500" y="1498600"/>
            <a:ext cx="863600" cy="120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207000" y="1498600"/>
            <a:ext cx="3429000" cy="1206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855266" y="1654032"/>
            <a:ext cx="6294120" cy="13468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33400" marR="5080" indent="-520700">
              <a:lnSpc>
                <a:spcPct val="100400"/>
              </a:lnSpc>
            </a:pPr>
            <a:r>
              <a:rPr dirty="0" sz="4400" spc="-30"/>
              <a:t>Hormonally- </a:t>
            </a:r>
            <a:r>
              <a:rPr dirty="0" sz="4400" spc="-5"/>
              <a:t>Mediated  </a:t>
            </a:r>
            <a:r>
              <a:rPr dirty="0" sz="4400" spc="-25"/>
              <a:t>Regulation of</a:t>
            </a:r>
            <a:r>
              <a:rPr dirty="0" sz="4400" spc="210"/>
              <a:t> </a:t>
            </a:r>
            <a:r>
              <a:rPr dirty="0" sz="4400"/>
              <a:t>ABP</a:t>
            </a:r>
            <a:endParaRPr sz="4400"/>
          </a:p>
        </p:txBody>
      </p:sp>
      <p:sp>
        <p:nvSpPr>
          <p:cNvPr id="14" name="object 14"/>
          <p:cNvSpPr/>
          <p:nvPr/>
        </p:nvSpPr>
        <p:spPr>
          <a:xfrm>
            <a:off x="2044700" y="2171700"/>
            <a:ext cx="5918200" cy="1206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200900" y="114300"/>
            <a:ext cx="1841500" cy="723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274695" y="3384295"/>
            <a:ext cx="3085465" cy="909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3820"/>
              </a:lnSpc>
            </a:pPr>
            <a:r>
              <a:rPr dirty="0" sz="3200" spc="5">
                <a:solidFill>
                  <a:srgbClr val="002060"/>
                </a:solidFill>
                <a:latin typeface="Cooper Black"/>
                <a:cs typeface="Cooper Black"/>
              </a:rPr>
              <a:t>Slow</a:t>
            </a:r>
            <a:r>
              <a:rPr dirty="0" sz="3200" spc="-145">
                <a:solidFill>
                  <a:srgbClr val="002060"/>
                </a:solidFill>
                <a:latin typeface="Cooper Black"/>
                <a:cs typeface="Cooper Black"/>
              </a:rPr>
              <a:t> </a:t>
            </a:r>
            <a:r>
              <a:rPr dirty="0" sz="3200" spc="-20">
                <a:solidFill>
                  <a:srgbClr val="002060"/>
                </a:solidFill>
                <a:latin typeface="Cooper Black"/>
                <a:cs typeface="Cooper Black"/>
              </a:rPr>
              <a:t>Response</a:t>
            </a:r>
            <a:endParaRPr sz="3200">
              <a:latin typeface="Cooper Black"/>
              <a:cs typeface="Cooper Black"/>
            </a:endParaRPr>
          </a:p>
          <a:p>
            <a:pPr algn="ctr" marR="4445">
              <a:lnSpc>
                <a:spcPts val="3340"/>
              </a:lnSpc>
            </a:pPr>
            <a:r>
              <a:rPr dirty="0" sz="2800" spc="5">
                <a:solidFill>
                  <a:srgbClr val="002060"/>
                </a:solidFill>
                <a:latin typeface="Cooper Black"/>
                <a:cs typeface="Cooper Black"/>
              </a:rPr>
              <a:t>(Long-</a:t>
            </a:r>
            <a:r>
              <a:rPr dirty="0" sz="2800" spc="-80">
                <a:solidFill>
                  <a:srgbClr val="002060"/>
                </a:solidFill>
                <a:latin typeface="Cooper Black"/>
                <a:cs typeface="Cooper Black"/>
              </a:rPr>
              <a:t> </a:t>
            </a:r>
            <a:r>
              <a:rPr dirty="0" sz="2800" spc="5">
                <a:solidFill>
                  <a:srgbClr val="002060"/>
                </a:solidFill>
                <a:latin typeface="Cooper Black"/>
                <a:cs typeface="Cooper Black"/>
              </a:rPr>
              <a:t>Term)</a:t>
            </a:r>
            <a:endParaRPr sz="2800">
              <a:latin typeface="Cooper Black"/>
              <a:cs typeface="Cooper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81200" y="5473700"/>
            <a:ext cx="6413500" cy="469900"/>
          </a:xfrm>
          <a:prstGeom prst="rect">
            <a:avLst/>
          </a:prstGeom>
          <a:solidFill>
            <a:srgbClr val="F7DEAE"/>
          </a:solidFill>
        </p:spPr>
        <p:txBody>
          <a:bodyPr wrap="square" lIns="0" tIns="37465" rIns="0" bIns="0" rtlCol="0" vert="horz">
            <a:spAutoFit/>
          </a:bodyPr>
          <a:lstStyle/>
          <a:p>
            <a:pPr marL="255270">
              <a:lnSpc>
                <a:spcPct val="100000"/>
              </a:lnSpc>
              <a:spcBef>
                <a:spcPts val="295"/>
              </a:spcBef>
            </a:pPr>
            <a:r>
              <a:rPr dirty="0" sz="2400" spc="-5">
                <a:solidFill>
                  <a:srgbClr val="1D5E75"/>
                </a:solidFill>
                <a:latin typeface="Cooper Black"/>
                <a:cs typeface="Cooper Black"/>
              </a:rPr>
              <a:t>Concerned </a:t>
            </a:r>
            <a:r>
              <a:rPr dirty="0" sz="2400" spc="20">
                <a:solidFill>
                  <a:srgbClr val="1D5E75"/>
                </a:solidFill>
                <a:latin typeface="Cooper Black"/>
                <a:cs typeface="Cooper Black"/>
              </a:rPr>
              <a:t>in </a:t>
            </a:r>
            <a:r>
              <a:rPr dirty="0" sz="2400" spc="5">
                <a:solidFill>
                  <a:srgbClr val="1D5E75"/>
                </a:solidFill>
                <a:latin typeface="Cooper Black"/>
                <a:cs typeface="Cooper Black"/>
              </a:rPr>
              <a:t>regulating </a:t>
            </a:r>
            <a:r>
              <a:rPr dirty="0" sz="2400" spc="-20">
                <a:solidFill>
                  <a:srgbClr val="1D5E75"/>
                </a:solidFill>
                <a:latin typeface="Cooper Black"/>
                <a:cs typeface="Cooper Black"/>
              </a:rPr>
              <a:t>blood</a:t>
            </a:r>
            <a:r>
              <a:rPr dirty="0" sz="2400" spc="-160">
                <a:solidFill>
                  <a:srgbClr val="1D5E75"/>
                </a:solidFill>
                <a:latin typeface="Cooper Black"/>
                <a:cs typeface="Cooper Black"/>
              </a:rPr>
              <a:t> </a:t>
            </a:r>
            <a:r>
              <a:rPr dirty="0" sz="2400" spc="-30">
                <a:solidFill>
                  <a:srgbClr val="1D5E75"/>
                </a:solidFill>
                <a:latin typeface="Cooper Black"/>
                <a:cs typeface="Cooper Black"/>
              </a:rPr>
              <a:t>volume</a:t>
            </a:r>
            <a:endParaRPr sz="2400"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622300"/>
            <a:ext cx="9144000" cy="863600"/>
          </a:xfrm>
          <a:custGeom>
            <a:avLst/>
            <a:gdLst/>
            <a:ahLst/>
            <a:cxnLst/>
            <a:rect l="l" t="t" r="r" b="b"/>
            <a:pathLst>
              <a:path w="9144000" h="863600">
                <a:moveTo>
                  <a:pt x="0" y="863600"/>
                </a:moveTo>
                <a:lnTo>
                  <a:pt x="9144000" y="863600"/>
                </a:lnTo>
                <a:lnTo>
                  <a:pt x="9144000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7873" rIns="0" bIns="0" rtlCol="0" vert="horz">
            <a:spAutoFit/>
          </a:bodyPr>
          <a:lstStyle/>
          <a:p>
            <a:pPr marL="341630">
              <a:lnSpc>
                <a:spcPct val="100000"/>
              </a:lnSpc>
            </a:pPr>
            <a:r>
              <a:rPr dirty="0" spc="10"/>
              <a:t>Long- </a:t>
            </a:r>
            <a:r>
              <a:rPr dirty="0" spc="-65"/>
              <a:t>Term </a:t>
            </a:r>
            <a:r>
              <a:rPr dirty="0" spc="-15"/>
              <a:t>Regulation </a:t>
            </a:r>
            <a:r>
              <a:rPr dirty="0" spc="15"/>
              <a:t>of</a:t>
            </a:r>
            <a:r>
              <a:rPr dirty="0" spc="-40"/>
              <a:t> </a:t>
            </a:r>
            <a:r>
              <a:rPr dirty="0" spc="10"/>
              <a:t>ABP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31909" y="1803565"/>
            <a:ext cx="8101330" cy="4179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21665" algn="l"/>
              </a:tabLst>
            </a:pPr>
            <a:r>
              <a:rPr dirty="0" sz="2200" spc="735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600">
                <a:solidFill>
                  <a:srgbClr val="404040"/>
                </a:solidFill>
                <a:latin typeface="Calibri"/>
                <a:cs typeface="Calibri"/>
              </a:rPr>
              <a:t>Hormonally</a:t>
            </a:r>
            <a:r>
              <a:rPr dirty="0" sz="2600" spc="-1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600" spc="5">
                <a:solidFill>
                  <a:srgbClr val="404040"/>
                </a:solidFill>
                <a:latin typeface="Calibri"/>
                <a:cs typeface="Calibri"/>
              </a:rPr>
              <a:t>mediated.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  <a:tabLst>
                <a:tab pos="621665" algn="l"/>
              </a:tabLst>
            </a:pPr>
            <a:r>
              <a:rPr dirty="0" sz="2200" spc="735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600" spc="-40">
                <a:latin typeface="Corbel"/>
                <a:cs typeface="Corbel"/>
              </a:rPr>
              <a:t>Takes </a:t>
            </a:r>
            <a:r>
              <a:rPr dirty="0" sz="2600" spc="-10">
                <a:latin typeface="Corbel"/>
                <a:cs typeface="Corbel"/>
              </a:rPr>
              <a:t>few </a:t>
            </a:r>
            <a:r>
              <a:rPr dirty="0" sz="2600">
                <a:latin typeface="Corbel"/>
                <a:cs typeface="Corbel"/>
              </a:rPr>
              <a:t>hours </a:t>
            </a:r>
            <a:r>
              <a:rPr dirty="0" sz="2600" spc="-5">
                <a:latin typeface="Corbel"/>
                <a:cs typeface="Corbel"/>
              </a:rPr>
              <a:t>to </a:t>
            </a:r>
            <a:r>
              <a:rPr dirty="0" sz="2600" spc="5">
                <a:latin typeface="Corbel"/>
                <a:cs typeface="Corbel"/>
              </a:rPr>
              <a:t>begin </a:t>
            </a:r>
            <a:r>
              <a:rPr dirty="0" sz="2600" spc="15">
                <a:latin typeface="Corbel"/>
                <a:cs typeface="Corbel"/>
              </a:rPr>
              <a:t>showing </a:t>
            </a:r>
            <a:r>
              <a:rPr dirty="0" sz="2600">
                <a:latin typeface="Corbel"/>
                <a:cs typeface="Corbel"/>
              </a:rPr>
              <a:t>significant</a:t>
            </a:r>
            <a:r>
              <a:rPr dirty="0" sz="2600" spc="-280">
                <a:latin typeface="Corbel"/>
                <a:cs typeface="Corbel"/>
              </a:rPr>
              <a:t> </a:t>
            </a:r>
            <a:r>
              <a:rPr dirty="0" sz="2600" spc="15">
                <a:latin typeface="Corbel"/>
                <a:cs typeface="Corbel"/>
              </a:rPr>
              <a:t>response.</a:t>
            </a:r>
            <a:endParaRPr sz="26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880"/>
              </a:spcBef>
              <a:tabLst>
                <a:tab pos="621665" algn="l"/>
              </a:tabLst>
            </a:pPr>
            <a:r>
              <a:rPr dirty="0" sz="2200" spc="735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600" spc="-10" b="1">
                <a:solidFill>
                  <a:srgbClr val="404040"/>
                </a:solidFill>
                <a:latin typeface="Calibri"/>
                <a:cs typeface="Calibri"/>
              </a:rPr>
              <a:t>Mainly renal: </a:t>
            </a:r>
            <a:r>
              <a:rPr dirty="0" sz="2600" spc="-5">
                <a:solidFill>
                  <a:srgbClr val="404040"/>
                </a:solidFill>
                <a:latin typeface="Calibri"/>
                <a:cs typeface="Calibri"/>
              </a:rPr>
              <a:t>acts </a:t>
            </a:r>
            <a:r>
              <a:rPr dirty="0" sz="2600">
                <a:solidFill>
                  <a:srgbClr val="404040"/>
                </a:solidFill>
                <a:latin typeface="Calibri"/>
                <a:cs typeface="Calibri"/>
              </a:rPr>
              <a:t>if </a:t>
            </a:r>
            <a:r>
              <a:rPr dirty="0" sz="2600" spc="-10">
                <a:solidFill>
                  <a:srgbClr val="404040"/>
                </a:solidFill>
                <a:latin typeface="Calibri"/>
                <a:cs typeface="Calibri"/>
              </a:rPr>
              <a:t>BP </a:t>
            </a:r>
            <a:r>
              <a:rPr dirty="0" sz="2600">
                <a:solidFill>
                  <a:srgbClr val="404040"/>
                </a:solidFill>
                <a:latin typeface="Calibri"/>
                <a:cs typeface="Calibri"/>
              </a:rPr>
              <a:t>is </a:t>
            </a:r>
            <a:r>
              <a:rPr dirty="0" sz="2600" spc="15">
                <a:solidFill>
                  <a:srgbClr val="404040"/>
                </a:solidFill>
                <a:latin typeface="Calibri"/>
                <a:cs typeface="Calibri"/>
              </a:rPr>
              <a:t>too</a:t>
            </a:r>
            <a:r>
              <a:rPr dirty="0" sz="26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600" spc="5">
                <a:solidFill>
                  <a:srgbClr val="404040"/>
                </a:solidFill>
                <a:latin typeface="Calibri"/>
                <a:cs typeface="Calibri"/>
              </a:rPr>
              <a:t>low</a:t>
            </a:r>
            <a:endParaRPr sz="2600">
              <a:latin typeface="Calibri"/>
              <a:cs typeface="Calibri"/>
            </a:endParaRPr>
          </a:p>
          <a:p>
            <a:pPr marL="1358900" indent="-368300">
              <a:lnSpc>
                <a:spcPct val="100000"/>
              </a:lnSpc>
              <a:spcBef>
                <a:spcPts val="580"/>
              </a:spcBef>
              <a:buFont typeface="Calibri"/>
              <a:buAutoNum type="arabicPeriod"/>
              <a:tabLst>
                <a:tab pos="1358265" algn="l"/>
                <a:tab pos="1358900" algn="l"/>
              </a:tabLst>
            </a:pPr>
            <a:r>
              <a:rPr dirty="0" sz="2300" spc="-15">
                <a:solidFill>
                  <a:srgbClr val="404040"/>
                </a:solidFill>
                <a:latin typeface="Calibri"/>
                <a:cs typeface="Calibri"/>
              </a:rPr>
              <a:t>Renin-Angiotensin-Aldosterone</a:t>
            </a:r>
            <a:r>
              <a:rPr dirty="0" sz="2300" spc="1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404040"/>
                </a:solidFill>
                <a:latin typeface="Calibri"/>
                <a:cs typeface="Calibri"/>
              </a:rPr>
              <a:t>System.</a:t>
            </a:r>
            <a:endParaRPr sz="2300">
              <a:latin typeface="Calibri"/>
              <a:cs typeface="Calibri"/>
            </a:endParaRPr>
          </a:p>
          <a:p>
            <a:pPr marL="1320800" indent="-368300">
              <a:lnSpc>
                <a:spcPct val="100000"/>
              </a:lnSpc>
              <a:spcBef>
                <a:spcPts val="540"/>
              </a:spcBef>
              <a:buFont typeface="Calibri"/>
              <a:buAutoNum type="arabicPeriod"/>
              <a:tabLst>
                <a:tab pos="1320165" algn="l"/>
                <a:tab pos="1320800" algn="l"/>
              </a:tabLst>
            </a:pPr>
            <a:r>
              <a:rPr dirty="0" sz="2300" spc="-20">
                <a:solidFill>
                  <a:srgbClr val="404040"/>
                </a:solidFill>
                <a:latin typeface="Calibri"/>
                <a:cs typeface="Calibri"/>
              </a:rPr>
              <a:t>Vasopressin </a:t>
            </a:r>
            <a:r>
              <a:rPr dirty="0" sz="2300" spc="-15">
                <a:solidFill>
                  <a:srgbClr val="404040"/>
                </a:solidFill>
                <a:latin typeface="Calibri"/>
                <a:cs typeface="Calibri"/>
              </a:rPr>
              <a:t>[Anti-diuretic hormone (ADH)]</a:t>
            </a:r>
            <a:r>
              <a:rPr dirty="0" sz="2300" spc="3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404040"/>
                </a:solidFill>
                <a:latin typeface="Calibri"/>
                <a:cs typeface="Calibri"/>
              </a:rPr>
              <a:t>Mechanism.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  <a:tabLst>
                <a:tab pos="621665" algn="l"/>
              </a:tabLst>
            </a:pPr>
            <a:r>
              <a:rPr dirty="0" sz="1900" spc="635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200" spc="10" b="1">
                <a:solidFill>
                  <a:srgbClr val="404040"/>
                </a:solidFill>
                <a:latin typeface="Calibri"/>
                <a:cs typeface="Calibri"/>
              </a:rPr>
              <a:t>Others:</a:t>
            </a:r>
            <a:endParaRPr sz="2200">
              <a:latin typeface="Calibri"/>
              <a:cs typeface="Calibri"/>
            </a:endParaRPr>
          </a:p>
          <a:p>
            <a:pPr marL="1397000" marR="568960" indent="-381000">
              <a:lnSpc>
                <a:spcPct val="101400"/>
              </a:lnSpc>
              <a:spcBef>
                <a:spcPts val="520"/>
              </a:spcBef>
              <a:buFont typeface="Calibri"/>
              <a:buAutoNum type="arabicPeriod" startAt="3"/>
              <a:tabLst>
                <a:tab pos="1371600" algn="l"/>
              </a:tabLst>
            </a:pPr>
            <a:r>
              <a:rPr dirty="0" sz="2300" spc="-25">
                <a:solidFill>
                  <a:srgbClr val="404040"/>
                </a:solidFill>
                <a:latin typeface="Calibri"/>
                <a:cs typeface="Calibri"/>
              </a:rPr>
              <a:t>Atrial </a:t>
            </a:r>
            <a:r>
              <a:rPr dirty="0" sz="2300" spc="-10">
                <a:solidFill>
                  <a:srgbClr val="404040"/>
                </a:solidFill>
                <a:latin typeface="Calibri"/>
                <a:cs typeface="Calibri"/>
              </a:rPr>
              <a:t>Natriuretic Peptide </a:t>
            </a:r>
            <a:r>
              <a:rPr dirty="0" sz="2300" spc="-5">
                <a:solidFill>
                  <a:srgbClr val="404040"/>
                </a:solidFill>
                <a:latin typeface="Calibri"/>
                <a:cs typeface="Calibri"/>
              </a:rPr>
              <a:t>Mechanism </a:t>
            </a:r>
            <a:r>
              <a:rPr dirty="0" sz="2300" spc="-10">
                <a:solidFill>
                  <a:srgbClr val="404040"/>
                </a:solidFill>
                <a:latin typeface="Calibri"/>
                <a:cs typeface="Calibri"/>
              </a:rPr>
              <a:t>(Low-pressure  </a:t>
            </a:r>
            <a:r>
              <a:rPr dirty="0" sz="2300" spc="-25">
                <a:solidFill>
                  <a:srgbClr val="404040"/>
                </a:solidFill>
                <a:latin typeface="Calibri"/>
                <a:cs typeface="Calibri"/>
              </a:rPr>
              <a:t>volume</a:t>
            </a:r>
            <a:r>
              <a:rPr dirty="0" sz="2300" spc="9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404040"/>
                </a:solidFill>
                <a:latin typeface="Calibri"/>
                <a:cs typeface="Calibri"/>
              </a:rPr>
              <a:t>receptors.)</a:t>
            </a:r>
            <a:endParaRPr sz="2300">
              <a:latin typeface="Calibri"/>
              <a:cs typeface="Calibri"/>
            </a:endParaRPr>
          </a:p>
          <a:p>
            <a:pPr marL="1371600" indent="-355600">
              <a:lnSpc>
                <a:spcPct val="100000"/>
              </a:lnSpc>
              <a:spcBef>
                <a:spcPts val="439"/>
              </a:spcBef>
              <a:buFont typeface="Calibri"/>
              <a:buAutoNum type="arabicPeriod" startAt="3"/>
              <a:tabLst>
                <a:tab pos="1371600" algn="l"/>
              </a:tabLst>
            </a:pPr>
            <a:r>
              <a:rPr dirty="0" sz="2300" spc="-5">
                <a:solidFill>
                  <a:srgbClr val="404040"/>
                </a:solidFill>
                <a:latin typeface="Calibri"/>
                <a:cs typeface="Calibri"/>
              </a:rPr>
              <a:t>EPO</a:t>
            </a:r>
            <a:r>
              <a:rPr dirty="0" sz="2300" spc="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300" spc="-15">
                <a:solidFill>
                  <a:srgbClr val="404040"/>
                </a:solidFill>
                <a:latin typeface="Calibri"/>
                <a:cs typeface="Calibri"/>
              </a:rPr>
              <a:t>(erythropoietin.)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409940" y="6573178"/>
            <a:ext cx="2032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30" b="1">
                <a:solidFill>
                  <a:srgbClr val="002060"/>
                </a:solidFill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8431" y="6633778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409950" y="2940050"/>
            <a:ext cx="1003300" cy="41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409950" y="2940050"/>
            <a:ext cx="1003300" cy="419100"/>
          </a:xfrm>
          <a:prstGeom prst="rect">
            <a:avLst/>
          </a:prstGeom>
          <a:ln w="12700">
            <a:solidFill>
              <a:srgbClr val="CBD4B9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97790">
              <a:lnSpc>
                <a:spcPct val="100000"/>
              </a:lnSpc>
              <a:spcBef>
                <a:spcPts val="240"/>
              </a:spcBef>
            </a:pPr>
            <a:r>
              <a:rPr dirty="0" sz="2000">
                <a:latin typeface="Cooper Black"/>
                <a:cs typeface="Cooper Black"/>
              </a:rPr>
              <a:t>Renin</a:t>
            </a:r>
            <a:endParaRPr sz="2000">
              <a:latin typeface="Cooper Black"/>
              <a:cs typeface="Cooper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08400" y="5829300"/>
            <a:ext cx="2057400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646737" y="5299544"/>
            <a:ext cx="738505" cy="543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800" marR="5080" indent="-38100">
              <a:lnSpc>
                <a:spcPts val="2100"/>
              </a:lnSpc>
            </a:pPr>
            <a:r>
              <a:rPr dirty="0" sz="1800" spc="-45">
                <a:latin typeface="Calibri"/>
                <a:cs typeface="Calibri"/>
              </a:rPr>
              <a:t>A</a:t>
            </a:r>
            <a:r>
              <a:rPr dirty="0" sz="1800" spc="-50">
                <a:latin typeface="Calibri"/>
                <a:cs typeface="Calibri"/>
              </a:rPr>
              <a:t>d</a:t>
            </a:r>
            <a:r>
              <a:rPr dirty="0" sz="1800" spc="-3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50">
                <a:latin typeface="Calibri"/>
                <a:cs typeface="Calibri"/>
              </a:rPr>
              <a:t>n</a:t>
            </a:r>
            <a:r>
              <a:rPr dirty="0" sz="1800" spc="35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l  </a:t>
            </a:r>
            <a:r>
              <a:rPr dirty="0" sz="1800" spc="-10">
                <a:latin typeface="Calibri"/>
                <a:cs typeface="Calibri"/>
              </a:rPr>
              <a:t>cortex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65009" y="5904072"/>
            <a:ext cx="1772285" cy="287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Cooper Black"/>
                <a:cs typeface="Cooper Black"/>
              </a:rPr>
              <a:t>Corticosterone</a:t>
            </a:r>
            <a:endParaRPr sz="1800">
              <a:latin typeface="Cooper Black"/>
              <a:cs typeface="Cooper 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90850" y="3632200"/>
            <a:ext cx="1727200" cy="190500"/>
          </a:xfrm>
          <a:custGeom>
            <a:avLst/>
            <a:gdLst/>
            <a:ahLst/>
            <a:cxnLst/>
            <a:rect l="l" t="t" r="r" b="b"/>
            <a:pathLst>
              <a:path w="1727200" h="190500">
                <a:moveTo>
                  <a:pt x="1536700" y="0"/>
                </a:moveTo>
                <a:lnTo>
                  <a:pt x="1597660" y="76200"/>
                </a:lnTo>
                <a:lnTo>
                  <a:pt x="0" y="76200"/>
                </a:lnTo>
                <a:lnTo>
                  <a:pt x="0" y="114300"/>
                </a:lnTo>
                <a:lnTo>
                  <a:pt x="1597660" y="114300"/>
                </a:lnTo>
                <a:lnTo>
                  <a:pt x="1536700" y="190500"/>
                </a:lnTo>
                <a:lnTo>
                  <a:pt x="1727200" y="95250"/>
                </a:lnTo>
                <a:lnTo>
                  <a:pt x="1536700" y="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650740" y="4047490"/>
            <a:ext cx="67945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0">
                <a:latin typeface="Calibri"/>
                <a:cs typeface="Calibri"/>
              </a:rPr>
              <a:t>(</a:t>
            </a:r>
            <a:r>
              <a:rPr dirty="0" sz="1800" spc="40">
                <a:latin typeface="Calibri"/>
                <a:cs typeface="Calibri"/>
              </a:rPr>
              <a:t>L</a:t>
            </a:r>
            <a:r>
              <a:rPr dirty="0" sz="1800" spc="-50">
                <a:latin typeface="Calibri"/>
                <a:cs typeface="Calibri"/>
              </a:rPr>
              <a:t>ung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03450" y="1225550"/>
            <a:ext cx="3746500" cy="368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203450" y="1225550"/>
            <a:ext cx="3746500" cy="368300"/>
          </a:xfrm>
          <a:prstGeom prst="rect">
            <a:avLst/>
          </a:prstGeom>
          <a:ln w="12700">
            <a:solidFill>
              <a:srgbClr val="B9D9D0"/>
            </a:solidFill>
          </a:ln>
        </p:spPr>
        <p:txBody>
          <a:bodyPr wrap="square" lIns="0" tIns="15875" rIns="0" bIns="0" rtlCol="0" vert="horz">
            <a:spAutoFit/>
          </a:bodyPr>
          <a:lstStyle/>
          <a:p>
            <a:pPr marL="15367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latin typeface="Symbol"/>
                <a:cs typeface="Symbol"/>
              </a:rPr>
              <a:t></a:t>
            </a:r>
            <a:r>
              <a:rPr dirty="0" sz="1800">
                <a:latin typeface="Times New Roman"/>
                <a:cs typeface="Times New Roman"/>
              </a:rPr>
              <a:t> </a:t>
            </a:r>
            <a:r>
              <a:rPr dirty="0" sz="1800" spc="5">
                <a:latin typeface="Cooper Black"/>
                <a:cs typeface="Cooper Black"/>
              </a:rPr>
              <a:t>renal blood </a:t>
            </a:r>
            <a:r>
              <a:rPr dirty="0" sz="1800" spc="20">
                <a:latin typeface="Cooper Black"/>
                <a:cs typeface="Cooper Black"/>
              </a:rPr>
              <a:t>flow </a:t>
            </a:r>
            <a:r>
              <a:rPr dirty="0" sz="1800">
                <a:latin typeface="Cooper Black"/>
                <a:cs typeface="Cooper Black"/>
              </a:rPr>
              <a:t>&amp;/or </a:t>
            </a:r>
            <a:r>
              <a:rPr dirty="0" sz="1800">
                <a:latin typeface="Symbol"/>
                <a:cs typeface="Symbol"/>
              </a:rPr>
              <a:t></a:t>
            </a:r>
            <a:r>
              <a:rPr dirty="0" sz="1800" spc="-25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ooper Black"/>
                <a:cs typeface="Cooper Black"/>
              </a:rPr>
              <a:t>Na</a:t>
            </a:r>
            <a:r>
              <a:rPr dirty="0" baseline="23148" sz="1800" spc="-15">
                <a:latin typeface="Cooper Black"/>
                <a:cs typeface="Cooper Black"/>
              </a:rPr>
              <a:t>+</a:t>
            </a:r>
            <a:endParaRPr baseline="23148" sz="1800">
              <a:latin typeface="Cooper Black"/>
              <a:cs typeface="Cooper Blac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79550" y="1936750"/>
            <a:ext cx="5181600" cy="647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479550" y="1936750"/>
            <a:ext cx="5181600" cy="647700"/>
          </a:xfrm>
          <a:prstGeom prst="rect">
            <a:avLst/>
          </a:prstGeom>
          <a:ln w="12700">
            <a:solidFill>
              <a:srgbClr val="DAABAB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algn="ctr" marR="12065">
              <a:lnSpc>
                <a:spcPts val="2130"/>
              </a:lnSpc>
              <a:spcBef>
                <a:spcPts val="195"/>
              </a:spcBef>
            </a:pPr>
            <a:r>
              <a:rPr dirty="0" sz="1800" spc="5">
                <a:latin typeface="Cooper Black"/>
                <a:cs typeface="Cooper Black"/>
              </a:rPr>
              <a:t>++ </a:t>
            </a:r>
            <a:r>
              <a:rPr dirty="0" sz="1800" spc="-5">
                <a:latin typeface="Cooper Black"/>
                <a:cs typeface="Cooper Black"/>
              </a:rPr>
              <a:t>Juxtaglomerular </a:t>
            </a:r>
            <a:r>
              <a:rPr dirty="0" sz="1800" spc="-15">
                <a:latin typeface="Cooper Black"/>
                <a:cs typeface="Cooper Black"/>
              </a:rPr>
              <a:t>apparatus </a:t>
            </a:r>
            <a:r>
              <a:rPr dirty="0" sz="1800" spc="5">
                <a:latin typeface="Cooper Black"/>
                <a:cs typeface="Cooper Black"/>
              </a:rPr>
              <a:t>of</a:t>
            </a:r>
            <a:r>
              <a:rPr dirty="0" sz="1800" spc="130">
                <a:latin typeface="Cooper Black"/>
                <a:cs typeface="Cooper Black"/>
              </a:rPr>
              <a:t> </a:t>
            </a:r>
            <a:r>
              <a:rPr dirty="0" sz="1800" spc="-5">
                <a:latin typeface="Cooper Black"/>
                <a:cs typeface="Cooper Black"/>
              </a:rPr>
              <a:t>kidneys</a:t>
            </a:r>
            <a:endParaRPr sz="1800">
              <a:latin typeface="Cooper Black"/>
              <a:cs typeface="Cooper Black"/>
            </a:endParaRPr>
          </a:p>
          <a:p>
            <a:pPr algn="ctr" marR="1270">
              <a:lnSpc>
                <a:spcPts val="2130"/>
              </a:lnSpc>
            </a:pPr>
            <a:r>
              <a:rPr dirty="0" sz="1800" spc="-20">
                <a:latin typeface="Calibri"/>
                <a:cs typeface="Calibri"/>
              </a:rPr>
              <a:t>(considered </a:t>
            </a:r>
            <a:r>
              <a:rPr dirty="0" sz="1800" spc="-30">
                <a:latin typeface="Calibri"/>
                <a:cs typeface="Calibri"/>
              </a:rPr>
              <a:t>volume</a:t>
            </a:r>
            <a:r>
              <a:rPr dirty="0" sz="1800" spc="29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receptors)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14750" y="1581150"/>
            <a:ext cx="342900" cy="368300"/>
          </a:xfrm>
          <a:custGeom>
            <a:avLst/>
            <a:gdLst/>
            <a:ahLst/>
            <a:cxnLst/>
            <a:rect l="l" t="t" r="r" b="b"/>
            <a:pathLst>
              <a:path w="342900" h="368300">
                <a:moveTo>
                  <a:pt x="342900" y="259841"/>
                </a:moveTo>
                <a:lnTo>
                  <a:pt x="0" y="259841"/>
                </a:lnTo>
                <a:lnTo>
                  <a:pt x="171450" y="368300"/>
                </a:lnTo>
                <a:lnTo>
                  <a:pt x="342900" y="259841"/>
                </a:lnTo>
                <a:close/>
              </a:path>
              <a:path w="342900" h="368300">
                <a:moveTo>
                  <a:pt x="257175" y="0"/>
                </a:moveTo>
                <a:lnTo>
                  <a:pt x="85725" y="0"/>
                </a:lnTo>
                <a:lnTo>
                  <a:pt x="85725" y="259841"/>
                </a:lnTo>
                <a:lnTo>
                  <a:pt x="257175" y="259841"/>
                </a:lnTo>
                <a:lnTo>
                  <a:pt x="257175" y="0"/>
                </a:lnTo>
                <a:close/>
              </a:path>
            </a:pathLst>
          </a:custGeom>
          <a:solidFill>
            <a:srgbClr val="68B9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714750" y="1581150"/>
            <a:ext cx="342900" cy="368300"/>
          </a:xfrm>
          <a:custGeom>
            <a:avLst/>
            <a:gdLst/>
            <a:ahLst/>
            <a:cxnLst/>
            <a:rect l="l" t="t" r="r" b="b"/>
            <a:pathLst>
              <a:path w="342900" h="368300">
                <a:moveTo>
                  <a:pt x="0" y="259848"/>
                </a:moveTo>
                <a:lnTo>
                  <a:pt x="85725" y="259848"/>
                </a:lnTo>
                <a:lnTo>
                  <a:pt x="85725" y="0"/>
                </a:lnTo>
                <a:lnTo>
                  <a:pt x="257175" y="0"/>
                </a:lnTo>
                <a:lnTo>
                  <a:pt x="257175" y="259848"/>
                </a:lnTo>
                <a:lnTo>
                  <a:pt x="342900" y="259848"/>
                </a:lnTo>
                <a:lnTo>
                  <a:pt x="171450" y="368300"/>
                </a:lnTo>
                <a:lnTo>
                  <a:pt x="0" y="25984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714750" y="335915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342900" y="234441"/>
                </a:moveTo>
                <a:lnTo>
                  <a:pt x="0" y="234441"/>
                </a:lnTo>
                <a:lnTo>
                  <a:pt x="171450" y="342900"/>
                </a:lnTo>
                <a:lnTo>
                  <a:pt x="342900" y="234441"/>
                </a:lnTo>
                <a:close/>
              </a:path>
              <a:path w="342900" h="342900">
                <a:moveTo>
                  <a:pt x="257175" y="0"/>
                </a:moveTo>
                <a:lnTo>
                  <a:pt x="85725" y="0"/>
                </a:lnTo>
                <a:lnTo>
                  <a:pt x="85725" y="234441"/>
                </a:lnTo>
                <a:lnTo>
                  <a:pt x="257175" y="234441"/>
                </a:lnTo>
                <a:lnTo>
                  <a:pt x="257175" y="0"/>
                </a:lnTo>
                <a:close/>
              </a:path>
            </a:pathLst>
          </a:custGeom>
          <a:solidFill>
            <a:srgbClr val="68B9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714750" y="335915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234448"/>
                </a:moveTo>
                <a:lnTo>
                  <a:pt x="85725" y="234448"/>
                </a:lnTo>
                <a:lnTo>
                  <a:pt x="85725" y="0"/>
                </a:lnTo>
                <a:lnTo>
                  <a:pt x="257175" y="0"/>
                </a:lnTo>
                <a:lnTo>
                  <a:pt x="257175" y="234448"/>
                </a:lnTo>
                <a:lnTo>
                  <a:pt x="342900" y="234448"/>
                </a:lnTo>
                <a:lnTo>
                  <a:pt x="171450" y="342900"/>
                </a:lnTo>
                <a:lnTo>
                  <a:pt x="0" y="23444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702050" y="259715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342900" y="234441"/>
                </a:moveTo>
                <a:lnTo>
                  <a:pt x="0" y="234441"/>
                </a:lnTo>
                <a:lnTo>
                  <a:pt x="171450" y="342900"/>
                </a:lnTo>
                <a:lnTo>
                  <a:pt x="342900" y="234441"/>
                </a:lnTo>
                <a:close/>
              </a:path>
              <a:path w="342900" h="342900">
                <a:moveTo>
                  <a:pt x="257175" y="0"/>
                </a:moveTo>
                <a:lnTo>
                  <a:pt x="85725" y="0"/>
                </a:lnTo>
                <a:lnTo>
                  <a:pt x="85725" y="234441"/>
                </a:lnTo>
                <a:lnTo>
                  <a:pt x="257175" y="234441"/>
                </a:lnTo>
                <a:lnTo>
                  <a:pt x="257175" y="0"/>
                </a:lnTo>
                <a:close/>
              </a:path>
            </a:pathLst>
          </a:custGeom>
          <a:solidFill>
            <a:srgbClr val="68B9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702050" y="259715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234448"/>
                </a:moveTo>
                <a:lnTo>
                  <a:pt x="85725" y="234448"/>
                </a:lnTo>
                <a:lnTo>
                  <a:pt x="85725" y="0"/>
                </a:lnTo>
                <a:lnTo>
                  <a:pt x="257175" y="0"/>
                </a:lnTo>
                <a:lnTo>
                  <a:pt x="257175" y="234448"/>
                </a:lnTo>
                <a:lnTo>
                  <a:pt x="342900" y="234448"/>
                </a:lnTo>
                <a:lnTo>
                  <a:pt x="171450" y="342900"/>
                </a:lnTo>
                <a:lnTo>
                  <a:pt x="0" y="23444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4918100" y="3513302"/>
            <a:ext cx="1593215" cy="287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latin typeface="Cooper Black"/>
                <a:cs typeface="Cooper Black"/>
              </a:rPr>
              <a:t>Angiotensin</a:t>
            </a:r>
            <a:r>
              <a:rPr dirty="0" sz="1800" spc="-30">
                <a:latin typeface="Cooper Black"/>
                <a:cs typeface="Cooper Black"/>
              </a:rPr>
              <a:t> </a:t>
            </a:r>
            <a:r>
              <a:rPr dirty="0" sz="1800">
                <a:latin typeface="Cooper Black"/>
                <a:cs typeface="Cooper Black"/>
              </a:rPr>
              <a:t>I</a:t>
            </a:r>
            <a:endParaRPr sz="1800">
              <a:latin typeface="Cooper Black"/>
              <a:cs typeface="Cooper Black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356187" y="3866832"/>
            <a:ext cx="190500" cy="749935"/>
          </a:xfrm>
          <a:custGeom>
            <a:avLst/>
            <a:gdLst/>
            <a:ahLst/>
            <a:cxnLst/>
            <a:rect l="l" t="t" r="r" b="b"/>
            <a:pathLst>
              <a:path w="190500" h="749935">
                <a:moveTo>
                  <a:pt x="0" y="560755"/>
                </a:moveTo>
                <a:lnTo>
                  <a:pt x="98463" y="749617"/>
                </a:lnTo>
                <a:lnTo>
                  <a:pt x="160349" y="620420"/>
                </a:lnTo>
                <a:lnTo>
                  <a:pt x="77215" y="620420"/>
                </a:lnTo>
                <a:lnTo>
                  <a:pt x="0" y="560755"/>
                </a:lnTo>
                <a:close/>
              </a:path>
              <a:path w="190500" h="749935">
                <a:moveTo>
                  <a:pt x="104813" y="0"/>
                </a:moveTo>
                <a:lnTo>
                  <a:pt x="66713" y="634"/>
                </a:lnTo>
                <a:lnTo>
                  <a:pt x="77215" y="620420"/>
                </a:lnTo>
                <a:lnTo>
                  <a:pt x="160349" y="620420"/>
                </a:lnTo>
                <a:lnTo>
                  <a:pt x="160659" y="619772"/>
                </a:lnTo>
                <a:lnTo>
                  <a:pt x="115315" y="619772"/>
                </a:lnTo>
                <a:lnTo>
                  <a:pt x="104813" y="0"/>
                </a:lnTo>
                <a:close/>
              </a:path>
              <a:path w="190500" h="749935">
                <a:moveTo>
                  <a:pt x="190474" y="557529"/>
                </a:moveTo>
                <a:lnTo>
                  <a:pt x="115315" y="619772"/>
                </a:lnTo>
                <a:lnTo>
                  <a:pt x="160659" y="619772"/>
                </a:lnTo>
                <a:lnTo>
                  <a:pt x="190474" y="557529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5579236" y="3923195"/>
            <a:ext cx="2633980" cy="121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6200" marR="1616710" indent="-63500">
              <a:lnSpc>
                <a:spcPts val="2100"/>
              </a:lnSpc>
            </a:pPr>
            <a:r>
              <a:rPr dirty="0" sz="1800" spc="40">
                <a:latin typeface="Calibri"/>
                <a:cs typeface="Calibri"/>
              </a:rPr>
              <a:t>C</a:t>
            </a:r>
            <a:r>
              <a:rPr dirty="0" sz="1800" spc="-50">
                <a:latin typeface="Calibri"/>
                <a:cs typeface="Calibri"/>
              </a:rPr>
              <a:t>on</a:t>
            </a:r>
            <a:r>
              <a:rPr dirty="0" sz="1800" spc="-15">
                <a:latin typeface="Calibri"/>
                <a:cs typeface="Calibri"/>
              </a:rPr>
              <a:t>v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3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t</a:t>
            </a:r>
            <a:r>
              <a:rPr dirty="0" sz="1800" spc="-15">
                <a:latin typeface="Calibri"/>
                <a:cs typeface="Calibri"/>
              </a:rPr>
              <a:t>i</a:t>
            </a:r>
            <a:r>
              <a:rPr dirty="0" sz="1800" spc="-50">
                <a:latin typeface="Calibri"/>
                <a:cs typeface="Calibri"/>
              </a:rPr>
              <a:t>n</a:t>
            </a:r>
            <a:r>
              <a:rPr dirty="0" sz="1800">
                <a:latin typeface="Calibri"/>
                <a:cs typeface="Calibri"/>
              </a:rPr>
              <a:t>g  </a:t>
            </a:r>
            <a:r>
              <a:rPr dirty="0" sz="1800" spc="-20">
                <a:latin typeface="Calibri"/>
                <a:cs typeface="Calibri"/>
              </a:rPr>
              <a:t>enzymes</a:t>
            </a:r>
            <a:endParaRPr sz="1800">
              <a:latin typeface="Calibri"/>
              <a:cs typeface="Calibri"/>
            </a:endParaRPr>
          </a:p>
          <a:p>
            <a:pPr algn="ctr" marL="436245">
              <a:lnSpc>
                <a:spcPct val="100000"/>
              </a:lnSpc>
              <a:spcBef>
                <a:spcPts val="1180"/>
              </a:spcBef>
            </a:pPr>
            <a:r>
              <a:rPr dirty="0" sz="1600">
                <a:latin typeface="Cooper Black"/>
                <a:cs typeface="Cooper Black"/>
              </a:rPr>
              <a:t>Angiotensin</a:t>
            </a:r>
            <a:r>
              <a:rPr dirty="0" sz="1600" spc="-135">
                <a:latin typeface="Cooper Black"/>
                <a:cs typeface="Cooper Black"/>
              </a:rPr>
              <a:t> </a:t>
            </a:r>
            <a:r>
              <a:rPr dirty="0" sz="1600" spc="15">
                <a:latin typeface="Cooper Black"/>
                <a:cs typeface="Cooper Black"/>
              </a:rPr>
              <a:t>II</a:t>
            </a:r>
            <a:endParaRPr sz="1600">
              <a:latin typeface="Cooper Black"/>
              <a:cs typeface="Cooper Black"/>
            </a:endParaRPr>
          </a:p>
          <a:p>
            <a:pPr algn="ctr" marL="438784">
              <a:lnSpc>
                <a:spcPct val="100000"/>
              </a:lnSpc>
              <a:spcBef>
                <a:spcPts val="180"/>
              </a:spcBef>
            </a:pPr>
            <a:r>
              <a:rPr dirty="0" sz="1600" spc="-15">
                <a:latin typeface="Calibri"/>
                <a:cs typeface="Calibri"/>
              </a:rPr>
              <a:t>(powerful</a:t>
            </a:r>
            <a:r>
              <a:rPr dirty="0" sz="1600" spc="6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vasoconstrictor)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654550" y="4711700"/>
            <a:ext cx="1511300" cy="190500"/>
          </a:xfrm>
          <a:custGeom>
            <a:avLst/>
            <a:gdLst/>
            <a:ahLst/>
            <a:cxnLst/>
            <a:rect l="l" t="t" r="r" b="b"/>
            <a:pathLst>
              <a:path w="1511300" h="190500">
                <a:moveTo>
                  <a:pt x="190500" y="0"/>
                </a:moveTo>
                <a:lnTo>
                  <a:pt x="0" y="95250"/>
                </a:lnTo>
                <a:lnTo>
                  <a:pt x="190500" y="190500"/>
                </a:lnTo>
                <a:lnTo>
                  <a:pt x="129539" y="114300"/>
                </a:lnTo>
                <a:lnTo>
                  <a:pt x="1511300" y="114300"/>
                </a:lnTo>
                <a:lnTo>
                  <a:pt x="1511300" y="76200"/>
                </a:lnTo>
                <a:lnTo>
                  <a:pt x="129539" y="76200"/>
                </a:lnTo>
                <a:lnTo>
                  <a:pt x="190500" y="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2545435" y="4638357"/>
            <a:ext cx="2195195" cy="527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600">
                <a:latin typeface="Cooper Black"/>
                <a:cs typeface="Cooper Black"/>
              </a:rPr>
              <a:t>Angiotensin</a:t>
            </a:r>
            <a:r>
              <a:rPr dirty="0" sz="1600" spc="-135">
                <a:latin typeface="Cooper Black"/>
                <a:cs typeface="Cooper Black"/>
              </a:rPr>
              <a:t> </a:t>
            </a:r>
            <a:r>
              <a:rPr dirty="0" sz="1600" spc="20">
                <a:latin typeface="Cooper Black"/>
                <a:cs typeface="Cooper Black"/>
              </a:rPr>
              <a:t>III</a:t>
            </a:r>
            <a:endParaRPr sz="1600">
              <a:latin typeface="Cooper Black"/>
              <a:cs typeface="Cooper Black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dirty="0" sz="1600" spc="-15">
                <a:latin typeface="Calibri"/>
                <a:cs typeface="Calibri"/>
              </a:rPr>
              <a:t>(powerful</a:t>
            </a:r>
            <a:r>
              <a:rPr dirty="0" sz="1600" spc="6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vasoconstrictor)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502400" y="5213350"/>
            <a:ext cx="190500" cy="749300"/>
          </a:xfrm>
          <a:custGeom>
            <a:avLst/>
            <a:gdLst/>
            <a:ahLst/>
            <a:cxnLst/>
            <a:rect l="l" t="t" r="r" b="b"/>
            <a:pathLst>
              <a:path w="190500" h="749300">
                <a:moveTo>
                  <a:pt x="0" y="558800"/>
                </a:moveTo>
                <a:lnTo>
                  <a:pt x="95250" y="749300"/>
                </a:lnTo>
                <a:lnTo>
                  <a:pt x="160020" y="619760"/>
                </a:lnTo>
                <a:lnTo>
                  <a:pt x="76200" y="619760"/>
                </a:lnTo>
                <a:lnTo>
                  <a:pt x="0" y="558800"/>
                </a:lnTo>
                <a:close/>
              </a:path>
              <a:path w="190500" h="749300">
                <a:moveTo>
                  <a:pt x="114300" y="0"/>
                </a:moveTo>
                <a:lnTo>
                  <a:pt x="76200" y="0"/>
                </a:lnTo>
                <a:lnTo>
                  <a:pt x="76200" y="619760"/>
                </a:lnTo>
                <a:lnTo>
                  <a:pt x="114300" y="619760"/>
                </a:lnTo>
                <a:lnTo>
                  <a:pt x="114300" y="0"/>
                </a:lnTo>
                <a:close/>
              </a:path>
              <a:path w="190500" h="749300">
                <a:moveTo>
                  <a:pt x="190500" y="558800"/>
                </a:moveTo>
                <a:lnTo>
                  <a:pt x="114300" y="619760"/>
                </a:lnTo>
                <a:lnTo>
                  <a:pt x="160020" y="619760"/>
                </a:lnTo>
                <a:lnTo>
                  <a:pt x="190500" y="55880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721350" y="6007101"/>
            <a:ext cx="1511300" cy="190500"/>
          </a:xfrm>
          <a:custGeom>
            <a:avLst/>
            <a:gdLst/>
            <a:ahLst/>
            <a:cxnLst/>
            <a:rect l="l" t="t" r="r" b="b"/>
            <a:pathLst>
              <a:path w="1511300" h="190500">
                <a:moveTo>
                  <a:pt x="190500" y="0"/>
                </a:moveTo>
                <a:lnTo>
                  <a:pt x="0" y="95250"/>
                </a:lnTo>
                <a:lnTo>
                  <a:pt x="190500" y="190500"/>
                </a:lnTo>
                <a:lnTo>
                  <a:pt x="129539" y="114300"/>
                </a:lnTo>
                <a:lnTo>
                  <a:pt x="1511300" y="114298"/>
                </a:lnTo>
                <a:lnTo>
                  <a:pt x="1511300" y="76200"/>
                </a:lnTo>
                <a:lnTo>
                  <a:pt x="129539" y="76200"/>
                </a:lnTo>
                <a:lnTo>
                  <a:pt x="190500" y="0"/>
                </a:lnTo>
                <a:close/>
              </a:path>
              <a:path w="1511300" h="190500">
                <a:moveTo>
                  <a:pt x="1511300" y="76198"/>
                </a:moveTo>
                <a:lnTo>
                  <a:pt x="129539" y="76200"/>
                </a:lnTo>
                <a:lnTo>
                  <a:pt x="1511300" y="7620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0" y="533400"/>
            <a:ext cx="9105900" cy="546100"/>
          </a:xfrm>
          <a:custGeom>
            <a:avLst/>
            <a:gdLst/>
            <a:ahLst/>
            <a:cxnLst/>
            <a:rect l="l" t="t" r="r" b="b"/>
            <a:pathLst>
              <a:path w="9105900" h="546100">
                <a:moveTo>
                  <a:pt x="0" y="546100"/>
                </a:moveTo>
                <a:lnTo>
                  <a:pt x="9105900" y="546100"/>
                </a:lnTo>
                <a:lnTo>
                  <a:pt x="9105900" y="0"/>
                </a:lnTo>
                <a:lnTo>
                  <a:pt x="0" y="0"/>
                </a:lnTo>
                <a:lnTo>
                  <a:pt x="0" y="54610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383889" y="564603"/>
            <a:ext cx="8330565" cy="4699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5"/>
              <a:t>1. Renin </a:t>
            </a:r>
            <a:r>
              <a:rPr dirty="0" sz="3000"/>
              <a:t>– </a:t>
            </a:r>
            <a:r>
              <a:rPr dirty="0" sz="3000" spc="-5"/>
              <a:t>Angiotensin </a:t>
            </a:r>
            <a:r>
              <a:rPr dirty="0" sz="3000"/>
              <a:t>Aldosterone</a:t>
            </a:r>
            <a:r>
              <a:rPr dirty="0" sz="3000" spc="-300"/>
              <a:t> </a:t>
            </a:r>
            <a:r>
              <a:rPr dirty="0" sz="3000" spc="-20"/>
              <a:t>System</a:t>
            </a:r>
            <a:endParaRPr sz="3000"/>
          </a:p>
        </p:txBody>
      </p:sp>
      <p:sp>
        <p:nvSpPr>
          <p:cNvPr id="34" name="object 34"/>
          <p:cNvSpPr txBox="1"/>
          <p:nvPr/>
        </p:nvSpPr>
        <p:spPr>
          <a:xfrm>
            <a:off x="3764838" y="5831725"/>
            <a:ext cx="2019300" cy="830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54305">
              <a:lnSpc>
                <a:spcPct val="134100"/>
              </a:lnSpc>
            </a:pPr>
            <a:r>
              <a:rPr dirty="0" sz="2000">
                <a:latin typeface="Cooper Black"/>
                <a:cs typeface="Cooper Black"/>
              </a:rPr>
              <a:t>Aldosterone  </a:t>
            </a:r>
            <a:r>
              <a:rPr dirty="0" sz="2000">
                <a:solidFill>
                  <a:srgbClr val="C00000"/>
                </a:solidFill>
                <a:latin typeface="Cooper Black"/>
                <a:cs typeface="Cooper Black"/>
              </a:rPr>
              <a:t>(Na</a:t>
            </a:r>
            <a:r>
              <a:rPr dirty="0" baseline="25641" sz="1950">
                <a:solidFill>
                  <a:srgbClr val="C00000"/>
                </a:solidFill>
                <a:latin typeface="Cooper Black"/>
                <a:cs typeface="Cooper Black"/>
              </a:rPr>
              <a:t>+</a:t>
            </a:r>
            <a:r>
              <a:rPr dirty="0" baseline="25641" sz="1950" spc="-89">
                <a:solidFill>
                  <a:srgbClr val="C00000"/>
                </a:solidFill>
                <a:latin typeface="Cooper Black"/>
                <a:cs typeface="Cooper Black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Cooper Black"/>
                <a:cs typeface="Cooper Black"/>
              </a:rPr>
              <a:t>retention)</a:t>
            </a:r>
            <a:endParaRPr sz="2000">
              <a:latin typeface="Cooper Black"/>
              <a:cs typeface="Cooper Blac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23912" y="3499015"/>
            <a:ext cx="1981835" cy="619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800" spc="10">
                <a:latin typeface="Cooper Black"/>
                <a:cs typeface="Cooper Black"/>
              </a:rPr>
              <a:t>A</a:t>
            </a:r>
            <a:r>
              <a:rPr dirty="0" sz="1800" spc="-10">
                <a:latin typeface="Cooper Black"/>
                <a:cs typeface="Cooper Black"/>
              </a:rPr>
              <a:t>n</a:t>
            </a:r>
            <a:r>
              <a:rPr dirty="0" sz="1800" spc="-45">
                <a:latin typeface="Cooper Black"/>
                <a:cs typeface="Cooper Black"/>
              </a:rPr>
              <a:t>gi</a:t>
            </a:r>
            <a:r>
              <a:rPr dirty="0" sz="1800" spc="15">
                <a:latin typeface="Cooper Black"/>
                <a:cs typeface="Cooper Black"/>
              </a:rPr>
              <a:t>o</a:t>
            </a:r>
            <a:r>
              <a:rPr dirty="0" sz="1800" spc="-35">
                <a:latin typeface="Cooper Black"/>
                <a:cs typeface="Cooper Black"/>
              </a:rPr>
              <a:t>t</a:t>
            </a:r>
            <a:r>
              <a:rPr dirty="0" sz="1800" spc="45">
                <a:latin typeface="Cooper Black"/>
                <a:cs typeface="Cooper Black"/>
              </a:rPr>
              <a:t>e</a:t>
            </a:r>
            <a:r>
              <a:rPr dirty="0" sz="1800" spc="-10">
                <a:latin typeface="Cooper Black"/>
                <a:cs typeface="Cooper Black"/>
              </a:rPr>
              <a:t>n</a:t>
            </a:r>
            <a:r>
              <a:rPr dirty="0" sz="1800" spc="40">
                <a:latin typeface="Cooper Black"/>
                <a:cs typeface="Cooper Black"/>
              </a:rPr>
              <a:t>s</a:t>
            </a:r>
            <a:r>
              <a:rPr dirty="0" sz="1800" spc="-45">
                <a:latin typeface="Cooper Black"/>
                <a:cs typeface="Cooper Black"/>
              </a:rPr>
              <a:t>i</a:t>
            </a:r>
            <a:r>
              <a:rPr dirty="0" sz="1800" spc="-10">
                <a:latin typeface="Cooper Black"/>
                <a:cs typeface="Cooper Black"/>
              </a:rPr>
              <a:t>n</a:t>
            </a:r>
            <a:r>
              <a:rPr dirty="0" sz="1800" spc="15">
                <a:latin typeface="Cooper Black"/>
                <a:cs typeface="Cooper Black"/>
              </a:rPr>
              <a:t>o</a:t>
            </a:r>
            <a:r>
              <a:rPr dirty="0" sz="1800" spc="-45">
                <a:latin typeface="Cooper Black"/>
                <a:cs typeface="Cooper Black"/>
              </a:rPr>
              <a:t>g</a:t>
            </a:r>
            <a:r>
              <a:rPr dirty="0" sz="1800" spc="45">
                <a:latin typeface="Cooper Black"/>
                <a:cs typeface="Cooper Black"/>
              </a:rPr>
              <a:t>e</a:t>
            </a:r>
            <a:r>
              <a:rPr dirty="0" sz="1800">
                <a:latin typeface="Cooper Black"/>
                <a:cs typeface="Cooper Black"/>
              </a:rPr>
              <a:t>n</a:t>
            </a:r>
            <a:endParaRPr sz="1800">
              <a:latin typeface="Cooper Black"/>
              <a:cs typeface="Cooper Black"/>
            </a:endParaRPr>
          </a:p>
          <a:p>
            <a:pPr algn="ctr" marL="64135">
              <a:lnSpc>
                <a:spcPct val="100000"/>
              </a:lnSpc>
              <a:spcBef>
                <a:spcPts val="415"/>
              </a:spcBef>
            </a:pPr>
            <a:r>
              <a:rPr dirty="0" sz="1800" spc="-20">
                <a:latin typeface="Calibri"/>
                <a:cs typeface="Calibri"/>
              </a:rPr>
              <a:t>(Plasma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protein)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8409940" y="6573178"/>
            <a:ext cx="2032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30" b="1">
                <a:solidFill>
                  <a:srgbClr val="002060"/>
                </a:solidFill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78431" y="6705786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1485900"/>
            <a:ext cx="9144000" cy="5372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44450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8006" y="790765"/>
            <a:ext cx="8534400" cy="4394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07365" algn="l"/>
              </a:tabLst>
            </a:pPr>
            <a:r>
              <a:rPr dirty="0" sz="2800" spc="5"/>
              <a:t>1.	</a:t>
            </a:r>
            <a:r>
              <a:rPr dirty="0" sz="2800"/>
              <a:t>Renin–Angiotensin–Aldosterone</a:t>
            </a:r>
            <a:r>
              <a:rPr dirty="0" sz="2800" spc="-305"/>
              <a:t> </a:t>
            </a:r>
            <a:r>
              <a:rPr dirty="0" sz="2800" spc="5"/>
              <a:t>Mechanism</a:t>
            </a:r>
            <a:endParaRPr sz="2800"/>
          </a:p>
        </p:txBody>
      </p:sp>
      <p:sp>
        <p:nvSpPr>
          <p:cNvPr id="11" name="object 11"/>
          <p:cNvSpPr txBox="1"/>
          <p:nvPr/>
        </p:nvSpPr>
        <p:spPr>
          <a:xfrm>
            <a:off x="8088172" y="1733829"/>
            <a:ext cx="879475" cy="322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Arial Black"/>
                <a:cs typeface="Arial Black"/>
              </a:rPr>
              <a:t>&amp;</a:t>
            </a:r>
            <a:r>
              <a:rPr dirty="0" sz="2000" spc="-140" b="1">
                <a:latin typeface="Arial Black"/>
                <a:cs typeface="Arial Black"/>
              </a:rPr>
              <a:t> </a:t>
            </a:r>
            <a:r>
              <a:rPr dirty="0" sz="2000" spc="-5" b="1">
                <a:latin typeface="Arial Black"/>
                <a:cs typeface="Arial Black"/>
              </a:rPr>
              <a:t>Na+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72908" y="1983994"/>
            <a:ext cx="10160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latin typeface="Arial Black"/>
                <a:cs typeface="Arial Black"/>
              </a:rPr>
              <a:t>,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413902" y="6614890"/>
            <a:ext cx="1993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30" b="1">
                <a:latin typeface="Arial"/>
                <a:cs typeface="Arial"/>
              </a:rPr>
              <a:t>2</a:t>
            </a:r>
            <a:r>
              <a:rPr dirty="0" sz="1200" b="1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546100"/>
            <a:ext cx="9144000" cy="711200"/>
          </a:xfrm>
          <a:custGeom>
            <a:avLst/>
            <a:gdLst/>
            <a:ahLst/>
            <a:cxnLst/>
            <a:rect l="l" t="t" r="r" b="b"/>
            <a:pathLst>
              <a:path w="9144000" h="711200">
                <a:moveTo>
                  <a:pt x="0" y="711200"/>
                </a:moveTo>
                <a:lnTo>
                  <a:pt x="9144000" y="711200"/>
                </a:lnTo>
                <a:lnTo>
                  <a:pt x="9144000" y="0"/>
                </a:lnTo>
                <a:lnTo>
                  <a:pt x="0" y="0"/>
                </a:lnTo>
                <a:lnTo>
                  <a:pt x="0" y="71120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8275" y="678091"/>
            <a:ext cx="8844280" cy="4394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07365" algn="l"/>
              </a:tabLst>
            </a:pPr>
            <a:r>
              <a:rPr dirty="0" sz="2800" spc="5"/>
              <a:t>2.	</a:t>
            </a:r>
            <a:r>
              <a:rPr dirty="0" sz="2800" spc="-5"/>
              <a:t>Anti-diuretic </a:t>
            </a:r>
            <a:r>
              <a:rPr dirty="0" sz="2800"/>
              <a:t>hormone </a:t>
            </a:r>
            <a:r>
              <a:rPr dirty="0" sz="2800" spc="-20"/>
              <a:t>(ADH), </a:t>
            </a:r>
            <a:r>
              <a:rPr dirty="0" sz="2800" spc="5"/>
              <a:t>or</a:t>
            </a:r>
            <a:r>
              <a:rPr dirty="0" sz="2800" spc="65"/>
              <a:t> </a:t>
            </a:r>
            <a:r>
              <a:rPr dirty="0" sz="2800" spc="-10"/>
              <a:t>vasopressin: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834388" y="1515254"/>
            <a:ext cx="7818120" cy="4006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2300" marR="418465" indent="-609600">
              <a:lnSpc>
                <a:spcPct val="100699"/>
              </a:lnSpc>
              <a:tabLst>
                <a:tab pos="621665" algn="l"/>
              </a:tabLst>
            </a:pPr>
            <a:r>
              <a:rPr dirty="0" sz="2000" spc="670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400" spc="-5" b="1">
                <a:solidFill>
                  <a:srgbClr val="404040"/>
                </a:solidFill>
                <a:latin typeface="Calibri"/>
                <a:cs typeface="Calibri"/>
              </a:rPr>
              <a:t>Hypovolemia </a:t>
            </a:r>
            <a:r>
              <a:rPr dirty="0" sz="2400" b="1">
                <a:solidFill>
                  <a:srgbClr val="404040"/>
                </a:solidFill>
                <a:latin typeface="Calibri"/>
                <a:cs typeface="Calibri"/>
              </a:rPr>
              <a:t>&amp; </a:t>
            </a:r>
            <a:r>
              <a:rPr dirty="0" sz="2400" spc="-10" b="1">
                <a:solidFill>
                  <a:srgbClr val="404040"/>
                </a:solidFill>
                <a:latin typeface="Calibri"/>
                <a:cs typeface="Calibri"/>
              </a:rPr>
              <a:t>dehydration</a:t>
            </a:r>
            <a:r>
              <a:rPr dirty="0" sz="2400" spc="-9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5" b="1">
                <a:solidFill>
                  <a:srgbClr val="404040"/>
                </a:solidFill>
                <a:latin typeface="Calibri"/>
                <a:cs typeface="Calibri"/>
              </a:rPr>
              <a:t>stimulates</a:t>
            </a:r>
            <a:r>
              <a:rPr dirty="0" sz="2400" spc="-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04040"/>
                </a:solidFill>
                <a:latin typeface="Calibri"/>
                <a:cs typeface="Calibri"/>
              </a:rPr>
              <a:t>Hypothalamic  </a:t>
            </a:r>
            <a:r>
              <a:rPr dirty="0" sz="2400" spc="10" b="1">
                <a:solidFill>
                  <a:srgbClr val="404040"/>
                </a:solidFill>
                <a:latin typeface="Calibri"/>
                <a:cs typeface="Calibri"/>
              </a:rPr>
              <a:t>Osmoreceptors.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21665" algn="l"/>
              </a:tabLst>
            </a:pPr>
            <a:r>
              <a:rPr dirty="0" sz="2000" spc="670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400" spc="10" b="1">
                <a:solidFill>
                  <a:srgbClr val="404040"/>
                </a:solidFill>
                <a:latin typeface="Calibri"/>
                <a:cs typeface="Calibri"/>
              </a:rPr>
              <a:t>ADH</a:t>
            </a:r>
            <a:r>
              <a:rPr dirty="0" sz="2400" spc="-6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5" b="1">
                <a:solidFill>
                  <a:srgbClr val="404040"/>
                </a:solidFill>
                <a:latin typeface="Calibri"/>
                <a:cs typeface="Calibri"/>
              </a:rPr>
              <a:t>will</a:t>
            </a:r>
            <a:r>
              <a:rPr dirty="0" sz="2400" spc="-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5" b="1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dirty="0" sz="2400" spc="-6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10" b="1">
                <a:solidFill>
                  <a:srgbClr val="404040"/>
                </a:solidFill>
                <a:latin typeface="Calibri"/>
                <a:cs typeface="Calibri"/>
              </a:rPr>
              <a:t>released</a:t>
            </a:r>
            <a:r>
              <a:rPr dirty="0" sz="2400" spc="-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20" b="1">
                <a:solidFill>
                  <a:srgbClr val="404040"/>
                </a:solidFill>
                <a:latin typeface="Calibri"/>
                <a:cs typeface="Calibri"/>
              </a:rPr>
              <a:t>from</a:t>
            </a:r>
            <a:r>
              <a:rPr dirty="0" sz="2400" spc="-20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5" b="1">
                <a:solidFill>
                  <a:srgbClr val="404040"/>
                </a:solidFill>
                <a:latin typeface="Calibri"/>
                <a:cs typeface="Calibri"/>
              </a:rPr>
              <a:t>posterior</a:t>
            </a:r>
            <a:r>
              <a:rPr dirty="0" sz="2400" spc="-1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04040"/>
                </a:solidFill>
                <a:latin typeface="Calibri"/>
                <a:cs typeface="Calibri"/>
              </a:rPr>
              <a:t>pituitary</a:t>
            </a:r>
            <a:r>
              <a:rPr dirty="0" sz="2400" spc="-9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04040"/>
                </a:solidFill>
                <a:latin typeface="Calibri"/>
                <a:cs typeface="Calibri"/>
              </a:rPr>
              <a:t>gland:</a:t>
            </a:r>
            <a:endParaRPr sz="2400">
              <a:latin typeface="Calibri"/>
              <a:cs typeface="Calibri"/>
            </a:endParaRPr>
          </a:p>
          <a:p>
            <a:pPr marL="1219200" marR="5080" indent="-292100">
              <a:lnSpc>
                <a:spcPct val="93800"/>
              </a:lnSpc>
              <a:spcBef>
                <a:spcPts val="355"/>
              </a:spcBef>
              <a:buClr>
                <a:srgbClr val="8D1515"/>
              </a:buClr>
              <a:buSzPct val="145454"/>
              <a:buFont typeface="Arial"/>
              <a:buChar char="§"/>
              <a:tabLst>
                <a:tab pos="1219200" algn="l"/>
              </a:tabLst>
            </a:pP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Promotes</a:t>
            </a:r>
            <a:r>
              <a:rPr dirty="0" sz="2200" spc="-1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5">
                <a:solidFill>
                  <a:srgbClr val="404040"/>
                </a:solidFill>
                <a:latin typeface="Calibri"/>
                <a:cs typeface="Calibri"/>
              </a:rPr>
              <a:t>water</a:t>
            </a:r>
            <a:r>
              <a:rPr dirty="0" sz="2200" spc="-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10">
                <a:solidFill>
                  <a:srgbClr val="404040"/>
                </a:solidFill>
                <a:latin typeface="Calibri"/>
                <a:cs typeface="Calibri"/>
              </a:rPr>
              <a:t>reabsorption</a:t>
            </a:r>
            <a:r>
              <a:rPr dirty="0" sz="2200" spc="-1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20">
                <a:solidFill>
                  <a:srgbClr val="404040"/>
                </a:solidFill>
                <a:latin typeface="Calibri"/>
                <a:cs typeface="Calibri"/>
              </a:rPr>
              <a:t>at</a:t>
            </a:r>
            <a:r>
              <a:rPr dirty="0" sz="2200" spc="-1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10">
                <a:solidFill>
                  <a:srgbClr val="404040"/>
                </a:solidFill>
                <a:latin typeface="Calibri"/>
                <a:cs typeface="Calibri"/>
              </a:rPr>
              <a:t>kidney</a:t>
            </a:r>
            <a:r>
              <a:rPr dirty="0" sz="2200" spc="-19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10">
                <a:solidFill>
                  <a:srgbClr val="404040"/>
                </a:solidFill>
                <a:latin typeface="Calibri"/>
                <a:cs typeface="Calibri"/>
              </a:rPr>
              <a:t>tubules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…↑</a:t>
            </a:r>
            <a:r>
              <a:rPr dirty="0" sz="22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20">
                <a:solidFill>
                  <a:srgbClr val="404040"/>
                </a:solidFill>
                <a:latin typeface="Calibri"/>
                <a:cs typeface="Calibri"/>
              </a:rPr>
              <a:t>blood  </a:t>
            </a:r>
            <a:r>
              <a:rPr dirty="0" sz="2200" spc="15">
                <a:solidFill>
                  <a:srgbClr val="404040"/>
                </a:solidFill>
                <a:latin typeface="Calibri"/>
                <a:cs typeface="Calibri"/>
              </a:rPr>
              <a:t>volume.</a:t>
            </a:r>
            <a:endParaRPr sz="2200">
              <a:latin typeface="Calibri"/>
              <a:cs typeface="Calibri"/>
            </a:endParaRPr>
          </a:p>
          <a:p>
            <a:pPr marL="1219200" indent="-292100">
              <a:lnSpc>
                <a:spcPts val="3600"/>
              </a:lnSpc>
              <a:buClr>
                <a:srgbClr val="8D1515"/>
              </a:buClr>
              <a:buSzPct val="145454"/>
              <a:buFont typeface="Arial"/>
              <a:buChar char="§"/>
              <a:tabLst>
                <a:tab pos="1219200" algn="l"/>
              </a:tabLst>
            </a:pPr>
            <a:r>
              <a:rPr dirty="0" sz="2200" spc="25">
                <a:solidFill>
                  <a:srgbClr val="404040"/>
                </a:solidFill>
                <a:latin typeface="Calibri"/>
                <a:cs typeface="Calibri"/>
              </a:rPr>
              <a:t>Causes</a:t>
            </a:r>
            <a:r>
              <a:rPr dirty="0" sz="2200" spc="-1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10">
                <a:solidFill>
                  <a:srgbClr val="404040"/>
                </a:solidFill>
                <a:latin typeface="Calibri"/>
                <a:cs typeface="Calibri"/>
              </a:rPr>
              <a:t>vasoconstriction,</a:t>
            </a:r>
            <a:r>
              <a:rPr dirty="0" sz="2200" spc="-25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z="22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20">
                <a:solidFill>
                  <a:srgbClr val="404040"/>
                </a:solidFill>
                <a:latin typeface="Calibri"/>
                <a:cs typeface="Calibri"/>
              </a:rPr>
              <a:t>order</a:t>
            </a:r>
            <a:r>
              <a:rPr dirty="0" sz="2200" spc="-17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2200" spc="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↑</a:t>
            </a:r>
            <a:r>
              <a:rPr dirty="0" sz="2200" spc="-1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80">
                <a:solidFill>
                  <a:srgbClr val="404040"/>
                </a:solidFill>
                <a:latin typeface="Calibri"/>
                <a:cs typeface="Calibri"/>
              </a:rPr>
              <a:t>ABP.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  <a:tabLst>
                <a:tab pos="621665" algn="l"/>
              </a:tabLst>
            </a:pPr>
            <a:r>
              <a:rPr dirty="0" sz="2000" spc="670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400" spc="15" b="1">
                <a:solidFill>
                  <a:srgbClr val="404040"/>
                </a:solidFill>
                <a:latin typeface="Calibri"/>
                <a:cs typeface="Calibri"/>
              </a:rPr>
              <a:t>Thirst</a:t>
            </a:r>
            <a:r>
              <a:rPr dirty="0" sz="2400" spc="-21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5" b="1">
                <a:solidFill>
                  <a:srgbClr val="404040"/>
                </a:solidFill>
                <a:latin typeface="Calibri"/>
                <a:cs typeface="Calibri"/>
              </a:rPr>
              <a:t>stimulation.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21665" algn="l"/>
              </a:tabLst>
            </a:pPr>
            <a:r>
              <a:rPr dirty="0" sz="2000" spc="670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400" spc="-5" b="1">
                <a:solidFill>
                  <a:srgbClr val="404040"/>
                </a:solidFill>
                <a:latin typeface="Calibri"/>
                <a:cs typeface="Calibri"/>
              </a:rPr>
              <a:t>Usually, </a:t>
            </a:r>
            <a:r>
              <a:rPr dirty="0" sz="2400" b="1">
                <a:solidFill>
                  <a:srgbClr val="404040"/>
                </a:solidFill>
                <a:latin typeface="Calibri"/>
                <a:cs typeface="Calibri"/>
              </a:rPr>
              <a:t>when secreted </a:t>
            </a:r>
            <a:r>
              <a:rPr dirty="0" sz="2400" spc="30" b="1">
                <a:solidFill>
                  <a:srgbClr val="404040"/>
                </a:solidFill>
                <a:latin typeface="Calibri"/>
                <a:cs typeface="Calibri"/>
              </a:rPr>
              <a:t>aldosteroneis</a:t>
            </a:r>
            <a:r>
              <a:rPr dirty="0" sz="2400" spc="-26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04040"/>
                </a:solidFill>
                <a:latin typeface="Calibri"/>
                <a:cs typeface="Calibri"/>
              </a:rPr>
              <a:t>secreted.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09940" y="6556970"/>
            <a:ext cx="20320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 b="1">
                <a:solidFill>
                  <a:srgbClr val="002060"/>
                </a:solidFill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078431" y="6546998"/>
            <a:ext cx="2524125" cy="172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1485900"/>
            <a:ext cx="9144000" cy="5372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609600"/>
            <a:ext cx="9118600" cy="1003300"/>
          </a:xfrm>
          <a:custGeom>
            <a:avLst/>
            <a:gdLst/>
            <a:ahLst/>
            <a:cxnLst/>
            <a:rect l="l" t="t" r="r" b="b"/>
            <a:pathLst>
              <a:path w="9118600" h="1003300">
                <a:moveTo>
                  <a:pt x="0" y="1003300"/>
                </a:moveTo>
                <a:lnTo>
                  <a:pt x="9118600" y="1003300"/>
                </a:lnTo>
                <a:lnTo>
                  <a:pt x="9118600" y="0"/>
                </a:lnTo>
                <a:lnTo>
                  <a:pt x="0" y="0"/>
                </a:lnTo>
                <a:lnTo>
                  <a:pt x="0" y="100330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9925" rIns="0" bIns="0" rtlCol="0" vert="horz">
            <a:spAutoFit/>
          </a:bodyPr>
          <a:lstStyle/>
          <a:p>
            <a:pPr marL="239395">
              <a:lnSpc>
                <a:spcPct val="100000"/>
              </a:lnSpc>
            </a:pPr>
            <a:r>
              <a:rPr dirty="0" spc="-35">
                <a:solidFill>
                  <a:srgbClr val="002060"/>
                </a:solidFill>
              </a:rPr>
              <a:t>Vasopressin </a:t>
            </a:r>
            <a:r>
              <a:rPr dirty="0" spc="5">
                <a:solidFill>
                  <a:srgbClr val="002060"/>
                </a:solidFill>
              </a:rPr>
              <a:t>(ADH)</a:t>
            </a:r>
            <a:r>
              <a:rPr dirty="0" spc="-30">
                <a:solidFill>
                  <a:srgbClr val="002060"/>
                </a:solidFill>
              </a:rPr>
              <a:t> </a:t>
            </a:r>
            <a:r>
              <a:rPr dirty="0" spc="-15">
                <a:solidFill>
                  <a:srgbClr val="002060"/>
                </a:solidFill>
              </a:rPr>
              <a:t>Mechanism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13902" y="6531758"/>
            <a:ext cx="19939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 b="1">
                <a:latin typeface="Arial"/>
                <a:cs typeface="Arial"/>
              </a:rPr>
              <a:t>2</a:t>
            </a:r>
            <a:r>
              <a:rPr dirty="0" sz="1200" b="1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863600"/>
            <a:ext cx="9118600" cy="762000"/>
          </a:xfrm>
          <a:custGeom>
            <a:avLst/>
            <a:gdLst/>
            <a:ahLst/>
            <a:cxnLst/>
            <a:rect l="l" t="t" r="r" b="b"/>
            <a:pathLst>
              <a:path w="9118600" h="762000">
                <a:moveTo>
                  <a:pt x="0" y="762000"/>
                </a:moveTo>
                <a:lnTo>
                  <a:pt x="9118600" y="762000"/>
                </a:lnTo>
                <a:lnTo>
                  <a:pt x="91186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98003" y="957122"/>
            <a:ext cx="8098790" cy="5613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47065" algn="l"/>
              </a:tabLst>
            </a:pPr>
            <a:r>
              <a:rPr dirty="0" spc="15"/>
              <a:t>3.	</a:t>
            </a:r>
            <a:r>
              <a:rPr dirty="0" spc="-25"/>
              <a:t>Low-pressure </a:t>
            </a:r>
            <a:r>
              <a:rPr dirty="0" spc="-15"/>
              <a:t>volume</a:t>
            </a:r>
            <a:r>
              <a:rPr dirty="0" spc="-25"/>
              <a:t> </a:t>
            </a:r>
            <a:r>
              <a:rPr dirty="0" spc="-5"/>
              <a:t>receptors: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90299" y="2048674"/>
            <a:ext cx="7507605" cy="2289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81965" algn="l"/>
              </a:tabLst>
            </a:pPr>
            <a:r>
              <a:rPr dirty="0" sz="1700" spc="565">
                <a:solidFill>
                  <a:srgbClr val="CDD0D1"/>
                </a:solidFill>
                <a:latin typeface="Arial"/>
                <a:cs typeface="Arial"/>
              </a:rPr>
              <a:t>q	</a:t>
            </a:r>
            <a:r>
              <a:rPr dirty="0" sz="2400" spc="15">
                <a:solidFill>
                  <a:srgbClr val="373737"/>
                </a:solidFill>
                <a:latin typeface="Cooper Black"/>
                <a:cs typeface="Cooper Black"/>
              </a:rPr>
              <a:t>Atrial </a:t>
            </a:r>
            <a:r>
              <a:rPr dirty="0" sz="2400" spc="10">
                <a:solidFill>
                  <a:srgbClr val="373737"/>
                </a:solidFill>
                <a:latin typeface="Cooper Black"/>
                <a:cs typeface="Cooper Black"/>
              </a:rPr>
              <a:t>Natriuretic </a:t>
            </a:r>
            <a:r>
              <a:rPr dirty="0" sz="2400" spc="5">
                <a:solidFill>
                  <a:srgbClr val="373737"/>
                </a:solidFill>
                <a:latin typeface="Cooper Black"/>
                <a:cs typeface="Cooper Black"/>
              </a:rPr>
              <a:t>Peptide</a:t>
            </a:r>
            <a:r>
              <a:rPr dirty="0" sz="2400" spc="-415">
                <a:solidFill>
                  <a:srgbClr val="373737"/>
                </a:solidFill>
                <a:latin typeface="Cooper Black"/>
                <a:cs typeface="Cooper Black"/>
              </a:rPr>
              <a:t> </a:t>
            </a:r>
            <a:r>
              <a:rPr dirty="0" sz="2400" spc="-5">
                <a:solidFill>
                  <a:srgbClr val="373737"/>
                </a:solidFill>
                <a:latin typeface="Cooper Black"/>
                <a:cs typeface="Cooper Black"/>
              </a:rPr>
              <a:t>(ANP) </a:t>
            </a:r>
            <a:r>
              <a:rPr dirty="0" sz="2400" spc="-15">
                <a:solidFill>
                  <a:srgbClr val="373737"/>
                </a:solidFill>
                <a:latin typeface="Cooper Black"/>
                <a:cs typeface="Cooper Black"/>
              </a:rPr>
              <a:t>hormone:</a:t>
            </a:r>
            <a:endParaRPr sz="2400">
              <a:latin typeface="Cooper Black"/>
              <a:cs typeface="Cooper Black"/>
            </a:endParaRPr>
          </a:p>
          <a:p>
            <a:pPr marL="939800" marR="90170" indent="-457200">
              <a:lnSpc>
                <a:spcPct val="100699"/>
              </a:lnSpc>
              <a:spcBef>
                <a:spcPts val="1700"/>
              </a:spcBef>
              <a:buClr>
                <a:srgbClr val="0070C0"/>
              </a:buClr>
              <a:buFont typeface="Arial"/>
              <a:buChar char="§"/>
              <a:tabLst>
                <a:tab pos="939165" algn="l"/>
                <a:tab pos="939800" algn="l"/>
              </a:tabLst>
            </a:pPr>
            <a:r>
              <a:rPr dirty="0" sz="2400" spc="5">
                <a:latin typeface="Calibri"/>
                <a:cs typeface="Calibri"/>
              </a:rPr>
              <a:t>Hormone </a:t>
            </a:r>
            <a:r>
              <a:rPr dirty="0" sz="2400" spc="-10">
                <a:latin typeface="Calibri"/>
                <a:cs typeface="Calibri"/>
              </a:rPr>
              <a:t>released from </a:t>
            </a:r>
            <a:r>
              <a:rPr dirty="0" sz="2400" spc="-15">
                <a:latin typeface="Calibri"/>
                <a:cs typeface="Calibri"/>
              </a:rPr>
              <a:t>cardiac </a:t>
            </a:r>
            <a:r>
              <a:rPr dirty="0" sz="2400">
                <a:latin typeface="Calibri"/>
                <a:cs typeface="Calibri"/>
              </a:rPr>
              <a:t>muscle </a:t>
            </a:r>
            <a:r>
              <a:rPr dirty="0" sz="2400" spc="15">
                <a:latin typeface="Calibri"/>
                <a:cs typeface="Calibri"/>
              </a:rPr>
              <a:t>cells </a:t>
            </a:r>
            <a:r>
              <a:rPr dirty="0" sz="2400" spc="-15">
                <a:latin typeface="Calibri"/>
                <a:cs typeface="Calibri"/>
              </a:rPr>
              <a:t>(wall </a:t>
            </a:r>
            <a:r>
              <a:rPr dirty="0" sz="2400" spc="15">
                <a:latin typeface="Calibri"/>
                <a:cs typeface="Calibri"/>
              </a:rPr>
              <a:t>of  </a:t>
            </a:r>
            <a:r>
              <a:rPr dirty="0" sz="2400">
                <a:latin typeface="Calibri"/>
                <a:cs typeface="Calibri"/>
              </a:rPr>
              <a:t>right </a:t>
            </a:r>
            <a:r>
              <a:rPr dirty="0" sz="2400" spc="-5">
                <a:latin typeface="Calibri"/>
                <a:cs typeface="Calibri"/>
              </a:rPr>
              <a:t>atrium) </a:t>
            </a:r>
            <a:r>
              <a:rPr dirty="0" sz="2400" spc="-25">
                <a:latin typeface="Calibri"/>
                <a:cs typeface="Calibri"/>
              </a:rPr>
              <a:t>as </a:t>
            </a:r>
            <a:r>
              <a:rPr dirty="0" sz="2400">
                <a:latin typeface="Calibri"/>
                <a:cs typeface="Calibri"/>
              </a:rPr>
              <a:t>a </a:t>
            </a:r>
            <a:r>
              <a:rPr dirty="0" sz="2400" spc="-5">
                <a:latin typeface="Calibri"/>
                <a:cs typeface="Calibri"/>
              </a:rPr>
              <a:t>response to </a:t>
            </a:r>
            <a:r>
              <a:rPr dirty="0" sz="2400" spc="-25">
                <a:latin typeface="Calibri"/>
                <a:cs typeface="Calibri"/>
              </a:rPr>
              <a:t>an </a:t>
            </a:r>
            <a:r>
              <a:rPr dirty="0" sz="2400" spc="-10" u="sng">
                <a:latin typeface="Calibri"/>
                <a:cs typeface="Calibri"/>
              </a:rPr>
              <a:t>increase </a:t>
            </a:r>
            <a:r>
              <a:rPr dirty="0" sz="2400" spc="20">
                <a:latin typeface="Calibri"/>
                <a:cs typeface="Calibri"/>
              </a:rPr>
              <a:t>in</a:t>
            </a:r>
            <a:r>
              <a:rPr dirty="0" sz="2400" spc="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ABP.</a:t>
            </a:r>
            <a:endParaRPr sz="2400">
              <a:latin typeface="Calibri"/>
              <a:cs typeface="Calibri"/>
            </a:endParaRPr>
          </a:p>
          <a:p>
            <a:pPr marL="939800" marR="5080" indent="-457200">
              <a:lnSpc>
                <a:spcPct val="100699"/>
              </a:lnSpc>
              <a:spcBef>
                <a:spcPts val="1700"/>
              </a:spcBef>
              <a:buClr>
                <a:srgbClr val="0070C0"/>
              </a:buClr>
              <a:buFont typeface="Arial"/>
              <a:buChar char="§"/>
              <a:tabLst>
                <a:tab pos="939165" algn="l"/>
                <a:tab pos="939800" algn="l"/>
              </a:tabLst>
            </a:pPr>
            <a:r>
              <a:rPr dirty="0" sz="2400" spc="5">
                <a:latin typeface="Calibri"/>
                <a:cs typeface="Calibri"/>
              </a:rPr>
              <a:t>Simulates </a:t>
            </a:r>
            <a:r>
              <a:rPr dirty="0" sz="2400" spc="-25">
                <a:latin typeface="Calibri"/>
                <a:cs typeface="Calibri"/>
              </a:rPr>
              <a:t>an </a:t>
            </a:r>
            <a:r>
              <a:rPr dirty="0" sz="2400">
                <a:latin typeface="Calibri"/>
                <a:cs typeface="Calibri"/>
              </a:rPr>
              <a:t>↑ </a:t>
            </a:r>
            <a:r>
              <a:rPr dirty="0" sz="2400" spc="20">
                <a:latin typeface="Calibri"/>
                <a:cs typeface="Calibri"/>
              </a:rPr>
              <a:t>in </a:t>
            </a:r>
            <a:r>
              <a:rPr dirty="0" sz="2400" spc="-5">
                <a:latin typeface="Calibri"/>
                <a:cs typeface="Calibri"/>
              </a:rPr>
              <a:t>urinary </a:t>
            </a:r>
            <a:r>
              <a:rPr dirty="0" sz="2400" spc="15">
                <a:latin typeface="Calibri"/>
                <a:cs typeface="Calibri"/>
              </a:rPr>
              <a:t>production,</a:t>
            </a:r>
            <a:r>
              <a:rPr dirty="0" sz="2400" spc="-4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causing a ↓ </a:t>
            </a:r>
            <a:r>
              <a:rPr dirty="0" sz="2400" spc="45">
                <a:latin typeface="Calibri"/>
                <a:cs typeface="Calibri"/>
              </a:rPr>
              <a:t>in  </a:t>
            </a:r>
            <a:r>
              <a:rPr dirty="0" sz="2400" spc="25">
                <a:latin typeface="Calibri"/>
                <a:cs typeface="Calibri"/>
              </a:rPr>
              <a:t>blood</a:t>
            </a:r>
            <a:r>
              <a:rPr dirty="0" sz="2400" spc="-215">
                <a:latin typeface="Calibri"/>
                <a:cs typeface="Calibri"/>
              </a:rPr>
              <a:t> </a:t>
            </a:r>
            <a:r>
              <a:rPr dirty="0" sz="2400" spc="15">
                <a:latin typeface="Calibri"/>
                <a:cs typeface="Calibri"/>
              </a:rPr>
              <a:t>volume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25">
                <a:latin typeface="Calibri"/>
                <a:cs typeface="Calibri"/>
              </a:rPr>
              <a:t>blood</a:t>
            </a:r>
            <a:r>
              <a:rPr dirty="0" sz="2400" spc="-1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pressure.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495">
              <a:lnSpc>
                <a:spcPts val="1350"/>
              </a:lnSpc>
            </a:pPr>
            <a:fld id="{81D60167-4931-47E6-BA6A-407CBD079E47}" type="slidenum">
              <a:rPr dirty="0"/>
              <a:t>27</a:t>
            </a:fld>
          </a:p>
        </p:txBody>
      </p:sp>
      <p:sp>
        <p:nvSpPr>
          <p:cNvPr id="13" name="object 13"/>
          <p:cNvSpPr txBox="1"/>
          <p:nvPr/>
        </p:nvSpPr>
        <p:spPr>
          <a:xfrm>
            <a:off x="2078431" y="6566854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29540" y="2294824"/>
            <a:ext cx="7221855" cy="1378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900" marR="5080" indent="-457200">
              <a:lnSpc>
                <a:spcPct val="102600"/>
              </a:lnSpc>
              <a:buClr>
                <a:srgbClr val="0070C0"/>
              </a:buClr>
              <a:buFont typeface="Arial"/>
              <a:buChar char="§"/>
              <a:tabLst>
                <a:tab pos="469265" algn="l"/>
                <a:tab pos="469900" algn="l"/>
              </a:tabLst>
            </a:pPr>
            <a:r>
              <a:rPr dirty="0" sz="2600" spc="5">
                <a:latin typeface="Calibri"/>
                <a:cs typeface="Calibri"/>
              </a:rPr>
              <a:t>Secreted</a:t>
            </a:r>
            <a:r>
              <a:rPr dirty="0" sz="2600" spc="-160">
                <a:latin typeface="Calibri"/>
                <a:cs typeface="Calibri"/>
              </a:rPr>
              <a:t> </a:t>
            </a:r>
            <a:r>
              <a:rPr dirty="0" sz="2600" spc="15">
                <a:latin typeface="Calibri"/>
                <a:cs typeface="Calibri"/>
              </a:rPr>
              <a:t>by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 spc="20">
                <a:latin typeface="Calibri"/>
                <a:cs typeface="Calibri"/>
              </a:rPr>
              <a:t>the</a:t>
            </a:r>
            <a:r>
              <a:rPr dirty="0" sz="2600" spc="10">
                <a:latin typeface="Calibri"/>
                <a:cs typeface="Calibri"/>
              </a:rPr>
              <a:t> kidneys</a:t>
            </a:r>
            <a:r>
              <a:rPr dirty="0" sz="2600" spc="-215">
                <a:latin typeface="Calibri"/>
                <a:cs typeface="Calibri"/>
              </a:rPr>
              <a:t> </a:t>
            </a:r>
            <a:r>
              <a:rPr dirty="0" sz="2600" spc="15">
                <a:latin typeface="Calibri"/>
                <a:cs typeface="Calibri"/>
              </a:rPr>
              <a:t>when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15">
                <a:latin typeface="Calibri"/>
                <a:cs typeface="Calibri"/>
              </a:rPr>
              <a:t>blood</a:t>
            </a:r>
            <a:r>
              <a:rPr dirty="0" sz="2600" spc="-160">
                <a:latin typeface="Calibri"/>
                <a:cs typeface="Calibri"/>
              </a:rPr>
              <a:t> </a:t>
            </a:r>
            <a:r>
              <a:rPr dirty="0" sz="2600" spc="15">
                <a:latin typeface="Calibri"/>
                <a:cs typeface="Calibri"/>
              </a:rPr>
              <a:t>volume</a:t>
            </a:r>
            <a:r>
              <a:rPr dirty="0" sz="2600" spc="-9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is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15">
                <a:latin typeface="Calibri"/>
                <a:cs typeface="Calibri"/>
              </a:rPr>
              <a:t>too  </a:t>
            </a:r>
            <a:r>
              <a:rPr dirty="0" sz="2600" spc="-35">
                <a:latin typeface="Calibri"/>
                <a:cs typeface="Calibri"/>
              </a:rPr>
              <a:t>low.</a:t>
            </a:r>
            <a:endParaRPr sz="26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180"/>
              </a:spcBef>
              <a:buClr>
                <a:srgbClr val="0070C0"/>
              </a:buClr>
              <a:buFont typeface="Arial"/>
              <a:buChar char="§"/>
              <a:tabLst>
                <a:tab pos="469265" algn="l"/>
                <a:tab pos="469900" algn="l"/>
              </a:tabLst>
            </a:pPr>
            <a:r>
              <a:rPr dirty="0" sz="2600" spc="-5">
                <a:latin typeface="Calibri"/>
                <a:cs typeface="Calibri"/>
              </a:rPr>
              <a:t>Leads </a:t>
            </a:r>
            <a:r>
              <a:rPr dirty="0" sz="2600" spc="10">
                <a:latin typeface="Calibri"/>
                <a:cs typeface="Calibri"/>
              </a:rPr>
              <a:t>to </a:t>
            </a:r>
            <a:r>
              <a:rPr dirty="0" sz="2600" spc="-10">
                <a:latin typeface="Calibri"/>
                <a:cs typeface="Calibri"/>
              </a:rPr>
              <a:t>RBCs formation </a:t>
            </a:r>
            <a:r>
              <a:rPr dirty="0" sz="2600">
                <a:latin typeface="Calibri"/>
                <a:cs typeface="Calibri"/>
              </a:rPr>
              <a:t>→ ↑ </a:t>
            </a:r>
            <a:r>
              <a:rPr dirty="0" sz="2600" spc="15">
                <a:latin typeface="Calibri"/>
                <a:cs typeface="Calibri"/>
              </a:rPr>
              <a:t>blood</a:t>
            </a:r>
            <a:r>
              <a:rPr dirty="0" sz="2600" spc="-180">
                <a:latin typeface="Calibri"/>
                <a:cs typeface="Calibri"/>
              </a:rPr>
              <a:t> </a:t>
            </a:r>
            <a:r>
              <a:rPr dirty="0" sz="2600" spc="10">
                <a:latin typeface="Calibri"/>
                <a:cs typeface="Calibri"/>
              </a:rPr>
              <a:t>volume.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914400"/>
            <a:ext cx="9118600" cy="749300"/>
          </a:xfrm>
          <a:custGeom>
            <a:avLst/>
            <a:gdLst/>
            <a:ahLst/>
            <a:cxnLst/>
            <a:rect l="l" t="t" r="r" b="b"/>
            <a:pathLst>
              <a:path w="9118600" h="749300">
                <a:moveTo>
                  <a:pt x="0" y="749300"/>
                </a:moveTo>
                <a:lnTo>
                  <a:pt x="9118600" y="749300"/>
                </a:lnTo>
                <a:lnTo>
                  <a:pt x="9118600" y="0"/>
                </a:lnTo>
                <a:lnTo>
                  <a:pt x="0" y="0"/>
                </a:lnTo>
                <a:lnTo>
                  <a:pt x="0" y="74930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66405" y="997229"/>
            <a:ext cx="5777865" cy="5613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47065" algn="l"/>
              </a:tabLst>
            </a:pPr>
            <a:r>
              <a:rPr dirty="0" spc="15"/>
              <a:t>4.	EPO</a:t>
            </a:r>
            <a:r>
              <a:rPr dirty="0" spc="-95"/>
              <a:t> </a:t>
            </a:r>
            <a:r>
              <a:rPr dirty="0"/>
              <a:t>(Erythropoietin)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495">
              <a:lnSpc>
                <a:spcPts val="1350"/>
              </a:lnSpc>
            </a:pPr>
            <a:fld id="{81D60167-4931-47E6-BA6A-407CBD079E47}" type="slidenum">
              <a:rPr dirty="0"/>
              <a:t>27</a:t>
            </a:fld>
          </a:p>
        </p:txBody>
      </p:sp>
      <p:sp>
        <p:nvSpPr>
          <p:cNvPr id="13" name="object 13"/>
          <p:cNvSpPr txBox="1"/>
          <p:nvPr/>
        </p:nvSpPr>
        <p:spPr>
          <a:xfrm>
            <a:off x="2078431" y="6566854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" y="0"/>
            <a:ext cx="1358900" cy="3975100"/>
          </a:xfrm>
          <a:custGeom>
            <a:avLst/>
            <a:gdLst/>
            <a:ahLst/>
            <a:cxnLst/>
            <a:rect l="l" t="t" r="r" b="b"/>
            <a:pathLst>
              <a:path w="1358900" h="3975100">
                <a:moveTo>
                  <a:pt x="1358900" y="0"/>
                </a:moveTo>
                <a:lnTo>
                  <a:pt x="979665" y="0"/>
                </a:lnTo>
                <a:lnTo>
                  <a:pt x="0" y="3884536"/>
                </a:lnTo>
                <a:lnTo>
                  <a:pt x="360265" y="3975100"/>
                </a:lnTo>
                <a:lnTo>
                  <a:pt x="13589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3200" y="0"/>
            <a:ext cx="1333500" cy="3860800"/>
          </a:xfrm>
          <a:custGeom>
            <a:avLst/>
            <a:gdLst/>
            <a:ahLst/>
            <a:cxnLst/>
            <a:rect l="l" t="t" r="r" b="b"/>
            <a:pathLst>
              <a:path w="1333500" h="3860800">
                <a:moveTo>
                  <a:pt x="1333500" y="0"/>
                </a:moveTo>
                <a:lnTo>
                  <a:pt x="953405" y="0"/>
                </a:lnTo>
                <a:lnTo>
                  <a:pt x="0" y="3770350"/>
                </a:lnTo>
                <a:lnTo>
                  <a:pt x="361090" y="3860800"/>
                </a:lnTo>
                <a:lnTo>
                  <a:pt x="13335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3200" y="3771900"/>
            <a:ext cx="1943100" cy="3086100"/>
          </a:xfrm>
          <a:custGeom>
            <a:avLst/>
            <a:gdLst/>
            <a:ahLst/>
            <a:cxnLst/>
            <a:rect l="l" t="t" r="r" b="b"/>
            <a:pathLst>
              <a:path w="1943100" h="3086100">
                <a:moveTo>
                  <a:pt x="0" y="0"/>
                </a:moveTo>
                <a:lnTo>
                  <a:pt x="1857095" y="3086100"/>
                </a:lnTo>
                <a:lnTo>
                  <a:pt x="1943100" y="30861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7700" y="3886200"/>
            <a:ext cx="2374900" cy="2971800"/>
          </a:xfrm>
          <a:custGeom>
            <a:avLst/>
            <a:gdLst/>
            <a:ahLst/>
            <a:cxnLst/>
            <a:rect l="l" t="t" r="r" b="b"/>
            <a:pathLst>
              <a:path w="2374900" h="2971800">
                <a:moveTo>
                  <a:pt x="0" y="0"/>
                </a:moveTo>
                <a:lnTo>
                  <a:pt x="2290711" y="2971800"/>
                </a:lnTo>
                <a:lnTo>
                  <a:pt x="2374900" y="29718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7700" y="3886200"/>
            <a:ext cx="3340100" cy="2971800"/>
          </a:xfrm>
          <a:custGeom>
            <a:avLst/>
            <a:gdLst/>
            <a:ahLst/>
            <a:cxnLst/>
            <a:rect l="l" t="t" r="r" b="b"/>
            <a:pathLst>
              <a:path w="3340100" h="2971800">
                <a:moveTo>
                  <a:pt x="0" y="0"/>
                </a:moveTo>
                <a:lnTo>
                  <a:pt x="4762" y="4749"/>
                </a:lnTo>
                <a:lnTo>
                  <a:pt x="2378075" y="2971800"/>
                </a:lnTo>
                <a:lnTo>
                  <a:pt x="3340100" y="2971800"/>
                </a:lnTo>
                <a:lnTo>
                  <a:pt x="361950" y="9034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3200" y="3771900"/>
            <a:ext cx="2667000" cy="3086100"/>
          </a:xfrm>
          <a:custGeom>
            <a:avLst/>
            <a:gdLst/>
            <a:ahLst/>
            <a:cxnLst/>
            <a:rect l="l" t="t" r="r" b="b"/>
            <a:pathLst>
              <a:path w="2667000" h="3086100">
                <a:moveTo>
                  <a:pt x="0" y="0"/>
                </a:moveTo>
                <a:lnTo>
                  <a:pt x="4773" y="4762"/>
                </a:lnTo>
                <a:lnTo>
                  <a:pt x="1946148" y="3086100"/>
                </a:lnTo>
                <a:lnTo>
                  <a:pt x="2667000" y="3086100"/>
                </a:lnTo>
                <a:lnTo>
                  <a:pt x="358039" y="95250"/>
                </a:lnTo>
                <a:lnTo>
                  <a:pt x="365200" y="95250"/>
                </a:lnTo>
                <a:lnTo>
                  <a:pt x="362813" y="90487"/>
                </a:lnTo>
                <a:lnTo>
                  <a:pt x="353265" y="85725"/>
                </a:lnTo>
                <a:lnTo>
                  <a:pt x="0" y="0"/>
                </a:lnTo>
                <a:close/>
              </a:path>
              <a:path w="2667000" h="3086100">
                <a:moveTo>
                  <a:pt x="370997" y="106816"/>
                </a:moveTo>
                <a:lnTo>
                  <a:pt x="372361" y="109537"/>
                </a:lnTo>
                <a:lnTo>
                  <a:pt x="420100" y="176212"/>
                </a:lnTo>
                <a:lnTo>
                  <a:pt x="370997" y="106816"/>
                </a:lnTo>
                <a:close/>
              </a:path>
              <a:path w="2667000" h="3086100">
                <a:moveTo>
                  <a:pt x="365200" y="95250"/>
                </a:moveTo>
                <a:lnTo>
                  <a:pt x="362813" y="95250"/>
                </a:lnTo>
                <a:lnTo>
                  <a:pt x="370997" y="106816"/>
                </a:lnTo>
                <a:lnTo>
                  <a:pt x="365200" y="9525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3200" y="3771900"/>
            <a:ext cx="368300" cy="88900"/>
          </a:xfrm>
          <a:custGeom>
            <a:avLst/>
            <a:gdLst/>
            <a:ahLst/>
            <a:cxnLst/>
            <a:rect l="l" t="t" r="r" b="b"/>
            <a:pathLst>
              <a:path w="368300" h="88900">
                <a:moveTo>
                  <a:pt x="0" y="0"/>
                </a:moveTo>
                <a:lnTo>
                  <a:pt x="368300" y="88900"/>
                </a:lnTo>
                <a:lnTo>
                  <a:pt x="358607" y="84226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8800" y="3873500"/>
            <a:ext cx="63500" cy="76200"/>
          </a:xfrm>
          <a:custGeom>
            <a:avLst/>
            <a:gdLst/>
            <a:ahLst/>
            <a:cxnLst/>
            <a:rect l="l" t="t" r="r" b="b"/>
            <a:pathLst>
              <a:path w="63500" h="76200">
                <a:moveTo>
                  <a:pt x="4884" y="0"/>
                </a:moveTo>
                <a:lnTo>
                  <a:pt x="0" y="0"/>
                </a:lnTo>
                <a:lnTo>
                  <a:pt x="63500" y="76200"/>
                </a:lnTo>
                <a:lnTo>
                  <a:pt x="4884" y="0"/>
                </a:lnTo>
                <a:close/>
              </a:path>
            </a:pathLst>
          </a:custGeom>
          <a:solidFill>
            <a:srgbClr val="29AB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57500" y="2057400"/>
            <a:ext cx="4559300" cy="120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97000" y="2730500"/>
            <a:ext cx="4267200" cy="120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965700" y="2730500"/>
            <a:ext cx="3937000" cy="1206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736775" y="2207613"/>
            <a:ext cx="6687184" cy="20320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15240">
              <a:lnSpc>
                <a:spcPct val="100400"/>
              </a:lnSpc>
            </a:pPr>
            <a:r>
              <a:rPr dirty="0" sz="4400" spc="-5"/>
              <a:t>Intermediate  </a:t>
            </a:r>
            <a:r>
              <a:rPr dirty="0" sz="4400"/>
              <a:t>Mechanisms</a:t>
            </a:r>
            <a:r>
              <a:rPr dirty="0" sz="4400" spc="-50"/>
              <a:t> </a:t>
            </a:r>
            <a:r>
              <a:rPr dirty="0" sz="4400" spc="-20"/>
              <a:t>Regulating  </a:t>
            </a:r>
            <a:r>
              <a:rPr dirty="0" sz="4400"/>
              <a:t>ABP</a:t>
            </a:r>
            <a:endParaRPr sz="4400"/>
          </a:p>
        </p:txBody>
      </p:sp>
      <p:sp>
        <p:nvSpPr>
          <p:cNvPr id="14" name="object 14"/>
          <p:cNvSpPr/>
          <p:nvPr/>
        </p:nvSpPr>
        <p:spPr>
          <a:xfrm>
            <a:off x="4102100" y="3403600"/>
            <a:ext cx="1943100" cy="1206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200900" y="114300"/>
            <a:ext cx="1841500" cy="723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23972" y="1690692"/>
            <a:ext cx="7924165" cy="39706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0" marR="5080" indent="-533400">
              <a:lnSpc>
                <a:spcPct val="100699"/>
              </a:lnSpc>
              <a:tabLst>
                <a:tab pos="545465" algn="l"/>
              </a:tabLst>
            </a:pPr>
            <a:r>
              <a:rPr dirty="0" sz="2000" spc="67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400" spc="5" b="1">
                <a:solidFill>
                  <a:srgbClr val="262626"/>
                </a:solidFill>
                <a:latin typeface="Calibri"/>
                <a:cs typeface="Calibri"/>
              </a:rPr>
              <a:t>Maintaining</a:t>
            </a:r>
            <a:r>
              <a:rPr dirty="0" sz="2400" spc="-9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-25" b="1">
                <a:solidFill>
                  <a:srgbClr val="262626"/>
                </a:solidFill>
                <a:latin typeface="Calibri"/>
                <a:cs typeface="Calibri"/>
              </a:rPr>
              <a:t>BP </a:t>
            </a:r>
            <a:r>
              <a:rPr dirty="0" sz="2400" spc="5" b="1">
                <a:solidFill>
                  <a:srgbClr val="262626"/>
                </a:solidFill>
                <a:latin typeface="Calibri"/>
                <a:cs typeface="Calibri"/>
              </a:rPr>
              <a:t>is</a:t>
            </a:r>
            <a:r>
              <a:rPr dirty="0" sz="2400" spc="-5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10" b="1">
                <a:solidFill>
                  <a:srgbClr val="262626"/>
                </a:solidFill>
                <a:latin typeface="Calibri"/>
                <a:cs typeface="Calibri"/>
              </a:rPr>
              <a:t>important</a:t>
            </a:r>
            <a:r>
              <a:rPr dirty="0" sz="2400" spc="-18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262626"/>
                </a:solidFill>
                <a:latin typeface="Calibri"/>
                <a:cs typeface="Calibri"/>
              </a:rPr>
              <a:t>to</a:t>
            </a:r>
            <a:r>
              <a:rPr dirty="0" sz="2400" spc="6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15" b="1">
                <a:solidFill>
                  <a:srgbClr val="262626"/>
                </a:solidFill>
                <a:latin typeface="Calibri"/>
                <a:cs typeface="Calibri"/>
              </a:rPr>
              <a:t>ensure</a:t>
            </a:r>
            <a:r>
              <a:rPr dirty="0" sz="2400" spc="-155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dirty="0" sz="2400" spc="-35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62626"/>
                </a:solidFill>
                <a:latin typeface="Calibri"/>
                <a:cs typeface="Calibri"/>
              </a:rPr>
              <a:t>steady</a:t>
            </a:r>
            <a:r>
              <a:rPr dirty="0" sz="2400" spc="-9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5" b="1">
                <a:solidFill>
                  <a:srgbClr val="262626"/>
                </a:solidFill>
                <a:latin typeface="Calibri"/>
                <a:cs typeface="Calibri"/>
              </a:rPr>
              <a:t>blood</a:t>
            </a:r>
            <a:r>
              <a:rPr dirty="0" sz="2400" spc="-4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10" b="1">
                <a:solidFill>
                  <a:srgbClr val="262626"/>
                </a:solidFill>
                <a:latin typeface="Calibri"/>
                <a:cs typeface="Calibri"/>
              </a:rPr>
              <a:t>flow </a:t>
            </a:r>
            <a:r>
              <a:rPr dirty="0" sz="24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5" b="1">
                <a:solidFill>
                  <a:srgbClr val="262626"/>
                </a:solidFill>
                <a:latin typeface="Calibri"/>
                <a:cs typeface="Calibri"/>
              </a:rPr>
              <a:t>(perfusion) </a:t>
            </a:r>
            <a:r>
              <a:rPr dirty="0" sz="2400" spc="-20" b="1">
                <a:solidFill>
                  <a:srgbClr val="262626"/>
                </a:solidFill>
                <a:latin typeface="Calibri"/>
                <a:cs typeface="Calibri"/>
              </a:rPr>
              <a:t>to</a:t>
            </a:r>
            <a:r>
              <a:rPr dirty="0" sz="2400" spc="-165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10" b="1">
                <a:solidFill>
                  <a:srgbClr val="262626"/>
                </a:solidFill>
                <a:latin typeface="Calibri"/>
                <a:cs typeface="Calibri"/>
              </a:rPr>
              <a:t>tissues.</a:t>
            </a:r>
            <a:endParaRPr sz="2400">
              <a:latin typeface="Calibri"/>
              <a:cs typeface="Calibri"/>
            </a:endParaRPr>
          </a:p>
          <a:p>
            <a:pPr marL="520700" marR="728345" indent="-508000">
              <a:lnSpc>
                <a:spcPct val="100699"/>
              </a:lnSpc>
              <a:spcBef>
                <a:spcPts val="1800"/>
              </a:spcBef>
              <a:tabLst>
                <a:tab pos="520065" algn="l"/>
              </a:tabLst>
            </a:pPr>
            <a:r>
              <a:rPr dirty="0" sz="2000" spc="67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400" spc="-5" b="1">
                <a:solidFill>
                  <a:srgbClr val="262626"/>
                </a:solidFill>
                <a:latin typeface="Calibri"/>
                <a:cs typeface="Calibri"/>
              </a:rPr>
              <a:t>Inability </a:t>
            </a:r>
            <a:r>
              <a:rPr dirty="0" sz="2400" spc="-20" b="1">
                <a:solidFill>
                  <a:srgbClr val="262626"/>
                </a:solidFill>
                <a:latin typeface="Calibri"/>
                <a:cs typeface="Calibri"/>
              </a:rPr>
              <a:t>to </a:t>
            </a:r>
            <a:r>
              <a:rPr dirty="0" sz="2400" spc="-5" b="1">
                <a:solidFill>
                  <a:srgbClr val="262626"/>
                </a:solidFill>
                <a:latin typeface="Calibri"/>
                <a:cs typeface="Calibri"/>
              </a:rPr>
              <a:t>regulate </a:t>
            </a:r>
            <a:r>
              <a:rPr dirty="0" sz="2400" spc="5" b="1">
                <a:solidFill>
                  <a:srgbClr val="262626"/>
                </a:solidFill>
                <a:latin typeface="Calibri"/>
                <a:cs typeface="Calibri"/>
              </a:rPr>
              <a:t>blood </a:t>
            </a:r>
            <a:r>
              <a:rPr dirty="0" sz="2400" spc="40" b="1">
                <a:solidFill>
                  <a:srgbClr val="262626"/>
                </a:solidFill>
                <a:latin typeface="Calibri"/>
                <a:cs typeface="Calibri"/>
              </a:rPr>
              <a:t>pressurecan</a:t>
            </a:r>
            <a:r>
              <a:rPr dirty="0" sz="2400" spc="-7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62626"/>
                </a:solidFill>
                <a:latin typeface="Calibri"/>
                <a:cs typeface="Calibri"/>
              </a:rPr>
              <a:t>contribute</a:t>
            </a:r>
            <a:r>
              <a:rPr dirty="0" sz="2400" spc="-145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262626"/>
                </a:solidFill>
                <a:latin typeface="Calibri"/>
                <a:cs typeface="Calibri"/>
              </a:rPr>
              <a:t>to </a:t>
            </a:r>
            <a:r>
              <a:rPr dirty="0" sz="24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10" b="1">
                <a:solidFill>
                  <a:srgbClr val="262626"/>
                </a:solidFill>
                <a:latin typeface="Calibri"/>
                <a:cs typeface="Calibri"/>
              </a:rPr>
              <a:t>diseases.</a:t>
            </a:r>
            <a:endParaRPr sz="2400">
              <a:latin typeface="Calibri"/>
              <a:cs typeface="Calibri"/>
            </a:endParaRPr>
          </a:p>
          <a:p>
            <a:pPr marL="520700" marR="290195" indent="-508000">
              <a:lnSpc>
                <a:spcPts val="2800"/>
              </a:lnSpc>
              <a:spcBef>
                <a:spcPts val="1980"/>
              </a:spcBef>
              <a:tabLst>
                <a:tab pos="520065" algn="l"/>
              </a:tabLst>
            </a:pPr>
            <a:r>
              <a:rPr dirty="0" sz="2000" spc="67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400" spc="-20" b="1">
                <a:solidFill>
                  <a:srgbClr val="262626"/>
                </a:solidFill>
                <a:latin typeface="Calibri"/>
                <a:cs typeface="Calibri"/>
              </a:rPr>
              <a:t>In </a:t>
            </a:r>
            <a:r>
              <a:rPr dirty="0" sz="2400" spc="10" b="1">
                <a:solidFill>
                  <a:srgbClr val="262626"/>
                </a:solidFill>
                <a:latin typeface="Calibri"/>
                <a:cs typeface="Calibri"/>
              </a:rPr>
              <a:t>order </a:t>
            </a:r>
            <a:r>
              <a:rPr dirty="0" sz="2400" spc="-20" b="1">
                <a:solidFill>
                  <a:srgbClr val="262626"/>
                </a:solidFill>
                <a:latin typeface="Calibri"/>
                <a:cs typeface="Calibri"/>
              </a:rPr>
              <a:t>to </a:t>
            </a:r>
            <a:r>
              <a:rPr dirty="0" sz="2400" spc="-5" b="1">
                <a:solidFill>
                  <a:srgbClr val="262626"/>
                </a:solidFill>
                <a:latin typeface="Calibri"/>
                <a:cs typeface="Calibri"/>
              </a:rPr>
              <a:t>regulate </a:t>
            </a:r>
            <a:r>
              <a:rPr dirty="0" sz="2400" spc="-10" b="1">
                <a:solidFill>
                  <a:srgbClr val="262626"/>
                </a:solidFill>
                <a:latin typeface="Calibri"/>
                <a:cs typeface="Calibri"/>
              </a:rPr>
              <a:t>the </a:t>
            </a:r>
            <a:r>
              <a:rPr dirty="0" sz="2400" spc="5" b="1">
                <a:solidFill>
                  <a:srgbClr val="262626"/>
                </a:solidFill>
                <a:latin typeface="Calibri"/>
                <a:cs typeface="Calibri"/>
              </a:rPr>
              <a:t>blood </a:t>
            </a:r>
            <a:r>
              <a:rPr dirty="0" sz="2400" spc="15" b="1">
                <a:solidFill>
                  <a:srgbClr val="262626"/>
                </a:solidFill>
                <a:latin typeface="Calibri"/>
                <a:cs typeface="Calibri"/>
              </a:rPr>
              <a:t>pressure,</a:t>
            </a:r>
            <a:r>
              <a:rPr dirty="0" sz="2400" spc="-3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262626"/>
                </a:solidFill>
                <a:latin typeface="Calibri"/>
                <a:cs typeface="Calibri"/>
              </a:rPr>
              <a:t>the</a:t>
            </a:r>
            <a:r>
              <a:rPr dirty="0" sz="2400" spc="-55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5" b="1">
                <a:solidFill>
                  <a:srgbClr val="262626"/>
                </a:solidFill>
                <a:latin typeface="Calibri"/>
                <a:cs typeface="Calibri"/>
              </a:rPr>
              <a:t>determining </a:t>
            </a:r>
            <a:r>
              <a:rPr dirty="0" sz="24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5" b="1">
                <a:solidFill>
                  <a:srgbClr val="262626"/>
                </a:solidFill>
                <a:latin typeface="Calibri"/>
                <a:cs typeface="Calibri"/>
              </a:rPr>
              <a:t>factors </a:t>
            </a:r>
            <a:r>
              <a:rPr dirty="0" sz="2400" spc="-5" b="1">
                <a:solidFill>
                  <a:srgbClr val="262626"/>
                </a:solidFill>
                <a:latin typeface="Calibri"/>
                <a:cs typeface="Calibri"/>
              </a:rPr>
              <a:t>have </a:t>
            </a:r>
            <a:r>
              <a:rPr dirty="0" sz="2400" spc="-20" b="1">
                <a:solidFill>
                  <a:srgbClr val="262626"/>
                </a:solidFill>
                <a:latin typeface="Calibri"/>
                <a:cs typeface="Calibri"/>
              </a:rPr>
              <a:t>to </a:t>
            </a:r>
            <a:r>
              <a:rPr dirty="0" sz="2400" spc="5" b="1">
                <a:solidFill>
                  <a:srgbClr val="262626"/>
                </a:solidFill>
                <a:latin typeface="Calibri"/>
                <a:cs typeface="Calibri"/>
              </a:rPr>
              <a:t>be</a:t>
            </a:r>
            <a:r>
              <a:rPr dirty="0" sz="2400" spc="-254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262626"/>
                </a:solidFill>
                <a:latin typeface="Calibri"/>
                <a:cs typeface="Calibri"/>
              </a:rPr>
              <a:t>regulated:</a:t>
            </a:r>
            <a:endParaRPr sz="2400">
              <a:latin typeface="Calibri"/>
              <a:cs typeface="Calibri"/>
            </a:endParaRPr>
          </a:p>
          <a:p>
            <a:pPr marL="990600" indent="-342900">
              <a:lnSpc>
                <a:spcPct val="100000"/>
              </a:lnSpc>
              <a:spcBef>
                <a:spcPts val="1140"/>
              </a:spcBef>
              <a:buClr>
                <a:srgbClr val="C00000"/>
              </a:buClr>
              <a:buSzPct val="86363"/>
              <a:buFont typeface="Arial"/>
              <a:buChar char="§"/>
              <a:tabLst>
                <a:tab pos="989965" algn="l"/>
                <a:tab pos="990600" algn="l"/>
              </a:tabLst>
            </a:pPr>
            <a:r>
              <a:rPr dirty="0" sz="2200" spc="5" b="1">
                <a:solidFill>
                  <a:srgbClr val="262626"/>
                </a:solidFill>
                <a:latin typeface="Calibri"/>
                <a:cs typeface="Calibri"/>
              </a:rPr>
              <a:t>Cardiac</a:t>
            </a:r>
            <a:r>
              <a:rPr dirty="0" sz="2200" spc="-19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200" spc="20" b="1">
                <a:solidFill>
                  <a:srgbClr val="262626"/>
                </a:solidFill>
                <a:latin typeface="Calibri"/>
                <a:cs typeface="Calibri"/>
              </a:rPr>
              <a:t>output.</a:t>
            </a:r>
            <a:endParaRPr sz="2200">
              <a:latin typeface="Calibri"/>
              <a:cs typeface="Calibri"/>
            </a:endParaRPr>
          </a:p>
          <a:p>
            <a:pPr marL="990600" indent="-342900">
              <a:lnSpc>
                <a:spcPct val="100000"/>
              </a:lnSpc>
              <a:spcBef>
                <a:spcPts val="660"/>
              </a:spcBef>
              <a:buClr>
                <a:srgbClr val="C00000"/>
              </a:buClr>
              <a:buSzPct val="86363"/>
              <a:buFont typeface="Arial"/>
              <a:buChar char="§"/>
              <a:tabLst>
                <a:tab pos="989965" algn="l"/>
                <a:tab pos="990600" algn="l"/>
              </a:tabLst>
            </a:pPr>
            <a:r>
              <a:rPr dirty="0" sz="2200" b="1">
                <a:solidFill>
                  <a:srgbClr val="262626"/>
                </a:solidFill>
                <a:latin typeface="Calibri"/>
                <a:cs typeface="Calibri"/>
              </a:rPr>
              <a:t>Peripheral</a:t>
            </a:r>
            <a:r>
              <a:rPr dirty="0" sz="2200" spc="-175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262626"/>
                </a:solidFill>
                <a:latin typeface="Calibri"/>
                <a:cs typeface="Calibri"/>
              </a:rPr>
              <a:t>resistance.</a:t>
            </a:r>
            <a:endParaRPr sz="2200">
              <a:latin typeface="Calibri"/>
              <a:cs typeface="Calibri"/>
            </a:endParaRPr>
          </a:p>
          <a:p>
            <a:pPr marL="990600" indent="-342900">
              <a:lnSpc>
                <a:spcPct val="100000"/>
              </a:lnSpc>
              <a:spcBef>
                <a:spcPts val="560"/>
              </a:spcBef>
              <a:buClr>
                <a:srgbClr val="C00000"/>
              </a:buClr>
              <a:buSzPct val="86363"/>
              <a:buFont typeface="Arial"/>
              <a:buChar char="§"/>
              <a:tabLst>
                <a:tab pos="989965" algn="l"/>
                <a:tab pos="990600" algn="l"/>
              </a:tabLst>
            </a:pPr>
            <a:r>
              <a:rPr dirty="0" sz="2200" spc="-10" b="1">
                <a:solidFill>
                  <a:srgbClr val="262626"/>
                </a:solidFill>
                <a:latin typeface="Calibri"/>
                <a:cs typeface="Calibri"/>
              </a:rPr>
              <a:t>Blood</a:t>
            </a:r>
            <a:r>
              <a:rPr dirty="0" sz="2200" spc="-6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262626"/>
                </a:solidFill>
                <a:latin typeface="Calibri"/>
                <a:cs typeface="Calibri"/>
              </a:rPr>
              <a:t>volume.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177" rIns="0" bIns="0" rtlCol="0" vert="horz">
            <a:spAutoFit/>
          </a:bodyPr>
          <a:lstStyle/>
          <a:p>
            <a:pPr marL="1459230">
              <a:lnSpc>
                <a:spcPct val="100000"/>
              </a:lnSpc>
            </a:pPr>
            <a:r>
              <a:rPr dirty="0" sz="4000"/>
              <a:t>Regulation </a:t>
            </a:r>
            <a:r>
              <a:rPr dirty="0" sz="4000" spc="-5"/>
              <a:t>of</a:t>
            </a:r>
            <a:r>
              <a:rPr dirty="0" sz="4000" spc="-75"/>
              <a:t> </a:t>
            </a:r>
            <a:r>
              <a:rPr dirty="0" sz="4000" spc="5"/>
              <a:t>ABP</a:t>
            </a:r>
            <a:endParaRPr sz="4000"/>
          </a:p>
        </p:txBody>
      </p:sp>
      <p:sp>
        <p:nvSpPr>
          <p:cNvPr id="10" name="object 10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078431" y="6561770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86140" y="6645632"/>
            <a:ext cx="1358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z="1200" b="1">
                <a:solidFill>
                  <a:srgbClr val="002060"/>
                </a:solidFill>
                <a:latin typeface="Arial"/>
                <a:cs typeface="Arial"/>
              </a:rPr>
              <a:t>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86130">
              <a:lnSpc>
                <a:spcPts val="4310"/>
              </a:lnSpc>
            </a:pPr>
            <a:r>
              <a:rPr dirty="0" spc="-5"/>
              <a:t>Intermediate</a:t>
            </a:r>
            <a:r>
              <a:rPr dirty="0" spc="-85"/>
              <a:t> </a:t>
            </a:r>
            <a:r>
              <a:rPr dirty="0" spc="-10"/>
              <a:t>Mechanisms:</a:t>
            </a:r>
          </a:p>
          <a:p>
            <a:pPr marL="608330">
              <a:lnSpc>
                <a:spcPts val="3350"/>
              </a:lnSpc>
            </a:pPr>
            <a:r>
              <a:rPr dirty="0" sz="2800" spc="-5">
                <a:solidFill>
                  <a:srgbClr val="141516"/>
                </a:solidFill>
              </a:rPr>
              <a:t>Activated </a:t>
            </a:r>
            <a:r>
              <a:rPr dirty="0" sz="2800">
                <a:solidFill>
                  <a:srgbClr val="141516"/>
                </a:solidFill>
              </a:rPr>
              <a:t>within </a:t>
            </a:r>
            <a:r>
              <a:rPr dirty="0" sz="2800" spc="5">
                <a:solidFill>
                  <a:srgbClr val="141516"/>
                </a:solidFill>
              </a:rPr>
              <a:t>30 </a:t>
            </a:r>
            <a:r>
              <a:rPr dirty="0" sz="2800" spc="-5">
                <a:solidFill>
                  <a:srgbClr val="141516"/>
                </a:solidFill>
              </a:rPr>
              <a:t>min </a:t>
            </a:r>
            <a:r>
              <a:rPr dirty="0" sz="2800">
                <a:solidFill>
                  <a:srgbClr val="141516"/>
                </a:solidFill>
              </a:rPr>
              <a:t>to </a:t>
            </a:r>
            <a:r>
              <a:rPr dirty="0" sz="2800" spc="-10">
                <a:solidFill>
                  <a:srgbClr val="141516"/>
                </a:solidFill>
              </a:rPr>
              <a:t>several</a:t>
            </a:r>
            <a:r>
              <a:rPr dirty="0" sz="2800" spc="-310">
                <a:solidFill>
                  <a:srgbClr val="141516"/>
                </a:solidFill>
              </a:rPr>
              <a:t> </a:t>
            </a:r>
            <a:r>
              <a:rPr dirty="0" sz="2800" spc="-10">
                <a:solidFill>
                  <a:srgbClr val="141516"/>
                </a:solidFill>
              </a:rPr>
              <a:t>hrs.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857601" y="2424950"/>
            <a:ext cx="7549515" cy="2955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indent="-444500">
              <a:lnSpc>
                <a:spcPct val="100000"/>
              </a:lnSpc>
              <a:buClr>
                <a:srgbClr val="C00000"/>
              </a:buClr>
              <a:buFont typeface="Calibri"/>
              <a:buAutoNum type="arabicPeriod"/>
              <a:tabLst>
                <a:tab pos="456565" algn="l"/>
                <a:tab pos="457200" algn="l"/>
              </a:tabLst>
            </a:pPr>
            <a:r>
              <a:rPr dirty="0" sz="2800" spc="-10">
                <a:solidFill>
                  <a:srgbClr val="141516"/>
                </a:solidFill>
                <a:latin typeface="Calibri"/>
                <a:cs typeface="Calibri"/>
              </a:rPr>
              <a:t>Renin-angiotensin </a:t>
            </a:r>
            <a:r>
              <a:rPr dirty="0" sz="2800">
                <a:solidFill>
                  <a:srgbClr val="141516"/>
                </a:solidFill>
                <a:latin typeface="Calibri"/>
                <a:cs typeface="Calibri"/>
              </a:rPr>
              <a:t>vasoconstrictor</a:t>
            </a:r>
            <a:r>
              <a:rPr dirty="0" sz="2800" spc="-21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41516"/>
                </a:solidFill>
                <a:latin typeface="Calibri"/>
                <a:cs typeface="Calibri"/>
              </a:rPr>
              <a:t>mechanism.</a:t>
            </a:r>
            <a:endParaRPr sz="2800">
              <a:latin typeface="Calibri"/>
              <a:cs typeface="Calibri"/>
            </a:endParaRPr>
          </a:p>
          <a:p>
            <a:pPr marL="457200" indent="-444500">
              <a:lnSpc>
                <a:spcPct val="100000"/>
              </a:lnSpc>
              <a:spcBef>
                <a:spcPts val="1940"/>
              </a:spcBef>
              <a:buClr>
                <a:srgbClr val="C00000"/>
              </a:buClr>
              <a:buFont typeface="Calibri"/>
              <a:buAutoNum type="arabicPeriod"/>
              <a:tabLst>
                <a:tab pos="456565" algn="l"/>
                <a:tab pos="457200" algn="l"/>
              </a:tabLst>
            </a:pPr>
            <a:r>
              <a:rPr dirty="0" sz="2800" spc="-15">
                <a:solidFill>
                  <a:srgbClr val="141516"/>
                </a:solidFill>
                <a:latin typeface="Calibri"/>
                <a:cs typeface="Calibri"/>
              </a:rPr>
              <a:t>Stress-relaxation </a:t>
            </a:r>
            <a:r>
              <a:rPr dirty="0" sz="2800" spc="10">
                <a:solidFill>
                  <a:srgbClr val="141516"/>
                </a:solidFill>
                <a:latin typeface="Calibri"/>
                <a:cs typeface="Calibri"/>
              </a:rPr>
              <a:t>of </a:t>
            </a:r>
            <a:r>
              <a:rPr dirty="0" sz="2800" spc="-5">
                <a:solidFill>
                  <a:srgbClr val="141516"/>
                </a:solidFill>
                <a:latin typeface="Calibri"/>
                <a:cs typeface="Calibri"/>
              </a:rPr>
              <a:t>the</a:t>
            </a:r>
            <a:r>
              <a:rPr dirty="0" sz="2800" spc="-9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141516"/>
                </a:solidFill>
                <a:latin typeface="Calibri"/>
                <a:cs typeface="Calibri"/>
              </a:rPr>
              <a:t>vasculature.</a:t>
            </a:r>
            <a:endParaRPr sz="2800">
              <a:latin typeface="Calibri"/>
              <a:cs typeface="Calibri"/>
            </a:endParaRPr>
          </a:p>
          <a:p>
            <a:pPr marL="457200" indent="-444500">
              <a:lnSpc>
                <a:spcPct val="100000"/>
              </a:lnSpc>
              <a:spcBef>
                <a:spcPts val="1839"/>
              </a:spcBef>
              <a:buClr>
                <a:srgbClr val="C00000"/>
              </a:buClr>
              <a:buFont typeface="Calibri"/>
              <a:buAutoNum type="arabicPeriod"/>
              <a:tabLst>
                <a:tab pos="456565" algn="l"/>
                <a:tab pos="457200" algn="l"/>
              </a:tabLst>
            </a:pPr>
            <a:r>
              <a:rPr dirty="0" sz="2800" spc="-15">
                <a:solidFill>
                  <a:srgbClr val="141516"/>
                </a:solidFill>
                <a:latin typeface="Calibri"/>
                <a:cs typeface="Calibri"/>
              </a:rPr>
              <a:t>Fluid </a:t>
            </a:r>
            <a:r>
              <a:rPr dirty="0" sz="2800" spc="5">
                <a:solidFill>
                  <a:srgbClr val="141516"/>
                </a:solidFill>
                <a:latin typeface="Calibri"/>
                <a:cs typeface="Calibri"/>
              </a:rPr>
              <a:t>Shift</a:t>
            </a:r>
            <a:r>
              <a:rPr dirty="0" sz="2800" spc="-135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141516"/>
                </a:solidFill>
                <a:latin typeface="Calibri"/>
                <a:cs typeface="Calibri"/>
              </a:rPr>
              <a:t>mechanism.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3100"/>
              </a:lnSpc>
              <a:tabLst>
                <a:tab pos="469265" algn="l"/>
              </a:tabLst>
            </a:pPr>
            <a:r>
              <a:rPr dirty="0" sz="2200" spc="735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600" spc="-20" b="1">
                <a:latin typeface="Corbel"/>
                <a:cs typeface="Corbel"/>
              </a:rPr>
              <a:t>During </a:t>
            </a:r>
            <a:r>
              <a:rPr dirty="0" sz="2600" b="1">
                <a:latin typeface="Corbel"/>
                <a:cs typeface="Corbel"/>
              </a:rPr>
              <a:t>this </a:t>
            </a:r>
            <a:r>
              <a:rPr dirty="0" sz="2600" spc="-20" b="1">
                <a:latin typeface="Corbel"/>
                <a:cs typeface="Corbel"/>
              </a:rPr>
              <a:t>time, </a:t>
            </a:r>
            <a:r>
              <a:rPr dirty="0" sz="2600" spc="15" b="1">
                <a:latin typeface="Corbel"/>
                <a:cs typeface="Corbel"/>
              </a:rPr>
              <a:t>the </a:t>
            </a:r>
            <a:r>
              <a:rPr dirty="0" sz="2600" spc="-20" b="1">
                <a:latin typeface="Corbel"/>
                <a:cs typeface="Corbel"/>
              </a:rPr>
              <a:t>nervous</a:t>
            </a:r>
            <a:r>
              <a:rPr dirty="0" sz="2600" spc="245" b="1">
                <a:latin typeface="Corbel"/>
                <a:cs typeface="Corbel"/>
              </a:rPr>
              <a:t> </a:t>
            </a:r>
            <a:r>
              <a:rPr dirty="0" sz="2600" spc="-25" b="1">
                <a:latin typeface="Corbel"/>
                <a:cs typeface="Corbel"/>
              </a:rPr>
              <a:t>mechanisms</a:t>
            </a:r>
            <a:r>
              <a:rPr dirty="0" sz="2600" spc="160" b="1">
                <a:latin typeface="Corbel"/>
                <a:cs typeface="Corbel"/>
              </a:rPr>
              <a:t> </a:t>
            </a:r>
            <a:r>
              <a:rPr dirty="0" sz="2600" spc="-5" b="1">
                <a:latin typeface="Corbel"/>
                <a:cs typeface="Corbel"/>
              </a:rPr>
              <a:t>usually </a:t>
            </a:r>
            <a:r>
              <a:rPr dirty="0" sz="2600" b="1">
                <a:latin typeface="Corbel"/>
                <a:cs typeface="Corbel"/>
              </a:rPr>
              <a:t> </a:t>
            </a:r>
            <a:r>
              <a:rPr dirty="0" sz="2600" spc="-35" b="1">
                <a:latin typeface="Corbel"/>
                <a:cs typeface="Corbel"/>
              </a:rPr>
              <a:t>become </a:t>
            </a:r>
            <a:r>
              <a:rPr dirty="0" sz="2600" b="1">
                <a:latin typeface="Corbel"/>
                <a:cs typeface="Corbel"/>
              </a:rPr>
              <a:t>less &amp; less</a:t>
            </a:r>
            <a:r>
              <a:rPr dirty="0" sz="2600" spc="185" b="1">
                <a:latin typeface="Corbel"/>
                <a:cs typeface="Corbel"/>
              </a:rPr>
              <a:t> </a:t>
            </a:r>
            <a:r>
              <a:rPr dirty="0" sz="2600" spc="-10" b="1">
                <a:latin typeface="Corbel"/>
                <a:cs typeface="Corbel"/>
              </a:rPr>
              <a:t>effective.</a:t>
            </a:r>
            <a:endParaRPr sz="26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13902" y="6526673"/>
            <a:ext cx="19939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 b="1">
                <a:latin typeface="Arial"/>
                <a:cs typeface="Arial"/>
              </a:rPr>
              <a:t>3</a:t>
            </a:r>
            <a:r>
              <a:rPr dirty="0" sz="1200" b="1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078431" y="6546998"/>
            <a:ext cx="2524125" cy="172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406400"/>
            <a:ext cx="9144000" cy="774700"/>
          </a:xfrm>
          <a:custGeom>
            <a:avLst/>
            <a:gdLst/>
            <a:ahLst/>
            <a:cxnLst/>
            <a:rect l="l" t="t" r="r" b="b"/>
            <a:pathLst>
              <a:path w="9144000" h="774700">
                <a:moveTo>
                  <a:pt x="0" y="774700"/>
                </a:moveTo>
                <a:lnTo>
                  <a:pt x="9144000" y="774700"/>
                </a:lnTo>
                <a:lnTo>
                  <a:pt x="9144000" y="0"/>
                </a:lnTo>
                <a:lnTo>
                  <a:pt x="0" y="0"/>
                </a:lnTo>
                <a:lnTo>
                  <a:pt x="0" y="77470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3075" y="534098"/>
            <a:ext cx="8201659" cy="5003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15"/>
              <a:t>1. </a:t>
            </a:r>
            <a:r>
              <a:rPr dirty="0" sz="3200" spc="-25"/>
              <a:t>Angiotensin </a:t>
            </a:r>
            <a:r>
              <a:rPr dirty="0" sz="3200" spc="-35"/>
              <a:t>Vasoconstriction</a:t>
            </a:r>
            <a:r>
              <a:rPr dirty="0" sz="3200" spc="375"/>
              <a:t> </a:t>
            </a:r>
            <a:r>
              <a:rPr dirty="0" sz="3200" spc="-15"/>
              <a:t>System</a:t>
            </a:r>
            <a:endParaRPr sz="3200"/>
          </a:p>
        </p:txBody>
      </p:sp>
      <p:sp>
        <p:nvSpPr>
          <p:cNvPr id="10" name="object 10"/>
          <p:cNvSpPr/>
          <p:nvPr/>
        </p:nvSpPr>
        <p:spPr>
          <a:xfrm>
            <a:off x="0" y="1181100"/>
            <a:ext cx="9144000" cy="5676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413902" y="6526673"/>
            <a:ext cx="19939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 b="1">
                <a:latin typeface="Arial"/>
                <a:cs typeface="Arial"/>
              </a:rPr>
              <a:t>3</a:t>
            </a:r>
            <a:r>
              <a:rPr dirty="0" sz="1200" b="1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29055" y="1742655"/>
            <a:ext cx="8003540" cy="279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0" marR="808355" indent="-533400">
              <a:lnSpc>
                <a:spcPct val="101000"/>
              </a:lnSpc>
              <a:tabLst>
                <a:tab pos="545465" algn="l"/>
              </a:tabLst>
            </a:pPr>
            <a:r>
              <a:rPr dirty="0" sz="2200" spc="735">
                <a:solidFill>
                  <a:srgbClr val="FF0000"/>
                </a:solidFill>
                <a:latin typeface="Arial"/>
                <a:cs typeface="Arial"/>
              </a:rPr>
              <a:t>q	</a:t>
            </a:r>
            <a:r>
              <a:rPr dirty="0" sz="2600" spc="10">
                <a:latin typeface="Calibri"/>
                <a:cs typeface="Calibri"/>
              </a:rPr>
              <a:t>Movement</a:t>
            </a:r>
            <a:r>
              <a:rPr dirty="0" sz="2600" spc="-165">
                <a:latin typeface="Calibri"/>
                <a:cs typeface="Calibri"/>
              </a:rPr>
              <a:t> </a:t>
            </a:r>
            <a:r>
              <a:rPr dirty="0" sz="2600" spc="10">
                <a:latin typeface="Calibri"/>
                <a:cs typeface="Calibri"/>
              </a:rPr>
              <a:t>of</a:t>
            </a:r>
            <a:r>
              <a:rPr dirty="0" sz="2600" spc="-90">
                <a:latin typeface="Calibri"/>
                <a:cs typeface="Calibri"/>
              </a:rPr>
              <a:t> </a:t>
            </a:r>
            <a:r>
              <a:rPr dirty="0" sz="2600" spc="5">
                <a:latin typeface="Calibri"/>
                <a:cs typeface="Calibri"/>
              </a:rPr>
              <a:t>fluid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5">
                <a:latin typeface="Calibri"/>
                <a:cs typeface="Calibri"/>
              </a:rPr>
              <a:t>from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interstitial</a:t>
            </a:r>
            <a:r>
              <a:rPr dirty="0" sz="2600" spc="-9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spaces </a:t>
            </a:r>
            <a:r>
              <a:rPr dirty="0" sz="2600" spc="10">
                <a:latin typeface="Calibri"/>
                <a:cs typeface="Calibri"/>
              </a:rPr>
              <a:t>into 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15" b="1">
                <a:latin typeface="Calibri"/>
                <a:cs typeface="Calibri"/>
              </a:rPr>
              <a:t>capillaries </a:t>
            </a:r>
            <a:r>
              <a:rPr dirty="0" sz="2600">
                <a:latin typeface="Calibri"/>
                <a:cs typeface="Calibri"/>
              </a:rPr>
              <a:t>in </a:t>
            </a:r>
            <a:r>
              <a:rPr dirty="0" sz="2600" spc="5">
                <a:latin typeface="Calibri"/>
                <a:cs typeface="Calibri"/>
              </a:rPr>
              <a:t>response </a:t>
            </a:r>
            <a:r>
              <a:rPr dirty="0" sz="2600" spc="10">
                <a:latin typeface="Calibri"/>
                <a:cs typeface="Calibri"/>
              </a:rPr>
              <a:t>to </a:t>
            </a:r>
            <a:r>
              <a:rPr dirty="0" sz="2600" b="1">
                <a:latin typeface="Calibri"/>
                <a:cs typeface="Calibri"/>
              </a:rPr>
              <a:t>↓ </a:t>
            </a:r>
            <a:r>
              <a:rPr dirty="0" sz="2600" spc="20" b="1">
                <a:latin typeface="Calibri"/>
                <a:cs typeface="Calibri"/>
              </a:rPr>
              <a:t>BP </a:t>
            </a:r>
            <a:r>
              <a:rPr dirty="0" sz="2600" spc="10">
                <a:latin typeface="Calibri"/>
                <a:cs typeface="Calibri"/>
              </a:rPr>
              <a:t>to </a:t>
            </a:r>
            <a:r>
              <a:rPr dirty="0" sz="2600" spc="-5">
                <a:latin typeface="Calibri"/>
                <a:cs typeface="Calibri"/>
              </a:rPr>
              <a:t>maintain</a:t>
            </a:r>
            <a:r>
              <a:rPr dirty="0" sz="2600" spc="-254">
                <a:latin typeface="Calibri"/>
                <a:cs typeface="Calibri"/>
              </a:rPr>
              <a:t> </a:t>
            </a:r>
            <a:r>
              <a:rPr dirty="0" sz="2600" spc="20">
                <a:latin typeface="Calibri"/>
                <a:cs typeface="Calibri"/>
              </a:rPr>
              <a:t>blood  </a:t>
            </a:r>
            <a:r>
              <a:rPr dirty="0" sz="2600" spc="15">
                <a:latin typeface="Calibri"/>
                <a:cs typeface="Calibri"/>
              </a:rPr>
              <a:t>volume.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Times New Roman"/>
              <a:cs typeface="Times New Roman"/>
            </a:endParaRPr>
          </a:p>
          <a:p>
            <a:pPr marL="546100" marR="5080" indent="-533400">
              <a:lnSpc>
                <a:spcPct val="101000"/>
              </a:lnSpc>
              <a:tabLst>
                <a:tab pos="545465" algn="l"/>
              </a:tabLst>
            </a:pPr>
            <a:r>
              <a:rPr dirty="0" sz="2200" spc="735">
                <a:solidFill>
                  <a:srgbClr val="FF0000"/>
                </a:solidFill>
                <a:latin typeface="Arial"/>
                <a:cs typeface="Arial"/>
              </a:rPr>
              <a:t>q	</a:t>
            </a:r>
            <a:r>
              <a:rPr dirty="0" sz="2600" spc="-10">
                <a:latin typeface="Calibri"/>
                <a:cs typeface="Calibri"/>
              </a:rPr>
              <a:t>Conversely, </a:t>
            </a:r>
            <a:r>
              <a:rPr dirty="0" sz="2600" spc="15">
                <a:latin typeface="Calibri"/>
                <a:cs typeface="Calibri"/>
              </a:rPr>
              <a:t>when </a:t>
            </a:r>
            <a:r>
              <a:rPr dirty="0" sz="2600" spc="-15" b="1">
                <a:latin typeface="Calibri"/>
                <a:cs typeface="Calibri"/>
              </a:rPr>
              <a:t>capillary </a:t>
            </a:r>
            <a:r>
              <a:rPr dirty="0" sz="2600" spc="-20" b="1">
                <a:latin typeface="Calibri"/>
                <a:cs typeface="Calibri"/>
              </a:rPr>
              <a:t>pressure </a:t>
            </a:r>
            <a:r>
              <a:rPr dirty="0" sz="2600" b="1">
                <a:latin typeface="Calibri"/>
                <a:cs typeface="Calibri"/>
              </a:rPr>
              <a:t>↑ </a:t>
            </a:r>
            <a:r>
              <a:rPr dirty="0" sz="2600" spc="-5" b="1">
                <a:latin typeface="Calibri"/>
                <a:cs typeface="Calibri"/>
              </a:rPr>
              <a:t>too </a:t>
            </a:r>
            <a:r>
              <a:rPr dirty="0" sz="2600" spc="-15" b="1">
                <a:latin typeface="Calibri"/>
                <a:cs typeface="Calibri"/>
              </a:rPr>
              <a:t>high</a:t>
            </a:r>
            <a:r>
              <a:rPr dirty="0" sz="2600" spc="-15">
                <a:latin typeface="Calibri"/>
                <a:cs typeface="Calibri"/>
              </a:rPr>
              <a:t>,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5">
                <a:latin typeface="Calibri"/>
                <a:cs typeface="Calibri"/>
              </a:rPr>
              <a:t>fluid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is  lost </a:t>
            </a:r>
            <a:r>
              <a:rPr dirty="0" sz="2600" spc="15">
                <a:latin typeface="Calibri"/>
                <a:cs typeface="Calibri"/>
              </a:rPr>
              <a:t>out </a:t>
            </a:r>
            <a:r>
              <a:rPr dirty="0" sz="2600" spc="10">
                <a:latin typeface="Calibri"/>
                <a:cs typeface="Calibri"/>
              </a:rPr>
              <a:t>of </a:t>
            </a:r>
            <a:r>
              <a:rPr dirty="0" sz="2600">
                <a:latin typeface="Calibri"/>
                <a:cs typeface="Calibri"/>
              </a:rPr>
              <a:t>circulation </a:t>
            </a:r>
            <a:r>
              <a:rPr dirty="0" sz="2600" spc="10">
                <a:latin typeface="Calibri"/>
                <a:cs typeface="Calibri"/>
              </a:rPr>
              <a:t>into </a:t>
            </a:r>
            <a:r>
              <a:rPr dirty="0" sz="2600" spc="15">
                <a:latin typeface="Calibri"/>
                <a:cs typeface="Calibri"/>
              </a:rPr>
              <a:t>the </a:t>
            </a:r>
            <a:r>
              <a:rPr dirty="0" sz="2600">
                <a:latin typeface="Calibri"/>
                <a:cs typeface="Calibri"/>
              </a:rPr>
              <a:t>tissues, </a:t>
            </a:r>
            <a:r>
              <a:rPr dirty="0" sz="2600" spc="10">
                <a:latin typeface="Calibri"/>
                <a:cs typeface="Calibri"/>
              </a:rPr>
              <a:t>reducing </a:t>
            </a:r>
            <a:r>
              <a:rPr dirty="0" sz="2600" spc="15">
                <a:latin typeface="Calibri"/>
                <a:cs typeface="Calibri"/>
              </a:rPr>
              <a:t>blood  volume </a:t>
            </a:r>
            <a:r>
              <a:rPr dirty="0" sz="2600" spc="-25">
                <a:latin typeface="Calibri"/>
                <a:cs typeface="Calibri"/>
              </a:rPr>
              <a:t>as </a:t>
            </a:r>
            <a:r>
              <a:rPr dirty="0" sz="2600" spc="10">
                <a:latin typeface="Calibri"/>
                <a:cs typeface="Calibri"/>
              </a:rPr>
              <a:t>well </a:t>
            </a:r>
            <a:r>
              <a:rPr dirty="0" sz="2600" spc="-25">
                <a:latin typeface="Calibri"/>
                <a:cs typeface="Calibri"/>
              </a:rPr>
              <a:t>as </a:t>
            </a:r>
            <a:r>
              <a:rPr dirty="0" sz="2600" spc="-20">
                <a:latin typeface="Calibri"/>
                <a:cs typeface="Calibri"/>
              </a:rPr>
              <a:t>all </a:t>
            </a:r>
            <a:r>
              <a:rPr dirty="0" sz="2600">
                <a:latin typeface="Calibri"/>
                <a:cs typeface="Calibri"/>
              </a:rPr>
              <a:t>pressures </a:t>
            </a:r>
            <a:r>
              <a:rPr dirty="0" sz="2600" spc="15">
                <a:latin typeface="Calibri"/>
                <a:cs typeface="Calibri"/>
              </a:rPr>
              <a:t>throughout</a:t>
            </a:r>
            <a:r>
              <a:rPr dirty="0" sz="2600" spc="-29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circulation.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546100"/>
            <a:ext cx="9144000" cy="800100"/>
          </a:xfrm>
          <a:custGeom>
            <a:avLst/>
            <a:gdLst/>
            <a:ahLst/>
            <a:cxnLst/>
            <a:rect l="l" t="t" r="r" b="b"/>
            <a:pathLst>
              <a:path w="9144000" h="800100">
                <a:moveTo>
                  <a:pt x="0" y="800100"/>
                </a:moveTo>
                <a:lnTo>
                  <a:pt x="9144000" y="800100"/>
                </a:lnTo>
                <a:lnTo>
                  <a:pt x="91440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59000" y="661771"/>
            <a:ext cx="5231130" cy="5003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83565" algn="l"/>
              </a:tabLst>
            </a:pPr>
            <a:r>
              <a:rPr dirty="0" sz="3200" spc="-15"/>
              <a:t>2.	</a:t>
            </a:r>
            <a:r>
              <a:rPr dirty="0" sz="3200" spc="-5"/>
              <a:t>Fluid </a:t>
            </a:r>
            <a:r>
              <a:rPr dirty="0" sz="3200" spc="10"/>
              <a:t>Shift</a:t>
            </a:r>
            <a:r>
              <a:rPr dirty="0" sz="3200" spc="-135"/>
              <a:t> </a:t>
            </a:r>
            <a:r>
              <a:rPr dirty="0" sz="3200" spc="-15"/>
              <a:t>Mechanism</a:t>
            </a:r>
            <a:endParaRPr sz="3200"/>
          </a:p>
        </p:txBody>
      </p:sp>
      <p:sp>
        <p:nvSpPr>
          <p:cNvPr id="11" name="object 11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32</a:t>
            </a:fld>
          </a:p>
        </p:txBody>
      </p:sp>
      <p:sp>
        <p:nvSpPr>
          <p:cNvPr id="13" name="object 13"/>
          <p:cNvSpPr txBox="1"/>
          <p:nvPr/>
        </p:nvSpPr>
        <p:spPr>
          <a:xfrm>
            <a:off x="2078431" y="6566854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73071" y="1818022"/>
            <a:ext cx="7726680" cy="3714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205740" indent="-444500">
              <a:lnSpc>
                <a:spcPct val="100699"/>
              </a:lnSpc>
              <a:buClr>
                <a:srgbClr val="8D1515"/>
              </a:buClr>
              <a:buSzPct val="145833"/>
              <a:buFont typeface="Arial"/>
              <a:buChar char="•"/>
              <a:tabLst>
                <a:tab pos="456565" algn="l"/>
                <a:tab pos="457200" algn="l"/>
              </a:tabLst>
            </a:pPr>
            <a:r>
              <a:rPr dirty="0" sz="2400" spc="5">
                <a:latin typeface="Calibri"/>
                <a:cs typeface="Calibri"/>
              </a:rPr>
              <a:t>Adjustment</a:t>
            </a:r>
            <a:r>
              <a:rPr dirty="0" sz="2400" spc="-150">
                <a:latin typeface="Calibri"/>
                <a:cs typeface="Calibri"/>
              </a:rPr>
              <a:t> </a:t>
            </a:r>
            <a:r>
              <a:rPr dirty="0" sz="2400" spc="15">
                <a:latin typeface="Calibri"/>
                <a:cs typeface="Calibri"/>
              </a:rPr>
              <a:t>of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25">
                <a:latin typeface="Calibri"/>
                <a:cs typeface="Calibri"/>
              </a:rPr>
              <a:t>blood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vessel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smooth </a:t>
            </a:r>
            <a:r>
              <a:rPr dirty="0" sz="2400">
                <a:latin typeface="Calibri"/>
                <a:cs typeface="Calibri"/>
              </a:rPr>
              <a:t>muscle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to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respond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to  changes </a:t>
            </a:r>
            <a:r>
              <a:rPr dirty="0" sz="2400" spc="20">
                <a:latin typeface="Calibri"/>
                <a:cs typeface="Calibri"/>
              </a:rPr>
              <a:t>in </a:t>
            </a:r>
            <a:r>
              <a:rPr dirty="0" sz="2400" spc="25">
                <a:latin typeface="Calibri"/>
                <a:cs typeface="Calibri"/>
              </a:rPr>
              <a:t>blood</a:t>
            </a:r>
            <a:r>
              <a:rPr dirty="0" sz="2400" spc="-275">
                <a:latin typeface="Calibri"/>
                <a:cs typeface="Calibri"/>
              </a:rPr>
              <a:t> </a:t>
            </a:r>
            <a:r>
              <a:rPr dirty="0" sz="2400" spc="15">
                <a:latin typeface="Calibri"/>
                <a:cs typeface="Calibri"/>
              </a:rPr>
              <a:t>volume.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8D1515"/>
              </a:buClr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457200" marR="5080" indent="-444500">
              <a:lnSpc>
                <a:spcPct val="99500"/>
              </a:lnSpc>
              <a:spcBef>
                <a:spcPts val="5"/>
              </a:spcBef>
              <a:buClr>
                <a:srgbClr val="8D1515"/>
              </a:buClr>
              <a:buSzPct val="145833"/>
              <a:buFont typeface="Arial"/>
              <a:buChar char="•"/>
              <a:tabLst>
                <a:tab pos="456565" algn="l"/>
                <a:tab pos="457200" algn="l"/>
              </a:tabLst>
            </a:pPr>
            <a:r>
              <a:rPr dirty="0" sz="2400">
                <a:latin typeface="Calibri"/>
                <a:cs typeface="Calibri"/>
              </a:rPr>
              <a:t>When </a:t>
            </a:r>
            <a:r>
              <a:rPr dirty="0" sz="2400" spc="-15">
                <a:latin typeface="Calibri"/>
                <a:cs typeface="Calibri"/>
              </a:rPr>
              <a:t>pressure </a:t>
            </a:r>
            <a:r>
              <a:rPr dirty="0" sz="2400" spc="20">
                <a:latin typeface="Calibri"/>
                <a:cs typeface="Calibri"/>
              </a:rPr>
              <a:t>in </a:t>
            </a:r>
            <a:r>
              <a:rPr dirty="0" sz="2400" spc="30">
                <a:latin typeface="Calibri"/>
                <a:cs typeface="Calibri"/>
              </a:rPr>
              <a:t>blood </a:t>
            </a:r>
            <a:r>
              <a:rPr dirty="0" sz="2400" spc="-5">
                <a:latin typeface="Calibri"/>
                <a:cs typeface="Calibri"/>
              </a:rPr>
              <a:t>vessels </a:t>
            </a:r>
            <a:r>
              <a:rPr dirty="0" sz="2400" spc="5">
                <a:latin typeface="Calibri"/>
                <a:cs typeface="Calibri"/>
              </a:rPr>
              <a:t>becomes </a:t>
            </a:r>
            <a:r>
              <a:rPr dirty="0" sz="2400" spc="-10" b="1">
                <a:latin typeface="Calibri"/>
                <a:cs typeface="Calibri"/>
              </a:rPr>
              <a:t>too </a:t>
            </a:r>
            <a:r>
              <a:rPr dirty="0" sz="2400" spc="-5" b="1">
                <a:latin typeface="Calibri"/>
                <a:cs typeface="Calibri"/>
              </a:rPr>
              <a:t>high</a:t>
            </a:r>
            <a:r>
              <a:rPr dirty="0" sz="2400" spc="-5">
                <a:latin typeface="Calibri"/>
                <a:cs typeface="Calibri"/>
              </a:rPr>
              <a:t>, </a:t>
            </a:r>
            <a:r>
              <a:rPr dirty="0" sz="2400" spc="5">
                <a:latin typeface="Calibri"/>
                <a:cs typeface="Calibri"/>
              </a:rPr>
              <a:t>they  become </a:t>
            </a:r>
            <a:r>
              <a:rPr dirty="0" sz="2400" spc="-10">
                <a:latin typeface="Calibri"/>
                <a:cs typeface="Calibri"/>
              </a:rPr>
              <a:t>stretched </a:t>
            </a:r>
            <a:r>
              <a:rPr dirty="0" sz="2400">
                <a:latin typeface="Calibri"/>
                <a:cs typeface="Calibri"/>
              </a:rPr>
              <a:t>&amp; </a:t>
            </a:r>
            <a:r>
              <a:rPr dirty="0" sz="2400" spc="-25">
                <a:latin typeface="Calibri"/>
                <a:cs typeface="Calibri"/>
              </a:rPr>
              <a:t>keep </a:t>
            </a:r>
            <a:r>
              <a:rPr dirty="0" sz="2400" spc="15">
                <a:latin typeface="Calibri"/>
                <a:cs typeface="Calibri"/>
              </a:rPr>
              <a:t>on </a:t>
            </a:r>
            <a:r>
              <a:rPr dirty="0" sz="2400">
                <a:latin typeface="Calibri"/>
                <a:cs typeface="Calibri"/>
              </a:rPr>
              <a:t>stretching </a:t>
            </a:r>
            <a:r>
              <a:rPr dirty="0" sz="2400" spc="-10">
                <a:latin typeface="Calibri"/>
                <a:cs typeface="Calibri"/>
              </a:rPr>
              <a:t>more </a:t>
            </a:r>
            <a:r>
              <a:rPr dirty="0" sz="2400">
                <a:latin typeface="Calibri"/>
                <a:cs typeface="Calibri"/>
              </a:rPr>
              <a:t>&amp; </a:t>
            </a:r>
            <a:r>
              <a:rPr dirty="0" sz="2400" spc="-10">
                <a:latin typeface="Calibri"/>
                <a:cs typeface="Calibri"/>
              </a:rPr>
              <a:t>more </a:t>
            </a:r>
            <a:r>
              <a:rPr dirty="0" sz="2400" spc="-5">
                <a:latin typeface="Calibri"/>
                <a:cs typeface="Calibri"/>
              </a:rPr>
              <a:t>for  </a:t>
            </a:r>
            <a:r>
              <a:rPr dirty="0" sz="2400" spc="10">
                <a:latin typeface="Calibri"/>
                <a:cs typeface="Calibri"/>
              </a:rPr>
              <a:t>minutes</a:t>
            </a:r>
            <a:r>
              <a:rPr dirty="0" sz="2400" spc="-185">
                <a:latin typeface="Calibri"/>
                <a:cs typeface="Calibri"/>
              </a:rPr>
              <a:t> </a:t>
            </a:r>
            <a:r>
              <a:rPr dirty="0" sz="2400" spc="15">
                <a:latin typeface="Calibri"/>
                <a:cs typeface="Calibri"/>
              </a:rPr>
              <a:t>or</a:t>
            </a:r>
            <a:r>
              <a:rPr dirty="0" sz="2400" spc="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hours;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5">
                <a:latin typeface="Calibri"/>
                <a:cs typeface="Calibri"/>
              </a:rPr>
              <a:t>resulting</a:t>
            </a:r>
            <a:r>
              <a:rPr dirty="0" sz="2400" spc="-175">
                <a:latin typeface="Calibri"/>
                <a:cs typeface="Calibri"/>
              </a:rPr>
              <a:t> </a:t>
            </a:r>
            <a:r>
              <a:rPr dirty="0" sz="2400" spc="20">
                <a:latin typeface="Calibri"/>
                <a:cs typeface="Calibri"/>
              </a:rPr>
              <a:t>in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fall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15">
                <a:latin typeface="Calibri"/>
                <a:cs typeface="Calibri"/>
              </a:rPr>
              <a:t>of</a:t>
            </a:r>
            <a:r>
              <a:rPr dirty="0" sz="2400" spc="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pressure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20">
                <a:latin typeface="Calibri"/>
                <a:cs typeface="Calibri"/>
              </a:rPr>
              <a:t>in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10">
                <a:latin typeface="Calibri"/>
                <a:cs typeface="Calibri"/>
              </a:rPr>
              <a:t>the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vessels  </a:t>
            </a:r>
            <a:r>
              <a:rPr dirty="0" sz="2400" spc="-15">
                <a:latin typeface="Calibri"/>
                <a:cs typeface="Calibri"/>
              </a:rPr>
              <a:t>toward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normal.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8D1515"/>
              </a:buClr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457200" marR="776605" indent="-444500">
              <a:lnSpc>
                <a:spcPct val="100699"/>
              </a:lnSpc>
              <a:buClr>
                <a:srgbClr val="8D1515"/>
              </a:buClr>
              <a:buSzPct val="145833"/>
              <a:buFont typeface="Arial"/>
              <a:buChar char="•"/>
              <a:tabLst>
                <a:tab pos="456565" algn="l"/>
                <a:tab pos="457200" algn="l"/>
              </a:tabLst>
            </a:pPr>
            <a:r>
              <a:rPr dirty="0" sz="2400" spc="25">
                <a:latin typeface="Calibri"/>
                <a:cs typeface="Calibri"/>
              </a:rPr>
              <a:t>This </a:t>
            </a:r>
            <a:r>
              <a:rPr dirty="0" sz="2400" spc="15">
                <a:latin typeface="Calibri"/>
                <a:cs typeface="Calibri"/>
              </a:rPr>
              <a:t>continuingstretch of </a:t>
            </a:r>
            <a:r>
              <a:rPr dirty="0" sz="2400" spc="10">
                <a:latin typeface="Calibri"/>
                <a:cs typeface="Calibri"/>
              </a:rPr>
              <a:t>the </a:t>
            </a:r>
            <a:r>
              <a:rPr dirty="0" sz="2400" spc="-5">
                <a:latin typeface="Calibri"/>
                <a:cs typeface="Calibri"/>
              </a:rPr>
              <a:t>vessels </a:t>
            </a:r>
            <a:r>
              <a:rPr dirty="0" sz="2400" spc="-25">
                <a:latin typeface="Calibri"/>
                <a:cs typeface="Calibri"/>
              </a:rPr>
              <a:t>can </a:t>
            </a:r>
            <a:r>
              <a:rPr dirty="0" sz="2400" spc="-15">
                <a:latin typeface="Calibri"/>
                <a:cs typeface="Calibri"/>
              </a:rPr>
              <a:t>serve </a:t>
            </a:r>
            <a:r>
              <a:rPr dirty="0" sz="2400" spc="-30">
                <a:latin typeface="Calibri"/>
                <a:cs typeface="Calibri"/>
              </a:rPr>
              <a:t>as an  </a:t>
            </a:r>
            <a:r>
              <a:rPr dirty="0" sz="2400" spc="-5">
                <a:latin typeface="Calibri"/>
                <a:cs typeface="Calibri"/>
              </a:rPr>
              <a:t>intermediate-term </a:t>
            </a:r>
            <a:r>
              <a:rPr dirty="0" sz="2400" spc="-15">
                <a:latin typeface="Calibri"/>
                <a:cs typeface="Calibri"/>
              </a:rPr>
              <a:t>pressure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65">
                <a:latin typeface="Calibri"/>
                <a:cs typeface="Calibri"/>
              </a:rPr>
              <a:t>“buffer.”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73200" y="760882"/>
            <a:ext cx="6602095" cy="5003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83565" algn="l"/>
              </a:tabLst>
            </a:pPr>
            <a:r>
              <a:rPr dirty="0" sz="3200" spc="-15"/>
              <a:t>3.	</a:t>
            </a:r>
            <a:r>
              <a:rPr dirty="0" sz="3200" spc="-10"/>
              <a:t>Stress-Relaxation</a:t>
            </a:r>
            <a:r>
              <a:rPr dirty="0" sz="3200" spc="20"/>
              <a:t> </a:t>
            </a:r>
            <a:r>
              <a:rPr dirty="0" sz="3200" spc="-15"/>
              <a:t>Mechanism</a:t>
            </a:r>
            <a:endParaRPr sz="3200"/>
          </a:p>
        </p:txBody>
      </p:sp>
      <p:sp>
        <p:nvSpPr>
          <p:cNvPr id="10" name="object 10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32</a:t>
            </a:fld>
          </a:p>
        </p:txBody>
      </p:sp>
      <p:sp>
        <p:nvSpPr>
          <p:cNvPr id="12" name="object 12"/>
          <p:cNvSpPr txBox="1"/>
          <p:nvPr/>
        </p:nvSpPr>
        <p:spPr>
          <a:xfrm>
            <a:off x="2078431" y="6566854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139700"/>
            <a:ext cx="9144000" cy="1574800"/>
          </a:xfrm>
          <a:custGeom>
            <a:avLst/>
            <a:gdLst/>
            <a:ahLst/>
            <a:cxnLst/>
            <a:rect l="l" t="t" r="r" b="b"/>
            <a:pathLst>
              <a:path w="9144000" h="1574800">
                <a:moveTo>
                  <a:pt x="0" y="1574800"/>
                </a:moveTo>
                <a:lnTo>
                  <a:pt x="9144000" y="1574800"/>
                </a:lnTo>
                <a:lnTo>
                  <a:pt x="9144000" y="0"/>
                </a:lnTo>
                <a:lnTo>
                  <a:pt x="0" y="0"/>
                </a:lnTo>
                <a:lnTo>
                  <a:pt x="0" y="157480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3875" y="546854"/>
            <a:ext cx="8100695" cy="7493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57200" marR="5080" indent="-444500">
              <a:lnSpc>
                <a:spcPct val="100699"/>
              </a:lnSpc>
            </a:pPr>
            <a:r>
              <a:rPr dirty="0" sz="2400" spc="-10">
                <a:solidFill>
                  <a:srgbClr val="000000"/>
                </a:solidFill>
              </a:rPr>
              <a:t>control </a:t>
            </a:r>
            <a:r>
              <a:rPr dirty="0" sz="2400">
                <a:solidFill>
                  <a:srgbClr val="000000"/>
                </a:solidFill>
              </a:rPr>
              <a:t>mechanisms </a:t>
            </a:r>
            <a:r>
              <a:rPr dirty="0" sz="2400" spc="15">
                <a:solidFill>
                  <a:srgbClr val="000000"/>
                </a:solidFill>
              </a:rPr>
              <a:t>at </a:t>
            </a:r>
            <a:r>
              <a:rPr dirty="0" sz="2400" spc="10">
                <a:solidFill>
                  <a:srgbClr val="000000"/>
                </a:solidFill>
              </a:rPr>
              <a:t>different </a:t>
            </a:r>
            <a:r>
              <a:rPr dirty="0" sz="2400">
                <a:solidFill>
                  <a:srgbClr val="000000"/>
                </a:solidFill>
              </a:rPr>
              <a:t>time intervals</a:t>
            </a:r>
            <a:r>
              <a:rPr dirty="0" sz="2400" spc="-350">
                <a:solidFill>
                  <a:srgbClr val="000000"/>
                </a:solidFill>
              </a:rPr>
              <a:t> </a:t>
            </a:r>
            <a:r>
              <a:rPr dirty="0" sz="2400" spc="5">
                <a:solidFill>
                  <a:srgbClr val="000000"/>
                </a:solidFill>
              </a:rPr>
              <a:t>after  </a:t>
            </a:r>
            <a:r>
              <a:rPr dirty="0" sz="2400" spc="-15">
                <a:solidFill>
                  <a:srgbClr val="000000"/>
                </a:solidFill>
              </a:rPr>
              <a:t>onset </a:t>
            </a:r>
            <a:r>
              <a:rPr dirty="0" sz="2400" spc="-25">
                <a:solidFill>
                  <a:srgbClr val="000000"/>
                </a:solidFill>
              </a:rPr>
              <a:t>of </a:t>
            </a:r>
            <a:r>
              <a:rPr dirty="0" sz="2400">
                <a:solidFill>
                  <a:srgbClr val="000000"/>
                </a:solidFill>
              </a:rPr>
              <a:t>a disturbance </a:t>
            </a:r>
            <a:r>
              <a:rPr dirty="0" sz="2400" spc="-10">
                <a:solidFill>
                  <a:srgbClr val="000000"/>
                </a:solidFill>
              </a:rPr>
              <a:t>to </a:t>
            </a:r>
            <a:r>
              <a:rPr dirty="0" sz="2400" spc="-15">
                <a:solidFill>
                  <a:srgbClr val="000000"/>
                </a:solidFill>
              </a:rPr>
              <a:t>the </a:t>
            </a:r>
            <a:r>
              <a:rPr dirty="0" sz="2400" spc="15">
                <a:solidFill>
                  <a:srgbClr val="000000"/>
                </a:solidFill>
              </a:rPr>
              <a:t>arterial</a:t>
            </a:r>
            <a:r>
              <a:rPr dirty="0" sz="2400" spc="-25">
                <a:solidFill>
                  <a:srgbClr val="000000"/>
                </a:solidFill>
              </a:rPr>
              <a:t> </a:t>
            </a:r>
            <a:r>
              <a:rPr dirty="0" sz="2400" spc="-5">
                <a:solidFill>
                  <a:srgbClr val="000000"/>
                </a:solidFill>
              </a:rPr>
              <a:t>pressure.</a:t>
            </a:r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0" y="1625600"/>
            <a:ext cx="9144000" cy="5232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413902" y="6526673"/>
            <a:ext cx="19939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 b="1">
                <a:latin typeface="Arial"/>
                <a:cs typeface="Arial"/>
              </a:rPr>
              <a:t>3</a:t>
            </a:r>
            <a:r>
              <a:rPr dirty="0" sz="1200" b="1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23000" y="5765800"/>
            <a:ext cx="2921000" cy="109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658508" y="5918799"/>
            <a:ext cx="2165985" cy="790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10" b="1" i="1">
                <a:solidFill>
                  <a:srgbClr val="008000"/>
                </a:solidFill>
                <a:latin typeface="Brush Script MT"/>
                <a:cs typeface="Brush Script MT"/>
              </a:rPr>
              <a:t>Thank</a:t>
            </a:r>
            <a:r>
              <a:rPr dirty="0" sz="4800" spc="-170" b="1" i="1">
                <a:solidFill>
                  <a:srgbClr val="008000"/>
                </a:solidFill>
                <a:latin typeface="Brush Script MT"/>
                <a:cs typeface="Brush Script MT"/>
              </a:rPr>
              <a:t> </a:t>
            </a:r>
            <a:r>
              <a:rPr dirty="0" sz="4800" spc="-125" b="1" i="1">
                <a:solidFill>
                  <a:srgbClr val="008000"/>
                </a:solidFill>
                <a:latin typeface="Brush Script MT"/>
                <a:cs typeface="Brush Script MT"/>
              </a:rPr>
              <a:t>You</a:t>
            </a:r>
            <a:endParaRPr sz="480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406400"/>
            <a:ext cx="9144000" cy="863600"/>
          </a:xfrm>
          <a:custGeom>
            <a:avLst/>
            <a:gdLst/>
            <a:ahLst/>
            <a:cxnLst/>
            <a:rect l="l" t="t" r="r" b="b"/>
            <a:pathLst>
              <a:path w="9144000" h="863600">
                <a:moveTo>
                  <a:pt x="0" y="863600"/>
                </a:moveTo>
                <a:lnTo>
                  <a:pt x="9144000" y="863600"/>
                </a:lnTo>
                <a:lnTo>
                  <a:pt x="9144000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53725" y="503948"/>
            <a:ext cx="7421880" cy="6223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>
                <a:solidFill>
                  <a:srgbClr val="002060"/>
                </a:solidFill>
              </a:rPr>
              <a:t>Mechanisms </a:t>
            </a:r>
            <a:r>
              <a:rPr dirty="0" sz="4000" spc="-10">
                <a:solidFill>
                  <a:srgbClr val="002060"/>
                </a:solidFill>
              </a:rPr>
              <a:t>Regulating</a:t>
            </a:r>
            <a:r>
              <a:rPr dirty="0" sz="4000" spc="-75">
                <a:solidFill>
                  <a:srgbClr val="002060"/>
                </a:solidFill>
              </a:rPr>
              <a:t> </a:t>
            </a:r>
            <a:r>
              <a:rPr dirty="0" sz="4000" spc="-20">
                <a:solidFill>
                  <a:srgbClr val="002060"/>
                </a:solidFill>
              </a:rPr>
              <a:t>MAP</a:t>
            </a:r>
            <a:endParaRPr sz="4000"/>
          </a:p>
        </p:txBody>
      </p:sp>
      <p:sp>
        <p:nvSpPr>
          <p:cNvPr id="10" name="object 10"/>
          <p:cNvSpPr/>
          <p:nvPr/>
        </p:nvSpPr>
        <p:spPr>
          <a:xfrm>
            <a:off x="0" y="1562100"/>
            <a:ext cx="9144000" cy="499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36957" y="2797086"/>
            <a:ext cx="493395" cy="591820"/>
          </a:xfrm>
          <a:custGeom>
            <a:avLst/>
            <a:gdLst/>
            <a:ahLst/>
            <a:cxnLst/>
            <a:rect l="l" t="t" r="r" b="b"/>
            <a:pathLst>
              <a:path w="493395" h="591820">
                <a:moveTo>
                  <a:pt x="171716" y="0"/>
                </a:moveTo>
                <a:lnTo>
                  <a:pt x="181940" y="225894"/>
                </a:lnTo>
                <a:lnTo>
                  <a:pt x="0" y="284035"/>
                </a:lnTo>
                <a:lnTo>
                  <a:pt x="188264" y="365506"/>
                </a:lnTo>
                <a:lnTo>
                  <a:pt x="198488" y="591413"/>
                </a:lnTo>
                <a:lnTo>
                  <a:pt x="304622" y="415861"/>
                </a:lnTo>
                <a:lnTo>
                  <a:pt x="440265" y="415861"/>
                </a:lnTo>
                <a:lnTo>
                  <a:pt x="370204" y="307365"/>
                </a:lnTo>
                <a:lnTo>
                  <a:pt x="441172" y="189966"/>
                </a:lnTo>
                <a:lnTo>
                  <a:pt x="294385" y="189966"/>
                </a:lnTo>
                <a:lnTo>
                  <a:pt x="171716" y="0"/>
                </a:lnTo>
                <a:close/>
              </a:path>
              <a:path w="493395" h="591820">
                <a:moveTo>
                  <a:pt x="440265" y="415861"/>
                </a:moveTo>
                <a:lnTo>
                  <a:pt x="304622" y="415861"/>
                </a:lnTo>
                <a:lnTo>
                  <a:pt x="492874" y="497332"/>
                </a:lnTo>
                <a:lnTo>
                  <a:pt x="440265" y="415861"/>
                </a:lnTo>
                <a:close/>
              </a:path>
              <a:path w="493395" h="591820">
                <a:moveTo>
                  <a:pt x="476326" y="131813"/>
                </a:moveTo>
                <a:lnTo>
                  <a:pt x="294385" y="189966"/>
                </a:lnTo>
                <a:lnTo>
                  <a:pt x="441172" y="189966"/>
                </a:lnTo>
                <a:lnTo>
                  <a:pt x="476326" y="131813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36962" y="2797084"/>
            <a:ext cx="493395" cy="591820"/>
          </a:xfrm>
          <a:custGeom>
            <a:avLst/>
            <a:gdLst/>
            <a:ahLst/>
            <a:cxnLst/>
            <a:rect l="l" t="t" r="r" b="b"/>
            <a:pathLst>
              <a:path w="493395" h="591820">
                <a:moveTo>
                  <a:pt x="0" y="284045"/>
                </a:moveTo>
                <a:lnTo>
                  <a:pt x="181943" y="225902"/>
                </a:lnTo>
                <a:lnTo>
                  <a:pt x="171713" y="0"/>
                </a:lnTo>
                <a:lnTo>
                  <a:pt x="294386" y="189966"/>
                </a:lnTo>
                <a:lnTo>
                  <a:pt x="476328" y="131820"/>
                </a:lnTo>
                <a:lnTo>
                  <a:pt x="370201" y="307370"/>
                </a:lnTo>
                <a:lnTo>
                  <a:pt x="492878" y="497335"/>
                </a:lnTo>
                <a:lnTo>
                  <a:pt x="304614" y="415863"/>
                </a:lnTo>
                <a:lnTo>
                  <a:pt x="198490" y="591416"/>
                </a:lnTo>
                <a:lnTo>
                  <a:pt x="188263" y="365514"/>
                </a:lnTo>
                <a:lnTo>
                  <a:pt x="0" y="284045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29464" y="4896739"/>
            <a:ext cx="493395" cy="591820"/>
          </a:xfrm>
          <a:custGeom>
            <a:avLst/>
            <a:gdLst/>
            <a:ahLst/>
            <a:cxnLst/>
            <a:rect l="l" t="t" r="r" b="b"/>
            <a:pathLst>
              <a:path w="493395" h="591820">
                <a:moveTo>
                  <a:pt x="171716" y="0"/>
                </a:moveTo>
                <a:lnTo>
                  <a:pt x="181940" y="225907"/>
                </a:lnTo>
                <a:lnTo>
                  <a:pt x="0" y="284048"/>
                </a:lnTo>
                <a:lnTo>
                  <a:pt x="188264" y="365518"/>
                </a:lnTo>
                <a:lnTo>
                  <a:pt x="198488" y="591413"/>
                </a:lnTo>
                <a:lnTo>
                  <a:pt x="304609" y="415861"/>
                </a:lnTo>
                <a:lnTo>
                  <a:pt x="440261" y="415861"/>
                </a:lnTo>
                <a:lnTo>
                  <a:pt x="370204" y="307378"/>
                </a:lnTo>
                <a:lnTo>
                  <a:pt x="441180" y="189966"/>
                </a:lnTo>
                <a:lnTo>
                  <a:pt x="294385" y="189966"/>
                </a:lnTo>
                <a:lnTo>
                  <a:pt x="171716" y="0"/>
                </a:lnTo>
                <a:close/>
              </a:path>
              <a:path w="493395" h="591820">
                <a:moveTo>
                  <a:pt x="440261" y="415861"/>
                </a:moveTo>
                <a:lnTo>
                  <a:pt x="304609" y="415861"/>
                </a:lnTo>
                <a:lnTo>
                  <a:pt x="492874" y="497332"/>
                </a:lnTo>
                <a:lnTo>
                  <a:pt x="440261" y="415861"/>
                </a:lnTo>
                <a:close/>
              </a:path>
              <a:path w="493395" h="591820">
                <a:moveTo>
                  <a:pt x="476326" y="131825"/>
                </a:moveTo>
                <a:lnTo>
                  <a:pt x="294385" y="189966"/>
                </a:lnTo>
                <a:lnTo>
                  <a:pt x="441180" y="189966"/>
                </a:lnTo>
                <a:lnTo>
                  <a:pt x="476326" y="131825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29457" y="4896737"/>
            <a:ext cx="493395" cy="591820"/>
          </a:xfrm>
          <a:custGeom>
            <a:avLst/>
            <a:gdLst/>
            <a:ahLst/>
            <a:cxnLst/>
            <a:rect l="l" t="t" r="r" b="b"/>
            <a:pathLst>
              <a:path w="493395" h="591820">
                <a:moveTo>
                  <a:pt x="0" y="284045"/>
                </a:moveTo>
                <a:lnTo>
                  <a:pt x="181942" y="225901"/>
                </a:lnTo>
                <a:lnTo>
                  <a:pt x="171713" y="0"/>
                </a:lnTo>
                <a:lnTo>
                  <a:pt x="294386" y="189966"/>
                </a:lnTo>
                <a:lnTo>
                  <a:pt x="476328" y="131820"/>
                </a:lnTo>
                <a:lnTo>
                  <a:pt x="370202" y="307370"/>
                </a:lnTo>
                <a:lnTo>
                  <a:pt x="492877" y="497336"/>
                </a:lnTo>
                <a:lnTo>
                  <a:pt x="304614" y="415864"/>
                </a:lnTo>
                <a:lnTo>
                  <a:pt x="198490" y="591416"/>
                </a:lnTo>
                <a:lnTo>
                  <a:pt x="188263" y="365514"/>
                </a:lnTo>
                <a:lnTo>
                  <a:pt x="0" y="284045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158388" y="1344714"/>
            <a:ext cx="492759" cy="591820"/>
          </a:xfrm>
          <a:custGeom>
            <a:avLst/>
            <a:gdLst/>
            <a:ahLst/>
            <a:cxnLst/>
            <a:rect l="l" t="t" r="r" b="b"/>
            <a:pathLst>
              <a:path w="492760" h="591819">
                <a:moveTo>
                  <a:pt x="171894" y="0"/>
                </a:moveTo>
                <a:lnTo>
                  <a:pt x="181978" y="225907"/>
                </a:lnTo>
                <a:lnTo>
                  <a:pt x="0" y="283933"/>
                </a:lnTo>
                <a:lnTo>
                  <a:pt x="188213" y="365531"/>
                </a:lnTo>
                <a:lnTo>
                  <a:pt x="198285" y="591438"/>
                </a:lnTo>
                <a:lnTo>
                  <a:pt x="304520" y="415950"/>
                </a:lnTo>
                <a:lnTo>
                  <a:pt x="440119" y="415950"/>
                </a:lnTo>
                <a:lnTo>
                  <a:pt x="370192" y="307505"/>
                </a:lnTo>
                <a:lnTo>
                  <a:pt x="441297" y="190055"/>
                </a:lnTo>
                <a:lnTo>
                  <a:pt x="294449" y="190055"/>
                </a:lnTo>
                <a:lnTo>
                  <a:pt x="171894" y="0"/>
                </a:lnTo>
                <a:close/>
              </a:path>
              <a:path w="492760" h="591819">
                <a:moveTo>
                  <a:pt x="440119" y="415950"/>
                </a:moveTo>
                <a:lnTo>
                  <a:pt x="304520" y="415950"/>
                </a:lnTo>
                <a:lnTo>
                  <a:pt x="492734" y="497547"/>
                </a:lnTo>
                <a:lnTo>
                  <a:pt x="440119" y="415950"/>
                </a:lnTo>
                <a:close/>
              </a:path>
              <a:path w="492760" h="591819">
                <a:moveTo>
                  <a:pt x="476427" y="132029"/>
                </a:moveTo>
                <a:lnTo>
                  <a:pt x="294449" y="190055"/>
                </a:lnTo>
                <a:lnTo>
                  <a:pt x="441297" y="190055"/>
                </a:lnTo>
                <a:lnTo>
                  <a:pt x="476427" y="13202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158383" y="1344717"/>
            <a:ext cx="492759" cy="591820"/>
          </a:xfrm>
          <a:custGeom>
            <a:avLst/>
            <a:gdLst/>
            <a:ahLst/>
            <a:cxnLst/>
            <a:rect l="l" t="t" r="r" b="b"/>
            <a:pathLst>
              <a:path w="492760" h="591819">
                <a:moveTo>
                  <a:pt x="0" y="283931"/>
                </a:moveTo>
                <a:lnTo>
                  <a:pt x="181980" y="225907"/>
                </a:lnTo>
                <a:lnTo>
                  <a:pt x="171900" y="0"/>
                </a:lnTo>
                <a:lnTo>
                  <a:pt x="294447" y="190047"/>
                </a:lnTo>
                <a:lnTo>
                  <a:pt x="476428" y="132021"/>
                </a:lnTo>
                <a:lnTo>
                  <a:pt x="370186" y="307501"/>
                </a:lnTo>
                <a:lnTo>
                  <a:pt x="492737" y="497547"/>
                </a:lnTo>
                <a:lnTo>
                  <a:pt x="304527" y="415951"/>
                </a:lnTo>
                <a:lnTo>
                  <a:pt x="198287" y="591433"/>
                </a:lnTo>
                <a:lnTo>
                  <a:pt x="188210" y="365524"/>
                </a:lnTo>
                <a:lnTo>
                  <a:pt x="0" y="283931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80423" y="5465317"/>
            <a:ext cx="506730" cy="588645"/>
          </a:xfrm>
          <a:custGeom>
            <a:avLst/>
            <a:gdLst/>
            <a:ahLst/>
            <a:cxnLst/>
            <a:rect l="l" t="t" r="r" b="b"/>
            <a:pathLst>
              <a:path w="506729" h="588645">
                <a:moveTo>
                  <a:pt x="152044" y="0"/>
                </a:moveTo>
                <a:lnTo>
                  <a:pt x="177571" y="224683"/>
                </a:lnTo>
                <a:lnTo>
                  <a:pt x="0" y="295037"/>
                </a:lnTo>
                <a:lnTo>
                  <a:pt x="193357" y="363545"/>
                </a:lnTo>
                <a:lnTo>
                  <a:pt x="218884" y="588232"/>
                </a:lnTo>
                <a:lnTo>
                  <a:pt x="312851" y="405884"/>
                </a:lnTo>
                <a:lnTo>
                  <a:pt x="455062" y="405884"/>
                </a:lnTo>
                <a:lnTo>
                  <a:pt x="370928" y="293189"/>
                </a:lnTo>
                <a:lnTo>
                  <a:pt x="428639" y="181201"/>
                </a:lnTo>
                <a:lnTo>
                  <a:pt x="287324" y="181201"/>
                </a:lnTo>
                <a:lnTo>
                  <a:pt x="152044" y="0"/>
                </a:lnTo>
                <a:close/>
              </a:path>
              <a:path w="506729" h="588645">
                <a:moveTo>
                  <a:pt x="455062" y="405884"/>
                </a:moveTo>
                <a:lnTo>
                  <a:pt x="312851" y="405884"/>
                </a:lnTo>
                <a:lnTo>
                  <a:pt x="506209" y="474393"/>
                </a:lnTo>
                <a:lnTo>
                  <a:pt x="455062" y="405884"/>
                </a:lnTo>
                <a:close/>
              </a:path>
              <a:path w="506729" h="588645">
                <a:moveTo>
                  <a:pt x="464896" y="110845"/>
                </a:moveTo>
                <a:lnTo>
                  <a:pt x="287324" y="181201"/>
                </a:lnTo>
                <a:lnTo>
                  <a:pt x="428639" y="181201"/>
                </a:lnTo>
                <a:lnTo>
                  <a:pt x="464896" y="11084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80414" y="5465308"/>
            <a:ext cx="506730" cy="588645"/>
          </a:xfrm>
          <a:custGeom>
            <a:avLst/>
            <a:gdLst/>
            <a:ahLst/>
            <a:cxnLst/>
            <a:rect l="l" t="t" r="r" b="b"/>
            <a:pathLst>
              <a:path w="506729" h="588645">
                <a:moveTo>
                  <a:pt x="0" y="295042"/>
                </a:moveTo>
                <a:lnTo>
                  <a:pt x="177578" y="224686"/>
                </a:lnTo>
                <a:lnTo>
                  <a:pt x="152043" y="0"/>
                </a:lnTo>
                <a:lnTo>
                  <a:pt x="287324" y="181204"/>
                </a:lnTo>
                <a:lnTo>
                  <a:pt x="464901" y="110847"/>
                </a:lnTo>
                <a:lnTo>
                  <a:pt x="370932" y="293193"/>
                </a:lnTo>
                <a:lnTo>
                  <a:pt x="506214" y="474397"/>
                </a:lnTo>
                <a:lnTo>
                  <a:pt x="312857" y="405887"/>
                </a:lnTo>
                <a:lnTo>
                  <a:pt x="218889" y="588236"/>
                </a:lnTo>
                <a:lnTo>
                  <a:pt x="193357" y="363548"/>
                </a:lnTo>
                <a:lnTo>
                  <a:pt x="0" y="295042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09750" y="3143250"/>
            <a:ext cx="1752600" cy="2273300"/>
          </a:xfrm>
          <a:custGeom>
            <a:avLst/>
            <a:gdLst/>
            <a:ahLst/>
            <a:cxnLst/>
            <a:rect l="l" t="t" r="r" b="b"/>
            <a:pathLst>
              <a:path w="1752600" h="2273300">
                <a:moveTo>
                  <a:pt x="0" y="0"/>
                </a:moveTo>
                <a:lnTo>
                  <a:pt x="1752600" y="0"/>
                </a:lnTo>
                <a:lnTo>
                  <a:pt x="1752600" y="2273301"/>
                </a:lnTo>
                <a:lnTo>
                  <a:pt x="0" y="2273301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879850" y="3892550"/>
            <a:ext cx="1219200" cy="584200"/>
          </a:xfrm>
          <a:custGeom>
            <a:avLst/>
            <a:gdLst/>
            <a:ahLst/>
            <a:cxnLst/>
            <a:rect l="l" t="t" r="r" b="b"/>
            <a:pathLst>
              <a:path w="1219200" h="584200">
                <a:moveTo>
                  <a:pt x="0" y="0"/>
                </a:moveTo>
                <a:lnTo>
                  <a:pt x="1219200" y="0"/>
                </a:lnTo>
                <a:lnTo>
                  <a:pt x="1219200" y="584200"/>
                </a:lnTo>
                <a:lnTo>
                  <a:pt x="0" y="584200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441950" y="3727450"/>
            <a:ext cx="1727200" cy="787400"/>
          </a:xfrm>
          <a:custGeom>
            <a:avLst/>
            <a:gdLst/>
            <a:ahLst/>
            <a:cxnLst/>
            <a:rect l="l" t="t" r="r" b="b"/>
            <a:pathLst>
              <a:path w="1727200" h="787400">
                <a:moveTo>
                  <a:pt x="0" y="0"/>
                </a:moveTo>
                <a:lnTo>
                  <a:pt x="1727200" y="0"/>
                </a:lnTo>
                <a:lnTo>
                  <a:pt x="1727200" y="787400"/>
                </a:lnTo>
                <a:lnTo>
                  <a:pt x="0" y="787400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9850" y="3524250"/>
            <a:ext cx="1435100" cy="1282700"/>
          </a:xfrm>
          <a:custGeom>
            <a:avLst/>
            <a:gdLst/>
            <a:ahLst/>
            <a:cxnLst/>
            <a:rect l="l" t="t" r="r" b="b"/>
            <a:pathLst>
              <a:path w="1435100" h="1282700">
                <a:moveTo>
                  <a:pt x="0" y="641350"/>
                </a:moveTo>
                <a:lnTo>
                  <a:pt x="1801" y="595547"/>
                </a:lnTo>
                <a:lnTo>
                  <a:pt x="7125" y="550614"/>
                </a:lnTo>
                <a:lnTo>
                  <a:pt x="15850" y="506658"/>
                </a:lnTo>
                <a:lnTo>
                  <a:pt x="27854" y="463789"/>
                </a:lnTo>
                <a:lnTo>
                  <a:pt x="43017" y="422114"/>
                </a:lnTo>
                <a:lnTo>
                  <a:pt x="61216" y="381743"/>
                </a:lnTo>
                <a:lnTo>
                  <a:pt x="82330" y="342783"/>
                </a:lnTo>
                <a:lnTo>
                  <a:pt x="106238" y="305344"/>
                </a:lnTo>
                <a:lnTo>
                  <a:pt x="132819" y="269534"/>
                </a:lnTo>
                <a:lnTo>
                  <a:pt x="161950" y="235461"/>
                </a:lnTo>
                <a:lnTo>
                  <a:pt x="193511" y="203234"/>
                </a:lnTo>
                <a:lnTo>
                  <a:pt x="227381" y="172961"/>
                </a:lnTo>
                <a:lnTo>
                  <a:pt x="263436" y="144752"/>
                </a:lnTo>
                <a:lnTo>
                  <a:pt x="301558" y="118714"/>
                </a:lnTo>
                <a:lnTo>
                  <a:pt x="341622" y="94956"/>
                </a:lnTo>
                <a:lnTo>
                  <a:pt x="383510" y="73587"/>
                </a:lnTo>
                <a:lnTo>
                  <a:pt x="427098" y="54715"/>
                </a:lnTo>
                <a:lnTo>
                  <a:pt x="472266" y="38449"/>
                </a:lnTo>
                <a:lnTo>
                  <a:pt x="518892" y="24896"/>
                </a:lnTo>
                <a:lnTo>
                  <a:pt x="566855" y="14167"/>
                </a:lnTo>
                <a:lnTo>
                  <a:pt x="616033" y="6368"/>
                </a:lnTo>
                <a:lnTo>
                  <a:pt x="666305" y="1610"/>
                </a:lnTo>
                <a:lnTo>
                  <a:pt x="717550" y="0"/>
                </a:lnTo>
                <a:lnTo>
                  <a:pt x="768794" y="1610"/>
                </a:lnTo>
                <a:lnTo>
                  <a:pt x="819066" y="6368"/>
                </a:lnTo>
                <a:lnTo>
                  <a:pt x="868244" y="14167"/>
                </a:lnTo>
                <a:lnTo>
                  <a:pt x="916207" y="24896"/>
                </a:lnTo>
                <a:lnTo>
                  <a:pt x="962833" y="38449"/>
                </a:lnTo>
                <a:lnTo>
                  <a:pt x="1008001" y="54715"/>
                </a:lnTo>
                <a:lnTo>
                  <a:pt x="1051589" y="73587"/>
                </a:lnTo>
                <a:lnTo>
                  <a:pt x="1093476" y="94956"/>
                </a:lnTo>
                <a:lnTo>
                  <a:pt x="1133541" y="118714"/>
                </a:lnTo>
                <a:lnTo>
                  <a:pt x="1171663" y="144752"/>
                </a:lnTo>
                <a:lnTo>
                  <a:pt x="1207718" y="172961"/>
                </a:lnTo>
                <a:lnTo>
                  <a:pt x="1241588" y="203234"/>
                </a:lnTo>
                <a:lnTo>
                  <a:pt x="1273149" y="235461"/>
                </a:lnTo>
                <a:lnTo>
                  <a:pt x="1302280" y="269534"/>
                </a:lnTo>
                <a:lnTo>
                  <a:pt x="1328861" y="305344"/>
                </a:lnTo>
                <a:lnTo>
                  <a:pt x="1352769" y="342783"/>
                </a:lnTo>
                <a:lnTo>
                  <a:pt x="1373884" y="381743"/>
                </a:lnTo>
                <a:lnTo>
                  <a:pt x="1392083" y="422114"/>
                </a:lnTo>
                <a:lnTo>
                  <a:pt x="1407245" y="463789"/>
                </a:lnTo>
                <a:lnTo>
                  <a:pt x="1419250" y="506658"/>
                </a:lnTo>
                <a:lnTo>
                  <a:pt x="1427975" y="550614"/>
                </a:lnTo>
                <a:lnTo>
                  <a:pt x="1433299" y="595547"/>
                </a:lnTo>
                <a:lnTo>
                  <a:pt x="1435100" y="641350"/>
                </a:lnTo>
                <a:lnTo>
                  <a:pt x="1433299" y="687153"/>
                </a:lnTo>
                <a:lnTo>
                  <a:pt x="1427975" y="732086"/>
                </a:lnTo>
                <a:lnTo>
                  <a:pt x="1419250" y="776042"/>
                </a:lnTo>
                <a:lnTo>
                  <a:pt x="1407245" y="818911"/>
                </a:lnTo>
                <a:lnTo>
                  <a:pt x="1392083" y="860586"/>
                </a:lnTo>
                <a:lnTo>
                  <a:pt x="1373884" y="900957"/>
                </a:lnTo>
                <a:lnTo>
                  <a:pt x="1352769" y="939917"/>
                </a:lnTo>
                <a:lnTo>
                  <a:pt x="1328861" y="977356"/>
                </a:lnTo>
                <a:lnTo>
                  <a:pt x="1302280" y="1013166"/>
                </a:lnTo>
                <a:lnTo>
                  <a:pt x="1273149" y="1047239"/>
                </a:lnTo>
                <a:lnTo>
                  <a:pt x="1241588" y="1079466"/>
                </a:lnTo>
                <a:lnTo>
                  <a:pt x="1207718" y="1109738"/>
                </a:lnTo>
                <a:lnTo>
                  <a:pt x="1171663" y="1137948"/>
                </a:lnTo>
                <a:lnTo>
                  <a:pt x="1133541" y="1163986"/>
                </a:lnTo>
                <a:lnTo>
                  <a:pt x="1093476" y="1187743"/>
                </a:lnTo>
                <a:lnTo>
                  <a:pt x="1051589" y="1209113"/>
                </a:lnTo>
                <a:lnTo>
                  <a:pt x="1008001" y="1227985"/>
                </a:lnTo>
                <a:lnTo>
                  <a:pt x="962833" y="1244251"/>
                </a:lnTo>
                <a:lnTo>
                  <a:pt x="916207" y="1257803"/>
                </a:lnTo>
                <a:lnTo>
                  <a:pt x="868244" y="1268533"/>
                </a:lnTo>
                <a:lnTo>
                  <a:pt x="819066" y="1276331"/>
                </a:lnTo>
                <a:lnTo>
                  <a:pt x="768794" y="1281090"/>
                </a:lnTo>
                <a:lnTo>
                  <a:pt x="717550" y="1282700"/>
                </a:lnTo>
                <a:lnTo>
                  <a:pt x="666305" y="1281090"/>
                </a:lnTo>
                <a:lnTo>
                  <a:pt x="616033" y="1276331"/>
                </a:lnTo>
                <a:lnTo>
                  <a:pt x="566855" y="1268533"/>
                </a:lnTo>
                <a:lnTo>
                  <a:pt x="518892" y="1257803"/>
                </a:lnTo>
                <a:lnTo>
                  <a:pt x="472266" y="1244251"/>
                </a:lnTo>
                <a:lnTo>
                  <a:pt x="427098" y="1227985"/>
                </a:lnTo>
                <a:lnTo>
                  <a:pt x="383510" y="1209113"/>
                </a:lnTo>
                <a:lnTo>
                  <a:pt x="341622" y="1187743"/>
                </a:lnTo>
                <a:lnTo>
                  <a:pt x="301558" y="1163986"/>
                </a:lnTo>
                <a:lnTo>
                  <a:pt x="263436" y="1137948"/>
                </a:lnTo>
                <a:lnTo>
                  <a:pt x="227381" y="1109738"/>
                </a:lnTo>
                <a:lnTo>
                  <a:pt x="193511" y="1079466"/>
                </a:lnTo>
                <a:lnTo>
                  <a:pt x="161950" y="1047239"/>
                </a:lnTo>
                <a:lnTo>
                  <a:pt x="132819" y="1013166"/>
                </a:lnTo>
                <a:lnTo>
                  <a:pt x="106238" y="977356"/>
                </a:lnTo>
                <a:lnTo>
                  <a:pt x="82330" y="939917"/>
                </a:lnTo>
                <a:lnTo>
                  <a:pt x="61216" y="900957"/>
                </a:lnTo>
                <a:lnTo>
                  <a:pt x="43017" y="860586"/>
                </a:lnTo>
                <a:lnTo>
                  <a:pt x="27854" y="818911"/>
                </a:lnTo>
                <a:lnTo>
                  <a:pt x="15850" y="776042"/>
                </a:lnTo>
                <a:lnTo>
                  <a:pt x="7125" y="732086"/>
                </a:lnTo>
                <a:lnTo>
                  <a:pt x="1801" y="687153"/>
                </a:lnTo>
                <a:lnTo>
                  <a:pt x="0" y="641350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8498840" y="6629424"/>
            <a:ext cx="110489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002060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078431" y="6613921"/>
            <a:ext cx="2524125" cy="172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" y="0"/>
            <a:ext cx="1358900" cy="3975100"/>
          </a:xfrm>
          <a:custGeom>
            <a:avLst/>
            <a:gdLst/>
            <a:ahLst/>
            <a:cxnLst/>
            <a:rect l="l" t="t" r="r" b="b"/>
            <a:pathLst>
              <a:path w="1358900" h="3975100">
                <a:moveTo>
                  <a:pt x="1358900" y="0"/>
                </a:moveTo>
                <a:lnTo>
                  <a:pt x="979665" y="0"/>
                </a:lnTo>
                <a:lnTo>
                  <a:pt x="0" y="3884536"/>
                </a:lnTo>
                <a:lnTo>
                  <a:pt x="360265" y="3975100"/>
                </a:lnTo>
                <a:lnTo>
                  <a:pt x="13589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3200" y="0"/>
            <a:ext cx="1333500" cy="3860800"/>
          </a:xfrm>
          <a:custGeom>
            <a:avLst/>
            <a:gdLst/>
            <a:ahLst/>
            <a:cxnLst/>
            <a:rect l="l" t="t" r="r" b="b"/>
            <a:pathLst>
              <a:path w="1333500" h="3860800">
                <a:moveTo>
                  <a:pt x="1333500" y="0"/>
                </a:moveTo>
                <a:lnTo>
                  <a:pt x="953405" y="0"/>
                </a:lnTo>
                <a:lnTo>
                  <a:pt x="0" y="3770350"/>
                </a:lnTo>
                <a:lnTo>
                  <a:pt x="361090" y="3860800"/>
                </a:lnTo>
                <a:lnTo>
                  <a:pt x="13335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3200" y="3771900"/>
            <a:ext cx="1943100" cy="3086100"/>
          </a:xfrm>
          <a:custGeom>
            <a:avLst/>
            <a:gdLst/>
            <a:ahLst/>
            <a:cxnLst/>
            <a:rect l="l" t="t" r="r" b="b"/>
            <a:pathLst>
              <a:path w="1943100" h="3086100">
                <a:moveTo>
                  <a:pt x="0" y="0"/>
                </a:moveTo>
                <a:lnTo>
                  <a:pt x="1857095" y="3086100"/>
                </a:lnTo>
                <a:lnTo>
                  <a:pt x="1943100" y="30861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7700" y="3886200"/>
            <a:ext cx="2374900" cy="2971800"/>
          </a:xfrm>
          <a:custGeom>
            <a:avLst/>
            <a:gdLst/>
            <a:ahLst/>
            <a:cxnLst/>
            <a:rect l="l" t="t" r="r" b="b"/>
            <a:pathLst>
              <a:path w="2374900" h="2971800">
                <a:moveTo>
                  <a:pt x="0" y="0"/>
                </a:moveTo>
                <a:lnTo>
                  <a:pt x="2290711" y="2971800"/>
                </a:lnTo>
                <a:lnTo>
                  <a:pt x="2374900" y="29718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7700" y="3886200"/>
            <a:ext cx="3340100" cy="2971800"/>
          </a:xfrm>
          <a:custGeom>
            <a:avLst/>
            <a:gdLst/>
            <a:ahLst/>
            <a:cxnLst/>
            <a:rect l="l" t="t" r="r" b="b"/>
            <a:pathLst>
              <a:path w="3340100" h="2971800">
                <a:moveTo>
                  <a:pt x="0" y="0"/>
                </a:moveTo>
                <a:lnTo>
                  <a:pt x="4762" y="4749"/>
                </a:lnTo>
                <a:lnTo>
                  <a:pt x="2378075" y="2971800"/>
                </a:lnTo>
                <a:lnTo>
                  <a:pt x="3340100" y="2971800"/>
                </a:lnTo>
                <a:lnTo>
                  <a:pt x="361950" y="9034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3200" y="3771900"/>
            <a:ext cx="2667000" cy="3086100"/>
          </a:xfrm>
          <a:custGeom>
            <a:avLst/>
            <a:gdLst/>
            <a:ahLst/>
            <a:cxnLst/>
            <a:rect l="l" t="t" r="r" b="b"/>
            <a:pathLst>
              <a:path w="2667000" h="3086100">
                <a:moveTo>
                  <a:pt x="0" y="0"/>
                </a:moveTo>
                <a:lnTo>
                  <a:pt x="4773" y="4762"/>
                </a:lnTo>
                <a:lnTo>
                  <a:pt x="1946148" y="3086100"/>
                </a:lnTo>
                <a:lnTo>
                  <a:pt x="2667000" y="3086100"/>
                </a:lnTo>
                <a:lnTo>
                  <a:pt x="358039" y="95250"/>
                </a:lnTo>
                <a:lnTo>
                  <a:pt x="365200" y="95250"/>
                </a:lnTo>
                <a:lnTo>
                  <a:pt x="362813" y="90487"/>
                </a:lnTo>
                <a:lnTo>
                  <a:pt x="353265" y="85725"/>
                </a:lnTo>
                <a:lnTo>
                  <a:pt x="0" y="0"/>
                </a:lnTo>
                <a:close/>
              </a:path>
              <a:path w="2667000" h="3086100">
                <a:moveTo>
                  <a:pt x="370997" y="106816"/>
                </a:moveTo>
                <a:lnTo>
                  <a:pt x="372361" y="109537"/>
                </a:lnTo>
                <a:lnTo>
                  <a:pt x="420100" y="176212"/>
                </a:lnTo>
                <a:lnTo>
                  <a:pt x="370997" y="106816"/>
                </a:lnTo>
                <a:close/>
              </a:path>
              <a:path w="2667000" h="3086100">
                <a:moveTo>
                  <a:pt x="365200" y="95250"/>
                </a:moveTo>
                <a:lnTo>
                  <a:pt x="362813" y="95250"/>
                </a:lnTo>
                <a:lnTo>
                  <a:pt x="370997" y="106816"/>
                </a:lnTo>
                <a:lnTo>
                  <a:pt x="365200" y="9525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3200" y="3771900"/>
            <a:ext cx="368300" cy="88900"/>
          </a:xfrm>
          <a:custGeom>
            <a:avLst/>
            <a:gdLst/>
            <a:ahLst/>
            <a:cxnLst/>
            <a:rect l="l" t="t" r="r" b="b"/>
            <a:pathLst>
              <a:path w="368300" h="88900">
                <a:moveTo>
                  <a:pt x="0" y="0"/>
                </a:moveTo>
                <a:lnTo>
                  <a:pt x="368300" y="88900"/>
                </a:lnTo>
                <a:lnTo>
                  <a:pt x="358607" y="84226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8800" y="3873500"/>
            <a:ext cx="63500" cy="76200"/>
          </a:xfrm>
          <a:custGeom>
            <a:avLst/>
            <a:gdLst/>
            <a:ahLst/>
            <a:cxnLst/>
            <a:rect l="l" t="t" r="r" b="b"/>
            <a:pathLst>
              <a:path w="63500" h="76200">
                <a:moveTo>
                  <a:pt x="4884" y="0"/>
                </a:moveTo>
                <a:lnTo>
                  <a:pt x="0" y="0"/>
                </a:lnTo>
                <a:lnTo>
                  <a:pt x="63500" y="76200"/>
                </a:lnTo>
                <a:lnTo>
                  <a:pt x="4884" y="0"/>
                </a:lnTo>
                <a:close/>
              </a:path>
            </a:pathLst>
          </a:custGeom>
          <a:solidFill>
            <a:srgbClr val="29AB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68500" y="1574800"/>
            <a:ext cx="3175000" cy="120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45000" y="1574800"/>
            <a:ext cx="863600" cy="120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49800" y="1574800"/>
            <a:ext cx="3416300" cy="1206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299741" y="1726041"/>
            <a:ext cx="5392420" cy="13468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8900" marR="5080" indent="-76200">
              <a:lnSpc>
                <a:spcPct val="100400"/>
              </a:lnSpc>
            </a:pPr>
            <a:r>
              <a:rPr dirty="0" sz="4400" spc="-35"/>
              <a:t>Neurally- </a:t>
            </a:r>
            <a:r>
              <a:rPr dirty="0" sz="4400" spc="-5"/>
              <a:t>Mediated  </a:t>
            </a:r>
            <a:r>
              <a:rPr dirty="0" sz="4400" spc="-25"/>
              <a:t>Regulation of</a:t>
            </a:r>
            <a:r>
              <a:rPr dirty="0" sz="4400" spc="210"/>
              <a:t> </a:t>
            </a:r>
            <a:r>
              <a:rPr dirty="0" sz="4400"/>
              <a:t>ABP</a:t>
            </a:r>
            <a:endParaRPr sz="4400"/>
          </a:p>
        </p:txBody>
      </p:sp>
      <p:sp>
        <p:nvSpPr>
          <p:cNvPr id="14" name="object 14"/>
          <p:cNvSpPr/>
          <p:nvPr/>
        </p:nvSpPr>
        <p:spPr>
          <a:xfrm>
            <a:off x="2044700" y="2247900"/>
            <a:ext cx="5918200" cy="1206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200900" y="114300"/>
            <a:ext cx="1841500" cy="723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363569" y="3384295"/>
            <a:ext cx="2907665" cy="909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3820"/>
              </a:lnSpc>
            </a:pPr>
            <a:r>
              <a:rPr dirty="0" sz="3200" spc="-20">
                <a:solidFill>
                  <a:srgbClr val="002060"/>
                </a:solidFill>
                <a:latin typeface="Cooper Black"/>
                <a:cs typeface="Cooper Black"/>
              </a:rPr>
              <a:t>Fast</a:t>
            </a:r>
            <a:r>
              <a:rPr dirty="0" sz="3200" spc="-65">
                <a:solidFill>
                  <a:srgbClr val="002060"/>
                </a:solidFill>
                <a:latin typeface="Cooper Black"/>
                <a:cs typeface="Cooper Black"/>
              </a:rPr>
              <a:t> </a:t>
            </a:r>
            <a:r>
              <a:rPr dirty="0" sz="3200" spc="-20">
                <a:solidFill>
                  <a:srgbClr val="002060"/>
                </a:solidFill>
                <a:latin typeface="Cooper Black"/>
                <a:cs typeface="Cooper Black"/>
              </a:rPr>
              <a:t>Response</a:t>
            </a:r>
            <a:endParaRPr sz="3200">
              <a:latin typeface="Cooper Black"/>
              <a:cs typeface="Cooper Black"/>
            </a:endParaRPr>
          </a:p>
          <a:p>
            <a:pPr algn="ctr" marR="4445">
              <a:lnSpc>
                <a:spcPts val="3340"/>
              </a:lnSpc>
            </a:pPr>
            <a:r>
              <a:rPr dirty="0" sz="2800">
                <a:solidFill>
                  <a:srgbClr val="002060"/>
                </a:solidFill>
                <a:latin typeface="Cooper Black"/>
                <a:cs typeface="Cooper Black"/>
              </a:rPr>
              <a:t>(Short-</a:t>
            </a:r>
            <a:r>
              <a:rPr dirty="0" sz="2800" spc="-85">
                <a:solidFill>
                  <a:srgbClr val="002060"/>
                </a:solidFill>
                <a:latin typeface="Cooper Black"/>
                <a:cs typeface="Cooper Black"/>
              </a:rPr>
              <a:t> </a:t>
            </a:r>
            <a:r>
              <a:rPr dirty="0" sz="2800" spc="5">
                <a:solidFill>
                  <a:srgbClr val="002060"/>
                </a:solidFill>
                <a:latin typeface="Cooper Black"/>
                <a:cs typeface="Cooper Black"/>
              </a:rPr>
              <a:t>Term)</a:t>
            </a:r>
            <a:endParaRPr sz="2800">
              <a:latin typeface="Cooper Black"/>
              <a:cs typeface="Cooper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57400" y="5295900"/>
            <a:ext cx="6477000" cy="838200"/>
          </a:xfrm>
          <a:prstGeom prst="rect">
            <a:avLst/>
          </a:prstGeom>
          <a:solidFill>
            <a:srgbClr val="F7DEAE"/>
          </a:solidFill>
        </p:spPr>
        <p:txBody>
          <a:bodyPr wrap="square" lIns="0" tIns="35560" rIns="0" bIns="0" rtlCol="0" vert="horz">
            <a:spAutoFit/>
          </a:bodyPr>
          <a:lstStyle/>
          <a:p>
            <a:pPr marL="136525" marR="137795" indent="1219200">
              <a:lnSpc>
                <a:spcPct val="100699"/>
              </a:lnSpc>
              <a:spcBef>
                <a:spcPts val="280"/>
              </a:spcBef>
            </a:pPr>
            <a:r>
              <a:rPr dirty="0" sz="2400" spc="-5">
                <a:solidFill>
                  <a:srgbClr val="1D5E75"/>
                </a:solidFill>
                <a:latin typeface="Cooper Black"/>
                <a:cs typeface="Cooper Black"/>
              </a:rPr>
              <a:t>Concerned </a:t>
            </a:r>
            <a:r>
              <a:rPr dirty="0" sz="2400" spc="20">
                <a:solidFill>
                  <a:srgbClr val="1D5E75"/>
                </a:solidFill>
                <a:latin typeface="Cooper Black"/>
                <a:cs typeface="Cooper Black"/>
              </a:rPr>
              <a:t>in </a:t>
            </a:r>
            <a:r>
              <a:rPr dirty="0" sz="2400" spc="10">
                <a:solidFill>
                  <a:srgbClr val="1D5E75"/>
                </a:solidFill>
                <a:latin typeface="Cooper Black"/>
                <a:cs typeface="Cooper Black"/>
              </a:rPr>
              <a:t>regulating  </a:t>
            </a:r>
            <a:r>
              <a:rPr dirty="0" sz="2400" spc="15">
                <a:solidFill>
                  <a:srgbClr val="1D5E75"/>
                </a:solidFill>
                <a:latin typeface="Cooper Black"/>
                <a:cs typeface="Cooper Black"/>
              </a:rPr>
              <a:t>Cardiac </a:t>
            </a:r>
            <a:r>
              <a:rPr dirty="0" sz="2400" spc="-10">
                <a:solidFill>
                  <a:srgbClr val="1D5E75"/>
                </a:solidFill>
                <a:latin typeface="Cooper Black"/>
                <a:cs typeface="Cooper Black"/>
              </a:rPr>
              <a:t>Output </a:t>
            </a:r>
            <a:r>
              <a:rPr dirty="0" sz="2400">
                <a:solidFill>
                  <a:srgbClr val="1D5E75"/>
                </a:solidFill>
                <a:latin typeface="Cooper Black"/>
                <a:cs typeface="Cooper Black"/>
              </a:rPr>
              <a:t>&amp; </a:t>
            </a:r>
            <a:r>
              <a:rPr dirty="0" sz="2400" spc="-5">
                <a:solidFill>
                  <a:srgbClr val="1D5E75"/>
                </a:solidFill>
                <a:latin typeface="Cooper Black"/>
                <a:cs typeface="Cooper Black"/>
              </a:rPr>
              <a:t>Peripheral</a:t>
            </a:r>
            <a:r>
              <a:rPr dirty="0" sz="2400" spc="-270">
                <a:solidFill>
                  <a:srgbClr val="1D5E75"/>
                </a:solidFill>
                <a:latin typeface="Cooper Black"/>
                <a:cs typeface="Cooper Black"/>
              </a:rPr>
              <a:t> </a:t>
            </a:r>
            <a:r>
              <a:rPr dirty="0" sz="2400" spc="5">
                <a:solidFill>
                  <a:srgbClr val="1D5E75"/>
                </a:solidFill>
                <a:latin typeface="Cooper Black"/>
                <a:cs typeface="Cooper Black"/>
              </a:rPr>
              <a:t>Resistance</a:t>
            </a:r>
            <a:endParaRPr sz="2400"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549900" y="1282700"/>
            <a:ext cx="3594100" cy="5537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622300"/>
            <a:ext cx="9144000" cy="596900"/>
          </a:xfrm>
          <a:custGeom>
            <a:avLst/>
            <a:gdLst/>
            <a:ahLst/>
            <a:cxnLst/>
            <a:rect l="l" t="t" r="r" b="b"/>
            <a:pathLst>
              <a:path w="9144000" h="596900">
                <a:moveTo>
                  <a:pt x="0" y="596900"/>
                </a:moveTo>
                <a:lnTo>
                  <a:pt x="9144000" y="596900"/>
                </a:lnTo>
                <a:lnTo>
                  <a:pt x="9144000" y="0"/>
                </a:lnTo>
                <a:lnTo>
                  <a:pt x="0" y="0"/>
                </a:lnTo>
                <a:lnTo>
                  <a:pt x="0" y="59690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4930">
              <a:lnSpc>
                <a:spcPct val="100000"/>
              </a:lnSpc>
            </a:pPr>
            <a:r>
              <a:rPr dirty="0" sz="3200" spc="-5"/>
              <a:t>Rapidly </a:t>
            </a:r>
            <a:r>
              <a:rPr dirty="0" sz="3200" spc="-20"/>
              <a:t>Acting Control</a:t>
            </a:r>
            <a:r>
              <a:rPr dirty="0" sz="3200" spc="80"/>
              <a:t> </a:t>
            </a:r>
            <a:r>
              <a:rPr dirty="0" sz="3200" spc="-15"/>
              <a:t>Mechanisms:</a:t>
            </a:r>
            <a:endParaRPr sz="3200"/>
          </a:p>
        </p:txBody>
      </p:sp>
      <p:sp>
        <p:nvSpPr>
          <p:cNvPr id="11" name="object 11"/>
          <p:cNvSpPr txBox="1"/>
          <p:nvPr/>
        </p:nvSpPr>
        <p:spPr>
          <a:xfrm>
            <a:off x="762308" y="1801367"/>
            <a:ext cx="4717415" cy="4386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</a:tabLst>
            </a:pPr>
            <a:r>
              <a:rPr dirty="0" sz="2000" spc="670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400" b="1">
                <a:solidFill>
                  <a:srgbClr val="404040"/>
                </a:solidFill>
                <a:latin typeface="Calibri"/>
                <a:cs typeface="Calibri"/>
              </a:rPr>
              <a:t>Acts within </a:t>
            </a:r>
            <a:r>
              <a:rPr dirty="0" sz="2400" spc="10" b="1">
                <a:solidFill>
                  <a:srgbClr val="404040"/>
                </a:solidFill>
                <a:latin typeface="Calibri"/>
                <a:cs typeface="Calibri"/>
              </a:rPr>
              <a:t>seconds/</a:t>
            </a:r>
            <a:r>
              <a:rPr dirty="0" sz="2400" spc="-16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spc="5" b="1">
                <a:solidFill>
                  <a:srgbClr val="404040"/>
                </a:solidFill>
                <a:latin typeface="Calibri"/>
                <a:cs typeface="Calibri"/>
              </a:rPr>
              <a:t>minutes.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  <a:tabLst>
                <a:tab pos="405765" algn="l"/>
              </a:tabLst>
            </a:pPr>
            <a:r>
              <a:rPr dirty="0" sz="2000" spc="670">
                <a:solidFill>
                  <a:srgbClr val="8D1515"/>
                </a:solidFill>
                <a:latin typeface="Arial"/>
                <a:cs typeface="Arial"/>
              </a:rPr>
              <a:t>q	</a:t>
            </a:r>
            <a:r>
              <a:rPr dirty="0" sz="2400" spc="5" b="1">
                <a:solidFill>
                  <a:srgbClr val="404040"/>
                </a:solidFill>
                <a:latin typeface="Calibri"/>
                <a:cs typeface="Calibri"/>
              </a:rPr>
              <a:t>Concerned by </a:t>
            </a:r>
            <a:r>
              <a:rPr dirty="0" sz="2400" b="1">
                <a:solidFill>
                  <a:srgbClr val="404040"/>
                </a:solidFill>
                <a:latin typeface="Calibri"/>
                <a:cs typeface="Calibri"/>
              </a:rPr>
              <a:t>regulating </a:t>
            </a:r>
            <a:r>
              <a:rPr dirty="0" sz="2400" spc="10" b="1">
                <a:solidFill>
                  <a:srgbClr val="404040"/>
                </a:solidFill>
                <a:latin typeface="Calibri"/>
                <a:cs typeface="Calibri"/>
              </a:rPr>
              <a:t>CO</a:t>
            </a:r>
            <a:r>
              <a:rPr dirty="0" sz="2400" spc="-37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04040"/>
                </a:solidFill>
                <a:latin typeface="Calibri"/>
                <a:cs typeface="Calibri"/>
              </a:rPr>
              <a:t>&amp; </a:t>
            </a:r>
            <a:r>
              <a:rPr dirty="0" sz="2400" spc="20" b="1">
                <a:solidFill>
                  <a:srgbClr val="404040"/>
                </a:solidFill>
                <a:latin typeface="Calibri"/>
                <a:cs typeface="Calibri"/>
              </a:rPr>
              <a:t>PR.</a:t>
            </a:r>
            <a:endParaRPr sz="2400">
              <a:latin typeface="Calibri"/>
              <a:cs typeface="Calibri"/>
            </a:endParaRPr>
          </a:p>
          <a:p>
            <a:pPr algn="just" marL="406400" marR="777240" indent="-393700">
              <a:lnSpc>
                <a:spcPct val="99000"/>
              </a:lnSpc>
              <a:spcBef>
                <a:spcPts val="1845"/>
              </a:spcBef>
            </a:pPr>
            <a:r>
              <a:rPr dirty="0" sz="2000" spc="670">
                <a:solidFill>
                  <a:srgbClr val="8D1515"/>
                </a:solidFill>
                <a:latin typeface="Arial"/>
                <a:cs typeface="Arial"/>
              </a:rPr>
              <a:t>q </a:t>
            </a:r>
            <a:r>
              <a:rPr dirty="0" sz="2400" spc="10" b="1">
                <a:solidFill>
                  <a:srgbClr val="404040"/>
                </a:solidFill>
                <a:latin typeface="Calibri"/>
                <a:cs typeface="Calibri"/>
              </a:rPr>
              <a:t>Reflex </a:t>
            </a:r>
            <a:r>
              <a:rPr dirty="0" sz="2400" spc="15" b="1">
                <a:solidFill>
                  <a:srgbClr val="404040"/>
                </a:solidFill>
                <a:latin typeface="Calibri"/>
                <a:cs typeface="Calibri"/>
              </a:rPr>
              <a:t>mechanisms </a:t>
            </a:r>
            <a:r>
              <a:rPr dirty="0" sz="2400" spc="-5" b="1">
                <a:solidFill>
                  <a:srgbClr val="404040"/>
                </a:solidFill>
                <a:latin typeface="Calibri"/>
                <a:cs typeface="Calibri"/>
              </a:rPr>
              <a:t>that </a:t>
            </a:r>
            <a:r>
              <a:rPr dirty="0" sz="2400" b="1">
                <a:solidFill>
                  <a:srgbClr val="404040"/>
                </a:solidFill>
                <a:latin typeface="Calibri"/>
                <a:cs typeface="Calibri"/>
              </a:rPr>
              <a:t>act  </a:t>
            </a:r>
            <a:r>
              <a:rPr dirty="0" sz="2400" spc="-5" b="1">
                <a:solidFill>
                  <a:srgbClr val="404040"/>
                </a:solidFill>
                <a:latin typeface="Calibri"/>
                <a:cs typeface="Calibri"/>
              </a:rPr>
              <a:t>through </a:t>
            </a:r>
            <a:r>
              <a:rPr dirty="0" sz="2400" spc="5" b="1">
                <a:solidFill>
                  <a:srgbClr val="404040"/>
                </a:solidFill>
                <a:latin typeface="Calibri"/>
                <a:cs typeface="Calibri"/>
              </a:rPr>
              <a:t>autonomic</a:t>
            </a:r>
            <a:r>
              <a:rPr dirty="0" sz="2400" spc="-20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04040"/>
                </a:solidFill>
                <a:latin typeface="Calibri"/>
                <a:cs typeface="Calibri"/>
              </a:rPr>
              <a:t>nervous  </a:t>
            </a:r>
            <a:r>
              <a:rPr dirty="0" sz="2400" spc="5" b="1">
                <a:solidFill>
                  <a:srgbClr val="404040"/>
                </a:solidFill>
                <a:latin typeface="Calibri"/>
                <a:cs typeface="Calibri"/>
              </a:rPr>
              <a:t>system:</a:t>
            </a:r>
            <a:endParaRPr sz="2400">
              <a:latin typeface="Calibri"/>
              <a:cs typeface="Calibri"/>
            </a:endParaRPr>
          </a:p>
          <a:p>
            <a:pPr marL="927100" indent="-406400">
              <a:lnSpc>
                <a:spcPct val="100000"/>
              </a:lnSpc>
              <a:spcBef>
                <a:spcPts val="1220"/>
              </a:spcBef>
              <a:buClr>
                <a:srgbClr val="7F7F7F"/>
              </a:buClr>
              <a:buSzPct val="116666"/>
              <a:buFont typeface="Arial"/>
              <a:buChar char="Ø"/>
              <a:tabLst>
                <a:tab pos="927100" algn="l"/>
              </a:tabLst>
            </a:pPr>
            <a:r>
              <a:rPr dirty="0" sz="2400">
                <a:latin typeface="Calibri"/>
                <a:cs typeface="Calibri"/>
              </a:rPr>
              <a:t>Centers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 spc="20">
                <a:latin typeface="Calibri"/>
                <a:cs typeface="Calibri"/>
              </a:rPr>
              <a:t>in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30">
                <a:latin typeface="Calibri"/>
                <a:cs typeface="Calibri"/>
              </a:rPr>
              <a:t>Medulla</a:t>
            </a:r>
            <a:r>
              <a:rPr dirty="0" sz="2400" spc="-3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Oblongata:</a:t>
            </a:r>
            <a:endParaRPr sz="2400">
              <a:latin typeface="Calibri"/>
              <a:cs typeface="Calibri"/>
            </a:endParaRPr>
          </a:p>
          <a:p>
            <a:pPr lvl="1" marL="1168400" marR="504825" indent="-190500">
              <a:lnSpc>
                <a:spcPct val="100000"/>
              </a:lnSpc>
              <a:spcBef>
                <a:spcPts val="1140"/>
              </a:spcBef>
              <a:buChar char="-"/>
              <a:tabLst>
                <a:tab pos="1117600" algn="l"/>
              </a:tabLst>
            </a:pPr>
            <a:r>
              <a:rPr dirty="0" sz="2000" spc="5">
                <a:latin typeface="Calibri"/>
                <a:cs typeface="Calibri"/>
              </a:rPr>
              <a:t>Vasomotor </a:t>
            </a:r>
            <a:r>
              <a:rPr dirty="0" sz="2000" spc="15">
                <a:latin typeface="Calibri"/>
                <a:cs typeface="Calibri"/>
              </a:rPr>
              <a:t>Center </a:t>
            </a:r>
            <a:r>
              <a:rPr dirty="0" sz="2000" spc="-5">
                <a:latin typeface="Calibri"/>
                <a:cs typeface="Calibri"/>
              </a:rPr>
              <a:t>(VMC) </a:t>
            </a:r>
            <a:r>
              <a:rPr dirty="0" sz="2000">
                <a:latin typeface="Calibri"/>
                <a:cs typeface="Calibri"/>
              </a:rPr>
              <a:t>…  </a:t>
            </a:r>
            <a:r>
              <a:rPr dirty="0" sz="2000" spc="15">
                <a:latin typeface="Calibri"/>
                <a:cs typeface="Calibri"/>
              </a:rPr>
              <a:t>Sympathetic</a:t>
            </a:r>
            <a:r>
              <a:rPr dirty="0" sz="2000" spc="-215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nervous</a:t>
            </a:r>
            <a:r>
              <a:rPr dirty="0" sz="2000" spc="-150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system.</a:t>
            </a:r>
            <a:endParaRPr sz="2000">
              <a:latin typeface="Calibri"/>
              <a:cs typeface="Calibri"/>
            </a:endParaRPr>
          </a:p>
          <a:p>
            <a:pPr lvl="1" marL="1117600" indent="-139700">
              <a:lnSpc>
                <a:spcPct val="100000"/>
              </a:lnSpc>
              <a:spcBef>
                <a:spcPts val="1100"/>
              </a:spcBef>
              <a:buChar char="-"/>
              <a:tabLst>
                <a:tab pos="1117600" algn="l"/>
              </a:tabLst>
            </a:pPr>
            <a:r>
              <a:rPr dirty="0" sz="2000" spc="25">
                <a:latin typeface="Calibri"/>
                <a:cs typeface="Calibri"/>
              </a:rPr>
              <a:t>Cardiac</a:t>
            </a:r>
            <a:r>
              <a:rPr dirty="0" sz="2000" spc="-204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Inhibitory</a:t>
            </a:r>
            <a:r>
              <a:rPr dirty="0" sz="2000" spc="-165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Center</a:t>
            </a:r>
            <a:r>
              <a:rPr dirty="0" sz="2000" spc="-155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(CIC)</a:t>
            </a:r>
            <a:r>
              <a:rPr dirty="0" sz="2000" spc="-16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..</a:t>
            </a:r>
            <a:endParaRPr sz="2000">
              <a:latin typeface="Calibri"/>
              <a:cs typeface="Calibri"/>
            </a:endParaRPr>
          </a:p>
          <a:p>
            <a:pPr marL="1167765">
              <a:lnSpc>
                <a:spcPct val="100000"/>
              </a:lnSpc>
            </a:pPr>
            <a:r>
              <a:rPr dirty="0" sz="2000" spc="10">
                <a:latin typeface="Calibri"/>
                <a:cs typeface="Calibri"/>
              </a:rPr>
              <a:t>Parasympathetic</a:t>
            </a:r>
            <a:r>
              <a:rPr dirty="0" sz="2000" spc="-215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nervous</a:t>
            </a:r>
            <a:r>
              <a:rPr dirty="0" sz="2000" spc="-155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system.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98840" y="6629424"/>
            <a:ext cx="110489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002060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078431" y="6546998"/>
            <a:ext cx="2524125" cy="172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88350" y="911885"/>
            <a:ext cx="6185535" cy="10134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03300" marR="5080" indent="-990600">
              <a:lnSpc>
                <a:spcPts val="4000"/>
              </a:lnSpc>
            </a:pPr>
            <a:r>
              <a:rPr dirty="0" sz="3400" spc="-15"/>
              <a:t>Short </a:t>
            </a:r>
            <a:r>
              <a:rPr dirty="0" sz="3400" spc="-55"/>
              <a:t>Term </a:t>
            </a:r>
            <a:r>
              <a:rPr dirty="0" sz="3400" spc="-20"/>
              <a:t>ABP </a:t>
            </a:r>
            <a:r>
              <a:rPr dirty="0" sz="3400" spc="-15"/>
              <a:t>Regulatory  </a:t>
            </a:r>
            <a:r>
              <a:rPr dirty="0" sz="3400" spc="-25"/>
              <a:t>Reflex</a:t>
            </a:r>
            <a:r>
              <a:rPr dirty="0" sz="3400" spc="45"/>
              <a:t> </a:t>
            </a:r>
            <a:r>
              <a:rPr dirty="0" sz="3400" spc="-5"/>
              <a:t>mechanisms</a:t>
            </a:r>
            <a:endParaRPr sz="3400"/>
          </a:p>
        </p:txBody>
      </p:sp>
      <p:sp>
        <p:nvSpPr>
          <p:cNvPr id="9" name="object 9"/>
          <p:cNvSpPr/>
          <p:nvPr/>
        </p:nvSpPr>
        <p:spPr>
          <a:xfrm>
            <a:off x="2616200" y="2082800"/>
            <a:ext cx="44958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409940" y="6544221"/>
            <a:ext cx="2032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30" b="1">
                <a:solidFill>
                  <a:srgbClr val="002060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78431" y="6566854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33700" y="800100"/>
            <a:ext cx="6184900" cy="6057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450" y="3651250"/>
            <a:ext cx="3238500" cy="1663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450" y="3651250"/>
            <a:ext cx="3238500" cy="1663700"/>
          </a:xfrm>
          <a:custGeom>
            <a:avLst/>
            <a:gdLst/>
            <a:ahLst/>
            <a:cxnLst/>
            <a:rect l="l" t="t" r="r" b="b"/>
            <a:pathLst>
              <a:path w="3238500" h="1663700">
                <a:moveTo>
                  <a:pt x="0" y="0"/>
                </a:moveTo>
                <a:lnTo>
                  <a:pt x="3238501" y="0"/>
                </a:lnTo>
                <a:lnTo>
                  <a:pt x="3238501" y="1663700"/>
                </a:lnTo>
                <a:lnTo>
                  <a:pt x="0" y="1663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3D2A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350" y="273050"/>
            <a:ext cx="913765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350" y="266700"/>
            <a:ext cx="9137650" cy="12700"/>
          </a:xfrm>
          <a:custGeom>
            <a:avLst/>
            <a:gdLst/>
            <a:ahLst/>
            <a:cxnLst/>
            <a:rect l="l" t="t" r="r" b="b"/>
            <a:pathLst>
              <a:path w="9137650" h="12700">
                <a:moveTo>
                  <a:pt x="0" y="0"/>
                </a:moveTo>
                <a:lnTo>
                  <a:pt x="9137649" y="0"/>
                </a:lnTo>
                <a:lnTo>
                  <a:pt x="9137649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B9D9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350" y="273050"/>
            <a:ext cx="9137650" cy="609600"/>
          </a:xfrm>
          <a:custGeom>
            <a:avLst/>
            <a:gdLst/>
            <a:ahLst/>
            <a:cxnLst/>
            <a:rect l="l" t="t" r="r" b="b"/>
            <a:pathLst>
              <a:path w="9137650" h="609600">
                <a:moveTo>
                  <a:pt x="9137649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ln w="12700">
            <a:solidFill>
              <a:srgbClr val="B9D9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959000" y="189839"/>
            <a:ext cx="5220970" cy="6223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/>
              <a:t>Baroreceptor</a:t>
            </a:r>
            <a:r>
              <a:rPr dirty="0" sz="4000" spc="-175"/>
              <a:t> </a:t>
            </a:r>
            <a:r>
              <a:rPr dirty="0" sz="4000" spc="-25"/>
              <a:t>Reflex</a:t>
            </a:r>
            <a:endParaRPr sz="4000"/>
          </a:p>
        </p:txBody>
      </p:sp>
      <p:sp>
        <p:nvSpPr>
          <p:cNvPr id="15" name="object 15"/>
          <p:cNvSpPr/>
          <p:nvPr/>
        </p:nvSpPr>
        <p:spPr>
          <a:xfrm>
            <a:off x="44450" y="920750"/>
            <a:ext cx="3238500" cy="825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450" y="920750"/>
            <a:ext cx="3238500" cy="825500"/>
          </a:xfrm>
          <a:custGeom>
            <a:avLst/>
            <a:gdLst/>
            <a:ahLst/>
            <a:cxnLst/>
            <a:rect l="l" t="t" r="r" b="b"/>
            <a:pathLst>
              <a:path w="3238500" h="825500">
                <a:moveTo>
                  <a:pt x="0" y="0"/>
                </a:moveTo>
                <a:lnTo>
                  <a:pt x="3238501" y="0"/>
                </a:lnTo>
                <a:lnTo>
                  <a:pt x="3238501" y="825500"/>
                </a:lnTo>
                <a:lnTo>
                  <a:pt x="0" y="8255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3D2A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450" y="2863850"/>
            <a:ext cx="3238500" cy="825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450" y="2863850"/>
            <a:ext cx="3238500" cy="825500"/>
          </a:xfrm>
          <a:custGeom>
            <a:avLst/>
            <a:gdLst/>
            <a:ahLst/>
            <a:cxnLst/>
            <a:rect l="l" t="t" r="r" b="b"/>
            <a:pathLst>
              <a:path w="3238500" h="825500">
                <a:moveTo>
                  <a:pt x="0" y="0"/>
                </a:moveTo>
                <a:lnTo>
                  <a:pt x="3238501" y="0"/>
                </a:lnTo>
                <a:lnTo>
                  <a:pt x="3238501" y="825500"/>
                </a:lnTo>
                <a:lnTo>
                  <a:pt x="0" y="8255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3D2A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52800" y="5943600"/>
            <a:ext cx="1511300" cy="355600"/>
          </a:xfrm>
          <a:custGeom>
            <a:avLst/>
            <a:gdLst/>
            <a:ahLst/>
            <a:cxnLst/>
            <a:rect l="l" t="t" r="r" b="b"/>
            <a:pathLst>
              <a:path w="1511300" h="355600">
                <a:moveTo>
                  <a:pt x="0" y="355600"/>
                </a:moveTo>
                <a:lnTo>
                  <a:pt x="1511300" y="355600"/>
                </a:lnTo>
                <a:lnTo>
                  <a:pt x="15113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450" y="1708150"/>
            <a:ext cx="3238500" cy="1193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4450" y="1708150"/>
            <a:ext cx="3238500" cy="1193800"/>
          </a:xfrm>
          <a:custGeom>
            <a:avLst/>
            <a:gdLst/>
            <a:ahLst/>
            <a:cxnLst/>
            <a:rect l="l" t="t" r="r" b="b"/>
            <a:pathLst>
              <a:path w="3238500" h="1193800">
                <a:moveTo>
                  <a:pt x="0" y="0"/>
                </a:moveTo>
                <a:lnTo>
                  <a:pt x="3238501" y="0"/>
                </a:lnTo>
                <a:lnTo>
                  <a:pt x="3238501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3D2A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4450" y="5302250"/>
            <a:ext cx="3238500" cy="1206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4450" y="5302250"/>
            <a:ext cx="3238500" cy="1206500"/>
          </a:xfrm>
          <a:custGeom>
            <a:avLst/>
            <a:gdLst/>
            <a:ahLst/>
            <a:cxnLst/>
            <a:rect l="l" t="t" r="r" b="b"/>
            <a:pathLst>
              <a:path w="3238500" h="1206500">
                <a:moveTo>
                  <a:pt x="0" y="0"/>
                </a:moveTo>
                <a:lnTo>
                  <a:pt x="3238501" y="0"/>
                </a:lnTo>
                <a:lnTo>
                  <a:pt x="3238501" y="1206500"/>
                </a:lnTo>
                <a:lnTo>
                  <a:pt x="0" y="12065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3D2A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53139" y="926482"/>
            <a:ext cx="2992755" cy="5516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431800" marR="424180">
              <a:lnSpc>
                <a:spcPct val="100699"/>
              </a:lnSpc>
            </a:pPr>
            <a:r>
              <a:rPr dirty="0" sz="2400" spc="45">
                <a:latin typeface="Calibri"/>
                <a:cs typeface="Calibri"/>
              </a:rPr>
              <a:t>M</a:t>
            </a:r>
            <a:r>
              <a:rPr dirty="0" sz="2400" spc="5">
                <a:latin typeface="Calibri"/>
                <a:cs typeface="Calibri"/>
              </a:rPr>
              <a:t>e</a:t>
            </a:r>
            <a:r>
              <a:rPr dirty="0" sz="2400" spc="-15">
                <a:latin typeface="Calibri"/>
                <a:cs typeface="Calibri"/>
              </a:rPr>
              <a:t>c</a:t>
            </a:r>
            <a:r>
              <a:rPr dirty="0" sz="2400" spc="35">
                <a:latin typeface="Calibri"/>
                <a:cs typeface="Calibri"/>
              </a:rPr>
              <a:t>h</a:t>
            </a:r>
            <a:r>
              <a:rPr dirty="0" sz="2400" spc="-55">
                <a:latin typeface="Calibri"/>
                <a:cs typeface="Calibri"/>
              </a:rPr>
              <a:t>a</a:t>
            </a:r>
            <a:r>
              <a:rPr dirty="0" sz="2400" spc="35">
                <a:latin typeface="Calibri"/>
                <a:cs typeface="Calibri"/>
              </a:rPr>
              <a:t>n</a:t>
            </a:r>
            <a:r>
              <a:rPr dirty="0" sz="2400" spc="30">
                <a:latin typeface="Calibri"/>
                <a:cs typeface="Calibri"/>
              </a:rPr>
              <a:t>o</a:t>
            </a:r>
            <a:r>
              <a:rPr dirty="0" sz="2400" spc="-35">
                <a:latin typeface="Calibri"/>
                <a:cs typeface="Calibri"/>
              </a:rPr>
              <a:t>-</a:t>
            </a:r>
            <a:r>
              <a:rPr dirty="0" sz="2400" spc="-40">
                <a:latin typeface="Calibri"/>
                <a:cs typeface="Calibri"/>
              </a:rPr>
              <a:t>s</a:t>
            </a:r>
            <a:r>
              <a:rPr dirty="0" sz="2400" spc="-5">
                <a:latin typeface="Calibri"/>
                <a:cs typeface="Calibri"/>
              </a:rPr>
              <a:t>t</a:t>
            </a:r>
            <a:r>
              <a:rPr dirty="0" sz="2400" spc="-40">
                <a:latin typeface="Calibri"/>
                <a:cs typeface="Calibri"/>
              </a:rPr>
              <a:t>r</a:t>
            </a:r>
            <a:r>
              <a:rPr dirty="0" sz="2400" spc="5">
                <a:latin typeface="Calibri"/>
                <a:cs typeface="Calibri"/>
              </a:rPr>
              <a:t>e</a:t>
            </a:r>
            <a:r>
              <a:rPr dirty="0" sz="2400" spc="-5">
                <a:latin typeface="Calibri"/>
                <a:cs typeface="Calibri"/>
              </a:rPr>
              <a:t>t</a:t>
            </a:r>
            <a:r>
              <a:rPr dirty="0" sz="2400" spc="-15">
                <a:latin typeface="Calibri"/>
                <a:cs typeface="Calibri"/>
              </a:rPr>
              <a:t>c</a:t>
            </a:r>
            <a:r>
              <a:rPr dirty="0" sz="2400">
                <a:latin typeface="Calibri"/>
                <a:cs typeface="Calibri"/>
              </a:rPr>
              <a:t>h  </a:t>
            </a:r>
            <a:r>
              <a:rPr dirty="0" sz="2400" spc="-15">
                <a:latin typeface="Calibri"/>
                <a:cs typeface="Calibri"/>
              </a:rPr>
              <a:t>receptors.</a:t>
            </a:r>
            <a:endParaRPr sz="2400">
              <a:latin typeface="Calibri"/>
              <a:cs typeface="Calibri"/>
            </a:endParaRPr>
          </a:p>
          <a:p>
            <a:pPr algn="ctr" marL="177165" marR="160655">
              <a:lnSpc>
                <a:spcPct val="100699"/>
              </a:lnSpc>
              <a:spcBef>
                <a:spcPts val="434"/>
              </a:spcBef>
            </a:pPr>
            <a:r>
              <a:rPr dirty="0" sz="2400" spc="-10">
                <a:latin typeface="Calibri"/>
                <a:cs typeface="Calibri"/>
              </a:rPr>
              <a:t>Located </a:t>
            </a:r>
            <a:r>
              <a:rPr dirty="0" sz="2400" spc="20">
                <a:latin typeface="Calibri"/>
                <a:cs typeface="Calibri"/>
              </a:rPr>
              <a:t>in </a:t>
            </a:r>
            <a:r>
              <a:rPr dirty="0" sz="2400" spc="10">
                <a:latin typeface="Calibri"/>
                <a:cs typeface="Calibri"/>
              </a:rPr>
              <a:t>the </a:t>
            </a:r>
            <a:r>
              <a:rPr dirty="0" sz="2400" spc="-10">
                <a:latin typeface="Calibri"/>
                <a:cs typeface="Calibri"/>
              </a:rPr>
              <a:t>wall</a:t>
            </a:r>
            <a:r>
              <a:rPr dirty="0" sz="2400" spc="-220">
                <a:latin typeface="Calibri"/>
                <a:cs typeface="Calibri"/>
              </a:rPr>
              <a:t> </a:t>
            </a:r>
            <a:r>
              <a:rPr dirty="0" sz="2400" spc="15">
                <a:latin typeface="Calibri"/>
                <a:cs typeface="Calibri"/>
              </a:rPr>
              <a:t>of  </a:t>
            </a:r>
            <a:r>
              <a:rPr dirty="0" sz="2400" spc="-5">
                <a:latin typeface="Calibri"/>
                <a:cs typeface="Calibri"/>
              </a:rPr>
              <a:t>carotid </a:t>
            </a:r>
            <a:r>
              <a:rPr dirty="0" sz="2400" spc="15">
                <a:latin typeface="Calibri"/>
                <a:cs typeface="Calibri"/>
              </a:rPr>
              <a:t>sinus 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-27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aortic  </a:t>
            </a:r>
            <a:r>
              <a:rPr dirty="0" sz="2400" spc="-15">
                <a:latin typeface="Calibri"/>
                <a:cs typeface="Calibri"/>
              </a:rPr>
              <a:t>arch.</a:t>
            </a:r>
            <a:endParaRPr sz="2400">
              <a:latin typeface="Calibri"/>
              <a:cs typeface="Calibri"/>
            </a:endParaRPr>
          </a:p>
          <a:p>
            <a:pPr algn="ctr" marL="431800" marR="425450" indent="-12700">
              <a:lnSpc>
                <a:spcPct val="104200"/>
              </a:lnSpc>
              <a:spcBef>
                <a:spcPts val="270"/>
              </a:spcBef>
            </a:pPr>
            <a:r>
              <a:rPr dirty="0" sz="2400" spc="-50">
                <a:latin typeface="Calibri"/>
                <a:cs typeface="Calibri"/>
              </a:rPr>
              <a:t>Fast </a:t>
            </a:r>
            <a:r>
              <a:rPr dirty="0" sz="2400">
                <a:latin typeface="Calibri"/>
                <a:cs typeface="Calibri"/>
              </a:rPr>
              <a:t>&amp; </a:t>
            </a:r>
            <a:r>
              <a:rPr dirty="0" sz="2400" spc="5">
                <a:latin typeface="Calibri"/>
                <a:cs typeface="Calibri"/>
              </a:rPr>
              <a:t>neurally  </a:t>
            </a:r>
            <a:r>
              <a:rPr dirty="0" sz="2400">
                <a:latin typeface="Calibri"/>
                <a:cs typeface="Calibri"/>
              </a:rPr>
              <a:t>mediated</a:t>
            </a:r>
            <a:endParaRPr sz="2400">
              <a:latin typeface="Calibri"/>
              <a:cs typeface="Calibri"/>
            </a:endParaRPr>
          </a:p>
          <a:p>
            <a:pPr algn="ctr" marL="12700" marR="5080" indent="-1905">
              <a:lnSpc>
                <a:spcPct val="100699"/>
              </a:lnSpc>
              <a:spcBef>
                <a:spcPts val="755"/>
              </a:spcBef>
            </a:pPr>
            <a:r>
              <a:rPr dirty="0" sz="2400" spc="5">
                <a:latin typeface="Calibri"/>
                <a:cs typeface="Calibri"/>
              </a:rPr>
              <a:t>Provide </a:t>
            </a:r>
            <a:r>
              <a:rPr dirty="0" sz="2400">
                <a:latin typeface="Calibri"/>
                <a:cs typeface="Calibri"/>
              </a:rPr>
              <a:t>powerful  </a:t>
            </a:r>
            <a:r>
              <a:rPr dirty="0" sz="2400" spc="-10">
                <a:latin typeface="Calibri"/>
                <a:cs typeface="Calibri"/>
              </a:rPr>
              <a:t>moment-to-moment  </a:t>
            </a:r>
            <a:r>
              <a:rPr dirty="0" sz="2400" spc="5">
                <a:latin typeface="Calibri"/>
                <a:cs typeface="Calibri"/>
              </a:rPr>
              <a:t>control </a:t>
            </a:r>
            <a:r>
              <a:rPr dirty="0" sz="2400" spc="15">
                <a:latin typeface="Calibri"/>
                <a:cs typeface="Calibri"/>
              </a:rPr>
              <a:t>of </a:t>
            </a:r>
            <a:r>
              <a:rPr dirty="0" sz="2400" spc="-20">
                <a:latin typeface="Calibri"/>
                <a:cs typeface="Calibri"/>
              </a:rPr>
              <a:t>arterial</a:t>
            </a:r>
            <a:r>
              <a:rPr dirty="0" sz="2400" spc="-145">
                <a:latin typeface="Calibri"/>
                <a:cs typeface="Calibri"/>
              </a:rPr>
              <a:t> </a:t>
            </a:r>
            <a:r>
              <a:rPr dirty="0" sz="2400" spc="25">
                <a:latin typeface="Calibri"/>
                <a:cs typeface="Calibri"/>
              </a:rPr>
              <a:t>blood  </a:t>
            </a:r>
            <a:r>
              <a:rPr dirty="0" sz="2400" spc="-15">
                <a:latin typeface="Calibri"/>
                <a:cs typeface="Calibri"/>
              </a:rPr>
              <a:t>pressure</a:t>
            </a:r>
            <a:endParaRPr sz="2400">
              <a:latin typeface="Calibri"/>
              <a:cs typeface="Calibri"/>
            </a:endParaRPr>
          </a:p>
          <a:p>
            <a:pPr algn="ctr" marL="88265" marR="69215">
              <a:lnSpc>
                <a:spcPct val="100699"/>
              </a:lnSpc>
              <a:spcBef>
                <a:spcPts val="1019"/>
              </a:spcBef>
            </a:pPr>
            <a:r>
              <a:rPr dirty="0" sz="2400" spc="5">
                <a:latin typeface="Calibri"/>
                <a:cs typeface="Calibri"/>
              </a:rPr>
              <a:t>Stimulated </a:t>
            </a:r>
            <a:r>
              <a:rPr dirty="0" sz="2400" spc="20">
                <a:latin typeface="Calibri"/>
                <a:cs typeface="Calibri"/>
              </a:rPr>
              <a:t>in</a:t>
            </a:r>
            <a:r>
              <a:rPr dirty="0" sz="2400" spc="-2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response  </a:t>
            </a:r>
            <a:r>
              <a:rPr dirty="0" sz="2400" spc="-5">
                <a:latin typeface="Calibri"/>
                <a:cs typeface="Calibri"/>
              </a:rPr>
              <a:t>to </a:t>
            </a:r>
            <a:r>
              <a:rPr dirty="0" sz="2400" spc="25">
                <a:latin typeface="Calibri"/>
                <a:cs typeface="Calibri"/>
              </a:rPr>
              <a:t>blood </a:t>
            </a:r>
            <a:r>
              <a:rPr dirty="0" sz="2400" spc="-15">
                <a:latin typeface="Calibri"/>
                <a:cs typeface="Calibri"/>
              </a:rPr>
              <a:t>pressure  </a:t>
            </a:r>
            <a:r>
              <a:rPr dirty="0" sz="2400" spc="-5">
                <a:latin typeface="Calibri"/>
                <a:cs typeface="Calibri"/>
              </a:rPr>
              <a:t>changes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78431" y="6638862"/>
            <a:ext cx="252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orbel"/>
                <a:cs typeface="Corbel"/>
              </a:rPr>
              <a:t>Dr. </a:t>
            </a:r>
            <a:r>
              <a:rPr dirty="0" sz="1000" spc="-20">
                <a:latin typeface="Corbel"/>
                <a:cs typeface="Corbel"/>
              </a:rPr>
              <a:t>Abeer A. </a:t>
            </a:r>
            <a:r>
              <a:rPr dirty="0" sz="1000" spc="-25">
                <a:latin typeface="Corbel"/>
                <a:cs typeface="Corbel"/>
              </a:rPr>
              <a:t>Al-Masri,  </a:t>
            </a:r>
            <a:r>
              <a:rPr dirty="0" sz="1000" spc="-20">
                <a:latin typeface="Corbel"/>
                <a:cs typeface="Corbel"/>
              </a:rPr>
              <a:t>Faculty  of </a:t>
            </a:r>
            <a:r>
              <a:rPr dirty="0" sz="1000" spc="-25">
                <a:latin typeface="Corbel"/>
                <a:cs typeface="Corbel"/>
              </a:rPr>
              <a:t>Medicine,  </a:t>
            </a:r>
            <a:r>
              <a:rPr dirty="0" sz="1000" spc="90">
                <a:latin typeface="Corbel"/>
                <a:cs typeface="Corbel"/>
              </a:rPr>
              <a:t> </a:t>
            </a:r>
            <a:r>
              <a:rPr dirty="0" sz="1000" spc="10">
                <a:latin typeface="Corbel"/>
                <a:cs typeface="Corbel"/>
              </a:rPr>
              <a:t>KSU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498840" y="6645632"/>
            <a:ext cx="11048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b="1">
                <a:solidFill>
                  <a:srgbClr val="002060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558800"/>
            <a:ext cx="4660900" cy="629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99000" y="393700"/>
            <a:ext cx="4445000" cy="646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584200"/>
            <a:ext cx="4724400" cy="627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0"/>
            <a:ext cx="9118600" cy="698500"/>
          </a:xfrm>
          <a:custGeom>
            <a:avLst/>
            <a:gdLst/>
            <a:ahLst/>
            <a:cxnLst/>
            <a:rect l="l" t="t" r="r" b="b"/>
            <a:pathLst>
              <a:path w="9118600" h="698500">
                <a:moveTo>
                  <a:pt x="0" y="698500"/>
                </a:moveTo>
                <a:lnTo>
                  <a:pt x="9118600" y="698500"/>
                </a:lnTo>
                <a:lnTo>
                  <a:pt x="9118600" y="0"/>
                </a:lnTo>
                <a:lnTo>
                  <a:pt x="0" y="0"/>
                </a:lnTo>
                <a:lnTo>
                  <a:pt x="0" y="698500"/>
                </a:lnTo>
                <a:close/>
              </a:path>
            </a:pathLst>
          </a:custGeom>
          <a:solidFill>
            <a:srgbClr val="F7D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199767" y="59258"/>
            <a:ext cx="4695825" cy="5613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Baroreceptor</a:t>
            </a:r>
            <a:r>
              <a:rPr dirty="0" spc="-150"/>
              <a:t> </a:t>
            </a:r>
            <a:r>
              <a:rPr dirty="0" spc="-30"/>
              <a:t>Reflex</a:t>
            </a:r>
          </a:p>
        </p:txBody>
      </p:sp>
      <p:sp>
        <p:nvSpPr>
          <p:cNvPr id="14" name="object 14"/>
          <p:cNvSpPr/>
          <p:nvPr/>
        </p:nvSpPr>
        <p:spPr>
          <a:xfrm>
            <a:off x="7886700" y="38100"/>
            <a:ext cx="1206500" cy="546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409940" y="6645632"/>
            <a:ext cx="2032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30" b="1">
                <a:solidFill>
                  <a:srgbClr val="002060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2017-03-25T19:41:11Z</dcterms:created>
  <dcterms:modified xsi:type="dcterms:W3CDTF">2017-03-25T19:41:11Z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2017-03-25T00:00:00Z</vt:filetime>
  </property>
</Properties>
</file>