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101600">
              <a:lnSpc>
                <a:spcPts val="11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101600">
              <a:lnSpc>
                <a:spcPts val="11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101600">
              <a:lnSpc>
                <a:spcPts val="11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101600">
              <a:lnSpc>
                <a:spcPts val="11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6223000" y="5765800"/>
            <a:ext cx="2921000" cy="109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101600">
              <a:lnSpc>
                <a:spcPts val="11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8928100" cy="6858000"/>
          </a:xfrm>
          <a:custGeom>
            <a:avLst/>
            <a:gdLst/>
            <a:ahLst/>
            <a:cxnLst/>
            <a:rect l="l" t="t" r="r" b="b"/>
            <a:pathLst>
              <a:path w="8928100" h="6858000">
                <a:moveTo>
                  <a:pt x="0" y="6858000"/>
                </a:moveTo>
                <a:lnTo>
                  <a:pt x="8928100" y="6858000"/>
                </a:lnTo>
                <a:lnTo>
                  <a:pt x="89281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8928100" y="0"/>
            <a:ext cx="215900" cy="6858000"/>
          </a:xfrm>
          <a:custGeom>
            <a:avLst/>
            <a:gdLst/>
            <a:ahLst/>
            <a:cxnLst/>
            <a:rect l="l" t="t" r="r" b="b"/>
            <a:pathLst>
              <a:path w="215900" h="6858000">
                <a:moveTo>
                  <a:pt x="0" y="6858000"/>
                </a:moveTo>
                <a:lnTo>
                  <a:pt x="215900" y="6858000"/>
                </a:lnTo>
                <a:lnTo>
                  <a:pt x="2159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0"/>
            <a:ext cx="673100" cy="6858000"/>
          </a:xfrm>
          <a:custGeom>
            <a:avLst/>
            <a:gdLst/>
            <a:ahLst/>
            <a:cxnLst/>
            <a:rect l="l" t="t" r="r" b="b"/>
            <a:pathLst>
              <a:path w="673100" h="6858000">
                <a:moveTo>
                  <a:pt x="494456" y="0"/>
                </a:moveTo>
                <a:lnTo>
                  <a:pt x="0" y="0"/>
                </a:lnTo>
                <a:lnTo>
                  <a:pt x="0" y="6858000"/>
                </a:lnTo>
                <a:lnTo>
                  <a:pt x="494456" y="6858000"/>
                </a:lnTo>
                <a:lnTo>
                  <a:pt x="496238" y="6800908"/>
                </a:lnTo>
                <a:lnTo>
                  <a:pt x="501292" y="6750097"/>
                </a:lnTo>
                <a:lnTo>
                  <a:pt x="509183" y="6704731"/>
                </a:lnTo>
                <a:lnTo>
                  <a:pt x="519473" y="6663971"/>
                </a:lnTo>
                <a:lnTo>
                  <a:pt x="531727" y="6626980"/>
                </a:lnTo>
                <a:lnTo>
                  <a:pt x="560379" y="6560954"/>
                </a:lnTo>
                <a:lnTo>
                  <a:pt x="591650" y="6499954"/>
                </a:lnTo>
                <a:lnTo>
                  <a:pt x="607176" y="6469245"/>
                </a:lnTo>
                <a:lnTo>
                  <a:pt x="635829" y="6403219"/>
                </a:lnTo>
                <a:lnTo>
                  <a:pt x="648083" y="6366228"/>
                </a:lnTo>
                <a:lnTo>
                  <a:pt x="658373" y="6325468"/>
                </a:lnTo>
                <a:lnTo>
                  <a:pt x="666264" y="6280102"/>
                </a:lnTo>
                <a:lnTo>
                  <a:pt x="671318" y="6229291"/>
                </a:lnTo>
                <a:lnTo>
                  <a:pt x="673100" y="6172200"/>
                </a:lnTo>
                <a:lnTo>
                  <a:pt x="671318" y="6115108"/>
                </a:lnTo>
                <a:lnTo>
                  <a:pt x="666264" y="6064297"/>
                </a:lnTo>
                <a:lnTo>
                  <a:pt x="658373" y="6018931"/>
                </a:lnTo>
                <a:lnTo>
                  <a:pt x="648083" y="5978171"/>
                </a:lnTo>
                <a:lnTo>
                  <a:pt x="635829" y="5941180"/>
                </a:lnTo>
                <a:lnTo>
                  <a:pt x="607176" y="5875154"/>
                </a:lnTo>
                <a:lnTo>
                  <a:pt x="575906" y="5814154"/>
                </a:lnTo>
                <a:lnTo>
                  <a:pt x="560379" y="5783445"/>
                </a:lnTo>
                <a:lnTo>
                  <a:pt x="531727" y="5717419"/>
                </a:lnTo>
                <a:lnTo>
                  <a:pt x="519473" y="5680428"/>
                </a:lnTo>
                <a:lnTo>
                  <a:pt x="509183" y="5639668"/>
                </a:lnTo>
                <a:lnTo>
                  <a:pt x="501292" y="5594302"/>
                </a:lnTo>
                <a:lnTo>
                  <a:pt x="496238" y="5543491"/>
                </a:lnTo>
                <a:lnTo>
                  <a:pt x="494456" y="5486400"/>
                </a:lnTo>
                <a:lnTo>
                  <a:pt x="496238" y="5429308"/>
                </a:lnTo>
                <a:lnTo>
                  <a:pt x="501292" y="5378497"/>
                </a:lnTo>
                <a:lnTo>
                  <a:pt x="509183" y="5333131"/>
                </a:lnTo>
                <a:lnTo>
                  <a:pt x="519473" y="5292371"/>
                </a:lnTo>
                <a:lnTo>
                  <a:pt x="531727" y="5255380"/>
                </a:lnTo>
                <a:lnTo>
                  <a:pt x="560379" y="5189354"/>
                </a:lnTo>
                <a:lnTo>
                  <a:pt x="591650" y="5128354"/>
                </a:lnTo>
                <a:lnTo>
                  <a:pt x="607176" y="5097645"/>
                </a:lnTo>
                <a:lnTo>
                  <a:pt x="635829" y="5031619"/>
                </a:lnTo>
                <a:lnTo>
                  <a:pt x="648083" y="4994628"/>
                </a:lnTo>
                <a:lnTo>
                  <a:pt x="658373" y="4953868"/>
                </a:lnTo>
                <a:lnTo>
                  <a:pt x="666264" y="4908502"/>
                </a:lnTo>
                <a:lnTo>
                  <a:pt x="671318" y="4857691"/>
                </a:lnTo>
                <a:lnTo>
                  <a:pt x="673100" y="4800600"/>
                </a:lnTo>
                <a:lnTo>
                  <a:pt x="671318" y="4743508"/>
                </a:lnTo>
                <a:lnTo>
                  <a:pt x="666264" y="4692697"/>
                </a:lnTo>
                <a:lnTo>
                  <a:pt x="658373" y="4647331"/>
                </a:lnTo>
                <a:lnTo>
                  <a:pt x="648083" y="4606571"/>
                </a:lnTo>
                <a:lnTo>
                  <a:pt x="635829" y="4569580"/>
                </a:lnTo>
                <a:lnTo>
                  <a:pt x="607176" y="4503554"/>
                </a:lnTo>
                <a:lnTo>
                  <a:pt x="575906" y="4442554"/>
                </a:lnTo>
                <a:lnTo>
                  <a:pt x="560379" y="4411845"/>
                </a:lnTo>
                <a:lnTo>
                  <a:pt x="531727" y="4345819"/>
                </a:lnTo>
                <a:lnTo>
                  <a:pt x="519473" y="4308828"/>
                </a:lnTo>
                <a:lnTo>
                  <a:pt x="509183" y="4268068"/>
                </a:lnTo>
                <a:lnTo>
                  <a:pt x="501292" y="4222702"/>
                </a:lnTo>
                <a:lnTo>
                  <a:pt x="496238" y="4171891"/>
                </a:lnTo>
                <a:lnTo>
                  <a:pt x="494456" y="4114800"/>
                </a:lnTo>
                <a:lnTo>
                  <a:pt x="496238" y="4057708"/>
                </a:lnTo>
                <a:lnTo>
                  <a:pt x="501292" y="4006897"/>
                </a:lnTo>
                <a:lnTo>
                  <a:pt x="509183" y="3961531"/>
                </a:lnTo>
                <a:lnTo>
                  <a:pt x="519473" y="3920771"/>
                </a:lnTo>
                <a:lnTo>
                  <a:pt x="531727" y="3883780"/>
                </a:lnTo>
                <a:lnTo>
                  <a:pt x="560379" y="3817754"/>
                </a:lnTo>
                <a:lnTo>
                  <a:pt x="591650" y="3756754"/>
                </a:lnTo>
                <a:lnTo>
                  <a:pt x="607176" y="3726045"/>
                </a:lnTo>
                <a:lnTo>
                  <a:pt x="635829" y="3660019"/>
                </a:lnTo>
                <a:lnTo>
                  <a:pt x="648083" y="3623028"/>
                </a:lnTo>
                <a:lnTo>
                  <a:pt x="658373" y="3582268"/>
                </a:lnTo>
                <a:lnTo>
                  <a:pt x="666264" y="3536902"/>
                </a:lnTo>
                <a:lnTo>
                  <a:pt x="671318" y="3486091"/>
                </a:lnTo>
                <a:lnTo>
                  <a:pt x="673100" y="3429000"/>
                </a:lnTo>
                <a:lnTo>
                  <a:pt x="671318" y="3371908"/>
                </a:lnTo>
                <a:lnTo>
                  <a:pt x="666264" y="3321097"/>
                </a:lnTo>
                <a:lnTo>
                  <a:pt x="658373" y="3275731"/>
                </a:lnTo>
                <a:lnTo>
                  <a:pt x="648083" y="3234971"/>
                </a:lnTo>
                <a:lnTo>
                  <a:pt x="635829" y="3197980"/>
                </a:lnTo>
                <a:lnTo>
                  <a:pt x="607176" y="3131954"/>
                </a:lnTo>
                <a:lnTo>
                  <a:pt x="575906" y="3070954"/>
                </a:lnTo>
                <a:lnTo>
                  <a:pt x="560379" y="3040245"/>
                </a:lnTo>
                <a:lnTo>
                  <a:pt x="531727" y="2974219"/>
                </a:lnTo>
                <a:lnTo>
                  <a:pt x="519473" y="2937228"/>
                </a:lnTo>
                <a:lnTo>
                  <a:pt x="509183" y="2896468"/>
                </a:lnTo>
                <a:lnTo>
                  <a:pt x="501292" y="2851102"/>
                </a:lnTo>
                <a:lnTo>
                  <a:pt x="496238" y="2800291"/>
                </a:lnTo>
                <a:lnTo>
                  <a:pt x="494456" y="2743200"/>
                </a:lnTo>
                <a:lnTo>
                  <a:pt x="496238" y="2686108"/>
                </a:lnTo>
                <a:lnTo>
                  <a:pt x="501292" y="2635297"/>
                </a:lnTo>
                <a:lnTo>
                  <a:pt x="509183" y="2589931"/>
                </a:lnTo>
                <a:lnTo>
                  <a:pt x="519473" y="2549171"/>
                </a:lnTo>
                <a:lnTo>
                  <a:pt x="531727" y="2512180"/>
                </a:lnTo>
                <a:lnTo>
                  <a:pt x="560379" y="2446154"/>
                </a:lnTo>
                <a:lnTo>
                  <a:pt x="591650" y="2385154"/>
                </a:lnTo>
                <a:lnTo>
                  <a:pt x="607176" y="2354445"/>
                </a:lnTo>
                <a:lnTo>
                  <a:pt x="635829" y="2288419"/>
                </a:lnTo>
                <a:lnTo>
                  <a:pt x="648083" y="2251428"/>
                </a:lnTo>
                <a:lnTo>
                  <a:pt x="658373" y="2210668"/>
                </a:lnTo>
                <a:lnTo>
                  <a:pt x="666264" y="2165302"/>
                </a:lnTo>
                <a:lnTo>
                  <a:pt x="671318" y="2114491"/>
                </a:lnTo>
                <a:lnTo>
                  <a:pt x="673100" y="2057400"/>
                </a:lnTo>
                <a:lnTo>
                  <a:pt x="671318" y="2000308"/>
                </a:lnTo>
                <a:lnTo>
                  <a:pt x="666264" y="1949497"/>
                </a:lnTo>
                <a:lnTo>
                  <a:pt x="658373" y="1904131"/>
                </a:lnTo>
                <a:lnTo>
                  <a:pt x="648083" y="1863371"/>
                </a:lnTo>
                <a:lnTo>
                  <a:pt x="635829" y="1826380"/>
                </a:lnTo>
                <a:lnTo>
                  <a:pt x="607176" y="1760354"/>
                </a:lnTo>
                <a:lnTo>
                  <a:pt x="575906" y="1699354"/>
                </a:lnTo>
                <a:lnTo>
                  <a:pt x="560379" y="1668645"/>
                </a:lnTo>
                <a:lnTo>
                  <a:pt x="531727" y="1602619"/>
                </a:lnTo>
                <a:lnTo>
                  <a:pt x="519473" y="1565628"/>
                </a:lnTo>
                <a:lnTo>
                  <a:pt x="509183" y="1524868"/>
                </a:lnTo>
                <a:lnTo>
                  <a:pt x="501292" y="1479502"/>
                </a:lnTo>
                <a:lnTo>
                  <a:pt x="496238" y="1428691"/>
                </a:lnTo>
                <a:lnTo>
                  <a:pt x="494456" y="1371600"/>
                </a:lnTo>
                <a:lnTo>
                  <a:pt x="496238" y="1314508"/>
                </a:lnTo>
                <a:lnTo>
                  <a:pt x="501292" y="1263697"/>
                </a:lnTo>
                <a:lnTo>
                  <a:pt x="509183" y="1218331"/>
                </a:lnTo>
                <a:lnTo>
                  <a:pt x="519473" y="1177571"/>
                </a:lnTo>
                <a:lnTo>
                  <a:pt x="531727" y="1140580"/>
                </a:lnTo>
                <a:lnTo>
                  <a:pt x="560379" y="1074554"/>
                </a:lnTo>
                <a:lnTo>
                  <a:pt x="591650" y="1013554"/>
                </a:lnTo>
                <a:lnTo>
                  <a:pt x="607176" y="982845"/>
                </a:lnTo>
                <a:lnTo>
                  <a:pt x="635829" y="916819"/>
                </a:lnTo>
                <a:lnTo>
                  <a:pt x="648083" y="879828"/>
                </a:lnTo>
                <a:lnTo>
                  <a:pt x="658373" y="839068"/>
                </a:lnTo>
                <a:lnTo>
                  <a:pt x="666264" y="793702"/>
                </a:lnTo>
                <a:lnTo>
                  <a:pt x="671318" y="742891"/>
                </a:lnTo>
                <a:lnTo>
                  <a:pt x="673100" y="685800"/>
                </a:lnTo>
                <a:lnTo>
                  <a:pt x="671318" y="628708"/>
                </a:lnTo>
                <a:lnTo>
                  <a:pt x="666264" y="577897"/>
                </a:lnTo>
                <a:lnTo>
                  <a:pt x="658373" y="532531"/>
                </a:lnTo>
                <a:lnTo>
                  <a:pt x="648083" y="491771"/>
                </a:lnTo>
                <a:lnTo>
                  <a:pt x="635829" y="454780"/>
                </a:lnTo>
                <a:lnTo>
                  <a:pt x="607176" y="388754"/>
                </a:lnTo>
                <a:lnTo>
                  <a:pt x="575906" y="327754"/>
                </a:lnTo>
                <a:lnTo>
                  <a:pt x="560379" y="297045"/>
                </a:lnTo>
                <a:lnTo>
                  <a:pt x="531727" y="231019"/>
                </a:lnTo>
                <a:lnTo>
                  <a:pt x="519473" y="194028"/>
                </a:lnTo>
                <a:lnTo>
                  <a:pt x="509183" y="153268"/>
                </a:lnTo>
                <a:lnTo>
                  <a:pt x="501292" y="107902"/>
                </a:lnTo>
                <a:lnTo>
                  <a:pt x="496238" y="57091"/>
                </a:lnTo>
                <a:lnTo>
                  <a:pt x="494456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6950" y="482282"/>
            <a:ext cx="7150100" cy="827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C0000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0806" y="1641662"/>
            <a:ext cx="8422386" cy="3870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314690" y="6483767"/>
            <a:ext cx="19812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101600">
              <a:lnSpc>
                <a:spcPts val="11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3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Relationship Id="rId3" Type="http://schemas.openxmlformats.org/officeDocument/2006/relationships/image" Target="../media/image41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Relationship Id="rId3" Type="http://schemas.openxmlformats.org/officeDocument/2006/relationships/image" Target="../media/image44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Relationship Id="rId3" Type="http://schemas.openxmlformats.org/officeDocument/2006/relationships/image" Target="../media/image48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Relationship Id="rId4" Type="http://schemas.openxmlformats.org/officeDocument/2006/relationships/image" Target="../media/image1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Relationship Id="rId3" Type="http://schemas.openxmlformats.org/officeDocument/2006/relationships/image" Target="../media/image26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Relationship Id="rId4" Type="http://schemas.openxmlformats.org/officeDocument/2006/relationships/image" Target="../media/image29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900" y="0"/>
            <a:ext cx="8928100" cy="6858000"/>
          </a:xfrm>
          <a:custGeom>
            <a:avLst/>
            <a:gdLst/>
            <a:ahLst/>
            <a:cxnLst/>
            <a:rect l="l" t="t" r="r" b="b"/>
            <a:pathLst>
              <a:path w="8928100" h="6858000">
                <a:moveTo>
                  <a:pt x="0" y="6858000"/>
                </a:moveTo>
                <a:lnTo>
                  <a:pt x="8928100" y="6858000"/>
                </a:lnTo>
                <a:lnTo>
                  <a:pt x="89281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57400" y="635000"/>
            <a:ext cx="5232400" cy="5219700"/>
          </a:xfrm>
          <a:custGeom>
            <a:avLst/>
            <a:gdLst/>
            <a:ahLst/>
            <a:cxnLst/>
            <a:rect l="l" t="t" r="r" b="b"/>
            <a:pathLst>
              <a:path w="5232400" h="5219700">
                <a:moveTo>
                  <a:pt x="3147695" y="5016500"/>
                </a:moveTo>
                <a:lnTo>
                  <a:pt x="2084704" y="5016500"/>
                </a:lnTo>
                <a:lnTo>
                  <a:pt x="2230666" y="5054600"/>
                </a:lnTo>
                <a:lnTo>
                  <a:pt x="2325865" y="5105400"/>
                </a:lnTo>
                <a:lnTo>
                  <a:pt x="2373464" y="5143500"/>
                </a:lnTo>
                <a:lnTo>
                  <a:pt x="2419464" y="5168900"/>
                </a:lnTo>
                <a:lnTo>
                  <a:pt x="2468651" y="5194300"/>
                </a:lnTo>
                <a:lnTo>
                  <a:pt x="2565425" y="5219700"/>
                </a:lnTo>
                <a:lnTo>
                  <a:pt x="2666974" y="5219700"/>
                </a:lnTo>
                <a:lnTo>
                  <a:pt x="2763748" y="5194300"/>
                </a:lnTo>
                <a:lnTo>
                  <a:pt x="2812935" y="5168900"/>
                </a:lnTo>
                <a:lnTo>
                  <a:pt x="2858935" y="5143500"/>
                </a:lnTo>
                <a:lnTo>
                  <a:pt x="2906534" y="5105400"/>
                </a:lnTo>
                <a:lnTo>
                  <a:pt x="3001733" y="5054600"/>
                </a:lnTo>
                <a:lnTo>
                  <a:pt x="3047733" y="5041900"/>
                </a:lnTo>
                <a:lnTo>
                  <a:pt x="3147695" y="5016500"/>
                </a:lnTo>
                <a:close/>
              </a:path>
              <a:path w="5232400" h="5219700">
                <a:moveTo>
                  <a:pt x="1762645" y="177800"/>
                </a:moveTo>
                <a:lnTo>
                  <a:pt x="1711871" y="177800"/>
                </a:lnTo>
                <a:lnTo>
                  <a:pt x="1615097" y="203200"/>
                </a:lnTo>
                <a:lnTo>
                  <a:pt x="1575435" y="228600"/>
                </a:lnTo>
                <a:lnTo>
                  <a:pt x="1537347" y="254000"/>
                </a:lnTo>
                <a:lnTo>
                  <a:pt x="1504035" y="279400"/>
                </a:lnTo>
                <a:lnTo>
                  <a:pt x="1470723" y="317500"/>
                </a:lnTo>
                <a:lnTo>
                  <a:pt x="1350137" y="469900"/>
                </a:lnTo>
                <a:lnTo>
                  <a:pt x="1318412" y="508000"/>
                </a:lnTo>
                <a:lnTo>
                  <a:pt x="1281925" y="546100"/>
                </a:lnTo>
                <a:lnTo>
                  <a:pt x="1247013" y="571500"/>
                </a:lnTo>
                <a:lnTo>
                  <a:pt x="1207350" y="596900"/>
                </a:lnTo>
                <a:lnTo>
                  <a:pt x="1164513" y="609600"/>
                </a:lnTo>
                <a:lnTo>
                  <a:pt x="1118514" y="635000"/>
                </a:lnTo>
                <a:lnTo>
                  <a:pt x="974128" y="673100"/>
                </a:lnTo>
                <a:lnTo>
                  <a:pt x="882116" y="698500"/>
                </a:lnTo>
                <a:lnTo>
                  <a:pt x="839279" y="723900"/>
                </a:lnTo>
                <a:lnTo>
                  <a:pt x="801204" y="736600"/>
                </a:lnTo>
                <a:lnTo>
                  <a:pt x="766292" y="774700"/>
                </a:lnTo>
                <a:lnTo>
                  <a:pt x="737743" y="800100"/>
                </a:lnTo>
                <a:lnTo>
                  <a:pt x="713943" y="838200"/>
                </a:lnTo>
                <a:lnTo>
                  <a:pt x="694905" y="889000"/>
                </a:lnTo>
                <a:lnTo>
                  <a:pt x="679043" y="927100"/>
                </a:lnTo>
                <a:lnTo>
                  <a:pt x="664756" y="977900"/>
                </a:lnTo>
                <a:lnTo>
                  <a:pt x="639368" y="1079500"/>
                </a:lnTo>
                <a:lnTo>
                  <a:pt x="625094" y="1117600"/>
                </a:lnTo>
                <a:lnTo>
                  <a:pt x="609231" y="1168400"/>
                </a:lnTo>
                <a:lnTo>
                  <a:pt x="590194" y="1206500"/>
                </a:lnTo>
                <a:lnTo>
                  <a:pt x="567982" y="1244600"/>
                </a:lnTo>
                <a:lnTo>
                  <a:pt x="539419" y="1282700"/>
                </a:lnTo>
                <a:lnTo>
                  <a:pt x="507695" y="1320800"/>
                </a:lnTo>
                <a:lnTo>
                  <a:pt x="471195" y="1358900"/>
                </a:lnTo>
                <a:lnTo>
                  <a:pt x="352209" y="1447800"/>
                </a:lnTo>
                <a:lnTo>
                  <a:pt x="314134" y="1473200"/>
                </a:lnTo>
                <a:lnTo>
                  <a:pt x="277647" y="1511300"/>
                </a:lnTo>
                <a:lnTo>
                  <a:pt x="245910" y="1536700"/>
                </a:lnTo>
                <a:lnTo>
                  <a:pt x="218935" y="1574800"/>
                </a:lnTo>
                <a:lnTo>
                  <a:pt x="198310" y="1612900"/>
                </a:lnTo>
                <a:lnTo>
                  <a:pt x="184035" y="1663700"/>
                </a:lnTo>
                <a:lnTo>
                  <a:pt x="177698" y="1714500"/>
                </a:lnTo>
                <a:lnTo>
                  <a:pt x="176110" y="1765300"/>
                </a:lnTo>
                <a:lnTo>
                  <a:pt x="180860" y="1816100"/>
                </a:lnTo>
                <a:lnTo>
                  <a:pt x="201485" y="1981200"/>
                </a:lnTo>
                <a:lnTo>
                  <a:pt x="204660" y="2032000"/>
                </a:lnTo>
                <a:lnTo>
                  <a:pt x="204660" y="2082800"/>
                </a:lnTo>
                <a:lnTo>
                  <a:pt x="198310" y="2133600"/>
                </a:lnTo>
                <a:lnTo>
                  <a:pt x="185623" y="2184400"/>
                </a:lnTo>
                <a:lnTo>
                  <a:pt x="166585" y="2235200"/>
                </a:lnTo>
                <a:lnTo>
                  <a:pt x="142786" y="2273300"/>
                </a:lnTo>
                <a:lnTo>
                  <a:pt x="115811" y="2324100"/>
                </a:lnTo>
                <a:lnTo>
                  <a:pt x="87261" y="2374900"/>
                </a:lnTo>
                <a:lnTo>
                  <a:pt x="60286" y="2425700"/>
                </a:lnTo>
                <a:lnTo>
                  <a:pt x="36487" y="2463800"/>
                </a:lnTo>
                <a:lnTo>
                  <a:pt x="17449" y="2514600"/>
                </a:lnTo>
                <a:lnTo>
                  <a:pt x="4762" y="2565400"/>
                </a:lnTo>
                <a:lnTo>
                  <a:pt x="0" y="2616200"/>
                </a:lnTo>
                <a:lnTo>
                  <a:pt x="4762" y="2667000"/>
                </a:lnTo>
                <a:lnTo>
                  <a:pt x="17449" y="2717800"/>
                </a:lnTo>
                <a:lnTo>
                  <a:pt x="36487" y="2768600"/>
                </a:lnTo>
                <a:lnTo>
                  <a:pt x="60286" y="2806700"/>
                </a:lnTo>
                <a:lnTo>
                  <a:pt x="87261" y="2857500"/>
                </a:lnTo>
                <a:lnTo>
                  <a:pt x="115811" y="2908300"/>
                </a:lnTo>
                <a:lnTo>
                  <a:pt x="142786" y="2959100"/>
                </a:lnTo>
                <a:lnTo>
                  <a:pt x="166585" y="2997200"/>
                </a:lnTo>
                <a:lnTo>
                  <a:pt x="185623" y="3048000"/>
                </a:lnTo>
                <a:lnTo>
                  <a:pt x="198310" y="3098800"/>
                </a:lnTo>
                <a:lnTo>
                  <a:pt x="204660" y="3149600"/>
                </a:lnTo>
                <a:lnTo>
                  <a:pt x="204660" y="3200400"/>
                </a:lnTo>
                <a:lnTo>
                  <a:pt x="201485" y="3251200"/>
                </a:lnTo>
                <a:lnTo>
                  <a:pt x="180860" y="3416300"/>
                </a:lnTo>
                <a:lnTo>
                  <a:pt x="176110" y="3467100"/>
                </a:lnTo>
                <a:lnTo>
                  <a:pt x="177698" y="3517900"/>
                </a:lnTo>
                <a:lnTo>
                  <a:pt x="184035" y="3568700"/>
                </a:lnTo>
                <a:lnTo>
                  <a:pt x="198310" y="3619500"/>
                </a:lnTo>
                <a:lnTo>
                  <a:pt x="218935" y="3657600"/>
                </a:lnTo>
                <a:lnTo>
                  <a:pt x="245910" y="3695700"/>
                </a:lnTo>
                <a:lnTo>
                  <a:pt x="277647" y="3721100"/>
                </a:lnTo>
                <a:lnTo>
                  <a:pt x="314134" y="3759200"/>
                </a:lnTo>
                <a:lnTo>
                  <a:pt x="352209" y="3784600"/>
                </a:lnTo>
                <a:lnTo>
                  <a:pt x="471195" y="3873500"/>
                </a:lnTo>
                <a:lnTo>
                  <a:pt x="507695" y="3911600"/>
                </a:lnTo>
                <a:lnTo>
                  <a:pt x="539419" y="3949700"/>
                </a:lnTo>
                <a:lnTo>
                  <a:pt x="567982" y="3987800"/>
                </a:lnTo>
                <a:lnTo>
                  <a:pt x="590194" y="4025900"/>
                </a:lnTo>
                <a:lnTo>
                  <a:pt x="609231" y="4064000"/>
                </a:lnTo>
                <a:lnTo>
                  <a:pt x="625094" y="4114800"/>
                </a:lnTo>
                <a:lnTo>
                  <a:pt x="639368" y="4152900"/>
                </a:lnTo>
                <a:lnTo>
                  <a:pt x="664756" y="4254500"/>
                </a:lnTo>
                <a:lnTo>
                  <a:pt x="679043" y="4305300"/>
                </a:lnTo>
                <a:lnTo>
                  <a:pt x="694905" y="4343400"/>
                </a:lnTo>
                <a:lnTo>
                  <a:pt x="713943" y="4394200"/>
                </a:lnTo>
                <a:lnTo>
                  <a:pt x="737743" y="4432300"/>
                </a:lnTo>
                <a:lnTo>
                  <a:pt x="766292" y="4457700"/>
                </a:lnTo>
                <a:lnTo>
                  <a:pt x="801204" y="4495800"/>
                </a:lnTo>
                <a:lnTo>
                  <a:pt x="839279" y="4508500"/>
                </a:lnTo>
                <a:lnTo>
                  <a:pt x="882116" y="4533900"/>
                </a:lnTo>
                <a:lnTo>
                  <a:pt x="974128" y="4559300"/>
                </a:lnTo>
                <a:lnTo>
                  <a:pt x="1118514" y="4597400"/>
                </a:lnTo>
                <a:lnTo>
                  <a:pt x="1164513" y="4622800"/>
                </a:lnTo>
                <a:lnTo>
                  <a:pt x="1207350" y="4635500"/>
                </a:lnTo>
                <a:lnTo>
                  <a:pt x="1247013" y="4660900"/>
                </a:lnTo>
                <a:lnTo>
                  <a:pt x="1281925" y="4686300"/>
                </a:lnTo>
                <a:lnTo>
                  <a:pt x="1318412" y="4724400"/>
                </a:lnTo>
                <a:lnTo>
                  <a:pt x="1350137" y="4762500"/>
                </a:lnTo>
                <a:lnTo>
                  <a:pt x="1470723" y="4914900"/>
                </a:lnTo>
                <a:lnTo>
                  <a:pt x="1504035" y="4953000"/>
                </a:lnTo>
                <a:lnTo>
                  <a:pt x="1537347" y="4978400"/>
                </a:lnTo>
                <a:lnTo>
                  <a:pt x="1575435" y="5003800"/>
                </a:lnTo>
                <a:lnTo>
                  <a:pt x="1615097" y="5029200"/>
                </a:lnTo>
                <a:lnTo>
                  <a:pt x="1711871" y="5054600"/>
                </a:lnTo>
                <a:lnTo>
                  <a:pt x="1762645" y="5054600"/>
                </a:lnTo>
                <a:lnTo>
                  <a:pt x="1816582" y="5041900"/>
                </a:lnTo>
                <a:lnTo>
                  <a:pt x="1870532" y="5041900"/>
                </a:lnTo>
                <a:lnTo>
                  <a:pt x="1924469" y="5029200"/>
                </a:lnTo>
                <a:lnTo>
                  <a:pt x="1978405" y="5029200"/>
                </a:lnTo>
                <a:lnTo>
                  <a:pt x="2032355" y="5016500"/>
                </a:lnTo>
                <a:lnTo>
                  <a:pt x="3637133" y="5016500"/>
                </a:lnTo>
                <a:lnTo>
                  <a:pt x="3656965" y="5003800"/>
                </a:lnTo>
                <a:lnTo>
                  <a:pt x="3695039" y="4978400"/>
                </a:lnTo>
                <a:lnTo>
                  <a:pt x="3728364" y="4953000"/>
                </a:lnTo>
                <a:lnTo>
                  <a:pt x="3761676" y="4914900"/>
                </a:lnTo>
                <a:lnTo>
                  <a:pt x="3882250" y="4762500"/>
                </a:lnTo>
                <a:lnTo>
                  <a:pt x="3913987" y="4724400"/>
                </a:lnTo>
                <a:lnTo>
                  <a:pt x="3950474" y="4686300"/>
                </a:lnTo>
                <a:lnTo>
                  <a:pt x="3985387" y="4660900"/>
                </a:lnTo>
                <a:lnTo>
                  <a:pt x="4025049" y="4635500"/>
                </a:lnTo>
                <a:lnTo>
                  <a:pt x="4067886" y="4622800"/>
                </a:lnTo>
                <a:lnTo>
                  <a:pt x="4113885" y="4597400"/>
                </a:lnTo>
                <a:lnTo>
                  <a:pt x="4258259" y="4559300"/>
                </a:lnTo>
                <a:lnTo>
                  <a:pt x="4350283" y="4533900"/>
                </a:lnTo>
                <a:lnTo>
                  <a:pt x="4393120" y="4508500"/>
                </a:lnTo>
                <a:lnTo>
                  <a:pt x="4431195" y="4495800"/>
                </a:lnTo>
                <a:lnTo>
                  <a:pt x="4466107" y="4457700"/>
                </a:lnTo>
                <a:lnTo>
                  <a:pt x="4494657" y="4432300"/>
                </a:lnTo>
                <a:lnTo>
                  <a:pt x="4518456" y="4394200"/>
                </a:lnTo>
                <a:lnTo>
                  <a:pt x="4537494" y="4343400"/>
                </a:lnTo>
                <a:lnTo>
                  <a:pt x="4553356" y="4305300"/>
                </a:lnTo>
                <a:lnTo>
                  <a:pt x="4567643" y="4254500"/>
                </a:lnTo>
                <a:lnTo>
                  <a:pt x="4593031" y="4152900"/>
                </a:lnTo>
                <a:lnTo>
                  <a:pt x="4607306" y="4114800"/>
                </a:lnTo>
                <a:lnTo>
                  <a:pt x="4623168" y="4064000"/>
                </a:lnTo>
                <a:lnTo>
                  <a:pt x="4642205" y="4025900"/>
                </a:lnTo>
                <a:lnTo>
                  <a:pt x="4664417" y="3987800"/>
                </a:lnTo>
                <a:lnTo>
                  <a:pt x="4692980" y="3949700"/>
                </a:lnTo>
                <a:lnTo>
                  <a:pt x="4724704" y="3911600"/>
                </a:lnTo>
                <a:lnTo>
                  <a:pt x="4761191" y="3873500"/>
                </a:lnTo>
                <a:lnTo>
                  <a:pt x="4799279" y="3848100"/>
                </a:lnTo>
                <a:lnTo>
                  <a:pt x="4840528" y="3822700"/>
                </a:lnTo>
                <a:lnTo>
                  <a:pt x="4880190" y="3784600"/>
                </a:lnTo>
                <a:lnTo>
                  <a:pt x="4918265" y="3759200"/>
                </a:lnTo>
                <a:lnTo>
                  <a:pt x="4954752" y="3721100"/>
                </a:lnTo>
                <a:lnTo>
                  <a:pt x="4986489" y="3695700"/>
                </a:lnTo>
                <a:lnTo>
                  <a:pt x="5013452" y="3657600"/>
                </a:lnTo>
                <a:lnTo>
                  <a:pt x="5034076" y="3619500"/>
                </a:lnTo>
                <a:lnTo>
                  <a:pt x="5048364" y="3568700"/>
                </a:lnTo>
                <a:lnTo>
                  <a:pt x="5054701" y="3517900"/>
                </a:lnTo>
                <a:lnTo>
                  <a:pt x="5056289" y="3467100"/>
                </a:lnTo>
                <a:lnTo>
                  <a:pt x="5051539" y="3416300"/>
                </a:lnTo>
                <a:lnTo>
                  <a:pt x="5030914" y="3251200"/>
                </a:lnTo>
                <a:lnTo>
                  <a:pt x="5027739" y="3200400"/>
                </a:lnTo>
                <a:lnTo>
                  <a:pt x="5027739" y="3149600"/>
                </a:lnTo>
                <a:lnTo>
                  <a:pt x="5034076" y="3098800"/>
                </a:lnTo>
                <a:lnTo>
                  <a:pt x="5046776" y="3048000"/>
                </a:lnTo>
                <a:lnTo>
                  <a:pt x="5065814" y="2997200"/>
                </a:lnTo>
                <a:lnTo>
                  <a:pt x="5116588" y="2908300"/>
                </a:lnTo>
                <a:lnTo>
                  <a:pt x="5145138" y="2857500"/>
                </a:lnTo>
                <a:lnTo>
                  <a:pt x="5172113" y="2806700"/>
                </a:lnTo>
                <a:lnTo>
                  <a:pt x="5195912" y="2768600"/>
                </a:lnTo>
                <a:lnTo>
                  <a:pt x="5214950" y="2717800"/>
                </a:lnTo>
                <a:lnTo>
                  <a:pt x="5227637" y="2667000"/>
                </a:lnTo>
                <a:lnTo>
                  <a:pt x="5232400" y="2616200"/>
                </a:lnTo>
                <a:lnTo>
                  <a:pt x="5227637" y="2565400"/>
                </a:lnTo>
                <a:lnTo>
                  <a:pt x="5214950" y="2514600"/>
                </a:lnTo>
                <a:lnTo>
                  <a:pt x="5195912" y="2463800"/>
                </a:lnTo>
                <a:lnTo>
                  <a:pt x="5172113" y="2425700"/>
                </a:lnTo>
                <a:lnTo>
                  <a:pt x="5145138" y="2374900"/>
                </a:lnTo>
                <a:lnTo>
                  <a:pt x="5116588" y="2324100"/>
                </a:lnTo>
                <a:lnTo>
                  <a:pt x="5065814" y="2235200"/>
                </a:lnTo>
                <a:lnTo>
                  <a:pt x="5046776" y="2184400"/>
                </a:lnTo>
                <a:lnTo>
                  <a:pt x="5034076" y="2133600"/>
                </a:lnTo>
                <a:lnTo>
                  <a:pt x="5027739" y="2082800"/>
                </a:lnTo>
                <a:lnTo>
                  <a:pt x="5027739" y="2032000"/>
                </a:lnTo>
                <a:lnTo>
                  <a:pt x="5030914" y="1981200"/>
                </a:lnTo>
                <a:lnTo>
                  <a:pt x="5051539" y="1816100"/>
                </a:lnTo>
                <a:lnTo>
                  <a:pt x="5056289" y="1765300"/>
                </a:lnTo>
                <a:lnTo>
                  <a:pt x="5054701" y="1714500"/>
                </a:lnTo>
                <a:lnTo>
                  <a:pt x="5048364" y="1663700"/>
                </a:lnTo>
                <a:lnTo>
                  <a:pt x="5034076" y="1612900"/>
                </a:lnTo>
                <a:lnTo>
                  <a:pt x="5013452" y="1574800"/>
                </a:lnTo>
                <a:lnTo>
                  <a:pt x="4986489" y="1536700"/>
                </a:lnTo>
                <a:lnTo>
                  <a:pt x="4954752" y="1511300"/>
                </a:lnTo>
                <a:lnTo>
                  <a:pt x="4918265" y="1473200"/>
                </a:lnTo>
                <a:lnTo>
                  <a:pt x="4880190" y="1447800"/>
                </a:lnTo>
                <a:lnTo>
                  <a:pt x="4840528" y="1409700"/>
                </a:lnTo>
                <a:lnTo>
                  <a:pt x="4799279" y="1384300"/>
                </a:lnTo>
                <a:lnTo>
                  <a:pt x="4761191" y="1358900"/>
                </a:lnTo>
                <a:lnTo>
                  <a:pt x="4724704" y="1320800"/>
                </a:lnTo>
                <a:lnTo>
                  <a:pt x="4692980" y="1282700"/>
                </a:lnTo>
                <a:lnTo>
                  <a:pt x="4664417" y="1244600"/>
                </a:lnTo>
                <a:lnTo>
                  <a:pt x="4642205" y="1206500"/>
                </a:lnTo>
                <a:lnTo>
                  <a:pt x="4623168" y="1168400"/>
                </a:lnTo>
                <a:lnTo>
                  <a:pt x="4607306" y="1117600"/>
                </a:lnTo>
                <a:lnTo>
                  <a:pt x="4593031" y="1079500"/>
                </a:lnTo>
                <a:lnTo>
                  <a:pt x="4567643" y="977900"/>
                </a:lnTo>
                <a:lnTo>
                  <a:pt x="4553356" y="927100"/>
                </a:lnTo>
                <a:lnTo>
                  <a:pt x="4537494" y="889000"/>
                </a:lnTo>
                <a:lnTo>
                  <a:pt x="4518456" y="838200"/>
                </a:lnTo>
                <a:lnTo>
                  <a:pt x="4494657" y="800100"/>
                </a:lnTo>
                <a:lnTo>
                  <a:pt x="4466107" y="774700"/>
                </a:lnTo>
                <a:lnTo>
                  <a:pt x="4431195" y="736600"/>
                </a:lnTo>
                <a:lnTo>
                  <a:pt x="4393120" y="723900"/>
                </a:lnTo>
                <a:lnTo>
                  <a:pt x="4350283" y="698500"/>
                </a:lnTo>
                <a:lnTo>
                  <a:pt x="4258259" y="673100"/>
                </a:lnTo>
                <a:lnTo>
                  <a:pt x="4113885" y="635000"/>
                </a:lnTo>
                <a:lnTo>
                  <a:pt x="4067886" y="609600"/>
                </a:lnTo>
                <a:lnTo>
                  <a:pt x="4025049" y="596900"/>
                </a:lnTo>
                <a:lnTo>
                  <a:pt x="3985387" y="571500"/>
                </a:lnTo>
                <a:lnTo>
                  <a:pt x="3950474" y="546100"/>
                </a:lnTo>
                <a:lnTo>
                  <a:pt x="3913987" y="508000"/>
                </a:lnTo>
                <a:lnTo>
                  <a:pt x="3882250" y="469900"/>
                </a:lnTo>
                <a:lnTo>
                  <a:pt x="3761676" y="317500"/>
                </a:lnTo>
                <a:lnTo>
                  <a:pt x="3728364" y="279400"/>
                </a:lnTo>
                <a:lnTo>
                  <a:pt x="3695039" y="254000"/>
                </a:lnTo>
                <a:lnTo>
                  <a:pt x="3656965" y="228600"/>
                </a:lnTo>
                <a:lnTo>
                  <a:pt x="3637133" y="215900"/>
                </a:lnTo>
                <a:lnTo>
                  <a:pt x="2032355" y="215900"/>
                </a:lnTo>
                <a:lnTo>
                  <a:pt x="1978405" y="203200"/>
                </a:lnTo>
                <a:lnTo>
                  <a:pt x="1924469" y="203200"/>
                </a:lnTo>
                <a:lnTo>
                  <a:pt x="1870532" y="190500"/>
                </a:lnTo>
                <a:lnTo>
                  <a:pt x="1816582" y="190500"/>
                </a:lnTo>
                <a:lnTo>
                  <a:pt x="1762645" y="177800"/>
                </a:lnTo>
                <a:close/>
              </a:path>
              <a:path w="5232400" h="5219700">
                <a:moveTo>
                  <a:pt x="3637133" y="5016500"/>
                </a:moveTo>
                <a:lnTo>
                  <a:pt x="3200044" y="5016500"/>
                </a:lnTo>
                <a:lnTo>
                  <a:pt x="3253981" y="5029200"/>
                </a:lnTo>
                <a:lnTo>
                  <a:pt x="3307930" y="5029200"/>
                </a:lnTo>
                <a:lnTo>
                  <a:pt x="3361867" y="5041900"/>
                </a:lnTo>
                <a:lnTo>
                  <a:pt x="3415817" y="5041900"/>
                </a:lnTo>
                <a:lnTo>
                  <a:pt x="3469754" y="5054600"/>
                </a:lnTo>
                <a:lnTo>
                  <a:pt x="3520528" y="5054600"/>
                </a:lnTo>
                <a:lnTo>
                  <a:pt x="3617302" y="5029200"/>
                </a:lnTo>
                <a:lnTo>
                  <a:pt x="3637133" y="5016500"/>
                </a:lnTo>
                <a:close/>
              </a:path>
              <a:path w="5232400" h="5219700">
                <a:moveTo>
                  <a:pt x="2616200" y="0"/>
                </a:moveTo>
                <a:lnTo>
                  <a:pt x="2565425" y="12700"/>
                </a:lnTo>
                <a:lnTo>
                  <a:pt x="2468651" y="38100"/>
                </a:lnTo>
                <a:lnTo>
                  <a:pt x="2419464" y="63500"/>
                </a:lnTo>
                <a:lnTo>
                  <a:pt x="2373464" y="88900"/>
                </a:lnTo>
                <a:lnTo>
                  <a:pt x="2325865" y="127000"/>
                </a:lnTo>
                <a:lnTo>
                  <a:pt x="2230666" y="177800"/>
                </a:lnTo>
                <a:lnTo>
                  <a:pt x="2084704" y="215900"/>
                </a:lnTo>
                <a:lnTo>
                  <a:pt x="3147695" y="215900"/>
                </a:lnTo>
                <a:lnTo>
                  <a:pt x="3047733" y="190500"/>
                </a:lnTo>
                <a:lnTo>
                  <a:pt x="3001733" y="177800"/>
                </a:lnTo>
                <a:lnTo>
                  <a:pt x="2906534" y="127000"/>
                </a:lnTo>
                <a:lnTo>
                  <a:pt x="2858935" y="88900"/>
                </a:lnTo>
                <a:lnTo>
                  <a:pt x="2812935" y="63500"/>
                </a:lnTo>
                <a:lnTo>
                  <a:pt x="2763748" y="38100"/>
                </a:lnTo>
                <a:lnTo>
                  <a:pt x="2666974" y="12700"/>
                </a:lnTo>
                <a:lnTo>
                  <a:pt x="2616200" y="0"/>
                </a:lnTo>
                <a:close/>
              </a:path>
              <a:path w="5232400" h="5219700">
                <a:moveTo>
                  <a:pt x="3520528" y="177800"/>
                </a:moveTo>
                <a:lnTo>
                  <a:pt x="3469754" y="177800"/>
                </a:lnTo>
                <a:lnTo>
                  <a:pt x="3415817" y="190500"/>
                </a:lnTo>
                <a:lnTo>
                  <a:pt x="3361867" y="190500"/>
                </a:lnTo>
                <a:lnTo>
                  <a:pt x="3307930" y="203200"/>
                </a:lnTo>
                <a:lnTo>
                  <a:pt x="3253981" y="203200"/>
                </a:lnTo>
                <a:lnTo>
                  <a:pt x="3200044" y="215900"/>
                </a:lnTo>
                <a:lnTo>
                  <a:pt x="3637133" y="215900"/>
                </a:lnTo>
                <a:lnTo>
                  <a:pt x="3617302" y="203200"/>
                </a:lnTo>
                <a:lnTo>
                  <a:pt x="3520528" y="177800"/>
                </a:lnTo>
                <a:close/>
              </a:path>
            </a:pathLst>
          </a:custGeom>
          <a:solidFill>
            <a:srgbClr val="F3F3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215900" cy="6858000"/>
          </a:xfrm>
          <a:custGeom>
            <a:avLst/>
            <a:gdLst/>
            <a:ahLst/>
            <a:cxnLst/>
            <a:rect l="l" t="t" r="r" b="b"/>
            <a:pathLst>
              <a:path w="215900" h="6858000">
                <a:moveTo>
                  <a:pt x="0" y="6858000"/>
                </a:moveTo>
                <a:lnTo>
                  <a:pt x="215900" y="6858000"/>
                </a:lnTo>
                <a:lnTo>
                  <a:pt x="2159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136900" y="1727200"/>
            <a:ext cx="3251200" cy="393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240227" y="1815668"/>
            <a:ext cx="2830830" cy="391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44500" marR="5080" indent="-431800">
              <a:lnSpc>
                <a:spcPts val="1500"/>
              </a:lnSpc>
            </a:pPr>
            <a:r>
              <a:rPr dirty="0" sz="1400">
                <a:solidFill>
                  <a:srgbClr val="002060"/>
                </a:solidFill>
                <a:latin typeface="Cooper Black"/>
                <a:cs typeface="Cooper Black"/>
              </a:rPr>
              <a:t>C A R D I O V A S C U L A R  P  H Y S I  O L  O G   </a:t>
            </a:r>
            <a:r>
              <a:rPr dirty="0" sz="1400" spc="90">
                <a:solidFill>
                  <a:srgbClr val="002060"/>
                </a:solidFill>
                <a:latin typeface="Cooper Black"/>
                <a:cs typeface="Cooper Black"/>
              </a:rPr>
              <a:t> </a:t>
            </a:r>
            <a:r>
              <a:rPr dirty="0" sz="1400">
                <a:solidFill>
                  <a:srgbClr val="002060"/>
                </a:solidFill>
                <a:latin typeface="Cooper Black"/>
                <a:cs typeface="Cooper Black"/>
              </a:rPr>
              <a:t>Y</a:t>
            </a:r>
            <a:endParaRPr sz="1400">
              <a:latin typeface="Cooper Black"/>
              <a:cs typeface="Cooper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68700" y="1917700"/>
            <a:ext cx="2273300" cy="393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28900" y="2451100"/>
            <a:ext cx="4305300" cy="977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529027" y="2661488"/>
            <a:ext cx="4265295" cy="972819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 indent="368300">
              <a:lnSpc>
                <a:spcPts val="3800"/>
              </a:lnSpc>
            </a:pPr>
            <a:r>
              <a:rPr dirty="0" b="0">
                <a:solidFill>
                  <a:srgbClr val="23595B"/>
                </a:solidFill>
                <a:latin typeface="Cooper Black"/>
                <a:cs typeface="Cooper Black"/>
              </a:rPr>
              <a:t>C A P I L L A </a:t>
            </a:r>
            <a:r>
              <a:rPr dirty="0" spc="200" b="0">
                <a:solidFill>
                  <a:srgbClr val="23595B"/>
                </a:solidFill>
                <a:latin typeface="Cooper Black"/>
                <a:cs typeface="Cooper Black"/>
              </a:rPr>
              <a:t>RY  </a:t>
            </a:r>
            <a:r>
              <a:rPr dirty="0" b="0">
                <a:solidFill>
                  <a:srgbClr val="23595B"/>
                </a:solidFill>
                <a:latin typeface="Cooper Black"/>
                <a:cs typeface="Cooper Black"/>
              </a:rPr>
              <a:t>C</a:t>
            </a:r>
            <a:r>
              <a:rPr dirty="0" spc="-310" b="0">
                <a:solidFill>
                  <a:srgbClr val="23595B"/>
                </a:solidFill>
                <a:latin typeface="Cooper Black"/>
                <a:cs typeface="Cooper Black"/>
              </a:rPr>
              <a:t> </a:t>
            </a:r>
            <a:r>
              <a:rPr dirty="0" b="0">
                <a:solidFill>
                  <a:srgbClr val="23595B"/>
                </a:solidFill>
                <a:latin typeface="Cooper Black"/>
                <a:cs typeface="Cooper Black"/>
              </a:rPr>
              <a:t>I</a:t>
            </a:r>
            <a:r>
              <a:rPr dirty="0" spc="-310" b="0">
                <a:solidFill>
                  <a:srgbClr val="23595B"/>
                </a:solidFill>
                <a:latin typeface="Cooper Black"/>
                <a:cs typeface="Cooper Black"/>
              </a:rPr>
              <a:t> </a:t>
            </a:r>
            <a:r>
              <a:rPr dirty="0" b="0">
                <a:solidFill>
                  <a:srgbClr val="23595B"/>
                </a:solidFill>
                <a:latin typeface="Cooper Black"/>
                <a:cs typeface="Cooper Black"/>
              </a:rPr>
              <a:t>R</a:t>
            </a:r>
            <a:r>
              <a:rPr dirty="0" spc="-405" b="0">
                <a:solidFill>
                  <a:srgbClr val="23595B"/>
                </a:solidFill>
                <a:latin typeface="Cooper Black"/>
                <a:cs typeface="Cooper Black"/>
              </a:rPr>
              <a:t> </a:t>
            </a:r>
            <a:r>
              <a:rPr dirty="0" b="0">
                <a:solidFill>
                  <a:srgbClr val="23595B"/>
                </a:solidFill>
                <a:latin typeface="Cooper Black"/>
                <a:cs typeface="Cooper Black"/>
              </a:rPr>
              <a:t>C</a:t>
            </a:r>
            <a:r>
              <a:rPr dirty="0" spc="-310" b="0">
                <a:solidFill>
                  <a:srgbClr val="23595B"/>
                </a:solidFill>
                <a:latin typeface="Cooper Black"/>
                <a:cs typeface="Cooper Black"/>
              </a:rPr>
              <a:t> </a:t>
            </a:r>
            <a:r>
              <a:rPr dirty="0" b="0">
                <a:solidFill>
                  <a:srgbClr val="23595B"/>
                </a:solidFill>
                <a:latin typeface="Cooper Black"/>
                <a:cs typeface="Cooper Black"/>
              </a:rPr>
              <a:t>U</a:t>
            </a:r>
            <a:r>
              <a:rPr dirty="0" spc="-270" b="0">
                <a:solidFill>
                  <a:srgbClr val="23595B"/>
                </a:solidFill>
                <a:latin typeface="Cooper Black"/>
                <a:cs typeface="Cooper Black"/>
              </a:rPr>
              <a:t> </a:t>
            </a:r>
            <a:r>
              <a:rPr dirty="0" b="0">
                <a:solidFill>
                  <a:srgbClr val="23595B"/>
                </a:solidFill>
                <a:latin typeface="Cooper Black"/>
                <a:cs typeface="Cooper Black"/>
              </a:rPr>
              <a:t>L</a:t>
            </a:r>
            <a:r>
              <a:rPr dirty="0" spc="-195" b="0">
                <a:solidFill>
                  <a:srgbClr val="23595B"/>
                </a:solidFill>
                <a:latin typeface="Cooper Black"/>
                <a:cs typeface="Cooper Black"/>
              </a:rPr>
              <a:t> </a:t>
            </a:r>
            <a:r>
              <a:rPr dirty="0" spc="210" b="0">
                <a:solidFill>
                  <a:srgbClr val="23595B"/>
                </a:solidFill>
                <a:latin typeface="Cooper Black"/>
                <a:cs typeface="Cooper Black"/>
              </a:rPr>
              <a:t>AT</a:t>
            </a:r>
            <a:r>
              <a:rPr dirty="0" spc="-335" b="0">
                <a:solidFill>
                  <a:srgbClr val="23595B"/>
                </a:solidFill>
                <a:latin typeface="Cooper Black"/>
                <a:cs typeface="Cooper Black"/>
              </a:rPr>
              <a:t> </a:t>
            </a:r>
            <a:r>
              <a:rPr dirty="0" b="0">
                <a:solidFill>
                  <a:srgbClr val="23595B"/>
                </a:solidFill>
                <a:latin typeface="Cooper Black"/>
                <a:cs typeface="Cooper Black"/>
              </a:rPr>
              <a:t>I</a:t>
            </a:r>
            <a:r>
              <a:rPr dirty="0" spc="-310" b="0">
                <a:solidFill>
                  <a:srgbClr val="23595B"/>
                </a:solidFill>
                <a:latin typeface="Cooper Black"/>
                <a:cs typeface="Cooper Black"/>
              </a:rPr>
              <a:t> </a:t>
            </a:r>
            <a:r>
              <a:rPr dirty="0" b="0">
                <a:solidFill>
                  <a:srgbClr val="23595B"/>
                </a:solidFill>
                <a:latin typeface="Cooper Black"/>
                <a:cs typeface="Cooper Black"/>
              </a:rPr>
              <a:t>O</a:t>
            </a:r>
            <a:r>
              <a:rPr dirty="0" spc="-320" b="0">
                <a:solidFill>
                  <a:srgbClr val="23595B"/>
                </a:solidFill>
                <a:latin typeface="Cooper Black"/>
                <a:cs typeface="Cooper Black"/>
              </a:rPr>
              <a:t> </a:t>
            </a:r>
            <a:r>
              <a:rPr dirty="0" b="0">
                <a:solidFill>
                  <a:srgbClr val="23595B"/>
                </a:solidFill>
                <a:latin typeface="Cooper Black"/>
                <a:cs typeface="Cooper Black"/>
              </a:rPr>
              <a:t>N</a:t>
            </a:r>
          </a:p>
        </p:txBody>
      </p:sp>
      <p:sp>
        <p:nvSpPr>
          <p:cNvPr id="10" name="object 10"/>
          <p:cNvSpPr/>
          <p:nvPr/>
        </p:nvSpPr>
        <p:spPr>
          <a:xfrm>
            <a:off x="2260600" y="2933700"/>
            <a:ext cx="4889500" cy="977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691339" y="5253672"/>
            <a:ext cx="1383030" cy="226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35">
                <a:solidFill>
                  <a:srgbClr val="191917"/>
                </a:solidFill>
                <a:latin typeface="Cooper Black"/>
                <a:cs typeface="Cooper Black"/>
              </a:rPr>
              <a:t>DR </a:t>
            </a:r>
            <a:r>
              <a:rPr dirty="0" sz="1400">
                <a:solidFill>
                  <a:srgbClr val="191917"/>
                </a:solidFill>
                <a:latin typeface="Cooper Black"/>
                <a:cs typeface="Cooper Black"/>
              </a:rPr>
              <a:t>.  A B E E</a:t>
            </a:r>
            <a:r>
              <a:rPr dirty="0" sz="1400" spc="-95">
                <a:solidFill>
                  <a:srgbClr val="191917"/>
                </a:solidFill>
                <a:latin typeface="Cooper Black"/>
                <a:cs typeface="Cooper Black"/>
              </a:rPr>
              <a:t> </a:t>
            </a:r>
            <a:r>
              <a:rPr dirty="0" sz="1400">
                <a:solidFill>
                  <a:srgbClr val="191917"/>
                </a:solidFill>
                <a:latin typeface="Cooper Black"/>
                <a:cs typeface="Cooper Black"/>
              </a:rPr>
              <a:t>R</a:t>
            </a:r>
            <a:endParaRPr sz="1400">
              <a:latin typeface="Cooper Black"/>
              <a:cs typeface="Cooper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51967" y="5253672"/>
            <a:ext cx="1623060" cy="226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191917"/>
                </a:solidFill>
                <a:latin typeface="Cooper Black"/>
                <a:cs typeface="Cooper Black"/>
              </a:rPr>
              <a:t>A .  A L - </a:t>
            </a:r>
            <a:r>
              <a:rPr dirty="0" sz="1400" spc="130">
                <a:solidFill>
                  <a:srgbClr val="191917"/>
                </a:solidFill>
                <a:latin typeface="Cooper Black"/>
                <a:cs typeface="Cooper Black"/>
              </a:rPr>
              <a:t>MA </a:t>
            </a:r>
            <a:r>
              <a:rPr dirty="0" sz="1400">
                <a:solidFill>
                  <a:srgbClr val="191917"/>
                </a:solidFill>
                <a:latin typeface="Cooper Black"/>
                <a:cs typeface="Cooper Black"/>
              </a:rPr>
              <a:t>S R</a:t>
            </a:r>
            <a:r>
              <a:rPr dirty="0" sz="1400" spc="-65">
                <a:solidFill>
                  <a:srgbClr val="191917"/>
                </a:solidFill>
                <a:latin typeface="Cooper Black"/>
                <a:cs typeface="Cooper Black"/>
              </a:rPr>
              <a:t> </a:t>
            </a:r>
            <a:r>
              <a:rPr dirty="0" sz="1400">
                <a:solidFill>
                  <a:srgbClr val="191917"/>
                </a:solidFill>
                <a:latin typeface="Cooper Black"/>
                <a:cs typeface="Cooper Black"/>
              </a:rPr>
              <a:t>I</a:t>
            </a:r>
            <a:endParaRPr sz="1400">
              <a:latin typeface="Cooper Black"/>
              <a:cs typeface="Cooper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91339" y="5634670"/>
            <a:ext cx="3149600" cy="744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191917"/>
                </a:solidFill>
                <a:latin typeface="Calibri"/>
                <a:cs typeface="Calibri"/>
              </a:rPr>
              <a:t>A .   P R O F E S S O R   &amp;   C O N S U L T A N </a:t>
            </a:r>
            <a:r>
              <a:rPr dirty="0" sz="1200" spc="70" b="1">
                <a:solidFill>
                  <a:srgbClr val="191917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191917"/>
                </a:solidFill>
                <a:latin typeface="Calibri"/>
                <a:cs typeface="Calibri"/>
              </a:rPr>
              <a:t>T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ts val="2200"/>
              </a:lnSpc>
              <a:spcBef>
                <a:spcPts val="100"/>
              </a:spcBef>
              <a:tabLst>
                <a:tab pos="1790064" algn="l"/>
              </a:tabLst>
            </a:pPr>
            <a:r>
              <a:rPr dirty="0" sz="1200" spc="130" b="1">
                <a:solidFill>
                  <a:srgbClr val="191917"/>
                </a:solidFill>
                <a:latin typeface="Calibri"/>
                <a:cs typeface="Calibri"/>
              </a:rPr>
              <a:t>CA </a:t>
            </a:r>
            <a:r>
              <a:rPr dirty="0" sz="1200" b="1">
                <a:solidFill>
                  <a:srgbClr val="191917"/>
                </a:solidFill>
                <a:latin typeface="Calibri"/>
                <a:cs typeface="Calibri"/>
              </a:rPr>
              <a:t>R D I O V A S </a:t>
            </a:r>
            <a:r>
              <a:rPr dirty="0" sz="1200" spc="130" b="1">
                <a:solidFill>
                  <a:srgbClr val="191917"/>
                </a:solidFill>
                <a:latin typeface="Calibri"/>
                <a:cs typeface="Calibri"/>
              </a:rPr>
              <a:t>CU </a:t>
            </a:r>
            <a:r>
              <a:rPr dirty="0" sz="1200" b="1">
                <a:solidFill>
                  <a:srgbClr val="191917"/>
                </a:solidFill>
                <a:latin typeface="Calibri"/>
                <a:cs typeface="Calibri"/>
              </a:rPr>
              <a:t>L</a:t>
            </a:r>
            <a:r>
              <a:rPr dirty="0" sz="1200" spc="-85" b="1">
                <a:solidFill>
                  <a:srgbClr val="191917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191917"/>
                </a:solidFill>
                <a:latin typeface="Calibri"/>
                <a:cs typeface="Calibri"/>
              </a:rPr>
              <a:t>A R	P H Y S I O L O G I</a:t>
            </a:r>
            <a:r>
              <a:rPr dirty="0" sz="1200" spc="150" b="1">
                <a:solidFill>
                  <a:srgbClr val="191917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191917"/>
                </a:solidFill>
                <a:latin typeface="Calibri"/>
                <a:cs typeface="Calibri"/>
              </a:rPr>
              <a:t>S</a:t>
            </a:r>
            <a:r>
              <a:rPr dirty="0" sz="1200" spc="45" b="1">
                <a:solidFill>
                  <a:srgbClr val="191917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191917"/>
                </a:solidFill>
                <a:latin typeface="Calibri"/>
                <a:cs typeface="Calibri"/>
              </a:rPr>
              <a:t>T  </a:t>
            </a:r>
            <a:r>
              <a:rPr dirty="0" sz="1200" spc="120" b="1">
                <a:solidFill>
                  <a:srgbClr val="191917"/>
                </a:solidFill>
                <a:latin typeface="Calibri"/>
                <a:cs typeface="Calibri"/>
              </a:rPr>
              <a:t>FA </a:t>
            </a:r>
            <a:r>
              <a:rPr dirty="0" sz="1200" b="1">
                <a:solidFill>
                  <a:srgbClr val="191917"/>
                </a:solidFill>
                <a:latin typeface="Calibri"/>
                <a:cs typeface="Calibri"/>
              </a:rPr>
              <a:t>C U L T Y   O F   M E D I C I N E ,   K S </a:t>
            </a:r>
            <a:r>
              <a:rPr dirty="0" sz="1200" spc="70" b="1">
                <a:solidFill>
                  <a:srgbClr val="191917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191917"/>
                </a:solidFill>
                <a:latin typeface="Calibri"/>
                <a:cs typeface="Calibri"/>
              </a:rPr>
              <a:t>U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048500" y="495300"/>
            <a:ext cx="1625600" cy="635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70000"/>
            <a:ext cx="4711700" cy="558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54000" y="838200"/>
            <a:ext cx="8788400" cy="546100"/>
          </a:xfrm>
          <a:custGeom>
            <a:avLst/>
            <a:gdLst/>
            <a:ahLst/>
            <a:cxnLst/>
            <a:rect l="l" t="t" r="r" b="b"/>
            <a:pathLst>
              <a:path w="8788400" h="546100">
                <a:moveTo>
                  <a:pt x="0" y="546100"/>
                </a:moveTo>
                <a:lnTo>
                  <a:pt x="8788400" y="546100"/>
                </a:lnTo>
                <a:lnTo>
                  <a:pt x="8788400" y="0"/>
                </a:lnTo>
                <a:lnTo>
                  <a:pt x="0" y="0"/>
                </a:lnTo>
                <a:lnTo>
                  <a:pt x="0" y="546100"/>
                </a:lnTo>
                <a:close/>
              </a:path>
            </a:pathLst>
          </a:custGeom>
          <a:solidFill>
            <a:srgbClr val="D1DDC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6651" rIns="0" bIns="0" rtlCol="0" vert="horz">
            <a:spAutoFit/>
          </a:bodyPr>
          <a:lstStyle/>
          <a:p>
            <a:pPr marL="603250">
              <a:lnSpc>
                <a:spcPct val="100000"/>
              </a:lnSpc>
            </a:pPr>
            <a:r>
              <a:rPr dirty="0" sz="3200" spc="145"/>
              <a:t>CROSS-SECTIONAL</a:t>
            </a:r>
            <a:r>
              <a:rPr dirty="0" sz="3200" spc="-35"/>
              <a:t> </a:t>
            </a:r>
            <a:r>
              <a:rPr dirty="0" sz="3200" spc="150"/>
              <a:t>AREA</a:t>
            </a:r>
            <a:endParaRPr sz="320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801870" marR="326390" indent="-228600">
              <a:lnSpc>
                <a:spcPct val="109800"/>
              </a:lnSpc>
              <a:buClr>
                <a:srgbClr val="2A1A00"/>
              </a:buClr>
              <a:buChar char="•"/>
              <a:tabLst>
                <a:tab pos="4801870" algn="l"/>
                <a:tab pos="4802505" algn="l"/>
              </a:tabLst>
            </a:pPr>
            <a:r>
              <a:rPr dirty="0" spc="15"/>
              <a:t>As </a:t>
            </a:r>
            <a:r>
              <a:rPr dirty="0" spc="-20"/>
              <a:t>diameter </a:t>
            </a:r>
            <a:r>
              <a:rPr dirty="0" spc="-15"/>
              <a:t>of </a:t>
            </a:r>
            <a:r>
              <a:rPr dirty="0" spc="-10"/>
              <a:t>vessels  </a:t>
            </a:r>
            <a:r>
              <a:rPr dirty="0" spc="-20"/>
              <a:t>decreases, </a:t>
            </a:r>
            <a:r>
              <a:rPr dirty="0" spc="-15"/>
              <a:t>the </a:t>
            </a:r>
            <a:r>
              <a:rPr dirty="0" spc="-20"/>
              <a:t>total </a:t>
            </a:r>
            <a:r>
              <a:rPr dirty="0" spc="-15"/>
              <a:t>cross-  sectional </a:t>
            </a:r>
            <a:r>
              <a:rPr dirty="0" spc="-25"/>
              <a:t>area </a:t>
            </a:r>
            <a:r>
              <a:rPr dirty="0" spc="-15"/>
              <a:t>increases </a:t>
            </a:r>
            <a:r>
              <a:rPr dirty="0"/>
              <a:t>&amp;  </a:t>
            </a:r>
            <a:r>
              <a:rPr dirty="0" spc="-10"/>
              <a:t>velocity </a:t>
            </a:r>
            <a:r>
              <a:rPr dirty="0" spc="-15"/>
              <a:t>of blood </a:t>
            </a:r>
            <a:r>
              <a:rPr dirty="0" spc="-10"/>
              <a:t>flow  </a:t>
            </a:r>
            <a:r>
              <a:rPr dirty="0" spc="-20"/>
              <a:t>decreases.</a:t>
            </a:r>
          </a:p>
          <a:p>
            <a:pPr marL="4560570">
              <a:lnSpc>
                <a:spcPct val="100000"/>
              </a:lnSpc>
              <a:buClr>
                <a:srgbClr val="2A1A00"/>
              </a:buClr>
              <a:buFont typeface="Arial"/>
              <a:buChar char="•"/>
            </a:pPr>
          </a:p>
          <a:p>
            <a:pPr marL="4801870" marR="5080" indent="-228600">
              <a:lnSpc>
                <a:spcPct val="109800"/>
              </a:lnSpc>
              <a:spcBef>
                <a:spcPts val="1770"/>
              </a:spcBef>
              <a:buClr>
                <a:srgbClr val="2A1A00"/>
              </a:buClr>
              <a:buChar char="•"/>
              <a:tabLst>
                <a:tab pos="4801870" algn="l"/>
                <a:tab pos="4802505" algn="l"/>
              </a:tabLst>
            </a:pPr>
            <a:r>
              <a:rPr dirty="0" spc="-15"/>
              <a:t>Much </a:t>
            </a:r>
            <a:r>
              <a:rPr dirty="0" spc="5"/>
              <a:t>like </a:t>
            </a:r>
            <a:r>
              <a:rPr dirty="0"/>
              <a:t>a </a:t>
            </a:r>
            <a:r>
              <a:rPr dirty="0" spc="-20"/>
              <a:t>stream that </a:t>
            </a:r>
            <a:r>
              <a:rPr dirty="0" spc="-5"/>
              <a:t>flows  </a:t>
            </a:r>
            <a:r>
              <a:rPr dirty="0" spc="-15"/>
              <a:t>rapidly </a:t>
            </a:r>
            <a:r>
              <a:rPr dirty="0" spc="-25"/>
              <a:t>through </a:t>
            </a:r>
            <a:r>
              <a:rPr dirty="0"/>
              <a:t>a </a:t>
            </a:r>
            <a:r>
              <a:rPr dirty="0" spc="-25"/>
              <a:t>narrow  gorge </a:t>
            </a:r>
            <a:r>
              <a:rPr dirty="0" spc="-20"/>
              <a:t>but </a:t>
            </a:r>
            <a:r>
              <a:rPr dirty="0" spc="-5"/>
              <a:t>flows </a:t>
            </a:r>
            <a:r>
              <a:rPr dirty="0"/>
              <a:t>slowly  </a:t>
            </a:r>
            <a:r>
              <a:rPr dirty="0" spc="-25"/>
              <a:t>through </a:t>
            </a:r>
            <a:r>
              <a:rPr dirty="0"/>
              <a:t>a </a:t>
            </a:r>
            <a:r>
              <a:rPr dirty="0" spc="-25"/>
              <a:t>broad</a:t>
            </a:r>
            <a:r>
              <a:rPr dirty="0" spc="260"/>
              <a:t> </a:t>
            </a:r>
            <a:r>
              <a:rPr dirty="0" spc="-20"/>
              <a:t>plane.</a:t>
            </a:r>
          </a:p>
        </p:txBody>
      </p:sp>
      <p:sp>
        <p:nvSpPr>
          <p:cNvPr id="6" name="object 6"/>
          <p:cNvSpPr/>
          <p:nvPr/>
        </p:nvSpPr>
        <p:spPr>
          <a:xfrm>
            <a:off x="8039100" y="25400"/>
            <a:ext cx="1079500" cy="44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435340" y="6421715"/>
            <a:ext cx="1778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10"/>
              </a:lnSpc>
            </a:pPr>
            <a:r>
              <a:rPr dirty="0" sz="1000" spc="40" b="1">
                <a:solidFill>
                  <a:srgbClr val="595959"/>
                </a:solidFill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22831" y="6576384"/>
            <a:ext cx="24828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z="1000" spc="-20">
                <a:solidFill>
                  <a:srgbClr val="595959"/>
                </a:solidFill>
                <a:latin typeface="Times New Roman"/>
                <a:cs typeface="Times New Roman"/>
              </a:rPr>
              <a:t>Dr. </a:t>
            </a:r>
            <a:r>
              <a:rPr dirty="0" sz="1000" spc="-25">
                <a:solidFill>
                  <a:srgbClr val="595959"/>
                </a:solidFill>
                <a:latin typeface="Times New Roman"/>
                <a:cs typeface="Times New Roman"/>
              </a:rPr>
              <a:t>Abeer 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Al-Masri, </a:t>
            </a:r>
            <a:r>
              <a:rPr dirty="0" sz="1000" spc="-5">
                <a:solidFill>
                  <a:srgbClr val="595959"/>
                </a:solidFill>
                <a:latin typeface="Times New Roman"/>
                <a:cs typeface="Times New Roman"/>
              </a:rPr>
              <a:t>Faculty </a:t>
            </a:r>
            <a:r>
              <a:rPr dirty="0" sz="1000">
                <a:solidFill>
                  <a:srgbClr val="595959"/>
                </a:solidFill>
                <a:latin typeface="Times New Roman"/>
                <a:cs typeface="Times New Roman"/>
              </a:rPr>
              <a:t>of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Medicine,</a:t>
            </a:r>
            <a:r>
              <a:rPr dirty="0" sz="1000" spc="17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95959"/>
                </a:solidFill>
                <a:latin typeface="Times New Roman"/>
                <a:cs typeface="Times New Roman"/>
              </a:rPr>
              <a:t>KSU.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" y="1346200"/>
            <a:ext cx="8864600" cy="538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100" y="6780530"/>
            <a:ext cx="9017000" cy="0"/>
          </a:xfrm>
          <a:custGeom>
            <a:avLst/>
            <a:gdLst/>
            <a:ahLst/>
            <a:cxnLst/>
            <a:rect l="l" t="t" r="r" b="b"/>
            <a:pathLst>
              <a:path w="9017000" h="0">
                <a:moveTo>
                  <a:pt x="0" y="0"/>
                </a:moveTo>
                <a:lnTo>
                  <a:pt x="9016999" y="0"/>
                </a:lnTo>
              </a:path>
            </a:pathLst>
          </a:custGeom>
          <a:ln w="533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4770" y="1323339"/>
            <a:ext cx="0" cy="5430520"/>
          </a:xfrm>
          <a:custGeom>
            <a:avLst/>
            <a:gdLst/>
            <a:ahLst/>
            <a:cxnLst/>
            <a:rect l="l" t="t" r="r" b="b"/>
            <a:pathLst>
              <a:path w="0" h="5430520">
                <a:moveTo>
                  <a:pt x="0" y="0"/>
                </a:moveTo>
                <a:lnTo>
                  <a:pt x="0" y="5430520"/>
                </a:lnTo>
              </a:path>
            </a:pathLst>
          </a:custGeom>
          <a:ln w="533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100" y="1296669"/>
            <a:ext cx="9017000" cy="0"/>
          </a:xfrm>
          <a:custGeom>
            <a:avLst/>
            <a:gdLst/>
            <a:ahLst/>
            <a:cxnLst/>
            <a:rect l="l" t="t" r="r" b="b"/>
            <a:pathLst>
              <a:path w="9017000" h="0">
                <a:moveTo>
                  <a:pt x="0" y="0"/>
                </a:moveTo>
                <a:lnTo>
                  <a:pt x="9016999" y="0"/>
                </a:lnTo>
              </a:path>
            </a:pathLst>
          </a:custGeom>
          <a:ln w="533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028430" y="1323339"/>
            <a:ext cx="0" cy="5430520"/>
          </a:xfrm>
          <a:custGeom>
            <a:avLst/>
            <a:gdLst/>
            <a:ahLst/>
            <a:cxnLst/>
            <a:rect l="l" t="t" r="r" b="b"/>
            <a:pathLst>
              <a:path w="0" h="5430520">
                <a:moveTo>
                  <a:pt x="0" y="0"/>
                </a:moveTo>
                <a:lnTo>
                  <a:pt x="0" y="5430520"/>
                </a:lnTo>
              </a:path>
            </a:pathLst>
          </a:custGeom>
          <a:ln w="533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9220" y="6727190"/>
            <a:ext cx="8874760" cy="0"/>
          </a:xfrm>
          <a:custGeom>
            <a:avLst/>
            <a:gdLst/>
            <a:ahLst/>
            <a:cxnLst/>
            <a:rect l="l" t="t" r="r" b="b"/>
            <a:pathLst>
              <a:path w="8874760" h="0">
                <a:moveTo>
                  <a:pt x="0" y="0"/>
                </a:moveTo>
                <a:lnTo>
                  <a:pt x="8874759" y="0"/>
                </a:lnTo>
              </a:path>
            </a:pathLst>
          </a:custGeom>
          <a:ln w="177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8110" y="1358900"/>
            <a:ext cx="0" cy="5359400"/>
          </a:xfrm>
          <a:custGeom>
            <a:avLst/>
            <a:gdLst/>
            <a:ahLst/>
            <a:cxnLst/>
            <a:rect l="l" t="t" r="r" b="b"/>
            <a:pathLst>
              <a:path w="0" h="5359400">
                <a:moveTo>
                  <a:pt x="0" y="0"/>
                </a:moveTo>
                <a:lnTo>
                  <a:pt x="0" y="5359400"/>
                </a:lnTo>
              </a:path>
            </a:pathLst>
          </a:custGeom>
          <a:ln w="177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9220" y="1350010"/>
            <a:ext cx="8874760" cy="0"/>
          </a:xfrm>
          <a:custGeom>
            <a:avLst/>
            <a:gdLst/>
            <a:ahLst/>
            <a:cxnLst/>
            <a:rect l="l" t="t" r="r" b="b"/>
            <a:pathLst>
              <a:path w="8874760" h="0">
                <a:moveTo>
                  <a:pt x="0" y="0"/>
                </a:moveTo>
                <a:lnTo>
                  <a:pt x="8874759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975090" y="1358900"/>
            <a:ext cx="0" cy="5359400"/>
          </a:xfrm>
          <a:custGeom>
            <a:avLst/>
            <a:gdLst/>
            <a:ahLst/>
            <a:cxnLst/>
            <a:rect l="l" t="t" r="r" b="b"/>
            <a:pathLst>
              <a:path w="0" h="5359400">
                <a:moveTo>
                  <a:pt x="0" y="0"/>
                </a:moveTo>
                <a:lnTo>
                  <a:pt x="0" y="5359400"/>
                </a:lnTo>
              </a:path>
            </a:pathLst>
          </a:custGeom>
          <a:ln w="177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71550" y="44450"/>
            <a:ext cx="6197600" cy="58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77900" y="50800"/>
            <a:ext cx="6184900" cy="571500"/>
          </a:xfrm>
          <a:prstGeom prst="rect"/>
          <a:solidFill>
            <a:srgbClr val="F2F2F2"/>
          </a:solidFill>
          <a:ln w="12700">
            <a:solidFill>
              <a:srgbClr val="D36F68"/>
            </a:solidFill>
          </a:ln>
        </p:spPr>
        <p:txBody>
          <a:bodyPr wrap="square" lIns="0" tIns="6350" rIns="0" bIns="0" rtlCol="0" vert="horz">
            <a:spAutoFit/>
          </a:bodyPr>
          <a:lstStyle/>
          <a:p>
            <a:pPr marL="98425">
              <a:lnSpc>
                <a:spcPct val="100000"/>
              </a:lnSpc>
              <a:spcBef>
                <a:spcPts val="50"/>
              </a:spcBef>
            </a:pPr>
            <a:r>
              <a:rPr dirty="0" sz="3200" spc="-65">
                <a:solidFill>
                  <a:srgbClr val="F3F3F2"/>
                </a:solidFill>
              </a:rPr>
              <a:t>Total </a:t>
            </a:r>
            <a:r>
              <a:rPr dirty="0" sz="3200" spc="20">
                <a:solidFill>
                  <a:srgbClr val="F3F3F2"/>
                </a:solidFill>
              </a:rPr>
              <a:t>Cross </a:t>
            </a:r>
            <a:r>
              <a:rPr dirty="0" sz="3200" spc="-20">
                <a:solidFill>
                  <a:srgbClr val="F3F3F2"/>
                </a:solidFill>
              </a:rPr>
              <a:t>Sectional</a:t>
            </a:r>
            <a:r>
              <a:rPr dirty="0" sz="3200" spc="190">
                <a:solidFill>
                  <a:srgbClr val="F3F3F2"/>
                </a:solidFill>
              </a:rPr>
              <a:t> </a:t>
            </a:r>
            <a:r>
              <a:rPr dirty="0" sz="3200" spc="10">
                <a:solidFill>
                  <a:srgbClr val="F3F3F2"/>
                </a:solidFill>
              </a:rPr>
              <a:t>Area</a:t>
            </a:r>
            <a:endParaRPr sz="3200"/>
          </a:p>
        </p:txBody>
      </p:sp>
      <p:sp>
        <p:nvSpPr>
          <p:cNvPr id="13" name="object 13"/>
          <p:cNvSpPr/>
          <p:nvPr/>
        </p:nvSpPr>
        <p:spPr>
          <a:xfrm>
            <a:off x="5803900" y="762000"/>
            <a:ext cx="2705100" cy="495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740400" y="723900"/>
            <a:ext cx="2794000" cy="63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854700" y="787400"/>
            <a:ext cx="2603500" cy="393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936627" y="818819"/>
            <a:ext cx="2416175" cy="322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0" b="1">
                <a:solidFill>
                  <a:srgbClr val="333399"/>
                </a:solidFill>
                <a:latin typeface="Arial Black"/>
                <a:cs typeface="Arial Black"/>
              </a:rPr>
              <a:t>Capacity</a:t>
            </a:r>
            <a:r>
              <a:rPr dirty="0" sz="2000" spc="55" b="1">
                <a:solidFill>
                  <a:srgbClr val="333399"/>
                </a:solidFill>
                <a:latin typeface="Arial Black"/>
                <a:cs typeface="Arial Black"/>
              </a:rPr>
              <a:t> </a:t>
            </a:r>
            <a:r>
              <a:rPr dirty="0" sz="2000" spc="-25" b="1">
                <a:solidFill>
                  <a:srgbClr val="333399"/>
                </a:solidFill>
                <a:latin typeface="Arial Black"/>
                <a:cs typeface="Arial Black"/>
              </a:rPr>
              <a:t>Vessels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940550" y="1149350"/>
            <a:ext cx="457200" cy="495300"/>
          </a:xfrm>
          <a:custGeom>
            <a:avLst/>
            <a:gdLst/>
            <a:ahLst/>
            <a:cxnLst/>
            <a:rect l="l" t="t" r="r" b="b"/>
            <a:pathLst>
              <a:path w="457200" h="495300">
                <a:moveTo>
                  <a:pt x="457200" y="381000"/>
                </a:moveTo>
                <a:lnTo>
                  <a:pt x="0" y="381000"/>
                </a:lnTo>
                <a:lnTo>
                  <a:pt x="228600" y="495300"/>
                </a:lnTo>
                <a:lnTo>
                  <a:pt x="457200" y="381000"/>
                </a:lnTo>
                <a:close/>
              </a:path>
              <a:path w="457200" h="495300">
                <a:moveTo>
                  <a:pt x="342900" y="0"/>
                </a:moveTo>
                <a:lnTo>
                  <a:pt x="114300" y="0"/>
                </a:lnTo>
                <a:lnTo>
                  <a:pt x="114300" y="381000"/>
                </a:lnTo>
                <a:lnTo>
                  <a:pt x="342900" y="381000"/>
                </a:lnTo>
                <a:lnTo>
                  <a:pt x="342900" y="0"/>
                </a:lnTo>
                <a:close/>
              </a:path>
            </a:pathLst>
          </a:custGeom>
          <a:solidFill>
            <a:srgbClr val="66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940550" y="1149350"/>
            <a:ext cx="457200" cy="495300"/>
          </a:xfrm>
          <a:custGeom>
            <a:avLst/>
            <a:gdLst/>
            <a:ahLst/>
            <a:cxnLst/>
            <a:rect l="l" t="t" r="r" b="b"/>
            <a:pathLst>
              <a:path w="457200" h="495300">
                <a:moveTo>
                  <a:pt x="0" y="381000"/>
                </a:moveTo>
                <a:lnTo>
                  <a:pt x="114300" y="381000"/>
                </a:lnTo>
                <a:lnTo>
                  <a:pt x="114300" y="0"/>
                </a:lnTo>
                <a:lnTo>
                  <a:pt x="342900" y="0"/>
                </a:lnTo>
                <a:lnTo>
                  <a:pt x="342900" y="381000"/>
                </a:lnTo>
                <a:lnTo>
                  <a:pt x="457200" y="381000"/>
                </a:lnTo>
                <a:lnTo>
                  <a:pt x="228600" y="49530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039100" y="25400"/>
            <a:ext cx="1079500" cy="444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8340090" y="6483767"/>
            <a:ext cx="1600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10"/>
              </a:lnSpc>
            </a:pPr>
            <a:r>
              <a:rPr dirty="0" sz="1000" spc="-60" b="1">
                <a:solidFill>
                  <a:srgbClr val="595959"/>
                </a:solidFill>
                <a:latin typeface="Arial"/>
                <a:cs typeface="Arial"/>
              </a:rPr>
              <a:t>1</a:t>
            </a:r>
            <a:r>
              <a:rPr dirty="0" sz="1000" b="1">
                <a:solidFill>
                  <a:srgbClr val="595959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9206" y="541020"/>
            <a:ext cx="7574915" cy="37020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165" b="0">
                <a:latin typeface="Impact"/>
                <a:cs typeface="Impact"/>
              </a:rPr>
              <a:t>EXCHANGE </a:t>
            </a:r>
            <a:r>
              <a:rPr dirty="0" sz="2400" spc="90" b="0">
                <a:latin typeface="Impact"/>
                <a:cs typeface="Impact"/>
              </a:rPr>
              <a:t>OF </a:t>
            </a:r>
            <a:r>
              <a:rPr dirty="0" sz="2400" spc="160" b="0">
                <a:latin typeface="Impact"/>
                <a:cs typeface="Impact"/>
              </a:rPr>
              <a:t>FLUID </a:t>
            </a:r>
            <a:r>
              <a:rPr dirty="0" sz="2400" spc="155" b="0">
                <a:latin typeface="Impact"/>
                <a:cs typeface="Impact"/>
              </a:rPr>
              <a:t>BETWEEN CAPILLARIES </a:t>
            </a:r>
            <a:r>
              <a:rPr dirty="0" sz="2400" spc="125" b="0">
                <a:latin typeface="Impact"/>
                <a:cs typeface="Impact"/>
              </a:rPr>
              <a:t>AND</a:t>
            </a:r>
            <a:r>
              <a:rPr dirty="0" sz="2400" spc="70" b="0">
                <a:latin typeface="Impact"/>
                <a:cs typeface="Impact"/>
              </a:rPr>
              <a:t> </a:t>
            </a:r>
            <a:r>
              <a:rPr dirty="0" sz="2400" spc="180" b="0">
                <a:latin typeface="Impact"/>
                <a:cs typeface="Impact"/>
              </a:rPr>
              <a:t>TISSUES</a:t>
            </a:r>
            <a:endParaRPr sz="2400">
              <a:latin typeface="Impact"/>
              <a:cs typeface="Impac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4500" y="977900"/>
            <a:ext cx="8496300" cy="5880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575357" y="6564278"/>
            <a:ext cx="172720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 b="1">
                <a:solidFill>
                  <a:srgbClr val="595959"/>
                </a:solidFill>
                <a:latin typeface="Arial"/>
                <a:cs typeface="Arial"/>
              </a:rPr>
              <a:t>1</a:t>
            </a:r>
            <a:r>
              <a:rPr dirty="0" sz="1000" b="1">
                <a:solidFill>
                  <a:srgbClr val="595959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39100" y="25400"/>
            <a:ext cx="1079500" cy="44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500" y="927100"/>
            <a:ext cx="8724900" cy="698500"/>
          </a:xfrm>
          <a:custGeom>
            <a:avLst/>
            <a:gdLst/>
            <a:ahLst/>
            <a:cxnLst/>
            <a:rect l="l" t="t" r="r" b="b"/>
            <a:pathLst>
              <a:path w="8724900" h="698500">
                <a:moveTo>
                  <a:pt x="0" y="698500"/>
                </a:moveTo>
                <a:lnTo>
                  <a:pt x="8724900" y="698500"/>
                </a:lnTo>
                <a:lnTo>
                  <a:pt x="8724900" y="0"/>
                </a:lnTo>
                <a:lnTo>
                  <a:pt x="0" y="0"/>
                </a:lnTo>
                <a:lnTo>
                  <a:pt x="0" y="698500"/>
                </a:lnTo>
                <a:close/>
              </a:path>
            </a:pathLst>
          </a:custGeom>
          <a:solidFill>
            <a:srgbClr val="B4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3276" y="955052"/>
            <a:ext cx="7754620" cy="5715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145665" marR="5080" indent="-2133600">
              <a:lnSpc>
                <a:spcPts val="2200"/>
              </a:lnSpc>
            </a:pPr>
            <a:r>
              <a:rPr dirty="0" sz="2000" spc="150"/>
              <a:t>CAPILLARY</a:t>
            </a:r>
            <a:r>
              <a:rPr dirty="0" sz="2000" spc="-35"/>
              <a:t> </a:t>
            </a:r>
            <a:r>
              <a:rPr dirty="0" sz="2000" spc="155"/>
              <a:t>EXCHANGE</a:t>
            </a:r>
            <a:r>
              <a:rPr dirty="0" sz="2000" spc="-25"/>
              <a:t> </a:t>
            </a:r>
            <a:r>
              <a:rPr dirty="0" sz="2000" spc="155"/>
              <a:t>AND</a:t>
            </a:r>
            <a:r>
              <a:rPr dirty="0" sz="2000" spc="65"/>
              <a:t> </a:t>
            </a:r>
            <a:r>
              <a:rPr dirty="0" sz="2000" spc="160"/>
              <a:t>INTERSTITIAL</a:t>
            </a:r>
            <a:r>
              <a:rPr dirty="0" sz="2000" spc="-15"/>
              <a:t> </a:t>
            </a:r>
            <a:r>
              <a:rPr dirty="0" sz="2000" spc="135"/>
              <a:t>FLUID  </a:t>
            </a:r>
            <a:r>
              <a:rPr dirty="0" sz="2000" spc="145"/>
              <a:t>VOLUME</a:t>
            </a:r>
            <a:r>
              <a:rPr dirty="0" sz="2000" spc="-100"/>
              <a:t> </a:t>
            </a:r>
            <a:r>
              <a:rPr dirty="0" sz="2000" spc="155"/>
              <a:t>REGULATION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957643" y="2030709"/>
            <a:ext cx="6807834" cy="2664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marR="5080" indent="-228600">
              <a:lnSpc>
                <a:spcPct val="100699"/>
              </a:lnSpc>
              <a:buClr>
                <a:srgbClr val="2A1A00"/>
              </a:buClr>
              <a:buChar char="•"/>
              <a:tabLst>
                <a:tab pos="241300" algn="l"/>
              </a:tabLst>
            </a:pPr>
            <a:r>
              <a:rPr dirty="0" sz="2400" spc="-25">
                <a:solidFill>
                  <a:srgbClr val="191917"/>
                </a:solidFill>
                <a:latin typeface="Arial"/>
                <a:cs typeface="Arial"/>
              </a:rPr>
              <a:t>Blood </a:t>
            </a:r>
            <a:r>
              <a:rPr dirty="0" sz="2400" spc="-20">
                <a:solidFill>
                  <a:srgbClr val="191917"/>
                </a:solidFill>
                <a:latin typeface="Arial"/>
                <a:cs typeface="Arial"/>
              </a:rPr>
              <a:t>pressure, </a:t>
            </a:r>
            <a:r>
              <a:rPr dirty="0" sz="2400" spc="-25">
                <a:solidFill>
                  <a:srgbClr val="191917"/>
                </a:solidFill>
                <a:latin typeface="Arial"/>
                <a:cs typeface="Arial"/>
              </a:rPr>
              <a:t>capillary permeability </a:t>
            </a:r>
            <a:r>
              <a:rPr dirty="0" sz="2400">
                <a:solidFill>
                  <a:srgbClr val="191917"/>
                </a:solidFill>
                <a:latin typeface="Arial"/>
                <a:cs typeface="Arial"/>
              </a:rPr>
              <a:t>&amp; </a:t>
            </a:r>
            <a:r>
              <a:rPr dirty="0" sz="2400" spc="-15">
                <a:solidFill>
                  <a:srgbClr val="191917"/>
                </a:solidFill>
                <a:latin typeface="Arial"/>
                <a:cs typeface="Arial"/>
              </a:rPr>
              <a:t>osmosis  </a:t>
            </a:r>
            <a:r>
              <a:rPr dirty="0" sz="2400" spc="-5">
                <a:solidFill>
                  <a:srgbClr val="191917"/>
                </a:solidFill>
                <a:latin typeface="Arial"/>
                <a:cs typeface="Arial"/>
              </a:rPr>
              <a:t>affect </a:t>
            </a:r>
            <a:r>
              <a:rPr dirty="0" sz="2400" spc="-20">
                <a:solidFill>
                  <a:srgbClr val="191917"/>
                </a:solidFill>
                <a:latin typeface="Arial"/>
                <a:cs typeface="Arial"/>
              </a:rPr>
              <a:t>movement of </a:t>
            </a:r>
            <a:r>
              <a:rPr dirty="0" sz="2400" spc="-15">
                <a:solidFill>
                  <a:srgbClr val="191917"/>
                </a:solidFill>
                <a:latin typeface="Arial"/>
                <a:cs typeface="Arial"/>
              </a:rPr>
              <a:t>fluid </a:t>
            </a:r>
            <a:r>
              <a:rPr dirty="0" sz="2400" spc="-5">
                <a:solidFill>
                  <a:srgbClr val="191917"/>
                </a:solidFill>
                <a:latin typeface="Arial"/>
                <a:cs typeface="Arial"/>
              </a:rPr>
              <a:t>from</a:t>
            </a:r>
            <a:r>
              <a:rPr dirty="0" sz="2400" spc="26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000099"/>
                </a:solidFill>
                <a:latin typeface="Arial"/>
                <a:cs typeface="Arial"/>
              </a:rPr>
              <a:t>capillaries.</a:t>
            </a:r>
            <a:endParaRPr sz="2400">
              <a:latin typeface="Arial"/>
              <a:cs typeface="Arial"/>
            </a:endParaRPr>
          </a:p>
          <a:p>
            <a:pPr marL="241300" marR="292100" indent="-228600">
              <a:lnSpc>
                <a:spcPct val="100699"/>
              </a:lnSpc>
              <a:spcBef>
                <a:spcPts val="1800"/>
              </a:spcBef>
              <a:buClr>
                <a:srgbClr val="2A1A00"/>
              </a:buClr>
              <a:buChar char="•"/>
              <a:tabLst>
                <a:tab pos="241300" algn="l"/>
              </a:tabLst>
            </a:pPr>
            <a:r>
              <a:rPr dirty="0" sz="2400">
                <a:solidFill>
                  <a:srgbClr val="191917"/>
                </a:solidFill>
                <a:latin typeface="Arial"/>
                <a:cs typeface="Arial"/>
              </a:rPr>
              <a:t>A </a:t>
            </a:r>
            <a:r>
              <a:rPr dirty="0" sz="2400" spc="-25">
                <a:solidFill>
                  <a:srgbClr val="191917"/>
                </a:solidFill>
                <a:latin typeface="Arial"/>
                <a:cs typeface="Arial"/>
              </a:rPr>
              <a:t>net </a:t>
            </a:r>
            <a:r>
              <a:rPr dirty="0" sz="2400" spc="-20">
                <a:solidFill>
                  <a:srgbClr val="191917"/>
                </a:solidFill>
                <a:latin typeface="Arial"/>
                <a:cs typeface="Arial"/>
              </a:rPr>
              <a:t>movement of </a:t>
            </a:r>
            <a:r>
              <a:rPr dirty="0" sz="2400" spc="-15">
                <a:solidFill>
                  <a:srgbClr val="191917"/>
                </a:solidFill>
                <a:latin typeface="Arial"/>
                <a:cs typeface="Arial"/>
              </a:rPr>
              <a:t>fluid occurs </a:t>
            </a:r>
            <a:r>
              <a:rPr dirty="0" sz="2400" spc="-5">
                <a:solidFill>
                  <a:srgbClr val="191917"/>
                </a:solidFill>
                <a:latin typeface="Arial"/>
                <a:cs typeface="Arial"/>
              </a:rPr>
              <a:t>from </a:t>
            </a:r>
            <a:r>
              <a:rPr dirty="0" sz="2400" spc="-30">
                <a:solidFill>
                  <a:srgbClr val="191917"/>
                </a:solidFill>
                <a:latin typeface="Arial"/>
                <a:cs typeface="Arial"/>
              </a:rPr>
              <a:t>blood </a:t>
            </a:r>
            <a:r>
              <a:rPr dirty="0" sz="2400" spc="-10">
                <a:solidFill>
                  <a:srgbClr val="191917"/>
                </a:solidFill>
                <a:latin typeface="Arial"/>
                <a:cs typeface="Arial"/>
              </a:rPr>
              <a:t>into  tissues.</a:t>
            </a:r>
            <a:endParaRPr sz="2400">
              <a:latin typeface="Arial"/>
              <a:cs typeface="Arial"/>
            </a:endParaRPr>
          </a:p>
          <a:p>
            <a:pPr marL="241300" marR="119380" indent="-228600">
              <a:lnSpc>
                <a:spcPts val="2800"/>
              </a:lnSpc>
              <a:spcBef>
                <a:spcPts val="1980"/>
              </a:spcBef>
              <a:buClr>
                <a:srgbClr val="2A1A00"/>
              </a:buClr>
              <a:buChar char="•"/>
              <a:tabLst>
                <a:tab pos="241300" algn="l"/>
              </a:tabLst>
            </a:pPr>
            <a:r>
              <a:rPr dirty="0" sz="2400" spc="-15">
                <a:solidFill>
                  <a:srgbClr val="191917"/>
                </a:solidFill>
                <a:latin typeface="Arial"/>
                <a:cs typeface="Arial"/>
              </a:rPr>
              <a:t>Fluid </a:t>
            </a:r>
            <a:r>
              <a:rPr dirty="0" sz="2400" spc="-30">
                <a:solidFill>
                  <a:srgbClr val="191917"/>
                </a:solidFill>
                <a:latin typeface="Arial"/>
                <a:cs typeface="Arial"/>
              </a:rPr>
              <a:t>gained </a:t>
            </a:r>
            <a:r>
              <a:rPr dirty="0" sz="2400" spc="-20">
                <a:solidFill>
                  <a:srgbClr val="191917"/>
                </a:solidFill>
                <a:latin typeface="Arial"/>
                <a:cs typeface="Arial"/>
              </a:rPr>
              <a:t>by </a:t>
            </a:r>
            <a:r>
              <a:rPr dirty="0" sz="2400" spc="-15">
                <a:solidFill>
                  <a:srgbClr val="191917"/>
                </a:solidFill>
                <a:latin typeface="Arial"/>
                <a:cs typeface="Arial"/>
              </a:rPr>
              <a:t>tissues </a:t>
            </a:r>
            <a:r>
              <a:rPr dirty="0" sz="2400" spc="-20">
                <a:solidFill>
                  <a:srgbClr val="191917"/>
                </a:solidFill>
                <a:latin typeface="Arial"/>
                <a:cs typeface="Arial"/>
              </a:rPr>
              <a:t>is </a:t>
            </a:r>
            <a:r>
              <a:rPr dirty="0" sz="2400" spc="-15">
                <a:solidFill>
                  <a:srgbClr val="191917"/>
                </a:solidFill>
                <a:latin typeface="Arial"/>
                <a:cs typeface="Arial"/>
              </a:rPr>
              <a:t>removed </a:t>
            </a:r>
            <a:r>
              <a:rPr dirty="0" sz="2400" spc="-20">
                <a:solidFill>
                  <a:srgbClr val="191917"/>
                </a:solidFill>
                <a:latin typeface="Arial"/>
                <a:cs typeface="Arial"/>
              </a:rPr>
              <a:t>by </a:t>
            </a:r>
            <a:r>
              <a:rPr dirty="0" sz="2400" spc="-20">
                <a:solidFill>
                  <a:srgbClr val="000099"/>
                </a:solidFill>
                <a:latin typeface="Arial"/>
                <a:cs typeface="Arial"/>
              </a:rPr>
              <a:t>lymphatic  </a:t>
            </a:r>
            <a:r>
              <a:rPr dirty="0" sz="2400" spc="-5">
                <a:solidFill>
                  <a:srgbClr val="000099"/>
                </a:solidFill>
                <a:latin typeface="Arial"/>
                <a:cs typeface="Arial"/>
              </a:rPr>
              <a:t>system</a:t>
            </a:r>
            <a:r>
              <a:rPr dirty="0" sz="2400" spc="-5">
                <a:solidFill>
                  <a:srgbClr val="595959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39100" y="25400"/>
            <a:ext cx="1079500" cy="44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207693" y="6484483"/>
            <a:ext cx="24828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z="1000" spc="-20">
                <a:solidFill>
                  <a:srgbClr val="595959"/>
                </a:solidFill>
                <a:latin typeface="Times New Roman"/>
                <a:cs typeface="Times New Roman"/>
              </a:rPr>
              <a:t>Dr. </a:t>
            </a:r>
            <a:r>
              <a:rPr dirty="0" sz="1000" spc="-25">
                <a:solidFill>
                  <a:srgbClr val="595959"/>
                </a:solidFill>
                <a:latin typeface="Times New Roman"/>
                <a:cs typeface="Times New Roman"/>
              </a:rPr>
              <a:t>Abeer 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Al-Masri, </a:t>
            </a:r>
            <a:r>
              <a:rPr dirty="0" sz="1000" spc="-5">
                <a:solidFill>
                  <a:srgbClr val="595959"/>
                </a:solidFill>
                <a:latin typeface="Times New Roman"/>
                <a:cs typeface="Times New Roman"/>
              </a:rPr>
              <a:t>Faculty </a:t>
            </a:r>
            <a:r>
              <a:rPr dirty="0" sz="1000">
                <a:solidFill>
                  <a:srgbClr val="595959"/>
                </a:solidFill>
                <a:latin typeface="Times New Roman"/>
                <a:cs typeface="Times New Roman"/>
              </a:rPr>
              <a:t>of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Medicine,</a:t>
            </a:r>
            <a:r>
              <a:rPr dirty="0" sz="1000" spc="17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95959"/>
                </a:solidFill>
                <a:latin typeface="Times New Roman"/>
                <a:cs typeface="Times New Roman"/>
              </a:rPr>
              <a:t>KSU.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110"/>
              </a:lnSpc>
            </a:pPr>
            <a:fld id="{81D60167-4931-47E6-BA6A-407CBD079E47}" type="slidenum">
              <a:rPr dirty="0"/>
              <a:t>13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3502" y="184414"/>
            <a:ext cx="5938520" cy="116903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07465" marR="5080" indent="-1295400">
              <a:lnSpc>
                <a:spcPct val="119800"/>
              </a:lnSpc>
            </a:pPr>
            <a:r>
              <a:rPr dirty="0" sz="3200" spc="5"/>
              <a:t>Diffusion </a:t>
            </a:r>
            <a:r>
              <a:rPr dirty="0" sz="3200" spc="-70"/>
              <a:t>at </a:t>
            </a:r>
            <a:r>
              <a:rPr dirty="0" sz="3200" spc="20"/>
              <a:t>Capillary </a:t>
            </a:r>
            <a:r>
              <a:rPr dirty="0" sz="3200" spc="-15"/>
              <a:t>Beds  </a:t>
            </a:r>
            <a:r>
              <a:rPr dirty="0" sz="3200" spc="-10"/>
              <a:t>(Fluid</a:t>
            </a:r>
            <a:r>
              <a:rPr dirty="0" sz="3200"/>
              <a:t> </a:t>
            </a:r>
            <a:r>
              <a:rPr dirty="0" sz="3200" spc="-20"/>
              <a:t>Balance)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685800" y="1473205"/>
            <a:ext cx="4826000" cy="49021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039100" y="25400"/>
            <a:ext cx="1079500" cy="44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618505" y="1646542"/>
            <a:ext cx="3312160" cy="4755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7625">
              <a:lnSpc>
                <a:spcPct val="100000"/>
              </a:lnSpc>
            </a:pPr>
            <a:r>
              <a:rPr dirty="0" sz="2000" spc="-5" b="1">
                <a:solidFill>
                  <a:srgbClr val="002060"/>
                </a:solidFill>
                <a:latin typeface="Arial Black"/>
                <a:cs typeface="Arial Black"/>
              </a:rPr>
              <a:t>Outward</a:t>
            </a:r>
            <a:r>
              <a:rPr dirty="0" sz="2000" spc="-55" b="1">
                <a:solidFill>
                  <a:srgbClr val="002060"/>
                </a:solidFill>
                <a:latin typeface="Arial Black"/>
                <a:cs typeface="Arial Black"/>
              </a:rPr>
              <a:t> </a:t>
            </a:r>
            <a:r>
              <a:rPr dirty="0" sz="2000" spc="-40" b="1">
                <a:solidFill>
                  <a:srgbClr val="002060"/>
                </a:solidFill>
                <a:latin typeface="Arial Black"/>
                <a:cs typeface="Arial Black"/>
              </a:rPr>
              <a:t>Forces:</a:t>
            </a:r>
            <a:endParaRPr sz="2000">
              <a:latin typeface="Arial Black"/>
              <a:cs typeface="Arial Black"/>
            </a:endParaRPr>
          </a:p>
          <a:p>
            <a:pPr marL="365125" indent="-317500">
              <a:lnSpc>
                <a:spcPts val="2130"/>
              </a:lnSpc>
              <a:spcBef>
                <a:spcPts val="1300"/>
              </a:spcBef>
              <a:buAutoNum type="arabicPeriod"/>
              <a:tabLst>
                <a:tab pos="365760" algn="l"/>
              </a:tabLst>
            </a:pPr>
            <a:r>
              <a:rPr dirty="0" sz="1800" spc="-5" b="1">
                <a:latin typeface="Arial"/>
                <a:cs typeface="Arial"/>
              </a:rPr>
              <a:t>Capillary blood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pressure</a:t>
            </a:r>
            <a:endParaRPr sz="1800">
              <a:latin typeface="Arial"/>
              <a:cs typeface="Arial"/>
            </a:endParaRPr>
          </a:p>
          <a:p>
            <a:pPr marL="428625">
              <a:lnSpc>
                <a:spcPts val="2130"/>
              </a:lnSpc>
            </a:pPr>
            <a:r>
              <a:rPr dirty="0" sz="1800" spc="-5">
                <a:latin typeface="Arial"/>
                <a:cs typeface="Arial"/>
              </a:rPr>
              <a:t>(P</a:t>
            </a:r>
            <a:r>
              <a:rPr dirty="0" baseline="-13888" sz="1800" spc="-7">
                <a:latin typeface="Arial"/>
                <a:cs typeface="Arial"/>
              </a:rPr>
              <a:t>c </a:t>
            </a:r>
            <a:r>
              <a:rPr dirty="0" sz="1800">
                <a:latin typeface="Arial"/>
                <a:cs typeface="Arial"/>
              </a:rPr>
              <a:t>= </a:t>
            </a:r>
            <a:r>
              <a:rPr dirty="0" sz="1800" spc="-5">
                <a:latin typeface="Arial"/>
                <a:cs typeface="Arial"/>
              </a:rPr>
              <a:t>30-35 </a:t>
            </a:r>
            <a:r>
              <a:rPr dirty="0" sz="1800">
                <a:latin typeface="Arial"/>
                <a:cs typeface="Arial"/>
              </a:rPr>
              <a:t>to </a:t>
            </a:r>
            <a:r>
              <a:rPr dirty="0" sz="1800" spc="-5">
                <a:latin typeface="Arial"/>
                <a:cs typeface="Arial"/>
              </a:rPr>
              <a:t>10-15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mmHg)</a:t>
            </a:r>
            <a:endParaRPr sz="1800">
              <a:latin typeface="Arial"/>
              <a:cs typeface="Arial"/>
            </a:endParaRPr>
          </a:p>
          <a:p>
            <a:pPr marL="365125" indent="-317500">
              <a:lnSpc>
                <a:spcPts val="2130"/>
              </a:lnSpc>
              <a:spcBef>
                <a:spcPts val="640"/>
              </a:spcBef>
              <a:buAutoNum type="arabicPeriod" startAt="2"/>
              <a:tabLst>
                <a:tab pos="365760" algn="l"/>
              </a:tabLst>
            </a:pPr>
            <a:r>
              <a:rPr dirty="0" sz="1800" spc="-5" b="1">
                <a:latin typeface="Arial"/>
                <a:cs typeface="Arial"/>
              </a:rPr>
              <a:t>Interstitial fluid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pressure</a:t>
            </a:r>
            <a:endParaRPr sz="1800">
              <a:latin typeface="Arial"/>
              <a:cs typeface="Arial"/>
            </a:endParaRPr>
          </a:p>
          <a:p>
            <a:pPr algn="ctr" marR="1010919">
              <a:lnSpc>
                <a:spcPts val="2130"/>
              </a:lnSpc>
            </a:pPr>
            <a:r>
              <a:rPr dirty="0" sz="1800" spc="-10">
                <a:latin typeface="Arial"/>
                <a:cs typeface="Arial"/>
              </a:rPr>
              <a:t>(P</a:t>
            </a:r>
            <a:r>
              <a:rPr dirty="0" baseline="-13888" sz="1800" spc="-15">
                <a:latin typeface="Arial"/>
                <a:cs typeface="Arial"/>
              </a:rPr>
              <a:t>IF </a:t>
            </a:r>
            <a:r>
              <a:rPr dirty="0" sz="1800">
                <a:latin typeface="Arial"/>
                <a:cs typeface="Arial"/>
              </a:rPr>
              <a:t>= 0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mmHg)</a:t>
            </a:r>
            <a:endParaRPr sz="1800">
              <a:latin typeface="Arial"/>
              <a:cs typeface="Arial"/>
            </a:endParaRPr>
          </a:p>
          <a:p>
            <a:pPr marL="365125" marR="309245" indent="-317500">
              <a:lnSpc>
                <a:spcPct val="101899"/>
              </a:lnSpc>
              <a:spcBef>
                <a:spcPts val="595"/>
              </a:spcBef>
              <a:buAutoNum type="arabicPeriod" startAt="3"/>
              <a:tabLst>
                <a:tab pos="365760" algn="l"/>
              </a:tabLst>
            </a:pPr>
            <a:r>
              <a:rPr dirty="0" sz="1800" spc="-5" b="1">
                <a:latin typeface="Arial"/>
                <a:cs typeface="Arial"/>
              </a:rPr>
              <a:t>Interstitial fluid colloidal  osmotic</a:t>
            </a:r>
            <a:r>
              <a:rPr dirty="0" sz="1800" spc="-6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pressure</a:t>
            </a:r>
            <a:endParaRPr sz="1800">
              <a:latin typeface="Arial"/>
              <a:cs typeface="Arial"/>
            </a:endParaRPr>
          </a:p>
          <a:p>
            <a:pPr marL="428625">
              <a:lnSpc>
                <a:spcPts val="2100"/>
              </a:lnSpc>
            </a:pPr>
            <a:r>
              <a:rPr dirty="0" sz="1800" spc="-20">
                <a:latin typeface="Arial"/>
                <a:cs typeface="Arial"/>
              </a:rPr>
              <a:t>(</a:t>
            </a:r>
            <a:r>
              <a:rPr dirty="0" sz="1800" spc="-20">
                <a:latin typeface="Symbol"/>
                <a:cs typeface="Symbol"/>
              </a:rPr>
              <a:t></a:t>
            </a:r>
            <a:r>
              <a:rPr dirty="0" baseline="-13888" sz="1800" spc="-30">
                <a:latin typeface="Arial"/>
                <a:cs typeface="Arial"/>
              </a:rPr>
              <a:t>IF </a:t>
            </a:r>
            <a:r>
              <a:rPr dirty="0" sz="1800">
                <a:latin typeface="Arial"/>
                <a:cs typeface="Arial"/>
              </a:rPr>
              <a:t>= 3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mmHg)</a:t>
            </a:r>
            <a:endParaRPr sz="1800">
              <a:latin typeface="Arial"/>
              <a:cs typeface="Arial"/>
            </a:endParaRPr>
          </a:p>
          <a:p>
            <a:pPr marL="47625">
              <a:lnSpc>
                <a:spcPct val="100000"/>
              </a:lnSpc>
              <a:spcBef>
                <a:spcPts val="1440"/>
              </a:spcBef>
            </a:pPr>
            <a:r>
              <a:rPr dirty="0" sz="1800" spc="-25" b="1">
                <a:latin typeface="Arial"/>
                <a:cs typeface="Arial"/>
              </a:rPr>
              <a:t>TOTAL </a:t>
            </a:r>
            <a:r>
              <a:rPr dirty="0" sz="1800" b="1">
                <a:latin typeface="Arial"/>
                <a:cs typeface="Arial"/>
              </a:rPr>
              <a:t>= </a:t>
            </a:r>
            <a:r>
              <a:rPr dirty="0" sz="1800" spc="-5" b="1">
                <a:latin typeface="Arial"/>
                <a:cs typeface="Arial"/>
              </a:rPr>
              <a:t>38 </a:t>
            </a:r>
            <a:r>
              <a:rPr dirty="0" sz="1800" b="1">
                <a:latin typeface="Arial"/>
                <a:cs typeface="Arial"/>
              </a:rPr>
              <a:t>to </a:t>
            </a:r>
            <a:r>
              <a:rPr dirty="0" sz="1800" spc="-5" b="1">
                <a:latin typeface="Arial"/>
                <a:cs typeface="Arial"/>
              </a:rPr>
              <a:t>18</a:t>
            </a:r>
            <a:r>
              <a:rPr dirty="0" sz="1800" spc="-11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mmHg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70"/>
              </a:spcBef>
            </a:pPr>
            <a:r>
              <a:rPr dirty="0" sz="2000" spc="-5" b="1">
                <a:solidFill>
                  <a:srgbClr val="002060"/>
                </a:solidFill>
                <a:latin typeface="Arial Black"/>
                <a:cs typeface="Arial Black"/>
              </a:rPr>
              <a:t>Inward</a:t>
            </a:r>
            <a:r>
              <a:rPr dirty="0" sz="2000" spc="5" b="1">
                <a:solidFill>
                  <a:srgbClr val="002060"/>
                </a:solidFill>
                <a:latin typeface="Arial Black"/>
                <a:cs typeface="Arial Black"/>
              </a:rPr>
              <a:t> </a:t>
            </a:r>
            <a:r>
              <a:rPr dirty="0" sz="2000" spc="-40" b="1">
                <a:solidFill>
                  <a:srgbClr val="002060"/>
                </a:solidFill>
                <a:latin typeface="Arial Black"/>
                <a:cs typeface="Arial Black"/>
              </a:rPr>
              <a:t>Force:</a:t>
            </a:r>
            <a:endParaRPr sz="2000">
              <a:latin typeface="Arial Black"/>
              <a:cs typeface="Arial Black"/>
            </a:endParaRPr>
          </a:p>
          <a:p>
            <a:pPr marL="330200" marR="243204" indent="-317500">
              <a:lnSpc>
                <a:spcPct val="99500"/>
              </a:lnSpc>
              <a:spcBef>
                <a:spcPts val="1310"/>
              </a:spcBef>
            </a:pPr>
            <a:r>
              <a:rPr dirty="0" sz="1800" spc="-5" b="1">
                <a:solidFill>
                  <a:srgbClr val="191917"/>
                </a:solidFill>
                <a:latin typeface="Arial"/>
                <a:cs typeface="Arial"/>
              </a:rPr>
              <a:t>1. Plasma colloidal osmotic  pressure </a:t>
            </a:r>
            <a:r>
              <a:rPr dirty="0" sz="1800" spc="-15">
                <a:solidFill>
                  <a:srgbClr val="191917"/>
                </a:solidFill>
                <a:latin typeface="Arial"/>
                <a:cs typeface="Arial"/>
              </a:rPr>
              <a:t>(</a:t>
            </a:r>
            <a:r>
              <a:rPr dirty="0" sz="1800" spc="-15">
                <a:solidFill>
                  <a:srgbClr val="191917"/>
                </a:solidFill>
                <a:latin typeface="Symbol"/>
                <a:cs typeface="Symbol"/>
              </a:rPr>
              <a:t></a:t>
            </a:r>
            <a:r>
              <a:rPr dirty="0" baseline="-13888" sz="1800" spc="-22">
                <a:solidFill>
                  <a:srgbClr val="191917"/>
                </a:solidFill>
                <a:latin typeface="Arial"/>
                <a:cs typeface="Arial"/>
              </a:rPr>
              <a:t>C </a:t>
            </a:r>
            <a:r>
              <a:rPr dirty="0" sz="1800">
                <a:solidFill>
                  <a:srgbClr val="191917"/>
                </a:solidFill>
                <a:latin typeface="Arial"/>
                <a:cs typeface="Arial"/>
              </a:rPr>
              <a:t>= </a:t>
            </a:r>
            <a:r>
              <a:rPr dirty="0" sz="1800" spc="-5">
                <a:solidFill>
                  <a:srgbClr val="191917"/>
                </a:solidFill>
                <a:latin typeface="Arial"/>
                <a:cs typeface="Arial"/>
              </a:rPr>
              <a:t>25- 28  mmHg)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07693" y="6484483"/>
            <a:ext cx="24828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z="1000" spc="-20">
                <a:solidFill>
                  <a:srgbClr val="595959"/>
                </a:solidFill>
                <a:latin typeface="Times New Roman"/>
                <a:cs typeface="Times New Roman"/>
              </a:rPr>
              <a:t>Dr. </a:t>
            </a:r>
            <a:r>
              <a:rPr dirty="0" sz="1000" spc="-25">
                <a:solidFill>
                  <a:srgbClr val="595959"/>
                </a:solidFill>
                <a:latin typeface="Times New Roman"/>
                <a:cs typeface="Times New Roman"/>
              </a:rPr>
              <a:t>Abeer 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Al-Masri, </a:t>
            </a:r>
            <a:r>
              <a:rPr dirty="0" sz="1000" spc="-5">
                <a:solidFill>
                  <a:srgbClr val="595959"/>
                </a:solidFill>
                <a:latin typeface="Times New Roman"/>
                <a:cs typeface="Times New Roman"/>
              </a:rPr>
              <a:t>Faculty </a:t>
            </a:r>
            <a:r>
              <a:rPr dirty="0" sz="1000">
                <a:solidFill>
                  <a:srgbClr val="595959"/>
                </a:solidFill>
                <a:latin typeface="Times New Roman"/>
                <a:cs typeface="Times New Roman"/>
              </a:rPr>
              <a:t>of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Medicine,</a:t>
            </a:r>
            <a:r>
              <a:rPr dirty="0" sz="1000" spc="17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95959"/>
                </a:solidFill>
                <a:latin typeface="Times New Roman"/>
                <a:cs typeface="Times New Roman"/>
              </a:rPr>
              <a:t>KSU.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110"/>
              </a:lnSpc>
            </a:pPr>
            <a:fld id="{81D60167-4931-47E6-BA6A-407CBD079E47}" type="slidenum">
              <a:rPr dirty="0"/>
              <a:t>13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27390" y="6472377"/>
            <a:ext cx="177800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 b="1"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0926" rIns="0" bIns="0" rtlCol="0" vert="horz">
            <a:spAutoFit/>
          </a:bodyPr>
          <a:lstStyle/>
          <a:p>
            <a:pPr marL="1165225" marR="5080" indent="-825500">
              <a:lnSpc>
                <a:spcPts val="2200"/>
              </a:lnSpc>
            </a:pPr>
            <a:r>
              <a:rPr dirty="0" sz="2000" spc="135">
                <a:solidFill>
                  <a:srgbClr val="002060"/>
                </a:solidFill>
              </a:rPr>
              <a:t>FLUID FILTRATION </a:t>
            </a:r>
            <a:r>
              <a:rPr dirty="0" sz="2000">
                <a:solidFill>
                  <a:srgbClr val="002060"/>
                </a:solidFill>
              </a:rPr>
              <a:t>&amp; </a:t>
            </a:r>
            <a:r>
              <a:rPr dirty="0" sz="2000" spc="160">
                <a:solidFill>
                  <a:srgbClr val="002060"/>
                </a:solidFill>
              </a:rPr>
              <a:t>REABSORPTION</a:t>
            </a:r>
            <a:r>
              <a:rPr dirty="0" sz="2000" spc="65">
                <a:solidFill>
                  <a:srgbClr val="002060"/>
                </a:solidFill>
              </a:rPr>
              <a:t> </a:t>
            </a:r>
            <a:r>
              <a:rPr dirty="0" sz="2000" spc="110">
                <a:solidFill>
                  <a:srgbClr val="002060"/>
                </a:solidFill>
              </a:rPr>
              <a:t>IN  </a:t>
            </a:r>
            <a:r>
              <a:rPr dirty="0" sz="2000" spc="175">
                <a:solidFill>
                  <a:srgbClr val="002060"/>
                </a:solidFill>
              </a:rPr>
              <a:t>NORMAL</a:t>
            </a:r>
            <a:r>
              <a:rPr dirty="0" sz="2000" spc="-50">
                <a:solidFill>
                  <a:srgbClr val="002060"/>
                </a:solidFill>
              </a:rPr>
              <a:t> </a:t>
            </a:r>
            <a:r>
              <a:rPr dirty="0" sz="2000" spc="135">
                <a:solidFill>
                  <a:srgbClr val="002060"/>
                </a:solidFill>
              </a:rPr>
              <a:t>MICROCIRCULATION</a:t>
            </a:r>
            <a:endParaRPr sz="2000"/>
          </a:p>
        </p:txBody>
      </p:sp>
      <p:sp>
        <p:nvSpPr>
          <p:cNvPr id="4" name="object 4"/>
          <p:cNvSpPr/>
          <p:nvPr/>
        </p:nvSpPr>
        <p:spPr>
          <a:xfrm>
            <a:off x="0" y="2000250"/>
            <a:ext cx="9137650" cy="2006600"/>
          </a:xfrm>
          <a:custGeom>
            <a:avLst/>
            <a:gdLst/>
            <a:ahLst/>
            <a:cxnLst/>
            <a:rect l="l" t="t" r="r" b="b"/>
            <a:pathLst>
              <a:path w="9137650" h="2006600">
                <a:moveTo>
                  <a:pt x="914900" y="0"/>
                </a:moveTo>
                <a:lnTo>
                  <a:pt x="0" y="996384"/>
                </a:lnTo>
                <a:lnTo>
                  <a:pt x="0" y="1010215"/>
                </a:lnTo>
                <a:lnTo>
                  <a:pt x="914900" y="2006600"/>
                </a:lnTo>
                <a:lnTo>
                  <a:pt x="914900" y="1429791"/>
                </a:lnTo>
                <a:lnTo>
                  <a:pt x="8746039" y="1429791"/>
                </a:lnTo>
                <a:lnTo>
                  <a:pt x="9137650" y="1003300"/>
                </a:lnTo>
                <a:lnTo>
                  <a:pt x="8746039" y="576808"/>
                </a:lnTo>
                <a:lnTo>
                  <a:pt x="914900" y="576808"/>
                </a:lnTo>
                <a:lnTo>
                  <a:pt x="914900" y="0"/>
                </a:lnTo>
                <a:close/>
              </a:path>
              <a:path w="9137650" h="2006600">
                <a:moveTo>
                  <a:pt x="8746039" y="1429791"/>
                </a:moveTo>
                <a:lnTo>
                  <a:pt x="8216404" y="1429791"/>
                </a:lnTo>
                <a:lnTo>
                  <a:pt x="8216404" y="2006600"/>
                </a:lnTo>
                <a:lnTo>
                  <a:pt x="8746039" y="1429791"/>
                </a:lnTo>
                <a:close/>
              </a:path>
              <a:path w="9137650" h="2006600">
                <a:moveTo>
                  <a:pt x="8216404" y="0"/>
                </a:moveTo>
                <a:lnTo>
                  <a:pt x="8216404" y="576808"/>
                </a:lnTo>
                <a:lnTo>
                  <a:pt x="8746039" y="576808"/>
                </a:lnTo>
                <a:lnTo>
                  <a:pt x="8216404" y="0"/>
                </a:lnTo>
                <a:close/>
              </a:path>
            </a:pathLst>
          </a:custGeom>
          <a:solidFill>
            <a:srgbClr val="FEF0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2000250"/>
            <a:ext cx="9137650" cy="2006600"/>
          </a:xfrm>
          <a:custGeom>
            <a:avLst/>
            <a:gdLst/>
            <a:ahLst/>
            <a:cxnLst/>
            <a:rect l="l" t="t" r="r" b="b"/>
            <a:pathLst>
              <a:path w="9137650" h="2006600">
                <a:moveTo>
                  <a:pt x="0" y="996385"/>
                </a:moveTo>
                <a:lnTo>
                  <a:pt x="914900" y="0"/>
                </a:lnTo>
                <a:lnTo>
                  <a:pt x="914900" y="576810"/>
                </a:lnTo>
                <a:lnTo>
                  <a:pt x="8216404" y="576810"/>
                </a:lnTo>
                <a:lnTo>
                  <a:pt x="8216404" y="0"/>
                </a:lnTo>
                <a:lnTo>
                  <a:pt x="9137655" y="1003300"/>
                </a:lnTo>
                <a:lnTo>
                  <a:pt x="8216404" y="2006601"/>
                </a:lnTo>
                <a:lnTo>
                  <a:pt x="8216404" y="1429790"/>
                </a:lnTo>
                <a:lnTo>
                  <a:pt x="914900" y="1429790"/>
                </a:lnTo>
                <a:lnTo>
                  <a:pt x="914900" y="2006601"/>
                </a:lnTo>
                <a:lnTo>
                  <a:pt x="0" y="101021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44900" y="2705100"/>
            <a:ext cx="2057400" cy="279400"/>
          </a:xfrm>
          <a:custGeom>
            <a:avLst/>
            <a:gdLst/>
            <a:ahLst/>
            <a:cxnLst/>
            <a:rect l="l" t="t" r="r" b="b"/>
            <a:pathLst>
              <a:path w="2057400" h="279400">
                <a:moveTo>
                  <a:pt x="0" y="279400"/>
                </a:moveTo>
                <a:lnTo>
                  <a:pt x="2057400" y="279400"/>
                </a:lnTo>
                <a:lnTo>
                  <a:pt x="2057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FEF0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873906" y="2754884"/>
            <a:ext cx="1590675" cy="250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5" b="1">
                <a:latin typeface="Tahoma"/>
                <a:cs typeface="Tahoma"/>
              </a:rPr>
              <a:t>Blood</a:t>
            </a:r>
            <a:r>
              <a:rPr dirty="0" sz="1600" spc="-60" b="1">
                <a:latin typeface="Tahoma"/>
                <a:cs typeface="Tahoma"/>
              </a:rPr>
              <a:t> </a:t>
            </a:r>
            <a:r>
              <a:rPr dirty="0" sz="1600" spc="15" b="1">
                <a:latin typeface="Tahoma"/>
                <a:cs typeface="Tahoma"/>
              </a:rPr>
              <a:t>Capillary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4500" y="2654300"/>
            <a:ext cx="1790700" cy="342900"/>
          </a:xfrm>
          <a:custGeom>
            <a:avLst/>
            <a:gdLst/>
            <a:ahLst/>
            <a:cxnLst/>
            <a:rect l="l" t="t" r="r" b="b"/>
            <a:pathLst>
              <a:path w="1790700" h="342900">
                <a:moveTo>
                  <a:pt x="0" y="342900"/>
                </a:moveTo>
                <a:lnTo>
                  <a:pt x="1790700" y="342900"/>
                </a:lnTo>
                <a:lnTo>
                  <a:pt x="1790700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solidFill>
            <a:srgbClr val="FEF0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20442" y="2694127"/>
            <a:ext cx="1578610" cy="280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15" b="1">
                <a:solidFill>
                  <a:srgbClr val="0070C0"/>
                </a:solidFill>
                <a:latin typeface="Tahoma"/>
                <a:cs typeface="Tahoma"/>
              </a:rPr>
              <a:t>Venous</a:t>
            </a:r>
            <a:r>
              <a:rPr dirty="0" sz="1800" spc="-140" b="1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dirty="0" sz="1800" spc="-25" b="1">
                <a:solidFill>
                  <a:srgbClr val="0070C0"/>
                </a:solidFill>
                <a:latin typeface="Tahoma"/>
                <a:cs typeface="Tahoma"/>
              </a:rPr>
              <a:t>Blood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99200" y="2946400"/>
            <a:ext cx="2603500" cy="292100"/>
          </a:xfrm>
          <a:custGeom>
            <a:avLst/>
            <a:gdLst/>
            <a:ahLst/>
            <a:cxnLst/>
            <a:rect l="l" t="t" r="r" b="b"/>
            <a:pathLst>
              <a:path w="2603500" h="292100">
                <a:moveTo>
                  <a:pt x="0" y="292100"/>
                </a:moveTo>
                <a:lnTo>
                  <a:pt x="2603500" y="292100"/>
                </a:lnTo>
                <a:lnTo>
                  <a:pt x="2603500" y="0"/>
                </a:lnTo>
                <a:lnTo>
                  <a:pt x="0" y="0"/>
                </a:lnTo>
                <a:lnTo>
                  <a:pt x="0" y="292100"/>
                </a:lnTo>
                <a:close/>
              </a:path>
            </a:pathLst>
          </a:custGeom>
          <a:solidFill>
            <a:srgbClr val="FEF0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378702" y="2993987"/>
            <a:ext cx="2325370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Tahoma"/>
                <a:cs typeface="Tahoma"/>
              </a:rPr>
              <a:t>Hydrostatic Pressure  = </a:t>
            </a:r>
            <a:r>
              <a:rPr dirty="0" sz="1100" spc="-5">
                <a:latin typeface="Tahoma"/>
                <a:cs typeface="Tahoma"/>
              </a:rPr>
              <a:t>30-35</a:t>
            </a:r>
            <a:r>
              <a:rPr dirty="0" sz="1100" spc="-6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mmHg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9400" y="2997200"/>
            <a:ext cx="2705100" cy="266700"/>
          </a:xfrm>
          <a:custGeom>
            <a:avLst/>
            <a:gdLst/>
            <a:ahLst/>
            <a:cxnLst/>
            <a:rect l="l" t="t" r="r" b="b"/>
            <a:pathLst>
              <a:path w="2705100" h="266700">
                <a:moveTo>
                  <a:pt x="0" y="266700"/>
                </a:moveTo>
                <a:lnTo>
                  <a:pt x="2705100" y="266700"/>
                </a:lnTo>
                <a:lnTo>
                  <a:pt x="2705100" y="0"/>
                </a:lnTo>
                <a:lnTo>
                  <a:pt x="0" y="0"/>
                </a:lnTo>
                <a:lnTo>
                  <a:pt x="0" y="266700"/>
                </a:lnTo>
                <a:close/>
              </a:path>
            </a:pathLst>
          </a:custGeom>
          <a:solidFill>
            <a:srgbClr val="FEF0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62962" y="3042869"/>
            <a:ext cx="2325370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Tahoma"/>
                <a:cs typeface="Tahoma"/>
              </a:rPr>
              <a:t>Hydrostatic Pressure  = </a:t>
            </a:r>
            <a:r>
              <a:rPr dirty="0" sz="1100" spc="-5">
                <a:latin typeface="Tahoma"/>
                <a:cs typeface="Tahoma"/>
              </a:rPr>
              <a:t>18-20</a:t>
            </a:r>
            <a:r>
              <a:rPr dirty="0" sz="1100" spc="-6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mmHg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984500" y="2984500"/>
            <a:ext cx="3238500" cy="406400"/>
          </a:xfrm>
          <a:custGeom>
            <a:avLst/>
            <a:gdLst/>
            <a:ahLst/>
            <a:cxnLst/>
            <a:rect l="l" t="t" r="r" b="b"/>
            <a:pathLst>
              <a:path w="3238500" h="406400">
                <a:moveTo>
                  <a:pt x="0" y="406400"/>
                </a:moveTo>
                <a:lnTo>
                  <a:pt x="3238500" y="406400"/>
                </a:lnTo>
                <a:lnTo>
                  <a:pt x="3238500" y="0"/>
                </a:lnTo>
                <a:lnTo>
                  <a:pt x="0" y="0"/>
                </a:lnTo>
                <a:lnTo>
                  <a:pt x="0" y="406400"/>
                </a:lnTo>
                <a:close/>
              </a:path>
            </a:pathLst>
          </a:custGeom>
          <a:solidFill>
            <a:srgbClr val="FEF0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065526" y="3029000"/>
            <a:ext cx="2918460" cy="220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latin typeface="Tahoma"/>
                <a:cs typeface="Tahoma"/>
              </a:rPr>
              <a:t>Colloid </a:t>
            </a:r>
            <a:r>
              <a:rPr dirty="0" sz="1400" spc="5">
                <a:latin typeface="Tahoma"/>
                <a:cs typeface="Tahoma"/>
              </a:rPr>
              <a:t>Osmotic </a:t>
            </a:r>
            <a:r>
              <a:rPr dirty="0" sz="1400" spc="-15">
                <a:latin typeface="Tahoma"/>
                <a:cs typeface="Tahoma"/>
              </a:rPr>
              <a:t>Pressure= </a:t>
            </a:r>
            <a:r>
              <a:rPr dirty="0" sz="1400" spc="15">
                <a:latin typeface="Tahoma"/>
                <a:cs typeface="Tahoma"/>
              </a:rPr>
              <a:t>25 </a:t>
            </a:r>
            <a:r>
              <a:rPr dirty="0" sz="1400" spc="-5">
                <a:latin typeface="Tahoma"/>
                <a:cs typeface="Tahoma"/>
              </a:rPr>
              <a:t>mmHg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086600" y="2641600"/>
            <a:ext cx="1600200" cy="368300"/>
          </a:xfrm>
          <a:custGeom>
            <a:avLst/>
            <a:gdLst/>
            <a:ahLst/>
            <a:cxnLst/>
            <a:rect l="l" t="t" r="r" b="b"/>
            <a:pathLst>
              <a:path w="1600200" h="368300">
                <a:moveTo>
                  <a:pt x="0" y="368300"/>
                </a:moveTo>
                <a:lnTo>
                  <a:pt x="1600200" y="368300"/>
                </a:lnTo>
                <a:lnTo>
                  <a:pt x="1600200" y="0"/>
                </a:lnTo>
                <a:lnTo>
                  <a:pt x="0" y="0"/>
                </a:lnTo>
                <a:lnTo>
                  <a:pt x="0" y="368300"/>
                </a:lnTo>
                <a:close/>
              </a:path>
            </a:pathLst>
          </a:custGeom>
          <a:solidFill>
            <a:srgbClr val="FEF0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7171181" y="2687510"/>
            <a:ext cx="1437005" cy="250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15" b="1">
                <a:solidFill>
                  <a:srgbClr val="C00000"/>
                </a:solidFill>
                <a:latin typeface="Tahoma"/>
                <a:cs typeface="Tahoma"/>
              </a:rPr>
              <a:t>Arterial</a:t>
            </a:r>
            <a:r>
              <a:rPr dirty="0" sz="1600" spc="-220" b="1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1600" spc="5" b="1">
                <a:solidFill>
                  <a:srgbClr val="C00000"/>
                </a:solidFill>
                <a:latin typeface="Tahoma"/>
                <a:cs typeface="Tahoma"/>
              </a:rPr>
              <a:t>Blood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232650" y="2330450"/>
            <a:ext cx="0" cy="406400"/>
          </a:xfrm>
          <a:custGeom>
            <a:avLst/>
            <a:gdLst/>
            <a:ahLst/>
            <a:cxnLst/>
            <a:rect l="l" t="t" r="r" b="b"/>
            <a:pathLst>
              <a:path w="0" h="406400">
                <a:moveTo>
                  <a:pt x="0" y="0"/>
                </a:moveTo>
                <a:lnTo>
                  <a:pt x="0" y="406400"/>
                </a:lnTo>
              </a:path>
            </a:pathLst>
          </a:custGeom>
          <a:ln w="3175">
            <a:solidFill>
              <a:srgbClr val="FEF0D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175500" y="2330450"/>
            <a:ext cx="114300" cy="406400"/>
          </a:xfrm>
          <a:custGeom>
            <a:avLst/>
            <a:gdLst/>
            <a:ahLst/>
            <a:cxnLst/>
            <a:rect l="l" t="t" r="r" b="b"/>
            <a:pathLst>
              <a:path w="114300" h="406400">
                <a:moveTo>
                  <a:pt x="76200" y="88900"/>
                </a:moveTo>
                <a:lnTo>
                  <a:pt x="38100" y="88900"/>
                </a:lnTo>
                <a:lnTo>
                  <a:pt x="38100" y="406400"/>
                </a:lnTo>
                <a:lnTo>
                  <a:pt x="76200" y="406400"/>
                </a:lnTo>
                <a:lnTo>
                  <a:pt x="76200" y="88900"/>
                </a:lnTo>
                <a:close/>
              </a:path>
              <a:path w="114300" h="406400">
                <a:moveTo>
                  <a:pt x="57150" y="0"/>
                </a:moveTo>
                <a:lnTo>
                  <a:pt x="0" y="114300"/>
                </a:lnTo>
                <a:lnTo>
                  <a:pt x="38100" y="88900"/>
                </a:lnTo>
                <a:lnTo>
                  <a:pt x="101600" y="88900"/>
                </a:lnTo>
                <a:lnTo>
                  <a:pt x="57150" y="0"/>
                </a:lnTo>
                <a:close/>
              </a:path>
              <a:path w="114300" h="406400">
                <a:moveTo>
                  <a:pt x="101600" y="88900"/>
                </a:moveTo>
                <a:lnTo>
                  <a:pt x="76200" y="88900"/>
                </a:lnTo>
                <a:lnTo>
                  <a:pt x="114300" y="114300"/>
                </a:lnTo>
                <a:lnTo>
                  <a:pt x="101600" y="88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492500" y="2146300"/>
            <a:ext cx="2209800" cy="2794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50800" rIns="0" bIns="0" rtlCol="0" vert="horz">
            <a:spAutoFit/>
          </a:bodyPr>
          <a:lstStyle/>
          <a:p>
            <a:pPr marL="88265">
              <a:lnSpc>
                <a:spcPts val="1795"/>
              </a:lnSpc>
              <a:spcBef>
                <a:spcPts val="400"/>
              </a:spcBef>
            </a:pPr>
            <a:r>
              <a:rPr dirty="0" sz="1600" spc="15" b="1">
                <a:latin typeface="Tahoma"/>
                <a:cs typeface="Tahoma"/>
              </a:rPr>
              <a:t>Interstitial</a:t>
            </a:r>
            <a:r>
              <a:rPr dirty="0" sz="1600" spc="-215" b="1">
                <a:latin typeface="Tahoma"/>
                <a:cs typeface="Tahoma"/>
              </a:rPr>
              <a:t> </a:t>
            </a:r>
            <a:r>
              <a:rPr dirty="0" sz="1600" spc="-10" b="1">
                <a:latin typeface="Tahoma"/>
                <a:cs typeface="Tahoma"/>
              </a:rPr>
              <a:t>Fluid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238500" y="1193800"/>
            <a:ext cx="3276600" cy="342900"/>
          </a:xfrm>
          <a:custGeom>
            <a:avLst/>
            <a:gdLst/>
            <a:ahLst/>
            <a:cxnLst/>
            <a:rect l="l" t="t" r="r" b="b"/>
            <a:pathLst>
              <a:path w="3276600" h="342900">
                <a:moveTo>
                  <a:pt x="0" y="342900"/>
                </a:moveTo>
                <a:lnTo>
                  <a:pt x="3276600" y="342900"/>
                </a:lnTo>
                <a:lnTo>
                  <a:pt x="3276600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solidFill>
            <a:srgbClr val="BACC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943600" y="2019300"/>
            <a:ext cx="2159000" cy="304800"/>
          </a:xfrm>
          <a:custGeom>
            <a:avLst/>
            <a:gdLst/>
            <a:ahLst/>
            <a:cxnLst/>
            <a:rect l="l" t="t" r="r" b="b"/>
            <a:pathLst>
              <a:path w="2159000" h="304800">
                <a:moveTo>
                  <a:pt x="0" y="304800"/>
                </a:moveTo>
                <a:lnTo>
                  <a:pt x="2159000" y="304800"/>
                </a:lnTo>
                <a:lnTo>
                  <a:pt x="2159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C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6081610" y="2068626"/>
            <a:ext cx="1873885" cy="191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0" b="1">
                <a:latin typeface="Tahoma"/>
                <a:cs typeface="Tahoma"/>
              </a:rPr>
              <a:t>NFP </a:t>
            </a:r>
            <a:r>
              <a:rPr dirty="0" sz="1200" b="1">
                <a:latin typeface="Tahoma"/>
                <a:cs typeface="Tahoma"/>
              </a:rPr>
              <a:t>= </a:t>
            </a:r>
            <a:r>
              <a:rPr dirty="0" sz="1200" spc="5" b="1">
                <a:latin typeface="Tahoma"/>
                <a:cs typeface="Tahoma"/>
              </a:rPr>
              <a:t>+5 </a:t>
            </a:r>
            <a:r>
              <a:rPr dirty="0" sz="1200" b="1">
                <a:latin typeface="Tahoma"/>
                <a:cs typeface="Tahoma"/>
              </a:rPr>
              <a:t>to </a:t>
            </a:r>
            <a:r>
              <a:rPr dirty="0" sz="1200" spc="15" b="1">
                <a:latin typeface="Tahoma"/>
                <a:cs typeface="Tahoma"/>
              </a:rPr>
              <a:t>+10</a:t>
            </a:r>
            <a:r>
              <a:rPr dirty="0" sz="1200" spc="-85" b="1">
                <a:latin typeface="Tahoma"/>
                <a:cs typeface="Tahoma"/>
              </a:rPr>
              <a:t> </a:t>
            </a:r>
            <a:r>
              <a:rPr dirty="0" sz="1200" spc="-30" b="1">
                <a:latin typeface="Tahoma"/>
                <a:cs typeface="Tahoma"/>
              </a:rPr>
              <a:t>mmHg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257300" y="2019300"/>
            <a:ext cx="1917700" cy="304800"/>
          </a:xfrm>
          <a:custGeom>
            <a:avLst/>
            <a:gdLst/>
            <a:ahLst/>
            <a:cxnLst/>
            <a:rect l="l" t="t" r="r" b="b"/>
            <a:pathLst>
              <a:path w="1917700" h="304800">
                <a:moveTo>
                  <a:pt x="0" y="304800"/>
                </a:moveTo>
                <a:lnTo>
                  <a:pt x="1917700" y="304800"/>
                </a:lnTo>
                <a:lnTo>
                  <a:pt x="19177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C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338325" y="2068626"/>
            <a:ext cx="1696085" cy="191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0" b="1">
                <a:latin typeface="Tahoma"/>
                <a:cs typeface="Tahoma"/>
              </a:rPr>
              <a:t>NFP </a:t>
            </a:r>
            <a:r>
              <a:rPr dirty="0" sz="1200" b="1">
                <a:latin typeface="Tahoma"/>
                <a:cs typeface="Tahoma"/>
              </a:rPr>
              <a:t>= - 5 to </a:t>
            </a:r>
            <a:r>
              <a:rPr dirty="0" sz="1200" spc="-10" b="1">
                <a:latin typeface="Tahoma"/>
                <a:cs typeface="Tahoma"/>
              </a:rPr>
              <a:t>-7</a:t>
            </a:r>
            <a:r>
              <a:rPr dirty="0" sz="1200" spc="-60" b="1">
                <a:latin typeface="Tahoma"/>
                <a:cs typeface="Tahoma"/>
              </a:rPr>
              <a:t> </a:t>
            </a:r>
            <a:r>
              <a:rPr dirty="0" sz="1200" spc="-30" b="1">
                <a:latin typeface="Tahoma"/>
                <a:cs typeface="Tahoma"/>
              </a:rPr>
              <a:t>mmHg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279650" y="2330450"/>
            <a:ext cx="0" cy="469900"/>
          </a:xfrm>
          <a:custGeom>
            <a:avLst/>
            <a:gdLst/>
            <a:ahLst/>
            <a:cxnLst/>
            <a:rect l="l" t="t" r="r" b="b"/>
            <a:pathLst>
              <a:path w="0" h="469900">
                <a:moveTo>
                  <a:pt x="0" y="0"/>
                </a:moveTo>
                <a:lnTo>
                  <a:pt x="0" y="469900"/>
                </a:lnTo>
              </a:path>
            </a:pathLst>
          </a:custGeom>
          <a:ln w="3175">
            <a:solidFill>
              <a:srgbClr val="FEF0D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222500" y="2330450"/>
            <a:ext cx="114300" cy="469900"/>
          </a:xfrm>
          <a:custGeom>
            <a:avLst/>
            <a:gdLst/>
            <a:ahLst/>
            <a:cxnLst/>
            <a:rect l="l" t="t" r="r" b="b"/>
            <a:pathLst>
              <a:path w="114300" h="469900">
                <a:moveTo>
                  <a:pt x="0" y="355600"/>
                </a:moveTo>
                <a:lnTo>
                  <a:pt x="57150" y="469900"/>
                </a:lnTo>
                <a:lnTo>
                  <a:pt x="101600" y="381000"/>
                </a:lnTo>
                <a:lnTo>
                  <a:pt x="38100" y="381000"/>
                </a:lnTo>
                <a:lnTo>
                  <a:pt x="0" y="355600"/>
                </a:lnTo>
                <a:close/>
              </a:path>
              <a:path w="114300" h="469900">
                <a:moveTo>
                  <a:pt x="76200" y="0"/>
                </a:moveTo>
                <a:lnTo>
                  <a:pt x="38100" y="0"/>
                </a:lnTo>
                <a:lnTo>
                  <a:pt x="38100" y="381000"/>
                </a:lnTo>
                <a:lnTo>
                  <a:pt x="76200" y="381000"/>
                </a:lnTo>
                <a:lnTo>
                  <a:pt x="76200" y="0"/>
                </a:lnTo>
                <a:close/>
              </a:path>
              <a:path w="114300" h="469900">
                <a:moveTo>
                  <a:pt x="114300" y="355600"/>
                </a:moveTo>
                <a:lnTo>
                  <a:pt x="76200" y="381000"/>
                </a:lnTo>
                <a:lnTo>
                  <a:pt x="101600" y="381000"/>
                </a:lnTo>
                <a:lnTo>
                  <a:pt x="114300" y="355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87260" y="4071620"/>
            <a:ext cx="8662035" cy="2228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94665" algn="l"/>
              </a:tabLst>
            </a:pPr>
            <a:r>
              <a:rPr dirty="0" sz="1400" spc="465">
                <a:solidFill>
                  <a:srgbClr val="F3F3F2"/>
                </a:solidFill>
                <a:latin typeface="Arial"/>
                <a:cs typeface="Arial"/>
              </a:rPr>
              <a:t>q	</a:t>
            </a:r>
            <a:r>
              <a:rPr dirty="0" sz="2000" spc="20" b="1">
                <a:latin typeface="Arial Black"/>
                <a:cs typeface="Arial Black"/>
              </a:rPr>
              <a:t>At </a:t>
            </a:r>
            <a:r>
              <a:rPr dirty="0" sz="2000" spc="5" b="1">
                <a:latin typeface="Arial Black"/>
                <a:cs typeface="Arial Black"/>
              </a:rPr>
              <a:t>arterial</a:t>
            </a:r>
            <a:r>
              <a:rPr dirty="0" sz="2000" spc="-95" b="1">
                <a:latin typeface="Arial Black"/>
                <a:cs typeface="Arial Black"/>
              </a:rPr>
              <a:t> </a:t>
            </a:r>
            <a:r>
              <a:rPr dirty="0" sz="2000" spc="-35" b="1">
                <a:latin typeface="Arial Black"/>
                <a:cs typeface="Arial Black"/>
              </a:rPr>
              <a:t>end:</a:t>
            </a:r>
            <a:endParaRPr sz="2000">
              <a:latin typeface="Arial Black"/>
              <a:cs typeface="Arial Black"/>
            </a:endParaRPr>
          </a:p>
          <a:p>
            <a:pPr marL="914400" indent="-355600">
              <a:lnSpc>
                <a:spcPts val="2130"/>
              </a:lnSpc>
              <a:spcBef>
                <a:spcPts val="700"/>
              </a:spcBef>
              <a:buChar char="§"/>
              <a:tabLst>
                <a:tab pos="913765" algn="l"/>
                <a:tab pos="914400" algn="l"/>
              </a:tabLst>
            </a:pPr>
            <a:r>
              <a:rPr dirty="0" sz="1800" spc="-25">
                <a:latin typeface="Arial"/>
                <a:cs typeface="Arial"/>
              </a:rPr>
              <a:t>Water </a:t>
            </a:r>
            <a:r>
              <a:rPr dirty="0" sz="1800" spc="-5">
                <a:latin typeface="Arial"/>
                <a:cs typeface="Arial"/>
              </a:rPr>
              <a:t>moves </a:t>
            </a:r>
            <a:r>
              <a:rPr dirty="0" sz="1800" b="1">
                <a:latin typeface="Arial"/>
                <a:cs typeface="Arial"/>
              </a:rPr>
              <a:t>out </a:t>
            </a:r>
            <a:r>
              <a:rPr dirty="0" sz="1800" spc="-5">
                <a:latin typeface="Arial"/>
                <a:cs typeface="Arial"/>
              </a:rPr>
              <a:t>of the capillary </a:t>
            </a:r>
            <a:r>
              <a:rPr dirty="0" sz="1800">
                <a:latin typeface="Arial"/>
                <a:cs typeface="Arial"/>
              </a:rPr>
              <a:t>with a NFP </a:t>
            </a:r>
            <a:r>
              <a:rPr dirty="0" sz="1800" spc="-5">
                <a:latin typeface="Arial"/>
                <a:cs typeface="Arial"/>
              </a:rPr>
              <a:t>of </a:t>
            </a:r>
            <a:r>
              <a:rPr dirty="0" sz="1800" spc="20">
                <a:latin typeface="Arial"/>
                <a:cs typeface="Arial"/>
              </a:rPr>
              <a:t>+5 </a:t>
            </a:r>
            <a:r>
              <a:rPr dirty="0" sz="1800" spc="-5">
                <a:latin typeface="Arial"/>
                <a:cs typeface="Arial"/>
              </a:rPr>
              <a:t>to </a:t>
            </a:r>
            <a:r>
              <a:rPr dirty="0" sz="1800" spc="10">
                <a:latin typeface="Arial"/>
                <a:cs typeface="Arial"/>
              </a:rPr>
              <a:t>+10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mmHg.</a:t>
            </a:r>
            <a:endParaRPr sz="1800">
              <a:latin typeface="Arial"/>
              <a:cs typeface="Arial"/>
            </a:endParaRPr>
          </a:p>
          <a:p>
            <a:pPr marL="914400" marR="5080" indent="-355600">
              <a:lnSpc>
                <a:spcPts val="2200"/>
              </a:lnSpc>
              <a:spcBef>
                <a:spcPts val="10"/>
              </a:spcBef>
              <a:buChar char="§"/>
              <a:tabLst>
                <a:tab pos="913765" algn="l"/>
                <a:tab pos="914400" algn="l"/>
              </a:tabLst>
            </a:pPr>
            <a:r>
              <a:rPr dirty="0" sz="1800" spc="-5">
                <a:latin typeface="Arial"/>
                <a:cs typeface="Arial"/>
              </a:rPr>
              <a:t>Hydrostatic pressure dominates at the arterial end </a:t>
            </a:r>
            <a:r>
              <a:rPr dirty="0" sz="1800">
                <a:latin typeface="Arial"/>
                <a:cs typeface="Arial"/>
              </a:rPr>
              <a:t>&amp; </a:t>
            </a:r>
            <a:r>
              <a:rPr dirty="0" sz="1800" spc="-5">
                <a:latin typeface="Arial"/>
                <a:cs typeface="Arial"/>
              </a:rPr>
              <a:t>net fluid flows out of the  circulation.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  <a:tabLst>
                <a:tab pos="494665" algn="l"/>
              </a:tabLst>
            </a:pPr>
            <a:r>
              <a:rPr dirty="0" sz="1400" spc="465">
                <a:solidFill>
                  <a:srgbClr val="F3F3F2"/>
                </a:solidFill>
                <a:latin typeface="Arial"/>
                <a:cs typeface="Arial"/>
              </a:rPr>
              <a:t>q	</a:t>
            </a:r>
            <a:r>
              <a:rPr dirty="0" sz="2000" spc="20" b="1">
                <a:latin typeface="Arial Black"/>
                <a:cs typeface="Arial Black"/>
              </a:rPr>
              <a:t>At </a:t>
            </a:r>
            <a:r>
              <a:rPr dirty="0" sz="2000" spc="-45" b="1">
                <a:latin typeface="Arial Black"/>
                <a:cs typeface="Arial Black"/>
              </a:rPr>
              <a:t>venous</a:t>
            </a:r>
            <a:r>
              <a:rPr dirty="0" sz="2000" spc="55" b="1">
                <a:latin typeface="Arial Black"/>
                <a:cs typeface="Arial Black"/>
              </a:rPr>
              <a:t> </a:t>
            </a:r>
            <a:r>
              <a:rPr dirty="0" sz="2000" spc="-30" b="1">
                <a:latin typeface="Arial Black"/>
                <a:cs typeface="Arial Black"/>
              </a:rPr>
              <a:t>end:</a:t>
            </a:r>
            <a:endParaRPr sz="2000">
              <a:latin typeface="Arial Black"/>
              <a:cs typeface="Arial Black"/>
            </a:endParaRPr>
          </a:p>
          <a:p>
            <a:pPr marL="914400" indent="-355600">
              <a:lnSpc>
                <a:spcPct val="100000"/>
              </a:lnSpc>
              <a:spcBef>
                <a:spcPts val="600"/>
              </a:spcBef>
              <a:buChar char="§"/>
              <a:tabLst>
                <a:tab pos="913765" algn="l"/>
                <a:tab pos="914400" algn="l"/>
              </a:tabLst>
            </a:pPr>
            <a:r>
              <a:rPr dirty="0" sz="1800" spc="-25">
                <a:latin typeface="Arial"/>
                <a:cs typeface="Arial"/>
              </a:rPr>
              <a:t>Water </a:t>
            </a:r>
            <a:r>
              <a:rPr dirty="0" sz="1800" spc="-5">
                <a:latin typeface="Arial"/>
                <a:cs typeface="Arial"/>
              </a:rPr>
              <a:t>moves into the capillary </a:t>
            </a:r>
            <a:r>
              <a:rPr dirty="0" sz="1800">
                <a:latin typeface="Arial"/>
                <a:cs typeface="Arial"/>
              </a:rPr>
              <a:t>with a NFP </a:t>
            </a:r>
            <a:r>
              <a:rPr dirty="0" sz="1800" spc="-5">
                <a:latin typeface="Arial"/>
                <a:cs typeface="Arial"/>
              </a:rPr>
              <a:t>of </a:t>
            </a:r>
            <a:r>
              <a:rPr dirty="0" sz="1800">
                <a:latin typeface="Arial"/>
                <a:cs typeface="Arial"/>
              </a:rPr>
              <a:t>-5 to -7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mmHg.</a:t>
            </a:r>
            <a:endParaRPr sz="1800">
              <a:latin typeface="Arial"/>
              <a:cs typeface="Arial"/>
            </a:endParaRPr>
          </a:p>
          <a:p>
            <a:pPr marL="914400" indent="-355600">
              <a:lnSpc>
                <a:spcPct val="100000"/>
              </a:lnSpc>
              <a:spcBef>
                <a:spcPts val="40"/>
              </a:spcBef>
              <a:buChar char="§"/>
              <a:tabLst>
                <a:tab pos="913765" algn="l"/>
                <a:tab pos="914400" algn="l"/>
              </a:tabLst>
            </a:pPr>
            <a:r>
              <a:rPr dirty="0" sz="1800" spc="-5">
                <a:latin typeface="Arial"/>
                <a:cs typeface="Arial"/>
              </a:rPr>
              <a:t>Oncotic pressure dominates at the venous end </a:t>
            </a:r>
            <a:r>
              <a:rPr dirty="0" sz="1800">
                <a:latin typeface="Arial"/>
                <a:cs typeface="Arial"/>
              </a:rPr>
              <a:t>&amp; </a:t>
            </a:r>
            <a:r>
              <a:rPr dirty="0" sz="1800" spc="-5">
                <a:latin typeface="Arial"/>
                <a:cs typeface="Arial"/>
              </a:rPr>
              <a:t>net fluid </a:t>
            </a:r>
            <a:r>
              <a:rPr dirty="0" sz="1800">
                <a:latin typeface="Arial"/>
                <a:cs typeface="Arial"/>
              </a:rPr>
              <a:t>will </a:t>
            </a:r>
            <a:r>
              <a:rPr dirty="0" sz="1800" spc="-5">
                <a:latin typeface="Arial"/>
                <a:cs typeface="Arial"/>
              </a:rPr>
              <a:t>flow into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the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039100" y="25400"/>
            <a:ext cx="1079500" cy="44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238500" y="1574800"/>
            <a:ext cx="3276600" cy="342900"/>
          </a:xfrm>
          <a:custGeom>
            <a:avLst/>
            <a:gdLst/>
            <a:ahLst/>
            <a:cxnLst/>
            <a:rect l="l" t="t" r="r" b="b"/>
            <a:pathLst>
              <a:path w="3276600" h="342900">
                <a:moveTo>
                  <a:pt x="0" y="342900"/>
                </a:moveTo>
                <a:lnTo>
                  <a:pt x="3276600" y="342900"/>
                </a:lnTo>
                <a:lnTo>
                  <a:pt x="3276600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solidFill>
            <a:srgbClr val="FFA6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3636670" y="1242339"/>
            <a:ext cx="2480310" cy="604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400" spc="-5">
                <a:latin typeface="Tahoma"/>
                <a:cs typeface="Tahoma"/>
              </a:rPr>
              <a:t>Hydrostatic </a:t>
            </a:r>
            <a:r>
              <a:rPr dirty="0" sz="1400" spc="-15">
                <a:latin typeface="Tahoma"/>
                <a:cs typeface="Tahoma"/>
              </a:rPr>
              <a:t>Pressure= </a:t>
            </a:r>
            <a:r>
              <a:rPr dirty="0" sz="1400">
                <a:latin typeface="Tahoma"/>
                <a:cs typeface="Tahoma"/>
              </a:rPr>
              <a:t>0</a:t>
            </a:r>
            <a:r>
              <a:rPr dirty="0" sz="1400" spc="45">
                <a:latin typeface="Tahoma"/>
                <a:cs typeface="Tahoma"/>
              </a:rPr>
              <a:t> </a:t>
            </a:r>
            <a:r>
              <a:rPr dirty="0" sz="1400" spc="-15">
                <a:latin typeface="Tahoma"/>
                <a:cs typeface="Tahoma"/>
              </a:rPr>
              <a:t>mmHg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algn="ctr" marL="1905">
              <a:lnSpc>
                <a:spcPct val="100000"/>
              </a:lnSpc>
            </a:pPr>
            <a:r>
              <a:rPr dirty="0" sz="1400" spc="5">
                <a:latin typeface="Tahoma"/>
                <a:cs typeface="Tahoma"/>
              </a:rPr>
              <a:t>Osmotic </a:t>
            </a:r>
            <a:r>
              <a:rPr dirty="0" sz="1400" spc="-15">
                <a:latin typeface="Tahoma"/>
                <a:cs typeface="Tahoma"/>
              </a:rPr>
              <a:t>Pressure= </a:t>
            </a:r>
            <a:r>
              <a:rPr dirty="0" sz="1400">
                <a:latin typeface="Tahoma"/>
                <a:cs typeface="Tahoma"/>
              </a:rPr>
              <a:t>3</a:t>
            </a:r>
            <a:r>
              <a:rPr dirty="0" sz="1400" spc="-85">
                <a:latin typeface="Tahoma"/>
                <a:cs typeface="Tahoma"/>
              </a:rPr>
              <a:t> </a:t>
            </a:r>
            <a:r>
              <a:rPr dirty="0" sz="1400" spc="-5">
                <a:latin typeface="Tahoma"/>
                <a:cs typeface="Tahoma"/>
              </a:rPr>
              <a:t>mmHg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88960" y="6294120"/>
            <a:ext cx="2601595" cy="5067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bloodstream.</a:t>
            </a:r>
            <a:endParaRPr sz="1800">
              <a:latin typeface="Arial"/>
              <a:cs typeface="Arial"/>
            </a:endParaRPr>
          </a:p>
          <a:p>
            <a:pPr marL="130810">
              <a:lnSpc>
                <a:spcPct val="100000"/>
              </a:lnSpc>
              <a:spcBef>
                <a:spcPts val="535"/>
              </a:spcBef>
            </a:pPr>
            <a:r>
              <a:rPr dirty="0" sz="1000" spc="-20">
                <a:solidFill>
                  <a:srgbClr val="595959"/>
                </a:solidFill>
                <a:latin typeface="Times New Roman"/>
                <a:cs typeface="Times New Roman"/>
              </a:rPr>
              <a:t>Dr. </a:t>
            </a:r>
            <a:r>
              <a:rPr dirty="0" sz="1000" spc="-25">
                <a:solidFill>
                  <a:srgbClr val="595959"/>
                </a:solidFill>
                <a:latin typeface="Times New Roman"/>
                <a:cs typeface="Times New Roman"/>
              </a:rPr>
              <a:t>Abeer 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Al-Masri, </a:t>
            </a:r>
            <a:r>
              <a:rPr dirty="0" sz="1000" spc="-5">
                <a:solidFill>
                  <a:srgbClr val="595959"/>
                </a:solidFill>
                <a:latin typeface="Times New Roman"/>
                <a:cs typeface="Times New Roman"/>
              </a:rPr>
              <a:t>Faculty </a:t>
            </a:r>
            <a:r>
              <a:rPr dirty="0" sz="1000">
                <a:solidFill>
                  <a:srgbClr val="595959"/>
                </a:solidFill>
                <a:latin typeface="Times New Roman"/>
                <a:cs typeface="Times New Roman"/>
              </a:rPr>
              <a:t>of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Medicine,</a:t>
            </a:r>
            <a:r>
              <a:rPr dirty="0" sz="1000" spc="17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95959"/>
                </a:solidFill>
                <a:latin typeface="Times New Roman"/>
                <a:cs typeface="Times New Roman"/>
              </a:rPr>
              <a:t>KSU.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4182" rIns="0" bIns="0" rtlCol="0" vert="horz">
            <a:spAutoFit/>
          </a:bodyPr>
          <a:lstStyle/>
          <a:p>
            <a:pPr marL="901700">
              <a:lnSpc>
                <a:spcPct val="100000"/>
              </a:lnSpc>
            </a:pPr>
            <a:r>
              <a:rPr dirty="0" spc="105"/>
              <a:t>LYMPHATIC</a:t>
            </a:r>
            <a:r>
              <a:rPr dirty="0" spc="-45"/>
              <a:t> </a:t>
            </a:r>
            <a:r>
              <a:rPr dirty="0" spc="130"/>
              <a:t>SYSTEM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3628" y="1980882"/>
            <a:ext cx="7391400" cy="2484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06400" indent="-393700">
              <a:lnSpc>
                <a:spcPct val="100000"/>
              </a:lnSpc>
              <a:buSzPct val="71428"/>
              <a:buFont typeface="MS Mincho"/>
              <a:buChar char="■"/>
              <a:tabLst>
                <a:tab pos="406400" algn="l"/>
              </a:tabLst>
            </a:pPr>
            <a:r>
              <a:rPr dirty="0" sz="2800" spc="-15">
                <a:solidFill>
                  <a:srgbClr val="191917"/>
                </a:solidFill>
                <a:latin typeface="Gill Sans MT"/>
                <a:cs typeface="Gill Sans MT"/>
              </a:rPr>
              <a:t>Lymphatic </a:t>
            </a:r>
            <a:r>
              <a:rPr dirty="0" sz="2800" spc="-30">
                <a:solidFill>
                  <a:srgbClr val="191917"/>
                </a:solidFill>
                <a:latin typeface="Gill Sans MT"/>
                <a:cs typeface="Gill Sans MT"/>
              </a:rPr>
              <a:t>vessels present </a:t>
            </a:r>
            <a:r>
              <a:rPr dirty="0" sz="2800">
                <a:solidFill>
                  <a:srgbClr val="191917"/>
                </a:solidFill>
                <a:latin typeface="Gill Sans MT"/>
                <a:cs typeface="Gill Sans MT"/>
              </a:rPr>
              <a:t>b/w</a:t>
            </a:r>
            <a:r>
              <a:rPr dirty="0" sz="2800" spc="285">
                <a:solidFill>
                  <a:srgbClr val="191917"/>
                </a:solidFill>
                <a:latin typeface="Gill Sans MT"/>
                <a:cs typeface="Gill Sans MT"/>
              </a:rPr>
              <a:t> </a:t>
            </a:r>
            <a:r>
              <a:rPr dirty="0" sz="2800" spc="-10">
                <a:solidFill>
                  <a:srgbClr val="191917"/>
                </a:solidFill>
                <a:latin typeface="Gill Sans MT"/>
                <a:cs typeface="Gill Sans MT"/>
              </a:rPr>
              <a:t>capillaries.</a:t>
            </a:r>
            <a:endParaRPr sz="2800">
              <a:latin typeface="Gill Sans MT"/>
              <a:cs typeface="Gill Sans MT"/>
            </a:endParaRPr>
          </a:p>
          <a:p>
            <a:pPr marL="469900" indent="-457200">
              <a:lnSpc>
                <a:spcPct val="100000"/>
              </a:lnSpc>
              <a:spcBef>
                <a:spcPts val="1440"/>
              </a:spcBef>
              <a:buSzPct val="83333"/>
              <a:buFont typeface="MS Mincho"/>
              <a:buChar char="■"/>
              <a:tabLst>
                <a:tab pos="469900" algn="l"/>
              </a:tabLst>
            </a:pPr>
            <a:r>
              <a:rPr dirty="0" sz="2400" b="1">
                <a:solidFill>
                  <a:srgbClr val="191917"/>
                </a:solidFill>
                <a:latin typeface="Arial Black"/>
                <a:cs typeface="Arial Black"/>
              </a:rPr>
              <a:t>3 basic</a:t>
            </a:r>
            <a:r>
              <a:rPr dirty="0" sz="2400" spc="-185" b="1">
                <a:solidFill>
                  <a:srgbClr val="191917"/>
                </a:solidFill>
                <a:latin typeface="Arial Black"/>
                <a:cs typeface="Arial Black"/>
              </a:rPr>
              <a:t> </a:t>
            </a:r>
            <a:r>
              <a:rPr dirty="0" sz="2400" b="1">
                <a:solidFill>
                  <a:srgbClr val="191917"/>
                </a:solidFill>
                <a:latin typeface="Arial Black"/>
                <a:cs typeface="Arial Black"/>
              </a:rPr>
              <a:t>functions:</a:t>
            </a:r>
            <a:endParaRPr sz="2400">
              <a:latin typeface="Arial Black"/>
              <a:cs typeface="Arial Black"/>
            </a:endParaRPr>
          </a:p>
          <a:p>
            <a:pPr lvl="1" marL="698500" marR="5080" indent="-228600">
              <a:lnSpc>
                <a:spcPct val="111100"/>
              </a:lnSpc>
              <a:spcBef>
                <a:spcPts val="880"/>
              </a:spcBef>
              <a:buClr>
                <a:srgbClr val="2A1A00"/>
              </a:buClr>
              <a:buChar char="–"/>
              <a:tabLst>
                <a:tab pos="698500" algn="l"/>
              </a:tabLst>
            </a:pPr>
            <a:r>
              <a:rPr dirty="0" sz="1800" spc="10">
                <a:solidFill>
                  <a:srgbClr val="191917"/>
                </a:solidFill>
                <a:latin typeface="Gill Sans MT"/>
                <a:cs typeface="Gill Sans MT"/>
              </a:rPr>
              <a:t>Drain</a:t>
            </a:r>
            <a:r>
              <a:rPr dirty="0" sz="1800" spc="-105">
                <a:solidFill>
                  <a:srgbClr val="191917"/>
                </a:solidFill>
                <a:latin typeface="Gill Sans MT"/>
                <a:cs typeface="Gill Sans MT"/>
              </a:rPr>
              <a:t> </a:t>
            </a:r>
            <a:r>
              <a:rPr dirty="0" sz="1800" spc="10">
                <a:solidFill>
                  <a:srgbClr val="191917"/>
                </a:solidFill>
                <a:latin typeface="Gill Sans MT"/>
                <a:cs typeface="Gill Sans MT"/>
              </a:rPr>
              <a:t>excess</a:t>
            </a:r>
            <a:r>
              <a:rPr dirty="0" sz="1800" spc="-95">
                <a:solidFill>
                  <a:srgbClr val="191917"/>
                </a:solidFill>
                <a:latin typeface="Gill Sans MT"/>
                <a:cs typeface="Gill Sans MT"/>
              </a:rPr>
              <a:t> </a:t>
            </a:r>
            <a:r>
              <a:rPr dirty="0" sz="1800" spc="5">
                <a:solidFill>
                  <a:srgbClr val="191917"/>
                </a:solidFill>
                <a:latin typeface="Gill Sans MT"/>
                <a:cs typeface="Gill Sans MT"/>
              </a:rPr>
              <a:t>interstitial</a:t>
            </a:r>
            <a:r>
              <a:rPr dirty="0" sz="1800" spc="-95">
                <a:solidFill>
                  <a:srgbClr val="191917"/>
                </a:solidFill>
                <a:latin typeface="Gill Sans MT"/>
                <a:cs typeface="Gill Sans MT"/>
              </a:rPr>
              <a:t> </a:t>
            </a:r>
            <a:r>
              <a:rPr dirty="0" sz="1800" spc="5">
                <a:solidFill>
                  <a:srgbClr val="191917"/>
                </a:solidFill>
                <a:latin typeface="Gill Sans MT"/>
                <a:cs typeface="Gill Sans MT"/>
              </a:rPr>
              <a:t>(tissue)</a:t>
            </a:r>
            <a:r>
              <a:rPr dirty="0" sz="1800" spc="15">
                <a:solidFill>
                  <a:srgbClr val="191917"/>
                </a:solidFill>
                <a:latin typeface="Gill Sans MT"/>
                <a:cs typeface="Gill Sans MT"/>
              </a:rPr>
              <a:t> </a:t>
            </a:r>
            <a:r>
              <a:rPr dirty="0" sz="1800" spc="10">
                <a:solidFill>
                  <a:srgbClr val="191917"/>
                </a:solidFill>
                <a:latin typeface="Gill Sans MT"/>
                <a:cs typeface="Gill Sans MT"/>
              </a:rPr>
              <a:t>fluid</a:t>
            </a:r>
            <a:r>
              <a:rPr dirty="0" sz="1800" spc="-120">
                <a:solidFill>
                  <a:srgbClr val="191917"/>
                </a:solidFill>
                <a:latin typeface="Gill Sans MT"/>
                <a:cs typeface="Gill Sans MT"/>
              </a:rPr>
              <a:t> </a:t>
            </a:r>
            <a:r>
              <a:rPr dirty="0" sz="1800" spc="10">
                <a:solidFill>
                  <a:srgbClr val="191917"/>
                </a:solidFill>
                <a:latin typeface="Gill Sans MT"/>
                <a:cs typeface="Gill Sans MT"/>
              </a:rPr>
              <a:t>back</a:t>
            </a:r>
            <a:r>
              <a:rPr dirty="0" sz="1800" spc="-65">
                <a:solidFill>
                  <a:srgbClr val="191917"/>
                </a:solidFill>
                <a:latin typeface="Gill Sans MT"/>
                <a:cs typeface="Gill Sans MT"/>
              </a:rPr>
              <a:t> </a:t>
            </a:r>
            <a:r>
              <a:rPr dirty="0" sz="1800">
                <a:solidFill>
                  <a:srgbClr val="191917"/>
                </a:solidFill>
                <a:latin typeface="Gill Sans MT"/>
                <a:cs typeface="Gill Sans MT"/>
              </a:rPr>
              <a:t>to</a:t>
            </a:r>
            <a:r>
              <a:rPr dirty="0" sz="1800" spc="5">
                <a:solidFill>
                  <a:srgbClr val="191917"/>
                </a:solidFill>
                <a:latin typeface="Gill Sans MT"/>
                <a:cs typeface="Gill Sans MT"/>
              </a:rPr>
              <a:t> </a:t>
            </a:r>
            <a:r>
              <a:rPr dirty="0" sz="1800">
                <a:solidFill>
                  <a:srgbClr val="191917"/>
                </a:solidFill>
                <a:latin typeface="Gill Sans MT"/>
                <a:cs typeface="Gill Sans MT"/>
              </a:rPr>
              <a:t>the</a:t>
            </a:r>
            <a:r>
              <a:rPr dirty="0" sz="1800" spc="35">
                <a:solidFill>
                  <a:srgbClr val="191917"/>
                </a:solidFill>
                <a:latin typeface="Gill Sans MT"/>
                <a:cs typeface="Gill Sans MT"/>
              </a:rPr>
              <a:t> </a:t>
            </a:r>
            <a:r>
              <a:rPr dirty="0" sz="1800">
                <a:solidFill>
                  <a:srgbClr val="191917"/>
                </a:solidFill>
                <a:latin typeface="Gill Sans MT"/>
                <a:cs typeface="Gill Sans MT"/>
              </a:rPr>
              <a:t>bl,</a:t>
            </a:r>
            <a:r>
              <a:rPr dirty="0" sz="1800" spc="-195">
                <a:solidFill>
                  <a:srgbClr val="191917"/>
                </a:solidFill>
                <a:latin typeface="Gill Sans MT"/>
                <a:cs typeface="Gill Sans MT"/>
              </a:rPr>
              <a:t> </a:t>
            </a:r>
            <a:r>
              <a:rPr dirty="0" sz="1800">
                <a:solidFill>
                  <a:srgbClr val="191917"/>
                </a:solidFill>
                <a:latin typeface="Gill Sans MT"/>
                <a:cs typeface="Gill Sans MT"/>
              </a:rPr>
              <a:t>in order</a:t>
            </a:r>
            <a:r>
              <a:rPr dirty="0" sz="1800" spc="-15">
                <a:solidFill>
                  <a:srgbClr val="191917"/>
                </a:solidFill>
                <a:latin typeface="Gill Sans MT"/>
                <a:cs typeface="Gill Sans MT"/>
              </a:rPr>
              <a:t> </a:t>
            </a:r>
            <a:r>
              <a:rPr dirty="0" sz="1800">
                <a:solidFill>
                  <a:srgbClr val="191917"/>
                </a:solidFill>
                <a:latin typeface="Gill Sans MT"/>
                <a:cs typeface="Gill Sans MT"/>
              </a:rPr>
              <a:t>to</a:t>
            </a:r>
            <a:r>
              <a:rPr dirty="0" sz="1800" spc="-95">
                <a:solidFill>
                  <a:srgbClr val="191917"/>
                </a:solidFill>
                <a:latin typeface="Gill Sans MT"/>
                <a:cs typeface="Gill Sans MT"/>
              </a:rPr>
              <a:t> </a:t>
            </a:r>
            <a:r>
              <a:rPr dirty="0" sz="1800" spc="10">
                <a:solidFill>
                  <a:srgbClr val="191917"/>
                </a:solidFill>
                <a:latin typeface="Gill Sans MT"/>
                <a:cs typeface="Gill Sans MT"/>
              </a:rPr>
              <a:t>maintain  </a:t>
            </a:r>
            <a:r>
              <a:rPr dirty="0" sz="1800" spc="5">
                <a:solidFill>
                  <a:srgbClr val="191917"/>
                </a:solidFill>
                <a:latin typeface="Gill Sans MT"/>
                <a:cs typeface="Gill Sans MT"/>
              </a:rPr>
              <a:t>original </a:t>
            </a:r>
            <a:r>
              <a:rPr dirty="0" sz="1800">
                <a:solidFill>
                  <a:srgbClr val="191917"/>
                </a:solidFill>
                <a:latin typeface="Gill Sans MT"/>
                <a:cs typeface="Gill Sans MT"/>
              </a:rPr>
              <a:t>bl</a:t>
            </a:r>
            <a:r>
              <a:rPr dirty="0" sz="1800" spc="-150">
                <a:solidFill>
                  <a:srgbClr val="191917"/>
                </a:solidFill>
                <a:latin typeface="Gill Sans MT"/>
                <a:cs typeface="Gill Sans MT"/>
              </a:rPr>
              <a:t> </a:t>
            </a:r>
            <a:r>
              <a:rPr dirty="0" sz="1800" spc="5">
                <a:solidFill>
                  <a:srgbClr val="191917"/>
                </a:solidFill>
                <a:latin typeface="Gill Sans MT"/>
                <a:cs typeface="Gill Sans MT"/>
              </a:rPr>
              <a:t>volume.</a:t>
            </a:r>
            <a:endParaRPr sz="1800">
              <a:latin typeface="Gill Sans MT"/>
              <a:cs typeface="Gill Sans MT"/>
            </a:endParaRPr>
          </a:p>
          <a:p>
            <a:pPr lvl="1" marL="698500" indent="-228600">
              <a:lnSpc>
                <a:spcPct val="100000"/>
              </a:lnSpc>
              <a:spcBef>
                <a:spcPts val="840"/>
              </a:spcBef>
              <a:buClr>
                <a:srgbClr val="2A1A00"/>
              </a:buClr>
              <a:buChar char="–"/>
              <a:tabLst>
                <a:tab pos="698500" algn="l"/>
              </a:tabLst>
            </a:pPr>
            <a:r>
              <a:rPr dirty="0" sz="1800" spc="-20">
                <a:solidFill>
                  <a:srgbClr val="191917"/>
                </a:solidFill>
                <a:latin typeface="Gill Sans MT"/>
                <a:cs typeface="Gill Sans MT"/>
              </a:rPr>
              <a:t>Transports</a:t>
            </a:r>
            <a:r>
              <a:rPr dirty="0" sz="1800" spc="-100">
                <a:solidFill>
                  <a:srgbClr val="191917"/>
                </a:solidFill>
                <a:latin typeface="Gill Sans MT"/>
                <a:cs typeface="Gill Sans MT"/>
              </a:rPr>
              <a:t> </a:t>
            </a:r>
            <a:r>
              <a:rPr dirty="0" sz="1800" spc="5">
                <a:solidFill>
                  <a:srgbClr val="191917"/>
                </a:solidFill>
                <a:latin typeface="Gill Sans MT"/>
                <a:cs typeface="Gill Sans MT"/>
              </a:rPr>
              <a:t>absorbed</a:t>
            </a:r>
            <a:r>
              <a:rPr dirty="0" sz="1800" spc="-30">
                <a:solidFill>
                  <a:srgbClr val="191917"/>
                </a:solidFill>
                <a:latin typeface="Gill Sans MT"/>
                <a:cs typeface="Gill Sans MT"/>
              </a:rPr>
              <a:t> </a:t>
            </a:r>
            <a:r>
              <a:rPr dirty="0" sz="1800" spc="25">
                <a:solidFill>
                  <a:srgbClr val="191917"/>
                </a:solidFill>
                <a:latin typeface="Gill Sans MT"/>
                <a:cs typeface="Gill Sans MT"/>
              </a:rPr>
              <a:t>fat</a:t>
            </a:r>
            <a:r>
              <a:rPr dirty="0" sz="1800" spc="-105">
                <a:solidFill>
                  <a:srgbClr val="191917"/>
                </a:solidFill>
                <a:latin typeface="Gill Sans MT"/>
                <a:cs typeface="Gill Sans MT"/>
              </a:rPr>
              <a:t> </a:t>
            </a:r>
            <a:r>
              <a:rPr dirty="0" sz="1800" spc="10">
                <a:solidFill>
                  <a:srgbClr val="191917"/>
                </a:solidFill>
                <a:latin typeface="Gill Sans MT"/>
                <a:cs typeface="Gill Sans MT"/>
              </a:rPr>
              <a:t>from</a:t>
            </a:r>
            <a:r>
              <a:rPr dirty="0" sz="1800" spc="-100">
                <a:solidFill>
                  <a:srgbClr val="191917"/>
                </a:solidFill>
                <a:latin typeface="Gill Sans MT"/>
                <a:cs typeface="Gill Sans MT"/>
              </a:rPr>
              <a:t> </a:t>
            </a:r>
            <a:r>
              <a:rPr dirty="0" sz="1800" spc="10">
                <a:solidFill>
                  <a:srgbClr val="191917"/>
                </a:solidFill>
                <a:latin typeface="Gill Sans MT"/>
                <a:cs typeface="Gill Sans MT"/>
              </a:rPr>
              <a:t>small</a:t>
            </a:r>
            <a:r>
              <a:rPr dirty="0" sz="1800" spc="-100">
                <a:solidFill>
                  <a:srgbClr val="191917"/>
                </a:solidFill>
                <a:latin typeface="Gill Sans MT"/>
                <a:cs typeface="Gill Sans MT"/>
              </a:rPr>
              <a:t> </a:t>
            </a:r>
            <a:r>
              <a:rPr dirty="0" sz="1800" spc="5">
                <a:solidFill>
                  <a:srgbClr val="191917"/>
                </a:solidFill>
                <a:latin typeface="Gill Sans MT"/>
                <a:cs typeface="Gill Sans MT"/>
              </a:rPr>
              <a:t>intestine</a:t>
            </a:r>
            <a:r>
              <a:rPr dirty="0" sz="1800" spc="-75">
                <a:solidFill>
                  <a:srgbClr val="191917"/>
                </a:solidFill>
                <a:latin typeface="Gill Sans MT"/>
                <a:cs typeface="Gill Sans MT"/>
              </a:rPr>
              <a:t> </a:t>
            </a:r>
            <a:r>
              <a:rPr dirty="0" sz="1800">
                <a:solidFill>
                  <a:srgbClr val="191917"/>
                </a:solidFill>
                <a:latin typeface="Gill Sans MT"/>
                <a:cs typeface="Gill Sans MT"/>
              </a:rPr>
              <a:t>to</a:t>
            </a:r>
            <a:r>
              <a:rPr dirty="0" sz="1800" spc="-5">
                <a:solidFill>
                  <a:srgbClr val="191917"/>
                </a:solidFill>
                <a:latin typeface="Gill Sans MT"/>
                <a:cs typeface="Gill Sans MT"/>
              </a:rPr>
              <a:t> </a:t>
            </a:r>
            <a:r>
              <a:rPr dirty="0" sz="1800">
                <a:solidFill>
                  <a:srgbClr val="191917"/>
                </a:solidFill>
                <a:latin typeface="Gill Sans MT"/>
                <a:cs typeface="Gill Sans MT"/>
              </a:rPr>
              <a:t>the</a:t>
            </a:r>
            <a:r>
              <a:rPr dirty="0" sz="1800" spc="25">
                <a:solidFill>
                  <a:srgbClr val="191917"/>
                </a:solidFill>
                <a:latin typeface="Gill Sans MT"/>
                <a:cs typeface="Gill Sans MT"/>
              </a:rPr>
              <a:t> </a:t>
            </a:r>
            <a:r>
              <a:rPr dirty="0" sz="1800">
                <a:solidFill>
                  <a:srgbClr val="191917"/>
                </a:solidFill>
                <a:latin typeface="Gill Sans MT"/>
                <a:cs typeface="Gill Sans MT"/>
              </a:rPr>
              <a:t>bl.</a:t>
            </a:r>
            <a:endParaRPr sz="1800">
              <a:latin typeface="Gill Sans MT"/>
              <a:cs typeface="Gill Sans MT"/>
            </a:endParaRPr>
          </a:p>
          <a:p>
            <a:pPr lvl="1" marL="698500" indent="-228600">
              <a:lnSpc>
                <a:spcPct val="100000"/>
              </a:lnSpc>
              <a:spcBef>
                <a:spcPts val="940"/>
              </a:spcBef>
              <a:buClr>
                <a:srgbClr val="2A1A00"/>
              </a:buClr>
              <a:buChar char="–"/>
              <a:tabLst>
                <a:tab pos="698500" algn="l"/>
              </a:tabLst>
            </a:pPr>
            <a:r>
              <a:rPr dirty="0" sz="1800" spc="5">
                <a:solidFill>
                  <a:srgbClr val="191917"/>
                </a:solidFill>
                <a:latin typeface="Gill Sans MT"/>
                <a:cs typeface="Gill Sans MT"/>
              </a:rPr>
              <a:t>Helps</a:t>
            </a:r>
            <a:r>
              <a:rPr dirty="0" sz="1800" spc="10">
                <a:solidFill>
                  <a:srgbClr val="191917"/>
                </a:solidFill>
                <a:latin typeface="Gill Sans MT"/>
                <a:cs typeface="Gill Sans MT"/>
              </a:rPr>
              <a:t> </a:t>
            </a:r>
            <a:r>
              <a:rPr dirty="0" sz="1800" spc="-5">
                <a:solidFill>
                  <a:srgbClr val="191917"/>
                </a:solidFill>
                <a:latin typeface="Gill Sans MT"/>
                <a:cs typeface="Gill Sans MT"/>
              </a:rPr>
              <a:t>provide</a:t>
            </a:r>
            <a:r>
              <a:rPr dirty="0" sz="1800" spc="-60">
                <a:solidFill>
                  <a:srgbClr val="191917"/>
                </a:solidFill>
                <a:latin typeface="Gill Sans MT"/>
                <a:cs typeface="Gill Sans MT"/>
              </a:rPr>
              <a:t> </a:t>
            </a:r>
            <a:r>
              <a:rPr dirty="0" sz="1800" spc="5">
                <a:solidFill>
                  <a:srgbClr val="191917"/>
                </a:solidFill>
                <a:latin typeface="Gill Sans MT"/>
                <a:cs typeface="Gill Sans MT"/>
              </a:rPr>
              <a:t>immunological</a:t>
            </a:r>
            <a:r>
              <a:rPr dirty="0" sz="1800" spc="-195">
                <a:solidFill>
                  <a:srgbClr val="191917"/>
                </a:solidFill>
                <a:latin typeface="Gill Sans MT"/>
                <a:cs typeface="Gill Sans MT"/>
              </a:rPr>
              <a:t> </a:t>
            </a:r>
            <a:r>
              <a:rPr dirty="0" sz="1800" spc="15">
                <a:solidFill>
                  <a:srgbClr val="191917"/>
                </a:solidFill>
                <a:latin typeface="Gill Sans MT"/>
                <a:cs typeface="Gill Sans MT"/>
              </a:rPr>
              <a:t>defenses</a:t>
            </a:r>
            <a:r>
              <a:rPr dirty="0" sz="1800" spc="-195">
                <a:solidFill>
                  <a:srgbClr val="191917"/>
                </a:solidFill>
                <a:latin typeface="Gill Sans MT"/>
                <a:cs typeface="Gill Sans MT"/>
              </a:rPr>
              <a:t> </a:t>
            </a:r>
            <a:r>
              <a:rPr dirty="0" sz="1800" spc="10">
                <a:solidFill>
                  <a:srgbClr val="191917"/>
                </a:solidFill>
                <a:latin typeface="Gill Sans MT"/>
                <a:cs typeface="Gill Sans MT"/>
              </a:rPr>
              <a:t>against</a:t>
            </a:r>
            <a:r>
              <a:rPr dirty="0" sz="1800" spc="-95">
                <a:solidFill>
                  <a:srgbClr val="191917"/>
                </a:solidFill>
                <a:latin typeface="Gill Sans MT"/>
                <a:cs typeface="Gill Sans MT"/>
              </a:rPr>
              <a:t> </a:t>
            </a:r>
            <a:r>
              <a:rPr dirty="0" sz="1800" spc="10">
                <a:solidFill>
                  <a:srgbClr val="191917"/>
                </a:solidFill>
                <a:latin typeface="Gill Sans MT"/>
                <a:cs typeface="Gill Sans MT"/>
              </a:rPr>
              <a:t>pathogens.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27390" y="6472377"/>
            <a:ext cx="172720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 b="1">
                <a:solidFill>
                  <a:srgbClr val="595959"/>
                </a:solidFill>
                <a:latin typeface="Arial"/>
                <a:cs typeface="Arial"/>
              </a:rPr>
              <a:t>1</a:t>
            </a:r>
            <a:r>
              <a:rPr dirty="0" sz="1000" b="1">
                <a:solidFill>
                  <a:srgbClr val="595959"/>
                </a:solidFill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39100" y="25400"/>
            <a:ext cx="1079500" cy="44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207693" y="6472377"/>
            <a:ext cx="2482850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solidFill>
                  <a:srgbClr val="595959"/>
                </a:solidFill>
                <a:latin typeface="Times New Roman"/>
                <a:cs typeface="Times New Roman"/>
              </a:rPr>
              <a:t>Dr. </a:t>
            </a:r>
            <a:r>
              <a:rPr dirty="0" sz="1000" spc="-25">
                <a:solidFill>
                  <a:srgbClr val="595959"/>
                </a:solidFill>
                <a:latin typeface="Times New Roman"/>
                <a:cs typeface="Times New Roman"/>
              </a:rPr>
              <a:t>Abeer 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Al-Masri, </a:t>
            </a:r>
            <a:r>
              <a:rPr dirty="0" sz="1000" spc="-5">
                <a:solidFill>
                  <a:srgbClr val="595959"/>
                </a:solidFill>
                <a:latin typeface="Times New Roman"/>
                <a:cs typeface="Times New Roman"/>
              </a:rPr>
              <a:t>Faculty </a:t>
            </a:r>
            <a:r>
              <a:rPr dirty="0" sz="1000">
                <a:solidFill>
                  <a:srgbClr val="595959"/>
                </a:solidFill>
                <a:latin typeface="Times New Roman"/>
                <a:cs typeface="Times New Roman"/>
              </a:rPr>
              <a:t>of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Medicine,</a:t>
            </a:r>
            <a:r>
              <a:rPr dirty="0" sz="1000" spc="17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95959"/>
                </a:solidFill>
                <a:latin typeface="Times New Roman"/>
                <a:cs typeface="Times New Roman"/>
              </a:rPr>
              <a:t>KSU.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9900" y="838200"/>
            <a:ext cx="8483600" cy="6019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953603" y="6564278"/>
            <a:ext cx="172720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 b="1">
                <a:solidFill>
                  <a:srgbClr val="595959"/>
                </a:solidFill>
                <a:latin typeface="Arial"/>
                <a:cs typeface="Arial"/>
              </a:rPr>
              <a:t>1</a:t>
            </a:r>
            <a:r>
              <a:rPr dirty="0" sz="1000" b="1">
                <a:solidFill>
                  <a:srgbClr val="595959"/>
                </a:solidFill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9900" y="444500"/>
            <a:ext cx="8483600" cy="571500"/>
          </a:xfrm>
          <a:custGeom>
            <a:avLst/>
            <a:gdLst/>
            <a:ahLst/>
            <a:cxnLst/>
            <a:rect l="l" t="t" r="r" b="b"/>
            <a:pathLst>
              <a:path w="8483600" h="571500">
                <a:moveTo>
                  <a:pt x="0" y="571500"/>
                </a:moveTo>
                <a:lnTo>
                  <a:pt x="8483600" y="571500"/>
                </a:lnTo>
                <a:lnTo>
                  <a:pt x="8483600" y="0"/>
                </a:lnTo>
                <a:lnTo>
                  <a:pt x="0" y="0"/>
                </a:lnTo>
                <a:lnTo>
                  <a:pt x="0" y="571500"/>
                </a:lnTo>
                <a:close/>
              </a:path>
            </a:pathLst>
          </a:custGeom>
          <a:solidFill>
            <a:srgbClr val="FFD28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94215" y="433870"/>
            <a:ext cx="3793490" cy="38481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/>
              <a:t>LY</a:t>
            </a:r>
            <a:r>
              <a:rPr dirty="0" sz="2400" spc="-590"/>
              <a:t> </a:t>
            </a:r>
            <a:r>
              <a:rPr dirty="0" sz="2400" spc="135"/>
              <a:t>MPHATIC</a:t>
            </a:r>
            <a:r>
              <a:rPr dirty="0" sz="2400" spc="-130"/>
              <a:t> </a:t>
            </a:r>
            <a:r>
              <a:rPr dirty="0" sz="2400" spc="130"/>
              <a:t>SYSTEM</a:t>
            </a:r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8039100" y="25400"/>
            <a:ext cx="1079500" cy="44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58508" y="5918799"/>
            <a:ext cx="2165985" cy="790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800" spc="-10" b="1" i="1">
                <a:solidFill>
                  <a:srgbClr val="008000"/>
                </a:solidFill>
                <a:latin typeface="Brush Script MT"/>
                <a:cs typeface="Brush Script MT"/>
              </a:rPr>
              <a:t>Thank</a:t>
            </a:r>
            <a:r>
              <a:rPr dirty="0" sz="4800" spc="-170" b="1" i="1">
                <a:solidFill>
                  <a:srgbClr val="008000"/>
                </a:solidFill>
                <a:latin typeface="Brush Script MT"/>
                <a:cs typeface="Brush Script MT"/>
              </a:rPr>
              <a:t> </a:t>
            </a:r>
            <a:r>
              <a:rPr dirty="0" sz="4800" spc="-125" b="1" i="1">
                <a:solidFill>
                  <a:srgbClr val="008000"/>
                </a:solidFill>
                <a:latin typeface="Brush Script MT"/>
                <a:cs typeface="Brush Script MT"/>
              </a:rPr>
              <a:t>You</a:t>
            </a:r>
            <a:endParaRPr sz="4800">
              <a:latin typeface="Brush Script MT"/>
              <a:cs typeface="Brush Script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2100" y="698500"/>
            <a:ext cx="8674100" cy="431800"/>
          </a:xfrm>
          <a:custGeom>
            <a:avLst/>
            <a:gdLst/>
            <a:ahLst/>
            <a:cxnLst/>
            <a:rect l="l" t="t" r="r" b="b"/>
            <a:pathLst>
              <a:path w="8674100" h="431800">
                <a:moveTo>
                  <a:pt x="0" y="431800"/>
                </a:moveTo>
                <a:lnTo>
                  <a:pt x="8674100" y="431800"/>
                </a:lnTo>
                <a:lnTo>
                  <a:pt x="8674100" y="0"/>
                </a:lnTo>
                <a:lnTo>
                  <a:pt x="0" y="0"/>
                </a:lnTo>
                <a:lnTo>
                  <a:pt x="0" y="431800"/>
                </a:lnTo>
                <a:close/>
              </a:path>
            </a:pathLst>
          </a:custGeom>
          <a:solidFill>
            <a:srgbClr val="FFD28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7540" y="695845"/>
            <a:ext cx="8390890" cy="38481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150">
                <a:solidFill>
                  <a:srgbClr val="23595B"/>
                </a:solidFill>
              </a:rPr>
              <a:t>CLASSIFICATION </a:t>
            </a:r>
            <a:r>
              <a:rPr dirty="0" sz="2400" spc="100">
                <a:solidFill>
                  <a:srgbClr val="23595B"/>
                </a:solidFill>
              </a:rPr>
              <a:t>OF </a:t>
            </a:r>
            <a:r>
              <a:rPr dirty="0" sz="2400" spc="120">
                <a:solidFill>
                  <a:srgbClr val="23595B"/>
                </a:solidFill>
              </a:rPr>
              <a:t>THE </a:t>
            </a:r>
            <a:r>
              <a:rPr dirty="0" sz="2400" spc="145">
                <a:solidFill>
                  <a:srgbClr val="23595B"/>
                </a:solidFill>
              </a:rPr>
              <a:t>VASCULAR</a:t>
            </a:r>
            <a:r>
              <a:rPr dirty="0" sz="2400" spc="50">
                <a:solidFill>
                  <a:srgbClr val="23595B"/>
                </a:solidFill>
              </a:rPr>
              <a:t> </a:t>
            </a:r>
            <a:r>
              <a:rPr dirty="0" sz="2400" spc="130">
                <a:solidFill>
                  <a:srgbClr val="23595B"/>
                </a:solidFill>
              </a:rPr>
              <a:t>SYSTEM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978330" y="1780438"/>
            <a:ext cx="3947795" cy="3881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22300" indent="-609600">
              <a:lnSpc>
                <a:spcPct val="100000"/>
              </a:lnSpc>
              <a:buClr>
                <a:srgbClr val="2A1A00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dirty="0" sz="2000" spc="5" b="1">
                <a:solidFill>
                  <a:srgbClr val="191917"/>
                </a:solidFill>
                <a:latin typeface="Gill Sans MT"/>
                <a:cs typeface="Gill Sans MT"/>
              </a:rPr>
              <a:t>Aorta</a:t>
            </a:r>
            <a:endParaRPr sz="2000">
              <a:latin typeface="Gill Sans MT"/>
              <a:cs typeface="Gill Sans MT"/>
            </a:endParaRPr>
          </a:p>
          <a:p>
            <a:pPr marL="571500">
              <a:lnSpc>
                <a:spcPct val="100000"/>
              </a:lnSpc>
            </a:pPr>
            <a:r>
              <a:rPr dirty="0" sz="1800">
                <a:solidFill>
                  <a:srgbClr val="191917"/>
                </a:solidFill>
                <a:latin typeface="Arial"/>
                <a:cs typeface="Arial"/>
              </a:rPr>
              <a:t>… </a:t>
            </a:r>
            <a:r>
              <a:rPr dirty="0" sz="1800" spc="10">
                <a:solidFill>
                  <a:srgbClr val="191917"/>
                </a:solidFill>
                <a:latin typeface="Gill Sans MT"/>
                <a:cs typeface="Gill Sans MT"/>
              </a:rPr>
              <a:t>(elastic</a:t>
            </a:r>
            <a:r>
              <a:rPr dirty="0" sz="1800" spc="-170">
                <a:solidFill>
                  <a:srgbClr val="191917"/>
                </a:solidFill>
                <a:latin typeface="Gill Sans MT"/>
                <a:cs typeface="Gill Sans MT"/>
              </a:rPr>
              <a:t> </a:t>
            </a:r>
            <a:r>
              <a:rPr dirty="0" sz="1800" spc="5">
                <a:solidFill>
                  <a:srgbClr val="191917"/>
                </a:solidFill>
                <a:latin typeface="Gill Sans MT"/>
                <a:cs typeface="Gill Sans MT"/>
              </a:rPr>
              <a:t>recoil)</a:t>
            </a:r>
            <a:endParaRPr sz="1800">
              <a:latin typeface="Gill Sans MT"/>
              <a:cs typeface="Gill Sans MT"/>
            </a:endParaRPr>
          </a:p>
          <a:p>
            <a:pPr marL="622300" indent="-609600">
              <a:lnSpc>
                <a:spcPct val="100000"/>
              </a:lnSpc>
              <a:spcBef>
                <a:spcPts val="1040"/>
              </a:spcBef>
              <a:buClr>
                <a:srgbClr val="2A1A00"/>
              </a:buClr>
              <a:buAutoNum type="arabicPeriod" startAt="2"/>
              <a:tabLst>
                <a:tab pos="621665" algn="l"/>
                <a:tab pos="622300" algn="l"/>
              </a:tabLst>
            </a:pPr>
            <a:r>
              <a:rPr dirty="0" sz="2000" spc="-5" b="1">
                <a:solidFill>
                  <a:srgbClr val="191917"/>
                </a:solidFill>
                <a:latin typeface="Gill Sans MT"/>
                <a:cs typeface="Gill Sans MT"/>
              </a:rPr>
              <a:t>Arteries</a:t>
            </a:r>
            <a:endParaRPr sz="2000">
              <a:latin typeface="Gill Sans MT"/>
              <a:cs typeface="Gill Sans MT"/>
            </a:endParaRPr>
          </a:p>
          <a:p>
            <a:pPr marL="571500">
              <a:lnSpc>
                <a:spcPct val="100000"/>
              </a:lnSpc>
            </a:pPr>
            <a:r>
              <a:rPr dirty="0" sz="1800">
                <a:solidFill>
                  <a:srgbClr val="191917"/>
                </a:solidFill>
                <a:latin typeface="Arial"/>
                <a:cs typeface="Arial"/>
              </a:rPr>
              <a:t>…</a:t>
            </a:r>
            <a:r>
              <a:rPr dirty="0" sz="1800" spc="-1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191917"/>
                </a:solidFill>
                <a:latin typeface="Gill Sans MT"/>
                <a:cs typeface="Gill Sans MT"/>
              </a:rPr>
              <a:t>(muscular,</a:t>
            </a:r>
            <a:r>
              <a:rPr dirty="0" sz="1800" spc="-300">
                <a:solidFill>
                  <a:srgbClr val="191917"/>
                </a:solidFill>
                <a:latin typeface="Gill Sans MT"/>
                <a:cs typeface="Gill Sans MT"/>
              </a:rPr>
              <a:t> </a:t>
            </a:r>
            <a:r>
              <a:rPr dirty="0" sz="1800">
                <a:solidFill>
                  <a:srgbClr val="191917"/>
                </a:solidFill>
                <a:latin typeface="Gill Sans MT"/>
                <a:cs typeface="Gill Sans MT"/>
              </a:rPr>
              <a:t>low</a:t>
            </a:r>
            <a:r>
              <a:rPr dirty="0" sz="1800" spc="-10">
                <a:solidFill>
                  <a:srgbClr val="191917"/>
                </a:solidFill>
                <a:latin typeface="Gill Sans MT"/>
                <a:cs typeface="Gill Sans MT"/>
              </a:rPr>
              <a:t> </a:t>
            </a:r>
            <a:r>
              <a:rPr dirty="0" sz="1800" spc="5">
                <a:solidFill>
                  <a:srgbClr val="191917"/>
                </a:solidFill>
                <a:latin typeface="Gill Sans MT"/>
                <a:cs typeface="Gill Sans MT"/>
              </a:rPr>
              <a:t>resistance</a:t>
            </a:r>
            <a:r>
              <a:rPr dirty="0" sz="1800" spc="-175">
                <a:solidFill>
                  <a:srgbClr val="191917"/>
                </a:solidFill>
                <a:latin typeface="Gill Sans MT"/>
                <a:cs typeface="Gill Sans MT"/>
              </a:rPr>
              <a:t> </a:t>
            </a:r>
            <a:r>
              <a:rPr dirty="0" sz="1800" spc="10">
                <a:solidFill>
                  <a:srgbClr val="191917"/>
                </a:solidFill>
                <a:latin typeface="Gill Sans MT"/>
                <a:cs typeface="Gill Sans MT"/>
              </a:rPr>
              <a:t>vessels)</a:t>
            </a:r>
            <a:endParaRPr sz="1800">
              <a:latin typeface="Gill Sans MT"/>
              <a:cs typeface="Gill Sans MT"/>
            </a:endParaRPr>
          </a:p>
          <a:p>
            <a:pPr marL="622300" indent="-609600">
              <a:lnSpc>
                <a:spcPct val="100000"/>
              </a:lnSpc>
              <a:spcBef>
                <a:spcPts val="1040"/>
              </a:spcBef>
              <a:buClr>
                <a:srgbClr val="2A1A00"/>
              </a:buClr>
              <a:buAutoNum type="arabicPeriod" startAt="3"/>
              <a:tabLst>
                <a:tab pos="621665" algn="l"/>
                <a:tab pos="622300" algn="l"/>
              </a:tabLst>
            </a:pPr>
            <a:r>
              <a:rPr dirty="0" sz="2000" spc="-10" b="1">
                <a:solidFill>
                  <a:srgbClr val="191917"/>
                </a:solidFill>
                <a:latin typeface="Gill Sans MT"/>
                <a:cs typeface="Gill Sans MT"/>
              </a:rPr>
              <a:t>Arterioles</a:t>
            </a:r>
            <a:endParaRPr sz="2000">
              <a:latin typeface="Gill Sans MT"/>
              <a:cs typeface="Gill Sans MT"/>
            </a:endParaRPr>
          </a:p>
          <a:p>
            <a:pPr marL="571500">
              <a:lnSpc>
                <a:spcPct val="100000"/>
              </a:lnSpc>
            </a:pPr>
            <a:r>
              <a:rPr dirty="0" sz="1800">
                <a:solidFill>
                  <a:srgbClr val="191917"/>
                </a:solidFill>
                <a:latin typeface="Arial"/>
                <a:cs typeface="Arial"/>
              </a:rPr>
              <a:t>… </a:t>
            </a:r>
            <a:r>
              <a:rPr dirty="0" sz="1800" spc="10">
                <a:solidFill>
                  <a:srgbClr val="191917"/>
                </a:solidFill>
                <a:latin typeface="Gill Sans MT"/>
                <a:cs typeface="Gill Sans MT"/>
              </a:rPr>
              <a:t>(high </a:t>
            </a:r>
            <a:r>
              <a:rPr dirty="0" sz="1800" spc="5">
                <a:solidFill>
                  <a:srgbClr val="191917"/>
                </a:solidFill>
                <a:latin typeface="Gill Sans MT"/>
                <a:cs typeface="Gill Sans MT"/>
              </a:rPr>
              <a:t>resistance</a:t>
            </a:r>
            <a:r>
              <a:rPr dirty="0" sz="1800" spc="-235">
                <a:solidFill>
                  <a:srgbClr val="191917"/>
                </a:solidFill>
                <a:latin typeface="Gill Sans MT"/>
                <a:cs typeface="Gill Sans MT"/>
              </a:rPr>
              <a:t> </a:t>
            </a:r>
            <a:r>
              <a:rPr dirty="0" sz="1800" spc="10">
                <a:solidFill>
                  <a:srgbClr val="191917"/>
                </a:solidFill>
                <a:latin typeface="Gill Sans MT"/>
                <a:cs typeface="Gill Sans MT"/>
              </a:rPr>
              <a:t>vessels)</a:t>
            </a:r>
            <a:endParaRPr sz="1800">
              <a:latin typeface="Gill Sans MT"/>
              <a:cs typeface="Gill Sans MT"/>
            </a:endParaRPr>
          </a:p>
          <a:p>
            <a:pPr marL="622300" indent="-609600">
              <a:lnSpc>
                <a:spcPct val="100000"/>
              </a:lnSpc>
              <a:spcBef>
                <a:spcPts val="1040"/>
              </a:spcBef>
              <a:buClr>
                <a:srgbClr val="2A1A00"/>
              </a:buClr>
              <a:buAutoNum type="arabicPeriod" startAt="4"/>
              <a:tabLst>
                <a:tab pos="621665" algn="l"/>
                <a:tab pos="622300" algn="l"/>
              </a:tabLst>
            </a:pPr>
            <a:r>
              <a:rPr dirty="0" sz="2000" spc="-15" b="1">
                <a:solidFill>
                  <a:srgbClr val="C00000"/>
                </a:solidFill>
                <a:latin typeface="Gill Sans MT"/>
                <a:cs typeface="Gill Sans MT"/>
              </a:rPr>
              <a:t>Capillaries</a:t>
            </a:r>
            <a:endParaRPr sz="2000">
              <a:latin typeface="Gill Sans MT"/>
              <a:cs typeface="Gill Sans MT"/>
            </a:endParaRPr>
          </a:p>
          <a:p>
            <a:pPr marL="571500">
              <a:lnSpc>
                <a:spcPct val="100000"/>
              </a:lnSpc>
            </a:pPr>
            <a:r>
              <a:rPr dirty="0" sz="1800">
                <a:solidFill>
                  <a:srgbClr val="191917"/>
                </a:solidFill>
                <a:latin typeface="Arial"/>
                <a:cs typeface="Arial"/>
              </a:rPr>
              <a:t>… </a:t>
            </a:r>
            <a:r>
              <a:rPr dirty="0" sz="1800" spc="10">
                <a:solidFill>
                  <a:srgbClr val="191917"/>
                </a:solidFill>
                <a:latin typeface="Gill Sans MT"/>
                <a:cs typeface="Gill Sans MT"/>
              </a:rPr>
              <a:t>(exchange</a:t>
            </a:r>
            <a:r>
              <a:rPr dirty="0" sz="1800" spc="-220">
                <a:solidFill>
                  <a:srgbClr val="191917"/>
                </a:solidFill>
                <a:latin typeface="Gill Sans MT"/>
                <a:cs typeface="Gill Sans MT"/>
              </a:rPr>
              <a:t> </a:t>
            </a:r>
            <a:r>
              <a:rPr dirty="0" sz="1800" spc="10">
                <a:solidFill>
                  <a:srgbClr val="191917"/>
                </a:solidFill>
                <a:latin typeface="Gill Sans MT"/>
                <a:cs typeface="Gill Sans MT"/>
              </a:rPr>
              <a:t>vessels)</a:t>
            </a:r>
            <a:endParaRPr sz="1800">
              <a:latin typeface="Gill Sans MT"/>
              <a:cs typeface="Gill Sans MT"/>
            </a:endParaRPr>
          </a:p>
          <a:p>
            <a:pPr marL="622300" indent="-609600">
              <a:lnSpc>
                <a:spcPct val="100000"/>
              </a:lnSpc>
              <a:spcBef>
                <a:spcPts val="1140"/>
              </a:spcBef>
              <a:buClr>
                <a:srgbClr val="2A1A00"/>
              </a:buClr>
              <a:buAutoNum type="arabicPeriod" startAt="5"/>
              <a:tabLst>
                <a:tab pos="621665" algn="l"/>
                <a:tab pos="622300" algn="l"/>
              </a:tabLst>
            </a:pPr>
            <a:r>
              <a:rPr dirty="0" sz="2000" spc="-35" b="1">
                <a:solidFill>
                  <a:srgbClr val="191917"/>
                </a:solidFill>
                <a:latin typeface="Gill Sans MT"/>
                <a:cs typeface="Gill Sans MT"/>
              </a:rPr>
              <a:t>Venules</a:t>
            </a:r>
            <a:endParaRPr sz="2000">
              <a:latin typeface="Gill Sans MT"/>
              <a:cs typeface="Gill Sans MT"/>
            </a:endParaRPr>
          </a:p>
          <a:p>
            <a:pPr marL="622300" indent="-609600">
              <a:lnSpc>
                <a:spcPct val="100000"/>
              </a:lnSpc>
              <a:spcBef>
                <a:spcPts val="1000"/>
              </a:spcBef>
              <a:buClr>
                <a:srgbClr val="2A1A00"/>
              </a:buClr>
              <a:buAutoNum type="arabicPeriod" startAt="5"/>
              <a:tabLst>
                <a:tab pos="621665" algn="l"/>
                <a:tab pos="622300" algn="l"/>
              </a:tabLst>
            </a:pPr>
            <a:r>
              <a:rPr dirty="0" sz="2000" spc="-55" b="1">
                <a:solidFill>
                  <a:srgbClr val="191917"/>
                </a:solidFill>
                <a:latin typeface="Gill Sans MT"/>
                <a:cs typeface="Gill Sans MT"/>
              </a:rPr>
              <a:t>Veins</a:t>
            </a:r>
            <a:endParaRPr sz="2000">
              <a:latin typeface="Gill Sans MT"/>
              <a:cs typeface="Gill Sans MT"/>
            </a:endParaRPr>
          </a:p>
          <a:p>
            <a:pPr marL="647700">
              <a:lnSpc>
                <a:spcPct val="100000"/>
              </a:lnSpc>
            </a:pPr>
            <a:r>
              <a:rPr dirty="0" sz="1800">
                <a:solidFill>
                  <a:srgbClr val="191917"/>
                </a:solidFill>
                <a:latin typeface="Gill Sans MT"/>
                <a:cs typeface="Gill Sans MT"/>
              </a:rPr>
              <a:t>… </a:t>
            </a:r>
            <a:r>
              <a:rPr dirty="0" sz="1800" spc="10">
                <a:solidFill>
                  <a:srgbClr val="191917"/>
                </a:solidFill>
                <a:latin typeface="Gill Sans MT"/>
                <a:cs typeface="Gill Sans MT"/>
              </a:rPr>
              <a:t>(capacitance</a:t>
            </a:r>
            <a:r>
              <a:rPr dirty="0" sz="1800" spc="-229">
                <a:solidFill>
                  <a:srgbClr val="191917"/>
                </a:solidFill>
                <a:latin typeface="Gill Sans MT"/>
                <a:cs typeface="Gill Sans MT"/>
              </a:rPr>
              <a:t> </a:t>
            </a:r>
            <a:r>
              <a:rPr dirty="0" sz="1800" spc="10">
                <a:solidFill>
                  <a:srgbClr val="191917"/>
                </a:solidFill>
                <a:latin typeface="Gill Sans MT"/>
                <a:cs typeface="Gill Sans MT"/>
              </a:rPr>
              <a:t>vessels)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86700" y="88900"/>
            <a:ext cx="120650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927600" y="1270000"/>
            <a:ext cx="3962400" cy="4965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207693" y="6484483"/>
            <a:ext cx="24828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z="1000" spc="-20">
                <a:solidFill>
                  <a:srgbClr val="595959"/>
                </a:solidFill>
                <a:latin typeface="Times New Roman"/>
                <a:cs typeface="Times New Roman"/>
              </a:rPr>
              <a:t>Dr. </a:t>
            </a:r>
            <a:r>
              <a:rPr dirty="0" sz="1000" spc="-25">
                <a:solidFill>
                  <a:srgbClr val="595959"/>
                </a:solidFill>
                <a:latin typeface="Times New Roman"/>
                <a:cs typeface="Times New Roman"/>
              </a:rPr>
              <a:t>Abeer 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Al-Masri, </a:t>
            </a:r>
            <a:r>
              <a:rPr dirty="0" sz="1000" spc="-5">
                <a:solidFill>
                  <a:srgbClr val="595959"/>
                </a:solidFill>
                <a:latin typeface="Times New Roman"/>
                <a:cs typeface="Times New Roman"/>
              </a:rPr>
              <a:t>Faculty </a:t>
            </a:r>
            <a:r>
              <a:rPr dirty="0" sz="1000">
                <a:solidFill>
                  <a:srgbClr val="595959"/>
                </a:solidFill>
                <a:latin typeface="Times New Roman"/>
                <a:cs typeface="Times New Roman"/>
              </a:rPr>
              <a:t>of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Medicine,</a:t>
            </a:r>
            <a:r>
              <a:rPr dirty="0" sz="1000" spc="17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95959"/>
                </a:solidFill>
                <a:latin typeface="Times New Roman"/>
                <a:cs typeface="Times New Roman"/>
              </a:rPr>
              <a:t>KSU.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1600">
              <a:lnSpc>
                <a:spcPts val="111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9900" y="635000"/>
            <a:ext cx="8496300" cy="495300"/>
          </a:xfrm>
          <a:custGeom>
            <a:avLst/>
            <a:gdLst/>
            <a:ahLst/>
            <a:cxnLst/>
            <a:rect l="l" t="t" r="r" b="b"/>
            <a:pathLst>
              <a:path w="8496300" h="495300">
                <a:moveTo>
                  <a:pt x="0" y="495300"/>
                </a:moveTo>
                <a:lnTo>
                  <a:pt x="8496300" y="495300"/>
                </a:lnTo>
                <a:lnTo>
                  <a:pt x="8496300" y="0"/>
                </a:lnTo>
                <a:lnTo>
                  <a:pt x="0" y="0"/>
                </a:lnTo>
                <a:lnTo>
                  <a:pt x="0" y="495300"/>
                </a:lnTo>
                <a:close/>
              </a:path>
            </a:pathLst>
          </a:custGeom>
          <a:solidFill>
            <a:srgbClr val="FFD28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8137" rIns="0" bIns="0" rtlCol="0" vert="horz">
            <a:spAutoFit/>
          </a:bodyPr>
          <a:lstStyle/>
          <a:p>
            <a:pPr marL="463550">
              <a:lnSpc>
                <a:spcPct val="100000"/>
              </a:lnSpc>
            </a:pPr>
            <a:r>
              <a:rPr dirty="0" sz="2900" spc="150">
                <a:solidFill>
                  <a:srgbClr val="23595B"/>
                </a:solidFill>
              </a:rPr>
              <a:t>BLOOD </a:t>
            </a:r>
            <a:r>
              <a:rPr dirty="0" sz="2900" spc="175">
                <a:solidFill>
                  <a:srgbClr val="23595B"/>
                </a:solidFill>
              </a:rPr>
              <a:t>VESSEL</a:t>
            </a:r>
            <a:r>
              <a:rPr dirty="0" sz="2900" spc="-140">
                <a:solidFill>
                  <a:srgbClr val="23595B"/>
                </a:solidFill>
              </a:rPr>
              <a:t> </a:t>
            </a:r>
            <a:r>
              <a:rPr dirty="0" sz="2900" spc="130">
                <a:solidFill>
                  <a:srgbClr val="23595B"/>
                </a:solidFill>
              </a:rPr>
              <a:t>COMPARISON</a:t>
            </a:r>
            <a:endParaRPr sz="2900"/>
          </a:p>
        </p:txBody>
      </p:sp>
      <p:sp>
        <p:nvSpPr>
          <p:cNvPr id="4" name="object 4"/>
          <p:cNvSpPr/>
          <p:nvPr/>
        </p:nvSpPr>
        <p:spPr>
          <a:xfrm>
            <a:off x="495300" y="1130300"/>
            <a:ext cx="8420100" cy="5727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886700" y="88900"/>
            <a:ext cx="120650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533866" y="6561424"/>
            <a:ext cx="965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10"/>
              </a:lnSpc>
            </a:pPr>
            <a:fld id="{81D60167-4931-47E6-BA6A-407CBD079E47}" type="slidenum">
              <a:rPr dirty="0" sz="1000" b="1">
                <a:solidFill>
                  <a:srgbClr val="595959"/>
                </a:solidFill>
                <a:latin typeface="Arial"/>
                <a:cs typeface="Arial"/>
              </a:rPr>
              <a:t>4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5600" y="698500"/>
            <a:ext cx="8597900" cy="711200"/>
          </a:xfrm>
          <a:custGeom>
            <a:avLst/>
            <a:gdLst/>
            <a:ahLst/>
            <a:cxnLst/>
            <a:rect l="l" t="t" r="r" b="b"/>
            <a:pathLst>
              <a:path w="8597900" h="711200">
                <a:moveTo>
                  <a:pt x="0" y="711200"/>
                </a:moveTo>
                <a:lnTo>
                  <a:pt x="8597900" y="711200"/>
                </a:lnTo>
                <a:lnTo>
                  <a:pt x="8597900" y="0"/>
                </a:lnTo>
                <a:lnTo>
                  <a:pt x="0" y="0"/>
                </a:lnTo>
                <a:lnTo>
                  <a:pt x="0" y="711200"/>
                </a:lnTo>
                <a:close/>
              </a:path>
            </a:pathLst>
          </a:custGeom>
          <a:solidFill>
            <a:srgbClr val="FFD28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0893" rIns="0" bIns="0" rtlCol="0" vert="horz">
            <a:spAutoFit/>
          </a:bodyPr>
          <a:lstStyle/>
          <a:p>
            <a:pPr marL="890269" marR="5080" indent="-520700">
              <a:lnSpc>
                <a:spcPts val="2400"/>
              </a:lnSpc>
            </a:pPr>
            <a:r>
              <a:rPr dirty="0" sz="2200" spc="150">
                <a:solidFill>
                  <a:srgbClr val="23595B"/>
                </a:solidFill>
              </a:rPr>
              <a:t>DISTRIBUTION </a:t>
            </a:r>
            <a:r>
              <a:rPr dirty="0" sz="2200" spc="80">
                <a:solidFill>
                  <a:srgbClr val="23595B"/>
                </a:solidFill>
              </a:rPr>
              <a:t>OF </a:t>
            </a:r>
            <a:r>
              <a:rPr dirty="0" sz="2200" spc="145">
                <a:solidFill>
                  <a:srgbClr val="23595B"/>
                </a:solidFill>
              </a:rPr>
              <a:t>BLOOD </a:t>
            </a:r>
            <a:r>
              <a:rPr dirty="0" sz="2200" spc="175">
                <a:solidFill>
                  <a:srgbClr val="23595B"/>
                </a:solidFill>
              </a:rPr>
              <a:t>WITHIN</a:t>
            </a:r>
            <a:r>
              <a:rPr dirty="0" sz="2200" spc="-15">
                <a:solidFill>
                  <a:srgbClr val="23595B"/>
                </a:solidFill>
              </a:rPr>
              <a:t> </a:t>
            </a:r>
            <a:r>
              <a:rPr dirty="0" sz="2200" spc="125">
                <a:solidFill>
                  <a:srgbClr val="23595B"/>
                </a:solidFill>
              </a:rPr>
              <a:t>THE  </a:t>
            </a:r>
            <a:r>
              <a:rPr dirty="0" sz="2200" spc="130">
                <a:solidFill>
                  <a:srgbClr val="23595B"/>
                </a:solidFill>
              </a:rPr>
              <a:t>CIRCULATORY </a:t>
            </a:r>
            <a:r>
              <a:rPr dirty="0" sz="2200" spc="150">
                <a:solidFill>
                  <a:srgbClr val="23595B"/>
                </a:solidFill>
              </a:rPr>
              <a:t>SYSTEM </a:t>
            </a:r>
            <a:r>
              <a:rPr dirty="0" sz="2200" spc="40">
                <a:solidFill>
                  <a:srgbClr val="23595B"/>
                </a:solidFill>
              </a:rPr>
              <a:t>AT</a:t>
            </a:r>
            <a:r>
              <a:rPr dirty="0" sz="2200" spc="-130">
                <a:solidFill>
                  <a:srgbClr val="23595B"/>
                </a:solidFill>
              </a:rPr>
              <a:t> </a:t>
            </a:r>
            <a:r>
              <a:rPr dirty="0" sz="2200" spc="150">
                <a:solidFill>
                  <a:srgbClr val="23595B"/>
                </a:solidFill>
              </a:rPr>
              <a:t>REST</a:t>
            </a:r>
            <a:endParaRPr sz="2200"/>
          </a:p>
        </p:txBody>
      </p:sp>
      <p:sp>
        <p:nvSpPr>
          <p:cNvPr id="4" name="object 4"/>
          <p:cNvSpPr/>
          <p:nvPr/>
        </p:nvSpPr>
        <p:spPr>
          <a:xfrm>
            <a:off x="393700" y="1397000"/>
            <a:ext cx="8559800" cy="5448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886700" y="88900"/>
            <a:ext cx="120650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533866" y="6561424"/>
            <a:ext cx="965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10"/>
              </a:lnSpc>
            </a:pPr>
            <a:fld id="{81D60167-4931-47E6-BA6A-407CBD079E47}" type="slidenum">
              <a:rPr dirty="0" sz="1000" b="1">
                <a:solidFill>
                  <a:srgbClr val="595959"/>
                </a:solidFill>
                <a:latin typeface="Arial"/>
                <a:cs typeface="Arial"/>
              </a:rPr>
              <a:t>4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8323" rIns="0" bIns="0" rtlCol="0" vert="horz">
            <a:spAutoFit/>
          </a:bodyPr>
          <a:lstStyle/>
          <a:p>
            <a:pPr marL="2388870">
              <a:lnSpc>
                <a:spcPts val="4790"/>
              </a:lnSpc>
            </a:pPr>
            <a:r>
              <a:rPr dirty="0" sz="4000" spc="185" b="0">
                <a:latin typeface="Impact"/>
                <a:cs typeface="Impact"/>
              </a:rPr>
              <a:t>C</a:t>
            </a:r>
            <a:r>
              <a:rPr dirty="0" sz="4000" spc="165" b="0">
                <a:latin typeface="Impact"/>
                <a:cs typeface="Impact"/>
              </a:rPr>
              <a:t>A</a:t>
            </a:r>
            <a:r>
              <a:rPr dirty="0" sz="4000" spc="190" b="0">
                <a:latin typeface="Impact"/>
                <a:cs typeface="Impact"/>
              </a:rPr>
              <a:t>P</a:t>
            </a:r>
            <a:r>
              <a:rPr dirty="0" sz="4000" spc="245" b="0">
                <a:latin typeface="Impact"/>
                <a:cs typeface="Impact"/>
              </a:rPr>
              <a:t>I</a:t>
            </a:r>
            <a:r>
              <a:rPr dirty="0" sz="4000" spc="175" b="0">
                <a:latin typeface="Impact"/>
                <a:cs typeface="Impact"/>
              </a:rPr>
              <a:t>L</a:t>
            </a:r>
            <a:r>
              <a:rPr dirty="0" sz="4000" spc="275" b="0">
                <a:latin typeface="Impact"/>
                <a:cs typeface="Impact"/>
              </a:rPr>
              <a:t>L</a:t>
            </a:r>
            <a:r>
              <a:rPr dirty="0" sz="4000" spc="165" b="0">
                <a:latin typeface="Impact"/>
                <a:cs typeface="Impact"/>
              </a:rPr>
              <a:t>A</a:t>
            </a:r>
            <a:r>
              <a:rPr dirty="0" sz="4000" spc="145" b="0">
                <a:latin typeface="Impact"/>
                <a:cs typeface="Impact"/>
              </a:rPr>
              <a:t>RI</a:t>
            </a:r>
            <a:r>
              <a:rPr dirty="0" sz="4000" spc="235" b="0">
                <a:latin typeface="Impact"/>
                <a:cs typeface="Impact"/>
              </a:rPr>
              <a:t>E</a:t>
            </a:r>
            <a:r>
              <a:rPr dirty="0" sz="4000" b="0">
                <a:latin typeface="Impact"/>
                <a:cs typeface="Impact"/>
              </a:rPr>
              <a:t>S</a:t>
            </a:r>
            <a:endParaRPr sz="4000">
              <a:latin typeface="Impact"/>
              <a:cs typeface="Impac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13300" y="4584700"/>
            <a:ext cx="4064000" cy="2273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18491" y="1963420"/>
            <a:ext cx="4107179" cy="303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32765" algn="l"/>
              </a:tabLst>
            </a:pPr>
            <a:r>
              <a:rPr dirty="0" sz="2800" spc="935">
                <a:solidFill>
                  <a:srgbClr val="2A1A00"/>
                </a:solidFill>
                <a:latin typeface="Arial"/>
                <a:cs typeface="Arial"/>
              </a:rPr>
              <a:t>q	</a:t>
            </a:r>
            <a:r>
              <a:rPr dirty="0" sz="2400" spc="-15">
                <a:solidFill>
                  <a:srgbClr val="191917"/>
                </a:solidFill>
                <a:latin typeface="Gill Sans MT"/>
                <a:cs typeface="Gill Sans MT"/>
              </a:rPr>
              <a:t>Smallest </a:t>
            </a:r>
            <a:r>
              <a:rPr dirty="0" sz="2400" spc="-20">
                <a:solidFill>
                  <a:srgbClr val="191917"/>
                </a:solidFill>
                <a:latin typeface="Gill Sans MT"/>
                <a:cs typeface="Gill Sans MT"/>
              </a:rPr>
              <a:t>blood</a:t>
            </a:r>
            <a:r>
              <a:rPr dirty="0" sz="2400" spc="70">
                <a:solidFill>
                  <a:srgbClr val="191917"/>
                </a:solidFill>
                <a:latin typeface="Gill Sans MT"/>
                <a:cs typeface="Gill Sans MT"/>
              </a:rPr>
              <a:t> </a:t>
            </a:r>
            <a:r>
              <a:rPr dirty="0" sz="2400" spc="-20">
                <a:solidFill>
                  <a:srgbClr val="191917"/>
                </a:solidFill>
                <a:latin typeface="Gill Sans MT"/>
                <a:cs typeface="Gill Sans MT"/>
              </a:rPr>
              <a:t>vessels.</a:t>
            </a:r>
            <a:endParaRPr sz="2400">
              <a:latin typeface="Gill Sans MT"/>
              <a:cs typeface="Gill Sans MT"/>
            </a:endParaRPr>
          </a:p>
          <a:p>
            <a:pPr marL="584200">
              <a:lnSpc>
                <a:spcPct val="100000"/>
              </a:lnSpc>
              <a:spcBef>
                <a:spcPts val="1040"/>
              </a:spcBef>
              <a:tabLst>
                <a:tab pos="926465" algn="l"/>
              </a:tabLst>
            </a:pPr>
            <a:r>
              <a:rPr dirty="0" sz="2000" spc="-200">
                <a:solidFill>
                  <a:srgbClr val="2A1A00"/>
                </a:solidFill>
                <a:latin typeface="Arial"/>
                <a:cs typeface="Arial"/>
              </a:rPr>
              <a:t>§	</a:t>
            </a:r>
            <a:r>
              <a:rPr dirty="0" sz="2000" spc="-20">
                <a:solidFill>
                  <a:srgbClr val="191917"/>
                </a:solidFill>
                <a:latin typeface="Gill Sans MT"/>
                <a:cs typeface="Gill Sans MT"/>
              </a:rPr>
              <a:t>One </a:t>
            </a:r>
            <a:r>
              <a:rPr dirty="0" sz="2000">
                <a:solidFill>
                  <a:srgbClr val="191917"/>
                </a:solidFill>
                <a:latin typeface="Gill Sans MT"/>
                <a:cs typeface="Gill Sans MT"/>
              </a:rPr>
              <a:t>endothelial </a:t>
            </a:r>
            <a:r>
              <a:rPr dirty="0" sz="2000" spc="5">
                <a:solidFill>
                  <a:srgbClr val="191917"/>
                </a:solidFill>
                <a:latin typeface="Gill Sans MT"/>
                <a:cs typeface="Gill Sans MT"/>
              </a:rPr>
              <a:t>cell</a:t>
            </a:r>
            <a:r>
              <a:rPr dirty="0" sz="2000" spc="-30">
                <a:solidFill>
                  <a:srgbClr val="191917"/>
                </a:solidFill>
                <a:latin typeface="Gill Sans MT"/>
                <a:cs typeface="Gill Sans MT"/>
              </a:rPr>
              <a:t> </a:t>
            </a:r>
            <a:r>
              <a:rPr dirty="0" sz="2000" spc="15">
                <a:solidFill>
                  <a:srgbClr val="191917"/>
                </a:solidFill>
                <a:latin typeface="Gill Sans MT"/>
                <a:cs typeface="Gill Sans MT"/>
              </a:rPr>
              <a:t>thickness.</a:t>
            </a:r>
            <a:endParaRPr sz="2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  <a:tabLst>
                <a:tab pos="532765" algn="l"/>
              </a:tabLst>
            </a:pPr>
            <a:r>
              <a:rPr dirty="0" sz="2800" spc="935">
                <a:solidFill>
                  <a:srgbClr val="2A1A00"/>
                </a:solidFill>
                <a:latin typeface="Arial"/>
                <a:cs typeface="Arial"/>
              </a:rPr>
              <a:t>q	</a:t>
            </a:r>
            <a:r>
              <a:rPr dirty="0" sz="2400" spc="-5">
                <a:solidFill>
                  <a:srgbClr val="191917"/>
                </a:solidFill>
                <a:latin typeface="Gill Sans MT"/>
                <a:cs typeface="Gill Sans MT"/>
              </a:rPr>
              <a:t>Exchange</a:t>
            </a:r>
            <a:r>
              <a:rPr dirty="0" sz="2400" spc="-85">
                <a:solidFill>
                  <a:srgbClr val="191917"/>
                </a:solidFill>
                <a:latin typeface="Gill Sans MT"/>
                <a:cs typeface="Gill Sans MT"/>
              </a:rPr>
              <a:t> </a:t>
            </a:r>
            <a:r>
              <a:rPr dirty="0" sz="2400" spc="-20">
                <a:solidFill>
                  <a:srgbClr val="191917"/>
                </a:solidFill>
                <a:latin typeface="Gill Sans MT"/>
                <a:cs typeface="Gill Sans MT"/>
              </a:rPr>
              <a:t>vessels.</a:t>
            </a:r>
            <a:endParaRPr sz="2400">
              <a:latin typeface="Gill Sans MT"/>
              <a:cs typeface="Gill Sans MT"/>
            </a:endParaRPr>
          </a:p>
          <a:p>
            <a:pPr marL="927100" indent="-342900">
              <a:lnSpc>
                <a:spcPct val="100000"/>
              </a:lnSpc>
              <a:spcBef>
                <a:spcPts val="1040"/>
              </a:spcBef>
              <a:buClr>
                <a:srgbClr val="2A1A00"/>
              </a:buClr>
              <a:buFont typeface="Arial"/>
              <a:buChar char="§"/>
              <a:tabLst>
                <a:tab pos="926465" algn="l"/>
                <a:tab pos="927100" algn="l"/>
              </a:tabLst>
            </a:pPr>
            <a:r>
              <a:rPr dirty="0" sz="2000" spc="-10">
                <a:solidFill>
                  <a:srgbClr val="191917"/>
                </a:solidFill>
                <a:latin typeface="Gill Sans MT"/>
                <a:cs typeface="Gill Sans MT"/>
              </a:rPr>
              <a:t>Provide </a:t>
            </a:r>
            <a:r>
              <a:rPr dirty="0" sz="2000">
                <a:solidFill>
                  <a:srgbClr val="191917"/>
                </a:solidFill>
                <a:latin typeface="Gill Sans MT"/>
                <a:cs typeface="Gill Sans MT"/>
              </a:rPr>
              <a:t>direct </a:t>
            </a:r>
            <a:r>
              <a:rPr dirty="0" sz="2000" spc="25">
                <a:solidFill>
                  <a:srgbClr val="191917"/>
                </a:solidFill>
                <a:latin typeface="Gill Sans MT"/>
                <a:cs typeface="Gill Sans MT"/>
              </a:rPr>
              <a:t>access </a:t>
            </a:r>
            <a:r>
              <a:rPr dirty="0" sz="2000" spc="15">
                <a:solidFill>
                  <a:srgbClr val="191917"/>
                </a:solidFill>
                <a:latin typeface="Gill Sans MT"/>
                <a:cs typeface="Gill Sans MT"/>
              </a:rPr>
              <a:t>to</a:t>
            </a:r>
            <a:r>
              <a:rPr dirty="0" sz="2000" spc="-420">
                <a:solidFill>
                  <a:srgbClr val="191917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191917"/>
                </a:solidFill>
                <a:latin typeface="Gill Sans MT"/>
                <a:cs typeface="Gill Sans MT"/>
              </a:rPr>
              <a:t>cells.</a:t>
            </a:r>
            <a:endParaRPr sz="2000">
              <a:latin typeface="Gill Sans MT"/>
              <a:cs typeface="Gill Sans MT"/>
            </a:endParaRPr>
          </a:p>
          <a:p>
            <a:pPr marL="927100" indent="-342900">
              <a:lnSpc>
                <a:spcPct val="100000"/>
              </a:lnSpc>
              <a:spcBef>
                <a:spcPts val="1000"/>
              </a:spcBef>
              <a:buClr>
                <a:srgbClr val="2A1A00"/>
              </a:buClr>
              <a:buFont typeface="Arial"/>
              <a:buChar char="§"/>
              <a:tabLst>
                <a:tab pos="926465" algn="l"/>
                <a:tab pos="927100" algn="l"/>
              </a:tabLst>
            </a:pPr>
            <a:r>
              <a:rPr dirty="0" sz="2000" spc="15">
                <a:solidFill>
                  <a:srgbClr val="191917"/>
                </a:solidFill>
                <a:latin typeface="Gill Sans MT"/>
                <a:cs typeface="Gill Sans MT"/>
              </a:rPr>
              <a:t>Most</a:t>
            </a:r>
            <a:r>
              <a:rPr dirty="0" sz="2000" spc="-95">
                <a:solidFill>
                  <a:srgbClr val="191917"/>
                </a:solidFill>
                <a:latin typeface="Gill Sans MT"/>
                <a:cs typeface="Gill Sans MT"/>
              </a:rPr>
              <a:t> </a:t>
            </a:r>
            <a:r>
              <a:rPr dirty="0" sz="2000" spc="5">
                <a:solidFill>
                  <a:srgbClr val="191917"/>
                </a:solidFill>
                <a:latin typeface="Gill Sans MT"/>
                <a:cs typeface="Gill Sans MT"/>
              </a:rPr>
              <a:t>permeable.</a:t>
            </a:r>
            <a:endParaRPr sz="2000">
              <a:latin typeface="Gill Sans MT"/>
              <a:cs typeface="Gill Sans MT"/>
            </a:endParaRPr>
          </a:p>
          <a:p>
            <a:pPr marL="927100" marR="89535" indent="-342900">
              <a:lnSpc>
                <a:spcPct val="108300"/>
              </a:lnSpc>
              <a:spcBef>
                <a:spcPts val="700"/>
              </a:spcBef>
              <a:buClr>
                <a:srgbClr val="2A1A00"/>
              </a:buClr>
              <a:buFont typeface="Arial"/>
              <a:buChar char="§"/>
              <a:tabLst>
                <a:tab pos="926465" algn="l"/>
                <a:tab pos="927100" algn="l"/>
              </a:tabLst>
            </a:pPr>
            <a:r>
              <a:rPr dirty="0" sz="2000" spc="-5">
                <a:solidFill>
                  <a:srgbClr val="191917"/>
                </a:solidFill>
                <a:latin typeface="Gill Sans MT"/>
                <a:cs typeface="Gill Sans MT"/>
              </a:rPr>
              <a:t>Permits </a:t>
            </a:r>
            <a:r>
              <a:rPr dirty="0" sz="2000" spc="15">
                <a:solidFill>
                  <a:srgbClr val="191917"/>
                </a:solidFill>
                <a:latin typeface="Gill Sans MT"/>
                <a:cs typeface="Gill Sans MT"/>
              </a:rPr>
              <a:t>exchange </a:t>
            </a:r>
            <a:r>
              <a:rPr dirty="0" sz="2000" spc="-5">
                <a:solidFill>
                  <a:srgbClr val="191917"/>
                </a:solidFill>
                <a:latin typeface="Gill Sans MT"/>
                <a:cs typeface="Gill Sans MT"/>
              </a:rPr>
              <a:t>of</a:t>
            </a:r>
            <a:r>
              <a:rPr dirty="0" sz="2000" spc="-254">
                <a:solidFill>
                  <a:srgbClr val="191917"/>
                </a:solidFill>
                <a:latin typeface="Gill Sans MT"/>
                <a:cs typeface="Gill Sans MT"/>
              </a:rPr>
              <a:t> </a:t>
            </a:r>
            <a:r>
              <a:rPr dirty="0" sz="2000" spc="5">
                <a:solidFill>
                  <a:srgbClr val="191917"/>
                </a:solidFill>
                <a:latin typeface="Gill Sans MT"/>
                <a:cs typeface="Gill Sans MT"/>
              </a:rPr>
              <a:t>nutrients  </a:t>
            </a:r>
            <a:r>
              <a:rPr dirty="0" sz="2000">
                <a:solidFill>
                  <a:srgbClr val="191917"/>
                </a:solidFill>
                <a:latin typeface="Gill Sans MT"/>
                <a:cs typeface="Gill Sans MT"/>
              </a:rPr>
              <a:t>&amp;</a:t>
            </a:r>
            <a:r>
              <a:rPr dirty="0" sz="2000" spc="-80">
                <a:solidFill>
                  <a:srgbClr val="191917"/>
                </a:solidFill>
                <a:latin typeface="Gill Sans MT"/>
                <a:cs typeface="Gill Sans MT"/>
              </a:rPr>
              <a:t> </a:t>
            </a:r>
            <a:r>
              <a:rPr dirty="0" sz="2000" spc="15">
                <a:solidFill>
                  <a:srgbClr val="191917"/>
                </a:solidFill>
                <a:latin typeface="Gill Sans MT"/>
                <a:cs typeface="Gill Sans MT"/>
              </a:rPr>
              <a:t>wastes.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39100" y="25400"/>
            <a:ext cx="1079500" cy="44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87900" y="1625600"/>
            <a:ext cx="4089400" cy="3022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207693" y="6484483"/>
            <a:ext cx="24828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z="1000" spc="-20">
                <a:solidFill>
                  <a:srgbClr val="595959"/>
                </a:solidFill>
                <a:latin typeface="Times New Roman"/>
                <a:cs typeface="Times New Roman"/>
              </a:rPr>
              <a:t>Dr. </a:t>
            </a:r>
            <a:r>
              <a:rPr dirty="0" sz="1000" spc="-25">
                <a:solidFill>
                  <a:srgbClr val="595959"/>
                </a:solidFill>
                <a:latin typeface="Times New Roman"/>
                <a:cs typeface="Times New Roman"/>
              </a:rPr>
              <a:t>Abeer 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Al-Masri, </a:t>
            </a:r>
            <a:r>
              <a:rPr dirty="0" sz="1000" spc="-5">
                <a:solidFill>
                  <a:srgbClr val="595959"/>
                </a:solidFill>
                <a:latin typeface="Times New Roman"/>
                <a:cs typeface="Times New Roman"/>
              </a:rPr>
              <a:t>Faculty </a:t>
            </a:r>
            <a:r>
              <a:rPr dirty="0" sz="1000">
                <a:solidFill>
                  <a:srgbClr val="595959"/>
                </a:solidFill>
                <a:latin typeface="Times New Roman"/>
                <a:cs typeface="Times New Roman"/>
              </a:rPr>
              <a:t>of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Medicine,</a:t>
            </a:r>
            <a:r>
              <a:rPr dirty="0" sz="1000" spc="17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95959"/>
                </a:solidFill>
                <a:latin typeface="Times New Roman"/>
                <a:cs typeface="Times New Roman"/>
              </a:rPr>
              <a:t>KSU.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79548" y="6483767"/>
            <a:ext cx="965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10"/>
              </a:lnSpc>
            </a:pPr>
            <a:r>
              <a:rPr dirty="0" sz="1000" b="1">
                <a:solidFill>
                  <a:srgbClr val="595959"/>
                </a:solidFill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9300" y="1371600"/>
            <a:ext cx="4254500" cy="515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8071" rIns="0" bIns="0" rtlCol="0" vert="horz">
            <a:spAutoFit/>
          </a:bodyPr>
          <a:lstStyle/>
          <a:p>
            <a:pPr marL="1408430">
              <a:lnSpc>
                <a:spcPct val="100000"/>
              </a:lnSpc>
            </a:pPr>
            <a:r>
              <a:rPr dirty="0" sz="2800" spc="145">
                <a:solidFill>
                  <a:srgbClr val="002060"/>
                </a:solidFill>
              </a:rPr>
              <a:t>CAPILLARY</a:t>
            </a:r>
            <a:r>
              <a:rPr dirty="0" sz="2800" spc="-85">
                <a:solidFill>
                  <a:srgbClr val="002060"/>
                </a:solidFill>
              </a:rPr>
              <a:t> </a:t>
            </a:r>
            <a:r>
              <a:rPr dirty="0" sz="2800" spc="185">
                <a:solidFill>
                  <a:srgbClr val="002060"/>
                </a:solidFill>
              </a:rPr>
              <a:t>NETWORK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5308600" y="2120900"/>
            <a:ext cx="3302000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181013" y="2328026"/>
            <a:ext cx="2313940" cy="641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40"/>
              </a:lnSpc>
            </a:pPr>
            <a:r>
              <a:rPr dirty="0" sz="1600" spc="10">
                <a:solidFill>
                  <a:srgbClr val="FFFFFF"/>
                </a:solidFill>
                <a:latin typeface="Gill Sans MT"/>
                <a:cs typeface="Gill Sans MT"/>
              </a:rPr>
              <a:t>Blood </a:t>
            </a:r>
            <a:r>
              <a:rPr dirty="0" sz="1600" spc="20">
                <a:solidFill>
                  <a:srgbClr val="FFFFFF"/>
                </a:solidFill>
                <a:latin typeface="Gill Sans MT"/>
                <a:cs typeface="Gill Sans MT"/>
              </a:rPr>
              <a:t>flows </a:t>
            </a:r>
            <a:r>
              <a:rPr dirty="0" sz="1600" spc="-5">
                <a:solidFill>
                  <a:srgbClr val="FFFFFF"/>
                </a:solidFill>
                <a:latin typeface="Gill Sans MT"/>
                <a:cs typeface="Gill Sans MT"/>
              </a:rPr>
              <a:t>from</a:t>
            </a:r>
            <a:r>
              <a:rPr dirty="0" sz="1600" spc="-29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600" spc="5">
                <a:solidFill>
                  <a:srgbClr val="FFFFFF"/>
                </a:solidFill>
                <a:latin typeface="Gill Sans MT"/>
                <a:cs typeface="Gill Sans MT"/>
              </a:rPr>
              <a:t>arterioles</a:t>
            </a:r>
            <a:endParaRPr sz="1600">
              <a:latin typeface="Gill Sans MT"/>
              <a:cs typeface="Gill Sans MT"/>
            </a:endParaRPr>
          </a:p>
          <a:p>
            <a:pPr marL="76200" marR="19685" indent="-63500">
              <a:lnSpc>
                <a:spcPts val="1600"/>
              </a:lnSpc>
              <a:spcBef>
                <a:spcPts val="209"/>
              </a:spcBef>
            </a:pPr>
            <a:r>
              <a:rPr dirty="0" sz="1600" spc="-10">
                <a:solidFill>
                  <a:srgbClr val="FFFFFF"/>
                </a:solidFill>
                <a:latin typeface="Gill Sans MT"/>
                <a:cs typeface="Gill Sans MT"/>
              </a:rPr>
              <a:t>through </a:t>
            </a:r>
            <a:r>
              <a:rPr dirty="0" sz="1600">
                <a:solidFill>
                  <a:srgbClr val="FFFFFF"/>
                </a:solidFill>
                <a:latin typeface="Gill Sans MT"/>
                <a:cs typeface="Gill Sans MT"/>
              </a:rPr>
              <a:t>metarterioles,</a:t>
            </a:r>
            <a:r>
              <a:rPr dirty="0" sz="1600" spc="-17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Gill Sans MT"/>
                <a:cs typeface="Gill Sans MT"/>
              </a:rPr>
              <a:t>then  </a:t>
            </a:r>
            <a:r>
              <a:rPr dirty="0" sz="1600" spc="-10">
                <a:solidFill>
                  <a:srgbClr val="FFFFFF"/>
                </a:solidFill>
                <a:latin typeface="Gill Sans MT"/>
                <a:cs typeface="Gill Sans MT"/>
              </a:rPr>
              <a:t>through </a:t>
            </a:r>
            <a:r>
              <a:rPr dirty="0" sz="1600" spc="10">
                <a:solidFill>
                  <a:srgbClr val="FFFFFF"/>
                </a:solidFill>
                <a:latin typeface="Gill Sans MT"/>
                <a:cs typeface="Gill Sans MT"/>
              </a:rPr>
              <a:t>capillary</a:t>
            </a:r>
            <a:r>
              <a:rPr dirty="0" sz="1600" spc="-10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600">
                <a:solidFill>
                  <a:srgbClr val="FFFFFF"/>
                </a:solidFill>
                <a:latin typeface="Gill Sans MT"/>
                <a:cs typeface="Gill Sans MT"/>
              </a:rPr>
              <a:t>network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54600" y="2273300"/>
            <a:ext cx="723900" cy="749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97500" y="3543300"/>
            <a:ext cx="3200400" cy="622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363030" y="3709403"/>
            <a:ext cx="1888489" cy="256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solidFill>
                  <a:srgbClr val="FFFFFF"/>
                </a:solidFill>
                <a:latin typeface="Gill Sans MT"/>
                <a:cs typeface="Gill Sans MT"/>
              </a:rPr>
              <a:t>Venules </a:t>
            </a:r>
            <a:r>
              <a:rPr dirty="0" sz="1600">
                <a:solidFill>
                  <a:srgbClr val="FFFFFF"/>
                </a:solidFill>
                <a:latin typeface="Gill Sans MT"/>
                <a:cs typeface="Gill Sans MT"/>
              </a:rPr>
              <a:t>drain</a:t>
            </a:r>
            <a:r>
              <a:rPr dirty="0" sz="1600" spc="-17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600">
                <a:solidFill>
                  <a:srgbClr val="FFFFFF"/>
                </a:solidFill>
                <a:latin typeface="Gill Sans MT"/>
                <a:cs typeface="Gill Sans MT"/>
              </a:rPr>
              <a:t>network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54600" y="3530600"/>
            <a:ext cx="749300" cy="647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321300" y="4521200"/>
            <a:ext cx="3314700" cy="1219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340182" y="4705164"/>
            <a:ext cx="2064385" cy="859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555"/>
              </a:lnSpc>
            </a:pPr>
            <a:r>
              <a:rPr dirty="0" sz="1600" spc="-15">
                <a:solidFill>
                  <a:srgbClr val="FFFFFF"/>
                </a:solidFill>
                <a:latin typeface="Gill Sans MT"/>
                <a:cs typeface="Gill Sans MT"/>
              </a:rPr>
              <a:t>Smooth </a:t>
            </a:r>
            <a:r>
              <a:rPr dirty="0" sz="1600" spc="-5">
                <a:solidFill>
                  <a:srgbClr val="FFFFFF"/>
                </a:solidFill>
                <a:latin typeface="Gill Sans MT"/>
                <a:cs typeface="Gill Sans MT"/>
              </a:rPr>
              <a:t>muscle</a:t>
            </a:r>
            <a:r>
              <a:rPr dirty="0" sz="1600" spc="-1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600" spc="2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endParaRPr sz="1600">
              <a:latin typeface="Gill Sans MT"/>
              <a:cs typeface="Gill Sans MT"/>
            </a:endParaRPr>
          </a:p>
          <a:p>
            <a:pPr algn="ctr" marL="12065" marR="5080">
              <a:lnSpc>
                <a:spcPct val="85900"/>
              </a:lnSpc>
              <a:spcBef>
                <a:spcPts val="160"/>
              </a:spcBef>
            </a:pPr>
            <a:r>
              <a:rPr dirty="0" sz="1600" spc="5">
                <a:solidFill>
                  <a:srgbClr val="FFFFFF"/>
                </a:solidFill>
                <a:latin typeface="Gill Sans MT"/>
                <a:cs typeface="Gill Sans MT"/>
              </a:rPr>
              <a:t>arterioles,</a:t>
            </a:r>
            <a:r>
              <a:rPr dirty="0" sz="1600" spc="-26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600">
                <a:solidFill>
                  <a:srgbClr val="FFFFFF"/>
                </a:solidFill>
                <a:latin typeface="Gill Sans MT"/>
                <a:cs typeface="Gill Sans MT"/>
              </a:rPr>
              <a:t>metarterioles,  </a:t>
            </a:r>
            <a:r>
              <a:rPr dirty="0" sz="1600" spc="10">
                <a:solidFill>
                  <a:srgbClr val="FFFFFF"/>
                </a:solidFill>
                <a:latin typeface="Gill Sans MT"/>
                <a:cs typeface="Gill Sans MT"/>
              </a:rPr>
              <a:t>precapillary </a:t>
            </a:r>
            <a:r>
              <a:rPr dirty="0" sz="1600" spc="-5">
                <a:solidFill>
                  <a:srgbClr val="FFFFFF"/>
                </a:solidFill>
                <a:latin typeface="Gill Sans MT"/>
                <a:cs typeface="Gill Sans MT"/>
              </a:rPr>
              <a:t>sphincters  </a:t>
            </a:r>
            <a:r>
              <a:rPr dirty="0" sz="1600" spc="5">
                <a:solidFill>
                  <a:srgbClr val="FFFFFF"/>
                </a:solidFill>
                <a:latin typeface="Gill Sans MT"/>
                <a:cs typeface="Gill Sans MT"/>
              </a:rPr>
              <a:t>regulates </a:t>
            </a:r>
            <a:r>
              <a:rPr dirty="0" sz="1600" spc="15">
                <a:solidFill>
                  <a:srgbClr val="FFFFFF"/>
                </a:solidFill>
                <a:latin typeface="Gill Sans MT"/>
                <a:cs typeface="Gill Sans MT"/>
              </a:rPr>
              <a:t>blood</a:t>
            </a:r>
            <a:r>
              <a:rPr dirty="0" sz="1600" spc="-32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600" spc="15">
                <a:solidFill>
                  <a:srgbClr val="FFFFFF"/>
                </a:solidFill>
                <a:latin typeface="Gill Sans MT"/>
                <a:cs typeface="Gill Sans MT"/>
              </a:rPr>
              <a:t>flow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54600" y="4775200"/>
            <a:ext cx="812800" cy="711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039100" y="25400"/>
            <a:ext cx="1079500" cy="444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8511540" y="6421715"/>
            <a:ext cx="965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10"/>
              </a:lnSpc>
            </a:pPr>
            <a:r>
              <a:rPr dirty="0" sz="1000" b="1">
                <a:solidFill>
                  <a:srgbClr val="595959"/>
                </a:solidFill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22831" y="6576384"/>
            <a:ext cx="24828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z="1000" spc="-20">
                <a:solidFill>
                  <a:srgbClr val="595959"/>
                </a:solidFill>
                <a:latin typeface="Times New Roman"/>
                <a:cs typeface="Times New Roman"/>
              </a:rPr>
              <a:t>Dr. </a:t>
            </a:r>
            <a:r>
              <a:rPr dirty="0" sz="1000" spc="-25">
                <a:solidFill>
                  <a:srgbClr val="595959"/>
                </a:solidFill>
                <a:latin typeface="Times New Roman"/>
                <a:cs typeface="Times New Roman"/>
              </a:rPr>
              <a:t>Abeer 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Al-Masri, </a:t>
            </a:r>
            <a:r>
              <a:rPr dirty="0" sz="1000" spc="-5">
                <a:solidFill>
                  <a:srgbClr val="595959"/>
                </a:solidFill>
                <a:latin typeface="Times New Roman"/>
                <a:cs typeface="Times New Roman"/>
              </a:rPr>
              <a:t>Faculty </a:t>
            </a:r>
            <a:r>
              <a:rPr dirty="0" sz="1000">
                <a:solidFill>
                  <a:srgbClr val="595959"/>
                </a:solidFill>
                <a:latin typeface="Times New Roman"/>
                <a:cs typeface="Times New Roman"/>
              </a:rPr>
              <a:t>of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Medicine,</a:t>
            </a:r>
            <a:r>
              <a:rPr dirty="0" sz="1000" spc="17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95959"/>
                </a:solidFill>
                <a:latin typeface="Times New Roman"/>
                <a:cs typeface="Times New Roman"/>
              </a:rPr>
              <a:t>KSU.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928100" cy="6858000"/>
          </a:xfrm>
          <a:custGeom>
            <a:avLst/>
            <a:gdLst/>
            <a:ahLst/>
            <a:cxnLst/>
            <a:rect l="l" t="t" r="r" b="b"/>
            <a:pathLst>
              <a:path w="8928100" h="6858000">
                <a:moveTo>
                  <a:pt x="0" y="6858000"/>
                </a:moveTo>
                <a:lnTo>
                  <a:pt x="8928100" y="6858000"/>
                </a:lnTo>
                <a:lnTo>
                  <a:pt x="89281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3F3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28100" y="0"/>
            <a:ext cx="215900" cy="6858000"/>
          </a:xfrm>
          <a:custGeom>
            <a:avLst/>
            <a:gdLst/>
            <a:ahLst/>
            <a:cxnLst/>
            <a:rect l="l" t="t" r="r" b="b"/>
            <a:pathLst>
              <a:path w="215900" h="6858000">
                <a:moveTo>
                  <a:pt x="0" y="6858000"/>
                </a:moveTo>
                <a:lnTo>
                  <a:pt x="215900" y="6858000"/>
                </a:lnTo>
                <a:lnTo>
                  <a:pt x="2159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673100" cy="6858000"/>
          </a:xfrm>
          <a:custGeom>
            <a:avLst/>
            <a:gdLst/>
            <a:ahLst/>
            <a:cxnLst/>
            <a:rect l="l" t="t" r="r" b="b"/>
            <a:pathLst>
              <a:path w="673100" h="6858000">
                <a:moveTo>
                  <a:pt x="494456" y="0"/>
                </a:moveTo>
                <a:lnTo>
                  <a:pt x="0" y="0"/>
                </a:lnTo>
                <a:lnTo>
                  <a:pt x="0" y="6858000"/>
                </a:lnTo>
                <a:lnTo>
                  <a:pt x="494456" y="6858000"/>
                </a:lnTo>
                <a:lnTo>
                  <a:pt x="496238" y="6800908"/>
                </a:lnTo>
                <a:lnTo>
                  <a:pt x="501292" y="6750097"/>
                </a:lnTo>
                <a:lnTo>
                  <a:pt x="509183" y="6704731"/>
                </a:lnTo>
                <a:lnTo>
                  <a:pt x="519473" y="6663971"/>
                </a:lnTo>
                <a:lnTo>
                  <a:pt x="531727" y="6626980"/>
                </a:lnTo>
                <a:lnTo>
                  <a:pt x="560379" y="6560954"/>
                </a:lnTo>
                <a:lnTo>
                  <a:pt x="591650" y="6499954"/>
                </a:lnTo>
                <a:lnTo>
                  <a:pt x="607176" y="6469245"/>
                </a:lnTo>
                <a:lnTo>
                  <a:pt x="635829" y="6403219"/>
                </a:lnTo>
                <a:lnTo>
                  <a:pt x="648083" y="6366228"/>
                </a:lnTo>
                <a:lnTo>
                  <a:pt x="658373" y="6325468"/>
                </a:lnTo>
                <a:lnTo>
                  <a:pt x="666264" y="6280102"/>
                </a:lnTo>
                <a:lnTo>
                  <a:pt x="671318" y="6229291"/>
                </a:lnTo>
                <a:lnTo>
                  <a:pt x="673100" y="6172200"/>
                </a:lnTo>
                <a:lnTo>
                  <a:pt x="671318" y="6115108"/>
                </a:lnTo>
                <a:lnTo>
                  <a:pt x="666264" y="6064297"/>
                </a:lnTo>
                <a:lnTo>
                  <a:pt x="658373" y="6018931"/>
                </a:lnTo>
                <a:lnTo>
                  <a:pt x="648083" y="5978171"/>
                </a:lnTo>
                <a:lnTo>
                  <a:pt x="635829" y="5941180"/>
                </a:lnTo>
                <a:lnTo>
                  <a:pt x="607176" y="5875154"/>
                </a:lnTo>
                <a:lnTo>
                  <a:pt x="575906" y="5814154"/>
                </a:lnTo>
                <a:lnTo>
                  <a:pt x="560379" y="5783445"/>
                </a:lnTo>
                <a:lnTo>
                  <a:pt x="531727" y="5717419"/>
                </a:lnTo>
                <a:lnTo>
                  <a:pt x="519473" y="5680428"/>
                </a:lnTo>
                <a:lnTo>
                  <a:pt x="509183" y="5639668"/>
                </a:lnTo>
                <a:lnTo>
                  <a:pt x="501292" y="5594302"/>
                </a:lnTo>
                <a:lnTo>
                  <a:pt x="496238" y="5543491"/>
                </a:lnTo>
                <a:lnTo>
                  <a:pt x="494456" y="5486400"/>
                </a:lnTo>
                <a:lnTo>
                  <a:pt x="496238" y="5429308"/>
                </a:lnTo>
                <a:lnTo>
                  <a:pt x="501292" y="5378497"/>
                </a:lnTo>
                <a:lnTo>
                  <a:pt x="509183" y="5333131"/>
                </a:lnTo>
                <a:lnTo>
                  <a:pt x="519473" y="5292371"/>
                </a:lnTo>
                <a:lnTo>
                  <a:pt x="531727" y="5255380"/>
                </a:lnTo>
                <a:lnTo>
                  <a:pt x="560379" y="5189354"/>
                </a:lnTo>
                <a:lnTo>
                  <a:pt x="591650" y="5128354"/>
                </a:lnTo>
                <a:lnTo>
                  <a:pt x="607176" y="5097645"/>
                </a:lnTo>
                <a:lnTo>
                  <a:pt x="635829" y="5031619"/>
                </a:lnTo>
                <a:lnTo>
                  <a:pt x="648083" y="4994628"/>
                </a:lnTo>
                <a:lnTo>
                  <a:pt x="658373" y="4953868"/>
                </a:lnTo>
                <a:lnTo>
                  <a:pt x="666264" y="4908502"/>
                </a:lnTo>
                <a:lnTo>
                  <a:pt x="671318" y="4857691"/>
                </a:lnTo>
                <a:lnTo>
                  <a:pt x="673100" y="4800600"/>
                </a:lnTo>
                <a:lnTo>
                  <a:pt x="671318" y="4743508"/>
                </a:lnTo>
                <a:lnTo>
                  <a:pt x="666264" y="4692697"/>
                </a:lnTo>
                <a:lnTo>
                  <a:pt x="658373" y="4647331"/>
                </a:lnTo>
                <a:lnTo>
                  <a:pt x="648083" y="4606571"/>
                </a:lnTo>
                <a:lnTo>
                  <a:pt x="635829" y="4569580"/>
                </a:lnTo>
                <a:lnTo>
                  <a:pt x="607176" y="4503554"/>
                </a:lnTo>
                <a:lnTo>
                  <a:pt x="575906" y="4442554"/>
                </a:lnTo>
                <a:lnTo>
                  <a:pt x="560379" y="4411845"/>
                </a:lnTo>
                <a:lnTo>
                  <a:pt x="531727" y="4345819"/>
                </a:lnTo>
                <a:lnTo>
                  <a:pt x="519473" y="4308828"/>
                </a:lnTo>
                <a:lnTo>
                  <a:pt x="509183" y="4268068"/>
                </a:lnTo>
                <a:lnTo>
                  <a:pt x="501292" y="4222702"/>
                </a:lnTo>
                <a:lnTo>
                  <a:pt x="496238" y="4171891"/>
                </a:lnTo>
                <a:lnTo>
                  <a:pt x="494456" y="4114800"/>
                </a:lnTo>
                <a:lnTo>
                  <a:pt x="496238" y="4057708"/>
                </a:lnTo>
                <a:lnTo>
                  <a:pt x="501292" y="4006897"/>
                </a:lnTo>
                <a:lnTo>
                  <a:pt x="509183" y="3961531"/>
                </a:lnTo>
                <a:lnTo>
                  <a:pt x="519473" y="3920771"/>
                </a:lnTo>
                <a:lnTo>
                  <a:pt x="531727" y="3883780"/>
                </a:lnTo>
                <a:lnTo>
                  <a:pt x="560379" y="3817754"/>
                </a:lnTo>
                <a:lnTo>
                  <a:pt x="591650" y="3756754"/>
                </a:lnTo>
                <a:lnTo>
                  <a:pt x="607176" y="3726045"/>
                </a:lnTo>
                <a:lnTo>
                  <a:pt x="635829" y="3660019"/>
                </a:lnTo>
                <a:lnTo>
                  <a:pt x="648083" y="3623028"/>
                </a:lnTo>
                <a:lnTo>
                  <a:pt x="658373" y="3582268"/>
                </a:lnTo>
                <a:lnTo>
                  <a:pt x="666264" y="3536902"/>
                </a:lnTo>
                <a:lnTo>
                  <a:pt x="671318" y="3486091"/>
                </a:lnTo>
                <a:lnTo>
                  <a:pt x="673100" y="3429000"/>
                </a:lnTo>
                <a:lnTo>
                  <a:pt x="671318" y="3371908"/>
                </a:lnTo>
                <a:lnTo>
                  <a:pt x="666264" y="3321097"/>
                </a:lnTo>
                <a:lnTo>
                  <a:pt x="658373" y="3275731"/>
                </a:lnTo>
                <a:lnTo>
                  <a:pt x="648083" y="3234971"/>
                </a:lnTo>
                <a:lnTo>
                  <a:pt x="635829" y="3197980"/>
                </a:lnTo>
                <a:lnTo>
                  <a:pt x="607176" y="3131954"/>
                </a:lnTo>
                <a:lnTo>
                  <a:pt x="575906" y="3070954"/>
                </a:lnTo>
                <a:lnTo>
                  <a:pt x="560379" y="3040245"/>
                </a:lnTo>
                <a:lnTo>
                  <a:pt x="531727" y="2974219"/>
                </a:lnTo>
                <a:lnTo>
                  <a:pt x="519473" y="2937228"/>
                </a:lnTo>
                <a:lnTo>
                  <a:pt x="509183" y="2896468"/>
                </a:lnTo>
                <a:lnTo>
                  <a:pt x="501292" y="2851102"/>
                </a:lnTo>
                <a:lnTo>
                  <a:pt x="496238" y="2800291"/>
                </a:lnTo>
                <a:lnTo>
                  <a:pt x="494456" y="2743200"/>
                </a:lnTo>
                <a:lnTo>
                  <a:pt x="496238" y="2686108"/>
                </a:lnTo>
                <a:lnTo>
                  <a:pt x="501292" y="2635297"/>
                </a:lnTo>
                <a:lnTo>
                  <a:pt x="509183" y="2589931"/>
                </a:lnTo>
                <a:lnTo>
                  <a:pt x="519473" y="2549171"/>
                </a:lnTo>
                <a:lnTo>
                  <a:pt x="531727" y="2512180"/>
                </a:lnTo>
                <a:lnTo>
                  <a:pt x="560379" y="2446154"/>
                </a:lnTo>
                <a:lnTo>
                  <a:pt x="591650" y="2385154"/>
                </a:lnTo>
                <a:lnTo>
                  <a:pt x="607176" y="2354445"/>
                </a:lnTo>
                <a:lnTo>
                  <a:pt x="635829" y="2288419"/>
                </a:lnTo>
                <a:lnTo>
                  <a:pt x="648083" y="2251428"/>
                </a:lnTo>
                <a:lnTo>
                  <a:pt x="658373" y="2210668"/>
                </a:lnTo>
                <a:lnTo>
                  <a:pt x="666264" y="2165302"/>
                </a:lnTo>
                <a:lnTo>
                  <a:pt x="671318" y="2114491"/>
                </a:lnTo>
                <a:lnTo>
                  <a:pt x="673100" y="2057400"/>
                </a:lnTo>
                <a:lnTo>
                  <a:pt x="671318" y="2000308"/>
                </a:lnTo>
                <a:lnTo>
                  <a:pt x="666264" y="1949497"/>
                </a:lnTo>
                <a:lnTo>
                  <a:pt x="658373" y="1904131"/>
                </a:lnTo>
                <a:lnTo>
                  <a:pt x="648083" y="1863371"/>
                </a:lnTo>
                <a:lnTo>
                  <a:pt x="635829" y="1826380"/>
                </a:lnTo>
                <a:lnTo>
                  <a:pt x="607176" y="1760354"/>
                </a:lnTo>
                <a:lnTo>
                  <a:pt x="575906" y="1699354"/>
                </a:lnTo>
                <a:lnTo>
                  <a:pt x="560379" y="1668645"/>
                </a:lnTo>
                <a:lnTo>
                  <a:pt x="531727" y="1602619"/>
                </a:lnTo>
                <a:lnTo>
                  <a:pt x="519473" y="1565628"/>
                </a:lnTo>
                <a:lnTo>
                  <a:pt x="509183" y="1524868"/>
                </a:lnTo>
                <a:lnTo>
                  <a:pt x="501292" y="1479502"/>
                </a:lnTo>
                <a:lnTo>
                  <a:pt x="496238" y="1428691"/>
                </a:lnTo>
                <a:lnTo>
                  <a:pt x="494456" y="1371600"/>
                </a:lnTo>
                <a:lnTo>
                  <a:pt x="496238" y="1314508"/>
                </a:lnTo>
                <a:lnTo>
                  <a:pt x="501292" y="1263697"/>
                </a:lnTo>
                <a:lnTo>
                  <a:pt x="509183" y="1218331"/>
                </a:lnTo>
                <a:lnTo>
                  <a:pt x="519473" y="1177571"/>
                </a:lnTo>
                <a:lnTo>
                  <a:pt x="531727" y="1140580"/>
                </a:lnTo>
                <a:lnTo>
                  <a:pt x="560379" y="1074554"/>
                </a:lnTo>
                <a:lnTo>
                  <a:pt x="591650" y="1013554"/>
                </a:lnTo>
                <a:lnTo>
                  <a:pt x="607176" y="982845"/>
                </a:lnTo>
                <a:lnTo>
                  <a:pt x="635829" y="916819"/>
                </a:lnTo>
                <a:lnTo>
                  <a:pt x="648083" y="879828"/>
                </a:lnTo>
                <a:lnTo>
                  <a:pt x="658373" y="839068"/>
                </a:lnTo>
                <a:lnTo>
                  <a:pt x="666264" y="793702"/>
                </a:lnTo>
                <a:lnTo>
                  <a:pt x="671318" y="742891"/>
                </a:lnTo>
                <a:lnTo>
                  <a:pt x="673100" y="685800"/>
                </a:lnTo>
                <a:lnTo>
                  <a:pt x="671318" y="628708"/>
                </a:lnTo>
                <a:lnTo>
                  <a:pt x="666264" y="577897"/>
                </a:lnTo>
                <a:lnTo>
                  <a:pt x="658373" y="532531"/>
                </a:lnTo>
                <a:lnTo>
                  <a:pt x="648083" y="491771"/>
                </a:lnTo>
                <a:lnTo>
                  <a:pt x="635829" y="454780"/>
                </a:lnTo>
                <a:lnTo>
                  <a:pt x="607176" y="388754"/>
                </a:lnTo>
                <a:lnTo>
                  <a:pt x="575906" y="327754"/>
                </a:lnTo>
                <a:lnTo>
                  <a:pt x="560379" y="297045"/>
                </a:lnTo>
                <a:lnTo>
                  <a:pt x="531727" y="231019"/>
                </a:lnTo>
                <a:lnTo>
                  <a:pt x="519473" y="194028"/>
                </a:lnTo>
                <a:lnTo>
                  <a:pt x="509183" y="153268"/>
                </a:lnTo>
                <a:lnTo>
                  <a:pt x="501292" y="107902"/>
                </a:lnTo>
                <a:lnTo>
                  <a:pt x="496238" y="57091"/>
                </a:lnTo>
                <a:lnTo>
                  <a:pt x="494456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93700" y="0"/>
            <a:ext cx="85725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039100" y="25400"/>
            <a:ext cx="1079500" cy="44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403590" y="6483767"/>
            <a:ext cx="965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10"/>
              </a:lnSpc>
            </a:pPr>
            <a:r>
              <a:rPr dirty="0" sz="1000" b="1">
                <a:solidFill>
                  <a:srgbClr val="595959"/>
                </a:solidFill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4264025" marR="24130">
              <a:lnSpc>
                <a:spcPts val="3180"/>
              </a:lnSpc>
            </a:pPr>
            <a:r>
              <a:rPr dirty="0" sz="2800" spc="145"/>
              <a:t>TYPES</a:t>
            </a:r>
            <a:r>
              <a:rPr dirty="0" sz="2800" spc="65"/>
              <a:t> </a:t>
            </a:r>
            <a:r>
              <a:rPr dirty="0" sz="2800" spc="80"/>
              <a:t>OF</a:t>
            </a:r>
            <a:endParaRPr sz="2800"/>
          </a:p>
          <a:p>
            <a:pPr algn="ctr" marL="4264025">
              <a:lnSpc>
                <a:spcPts val="3180"/>
              </a:lnSpc>
            </a:pPr>
            <a:r>
              <a:rPr dirty="0" sz="2800" spc="160"/>
              <a:t>CAPILLARIES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825500" y="0"/>
            <a:ext cx="3530600" cy="350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364990" y="1773400"/>
            <a:ext cx="3959860" cy="3589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9100" marR="5080" indent="-406400">
              <a:lnSpc>
                <a:spcPct val="109800"/>
              </a:lnSpc>
              <a:tabLst>
                <a:tab pos="418465" algn="l"/>
              </a:tabLst>
            </a:pPr>
            <a:r>
              <a:rPr dirty="0" sz="2200" spc="735">
                <a:solidFill>
                  <a:srgbClr val="2A1A00"/>
                </a:solidFill>
                <a:latin typeface="Arial"/>
                <a:cs typeface="Arial"/>
              </a:rPr>
              <a:t>q	</a:t>
            </a:r>
            <a:r>
              <a:rPr dirty="0" sz="2200" spc="5" b="1">
                <a:solidFill>
                  <a:srgbClr val="191917"/>
                </a:solidFill>
                <a:latin typeface="Arial Black"/>
                <a:cs typeface="Arial Black"/>
              </a:rPr>
              <a:t>Types </a:t>
            </a:r>
            <a:r>
              <a:rPr dirty="0" sz="2200" spc="15" b="1">
                <a:solidFill>
                  <a:srgbClr val="191917"/>
                </a:solidFill>
                <a:latin typeface="Arial Black"/>
                <a:cs typeface="Arial Black"/>
              </a:rPr>
              <a:t>are</a:t>
            </a:r>
            <a:r>
              <a:rPr dirty="0" sz="2200" spc="-125" b="1">
                <a:solidFill>
                  <a:srgbClr val="191917"/>
                </a:solidFill>
                <a:latin typeface="Arial Black"/>
                <a:cs typeface="Arial Black"/>
              </a:rPr>
              <a:t> </a:t>
            </a:r>
            <a:r>
              <a:rPr dirty="0" sz="2200" spc="-20" b="1">
                <a:solidFill>
                  <a:srgbClr val="191917"/>
                </a:solidFill>
                <a:latin typeface="Arial Black"/>
                <a:cs typeface="Arial Black"/>
              </a:rPr>
              <a:t>classified</a:t>
            </a:r>
            <a:r>
              <a:rPr dirty="0" sz="2200" spc="60" b="1">
                <a:solidFill>
                  <a:srgbClr val="191917"/>
                </a:solidFill>
                <a:latin typeface="Arial Black"/>
                <a:cs typeface="Arial Black"/>
              </a:rPr>
              <a:t> </a:t>
            </a:r>
            <a:r>
              <a:rPr dirty="0" sz="2200" spc="30" b="1">
                <a:solidFill>
                  <a:srgbClr val="191917"/>
                </a:solidFill>
                <a:latin typeface="Arial Black"/>
                <a:cs typeface="Arial Black"/>
              </a:rPr>
              <a:t>by  </a:t>
            </a:r>
            <a:r>
              <a:rPr dirty="0" sz="2200" spc="10" b="1">
                <a:latin typeface="Arial Black"/>
                <a:cs typeface="Arial Black"/>
              </a:rPr>
              <a:t>diameter/permeability:</a:t>
            </a:r>
            <a:endParaRPr sz="2200">
              <a:latin typeface="Arial Black"/>
              <a:cs typeface="Arial Black"/>
            </a:endParaRPr>
          </a:p>
          <a:p>
            <a:pPr marL="698500" indent="-228600">
              <a:lnSpc>
                <a:spcPct val="100000"/>
              </a:lnSpc>
              <a:spcBef>
                <a:spcPts val="1560"/>
              </a:spcBef>
              <a:buClr>
                <a:srgbClr val="FF0000"/>
              </a:buClr>
              <a:buFont typeface="Gill Sans MT"/>
              <a:buChar char="–"/>
              <a:tabLst>
                <a:tab pos="698500" algn="l"/>
              </a:tabLst>
            </a:pPr>
            <a:r>
              <a:rPr dirty="0" sz="2000" spc="-15" b="1">
                <a:solidFill>
                  <a:srgbClr val="002060"/>
                </a:solidFill>
                <a:latin typeface="Arial Black"/>
                <a:cs typeface="Arial Black"/>
              </a:rPr>
              <a:t>Continuous</a:t>
            </a:r>
            <a:endParaRPr sz="2000">
              <a:latin typeface="Arial Black"/>
              <a:cs typeface="Arial Black"/>
            </a:endParaRPr>
          </a:p>
          <a:p>
            <a:pPr lvl="1" marL="1155700" indent="-228600">
              <a:lnSpc>
                <a:spcPct val="100000"/>
              </a:lnSpc>
              <a:spcBef>
                <a:spcPts val="200"/>
              </a:spcBef>
              <a:buClr>
                <a:srgbClr val="2A1A00"/>
              </a:buClr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dirty="0" sz="2000">
                <a:solidFill>
                  <a:srgbClr val="191917"/>
                </a:solidFill>
                <a:latin typeface="Gill Sans MT"/>
                <a:cs typeface="Gill Sans MT"/>
              </a:rPr>
              <a:t>Do </a:t>
            </a:r>
            <a:r>
              <a:rPr dirty="0" sz="2000" spc="-5">
                <a:solidFill>
                  <a:srgbClr val="191917"/>
                </a:solidFill>
                <a:latin typeface="Gill Sans MT"/>
                <a:cs typeface="Gill Sans MT"/>
              </a:rPr>
              <a:t>not </a:t>
            </a:r>
            <a:r>
              <a:rPr dirty="0" sz="2000" spc="-10">
                <a:solidFill>
                  <a:srgbClr val="191917"/>
                </a:solidFill>
                <a:latin typeface="Gill Sans MT"/>
                <a:cs typeface="Gill Sans MT"/>
              </a:rPr>
              <a:t>have</a:t>
            </a:r>
            <a:r>
              <a:rPr dirty="0" sz="2000" spc="-155">
                <a:solidFill>
                  <a:srgbClr val="191917"/>
                </a:solidFill>
                <a:latin typeface="Gill Sans MT"/>
                <a:cs typeface="Gill Sans MT"/>
              </a:rPr>
              <a:t> </a:t>
            </a:r>
            <a:r>
              <a:rPr dirty="0" sz="2000" spc="20">
                <a:solidFill>
                  <a:srgbClr val="191917"/>
                </a:solidFill>
                <a:latin typeface="Gill Sans MT"/>
                <a:cs typeface="Gill Sans MT"/>
              </a:rPr>
              <a:t>fenestrae.</a:t>
            </a:r>
            <a:endParaRPr sz="2000">
              <a:latin typeface="Gill Sans MT"/>
              <a:cs typeface="Gill Sans MT"/>
            </a:endParaRPr>
          </a:p>
          <a:p>
            <a:pPr marL="698500" indent="-228600">
              <a:lnSpc>
                <a:spcPct val="100000"/>
              </a:lnSpc>
              <a:spcBef>
                <a:spcPts val="1600"/>
              </a:spcBef>
              <a:buClr>
                <a:srgbClr val="FF0000"/>
              </a:buClr>
              <a:buFont typeface="Gill Sans MT"/>
              <a:buChar char="–"/>
              <a:tabLst>
                <a:tab pos="698500" algn="l"/>
              </a:tabLst>
            </a:pPr>
            <a:r>
              <a:rPr dirty="0" sz="2000" spc="-30" b="1">
                <a:solidFill>
                  <a:srgbClr val="002060"/>
                </a:solidFill>
                <a:latin typeface="Arial Black"/>
                <a:cs typeface="Arial Black"/>
              </a:rPr>
              <a:t>Fenestrated</a:t>
            </a:r>
            <a:endParaRPr sz="2000">
              <a:latin typeface="Arial Black"/>
              <a:cs typeface="Arial Black"/>
            </a:endParaRPr>
          </a:p>
          <a:p>
            <a:pPr lvl="1" marL="1155700" indent="-228600">
              <a:lnSpc>
                <a:spcPct val="100000"/>
              </a:lnSpc>
              <a:spcBef>
                <a:spcPts val="200"/>
              </a:spcBef>
              <a:buClr>
                <a:srgbClr val="2A1A00"/>
              </a:buClr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dirty="0" sz="2000">
                <a:solidFill>
                  <a:srgbClr val="191917"/>
                </a:solidFill>
                <a:latin typeface="Gill Sans MT"/>
                <a:cs typeface="Gill Sans MT"/>
              </a:rPr>
              <a:t>Have</a:t>
            </a:r>
            <a:r>
              <a:rPr dirty="0" sz="2000" spc="-204">
                <a:solidFill>
                  <a:srgbClr val="191917"/>
                </a:solidFill>
                <a:latin typeface="Gill Sans MT"/>
                <a:cs typeface="Gill Sans MT"/>
              </a:rPr>
              <a:t> </a:t>
            </a:r>
            <a:r>
              <a:rPr dirty="0" sz="2000" spc="10">
                <a:solidFill>
                  <a:srgbClr val="191917"/>
                </a:solidFill>
                <a:latin typeface="Gill Sans MT"/>
                <a:cs typeface="Gill Sans MT"/>
              </a:rPr>
              <a:t>pores.</a:t>
            </a:r>
            <a:endParaRPr sz="2000">
              <a:latin typeface="Gill Sans MT"/>
              <a:cs typeface="Gill Sans MT"/>
            </a:endParaRPr>
          </a:p>
          <a:p>
            <a:pPr marL="698500" indent="-228600">
              <a:lnSpc>
                <a:spcPct val="100000"/>
              </a:lnSpc>
              <a:spcBef>
                <a:spcPts val="1500"/>
              </a:spcBef>
              <a:buClr>
                <a:srgbClr val="FF0000"/>
              </a:buClr>
              <a:buFont typeface="Gill Sans MT"/>
              <a:buChar char="–"/>
              <a:tabLst>
                <a:tab pos="698500" algn="l"/>
              </a:tabLst>
            </a:pPr>
            <a:r>
              <a:rPr dirty="0" sz="2000" spc="-20" b="1">
                <a:solidFill>
                  <a:srgbClr val="002060"/>
                </a:solidFill>
                <a:latin typeface="Arial Black"/>
                <a:cs typeface="Arial Black"/>
              </a:rPr>
              <a:t>Sinusoidal</a:t>
            </a:r>
            <a:endParaRPr sz="2000">
              <a:latin typeface="Arial Black"/>
              <a:cs typeface="Arial Black"/>
            </a:endParaRPr>
          </a:p>
          <a:p>
            <a:pPr lvl="1" marL="1155700" marR="159385" indent="-228600">
              <a:lnSpc>
                <a:spcPct val="108300"/>
              </a:lnSpc>
              <a:spcBef>
                <a:spcPts val="100"/>
              </a:spcBef>
              <a:buClr>
                <a:srgbClr val="2A1A00"/>
              </a:buClr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dirty="0" sz="2000" spc="20">
                <a:solidFill>
                  <a:srgbClr val="191917"/>
                </a:solidFill>
                <a:latin typeface="Gill Sans MT"/>
                <a:cs typeface="Gill Sans MT"/>
              </a:rPr>
              <a:t>Large </a:t>
            </a:r>
            <a:r>
              <a:rPr dirty="0" sz="2000" spc="5">
                <a:solidFill>
                  <a:srgbClr val="191917"/>
                </a:solidFill>
                <a:latin typeface="Gill Sans MT"/>
                <a:cs typeface="Gill Sans MT"/>
              </a:rPr>
              <a:t>diameter </a:t>
            </a:r>
            <a:r>
              <a:rPr dirty="0" sz="2000" spc="-15">
                <a:solidFill>
                  <a:srgbClr val="191917"/>
                </a:solidFill>
                <a:latin typeface="Gill Sans MT"/>
                <a:cs typeface="Gill Sans MT"/>
              </a:rPr>
              <a:t>with</a:t>
            </a:r>
            <a:r>
              <a:rPr dirty="0" sz="2000" spc="-315">
                <a:solidFill>
                  <a:srgbClr val="191917"/>
                </a:solidFill>
                <a:latin typeface="Gill Sans MT"/>
                <a:cs typeface="Gill Sans MT"/>
              </a:rPr>
              <a:t> </a:t>
            </a:r>
            <a:r>
              <a:rPr dirty="0" sz="2000" spc="10">
                <a:solidFill>
                  <a:srgbClr val="191917"/>
                </a:solidFill>
                <a:latin typeface="Gill Sans MT"/>
                <a:cs typeface="Gill Sans MT"/>
              </a:rPr>
              <a:t>large  </a:t>
            </a:r>
            <a:r>
              <a:rPr dirty="0" sz="2000" spc="20">
                <a:solidFill>
                  <a:srgbClr val="191917"/>
                </a:solidFill>
                <a:latin typeface="Gill Sans MT"/>
                <a:cs typeface="Gill Sans MT"/>
              </a:rPr>
              <a:t>fenestrae.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5500" y="3657600"/>
            <a:ext cx="3467100" cy="3200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039100" y="25400"/>
            <a:ext cx="1079500" cy="44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979250" y="6422431"/>
            <a:ext cx="24828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z="1000" spc="-20">
                <a:solidFill>
                  <a:srgbClr val="595959"/>
                </a:solidFill>
                <a:latin typeface="Times New Roman"/>
                <a:cs typeface="Times New Roman"/>
              </a:rPr>
              <a:t>Dr. </a:t>
            </a:r>
            <a:r>
              <a:rPr dirty="0" sz="1000" spc="-25">
                <a:solidFill>
                  <a:srgbClr val="595959"/>
                </a:solidFill>
                <a:latin typeface="Times New Roman"/>
                <a:cs typeface="Times New Roman"/>
              </a:rPr>
              <a:t>Abeer 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Al-Masri, </a:t>
            </a:r>
            <a:r>
              <a:rPr dirty="0" sz="1000" spc="-5">
                <a:solidFill>
                  <a:srgbClr val="595959"/>
                </a:solidFill>
                <a:latin typeface="Times New Roman"/>
                <a:cs typeface="Times New Roman"/>
              </a:rPr>
              <a:t>Faculty </a:t>
            </a:r>
            <a:r>
              <a:rPr dirty="0" sz="1000">
                <a:solidFill>
                  <a:srgbClr val="595959"/>
                </a:solidFill>
                <a:latin typeface="Times New Roman"/>
                <a:cs typeface="Times New Roman"/>
              </a:rPr>
              <a:t>of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Medicine,</a:t>
            </a:r>
            <a:r>
              <a:rPr dirty="0" sz="1000" spc="17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95959"/>
                </a:solidFill>
                <a:latin typeface="Times New Roman"/>
                <a:cs typeface="Times New Roman"/>
              </a:rPr>
              <a:t>KSU.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11540" y="6421715"/>
            <a:ext cx="965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10"/>
              </a:lnSpc>
            </a:pPr>
            <a:r>
              <a:rPr dirty="0" sz="1000" b="1">
                <a:solidFill>
                  <a:srgbClr val="595959"/>
                </a:solidFill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7016" y="714755"/>
            <a:ext cx="3658870" cy="57086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20"/>
              <a:t>Capillary</a:t>
            </a:r>
            <a:r>
              <a:rPr dirty="0" spc="-100"/>
              <a:t> </a:t>
            </a:r>
            <a:r>
              <a:rPr dirty="0" spc="-5"/>
              <a:t>Beds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308" y="1592351"/>
            <a:ext cx="3974465" cy="4067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ts val="2600"/>
              </a:lnSpc>
              <a:buClr>
                <a:srgbClr val="FF6600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2400" spc="-5" b="1">
                <a:latin typeface="Arial"/>
                <a:cs typeface="Arial"/>
              </a:rPr>
              <a:t>Capillary </a:t>
            </a:r>
            <a:r>
              <a:rPr dirty="0" sz="2400" spc="5" b="1">
                <a:latin typeface="Arial"/>
                <a:cs typeface="Arial"/>
              </a:rPr>
              <a:t>beds </a:t>
            </a:r>
            <a:r>
              <a:rPr dirty="0" sz="2400" spc="-5" b="1">
                <a:latin typeface="Arial"/>
                <a:cs typeface="Arial"/>
              </a:rPr>
              <a:t>consist</a:t>
            </a:r>
            <a:r>
              <a:rPr dirty="0" sz="2400" spc="-160" b="1">
                <a:latin typeface="Arial"/>
                <a:cs typeface="Arial"/>
              </a:rPr>
              <a:t> </a:t>
            </a:r>
            <a:r>
              <a:rPr dirty="0" sz="2400" spc="15" b="1">
                <a:latin typeface="Arial"/>
                <a:cs typeface="Arial"/>
              </a:rPr>
              <a:t>of  </a:t>
            </a:r>
            <a:r>
              <a:rPr dirty="0" sz="2400" spc="10" b="1">
                <a:latin typeface="Arial"/>
                <a:cs typeface="Arial"/>
              </a:rPr>
              <a:t>two </a:t>
            </a:r>
            <a:r>
              <a:rPr dirty="0" sz="2400" spc="-10" b="1">
                <a:latin typeface="Arial"/>
                <a:cs typeface="Arial"/>
              </a:rPr>
              <a:t>types </a:t>
            </a:r>
            <a:r>
              <a:rPr dirty="0" sz="2400" spc="15" b="1">
                <a:latin typeface="Arial"/>
                <a:cs typeface="Arial"/>
              </a:rPr>
              <a:t>of</a:t>
            </a:r>
            <a:r>
              <a:rPr dirty="0" sz="2400" spc="-80" b="1">
                <a:latin typeface="Arial"/>
                <a:cs typeface="Arial"/>
              </a:rPr>
              <a:t> </a:t>
            </a:r>
            <a:r>
              <a:rPr dirty="0" sz="2400" spc="-30" b="1">
                <a:latin typeface="Arial"/>
                <a:cs typeface="Arial"/>
              </a:rPr>
              <a:t>vessels:</a:t>
            </a:r>
            <a:endParaRPr sz="2400">
              <a:latin typeface="Arial"/>
              <a:cs typeface="Arial"/>
            </a:endParaRPr>
          </a:p>
          <a:p>
            <a:pPr lvl="1" marL="698500" marR="127635" indent="-228600">
              <a:lnSpc>
                <a:spcPts val="2400"/>
              </a:lnSpc>
              <a:spcBef>
                <a:spcPts val="1460"/>
              </a:spcBef>
              <a:buClr>
                <a:srgbClr val="FF6600"/>
              </a:buClr>
              <a:buFont typeface="Symbol"/>
              <a:buChar char=""/>
              <a:tabLst>
                <a:tab pos="698500" algn="l"/>
              </a:tabLst>
            </a:pPr>
            <a:r>
              <a:rPr dirty="0" sz="2200" spc="-30">
                <a:latin typeface="Arial"/>
                <a:cs typeface="Arial"/>
              </a:rPr>
              <a:t>Vascular </a:t>
            </a:r>
            <a:r>
              <a:rPr dirty="0" sz="2200" spc="-15">
                <a:latin typeface="Arial"/>
                <a:cs typeface="Arial"/>
              </a:rPr>
              <a:t>shunt </a:t>
            </a:r>
            <a:r>
              <a:rPr dirty="0" sz="2200">
                <a:latin typeface="Arial"/>
                <a:cs typeface="Arial"/>
              </a:rPr>
              <a:t>– </a:t>
            </a:r>
            <a:r>
              <a:rPr dirty="0" sz="2200" spc="-10">
                <a:latin typeface="Arial"/>
                <a:cs typeface="Arial"/>
              </a:rPr>
              <a:t>directly  </a:t>
            </a:r>
            <a:r>
              <a:rPr dirty="0" sz="2200" spc="-15">
                <a:latin typeface="Arial"/>
                <a:cs typeface="Arial"/>
              </a:rPr>
              <a:t>connects an </a:t>
            </a:r>
            <a:r>
              <a:rPr dirty="0" sz="2200" spc="-20">
                <a:latin typeface="Arial"/>
                <a:cs typeface="Arial"/>
              </a:rPr>
              <a:t>arteriole </a:t>
            </a:r>
            <a:r>
              <a:rPr dirty="0" sz="2200" spc="-10">
                <a:latin typeface="Arial"/>
                <a:cs typeface="Arial"/>
              </a:rPr>
              <a:t>to </a:t>
            </a:r>
            <a:r>
              <a:rPr dirty="0" sz="2200">
                <a:latin typeface="Arial"/>
                <a:cs typeface="Arial"/>
              </a:rPr>
              <a:t>a  </a:t>
            </a:r>
            <a:r>
              <a:rPr dirty="0" sz="2200" spc="-15">
                <a:latin typeface="Arial"/>
                <a:cs typeface="Arial"/>
              </a:rPr>
              <a:t>venule.</a:t>
            </a:r>
            <a:endParaRPr sz="2200">
              <a:latin typeface="Arial"/>
              <a:cs typeface="Arial"/>
            </a:endParaRPr>
          </a:p>
          <a:p>
            <a:pPr lvl="1" marL="698500" marR="967740" indent="-228600">
              <a:lnSpc>
                <a:spcPts val="2400"/>
              </a:lnSpc>
              <a:spcBef>
                <a:spcPts val="1200"/>
              </a:spcBef>
              <a:buClr>
                <a:srgbClr val="FF6600"/>
              </a:buClr>
              <a:buFont typeface="Symbol"/>
              <a:buChar char=""/>
              <a:tabLst>
                <a:tab pos="698500" algn="l"/>
              </a:tabLst>
            </a:pPr>
            <a:r>
              <a:rPr dirty="0" sz="2200" spc="-55">
                <a:latin typeface="Arial"/>
                <a:cs typeface="Arial"/>
              </a:rPr>
              <a:t>True </a:t>
            </a:r>
            <a:r>
              <a:rPr dirty="0" sz="2200" spc="-10">
                <a:latin typeface="Arial"/>
                <a:cs typeface="Arial"/>
              </a:rPr>
              <a:t>capillaries </a:t>
            </a:r>
            <a:r>
              <a:rPr dirty="0" sz="2200">
                <a:latin typeface="Arial"/>
                <a:cs typeface="Arial"/>
              </a:rPr>
              <a:t>–  </a:t>
            </a:r>
            <a:r>
              <a:rPr dirty="0" sz="2200" spc="-20">
                <a:latin typeface="Arial"/>
                <a:cs typeface="Arial"/>
              </a:rPr>
              <a:t>exchange</a:t>
            </a:r>
            <a:r>
              <a:rPr dirty="0" sz="2200" spc="9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vessels.</a:t>
            </a:r>
            <a:endParaRPr sz="2200">
              <a:latin typeface="Arial"/>
              <a:cs typeface="Arial"/>
            </a:endParaRPr>
          </a:p>
          <a:p>
            <a:pPr lvl="2" marL="1041400" marR="118110" indent="-228600">
              <a:lnSpc>
                <a:spcPts val="1900"/>
              </a:lnSpc>
              <a:spcBef>
                <a:spcPts val="1400"/>
              </a:spcBef>
              <a:buClr>
                <a:srgbClr val="FF6600"/>
              </a:buClr>
              <a:buFont typeface="Symbol"/>
              <a:buChar char=""/>
              <a:tabLst>
                <a:tab pos="1041400" algn="l"/>
              </a:tabLst>
            </a:pPr>
            <a:r>
              <a:rPr dirty="0" sz="1800" spc="-5">
                <a:latin typeface="Arial"/>
                <a:cs typeface="Arial"/>
              </a:rPr>
              <a:t>Oxygen </a:t>
            </a:r>
            <a:r>
              <a:rPr dirty="0" sz="1800">
                <a:latin typeface="Arial"/>
                <a:cs typeface="Arial"/>
              </a:rPr>
              <a:t>&amp; </a:t>
            </a:r>
            <a:r>
              <a:rPr dirty="0" sz="1800" spc="-5">
                <a:latin typeface="Arial"/>
                <a:cs typeface="Arial"/>
              </a:rPr>
              <a:t>nutrients cross </a:t>
            </a:r>
            <a:r>
              <a:rPr dirty="0" sz="1800">
                <a:latin typeface="Arial"/>
                <a:cs typeface="Arial"/>
              </a:rPr>
              <a:t>to  </a:t>
            </a:r>
            <a:r>
              <a:rPr dirty="0" sz="1800" spc="-5">
                <a:latin typeface="Arial"/>
                <a:cs typeface="Arial"/>
              </a:rPr>
              <a:t>cells</a:t>
            </a:r>
            <a:endParaRPr sz="1800">
              <a:latin typeface="Arial"/>
              <a:cs typeface="Arial"/>
            </a:endParaRPr>
          </a:p>
          <a:p>
            <a:pPr lvl="2" marL="1041400" marR="130810" indent="-228600">
              <a:lnSpc>
                <a:spcPct val="90300"/>
              </a:lnSpc>
              <a:spcBef>
                <a:spcPts val="1030"/>
              </a:spcBef>
              <a:buClr>
                <a:srgbClr val="FF6600"/>
              </a:buClr>
              <a:buFont typeface="Symbol"/>
              <a:buChar char=""/>
              <a:tabLst>
                <a:tab pos="1041400" algn="l"/>
              </a:tabLst>
            </a:pPr>
            <a:r>
              <a:rPr dirty="0" sz="1800" spc="-5">
                <a:latin typeface="Arial"/>
                <a:cs typeface="Arial"/>
              </a:rPr>
              <a:t>Carbon dioxide </a:t>
            </a:r>
            <a:r>
              <a:rPr dirty="0" sz="1800">
                <a:latin typeface="Arial"/>
                <a:cs typeface="Arial"/>
              </a:rPr>
              <a:t>&amp; </a:t>
            </a:r>
            <a:r>
              <a:rPr dirty="0" sz="1800" spc="-5">
                <a:latin typeface="Arial"/>
                <a:cs typeface="Arial"/>
              </a:rPr>
              <a:t>metabolic  waste products cross into  blood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27600" y="685800"/>
            <a:ext cx="3962400" cy="568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039100" y="25400"/>
            <a:ext cx="1079500" cy="44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207693" y="6484483"/>
            <a:ext cx="24828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z="1000" spc="-20">
                <a:solidFill>
                  <a:srgbClr val="595959"/>
                </a:solidFill>
                <a:latin typeface="Times New Roman"/>
                <a:cs typeface="Times New Roman"/>
              </a:rPr>
              <a:t>Dr. </a:t>
            </a:r>
            <a:r>
              <a:rPr dirty="0" sz="1000" spc="-25">
                <a:solidFill>
                  <a:srgbClr val="595959"/>
                </a:solidFill>
                <a:latin typeface="Times New Roman"/>
                <a:cs typeface="Times New Roman"/>
              </a:rPr>
              <a:t>Abeer 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Al-Masri, </a:t>
            </a:r>
            <a:r>
              <a:rPr dirty="0" sz="1000" spc="-5">
                <a:solidFill>
                  <a:srgbClr val="595959"/>
                </a:solidFill>
                <a:latin typeface="Times New Roman"/>
                <a:cs typeface="Times New Roman"/>
              </a:rPr>
              <a:t>Faculty </a:t>
            </a:r>
            <a:r>
              <a:rPr dirty="0" sz="1000">
                <a:solidFill>
                  <a:srgbClr val="595959"/>
                </a:solidFill>
                <a:latin typeface="Times New Roman"/>
                <a:cs typeface="Times New Roman"/>
              </a:rPr>
              <a:t>of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Medicine,</a:t>
            </a:r>
            <a:r>
              <a:rPr dirty="0" sz="1000" spc="17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95959"/>
                </a:solidFill>
                <a:latin typeface="Times New Roman"/>
                <a:cs typeface="Times New Roman"/>
              </a:rPr>
              <a:t>KSU.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03590" y="6503660"/>
            <a:ext cx="965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10"/>
              </a:lnSpc>
            </a:pPr>
            <a:r>
              <a:rPr dirty="0" sz="1000" b="1">
                <a:solidFill>
                  <a:srgbClr val="595959"/>
                </a:solidFill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2017-03-28T18:55:19Z</dcterms:created>
  <dcterms:modified xsi:type="dcterms:W3CDTF">2017-03-28T18:55:19Z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2017-03-28T00:00:00Z</vt:filetime>
  </property>
</Properties>
</file>