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Default Extension="jpg" ContentType="image/jpg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2060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8928100" cy="6858000"/>
          </a:xfrm>
          <a:custGeom>
            <a:avLst/>
            <a:gdLst/>
            <a:ahLst/>
            <a:cxnLst/>
            <a:rect l="l" t="t" r="r" b="b"/>
            <a:pathLst>
              <a:path w="8928100" h="6858000">
                <a:moveTo>
                  <a:pt x="0" y="6858000"/>
                </a:moveTo>
                <a:lnTo>
                  <a:pt x="8928100" y="6858000"/>
                </a:lnTo>
                <a:lnTo>
                  <a:pt x="8928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6858000"/>
                </a:moveTo>
                <a:lnTo>
                  <a:pt x="215900" y="6858000"/>
                </a:lnTo>
                <a:lnTo>
                  <a:pt x="215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2432" y="600214"/>
            <a:ext cx="7319134" cy="668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7643" y="1285786"/>
            <a:ext cx="6777355" cy="3052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2060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933099" y="6571805"/>
            <a:ext cx="260667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397240" y="6645632"/>
            <a:ext cx="2286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jpg"/><Relationship Id="rId7" Type="http://schemas.openxmlformats.org/officeDocument/2006/relationships/image" Target="../media/image56.png"/><Relationship Id="rId8" Type="http://schemas.openxmlformats.org/officeDocument/2006/relationships/image" Target="../media/image5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0"/>
            <a:ext cx="8928100" cy="6858000"/>
          </a:xfrm>
          <a:custGeom>
            <a:avLst/>
            <a:gdLst/>
            <a:ahLst/>
            <a:cxnLst/>
            <a:rect l="l" t="t" r="r" b="b"/>
            <a:pathLst>
              <a:path w="8928100" h="6858000">
                <a:moveTo>
                  <a:pt x="0" y="6858000"/>
                </a:moveTo>
                <a:lnTo>
                  <a:pt x="8928100" y="6858000"/>
                </a:lnTo>
                <a:lnTo>
                  <a:pt x="8928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57400" y="635000"/>
            <a:ext cx="5232400" cy="5219700"/>
          </a:xfrm>
          <a:custGeom>
            <a:avLst/>
            <a:gdLst/>
            <a:ahLst/>
            <a:cxnLst/>
            <a:rect l="l" t="t" r="r" b="b"/>
            <a:pathLst>
              <a:path w="5232400" h="5219700">
                <a:moveTo>
                  <a:pt x="3147695" y="5016500"/>
                </a:moveTo>
                <a:lnTo>
                  <a:pt x="2084704" y="5016500"/>
                </a:lnTo>
                <a:lnTo>
                  <a:pt x="2230666" y="5054600"/>
                </a:lnTo>
                <a:lnTo>
                  <a:pt x="2325865" y="5105400"/>
                </a:lnTo>
                <a:lnTo>
                  <a:pt x="2373464" y="5143500"/>
                </a:lnTo>
                <a:lnTo>
                  <a:pt x="2419464" y="5168900"/>
                </a:lnTo>
                <a:lnTo>
                  <a:pt x="2468651" y="5194300"/>
                </a:lnTo>
                <a:lnTo>
                  <a:pt x="2565425" y="5219700"/>
                </a:lnTo>
                <a:lnTo>
                  <a:pt x="2666974" y="5219700"/>
                </a:lnTo>
                <a:lnTo>
                  <a:pt x="2763748" y="5194300"/>
                </a:lnTo>
                <a:lnTo>
                  <a:pt x="2812935" y="5168900"/>
                </a:lnTo>
                <a:lnTo>
                  <a:pt x="2858935" y="5143500"/>
                </a:lnTo>
                <a:lnTo>
                  <a:pt x="2906534" y="5105400"/>
                </a:lnTo>
                <a:lnTo>
                  <a:pt x="3001733" y="5054600"/>
                </a:lnTo>
                <a:lnTo>
                  <a:pt x="3047733" y="5041900"/>
                </a:lnTo>
                <a:lnTo>
                  <a:pt x="3147695" y="5016500"/>
                </a:lnTo>
                <a:close/>
              </a:path>
              <a:path w="5232400" h="5219700">
                <a:moveTo>
                  <a:pt x="1762645" y="177800"/>
                </a:moveTo>
                <a:lnTo>
                  <a:pt x="1711871" y="177800"/>
                </a:lnTo>
                <a:lnTo>
                  <a:pt x="1615097" y="203200"/>
                </a:lnTo>
                <a:lnTo>
                  <a:pt x="1575435" y="228600"/>
                </a:lnTo>
                <a:lnTo>
                  <a:pt x="1537347" y="254000"/>
                </a:lnTo>
                <a:lnTo>
                  <a:pt x="1504035" y="279400"/>
                </a:lnTo>
                <a:lnTo>
                  <a:pt x="1470723" y="317500"/>
                </a:lnTo>
                <a:lnTo>
                  <a:pt x="1350137" y="469900"/>
                </a:lnTo>
                <a:lnTo>
                  <a:pt x="1318412" y="508000"/>
                </a:lnTo>
                <a:lnTo>
                  <a:pt x="1281925" y="546100"/>
                </a:lnTo>
                <a:lnTo>
                  <a:pt x="1247013" y="571500"/>
                </a:lnTo>
                <a:lnTo>
                  <a:pt x="1207350" y="596900"/>
                </a:lnTo>
                <a:lnTo>
                  <a:pt x="1164513" y="609600"/>
                </a:lnTo>
                <a:lnTo>
                  <a:pt x="1118514" y="635000"/>
                </a:lnTo>
                <a:lnTo>
                  <a:pt x="974128" y="673100"/>
                </a:lnTo>
                <a:lnTo>
                  <a:pt x="882116" y="698500"/>
                </a:lnTo>
                <a:lnTo>
                  <a:pt x="839279" y="723900"/>
                </a:lnTo>
                <a:lnTo>
                  <a:pt x="801204" y="736600"/>
                </a:lnTo>
                <a:lnTo>
                  <a:pt x="766292" y="774700"/>
                </a:lnTo>
                <a:lnTo>
                  <a:pt x="737743" y="800100"/>
                </a:lnTo>
                <a:lnTo>
                  <a:pt x="713943" y="838200"/>
                </a:lnTo>
                <a:lnTo>
                  <a:pt x="694905" y="889000"/>
                </a:lnTo>
                <a:lnTo>
                  <a:pt x="679043" y="927100"/>
                </a:lnTo>
                <a:lnTo>
                  <a:pt x="664756" y="977900"/>
                </a:lnTo>
                <a:lnTo>
                  <a:pt x="639368" y="1079500"/>
                </a:lnTo>
                <a:lnTo>
                  <a:pt x="625094" y="1117600"/>
                </a:lnTo>
                <a:lnTo>
                  <a:pt x="609231" y="1168400"/>
                </a:lnTo>
                <a:lnTo>
                  <a:pt x="590194" y="1206500"/>
                </a:lnTo>
                <a:lnTo>
                  <a:pt x="567982" y="1244600"/>
                </a:lnTo>
                <a:lnTo>
                  <a:pt x="539419" y="1282700"/>
                </a:lnTo>
                <a:lnTo>
                  <a:pt x="507695" y="1320800"/>
                </a:lnTo>
                <a:lnTo>
                  <a:pt x="471195" y="1358900"/>
                </a:lnTo>
                <a:lnTo>
                  <a:pt x="352209" y="1447800"/>
                </a:lnTo>
                <a:lnTo>
                  <a:pt x="314134" y="1473200"/>
                </a:lnTo>
                <a:lnTo>
                  <a:pt x="277647" y="1511300"/>
                </a:lnTo>
                <a:lnTo>
                  <a:pt x="245910" y="1536700"/>
                </a:lnTo>
                <a:lnTo>
                  <a:pt x="218935" y="1574800"/>
                </a:lnTo>
                <a:lnTo>
                  <a:pt x="198310" y="1612900"/>
                </a:lnTo>
                <a:lnTo>
                  <a:pt x="184035" y="1663700"/>
                </a:lnTo>
                <a:lnTo>
                  <a:pt x="177698" y="1714500"/>
                </a:lnTo>
                <a:lnTo>
                  <a:pt x="176110" y="1765300"/>
                </a:lnTo>
                <a:lnTo>
                  <a:pt x="180860" y="1816100"/>
                </a:lnTo>
                <a:lnTo>
                  <a:pt x="201485" y="1981200"/>
                </a:lnTo>
                <a:lnTo>
                  <a:pt x="204660" y="2032000"/>
                </a:lnTo>
                <a:lnTo>
                  <a:pt x="204660" y="2082800"/>
                </a:lnTo>
                <a:lnTo>
                  <a:pt x="198310" y="2133600"/>
                </a:lnTo>
                <a:lnTo>
                  <a:pt x="185623" y="2184400"/>
                </a:lnTo>
                <a:lnTo>
                  <a:pt x="166585" y="2235200"/>
                </a:lnTo>
                <a:lnTo>
                  <a:pt x="142786" y="2273300"/>
                </a:lnTo>
                <a:lnTo>
                  <a:pt x="115811" y="2324100"/>
                </a:lnTo>
                <a:lnTo>
                  <a:pt x="87261" y="2374900"/>
                </a:lnTo>
                <a:lnTo>
                  <a:pt x="60286" y="2425700"/>
                </a:lnTo>
                <a:lnTo>
                  <a:pt x="36487" y="2463800"/>
                </a:lnTo>
                <a:lnTo>
                  <a:pt x="17449" y="2514600"/>
                </a:lnTo>
                <a:lnTo>
                  <a:pt x="4762" y="2565400"/>
                </a:lnTo>
                <a:lnTo>
                  <a:pt x="0" y="2616200"/>
                </a:lnTo>
                <a:lnTo>
                  <a:pt x="4762" y="2667000"/>
                </a:lnTo>
                <a:lnTo>
                  <a:pt x="17449" y="2717800"/>
                </a:lnTo>
                <a:lnTo>
                  <a:pt x="36487" y="2768600"/>
                </a:lnTo>
                <a:lnTo>
                  <a:pt x="60286" y="2806700"/>
                </a:lnTo>
                <a:lnTo>
                  <a:pt x="87261" y="2857500"/>
                </a:lnTo>
                <a:lnTo>
                  <a:pt x="115811" y="2908300"/>
                </a:lnTo>
                <a:lnTo>
                  <a:pt x="142786" y="2959100"/>
                </a:lnTo>
                <a:lnTo>
                  <a:pt x="166585" y="2997200"/>
                </a:lnTo>
                <a:lnTo>
                  <a:pt x="185623" y="3048000"/>
                </a:lnTo>
                <a:lnTo>
                  <a:pt x="198310" y="3098800"/>
                </a:lnTo>
                <a:lnTo>
                  <a:pt x="204660" y="3149600"/>
                </a:lnTo>
                <a:lnTo>
                  <a:pt x="204660" y="3200400"/>
                </a:lnTo>
                <a:lnTo>
                  <a:pt x="201485" y="3251200"/>
                </a:lnTo>
                <a:lnTo>
                  <a:pt x="180860" y="3416300"/>
                </a:lnTo>
                <a:lnTo>
                  <a:pt x="176110" y="3467100"/>
                </a:lnTo>
                <a:lnTo>
                  <a:pt x="177698" y="3517900"/>
                </a:lnTo>
                <a:lnTo>
                  <a:pt x="184035" y="3568700"/>
                </a:lnTo>
                <a:lnTo>
                  <a:pt x="198310" y="3619500"/>
                </a:lnTo>
                <a:lnTo>
                  <a:pt x="218935" y="3657600"/>
                </a:lnTo>
                <a:lnTo>
                  <a:pt x="245910" y="3695700"/>
                </a:lnTo>
                <a:lnTo>
                  <a:pt x="277647" y="3721100"/>
                </a:lnTo>
                <a:lnTo>
                  <a:pt x="314134" y="3759200"/>
                </a:lnTo>
                <a:lnTo>
                  <a:pt x="352209" y="3784600"/>
                </a:lnTo>
                <a:lnTo>
                  <a:pt x="471195" y="3873500"/>
                </a:lnTo>
                <a:lnTo>
                  <a:pt x="507695" y="3911600"/>
                </a:lnTo>
                <a:lnTo>
                  <a:pt x="539419" y="3949700"/>
                </a:lnTo>
                <a:lnTo>
                  <a:pt x="567982" y="3987800"/>
                </a:lnTo>
                <a:lnTo>
                  <a:pt x="590194" y="4025900"/>
                </a:lnTo>
                <a:lnTo>
                  <a:pt x="609231" y="4064000"/>
                </a:lnTo>
                <a:lnTo>
                  <a:pt x="625094" y="4114800"/>
                </a:lnTo>
                <a:lnTo>
                  <a:pt x="639368" y="4152900"/>
                </a:lnTo>
                <a:lnTo>
                  <a:pt x="664756" y="4254500"/>
                </a:lnTo>
                <a:lnTo>
                  <a:pt x="679043" y="4305300"/>
                </a:lnTo>
                <a:lnTo>
                  <a:pt x="694905" y="4343400"/>
                </a:lnTo>
                <a:lnTo>
                  <a:pt x="713943" y="4394200"/>
                </a:lnTo>
                <a:lnTo>
                  <a:pt x="737743" y="4432300"/>
                </a:lnTo>
                <a:lnTo>
                  <a:pt x="766292" y="4457700"/>
                </a:lnTo>
                <a:lnTo>
                  <a:pt x="801204" y="4495800"/>
                </a:lnTo>
                <a:lnTo>
                  <a:pt x="839279" y="4508500"/>
                </a:lnTo>
                <a:lnTo>
                  <a:pt x="882116" y="4533900"/>
                </a:lnTo>
                <a:lnTo>
                  <a:pt x="974128" y="4559300"/>
                </a:lnTo>
                <a:lnTo>
                  <a:pt x="1118514" y="4597400"/>
                </a:lnTo>
                <a:lnTo>
                  <a:pt x="1164513" y="4622800"/>
                </a:lnTo>
                <a:lnTo>
                  <a:pt x="1207350" y="4635500"/>
                </a:lnTo>
                <a:lnTo>
                  <a:pt x="1247013" y="4660900"/>
                </a:lnTo>
                <a:lnTo>
                  <a:pt x="1281925" y="4686300"/>
                </a:lnTo>
                <a:lnTo>
                  <a:pt x="1318412" y="4724400"/>
                </a:lnTo>
                <a:lnTo>
                  <a:pt x="1350137" y="4762500"/>
                </a:lnTo>
                <a:lnTo>
                  <a:pt x="1470723" y="4914900"/>
                </a:lnTo>
                <a:lnTo>
                  <a:pt x="1504035" y="4953000"/>
                </a:lnTo>
                <a:lnTo>
                  <a:pt x="1537347" y="4978400"/>
                </a:lnTo>
                <a:lnTo>
                  <a:pt x="1575435" y="5003800"/>
                </a:lnTo>
                <a:lnTo>
                  <a:pt x="1615097" y="5029200"/>
                </a:lnTo>
                <a:lnTo>
                  <a:pt x="1711871" y="5054600"/>
                </a:lnTo>
                <a:lnTo>
                  <a:pt x="1762645" y="5054600"/>
                </a:lnTo>
                <a:lnTo>
                  <a:pt x="1816582" y="5041900"/>
                </a:lnTo>
                <a:lnTo>
                  <a:pt x="1870532" y="5041900"/>
                </a:lnTo>
                <a:lnTo>
                  <a:pt x="1924469" y="5029200"/>
                </a:lnTo>
                <a:lnTo>
                  <a:pt x="1978405" y="5029200"/>
                </a:lnTo>
                <a:lnTo>
                  <a:pt x="2032355" y="5016500"/>
                </a:lnTo>
                <a:lnTo>
                  <a:pt x="3637133" y="5016500"/>
                </a:lnTo>
                <a:lnTo>
                  <a:pt x="3656965" y="5003800"/>
                </a:lnTo>
                <a:lnTo>
                  <a:pt x="3695039" y="4978400"/>
                </a:lnTo>
                <a:lnTo>
                  <a:pt x="3728364" y="4953000"/>
                </a:lnTo>
                <a:lnTo>
                  <a:pt x="3761676" y="4914900"/>
                </a:lnTo>
                <a:lnTo>
                  <a:pt x="3882250" y="4762500"/>
                </a:lnTo>
                <a:lnTo>
                  <a:pt x="3913987" y="4724400"/>
                </a:lnTo>
                <a:lnTo>
                  <a:pt x="3950474" y="4686300"/>
                </a:lnTo>
                <a:lnTo>
                  <a:pt x="3985387" y="4660900"/>
                </a:lnTo>
                <a:lnTo>
                  <a:pt x="4025049" y="4635500"/>
                </a:lnTo>
                <a:lnTo>
                  <a:pt x="4067886" y="4622800"/>
                </a:lnTo>
                <a:lnTo>
                  <a:pt x="4113885" y="4597400"/>
                </a:lnTo>
                <a:lnTo>
                  <a:pt x="4258259" y="4559300"/>
                </a:lnTo>
                <a:lnTo>
                  <a:pt x="4350283" y="4533900"/>
                </a:lnTo>
                <a:lnTo>
                  <a:pt x="4393120" y="4508500"/>
                </a:lnTo>
                <a:lnTo>
                  <a:pt x="4431195" y="4495800"/>
                </a:lnTo>
                <a:lnTo>
                  <a:pt x="4466107" y="4457700"/>
                </a:lnTo>
                <a:lnTo>
                  <a:pt x="4494657" y="4432300"/>
                </a:lnTo>
                <a:lnTo>
                  <a:pt x="4518456" y="4394200"/>
                </a:lnTo>
                <a:lnTo>
                  <a:pt x="4537494" y="4343400"/>
                </a:lnTo>
                <a:lnTo>
                  <a:pt x="4553356" y="4305300"/>
                </a:lnTo>
                <a:lnTo>
                  <a:pt x="4567643" y="4254500"/>
                </a:lnTo>
                <a:lnTo>
                  <a:pt x="4593031" y="4152900"/>
                </a:lnTo>
                <a:lnTo>
                  <a:pt x="4607306" y="4114800"/>
                </a:lnTo>
                <a:lnTo>
                  <a:pt x="4623168" y="4064000"/>
                </a:lnTo>
                <a:lnTo>
                  <a:pt x="4642205" y="4025900"/>
                </a:lnTo>
                <a:lnTo>
                  <a:pt x="4664417" y="3987800"/>
                </a:lnTo>
                <a:lnTo>
                  <a:pt x="4692980" y="3949700"/>
                </a:lnTo>
                <a:lnTo>
                  <a:pt x="4724704" y="3911600"/>
                </a:lnTo>
                <a:lnTo>
                  <a:pt x="4761191" y="3873500"/>
                </a:lnTo>
                <a:lnTo>
                  <a:pt x="4799279" y="3848100"/>
                </a:lnTo>
                <a:lnTo>
                  <a:pt x="4840528" y="3822700"/>
                </a:lnTo>
                <a:lnTo>
                  <a:pt x="4880190" y="3784600"/>
                </a:lnTo>
                <a:lnTo>
                  <a:pt x="4918265" y="3759200"/>
                </a:lnTo>
                <a:lnTo>
                  <a:pt x="4954752" y="3721100"/>
                </a:lnTo>
                <a:lnTo>
                  <a:pt x="4986489" y="3695700"/>
                </a:lnTo>
                <a:lnTo>
                  <a:pt x="5013452" y="3657600"/>
                </a:lnTo>
                <a:lnTo>
                  <a:pt x="5034076" y="3619500"/>
                </a:lnTo>
                <a:lnTo>
                  <a:pt x="5048364" y="3568700"/>
                </a:lnTo>
                <a:lnTo>
                  <a:pt x="5054701" y="3517900"/>
                </a:lnTo>
                <a:lnTo>
                  <a:pt x="5056289" y="3467100"/>
                </a:lnTo>
                <a:lnTo>
                  <a:pt x="5051539" y="3416300"/>
                </a:lnTo>
                <a:lnTo>
                  <a:pt x="5030914" y="3251200"/>
                </a:lnTo>
                <a:lnTo>
                  <a:pt x="5027739" y="3200400"/>
                </a:lnTo>
                <a:lnTo>
                  <a:pt x="5027739" y="3149600"/>
                </a:lnTo>
                <a:lnTo>
                  <a:pt x="5034076" y="3098800"/>
                </a:lnTo>
                <a:lnTo>
                  <a:pt x="5046776" y="3048000"/>
                </a:lnTo>
                <a:lnTo>
                  <a:pt x="5065814" y="2997200"/>
                </a:lnTo>
                <a:lnTo>
                  <a:pt x="5116588" y="2908300"/>
                </a:lnTo>
                <a:lnTo>
                  <a:pt x="5145138" y="2857500"/>
                </a:lnTo>
                <a:lnTo>
                  <a:pt x="5172113" y="2806700"/>
                </a:lnTo>
                <a:lnTo>
                  <a:pt x="5195912" y="2768600"/>
                </a:lnTo>
                <a:lnTo>
                  <a:pt x="5214950" y="2717800"/>
                </a:lnTo>
                <a:lnTo>
                  <a:pt x="5227637" y="2667000"/>
                </a:lnTo>
                <a:lnTo>
                  <a:pt x="5232400" y="2616200"/>
                </a:lnTo>
                <a:lnTo>
                  <a:pt x="5227637" y="2565400"/>
                </a:lnTo>
                <a:lnTo>
                  <a:pt x="5214950" y="2514600"/>
                </a:lnTo>
                <a:lnTo>
                  <a:pt x="5195912" y="2463800"/>
                </a:lnTo>
                <a:lnTo>
                  <a:pt x="5172113" y="2425700"/>
                </a:lnTo>
                <a:lnTo>
                  <a:pt x="5145138" y="2374900"/>
                </a:lnTo>
                <a:lnTo>
                  <a:pt x="5116588" y="2324100"/>
                </a:lnTo>
                <a:lnTo>
                  <a:pt x="5065814" y="2235200"/>
                </a:lnTo>
                <a:lnTo>
                  <a:pt x="5046776" y="2184400"/>
                </a:lnTo>
                <a:lnTo>
                  <a:pt x="5034076" y="2133600"/>
                </a:lnTo>
                <a:lnTo>
                  <a:pt x="5027739" y="2082800"/>
                </a:lnTo>
                <a:lnTo>
                  <a:pt x="5027739" y="2032000"/>
                </a:lnTo>
                <a:lnTo>
                  <a:pt x="5030914" y="1981200"/>
                </a:lnTo>
                <a:lnTo>
                  <a:pt x="5051539" y="1816100"/>
                </a:lnTo>
                <a:lnTo>
                  <a:pt x="5056289" y="1765300"/>
                </a:lnTo>
                <a:lnTo>
                  <a:pt x="5054701" y="1714500"/>
                </a:lnTo>
                <a:lnTo>
                  <a:pt x="5048364" y="1663700"/>
                </a:lnTo>
                <a:lnTo>
                  <a:pt x="5034076" y="1612900"/>
                </a:lnTo>
                <a:lnTo>
                  <a:pt x="5013452" y="1574800"/>
                </a:lnTo>
                <a:lnTo>
                  <a:pt x="4986489" y="1536700"/>
                </a:lnTo>
                <a:lnTo>
                  <a:pt x="4954752" y="1511300"/>
                </a:lnTo>
                <a:lnTo>
                  <a:pt x="4918265" y="1473200"/>
                </a:lnTo>
                <a:lnTo>
                  <a:pt x="4880190" y="1447800"/>
                </a:lnTo>
                <a:lnTo>
                  <a:pt x="4840528" y="1409700"/>
                </a:lnTo>
                <a:lnTo>
                  <a:pt x="4799279" y="1384300"/>
                </a:lnTo>
                <a:lnTo>
                  <a:pt x="4761191" y="1358900"/>
                </a:lnTo>
                <a:lnTo>
                  <a:pt x="4724704" y="1320800"/>
                </a:lnTo>
                <a:lnTo>
                  <a:pt x="4692980" y="1282700"/>
                </a:lnTo>
                <a:lnTo>
                  <a:pt x="4664417" y="1244600"/>
                </a:lnTo>
                <a:lnTo>
                  <a:pt x="4642205" y="1206500"/>
                </a:lnTo>
                <a:lnTo>
                  <a:pt x="4623168" y="1168400"/>
                </a:lnTo>
                <a:lnTo>
                  <a:pt x="4607306" y="1117600"/>
                </a:lnTo>
                <a:lnTo>
                  <a:pt x="4593031" y="1079500"/>
                </a:lnTo>
                <a:lnTo>
                  <a:pt x="4567643" y="977900"/>
                </a:lnTo>
                <a:lnTo>
                  <a:pt x="4553356" y="927100"/>
                </a:lnTo>
                <a:lnTo>
                  <a:pt x="4537494" y="889000"/>
                </a:lnTo>
                <a:lnTo>
                  <a:pt x="4518456" y="838200"/>
                </a:lnTo>
                <a:lnTo>
                  <a:pt x="4494657" y="800100"/>
                </a:lnTo>
                <a:lnTo>
                  <a:pt x="4466107" y="774700"/>
                </a:lnTo>
                <a:lnTo>
                  <a:pt x="4431195" y="736600"/>
                </a:lnTo>
                <a:lnTo>
                  <a:pt x="4393120" y="723900"/>
                </a:lnTo>
                <a:lnTo>
                  <a:pt x="4350283" y="698500"/>
                </a:lnTo>
                <a:lnTo>
                  <a:pt x="4258259" y="673100"/>
                </a:lnTo>
                <a:lnTo>
                  <a:pt x="4113885" y="635000"/>
                </a:lnTo>
                <a:lnTo>
                  <a:pt x="4067886" y="609600"/>
                </a:lnTo>
                <a:lnTo>
                  <a:pt x="4025049" y="596900"/>
                </a:lnTo>
                <a:lnTo>
                  <a:pt x="3985387" y="571500"/>
                </a:lnTo>
                <a:lnTo>
                  <a:pt x="3950474" y="546100"/>
                </a:lnTo>
                <a:lnTo>
                  <a:pt x="3913987" y="508000"/>
                </a:lnTo>
                <a:lnTo>
                  <a:pt x="3882250" y="469900"/>
                </a:lnTo>
                <a:lnTo>
                  <a:pt x="3761676" y="317500"/>
                </a:lnTo>
                <a:lnTo>
                  <a:pt x="3728364" y="279400"/>
                </a:lnTo>
                <a:lnTo>
                  <a:pt x="3695039" y="254000"/>
                </a:lnTo>
                <a:lnTo>
                  <a:pt x="3656965" y="228600"/>
                </a:lnTo>
                <a:lnTo>
                  <a:pt x="3637133" y="215900"/>
                </a:lnTo>
                <a:lnTo>
                  <a:pt x="2032355" y="215900"/>
                </a:lnTo>
                <a:lnTo>
                  <a:pt x="1978405" y="203200"/>
                </a:lnTo>
                <a:lnTo>
                  <a:pt x="1924469" y="203200"/>
                </a:lnTo>
                <a:lnTo>
                  <a:pt x="1870532" y="190500"/>
                </a:lnTo>
                <a:lnTo>
                  <a:pt x="1816582" y="190500"/>
                </a:lnTo>
                <a:lnTo>
                  <a:pt x="1762645" y="177800"/>
                </a:lnTo>
                <a:close/>
              </a:path>
              <a:path w="5232400" h="5219700">
                <a:moveTo>
                  <a:pt x="3637133" y="5016500"/>
                </a:moveTo>
                <a:lnTo>
                  <a:pt x="3200044" y="5016500"/>
                </a:lnTo>
                <a:lnTo>
                  <a:pt x="3253981" y="5029200"/>
                </a:lnTo>
                <a:lnTo>
                  <a:pt x="3307930" y="5029200"/>
                </a:lnTo>
                <a:lnTo>
                  <a:pt x="3361867" y="5041900"/>
                </a:lnTo>
                <a:lnTo>
                  <a:pt x="3415817" y="5041900"/>
                </a:lnTo>
                <a:lnTo>
                  <a:pt x="3469754" y="5054600"/>
                </a:lnTo>
                <a:lnTo>
                  <a:pt x="3520528" y="5054600"/>
                </a:lnTo>
                <a:lnTo>
                  <a:pt x="3617302" y="5029200"/>
                </a:lnTo>
                <a:lnTo>
                  <a:pt x="3637133" y="5016500"/>
                </a:lnTo>
                <a:close/>
              </a:path>
              <a:path w="5232400" h="5219700">
                <a:moveTo>
                  <a:pt x="2616200" y="0"/>
                </a:moveTo>
                <a:lnTo>
                  <a:pt x="2565425" y="12700"/>
                </a:lnTo>
                <a:lnTo>
                  <a:pt x="2468651" y="38100"/>
                </a:lnTo>
                <a:lnTo>
                  <a:pt x="2419464" y="63500"/>
                </a:lnTo>
                <a:lnTo>
                  <a:pt x="2373464" y="88900"/>
                </a:lnTo>
                <a:lnTo>
                  <a:pt x="2325865" y="127000"/>
                </a:lnTo>
                <a:lnTo>
                  <a:pt x="2230666" y="177800"/>
                </a:lnTo>
                <a:lnTo>
                  <a:pt x="2084704" y="215900"/>
                </a:lnTo>
                <a:lnTo>
                  <a:pt x="3147695" y="215900"/>
                </a:lnTo>
                <a:lnTo>
                  <a:pt x="3047733" y="190500"/>
                </a:lnTo>
                <a:lnTo>
                  <a:pt x="3001733" y="177800"/>
                </a:lnTo>
                <a:lnTo>
                  <a:pt x="2906534" y="127000"/>
                </a:lnTo>
                <a:lnTo>
                  <a:pt x="2858935" y="88900"/>
                </a:lnTo>
                <a:lnTo>
                  <a:pt x="2812935" y="63500"/>
                </a:lnTo>
                <a:lnTo>
                  <a:pt x="2763748" y="38100"/>
                </a:lnTo>
                <a:lnTo>
                  <a:pt x="2666974" y="12700"/>
                </a:lnTo>
                <a:lnTo>
                  <a:pt x="2616200" y="0"/>
                </a:lnTo>
                <a:close/>
              </a:path>
              <a:path w="5232400" h="5219700">
                <a:moveTo>
                  <a:pt x="3520528" y="177800"/>
                </a:moveTo>
                <a:lnTo>
                  <a:pt x="3469754" y="177800"/>
                </a:lnTo>
                <a:lnTo>
                  <a:pt x="3415817" y="190500"/>
                </a:lnTo>
                <a:lnTo>
                  <a:pt x="3361867" y="190500"/>
                </a:lnTo>
                <a:lnTo>
                  <a:pt x="3307930" y="203200"/>
                </a:lnTo>
                <a:lnTo>
                  <a:pt x="3253981" y="203200"/>
                </a:lnTo>
                <a:lnTo>
                  <a:pt x="3200044" y="215900"/>
                </a:lnTo>
                <a:lnTo>
                  <a:pt x="3637133" y="215900"/>
                </a:lnTo>
                <a:lnTo>
                  <a:pt x="3617302" y="203200"/>
                </a:lnTo>
                <a:lnTo>
                  <a:pt x="3520528" y="177800"/>
                </a:lnTo>
                <a:close/>
              </a:path>
            </a:pathLst>
          </a:custGeom>
          <a:solidFill>
            <a:srgbClr val="F3F3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6858000"/>
                </a:moveTo>
                <a:lnTo>
                  <a:pt x="215900" y="6858000"/>
                </a:lnTo>
                <a:lnTo>
                  <a:pt x="215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87700" y="2222500"/>
            <a:ext cx="3251200" cy="39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294760" y="2309431"/>
            <a:ext cx="2830830" cy="391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1800" marR="5080" indent="-419100">
              <a:lnSpc>
                <a:spcPts val="1500"/>
              </a:lnSpc>
            </a:pPr>
            <a:r>
              <a:rPr dirty="0" sz="1400">
                <a:solidFill>
                  <a:srgbClr val="C00000"/>
                </a:solidFill>
                <a:latin typeface="Cooper Black"/>
                <a:cs typeface="Cooper Black"/>
              </a:rPr>
              <a:t>C A R D I O V A S C U L A R  P  H Y S I  O L  O G   </a:t>
            </a:r>
            <a:r>
              <a:rPr dirty="0" sz="1400" spc="90">
                <a:solidFill>
                  <a:srgbClr val="C00000"/>
                </a:solidFill>
                <a:latin typeface="Cooper Black"/>
                <a:cs typeface="Cooper Black"/>
              </a:rPr>
              <a:t> </a:t>
            </a:r>
            <a:r>
              <a:rPr dirty="0" sz="1400">
                <a:solidFill>
                  <a:srgbClr val="C00000"/>
                </a:solidFill>
                <a:latin typeface="Cooper Black"/>
                <a:cs typeface="Cooper Black"/>
              </a:rPr>
              <a:t>Y</a:t>
            </a:r>
            <a:endParaRPr sz="1400">
              <a:latin typeface="Cooper Black"/>
              <a:cs typeface="Cooper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06800" y="2413000"/>
            <a:ext cx="2273300" cy="393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193160" y="3033331"/>
            <a:ext cx="3027045" cy="866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600" spc="585">
                <a:solidFill>
                  <a:srgbClr val="0070C0"/>
                </a:solidFill>
                <a:latin typeface="Cooper Black"/>
                <a:cs typeface="Cooper Black"/>
              </a:rPr>
              <a:t>S</a:t>
            </a:r>
            <a:r>
              <a:rPr dirty="0" sz="5600" spc="610">
                <a:solidFill>
                  <a:srgbClr val="0070C0"/>
                </a:solidFill>
                <a:latin typeface="Cooper Black"/>
                <a:cs typeface="Cooper Black"/>
              </a:rPr>
              <a:t>H</a:t>
            </a:r>
            <a:r>
              <a:rPr dirty="0" sz="5600" spc="640">
                <a:solidFill>
                  <a:srgbClr val="0070C0"/>
                </a:solidFill>
                <a:latin typeface="Cooper Black"/>
                <a:cs typeface="Cooper Black"/>
              </a:rPr>
              <a:t>O</a:t>
            </a:r>
            <a:r>
              <a:rPr dirty="0" sz="5600" spc="665">
                <a:solidFill>
                  <a:srgbClr val="0070C0"/>
                </a:solidFill>
                <a:latin typeface="Cooper Black"/>
                <a:cs typeface="Cooper Black"/>
              </a:rPr>
              <a:t>C</a:t>
            </a:r>
            <a:r>
              <a:rPr dirty="0" sz="5600">
                <a:solidFill>
                  <a:srgbClr val="0070C0"/>
                </a:solidFill>
                <a:latin typeface="Cooper Black"/>
                <a:cs typeface="Cooper Black"/>
              </a:rPr>
              <a:t>K</a:t>
            </a:r>
            <a:endParaRPr sz="5600">
              <a:latin typeface="Cooper Black"/>
              <a:cs typeface="Cooper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68600" y="2844800"/>
            <a:ext cx="3949700" cy="1511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691339" y="5253672"/>
            <a:ext cx="3149600" cy="1125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35">
                <a:solidFill>
                  <a:srgbClr val="191917"/>
                </a:solidFill>
                <a:latin typeface="Cooper Black"/>
                <a:cs typeface="Cooper Black"/>
              </a:rPr>
              <a:t>DR </a:t>
            </a:r>
            <a:r>
              <a:rPr dirty="0" sz="1400">
                <a:solidFill>
                  <a:srgbClr val="191917"/>
                </a:solidFill>
                <a:latin typeface="Cooper Black"/>
                <a:cs typeface="Cooper Black"/>
              </a:rPr>
              <a:t>.  A B E E R  A .  A L - </a:t>
            </a:r>
            <a:r>
              <a:rPr dirty="0" sz="1400" spc="130">
                <a:solidFill>
                  <a:srgbClr val="191917"/>
                </a:solidFill>
                <a:latin typeface="Cooper Black"/>
                <a:cs typeface="Cooper Black"/>
              </a:rPr>
              <a:t>MA </a:t>
            </a:r>
            <a:r>
              <a:rPr dirty="0" sz="1400">
                <a:solidFill>
                  <a:srgbClr val="191917"/>
                </a:solidFill>
                <a:latin typeface="Cooper Black"/>
                <a:cs typeface="Cooper Black"/>
              </a:rPr>
              <a:t>S R</a:t>
            </a:r>
            <a:r>
              <a:rPr dirty="0" sz="1400" spc="50">
                <a:solidFill>
                  <a:srgbClr val="191917"/>
                </a:solidFill>
                <a:latin typeface="Cooper Black"/>
                <a:cs typeface="Cooper Black"/>
              </a:rPr>
              <a:t> </a:t>
            </a:r>
            <a:r>
              <a:rPr dirty="0" sz="1400">
                <a:solidFill>
                  <a:srgbClr val="191917"/>
                </a:solidFill>
                <a:latin typeface="Cooper Black"/>
                <a:cs typeface="Cooper Black"/>
              </a:rPr>
              <a:t>I</a:t>
            </a:r>
            <a:endParaRPr sz="1400">
              <a:latin typeface="Cooper Black"/>
              <a:cs typeface="Cooper Blac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191917"/>
                </a:solidFill>
                <a:latin typeface="Calibri"/>
                <a:cs typeface="Calibri"/>
              </a:rPr>
              <a:t>A .   P R O F E S S O R   &amp;   C O N S U L T A N </a:t>
            </a:r>
            <a:r>
              <a:rPr dirty="0" sz="1200" spc="70" b="1">
                <a:solidFill>
                  <a:srgbClr val="191917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91917"/>
                </a:solidFill>
                <a:latin typeface="Calibri"/>
                <a:cs typeface="Calibri"/>
              </a:rPr>
              <a:t>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2200"/>
              </a:lnSpc>
              <a:spcBef>
                <a:spcPts val="100"/>
              </a:spcBef>
              <a:tabLst>
                <a:tab pos="1790064" algn="l"/>
              </a:tabLst>
            </a:pPr>
            <a:r>
              <a:rPr dirty="0" sz="1200" spc="130" b="1">
                <a:solidFill>
                  <a:srgbClr val="191917"/>
                </a:solidFill>
                <a:latin typeface="Calibri"/>
                <a:cs typeface="Calibri"/>
              </a:rPr>
              <a:t>CA </a:t>
            </a:r>
            <a:r>
              <a:rPr dirty="0" sz="1200" b="1">
                <a:solidFill>
                  <a:srgbClr val="191917"/>
                </a:solidFill>
                <a:latin typeface="Calibri"/>
                <a:cs typeface="Calibri"/>
              </a:rPr>
              <a:t>R D I O V A S </a:t>
            </a:r>
            <a:r>
              <a:rPr dirty="0" sz="1200" spc="130" b="1">
                <a:solidFill>
                  <a:srgbClr val="191917"/>
                </a:solidFill>
                <a:latin typeface="Calibri"/>
                <a:cs typeface="Calibri"/>
              </a:rPr>
              <a:t>CU </a:t>
            </a:r>
            <a:r>
              <a:rPr dirty="0" sz="1200" b="1">
                <a:solidFill>
                  <a:srgbClr val="191917"/>
                </a:solidFill>
                <a:latin typeface="Calibri"/>
                <a:cs typeface="Calibri"/>
              </a:rPr>
              <a:t>L</a:t>
            </a:r>
            <a:r>
              <a:rPr dirty="0" sz="1200" spc="-85" b="1">
                <a:solidFill>
                  <a:srgbClr val="191917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91917"/>
                </a:solidFill>
                <a:latin typeface="Calibri"/>
                <a:cs typeface="Calibri"/>
              </a:rPr>
              <a:t>A R	P H Y S I O L O G I</a:t>
            </a:r>
            <a:r>
              <a:rPr dirty="0" sz="1200" spc="150" b="1">
                <a:solidFill>
                  <a:srgbClr val="191917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91917"/>
                </a:solidFill>
                <a:latin typeface="Calibri"/>
                <a:cs typeface="Calibri"/>
              </a:rPr>
              <a:t>S</a:t>
            </a:r>
            <a:r>
              <a:rPr dirty="0" sz="1200" spc="45" b="1">
                <a:solidFill>
                  <a:srgbClr val="191917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91917"/>
                </a:solidFill>
                <a:latin typeface="Calibri"/>
                <a:cs typeface="Calibri"/>
              </a:rPr>
              <a:t>T  </a:t>
            </a:r>
            <a:r>
              <a:rPr dirty="0" sz="1200" spc="120" b="1">
                <a:solidFill>
                  <a:srgbClr val="191917"/>
                </a:solidFill>
                <a:latin typeface="Calibri"/>
                <a:cs typeface="Calibri"/>
              </a:rPr>
              <a:t>FA </a:t>
            </a:r>
            <a:r>
              <a:rPr dirty="0" sz="1200" b="1">
                <a:solidFill>
                  <a:srgbClr val="191917"/>
                </a:solidFill>
                <a:latin typeface="Calibri"/>
                <a:cs typeface="Calibri"/>
              </a:rPr>
              <a:t>C U L T Y   O F   M E D I C I N E ,   K S </a:t>
            </a:r>
            <a:r>
              <a:rPr dirty="0" sz="1200" spc="70" b="1">
                <a:solidFill>
                  <a:srgbClr val="191917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91917"/>
                </a:solidFill>
                <a:latin typeface="Calibri"/>
                <a:cs typeface="Calibri"/>
              </a:rPr>
              <a:t>U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48500" y="495300"/>
            <a:ext cx="1625600" cy="63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51450" y="3790950"/>
            <a:ext cx="5715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251450" y="3790950"/>
            <a:ext cx="571500" cy="647700"/>
          </a:xfrm>
          <a:custGeom>
            <a:avLst/>
            <a:gdLst/>
            <a:ahLst/>
            <a:cxnLst/>
            <a:rect l="l" t="t" r="r" b="b"/>
            <a:pathLst>
              <a:path w="571500" h="647700">
                <a:moveTo>
                  <a:pt x="285750" y="0"/>
                </a:moveTo>
                <a:lnTo>
                  <a:pt x="228155" y="6578"/>
                </a:lnTo>
                <a:lnTo>
                  <a:pt x="174523" y="25450"/>
                </a:lnTo>
                <a:lnTo>
                  <a:pt x="125984" y="55308"/>
                </a:lnTo>
                <a:lnTo>
                  <a:pt x="83692" y="94856"/>
                </a:lnTo>
                <a:lnTo>
                  <a:pt x="48806" y="142786"/>
                </a:lnTo>
                <a:lnTo>
                  <a:pt x="22453" y="197789"/>
                </a:lnTo>
                <a:lnTo>
                  <a:pt x="5803" y="258584"/>
                </a:lnTo>
                <a:lnTo>
                  <a:pt x="0" y="323850"/>
                </a:lnTo>
                <a:lnTo>
                  <a:pt x="5803" y="389115"/>
                </a:lnTo>
                <a:lnTo>
                  <a:pt x="22453" y="449910"/>
                </a:lnTo>
                <a:lnTo>
                  <a:pt x="48806" y="504913"/>
                </a:lnTo>
                <a:lnTo>
                  <a:pt x="83692" y="552843"/>
                </a:lnTo>
                <a:lnTo>
                  <a:pt x="125984" y="592391"/>
                </a:lnTo>
                <a:lnTo>
                  <a:pt x="174523" y="622249"/>
                </a:lnTo>
                <a:lnTo>
                  <a:pt x="228155" y="641121"/>
                </a:lnTo>
                <a:lnTo>
                  <a:pt x="285750" y="647700"/>
                </a:lnTo>
                <a:lnTo>
                  <a:pt x="343331" y="641121"/>
                </a:lnTo>
                <a:lnTo>
                  <a:pt x="360948" y="634923"/>
                </a:lnTo>
                <a:lnTo>
                  <a:pt x="285750" y="634923"/>
                </a:lnTo>
                <a:lnTo>
                  <a:pt x="231025" y="628662"/>
                </a:lnTo>
                <a:lnTo>
                  <a:pt x="180022" y="610717"/>
                </a:lnTo>
                <a:lnTo>
                  <a:pt x="133730" y="582244"/>
                </a:lnTo>
                <a:lnTo>
                  <a:pt x="93256" y="544398"/>
                </a:lnTo>
                <a:lnTo>
                  <a:pt x="59753" y="498386"/>
                </a:lnTo>
                <a:lnTo>
                  <a:pt x="34404" y="445452"/>
                </a:lnTo>
                <a:lnTo>
                  <a:pt x="18351" y="386854"/>
                </a:lnTo>
                <a:lnTo>
                  <a:pt x="12750" y="323850"/>
                </a:lnTo>
                <a:lnTo>
                  <a:pt x="18351" y="260845"/>
                </a:lnTo>
                <a:lnTo>
                  <a:pt x="34404" y="202247"/>
                </a:lnTo>
                <a:lnTo>
                  <a:pt x="59753" y="149313"/>
                </a:lnTo>
                <a:lnTo>
                  <a:pt x="93256" y="103301"/>
                </a:lnTo>
                <a:lnTo>
                  <a:pt x="133730" y="65455"/>
                </a:lnTo>
                <a:lnTo>
                  <a:pt x="180022" y="36982"/>
                </a:lnTo>
                <a:lnTo>
                  <a:pt x="231025" y="19037"/>
                </a:lnTo>
                <a:lnTo>
                  <a:pt x="285750" y="12788"/>
                </a:lnTo>
                <a:lnTo>
                  <a:pt x="360984" y="12788"/>
                </a:lnTo>
                <a:lnTo>
                  <a:pt x="343331" y="6578"/>
                </a:lnTo>
                <a:lnTo>
                  <a:pt x="285750" y="0"/>
                </a:lnTo>
                <a:close/>
              </a:path>
              <a:path w="571500" h="647700">
                <a:moveTo>
                  <a:pt x="360984" y="12788"/>
                </a:moveTo>
                <a:lnTo>
                  <a:pt x="285750" y="12788"/>
                </a:lnTo>
                <a:lnTo>
                  <a:pt x="340474" y="19037"/>
                </a:lnTo>
                <a:lnTo>
                  <a:pt x="391477" y="36982"/>
                </a:lnTo>
                <a:lnTo>
                  <a:pt x="437769" y="65455"/>
                </a:lnTo>
                <a:lnTo>
                  <a:pt x="478243" y="103301"/>
                </a:lnTo>
                <a:lnTo>
                  <a:pt x="511746" y="149313"/>
                </a:lnTo>
                <a:lnTo>
                  <a:pt x="537095" y="202247"/>
                </a:lnTo>
                <a:lnTo>
                  <a:pt x="553148" y="260845"/>
                </a:lnTo>
                <a:lnTo>
                  <a:pt x="558749" y="323850"/>
                </a:lnTo>
                <a:lnTo>
                  <a:pt x="553148" y="386854"/>
                </a:lnTo>
                <a:lnTo>
                  <a:pt x="537095" y="445452"/>
                </a:lnTo>
                <a:lnTo>
                  <a:pt x="511746" y="498386"/>
                </a:lnTo>
                <a:lnTo>
                  <a:pt x="478243" y="544398"/>
                </a:lnTo>
                <a:lnTo>
                  <a:pt x="437769" y="582244"/>
                </a:lnTo>
                <a:lnTo>
                  <a:pt x="391477" y="610717"/>
                </a:lnTo>
                <a:lnTo>
                  <a:pt x="340474" y="628662"/>
                </a:lnTo>
                <a:lnTo>
                  <a:pt x="285750" y="634923"/>
                </a:lnTo>
                <a:lnTo>
                  <a:pt x="360948" y="634923"/>
                </a:lnTo>
                <a:lnTo>
                  <a:pt x="396976" y="622249"/>
                </a:lnTo>
                <a:lnTo>
                  <a:pt x="445515" y="592391"/>
                </a:lnTo>
                <a:lnTo>
                  <a:pt x="487807" y="552843"/>
                </a:lnTo>
                <a:lnTo>
                  <a:pt x="522693" y="504913"/>
                </a:lnTo>
                <a:lnTo>
                  <a:pt x="549046" y="449910"/>
                </a:lnTo>
                <a:lnTo>
                  <a:pt x="565696" y="389115"/>
                </a:lnTo>
                <a:lnTo>
                  <a:pt x="571500" y="323850"/>
                </a:lnTo>
                <a:lnTo>
                  <a:pt x="565696" y="258584"/>
                </a:lnTo>
                <a:lnTo>
                  <a:pt x="549046" y="197789"/>
                </a:lnTo>
                <a:lnTo>
                  <a:pt x="522693" y="142786"/>
                </a:lnTo>
                <a:lnTo>
                  <a:pt x="487807" y="94856"/>
                </a:lnTo>
                <a:lnTo>
                  <a:pt x="445515" y="55308"/>
                </a:lnTo>
                <a:lnTo>
                  <a:pt x="396976" y="25450"/>
                </a:lnTo>
                <a:lnTo>
                  <a:pt x="360984" y="12788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7500" y="698500"/>
            <a:ext cx="8788400" cy="1028700"/>
          </a:xfrm>
          <a:custGeom>
            <a:avLst/>
            <a:gdLst/>
            <a:ahLst/>
            <a:cxnLst/>
            <a:rect l="l" t="t" r="r" b="b"/>
            <a:pathLst>
              <a:path w="8788400" h="1028700">
                <a:moveTo>
                  <a:pt x="0" y="1028700"/>
                </a:moveTo>
                <a:lnTo>
                  <a:pt x="8788400" y="1028700"/>
                </a:lnTo>
                <a:lnTo>
                  <a:pt x="87884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solidFill>
            <a:srgbClr val="DBCA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8201" rIns="0" bIns="0" rtlCol="0" vert="horz">
            <a:spAutoFit/>
          </a:bodyPr>
          <a:lstStyle/>
          <a:p>
            <a:pPr marL="1653539">
              <a:lnSpc>
                <a:spcPts val="4310"/>
              </a:lnSpc>
            </a:pPr>
            <a:r>
              <a:rPr dirty="0" sz="3600" spc="155" b="0">
                <a:solidFill>
                  <a:srgbClr val="7A2924"/>
                </a:solidFill>
                <a:latin typeface="Impact"/>
                <a:cs typeface="Impact"/>
              </a:rPr>
              <a:t>DISTRIBUTIVE</a:t>
            </a:r>
            <a:r>
              <a:rPr dirty="0" sz="3600" spc="30" b="0">
                <a:solidFill>
                  <a:srgbClr val="7A2924"/>
                </a:solidFill>
                <a:latin typeface="Impact"/>
                <a:cs typeface="Impact"/>
              </a:rPr>
              <a:t> </a:t>
            </a:r>
            <a:r>
              <a:rPr dirty="0" sz="3600" spc="170" b="0">
                <a:solidFill>
                  <a:srgbClr val="7A2924"/>
                </a:solidFill>
                <a:latin typeface="Impact"/>
                <a:cs typeface="Impact"/>
              </a:rPr>
              <a:t>SHOCK:</a:t>
            </a:r>
            <a:endParaRPr sz="3600">
              <a:latin typeface="Impact"/>
              <a:cs typeface="Impac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51355">
              <a:lnSpc>
                <a:spcPts val="3350"/>
              </a:lnSpc>
            </a:pPr>
            <a:r>
              <a:rPr dirty="0" spc="165"/>
              <a:t>HIGH/ </a:t>
            </a:r>
            <a:r>
              <a:rPr dirty="0" spc="150"/>
              <a:t>NORMAL</a:t>
            </a:r>
            <a:r>
              <a:rPr dirty="0" spc="-5"/>
              <a:t> </a:t>
            </a:r>
            <a:r>
              <a:rPr dirty="0" spc="145"/>
              <a:t>OUTPUT</a:t>
            </a:r>
          </a:p>
          <a:p>
            <a:pPr marL="12700">
              <a:lnSpc>
                <a:spcPct val="100000"/>
              </a:lnSpc>
              <a:spcBef>
                <a:spcPts val="845"/>
              </a:spcBef>
              <a:tabLst>
                <a:tab pos="469265" algn="l"/>
              </a:tabLst>
            </a:pPr>
            <a:r>
              <a:rPr dirty="0" sz="1900" spc="635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400" spc="-20" b="1">
                <a:solidFill>
                  <a:srgbClr val="191917"/>
                </a:solidFill>
                <a:latin typeface="Arial"/>
                <a:cs typeface="Arial"/>
              </a:rPr>
              <a:t>CO </a:t>
            </a:r>
            <a:r>
              <a:rPr dirty="0" sz="2400" spc="15" b="1">
                <a:solidFill>
                  <a:srgbClr val="191917"/>
                </a:solidFill>
                <a:latin typeface="Arial"/>
                <a:cs typeface="Arial"/>
              </a:rPr>
              <a:t>is </a:t>
            </a:r>
            <a:r>
              <a:rPr dirty="0" sz="2400" spc="-10" b="1">
                <a:solidFill>
                  <a:srgbClr val="191917"/>
                </a:solidFill>
                <a:latin typeface="Arial"/>
                <a:cs typeface="Arial"/>
              </a:rPr>
              <a:t>normal </a:t>
            </a:r>
            <a:r>
              <a:rPr dirty="0" sz="2400" spc="15" b="1">
                <a:solidFill>
                  <a:srgbClr val="191917"/>
                </a:solidFill>
                <a:latin typeface="Arial"/>
                <a:cs typeface="Arial"/>
              </a:rPr>
              <a:t>or</a:t>
            </a:r>
            <a:r>
              <a:rPr dirty="0" sz="2400" spc="-20" b="1">
                <a:solidFill>
                  <a:srgbClr val="191917"/>
                </a:solidFill>
                <a:latin typeface="Arial"/>
                <a:cs typeface="Arial"/>
              </a:rPr>
              <a:t> elevated.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20"/>
              </a:spcBef>
              <a:tabLst>
                <a:tab pos="469265" algn="l"/>
              </a:tabLst>
            </a:pPr>
            <a:r>
              <a:rPr dirty="0" sz="1900" spc="635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400" spc="5" b="1">
                <a:solidFill>
                  <a:srgbClr val="191917"/>
                </a:solidFill>
                <a:latin typeface="Arial"/>
                <a:cs typeface="Arial"/>
              </a:rPr>
              <a:t>Distribution </a:t>
            </a:r>
            <a:r>
              <a:rPr dirty="0" sz="2400" spc="15" b="1">
                <a:solidFill>
                  <a:srgbClr val="191917"/>
                </a:solidFill>
                <a:latin typeface="Arial"/>
                <a:cs typeface="Arial"/>
              </a:rPr>
              <a:t>is</a:t>
            </a:r>
            <a:r>
              <a:rPr dirty="0" sz="2400" spc="-215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91917"/>
                </a:solidFill>
                <a:latin typeface="Arial"/>
                <a:cs typeface="Arial"/>
              </a:rPr>
              <a:t>inappropriate.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dirty="0" sz="1900" spc="635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400" b="1">
                <a:solidFill>
                  <a:srgbClr val="191917"/>
                </a:solidFill>
                <a:latin typeface="Arial"/>
                <a:cs typeface="Arial"/>
              </a:rPr>
              <a:t>Shock </a:t>
            </a:r>
            <a:r>
              <a:rPr dirty="0" sz="2400" spc="15" b="1">
                <a:solidFill>
                  <a:srgbClr val="191917"/>
                </a:solidFill>
                <a:latin typeface="Arial"/>
                <a:cs typeface="Arial"/>
              </a:rPr>
              <a:t>is </a:t>
            </a:r>
            <a:r>
              <a:rPr dirty="0" sz="2400" spc="20" b="1">
                <a:solidFill>
                  <a:srgbClr val="191917"/>
                </a:solidFill>
                <a:latin typeface="Arial"/>
                <a:cs typeface="Arial"/>
              </a:rPr>
              <a:t>due </a:t>
            </a:r>
            <a:r>
              <a:rPr dirty="0" sz="2400" b="1">
                <a:solidFill>
                  <a:srgbClr val="191917"/>
                </a:solidFill>
                <a:latin typeface="Arial"/>
                <a:cs typeface="Arial"/>
              </a:rPr>
              <a:t>to </a:t>
            </a:r>
            <a:r>
              <a:rPr dirty="0" sz="2400" spc="5" b="1">
                <a:solidFill>
                  <a:srgbClr val="191917"/>
                </a:solidFill>
                <a:latin typeface="Arial"/>
                <a:cs typeface="Arial"/>
              </a:rPr>
              <a:t>loss </a:t>
            </a:r>
            <a:r>
              <a:rPr dirty="0" sz="2400" spc="15" b="1">
                <a:solidFill>
                  <a:srgbClr val="191917"/>
                </a:solidFill>
                <a:latin typeface="Arial"/>
                <a:cs typeface="Arial"/>
              </a:rPr>
              <a:t>of </a:t>
            </a:r>
            <a:r>
              <a:rPr dirty="0" sz="2400" spc="-15" b="1">
                <a:solidFill>
                  <a:srgbClr val="191917"/>
                </a:solidFill>
                <a:latin typeface="Arial"/>
                <a:cs typeface="Arial"/>
              </a:rPr>
              <a:t>vascular</a:t>
            </a:r>
            <a:r>
              <a:rPr dirty="0" sz="2400" spc="-215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191917"/>
                </a:solidFill>
                <a:latin typeface="Arial"/>
                <a:cs typeface="Arial"/>
              </a:rPr>
              <a:t>resistance.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imes New Roman"/>
              <a:cs typeface="Times New Roman"/>
            </a:endParaRPr>
          </a:p>
          <a:p>
            <a:pPr marL="2256790">
              <a:lnSpc>
                <a:spcPct val="100000"/>
              </a:lnSpc>
            </a:pPr>
            <a:r>
              <a:rPr dirty="0" sz="2400" spc="20" b="1">
                <a:solidFill>
                  <a:srgbClr val="C00000"/>
                </a:solidFill>
                <a:latin typeface="Arial Black"/>
                <a:cs typeface="Arial Black"/>
              </a:rPr>
              <a:t>MAP </a:t>
            </a:r>
            <a:r>
              <a:rPr dirty="0" sz="2400" b="1">
                <a:solidFill>
                  <a:srgbClr val="C00000"/>
                </a:solidFill>
                <a:latin typeface="Arial Black"/>
                <a:cs typeface="Arial Black"/>
              </a:rPr>
              <a:t>= </a:t>
            </a:r>
            <a:r>
              <a:rPr dirty="0" sz="2400" spc="15" b="1">
                <a:solidFill>
                  <a:srgbClr val="C00000"/>
                </a:solidFill>
                <a:latin typeface="Arial Black"/>
                <a:cs typeface="Arial Black"/>
              </a:rPr>
              <a:t>CO </a:t>
            </a:r>
            <a:r>
              <a:rPr dirty="0" sz="2400" b="1">
                <a:solidFill>
                  <a:srgbClr val="C00000"/>
                </a:solidFill>
                <a:latin typeface="Arial Black"/>
                <a:cs typeface="Arial Black"/>
              </a:rPr>
              <a:t>X</a:t>
            </a:r>
            <a:r>
              <a:rPr dirty="0" sz="2400" spc="-225" b="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400" spc="-20" b="1">
                <a:solidFill>
                  <a:srgbClr val="C00000"/>
                </a:solidFill>
                <a:latin typeface="Arial Black"/>
                <a:cs typeface="Arial Black"/>
              </a:rPr>
              <a:t>PR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09940" y="6645632"/>
            <a:ext cx="2032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30" b="1">
                <a:solidFill>
                  <a:srgbClr val="002060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9955" y="1492402"/>
            <a:ext cx="4144645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6565" algn="l"/>
              </a:tabLst>
            </a:pPr>
            <a:r>
              <a:rPr dirty="0" sz="1500" spc="5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1900" spc="10" b="1">
                <a:solidFill>
                  <a:srgbClr val="191917"/>
                </a:solidFill>
                <a:latin typeface="Arial"/>
                <a:cs typeface="Arial"/>
              </a:rPr>
              <a:t>Septic/</a:t>
            </a:r>
            <a:r>
              <a:rPr dirty="0" sz="1900" spc="-85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191917"/>
                </a:solidFill>
                <a:latin typeface="Arial"/>
                <a:cs typeface="Arial"/>
              </a:rPr>
              <a:t>Toxic/</a:t>
            </a:r>
            <a:r>
              <a:rPr dirty="0" sz="1900" spc="-275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15" b="1">
                <a:solidFill>
                  <a:srgbClr val="191917"/>
                </a:solidFill>
                <a:latin typeface="Arial"/>
                <a:cs typeface="Arial"/>
              </a:rPr>
              <a:t>Endotoxic</a:t>
            </a:r>
            <a:r>
              <a:rPr dirty="0" sz="1900" spc="-110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30" b="1">
                <a:solidFill>
                  <a:srgbClr val="191917"/>
                </a:solidFill>
                <a:latin typeface="Arial"/>
                <a:cs typeface="Arial"/>
              </a:rPr>
              <a:t>Shock: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3858" y="1962302"/>
            <a:ext cx="83820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3858" y="2343302"/>
            <a:ext cx="83820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48357" y="1786920"/>
            <a:ext cx="6571615" cy="772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56300"/>
              </a:lnSpc>
            </a:pP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Bacterial </a:t>
            </a:r>
            <a:r>
              <a:rPr dirty="0" sz="1600" spc="5">
                <a:solidFill>
                  <a:srgbClr val="191917"/>
                </a:solidFill>
                <a:latin typeface="Arial"/>
                <a:cs typeface="Arial"/>
              </a:rPr>
              <a:t>endotoxin </a:t>
            </a:r>
            <a:r>
              <a:rPr dirty="0" sz="1600" spc="-10">
                <a:solidFill>
                  <a:srgbClr val="191917"/>
                </a:solidFill>
                <a:latin typeface="Arial"/>
                <a:cs typeface="Arial"/>
              </a:rPr>
              <a:t>triggers </a:t>
            </a: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peripheral </a:t>
            </a:r>
            <a:r>
              <a:rPr dirty="0" sz="1600" spc="5">
                <a:solidFill>
                  <a:srgbClr val="191917"/>
                </a:solidFill>
                <a:latin typeface="Arial"/>
                <a:cs typeface="Arial"/>
              </a:rPr>
              <a:t>vasodilatation </a:t>
            </a: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&amp; </a:t>
            </a:r>
            <a:r>
              <a:rPr dirty="0" sz="1600" spc="5">
                <a:solidFill>
                  <a:srgbClr val="191917"/>
                </a:solidFill>
                <a:latin typeface="Arial"/>
                <a:cs typeface="Arial"/>
              </a:rPr>
              <a:t>endothelial</a:t>
            </a:r>
            <a:r>
              <a:rPr dirty="0" sz="1600" spc="-28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191917"/>
                </a:solidFill>
                <a:latin typeface="Arial"/>
                <a:cs typeface="Arial"/>
              </a:rPr>
              <a:t>injury.  </a:t>
            </a:r>
            <a:r>
              <a:rPr dirty="0" sz="1600" spc="5">
                <a:solidFill>
                  <a:srgbClr val="191917"/>
                </a:solidFill>
                <a:latin typeface="Arial"/>
                <a:cs typeface="Arial"/>
              </a:rPr>
              <a:t>Hyperdynamic</a:t>
            </a:r>
            <a:r>
              <a:rPr dirty="0" sz="1600" spc="-12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191917"/>
                </a:solidFill>
                <a:latin typeface="Arial"/>
                <a:cs typeface="Arial"/>
              </a:rPr>
              <a:t>state.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9955" y="2686202"/>
            <a:ext cx="2849245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6565" algn="l"/>
              </a:tabLst>
            </a:pPr>
            <a:r>
              <a:rPr dirty="0" sz="1500" spc="5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1900" spc="15" b="1">
                <a:solidFill>
                  <a:srgbClr val="191917"/>
                </a:solidFill>
                <a:latin typeface="Arial"/>
                <a:cs typeface="Arial"/>
              </a:rPr>
              <a:t>Anaphylactic</a:t>
            </a:r>
            <a:r>
              <a:rPr dirty="0" sz="1900" spc="-265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30" b="1">
                <a:solidFill>
                  <a:srgbClr val="191917"/>
                </a:solidFill>
                <a:latin typeface="Arial"/>
                <a:cs typeface="Arial"/>
              </a:rPr>
              <a:t>shock: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03858" y="3156102"/>
            <a:ext cx="83820" cy="1136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sz="130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30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30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48357" y="3044362"/>
            <a:ext cx="6102350" cy="1255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506980">
              <a:lnSpc>
                <a:spcPct val="130200"/>
              </a:lnSpc>
            </a:pP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Massive &amp; </a:t>
            </a:r>
            <a:r>
              <a:rPr dirty="0" sz="1600" spc="5">
                <a:solidFill>
                  <a:srgbClr val="191917"/>
                </a:solidFill>
                <a:latin typeface="Arial"/>
                <a:cs typeface="Arial"/>
              </a:rPr>
              <a:t>generalized </a:t>
            </a:r>
            <a:r>
              <a:rPr dirty="0" sz="1600" spc="10">
                <a:solidFill>
                  <a:srgbClr val="191917"/>
                </a:solidFill>
                <a:latin typeface="Arial"/>
                <a:cs typeface="Arial"/>
              </a:rPr>
              <a:t>allergic</a:t>
            </a:r>
            <a:r>
              <a:rPr dirty="0" sz="1600" spc="-34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reaction.  </a:t>
            </a:r>
            <a:r>
              <a:rPr dirty="0" sz="1600" spc="-5">
                <a:solidFill>
                  <a:srgbClr val="191917"/>
                </a:solidFill>
                <a:latin typeface="Arial"/>
                <a:cs typeface="Arial"/>
              </a:rPr>
              <a:t>IgE- </a:t>
            </a: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mediated</a:t>
            </a:r>
            <a:r>
              <a:rPr dirty="0" sz="1600" spc="-7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191917"/>
                </a:solidFill>
                <a:latin typeface="Arial"/>
                <a:cs typeface="Arial"/>
              </a:rPr>
              <a:t>hypersensitivity.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</a:pPr>
            <a:r>
              <a:rPr dirty="0" sz="1600" spc="5">
                <a:solidFill>
                  <a:srgbClr val="191917"/>
                </a:solidFill>
                <a:latin typeface="Arial"/>
                <a:cs typeface="Arial"/>
              </a:rPr>
              <a:t>Histamine</a:t>
            </a:r>
            <a:r>
              <a:rPr dirty="0" sz="1600" spc="-3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91917"/>
                </a:solidFill>
                <a:latin typeface="Arial"/>
                <a:cs typeface="Arial"/>
              </a:rPr>
              <a:t>triggers</a:t>
            </a:r>
            <a:r>
              <a:rPr dirty="0" sz="1600" spc="-4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peripheral</a:t>
            </a:r>
            <a:r>
              <a:rPr dirty="0" sz="1600" spc="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 spc="10">
                <a:solidFill>
                  <a:srgbClr val="191917"/>
                </a:solidFill>
                <a:latin typeface="Arial"/>
                <a:cs typeface="Arial"/>
              </a:rPr>
              <a:t>vasodilation</a:t>
            </a:r>
            <a:r>
              <a:rPr dirty="0" sz="1600" spc="-13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&amp;</a:t>
            </a:r>
            <a:r>
              <a:rPr dirty="0" sz="1600" spc="-1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↑</a:t>
            </a:r>
            <a:r>
              <a:rPr dirty="0" sz="1600" spc="-4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 spc="10">
                <a:solidFill>
                  <a:srgbClr val="191917"/>
                </a:solidFill>
                <a:latin typeface="Arial"/>
                <a:cs typeface="Arial"/>
              </a:rPr>
              <a:t>capillary</a:t>
            </a:r>
            <a:r>
              <a:rPr dirty="0" sz="1600" spc="-14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191917"/>
                </a:solidFill>
                <a:latin typeface="Arial"/>
                <a:cs typeface="Arial"/>
              </a:rPr>
              <a:t>permeability.  </a:t>
            </a:r>
            <a:r>
              <a:rPr dirty="0" sz="1600" spc="15">
                <a:solidFill>
                  <a:srgbClr val="191917"/>
                </a:solidFill>
                <a:latin typeface="Arial"/>
                <a:cs typeface="Arial"/>
              </a:rPr>
              <a:t>Can lead </a:t>
            </a:r>
            <a:r>
              <a:rPr dirty="0" sz="1600" spc="-25">
                <a:solidFill>
                  <a:srgbClr val="191917"/>
                </a:solidFill>
                <a:latin typeface="Arial"/>
                <a:cs typeface="Arial"/>
              </a:rPr>
              <a:t>to </a:t>
            </a:r>
            <a:r>
              <a:rPr dirty="0" sz="1600" spc="15">
                <a:solidFill>
                  <a:srgbClr val="191917"/>
                </a:solidFill>
                <a:latin typeface="Arial"/>
                <a:cs typeface="Arial"/>
              </a:rPr>
              <a:t>low </a:t>
            </a:r>
            <a:r>
              <a:rPr dirty="0" sz="1600" spc="-5">
                <a:solidFill>
                  <a:srgbClr val="191917"/>
                </a:solidFill>
                <a:latin typeface="Arial"/>
                <a:cs typeface="Arial"/>
              </a:rPr>
              <a:t>output </a:t>
            </a: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distributive</a:t>
            </a:r>
            <a:r>
              <a:rPr dirty="0" sz="1600" spc="-16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shock.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9955" y="4426102"/>
            <a:ext cx="2854960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6565" algn="l"/>
              </a:tabLst>
            </a:pPr>
            <a:r>
              <a:rPr dirty="0" sz="1500" spc="5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1900" spc="25" b="1">
                <a:solidFill>
                  <a:srgbClr val="191917"/>
                </a:solidFill>
                <a:latin typeface="Arial"/>
                <a:cs typeface="Arial"/>
              </a:rPr>
              <a:t>Psychogenic</a:t>
            </a:r>
            <a:r>
              <a:rPr dirty="0" sz="1900" spc="-265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40" b="1">
                <a:solidFill>
                  <a:srgbClr val="191917"/>
                </a:solidFill>
                <a:latin typeface="Arial"/>
                <a:cs typeface="Arial"/>
              </a:rPr>
              <a:t>shock: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03858" y="4896002"/>
            <a:ext cx="83820" cy="144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30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30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sz="130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30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48357" y="4796942"/>
            <a:ext cx="2952115" cy="1547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dirty="0" sz="1600" spc="10">
                <a:solidFill>
                  <a:srgbClr val="191917"/>
                </a:solidFill>
                <a:latin typeface="Arial"/>
                <a:cs typeface="Arial"/>
              </a:rPr>
              <a:t>Simple </a:t>
            </a: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fainting </a:t>
            </a:r>
            <a:r>
              <a:rPr dirty="0" sz="1600" spc="-5">
                <a:solidFill>
                  <a:srgbClr val="191917"/>
                </a:solidFill>
                <a:latin typeface="Arial"/>
                <a:cs typeface="Arial"/>
              </a:rPr>
              <a:t>(syncope.)  </a:t>
            </a:r>
            <a:r>
              <a:rPr dirty="0" sz="1600" spc="10">
                <a:solidFill>
                  <a:srgbClr val="191917"/>
                </a:solidFill>
                <a:latin typeface="Arial"/>
                <a:cs typeface="Arial"/>
              </a:rPr>
              <a:t>Caused </a:t>
            </a:r>
            <a:r>
              <a:rPr dirty="0" sz="1600" spc="5">
                <a:solidFill>
                  <a:srgbClr val="191917"/>
                </a:solidFill>
                <a:latin typeface="Arial"/>
                <a:cs typeface="Arial"/>
              </a:rPr>
              <a:t>by </a:t>
            </a:r>
            <a:r>
              <a:rPr dirty="0" sz="1600" spc="-10">
                <a:solidFill>
                  <a:srgbClr val="191917"/>
                </a:solidFill>
                <a:latin typeface="Arial"/>
                <a:cs typeface="Arial"/>
              </a:rPr>
              <a:t>stress, </a:t>
            </a:r>
            <a:r>
              <a:rPr dirty="0" sz="1600" spc="10">
                <a:solidFill>
                  <a:srgbClr val="191917"/>
                </a:solidFill>
                <a:latin typeface="Arial"/>
                <a:cs typeface="Arial"/>
              </a:rPr>
              <a:t>pain, </a:t>
            </a:r>
            <a:r>
              <a:rPr dirty="0" sz="1600" spc="5">
                <a:solidFill>
                  <a:srgbClr val="191917"/>
                </a:solidFill>
                <a:latin typeface="Arial"/>
                <a:cs typeface="Arial"/>
              </a:rPr>
              <a:t>or</a:t>
            </a:r>
            <a:r>
              <a:rPr dirty="0" sz="1600" spc="-12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91917"/>
                </a:solidFill>
                <a:latin typeface="Arial"/>
                <a:cs typeface="Arial"/>
              </a:rPr>
              <a:t>fright.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↓ </a:t>
            </a:r>
            <a:r>
              <a:rPr dirty="0" sz="1600" spc="20">
                <a:solidFill>
                  <a:srgbClr val="191917"/>
                </a:solidFill>
                <a:latin typeface="Arial"/>
                <a:cs typeface="Arial"/>
              </a:rPr>
              <a:t>HR </a:t>
            </a: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&amp; </a:t>
            </a:r>
            <a:r>
              <a:rPr dirty="0" sz="1600" spc="5">
                <a:solidFill>
                  <a:srgbClr val="191917"/>
                </a:solidFill>
                <a:latin typeface="Arial"/>
                <a:cs typeface="Arial"/>
              </a:rPr>
              <a:t>vessels</a:t>
            </a:r>
            <a:r>
              <a:rPr dirty="0" sz="1600" spc="-17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 spc="5">
                <a:solidFill>
                  <a:srgbClr val="191917"/>
                </a:solidFill>
                <a:latin typeface="Arial"/>
                <a:cs typeface="Arial"/>
              </a:rPr>
              <a:t>dilate.</a:t>
            </a:r>
            <a:endParaRPr sz="1600">
              <a:latin typeface="Arial"/>
              <a:cs typeface="Arial"/>
            </a:endParaRPr>
          </a:p>
          <a:p>
            <a:pPr marL="12700" marR="233679">
              <a:lnSpc>
                <a:spcPct val="125000"/>
              </a:lnSpc>
              <a:spcBef>
                <a:spcPts val="100"/>
              </a:spcBef>
            </a:pPr>
            <a:r>
              <a:rPr dirty="0" sz="1600" spc="5">
                <a:solidFill>
                  <a:srgbClr val="191917"/>
                </a:solidFill>
                <a:latin typeface="Arial"/>
                <a:cs typeface="Arial"/>
              </a:rPr>
              <a:t>Brain </a:t>
            </a: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becomes</a:t>
            </a:r>
            <a:r>
              <a:rPr dirty="0" sz="1600" spc="-16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hypoperfused.  </a:t>
            </a:r>
            <a:r>
              <a:rPr dirty="0" sz="1600" spc="5">
                <a:solidFill>
                  <a:srgbClr val="191917"/>
                </a:solidFill>
                <a:latin typeface="Arial"/>
                <a:cs typeface="Arial"/>
              </a:rPr>
              <a:t>Loss of</a:t>
            </a:r>
            <a:r>
              <a:rPr dirty="0" sz="1600" spc="-114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 spc="5">
                <a:solidFill>
                  <a:srgbClr val="191917"/>
                </a:solidFill>
                <a:latin typeface="Arial"/>
                <a:cs typeface="Arial"/>
              </a:rPr>
              <a:t>consciousness.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40200" y="2349500"/>
            <a:ext cx="635000" cy="62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43500" y="2349500"/>
            <a:ext cx="6477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353300" y="3302000"/>
            <a:ext cx="927100" cy="812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378700" y="2565400"/>
            <a:ext cx="8763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172200" y="2590800"/>
            <a:ext cx="1066800" cy="698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626350" y="1352550"/>
            <a:ext cx="584200" cy="647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626350" y="1352550"/>
            <a:ext cx="584200" cy="647700"/>
          </a:xfrm>
          <a:custGeom>
            <a:avLst/>
            <a:gdLst/>
            <a:ahLst/>
            <a:cxnLst/>
            <a:rect l="l" t="t" r="r" b="b"/>
            <a:pathLst>
              <a:path w="584200" h="647700">
                <a:moveTo>
                  <a:pt x="292100" y="0"/>
                </a:moveTo>
                <a:lnTo>
                  <a:pt x="233235" y="6578"/>
                </a:lnTo>
                <a:lnTo>
                  <a:pt x="178396" y="25450"/>
                </a:lnTo>
                <a:lnTo>
                  <a:pt x="128777" y="55308"/>
                </a:lnTo>
                <a:lnTo>
                  <a:pt x="85559" y="94856"/>
                </a:lnTo>
                <a:lnTo>
                  <a:pt x="49885" y="142786"/>
                </a:lnTo>
                <a:lnTo>
                  <a:pt x="22948" y="197789"/>
                </a:lnTo>
                <a:lnTo>
                  <a:pt x="5930" y="258584"/>
                </a:lnTo>
                <a:lnTo>
                  <a:pt x="0" y="323850"/>
                </a:lnTo>
                <a:lnTo>
                  <a:pt x="5930" y="389115"/>
                </a:lnTo>
                <a:lnTo>
                  <a:pt x="22948" y="449910"/>
                </a:lnTo>
                <a:lnTo>
                  <a:pt x="49885" y="504913"/>
                </a:lnTo>
                <a:lnTo>
                  <a:pt x="85559" y="552843"/>
                </a:lnTo>
                <a:lnTo>
                  <a:pt x="128777" y="592391"/>
                </a:lnTo>
                <a:lnTo>
                  <a:pt x="178396" y="622249"/>
                </a:lnTo>
                <a:lnTo>
                  <a:pt x="233235" y="641121"/>
                </a:lnTo>
                <a:lnTo>
                  <a:pt x="292100" y="647700"/>
                </a:lnTo>
                <a:lnTo>
                  <a:pt x="350964" y="641121"/>
                </a:lnTo>
                <a:lnTo>
                  <a:pt x="368973" y="634923"/>
                </a:lnTo>
                <a:lnTo>
                  <a:pt x="292100" y="634923"/>
                </a:lnTo>
                <a:lnTo>
                  <a:pt x="236042" y="628650"/>
                </a:lnTo>
                <a:lnTo>
                  <a:pt x="183807" y="610679"/>
                </a:lnTo>
                <a:lnTo>
                  <a:pt x="136423" y="582167"/>
                </a:lnTo>
                <a:lnTo>
                  <a:pt x="95021" y="544296"/>
                </a:lnTo>
                <a:lnTo>
                  <a:pt x="60782" y="498284"/>
                </a:lnTo>
                <a:lnTo>
                  <a:pt x="34874" y="445363"/>
                </a:lnTo>
                <a:lnTo>
                  <a:pt x="18478" y="386816"/>
                </a:lnTo>
                <a:lnTo>
                  <a:pt x="12750" y="323850"/>
                </a:lnTo>
                <a:lnTo>
                  <a:pt x="18478" y="260883"/>
                </a:lnTo>
                <a:lnTo>
                  <a:pt x="34874" y="202336"/>
                </a:lnTo>
                <a:lnTo>
                  <a:pt x="60782" y="149428"/>
                </a:lnTo>
                <a:lnTo>
                  <a:pt x="95021" y="103403"/>
                </a:lnTo>
                <a:lnTo>
                  <a:pt x="136423" y="65532"/>
                </a:lnTo>
                <a:lnTo>
                  <a:pt x="183807" y="37020"/>
                </a:lnTo>
                <a:lnTo>
                  <a:pt x="236042" y="19050"/>
                </a:lnTo>
                <a:lnTo>
                  <a:pt x="292100" y="12776"/>
                </a:lnTo>
                <a:lnTo>
                  <a:pt x="368973" y="12776"/>
                </a:lnTo>
                <a:lnTo>
                  <a:pt x="350964" y="6578"/>
                </a:lnTo>
                <a:lnTo>
                  <a:pt x="292100" y="0"/>
                </a:lnTo>
                <a:close/>
              </a:path>
              <a:path w="584200" h="647700">
                <a:moveTo>
                  <a:pt x="368973" y="12776"/>
                </a:moveTo>
                <a:lnTo>
                  <a:pt x="292100" y="12776"/>
                </a:lnTo>
                <a:lnTo>
                  <a:pt x="348157" y="19050"/>
                </a:lnTo>
                <a:lnTo>
                  <a:pt x="400392" y="37020"/>
                </a:lnTo>
                <a:lnTo>
                  <a:pt x="447776" y="65532"/>
                </a:lnTo>
                <a:lnTo>
                  <a:pt x="489178" y="103403"/>
                </a:lnTo>
                <a:lnTo>
                  <a:pt x="523430" y="149428"/>
                </a:lnTo>
                <a:lnTo>
                  <a:pt x="549325" y="202336"/>
                </a:lnTo>
                <a:lnTo>
                  <a:pt x="565721" y="260883"/>
                </a:lnTo>
                <a:lnTo>
                  <a:pt x="571449" y="323850"/>
                </a:lnTo>
                <a:lnTo>
                  <a:pt x="565721" y="386816"/>
                </a:lnTo>
                <a:lnTo>
                  <a:pt x="549325" y="445363"/>
                </a:lnTo>
                <a:lnTo>
                  <a:pt x="523430" y="498284"/>
                </a:lnTo>
                <a:lnTo>
                  <a:pt x="489178" y="544296"/>
                </a:lnTo>
                <a:lnTo>
                  <a:pt x="447776" y="582167"/>
                </a:lnTo>
                <a:lnTo>
                  <a:pt x="400392" y="610679"/>
                </a:lnTo>
                <a:lnTo>
                  <a:pt x="348157" y="628650"/>
                </a:lnTo>
                <a:lnTo>
                  <a:pt x="292100" y="634923"/>
                </a:lnTo>
                <a:lnTo>
                  <a:pt x="368973" y="634923"/>
                </a:lnTo>
                <a:lnTo>
                  <a:pt x="405803" y="622249"/>
                </a:lnTo>
                <a:lnTo>
                  <a:pt x="455409" y="592391"/>
                </a:lnTo>
                <a:lnTo>
                  <a:pt x="498640" y="552843"/>
                </a:lnTo>
                <a:lnTo>
                  <a:pt x="534314" y="504913"/>
                </a:lnTo>
                <a:lnTo>
                  <a:pt x="561251" y="449910"/>
                </a:lnTo>
                <a:lnTo>
                  <a:pt x="578269" y="389115"/>
                </a:lnTo>
                <a:lnTo>
                  <a:pt x="584200" y="323850"/>
                </a:lnTo>
                <a:lnTo>
                  <a:pt x="578269" y="258584"/>
                </a:lnTo>
                <a:lnTo>
                  <a:pt x="561251" y="197789"/>
                </a:lnTo>
                <a:lnTo>
                  <a:pt x="534314" y="142786"/>
                </a:lnTo>
                <a:lnTo>
                  <a:pt x="498640" y="94856"/>
                </a:lnTo>
                <a:lnTo>
                  <a:pt x="455409" y="55308"/>
                </a:lnTo>
                <a:lnTo>
                  <a:pt x="405803" y="25450"/>
                </a:lnTo>
                <a:lnTo>
                  <a:pt x="368973" y="12776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650534" y="1475485"/>
            <a:ext cx="2561590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20" b="1">
                <a:solidFill>
                  <a:srgbClr val="C00000"/>
                </a:solidFill>
                <a:latin typeface="Arial Black"/>
                <a:cs typeface="Arial Black"/>
              </a:rPr>
              <a:t>MAP </a:t>
            </a:r>
            <a:r>
              <a:rPr dirty="0" sz="2400" b="1">
                <a:solidFill>
                  <a:srgbClr val="C00000"/>
                </a:solidFill>
                <a:latin typeface="Arial Black"/>
                <a:cs typeface="Arial Black"/>
              </a:rPr>
              <a:t>= </a:t>
            </a:r>
            <a:r>
              <a:rPr dirty="0" sz="2400" spc="15" b="1">
                <a:solidFill>
                  <a:srgbClr val="C00000"/>
                </a:solidFill>
                <a:latin typeface="Arial Black"/>
                <a:cs typeface="Arial Black"/>
              </a:rPr>
              <a:t>CO </a:t>
            </a:r>
            <a:r>
              <a:rPr dirty="0" sz="2400" b="1">
                <a:solidFill>
                  <a:srgbClr val="C00000"/>
                </a:solidFill>
                <a:latin typeface="Arial Black"/>
                <a:cs typeface="Arial Black"/>
              </a:rPr>
              <a:t>X</a:t>
            </a:r>
            <a:r>
              <a:rPr dirty="0" sz="2400" spc="-225" b="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400" spc="-20" b="1">
                <a:solidFill>
                  <a:srgbClr val="C00000"/>
                </a:solidFill>
                <a:latin typeface="Arial Black"/>
                <a:cs typeface="Arial Black"/>
              </a:rPr>
              <a:t>PR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17500" y="546100"/>
            <a:ext cx="8788400" cy="800100"/>
          </a:xfrm>
          <a:custGeom>
            <a:avLst/>
            <a:gdLst/>
            <a:ahLst/>
            <a:cxnLst/>
            <a:rect l="l" t="t" r="r" b="b"/>
            <a:pathLst>
              <a:path w="8788400" h="800100">
                <a:moveTo>
                  <a:pt x="0" y="800100"/>
                </a:moveTo>
                <a:lnTo>
                  <a:pt x="8788400" y="800100"/>
                </a:lnTo>
                <a:lnTo>
                  <a:pt x="87884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DBCA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085339">
              <a:lnSpc>
                <a:spcPts val="3329"/>
              </a:lnSpc>
            </a:pPr>
            <a:r>
              <a:rPr dirty="0" spc="160" b="0">
                <a:solidFill>
                  <a:srgbClr val="7A2924"/>
                </a:solidFill>
                <a:latin typeface="Impact"/>
                <a:cs typeface="Impact"/>
              </a:rPr>
              <a:t>DISTRIBUTIVE</a:t>
            </a:r>
            <a:r>
              <a:rPr dirty="0" spc="-40" b="0">
                <a:solidFill>
                  <a:srgbClr val="7A2924"/>
                </a:solidFill>
                <a:latin typeface="Impact"/>
                <a:cs typeface="Impact"/>
              </a:rPr>
              <a:t> </a:t>
            </a:r>
            <a:r>
              <a:rPr dirty="0" spc="165" b="0">
                <a:solidFill>
                  <a:srgbClr val="7A2924"/>
                </a:solidFill>
                <a:latin typeface="Impact"/>
                <a:cs typeface="Impact"/>
              </a:rPr>
              <a:t>SHOCK: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23" name="object 23"/>
          <p:cNvSpPr txBox="1"/>
          <p:nvPr/>
        </p:nvSpPr>
        <p:spPr>
          <a:xfrm>
            <a:off x="3239261" y="1017308"/>
            <a:ext cx="292290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610"/>
              </a:lnSpc>
            </a:pPr>
            <a:r>
              <a:rPr dirty="0" sz="2200" spc="140">
                <a:solidFill>
                  <a:srgbClr val="002060"/>
                </a:solidFill>
                <a:latin typeface="Impact"/>
                <a:cs typeface="Impact"/>
              </a:rPr>
              <a:t>HIGH/ </a:t>
            </a:r>
            <a:r>
              <a:rPr dirty="0" sz="2200" spc="165">
                <a:solidFill>
                  <a:srgbClr val="002060"/>
                </a:solidFill>
                <a:latin typeface="Impact"/>
                <a:cs typeface="Impact"/>
              </a:rPr>
              <a:t>NORMAL</a:t>
            </a:r>
            <a:r>
              <a:rPr dirty="0" sz="2200" spc="215">
                <a:solidFill>
                  <a:srgbClr val="002060"/>
                </a:solidFill>
                <a:latin typeface="Impact"/>
                <a:cs typeface="Impact"/>
              </a:rPr>
              <a:t> </a:t>
            </a:r>
            <a:r>
              <a:rPr dirty="0" sz="2200" spc="140">
                <a:solidFill>
                  <a:srgbClr val="002060"/>
                </a:solidFill>
                <a:latin typeface="Impact"/>
                <a:cs typeface="Impact"/>
              </a:rPr>
              <a:t>OUTPUT</a:t>
            </a:r>
            <a:endParaRPr sz="22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972" y="1818538"/>
            <a:ext cx="7489190" cy="3365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00" spc="635">
                <a:solidFill>
                  <a:srgbClr val="C00000"/>
                </a:solidFill>
                <a:latin typeface="Arial"/>
                <a:cs typeface="Arial"/>
              </a:rPr>
              <a:t>q </a:t>
            </a:r>
            <a:r>
              <a:rPr dirty="0" sz="2400" spc="-5" b="1">
                <a:solidFill>
                  <a:srgbClr val="191917"/>
                </a:solidFill>
                <a:latin typeface="Arial"/>
                <a:cs typeface="Arial"/>
              </a:rPr>
              <a:t>Neurogenic/ </a:t>
            </a:r>
            <a:r>
              <a:rPr dirty="0" sz="2400" spc="5" b="1">
                <a:solidFill>
                  <a:srgbClr val="191917"/>
                </a:solidFill>
                <a:latin typeface="Arial"/>
                <a:cs typeface="Arial"/>
              </a:rPr>
              <a:t>Spinal </a:t>
            </a:r>
            <a:r>
              <a:rPr dirty="0" sz="2400" b="1">
                <a:solidFill>
                  <a:srgbClr val="191917"/>
                </a:solidFill>
                <a:latin typeface="Arial"/>
                <a:cs typeface="Arial"/>
              </a:rPr>
              <a:t>Shock (venous</a:t>
            </a:r>
            <a:r>
              <a:rPr dirty="0" sz="2400" spc="-409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400" spc="20" b="1">
                <a:solidFill>
                  <a:srgbClr val="191917"/>
                </a:solidFill>
                <a:latin typeface="Arial"/>
                <a:cs typeface="Arial"/>
              </a:rPr>
              <a:t>pooling):</a:t>
            </a:r>
            <a:endParaRPr sz="2400">
              <a:latin typeface="Arial"/>
              <a:cs typeface="Arial"/>
            </a:endParaRPr>
          </a:p>
          <a:p>
            <a:pPr marL="939800" marR="171450" indent="-469900">
              <a:lnSpc>
                <a:spcPct val="111100"/>
              </a:lnSpc>
              <a:spcBef>
                <a:spcPts val="1240"/>
              </a:spcBef>
              <a:buClr>
                <a:srgbClr val="C00000"/>
              </a:buClr>
              <a:buSzPct val="80952"/>
              <a:buChar char="§"/>
              <a:tabLst>
                <a:tab pos="939165" algn="l"/>
                <a:tab pos="939800" algn="l"/>
              </a:tabLst>
            </a:pPr>
            <a:r>
              <a:rPr dirty="0" sz="2100" spc="25">
                <a:solidFill>
                  <a:srgbClr val="191917"/>
                </a:solidFill>
                <a:latin typeface="Arial"/>
                <a:cs typeface="Arial"/>
              </a:rPr>
              <a:t>Loss</a:t>
            </a:r>
            <a:r>
              <a:rPr dirty="0" sz="2100" spc="-14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 spc="15">
                <a:solidFill>
                  <a:srgbClr val="191917"/>
                </a:solidFill>
                <a:latin typeface="Arial"/>
                <a:cs typeface="Arial"/>
              </a:rPr>
              <a:t>or</a:t>
            </a:r>
            <a:r>
              <a:rPr dirty="0" sz="2100" spc="1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 spc="15">
                <a:solidFill>
                  <a:srgbClr val="191917"/>
                </a:solidFill>
                <a:latin typeface="Arial"/>
                <a:cs typeface="Arial"/>
              </a:rPr>
              <a:t>drop</a:t>
            </a:r>
            <a:r>
              <a:rPr dirty="0" sz="2100" spc="-16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 spc="15">
                <a:solidFill>
                  <a:srgbClr val="191917"/>
                </a:solidFill>
                <a:latin typeface="Arial"/>
                <a:cs typeface="Arial"/>
              </a:rPr>
              <a:t>in</a:t>
            </a:r>
            <a:r>
              <a:rPr dirty="0" sz="2100" spc="4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 spc="15">
                <a:solidFill>
                  <a:srgbClr val="191917"/>
                </a:solidFill>
                <a:latin typeface="Arial"/>
                <a:cs typeface="Arial"/>
              </a:rPr>
              <a:t>vasomotor</a:t>
            </a:r>
            <a:r>
              <a:rPr dirty="0" sz="2100" spc="-19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 spc="15">
                <a:solidFill>
                  <a:srgbClr val="191917"/>
                </a:solidFill>
                <a:latin typeface="Arial"/>
                <a:cs typeface="Arial"/>
              </a:rPr>
              <a:t>(vascular)</a:t>
            </a:r>
            <a:r>
              <a:rPr dirty="0" sz="2100" spc="-19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 spc="20">
                <a:solidFill>
                  <a:srgbClr val="191917"/>
                </a:solidFill>
                <a:latin typeface="Arial"/>
                <a:cs typeface="Arial"/>
              </a:rPr>
              <a:t>tone/</a:t>
            </a:r>
            <a:r>
              <a:rPr dirty="0" sz="2100" spc="-17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 spc="25">
                <a:solidFill>
                  <a:srgbClr val="191917"/>
                </a:solidFill>
                <a:latin typeface="Arial"/>
                <a:cs typeface="Arial"/>
              </a:rPr>
              <a:t>spinal</a:t>
            </a:r>
            <a:r>
              <a:rPr dirty="0" sz="2100" spc="-15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 spc="15">
                <a:solidFill>
                  <a:srgbClr val="191917"/>
                </a:solidFill>
                <a:latin typeface="Arial"/>
                <a:cs typeface="Arial"/>
              </a:rPr>
              <a:t>cord  </a:t>
            </a:r>
            <a:r>
              <a:rPr dirty="0" sz="2100" spc="-5">
                <a:solidFill>
                  <a:srgbClr val="191917"/>
                </a:solidFill>
                <a:latin typeface="Arial"/>
                <a:cs typeface="Arial"/>
              </a:rPr>
              <a:t>injury.</a:t>
            </a:r>
            <a:endParaRPr sz="2100">
              <a:latin typeface="Arial"/>
              <a:cs typeface="Arial"/>
            </a:endParaRPr>
          </a:p>
          <a:p>
            <a:pPr marL="850900" indent="-381000">
              <a:lnSpc>
                <a:spcPct val="100000"/>
              </a:lnSpc>
              <a:spcBef>
                <a:spcPts val="980"/>
              </a:spcBef>
              <a:buClr>
                <a:srgbClr val="C00000"/>
              </a:buClr>
              <a:buSzPct val="80952"/>
              <a:buChar char="§"/>
              <a:tabLst>
                <a:tab pos="850265" algn="l"/>
                <a:tab pos="850900" algn="l"/>
              </a:tabLst>
            </a:pPr>
            <a:r>
              <a:rPr dirty="0" sz="2100" spc="20">
                <a:solidFill>
                  <a:srgbClr val="191917"/>
                </a:solidFill>
                <a:latin typeface="Arial"/>
                <a:cs typeface="Arial"/>
              </a:rPr>
              <a:t>Generalized </a:t>
            </a:r>
            <a:r>
              <a:rPr dirty="0" sz="2100" spc="10">
                <a:solidFill>
                  <a:srgbClr val="191917"/>
                </a:solidFill>
                <a:latin typeface="Arial"/>
                <a:cs typeface="Arial"/>
              </a:rPr>
              <a:t>peripheral</a:t>
            </a:r>
            <a:r>
              <a:rPr dirty="0" sz="2100" spc="-40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 spc="5">
                <a:solidFill>
                  <a:srgbClr val="191917"/>
                </a:solidFill>
                <a:latin typeface="Arial"/>
                <a:cs typeface="Arial"/>
              </a:rPr>
              <a:t>vasodilation.</a:t>
            </a:r>
            <a:endParaRPr sz="2100">
              <a:latin typeface="Arial"/>
              <a:cs typeface="Arial"/>
            </a:endParaRPr>
          </a:p>
          <a:p>
            <a:pPr marL="914400" indent="-457200">
              <a:lnSpc>
                <a:spcPct val="100000"/>
              </a:lnSpc>
              <a:spcBef>
                <a:spcPts val="980"/>
              </a:spcBef>
              <a:buClr>
                <a:srgbClr val="C00000"/>
              </a:buClr>
              <a:buSzPct val="80952"/>
              <a:buChar char="§"/>
              <a:tabLst>
                <a:tab pos="913765" algn="l"/>
                <a:tab pos="914400" algn="l"/>
              </a:tabLst>
            </a:pPr>
            <a:r>
              <a:rPr dirty="0" sz="2100" spc="15">
                <a:solidFill>
                  <a:srgbClr val="191917"/>
                </a:solidFill>
                <a:latin typeface="Arial"/>
                <a:cs typeface="Arial"/>
              </a:rPr>
              <a:t>Blood volume </a:t>
            </a:r>
            <a:r>
              <a:rPr dirty="0" sz="2100" spc="5">
                <a:solidFill>
                  <a:srgbClr val="191917"/>
                </a:solidFill>
                <a:latin typeface="Arial"/>
                <a:cs typeface="Arial"/>
              </a:rPr>
              <a:t>remains</a:t>
            </a:r>
            <a:r>
              <a:rPr dirty="0" sz="2100" spc="-409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 spc="5">
                <a:solidFill>
                  <a:srgbClr val="191917"/>
                </a:solidFill>
                <a:latin typeface="Arial"/>
                <a:cs typeface="Arial"/>
              </a:rPr>
              <a:t>normal.</a:t>
            </a:r>
            <a:endParaRPr sz="2100">
              <a:latin typeface="Arial"/>
              <a:cs typeface="Arial"/>
            </a:endParaRPr>
          </a:p>
          <a:p>
            <a:pPr marL="914400" marR="5080" indent="-457200">
              <a:lnSpc>
                <a:spcPct val="111100"/>
              </a:lnSpc>
              <a:spcBef>
                <a:spcPts val="600"/>
              </a:spcBef>
              <a:buClr>
                <a:srgbClr val="C00000"/>
              </a:buClr>
              <a:buSzPct val="80952"/>
              <a:buChar char="§"/>
              <a:tabLst>
                <a:tab pos="913765" algn="l"/>
                <a:tab pos="914400" algn="l"/>
              </a:tabLst>
            </a:pPr>
            <a:r>
              <a:rPr dirty="0" sz="2100" spc="-10">
                <a:solidFill>
                  <a:srgbClr val="191917"/>
                </a:solidFill>
                <a:latin typeface="Arial"/>
                <a:cs typeface="Arial"/>
              </a:rPr>
              <a:t>CO</a:t>
            </a:r>
            <a:r>
              <a:rPr dirty="0" sz="2100" spc="-2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 spc="15">
                <a:solidFill>
                  <a:srgbClr val="191917"/>
                </a:solidFill>
                <a:latin typeface="Arial"/>
                <a:cs typeface="Arial"/>
              </a:rPr>
              <a:t>is</a:t>
            </a:r>
            <a:r>
              <a:rPr dirty="0" sz="2100" spc="-4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 spc="25">
                <a:solidFill>
                  <a:srgbClr val="191917"/>
                </a:solidFill>
                <a:latin typeface="Arial"/>
                <a:cs typeface="Arial"/>
              </a:rPr>
              <a:t>severely</a:t>
            </a:r>
            <a:r>
              <a:rPr dirty="0" sz="2100" spc="-14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 spc="20">
                <a:solidFill>
                  <a:srgbClr val="191917"/>
                </a:solidFill>
                <a:latin typeface="Arial"/>
                <a:cs typeface="Arial"/>
              </a:rPr>
              <a:t>reduced</a:t>
            </a:r>
            <a:r>
              <a:rPr dirty="0" sz="2100" spc="-16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 spc="15">
                <a:solidFill>
                  <a:srgbClr val="191917"/>
                </a:solidFill>
                <a:latin typeface="Arial"/>
                <a:cs typeface="Arial"/>
              </a:rPr>
              <a:t>as</a:t>
            </a:r>
            <a:r>
              <a:rPr dirty="0" sz="2100" spc="-14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 spc="20">
                <a:solidFill>
                  <a:srgbClr val="191917"/>
                </a:solidFill>
                <a:latin typeface="Arial"/>
                <a:cs typeface="Arial"/>
              </a:rPr>
              <a:t>blood</a:t>
            </a:r>
            <a:r>
              <a:rPr dirty="0" sz="2100" spc="-16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 spc="15">
                <a:solidFill>
                  <a:srgbClr val="191917"/>
                </a:solidFill>
                <a:latin typeface="Arial"/>
                <a:cs typeface="Arial"/>
              </a:rPr>
              <a:t>is</a:t>
            </a:r>
            <a:r>
              <a:rPr dirty="0" sz="2100" spc="-4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 spc="25">
                <a:solidFill>
                  <a:srgbClr val="191917"/>
                </a:solidFill>
                <a:latin typeface="Arial"/>
                <a:cs typeface="Arial"/>
              </a:rPr>
              <a:t>pooled</a:t>
            </a:r>
            <a:r>
              <a:rPr dirty="0" sz="2100" spc="-16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 spc="15">
                <a:solidFill>
                  <a:srgbClr val="191917"/>
                </a:solidFill>
                <a:latin typeface="Arial"/>
                <a:cs typeface="Arial"/>
              </a:rPr>
              <a:t>in</a:t>
            </a:r>
            <a:r>
              <a:rPr dirty="0" sz="2100" spc="-6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 spc="20">
                <a:solidFill>
                  <a:srgbClr val="191917"/>
                </a:solidFill>
                <a:latin typeface="Arial"/>
                <a:cs typeface="Arial"/>
              </a:rPr>
              <a:t>peripheral  </a:t>
            </a:r>
            <a:r>
              <a:rPr dirty="0" sz="2100" spc="25">
                <a:solidFill>
                  <a:srgbClr val="191917"/>
                </a:solidFill>
                <a:latin typeface="Arial"/>
                <a:cs typeface="Arial"/>
              </a:rPr>
              <a:t>veins..</a:t>
            </a:r>
            <a:r>
              <a:rPr dirty="0" sz="2100" spc="-17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 spc="15">
                <a:solidFill>
                  <a:srgbClr val="191917"/>
                </a:solidFill>
                <a:latin typeface="Arial"/>
                <a:cs typeface="Arial"/>
              </a:rPr>
              <a:t>(Capacity</a:t>
            </a:r>
            <a:r>
              <a:rPr dirty="0" sz="2100" spc="-13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 spc="15">
                <a:solidFill>
                  <a:srgbClr val="191917"/>
                </a:solidFill>
                <a:latin typeface="Arial"/>
                <a:cs typeface="Arial"/>
              </a:rPr>
              <a:t>of</a:t>
            </a:r>
            <a:r>
              <a:rPr dirty="0" sz="2100" spc="-17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 spc="20">
                <a:solidFill>
                  <a:srgbClr val="191917"/>
                </a:solidFill>
                <a:latin typeface="Arial"/>
                <a:cs typeface="Arial"/>
              </a:rPr>
              <a:t>blood</a:t>
            </a:r>
            <a:r>
              <a:rPr dirty="0" sz="2100" spc="-15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 spc="25">
                <a:solidFill>
                  <a:srgbClr val="191917"/>
                </a:solidFill>
                <a:latin typeface="Arial"/>
                <a:cs typeface="Arial"/>
              </a:rPr>
              <a:t>↑,</a:t>
            </a:r>
            <a:r>
              <a:rPr dirty="0" sz="2100" spc="3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191917"/>
                </a:solidFill>
                <a:latin typeface="Arial"/>
                <a:cs typeface="Arial"/>
              </a:rPr>
              <a:t>&amp;</a:t>
            </a:r>
            <a:r>
              <a:rPr dirty="0" sz="2100" spc="-8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 spc="25">
                <a:solidFill>
                  <a:srgbClr val="191917"/>
                </a:solidFill>
                <a:latin typeface="Arial"/>
                <a:cs typeface="Arial"/>
              </a:rPr>
              <a:t>venous</a:t>
            </a:r>
            <a:r>
              <a:rPr dirty="0" sz="2100" spc="-13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 spc="10">
                <a:solidFill>
                  <a:srgbClr val="191917"/>
                </a:solidFill>
                <a:latin typeface="Arial"/>
                <a:cs typeface="Arial"/>
              </a:rPr>
              <a:t>return</a:t>
            </a:r>
            <a:r>
              <a:rPr dirty="0" sz="2100" spc="-15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 spc="25">
                <a:solidFill>
                  <a:srgbClr val="191917"/>
                </a:solidFill>
                <a:latin typeface="Arial"/>
                <a:cs typeface="Arial"/>
              </a:rPr>
              <a:t>↓.)</a:t>
            </a:r>
            <a:endParaRPr sz="2100">
              <a:latin typeface="Arial"/>
              <a:cs typeface="Arial"/>
            </a:endParaRPr>
          </a:p>
          <a:p>
            <a:pPr marL="850900" indent="-381000">
              <a:lnSpc>
                <a:spcPct val="100000"/>
              </a:lnSpc>
              <a:spcBef>
                <a:spcPts val="980"/>
              </a:spcBef>
              <a:buClr>
                <a:srgbClr val="C00000"/>
              </a:buClr>
              <a:buSzPct val="80952"/>
              <a:buChar char="§"/>
              <a:tabLst>
                <a:tab pos="850265" algn="l"/>
                <a:tab pos="850900" algn="l"/>
              </a:tabLst>
            </a:pPr>
            <a:r>
              <a:rPr dirty="0" sz="2100" spc="20">
                <a:solidFill>
                  <a:srgbClr val="191917"/>
                </a:solidFill>
                <a:latin typeface="Arial"/>
                <a:cs typeface="Arial"/>
              </a:rPr>
              <a:t>Behaves</a:t>
            </a:r>
            <a:r>
              <a:rPr dirty="0" sz="2100" spc="-15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 spc="25">
                <a:solidFill>
                  <a:srgbClr val="191917"/>
                </a:solidFill>
                <a:latin typeface="Arial"/>
                <a:cs typeface="Arial"/>
              </a:rPr>
              <a:t>like</a:t>
            </a:r>
            <a:r>
              <a:rPr dirty="0" sz="2100" spc="-16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 spc="10">
                <a:solidFill>
                  <a:srgbClr val="191917"/>
                </a:solidFill>
                <a:latin typeface="Arial"/>
                <a:cs typeface="Arial"/>
              </a:rPr>
              <a:t>hypovolemic</a:t>
            </a:r>
            <a:r>
              <a:rPr dirty="0" sz="2100" spc="-15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100" spc="15">
                <a:solidFill>
                  <a:srgbClr val="191917"/>
                </a:solidFill>
                <a:latin typeface="Arial"/>
                <a:cs typeface="Arial"/>
              </a:rPr>
              <a:t>shock.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7500" y="698500"/>
            <a:ext cx="8788400" cy="787400"/>
          </a:xfrm>
          <a:custGeom>
            <a:avLst/>
            <a:gdLst/>
            <a:ahLst/>
            <a:cxnLst/>
            <a:rect l="l" t="t" r="r" b="b"/>
            <a:pathLst>
              <a:path w="8788400" h="787400">
                <a:moveTo>
                  <a:pt x="0" y="787400"/>
                </a:moveTo>
                <a:lnTo>
                  <a:pt x="8788400" y="787400"/>
                </a:lnTo>
                <a:lnTo>
                  <a:pt x="8788400" y="0"/>
                </a:lnTo>
                <a:lnTo>
                  <a:pt x="0" y="0"/>
                </a:lnTo>
                <a:lnTo>
                  <a:pt x="0" y="787400"/>
                </a:lnTo>
                <a:close/>
              </a:path>
            </a:pathLst>
          </a:custGeom>
          <a:solidFill>
            <a:srgbClr val="DBCA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85261" y="738416"/>
            <a:ext cx="3437890" cy="7600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3329"/>
              </a:lnSpc>
            </a:pPr>
            <a:r>
              <a:rPr dirty="0" spc="160" b="0">
                <a:solidFill>
                  <a:srgbClr val="7A2924"/>
                </a:solidFill>
                <a:latin typeface="Impact"/>
                <a:cs typeface="Impact"/>
              </a:rPr>
              <a:t>DISTRIBUTIVE</a:t>
            </a:r>
            <a:r>
              <a:rPr dirty="0" spc="-40" b="0">
                <a:solidFill>
                  <a:srgbClr val="7A2924"/>
                </a:solidFill>
                <a:latin typeface="Impact"/>
                <a:cs typeface="Impact"/>
              </a:rPr>
              <a:t> </a:t>
            </a:r>
            <a:r>
              <a:rPr dirty="0" spc="165" b="0">
                <a:solidFill>
                  <a:srgbClr val="7A2924"/>
                </a:solidFill>
                <a:latin typeface="Impact"/>
                <a:cs typeface="Impact"/>
              </a:rPr>
              <a:t>SHOCK:</a:t>
            </a:r>
          </a:p>
          <a:p>
            <a:pPr algn="ctr">
              <a:lnSpc>
                <a:spcPts val="2610"/>
              </a:lnSpc>
            </a:pPr>
            <a:r>
              <a:rPr dirty="0" sz="2200" spc="140" b="0">
                <a:solidFill>
                  <a:srgbClr val="002060"/>
                </a:solidFill>
                <a:latin typeface="Impact"/>
                <a:cs typeface="Impact"/>
              </a:rPr>
              <a:t>HIGH/ </a:t>
            </a:r>
            <a:r>
              <a:rPr dirty="0" sz="2200" spc="165" b="0">
                <a:solidFill>
                  <a:srgbClr val="002060"/>
                </a:solidFill>
                <a:latin typeface="Impact"/>
                <a:cs typeface="Impact"/>
              </a:rPr>
              <a:t>NORMAL</a:t>
            </a:r>
            <a:r>
              <a:rPr dirty="0" sz="2200" spc="215" b="0">
                <a:solidFill>
                  <a:srgbClr val="002060"/>
                </a:solidFill>
                <a:latin typeface="Impact"/>
                <a:cs typeface="Impact"/>
              </a:rPr>
              <a:t> </a:t>
            </a:r>
            <a:r>
              <a:rPr dirty="0" sz="2200" spc="140" b="0">
                <a:solidFill>
                  <a:srgbClr val="002060"/>
                </a:solidFill>
                <a:latin typeface="Impact"/>
                <a:cs typeface="Impact"/>
              </a:rPr>
              <a:t>OUTPUT</a:t>
            </a:r>
            <a:endParaRPr sz="2200">
              <a:latin typeface="Impact"/>
              <a:cs typeface="Impac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4000" y="723900"/>
            <a:ext cx="8864600" cy="901700"/>
          </a:xfrm>
          <a:custGeom>
            <a:avLst/>
            <a:gdLst/>
            <a:ahLst/>
            <a:cxnLst/>
            <a:rect l="l" t="t" r="r" b="b"/>
            <a:pathLst>
              <a:path w="8864600" h="901700">
                <a:moveTo>
                  <a:pt x="0" y="901700"/>
                </a:moveTo>
                <a:lnTo>
                  <a:pt x="8864600" y="901700"/>
                </a:lnTo>
                <a:lnTo>
                  <a:pt x="8864600" y="0"/>
                </a:lnTo>
                <a:lnTo>
                  <a:pt x="0" y="0"/>
                </a:lnTo>
                <a:lnTo>
                  <a:pt x="0" y="901700"/>
                </a:lnTo>
                <a:close/>
              </a:path>
            </a:pathLst>
          </a:custGeom>
          <a:solidFill>
            <a:srgbClr val="3586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57973" y="799820"/>
            <a:ext cx="6802120" cy="6686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260"/>
              </a:lnSpc>
            </a:pPr>
            <a:r>
              <a:rPr dirty="0" sz="4400" spc="130" b="0">
                <a:solidFill>
                  <a:srgbClr val="FFA615"/>
                </a:solidFill>
                <a:latin typeface="Impact"/>
                <a:cs typeface="Impact"/>
              </a:rPr>
              <a:t>PATHOPHYSIOLOGY </a:t>
            </a:r>
            <a:r>
              <a:rPr dirty="0" sz="4400" spc="95" b="0">
                <a:solidFill>
                  <a:srgbClr val="FFA615"/>
                </a:solidFill>
                <a:latin typeface="Impact"/>
                <a:cs typeface="Impact"/>
              </a:rPr>
              <a:t>OF</a:t>
            </a:r>
            <a:r>
              <a:rPr dirty="0" sz="4400" spc="10" b="0">
                <a:solidFill>
                  <a:srgbClr val="FFA615"/>
                </a:solidFill>
                <a:latin typeface="Impact"/>
                <a:cs typeface="Impact"/>
              </a:rPr>
              <a:t> </a:t>
            </a:r>
            <a:r>
              <a:rPr dirty="0" sz="4400" spc="145" b="0">
                <a:solidFill>
                  <a:srgbClr val="FFA615"/>
                </a:solidFill>
                <a:latin typeface="Impact"/>
                <a:cs typeface="Impact"/>
              </a:rPr>
              <a:t>SHOCK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70000" y="1739900"/>
            <a:ext cx="7061200" cy="449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59986" y="3677068"/>
            <a:ext cx="756285" cy="619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76200">
              <a:lnSpc>
                <a:spcPts val="1600"/>
              </a:lnSpc>
            </a:pPr>
            <a:r>
              <a:rPr dirty="0" sz="1500" spc="10">
                <a:solidFill>
                  <a:srgbClr val="FFFFFF"/>
                </a:solidFill>
                <a:latin typeface="Gill Sans MT"/>
                <a:cs typeface="Gill Sans MT"/>
              </a:rPr>
              <a:t>Reduce  </a:t>
            </a:r>
            <a:r>
              <a:rPr dirty="0" sz="1500" spc="-10">
                <a:solidFill>
                  <a:srgbClr val="FFFFFF"/>
                </a:solidFill>
                <a:latin typeface="Gill Sans MT"/>
                <a:cs typeface="Gill Sans MT"/>
              </a:rPr>
              <a:t>capillary  </a:t>
            </a:r>
            <a:r>
              <a:rPr dirty="0" sz="1500" spc="5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dirty="0" sz="1500" spc="-2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dirty="0" sz="1500" spc="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dirty="0" sz="1500" spc="2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dirty="0" sz="1500" spc="5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dirty="0" sz="1500" spc="2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dirty="0" sz="1500" spc="-30">
                <a:solidFill>
                  <a:srgbClr val="FFFFFF"/>
                </a:solidFill>
                <a:latin typeface="Gill Sans MT"/>
                <a:cs typeface="Gill Sans MT"/>
              </a:rPr>
              <a:t>io</a:t>
            </a:r>
            <a:r>
              <a:rPr dirty="0" sz="150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92693" y="3677068"/>
            <a:ext cx="879475" cy="619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ts val="1600"/>
              </a:lnSpc>
            </a:pPr>
            <a:r>
              <a:rPr dirty="0" sz="1500" spc="2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1500" spc="5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dirty="0" sz="1500" spc="-45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1500" spc="35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500" spc="-2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dirty="0" sz="1500" spc="50">
                <a:solidFill>
                  <a:srgbClr val="FFFFFF"/>
                </a:solidFill>
                <a:latin typeface="Gill Sans MT"/>
                <a:cs typeface="Gill Sans MT"/>
              </a:rPr>
              <a:t>qu</a:t>
            </a:r>
            <a:r>
              <a:rPr dirty="0" sz="1500" spc="-45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1500">
                <a:solidFill>
                  <a:srgbClr val="FFFFFF"/>
                </a:solidFill>
                <a:latin typeface="Gill Sans MT"/>
                <a:cs typeface="Gill Sans MT"/>
              </a:rPr>
              <a:t>te  </a:t>
            </a:r>
            <a:r>
              <a:rPr dirty="0" sz="1500" spc="10">
                <a:solidFill>
                  <a:srgbClr val="FFFFFF"/>
                </a:solidFill>
                <a:latin typeface="Gill Sans MT"/>
                <a:cs typeface="Gill Sans MT"/>
              </a:rPr>
              <a:t>tissue  </a:t>
            </a:r>
            <a:r>
              <a:rPr dirty="0" sz="1500">
                <a:solidFill>
                  <a:srgbClr val="FFFFFF"/>
                </a:solidFill>
                <a:latin typeface="Gill Sans MT"/>
                <a:cs typeface="Gill Sans MT"/>
              </a:rPr>
              <a:t>oxygen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50768" y="3677068"/>
            <a:ext cx="909319" cy="619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8890">
              <a:lnSpc>
                <a:spcPts val="1600"/>
              </a:lnSpc>
            </a:pPr>
            <a:r>
              <a:rPr dirty="0" sz="1500" spc="10">
                <a:solidFill>
                  <a:srgbClr val="FFFFFF"/>
                </a:solidFill>
                <a:latin typeface="Gill Sans MT"/>
                <a:cs typeface="Gill Sans MT"/>
              </a:rPr>
              <a:t>Shift </a:t>
            </a:r>
            <a:r>
              <a:rPr dirty="0" sz="1500">
                <a:solidFill>
                  <a:srgbClr val="FFFFFF"/>
                </a:solidFill>
                <a:latin typeface="Gill Sans MT"/>
                <a:cs typeface="Gill Sans MT"/>
              </a:rPr>
              <a:t>to  </a:t>
            </a:r>
            <a:r>
              <a:rPr dirty="0" sz="1500" spc="-10">
                <a:solidFill>
                  <a:srgbClr val="FFFFFF"/>
                </a:solidFill>
                <a:latin typeface="Gill Sans MT"/>
                <a:cs typeface="Gill Sans MT"/>
              </a:rPr>
              <a:t>anaerobic  </a:t>
            </a:r>
            <a:r>
              <a:rPr dirty="0" sz="1500" spc="4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1500" spc="-2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dirty="0" sz="150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1500" spc="-45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1500" spc="4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500" spc="-30">
                <a:solidFill>
                  <a:srgbClr val="FFFFFF"/>
                </a:solidFill>
                <a:latin typeface="Gill Sans MT"/>
                <a:cs typeface="Gill Sans MT"/>
              </a:rPr>
              <a:t>oli</a:t>
            </a:r>
            <a:r>
              <a:rPr dirty="0" sz="1500" spc="2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dirty="0" sz="150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10481" y="3776472"/>
            <a:ext cx="769620" cy="416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900" marR="5080" indent="-76200">
              <a:lnSpc>
                <a:spcPts val="1600"/>
              </a:lnSpc>
            </a:pPr>
            <a:r>
              <a:rPr dirty="0" sz="1500" spc="25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1500" spc="-2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dirty="0" sz="150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1500" spc="-45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1500" spc="4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dirty="0" sz="1500" spc="-30">
                <a:solidFill>
                  <a:srgbClr val="FFFFFF"/>
                </a:solidFill>
                <a:latin typeface="Gill Sans MT"/>
                <a:cs typeface="Gill Sans MT"/>
              </a:rPr>
              <a:t>oli</a:t>
            </a:r>
            <a:r>
              <a:rPr dirty="0" sz="1500">
                <a:solidFill>
                  <a:srgbClr val="FFFFFF"/>
                </a:solidFill>
                <a:latin typeface="Gill Sans MT"/>
                <a:cs typeface="Gill Sans MT"/>
              </a:rPr>
              <a:t>c  </a:t>
            </a:r>
            <a:r>
              <a:rPr dirty="0" sz="1500" spc="-10">
                <a:solidFill>
                  <a:srgbClr val="FFFFFF"/>
                </a:solidFill>
                <a:latin typeface="Gill Sans MT"/>
                <a:cs typeface="Gill Sans MT"/>
              </a:rPr>
              <a:t>acidosis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68581" y="3478885"/>
            <a:ext cx="810260" cy="1012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475"/>
              </a:lnSpc>
            </a:pPr>
            <a:r>
              <a:rPr dirty="0" sz="1500" spc="-15">
                <a:solidFill>
                  <a:srgbClr val="FFFFFF"/>
                </a:solidFill>
                <a:latin typeface="Gill Sans MT"/>
                <a:cs typeface="Gill Sans MT"/>
              </a:rPr>
              <a:t>Release</a:t>
            </a:r>
            <a:r>
              <a:rPr dirty="0" sz="1500" spc="-4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endParaRPr sz="1500">
              <a:latin typeface="Gill Sans MT"/>
              <a:cs typeface="Gill Sans MT"/>
            </a:endParaRPr>
          </a:p>
          <a:p>
            <a:pPr algn="ctr" marL="38100" marR="22225" indent="-2540">
              <a:lnSpc>
                <a:spcPct val="87000"/>
              </a:lnSpc>
              <a:spcBef>
                <a:spcPts val="135"/>
              </a:spcBef>
            </a:pPr>
            <a:r>
              <a:rPr dirty="0" sz="1500">
                <a:solidFill>
                  <a:srgbClr val="FFFFFF"/>
                </a:solidFill>
                <a:latin typeface="Gill Sans MT"/>
                <a:cs typeface="Gill Sans MT"/>
              </a:rPr>
              <a:t>free  </a:t>
            </a:r>
            <a:r>
              <a:rPr dirty="0" sz="1500" spc="-10">
                <a:solidFill>
                  <a:srgbClr val="FFFFFF"/>
                </a:solidFill>
                <a:latin typeface="Gill Sans MT"/>
                <a:cs typeface="Gill Sans MT"/>
              </a:rPr>
              <a:t>radicals</a:t>
            </a:r>
            <a:r>
              <a:rPr dirty="0" sz="1500" spc="-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500">
                <a:solidFill>
                  <a:srgbClr val="FFFFFF"/>
                </a:solidFill>
                <a:latin typeface="Gill Sans MT"/>
                <a:cs typeface="Gill Sans MT"/>
              </a:rPr>
              <a:t>&amp;  </a:t>
            </a:r>
            <a:r>
              <a:rPr dirty="0" sz="1500" spc="-5">
                <a:solidFill>
                  <a:srgbClr val="FFFFFF"/>
                </a:solidFill>
                <a:latin typeface="Gill Sans MT"/>
                <a:cs typeface="Gill Sans MT"/>
              </a:rPr>
              <a:t>oxidative  </a:t>
            </a:r>
            <a:r>
              <a:rPr dirty="0" sz="1500" spc="5">
                <a:solidFill>
                  <a:srgbClr val="FFFFFF"/>
                </a:solidFill>
                <a:latin typeface="Gill Sans MT"/>
                <a:cs typeface="Gill Sans MT"/>
              </a:rPr>
              <a:t>stress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66394" y="3776472"/>
            <a:ext cx="600075" cy="416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8100">
              <a:lnSpc>
                <a:spcPts val="1600"/>
              </a:lnSpc>
            </a:pPr>
            <a:r>
              <a:rPr dirty="0" sz="1500" spc="5">
                <a:solidFill>
                  <a:srgbClr val="FFFFFF"/>
                </a:solidFill>
                <a:latin typeface="Gill Sans MT"/>
                <a:cs typeface="Gill Sans MT"/>
              </a:rPr>
              <a:t>Tissue  </a:t>
            </a:r>
            <a:r>
              <a:rPr dirty="0" sz="1500" spc="35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dirty="0" sz="1500" spc="-4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1500" spc="4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dirty="0" sz="1500" spc="-40">
                <a:solidFill>
                  <a:srgbClr val="FFFFFF"/>
                </a:solidFill>
                <a:latin typeface="Gill Sans MT"/>
                <a:cs typeface="Gill Sans MT"/>
              </a:rPr>
              <a:t>ag</a:t>
            </a:r>
            <a:r>
              <a:rPr dirty="0" sz="150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7700" y="3073400"/>
            <a:ext cx="829310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935633" y="3847947"/>
            <a:ext cx="81026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>
                <a:solidFill>
                  <a:srgbClr val="FFFFFF"/>
                </a:solidFill>
                <a:latin typeface="Gill Sans MT"/>
                <a:cs typeface="Gill Sans MT"/>
              </a:rPr>
              <a:t>Apoptosis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485900"/>
            <a:ext cx="8140700" cy="5016500"/>
          </a:xfrm>
          <a:custGeom>
            <a:avLst/>
            <a:gdLst/>
            <a:ahLst/>
            <a:cxnLst/>
            <a:rect l="l" t="t" r="r" b="b"/>
            <a:pathLst>
              <a:path w="8140700" h="5016500">
                <a:moveTo>
                  <a:pt x="0" y="5016500"/>
                </a:moveTo>
                <a:lnTo>
                  <a:pt x="8140700" y="5016500"/>
                </a:lnTo>
                <a:lnTo>
                  <a:pt x="8140700" y="0"/>
                </a:lnTo>
                <a:lnTo>
                  <a:pt x="0" y="0"/>
                </a:lnTo>
                <a:lnTo>
                  <a:pt x="0" y="5016500"/>
                </a:lnTo>
                <a:close/>
              </a:path>
            </a:pathLst>
          </a:custGeom>
          <a:solidFill>
            <a:srgbClr val="F3F3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2308" y="1517802"/>
            <a:ext cx="7355205" cy="4536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20065" algn="l"/>
              </a:tabLst>
            </a:pPr>
            <a:r>
              <a:rPr dirty="0" sz="2400" spc="-20" b="1">
                <a:latin typeface="Arial"/>
                <a:cs typeface="Arial"/>
              </a:rPr>
              <a:t>1.	</a:t>
            </a:r>
            <a:r>
              <a:rPr dirty="0" sz="2400" spc="-10" b="1">
                <a:solidFill>
                  <a:srgbClr val="C00000"/>
                </a:solidFill>
                <a:latin typeface="Arial"/>
                <a:cs typeface="Arial"/>
              </a:rPr>
              <a:t>Reduce </a:t>
            </a: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capillary</a:t>
            </a:r>
            <a:r>
              <a:rPr dirty="0" sz="24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C00000"/>
                </a:solidFill>
                <a:latin typeface="Arial"/>
                <a:cs typeface="Arial"/>
              </a:rPr>
              <a:t>perfusion:</a:t>
            </a:r>
            <a:endParaRPr sz="2400">
              <a:latin typeface="Arial"/>
              <a:cs typeface="Arial"/>
            </a:endParaRPr>
          </a:p>
          <a:p>
            <a:pPr marL="482600">
              <a:lnSpc>
                <a:spcPct val="100000"/>
              </a:lnSpc>
              <a:spcBef>
                <a:spcPts val="1720"/>
              </a:spcBef>
            </a:pPr>
            <a:r>
              <a:rPr dirty="0" sz="2200">
                <a:latin typeface="Arial"/>
                <a:cs typeface="Arial"/>
              </a:rPr>
              <a:t>→ </a:t>
            </a:r>
            <a:r>
              <a:rPr dirty="0" sz="2200" spc="-5">
                <a:latin typeface="Arial"/>
                <a:cs typeface="Arial"/>
              </a:rPr>
              <a:t>Spasm </a:t>
            </a:r>
            <a:r>
              <a:rPr dirty="0" sz="2200" spc="-15">
                <a:latin typeface="Arial"/>
                <a:cs typeface="Arial"/>
              </a:rPr>
              <a:t>of </a:t>
            </a:r>
            <a:r>
              <a:rPr dirty="0" sz="2200" spc="-20">
                <a:latin typeface="Arial"/>
                <a:cs typeface="Arial"/>
              </a:rPr>
              <a:t>pre/post </a:t>
            </a:r>
            <a:r>
              <a:rPr dirty="0" sz="2200" spc="-10">
                <a:latin typeface="Arial"/>
                <a:cs typeface="Arial"/>
              </a:rPr>
              <a:t>capillary</a:t>
            </a:r>
            <a:r>
              <a:rPr dirty="0" sz="2200" spc="26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sphincters</a:t>
            </a:r>
            <a:r>
              <a:rPr dirty="0" sz="2200" spc="-15" b="1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482600">
              <a:lnSpc>
                <a:spcPct val="100000"/>
              </a:lnSpc>
              <a:spcBef>
                <a:spcPts val="1160"/>
              </a:spcBef>
            </a:pPr>
            <a:r>
              <a:rPr dirty="0" sz="2200">
                <a:latin typeface="Arial"/>
                <a:cs typeface="Arial"/>
              </a:rPr>
              <a:t>→ </a:t>
            </a:r>
            <a:r>
              <a:rPr dirty="0" sz="2200" spc="-10">
                <a:latin typeface="Arial"/>
                <a:cs typeface="Arial"/>
              </a:rPr>
              <a:t>hypoxic </a:t>
            </a:r>
            <a:r>
              <a:rPr dirty="0" sz="2200" spc="-5">
                <a:latin typeface="Arial"/>
                <a:cs typeface="Arial"/>
              </a:rPr>
              <a:t>tissue </a:t>
            </a:r>
            <a:r>
              <a:rPr dirty="0" sz="2200" spc="-25">
                <a:latin typeface="Arial"/>
                <a:cs typeface="Arial"/>
              </a:rPr>
              <a:t>damage, </a:t>
            </a:r>
            <a:r>
              <a:rPr dirty="0" sz="2200" spc="-15">
                <a:latin typeface="Arial"/>
                <a:cs typeface="Arial"/>
              </a:rPr>
              <a:t>(oxidative</a:t>
            </a:r>
            <a:r>
              <a:rPr dirty="0" sz="2200" spc="40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stress.)</a:t>
            </a:r>
            <a:endParaRPr sz="2200">
              <a:latin typeface="Arial"/>
              <a:cs typeface="Arial"/>
            </a:endParaRPr>
          </a:p>
          <a:p>
            <a:pPr marL="482600">
              <a:lnSpc>
                <a:spcPct val="100000"/>
              </a:lnSpc>
              <a:spcBef>
                <a:spcPts val="1160"/>
              </a:spcBef>
            </a:pPr>
            <a:r>
              <a:rPr dirty="0" sz="2200">
                <a:latin typeface="Arial"/>
                <a:cs typeface="Arial"/>
              </a:rPr>
              <a:t>→ </a:t>
            </a:r>
            <a:r>
              <a:rPr dirty="0" sz="2200" spc="-20">
                <a:latin typeface="Arial"/>
                <a:cs typeface="Arial"/>
              </a:rPr>
              <a:t>anaerobic </a:t>
            </a:r>
            <a:r>
              <a:rPr dirty="0" sz="2200" spc="-15">
                <a:latin typeface="Arial"/>
                <a:cs typeface="Arial"/>
              </a:rPr>
              <a:t>metabolism </a:t>
            </a:r>
            <a:r>
              <a:rPr dirty="0" sz="2200" spc="-25">
                <a:latin typeface="Arial"/>
                <a:cs typeface="Arial"/>
              </a:rPr>
              <a:t>(anaerobic</a:t>
            </a:r>
            <a:r>
              <a:rPr dirty="0" sz="2200" spc="53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glycolysis.)</a:t>
            </a:r>
            <a:endParaRPr sz="2200">
              <a:latin typeface="Arial"/>
              <a:cs typeface="Arial"/>
            </a:endParaRPr>
          </a:p>
          <a:p>
            <a:pPr marL="482600">
              <a:lnSpc>
                <a:spcPct val="100000"/>
              </a:lnSpc>
              <a:spcBef>
                <a:spcPts val="1160"/>
              </a:spcBef>
            </a:pPr>
            <a:r>
              <a:rPr dirty="0" sz="2200">
                <a:latin typeface="Arial"/>
                <a:cs typeface="Arial"/>
              </a:rPr>
              <a:t>→ </a:t>
            </a:r>
            <a:r>
              <a:rPr dirty="0" sz="2200" spc="-5">
                <a:latin typeface="Arial"/>
                <a:cs typeface="Arial"/>
              </a:rPr>
              <a:t>lactic acid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production.</a:t>
            </a:r>
            <a:endParaRPr sz="2200">
              <a:latin typeface="Arial"/>
              <a:cs typeface="Arial"/>
            </a:endParaRPr>
          </a:p>
          <a:p>
            <a:pPr marL="482600">
              <a:lnSpc>
                <a:spcPct val="100000"/>
              </a:lnSpc>
              <a:spcBef>
                <a:spcPts val="1060"/>
              </a:spcBef>
            </a:pPr>
            <a:r>
              <a:rPr dirty="0" sz="2200">
                <a:latin typeface="Arial"/>
                <a:cs typeface="Arial"/>
              </a:rPr>
              <a:t>→ </a:t>
            </a:r>
            <a:r>
              <a:rPr dirty="0" sz="2200" spc="-20" b="1">
                <a:latin typeface="Arial"/>
                <a:cs typeface="Arial"/>
              </a:rPr>
              <a:t>metabolic </a:t>
            </a:r>
            <a:r>
              <a:rPr dirty="0" sz="2200" spc="-25" b="1">
                <a:latin typeface="Arial"/>
                <a:cs typeface="Arial"/>
              </a:rPr>
              <a:t>acidosis </a:t>
            </a:r>
            <a:r>
              <a:rPr dirty="0" sz="2200" spc="-20" b="1">
                <a:latin typeface="Arial"/>
                <a:cs typeface="Arial"/>
              </a:rPr>
              <a:t>(intracellular </a:t>
            </a:r>
            <a:r>
              <a:rPr dirty="0" sz="2200" spc="65" b="1">
                <a:latin typeface="Arial"/>
                <a:cs typeface="Arial"/>
              </a:rPr>
              <a:t> </a:t>
            </a:r>
            <a:r>
              <a:rPr dirty="0" sz="2200" spc="-30" b="1">
                <a:latin typeface="Arial"/>
                <a:cs typeface="Arial"/>
              </a:rPr>
              <a:t>acidosis)</a:t>
            </a:r>
            <a:r>
              <a:rPr dirty="0" sz="2200" spc="-3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marL="482600">
              <a:lnSpc>
                <a:spcPct val="100000"/>
              </a:lnSpc>
            </a:pPr>
            <a:r>
              <a:rPr dirty="0" sz="2200">
                <a:latin typeface="Arial"/>
                <a:cs typeface="Arial"/>
              </a:rPr>
              <a:t>→ </a:t>
            </a:r>
            <a:r>
              <a:rPr dirty="0" sz="2200" spc="-15" b="1">
                <a:latin typeface="Arial"/>
                <a:cs typeface="Arial"/>
              </a:rPr>
              <a:t>Failure </a:t>
            </a:r>
            <a:r>
              <a:rPr dirty="0" sz="2200" spc="-25" b="1">
                <a:latin typeface="Arial"/>
                <a:cs typeface="Arial"/>
              </a:rPr>
              <a:t>of </a:t>
            </a:r>
            <a:r>
              <a:rPr dirty="0" sz="2200" spc="-5" b="1">
                <a:latin typeface="Arial"/>
                <a:cs typeface="Arial"/>
              </a:rPr>
              <a:t>Na+/K+ </a:t>
            </a:r>
            <a:r>
              <a:rPr dirty="0" sz="2200" spc="-15" b="1">
                <a:latin typeface="Arial"/>
                <a:cs typeface="Arial"/>
              </a:rPr>
              <a:t>pump </a:t>
            </a:r>
            <a:r>
              <a:rPr dirty="0" sz="2200" spc="-20">
                <a:latin typeface="Arial"/>
                <a:cs typeface="Arial"/>
              </a:rPr>
              <a:t>(</a:t>
            </a:r>
            <a:r>
              <a:rPr dirty="0" sz="2200" spc="-20">
                <a:latin typeface="Cambria"/>
                <a:cs typeface="Cambria"/>
              </a:rPr>
              <a:t>⬆  </a:t>
            </a:r>
            <a:r>
              <a:rPr dirty="0" sz="2200" spc="-5">
                <a:latin typeface="Arial"/>
                <a:cs typeface="Arial"/>
              </a:rPr>
              <a:t>[Na</a:t>
            </a:r>
            <a:r>
              <a:rPr dirty="0" baseline="25925" sz="2250" spc="-7">
                <a:latin typeface="Arial"/>
                <a:cs typeface="Arial"/>
              </a:rPr>
              <a:t>+</a:t>
            </a:r>
            <a:r>
              <a:rPr dirty="0" sz="2200" spc="-5">
                <a:latin typeface="Arial"/>
                <a:cs typeface="Arial"/>
              </a:rPr>
              <a:t>] </a:t>
            </a:r>
            <a:r>
              <a:rPr dirty="0" sz="2200">
                <a:latin typeface="Arial"/>
                <a:cs typeface="Arial"/>
              </a:rPr>
              <a:t>&amp;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[C</a:t>
            </a:r>
            <a:r>
              <a:rPr dirty="0" baseline="25925" sz="2250" spc="-22">
                <a:latin typeface="Arial"/>
                <a:cs typeface="Arial"/>
              </a:rPr>
              <a:t>2+</a:t>
            </a:r>
            <a:r>
              <a:rPr dirty="0" sz="2200" spc="-15">
                <a:latin typeface="Arial"/>
                <a:cs typeface="Arial"/>
              </a:rPr>
              <a:t>]).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/>
              <a:cs typeface="Times New Roman"/>
            </a:endParaRPr>
          </a:p>
          <a:p>
            <a:pPr marL="824865" marR="5080" indent="-342900">
              <a:lnSpc>
                <a:spcPts val="2600"/>
              </a:lnSpc>
            </a:pPr>
            <a:r>
              <a:rPr dirty="0" sz="2200">
                <a:latin typeface="Arial"/>
                <a:cs typeface="Arial"/>
              </a:rPr>
              <a:t>→ </a:t>
            </a:r>
            <a:r>
              <a:rPr dirty="0" sz="2200" spc="-35" b="1">
                <a:latin typeface="Arial"/>
                <a:cs typeface="Arial"/>
              </a:rPr>
              <a:t>Lysosomes, </a:t>
            </a:r>
            <a:r>
              <a:rPr dirty="0" sz="2200" spc="-30" b="1">
                <a:latin typeface="Arial"/>
                <a:cs typeface="Arial"/>
              </a:rPr>
              <a:t>nuclear </a:t>
            </a:r>
            <a:r>
              <a:rPr dirty="0" sz="2200" spc="-5" b="1">
                <a:latin typeface="Arial"/>
                <a:cs typeface="Arial"/>
              </a:rPr>
              <a:t>membranes </a:t>
            </a:r>
            <a:r>
              <a:rPr dirty="0" sz="2200" b="1">
                <a:latin typeface="Arial"/>
                <a:cs typeface="Arial"/>
              </a:rPr>
              <a:t>&amp; </a:t>
            </a:r>
            <a:r>
              <a:rPr dirty="0" sz="2200" spc="-20" b="1">
                <a:latin typeface="Arial"/>
                <a:cs typeface="Arial"/>
              </a:rPr>
              <a:t>mitochondrial  </a:t>
            </a:r>
            <a:r>
              <a:rPr dirty="0" sz="2200" spc="-25" b="1">
                <a:latin typeface="Arial"/>
                <a:cs typeface="Arial"/>
              </a:rPr>
              <a:t>breakdown</a:t>
            </a:r>
            <a:r>
              <a:rPr dirty="0" sz="2200" spc="-25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7500" y="762000"/>
            <a:ext cx="8724900" cy="482600"/>
          </a:xfrm>
          <a:custGeom>
            <a:avLst/>
            <a:gdLst/>
            <a:ahLst/>
            <a:cxnLst/>
            <a:rect l="l" t="t" r="r" b="b"/>
            <a:pathLst>
              <a:path w="8724900" h="482600">
                <a:moveTo>
                  <a:pt x="0" y="482600"/>
                </a:moveTo>
                <a:lnTo>
                  <a:pt x="8724900" y="482600"/>
                </a:lnTo>
                <a:lnTo>
                  <a:pt x="8724900" y="0"/>
                </a:lnTo>
                <a:lnTo>
                  <a:pt x="0" y="0"/>
                </a:lnTo>
                <a:lnTo>
                  <a:pt x="0" y="482600"/>
                </a:lnTo>
                <a:close/>
              </a:path>
            </a:pathLst>
          </a:custGeom>
          <a:solidFill>
            <a:srgbClr val="3586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5993" y="759624"/>
            <a:ext cx="8395970" cy="4298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45" b="0">
                <a:solidFill>
                  <a:srgbClr val="FFA615"/>
                </a:solidFill>
                <a:latin typeface="Impact"/>
                <a:cs typeface="Impact"/>
              </a:rPr>
              <a:t>METABOLIC </a:t>
            </a:r>
            <a:r>
              <a:rPr dirty="0" spc="160" b="0">
                <a:solidFill>
                  <a:srgbClr val="FFA615"/>
                </a:solidFill>
                <a:latin typeface="Impact"/>
                <a:cs typeface="Impact"/>
              </a:rPr>
              <a:t>CHANGES </a:t>
            </a:r>
            <a:r>
              <a:rPr dirty="0" b="0">
                <a:solidFill>
                  <a:srgbClr val="FFA615"/>
                </a:solidFill>
                <a:latin typeface="Impact"/>
                <a:cs typeface="Impact"/>
              </a:rPr>
              <a:t>&amp; </a:t>
            </a:r>
            <a:r>
              <a:rPr dirty="0" spc="175" b="0">
                <a:solidFill>
                  <a:srgbClr val="FFA615"/>
                </a:solidFill>
                <a:latin typeface="Impact"/>
                <a:cs typeface="Impact"/>
              </a:rPr>
              <a:t>CELLULAR </a:t>
            </a:r>
            <a:r>
              <a:rPr dirty="0" spc="155" b="0">
                <a:solidFill>
                  <a:srgbClr val="FFA615"/>
                </a:solidFill>
                <a:latin typeface="Impact"/>
                <a:cs typeface="Impact"/>
              </a:rPr>
              <a:t>RESPONSE </a:t>
            </a:r>
            <a:r>
              <a:rPr dirty="0" spc="105" b="0">
                <a:solidFill>
                  <a:srgbClr val="FFA615"/>
                </a:solidFill>
                <a:latin typeface="Impact"/>
                <a:cs typeface="Impact"/>
              </a:rPr>
              <a:t>TO</a:t>
            </a:r>
            <a:r>
              <a:rPr dirty="0" spc="-110" b="0">
                <a:solidFill>
                  <a:srgbClr val="FFA615"/>
                </a:solidFill>
                <a:latin typeface="Impact"/>
                <a:cs typeface="Impact"/>
              </a:rPr>
              <a:t> </a:t>
            </a:r>
            <a:r>
              <a:rPr dirty="0" spc="160" b="0">
                <a:solidFill>
                  <a:srgbClr val="FFA615"/>
                </a:solidFill>
                <a:latin typeface="Impact"/>
                <a:cs typeface="Impact"/>
              </a:rPr>
              <a:t>SHOCK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08" y="1589811"/>
            <a:ext cx="7952105" cy="4041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000000"/>
              </a:buClr>
              <a:buAutoNum type="arabicPeriod" startAt="2"/>
              <a:tabLst>
                <a:tab pos="469265" algn="l"/>
                <a:tab pos="469900" algn="l"/>
              </a:tabLst>
            </a:pPr>
            <a:r>
              <a:rPr dirty="0" sz="2400" spc="-15" b="1">
                <a:solidFill>
                  <a:srgbClr val="C00000"/>
                </a:solidFill>
                <a:latin typeface="Arial"/>
                <a:cs typeface="Arial"/>
              </a:rPr>
              <a:t>After </a:t>
            </a:r>
            <a:r>
              <a:rPr dirty="0" sz="2400" b="1">
                <a:solidFill>
                  <a:srgbClr val="C00000"/>
                </a:solidFill>
                <a:latin typeface="Arial"/>
                <a:cs typeface="Arial"/>
              </a:rPr>
              <a:t>3 - 5 </a:t>
            </a: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hrs </a:t>
            </a:r>
            <a:r>
              <a:rPr dirty="0" sz="2400" spc="15" b="1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dirty="0" sz="24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C00000"/>
                </a:solidFill>
                <a:latin typeface="Arial"/>
                <a:cs typeface="Arial"/>
              </a:rPr>
              <a:t>shock:</a:t>
            </a:r>
            <a:endParaRPr sz="2400">
              <a:latin typeface="Arial"/>
              <a:cs typeface="Arial"/>
            </a:endParaRPr>
          </a:p>
          <a:p>
            <a:pPr marL="482600">
              <a:lnSpc>
                <a:spcPct val="100000"/>
              </a:lnSpc>
              <a:spcBef>
                <a:spcPts val="1220"/>
              </a:spcBef>
            </a:pPr>
            <a:r>
              <a:rPr dirty="0" sz="2200">
                <a:latin typeface="Arial"/>
                <a:cs typeface="Arial"/>
              </a:rPr>
              <a:t>→ </a:t>
            </a:r>
            <a:r>
              <a:rPr dirty="0" sz="2200" spc="-15">
                <a:latin typeface="Arial"/>
                <a:cs typeface="Arial"/>
              </a:rPr>
              <a:t>precapillary sphincters </a:t>
            </a:r>
            <a:r>
              <a:rPr dirty="0" sz="2200" spc="-10">
                <a:latin typeface="Arial"/>
                <a:cs typeface="Arial"/>
              </a:rPr>
              <a:t>dilate, </a:t>
            </a:r>
            <a:r>
              <a:rPr dirty="0" sz="2200" spc="-15">
                <a:latin typeface="Arial"/>
                <a:cs typeface="Arial"/>
              </a:rPr>
              <a:t>venules </a:t>
            </a:r>
            <a:r>
              <a:rPr dirty="0" sz="2200" spc="-20">
                <a:latin typeface="Arial"/>
                <a:cs typeface="Arial"/>
              </a:rPr>
              <a:t>are </a:t>
            </a:r>
            <a:r>
              <a:rPr dirty="0" sz="2200">
                <a:latin typeface="Arial"/>
                <a:cs typeface="Arial"/>
              </a:rPr>
              <a:t>still</a:t>
            </a:r>
            <a:r>
              <a:rPr dirty="0" sz="2200" spc="52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constricted.</a:t>
            </a:r>
            <a:endParaRPr sz="2200">
              <a:latin typeface="Arial"/>
              <a:cs typeface="Arial"/>
            </a:endParaRPr>
          </a:p>
          <a:p>
            <a:pPr marL="482600">
              <a:lnSpc>
                <a:spcPct val="100000"/>
              </a:lnSpc>
              <a:spcBef>
                <a:spcPts val="660"/>
              </a:spcBef>
            </a:pPr>
            <a:r>
              <a:rPr dirty="0" sz="2200">
                <a:latin typeface="Arial"/>
                <a:cs typeface="Arial"/>
              </a:rPr>
              <a:t>→ </a:t>
            </a:r>
            <a:r>
              <a:rPr dirty="0" sz="2200" spc="-15">
                <a:latin typeface="Arial"/>
                <a:cs typeface="Arial"/>
              </a:rPr>
              <a:t>blood stagnation </a:t>
            </a:r>
            <a:r>
              <a:rPr dirty="0" sz="2200" spc="5">
                <a:latin typeface="Arial"/>
                <a:cs typeface="Arial"/>
              </a:rPr>
              <a:t>in</a:t>
            </a:r>
            <a:r>
              <a:rPr dirty="0" sz="2200" spc="14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capillaries.</a:t>
            </a:r>
            <a:endParaRPr sz="2200">
              <a:latin typeface="Arial"/>
              <a:cs typeface="Arial"/>
            </a:endParaRPr>
          </a:p>
          <a:p>
            <a:pPr marL="812165" marR="1170305" indent="-330200">
              <a:lnSpc>
                <a:spcPts val="2600"/>
              </a:lnSpc>
              <a:spcBef>
                <a:spcPts val="680"/>
              </a:spcBef>
            </a:pPr>
            <a:r>
              <a:rPr dirty="0" sz="2200">
                <a:latin typeface="Arial"/>
                <a:cs typeface="Arial"/>
              </a:rPr>
              <a:t>→ </a:t>
            </a:r>
            <a:r>
              <a:rPr dirty="0" sz="2200" spc="-10">
                <a:latin typeface="Arial"/>
                <a:cs typeface="Arial"/>
              </a:rPr>
              <a:t>hypoxia </a:t>
            </a:r>
            <a:r>
              <a:rPr dirty="0" sz="2200" spc="-15">
                <a:latin typeface="Arial"/>
                <a:cs typeface="Arial"/>
              </a:rPr>
              <a:t>continue </a:t>
            </a:r>
            <a:r>
              <a:rPr dirty="0" sz="2200">
                <a:latin typeface="Arial"/>
                <a:cs typeface="Arial"/>
              </a:rPr>
              <a:t>+ </a:t>
            </a:r>
            <a:r>
              <a:rPr dirty="0" sz="2200" spc="-5">
                <a:latin typeface="Arial"/>
                <a:cs typeface="Arial"/>
              </a:rPr>
              <a:t>fluid </a:t>
            </a:r>
            <a:r>
              <a:rPr dirty="0" sz="2200" spc="-15">
                <a:latin typeface="Arial"/>
                <a:cs typeface="Arial"/>
              </a:rPr>
              <a:t>leaves </a:t>
            </a:r>
            <a:r>
              <a:rPr dirty="0" sz="2200" spc="-10">
                <a:latin typeface="Arial"/>
                <a:cs typeface="Arial"/>
              </a:rPr>
              <a:t>to </a:t>
            </a:r>
            <a:r>
              <a:rPr dirty="0" sz="2200" spc="-15">
                <a:latin typeface="Arial"/>
                <a:cs typeface="Arial"/>
              </a:rPr>
              <a:t>extra </a:t>
            </a:r>
            <a:r>
              <a:rPr dirty="0" sz="2200" spc="-10">
                <a:latin typeface="Arial"/>
                <a:cs typeface="Arial"/>
              </a:rPr>
              <a:t>vascular  </a:t>
            </a:r>
            <a:r>
              <a:rPr dirty="0" sz="2200" spc="-25">
                <a:latin typeface="Arial"/>
                <a:cs typeface="Arial"/>
              </a:rPr>
              <a:t>compartment.</a:t>
            </a:r>
            <a:endParaRPr sz="2200">
              <a:latin typeface="Arial"/>
              <a:cs typeface="Arial"/>
            </a:endParaRPr>
          </a:p>
          <a:p>
            <a:pPr marL="482600">
              <a:lnSpc>
                <a:spcPct val="100000"/>
              </a:lnSpc>
              <a:spcBef>
                <a:spcPts val="580"/>
              </a:spcBef>
            </a:pPr>
            <a:r>
              <a:rPr dirty="0" sz="2200">
                <a:latin typeface="Arial"/>
                <a:cs typeface="Arial"/>
              </a:rPr>
              <a:t>→ </a:t>
            </a:r>
            <a:r>
              <a:rPr dirty="0" sz="2200" spc="-20">
                <a:latin typeface="Arial"/>
                <a:cs typeface="Arial"/>
              </a:rPr>
              <a:t>further reduction </a:t>
            </a:r>
            <a:r>
              <a:rPr dirty="0" sz="2200" spc="5">
                <a:latin typeface="Arial"/>
                <a:cs typeface="Arial"/>
              </a:rPr>
              <a:t>in </a:t>
            </a:r>
            <a:r>
              <a:rPr dirty="0" sz="2200" spc="-10">
                <a:latin typeface="Arial"/>
                <a:cs typeface="Arial"/>
              </a:rPr>
              <a:t>circulating </a:t>
            </a:r>
            <a:r>
              <a:rPr dirty="0" sz="2200" spc="-15">
                <a:latin typeface="Arial"/>
                <a:cs typeface="Arial"/>
              </a:rPr>
              <a:t>blood</a:t>
            </a:r>
            <a:r>
              <a:rPr dirty="0" sz="2200" spc="409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volume.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50">
              <a:latin typeface="Times New Roman"/>
              <a:cs typeface="Times New Roman"/>
            </a:endParaRPr>
          </a:p>
          <a:p>
            <a:pPr marL="482600" indent="-457200">
              <a:lnSpc>
                <a:spcPct val="100000"/>
              </a:lnSpc>
              <a:buClr>
                <a:srgbClr val="000000"/>
              </a:buClr>
              <a:buAutoNum type="arabicPeriod" startAt="3"/>
              <a:tabLst>
                <a:tab pos="481965" algn="l"/>
                <a:tab pos="482600" algn="l"/>
              </a:tabLst>
            </a:pP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Granulocytes accumulation </a:t>
            </a:r>
            <a:r>
              <a:rPr dirty="0" sz="2400" spc="-20" b="1">
                <a:solidFill>
                  <a:srgbClr val="C00000"/>
                </a:solidFill>
                <a:latin typeface="Arial"/>
                <a:cs typeface="Arial"/>
              </a:rPr>
              <a:t>at </a:t>
            </a:r>
            <a:r>
              <a:rPr dirty="0" sz="2400" spc="5" b="1">
                <a:solidFill>
                  <a:srgbClr val="C00000"/>
                </a:solidFill>
                <a:latin typeface="Arial"/>
                <a:cs typeface="Arial"/>
              </a:rPr>
              <a:t>injured</a:t>
            </a:r>
            <a:r>
              <a:rPr dirty="0" sz="24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30" b="1">
                <a:solidFill>
                  <a:srgbClr val="C00000"/>
                </a:solidFill>
                <a:latin typeface="Arial"/>
                <a:cs typeface="Arial"/>
              </a:rPr>
              <a:t>vessels:</a:t>
            </a:r>
            <a:endParaRPr sz="2400">
              <a:latin typeface="Arial"/>
              <a:cs typeface="Arial"/>
            </a:endParaRPr>
          </a:p>
          <a:p>
            <a:pPr marL="532765">
              <a:lnSpc>
                <a:spcPct val="100000"/>
              </a:lnSpc>
              <a:spcBef>
                <a:spcPts val="1420"/>
              </a:spcBef>
            </a:pPr>
            <a:r>
              <a:rPr dirty="0" sz="2200">
                <a:latin typeface="Arial"/>
                <a:cs typeface="Arial"/>
              </a:rPr>
              <a:t>→ </a:t>
            </a:r>
            <a:r>
              <a:rPr dirty="0" sz="2200" spc="-5" b="1">
                <a:latin typeface="Arial"/>
                <a:cs typeface="Arial"/>
              </a:rPr>
              <a:t>free </a:t>
            </a:r>
            <a:r>
              <a:rPr dirty="0" sz="2200" spc="-15" b="1">
                <a:latin typeface="Arial"/>
                <a:cs typeface="Arial"/>
              </a:rPr>
              <a:t>radicals</a:t>
            </a:r>
            <a:r>
              <a:rPr dirty="0" sz="2200" spc="45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release.</a:t>
            </a:r>
            <a:endParaRPr sz="2200">
              <a:latin typeface="Arial"/>
              <a:cs typeface="Arial"/>
            </a:endParaRPr>
          </a:p>
          <a:p>
            <a:pPr marL="495300">
              <a:lnSpc>
                <a:spcPct val="100000"/>
              </a:lnSpc>
              <a:spcBef>
                <a:spcPts val="660"/>
              </a:spcBef>
            </a:pPr>
            <a:r>
              <a:rPr dirty="0" sz="2200">
                <a:latin typeface="Arial"/>
                <a:cs typeface="Arial"/>
              </a:rPr>
              <a:t>→ </a:t>
            </a:r>
            <a:r>
              <a:rPr dirty="0" sz="2200" spc="-20">
                <a:latin typeface="Arial"/>
                <a:cs typeface="Arial"/>
              </a:rPr>
              <a:t>further </a:t>
            </a:r>
            <a:r>
              <a:rPr dirty="0" sz="2200" spc="-5">
                <a:latin typeface="Arial"/>
                <a:cs typeface="Arial"/>
              </a:rPr>
              <a:t>tissue</a:t>
            </a:r>
            <a:r>
              <a:rPr dirty="0" sz="2200" spc="4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damage.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7500" y="762000"/>
            <a:ext cx="8724900" cy="482600"/>
          </a:xfrm>
          <a:custGeom>
            <a:avLst/>
            <a:gdLst/>
            <a:ahLst/>
            <a:cxnLst/>
            <a:rect l="l" t="t" r="r" b="b"/>
            <a:pathLst>
              <a:path w="8724900" h="482600">
                <a:moveTo>
                  <a:pt x="0" y="482600"/>
                </a:moveTo>
                <a:lnTo>
                  <a:pt x="8724900" y="482600"/>
                </a:lnTo>
                <a:lnTo>
                  <a:pt x="8724900" y="0"/>
                </a:lnTo>
                <a:lnTo>
                  <a:pt x="0" y="0"/>
                </a:lnTo>
                <a:lnTo>
                  <a:pt x="0" y="482600"/>
                </a:lnTo>
                <a:close/>
              </a:path>
            </a:pathLst>
          </a:custGeom>
          <a:solidFill>
            <a:srgbClr val="3586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5993" y="759624"/>
            <a:ext cx="8395970" cy="4298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45" b="0">
                <a:solidFill>
                  <a:srgbClr val="FFA615"/>
                </a:solidFill>
                <a:latin typeface="Impact"/>
                <a:cs typeface="Impact"/>
              </a:rPr>
              <a:t>METABOLIC </a:t>
            </a:r>
            <a:r>
              <a:rPr dirty="0" spc="160" b="0">
                <a:solidFill>
                  <a:srgbClr val="FFA615"/>
                </a:solidFill>
                <a:latin typeface="Impact"/>
                <a:cs typeface="Impact"/>
              </a:rPr>
              <a:t>CHANGES </a:t>
            </a:r>
            <a:r>
              <a:rPr dirty="0" b="0">
                <a:solidFill>
                  <a:srgbClr val="FFA615"/>
                </a:solidFill>
                <a:latin typeface="Impact"/>
                <a:cs typeface="Impact"/>
              </a:rPr>
              <a:t>&amp; </a:t>
            </a:r>
            <a:r>
              <a:rPr dirty="0" spc="175" b="0">
                <a:solidFill>
                  <a:srgbClr val="FFA615"/>
                </a:solidFill>
                <a:latin typeface="Impact"/>
                <a:cs typeface="Impact"/>
              </a:rPr>
              <a:t>CELLULAR </a:t>
            </a:r>
            <a:r>
              <a:rPr dirty="0" spc="155" b="0">
                <a:solidFill>
                  <a:srgbClr val="FFA615"/>
                </a:solidFill>
                <a:latin typeface="Impact"/>
                <a:cs typeface="Impact"/>
              </a:rPr>
              <a:t>RESPONSE </a:t>
            </a:r>
            <a:r>
              <a:rPr dirty="0" spc="105" b="0">
                <a:solidFill>
                  <a:srgbClr val="FFA615"/>
                </a:solidFill>
                <a:latin typeface="Impact"/>
                <a:cs typeface="Impact"/>
              </a:rPr>
              <a:t>TO</a:t>
            </a:r>
            <a:r>
              <a:rPr dirty="0" spc="-110" b="0">
                <a:solidFill>
                  <a:srgbClr val="FFA615"/>
                </a:solidFill>
                <a:latin typeface="Impact"/>
                <a:cs typeface="Impact"/>
              </a:rPr>
              <a:t> </a:t>
            </a:r>
            <a:r>
              <a:rPr dirty="0" spc="160" b="0">
                <a:solidFill>
                  <a:srgbClr val="FFA615"/>
                </a:solidFill>
                <a:latin typeface="Impact"/>
                <a:cs typeface="Impact"/>
              </a:rPr>
              <a:t>SHOCK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812" y="1517802"/>
            <a:ext cx="8407400" cy="4345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0000"/>
              </a:buClr>
              <a:buSzPct val="90909"/>
              <a:buAutoNum type="arabicPeriod" startAt="4"/>
              <a:tabLst>
                <a:tab pos="367665" algn="l"/>
                <a:tab pos="368300" algn="l"/>
              </a:tabLst>
            </a:pPr>
            <a:r>
              <a:rPr dirty="0" sz="2200" spc="-10" b="1">
                <a:solidFill>
                  <a:srgbClr val="C00000"/>
                </a:solidFill>
                <a:latin typeface="Arial"/>
                <a:cs typeface="Arial"/>
              </a:rPr>
              <a:t>Damage in GIT </a:t>
            </a:r>
            <a:r>
              <a:rPr dirty="0" sz="2200" spc="-20" b="1">
                <a:solidFill>
                  <a:srgbClr val="C00000"/>
                </a:solidFill>
                <a:latin typeface="Arial"/>
                <a:cs typeface="Arial"/>
              </a:rPr>
              <a:t>mucosa </a:t>
            </a:r>
            <a:r>
              <a:rPr dirty="0" sz="2000">
                <a:latin typeface="Arial"/>
                <a:cs typeface="Arial"/>
              </a:rPr>
              <a:t>→ </a:t>
            </a:r>
            <a:r>
              <a:rPr dirty="0" sz="2000" spc="-30">
                <a:latin typeface="Arial"/>
                <a:cs typeface="Arial"/>
              </a:rPr>
              <a:t>allows </a:t>
            </a:r>
            <a:r>
              <a:rPr dirty="0" sz="2000" spc="-5">
                <a:latin typeface="Arial"/>
                <a:cs typeface="Arial"/>
              </a:rPr>
              <a:t>bacteria into</a:t>
            </a:r>
            <a:r>
              <a:rPr dirty="0" sz="2000" spc="46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circulation.</a:t>
            </a:r>
            <a:endParaRPr sz="2000">
              <a:latin typeface="Arial"/>
              <a:cs typeface="Arial"/>
            </a:endParaRPr>
          </a:p>
          <a:p>
            <a:pPr marL="368300" indent="-35560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SzPct val="90909"/>
              <a:buAutoNum type="arabicPeriod" startAt="4"/>
              <a:tabLst>
                <a:tab pos="367665" algn="l"/>
                <a:tab pos="368300" algn="l"/>
                <a:tab pos="3237865" algn="l"/>
                <a:tab pos="5536565" algn="l"/>
                <a:tab pos="5930265" algn="l"/>
              </a:tabLst>
            </a:pPr>
            <a:r>
              <a:rPr dirty="0" sz="2200" spc="-5" b="1">
                <a:solidFill>
                  <a:srgbClr val="C00000"/>
                </a:solidFill>
                <a:latin typeface="Arial"/>
                <a:cs typeface="Arial"/>
              </a:rPr>
              <a:t>Cerebral</a:t>
            </a:r>
            <a:r>
              <a:rPr dirty="0" sz="22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spc="-15" b="1">
                <a:solidFill>
                  <a:srgbClr val="C00000"/>
                </a:solidFill>
                <a:latin typeface="Arial"/>
                <a:cs typeface="Arial"/>
              </a:rPr>
              <a:t>ischemia</a:t>
            </a:r>
            <a:r>
              <a:rPr dirty="0" sz="2200" spc="7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→	</a:t>
            </a:r>
            <a:r>
              <a:rPr dirty="0" sz="2000" spc="-10">
                <a:latin typeface="Arial"/>
                <a:cs typeface="Arial"/>
              </a:rPr>
              <a:t>depression</a:t>
            </a:r>
            <a:r>
              <a:rPr dirty="0" sz="2000" spc="1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of </a:t>
            </a:r>
            <a:r>
              <a:rPr dirty="0" sz="2000" spc="-5">
                <a:latin typeface="Arial"/>
                <a:cs typeface="Arial"/>
              </a:rPr>
              <a:t>VMC	</a:t>
            </a:r>
            <a:r>
              <a:rPr dirty="0" sz="2000">
                <a:latin typeface="Arial"/>
                <a:cs typeface="Arial"/>
              </a:rPr>
              <a:t>→	</a:t>
            </a:r>
            <a:r>
              <a:rPr dirty="0" sz="2000" spc="-15">
                <a:latin typeface="Arial"/>
                <a:cs typeface="Arial"/>
              </a:rPr>
              <a:t>vasodilation </a:t>
            </a:r>
            <a:r>
              <a:rPr dirty="0" sz="2000">
                <a:latin typeface="Arial"/>
                <a:cs typeface="Arial"/>
              </a:rPr>
              <a:t>+ ↓</a:t>
            </a:r>
            <a:r>
              <a:rPr dirty="0" sz="2000" spc="7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HR</a:t>
            </a:r>
            <a:endParaRPr sz="2000">
              <a:latin typeface="Arial"/>
              <a:cs typeface="Arial"/>
            </a:endParaRPr>
          </a:p>
          <a:p>
            <a:pPr marL="3021965">
              <a:lnSpc>
                <a:spcPct val="100000"/>
              </a:lnSpc>
              <a:spcBef>
                <a:spcPts val="660"/>
              </a:spcBef>
            </a:pPr>
            <a:r>
              <a:rPr dirty="0" sz="1400" spc="15">
                <a:latin typeface="Arial"/>
                <a:cs typeface="Arial"/>
              </a:rPr>
              <a:t>(vasomotor </a:t>
            </a:r>
            <a:r>
              <a:rPr dirty="0" sz="1400" spc="10">
                <a:latin typeface="Arial"/>
                <a:cs typeface="Arial"/>
              </a:rPr>
              <a:t>center </a:t>
            </a:r>
            <a:r>
              <a:rPr dirty="0" sz="1400" spc="5">
                <a:latin typeface="Arial"/>
                <a:cs typeface="Arial"/>
              </a:rPr>
              <a:t>..</a:t>
            </a:r>
            <a:r>
              <a:rPr dirty="0" sz="1400" spc="-265">
                <a:latin typeface="Arial"/>
                <a:cs typeface="Arial"/>
              </a:rPr>
              <a:t> </a:t>
            </a:r>
            <a:r>
              <a:rPr dirty="0" sz="1400" spc="5">
                <a:latin typeface="Arial"/>
                <a:cs typeface="Arial"/>
              </a:rPr>
              <a:t>sympathetic)</a:t>
            </a:r>
            <a:endParaRPr sz="1400">
              <a:latin typeface="Arial"/>
              <a:cs typeface="Arial"/>
            </a:endParaRPr>
          </a:p>
          <a:p>
            <a:pPr algn="ctr" marR="99060">
              <a:lnSpc>
                <a:spcPct val="100000"/>
              </a:lnSpc>
              <a:spcBef>
                <a:spcPts val="1120"/>
              </a:spcBef>
            </a:pPr>
            <a:r>
              <a:rPr dirty="0" sz="2000" spc="5">
                <a:latin typeface="Arial"/>
                <a:cs typeface="Arial"/>
              </a:rPr>
              <a:t>further </a:t>
            </a:r>
            <a:r>
              <a:rPr dirty="0" sz="2000" spc="-5">
                <a:latin typeface="Arial"/>
                <a:cs typeface="Arial"/>
              </a:rPr>
              <a:t>decrease </a:t>
            </a:r>
            <a:r>
              <a:rPr dirty="0" sz="2000" spc="-25">
                <a:latin typeface="Arial"/>
                <a:cs typeface="Arial"/>
              </a:rPr>
              <a:t>in </a:t>
            </a:r>
            <a:r>
              <a:rPr dirty="0" sz="2000" spc="-20">
                <a:latin typeface="Arial"/>
                <a:cs typeface="Arial"/>
              </a:rPr>
              <a:t>blood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pressure.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marL="368300" indent="-355600">
              <a:lnSpc>
                <a:spcPct val="100000"/>
              </a:lnSpc>
              <a:buClr>
                <a:srgbClr val="000000"/>
              </a:buClr>
              <a:buSzPct val="95238"/>
              <a:buAutoNum type="arabicPeriod" startAt="6"/>
              <a:tabLst>
                <a:tab pos="367665" algn="l"/>
                <a:tab pos="368300" algn="l"/>
              </a:tabLst>
            </a:pPr>
            <a:r>
              <a:rPr dirty="0" sz="2100" spc="5" b="1">
                <a:solidFill>
                  <a:srgbClr val="C00000"/>
                </a:solidFill>
                <a:latin typeface="Arial"/>
                <a:cs typeface="Arial"/>
              </a:rPr>
              <a:t>Myocardial </a:t>
            </a:r>
            <a:r>
              <a:rPr dirty="0" sz="2100" spc="20" b="1">
                <a:solidFill>
                  <a:srgbClr val="C00000"/>
                </a:solidFill>
                <a:latin typeface="Arial"/>
                <a:cs typeface="Arial"/>
              </a:rPr>
              <a:t>ischemia </a:t>
            </a:r>
            <a:r>
              <a:rPr dirty="0" sz="2000">
                <a:latin typeface="Arial"/>
                <a:cs typeface="Arial"/>
              </a:rPr>
              <a:t>→ </a:t>
            </a:r>
            <a:r>
              <a:rPr dirty="0" sz="2000" spc="-5">
                <a:latin typeface="Arial"/>
                <a:cs typeface="Arial"/>
              </a:rPr>
              <a:t>depressed contractility </a:t>
            </a:r>
            <a:r>
              <a:rPr dirty="0" sz="2000">
                <a:latin typeface="Arial"/>
                <a:cs typeface="Arial"/>
              </a:rPr>
              <a:t>+ </a:t>
            </a:r>
            <a:r>
              <a:rPr dirty="0" sz="2000" spc="-5">
                <a:latin typeface="Arial"/>
                <a:cs typeface="Arial"/>
              </a:rPr>
              <a:t>myocardial</a:t>
            </a:r>
            <a:r>
              <a:rPr dirty="0" sz="2000" spc="-3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damage</a:t>
            </a:r>
            <a:endParaRPr sz="2000">
              <a:latin typeface="Arial"/>
              <a:cs typeface="Arial"/>
            </a:endParaRPr>
          </a:p>
          <a:p>
            <a:pPr algn="ctr" marR="187960">
              <a:lnSpc>
                <a:spcPct val="100000"/>
              </a:lnSpc>
              <a:spcBef>
                <a:spcPts val="1080"/>
              </a:spcBef>
            </a:pPr>
            <a:r>
              <a:rPr dirty="0" sz="2000" spc="10">
                <a:latin typeface="Arial"/>
                <a:cs typeface="Arial"/>
              </a:rPr>
              <a:t>more </a:t>
            </a:r>
            <a:r>
              <a:rPr dirty="0" sz="2000" spc="-10">
                <a:latin typeface="Arial"/>
                <a:cs typeface="Arial"/>
              </a:rPr>
              <a:t>shock </a:t>
            </a:r>
            <a:r>
              <a:rPr dirty="0" sz="2000">
                <a:latin typeface="Arial"/>
                <a:cs typeface="Arial"/>
              </a:rPr>
              <a:t>&amp;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acidosis.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Times New Roman"/>
              <a:cs typeface="Times New Roman"/>
            </a:endParaRPr>
          </a:p>
          <a:p>
            <a:pPr marL="355600" marR="403860" indent="-342900">
              <a:lnSpc>
                <a:spcPct val="100000"/>
              </a:lnSpc>
              <a:buClr>
                <a:srgbClr val="000000"/>
              </a:buClr>
              <a:buAutoNum type="arabicPeriod" startAt="7"/>
              <a:tabLst>
                <a:tab pos="292100" algn="l"/>
              </a:tabLst>
            </a:pPr>
            <a:r>
              <a:rPr dirty="0" sz="2000" spc="-5" b="1">
                <a:solidFill>
                  <a:srgbClr val="C00000"/>
                </a:solidFill>
                <a:latin typeface="Arial"/>
                <a:cs typeface="Arial"/>
              </a:rPr>
              <a:t>Respiratory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distress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syndrome </a:t>
            </a:r>
            <a:r>
              <a:rPr dirty="0" sz="2000">
                <a:latin typeface="Arial"/>
                <a:cs typeface="Arial"/>
              </a:rPr>
              <a:t>occurs, </a:t>
            </a:r>
            <a:r>
              <a:rPr dirty="0" sz="2000" spc="-10">
                <a:latin typeface="Arial"/>
                <a:cs typeface="Arial"/>
              </a:rPr>
              <a:t>due </a:t>
            </a:r>
            <a:r>
              <a:rPr dirty="0" sz="2000" spc="20">
                <a:latin typeface="Arial"/>
                <a:cs typeface="Arial"/>
              </a:rPr>
              <a:t>to </a:t>
            </a:r>
            <a:r>
              <a:rPr dirty="0" sz="2000" spc="-5">
                <a:latin typeface="Arial"/>
                <a:cs typeface="Arial"/>
              </a:rPr>
              <a:t>damage </a:t>
            </a:r>
            <a:r>
              <a:rPr dirty="0" sz="2000" spc="-10">
                <a:latin typeface="Arial"/>
                <a:cs typeface="Arial"/>
              </a:rPr>
              <a:t>of </a:t>
            </a:r>
            <a:r>
              <a:rPr dirty="0" sz="2000" spc="-20">
                <a:latin typeface="Arial"/>
                <a:cs typeface="Arial"/>
              </a:rPr>
              <a:t>capillary  </a:t>
            </a:r>
            <a:r>
              <a:rPr dirty="0" sz="2000" spc="-15">
                <a:latin typeface="Arial"/>
                <a:cs typeface="Arial"/>
              </a:rPr>
              <a:t>endothelial </a:t>
            </a:r>
            <a:r>
              <a:rPr dirty="0" sz="2000" spc="-25">
                <a:latin typeface="Arial"/>
                <a:cs typeface="Arial"/>
              </a:rPr>
              <a:t>cells </a:t>
            </a:r>
            <a:r>
              <a:rPr dirty="0" sz="2000">
                <a:latin typeface="Arial"/>
                <a:cs typeface="Arial"/>
              </a:rPr>
              <a:t>&amp; </a:t>
            </a:r>
            <a:r>
              <a:rPr dirty="0" sz="2000" spc="-20">
                <a:latin typeface="Arial"/>
                <a:cs typeface="Arial"/>
              </a:rPr>
              <a:t>alveolar epithelial cells, </a:t>
            </a:r>
            <a:r>
              <a:rPr dirty="0" sz="2000" spc="-15">
                <a:latin typeface="Arial"/>
                <a:cs typeface="Arial"/>
              </a:rPr>
              <a:t>with </a:t>
            </a:r>
            <a:r>
              <a:rPr dirty="0" sz="2000" spc="-10">
                <a:latin typeface="Arial"/>
                <a:cs typeface="Arial"/>
              </a:rPr>
              <a:t>release of </a:t>
            </a:r>
            <a:r>
              <a:rPr dirty="0" sz="2000" spc="34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cytokines.</a:t>
            </a:r>
            <a:endParaRPr sz="2000">
              <a:latin typeface="Arial"/>
              <a:cs typeface="Arial"/>
            </a:endParaRPr>
          </a:p>
          <a:p>
            <a:pPr marL="292100" indent="-279400">
              <a:lnSpc>
                <a:spcPct val="100000"/>
              </a:lnSpc>
              <a:spcBef>
                <a:spcPts val="1700"/>
              </a:spcBef>
              <a:buClr>
                <a:srgbClr val="000000"/>
              </a:buClr>
              <a:buSzPct val="90909"/>
              <a:buAutoNum type="arabicPeriod" startAt="7"/>
              <a:tabLst>
                <a:tab pos="292100" algn="l"/>
              </a:tabLst>
            </a:pPr>
            <a:r>
              <a:rPr dirty="0" sz="2200" spc="-30" b="1">
                <a:solidFill>
                  <a:srgbClr val="C00000"/>
                </a:solidFill>
                <a:latin typeface="Arial"/>
                <a:cs typeface="Arial"/>
              </a:rPr>
              <a:t>Multiple </a:t>
            </a:r>
            <a:r>
              <a:rPr dirty="0" sz="2200" spc="-15" b="1">
                <a:solidFill>
                  <a:srgbClr val="C00000"/>
                </a:solidFill>
                <a:latin typeface="Arial"/>
                <a:cs typeface="Arial"/>
              </a:rPr>
              <a:t>organ failure </a:t>
            </a: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&amp;</a:t>
            </a:r>
            <a:r>
              <a:rPr dirty="0" sz="2200" spc="38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spc="-30" b="1">
                <a:solidFill>
                  <a:srgbClr val="C00000"/>
                </a:solidFill>
                <a:latin typeface="Arial"/>
                <a:cs typeface="Arial"/>
              </a:rPr>
              <a:t>death.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029450" y="2647950"/>
            <a:ext cx="1003300" cy="495300"/>
          </a:xfrm>
          <a:custGeom>
            <a:avLst/>
            <a:gdLst/>
            <a:ahLst/>
            <a:cxnLst/>
            <a:rect l="l" t="t" r="r" b="b"/>
            <a:pathLst>
              <a:path w="1003300" h="495300">
                <a:moveTo>
                  <a:pt x="123825" y="247650"/>
                </a:moveTo>
                <a:lnTo>
                  <a:pt x="0" y="371475"/>
                </a:lnTo>
                <a:lnTo>
                  <a:pt x="123825" y="495300"/>
                </a:lnTo>
                <a:lnTo>
                  <a:pt x="123825" y="433387"/>
                </a:lnTo>
                <a:lnTo>
                  <a:pt x="941387" y="433387"/>
                </a:lnTo>
                <a:lnTo>
                  <a:pt x="941387" y="309562"/>
                </a:lnTo>
                <a:lnTo>
                  <a:pt x="123825" y="309562"/>
                </a:lnTo>
                <a:lnTo>
                  <a:pt x="123825" y="247650"/>
                </a:lnTo>
                <a:close/>
              </a:path>
              <a:path w="1003300" h="495300">
                <a:moveTo>
                  <a:pt x="941387" y="123825"/>
                </a:moveTo>
                <a:lnTo>
                  <a:pt x="817562" y="123825"/>
                </a:lnTo>
                <a:lnTo>
                  <a:pt x="817562" y="309562"/>
                </a:lnTo>
                <a:lnTo>
                  <a:pt x="941387" y="309562"/>
                </a:lnTo>
                <a:lnTo>
                  <a:pt x="941387" y="123825"/>
                </a:lnTo>
                <a:close/>
              </a:path>
              <a:path w="1003300" h="495300">
                <a:moveTo>
                  <a:pt x="879475" y="0"/>
                </a:moveTo>
                <a:lnTo>
                  <a:pt x="755650" y="123825"/>
                </a:lnTo>
                <a:lnTo>
                  <a:pt x="1003300" y="123825"/>
                </a:lnTo>
                <a:lnTo>
                  <a:pt x="879475" y="0"/>
                </a:lnTo>
                <a:close/>
              </a:path>
            </a:pathLst>
          </a:custGeom>
          <a:solidFill>
            <a:srgbClr val="46B2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29450" y="2647950"/>
            <a:ext cx="1003300" cy="495300"/>
          </a:xfrm>
          <a:custGeom>
            <a:avLst/>
            <a:gdLst/>
            <a:ahLst/>
            <a:cxnLst/>
            <a:rect l="l" t="t" r="r" b="b"/>
            <a:pathLst>
              <a:path w="1003300" h="495300">
                <a:moveTo>
                  <a:pt x="123825" y="247650"/>
                </a:moveTo>
                <a:lnTo>
                  <a:pt x="0" y="371475"/>
                </a:lnTo>
                <a:lnTo>
                  <a:pt x="123825" y="495300"/>
                </a:lnTo>
                <a:lnTo>
                  <a:pt x="123825" y="464642"/>
                </a:lnTo>
                <a:lnTo>
                  <a:pt x="111125" y="464642"/>
                </a:lnTo>
                <a:lnTo>
                  <a:pt x="17957" y="371475"/>
                </a:lnTo>
                <a:lnTo>
                  <a:pt x="111125" y="278307"/>
                </a:lnTo>
                <a:lnTo>
                  <a:pt x="123825" y="278307"/>
                </a:lnTo>
                <a:lnTo>
                  <a:pt x="123825" y="247650"/>
                </a:lnTo>
                <a:close/>
              </a:path>
              <a:path w="1003300" h="495300">
                <a:moveTo>
                  <a:pt x="897432" y="17957"/>
                </a:moveTo>
                <a:lnTo>
                  <a:pt x="879475" y="17957"/>
                </a:lnTo>
                <a:lnTo>
                  <a:pt x="972642" y="111125"/>
                </a:lnTo>
                <a:lnTo>
                  <a:pt x="928687" y="111125"/>
                </a:lnTo>
                <a:lnTo>
                  <a:pt x="928687" y="420687"/>
                </a:lnTo>
                <a:lnTo>
                  <a:pt x="111125" y="420687"/>
                </a:lnTo>
                <a:lnTo>
                  <a:pt x="111125" y="464642"/>
                </a:lnTo>
                <a:lnTo>
                  <a:pt x="123825" y="464642"/>
                </a:lnTo>
                <a:lnTo>
                  <a:pt x="123825" y="433387"/>
                </a:lnTo>
                <a:lnTo>
                  <a:pt x="941387" y="433387"/>
                </a:lnTo>
                <a:lnTo>
                  <a:pt x="941387" y="123825"/>
                </a:lnTo>
                <a:lnTo>
                  <a:pt x="1003300" y="123825"/>
                </a:lnTo>
                <a:lnTo>
                  <a:pt x="897432" y="17957"/>
                </a:lnTo>
                <a:close/>
              </a:path>
              <a:path w="1003300" h="495300">
                <a:moveTo>
                  <a:pt x="123825" y="278307"/>
                </a:moveTo>
                <a:lnTo>
                  <a:pt x="111125" y="278307"/>
                </a:lnTo>
                <a:lnTo>
                  <a:pt x="111125" y="322262"/>
                </a:lnTo>
                <a:lnTo>
                  <a:pt x="830262" y="322262"/>
                </a:lnTo>
                <a:lnTo>
                  <a:pt x="830262" y="309562"/>
                </a:lnTo>
                <a:lnTo>
                  <a:pt x="123825" y="309562"/>
                </a:lnTo>
                <a:lnTo>
                  <a:pt x="123825" y="278307"/>
                </a:lnTo>
                <a:close/>
              </a:path>
              <a:path w="1003300" h="495300">
                <a:moveTo>
                  <a:pt x="879475" y="0"/>
                </a:moveTo>
                <a:lnTo>
                  <a:pt x="755650" y="123825"/>
                </a:lnTo>
                <a:lnTo>
                  <a:pt x="817562" y="123825"/>
                </a:lnTo>
                <a:lnTo>
                  <a:pt x="817562" y="309562"/>
                </a:lnTo>
                <a:lnTo>
                  <a:pt x="830262" y="309562"/>
                </a:lnTo>
                <a:lnTo>
                  <a:pt x="830262" y="111125"/>
                </a:lnTo>
                <a:lnTo>
                  <a:pt x="786307" y="111125"/>
                </a:lnTo>
                <a:lnTo>
                  <a:pt x="879475" y="17957"/>
                </a:lnTo>
                <a:lnTo>
                  <a:pt x="897432" y="17957"/>
                </a:lnTo>
                <a:lnTo>
                  <a:pt x="879475" y="0"/>
                </a:lnTo>
                <a:close/>
              </a:path>
            </a:pathLst>
          </a:custGeom>
          <a:solidFill>
            <a:srgbClr val="B683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47850" y="2647950"/>
            <a:ext cx="863600" cy="495300"/>
          </a:xfrm>
          <a:custGeom>
            <a:avLst/>
            <a:gdLst/>
            <a:ahLst/>
            <a:cxnLst/>
            <a:rect l="l" t="t" r="r" b="b"/>
            <a:pathLst>
              <a:path w="863600" h="495300">
                <a:moveTo>
                  <a:pt x="185737" y="123825"/>
                </a:moveTo>
                <a:lnTo>
                  <a:pt x="61912" y="123825"/>
                </a:lnTo>
                <a:lnTo>
                  <a:pt x="61912" y="433387"/>
                </a:lnTo>
                <a:lnTo>
                  <a:pt x="739775" y="433387"/>
                </a:lnTo>
                <a:lnTo>
                  <a:pt x="739775" y="495300"/>
                </a:lnTo>
                <a:lnTo>
                  <a:pt x="863600" y="371475"/>
                </a:lnTo>
                <a:lnTo>
                  <a:pt x="801687" y="309562"/>
                </a:lnTo>
                <a:lnTo>
                  <a:pt x="185737" y="309562"/>
                </a:lnTo>
                <a:lnTo>
                  <a:pt x="185737" y="123825"/>
                </a:lnTo>
                <a:close/>
              </a:path>
              <a:path w="863600" h="495300">
                <a:moveTo>
                  <a:pt x="739775" y="247650"/>
                </a:moveTo>
                <a:lnTo>
                  <a:pt x="739775" y="309562"/>
                </a:lnTo>
                <a:lnTo>
                  <a:pt x="801687" y="309562"/>
                </a:lnTo>
                <a:lnTo>
                  <a:pt x="739775" y="247650"/>
                </a:lnTo>
                <a:close/>
              </a:path>
              <a:path w="863600" h="495300">
                <a:moveTo>
                  <a:pt x="123825" y="0"/>
                </a:moveTo>
                <a:lnTo>
                  <a:pt x="0" y="123825"/>
                </a:lnTo>
                <a:lnTo>
                  <a:pt x="247650" y="123825"/>
                </a:lnTo>
                <a:lnTo>
                  <a:pt x="123825" y="0"/>
                </a:lnTo>
                <a:close/>
              </a:path>
            </a:pathLst>
          </a:custGeom>
          <a:solidFill>
            <a:srgbClr val="46B2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47850" y="2647950"/>
            <a:ext cx="863600" cy="495300"/>
          </a:xfrm>
          <a:custGeom>
            <a:avLst/>
            <a:gdLst/>
            <a:ahLst/>
            <a:cxnLst/>
            <a:rect l="l" t="t" r="r" b="b"/>
            <a:pathLst>
              <a:path w="863600" h="495300">
                <a:moveTo>
                  <a:pt x="123825" y="0"/>
                </a:moveTo>
                <a:lnTo>
                  <a:pt x="0" y="123825"/>
                </a:lnTo>
                <a:lnTo>
                  <a:pt x="61912" y="123825"/>
                </a:lnTo>
                <a:lnTo>
                  <a:pt x="61912" y="433387"/>
                </a:lnTo>
                <a:lnTo>
                  <a:pt x="739775" y="433387"/>
                </a:lnTo>
                <a:lnTo>
                  <a:pt x="739775" y="495300"/>
                </a:lnTo>
                <a:lnTo>
                  <a:pt x="770432" y="464642"/>
                </a:lnTo>
                <a:lnTo>
                  <a:pt x="752475" y="464642"/>
                </a:lnTo>
                <a:lnTo>
                  <a:pt x="752475" y="420687"/>
                </a:lnTo>
                <a:lnTo>
                  <a:pt x="74612" y="420687"/>
                </a:lnTo>
                <a:lnTo>
                  <a:pt x="74612" y="111125"/>
                </a:lnTo>
                <a:lnTo>
                  <a:pt x="30657" y="111125"/>
                </a:lnTo>
                <a:lnTo>
                  <a:pt x="123825" y="17957"/>
                </a:lnTo>
                <a:lnTo>
                  <a:pt x="141782" y="17957"/>
                </a:lnTo>
                <a:lnTo>
                  <a:pt x="123825" y="0"/>
                </a:lnTo>
                <a:close/>
              </a:path>
              <a:path w="863600" h="495300">
                <a:moveTo>
                  <a:pt x="770432" y="278307"/>
                </a:moveTo>
                <a:lnTo>
                  <a:pt x="752475" y="278307"/>
                </a:lnTo>
                <a:lnTo>
                  <a:pt x="845642" y="371475"/>
                </a:lnTo>
                <a:lnTo>
                  <a:pt x="752475" y="464642"/>
                </a:lnTo>
                <a:lnTo>
                  <a:pt x="770432" y="464642"/>
                </a:lnTo>
                <a:lnTo>
                  <a:pt x="863600" y="371475"/>
                </a:lnTo>
                <a:lnTo>
                  <a:pt x="770432" y="278307"/>
                </a:lnTo>
                <a:close/>
              </a:path>
              <a:path w="863600" h="495300">
                <a:moveTo>
                  <a:pt x="141782" y="17957"/>
                </a:moveTo>
                <a:lnTo>
                  <a:pt x="123825" y="17957"/>
                </a:lnTo>
                <a:lnTo>
                  <a:pt x="216992" y="111125"/>
                </a:lnTo>
                <a:lnTo>
                  <a:pt x="173037" y="111125"/>
                </a:lnTo>
                <a:lnTo>
                  <a:pt x="173037" y="322262"/>
                </a:lnTo>
                <a:lnTo>
                  <a:pt x="752475" y="322262"/>
                </a:lnTo>
                <a:lnTo>
                  <a:pt x="752475" y="309562"/>
                </a:lnTo>
                <a:lnTo>
                  <a:pt x="185737" y="309562"/>
                </a:lnTo>
                <a:lnTo>
                  <a:pt x="185737" y="123825"/>
                </a:lnTo>
                <a:lnTo>
                  <a:pt x="247650" y="123825"/>
                </a:lnTo>
                <a:lnTo>
                  <a:pt x="141782" y="17957"/>
                </a:lnTo>
                <a:close/>
              </a:path>
              <a:path w="863600" h="495300">
                <a:moveTo>
                  <a:pt x="739775" y="247650"/>
                </a:moveTo>
                <a:lnTo>
                  <a:pt x="739775" y="309562"/>
                </a:lnTo>
                <a:lnTo>
                  <a:pt x="752475" y="309562"/>
                </a:lnTo>
                <a:lnTo>
                  <a:pt x="752475" y="278307"/>
                </a:lnTo>
                <a:lnTo>
                  <a:pt x="770432" y="278307"/>
                </a:lnTo>
                <a:lnTo>
                  <a:pt x="739775" y="247650"/>
                </a:lnTo>
                <a:close/>
              </a:path>
            </a:pathLst>
          </a:custGeom>
          <a:solidFill>
            <a:srgbClr val="B683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07150" y="3867150"/>
            <a:ext cx="762000" cy="508000"/>
          </a:xfrm>
          <a:custGeom>
            <a:avLst/>
            <a:gdLst/>
            <a:ahLst/>
            <a:cxnLst/>
            <a:rect l="l" t="t" r="r" b="b"/>
            <a:pathLst>
              <a:path w="762000" h="508000">
                <a:moveTo>
                  <a:pt x="127000" y="254000"/>
                </a:moveTo>
                <a:lnTo>
                  <a:pt x="0" y="381000"/>
                </a:lnTo>
                <a:lnTo>
                  <a:pt x="127000" y="508000"/>
                </a:lnTo>
                <a:lnTo>
                  <a:pt x="127000" y="444500"/>
                </a:lnTo>
                <a:lnTo>
                  <a:pt x="698500" y="444500"/>
                </a:lnTo>
                <a:lnTo>
                  <a:pt x="698500" y="317500"/>
                </a:lnTo>
                <a:lnTo>
                  <a:pt x="127000" y="317500"/>
                </a:lnTo>
                <a:lnTo>
                  <a:pt x="127000" y="254000"/>
                </a:lnTo>
                <a:close/>
              </a:path>
              <a:path w="762000" h="508000">
                <a:moveTo>
                  <a:pt x="698500" y="127000"/>
                </a:moveTo>
                <a:lnTo>
                  <a:pt x="571500" y="127000"/>
                </a:lnTo>
                <a:lnTo>
                  <a:pt x="571500" y="317500"/>
                </a:lnTo>
                <a:lnTo>
                  <a:pt x="698500" y="317500"/>
                </a:lnTo>
                <a:lnTo>
                  <a:pt x="698500" y="127000"/>
                </a:lnTo>
                <a:close/>
              </a:path>
              <a:path w="762000" h="508000">
                <a:moveTo>
                  <a:pt x="635000" y="0"/>
                </a:moveTo>
                <a:lnTo>
                  <a:pt x="508000" y="127000"/>
                </a:lnTo>
                <a:lnTo>
                  <a:pt x="762000" y="127000"/>
                </a:lnTo>
                <a:lnTo>
                  <a:pt x="635000" y="0"/>
                </a:lnTo>
                <a:close/>
              </a:path>
            </a:pathLst>
          </a:custGeom>
          <a:solidFill>
            <a:srgbClr val="46B2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07150" y="3867150"/>
            <a:ext cx="762000" cy="508000"/>
          </a:xfrm>
          <a:custGeom>
            <a:avLst/>
            <a:gdLst/>
            <a:ahLst/>
            <a:cxnLst/>
            <a:rect l="l" t="t" r="r" b="b"/>
            <a:pathLst>
              <a:path w="762000" h="508000">
                <a:moveTo>
                  <a:pt x="127000" y="254000"/>
                </a:moveTo>
                <a:lnTo>
                  <a:pt x="0" y="381000"/>
                </a:lnTo>
                <a:lnTo>
                  <a:pt x="127000" y="508000"/>
                </a:lnTo>
                <a:lnTo>
                  <a:pt x="127000" y="477342"/>
                </a:lnTo>
                <a:lnTo>
                  <a:pt x="114300" y="477342"/>
                </a:lnTo>
                <a:lnTo>
                  <a:pt x="17957" y="381000"/>
                </a:lnTo>
                <a:lnTo>
                  <a:pt x="114300" y="284657"/>
                </a:lnTo>
                <a:lnTo>
                  <a:pt x="127000" y="284657"/>
                </a:lnTo>
                <a:lnTo>
                  <a:pt x="127000" y="254000"/>
                </a:lnTo>
                <a:close/>
              </a:path>
              <a:path w="762000" h="508000">
                <a:moveTo>
                  <a:pt x="652957" y="17957"/>
                </a:moveTo>
                <a:lnTo>
                  <a:pt x="635000" y="17957"/>
                </a:lnTo>
                <a:lnTo>
                  <a:pt x="731342" y="114300"/>
                </a:lnTo>
                <a:lnTo>
                  <a:pt x="685800" y="114300"/>
                </a:lnTo>
                <a:lnTo>
                  <a:pt x="685800" y="431800"/>
                </a:lnTo>
                <a:lnTo>
                  <a:pt x="114300" y="431800"/>
                </a:lnTo>
                <a:lnTo>
                  <a:pt x="114300" y="477342"/>
                </a:lnTo>
                <a:lnTo>
                  <a:pt x="127000" y="477342"/>
                </a:lnTo>
                <a:lnTo>
                  <a:pt x="127000" y="444500"/>
                </a:lnTo>
                <a:lnTo>
                  <a:pt x="698500" y="444500"/>
                </a:lnTo>
                <a:lnTo>
                  <a:pt x="698500" y="127000"/>
                </a:lnTo>
                <a:lnTo>
                  <a:pt x="762000" y="127000"/>
                </a:lnTo>
                <a:lnTo>
                  <a:pt x="652957" y="17957"/>
                </a:lnTo>
                <a:close/>
              </a:path>
              <a:path w="762000" h="508000">
                <a:moveTo>
                  <a:pt x="127000" y="284657"/>
                </a:moveTo>
                <a:lnTo>
                  <a:pt x="114300" y="284657"/>
                </a:lnTo>
                <a:lnTo>
                  <a:pt x="114300" y="330200"/>
                </a:lnTo>
                <a:lnTo>
                  <a:pt x="584200" y="330200"/>
                </a:lnTo>
                <a:lnTo>
                  <a:pt x="584200" y="317500"/>
                </a:lnTo>
                <a:lnTo>
                  <a:pt x="127000" y="317500"/>
                </a:lnTo>
                <a:lnTo>
                  <a:pt x="127000" y="284657"/>
                </a:lnTo>
                <a:close/>
              </a:path>
              <a:path w="762000" h="508000">
                <a:moveTo>
                  <a:pt x="635000" y="0"/>
                </a:moveTo>
                <a:lnTo>
                  <a:pt x="508000" y="127000"/>
                </a:lnTo>
                <a:lnTo>
                  <a:pt x="571500" y="127000"/>
                </a:lnTo>
                <a:lnTo>
                  <a:pt x="571500" y="317500"/>
                </a:lnTo>
                <a:lnTo>
                  <a:pt x="584200" y="317500"/>
                </a:lnTo>
                <a:lnTo>
                  <a:pt x="584200" y="114300"/>
                </a:lnTo>
                <a:lnTo>
                  <a:pt x="538657" y="114300"/>
                </a:lnTo>
                <a:lnTo>
                  <a:pt x="635000" y="17957"/>
                </a:lnTo>
                <a:lnTo>
                  <a:pt x="652957" y="17957"/>
                </a:lnTo>
                <a:lnTo>
                  <a:pt x="635000" y="0"/>
                </a:lnTo>
                <a:close/>
              </a:path>
            </a:pathLst>
          </a:custGeom>
          <a:solidFill>
            <a:srgbClr val="B683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27250" y="3867150"/>
            <a:ext cx="1079500" cy="508000"/>
          </a:xfrm>
          <a:custGeom>
            <a:avLst/>
            <a:gdLst/>
            <a:ahLst/>
            <a:cxnLst/>
            <a:rect l="l" t="t" r="r" b="b"/>
            <a:pathLst>
              <a:path w="1079500" h="508000">
                <a:moveTo>
                  <a:pt x="190500" y="127000"/>
                </a:moveTo>
                <a:lnTo>
                  <a:pt x="63500" y="127000"/>
                </a:lnTo>
                <a:lnTo>
                  <a:pt x="63500" y="444500"/>
                </a:lnTo>
                <a:lnTo>
                  <a:pt x="952500" y="444500"/>
                </a:lnTo>
                <a:lnTo>
                  <a:pt x="952500" y="508000"/>
                </a:lnTo>
                <a:lnTo>
                  <a:pt x="1079500" y="381000"/>
                </a:lnTo>
                <a:lnTo>
                  <a:pt x="1016000" y="317500"/>
                </a:lnTo>
                <a:lnTo>
                  <a:pt x="190500" y="317500"/>
                </a:lnTo>
                <a:lnTo>
                  <a:pt x="190500" y="127000"/>
                </a:lnTo>
                <a:close/>
              </a:path>
              <a:path w="1079500" h="508000">
                <a:moveTo>
                  <a:pt x="952500" y="254000"/>
                </a:moveTo>
                <a:lnTo>
                  <a:pt x="952500" y="317500"/>
                </a:lnTo>
                <a:lnTo>
                  <a:pt x="1016000" y="317500"/>
                </a:lnTo>
                <a:lnTo>
                  <a:pt x="952500" y="254000"/>
                </a:lnTo>
                <a:close/>
              </a:path>
              <a:path w="1079500" h="508000">
                <a:moveTo>
                  <a:pt x="127000" y="0"/>
                </a:moveTo>
                <a:lnTo>
                  <a:pt x="0" y="127000"/>
                </a:lnTo>
                <a:lnTo>
                  <a:pt x="254000" y="127000"/>
                </a:lnTo>
                <a:lnTo>
                  <a:pt x="127000" y="0"/>
                </a:lnTo>
                <a:close/>
              </a:path>
            </a:pathLst>
          </a:custGeom>
          <a:solidFill>
            <a:srgbClr val="46B2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27250" y="3867150"/>
            <a:ext cx="1079500" cy="508000"/>
          </a:xfrm>
          <a:custGeom>
            <a:avLst/>
            <a:gdLst/>
            <a:ahLst/>
            <a:cxnLst/>
            <a:rect l="l" t="t" r="r" b="b"/>
            <a:pathLst>
              <a:path w="1079500" h="508000">
                <a:moveTo>
                  <a:pt x="127000" y="0"/>
                </a:moveTo>
                <a:lnTo>
                  <a:pt x="0" y="127000"/>
                </a:lnTo>
                <a:lnTo>
                  <a:pt x="63500" y="127000"/>
                </a:lnTo>
                <a:lnTo>
                  <a:pt x="63500" y="444500"/>
                </a:lnTo>
                <a:lnTo>
                  <a:pt x="952500" y="444500"/>
                </a:lnTo>
                <a:lnTo>
                  <a:pt x="952500" y="508000"/>
                </a:lnTo>
                <a:lnTo>
                  <a:pt x="983157" y="477342"/>
                </a:lnTo>
                <a:lnTo>
                  <a:pt x="965200" y="477342"/>
                </a:lnTo>
                <a:lnTo>
                  <a:pt x="965200" y="431800"/>
                </a:lnTo>
                <a:lnTo>
                  <a:pt x="76200" y="431800"/>
                </a:lnTo>
                <a:lnTo>
                  <a:pt x="76200" y="114300"/>
                </a:lnTo>
                <a:lnTo>
                  <a:pt x="30657" y="114300"/>
                </a:lnTo>
                <a:lnTo>
                  <a:pt x="127000" y="17957"/>
                </a:lnTo>
                <a:lnTo>
                  <a:pt x="144957" y="17957"/>
                </a:lnTo>
                <a:lnTo>
                  <a:pt x="127000" y="0"/>
                </a:lnTo>
                <a:close/>
              </a:path>
              <a:path w="1079500" h="508000">
                <a:moveTo>
                  <a:pt x="983157" y="284657"/>
                </a:moveTo>
                <a:lnTo>
                  <a:pt x="965200" y="284657"/>
                </a:lnTo>
                <a:lnTo>
                  <a:pt x="1061542" y="381000"/>
                </a:lnTo>
                <a:lnTo>
                  <a:pt x="965200" y="477342"/>
                </a:lnTo>
                <a:lnTo>
                  <a:pt x="983157" y="477342"/>
                </a:lnTo>
                <a:lnTo>
                  <a:pt x="1079500" y="381000"/>
                </a:lnTo>
                <a:lnTo>
                  <a:pt x="983157" y="284657"/>
                </a:lnTo>
                <a:close/>
              </a:path>
              <a:path w="1079500" h="508000">
                <a:moveTo>
                  <a:pt x="144957" y="17957"/>
                </a:moveTo>
                <a:lnTo>
                  <a:pt x="127000" y="17957"/>
                </a:lnTo>
                <a:lnTo>
                  <a:pt x="223342" y="114300"/>
                </a:lnTo>
                <a:lnTo>
                  <a:pt x="177800" y="114300"/>
                </a:lnTo>
                <a:lnTo>
                  <a:pt x="177800" y="330200"/>
                </a:lnTo>
                <a:lnTo>
                  <a:pt x="965200" y="330200"/>
                </a:lnTo>
                <a:lnTo>
                  <a:pt x="965200" y="317500"/>
                </a:lnTo>
                <a:lnTo>
                  <a:pt x="190500" y="317500"/>
                </a:lnTo>
                <a:lnTo>
                  <a:pt x="190500" y="127000"/>
                </a:lnTo>
                <a:lnTo>
                  <a:pt x="254000" y="127000"/>
                </a:lnTo>
                <a:lnTo>
                  <a:pt x="144957" y="17957"/>
                </a:lnTo>
                <a:close/>
              </a:path>
              <a:path w="1079500" h="508000">
                <a:moveTo>
                  <a:pt x="952500" y="254000"/>
                </a:moveTo>
                <a:lnTo>
                  <a:pt x="952500" y="317500"/>
                </a:lnTo>
                <a:lnTo>
                  <a:pt x="965200" y="317500"/>
                </a:lnTo>
                <a:lnTo>
                  <a:pt x="965200" y="284657"/>
                </a:lnTo>
                <a:lnTo>
                  <a:pt x="983157" y="284657"/>
                </a:lnTo>
                <a:lnTo>
                  <a:pt x="952500" y="254000"/>
                </a:lnTo>
                <a:close/>
              </a:path>
            </a:pathLst>
          </a:custGeom>
          <a:solidFill>
            <a:srgbClr val="B683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7500" y="762000"/>
            <a:ext cx="8724900" cy="482600"/>
          </a:xfrm>
          <a:custGeom>
            <a:avLst/>
            <a:gdLst/>
            <a:ahLst/>
            <a:cxnLst/>
            <a:rect l="l" t="t" r="r" b="b"/>
            <a:pathLst>
              <a:path w="8724900" h="482600">
                <a:moveTo>
                  <a:pt x="0" y="482600"/>
                </a:moveTo>
                <a:lnTo>
                  <a:pt x="8724900" y="482600"/>
                </a:lnTo>
                <a:lnTo>
                  <a:pt x="8724900" y="0"/>
                </a:lnTo>
                <a:lnTo>
                  <a:pt x="0" y="0"/>
                </a:lnTo>
                <a:lnTo>
                  <a:pt x="0" y="482600"/>
                </a:lnTo>
                <a:close/>
              </a:path>
            </a:pathLst>
          </a:custGeom>
          <a:solidFill>
            <a:srgbClr val="3586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65993" y="759624"/>
            <a:ext cx="8395970" cy="4298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45" b="0">
                <a:solidFill>
                  <a:srgbClr val="FFA615"/>
                </a:solidFill>
                <a:latin typeface="Impact"/>
                <a:cs typeface="Impact"/>
              </a:rPr>
              <a:t>METABOLIC </a:t>
            </a:r>
            <a:r>
              <a:rPr dirty="0" spc="160" b="0">
                <a:solidFill>
                  <a:srgbClr val="FFA615"/>
                </a:solidFill>
                <a:latin typeface="Impact"/>
                <a:cs typeface="Impact"/>
              </a:rPr>
              <a:t>CHANGES </a:t>
            </a:r>
            <a:r>
              <a:rPr dirty="0" b="0">
                <a:solidFill>
                  <a:srgbClr val="FFA615"/>
                </a:solidFill>
                <a:latin typeface="Impact"/>
                <a:cs typeface="Impact"/>
              </a:rPr>
              <a:t>&amp; </a:t>
            </a:r>
            <a:r>
              <a:rPr dirty="0" spc="175" b="0">
                <a:solidFill>
                  <a:srgbClr val="FFA615"/>
                </a:solidFill>
                <a:latin typeface="Impact"/>
                <a:cs typeface="Impact"/>
              </a:rPr>
              <a:t>CELLULAR </a:t>
            </a:r>
            <a:r>
              <a:rPr dirty="0" spc="155" b="0">
                <a:solidFill>
                  <a:srgbClr val="FFA615"/>
                </a:solidFill>
                <a:latin typeface="Impact"/>
                <a:cs typeface="Impact"/>
              </a:rPr>
              <a:t>RESPONSE </a:t>
            </a:r>
            <a:r>
              <a:rPr dirty="0" spc="105" b="0">
                <a:solidFill>
                  <a:srgbClr val="FFA615"/>
                </a:solidFill>
                <a:latin typeface="Impact"/>
                <a:cs typeface="Impact"/>
              </a:rPr>
              <a:t>TO</a:t>
            </a:r>
            <a:r>
              <a:rPr dirty="0" spc="-110" b="0">
                <a:solidFill>
                  <a:srgbClr val="FFA615"/>
                </a:solidFill>
                <a:latin typeface="Impact"/>
                <a:cs typeface="Impact"/>
              </a:rPr>
              <a:t> </a:t>
            </a:r>
            <a:r>
              <a:rPr dirty="0" spc="160" b="0">
                <a:solidFill>
                  <a:srgbClr val="FFA615"/>
                </a:solidFill>
                <a:latin typeface="Impact"/>
                <a:cs typeface="Impact"/>
              </a:rPr>
              <a:t>SHOCK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28100" cy="6858000"/>
          </a:xfrm>
          <a:custGeom>
            <a:avLst/>
            <a:gdLst/>
            <a:ahLst/>
            <a:cxnLst/>
            <a:rect l="l" t="t" r="r" b="b"/>
            <a:pathLst>
              <a:path w="8928100" h="6858000">
                <a:moveTo>
                  <a:pt x="0" y="6858000"/>
                </a:moveTo>
                <a:lnTo>
                  <a:pt x="8928100" y="6858000"/>
                </a:lnTo>
                <a:lnTo>
                  <a:pt x="8928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F3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6858000"/>
                </a:moveTo>
                <a:lnTo>
                  <a:pt x="215900" y="6858000"/>
                </a:lnTo>
                <a:lnTo>
                  <a:pt x="215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13628" y="1438082"/>
            <a:ext cx="7798434" cy="4823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9100" marR="728980" indent="-406400">
              <a:lnSpc>
                <a:spcPct val="102299"/>
              </a:lnSpc>
              <a:tabLst>
                <a:tab pos="418465" algn="l"/>
              </a:tabLst>
            </a:pPr>
            <a:r>
              <a:rPr dirty="0" sz="1800" spc="6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200">
                <a:solidFill>
                  <a:srgbClr val="191917"/>
                </a:solidFill>
                <a:latin typeface="Symbol"/>
                <a:cs typeface="Symbol"/>
              </a:rPr>
              <a:t></a:t>
            </a:r>
            <a:r>
              <a:rPr dirty="0" sz="2200">
                <a:solidFill>
                  <a:srgbClr val="191917"/>
                </a:solidFill>
                <a:latin typeface="Times New Roman"/>
                <a:cs typeface="Times New Roman"/>
              </a:rPr>
              <a:t> </a:t>
            </a:r>
            <a:r>
              <a:rPr dirty="0" sz="2200" spc="15">
                <a:solidFill>
                  <a:srgbClr val="191917"/>
                </a:solidFill>
                <a:latin typeface="Arial"/>
                <a:cs typeface="Arial"/>
              </a:rPr>
              <a:t>BP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stimulates </a:t>
            </a:r>
            <a:r>
              <a:rPr dirty="0" sz="2200" spc="-15" b="1">
                <a:solidFill>
                  <a:srgbClr val="191917"/>
                </a:solidFill>
                <a:latin typeface="Arial"/>
                <a:cs typeface="Arial"/>
              </a:rPr>
              <a:t>baroreceptors </a:t>
            </a:r>
            <a:r>
              <a:rPr dirty="0" sz="2200" spc="-10" b="1">
                <a:solidFill>
                  <a:srgbClr val="191917"/>
                </a:solidFill>
                <a:latin typeface="Arial"/>
                <a:cs typeface="Arial"/>
              </a:rPr>
              <a:t>reflex</a:t>
            </a:r>
            <a:r>
              <a:rPr dirty="0" sz="2200" spc="315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191917"/>
                </a:solidFill>
                <a:latin typeface="Arial"/>
                <a:cs typeface="Arial"/>
              </a:rPr>
              <a:t>→</a:t>
            </a:r>
            <a:r>
              <a:rPr dirty="0" sz="2200" spc="-25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sympathetic </a:t>
            </a:r>
            <a:r>
              <a:rPr dirty="0" sz="220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stimulation.</a:t>
            </a:r>
            <a:endParaRPr sz="2200">
              <a:latin typeface="Arial"/>
              <a:cs typeface="Arial"/>
            </a:endParaRPr>
          </a:p>
          <a:p>
            <a:pPr marL="419100" marR="5080" indent="-406400">
              <a:lnSpc>
                <a:spcPct val="102299"/>
              </a:lnSpc>
              <a:spcBef>
                <a:spcPts val="1800"/>
              </a:spcBef>
              <a:tabLst>
                <a:tab pos="418465" algn="l"/>
              </a:tabLst>
            </a:pPr>
            <a:r>
              <a:rPr dirty="0" sz="1800" spc="6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200">
                <a:solidFill>
                  <a:srgbClr val="191917"/>
                </a:solidFill>
                <a:latin typeface="Arial"/>
                <a:cs typeface="Arial"/>
              </a:rPr>
              <a:t>Acidosis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stimulates </a:t>
            </a:r>
            <a:r>
              <a:rPr dirty="0" sz="2200" spc="-20" b="1">
                <a:solidFill>
                  <a:srgbClr val="191917"/>
                </a:solidFill>
                <a:latin typeface="Arial"/>
                <a:cs typeface="Arial"/>
              </a:rPr>
              <a:t>chemoreceptors </a:t>
            </a:r>
            <a:r>
              <a:rPr dirty="0" sz="2200" spc="-10" b="1">
                <a:solidFill>
                  <a:srgbClr val="191917"/>
                </a:solidFill>
                <a:latin typeface="Arial"/>
                <a:cs typeface="Arial"/>
              </a:rPr>
              <a:t>reflex</a:t>
            </a:r>
            <a:r>
              <a:rPr dirty="0" sz="2200" spc="430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191917"/>
                </a:solidFill>
                <a:latin typeface="Arial"/>
                <a:cs typeface="Arial"/>
              </a:rPr>
              <a:t>→</a:t>
            </a:r>
            <a:r>
              <a:rPr dirty="0" sz="2200" spc="-15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sympathetic </a:t>
            </a:r>
            <a:r>
              <a:rPr dirty="0" sz="220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stimulation.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60"/>
              </a:spcBef>
              <a:tabLst>
                <a:tab pos="418465" algn="l"/>
                <a:tab pos="2983865" algn="l"/>
              </a:tabLst>
            </a:pPr>
            <a:r>
              <a:rPr dirty="0" sz="1800" spc="6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200" spc="-30" b="1">
                <a:solidFill>
                  <a:srgbClr val="191917"/>
                </a:solidFill>
                <a:latin typeface="Arial"/>
                <a:cs typeface="Arial"/>
              </a:rPr>
              <a:t>Renin-Angiotensin	</a:t>
            </a:r>
            <a:r>
              <a:rPr dirty="0" sz="2200" spc="-20" b="1">
                <a:solidFill>
                  <a:srgbClr val="191917"/>
                </a:solidFill>
                <a:latin typeface="Arial"/>
                <a:cs typeface="Arial"/>
              </a:rPr>
              <a:t>mechanism</a:t>
            </a:r>
            <a:r>
              <a:rPr dirty="0" sz="2200" spc="185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191917"/>
                </a:solidFill>
                <a:latin typeface="Arial"/>
                <a:cs typeface="Arial"/>
              </a:rPr>
              <a:t>stimulation:</a:t>
            </a:r>
            <a:endParaRPr sz="2200">
              <a:latin typeface="Arial"/>
              <a:cs typeface="Arial"/>
            </a:endParaRPr>
          </a:p>
          <a:p>
            <a:pPr marL="939800" indent="-342900">
              <a:lnSpc>
                <a:spcPct val="100000"/>
              </a:lnSpc>
              <a:spcBef>
                <a:spcPts val="1260"/>
              </a:spcBef>
              <a:buClr>
                <a:srgbClr val="C00000"/>
              </a:buClr>
              <a:buSzPct val="78947"/>
              <a:buChar char="•"/>
              <a:tabLst>
                <a:tab pos="939165" algn="l"/>
                <a:tab pos="939800" algn="l"/>
              </a:tabLst>
            </a:pPr>
            <a:r>
              <a:rPr dirty="0" sz="1900" spc="15">
                <a:solidFill>
                  <a:srgbClr val="191917"/>
                </a:solidFill>
                <a:latin typeface="Arial"/>
                <a:cs typeface="Arial"/>
              </a:rPr>
              <a:t>Angiotensin </a:t>
            </a:r>
            <a:r>
              <a:rPr dirty="0" sz="1900" spc="-15">
                <a:solidFill>
                  <a:srgbClr val="191917"/>
                </a:solidFill>
                <a:latin typeface="Arial"/>
                <a:cs typeface="Arial"/>
              </a:rPr>
              <a:t>II </a:t>
            </a:r>
            <a:r>
              <a:rPr dirty="0" sz="1900">
                <a:solidFill>
                  <a:srgbClr val="191917"/>
                </a:solidFill>
                <a:latin typeface="Arial"/>
                <a:cs typeface="Arial"/>
              </a:rPr>
              <a:t>&amp; </a:t>
            </a:r>
            <a:r>
              <a:rPr dirty="0" sz="1900" spc="-25">
                <a:solidFill>
                  <a:srgbClr val="191917"/>
                </a:solidFill>
                <a:latin typeface="Arial"/>
                <a:cs typeface="Arial"/>
              </a:rPr>
              <a:t>III: </a:t>
            </a:r>
            <a:r>
              <a:rPr dirty="0" sz="1900" spc="15">
                <a:solidFill>
                  <a:srgbClr val="191917"/>
                </a:solidFill>
                <a:latin typeface="Arial"/>
                <a:cs typeface="Arial"/>
              </a:rPr>
              <a:t>powerful</a:t>
            </a:r>
            <a:r>
              <a:rPr dirty="0" sz="1900" spc="-229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15">
                <a:solidFill>
                  <a:srgbClr val="191917"/>
                </a:solidFill>
                <a:latin typeface="Arial"/>
                <a:cs typeface="Arial"/>
              </a:rPr>
              <a:t>vasoconstrictors.</a:t>
            </a:r>
            <a:endParaRPr sz="1900">
              <a:latin typeface="Arial"/>
              <a:cs typeface="Arial"/>
            </a:endParaRPr>
          </a:p>
          <a:p>
            <a:pPr marL="939800" indent="-342900">
              <a:lnSpc>
                <a:spcPct val="100000"/>
              </a:lnSpc>
              <a:spcBef>
                <a:spcPts val="720"/>
              </a:spcBef>
              <a:buClr>
                <a:srgbClr val="C00000"/>
              </a:buClr>
              <a:buSzPct val="78947"/>
              <a:buChar char="•"/>
              <a:tabLst>
                <a:tab pos="939165" algn="l"/>
                <a:tab pos="939800" algn="l"/>
              </a:tabLst>
            </a:pPr>
            <a:r>
              <a:rPr dirty="0" sz="1900" spc="15">
                <a:solidFill>
                  <a:srgbClr val="191917"/>
                </a:solidFill>
                <a:latin typeface="Arial"/>
                <a:cs typeface="Arial"/>
              </a:rPr>
              <a:t>Aldosterone: </a:t>
            </a:r>
            <a:r>
              <a:rPr dirty="0" sz="1900" spc="20">
                <a:solidFill>
                  <a:srgbClr val="191917"/>
                </a:solidFill>
                <a:latin typeface="Arial"/>
                <a:cs typeface="Arial"/>
              </a:rPr>
              <a:t>Na+</a:t>
            </a:r>
            <a:r>
              <a:rPr dirty="0" sz="1900" spc="-34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5">
                <a:solidFill>
                  <a:srgbClr val="191917"/>
                </a:solidFill>
                <a:latin typeface="Arial"/>
                <a:cs typeface="Arial"/>
              </a:rPr>
              <a:t>retention.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18465" algn="l"/>
              </a:tabLst>
            </a:pPr>
            <a:r>
              <a:rPr dirty="0" sz="1800" spc="6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200" spc="5" b="1">
                <a:solidFill>
                  <a:srgbClr val="191917"/>
                </a:solidFill>
                <a:latin typeface="Arial"/>
                <a:cs typeface="Arial"/>
              </a:rPr>
              <a:t>ADH </a:t>
            </a:r>
            <a:r>
              <a:rPr dirty="0" sz="2200" spc="-25" b="1">
                <a:solidFill>
                  <a:srgbClr val="191917"/>
                </a:solidFill>
                <a:latin typeface="Arial"/>
                <a:cs typeface="Arial"/>
              </a:rPr>
              <a:t>(vasopressin)</a:t>
            </a:r>
            <a:r>
              <a:rPr dirty="0" sz="2200" spc="220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191917"/>
                </a:solidFill>
                <a:latin typeface="Arial"/>
                <a:cs typeface="Arial"/>
              </a:rPr>
              <a:t>stimulation:</a:t>
            </a:r>
            <a:endParaRPr sz="2200">
              <a:latin typeface="Arial"/>
              <a:cs typeface="Arial"/>
            </a:endParaRPr>
          </a:p>
          <a:p>
            <a:pPr marL="927100" indent="-330200">
              <a:lnSpc>
                <a:spcPct val="100000"/>
              </a:lnSpc>
              <a:spcBef>
                <a:spcPts val="660"/>
              </a:spcBef>
              <a:buClr>
                <a:srgbClr val="C00000"/>
              </a:buClr>
              <a:buSzPct val="78947"/>
              <a:buChar char="•"/>
              <a:tabLst>
                <a:tab pos="926465" algn="l"/>
                <a:tab pos="927100" algn="l"/>
              </a:tabLst>
            </a:pPr>
            <a:r>
              <a:rPr dirty="0" sz="1900" spc="-10">
                <a:solidFill>
                  <a:srgbClr val="191917"/>
                </a:solidFill>
                <a:latin typeface="Arial"/>
                <a:cs typeface="Arial"/>
              </a:rPr>
              <a:t>Water</a:t>
            </a:r>
            <a:r>
              <a:rPr dirty="0" sz="1900" spc="-6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5">
                <a:solidFill>
                  <a:srgbClr val="191917"/>
                </a:solidFill>
                <a:latin typeface="Arial"/>
                <a:cs typeface="Arial"/>
              </a:rPr>
              <a:t>retention,</a:t>
            </a:r>
            <a:r>
              <a:rPr dirty="0" sz="1900" spc="-5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15">
                <a:solidFill>
                  <a:srgbClr val="191917"/>
                </a:solidFill>
                <a:latin typeface="Arial"/>
                <a:cs typeface="Arial"/>
              </a:rPr>
              <a:t>vasoconstriction</a:t>
            </a:r>
            <a:r>
              <a:rPr dirty="0" sz="1900" spc="-18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91917"/>
                </a:solidFill>
                <a:latin typeface="Arial"/>
                <a:cs typeface="Arial"/>
              </a:rPr>
              <a:t>&amp;</a:t>
            </a:r>
            <a:r>
              <a:rPr dirty="0" sz="1900" spc="-9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91917"/>
                </a:solidFill>
                <a:latin typeface="Arial"/>
                <a:cs typeface="Arial"/>
              </a:rPr>
              <a:t>thirst</a:t>
            </a:r>
            <a:r>
              <a:rPr dirty="0" sz="1900" spc="-5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5">
                <a:solidFill>
                  <a:srgbClr val="191917"/>
                </a:solidFill>
                <a:latin typeface="Arial"/>
                <a:cs typeface="Arial"/>
              </a:rPr>
              <a:t>stimulation.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418465" algn="l"/>
              </a:tabLst>
            </a:pPr>
            <a:r>
              <a:rPr dirty="0" sz="1800" spc="6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200" b="1">
                <a:solidFill>
                  <a:srgbClr val="191917"/>
                </a:solidFill>
                <a:latin typeface="Arial"/>
                <a:cs typeface="Arial"/>
              </a:rPr>
              <a:t>Plasma </a:t>
            </a:r>
            <a:r>
              <a:rPr dirty="0" sz="2200" spc="-25" b="1">
                <a:solidFill>
                  <a:srgbClr val="191917"/>
                </a:solidFill>
                <a:latin typeface="Arial"/>
                <a:cs typeface="Arial"/>
              </a:rPr>
              <a:t>proteins</a:t>
            </a:r>
            <a:r>
              <a:rPr dirty="0" sz="2200" spc="95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30" b="1">
                <a:solidFill>
                  <a:srgbClr val="191917"/>
                </a:solidFill>
                <a:latin typeface="Arial"/>
                <a:cs typeface="Arial"/>
              </a:rPr>
              <a:t>synthesis</a:t>
            </a:r>
            <a:r>
              <a:rPr dirty="0" sz="2200" spc="-30">
                <a:solidFill>
                  <a:srgbClr val="191917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418465" algn="l"/>
              </a:tabLst>
            </a:pPr>
            <a:r>
              <a:rPr dirty="0" sz="1800" spc="6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200" spc="-30" b="1">
                <a:solidFill>
                  <a:srgbClr val="191917"/>
                </a:solidFill>
                <a:latin typeface="Arial"/>
                <a:cs typeface="Arial"/>
              </a:rPr>
              <a:t>Fluid- </a:t>
            </a:r>
            <a:r>
              <a:rPr dirty="0" sz="2200" spc="-25" b="1">
                <a:solidFill>
                  <a:srgbClr val="191917"/>
                </a:solidFill>
                <a:latin typeface="Arial"/>
                <a:cs typeface="Arial"/>
              </a:rPr>
              <a:t>shift</a:t>
            </a:r>
            <a:r>
              <a:rPr dirty="0" sz="2200" spc="290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15" b="1">
                <a:solidFill>
                  <a:srgbClr val="191917"/>
                </a:solidFill>
                <a:latin typeface="Arial"/>
                <a:cs typeface="Arial"/>
              </a:rPr>
              <a:t>mechanism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3700" y="673100"/>
            <a:ext cx="8648700" cy="673100"/>
          </a:xfrm>
          <a:custGeom>
            <a:avLst/>
            <a:gdLst/>
            <a:ahLst/>
            <a:cxnLst/>
            <a:rect l="l" t="t" r="r" b="b"/>
            <a:pathLst>
              <a:path w="8648700" h="673100">
                <a:moveTo>
                  <a:pt x="0" y="673100"/>
                </a:moveTo>
                <a:lnTo>
                  <a:pt x="8648700" y="673100"/>
                </a:lnTo>
                <a:lnTo>
                  <a:pt x="8648700" y="0"/>
                </a:lnTo>
                <a:lnTo>
                  <a:pt x="0" y="0"/>
                </a:lnTo>
                <a:lnTo>
                  <a:pt x="0" y="673100"/>
                </a:lnTo>
                <a:close/>
              </a:path>
            </a:pathLst>
          </a:custGeom>
          <a:solidFill>
            <a:srgbClr val="4459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73685">
              <a:lnSpc>
                <a:spcPts val="5260"/>
              </a:lnSpc>
            </a:pPr>
            <a:r>
              <a:rPr dirty="0" sz="4400" spc="135" b="0">
                <a:solidFill>
                  <a:srgbClr val="FCE1A7"/>
                </a:solidFill>
                <a:latin typeface="Impact"/>
                <a:cs typeface="Impact"/>
              </a:rPr>
              <a:t>COMPENSATORY</a:t>
            </a:r>
            <a:r>
              <a:rPr dirty="0" sz="4400" spc="-35" b="0">
                <a:solidFill>
                  <a:srgbClr val="FCE1A7"/>
                </a:solidFill>
                <a:latin typeface="Impact"/>
                <a:cs typeface="Impact"/>
              </a:rPr>
              <a:t> </a:t>
            </a:r>
            <a:r>
              <a:rPr dirty="0" sz="4400" spc="160" b="0">
                <a:solidFill>
                  <a:srgbClr val="FCE1A7"/>
                </a:solidFill>
                <a:latin typeface="Impact"/>
                <a:cs typeface="Impact"/>
              </a:rPr>
              <a:t>MECHANISMS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28100" cy="6858000"/>
          </a:xfrm>
          <a:custGeom>
            <a:avLst/>
            <a:gdLst/>
            <a:ahLst/>
            <a:cxnLst/>
            <a:rect l="l" t="t" r="r" b="b"/>
            <a:pathLst>
              <a:path w="8928100" h="6858000">
                <a:moveTo>
                  <a:pt x="0" y="6858000"/>
                </a:moveTo>
                <a:lnTo>
                  <a:pt x="8928100" y="6858000"/>
                </a:lnTo>
                <a:lnTo>
                  <a:pt x="8928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F3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6858000"/>
                </a:moveTo>
                <a:lnTo>
                  <a:pt x="215900" y="6858000"/>
                </a:lnTo>
                <a:lnTo>
                  <a:pt x="215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9900" y="0"/>
            <a:ext cx="84963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409940" y="6629424"/>
            <a:ext cx="2032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solidFill>
                  <a:srgbClr val="002060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7498" y="1646722"/>
            <a:ext cx="7633334" cy="3502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5080" indent="-228600">
              <a:lnSpc>
                <a:spcPct val="107600"/>
              </a:lnSpc>
              <a:buClr>
                <a:srgbClr val="2A1A00"/>
              </a:buClr>
              <a:buChar char="•"/>
              <a:tabLst>
                <a:tab pos="241300" algn="l"/>
              </a:tabLst>
            </a:pPr>
            <a:r>
              <a:rPr dirty="0" sz="2400" spc="15">
                <a:solidFill>
                  <a:srgbClr val="191917"/>
                </a:solidFill>
                <a:latin typeface="Arial"/>
                <a:cs typeface="Arial"/>
              </a:rPr>
              <a:t>In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shock, </a:t>
            </a:r>
            <a:r>
              <a:rPr dirty="0" sz="2400" spc="-5">
                <a:solidFill>
                  <a:srgbClr val="191917"/>
                </a:solidFill>
                <a:latin typeface="Arial"/>
                <a:cs typeface="Arial"/>
              </a:rPr>
              <a:t>the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hydrostatic pressure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decreases </a:t>
            </a:r>
            <a:r>
              <a:rPr dirty="0" sz="2400">
                <a:solidFill>
                  <a:srgbClr val="191917"/>
                </a:solidFill>
                <a:latin typeface="Arial"/>
                <a:cs typeface="Arial"/>
              </a:rPr>
              <a:t>&amp;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oncotic 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pressure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is </a:t>
            </a:r>
            <a:r>
              <a:rPr dirty="0" sz="2400" spc="-10">
                <a:solidFill>
                  <a:srgbClr val="191917"/>
                </a:solidFill>
                <a:latin typeface="Arial"/>
                <a:cs typeface="Arial"/>
              </a:rPr>
              <a:t>constant,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as </a:t>
            </a:r>
            <a:r>
              <a:rPr dirty="0" sz="2400">
                <a:solidFill>
                  <a:srgbClr val="191917"/>
                </a:solidFill>
                <a:latin typeface="Arial"/>
                <a:cs typeface="Arial"/>
              </a:rPr>
              <a:t>a</a:t>
            </a:r>
            <a:r>
              <a:rPr dirty="0" sz="2400" spc="24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result:</a:t>
            </a:r>
            <a:endParaRPr sz="2400">
              <a:latin typeface="Arial"/>
              <a:cs typeface="Arial"/>
            </a:endParaRPr>
          </a:p>
          <a:p>
            <a:pPr lvl="1" marL="698500" marR="13335" indent="-228600">
              <a:lnSpc>
                <a:spcPct val="109800"/>
              </a:lnSpc>
              <a:spcBef>
                <a:spcPts val="760"/>
              </a:spcBef>
              <a:buClr>
                <a:srgbClr val="2A1A00"/>
              </a:buClr>
              <a:buFont typeface="Gill Sans MT"/>
              <a:buChar char="–"/>
              <a:tabLst>
                <a:tab pos="698500" algn="l"/>
              </a:tabLst>
            </a:pP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The </a:t>
            </a:r>
            <a:r>
              <a:rPr dirty="0" sz="2200" spc="-5">
                <a:solidFill>
                  <a:srgbClr val="191917"/>
                </a:solidFill>
                <a:latin typeface="Arial"/>
                <a:cs typeface="Arial"/>
              </a:rPr>
              <a:t>fluid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exchange from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the </a:t>
            </a: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capillary to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the extracellular  </a:t>
            </a: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space</a:t>
            </a:r>
            <a:r>
              <a:rPr dirty="0" sz="2200" spc="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decreases.</a:t>
            </a:r>
            <a:endParaRPr sz="2200">
              <a:latin typeface="Arial"/>
              <a:cs typeface="Arial"/>
            </a:endParaRPr>
          </a:p>
          <a:p>
            <a:pPr lvl="1" marL="698500" marR="751205" indent="-228600">
              <a:lnSpc>
                <a:spcPct val="109800"/>
              </a:lnSpc>
              <a:spcBef>
                <a:spcPts val="700"/>
              </a:spcBef>
              <a:buClr>
                <a:srgbClr val="2A1A00"/>
              </a:buClr>
              <a:buFont typeface="Gill Sans MT"/>
              <a:buChar char="–"/>
              <a:tabLst>
                <a:tab pos="698500" algn="l"/>
              </a:tabLst>
            </a:pP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The </a:t>
            </a:r>
            <a:r>
              <a:rPr dirty="0" sz="2200" spc="-5">
                <a:solidFill>
                  <a:srgbClr val="191917"/>
                </a:solidFill>
                <a:latin typeface="Arial"/>
                <a:cs typeface="Arial"/>
              </a:rPr>
              <a:t>fluid </a:t>
            </a: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return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from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the extracellular </a:t>
            </a: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space to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the  </a:t>
            </a: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capillary</a:t>
            </a:r>
            <a:r>
              <a:rPr dirty="0" sz="2200" spc="1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increases.</a:t>
            </a:r>
            <a:endParaRPr sz="2200">
              <a:latin typeface="Arial"/>
              <a:cs typeface="Arial"/>
            </a:endParaRPr>
          </a:p>
          <a:p>
            <a:pPr marL="25400" marR="309880">
              <a:lnSpc>
                <a:spcPct val="111100"/>
              </a:lnSpc>
              <a:spcBef>
                <a:spcPts val="1839"/>
              </a:spcBef>
            </a:pPr>
            <a:r>
              <a:rPr dirty="0" sz="2400" spc="-10">
                <a:solidFill>
                  <a:srgbClr val="191917"/>
                </a:solidFill>
                <a:latin typeface="Arial"/>
                <a:cs typeface="Arial"/>
              </a:rPr>
              <a:t>That </a:t>
            </a:r>
            <a:r>
              <a:rPr dirty="0" sz="2400" spc="-30">
                <a:solidFill>
                  <a:srgbClr val="191917"/>
                </a:solidFill>
                <a:latin typeface="Arial"/>
                <a:cs typeface="Arial"/>
              </a:rPr>
              <a:t>will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increase </a:t>
            </a:r>
            <a:r>
              <a:rPr dirty="0" sz="2400" spc="-5">
                <a:solidFill>
                  <a:srgbClr val="191917"/>
                </a:solidFill>
                <a:latin typeface="Arial"/>
                <a:cs typeface="Arial"/>
              </a:rPr>
              <a:t>the </a:t>
            </a:r>
            <a:r>
              <a:rPr dirty="0" sz="2400" spc="-30">
                <a:solidFill>
                  <a:srgbClr val="191917"/>
                </a:solidFill>
                <a:latin typeface="Arial"/>
                <a:cs typeface="Arial"/>
              </a:rPr>
              <a:t>blood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volume </a:t>
            </a:r>
            <a:r>
              <a:rPr dirty="0" sz="2400">
                <a:solidFill>
                  <a:srgbClr val="191917"/>
                </a:solidFill>
                <a:latin typeface="Arial"/>
                <a:cs typeface="Arial"/>
              </a:rPr>
              <a:t>&amp; </a:t>
            </a:r>
            <a:r>
              <a:rPr dirty="0" sz="2400" spc="-30">
                <a:solidFill>
                  <a:srgbClr val="191917"/>
                </a:solidFill>
                <a:latin typeface="Arial"/>
                <a:cs typeface="Arial"/>
              </a:rPr>
              <a:t>will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increase </a:t>
            </a:r>
            <a:r>
              <a:rPr dirty="0" sz="2400" spc="-5">
                <a:solidFill>
                  <a:srgbClr val="191917"/>
                </a:solidFill>
                <a:latin typeface="Arial"/>
                <a:cs typeface="Arial"/>
              </a:rPr>
              <a:t>BP  </a:t>
            </a:r>
            <a:r>
              <a:rPr dirty="0" sz="2400" spc="-30">
                <a:solidFill>
                  <a:srgbClr val="191917"/>
                </a:solidFill>
                <a:latin typeface="Arial"/>
                <a:cs typeface="Arial"/>
              </a:rPr>
              <a:t>helping </a:t>
            </a:r>
            <a:r>
              <a:rPr dirty="0" sz="2400" spc="15">
                <a:solidFill>
                  <a:srgbClr val="191917"/>
                </a:solidFill>
                <a:latin typeface="Arial"/>
                <a:cs typeface="Arial"/>
              </a:rPr>
              <a:t>to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compensate shock</a:t>
            </a:r>
            <a:r>
              <a:rPr dirty="0" sz="2400" spc="37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situations.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4354" y="791857"/>
            <a:ext cx="7626350" cy="43116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700" spc="145"/>
              <a:t>FLUID- SHIFT </a:t>
            </a:r>
            <a:r>
              <a:rPr dirty="0" sz="2700" spc="150"/>
              <a:t>MECHANISM </a:t>
            </a:r>
            <a:r>
              <a:rPr dirty="0" sz="2700" spc="125"/>
              <a:t>IN</a:t>
            </a:r>
            <a:r>
              <a:rPr dirty="0" sz="2700" spc="60"/>
              <a:t> </a:t>
            </a:r>
            <a:r>
              <a:rPr dirty="0" sz="2700" spc="130"/>
              <a:t>SHOCK</a:t>
            </a:r>
            <a:endParaRPr sz="2700"/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09940" y="6645632"/>
            <a:ext cx="2032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30" b="1">
                <a:solidFill>
                  <a:srgbClr val="002060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81805" y="1714842"/>
            <a:ext cx="2742565" cy="2558415"/>
          </a:xfrm>
          <a:custGeom>
            <a:avLst/>
            <a:gdLst/>
            <a:ahLst/>
            <a:cxnLst/>
            <a:rect l="l" t="t" r="r" b="b"/>
            <a:pathLst>
              <a:path w="2742565" h="2558415">
                <a:moveTo>
                  <a:pt x="663295" y="0"/>
                </a:moveTo>
                <a:lnTo>
                  <a:pt x="562444" y="282752"/>
                </a:lnTo>
                <a:lnTo>
                  <a:pt x="508838" y="442112"/>
                </a:lnTo>
                <a:lnTo>
                  <a:pt x="452539" y="608520"/>
                </a:lnTo>
                <a:lnTo>
                  <a:pt x="383413" y="808431"/>
                </a:lnTo>
                <a:lnTo>
                  <a:pt x="0" y="1851101"/>
                </a:lnTo>
                <a:lnTo>
                  <a:pt x="352590" y="1979066"/>
                </a:lnTo>
                <a:lnTo>
                  <a:pt x="689838" y="2097112"/>
                </a:lnTo>
                <a:lnTo>
                  <a:pt x="2104732" y="2558173"/>
                </a:lnTo>
                <a:lnTo>
                  <a:pt x="2249233" y="2136495"/>
                </a:lnTo>
                <a:lnTo>
                  <a:pt x="2366898" y="1801558"/>
                </a:lnTo>
                <a:lnTo>
                  <a:pt x="2417876" y="1657362"/>
                </a:lnTo>
                <a:lnTo>
                  <a:pt x="2491117" y="1466113"/>
                </a:lnTo>
                <a:lnTo>
                  <a:pt x="2523363" y="1376387"/>
                </a:lnTo>
                <a:lnTo>
                  <a:pt x="2585224" y="1200988"/>
                </a:lnTo>
                <a:lnTo>
                  <a:pt x="2631566" y="1066126"/>
                </a:lnTo>
                <a:lnTo>
                  <a:pt x="2648115" y="1011834"/>
                </a:lnTo>
                <a:lnTo>
                  <a:pt x="2742018" y="666788"/>
                </a:lnTo>
                <a:lnTo>
                  <a:pt x="663295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81805" y="1714842"/>
            <a:ext cx="2742018" cy="2558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81805" y="1714842"/>
            <a:ext cx="2742565" cy="2558415"/>
          </a:xfrm>
          <a:custGeom>
            <a:avLst/>
            <a:gdLst/>
            <a:ahLst/>
            <a:cxnLst/>
            <a:rect l="l" t="t" r="r" b="b"/>
            <a:pathLst>
              <a:path w="2742565" h="2558415">
                <a:moveTo>
                  <a:pt x="663295" y="0"/>
                </a:moveTo>
                <a:lnTo>
                  <a:pt x="562444" y="282752"/>
                </a:lnTo>
                <a:lnTo>
                  <a:pt x="508838" y="442112"/>
                </a:lnTo>
                <a:lnTo>
                  <a:pt x="452539" y="608520"/>
                </a:lnTo>
                <a:lnTo>
                  <a:pt x="383413" y="808431"/>
                </a:lnTo>
                <a:lnTo>
                  <a:pt x="0" y="1851101"/>
                </a:lnTo>
                <a:lnTo>
                  <a:pt x="352590" y="1979066"/>
                </a:lnTo>
                <a:lnTo>
                  <a:pt x="689838" y="2097112"/>
                </a:lnTo>
                <a:lnTo>
                  <a:pt x="2104732" y="2558173"/>
                </a:lnTo>
                <a:lnTo>
                  <a:pt x="2249233" y="2136495"/>
                </a:lnTo>
                <a:lnTo>
                  <a:pt x="2366898" y="1801558"/>
                </a:lnTo>
                <a:lnTo>
                  <a:pt x="2417876" y="1657362"/>
                </a:lnTo>
                <a:lnTo>
                  <a:pt x="2491117" y="1466113"/>
                </a:lnTo>
                <a:lnTo>
                  <a:pt x="2523363" y="1376387"/>
                </a:lnTo>
                <a:lnTo>
                  <a:pt x="2585224" y="1200988"/>
                </a:lnTo>
                <a:lnTo>
                  <a:pt x="2631566" y="1066126"/>
                </a:lnTo>
                <a:lnTo>
                  <a:pt x="2648115" y="1011834"/>
                </a:lnTo>
                <a:lnTo>
                  <a:pt x="2742018" y="666788"/>
                </a:lnTo>
                <a:lnTo>
                  <a:pt x="663295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18829" y="2527401"/>
            <a:ext cx="1306596" cy="1020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5994" y="697064"/>
            <a:ext cx="447056" cy="28955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5994" y="164376"/>
            <a:ext cx="3450056" cy="5326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5994" y="164388"/>
            <a:ext cx="3897119" cy="3428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3053" y="3059938"/>
            <a:ext cx="3450066" cy="5326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96057" y="164376"/>
            <a:ext cx="447062" cy="28955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22788" y="676173"/>
            <a:ext cx="2848610" cy="1675764"/>
          </a:xfrm>
          <a:custGeom>
            <a:avLst/>
            <a:gdLst/>
            <a:ahLst/>
            <a:cxnLst/>
            <a:rect l="l" t="t" r="r" b="b"/>
            <a:pathLst>
              <a:path w="2848609" h="1675764">
                <a:moveTo>
                  <a:pt x="138137" y="0"/>
                </a:moveTo>
                <a:lnTo>
                  <a:pt x="117576" y="206184"/>
                </a:lnTo>
                <a:lnTo>
                  <a:pt x="109842" y="322122"/>
                </a:lnTo>
                <a:lnTo>
                  <a:pt x="101384" y="443217"/>
                </a:lnTo>
                <a:lnTo>
                  <a:pt x="89433" y="588810"/>
                </a:lnTo>
                <a:lnTo>
                  <a:pt x="65392" y="793178"/>
                </a:lnTo>
                <a:lnTo>
                  <a:pt x="0" y="1350035"/>
                </a:lnTo>
                <a:lnTo>
                  <a:pt x="904849" y="1466761"/>
                </a:lnTo>
                <a:lnTo>
                  <a:pt x="2745511" y="1675701"/>
                </a:lnTo>
                <a:lnTo>
                  <a:pt x="2769158" y="1368704"/>
                </a:lnTo>
                <a:lnTo>
                  <a:pt x="2791345" y="1124623"/>
                </a:lnTo>
                <a:lnTo>
                  <a:pt x="2801289" y="1019505"/>
                </a:lnTo>
                <a:lnTo>
                  <a:pt x="2821165" y="879652"/>
                </a:lnTo>
                <a:lnTo>
                  <a:pt x="2827972" y="814196"/>
                </a:lnTo>
                <a:lnTo>
                  <a:pt x="2839885" y="686358"/>
                </a:lnTo>
                <a:lnTo>
                  <a:pt x="2847593" y="588162"/>
                </a:lnTo>
                <a:lnTo>
                  <a:pt x="2848203" y="548805"/>
                </a:lnTo>
                <a:lnTo>
                  <a:pt x="2838665" y="299554"/>
                </a:lnTo>
                <a:lnTo>
                  <a:pt x="138137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22788" y="676173"/>
            <a:ext cx="2848203" cy="16757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322788" y="676173"/>
            <a:ext cx="2848610" cy="1675764"/>
          </a:xfrm>
          <a:custGeom>
            <a:avLst/>
            <a:gdLst/>
            <a:ahLst/>
            <a:cxnLst/>
            <a:rect l="l" t="t" r="r" b="b"/>
            <a:pathLst>
              <a:path w="2848609" h="1675764">
                <a:moveTo>
                  <a:pt x="138137" y="0"/>
                </a:moveTo>
                <a:lnTo>
                  <a:pt x="117576" y="206184"/>
                </a:lnTo>
                <a:lnTo>
                  <a:pt x="109842" y="322122"/>
                </a:lnTo>
                <a:lnTo>
                  <a:pt x="101384" y="443217"/>
                </a:lnTo>
                <a:lnTo>
                  <a:pt x="89433" y="588810"/>
                </a:lnTo>
                <a:lnTo>
                  <a:pt x="65392" y="793178"/>
                </a:lnTo>
                <a:lnTo>
                  <a:pt x="0" y="1350035"/>
                </a:lnTo>
                <a:lnTo>
                  <a:pt x="904849" y="1466761"/>
                </a:lnTo>
                <a:lnTo>
                  <a:pt x="2745511" y="1675701"/>
                </a:lnTo>
                <a:lnTo>
                  <a:pt x="2769158" y="1368704"/>
                </a:lnTo>
                <a:lnTo>
                  <a:pt x="2791345" y="1124623"/>
                </a:lnTo>
                <a:lnTo>
                  <a:pt x="2801289" y="1019505"/>
                </a:lnTo>
                <a:lnTo>
                  <a:pt x="2821165" y="879652"/>
                </a:lnTo>
                <a:lnTo>
                  <a:pt x="2827972" y="814196"/>
                </a:lnTo>
                <a:lnTo>
                  <a:pt x="2839885" y="686358"/>
                </a:lnTo>
                <a:lnTo>
                  <a:pt x="2847593" y="588162"/>
                </a:lnTo>
                <a:lnTo>
                  <a:pt x="2848203" y="548805"/>
                </a:lnTo>
                <a:lnTo>
                  <a:pt x="2838665" y="299554"/>
                </a:lnTo>
                <a:lnTo>
                  <a:pt x="138137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622634" y="1232763"/>
            <a:ext cx="2235009" cy="65062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20919" y="3570744"/>
            <a:ext cx="2964815" cy="2004695"/>
          </a:xfrm>
          <a:custGeom>
            <a:avLst/>
            <a:gdLst/>
            <a:ahLst/>
            <a:cxnLst/>
            <a:rect l="l" t="t" r="r" b="b"/>
            <a:pathLst>
              <a:path w="2964815" h="2004695">
                <a:moveTo>
                  <a:pt x="2906890" y="0"/>
                </a:moveTo>
                <a:lnTo>
                  <a:pt x="0" y="45212"/>
                </a:lnTo>
                <a:lnTo>
                  <a:pt x="1612" y="343065"/>
                </a:lnTo>
                <a:lnTo>
                  <a:pt x="6591" y="509892"/>
                </a:lnTo>
                <a:lnTo>
                  <a:pt x="11366" y="684199"/>
                </a:lnTo>
                <a:lnTo>
                  <a:pt x="15227" y="894080"/>
                </a:lnTo>
                <a:lnTo>
                  <a:pt x="12928" y="1189951"/>
                </a:lnTo>
                <a:lnTo>
                  <a:pt x="10160" y="1555127"/>
                </a:lnTo>
                <a:lnTo>
                  <a:pt x="6769" y="1996135"/>
                </a:lnTo>
                <a:lnTo>
                  <a:pt x="982624" y="2004339"/>
                </a:lnTo>
                <a:lnTo>
                  <a:pt x="2964484" y="1980323"/>
                </a:lnTo>
                <a:lnTo>
                  <a:pt x="2954680" y="1538046"/>
                </a:lnTo>
                <a:lnTo>
                  <a:pt x="2950502" y="1185811"/>
                </a:lnTo>
                <a:lnTo>
                  <a:pt x="2949105" y="1034059"/>
                </a:lnTo>
                <a:lnTo>
                  <a:pt x="2954324" y="830973"/>
                </a:lnTo>
                <a:lnTo>
                  <a:pt x="2954108" y="736384"/>
                </a:lnTo>
                <a:lnTo>
                  <a:pt x="2952241" y="551840"/>
                </a:lnTo>
                <a:lnTo>
                  <a:pt x="2949257" y="410349"/>
                </a:lnTo>
                <a:lnTo>
                  <a:pt x="2945409" y="354063"/>
                </a:lnTo>
                <a:lnTo>
                  <a:pt x="2906890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920919" y="3570744"/>
            <a:ext cx="2964484" cy="20043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920919" y="3570744"/>
            <a:ext cx="2964815" cy="2004695"/>
          </a:xfrm>
          <a:custGeom>
            <a:avLst/>
            <a:gdLst/>
            <a:ahLst/>
            <a:cxnLst/>
            <a:rect l="l" t="t" r="r" b="b"/>
            <a:pathLst>
              <a:path w="2964815" h="2004695">
                <a:moveTo>
                  <a:pt x="2906890" y="0"/>
                </a:moveTo>
                <a:lnTo>
                  <a:pt x="0" y="45212"/>
                </a:lnTo>
                <a:lnTo>
                  <a:pt x="1612" y="343065"/>
                </a:lnTo>
                <a:lnTo>
                  <a:pt x="6591" y="509892"/>
                </a:lnTo>
                <a:lnTo>
                  <a:pt x="11366" y="684199"/>
                </a:lnTo>
                <a:lnTo>
                  <a:pt x="15227" y="894080"/>
                </a:lnTo>
                <a:lnTo>
                  <a:pt x="12928" y="1189951"/>
                </a:lnTo>
                <a:lnTo>
                  <a:pt x="10160" y="1555127"/>
                </a:lnTo>
                <a:lnTo>
                  <a:pt x="6769" y="1996135"/>
                </a:lnTo>
                <a:lnTo>
                  <a:pt x="982624" y="2004339"/>
                </a:lnTo>
                <a:lnTo>
                  <a:pt x="2964484" y="1980323"/>
                </a:lnTo>
                <a:lnTo>
                  <a:pt x="2954680" y="1538046"/>
                </a:lnTo>
                <a:lnTo>
                  <a:pt x="2950502" y="1185811"/>
                </a:lnTo>
                <a:lnTo>
                  <a:pt x="2949105" y="1034059"/>
                </a:lnTo>
                <a:lnTo>
                  <a:pt x="2954324" y="830973"/>
                </a:lnTo>
                <a:lnTo>
                  <a:pt x="2954108" y="736384"/>
                </a:lnTo>
                <a:lnTo>
                  <a:pt x="2952241" y="551840"/>
                </a:lnTo>
                <a:lnTo>
                  <a:pt x="2949257" y="410349"/>
                </a:lnTo>
                <a:lnTo>
                  <a:pt x="2945409" y="354063"/>
                </a:lnTo>
                <a:lnTo>
                  <a:pt x="2906890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598655" y="3843515"/>
            <a:ext cx="1579460" cy="221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222766" y="4195571"/>
            <a:ext cx="2345861" cy="2901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123802" y="4556150"/>
            <a:ext cx="2571711" cy="28037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183632" y="4929301"/>
            <a:ext cx="2459990" cy="27806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621053" y="3239795"/>
            <a:ext cx="3150235" cy="2180590"/>
          </a:xfrm>
          <a:custGeom>
            <a:avLst/>
            <a:gdLst/>
            <a:ahLst/>
            <a:cxnLst/>
            <a:rect l="l" t="t" r="r" b="b"/>
            <a:pathLst>
              <a:path w="3150235" h="2180590">
                <a:moveTo>
                  <a:pt x="150825" y="0"/>
                </a:moveTo>
                <a:lnTo>
                  <a:pt x="128384" y="297014"/>
                </a:lnTo>
                <a:lnTo>
                  <a:pt x="120002" y="463727"/>
                </a:lnTo>
                <a:lnTo>
                  <a:pt x="110820" y="637870"/>
                </a:lnTo>
                <a:lnTo>
                  <a:pt x="97815" y="847394"/>
                </a:lnTo>
                <a:lnTo>
                  <a:pt x="71513" y="1142111"/>
                </a:lnTo>
                <a:lnTo>
                  <a:pt x="39141" y="1505864"/>
                </a:lnTo>
                <a:lnTo>
                  <a:pt x="0" y="1945144"/>
                </a:lnTo>
                <a:lnTo>
                  <a:pt x="1001331" y="2036165"/>
                </a:lnTo>
                <a:lnTo>
                  <a:pt x="3038195" y="2180463"/>
                </a:lnTo>
                <a:lnTo>
                  <a:pt x="3063900" y="1738782"/>
                </a:lnTo>
                <a:lnTo>
                  <a:pt x="3088093" y="1387335"/>
                </a:lnTo>
                <a:lnTo>
                  <a:pt x="3098927" y="1235964"/>
                </a:lnTo>
                <a:lnTo>
                  <a:pt x="3120707" y="1033983"/>
                </a:lnTo>
                <a:lnTo>
                  <a:pt x="3128137" y="939673"/>
                </a:lnTo>
                <a:lnTo>
                  <a:pt x="3141141" y="755573"/>
                </a:lnTo>
                <a:lnTo>
                  <a:pt x="3149523" y="614299"/>
                </a:lnTo>
                <a:lnTo>
                  <a:pt x="3150120" y="557860"/>
                </a:lnTo>
                <a:lnTo>
                  <a:pt x="3139198" y="201688"/>
                </a:lnTo>
                <a:lnTo>
                  <a:pt x="150825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621053" y="3239795"/>
            <a:ext cx="3150120" cy="21804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621053" y="3239795"/>
            <a:ext cx="3150235" cy="2180590"/>
          </a:xfrm>
          <a:custGeom>
            <a:avLst/>
            <a:gdLst/>
            <a:ahLst/>
            <a:cxnLst/>
            <a:rect l="l" t="t" r="r" b="b"/>
            <a:pathLst>
              <a:path w="3150235" h="2180590">
                <a:moveTo>
                  <a:pt x="150825" y="0"/>
                </a:moveTo>
                <a:lnTo>
                  <a:pt x="128384" y="297014"/>
                </a:lnTo>
                <a:lnTo>
                  <a:pt x="120002" y="463727"/>
                </a:lnTo>
                <a:lnTo>
                  <a:pt x="110820" y="637870"/>
                </a:lnTo>
                <a:lnTo>
                  <a:pt x="97815" y="847394"/>
                </a:lnTo>
                <a:lnTo>
                  <a:pt x="71513" y="1142111"/>
                </a:lnTo>
                <a:lnTo>
                  <a:pt x="39141" y="1505864"/>
                </a:lnTo>
                <a:lnTo>
                  <a:pt x="0" y="1945144"/>
                </a:lnTo>
                <a:lnTo>
                  <a:pt x="1001331" y="2036165"/>
                </a:lnTo>
                <a:lnTo>
                  <a:pt x="3038195" y="2180463"/>
                </a:lnTo>
                <a:lnTo>
                  <a:pt x="3063900" y="1738782"/>
                </a:lnTo>
                <a:lnTo>
                  <a:pt x="3088093" y="1387335"/>
                </a:lnTo>
                <a:lnTo>
                  <a:pt x="3098927" y="1235964"/>
                </a:lnTo>
                <a:lnTo>
                  <a:pt x="3120707" y="1033983"/>
                </a:lnTo>
                <a:lnTo>
                  <a:pt x="3128137" y="939673"/>
                </a:lnTo>
                <a:lnTo>
                  <a:pt x="3141141" y="755573"/>
                </a:lnTo>
                <a:lnTo>
                  <a:pt x="3149523" y="614299"/>
                </a:lnTo>
                <a:lnTo>
                  <a:pt x="3150120" y="557860"/>
                </a:lnTo>
                <a:lnTo>
                  <a:pt x="3139198" y="201688"/>
                </a:lnTo>
                <a:lnTo>
                  <a:pt x="150825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925116" y="3487686"/>
            <a:ext cx="2566035" cy="128814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502979" y="1125232"/>
            <a:ext cx="1907183" cy="94999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28100" cy="6858000"/>
          </a:xfrm>
          <a:custGeom>
            <a:avLst/>
            <a:gdLst/>
            <a:ahLst/>
            <a:cxnLst/>
            <a:rect l="l" t="t" r="r" b="b"/>
            <a:pathLst>
              <a:path w="8928100" h="6858000">
                <a:moveTo>
                  <a:pt x="0" y="6858000"/>
                </a:moveTo>
                <a:lnTo>
                  <a:pt x="8928100" y="6858000"/>
                </a:lnTo>
                <a:lnTo>
                  <a:pt x="8928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F3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6858000"/>
                </a:moveTo>
                <a:lnTo>
                  <a:pt x="215900" y="6858000"/>
                </a:lnTo>
                <a:lnTo>
                  <a:pt x="215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276590" y="6441897"/>
            <a:ext cx="228600" cy="220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35">
                <a:latin typeface="Tahoma"/>
                <a:cs typeface="Tahoma"/>
              </a:rPr>
              <a:t>20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000250"/>
            <a:ext cx="9137650" cy="2006600"/>
          </a:xfrm>
          <a:custGeom>
            <a:avLst/>
            <a:gdLst/>
            <a:ahLst/>
            <a:cxnLst/>
            <a:rect l="l" t="t" r="r" b="b"/>
            <a:pathLst>
              <a:path w="9137650" h="2006600">
                <a:moveTo>
                  <a:pt x="914900" y="0"/>
                </a:moveTo>
                <a:lnTo>
                  <a:pt x="0" y="996384"/>
                </a:lnTo>
                <a:lnTo>
                  <a:pt x="0" y="1010215"/>
                </a:lnTo>
                <a:lnTo>
                  <a:pt x="914900" y="2006600"/>
                </a:lnTo>
                <a:lnTo>
                  <a:pt x="914900" y="1429791"/>
                </a:lnTo>
                <a:lnTo>
                  <a:pt x="8746039" y="1429791"/>
                </a:lnTo>
                <a:lnTo>
                  <a:pt x="9137650" y="1003300"/>
                </a:lnTo>
                <a:lnTo>
                  <a:pt x="8746039" y="576808"/>
                </a:lnTo>
                <a:lnTo>
                  <a:pt x="914900" y="576808"/>
                </a:lnTo>
                <a:lnTo>
                  <a:pt x="914900" y="0"/>
                </a:lnTo>
                <a:close/>
              </a:path>
              <a:path w="9137650" h="2006600">
                <a:moveTo>
                  <a:pt x="8746039" y="1429791"/>
                </a:moveTo>
                <a:lnTo>
                  <a:pt x="8216404" y="1429791"/>
                </a:lnTo>
                <a:lnTo>
                  <a:pt x="8216404" y="2006600"/>
                </a:lnTo>
                <a:lnTo>
                  <a:pt x="8746039" y="1429791"/>
                </a:lnTo>
                <a:close/>
              </a:path>
              <a:path w="9137650" h="2006600">
                <a:moveTo>
                  <a:pt x="8216404" y="0"/>
                </a:moveTo>
                <a:lnTo>
                  <a:pt x="8216404" y="576808"/>
                </a:lnTo>
                <a:lnTo>
                  <a:pt x="8746039" y="576808"/>
                </a:lnTo>
                <a:lnTo>
                  <a:pt x="8216404" y="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2000250"/>
            <a:ext cx="9137650" cy="2006600"/>
          </a:xfrm>
          <a:custGeom>
            <a:avLst/>
            <a:gdLst/>
            <a:ahLst/>
            <a:cxnLst/>
            <a:rect l="l" t="t" r="r" b="b"/>
            <a:pathLst>
              <a:path w="9137650" h="2006600">
                <a:moveTo>
                  <a:pt x="0" y="996385"/>
                </a:moveTo>
                <a:lnTo>
                  <a:pt x="914900" y="0"/>
                </a:lnTo>
                <a:lnTo>
                  <a:pt x="914900" y="576810"/>
                </a:lnTo>
                <a:lnTo>
                  <a:pt x="8216404" y="576810"/>
                </a:lnTo>
                <a:lnTo>
                  <a:pt x="8216404" y="0"/>
                </a:lnTo>
                <a:lnTo>
                  <a:pt x="9137655" y="1003300"/>
                </a:lnTo>
                <a:lnTo>
                  <a:pt x="8216404" y="2006601"/>
                </a:lnTo>
                <a:lnTo>
                  <a:pt x="8216404" y="1429790"/>
                </a:lnTo>
                <a:lnTo>
                  <a:pt x="914900" y="1429790"/>
                </a:lnTo>
                <a:lnTo>
                  <a:pt x="914900" y="2006601"/>
                </a:lnTo>
                <a:lnTo>
                  <a:pt x="0" y="101021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44900" y="2705100"/>
            <a:ext cx="2057400" cy="279400"/>
          </a:xfrm>
          <a:custGeom>
            <a:avLst/>
            <a:gdLst/>
            <a:ahLst/>
            <a:cxnLst/>
            <a:rect l="l" t="t" r="r" b="b"/>
            <a:pathLst>
              <a:path w="2057400" h="279400">
                <a:moveTo>
                  <a:pt x="0" y="279400"/>
                </a:moveTo>
                <a:lnTo>
                  <a:pt x="2057400" y="279400"/>
                </a:lnTo>
                <a:lnTo>
                  <a:pt x="2057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873906" y="2754884"/>
            <a:ext cx="1590675" cy="250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5" b="1">
                <a:latin typeface="Tahoma"/>
                <a:cs typeface="Tahoma"/>
              </a:rPr>
              <a:t>Blood</a:t>
            </a:r>
            <a:r>
              <a:rPr dirty="0" sz="1600" spc="-60" b="1">
                <a:latin typeface="Tahoma"/>
                <a:cs typeface="Tahoma"/>
              </a:rPr>
              <a:t> </a:t>
            </a:r>
            <a:r>
              <a:rPr dirty="0" sz="1600" spc="15" b="1">
                <a:latin typeface="Tahoma"/>
                <a:cs typeface="Tahoma"/>
              </a:rPr>
              <a:t>Capillary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4500" y="2654300"/>
            <a:ext cx="1790700" cy="342900"/>
          </a:xfrm>
          <a:custGeom>
            <a:avLst/>
            <a:gdLst/>
            <a:ahLst/>
            <a:cxnLst/>
            <a:rect l="l" t="t" r="r" b="b"/>
            <a:pathLst>
              <a:path w="1790700" h="342900">
                <a:moveTo>
                  <a:pt x="0" y="342900"/>
                </a:moveTo>
                <a:lnTo>
                  <a:pt x="1790700" y="342900"/>
                </a:lnTo>
                <a:lnTo>
                  <a:pt x="17907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20442" y="2694127"/>
            <a:ext cx="1578610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15" b="1">
                <a:solidFill>
                  <a:srgbClr val="0070C0"/>
                </a:solidFill>
                <a:latin typeface="Tahoma"/>
                <a:cs typeface="Tahoma"/>
              </a:rPr>
              <a:t>Venous</a:t>
            </a:r>
            <a:r>
              <a:rPr dirty="0" sz="1800" spc="-140" b="1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 sz="1800" spc="-25" b="1">
                <a:solidFill>
                  <a:srgbClr val="0070C0"/>
                </a:solidFill>
                <a:latin typeface="Tahoma"/>
                <a:cs typeface="Tahoma"/>
              </a:rPr>
              <a:t>Blood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99200" y="2946400"/>
            <a:ext cx="2603500" cy="292100"/>
          </a:xfrm>
          <a:custGeom>
            <a:avLst/>
            <a:gdLst/>
            <a:ahLst/>
            <a:cxnLst/>
            <a:rect l="l" t="t" r="r" b="b"/>
            <a:pathLst>
              <a:path w="2603500" h="292100">
                <a:moveTo>
                  <a:pt x="0" y="292100"/>
                </a:moveTo>
                <a:lnTo>
                  <a:pt x="2603500" y="292100"/>
                </a:lnTo>
                <a:lnTo>
                  <a:pt x="2603500" y="0"/>
                </a:lnTo>
                <a:lnTo>
                  <a:pt x="0" y="0"/>
                </a:lnTo>
                <a:lnTo>
                  <a:pt x="0" y="29210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378702" y="2993987"/>
            <a:ext cx="2325370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Tahoma"/>
                <a:cs typeface="Tahoma"/>
              </a:rPr>
              <a:t>Hydrostatic Pressure  = </a:t>
            </a:r>
            <a:r>
              <a:rPr dirty="0" sz="1100" spc="-5">
                <a:latin typeface="Tahoma"/>
                <a:cs typeface="Tahoma"/>
              </a:rPr>
              <a:t>30-35</a:t>
            </a:r>
            <a:r>
              <a:rPr dirty="0" sz="1100" spc="-6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mmHg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9400" y="2997200"/>
            <a:ext cx="2705100" cy="266700"/>
          </a:xfrm>
          <a:custGeom>
            <a:avLst/>
            <a:gdLst/>
            <a:ahLst/>
            <a:cxnLst/>
            <a:rect l="l" t="t" r="r" b="b"/>
            <a:pathLst>
              <a:path w="2705100" h="266700">
                <a:moveTo>
                  <a:pt x="0" y="266700"/>
                </a:moveTo>
                <a:lnTo>
                  <a:pt x="2705100" y="266700"/>
                </a:lnTo>
                <a:lnTo>
                  <a:pt x="2705100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62962" y="3042869"/>
            <a:ext cx="2325370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Tahoma"/>
                <a:cs typeface="Tahoma"/>
              </a:rPr>
              <a:t>Hydrostatic Pressure  = </a:t>
            </a:r>
            <a:r>
              <a:rPr dirty="0" sz="1100" spc="-5">
                <a:latin typeface="Tahoma"/>
                <a:cs typeface="Tahoma"/>
              </a:rPr>
              <a:t>18-20</a:t>
            </a:r>
            <a:r>
              <a:rPr dirty="0" sz="1100" spc="-6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mmHg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84500" y="2984500"/>
            <a:ext cx="3238500" cy="406400"/>
          </a:xfrm>
          <a:custGeom>
            <a:avLst/>
            <a:gdLst/>
            <a:ahLst/>
            <a:cxnLst/>
            <a:rect l="l" t="t" r="r" b="b"/>
            <a:pathLst>
              <a:path w="3238500" h="406400">
                <a:moveTo>
                  <a:pt x="0" y="406400"/>
                </a:moveTo>
                <a:lnTo>
                  <a:pt x="3238500" y="406400"/>
                </a:lnTo>
                <a:lnTo>
                  <a:pt x="3238500" y="0"/>
                </a:lnTo>
                <a:lnTo>
                  <a:pt x="0" y="0"/>
                </a:lnTo>
                <a:lnTo>
                  <a:pt x="0" y="40640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065526" y="3029000"/>
            <a:ext cx="2918460" cy="220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Tahoma"/>
                <a:cs typeface="Tahoma"/>
              </a:rPr>
              <a:t>Colloid </a:t>
            </a:r>
            <a:r>
              <a:rPr dirty="0" sz="1400" spc="5">
                <a:latin typeface="Tahoma"/>
                <a:cs typeface="Tahoma"/>
              </a:rPr>
              <a:t>Osmotic </a:t>
            </a:r>
            <a:r>
              <a:rPr dirty="0" sz="1400" spc="-15">
                <a:latin typeface="Tahoma"/>
                <a:cs typeface="Tahoma"/>
              </a:rPr>
              <a:t>Pressure= </a:t>
            </a:r>
            <a:r>
              <a:rPr dirty="0" sz="1400" spc="15">
                <a:latin typeface="Tahoma"/>
                <a:cs typeface="Tahoma"/>
              </a:rPr>
              <a:t>25 </a:t>
            </a:r>
            <a:r>
              <a:rPr dirty="0" sz="1400" spc="-5">
                <a:latin typeface="Tahoma"/>
                <a:cs typeface="Tahoma"/>
              </a:rPr>
              <a:t>mmHg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86600" y="2641600"/>
            <a:ext cx="1600200" cy="368300"/>
          </a:xfrm>
          <a:custGeom>
            <a:avLst/>
            <a:gdLst/>
            <a:ahLst/>
            <a:cxnLst/>
            <a:rect l="l" t="t" r="r" b="b"/>
            <a:pathLst>
              <a:path w="1600200" h="368300">
                <a:moveTo>
                  <a:pt x="0" y="368300"/>
                </a:moveTo>
                <a:lnTo>
                  <a:pt x="1600200" y="368300"/>
                </a:lnTo>
                <a:lnTo>
                  <a:pt x="1600200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171181" y="2687510"/>
            <a:ext cx="1437005" cy="250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15" b="1">
                <a:solidFill>
                  <a:srgbClr val="C00000"/>
                </a:solidFill>
                <a:latin typeface="Tahoma"/>
                <a:cs typeface="Tahoma"/>
              </a:rPr>
              <a:t>Arterial</a:t>
            </a:r>
            <a:r>
              <a:rPr dirty="0" sz="1600" spc="-220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C00000"/>
                </a:solidFill>
                <a:latin typeface="Tahoma"/>
                <a:cs typeface="Tahoma"/>
              </a:rPr>
              <a:t>Blood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232650" y="2330450"/>
            <a:ext cx="0" cy="406400"/>
          </a:xfrm>
          <a:custGeom>
            <a:avLst/>
            <a:gdLst/>
            <a:ahLst/>
            <a:cxnLst/>
            <a:rect l="l" t="t" r="r" b="b"/>
            <a:pathLst>
              <a:path w="0"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3175">
            <a:solidFill>
              <a:srgbClr val="FEF0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175500" y="2330450"/>
            <a:ext cx="114300" cy="406400"/>
          </a:xfrm>
          <a:custGeom>
            <a:avLst/>
            <a:gdLst/>
            <a:ahLst/>
            <a:cxnLst/>
            <a:rect l="l" t="t" r="r" b="b"/>
            <a:pathLst>
              <a:path w="114300" h="406400">
                <a:moveTo>
                  <a:pt x="76200" y="88900"/>
                </a:moveTo>
                <a:lnTo>
                  <a:pt x="38100" y="88900"/>
                </a:lnTo>
                <a:lnTo>
                  <a:pt x="38100" y="406400"/>
                </a:lnTo>
                <a:lnTo>
                  <a:pt x="76200" y="406400"/>
                </a:lnTo>
                <a:lnTo>
                  <a:pt x="76200" y="88900"/>
                </a:lnTo>
                <a:close/>
              </a:path>
              <a:path w="114300" h="406400">
                <a:moveTo>
                  <a:pt x="57150" y="0"/>
                </a:moveTo>
                <a:lnTo>
                  <a:pt x="0" y="114300"/>
                </a:lnTo>
                <a:lnTo>
                  <a:pt x="38100" y="88900"/>
                </a:lnTo>
                <a:lnTo>
                  <a:pt x="101600" y="88900"/>
                </a:lnTo>
                <a:lnTo>
                  <a:pt x="57150" y="0"/>
                </a:lnTo>
                <a:close/>
              </a:path>
              <a:path w="114300" h="406400">
                <a:moveTo>
                  <a:pt x="101600" y="88900"/>
                </a:moveTo>
                <a:lnTo>
                  <a:pt x="76200" y="88900"/>
                </a:lnTo>
                <a:lnTo>
                  <a:pt x="114300" y="114300"/>
                </a:lnTo>
                <a:lnTo>
                  <a:pt x="101600" y="88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492500" y="2146300"/>
            <a:ext cx="2209800" cy="2794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50800" rIns="0" bIns="0" rtlCol="0" vert="horz">
            <a:spAutoFit/>
          </a:bodyPr>
          <a:lstStyle/>
          <a:p>
            <a:pPr marL="88265">
              <a:lnSpc>
                <a:spcPts val="1795"/>
              </a:lnSpc>
              <a:spcBef>
                <a:spcPts val="400"/>
              </a:spcBef>
            </a:pPr>
            <a:r>
              <a:rPr dirty="0" sz="1600" spc="15" b="1">
                <a:latin typeface="Tahoma"/>
                <a:cs typeface="Tahoma"/>
              </a:rPr>
              <a:t>Interstitial</a:t>
            </a:r>
            <a:r>
              <a:rPr dirty="0" sz="1600" spc="-215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Fluid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38500" y="1193800"/>
            <a:ext cx="3276600" cy="342900"/>
          </a:xfrm>
          <a:custGeom>
            <a:avLst/>
            <a:gdLst/>
            <a:ahLst/>
            <a:cxnLst/>
            <a:rect l="l" t="t" r="r" b="b"/>
            <a:pathLst>
              <a:path w="3276600" h="342900">
                <a:moveTo>
                  <a:pt x="0" y="342900"/>
                </a:moveTo>
                <a:lnTo>
                  <a:pt x="3276600" y="342900"/>
                </a:lnTo>
                <a:lnTo>
                  <a:pt x="32766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BACC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943600" y="2019300"/>
            <a:ext cx="2159000" cy="304800"/>
          </a:xfrm>
          <a:custGeom>
            <a:avLst/>
            <a:gdLst/>
            <a:ahLst/>
            <a:cxnLst/>
            <a:rect l="l" t="t" r="r" b="b"/>
            <a:pathLst>
              <a:path w="2159000" h="304800">
                <a:moveTo>
                  <a:pt x="0" y="304800"/>
                </a:moveTo>
                <a:lnTo>
                  <a:pt x="2159000" y="304800"/>
                </a:lnTo>
                <a:lnTo>
                  <a:pt x="2159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081610" y="2068626"/>
            <a:ext cx="1873885" cy="191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 b="1">
                <a:latin typeface="Tahoma"/>
                <a:cs typeface="Tahoma"/>
              </a:rPr>
              <a:t>NFP </a:t>
            </a:r>
            <a:r>
              <a:rPr dirty="0" sz="1200" b="1">
                <a:latin typeface="Tahoma"/>
                <a:cs typeface="Tahoma"/>
              </a:rPr>
              <a:t>= </a:t>
            </a:r>
            <a:r>
              <a:rPr dirty="0" sz="1200" spc="5" b="1">
                <a:latin typeface="Tahoma"/>
                <a:cs typeface="Tahoma"/>
              </a:rPr>
              <a:t>+5 </a:t>
            </a:r>
            <a:r>
              <a:rPr dirty="0" sz="1200" b="1">
                <a:latin typeface="Tahoma"/>
                <a:cs typeface="Tahoma"/>
              </a:rPr>
              <a:t>to </a:t>
            </a:r>
            <a:r>
              <a:rPr dirty="0" sz="1200" spc="15" b="1">
                <a:latin typeface="Tahoma"/>
                <a:cs typeface="Tahoma"/>
              </a:rPr>
              <a:t>+10</a:t>
            </a:r>
            <a:r>
              <a:rPr dirty="0" sz="1200" spc="-85" b="1">
                <a:latin typeface="Tahoma"/>
                <a:cs typeface="Tahoma"/>
              </a:rPr>
              <a:t> </a:t>
            </a:r>
            <a:r>
              <a:rPr dirty="0" sz="1200" spc="-30" b="1">
                <a:latin typeface="Tahoma"/>
                <a:cs typeface="Tahoma"/>
              </a:rPr>
              <a:t>mmHg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257300" y="2019300"/>
            <a:ext cx="1917700" cy="304800"/>
          </a:xfrm>
          <a:custGeom>
            <a:avLst/>
            <a:gdLst/>
            <a:ahLst/>
            <a:cxnLst/>
            <a:rect l="l" t="t" r="r" b="b"/>
            <a:pathLst>
              <a:path w="1917700" h="304800">
                <a:moveTo>
                  <a:pt x="0" y="304800"/>
                </a:moveTo>
                <a:lnTo>
                  <a:pt x="1917700" y="304800"/>
                </a:lnTo>
                <a:lnTo>
                  <a:pt x="19177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338325" y="2068626"/>
            <a:ext cx="1696085" cy="191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 b="1">
                <a:latin typeface="Tahoma"/>
                <a:cs typeface="Tahoma"/>
              </a:rPr>
              <a:t>NFP </a:t>
            </a:r>
            <a:r>
              <a:rPr dirty="0" sz="1200" b="1">
                <a:latin typeface="Tahoma"/>
                <a:cs typeface="Tahoma"/>
              </a:rPr>
              <a:t>= - 5 to </a:t>
            </a:r>
            <a:r>
              <a:rPr dirty="0" sz="1200" spc="-10" b="1">
                <a:latin typeface="Tahoma"/>
                <a:cs typeface="Tahoma"/>
              </a:rPr>
              <a:t>-7</a:t>
            </a:r>
            <a:r>
              <a:rPr dirty="0" sz="1200" spc="-60" b="1">
                <a:latin typeface="Tahoma"/>
                <a:cs typeface="Tahoma"/>
              </a:rPr>
              <a:t> </a:t>
            </a:r>
            <a:r>
              <a:rPr dirty="0" sz="1200" spc="-30" b="1">
                <a:latin typeface="Tahoma"/>
                <a:cs typeface="Tahoma"/>
              </a:rPr>
              <a:t>mmHg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79650" y="2330450"/>
            <a:ext cx="0" cy="469900"/>
          </a:xfrm>
          <a:custGeom>
            <a:avLst/>
            <a:gdLst/>
            <a:ahLst/>
            <a:cxnLst/>
            <a:rect l="l" t="t" r="r" b="b"/>
            <a:pathLst>
              <a:path w="0" h="469900">
                <a:moveTo>
                  <a:pt x="0" y="0"/>
                </a:moveTo>
                <a:lnTo>
                  <a:pt x="0" y="469900"/>
                </a:lnTo>
              </a:path>
            </a:pathLst>
          </a:custGeom>
          <a:ln w="3175">
            <a:solidFill>
              <a:srgbClr val="FEF0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222500" y="2330450"/>
            <a:ext cx="114300" cy="469900"/>
          </a:xfrm>
          <a:custGeom>
            <a:avLst/>
            <a:gdLst/>
            <a:ahLst/>
            <a:cxnLst/>
            <a:rect l="l" t="t" r="r" b="b"/>
            <a:pathLst>
              <a:path w="114300" h="469900">
                <a:moveTo>
                  <a:pt x="0" y="355600"/>
                </a:moveTo>
                <a:lnTo>
                  <a:pt x="57150" y="469900"/>
                </a:lnTo>
                <a:lnTo>
                  <a:pt x="101600" y="381000"/>
                </a:lnTo>
                <a:lnTo>
                  <a:pt x="38100" y="381000"/>
                </a:lnTo>
                <a:lnTo>
                  <a:pt x="0" y="355600"/>
                </a:lnTo>
                <a:close/>
              </a:path>
              <a:path w="114300" h="469900">
                <a:moveTo>
                  <a:pt x="76200" y="0"/>
                </a:moveTo>
                <a:lnTo>
                  <a:pt x="38100" y="0"/>
                </a:lnTo>
                <a:lnTo>
                  <a:pt x="38100" y="381000"/>
                </a:lnTo>
                <a:lnTo>
                  <a:pt x="76200" y="381000"/>
                </a:lnTo>
                <a:lnTo>
                  <a:pt x="76200" y="0"/>
                </a:lnTo>
                <a:close/>
              </a:path>
              <a:path w="114300" h="469900">
                <a:moveTo>
                  <a:pt x="114300" y="355600"/>
                </a:moveTo>
                <a:lnTo>
                  <a:pt x="76200" y="381000"/>
                </a:lnTo>
                <a:lnTo>
                  <a:pt x="101600" y="381000"/>
                </a:lnTo>
                <a:lnTo>
                  <a:pt x="114300" y="355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87260" y="4071620"/>
            <a:ext cx="8662035" cy="2228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94665" algn="l"/>
              </a:tabLst>
            </a:pPr>
            <a:r>
              <a:rPr dirty="0" sz="1400" spc="465">
                <a:solidFill>
                  <a:srgbClr val="F3F3F2"/>
                </a:solidFill>
                <a:latin typeface="Arial"/>
                <a:cs typeface="Arial"/>
              </a:rPr>
              <a:t>q	</a:t>
            </a:r>
            <a:r>
              <a:rPr dirty="0" sz="2000" spc="20" b="1">
                <a:latin typeface="Arial Black"/>
                <a:cs typeface="Arial Black"/>
              </a:rPr>
              <a:t>At </a:t>
            </a:r>
            <a:r>
              <a:rPr dirty="0" sz="2000" spc="5" b="1">
                <a:latin typeface="Arial Black"/>
                <a:cs typeface="Arial Black"/>
              </a:rPr>
              <a:t>arterial</a:t>
            </a:r>
            <a:r>
              <a:rPr dirty="0" sz="2000" spc="-95" b="1">
                <a:latin typeface="Arial Black"/>
                <a:cs typeface="Arial Black"/>
              </a:rPr>
              <a:t> </a:t>
            </a:r>
            <a:r>
              <a:rPr dirty="0" sz="2000" spc="-35" b="1">
                <a:latin typeface="Arial Black"/>
                <a:cs typeface="Arial Black"/>
              </a:rPr>
              <a:t>end:</a:t>
            </a:r>
            <a:endParaRPr sz="2000">
              <a:latin typeface="Arial Black"/>
              <a:cs typeface="Arial Black"/>
            </a:endParaRPr>
          </a:p>
          <a:p>
            <a:pPr marL="914400" indent="-355600">
              <a:lnSpc>
                <a:spcPts val="2130"/>
              </a:lnSpc>
              <a:spcBef>
                <a:spcPts val="700"/>
              </a:spcBef>
              <a:buChar char="§"/>
              <a:tabLst>
                <a:tab pos="913765" algn="l"/>
                <a:tab pos="914400" algn="l"/>
              </a:tabLst>
            </a:pPr>
            <a:r>
              <a:rPr dirty="0" sz="1800" spc="-25">
                <a:latin typeface="Arial"/>
                <a:cs typeface="Arial"/>
              </a:rPr>
              <a:t>Water </a:t>
            </a:r>
            <a:r>
              <a:rPr dirty="0" sz="1800" spc="-5">
                <a:latin typeface="Arial"/>
                <a:cs typeface="Arial"/>
              </a:rPr>
              <a:t>moves </a:t>
            </a:r>
            <a:r>
              <a:rPr dirty="0" sz="1800" b="1">
                <a:latin typeface="Arial"/>
                <a:cs typeface="Arial"/>
              </a:rPr>
              <a:t>out </a:t>
            </a:r>
            <a:r>
              <a:rPr dirty="0" sz="1800" spc="-5">
                <a:latin typeface="Arial"/>
                <a:cs typeface="Arial"/>
              </a:rPr>
              <a:t>of the capillary </a:t>
            </a:r>
            <a:r>
              <a:rPr dirty="0" sz="1800">
                <a:latin typeface="Arial"/>
                <a:cs typeface="Arial"/>
              </a:rPr>
              <a:t>with a NFP </a:t>
            </a:r>
            <a:r>
              <a:rPr dirty="0" sz="1800" spc="-5">
                <a:latin typeface="Arial"/>
                <a:cs typeface="Arial"/>
              </a:rPr>
              <a:t>of </a:t>
            </a:r>
            <a:r>
              <a:rPr dirty="0" sz="1800" spc="20">
                <a:latin typeface="Arial"/>
                <a:cs typeface="Arial"/>
              </a:rPr>
              <a:t>+5 </a:t>
            </a:r>
            <a:r>
              <a:rPr dirty="0" sz="1800" spc="-5">
                <a:latin typeface="Arial"/>
                <a:cs typeface="Arial"/>
              </a:rPr>
              <a:t>to </a:t>
            </a:r>
            <a:r>
              <a:rPr dirty="0" sz="1800" spc="10">
                <a:latin typeface="Arial"/>
                <a:cs typeface="Arial"/>
              </a:rPr>
              <a:t>+10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mmHg.</a:t>
            </a:r>
            <a:endParaRPr sz="1800">
              <a:latin typeface="Arial"/>
              <a:cs typeface="Arial"/>
            </a:endParaRPr>
          </a:p>
          <a:p>
            <a:pPr marL="914400" marR="5080" indent="-355600">
              <a:lnSpc>
                <a:spcPts val="2200"/>
              </a:lnSpc>
              <a:spcBef>
                <a:spcPts val="10"/>
              </a:spcBef>
              <a:buChar char="§"/>
              <a:tabLst>
                <a:tab pos="913765" algn="l"/>
                <a:tab pos="914400" algn="l"/>
              </a:tabLst>
            </a:pPr>
            <a:r>
              <a:rPr dirty="0" sz="1800" spc="-5">
                <a:latin typeface="Arial"/>
                <a:cs typeface="Arial"/>
              </a:rPr>
              <a:t>Hydrostatic pressure dominates at the arterial end </a:t>
            </a:r>
            <a:r>
              <a:rPr dirty="0" sz="1800">
                <a:latin typeface="Arial"/>
                <a:cs typeface="Arial"/>
              </a:rPr>
              <a:t>&amp; </a:t>
            </a:r>
            <a:r>
              <a:rPr dirty="0" sz="1800" spc="-5">
                <a:latin typeface="Arial"/>
                <a:cs typeface="Arial"/>
              </a:rPr>
              <a:t>net fluid flows out of the  circulation.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494665" algn="l"/>
              </a:tabLst>
            </a:pPr>
            <a:r>
              <a:rPr dirty="0" sz="1400" spc="465">
                <a:solidFill>
                  <a:srgbClr val="F3F3F2"/>
                </a:solidFill>
                <a:latin typeface="Arial"/>
                <a:cs typeface="Arial"/>
              </a:rPr>
              <a:t>q	</a:t>
            </a:r>
            <a:r>
              <a:rPr dirty="0" sz="2000" spc="20" b="1">
                <a:latin typeface="Arial Black"/>
                <a:cs typeface="Arial Black"/>
              </a:rPr>
              <a:t>At </a:t>
            </a:r>
            <a:r>
              <a:rPr dirty="0" sz="2000" spc="-45" b="1">
                <a:latin typeface="Arial Black"/>
                <a:cs typeface="Arial Black"/>
              </a:rPr>
              <a:t>venous</a:t>
            </a:r>
            <a:r>
              <a:rPr dirty="0" sz="2000" spc="55" b="1">
                <a:latin typeface="Arial Black"/>
                <a:cs typeface="Arial Black"/>
              </a:rPr>
              <a:t> </a:t>
            </a:r>
            <a:r>
              <a:rPr dirty="0" sz="2000" spc="-30" b="1">
                <a:latin typeface="Arial Black"/>
                <a:cs typeface="Arial Black"/>
              </a:rPr>
              <a:t>end:</a:t>
            </a:r>
            <a:endParaRPr sz="2000">
              <a:latin typeface="Arial Black"/>
              <a:cs typeface="Arial Black"/>
            </a:endParaRPr>
          </a:p>
          <a:p>
            <a:pPr marL="914400" indent="-355600">
              <a:lnSpc>
                <a:spcPct val="100000"/>
              </a:lnSpc>
              <a:spcBef>
                <a:spcPts val="600"/>
              </a:spcBef>
              <a:buChar char="§"/>
              <a:tabLst>
                <a:tab pos="913765" algn="l"/>
                <a:tab pos="914400" algn="l"/>
              </a:tabLst>
            </a:pPr>
            <a:r>
              <a:rPr dirty="0" sz="1800" spc="-25">
                <a:latin typeface="Arial"/>
                <a:cs typeface="Arial"/>
              </a:rPr>
              <a:t>Water </a:t>
            </a:r>
            <a:r>
              <a:rPr dirty="0" sz="1800" spc="-5">
                <a:latin typeface="Arial"/>
                <a:cs typeface="Arial"/>
              </a:rPr>
              <a:t>moves into the capillary </a:t>
            </a:r>
            <a:r>
              <a:rPr dirty="0" sz="1800">
                <a:latin typeface="Arial"/>
                <a:cs typeface="Arial"/>
              </a:rPr>
              <a:t>with a NFP </a:t>
            </a:r>
            <a:r>
              <a:rPr dirty="0" sz="1800" spc="-5">
                <a:latin typeface="Arial"/>
                <a:cs typeface="Arial"/>
              </a:rPr>
              <a:t>of </a:t>
            </a:r>
            <a:r>
              <a:rPr dirty="0" sz="1800">
                <a:latin typeface="Arial"/>
                <a:cs typeface="Arial"/>
              </a:rPr>
              <a:t>-5 to -7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mmHg.</a:t>
            </a:r>
            <a:endParaRPr sz="1800">
              <a:latin typeface="Arial"/>
              <a:cs typeface="Arial"/>
            </a:endParaRPr>
          </a:p>
          <a:p>
            <a:pPr marL="914400" indent="-355600">
              <a:lnSpc>
                <a:spcPct val="100000"/>
              </a:lnSpc>
              <a:spcBef>
                <a:spcPts val="40"/>
              </a:spcBef>
              <a:buChar char="§"/>
              <a:tabLst>
                <a:tab pos="913765" algn="l"/>
                <a:tab pos="914400" algn="l"/>
              </a:tabLst>
            </a:pPr>
            <a:r>
              <a:rPr dirty="0" sz="1800" spc="-5">
                <a:latin typeface="Arial"/>
                <a:cs typeface="Arial"/>
              </a:rPr>
              <a:t>Oncotic pressure dominates at the venous end </a:t>
            </a:r>
            <a:r>
              <a:rPr dirty="0" sz="1800">
                <a:latin typeface="Arial"/>
                <a:cs typeface="Arial"/>
              </a:rPr>
              <a:t>&amp; </a:t>
            </a:r>
            <a:r>
              <a:rPr dirty="0" sz="1800" spc="-5">
                <a:latin typeface="Arial"/>
                <a:cs typeface="Arial"/>
              </a:rPr>
              <a:t>net fluid </a:t>
            </a:r>
            <a:r>
              <a:rPr dirty="0" sz="1800">
                <a:latin typeface="Arial"/>
                <a:cs typeface="Arial"/>
              </a:rPr>
              <a:t>will </a:t>
            </a:r>
            <a:r>
              <a:rPr dirty="0" sz="1800" spc="-5">
                <a:latin typeface="Arial"/>
                <a:cs typeface="Arial"/>
              </a:rPr>
              <a:t>flow into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88960" y="6294120"/>
            <a:ext cx="128270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bloodstream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039100" y="25400"/>
            <a:ext cx="1079500" cy="44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238500" y="1574800"/>
            <a:ext cx="3276600" cy="342900"/>
          </a:xfrm>
          <a:custGeom>
            <a:avLst/>
            <a:gdLst/>
            <a:ahLst/>
            <a:cxnLst/>
            <a:rect l="l" t="t" r="r" b="b"/>
            <a:pathLst>
              <a:path w="3276600" h="342900">
                <a:moveTo>
                  <a:pt x="0" y="342900"/>
                </a:moveTo>
                <a:lnTo>
                  <a:pt x="3276600" y="342900"/>
                </a:lnTo>
                <a:lnTo>
                  <a:pt x="32766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FFA6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636670" y="1242339"/>
            <a:ext cx="2480310" cy="604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400" spc="-5">
                <a:latin typeface="Tahoma"/>
                <a:cs typeface="Tahoma"/>
              </a:rPr>
              <a:t>Hydrostatic </a:t>
            </a:r>
            <a:r>
              <a:rPr dirty="0" sz="1400" spc="-15">
                <a:latin typeface="Tahoma"/>
                <a:cs typeface="Tahoma"/>
              </a:rPr>
              <a:t>Pressure= </a:t>
            </a:r>
            <a:r>
              <a:rPr dirty="0" sz="1400">
                <a:latin typeface="Tahoma"/>
                <a:cs typeface="Tahoma"/>
              </a:rPr>
              <a:t>0</a:t>
            </a:r>
            <a:r>
              <a:rPr dirty="0" sz="1400" spc="45">
                <a:latin typeface="Tahoma"/>
                <a:cs typeface="Tahoma"/>
              </a:rPr>
              <a:t> </a:t>
            </a:r>
            <a:r>
              <a:rPr dirty="0" sz="1400" spc="-15">
                <a:latin typeface="Tahoma"/>
                <a:cs typeface="Tahoma"/>
              </a:rPr>
              <a:t>mmHg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algn="ctr" marL="1905">
              <a:lnSpc>
                <a:spcPct val="100000"/>
              </a:lnSpc>
            </a:pPr>
            <a:r>
              <a:rPr dirty="0" sz="1400" spc="5">
                <a:latin typeface="Tahoma"/>
                <a:cs typeface="Tahoma"/>
              </a:rPr>
              <a:t>Osmotic </a:t>
            </a:r>
            <a:r>
              <a:rPr dirty="0" sz="1400" spc="-15">
                <a:latin typeface="Tahoma"/>
                <a:cs typeface="Tahoma"/>
              </a:rPr>
              <a:t>Pressure= </a:t>
            </a:r>
            <a:r>
              <a:rPr dirty="0" sz="1400">
                <a:latin typeface="Tahoma"/>
                <a:cs typeface="Tahoma"/>
              </a:rPr>
              <a:t>3</a:t>
            </a:r>
            <a:r>
              <a:rPr dirty="0" sz="1400" spc="-85">
                <a:latin typeface="Tahoma"/>
                <a:cs typeface="Tahoma"/>
              </a:rPr>
              <a:t> </a:t>
            </a:r>
            <a:r>
              <a:rPr dirty="0" sz="1400" spc="-5">
                <a:latin typeface="Tahoma"/>
                <a:cs typeface="Tahoma"/>
              </a:rPr>
              <a:t>mmHg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33099" y="6638728"/>
            <a:ext cx="26066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Dr. 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Abeer  </a:t>
            </a:r>
            <a:r>
              <a:rPr dirty="0" sz="1000" spc="-15">
                <a:solidFill>
                  <a:srgbClr val="595959"/>
                </a:solidFill>
                <a:latin typeface="Times New Roman"/>
                <a:cs typeface="Times New Roman"/>
              </a:rPr>
              <a:t>A.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Al-Masri,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Faculty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Medicine,</a:t>
            </a:r>
            <a:r>
              <a:rPr dirty="0" sz="1000" spc="1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595959"/>
                </a:solidFill>
                <a:latin typeface="Times New Roman"/>
                <a:cs typeface="Times New Roman"/>
              </a:rPr>
              <a:t>KSU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6230">
              <a:lnSpc>
                <a:spcPct val="100000"/>
              </a:lnSpc>
            </a:pPr>
            <a:r>
              <a:rPr dirty="0" spc="105"/>
              <a:t>IN </a:t>
            </a:r>
            <a:r>
              <a:rPr dirty="0" spc="150"/>
              <a:t>NORMAL</a:t>
            </a:r>
            <a:r>
              <a:rPr dirty="0" spc="175"/>
              <a:t> </a:t>
            </a:r>
            <a:r>
              <a:rPr dirty="0" spc="135"/>
              <a:t>MICROCIRCULATION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2038350"/>
            <a:ext cx="9137650" cy="3759200"/>
          </a:xfrm>
          <a:custGeom>
            <a:avLst/>
            <a:gdLst/>
            <a:ahLst/>
            <a:cxnLst/>
            <a:rect l="l" t="t" r="r" b="b"/>
            <a:pathLst>
              <a:path w="9137650" h="3759200">
                <a:moveTo>
                  <a:pt x="1161559" y="0"/>
                </a:moveTo>
                <a:lnTo>
                  <a:pt x="0" y="1879600"/>
                </a:lnTo>
                <a:lnTo>
                  <a:pt x="1161559" y="3759200"/>
                </a:lnTo>
                <a:lnTo>
                  <a:pt x="1161559" y="2678595"/>
                </a:lnTo>
                <a:lnTo>
                  <a:pt x="8650237" y="2678595"/>
                </a:lnTo>
                <a:lnTo>
                  <a:pt x="9137650" y="1889875"/>
                </a:lnTo>
                <a:lnTo>
                  <a:pt x="9137650" y="1869324"/>
                </a:lnTo>
                <a:lnTo>
                  <a:pt x="8650237" y="1080604"/>
                </a:lnTo>
                <a:lnTo>
                  <a:pt x="1161559" y="1080604"/>
                </a:lnTo>
                <a:lnTo>
                  <a:pt x="1161559" y="0"/>
                </a:lnTo>
                <a:close/>
              </a:path>
              <a:path w="9137650" h="3759200">
                <a:moveTo>
                  <a:pt x="8650237" y="2678595"/>
                </a:moveTo>
                <a:lnTo>
                  <a:pt x="7982445" y="2678595"/>
                </a:lnTo>
                <a:lnTo>
                  <a:pt x="7982445" y="3759200"/>
                </a:lnTo>
                <a:lnTo>
                  <a:pt x="8650237" y="2678595"/>
                </a:lnTo>
                <a:close/>
              </a:path>
              <a:path w="9137650" h="3759200">
                <a:moveTo>
                  <a:pt x="7982445" y="0"/>
                </a:moveTo>
                <a:lnTo>
                  <a:pt x="7982445" y="1080604"/>
                </a:lnTo>
                <a:lnTo>
                  <a:pt x="8650237" y="1080604"/>
                </a:lnTo>
                <a:lnTo>
                  <a:pt x="7982445" y="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50" y="2038350"/>
            <a:ext cx="9137650" cy="1879600"/>
          </a:xfrm>
          <a:custGeom>
            <a:avLst/>
            <a:gdLst/>
            <a:ahLst/>
            <a:cxnLst/>
            <a:rect l="l" t="t" r="r" b="b"/>
            <a:pathLst>
              <a:path w="9137650" h="1879600">
                <a:moveTo>
                  <a:pt x="0" y="1879601"/>
                </a:moveTo>
                <a:lnTo>
                  <a:pt x="1161560" y="0"/>
                </a:lnTo>
                <a:lnTo>
                  <a:pt x="1161560" y="1080600"/>
                </a:lnTo>
                <a:lnTo>
                  <a:pt x="7982444" y="1080600"/>
                </a:lnTo>
                <a:lnTo>
                  <a:pt x="7982444" y="0"/>
                </a:lnTo>
                <a:lnTo>
                  <a:pt x="9137649" y="186931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50" y="3917951"/>
            <a:ext cx="9137650" cy="1879600"/>
          </a:xfrm>
          <a:custGeom>
            <a:avLst/>
            <a:gdLst/>
            <a:ahLst/>
            <a:cxnLst/>
            <a:rect l="l" t="t" r="r" b="b"/>
            <a:pathLst>
              <a:path w="9137650" h="1879600">
                <a:moveTo>
                  <a:pt x="9137649" y="10284"/>
                </a:moveTo>
                <a:lnTo>
                  <a:pt x="7982444" y="1879601"/>
                </a:lnTo>
                <a:lnTo>
                  <a:pt x="7982444" y="799000"/>
                </a:lnTo>
                <a:lnTo>
                  <a:pt x="1161560" y="799000"/>
                </a:lnTo>
                <a:lnTo>
                  <a:pt x="1161560" y="1879601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57600" y="3657600"/>
            <a:ext cx="2209800" cy="508000"/>
          </a:xfrm>
          <a:custGeom>
            <a:avLst/>
            <a:gdLst/>
            <a:ahLst/>
            <a:cxnLst/>
            <a:rect l="l" t="t" r="r" b="b"/>
            <a:pathLst>
              <a:path w="2209800" h="508000">
                <a:moveTo>
                  <a:pt x="0" y="508000"/>
                </a:moveTo>
                <a:lnTo>
                  <a:pt x="2209800" y="508000"/>
                </a:lnTo>
                <a:lnTo>
                  <a:pt x="2209800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737114" y="3708082"/>
            <a:ext cx="1590675" cy="250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5" b="1">
                <a:latin typeface="Tahoma"/>
                <a:cs typeface="Tahoma"/>
              </a:rPr>
              <a:t>Blood</a:t>
            </a:r>
            <a:r>
              <a:rPr dirty="0" sz="1600" spc="-60" b="1">
                <a:latin typeface="Tahoma"/>
                <a:cs typeface="Tahoma"/>
              </a:rPr>
              <a:t> </a:t>
            </a:r>
            <a:r>
              <a:rPr dirty="0" sz="1600" spc="15" b="1">
                <a:latin typeface="Tahoma"/>
                <a:cs typeface="Tahoma"/>
              </a:rPr>
              <a:t>Capillary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9900" y="3276600"/>
            <a:ext cx="1828800" cy="508000"/>
          </a:xfrm>
          <a:custGeom>
            <a:avLst/>
            <a:gdLst/>
            <a:ahLst/>
            <a:cxnLst/>
            <a:rect l="l" t="t" r="r" b="b"/>
            <a:pathLst>
              <a:path w="1828800" h="508000">
                <a:moveTo>
                  <a:pt x="0" y="508000"/>
                </a:moveTo>
                <a:lnTo>
                  <a:pt x="1828800" y="508000"/>
                </a:lnTo>
                <a:lnTo>
                  <a:pt x="1828800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9900" y="4165600"/>
            <a:ext cx="1828800" cy="482600"/>
          </a:xfrm>
          <a:custGeom>
            <a:avLst/>
            <a:gdLst/>
            <a:ahLst/>
            <a:cxnLst/>
            <a:rect l="l" t="t" r="r" b="b"/>
            <a:pathLst>
              <a:path w="1828800" h="482600">
                <a:moveTo>
                  <a:pt x="0" y="482600"/>
                </a:moveTo>
                <a:lnTo>
                  <a:pt x="1828800" y="482600"/>
                </a:lnTo>
                <a:lnTo>
                  <a:pt x="1828800" y="0"/>
                </a:lnTo>
                <a:lnTo>
                  <a:pt x="0" y="0"/>
                </a:lnTo>
                <a:lnTo>
                  <a:pt x="0" y="48260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99200" y="3784600"/>
            <a:ext cx="2628900" cy="381000"/>
          </a:xfrm>
          <a:custGeom>
            <a:avLst/>
            <a:gdLst/>
            <a:ahLst/>
            <a:cxnLst/>
            <a:rect l="l" t="t" r="r" b="b"/>
            <a:pathLst>
              <a:path w="2628900" h="381000">
                <a:moveTo>
                  <a:pt x="0" y="381000"/>
                </a:moveTo>
                <a:lnTo>
                  <a:pt x="2628900" y="381000"/>
                </a:lnTo>
                <a:lnTo>
                  <a:pt x="26289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3784600"/>
            <a:ext cx="2616200" cy="381000"/>
          </a:xfrm>
          <a:custGeom>
            <a:avLst/>
            <a:gdLst/>
            <a:ahLst/>
            <a:cxnLst/>
            <a:rect l="l" t="t" r="r" b="b"/>
            <a:pathLst>
              <a:path w="2616200" h="381000">
                <a:moveTo>
                  <a:pt x="0" y="381000"/>
                </a:moveTo>
                <a:lnTo>
                  <a:pt x="2616200" y="381000"/>
                </a:lnTo>
                <a:lnTo>
                  <a:pt x="2616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80041" y="3315970"/>
            <a:ext cx="2357755" cy="709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9705">
              <a:lnSpc>
                <a:spcPct val="100000"/>
              </a:lnSpc>
            </a:pPr>
            <a:r>
              <a:rPr dirty="0" sz="1800" spc="15" b="1">
                <a:solidFill>
                  <a:srgbClr val="0070C0"/>
                </a:solidFill>
                <a:latin typeface="Tahoma"/>
                <a:cs typeface="Tahoma"/>
              </a:rPr>
              <a:t>Venous</a:t>
            </a:r>
            <a:r>
              <a:rPr dirty="0" sz="1800" spc="-140" b="1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 sz="1800" spc="-25" b="1">
                <a:solidFill>
                  <a:srgbClr val="0070C0"/>
                </a:solidFill>
                <a:latin typeface="Tahoma"/>
                <a:cs typeface="Tahoma"/>
              </a:rPr>
              <a:t>Blood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536700" algn="l"/>
              </a:tabLst>
            </a:pPr>
            <a:r>
              <a:rPr dirty="0" sz="1200" spc="-5">
                <a:latin typeface="Tahoma"/>
                <a:cs typeface="Tahoma"/>
              </a:rPr>
              <a:t>Hydrostatic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 spc="-15">
                <a:latin typeface="Tahoma"/>
                <a:cs typeface="Tahoma"/>
              </a:rPr>
              <a:t>Pressure	</a:t>
            </a:r>
            <a:r>
              <a:rPr dirty="0" sz="1200">
                <a:latin typeface="Tahoma"/>
                <a:cs typeface="Tahoma"/>
              </a:rPr>
              <a:t>= </a:t>
            </a:r>
            <a:r>
              <a:rPr dirty="0" sz="1200" spc="20">
                <a:latin typeface="Tahoma"/>
                <a:cs typeface="Tahoma"/>
              </a:rPr>
              <a:t>10</a:t>
            </a:r>
            <a:r>
              <a:rPr dirty="0" sz="1200" spc="-18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mmHg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24200" y="4292600"/>
            <a:ext cx="3429000" cy="355600"/>
          </a:xfrm>
          <a:custGeom>
            <a:avLst/>
            <a:gdLst/>
            <a:ahLst/>
            <a:cxnLst/>
            <a:rect l="l" t="t" r="r" b="b"/>
            <a:pathLst>
              <a:path w="3429000" h="355600">
                <a:moveTo>
                  <a:pt x="0" y="355600"/>
                </a:moveTo>
                <a:lnTo>
                  <a:pt x="3429000" y="355600"/>
                </a:lnTo>
                <a:lnTo>
                  <a:pt x="3429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202546" y="4336732"/>
            <a:ext cx="2918460" cy="220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Tahoma"/>
                <a:cs typeface="Tahoma"/>
              </a:rPr>
              <a:t>Colloid </a:t>
            </a:r>
            <a:r>
              <a:rPr dirty="0" sz="1400" spc="5">
                <a:latin typeface="Tahoma"/>
                <a:cs typeface="Tahoma"/>
              </a:rPr>
              <a:t>Osmotic </a:t>
            </a:r>
            <a:r>
              <a:rPr dirty="0" sz="1400" spc="-15">
                <a:latin typeface="Tahoma"/>
                <a:cs typeface="Tahoma"/>
              </a:rPr>
              <a:t>Pressure= </a:t>
            </a:r>
            <a:r>
              <a:rPr dirty="0" sz="1400" spc="15">
                <a:latin typeface="Tahoma"/>
                <a:cs typeface="Tahoma"/>
              </a:rPr>
              <a:t>25 </a:t>
            </a:r>
            <a:r>
              <a:rPr dirty="0" sz="1400" spc="-5">
                <a:latin typeface="Tahoma"/>
                <a:cs typeface="Tahoma"/>
              </a:rPr>
              <a:t>mmHg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72300" y="3340100"/>
            <a:ext cx="1778000" cy="444500"/>
          </a:xfrm>
          <a:custGeom>
            <a:avLst/>
            <a:gdLst/>
            <a:ahLst/>
            <a:cxnLst/>
            <a:rect l="l" t="t" r="r" b="b"/>
            <a:pathLst>
              <a:path w="1778000" h="444500">
                <a:moveTo>
                  <a:pt x="0" y="444500"/>
                </a:moveTo>
                <a:lnTo>
                  <a:pt x="1778000" y="444500"/>
                </a:lnTo>
                <a:lnTo>
                  <a:pt x="1778000" y="0"/>
                </a:lnTo>
                <a:lnTo>
                  <a:pt x="0" y="0"/>
                </a:lnTo>
                <a:lnTo>
                  <a:pt x="0" y="44450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378841" y="3387407"/>
            <a:ext cx="2357755" cy="639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78815">
              <a:lnSpc>
                <a:spcPct val="100000"/>
              </a:lnSpc>
            </a:pPr>
            <a:r>
              <a:rPr dirty="0" sz="1800" spc="-5" b="1">
                <a:solidFill>
                  <a:srgbClr val="C00000"/>
                </a:solidFill>
                <a:latin typeface="Tahoma"/>
                <a:cs typeface="Tahoma"/>
              </a:rPr>
              <a:t>Arterial</a:t>
            </a:r>
            <a:r>
              <a:rPr dirty="0" sz="1800" spc="-55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800" spc="-25" b="1">
                <a:solidFill>
                  <a:srgbClr val="C00000"/>
                </a:solidFill>
                <a:latin typeface="Tahoma"/>
                <a:cs typeface="Tahoma"/>
              </a:rPr>
              <a:t>Blood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  <a:tabLst>
                <a:tab pos="1536700" algn="l"/>
              </a:tabLst>
            </a:pPr>
            <a:r>
              <a:rPr dirty="0" sz="1200" spc="-5">
                <a:latin typeface="Tahoma"/>
                <a:cs typeface="Tahoma"/>
              </a:rPr>
              <a:t>Hydrostatic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 spc="-15">
                <a:latin typeface="Tahoma"/>
                <a:cs typeface="Tahoma"/>
              </a:rPr>
              <a:t>Pressure	</a:t>
            </a:r>
            <a:r>
              <a:rPr dirty="0" sz="1200">
                <a:latin typeface="Tahoma"/>
                <a:cs typeface="Tahoma"/>
              </a:rPr>
              <a:t>= </a:t>
            </a:r>
            <a:r>
              <a:rPr dirty="0" sz="1200" spc="20">
                <a:latin typeface="Tahoma"/>
                <a:cs typeface="Tahoma"/>
              </a:rPr>
              <a:t>20</a:t>
            </a:r>
            <a:r>
              <a:rPr dirty="0" sz="1200" spc="-18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mmHg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53554" y="2901950"/>
            <a:ext cx="113664" cy="371475"/>
          </a:xfrm>
          <a:custGeom>
            <a:avLst/>
            <a:gdLst/>
            <a:ahLst/>
            <a:cxnLst/>
            <a:rect l="l" t="t" r="r" b="b"/>
            <a:pathLst>
              <a:path w="113665" h="371475">
                <a:moveTo>
                  <a:pt x="72727" y="90665"/>
                </a:moveTo>
                <a:lnTo>
                  <a:pt x="34264" y="90665"/>
                </a:lnTo>
                <a:lnTo>
                  <a:pt x="72923" y="370903"/>
                </a:lnTo>
                <a:lnTo>
                  <a:pt x="110667" y="365696"/>
                </a:lnTo>
                <a:lnTo>
                  <a:pt x="72727" y="90665"/>
                </a:lnTo>
                <a:close/>
              </a:path>
              <a:path w="113665" h="371475">
                <a:moveTo>
                  <a:pt x="40995" y="0"/>
                </a:moveTo>
                <a:lnTo>
                  <a:pt x="0" y="121043"/>
                </a:lnTo>
                <a:lnTo>
                  <a:pt x="34264" y="90665"/>
                </a:lnTo>
                <a:lnTo>
                  <a:pt x="72727" y="90665"/>
                </a:lnTo>
                <a:lnTo>
                  <a:pt x="72008" y="85458"/>
                </a:lnTo>
                <a:lnTo>
                  <a:pt x="99553" y="85458"/>
                </a:lnTo>
                <a:lnTo>
                  <a:pt x="40995" y="0"/>
                </a:lnTo>
                <a:close/>
              </a:path>
              <a:path w="113665" h="371475">
                <a:moveTo>
                  <a:pt x="99553" y="85458"/>
                </a:moveTo>
                <a:lnTo>
                  <a:pt x="72008" y="85458"/>
                </a:lnTo>
                <a:lnTo>
                  <a:pt x="113233" y="105422"/>
                </a:lnTo>
                <a:lnTo>
                  <a:pt x="99553" y="854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460750" y="2571750"/>
            <a:ext cx="2209800" cy="35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467100" y="2578100"/>
            <a:ext cx="2197100" cy="342900"/>
          </a:xfrm>
          <a:prstGeom prst="rect">
            <a:avLst/>
          </a:prstGeom>
          <a:solidFill>
            <a:srgbClr val="F2F2F2"/>
          </a:solidFill>
          <a:ln w="12700">
            <a:solidFill>
              <a:srgbClr val="D36F68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158750">
              <a:lnSpc>
                <a:spcPct val="100000"/>
              </a:lnSpc>
              <a:spcBef>
                <a:spcPts val="210"/>
              </a:spcBef>
            </a:pPr>
            <a:r>
              <a:rPr dirty="0" sz="1800" spc="-15" b="1">
                <a:latin typeface="Tahoma"/>
                <a:cs typeface="Tahoma"/>
              </a:rPr>
              <a:t>Interstitial</a:t>
            </a:r>
            <a:r>
              <a:rPr dirty="0" sz="1800" spc="85" b="1">
                <a:latin typeface="Tahoma"/>
                <a:cs typeface="Tahoma"/>
              </a:rPr>
              <a:t> </a:t>
            </a:r>
            <a:r>
              <a:rPr dirty="0" sz="1800" spc="-20" b="1">
                <a:latin typeface="Tahoma"/>
                <a:cs typeface="Tahoma"/>
              </a:rPr>
              <a:t>Fluid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44850" y="2063750"/>
            <a:ext cx="3276600" cy="41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251200" y="2070100"/>
            <a:ext cx="3263900" cy="406400"/>
          </a:xfrm>
          <a:prstGeom prst="rect">
            <a:avLst/>
          </a:prstGeom>
          <a:solidFill>
            <a:srgbClr val="F2F2F2"/>
          </a:solidFill>
          <a:ln w="12700">
            <a:solidFill>
              <a:srgbClr val="8CAA7E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389890">
              <a:lnSpc>
                <a:spcPct val="100000"/>
              </a:lnSpc>
              <a:spcBef>
                <a:spcPts val="235"/>
              </a:spcBef>
            </a:pPr>
            <a:r>
              <a:rPr dirty="0" sz="1400" spc="-5">
                <a:latin typeface="Tahoma"/>
                <a:cs typeface="Tahoma"/>
              </a:rPr>
              <a:t>Hydrostatic </a:t>
            </a:r>
            <a:r>
              <a:rPr dirty="0" sz="1400" spc="-15">
                <a:latin typeface="Tahoma"/>
                <a:cs typeface="Tahoma"/>
              </a:rPr>
              <a:t>Pressure= </a:t>
            </a:r>
            <a:r>
              <a:rPr dirty="0" sz="1400">
                <a:latin typeface="Tahoma"/>
                <a:cs typeface="Tahoma"/>
              </a:rPr>
              <a:t>0</a:t>
            </a:r>
            <a:r>
              <a:rPr dirty="0" sz="1400" spc="45">
                <a:latin typeface="Tahoma"/>
                <a:cs typeface="Tahoma"/>
              </a:rPr>
              <a:t> </a:t>
            </a:r>
            <a:r>
              <a:rPr dirty="0" sz="1400" spc="-15">
                <a:latin typeface="Tahoma"/>
                <a:cs typeface="Tahoma"/>
              </a:rPr>
              <a:t>mmHg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92350" y="2660650"/>
            <a:ext cx="0" cy="876300"/>
          </a:xfrm>
          <a:custGeom>
            <a:avLst/>
            <a:gdLst/>
            <a:ahLst/>
            <a:cxnLst/>
            <a:rect l="l" t="t" r="r" b="b"/>
            <a:pathLst>
              <a:path w="0"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3175">
            <a:solidFill>
              <a:srgbClr val="FEF0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235200" y="2660650"/>
            <a:ext cx="114300" cy="876300"/>
          </a:xfrm>
          <a:custGeom>
            <a:avLst/>
            <a:gdLst/>
            <a:ahLst/>
            <a:cxnLst/>
            <a:rect l="l" t="t" r="r" b="b"/>
            <a:pathLst>
              <a:path w="114300" h="876300">
                <a:moveTo>
                  <a:pt x="0" y="762000"/>
                </a:moveTo>
                <a:lnTo>
                  <a:pt x="57150" y="876300"/>
                </a:lnTo>
                <a:lnTo>
                  <a:pt x="101600" y="787400"/>
                </a:lnTo>
                <a:lnTo>
                  <a:pt x="38100" y="787400"/>
                </a:lnTo>
                <a:lnTo>
                  <a:pt x="0" y="762000"/>
                </a:lnTo>
                <a:close/>
              </a:path>
              <a:path w="114300" h="876300">
                <a:moveTo>
                  <a:pt x="76200" y="0"/>
                </a:moveTo>
                <a:lnTo>
                  <a:pt x="38100" y="0"/>
                </a:lnTo>
                <a:lnTo>
                  <a:pt x="38100" y="787400"/>
                </a:lnTo>
                <a:lnTo>
                  <a:pt x="76200" y="787400"/>
                </a:lnTo>
                <a:lnTo>
                  <a:pt x="76200" y="0"/>
                </a:lnTo>
                <a:close/>
              </a:path>
              <a:path w="114300" h="876300">
                <a:moveTo>
                  <a:pt x="114300" y="762000"/>
                </a:moveTo>
                <a:lnTo>
                  <a:pt x="76200" y="787400"/>
                </a:lnTo>
                <a:lnTo>
                  <a:pt x="101600" y="787400"/>
                </a:lnTo>
                <a:lnTo>
                  <a:pt x="114300" y="762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930900" y="2552700"/>
            <a:ext cx="1955800" cy="368300"/>
          </a:xfrm>
          <a:prstGeom prst="rect">
            <a:avLst/>
          </a:prstGeom>
          <a:solidFill>
            <a:srgbClr val="FCE1A7"/>
          </a:solidFill>
        </p:spPr>
        <p:txBody>
          <a:bodyPr wrap="square" lIns="0" tIns="34290" rIns="0" bIns="0" rtlCol="0" vert="horz">
            <a:spAutoFit/>
          </a:bodyPr>
          <a:lstStyle/>
          <a:p>
            <a:pPr marL="135890">
              <a:lnSpc>
                <a:spcPct val="100000"/>
              </a:lnSpc>
              <a:spcBef>
                <a:spcPts val="270"/>
              </a:spcBef>
            </a:pPr>
            <a:r>
              <a:rPr dirty="0" sz="1800" spc="-5" b="1">
                <a:latin typeface="Times New Roman"/>
                <a:cs typeface="Times New Roman"/>
              </a:rPr>
              <a:t>Decrease</a:t>
            </a:r>
            <a:r>
              <a:rPr dirty="0" sz="1800" spc="-8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outflow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58900" y="2286000"/>
            <a:ext cx="1866900" cy="368300"/>
          </a:xfrm>
          <a:custGeom>
            <a:avLst/>
            <a:gdLst/>
            <a:ahLst/>
            <a:cxnLst/>
            <a:rect l="l" t="t" r="r" b="b"/>
            <a:pathLst>
              <a:path w="1866900" h="368300">
                <a:moveTo>
                  <a:pt x="0" y="368300"/>
                </a:moveTo>
                <a:lnTo>
                  <a:pt x="1866900" y="368300"/>
                </a:lnTo>
                <a:lnTo>
                  <a:pt x="1866900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solidFill>
            <a:srgbClr val="FFD2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543278" y="2319020"/>
            <a:ext cx="1511300" cy="28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latin typeface="Times New Roman"/>
                <a:cs typeface="Times New Roman"/>
              </a:rPr>
              <a:t>Increase</a:t>
            </a:r>
            <a:r>
              <a:rPr dirty="0" sz="1800" spc="-10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inflow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648897" y="1064348"/>
            <a:ext cx="8268334" cy="57086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/>
              <a:t>Fluid </a:t>
            </a:r>
            <a:r>
              <a:rPr dirty="0" sz="3600"/>
              <a:t>– </a:t>
            </a:r>
            <a:r>
              <a:rPr dirty="0" sz="3600" spc="-5"/>
              <a:t>Shift </a:t>
            </a:r>
            <a:r>
              <a:rPr dirty="0" sz="3600" spc="-15"/>
              <a:t>Mechanism </a:t>
            </a:r>
            <a:r>
              <a:rPr dirty="0" sz="3600" spc="-5"/>
              <a:t>In</a:t>
            </a:r>
            <a:r>
              <a:rPr dirty="0" sz="3600" spc="60"/>
              <a:t> </a:t>
            </a:r>
            <a:r>
              <a:rPr dirty="0" sz="3600" spc="-25"/>
              <a:t>Shock</a:t>
            </a:r>
            <a:endParaRPr sz="3600"/>
          </a:p>
        </p:txBody>
      </p:sp>
      <p:sp>
        <p:nvSpPr>
          <p:cNvPr id="27" name="object 27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933099" y="6638728"/>
            <a:ext cx="26066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Dr. 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Abeer  </a:t>
            </a:r>
            <a:r>
              <a:rPr dirty="0" sz="1000" spc="-15">
                <a:solidFill>
                  <a:srgbClr val="595959"/>
                </a:solidFill>
                <a:latin typeface="Times New Roman"/>
                <a:cs typeface="Times New Roman"/>
              </a:rPr>
              <a:t>A.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Al-Masri,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Faculty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Medicine,</a:t>
            </a:r>
            <a:r>
              <a:rPr dirty="0" sz="1000" spc="1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595959"/>
                </a:solidFill>
                <a:latin typeface="Times New Roman"/>
                <a:cs typeface="Times New Roman"/>
              </a:rPr>
              <a:t>KSU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300" y="673100"/>
            <a:ext cx="8801100" cy="812800"/>
          </a:xfrm>
          <a:custGeom>
            <a:avLst/>
            <a:gdLst/>
            <a:ahLst/>
            <a:cxnLst/>
            <a:rect l="l" t="t" r="r" b="b"/>
            <a:pathLst>
              <a:path w="8801100" h="812800">
                <a:moveTo>
                  <a:pt x="0" y="812800"/>
                </a:moveTo>
                <a:lnTo>
                  <a:pt x="8801100" y="812800"/>
                </a:lnTo>
                <a:lnTo>
                  <a:pt x="8801100" y="0"/>
                </a:lnTo>
                <a:lnTo>
                  <a:pt x="0" y="0"/>
                </a:lnTo>
                <a:lnTo>
                  <a:pt x="0" y="812800"/>
                </a:lnTo>
                <a:close/>
              </a:path>
            </a:pathLst>
          </a:custGeom>
          <a:solidFill>
            <a:srgbClr val="FBD1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5537" y="685927"/>
            <a:ext cx="4365625" cy="6985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495"/>
              </a:lnSpc>
            </a:pPr>
            <a:r>
              <a:rPr dirty="0" sz="4600" spc="114" b="0">
                <a:solidFill>
                  <a:srgbClr val="23595B"/>
                </a:solidFill>
                <a:latin typeface="Impact"/>
                <a:cs typeface="Impact"/>
              </a:rPr>
              <a:t>STAGES </a:t>
            </a:r>
            <a:r>
              <a:rPr dirty="0" sz="4600" spc="90" b="0">
                <a:solidFill>
                  <a:srgbClr val="23595B"/>
                </a:solidFill>
                <a:latin typeface="Impact"/>
                <a:cs typeface="Impact"/>
              </a:rPr>
              <a:t>OF</a:t>
            </a:r>
            <a:r>
              <a:rPr dirty="0" sz="4600" spc="165" b="0">
                <a:solidFill>
                  <a:srgbClr val="23595B"/>
                </a:solidFill>
                <a:latin typeface="Impact"/>
                <a:cs typeface="Impact"/>
              </a:rPr>
              <a:t> </a:t>
            </a:r>
            <a:r>
              <a:rPr dirty="0" sz="4600" spc="160" b="0">
                <a:solidFill>
                  <a:srgbClr val="23595B"/>
                </a:solidFill>
                <a:latin typeface="Impact"/>
                <a:cs typeface="Impact"/>
              </a:rPr>
              <a:t>SHOCK</a:t>
            </a:r>
            <a:endParaRPr sz="4600">
              <a:latin typeface="Impact"/>
              <a:cs typeface="Impac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41620" y="1530502"/>
            <a:ext cx="7881620" cy="4975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110"/>
              </a:lnSpc>
              <a:tabLst>
                <a:tab pos="469265" algn="l"/>
              </a:tabLst>
            </a:pPr>
            <a:r>
              <a:rPr dirty="0" sz="2100" spc="7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600" spc="-25" b="1">
                <a:solidFill>
                  <a:srgbClr val="191917"/>
                </a:solidFill>
                <a:latin typeface="Arial"/>
                <a:cs typeface="Arial"/>
              </a:rPr>
              <a:t>Reversible shock:</a:t>
            </a:r>
            <a:r>
              <a:rPr dirty="0" sz="2600" spc="330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191917"/>
                </a:solidFill>
                <a:latin typeface="Arial"/>
                <a:cs typeface="Arial"/>
              </a:rPr>
              <a:t>(Compensated)</a:t>
            </a:r>
            <a:endParaRPr sz="2600">
              <a:latin typeface="Arial"/>
              <a:cs typeface="Arial"/>
            </a:endParaRPr>
          </a:p>
          <a:p>
            <a:pPr marL="914400" indent="-444500">
              <a:lnSpc>
                <a:spcPts val="3590"/>
              </a:lnSpc>
              <a:buClr>
                <a:srgbClr val="826276"/>
              </a:buClr>
              <a:buSzPct val="150000"/>
              <a:buChar char="§"/>
              <a:tabLst>
                <a:tab pos="913765" algn="l"/>
                <a:tab pos="914400" algn="l"/>
              </a:tabLst>
            </a:pPr>
            <a:r>
              <a:rPr dirty="0" sz="2000" spc="-20">
                <a:solidFill>
                  <a:srgbClr val="191917"/>
                </a:solidFill>
                <a:latin typeface="Arial"/>
                <a:cs typeface="Arial"/>
              </a:rPr>
              <a:t>Changes </a:t>
            </a: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can </a:t>
            </a: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be </a:t>
            </a:r>
            <a:r>
              <a:rPr dirty="0" sz="2000">
                <a:solidFill>
                  <a:srgbClr val="191917"/>
                </a:solidFill>
                <a:latin typeface="Arial"/>
                <a:cs typeface="Arial"/>
              </a:rPr>
              <a:t>reversed </a:t>
            </a: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by </a:t>
            </a:r>
            <a:r>
              <a:rPr dirty="0" sz="2000">
                <a:solidFill>
                  <a:srgbClr val="191917"/>
                </a:solidFill>
                <a:latin typeface="Arial"/>
                <a:cs typeface="Arial"/>
              </a:rPr>
              <a:t>compensatory</a:t>
            </a:r>
            <a:r>
              <a:rPr dirty="0" sz="2000" spc="2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mechanism</a:t>
            </a:r>
            <a:endParaRPr sz="2000">
              <a:latin typeface="Arial"/>
              <a:cs typeface="Arial"/>
            </a:endParaRPr>
          </a:p>
          <a:p>
            <a:pPr algn="ctr" marR="1160780">
              <a:lnSpc>
                <a:spcPts val="2350"/>
              </a:lnSpc>
              <a:spcBef>
                <a:spcPts val="100"/>
              </a:spcBef>
            </a:pP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(neurohormonal </a:t>
            </a: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activation) or by</a:t>
            </a:r>
            <a:r>
              <a:rPr dirty="0" sz="2000" spc="4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000" spc="10">
                <a:solidFill>
                  <a:srgbClr val="191917"/>
                </a:solidFill>
                <a:latin typeface="Arial"/>
                <a:cs typeface="Arial"/>
              </a:rPr>
              <a:t>treatment.</a:t>
            </a:r>
            <a:endParaRPr sz="2000">
              <a:latin typeface="Arial"/>
              <a:cs typeface="Arial"/>
            </a:endParaRPr>
          </a:p>
          <a:p>
            <a:pPr marL="914400" indent="-444500">
              <a:lnSpc>
                <a:spcPts val="3400"/>
              </a:lnSpc>
              <a:buClr>
                <a:srgbClr val="826276"/>
              </a:buClr>
              <a:buSzPct val="150000"/>
              <a:buChar char="§"/>
              <a:tabLst>
                <a:tab pos="913765" algn="l"/>
                <a:tab pos="914400" algn="l"/>
              </a:tabLst>
            </a:pP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Defense </a:t>
            </a: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mechanisms </a:t>
            </a:r>
            <a:r>
              <a:rPr dirty="0" sz="2000" spc="5">
                <a:solidFill>
                  <a:srgbClr val="191917"/>
                </a:solidFill>
                <a:latin typeface="Arial"/>
                <a:cs typeface="Arial"/>
              </a:rPr>
              <a:t>are </a:t>
            </a: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successful </a:t>
            </a:r>
            <a:r>
              <a:rPr dirty="0" sz="2000" spc="-25">
                <a:solidFill>
                  <a:srgbClr val="191917"/>
                </a:solidFill>
                <a:latin typeface="Arial"/>
                <a:cs typeface="Arial"/>
              </a:rPr>
              <a:t>in </a:t>
            </a:r>
            <a:r>
              <a:rPr dirty="0" sz="2000" spc="-15">
                <a:solidFill>
                  <a:srgbClr val="191917"/>
                </a:solidFill>
                <a:latin typeface="Arial"/>
                <a:cs typeface="Arial"/>
              </a:rPr>
              <a:t>maintaining</a:t>
            </a:r>
            <a:r>
              <a:rPr dirty="0" sz="2000" spc="20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perfusion.</a:t>
            </a:r>
            <a:endParaRPr sz="2000">
              <a:latin typeface="Arial"/>
              <a:cs typeface="Arial"/>
            </a:endParaRPr>
          </a:p>
          <a:p>
            <a:pPr marL="914400" indent="-444500">
              <a:lnSpc>
                <a:spcPts val="3450"/>
              </a:lnSpc>
              <a:buClr>
                <a:srgbClr val="826276"/>
              </a:buClr>
              <a:buSzPct val="150000"/>
              <a:buChar char="§"/>
              <a:tabLst>
                <a:tab pos="913765" algn="l"/>
                <a:tab pos="914400" algn="l"/>
              </a:tabLst>
            </a:pP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Non-progressive.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840"/>
              </a:lnSpc>
              <a:spcBef>
                <a:spcPts val="2000"/>
              </a:spcBef>
              <a:tabLst>
                <a:tab pos="469265" algn="l"/>
              </a:tabLst>
            </a:pPr>
            <a:r>
              <a:rPr dirty="0" sz="1900" spc="635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400" spc="-15" b="1">
                <a:solidFill>
                  <a:srgbClr val="191917"/>
                </a:solidFill>
                <a:latin typeface="Arial"/>
                <a:cs typeface="Arial"/>
              </a:rPr>
              <a:t>Progressive:</a:t>
            </a:r>
            <a:endParaRPr sz="2400">
              <a:latin typeface="Arial"/>
              <a:cs typeface="Arial"/>
            </a:endParaRPr>
          </a:p>
          <a:p>
            <a:pPr marL="914400" indent="-457200">
              <a:lnSpc>
                <a:spcPts val="3460"/>
              </a:lnSpc>
              <a:buClr>
                <a:srgbClr val="826276"/>
              </a:buClr>
              <a:buSzPct val="150000"/>
              <a:buChar char="§"/>
              <a:tabLst>
                <a:tab pos="913765" algn="l"/>
                <a:tab pos="914400" algn="l"/>
              </a:tabLst>
            </a:pP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Defense </a:t>
            </a: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mechanisms </a:t>
            </a:r>
            <a:r>
              <a:rPr dirty="0" sz="2000" spc="-20">
                <a:solidFill>
                  <a:srgbClr val="191917"/>
                </a:solidFill>
                <a:latin typeface="Arial"/>
                <a:cs typeface="Arial"/>
              </a:rPr>
              <a:t>begin </a:t>
            </a:r>
            <a:r>
              <a:rPr dirty="0" sz="2000" spc="20">
                <a:solidFill>
                  <a:srgbClr val="191917"/>
                </a:solidFill>
                <a:latin typeface="Arial"/>
                <a:cs typeface="Arial"/>
              </a:rPr>
              <a:t>to</a:t>
            </a:r>
            <a:r>
              <a:rPr dirty="0" sz="2000" spc="1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191917"/>
                </a:solidFill>
                <a:latin typeface="Arial"/>
                <a:cs typeface="Arial"/>
              </a:rPr>
              <a:t>fall.</a:t>
            </a:r>
            <a:endParaRPr sz="2000">
              <a:latin typeface="Arial"/>
              <a:cs typeface="Arial"/>
            </a:endParaRPr>
          </a:p>
          <a:p>
            <a:pPr marL="914400" indent="-457200">
              <a:lnSpc>
                <a:spcPts val="3500"/>
              </a:lnSpc>
              <a:buClr>
                <a:srgbClr val="826276"/>
              </a:buClr>
              <a:buSzPct val="150000"/>
              <a:buChar char="§"/>
              <a:tabLst>
                <a:tab pos="913765" algn="l"/>
                <a:tab pos="914400" algn="l"/>
              </a:tabLst>
            </a:pP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Multi-organ</a:t>
            </a:r>
            <a:r>
              <a:rPr dirty="0" sz="2000" spc="-3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failure.</a:t>
            </a:r>
            <a:endParaRPr sz="2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200"/>
              </a:spcBef>
              <a:tabLst>
                <a:tab pos="469265" algn="l"/>
              </a:tabLst>
            </a:pPr>
            <a:r>
              <a:rPr dirty="0" sz="2100" spc="7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600" spc="-30" b="1">
                <a:solidFill>
                  <a:srgbClr val="191917"/>
                </a:solidFill>
                <a:latin typeface="Arial"/>
                <a:cs typeface="Arial"/>
              </a:rPr>
              <a:t>Irreversible</a:t>
            </a:r>
            <a:r>
              <a:rPr dirty="0" sz="2600" spc="300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600" spc="-25" b="1">
                <a:solidFill>
                  <a:srgbClr val="191917"/>
                </a:solidFill>
                <a:latin typeface="Arial"/>
                <a:cs typeface="Arial"/>
              </a:rPr>
              <a:t>shock:</a:t>
            </a:r>
            <a:endParaRPr sz="2600">
              <a:latin typeface="Arial"/>
              <a:cs typeface="Arial"/>
            </a:endParaRPr>
          </a:p>
          <a:p>
            <a:pPr marL="914400" indent="-444500">
              <a:lnSpc>
                <a:spcPts val="3450"/>
              </a:lnSpc>
              <a:spcBef>
                <a:spcPts val="80"/>
              </a:spcBef>
              <a:buClr>
                <a:srgbClr val="826276"/>
              </a:buClr>
              <a:buSzPct val="150000"/>
              <a:buChar char="§"/>
              <a:tabLst>
                <a:tab pos="913765" algn="l"/>
                <a:tab pos="914400" algn="l"/>
              </a:tabLst>
            </a:pP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Complete failure of </a:t>
            </a:r>
            <a:r>
              <a:rPr dirty="0" sz="2000">
                <a:solidFill>
                  <a:srgbClr val="191917"/>
                </a:solidFill>
                <a:latin typeface="Arial"/>
                <a:cs typeface="Arial"/>
              </a:rPr>
              <a:t>compensatory</a:t>
            </a:r>
            <a:r>
              <a:rPr dirty="0" sz="2000" spc="-2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mechanisms.</a:t>
            </a:r>
            <a:endParaRPr sz="2000">
              <a:latin typeface="Arial"/>
              <a:cs typeface="Arial"/>
            </a:endParaRPr>
          </a:p>
          <a:p>
            <a:pPr marL="914400" indent="-444500">
              <a:lnSpc>
                <a:spcPts val="3450"/>
              </a:lnSpc>
              <a:buClr>
                <a:srgbClr val="826276"/>
              </a:buClr>
              <a:buSzPct val="150000"/>
              <a:buChar char="§"/>
              <a:tabLst>
                <a:tab pos="913765" algn="l"/>
                <a:tab pos="914400" algn="l"/>
              </a:tabLst>
            </a:pPr>
            <a:r>
              <a:rPr dirty="0" sz="2000" spc="-20">
                <a:solidFill>
                  <a:srgbClr val="191917"/>
                </a:solidFill>
                <a:latin typeface="Arial"/>
                <a:cs typeface="Arial"/>
              </a:rPr>
              <a:t>Can lead </a:t>
            </a:r>
            <a:r>
              <a:rPr dirty="0" sz="2000" spc="20">
                <a:solidFill>
                  <a:srgbClr val="191917"/>
                </a:solidFill>
                <a:latin typeface="Arial"/>
                <a:cs typeface="Arial"/>
              </a:rPr>
              <a:t>to</a:t>
            </a:r>
            <a:r>
              <a:rPr dirty="0" sz="2000" spc="4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death.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3099" y="6638728"/>
            <a:ext cx="26066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Dr. 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Abeer  </a:t>
            </a:r>
            <a:r>
              <a:rPr dirty="0" sz="1000" spc="-15">
                <a:solidFill>
                  <a:srgbClr val="595959"/>
                </a:solidFill>
                <a:latin typeface="Times New Roman"/>
                <a:cs typeface="Times New Roman"/>
              </a:rPr>
              <a:t>A.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Al-Masri,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Faculty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Medicine,</a:t>
            </a:r>
            <a:r>
              <a:rPr dirty="0" sz="1000" spc="1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595959"/>
                </a:solidFill>
                <a:latin typeface="Times New Roman"/>
                <a:cs typeface="Times New Roman"/>
              </a:rPr>
              <a:t>KSU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28100" cy="6858000"/>
          </a:xfrm>
          <a:custGeom>
            <a:avLst/>
            <a:gdLst/>
            <a:ahLst/>
            <a:cxnLst/>
            <a:rect l="l" t="t" r="r" b="b"/>
            <a:pathLst>
              <a:path w="8928100" h="6858000">
                <a:moveTo>
                  <a:pt x="0" y="6858000"/>
                </a:moveTo>
                <a:lnTo>
                  <a:pt x="8928100" y="6858000"/>
                </a:lnTo>
                <a:lnTo>
                  <a:pt x="8928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6858000"/>
                </a:moveTo>
                <a:lnTo>
                  <a:pt x="215900" y="6858000"/>
                </a:lnTo>
                <a:lnTo>
                  <a:pt x="215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0050" y="704850"/>
            <a:ext cx="8686800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06400" y="711200"/>
            <a:ext cx="8674100" cy="977900"/>
          </a:xfrm>
          <a:prstGeom prst="rect">
            <a:avLst/>
          </a:prstGeom>
          <a:solidFill>
            <a:srgbClr val="F2F2F2"/>
          </a:solidFill>
          <a:ln w="12700">
            <a:solidFill>
              <a:srgbClr val="D36F68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R="29209">
              <a:lnSpc>
                <a:spcPts val="2845"/>
              </a:lnSpc>
            </a:pPr>
            <a:r>
              <a:rPr dirty="0" sz="2800" spc="165" b="1">
                <a:solidFill>
                  <a:srgbClr val="191917"/>
                </a:solidFill>
                <a:latin typeface="Arial Black"/>
                <a:cs typeface="Arial Black"/>
              </a:rPr>
              <a:t>POSSIBLE MECHANISM</a:t>
            </a:r>
            <a:r>
              <a:rPr dirty="0" sz="2800" spc="-280" b="1">
                <a:solidFill>
                  <a:srgbClr val="191917"/>
                </a:solidFill>
                <a:latin typeface="Arial Black"/>
                <a:cs typeface="Arial Black"/>
              </a:rPr>
              <a:t> </a:t>
            </a:r>
            <a:r>
              <a:rPr dirty="0" sz="2800" spc="105" b="1">
                <a:solidFill>
                  <a:srgbClr val="191917"/>
                </a:solidFill>
                <a:latin typeface="Arial Black"/>
                <a:cs typeface="Arial Black"/>
              </a:rPr>
              <a:t>IN</a:t>
            </a:r>
            <a:endParaRPr sz="2800">
              <a:latin typeface="Arial Black"/>
              <a:cs typeface="Arial Black"/>
            </a:endParaRPr>
          </a:p>
          <a:p>
            <a:pPr algn="ctr">
              <a:lnSpc>
                <a:spcPts val="3180"/>
              </a:lnSpc>
            </a:pPr>
            <a:r>
              <a:rPr dirty="0" sz="2800" spc="155" b="1">
                <a:solidFill>
                  <a:srgbClr val="191917"/>
                </a:solidFill>
                <a:latin typeface="Arial Black"/>
                <a:cs typeface="Arial Black"/>
              </a:rPr>
              <a:t>DEVELOPMENT </a:t>
            </a:r>
            <a:r>
              <a:rPr dirty="0" sz="2800" spc="160" b="1">
                <a:solidFill>
                  <a:srgbClr val="191917"/>
                </a:solidFill>
                <a:latin typeface="Arial Black"/>
                <a:cs typeface="Arial Black"/>
              </a:rPr>
              <a:t>IRREVERSIBLE</a:t>
            </a:r>
            <a:r>
              <a:rPr dirty="0" sz="2800" spc="-254" b="1">
                <a:solidFill>
                  <a:srgbClr val="191917"/>
                </a:solidFill>
                <a:latin typeface="Arial Black"/>
                <a:cs typeface="Arial Black"/>
              </a:rPr>
              <a:t> </a:t>
            </a:r>
            <a:r>
              <a:rPr dirty="0" sz="2800" spc="185" b="1">
                <a:solidFill>
                  <a:srgbClr val="191917"/>
                </a:solidFill>
                <a:latin typeface="Arial Black"/>
                <a:cs typeface="Arial Black"/>
              </a:rPr>
              <a:t>SHOCK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77950" y="1746250"/>
            <a:ext cx="6553200" cy="4927600"/>
          </a:xfrm>
          <a:custGeom>
            <a:avLst/>
            <a:gdLst/>
            <a:ahLst/>
            <a:cxnLst/>
            <a:rect l="l" t="t" r="r" b="b"/>
            <a:pathLst>
              <a:path w="6553200" h="4927600">
                <a:moveTo>
                  <a:pt x="0" y="4927600"/>
                </a:moveTo>
                <a:lnTo>
                  <a:pt x="6553200" y="4927600"/>
                </a:lnTo>
                <a:lnTo>
                  <a:pt x="6553200" y="0"/>
                </a:lnTo>
                <a:lnTo>
                  <a:pt x="0" y="0"/>
                </a:lnTo>
                <a:lnTo>
                  <a:pt x="0" y="4927600"/>
                </a:lnTo>
                <a:close/>
              </a:path>
            </a:pathLst>
          </a:custGeom>
          <a:solidFill>
            <a:srgbClr val="E8EE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384300" y="1752600"/>
            <a:ext cx="6540500" cy="4914900"/>
          </a:xfrm>
          <a:prstGeom prst="rect">
            <a:avLst/>
          </a:prstGeom>
          <a:ln w="12700">
            <a:solidFill>
              <a:srgbClr val="46B2B5"/>
            </a:solidFill>
          </a:ln>
        </p:spPr>
        <p:txBody>
          <a:bodyPr wrap="square" lIns="0" tIns="19050" rIns="0" bIns="0" rtlCol="0" vert="horz">
            <a:spAutoFit/>
          </a:bodyPr>
          <a:lstStyle/>
          <a:p>
            <a:pPr marL="2256790">
              <a:lnSpc>
                <a:spcPct val="100000"/>
              </a:lnSpc>
              <a:spcBef>
                <a:spcPts val="150"/>
              </a:spcBef>
            </a:pPr>
            <a:r>
              <a:rPr dirty="0" sz="2400" spc="-15">
                <a:latin typeface="Arial"/>
                <a:cs typeface="Arial"/>
              </a:rPr>
              <a:t>Shock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 spc="-15">
                <a:latin typeface="Arial"/>
                <a:cs typeface="Arial"/>
              </a:rPr>
              <a:t>Stimulus</a:t>
            </a:r>
            <a:endParaRPr sz="2400">
              <a:latin typeface="Arial"/>
              <a:cs typeface="Arial"/>
            </a:endParaRPr>
          </a:p>
          <a:p>
            <a:pPr marL="1163955" marR="287655" indent="-584200">
              <a:lnSpc>
                <a:spcPts val="7000"/>
              </a:lnSpc>
              <a:spcBef>
                <a:spcPts val="920"/>
              </a:spcBef>
              <a:tabLst>
                <a:tab pos="2179955" algn="l"/>
              </a:tabLst>
            </a:pPr>
            <a:r>
              <a:rPr dirty="0" sz="2400" spc="-30">
                <a:latin typeface="Arial"/>
                <a:cs typeface="Arial"/>
              </a:rPr>
              <a:t>Lysosomal	</a:t>
            </a:r>
            <a:r>
              <a:rPr dirty="0" sz="2400" spc="-15">
                <a:latin typeface="Arial"/>
                <a:cs typeface="Arial"/>
              </a:rPr>
              <a:t>Activation,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Release</a:t>
            </a:r>
            <a:r>
              <a:rPr dirty="0" sz="2400" spc="175">
                <a:latin typeface="Arial"/>
                <a:cs typeface="Arial"/>
              </a:rPr>
              <a:t> </a:t>
            </a:r>
            <a:r>
              <a:rPr dirty="0" sz="2400" spc="-15">
                <a:latin typeface="Arial"/>
                <a:cs typeface="Arial"/>
              </a:rPr>
              <a:t>Proteases 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 spc="-15">
                <a:latin typeface="Arial"/>
                <a:cs typeface="Arial"/>
              </a:rPr>
              <a:t>Splitting </a:t>
            </a:r>
            <a:r>
              <a:rPr dirty="0" sz="2400" spc="-20">
                <a:latin typeface="Arial"/>
                <a:cs typeface="Arial"/>
              </a:rPr>
              <a:t>of </a:t>
            </a:r>
            <a:r>
              <a:rPr dirty="0" sz="2400" spc="-15">
                <a:latin typeface="Arial"/>
                <a:cs typeface="Arial"/>
              </a:rPr>
              <a:t>Plasma</a:t>
            </a:r>
            <a:r>
              <a:rPr dirty="0" sz="2400" spc="229">
                <a:latin typeface="Arial"/>
                <a:cs typeface="Arial"/>
              </a:rPr>
              <a:t> </a:t>
            </a:r>
            <a:r>
              <a:rPr dirty="0" sz="2400" spc="-15">
                <a:latin typeface="Arial"/>
                <a:cs typeface="Arial"/>
              </a:rPr>
              <a:t>Proteins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Times New Roman"/>
              <a:cs typeface="Times New Roman"/>
            </a:endParaRPr>
          </a:p>
          <a:p>
            <a:pPr marL="833755">
              <a:lnSpc>
                <a:spcPct val="100000"/>
              </a:lnSpc>
            </a:pPr>
            <a:r>
              <a:rPr dirty="0" sz="2400" spc="-35">
                <a:latin typeface="Arial"/>
                <a:cs typeface="Arial"/>
              </a:rPr>
              <a:t>Vasoactive </a:t>
            </a:r>
            <a:r>
              <a:rPr dirty="0" sz="2400" spc="-20">
                <a:latin typeface="Arial"/>
                <a:cs typeface="Arial"/>
              </a:rPr>
              <a:t>Peptides, Amines,</a:t>
            </a:r>
            <a:r>
              <a:rPr dirty="0" sz="2400" spc="29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  <a:p>
            <a:pPr marL="1583055" marR="1938655" indent="-254000">
              <a:lnSpc>
                <a:spcPct val="239600"/>
              </a:lnSpc>
              <a:spcBef>
                <a:spcPts val="100"/>
              </a:spcBef>
            </a:pPr>
            <a:r>
              <a:rPr dirty="0" sz="2400" spc="-25">
                <a:latin typeface="Arial"/>
                <a:cs typeface="Arial"/>
              </a:rPr>
              <a:t>Hypotension, </a:t>
            </a:r>
            <a:r>
              <a:rPr dirty="0" sz="2400" spc="-15">
                <a:latin typeface="Arial"/>
                <a:cs typeface="Arial"/>
              </a:rPr>
              <a:t>Fluid </a:t>
            </a:r>
            <a:r>
              <a:rPr dirty="0" sz="2400" spc="-20">
                <a:latin typeface="Arial"/>
                <a:cs typeface="Arial"/>
              </a:rPr>
              <a:t>Loss  </a:t>
            </a:r>
            <a:r>
              <a:rPr dirty="0" sz="2400" spc="-15">
                <a:latin typeface="Arial"/>
                <a:cs typeface="Arial"/>
              </a:rPr>
              <a:t>Irreversible</a:t>
            </a:r>
            <a:r>
              <a:rPr dirty="0" sz="2400" spc="130">
                <a:latin typeface="Arial"/>
                <a:cs typeface="Arial"/>
              </a:rPr>
              <a:t> </a:t>
            </a:r>
            <a:r>
              <a:rPr dirty="0" sz="2400" spc="-15">
                <a:latin typeface="Arial"/>
                <a:cs typeface="Arial"/>
              </a:rPr>
              <a:t>Shock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14850" y="2266950"/>
            <a:ext cx="127000" cy="381000"/>
          </a:xfrm>
          <a:custGeom>
            <a:avLst/>
            <a:gdLst/>
            <a:ahLst/>
            <a:cxnLst/>
            <a:rect l="l" t="t" r="r" b="b"/>
            <a:pathLst>
              <a:path w="127000" h="381000">
                <a:moveTo>
                  <a:pt x="127000" y="282041"/>
                </a:moveTo>
                <a:lnTo>
                  <a:pt x="0" y="282041"/>
                </a:lnTo>
                <a:lnTo>
                  <a:pt x="63500" y="381000"/>
                </a:lnTo>
                <a:lnTo>
                  <a:pt x="127000" y="282041"/>
                </a:lnTo>
                <a:close/>
              </a:path>
              <a:path w="127000" h="381000">
                <a:moveTo>
                  <a:pt x="95250" y="0"/>
                </a:moveTo>
                <a:lnTo>
                  <a:pt x="31750" y="0"/>
                </a:lnTo>
                <a:lnTo>
                  <a:pt x="31750" y="282041"/>
                </a:lnTo>
                <a:lnTo>
                  <a:pt x="95250" y="282041"/>
                </a:lnTo>
                <a:lnTo>
                  <a:pt x="9525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14850" y="2266950"/>
            <a:ext cx="127000" cy="381000"/>
          </a:xfrm>
          <a:custGeom>
            <a:avLst/>
            <a:gdLst/>
            <a:ahLst/>
            <a:cxnLst/>
            <a:rect l="l" t="t" r="r" b="b"/>
            <a:pathLst>
              <a:path w="127000" h="381000">
                <a:moveTo>
                  <a:pt x="0" y="282039"/>
                </a:moveTo>
                <a:lnTo>
                  <a:pt x="31750" y="282039"/>
                </a:lnTo>
                <a:lnTo>
                  <a:pt x="31750" y="0"/>
                </a:lnTo>
                <a:lnTo>
                  <a:pt x="95250" y="0"/>
                </a:lnTo>
                <a:lnTo>
                  <a:pt x="95250" y="282039"/>
                </a:lnTo>
                <a:lnTo>
                  <a:pt x="127000" y="282039"/>
                </a:lnTo>
                <a:lnTo>
                  <a:pt x="63500" y="381000"/>
                </a:lnTo>
                <a:lnTo>
                  <a:pt x="0" y="28203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02150" y="3105150"/>
            <a:ext cx="152400" cy="457200"/>
          </a:xfrm>
          <a:custGeom>
            <a:avLst/>
            <a:gdLst/>
            <a:ahLst/>
            <a:cxnLst/>
            <a:rect l="l" t="t" r="r" b="b"/>
            <a:pathLst>
              <a:path w="152400" h="457200">
                <a:moveTo>
                  <a:pt x="152400" y="342900"/>
                </a:moveTo>
                <a:lnTo>
                  <a:pt x="0" y="342900"/>
                </a:lnTo>
                <a:lnTo>
                  <a:pt x="76200" y="457200"/>
                </a:lnTo>
                <a:lnTo>
                  <a:pt x="152400" y="342900"/>
                </a:lnTo>
                <a:close/>
              </a:path>
              <a:path w="152400" h="457200">
                <a:moveTo>
                  <a:pt x="114300" y="0"/>
                </a:moveTo>
                <a:lnTo>
                  <a:pt x="38100" y="0"/>
                </a:lnTo>
                <a:lnTo>
                  <a:pt x="38100" y="342900"/>
                </a:lnTo>
                <a:lnTo>
                  <a:pt x="114300" y="342900"/>
                </a:lnTo>
                <a:lnTo>
                  <a:pt x="11430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02150" y="3105150"/>
            <a:ext cx="152400" cy="457200"/>
          </a:xfrm>
          <a:custGeom>
            <a:avLst/>
            <a:gdLst/>
            <a:ahLst/>
            <a:cxnLst/>
            <a:rect l="l" t="t" r="r" b="b"/>
            <a:pathLst>
              <a:path w="152400" h="457200">
                <a:moveTo>
                  <a:pt x="0" y="342900"/>
                </a:moveTo>
                <a:lnTo>
                  <a:pt x="38100" y="342900"/>
                </a:lnTo>
                <a:lnTo>
                  <a:pt x="38100" y="0"/>
                </a:lnTo>
                <a:lnTo>
                  <a:pt x="114300" y="0"/>
                </a:lnTo>
                <a:lnTo>
                  <a:pt x="114300" y="342900"/>
                </a:lnTo>
                <a:lnTo>
                  <a:pt x="152400" y="342900"/>
                </a:lnTo>
                <a:lnTo>
                  <a:pt x="76200" y="457200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14850" y="3956050"/>
            <a:ext cx="127000" cy="457200"/>
          </a:xfrm>
          <a:custGeom>
            <a:avLst/>
            <a:gdLst/>
            <a:ahLst/>
            <a:cxnLst/>
            <a:rect l="l" t="t" r="r" b="b"/>
            <a:pathLst>
              <a:path w="127000" h="457200">
                <a:moveTo>
                  <a:pt x="127000" y="336880"/>
                </a:moveTo>
                <a:lnTo>
                  <a:pt x="0" y="336880"/>
                </a:lnTo>
                <a:lnTo>
                  <a:pt x="63500" y="457200"/>
                </a:lnTo>
                <a:lnTo>
                  <a:pt x="127000" y="336880"/>
                </a:lnTo>
                <a:close/>
              </a:path>
              <a:path w="127000" h="457200">
                <a:moveTo>
                  <a:pt x="95250" y="0"/>
                </a:moveTo>
                <a:lnTo>
                  <a:pt x="31750" y="0"/>
                </a:lnTo>
                <a:lnTo>
                  <a:pt x="31750" y="336880"/>
                </a:lnTo>
                <a:lnTo>
                  <a:pt x="95250" y="336880"/>
                </a:lnTo>
                <a:lnTo>
                  <a:pt x="9525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14850" y="3956050"/>
            <a:ext cx="127000" cy="457200"/>
          </a:xfrm>
          <a:custGeom>
            <a:avLst/>
            <a:gdLst/>
            <a:ahLst/>
            <a:cxnLst/>
            <a:rect l="l" t="t" r="r" b="b"/>
            <a:pathLst>
              <a:path w="127000" h="457200">
                <a:moveTo>
                  <a:pt x="0" y="336884"/>
                </a:moveTo>
                <a:lnTo>
                  <a:pt x="31750" y="336884"/>
                </a:lnTo>
                <a:lnTo>
                  <a:pt x="31750" y="0"/>
                </a:lnTo>
                <a:lnTo>
                  <a:pt x="95250" y="0"/>
                </a:lnTo>
                <a:lnTo>
                  <a:pt x="95250" y="336884"/>
                </a:lnTo>
                <a:lnTo>
                  <a:pt x="127000" y="336884"/>
                </a:lnTo>
                <a:lnTo>
                  <a:pt x="63500" y="457200"/>
                </a:lnTo>
                <a:lnTo>
                  <a:pt x="0" y="33688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14850" y="4845050"/>
            <a:ext cx="127000" cy="457200"/>
          </a:xfrm>
          <a:custGeom>
            <a:avLst/>
            <a:gdLst/>
            <a:ahLst/>
            <a:cxnLst/>
            <a:rect l="l" t="t" r="r" b="b"/>
            <a:pathLst>
              <a:path w="127000" h="457200">
                <a:moveTo>
                  <a:pt x="127000" y="336880"/>
                </a:moveTo>
                <a:lnTo>
                  <a:pt x="0" y="336880"/>
                </a:lnTo>
                <a:lnTo>
                  <a:pt x="63500" y="457200"/>
                </a:lnTo>
                <a:lnTo>
                  <a:pt x="127000" y="336880"/>
                </a:lnTo>
                <a:close/>
              </a:path>
              <a:path w="127000" h="457200">
                <a:moveTo>
                  <a:pt x="95250" y="0"/>
                </a:moveTo>
                <a:lnTo>
                  <a:pt x="31750" y="0"/>
                </a:lnTo>
                <a:lnTo>
                  <a:pt x="31750" y="336880"/>
                </a:lnTo>
                <a:lnTo>
                  <a:pt x="95250" y="336880"/>
                </a:lnTo>
                <a:lnTo>
                  <a:pt x="9525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14850" y="4845050"/>
            <a:ext cx="127000" cy="457200"/>
          </a:xfrm>
          <a:custGeom>
            <a:avLst/>
            <a:gdLst/>
            <a:ahLst/>
            <a:cxnLst/>
            <a:rect l="l" t="t" r="r" b="b"/>
            <a:pathLst>
              <a:path w="127000" h="457200">
                <a:moveTo>
                  <a:pt x="0" y="336884"/>
                </a:moveTo>
                <a:lnTo>
                  <a:pt x="31750" y="336884"/>
                </a:lnTo>
                <a:lnTo>
                  <a:pt x="31750" y="0"/>
                </a:lnTo>
                <a:lnTo>
                  <a:pt x="95250" y="0"/>
                </a:lnTo>
                <a:lnTo>
                  <a:pt x="95250" y="336884"/>
                </a:lnTo>
                <a:lnTo>
                  <a:pt x="127000" y="336884"/>
                </a:lnTo>
                <a:lnTo>
                  <a:pt x="63500" y="457200"/>
                </a:lnTo>
                <a:lnTo>
                  <a:pt x="0" y="33688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14850" y="5784850"/>
            <a:ext cx="127000" cy="381000"/>
          </a:xfrm>
          <a:custGeom>
            <a:avLst/>
            <a:gdLst/>
            <a:ahLst/>
            <a:cxnLst/>
            <a:rect l="l" t="t" r="r" b="b"/>
            <a:pathLst>
              <a:path w="127000" h="381000">
                <a:moveTo>
                  <a:pt x="127000" y="282039"/>
                </a:moveTo>
                <a:lnTo>
                  <a:pt x="0" y="282039"/>
                </a:lnTo>
                <a:lnTo>
                  <a:pt x="63500" y="381000"/>
                </a:lnTo>
                <a:lnTo>
                  <a:pt x="127000" y="282039"/>
                </a:lnTo>
                <a:close/>
              </a:path>
              <a:path w="127000" h="381000">
                <a:moveTo>
                  <a:pt x="95250" y="0"/>
                </a:moveTo>
                <a:lnTo>
                  <a:pt x="31750" y="0"/>
                </a:lnTo>
                <a:lnTo>
                  <a:pt x="31750" y="282039"/>
                </a:lnTo>
                <a:lnTo>
                  <a:pt x="95250" y="282039"/>
                </a:lnTo>
                <a:lnTo>
                  <a:pt x="9525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14850" y="5784850"/>
            <a:ext cx="127000" cy="381000"/>
          </a:xfrm>
          <a:custGeom>
            <a:avLst/>
            <a:gdLst/>
            <a:ahLst/>
            <a:cxnLst/>
            <a:rect l="l" t="t" r="r" b="b"/>
            <a:pathLst>
              <a:path w="127000" h="381000">
                <a:moveTo>
                  <a:pt x="0" y="282039"/>
                </a:moveTo>
                <a:lnTo>
                  <a:pt x="31750" y="282039"/>
                </a:lnTo>
                <a:lnTo>
                  <a:pt x="31750" y="0"/>
                </a:lnTo>
                <a:lnTo>
                  <a:pt x="95250" y="0"/>
                </a:lnTo>
                <a:lnTo>
                  <a:pt x="95250" y="282039"/>
                </a:lnTo>
                <a:lnTo>
                  <a:pt x="127000" y="282039"/>
                </a:lnTo>
                <a:lnTo>
                  <a:pt x="63500" y="381000"/>
                </a:lnTo>
                <a:lnTo>
                  <a:pt x="0" y="28203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02999" y="6643813"/>
            <a:ext cx="26066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Dr. 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Abeer  </a:t>
            </a:r>
            <a:r>
              <a:rPr dirty="0" sz="1000" spc="-15">
                <a:solidFill>
                  <a:srgbClr val="595959"/>
                </a:solidFill>
                <a:latin typeface="Times New Roman"/>
                <a:cs typeface="Times New Roman"/>
              </a:rPr>
              <a:t>A.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Al-Masri,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Faculty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Medicine,</a:t>
            </a:r>
            <a:r>
              <a:rPr dirty="0" sz="1000" spc="1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595959"/>
                </a:solidFill>
                <a:latin typeface="Times New Roman"/>
                <a:cs typeface="Times New Roman"/>
              </a:rPr>
              <a:t>KSU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23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700" y="698500"/>
            <a:ext cx="8648700" cy="863600"/>
          </a:xfrm>
          <a:custGeom>
            <a:avLst/>
            <a:gdLst/>
            <a:ahLst/>
            <a:cxnLst/>
            <a:rect l="l" t="t" r="r" b="b"/>
            <a:pathLst>
              <a:path w="8648700" h="863600">
                <a:moveTo>
                  <a:pt x="0" y="863600"/>
                </a:moveTo>
                <a:lnTo>
                  <a:pt x="8648700" y="863600"/>
                </a:lnTo>
                <a:lnTo>
                  <a:pt x="8648700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8FD2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7830" rIns="0" bIns="0" rtlCol="0" vert="horz">
            <a:spAutoFit/>
          </a:bodyPr>
          <a:lstStyle/>
          <a:p>
            <a:pPr marL="1772285">
              <a:lnSpc>
                <a:spcPct val="100000"/>
              </a:lnSpc>
            </a:pPr>
            <a:r>
              <a:rPr dirty="0" spc="175"/>
              <a:t>S</a:t>
            </a:r>
            <a:r>
              <a:rPr dirty="0" spc="210"/>
              <a:t>I</a:t>
            </a:r>
            <a:r>
              <a:rPr dirty="0" spc="165"/>
              <a:t>GN</a:t>
            </a:r>
            <a:r>
              <a:rPr dirty="0" spc="175"/>
              <a:t>S</a:t>
            </a:r>
            <a:r>
              <a:rPr dirty="0" spc="220"/>
              <a:t>/</a:t>
            </a:r>
            <a:r>
              <a:rPr dirty="0" spc="175"/>
              <a:t>S</a:t>
            </a:r>
            <a:r>
              <a:rPr dirty="0" spc="220"/>
              <a:t>Y</a:t>
            </a:r>
            <a:r>
              <a:rPr dirty="0" spc="155"/>
              <a:t>M</a:t>
            </a:r>
            <a:r>
              <a:rPr dirty="0" spc="175"/>
              <a:t>P</a:t>
            </a:r>
            <a:r>
              <a:rPr dirty="0" spc="-25"/>
              <a:t>T</a:t>
            </a:r>
            <a:r>
              <a:rPr dirty="0" spc="165"/>
              <a:t>O</a:t>
            </a:r>
            <a:r>
              <a:rPr dirty="0" spc="155"/>
              <a:t>M</a:t>
            </a:r>
            <a:r>
              <a:rPr dirty="0" spc="175"/>
              <a:t>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3972" y="1099845"/>
            <a:ext cx="8045450" cy="525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289560">
              <a:lnSpc>
                <a:spcPts val="2820"/>
              </a:lnSpc>
            </a:pPr>
            <a:r>
              <a:rPr dirty="0" sz="2400" spc="140" b="1">
                <a:solidFill>
                  <a:srgbClr val="23595B"/>
                </a:solidFill>
                <a:latin typeface="Arial Black"/>
                <a:cs typeface="Arial Black"/>
              </a:rPr>
              <a:t>HYPOVOLEMIC</a:t>
            </a:r>
            <a:r>
              <a:rPr dirty="0" sz="2400" spc="-10" b="1">
                <a:solidFill>
                  <a:srgbClr val="23595B"/>
                </a:solidFill>
                <a:latin typeface="Arial Black"/>
                <a:cs typeface="Arial Black"/>
              </a:rPr>
              <a:t> </a:t>
            </a:r>
            <a:r>
              <a:rPr dirty="0" sz="2400" spc="155" b="1">
                <a:solidFill>
                  <a:srgbClr val="23595B"/>
                </a:solidFill>
                <a:latin typeface="Arial Black"/>
                <a:cs typeface="Arial Black"/>
              </a:rPr>
              <a:t>SHOCK</a:t>
            </a:r>
            <a:endParaRPr sz="2400">
              <a:latin typeface="Arial Black"/>
              <a:cs typeface="Arial Black"/>
            </a:endParaRPr>
          </a:p>
          <a:p>
            <a:pPr marL="368300" indent="-355600">
              <a:lnSpc>
                <a:spcPts val="3900"/>
              </a:lnSpc>
              <a:buClr>
                <a:srgbClr val="2A1A00"/>
              </a:buClr>
              <a:buSzPct val="150000"/>
              <a:buChar char="§"/>
              <a:tabLst>
                <a:tab pos="368300" algn="l"/>
              </a:tabLst>
            </a:pP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Hypotension… </a:t>
            </a:r>
            <a:r>
              <a:rPr dirty="0" sz="1900" spc="-20">
                <a:solidFill>
                  <a:srgbClr val="191917"/>
                </a:solidFill>
                <a:latin typeface="Arial"/>
                <a:cs typeface="Arial"/>
              </a:rPr>
              <a:t>(? </a:t>
            </a:r>
            <a:r>
              <a:rPr dirty="0" sz="1900">
                <a:solidFill>
                  <a:srgbClr val="191917"/>
                </a:solidFill>
                <a:latin typeface="Symbol"/>
                <a:cs typeface="Symbol"/>
              </a:rPr>
              <a:t></a:t>
            </a:r>
            <a:r>
              <a:rPr dirty="0" sz="1900">
                <a:solidFill>
                  <a:srgbClr val="191917"/>
                </a:solidFill>
                <a:latin typeface="Times New Roman"/>
                <a:cs typeface="Times New Roman"/>
              </a:rPr>
              <a:t> </a:t>
            </a:r>
            <a:r>
              <a:rPr dirty="0" sz="1900" spc="15">
                <a:solidFill>
                  <a:srgbClr val="191917"/>
                </a:solidFill>
                <a:latin typeface="Arial"/>
                <a:cs typeface="Arial"/>
              </a:rPr>
              <a:t>85/40</a:t>
            </a:r>
            <a:r>
              <a:rPr dirty="0" sz="1900" spc="9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25">
                <a:solidFill>
                  <a:srgbClr val="191917"/>
                </a:solidFill>
                <a:latin typeface="Arial"/>
                <a:cs typeface="Arial"/>
              </a:rPr>
              <a:t>mmHg)</a:t>
            </a:r>
            <a:endParaRPr sz="1900">
              <a:latin typeface="Arial"/>
              <a:cs typeface="Arial"/>
            </a:endParaRPr>
          </a:p>
          <a:p>
            <a:pPr marL="368300" indent="-355600">
              <a:lnSpc>
                <a:spcPct val="100000"/>
              </a:lnSpc>
              <a:spcBef>
                <a:spcPts val="140"/>
              </a:spcBef>
              <a:buClr>
                <a:srgbClr val="2A1A00"/>
              </a:buClr>
              <a:buSzPct val="150000"/>
              <a:buChar char="§"/>
              <a:tabLst>
                <a:tab pos="368300" algn="l"/>
              </a:tabLst>
            </a:pPr>
            <a:r>
              <a:rPr dirty="0" sz="2200" spc="-35">
                <a:solidFill>
                  <a:srgbClr val="191917"/>
                </a:solidFill>
                <a:latin typeface="Arial"/>
                <a:cs typeface="Arial"/>
              </a:rPr>
              <a:t>Tachycardia…</a:t>
            </a:r>
            <a:r>
              <a:rPr dirty="0" sz="2200" spc="17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20">
                <a:solidFill>
                  <a:srgbClr val="191917"/>
                </a:solidFill>
                <a:latin typeface="Arial"/>
                <a:cs typeface="Arial"/>
              </a:rPr>
              <a:t>Compensation</a:t>
            </a:r>
            <a:r>
              <a:rPr dirty="0" sz="1900" spc="-19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91917"/>
                </a:solidFill>
                <a:latin typeface="Arial"/>
                <a:cs typeface="Arial"/>
              </a:rPr>
              <a:t>for</a:t>
            </a:r>
            <a:r>
              <a:rPr dirty="0" sz="1900" spc="-16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91917"/>
                </a:solidFill>
                <a:latin typeface="Arial"/>
                <a:cs typeface="Arial"/>
              </a:rPr>
              <a:t>↓</a:t>
            </a:r>
            <a:r>
              <a:rPr dirty="0" sz="1900" spc="15">
                <a:solidFill>
                  <a:srgbClr val="191917"/>
                </a:solidFill>
                <a:latin typeface="Arial"/>
                <a:cs typeface="Arial"/>
              </a:rPr>
              <a:t> MAP</a:t>
            </a:r>
            <a:r>
              <a:rPr dirty="0" sz="1900" spc="-10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35">
                <a:solidFill>
                  <a:srgbClr val="191917"/>
                </a:solidFill>
                <a:latin typeface="Arial"/>
                <a:cs typeface="Arial"/>
              </a:rPr>
              <a:t>sensed</a:t>
            </a:r>
            <a:r>
              <a:rPr dirty="0" sz="1900" spc="-19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20">
                <a:solidFill>
                  <a:srgbClr val="191917"/>
                </a:solidFill>
                <a:latin typeface="Arial"/>
                <a:cs typeface="Arial"/>
              </a:rPr>
              <a:t>by</a:t>
            </a:r>
            <a:r>
              <a:rPr dirty="0" sz="1900" spc="-8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15">
                <a:solidFill>
                  <a:srgbClr val="191917"/>
                </a:solidFill>
                <a:latin typeface="Arial"/>
                <a:cs typeface="Arial"/>
              </a:rPr>
              <a:t>Baroreceptors.</a:t>
            </a:r>
            <a:endParaRPr sz="1900">
              <a:latin typeface="Arial"/>
              <a:cs typeface="Arial"/>
            </a:endParaRPr>
          </a:p>
          <a:p>
            <a:pPr marL="368300" indent="-355600">
              <a:lnSpc>
                <a:spcPct val="100000"/>
              </a:lnSpc>
              <a:spcBef>
                <a:spcPts val="40"/>
              </a:spcBef>
              <a:buClr>
                <a:srgbClr val="2A1A00"/>
              </a:buClr>
              <a:buSzPct val="150000"/>
              <a:buChar char="§"/>
              <a:tabLst>
                <a:tab pos="368300" algn="l"/>
              </a:tabLst>
            </a:pP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Rapid, weak, </a:t>
            </a:r>
            <a:r>
              <a:rPr dirty="0" sz="2200">
                <a:solidFill>
                  <a:srgbClr val="191917"/>
                </a:solidFill>
                <a:latin typeface="Arial"/>
                <a:cs typeface="Arial"/>
              </a:rPr>
              <a:t>&amp; </a:t>
            </a: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thready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pulse… </a:t>
            </a:r>
            <a:r>
              <a:rPr dirty="0" sz="1900" spc="-20">
                <a:solidFill>
                  <a:srgbClr val="191917"/>
                </a:solidFill>
                <a:latin typeface="Arial"/>
                <a:cs typeface="Arial"/>
              </a:rPr>
              <a:t>(?</a:t>
            </a:r>
            <a:r>
              <a:rPr dirty="0" sz="1900" spc="38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5">
                <a:solidFill>
                  <a:srgbClr val="191917"/>
                </a:solidFill>
                <a:latin typeface="Arial"/>
                <a:cs typeface="Arial"/>
              </a:rPr>
              <a:t>140/min).</a:t>
            </a:r>
            <a:endParaRPr sz="1900">
              <a:latin typeface="Arial"/>
              <a:cs typeface="Arial"/>
            </a:endParaRPr>
          </a:p>
          <a:p>
            <a:pPr marL="368300" indent="-355600">
              <a:lnSpc>
                <a:spcPct val="100000"/>
              </a:lnSpc>
              <a:spcBef>
                <a:spcPts val="140"/>
              </a:spcBef>
              <a:buClr>
                <a:srgbClr val="2A1A00"/>
              </a:buClr>
              <a:buSzPct val="150000"/>
              <a:buChar char="§"/>
              <a:tabLst>
                <a:tab pos="368300" algn="l"/>
              </a:tabLst>
            </a:pP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Intense</a:t>
            </a: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thirst.</a:t>
            </a:r>
            <a:endParaRPr sz="2200">
              <a:latin typeface="Arial"/>
              <a:cs typeface="Arial"/>
            </a:endParaRPr>
          </a:p>
          <a:p>
            <a:pPr marL="368300" marR="5080" indent="-355600">
              <a:lnSpc>
                <a:spcPct val="93400"/>
              </a:lnSpc>
              <a:spcBef>
                <a:spcPts val="300"/>
              </a:spcBef>
              <a:buClr>
                <a:srgbClr val="2A1A00"/>
              </a:buClr>
              <a:buSzPct val="150000"/>
              <a:buChar char="§"/>
              <a:tabLst>
                <a:tab pos="368300" algn="l"/>
              </a:tabLst>
            </a:pPr>
            <a:r>
              <a:rPr dirty="0" sz="2200" spc="-45">
                <a:solidFill>
                  <a:srgbClr val="191917"/>
                </a:solidFill>
                <a:latin typeface="Arial"/>
                <a:cs typeface="Arial"/>
              </a:rPr>
              <a:t>Tachypnea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(rapid respiration)… </a:t>
            </a:r>
            <a:r>
              <a:rPr dirty="0" sz="1900" spc="20">
                <a:solidFill>
                  <a:srgbClr val="191917"/>
                </a:solidFill>
                <a:latin typeface="Arial"/>
                <a:cs typeface="Arial"/>
              </a:rPr>
              <a:t>Compensation </a:t>
            </a:r>
            <a:r>
              <a:rPr dirty="0" sz="1900">
                <a:solidFill>
                  <a:srgbClr val="191917"/>
                </a:solidFill>
                <a:latin typeface="Arial"/>
                <a:cs typeface="Arial"/>
              </a:rPr>
              <a:t>for </a:t>
            </a:r>
            <a:r>
              <a:rPr dirty="0" sz="1900" spc="25">
                <a:solidFill>
                  <a:srgbClr val="191917"/>
                </a:solidFill>
                <a:latin typeface="Arial"/>
                <a:cs typeface="Arial"/>
              </a:rPr>
              <a:t>hypoxia </a:t>
            </a:r>
            <a:r>
              <a:rPr dirty="0" sz="1900" spc="35">
                <a:solidFill>
                  <a:srgbClr val="191917"/>
                </a:solidFill>
                <a:latin typeface="Arial"/>
                <a:cs typeface="Arial"/>
              </a:rPr>
              <a:t>sensed  </a:t>
            </a:r>
            <a:r>
              <a:rPr dirty="0" sz="1900" spc="20">
                <a:solidFill>
                  <a:srgbClr val="191917"/>
                </a:solidFill>
                <a:latin typeface="Arial"/>
                <a:cs typeface="Arial"/>
              </a:rPr>
              <a:t>by</a:t>
            </a:r>
            <a:r>
              <a:rPr dirty="0" sz="1900" spc="-17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20">
                <a:solidFill>
                  <a:srgbClr val="191917"/>
                </a:solidFill>
                <a:latin typeface="Arial"/>
                <a:cs typeface="Arial"/>
              </a:rPr>
              <a:t>Chemoreceptors.</a:t>
            </a:r>
            <a:endParaRPr sz="1900">
              <a:latin typeface="Arial"/>
              <a:cs typeface="Arial"/>
            </a:endParaRPr>
          </a:p>
          <a:p>
            <a:pPr marL="368300" indent="-355600">
              <a:lnSpc>
                <a:spcPct val="100000"/>
              </a:lnSpc>
              <a:spcBef>
                <a:spcPts val="320"/>
              </a:spcBef>
              <a:buClr>
                <a:srgbClr val="2A1A00"/>
              </a:buClr>
              <a:buSzPct val="150000"/>
              <a:buChar char="§"/>
              <a:tabLst>
                <a:tab pos="368300" algn="l"/>
              </a:tabLst>
            </a:pP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Restlessness… </a:t>
            </a:r>
            <a:r>
              <a:rPr dirty="0" sz="1900" spc="25">
                <a:solidFill>
                  <a:srgbClr val="191917"/>
                </a:solidFill>
                <a:latin typeface="Arial"/>
                <a:cs typeface="Arial"/>
              </a:rPr>
              <a:t>due </a:t>
            </a:r>
            <a:r>
              <a:rPr dirty="0" sz="1900" spc="-15">
                <a:solidFill>
                  <a:srgbClr val="191917"/>
                </a:solidFill>
                <a:latin typeface="Arial"/>
                <a:cs typeface="Arial"/>
              </a:rPr>
              <a:t>to</a:t>
            </a:r>
            <a:r>
              <a:rPr dirty="0" sz="1900" spc="-4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20">
                <a:solidFill>
                  <a:srgbClr val="191917"/>
                </a:solidFill>
                <a:latin typeface="Arial"/>
                <a:cs typeface="Arial"/>
              </a:rPr>
              <a:t>hypo-perfusion.</a:t>
            </a:r>
            <a:endParaRPr sz="1900">
              <a:latin typeface="Arial"/>
              <a:cs typeface="Arial"/>
            </a:endParaRPr>
          </a:p>
          <a:p>
            <a:pPr marL="368300" indent="-355600">
              <a:lnSpc>
                <a:spcPct val="100000"/>
              </a:lnSpc>
              <a:spcBef>
                <a:spcPts val="140"/>
              </a:spcBef>
              <a:buClr>
                <a:srgbClr val="2A1A00"/>
              </a:buClr>
              <a:buSzPct val="150000"/>
              <a:buChar char="§"/>
              <a:tabLst>
                <a:tab pos="368300" algn="l"/>
              </a:tabLst>
            </a:pP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Cold, pale </a:t>
            </a:r>
            <a:r>
              <a:rPr dirty="0" sz="2200" spc="-5">
                <a:solidFill>
                  <a:srgbClr val="191917"/>
                </a:solidFill>
                <a:latin typeface="Arial"/>
                <a:cs typeface="Arial"/>
              </a:rPr>
              <a:t>skin… </a:t>
            </a:r>
            <a:r>
              <a:rPr dirty="0" sz="1900" spc="25">
                <a:solidFill>
                  <a:srgbClr val="191917"/>
                </a:solidFill>
                <a:latin typeface="Arial"/>
                <a:cs typeface="Arial"/>
              </a:rPr>
              <a:t>due </a:t>
            </a:r>
            <a:r>
              <a:rPr dirty="0" sz="1900" spc="-15">
                <a:solidFill>
                  <a:srgbClr val="191917"/>
                </a:solidFill>
                <a:latin typeface="Arial"/>
                <a:cs typeface="Arial"/>
              </a:rPr>
              <a:t>to</a:t>
            </a:r>
            <a:r>
              <a:rPr dirty="0" sz="1900" spc="1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20">
                <a:solidFill>
                  <a:srgbClr val="191917"/>
                </a:solidFill>
                <a:latin typeface="Arial"/>
                <a:cs typeface="Arial"/>
              </a:rPr>
              <a:t>hypo-perfusion.</a:t>
            </a:r>
            <a:endParaRPr sz="1900">
              <a:latin typeface="Arial"/>
              <a:cs typeface="Arial"/>
            </a:endParaRPr>
          </a:p>
          <a:p>
            <a:pPr marL="368300" indent="-355600">
              <a:lnSpc>
                <a:spcPct val="100000"/>
              </a:lnSpc>
              <a:spcBef>
                <a:spcPts val="40"/>
              </a:spcBef>
              <a:buClr>
                <a:srgbClr val="2A1A00"/>
              </a:buClr>
              <a:buSzPct val="150000"/>
              <a:buChar char="§"/>
              <a:tabLst>
                <a:tab pos="368300" algn="l"/>
              </a:tabLst>
            </a:pP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Oliguria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(low urine </a:t>
            </a: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output)/ </a:t>
            </a: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Anuria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(no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urine</a:t>
            </a:r>
            <a:r>
              <a:rPr dirty="0" sz="2200" spc="50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output).</a:t>
            </a:r>
            <a:endParaRPr sz="2200">
              <a:latin typeface="Arial"/>
              <a:cs typeface="Arial"/>
            </a:endParaRPr>
          </a:p>
          <a:p>
            <a:pPr marL="368300" indent="-355600">
              <a:lnSpc>
                <a:spcPct val="100000"/>
              </a:lnSpc>
              <a:spcBef>
                <a:spcPts val="40"/>
              </a:spcBef>
              <a:buClr>
                <a:srgbClr val="2A1A00"/>
              </a:buClr>
              <a:buSzPct val="150000"/>
              <a:buChar char="§"/>
              <a:tabLst>
                <a:tab pos="368300" algn="l"/>
              </a:tabLst>
            </a:pPr>
            <a:r>
              <a:rPr dirty="0" sz="2200" spc="-5">
                <a:solidFill>
                  <a:srgbClr val="191917"/>
                </a:solidFill>
                <a:latin typeface="Arial"/>
                <a:cs typeface="Arial"/>
              </a:rPr>
              <a:t>Blood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test: </a:t>
            </a: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Lactic</a:t>
            </a:r>
            <a:r>
              <a:rPr dirty="0" sz="2200" spc="12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acidosis.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33099" y="6638728"/>
            <a:ext cx="26066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Dr. 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Abeer  </a:t>
            </a:r>
            <a:r>
              <a:rPr dirty="0" sz="1000" spc="-15">
                <a:solidFill>
                  <a:srgbClr val="595959"/>
                </a:solidFill>
                <a:latin typeface="Times New Roman"/>
                <a:cs typeface="Times New Roman"/>
              </a:rPr>
              <a:t>A.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Al-Masri,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Faculty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Medicine,</a:t>
            </a:r>
            <a:r>
              <a:rPr dirty="0" sz="1000" spc="1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595959"/>
                </a:solidFill>
                <a:latin typeface="Times New Roman"/>
                <a:cs typeface="Times New Roman"/>
              </a:rPr>
              <a:t>KSU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3912" y="1818538"/>
            <a:ext cx="7882890" cy="2532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8300" indent="-355600">
              <a:lnSpc>
                <a:spcPct val="100000"/>
              </a:lnSpc>
              <a:buClr>
                <a:srgbClr val="2A1A00"/>
              </a:buClr>
              <a:buFont typeface="Gill Sans MT"/>
              <a:buChar char="–"/>
              <a:tabLst>
                <a:tab pos="367665" algn="l"/>
                <a:tab pos="368300" algn="l"/>
              </a:tabLst>
            </a:pP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Similar signs </a:t>
            </a:r>
            <a:r>
              <a:rPr dirty="0" sz="2400">
                <a:solidFill>
                  <a:srgbClr val="191917"/>
                </a:solidFill>
                <a:latin typeface="Arial"/>
                <a:cs typeface="Arial"/>
              </a:rPr>
              <a:t>&amp; </a:t>
            </a:r>
            <a:r>
              <a:rPr dirty="0" sz="2400" spc="-5">
                <a:solidFill>
                  <a:srgbClr val="191917"/>
                </a:solidFill>
                <a:latin typeface="Arial"/>
                <a:cs typeface="Arial"/>
              </a:rPr>
              <a:t>symptoms </a:t>
            </a:r>
            <a:r>
              <a:rPr dirty="0" sz="2400" spc="15">
                <a:solidFill>
                  <a:srgbClr val="191917"/>
                </a:solidFill>
                <a:latin typeface="Arial"/>
                <a:cs typeface="Arial"/>
              </a:rPr>
              <a:t>to </a:t>
            </a:r>
            <a:r>
              <a:rPr dirty="0" sz="2400" spc="-10">
                <a:solidFill>
                  <a:srgbClr val="191917"/>
                </a:solidFill>
                <a:latin typeface="Arial"/>
                <a:cs typeface="Arial"/>
              </a:rPr>
              <a:t>that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of </a:t>
            </a: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hypovolemic </a:t>
            </a:r>
            <a:r>
              <a:rPr dirty="0" sz="2400" spc="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shock.</a:t>
            </a:r>
            <a:endParaRPr sz="2400">
              <a:latin typeface="Arial"/>
              <a:cs typeface="Arial"/>
            </a:endParaRPr>
          </a:p>
          <a:p>
            <a:pPr marL="368300" indent="-355600">
              <a:lnSpc>
                <a:spcPct val="100000"/>
              </a:lnSpc>
              <a:spcBef>
                <a:spcPts val="2020"/>
              </a:spcBef>
              <a:buClr>
                <a:srgbClr val="2A1A00"/>
              </a:buClr>
              <a:buFont typeface="Gill Sans MT"/>
              <a:buChar char="–"/>
              <a:tabLst>
                <a:tab pos="367665" algn="l"/>
                <a:tab pos="368300" algn="l"/>
              </a:tabLst>
            </a:pP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Congestion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of </a:t>
            </a:r>
            <a:r>
              <a:rPr dirty="0" sz="2400" spc="-30">
                <a:solidFill>
                  <a:srgbClr val="191917"/>
                </a:solidFill>
                <a:latin typeface="Arial"/>
                <a:cs typeface="Arial"/>
              </a:rPr>
              <a:t>lungs </a:t>
            </a:r>
            <a:r>
              <a:rPr dirty="0" sz="2400">
                <a:solidFill>
                  <a:srgbClr val="191917"/>
                </a:solidFill>
                <a:latin typeface="Arial"/>
                <a:cs typeface="Arial"/>
              </a:rPr>
              <a:t>&amp;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viscera:</a:t>
            </a:r>
            <a:r>
              <a:rPr dirty="0" sz="2400" spc="52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(CXR)</a:t>
            </a:r>
            <a:endParaRPr sz="2400">
              <a:latin typeface="Arial"/>
              <a:cs typeface="Arial"/>
            </a:endParaRPr>
          </a:p>
          <a:p>
            <a:pPr lvl="1" marL="1003300" indent="-368300">
              <a:lnSpc>
                <a:spcPct val="100000"/>
              </a:lnSpc>
              <a:spcBef>
                <a:spcPts val="1520"/>
              </a:spcBef>
              <a:buClr>
                <a:srgbClr val="2A1A00"/>
              </a:buClr>
              <a:buFont typeface="Courier New"/>
              <a:buChar char="o"/>
              <a:tabLst>
                <a:tab pos="1003300" algn="l"/>
              </a:tabLst>
            </a:pPr>
            <a:r>
              <a:rPr dirty="0" sz="2400" spc="-5">
                <a:solidFill>
                  <a:srgbClr val="191917"/>
                </a:solidFill>
                <a:latin typeface="Arial"/>
                <a:cs typeface="Arial"/>
              </a:rPr>
              <a:t>Interstitial </a:t>
            </a: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pulmonary</a:t>
            </a:r>
            <a:r>
              <a:rPr dirty="0" sz="2400" spc="15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oedema.</a:t>
            </a:r>
            <a:endParaRPr sz="2400">
              <a:latin typeface="Arial"/>
              <a:cs typeface="Arial"/>
            </a:endParaRPr>
          </a:p>
          <a:p>
            <a:pPr lvl="1" marL="1003300" indent="-368300">
              <a:lnSpc>
                <a:spcPct val="100000"/>
              </a:lnSpc>
              <a:spcBef>
                <a:spcPts val="919"/>
              </a:spcBef>
              <a:buClr>
                <a:srgbClr val="2A1A00"/>
              </a:buClr>
              <a:buFont typeface="Courier New"/>
              <a:buChar char="o"/>
              <a:tabLst>
                <a:tab pos="1003300" algn="l"/>
              </a:tabLst>
            </a:pP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Alveolar</a:t>
            </a:r>
            <a:r>
              <a:rPr dirty="0" sz="2400" spc="16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edema.</a:t>
            </a:r>
            <a:endParaRPr sz="2400">
              <a:latin typeface="Arial"/>
              <a:cs typeface="Arial"/>
            </a:endParaRPr>
          </a:p>
          <a:p>
            <a:pPr lvl="1" marL="1003300" indent="-368300">
              <a:lnSpc>
                <a:spcPct val="100000"/>
              </a:lnSpc>
              <a:spcBef>
                <a:spcPts val="820"/>
              </a:spcBef>
              <a:buClr>
                <a:srgbClr val="2A1A00"/>
              </a:buClr>
              <a:buFont typeface="Courier New"/>
              <a:buChar char="o"/>
              <a:tabLst>
                <a:tab pos="1003300" algn="l"/>
              </a:tabLst>
            </a:pPr>
            <a:r>
              <a:rPr dirty="0" sz="2400" spc="-45">
                <a:solidFill>
                  <a:srgbClr val="191917"/>
                </a:solidFill>
                <a:latin typeface="Arial"/>
                <a:cs typeface="Arial"/>
              </a:rPr>
              <a:t>Cardiomegaly.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3700" y="698500"/>
            <a:ext cx="8648700" cy="863600"/>
          </a:xfrm>
          <a:custGeom>
            <a:avLst/>
            <a:gdLst/>
            <a:ahLst/>
            <a:cxnLst/>
            <a:rect l="l" t="t" r="r" b="b"/>
            <a:pathLst>
              <a:path w="8648700" h="863600">
                <a:moveTo>
                  <a:pt x="0" y="863600"/>
                </a:moveTo>
                <a:lnTo>
                  <a:pt x="8648700" y="863600"/>
                </a:lnTo>
                <a:lnTo>
                  <a:pt x="8648700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8FD2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59443" y="668045"/>
            <a:ext cx="4107179" cy="8166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165"/>
              <a:t>SIGNS/SYMPTOMS: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400" spc="165">
                <a:solidFill>
                  <a:srgbClr val="23595B"/>
                </a:solidFill>
              </a:rPr>
              <a:t>CARDIOGENIC</a:t>
            </a:r>
            <a:r>
              <a:rPr dirty="0" sz="2400" spc="-155">
                <a:solidFill>
                  <a:srgbClr val="23595B"/>
                </a:solidFill>
              </a:rPr>
              <a:t> </a:t>
            </a:r>
            <a:r>
              <a:rPr dirty="0" sz="2400" spc="155">
                <a:solidFill>
                  <a:srgbClr val="23595B"/>
                </a:solidFill>
              </a:rPr>
              <a:t>SHOCK</a:t>
            </a:r>
            <a:r>
              <a:rPr dirty="0" sz="2400" spc="-570">
                <a:solidFill>
                  <a:srgbClr val="23595B"/>
                </a:solidFill>
              </a:rPr>
              <a:t> 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933099" y="6638728"/>
            <a:ext cx="26066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Dr. 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Abeer  </a:t>
            </a:r>
            <a:r>
              <a:rPr dirty="0" sz="1000" spc="-15">
                <a:solidFill>
                  <a:srgbClr val="595959"/>
                </a:solidFill>
                <a:latin typeface="Times New Roman"/>
                <a:cs typeface="Times New Roman"/>
              </a:rPr>
              <a:t>A.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Al-Masri,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Faculty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Medicine,</a:t>
            </a:r>
            <a:r>
              <a:rPr dirty="0" sz="1000" spc="1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595959"/>
                </a:solidFill>
                <a:latin typeface="Times New Roman"/>
                <a:cs typeface="Times New Roman"/>
              </a:rPr>
              <a:t>KSU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135" y="1908898"/>
            <a:ext cx="779399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18465" algn="l"/>
              </a:tabLst>
            </a:pPr>
            <a:r>
              <a:rPr dirty="0" sz="1900" spc="635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Patient flushed </a:t>
            </a:r>
            <a:r>
              <a:rPr dirty="0" sz="2400">
                <a:solidFill>
                  <a:srgbClr val="191917"/>
                </a:solidFill>
                <a:latin typeface="Arial"/>
                <a:cs typeface="Arial"/>
              </a:rPr>
              <a:t>&amp;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warm </a:t>
            </a: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due </a:t>
            </a:r>
            <a:r>
              <a:rPr dirty="0" sz="2400" spc="15">
                <a:solidFill>
                  <a:srgbClr val="191917"/>
                </a:solidFill>
                <a:latin typeface="Arial"/>
                <a:cs typeface="Arial"/>
              </a:rPr>
              <a:t>to </a:t>
            </a: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his hyperdynamic </a:t>
            </a:r>
            <a:r>
              <a:rPr dirty="0" sz="2400" spc="17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191917"/>
                </a:solidFill>
                <a:latin typeface="Arial"/>
                <a:cs typeface="Arial"/>
              </a:rPr>
              <a:t>state.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3700" y="698500"/>
            <a:ext cx="8648700" cy="863600"/>
          </a:xfrm>
          <a:custGeom>
            <a:avLst/>
            <a:gdLst/>
            <a:ahLst/>
            <a:cxnLst/>
            <a:rect l="l" t="t" r="r" b="b"/>
            <a:pathLst>
              <a:path w="8648700" h="863600">
                <a:moveTo>
                  <a:pt x="0" y="863600"/>
                </a:moveTo>
                <a:lnTo>
                  <a:pt x="8648700" y="863600"/>
                </a:lnTo>
                <a:lnTo>
                  <a:pt x="8648700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8FD2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72105" y="668045"/>
            <a:ext cx="4077970" cy="8166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pc="175"/>
              <a:t>S</a:t>
            </a:r>
            <a:r>
              <a:rPr dirty="0" spc="210"/>
              <a:t>I</a:t>
            </a:r>
            <a:r>
              <a:rPr dirty="0" spc="165"/>
              <a:t>GN</a:t>
            </a:r>
            <a:r>
              <a:rPr dirty="0" spc="175"/>
              <a:t>S</a:t>
            </a:r>
            <a:r>
              <a:rPr dirty="0" spc="220"/>
              <a:t>/</a:t>
            </a:r>
            <a:r>
              <a:rPr dirty="0" spc="175"/>
              <a:t>S</a:t>
            </a:r>
            <a:r>
              <a:rPr dirty="0" spc="220"/>
              <a:t>Y</a:t>
            </a:r>
            <a:r>
              <a:rPr dirty="0" spc="155"/>
              <a:t>M</a:t>
            </a:r>
            <a:r>
              <a:rPr dirty="0" spc="175"/>
              <a:t>P</a:t>
            </a:r>
            <a:r>
              <a:rPr dirty="0" spc="-25"/>
              <a:t>T</a:t>
            </a:r>
            <a:r>
              <a:rPr dirty="0" spc="165"/>
              <a:t>O</a:t>
            </a:r>
            <a:r>
              <a:rPr dirty="0" spc="155"/>
              <a:t>M</a:t>
            </a:r>
            <a:r>
              <a:rPr dirty="0" spc="175"/>
              <a:t>S:</a:t>
            </a:r>
          </a:p>
          <a:p>
            <a:pPr algn="ctr" marR="5715">
              <a:lnSpc>
                <a:spcPct val="100000"/>
              </a:lnSpc>
              <a:spcBef>
                <a:spcPts val="40"/>
              </a:spcBef>
            </a:pPr>
            <a:r>
              <a:rPr dirty="0" sz="2400" spc="135">
                <a:solidFill>
                  <a:srgbClr val="23595B"/>
                </a:solidFill>
              </a:rPr>
              <a:t>SEPTIC</a:t>
            </a:r>
            <a:r>
              <a:rPr dirty="0" sz="2400" spc="160">
                <a:solidFill>
                  <a:srgbClr val="23595B"/>
                </a:solidFill>
              </a:rPr>
              <a:t> </a:t>
            </a:r>
            <a:r>
              <a:rPr dirty="0" sz="2400" spc="155">
                <a:solidFill>
                  <a:srgbClr val="23595B"/>
                </a:solidFill>
              </a:rPr>
              <a:t>SHOCK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933099" y="6638728"/>
            <a:ext cx="26066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Dr. 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Abeer  </a:t>
            </a:r>
            <a:r>
              <a:rPr dirty="0" sz="1000" spc="-15">
                <a:solidFill>
                  <a:srgbClr val="595959"/>
                </a:solidFill>
                <a:latin typeface="Times New Roman"/>
                <a:cs typeface="Times New Roman"/>
              </a:rPr>
              <a:t>A.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Al-Masri,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Faculty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Medicine,</a:t>
            </a:r>
            <a:r>
              <a:rPr dirty="0" sz="1000" spc="1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595959"/>
                </a:solidFill>
                <a:latin typeface="Times New Roman"/>
                <a:cs typeface="Times New Roman"/>
              </a:rPr>
              <a:t>KSU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23000" y="5765800"/>
            <a:ext cx="2921000" cy="109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658508" y="5918799"/>
            <a:ext cx="2165985" cy="790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10" b="1" i="1">
                <a:solidFill>
                  <a:srgbClr val="008000"/>
                </a:solidFill>
                <a:latin typeface="Brush Script MT"/>
                <a:cs typeface="Brush Script MT"/>
              </a:rPr>
              <a:t>Thank</a:t>
            </a:r>
            <a:r>
              <a:rPr dirty="0" sz="4800" spc="-170" b="1" i="1">
                <a:solidFill>
                  <a:srgbClr val="008000"/>
                </a:solidFill>
                <a:latin typeface="Brush Script MT"/>
                <a:cs typeface="Brush Script MT"/>
              </a:rPr>
              <a:t> </a:t>
            </a:r>
            <a:r>
              <a:rPr dirty="0" sz="4800" spc="-125" b="1" i="1">
                <a:solidFill>
                  <a:srgbClr val="008000"/>
                </a:solidFill>
                <a:latin typeface="Brush Script MT"/>
                <a:cs typeface="Brush Script MT"/>
              </a:rPr>
              <a:t>You</a:t>
            </a:r>
            <a:endParaRPr sz="480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1854" y="538238"/>
            <a:ext cx="4411345" cy="6686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260"/>
              </a:lnSpc>
            </a:pPr>
            <a:r>
              <a:rPr dirty="0" sz="4400" spc="155" b="0">
                <a:latin typeface="Impact"/>
                <a:cs typeface="Impact"/>
              </a:rPr>
              <a:t>BASIC UNIT </a:t>
            </a:r>
            <a:r>
              <a:rPr dirty="0" sz="4400" spc="95" b="0">
                <a:latin typeface="Impact"/>
                <a:cs typeface="Impact"/>
              </a:rPr>
              <a:t>OF</a:t>
            </a:r>
            <a:r>
              <a:rPr dirty="0" sz="4400" spc="75" b="0">
                <a:latin typeface="Impact"/>
                <a:cs typeface="Impact"/>
              </a:rPr>
              <a:t> </a:t>
            </a:r>
            <a:r>
              <a:rPr dirty="0" sz="4400" spc="175" b="0">
                <a:latin typeface="Impact"/>
                <a:cs typeface="Impact"/>
              </a:rPr>
              <a:t>LIFE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22600" y="4876800"/>
            <a:ext cx="31242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22600" y="3721100"/>
            <a:ext cx="26797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22600" y="2540000"/>
            <a:ext cx="3124200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85900" y="2082800"/>
            <a:ext cx="3124200" cy="3124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44700" y="3035300"/>
            <a:ext cx="2006600" cy="1066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275852" y="3050349"/>
            <a:ext cx="1537970" cy="9950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0" spc="5" b="1">
                <a:solidFill>
                  <a:srgbClr val="41313B"/>
                </a:solidFill>
                <a:latin typeface="Arial"/>
                <a:cs typeface="Arial"/>
              </a:rPr>
              <a:t>C</a:t>
            </a:r>
            <a:r>
              <a:rPr dirty="0" sz="6500" spc="-15" b="1">
                <a:solidFill>
                  <a:srgbClr val="41313B"/>
                </a:solidFill>
                <a:latin typeface="Arial"/>
                <a:cs typeface="Arial"/>
              </a:rPr>
              <a:t>e</a:t>
            </a:r>
            <a:r>
              <a:rPr dirty="0" sz="6500" spc="-5" b="1">
                <a:solidFill>
                  <a:srgbClr val="41313B"/>
                </a:solidFill>
                <a:latin typeface="Arial"/>
                <a:cs typeface="Arial"/>
              </a:rPr>
              <a:t>l</a:t>
            </a:r>
            <a:r>
              <a:rPr dirty="0" sz="6500" b="1">
                <a:solidFill>
                  <a:srgbClr val="41313B"/>
                </a:solidFill>
                <a:latin typeface="Arial"/>
                <a:cs typeface="Arial"/>
              </a:rPr>
              <a:t>l</a:t>
            </a:r>
            <a:endParaRPr sz="6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56200" y="1803400"/>
            <a:ext cx="1905000" cy="1536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700407" y="1938159"/>
            <a:ext cx="937260" cy="1275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3970">
              <a:lnSpc>
                <a:spcPts val="1550"/>
              </a:lnSpc>
            </a:pPr>
            <a:r>
              <a:rPr dirty="0" sz="1600" spc="-20" b="1">
                <a:latin typeface="Arial"/>
                <a:cs typeface="Arial"/>
              </a:rPr>
              <a:t>Gets</a:t>
            </a:r>
            <a:endParaRPr sz="1600">
              <a:latin typeface="Arial"/>
              <a:cs typeface="Arial"/>
            </a:endParaRPr>
          </a:p>
          <a:p>
            <a:pPr algn="ctr" marL="12700" marR="5080" indent="5715">
              <a:lnSpc>
                <a:spcPct val="85900"/>
              </a:lnSpc>
              <a:spcBef>
                <a:spcPts val="160"/>
              </a:spcBef>
            </a:pPr>
            <a:r>
              <a:rPr dirty="0" sz="1600" spc="-15" b="1">
                <a:latin typeface="Arial"/>
                <a:cs typeface="Arial"/>
              </a:rPr>
              <a:t>their  </a:t>
            </a:r>
            <a:r>
              <a:rPr dirty="0" sz="1600" spc="5" b="1">
                <a:latin typeface="Arial"/>
                <a:cs typeface="Arial"/>
              </a:rPr>
              <a:t>needed  energy</a:t>
            </a:r>
            <a:r>
              <a:rPr dirty="0" sz="1600" spc="-130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to  </a:t>
            </a:r>
            <a:r>
              <a:rPr dirty="0" sz="1600" spc="-5" b="1">
                <a:latin typeface="Arial"/>
                <a:cs typeface="Arial"/>
              </a:rPr>
              <a:t>stay  </a:t>
            </a:r>
            <a:r>
              <a:rPr dirty="0" sz="1600" spc="-10" b="1">
                <a:latin typeface="Arial"/>
                <a:cs typeface="Arial"/>
              </a:rPr>
              <a:t>alive.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51400" y="3314700"/>
            <a:ext cx="1625600" cy="990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332780" y="3448654"/>
            <a:ext cx="697230" cy="73914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algn="ctr" marL="12700" marR="5080" indent="-5715">
              <a:lnSpc>
                <a:spcPts val="1400"/>
              </a:lnSpc>
              <a:spcBef>
                <a:spcPts val="30"/>
              </a:spcBef>
            </a:pPr>
            <a:r>
              <a:rPr dirty="0" sz="1400" spc="-15" b="1">
                <a:latin typeface="Arial"/>
                <a:cs typeface="Arial"/>
              </a:rPr>
              <a:t>No  </a:t>
            </a:r>
            <a:r>
              <a:rPr dirty="0" sz="1400" spc="40" b="1">
                <a:latin typeface="Arial"/>
                <a:cs typeface="Arial"/>
              </a:rPr>
              <a:t>o</a:t>
            </a:r>
            <a:r>
              <a:rPr dirty="0" sz="1400" spc="20" b="1">
                <a:latin typeface="Arial"/>
                <a:cs typeface="Arial"/>
              </a:rPr>
              <a:t>xy</a:t>
            </a:r>
            <a:r>
              <a:rPr dirty="0" sz="1400" spc="45" b="1">
                <a:latin typeface="Arial"/>
                <a:cs typeface="Arial"/>
              </a:rPr>
              <a:t>g</a:t>
            </a:r>
            <a:r>
              <a:rPr dirty="0" sz="1400" spc="-80" b="1">
                <a:latin typeface="Arial"/>
                <a:cs typeface="Arial"/>
              </a:rPr>
              <a:t>e</a:t>
            </a:r>
            <a:r>
              <a:rPr dirty="0" sz="1400" spc="-60" b="1">
                <a:latin typeface="Arial"/>
                <a:cs typeface="Arial"/>
              </a:rPr>
              <a:t>n</a:t>
            </a:r>
            <a:r>
              <a:rPr dirty="0" sz="1400" b="1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algn="ctr" marL="25400" marR="29845" indent="635">
              <a:lnSpc>
                <a:spcPts val="1400"/>
              </a:lnSpc>
              <a:spcBef>
                <a:spcPts val="100"/>
              </a:spcBef>
            </a:pPr>
            <a:r>
              <a:rPr dirty="0" sz="1400" spc="45" b="1">
                <a:latin typeface="Arial"/>
                <a:cs typeface="Arial"/>
              </a:rPr>
              <a:t>no  </a:t>
            </a:r>
            <a:r>
              <a:rPr dirty="0" sz="1400" spc="20" b="1">
                <a:latin typeface="Arial"/>
                <a:cs typeface="Arial"/>
              </a:rPr>
              <a:t>e</a:t>
            </a:r>
            <a:r>
              <a:rPr dirty="0" sz="1400" spc="45" b="1">
                <a:latin typeface="Arial"/>
                <a:cs typeface="Arial"/>
              </a:rPr>
              <a:t>n</a:t>
            </a:r>
            <a:r>
              <a:rPr dirty="0" sz="1400" spc="20" b="1">
                <a:latin typeface="Arial"/>
                <a:cs typeface="Arial"/>
              </a:rPr>
              <a:t>e</a:t>
            </a:r>
            <a:r>
              <a:rPr dirty="0" sz="1400" spc="-45" b="1">
                <a:latin typeface="Arial"/>
                <a:cs typeface="Arial"/>
              </a:rPr>
              <a:t>r</a:t>
            </a:r>
            <a:r>
              <a:rPr dirty="0" sz="1400" spc="45" b="1">
                <a:latin typeface="Arial"/>
                <a:cs typeface="Arial"/>
              </a:rPr>
              <a:t>g</a:t>
            </a:r>
            <a:r>
              <a:rPr dirty="0" sz="1400" spc="-80" b="1">
                <a:latin typeface="Arial"/>
                <a:cs typeface="Arial"/>
              </a:rPr>
              <a:t>y</a:t>
            </a:r>
            <a:r>
              <a:rPr dirty="0" sz="1400" b="1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81600" y="4394200"/>
            <a:ext cx="1854200" cy="990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908776" y="4624984"/>
            <a:ext cx="647065" cy="544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90500">
              <a:lnSpc>
                <a:spcPts val="1400"/>
              </a:lnSpc>
            </a:pPr>
            <a:r>
              <a:rPr dirty="0" sz="1400" spc="-15" b="1">
                <a:latin typeface="Arial"/>
                <a:cs typeface="Arial"/>
              </a:rPr>
              <a:t>No  </a:t>
            </a:r>
            <a:r>
              <a:rPr dirty="0" sz="1400" spc="20" b="1">
                <a:latin typeface="Arial"/>
                <a:cs typeface="Arial"/>
              </a:rPr>
              <a:t>e</a:t>
            </a:r>
            <a:r>
              <a:rPr dirty="0" sz="1400" spc="45" b="1">
                <a:latin typeface="Arial"/>
                <a:cs typeface="Arial"/>
              </a:rPr>
              <a:t>n</a:t>
            </a:r>
            <a:r>
              <a:rPr dirty="0" sz="1400" spc="20" b="1">
                <a:latin typeface="Arial"/>
                <a:cs typeface="Arial"/>
              </a:rPr>
              <a:t>e</a:t>
            </a:r>
            <a:r>
              <a:rPr dirty="0" sz="1400" spc="-45" b="1">
                <a:latin typeface="Arial"/>
                <a:cs typeface="Arial"/>
              </a:rPr>
              <a:t>r</a:t>
            </a:r>
            <a:r>
              <a:rPr dirty="0" sz="1400" spc="45" b="1">
                <a:latin typeface="Arial"/>
                <a:cs typeface="Arial"/>
              </a:rPr>
              <a:t>g</a:t>
            </a:r>
            <a:r>
              <a:rPr dirty="0" sz="1400" spc="-180" b="1">
                <a:latin typeface="Arial"/>
                <a:cs typeface="Arial"/>
              </a:rPr>
              <a:t>y</a:t>
            </a:r>
            <a:r>
              <a:rPr dirty="0" sz="1400" b="1">
                <a:latin typeface="Arial"/>
                <a:cs typeface="Arial"/>
              </a:rPr>
              <a:t>,  </a:t>
            </a:r>
            <a:r>
              <a:rPr dirty="0" sz="1400" spc="20" b="1">
                <a:latin typeface="Arial"/>
                <a:cs typeface="Arial"/>
              </a:rPr>
              <a:t>no</a:t>
            </a:r>
            <a:r>
              <a:rPr dirty="0" sz="1400" spc="-125" b="1">
                <a:latin typeface="Arial"/>
                <a:cs typeface="Arial"/>
              </a:rPr>
              <a:t> </a:t>
            </a:r>
            <a:r>
              <a:rPr dirty="0" sz="1400" spc="10" b="1">
                <a:latin typeface="Arial"/>
                <a:cs typeface="Arial"/>
              </a:rPr>
              <a:t>life.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81810">
              <a:lnSpc>
                <a:spcPct val="100000"/>
              </a:lnSpc>
            </a:pPr>
            <a:r>
              <a:rPr dirty="0" sz="4400" spc="80" b="0">
                <a:latin typeface="Impact"/>
                <a:cs typeface="Impact"/>
              </a:rPr>
              <a:t>WHAT </a:t>
            </a:r>
            <a:r>
              <a:rPr dirty="0" sz="4400" spc="114" b="0">
                <a:latin typeface="Impact"/>
                <a:cs typeface="Impact"/>
              </a:rPr>
              <a:t>IS </a:t>
            </a:r>
            <a:r>
              <a:rPr dirty="0" sz="4400" spc="145" b="0">
                <a:latin typeface="Impact"/>
                <a:cs typeface="Impact"/>
              </a:rPr>
              <a:t>SHOCK</a:t>
            </a:r>
            <a:r>
              <a:rPr dirty="0" sz="4400" spc="204" b="0">
                <a:latin typeface="Impact"/>
                <a:cs typeface="Impact"/>
              </a:rPr>
              <a:t> </a:t>
            </a:r>
            <a:r>
              <a:rPr dirty="0" sz="4400" b="0">
                <a:latin typeface="Impact"/>
                <a:cs typeface="Impact"/>
              </a:rPr>
              <a:t>?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63795" y="1731269"/>
            <a:ext cx="7586980" cy="3858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5080" indent="-228600">
              <a:lnSpc>
                <a:spcPct val="100699"/>
              </a:lnSpc>
              <a:buClr>
                <a:srgbClr val="2A1A00"/>
              </a:buClr>
              <a:buChar char="•"/>
              <a:tabLst>
                <a:tab pos="241300" algn="l"/>
              </a:tabLst>
            </a:pP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Any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condition in </a:t>
            </a: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which </a:t>
            </a:r>
            <a:r>
              <a:rPr dirty="0" sz="2400" spc="-5">
                <a:solidFill>
                  <a:srgbClr val="191917"/>
                </a:solidFill>
                <a:latin typeface="Arial"/>
                <a:cs typeface="Arial"/>
              </a:rPr>
              <a:t>the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circulatory </a:t>
            </a:r>
            <a:r>
              <a:rPr dirty="0" sz="2400" spc="-5">
                <a:solidFill>
                  <a:srgbClr val="191917"/>
                </a:solidFill>
                <a:latin typeface="Arial"/>
                <a:cs typeface="Arial"/>
              </a:rPr>
              <a:t>system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is </a:t>
            </a:r>
            <a:r>
              <a:rPr dirty="0" sz="2400" spc="-30">
                <a:solidFill>
                  <a:srgbClr val="191917"/>
                </a:solidFill>
                <a:latin typeface="Arial"/>
                <a:cs typeface="Arial"/>
              </a:rPr>
              <a:t>unable  </a:t>
            </a:r>
            <a:r>
              <a:rPr dirty="0" sz="2400" spc="15">
                <a:solidFill>
                  <a:srgbClr val="191917"/>
                </a:solidFill>
                <a:latin typeface="Arial"/>
                <a:cs typeface="Arial"/>
              </a:rPr>
              <a:t>to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provide </a:t>
            </a: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adequate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circulation </a:t>
            </a:r>
            <a:r>
              <a:rPr dirty="0" sz="2400">
                <a:solidFill>
                  <a:srgbClr val="191917"/>
                </a:solidFill>
                <a:latin typeface="Arial"/>
                <a:cs typeface="Arial"/>
              </a:rPr>
              <a:t>&amp; </a:t>
            </a:r>
            <a:r>
              <a:rPr dirty="0" sz="2400" spc="-10">
                <a:solidFill>
                  <a:srgbClr val="191917"/>
                </a:solidFill>
                <a:latin typeface="Arial"/>
                <a:cs typeface="Arial"/>
              </a:rPr>
              <a:t>tissue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perfusion,  resulting in failure </a:t>
            </a:r>
            <a:r>
              <a:rPr dirty="0" sz="2400" spc="15">
                <a:solidFill>
                  <a:srgbClr val="191917"/>
                </a:solidFill>
                <a:latin typeface="Arial"/>
                <a:cs typeface="Arial"/>
              </a:rPr>
              <a:t>to </a:t>
            </a: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deliver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oxygen </a:t>
            </a:r>
            <a:r>
              <a:rPr dirty="0" sz="2400" spc="15">
                <a:solidFill>
                  <a:srgbClr val="191917"/>
                </a:solidFill>
                <a:latin typeface="Arial"/>
                <a:cs typeface="Arial"/>
              </a:rPr>
              <a:t>to </a:t>
            </a:r>
            <a:r>
              <a:rPr dirty="0" sz="2400" spc="-5">
                <a:solidFill>
                  <a:srgbClr val="191917"/>
                </a:solidFill>
                <a:latin typeface="Arial"/>
                <a:cs typeface="Arial"/>
              </a:rPr>
              <a:t>the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tissues </a:t>
            </a:r>
            <a:r>
              <a:rPr dirty="0" sz="2400">
                <a:solidFill>
                  <a:srgbClr val="191917"/>
                </a:solidFill>
                <a:latin typeface="Arial"/>
                <a:cs typeface="Arial"/>
              </a:rPr>
              <a:t>&amp;  </a:t>
            </a:r>
            <a:r>
              <a:rPr dirty="0" sz="2400" spc="-10">
                <a:solidFill>
                  <a:srgbClr val="191917"/>
                </a:solidFill>
                <a:latin typeface="Arial"/>
                <a:cs typeface="Arial"/>
              </a:rPr>
              <a:t>vital </a:t>
            </a:r>
            <a:r>
              <a:rPr dirty="0" sz="2400" spc="-30">
                <a:solidFill>
                  <a:srgbClr val="191917"/>
                </a:solidFill>
                <a:latin typeface="Arial"/>
                <a:cs typeface="Arial"/>
              </a:rPr>
              <a:t>body </a:t>
            </a: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organs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relative </a:t>
            </a:r>
            <a:r>
              <a:rPr dirty="0" sz="2400" spc="15">
                <a:solidFill>
                  <a:srgbClr val="191917"/>
                </a:solidFill>
                <a:latin typeface="Arial"/>
                <a:cs typeface="Arial"/>
              </a:rPr>
              <a:t>to </a:t>
            </a:r>
            <a:r>
              <a:rPr dirty="0" sz="2400" spc="-5">
                <a:solidFill>
                  <a:srgbClr val="191917"/>
                </a:solidFill>
                <a:latin typeface="Arial"/>
                <a:cs typeface="Arial"/>
              </a:rPr>
              <a:t>its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metabolic</a:t>
            </a:r>
            <a:r>
              <a:rPr dirty="0" sz="2400" spc="56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requirement.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A1A00"/>
              </a:buClr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2A1A00"/>
              </a:buClr>
              <a:buChar char="•"/>
              <a:tabLst>
                <a:tab pos="241300" algn="l"/>
              </a:tabLst>
            </a:pP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Defined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as </a:t>
            </a:r>
            <a:r>
              <a:rPr dirty="0" sz="2400" spc="-10" b="1">
                <a:solidFill>
                  <a:srgbClr val="191917"/>
                </a:solidFill>
                <a:latin typeface="Arial"/>
                <a:cs typeface="Arial"/>
              </a:rPr>
              <a:t>Circulatory</a:t>
            </a:r>
            <a:r>
              <a:rPr dirty="0" sz="2400" spc="254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191917"/>
                </a:solidFill>
                <a:latin typeface="Arial"/>
                <a:cs typeface="Arial"/>
              </a:rPr>
              <a:t>Shock</a:t>
            </a:r>
            <a:r>
              <a:rPr dirty="0" sz="2400" spc="-5">
                <a:solidFill>
                  <a:srgbClr val="191917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A1A00"/>
              </a:buClr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2A1A00"/>
              </a:buClr>
              <a:buChar char="•"/>
              <a:tabLst>
                <a:tab pos="241300" algn="l"/>
              </a:tabLst>
            </a:pP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Results in </a:t>
            </a: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organ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dysfunction </a:t>
            </a:r>
            <a:r>
              <a:rPr dirty="0" sz="2400">
                <a:solidFill>
                  <a:srgbClr val="191917"/>
                </a:solidFill>
                <a:latin typeface="Arial"/>
                <a:cs typeface="Arial"/>
              </a:rPr>
              <a:t>&amp; </a:t>
            </a:r>
            <a:r>
              <a:rPr dirty="0" sz="2400" spc="-30">
                <a:solidFill>
                  <a:srgbClr val="191917"/>
                </a:solidFill>
                <a:latin typeface="Arial"/>
                <a:cs typeface="Arial"/>
              </a:rPr>
              <a:t>cellular </a:t>
            </a:r>
            <a:r>
              <a:rPr dirty="0" sz="2400" spc="5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damage.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A1A00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41300" marR="678180" indent="-228600">
              <a:lnSpc>
                <a:spcPct val="100699"/>
              </a:lnSpc>
              <a:buClr>
                <a:srgbClr val="2A1A00"/>
              </a:buClr>
              <a:buChar char="•"/>
              <a:tabLst>
                <a:tab pos="329565" algn="l"/>
                <a:tab pos="330200" algn="l"/>
              </a:tabLst>
            </a:pPr>
            <a:r>
              <a:rPr dirty="0" sz="2400" spc="15">
                <a:solidFill>
                  <a:srgbClr val="191917"/>
                </a:solidFill>
                <a:latin typeface="Arial"/>
                <a:cs typeface="Arial"/>
              </a:rPr>
              <a:t>If </a:t>
            </a: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not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quickly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corrected,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it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may </a:t>
            </a:r>
            <a:r>
              <a:rPr dirty="0" sz="2400" spc="-30">
                <a:solidFill>
                  <a:srgbClr val="191917"/>
                </a:solidFill>
                <a:latin typeface="Arial"/>
                <a:cs typeface="Arial"/>
              </a:rPr>
              <a:t>lead </a:t>
            </a:r>
            <a:r>
              <a:rPr dirty="0" sz="2400" spc="15">
                <a:solidFill>
                  <a:srgbClr val="191917"/>
                </a:solidFill>
                <a:latin typeface="Arial"/>
                <a:cs typeface="Arial"/>
              </a:rPr>
              <a:t>to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irreversible 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shock </a:t>
            </a:r>
            <a:r>
              <a:rPr dirty="0" sz="2400">
                <a:solidFill>
                  <a:srgbClr val="191917"/>
                </a:solidFill>
                <a:latin typeface="Arial"/>
                <a:cs typeface="Arial"/>
              </a:rPr>
              <a:t>&amp;</a:t>
            </a:r>
            <a:r>
              <a:rPr dirty="0" sz="2400" spc="-1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death.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9900" cy="6858000"/>
          </a:xfrm>
          <a:custGeom>
            <a:avLst/>
            <a:gdLst/>
            <a:ahLst/>
            <a:cxnLst/>
            <a:rect l="l" t="t" r="r" b="b"/>
            <a:pathLst>
              <a:path w="469900" h="6858000">
                <a:moveTo>
                  <a:pt x="0" y="6858000"/>
                </a:moveTo>
                <a:lnTo>
                  <a:pt x="469900" y="6858000"/>
                </a:lnTo>
                <a:lnTo>
                  <a:pt x="469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8EE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66200" y="0"/>
            <a:ext cx="177800" cy="6858000"/>
          </a:xfrm>
          <a:custGeom>
            <a:avLst/>
            <a:gdLst/>
            <a:ahLst/>
            <a:cxnLst/>
            <a:rect l="l" t="t" r="r" b="b"/>
            <a:pathLst>
              <a:path w="177800" h="6858000">
                <a:moveTo>
                  <a:pt x="0" y="6858000"/>
                </a:moveTo>
                <a:lnTo>
                  <a:pt x="177800" y="6858000"/>
                </a:lnTo>
                <a:lnTo>
                  <a:pt x="177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9900" y="0"/>
            <a:ext cx="8496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498840" y="6629424"/>
            <a:ext cx="110489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8650" y="2355850"/>
            <a:ext cx="0" cy="412750"/>
          </a:xfrm>
          <a:custGeom>
            <a:avLst/>
            <a:gdLst/>
            <a:ahLst/>
            <a:cxnLst/>
            <a:rect l="l" t="t" r="r" b="b"/>
            <a:pathLst>
              <a:path w="0" h="412750">
                <a:moveTo>
                  <a:pt x="0" y="0"/>
                </a:moveTo>
                <a:lnTo>
                  <a:pt x="0" y="412521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38650" y="2355850"/>
            <a:ext cx="0" cy="412750"/>
          </a:xfrm>
          <a:custGeom>
            <a:avLst/>
            <a:gdLst/>
            <a:ahLst/>
            <a:cxnLst/>
            <a:rect l="l" t="t" r="r" b="b"/>
            <a:pathLst>
              <a:path w="0" h="412750">
                <a:moveTo>
                  <a:pt x="0" y="0"/>
                </a:moveTo>
                <a:lnTo>
                  <a:pt x="1" y="41251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06750" y="1593850"/>
            <a:ext cx="2527300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06750" y="2419350"/>
            <a:ext cx="2527300" cy="12700"/>
          </a:xfrm>
          <a:custGeom>
            <a:avLst/>
            <a:gdLst/>
            <a:ahLst/>
            <a:cxnLst/>
            <a:rect l="l" t="t" r="r" b="b"/>
            <a:pathLst>
              <a:path w="2527300" h="12700">
                <a:moveTo>
                  <a:pt x="0" y="12700"/>
                </a:moveTo>
                <a:lnTo>
                  <a:pt x="2527300" y="12700"/>
                </a:lnTo>
                <a:lnTo>
                  <a:pt x="25273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6B2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13100" y="1606550"/>
            <a:ext cx="0" cy="812800"/>
          </a:xfrm>
          <a:custGeom>
            <a:avLst/>
            <a:gdLst/>
            <a:ahLst/>
            <a:cxnLst/>
            <a:rect l="l" t="t" r="r" b="b"/>
            <a:pathLst>
              <a:path w="0" h="812800">
                <a:moveTo>
                  <a:pt x="0" y="0"/>
                </a:moveTo>
                <a:lnTo>
                  <a:pt x="0" y="812800"/>
                </a:lnTo>
              </a:path>
            </a:pathLst>
          </a:custGeom>
          <a:ln w="12700">
            <a:solidFill>
              <a:srgbClr val="46B2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06750" y="1593850"/>
            <a:ext cx="2527300" cy="12700"/>
          </a:xfrm>
          <a:custGeom>
            <a:avLst/>
            <a:gdLst/>
            <a:ahLst/>
            <a:cxnLst/>
            <a:rect l="l" t="t" r="r" b="b"/>
            <a:pathLst>
              <a:path w="2527300" h="12700">
                <a:moveTo>
                  <a:pt x="0" y="12700"/>
                </a:moveTo>
                <a:lnTo>
                  <a:pt x="2527300" y="12700"/>
                </a:lnTo>
                <a:lnTo>
                  <a:pt x="25273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6B2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27700" y="1606550"/>
            <a:ext cx="0" cy="812800"/>
          </a:xfrm>
          <a:custGeom>
            <a:avLst/>
            <a:gdLst/>
            <a:ahLst/>
            <a:cxnLst/>
            <a:rect l="l" t="t" r="r" b="b"/>
            <a:pathLst>
              <a:path w="0" h="812800">
                <a:moveTo>
                  <a:pt x="0" y="0"/>
                </a:moveTo>
                <a:lnTo>
                  <a:pt x="0" y="812800"/>
                </a:lnTo>
              </a:path>
            </a:pathLst>
          </a:custGeom>
          <a:ln w="12700">
            <a:solidFill>
              <a:srgbClr val="46B2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511524" y="1603697"/>
            <a:ext cx="1901189" cy="755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1800" marR="5080" indent="-419100">
              <a:lnSpc>
                <a:spcPct val="100699"/>
              </a:lnSpc>
            </a:pPr>
            <a:r>
              <a:rPr dirty="0" sz="2400" spc="30" b="1">
                <a:latin typeface="Arial Black"/>
                <a:cs typeface="Arial Black"/>
              </a:rPr>
              <a:t>C</a:t>
            </a:r>
            <a:r>
              <a:rPr dirty="0" sz="2400" b="1">
                <a:latin typeface="Arial Black"/>
                <a:cs typeface="Arial Black"/>
              </a:rPr>
              <a:t>i</a:t>
            </a:r>
            <a:r>
              <a:rPr dirty="0" sz="2400" spc="35" b="1">
                <a:latin typeface="Arial Black"/>
                <a:cs typeface="Arial Black"/>
              </a:rPr>
              <a:t>r</a:t>
            </a:r>
            <a:r>
              <a:rPr dirty="0" sz="2400" spc="-5" b="1">
                <a:latin typeface="Arial Black"/>
                <a:cs typeface="Arial Black"/>
              </a:rPr>
              <a:t>cu</a:t>
            </a:r>
            <a:r>
              <a:rPr dirty="0" sz="2400" b="1">
                <a:latin typeface="Arial Black"/>
                <a:cs typeface="Arial Black"/>
              </a:rPr>
              <a:t>l</a:t>
            </a:r>
            <a:r>
              <a:rPr dirty="0" sz="2400" spc="-5" b="1">
                <a:latin typeface="Arial Black"/>
                <a:cs typeface="Arial Black"/>
              </a:rPr>
              <a:t>a</a:t>
            </a:r>
            <a:r>
              <a:rPr dirty="0" sz="2400" spc="35" b="1">
                <a:latin typeface="Arial Black"/>
                <a:cs typeface="Arial Black"/>
              </a:rPr>
              <a:t>t</a:t>
            </a:r>
            <a:r>
              <a:rPr dirty="0" sz="2400" spc="-5" b="1">
                <a:latin typeface="Arial Black"/>
                <a:cs typeface="Arial Black"/>
              </a:rPr>
              <a:t>o</a:t>
            </a:r>
            <a:r>
              <a:rPr dirty="0" sz="2400" spc="130" b="1">
                <a:latin typeface="Arial Black"/>
                <a:cs typeface="Arial Black"/>
              </a:rPr>
              <a:t>r</a:t>
            </a:r>
            <a:r>
              <a:rPr dirty="0" sz="2400" b="1">
                <a:latin typeface="Arial Black"/>
                <a:cs typeface="Arial Black"/>
              </a:rPr>
              <a:t>y  </a:t>
            </a:r>
            <a:r>
              <a:rPr dirty="0" sz="2400" spc="-10" b="1">
                <a:latin typeface="Arial Black"/>
                <a:cs typeface="Arial Black"/>
              </a:rPr>
              <a:t>Shock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43150" y="2787650"/>
            <a:ext cx="4537075" cy="0"/>
          </a:xfrm>
          <a:custGeom>
            <a:avLst/>
            <a:gdLst/>
            <a:ahLst/>
            <a:cxnLst/>
            <a:rect l="l" t="t" r="r" b="b"/>
            <a:pathLst>
              <a:path w="4537075" h="0">
                <a:moveTo>
                  <a:pt x="0" y="0"/>
                </a:moveTo>
                <a:lnTo>
                  <a:pt x="4536503" y="0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43150" y="2787650"/>
            <a:ext cx="4537075" cy="0"/>
          </a:xfrm>
          <a:custGeom>
            <a:avLst/>
            <a:gdLst/>
            <a:ahLst/>
            <a:cxnLst/>
            <a:rect l="l" t="t" r="r" b="b"/>
            <a:pathLst>
              <a:path w="4537075" h="0">
                <a:moveTo>
                  <a:pt x="0" y="0"/>
                </a:moveTo>
                <a:lnTo>
                  <a:pt x="4536502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43150" y="2787650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89">
                <a:moveTo>
                  <a:pt x="0" y="0"/>
                </a:moveTo>
                <a:lnTo>
                  <a:pt x="0" y="288036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43150" y="2787650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89">
                <a:moveTo>
                  <a:pt x="0" y="0"/>
                </a:moveTo>
                <a:lnTo>
                  <a:pt x="0" y="28803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877050" y="2787650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89">
                <a:moveTo>
                  <a:pt x="0" y="0"/>
                </a:moveTo>
                <a:lnTo>
                  <a:pt x="0" y="288036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877050" y="2787650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89">
                <a:moveTo>
                  <a:pt x="0" y="0"/>
                </a:moveTo>
                <a:lnTo>
                  <a:pt x="0" y="28803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85850" y="3105150"/>
            <a:ext cx="2552700" cy="431800"/>
          </a:xfrm>
          <a:custGeom>
            <a:avLst/>
            <a:gdLst/>
            <a:ahLst/>
            <a:cxnLst/>
            <a:rect l="l" t="t" r="r" b="b"/>
            <a:pathLst>
              <a:path w="2552700" h="431800">
                <a:moveTo>
                  <a:pt x="0" y="431800"/>
                </a:moveTo>
                <a:lnTo>
                  <a:pt x="2552700" y="431800"/>
                </a:lnTo>
                <a:lnTo>
                  <a:pt x="2552700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solidFill>
            <a:srgbClr val="D36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85850" y="3524250"/>
            <a:ext cx="2552700" cy="12700"/>
          </a:xfrm>
          <a:custGeom>
            <a:avLst/>
            <a:gdLst/>
            <a:ahLst/>
            <a:cxnLst/>
            <a:rect l="l" t="t" r="r" b="b"/>
            <a:pathLst>
              <a:path w="2552700" h="12700">
                <a:moveTo>
                  <a:pt x="0" y="12700"/>
                </a:moveTo>
                <a:lnTo>
                  <a:pt x="2552700" y="12700"/>
                </a:lnTo>
                <a:lnTo>
                  <a:pt x="25527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6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92200" y="3117850"/>
            <a:ext cx="0" cy="406400"/>
          </a:xfrm>
          <a:custGeom>
            <a:avLst/>
            <a:gdLst/>
            <a:ahLst/>
            <a:cxnLst/>
            <a:rect l="l" t="t" r="r" b="b"/>
            <a:pathLst>
              <a:path w="0"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12700">
            <a:solidFill>
              <a:srgbClr val="D36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85850" y="3105150"/>
            <a:ext cx="2552700" cy="12700"/>
          </a:xfrm>
          <a:custGeom>
            <a:avLst/>
            <a:gdLst/>
            <a:ahLst/>
            <a:cxnLst/>
            <a:rect l="l" t="t" r="r" b="b"/>
            <a:pathLst>
              <a:path w="2552700" h="12700">
                <a:moveTo>
                  <a:pt x="0" y="12700"/>
                </a:moveTo>
                <a:lnTo>
                  <a:pt x="2552700" y="12700"/>
                </a:lnTo>
                <a:lnTo>
                  <a:pt x="25527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6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632200" y="3117850"/>
            <a:ext cx="0" cy="406400"/>
          </a:xfrm>
          <a:custGeom>
            <a:avLst/>
            <a:gdLst/>
            <a:ahLst/>
            <a:cxnLst/>
            <a:rect l="l" t="t" r="r" b="b"/>
            <a:pathLst>
              <a:path w="0"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12700">
            <a:solidFill>
              <a:srgbClr val="D36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97877" y="3133039"/>
            <a:ext cx="232473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latin typeface="Arial Black"/>
                <a:cs typeface="Arial Black"/>
              </a:rPr>
              <a:t>Low Output</a:t>
            </a:r>
            <a:r>
              <a:rPr dirty="0" sz="1800" spc="-70" b="1">
                <a:latin typeface="Arial Black"/>
                <a:cs typeface="Arial Black"/>
              </a:rPr>
              <a:t> </a:t>
            </a:r>
            <a:r>
              <a:rPr dirty="0" sz="1800" spc="-5" b="1">
                <a:latin typeface="Arial Black"/>
                <a:cs typeface="Arial Black"/>
              </a:rPr>
              <a:t>Shock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65750" y="3079750"/>
            <a:ext cx="3035300" cy="431800"/>
          </a:xfrm>
          <a:custGeom>
            <a:avLst/>
            <a:gdLst/>
            <a:ahLst/>
            <a:cxnLst/>
            <a:rect l="l" t="t" r="r" b="b"/>
            <a:pathLst>
              <a:path w="3035300" h="431800">
                <a:moveTo>
                  <a:pt x="0" y="431800"/>
                </a:moveTo>
                <a:lnTo>
                  <a:pt x="3035300" y="431800"/>
                </a:lnTo>
                <a:lnTo>
                  <a:pt x="3035300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solidFill>
            <a:srgbClr val="D36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365750" y="3498850"/>
            <a:ext cx="3035300" cy="12700"/>
          </a:xfrm>
          <a:custGeom>
            <a:avLst/>
            <a:gdLst/>
            <a:ahLst/>
            <a:cxnLst/>
            <a:rect l="l" t="t" r="r" b="b"/>
            <a:pathLst>
              <a:path w="3035300" h="12700">
                <a:moveTo>
                  <a:pt x="0" y="12700"/>
                </a:moveTo>
                <a:lnTo>
                  <a:pt x="3035300" y="12700"/>
                </a:lnTo>
                <a:lnTo>
                  <a:pt x="30353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6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372100" y="3092450"/>
            <a:ext cx="0" cy="406400"/>
          </a:xfrm>
          <a:custGeom>
            <a:avLst/>
            <a:gdLst/>
            <a:ahLst/>
            <a:cxnLst/>
            <a:rect l="l" t="t" r="r" b="b"/>
            <a:pathLst>
              <a:path w="0"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12700">
            <a:solidFill>
              <a:srgbClr val="D36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365750" y="3079750"/>
            <a:ext cx="3035300" cy="12700"/>
          </a:xfrm>
          <a:custGeom>
            <a:avLst/>
            <a:gdLst/>
            <a:ahLst/>
            <a:cxnLst/>
            <a:rect l="l" t="t" r="r" b="b"/>
            <a:pathLst>
              <a:path w="3035300" h="12700">
                <a:moveTo>
                  <a:pt x="0" y="12700"/>
                </a:moveTo>
                <a:lnTo>
                  <a:pt x="3035300" y="12700"/>
                </a:lnTo>
                <a:lnTo>
                  <a:pt x="30353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6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394700" y="3092450"/>
            <a:ext cx="0" cy="406400"/>
          </a:xfrm>
          <a:custGeom>
            <a:avLst/>
            <a:gdLst/>
            <a:ahLst/>
            <a:cxnLst/>
            <a:rect l="l" t="t" r="r" b="b"/>
            <a:pathLst>
              <a:path w="0"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12700">
            <a:solidFill>
              <a:srgbClr val="D36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5481637" y="3101975"/>
            <a:ext cx="278130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latin typeface="Arial Black"/>
                <a:cs typeface="Arial Black"/>
              </a:rPr>
              <a:t>High </a:t>
            </a:r>
            <a:r>
              <a:rPr dirty="0" sz="1800" b="1">
                <a:latin typeface="Arial Black"/>
                <a:cs typeface="Arial Black"/>
              </a:rPr>
              <a:t>/ N </a:t>
            </a:r>
            <a:r>
              <a:rPr dirty="0" sz="1800" spc="-5" b="1">
                <a:latin typeface="Arial Black"/>
                <a:cs typeface="Arial Black"/>
              </a:rPr>
              <a:t>Output</a:t>
            </a:r>
            <a:r>
              <a:rPr dirty="0" sz="1800" spc="-60" b="1">
                <a:latin typeface="Arial Black"/>
                <a:cs typeface="Arial Black"/>
              </a:rPr>
              <a:t> </a:t>
            </a:r>
            <a:r>
              <a:rPr dirty="0" sz="1800" spc="-5" b="1">
                <a:latin typeface="Arial Black"/>
                <a:cs typeface="Arial Black"/>
              </a:rPr>
              <a:t>Shock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343150" y="3524250"/>
            <a:ext cx="0" cy="346710"/>
          </a:xfrm>
          <a:custGeom>
            <a:avLst/>
            <a:gdLst/>
            <a:ahLst/>
            <a:cxnLst/>
            <a:rect l="l" t="t" r="r" b="b"/>
            <a:pathLst>
              <a:path w="0" h="346710">
                <a:moveTo>
                  <a:pt x="0" y="0"/>
                </a:moveTo>
                <a:lnTo>
                  <a:pt x="0" y="346392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343150" y="3524250"/>
            <a:ext cx="0" cy="346710"/>
          </a:xfrm>
          <a:custGeom>
            <a:avLst/>
            <a:gdLst/>
            <a:ahLst/>
            <a:cxnLst/>
            <a:rect l="l" t="t" r="r" b="b"/>
            <a:pathLst>
              <a:path w="0" h="346710">
                <a:moveTo>
                  <a:pt x="0" y="0"/>
                </a:moveTo>
                <a:lnTo>
                  <a:pt x="0" y="34639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877050" y="3511550"/>
            <a:ext cx="0" cy="635000"/>
          </a:xfrm>
          <a:custGeom>
            <a:avLst/>
            <a:gdLst/>
            <a:ahLst/>
            <a:cxnLst/>
            <a:rect l="l" t="t" r="r" b="b"/>
            <a:pathLst>
              <a:path w="0" h="635000">
                <a:moveTo>
                  <a:pt x="0" y="0"/>
                </a:moveTo>
                <a:lnTo>
                  <a:pt x="0" y="635000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877050" y="3511550"/>
            <a:ext cx="0" cy="662305"/>
          </a:xfrm>
          <a:custGeom>
            <a:avLst/>
            <a:gdLst/>
            <a:ahLst/>
            <a:cxnLst/>
            <a:rect l="l" t="t" r="r" b="b"/>
            <a:pathLst>
              <a:path w="0" h="662304">
                <a:moveTo>
                  <a:pt x="0" y="0"/>
                </a:moveTo>
                <a:lnTo>
                  <a:pt x="0" y="66172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051550" y="4146550"/>
            <a:ext cx="1689100" cy="508000"/>
          </a:xfrm>
          <a:custGeom>
            <a:avLst/>
            <a:gdLst/>
            <a:ahLst/>
            <a:cxnLst/>
            <a:rect l="l" t="t" r="r" b="b"/>
            <a:pathLst>
              <a:path w="1689100" h="508000">
                <a:moveTo>
                  <a:pt x="0" y="508000"/>
                </a:moveTo>
                <a:lnTo>
                  <a:pt x="1689100" y="508000"/>
                </a:lnTo>
                <a:lnTo>
                  <a:pt x="1689100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AFDC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051550" y="4641850"/>
            <a:ext cx="1689100" cy="12700"/>
          </a:xfrm>
          <a:custGeom>
            <a:avLst/>
            <a:gdLst/>
            <a:ahLst/>
            <a:cxnLst/>
            <a:rect l="l" t="t" r="r" b="b"/>
            <a:pathLst>
              <a:path w="1689100" h="12700">
                <a:moveTo>
                  <a:pt x="0" y="12700"/>
                </a:moveTo>
                <a:lnTo>
                  <a:pt x="1689100" y="12700"/>
                </a:lnTo>
                <a:lnTo>
                  <a:pt x="16891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262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057900" y="4159250"/>
            <a:ext cx="0" cy="482600"/>
          </a:xfrm>
          <a:custGeom>
            <a:avLst/>
            <a:gdLst/>
            <a:ahLst/>
            <a:cxnLst/>
            <a:rect l="l" t="t" r="r" b="b"/>
            <a:pathLst>
              <a:path w="0" h="482600">
                <a:moveTo>
                  <a:pt x="0" y="0"/>
                </a:moveTo>
                <a:lnTo>
                  <a:pt x="0" y="482600"/>
                </a:lnTo>
              </a:path>
            </a:pathLst>
          </a:custGeom>
          <a:ln w="12700">
            <a:solidFill>
              <a:srgbClr val="82627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051550" y="4146550"/>
            <a:ext cx="1689100" cy="12700"/>
          </a:xfrm>
          <a:custGeom>
            <a:avLst/>
            <a:gdLst/>
            <a:ahLst/>
            <a:cxnLst/>
            <a:rect l="l" t="t" r="r" b="b"/>
            <a:pathLst>
              <a:path w="1689100" h="12700">
                <a:moveTo>
                  <a:pt x="0" y="12700"/>
                </a:moveTo>
                <a:lnTo>
                  <a:pt x="1689100" y="12700"/>
                </a:lnTo>
                <a:lnTo>
                  <a:pt x="16891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262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734300" y="4159250"/>
            <a:ext cx="0" cy="482600"/>
          </a:xfrm>
          <a:custGeom>
            <a:avLst/>
            <a:gdLst/>
            <a:ahLst/>
            <a:cxnLst/>
            <a:rect l="l" t="t" r="r" b="b"/>
            <a:pathLst>
              <a:path w="0" h="482600">
                <a:moveTo>
                  <a:pt x="0" y="0"/>
                </a:moveTo>
                <a:lnTo>
                  <a:pt x="0" y="482600"/>
                </a:lnTo>
              </a:path>
            </a:pathLst>
          </a:custGeom>
          <a:ln w="12700">
            <a:solidFill>
              <a:srgbClr val="82627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6313017" y="4274908"/>
            <a:ext cx="116014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 Black"/>
                <a:cs typeface="Arial Black"/>
              </a:rPr>
              <a:t>Distributive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555750" y="3867150"/>
            <a:ext cx="1656714" cy="0"/>
          </a:xfrm>
          <a:custGeom>
            <a:avLst/>
            <a:gdLst/>
            <a:ahLst/>
            <a:cxnLst/>
            <a:rect l="l" t="t" r="r" b="b"/>
            <a:pathLst>
              <a:path w="1656714" h="0">
                <a:moveTo>
                  <a:pt x="0" y="0"/>
                </a:moveTo>
                <a:lnTo>
                  <a:pt x="1656181" y="0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555750" y="3867150"/>
            <a:ext cx="1656714" cy="0"/>
          </a:xfrm>
          <a:custGeom>
            <a:avLst/>
            <a:gdLst/>
            <a:ahLst/>
            <a:cxnLst/>
            <a:rect l="l" t="t" r="r" b="b"/>
            <a:pathLst>
              <a:path w="1656714" h="0">
                <a:moveTo>
                  <a:pt x="0" y="0"/>
                </a:moveTo>
                <a:lnTo>
                  <a:pt x="165618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02150" y="4857750"/>
            <a:ext cx="0" cy="850900"/>
          </a:xfrm>
          <a:custGeom>
            <a:avLst/>
            <a:gdLst/>
            <a:ahLst/>
            <a:cxnLst/>
            <a:rect l="l" t="t" r="r" b="b"/>
            <a:pathLst>
              <a:path w="0"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502150" y="4857750"/>
            <a:ext cx="0" cy="880110"/>
          </a:xfrm>
          <a:custGeom>
            <a:avLst/>
            <a:gdLst/>
            <a:ahLst/>
            <a:cxnLst/>
            <a:rect l="l" t="t" r="r" b="b"/>
            <a:pathLst>
              <a:path w="0" h="880110">
                <a:moveTo>
                  <a:pt x="0" y="0"/>
                </a:moveTo>
                <a:lnTo>
                  <a:pt x="1" y="87959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206750" y="386715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206750" y="3867150"/>
            <a:ext cx="0" cy="407034"/>
          </a:xfrm>
          <a:custGeom>
            <a:avLst/>
            <a:gdLst/>
            <a:ahLst/>
            <a:cxnLst/>
            <a:rect l="l" t="t" r="r" b="b"/>
            <a:pathLst>
              <a:path w="0" h="407035">
                <a:moveTo>
                  <a:pt x="0" y="0"/>
                </a:moveTo>
                <a:lnTo>
                  <a:pt x="0" y="40660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555750" y="3867150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89">
                <a:moveTo>
                  <a:pt x="0" y="0"/>
                </a:moveTo>
                <a:lnTo>
                  <a:pt x="0" y="288036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555750" y="3867150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89">
                <a:moveTo>
                  <a:pt x="0" y="0"/>
                </a:moveTo>
                <a:lnTo>
                  <a:pt x="0" y="28803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911350" y="3867150"/>
            <a:ext cx="0" cy="889000"/>
          </a:xfrm>
          <a:custGeom>
            <a:avLst/>
            <a:gdLst/>
            <a:ahLst/>
            <a:cxnLst/>
            <a:rect l="l" t="t" r="r" b="b"/>
            <a:pathLst>
              <a:path w="0" h="889000">
                <a:moveTo>
                  <a:pt x="0" y="0"/>
                </a:moveTo>
                <a:lnTo>
                  <a:pt x="0" y="889000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911350" y="3867150"/>
            <a:ext cx="0" cy="936625"/>
          </a:xfrm>
          <a:custGeom>
            <a:avLst/>
            <a:gdLst/>
            <a:ahLst/>
            <a:cxnLst/>
            <a:rect l="l" t="t" r="r" b="b"/>
            <a:pathLst>
              <a:path w="0" h="936625">
                <a:moveTo>
                  <a:pt x="0" y="0"/>
                </a:moveTo>
                <a:lnTo>
                  <a:pt x="0" y="93610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22250" y="4159250"/>
            <a:ext cx="1435100" cy="533400"/>
          </a:xfrm>
          <a:custGeom>
            <a:avLst/>
            <a:gdLst/>
            <a:ahLst/>
            <a:cxnLst/>
            <a:rect l="l" t="t" r="r" b="b"/>
            <a:pathLst>
              <a:path w="1435100" h="533400">
                <a:moveTo>
                  <a:pt x="0" y="533400"/>
                </a:moveTo>
                <a:lnTo>
                  <a:pt x="1435100" y="533400"/>
                </a:lnTo>
                <a:lnTo>
                  <a:pt x="14351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AFDC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22250" y="4679950"/>
            <a:ext cx="1435100" cy="12700"/>
          </a:xfrm>
          <a:custGeom>
            <a:avLst/>
            <a:gdLst/>
            <a:ahLst/>
            <a:cxnLst/>
            <a:rect l="l" t="t" r="r" b="b"/>
            <a:pathLst>
              <a:path w="1435100" h="12700">
                <a:moveTo>
                  <a:pt x="0" y="12700"/>
                </a:moveTo>
                <a:lnTo>
                  <a:pt x="1435100" y="12700"/>
                </a:lnTo>
                <a:lnTo>
                  <a:pt x="14351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6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28600" y="4171950"/>
            <a:ext cx="0" cy="508000"/>
          </a:xfrm>
          <a:custGeom>
            <a:avLst/>
            <a:gdLst/>
            <a:ahLst/>
            <a:cxnLst/>
            <a:rect l="l" t="t" r="r" b="b"/>
            <a:pathLst>
              <a:path w="0" h="508000">
                <a:moveTo>
                  <a:pt x="0" y="0"/>
                </a:moveTo>
                <a:lnTo>
                  <a:pt x="0" y="508000"/>
                </a:lnTo>
              </a:path>
            </a:pathLst>
          </a:custGeom>
          <a:ln w="12700">
            <a:solidFill>
              <a:srgbClr val="D36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22250" y="4159250"/>
            <a:ext cx="1435100" cy="12700"/>
          </a:xfrm>
          <a:custGeom>
            <a:avLst/>
            <a:gdLst/>
            <a:ahLst/>
            <a:cxnLst/>
            <a:rect l="l" t="t" r="r" b="b"/>
            <a:pathLst>
              <a:path w="1435100" h="12700">
                <a:moveTo>
                  <a:pt x="0" y="12700"/>
                </a:moveTo>
                <a:lnTo>
                  <a:pt x="1435100" y="12700"/>
                </a:lnTo>
                <a:lnTo>
                  <a:pt x="14351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6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651000" y="4171950"/>
            <a:ext cx="0" cy="508000"/>
          </a:xfrm>
          <a:custGeom>
            <a:avLst/>
            <a:gdLst/>
            <a:ahLst/>
            <a:cxnLst/>
            <a:rect l="l" t="t" r="r" b="b"/>
            <a:pathLst>
              <a:path w="0" h="508000">
                <a:moveTo>
                  <a:pt x="0" y="0"/>
                </a:moveTo>
                <a:lnTo>
                  <a:pt x="0" y="508000"/>
                </a:lnTo>
              </a:path>
            </a:pathLst>
          </a:custGeom>
          <a:ln w="12700">
            <a:solidFill>
              <a:srgbClr val="D36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296183" y="4182097"/>
            <a:ext cx="1287145" cy="399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 Black"/>
                <a:cs typeface="Arial Black"/>
              </a:rPr>
              <a:t>Hypovolemic</a:t>
            </a:r>
            <a:endParaRPr sz="1400">
              <a:latin typeface="Arial Black"/>
              <a:cs typeface="Arial Black"/>
            </a:endParaRPr>
          </a:p>
          <a:p>
            <a:pPr marL="50800">
              <a:lnSpc>
                <a:spcPct val="100000"/>
              </a:lnSpc>
              <a:spcBef>
                <a:spcPts val="20"/>
              </a:spcBef>
            </a:pPr>
            <a:r>
              <a:rPr dirty="0" sz="1100" spc="-10" b="1">
                <a:latin typeface="Arial Black"/>
                <a:cs typeface="Arial Black"/>
              </a:rPr>
              <a:t>(most</a:t>
            </a:r>
            <a:r>
              <a:rPr dirty="0" sz="1100" spc="-50" b="1">
                <a:latin typeface="Arial Black"/>
                <a:cs typeface="Arial Black"/>
              </a:rPr>
              <a:t> </a:t>
            </a:r>
            <a:r>
              <a:rPr dirty="0" sz="1100" spc="-20" b="1">
                <a:latin typeface="Arial Black"/>
                <a:cs typeface="Arial Black"/>
              </a:rPr>
              <a:t>common)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162050" y="4756150"/>
            <a:ext cx="1397000" cy="381000"/>
          </a:xfrm>
          <a:custGeom>
            <a:avLst/>
            <a:gdLst/>
            <a:ahLst/>
            <a:cxnLst/>
            <a:rect l="l" t="t" r="r" b="b"/>
            <a:pathLst>
              <a:path w="1397000" h="381000">
                <a:moveTo>
                  <a:pt x="0" y="381000"/>
                </a:moveTo>
                <a:lnTo>
                  <a:pt x="1397000" y="381000"/>
                </a:lnTo>
                <a:lnTo>
                  <a:pt x="1397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FDC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162050" y="5124450"/>
            <a:ext cx="1397000" cy="12700"/>
          </a:xfrm>
          <a:custGeom>
            <a:avLst/>
            <a:gdLst/>
            <a:ahLst/>
            <a:cxnLst/>
            <a:rect l="l" t="t" r="r" b="b"/>
            <a:pathLst>
              <a:path w="1397000" h="12700">
                <a:moveTo>
                  <a:pt x="0" y="12700"/>
                </a:moveTo>
                <a:lnTo>
                  <a:pt x="1397000" y="12700"/>
                </a:lnTo>
                <a:lnTo>
                  <a:pt x="1397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6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168400" y="4768850"/>
            <a:ext cx="0" cy="355600"/>
          </a:xfrm>
          <a:custGeom>
            <a:avLst/>
            <a:gdLst/>
            <a:ahLst/>
            <a:cxnLst/>
            <a:rect l="l" t="t" r="r" b="b"/>
            <a:pathLst>
              <a:path w="0" h="355600">
                <a:moveTo>
                  <a:pt x="0" y="0"/>
                </a:moveTo>
                <a:lnTo>
                  <a:pt x="0" y="355600"/>
                </a:lnTo>
              </a:path>
            </a:pathLst>
          </a:custGeom>
          <a:ln w="12700">
            <a:solidFill>
              <a:srgbClr val="D36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162050" y="4756150"/>
            <a:ext cx="1397000" cy="12700"/>
          </a:xfrm>
          <a:custGeom>
            <a:avLst/>
            <a:gdLst/>
            <a:ahLst/>
            <a:cxnLst/>
            <a:rect l="l" t="t" r="r" b="b"/>
            <a:pathLst>
              <a:path w="1397000" h="12700">
                <a:moveTo>
                  <a:pt x="0" y="12700"/>
                </a:moveTo>
                <a:lnTo>
                  <a:pt x="1397000" y="12700"/>
                </a:lnTo>
                <a:lnTo>
                  <a:pt x="1397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6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552700" y="4768850"/>
            <a:ext cx="0" cy="355600"/>
          </a:xfrm>
          <a:custGeom>
            <a:avLst/>
            <a:gdLst/>
            <a:ahLst/>
            <a:cxnLst/>
            <a:rect l="l" t="t" r="r" b="b"/>
            <a:pathLst>
              <a:path w="0" h="355600">
                <a:moveTo>
                  <a:pt x="0" y="0"/>
                </a:moveTo>
                <a:lnTo>
                  <a:pt x="0" y="355600"/>
                </a:lnTo>
              </a:path>
            </a:pathLst>
          </a:custGeom>
          <a:ln w="12700">
            <a:solidFill>
              <a:srgbClr val="D36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1261567" y="4778641"/>
            <a:ext cx="117284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 b="1">
                <a:latin typeface="Arial Black"/>
                <a:cs typeface="Arial Black"/>
              </a:rPr>
              <a:t>C</a:t>
            </a:r>
            <a:r>
              <a:rPr dirty="0" sz="1400" spc="-35" b="1">
                <a:latin typeface="Arial Black"/>
                <a:cs typeface="Arial Black"/>
              </a:rPr>
              <a:t>a</a:t>
            </a:r>
            <a:r>
              <a:rPr dirty="0" sz="1400" spc="-25" b="1">
                <a:latin typeface="Arial Black"/>
                <a:cs typeface="Arial Black"/>
              </a:rPr>
              <a:t>r</a:t>
            </a:r>
            <a:r>
              <a:rPr dirty="0" sz="1400" spc="-35" b="1">
                <a:latin typeface="Arial Black"/>
                <a:cs typeface="Arial Black"/>
              </a:rPr>
              <a:t>d</a:t>
            </a:r>
            <a:r>
              <a:rPr dirty="0" sz="1400" spc="30" b="1">
                <a:latin typeface="Arial Black"/>
                <a:cs typeface="Arial Black"/>
              </a:rPr>
              <a:t>i</a:t>
            </a:r>
            <a:r>
              <a:rPr dirty="0" sz="1400" spc="-35" b="1">
                <a:latin typeface="Arial Black"/>
                <a:cs typeface="Arial Black"/>
              </a:rPr>
              <a:t>ogen</a:t>
            </a:r>
            <a:r>
              <a:rPr dirty="0" sz="1400" spc="30" b="1">
                <a:latin typeface="Arial Black"/>
                <a:cs typeface="Arial Black"/>
              </a:rPr>
              <a:t>i</a:t>
            </a:r>
            <a:r>
              <a:rPr dirty="0" sz="1400" b="1">
                <a:latin typeface="Arial Black"/>
                <a:cs typeface="Arial Black"/>
              </a:rPr>
              <a:t>c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101850" y="4248150"/>
            <a:ext cx="1397000" cy="355600"/>
          </a:xfrm>
          <a:custGeom>
            <a:avLst/>
            <a:gdLst/>
            <a:ahLst/>
            <a:cxnLst/>
            <a:rect l="l" t="t" r="r" b="b"/>
            <a:pathLst>
              <a:path w="1397000" h="355600">
                <a:moveTo>
                  <a:pt x="0" y="355600"/>
                </a:moveTo>
                <a:lnTo>
                  <a:pt x="1397000" y="355600"/>
                </a:lnTo>
                <a:lnTo>
                  <a:pt x="1397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AFDC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101850" y="4591050"/>
            <a:ext cx="1397000" cy="12700"/>
          </a:xfrm>
          <a:custGeom>
            <a:avLst/>
            <a:gdLst/>
            <a:ahLst/>
            <a:cxnLst/>
            <a:rect l="l" t="t" r="r" b="b"/>
            <a:pathLst>
              <a:path w="1397000" h="12700">
                <a:moveTo>
                  <a:pt x="0" y="12700"/>
                </a:moveTo>
                <a:lnTo>
                  <a:pt x="1397000" y="12700"/>
                </a:lnTo>
                <a:lnTo>
                  <a:pt x="1397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6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108200" y="4260850"/>
            <a:ext cx="0" cy="330200"/>
          </a:xfrm>
          <a:custGeom>
            <a:avLst/>
            <a:gdLst/>
            <a:ahLst/>
            <a:cxnLst/>
            <a:rect l="l" t="t" r="r" b="b"/>
            <a:pathLst>
              <a:path w="0" h="330200">
                <a:moveTo>
                  <a:pt x="0" y="0"/>
                </a:moveTo>
                <a:lnTo>
                  <a:pt x="0" y="330200"/>
                </a:lnTo>
              </a:path>
            </a:pathLst>
          </a:custGeom>
          <a:ln w="12700">
            <a:solidFill>
              <a:srgbClr val="D36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101850" y="4248150"/>
            <a:ext cx="1397000" cy="12700"/>
          </a:xfrm>
          <a:custGeom>
            <a:avLst/>
            <a:gdLst/>
            <a:ahLst/>
            <a:cxnLst/>
            <a:rect l="l" t="t" r="r" b="b"/>
            <a:pathLst>
              <a:path w="1397000" h="12700">
                <a:moveTo>
                  <a:pt x="0" y="12700"/>
                </a:moveTo>
                <a:lnTo>
                  <a:pt x="1397000" y="12700"/>
                </a:lnTo>
                <a:lnTo>
                  <a:pt x="1397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6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492500" y="4260850"/>
            <a:ext cx="0" cy="330200"/>
          </a:xfrm>
          <a:custGeom>
            <a:avLst/>
            <a:gdLst/>
            <a:ahLst/>
            <a:cxnLst/>
            <a:rect l="l" t="t" r="r" b="b"/>
            <a:pathLst>
              <a:path w="0" h="330200">
                <a:moveTo>
                  <a:pt x="0" y="0"/>
                </a:moveTo>
                <a:lnTo>
                  <a:pt x="0" y="330200"/>
                </a:lnTo>
              </a:path>
            </a:pathLst>
          </a:custGeom>
          <a:ln w="12700">
            <a:solidFill>
              <a:srgbClr val="D36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2213952" y="4269638"/>
            <a:ext cx="116014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 Black"/>
                <a:cs typeface="Arial Black"/>
              </a:rPr>
              <a:t>Obstructive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816350" y="5708650"/>
            <a:ext cx="1409700" cy="533400"/>
          </a:xfrm>
          <a:custGeom>
            <a:avLst/>
            <a:gdLst/>
            <a:ahLst/>
            <a:cxnLst/>
            <a:rect l="l" t="t" r="r" b="b"/>
            <a:pathLst>
              <a:path w="1409700" h="533400">
                <a:moveTo>
                  <a:pt x="0" y="533400"/>
                </a:moveTo>
                <a:lnTo>
                  <a:pt x="1409700" y="533400"/>
                </a:lnTo>
                <a:lnTo>
                  <a:pt x="14097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816350" y="6229350"/>
            <a:ext cx="1409700" cy="12700"/>
          </a:xfrm>
          <a:custGeom>
            <a:avLst/>
            <a:gdLst/>
            <a:ahLst/>
            <a:cxnLst/>
            <a:rect l="l" t="t" r="r" b="b"/>
            <a:pathLst>
              <a:path w="1409700" h="12700">
                <a:moveTo>
                  <a:pt x="0" y="12700"/>
                </a:moveTo>
                <a:lnTo>
                  <a:pt x="1409700" y="12700"/>
                </a:lnTo>
                <a:lnTo>
                  <a:pt x="14097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262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822700" y="5721350"/>
            <a:ext cx="0" cy="508000"/>
          </a:xfrm>
          <a:custGeom>
            <a:avLst/>
            <a:gdLst/>
            <a:ahLst/>
            <a:cxnLst/>
            <a:rect l="l" t="t" r="r" b="b"/>
            <a:pathLst>
              <a:path w="0" h="508000">
                <a:moveTo>
                  <a:pt x="0" y="0"/>
                </a:moveTo>
                <a:lnTo>
                  <a:pt x="0" y="508000"/>
                </a:lnTo>
              </a:path>
            </a:pathLst>
          </a:custGeom>
          <a:ln w="12700">
            <a:solidFill>
              <a:srgbClr val="82627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816350" y="5708650"/>
            <a:ext cx="1409700" cy="12700"/>
          </a:xfrm>
          <a:custGeom>
            <a:avLst/>
            <a:gdLst/>
            <a:ahLst/>
            <a:cxnLst/>
            <a:rect l="l" t="t" r="r" b="b"/>
            <a:pathLst>
              <a:path w="1409700" h="12700">
                <a:moveTo>
                  <a:pt x="0" y="12700"/>
                </a:moveTo>
                <a:lnTo>
                  <a:pt x="1409700" y="12700"/>
                </a:lnTo>
                <a:lnTo>
                  <a:pt x="14097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262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219700" y="5721350"/>
            <a:ext cx="0" cy="508000"/>
          </a:xfrm>
          <a:custGeom>
            <a:avLst/>
            <a:gdLst/>
            <a:ahLst/>
            <a:cxnLst/>
            <a:rect l="l" t="t" r="r" b="b"/>
            <a:pathLst>
              <a:path w="0" h="508000">
                <a:moveTo>
                  <a:pt x="0" y="0"/>
                </a:moveTo>
                <a:lnTo>
                  <a:pt x="0" y="508000"/>
                </a:lnTo>
              </a:path>
            </a:pathLst>
          </a:custGeom>
          <a:ln w="12700">
            <a:solidFill>
              <a:srgbClr val="82627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3953293" y="5738979"/>
            <a:ext cx="1126490" cy="414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400" spc="30" b="1">
                <a:latin typeface="Arial Black"/>
                <a:cs typeface="Arial Black"/>
              </a:rPr>
              <a:t>N</a:t>
            </a:r>
            <a:r>
              <a:rPr dirty="0" sz="1400" spc="-35" b="1">
                <a:latin typeface="Arial Black"/>
                <a:cs typeface="Arial Black"/>
              </a:rPr>
              <a:t>eu</a:t>
            </a:r>
            <a:r>
              <a:rPr dirty="0" sz="1400" spc="-25" b="1">
                <a:latin typeface="Arial Black"/>
                <a:cs typeface="Arial Black"/>
              </a:rPr>
              <a:t>r</a:t>
            </a:r>
            <a:r>
              <a:rPr dirty="0" sz="1400" spc="-35" b="1">
                <a:latin typeface="Arial Black"/>
                <a:cs typeface="Arial Black"/>
              </a:rPr>
              <a:t>ogen</a:t>
            </a:r>
            <a:r>
              <a:rPr dirty="0" sz="1400" spc="30" b="1">
                <a:latin typeface="Arial Black"/>
                <a:cs typeface="Arial Black"/>
              </a:rPr>
              <a:t>ic</a:t>
            </a:r>
            <a:endParaRPr sz="14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200" spc="5" b="1">
                <a:latin typeface="Arial Black"/>
                <a:cs typeface="Arial Black"/>
              </a:rPr>
              <a:t>(Spinal)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502150" y="4832355"/>
            <a:ext cx="3384550" cy="26034"/>
          </a:xfrm>
          <a:custGeom>
            <a:avLst/>
            <a:gdLst/>
            <a:ahLst/>
            <a:cxnLst/>
            <a:rect l="l" t="t" r="r" b="b"/>
            <a:pathLst>
              <a:path w="3384550" h="26035">
                <a:moveTo>
                  <a:pt x="0" y="25445"/>
                </a:moveTo>
                <a:lnTo>
                  <a:pt x="338438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6089650" y="4857750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89">
                <a:moveTo>
                  <a:pt x="0" y="0"/>
                </a:moveTo>
                <a:lnTo>
                  <a:pt x="0" y="288036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6089650" y="4857750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89">
                <a:moveTo>
                  <a:pt x="0" y="0"/>
                </a:moveTo>
                <a:lnTo>
                  <a:pt x="1" y="28803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7893050" y="4845050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89">
                <a:moveTo>
                  <a:pt x="0" y="0"/>
                </a:moveTo>
                <a:lnTo>
                  <a:pt x="0" y="288036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7893050" y="4845050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89">
                <a:moveTo>
                  <a:pt x="0" y="0"/>
                </a:moveTo>
                <a:lnTo>
                  <a:pt x="0" y="28803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6877050" y="4654550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89">
                <a:moveTo>
                  <a:pt x="0" y="0"/>
                </a:moveTo>
                <a:lnTo>
                  <a:pt x="0" y="288036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877050" y="4654550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89">
                <a:moveTo>
                  <a:pt x="0" y="0"/>
                </a:moveTo>
                <a:lnTo>
                  <a:pt x="0" y="28803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5302250" y="5162550"/>
            <a:ext cx="1511300" cy="546100"/>
          </a:xfrm>
          <a:custGeom>
            <a:avLst/>
            <a:gdLst/>
            <a:ahLst/>
            <a:cxnLst/>
            <a:rect l="l" t="t" r="r" b="b"/>
            <a:pathLst>
              <a:path w="1511300" h="546100">
                <a:moveTo>
                  <a:pt x="0" y="546100"/>
                </a:moveTo>
                <a:lnTo>
                  <a:pt x="1511300" y="546100"/>
                </a:lnTo>
                <a:lnTo>
                  <a:pt x="1511300" y="0"/>
                </a:lnTo>
                <a:lnTo>
                  <a:pt x="0" y="0"/>
                </a:lnTo>
                <a:lnTo>
                  <a:pt x="0" y="546100"/>
                </a:lnTo>
                <a:close/>
              </a:path>
            </a:pathLst>
          </a:custGeom>
          <a:solidFill>
            <a:srgbClr val="FF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302250" y="5695950"/>
            <a:ext cx="1511300" cy="12700"/>
          </a:xfrm>
          <a:custGeom>
            <a:avLst/>
            <a:gdLst/>
            <a:ahLst/>
            <a:cxnLst/>
            <a:rect l="l" t="t" r="r" b="b"/>
            <a:pathLst>
              <a:path w="1511300" h="12700">
                <a:moveTo>
                  <a:pt x="0" y="12700"/>
                </a:moveTo>
                <a:lnTo>
                  <a:pt x="1511300" y="12700"/>
                </a:lnTo>
                <a:lnTo>
                  <a:pt x="15113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262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308600" y="5175250"/>
            <a:ext cx="0" cy="520700"/>
          </a:xfrm>
          <a:custGeom>
            <a:avLst/>
            <a:gdLst/>
            <a:ahLst/>
            <a:cxnLst/>
            <a:rect l="l" t="t" r="r" b="b"/>
            <a:pathLst>
              <a:path w="0" h="520700">
                <a:moveTo>
                  <a:pt x="0" y="0"/>
                </a:moveTo>
                <a:lnTo>
                  <a:pt x="0" y="520700"/>
                </a:lnTo>
              </a:path>
            </a:pathLst>
          </a:custGeom>
          <a:ln w="12700">
            <a:solidFill>
              <a:srgbClr val="82627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5302250" y="5162550"/>
            <a:ext cx="1511300" cy="12700"/>
          </a:xfrm>
          <a:custGeom>
            <a:avLst/>
            <a:gdLst/>
            <a:ahLst/>
            <a:cxnLst/>
            <a:rect l="l" t="t" r="r" b="b"/>
            <a:pathLst>
              <a:path w="1511300" h="12700">
                <a:moveTo>
                  <a:pt x="0" y="12700"/>
                </a:moveTo>
                <a:lnTo>
                  <a:pt x="1511300" y="12700"/>
                </a:lnTo>
                <a:lnTo>
                  <a:pt x="15113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262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6807200" y="5175250"/>
            <a:ext cx="0" cy="520700"/>
          </a:xfrm>
          <a:custGeom>
            <a:avLst/>
            <a:gdLst/>
            <a:ahLst/>
            <a:cxnLst/>
            <a:rect l="l" t="t" r="r" b="b"/>
            <a:pathLst>
              <a:path w="0" h="520700">
                <a:moveTo>
                  <a:pt x="0" y="0"/>
                </a:moveTo>
                <a:lnTo>
                  <a:pt x="0" y="520700"/>
                </a:lnTo>
              </a:path>
            </a:pathLst>
          </a:custGeom>
          <a:ln w="12700">
            <a:solidFill>
              <a:srgbClr val="82627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 txBox="1"/>
          <p:nvPr/>
        </p:nvSpPr>
        <p:spPr>
          <a:xfrm>
            <a:off x="5409196" y="5190210"/>
            <a:ext cx="1287145" cy="414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400" spc="-15" b="1">
                <a:latin typeface="Arial Black"/>
                <a:cs typeface="Arial Black"/>
              </a:rPr>
              <a:t>Anaphylactic</a:t>
            </a:r>
            <a:endParaRPr sz="14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200" spc="-20" b="1">
                <a:latin typeface="Arial Black"/>
                <a:cs typeface="Arial Black"/>
              </a:rPr>
              <a:t>(Vasogenic)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451600" y="5816600"/>
            <a:ext cx="1460500" cy="508000"/>
          </a:xfrm>
          <a:prstGeom prst="rect">
            <a:avLst/>
          </a:prstGeom>
          <a:solidFill>
            <a:srgbClr val="FFDDDD"/>
          </a:solidFill>
          <a:ln w="12700">
            <a:solidFill>
              <a:srgbClr val="826276"/>
            </a:solidFill>
          </a:ln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400" spc="-25" b="1">
                <a:latin typeface="Arial Black"/>
                <a:cs typeface="Arial Black"/>
              </a:rPr>
              <a:t>Septic/Toxic</a:t>
            </a:r>
            <a:endParaRPr sz="1400">
              <a:latin typeface="Arial Black"/>
              <a:cs typeface="Arial Black"/>
            </a:endParaRPr>
          </a:p>
          <a:p>
            <a:pPr algn="ctr" marR="5715">
              <a:lnSpc>
                <a:spcPct val="100000"/>
              </a:lnSpc>
              <a:spcBef>
                <a:spcPts val="20"/>
              </a:spcBef>
            </a:pPr>
            <a:r>
              <a:rPr dirty="0" sz="1200" spc="-20" b="1">
                <a:latin typeface="Arial Black"/>
                <a:cs typeface="Arial Black"/>
              </a:rPr>
              <a:t>(Vasogenic)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175500" y="5168900"/>
            <a:ext cx="1498600" cy="533400"/>
          </a:xfrm>
          <a:prstGeom prst="rect">
            <a:avLst/>
          </a:prstGeom>
          <a:solidFill>
            <a:srgbClr val="FFDDDD"/>
          </a:solidFill>
          <a:ln w="12700">
            <a:solidFill>
              <a:srgbClr val="826276"/>
            </a:solidFill>
          </a:ln>
        </p:spPr>
        <p:txBody>
          <a:bodyPr wrap="square" lIns="0" tIns="14604" rIns="0" bIns="0" rtlCol="0" vert="horz">
            <a:spAutoFit/>
          </a:bodyPr>
          <a:lstStyle/>
          <a:p>
            <a:pPr algn="ctr" marR="3810">
              <a:lnSpc>
                <a:spcPct val="100000"/>
              </a:lnSpc>
              <a:spcBef>
                <a:spcPts val="114"/>
              </a:spcBef>
            </a:pPr>
            <a:r>
              <a:rPr dirty="0" sz="1400" spc="-10" b="1">
                <a:latin typeface="Arial Black"/>
                <a:cs typeface="Arial Black"/>
              </a:rPr>
              <a:t>Psychogenic</a:t>
            </a:r>
            <a:endParaRPr sz="1400">
              <a:latin typeface="Arial Black"/>
              <a:cs typeface="Arial Black"/>
            </a:endParaRPr>
          </a:p>
          <a:p>
            <a:pPr algn="ctr" marR="635">
              <a:lnSpc>
                <a:spcPct val="100000"/>
              </a:lnSpc>
              <a:spcBef>
                <a:spcPts val="20"/>
              </a:spcBef>
            </a:pPr>
            <a:r>
              <a:rPr dirty="0" sz="1200" spc="-20" b="1">
                <a:latin typeface="Arial Black"/>
                <a:cs typeface="Arial Black"/>
              </a:rPr>
              <a:t>(Vasogenic)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6877050" y="4832350"/>
            <a:ext cx="0" cy="936625"/>
          </a:xfrm>
          <a:custGeom>
            <a:avLst/>
            <a:gdLst/>
            <a:ahLst/>
            <a:cxnLst/>
            <a:rect l="l" t="t" r="r" b="b"/>
            <a:pathLst>
              <a:path w="0" h="936625">
                <a:moveTo>
                  <a:pt x="0" y="0"/>
                </a:moveTo>
                <a:lnTo>
                  <a:pt x="0" y="936104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6877050" y="4832350"/>
            <a:ext cx="0" cy="936625"/>
          </a:xfrm>
          <a:custGeom>
            <a:avLst/>
            <a:gdLst/>
            <a:ahLst/>
            <a:cxnLst/>
            <a:rect l="l" t="t" r="r" b="b"/>
            <a:pathLst>
              <a:path w="0" h="936625">
                <a:moveTo>
                  <a:pt x="0" y="0"/>
                </a:moveTo>
                <a:lnTo>
                  <a:pt x="0" y="93610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8248650" y="2355850"/>
            <a:ext cx="431800" cy="40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8248650" y="2355850"/>
            <a:ext cx="431800" cy="406400"/>
          </a:xfrm>
          <a:custGeom>
            <a:avLst/>
            <a:gdLst/>
            <a:ahLst/>
            <a:cxnLst/>
            <a:rect l="l" t="t" r="r" b="b"/>
            <a:pathLst>
              <a:path w="431800" h="406400">
                <a:moveTo>
                  <a:pt x="215900" y="0"/>
                </a:moveTo>
                <a:lnTo>
                  <a:pt x="172389" y="4127"/>
                </a:lnTo>
                <a:lnTo>
                  <a:pt x="131864" y="15963"/>
                </a:lnTo>
                <a:lnTo>
                  <a:pt x="95186" y="34709"/>
                </a:lnTo>
                <a:lnTo>
                  <a:pt x="63233" y="59512"/>
                </a:lnTo>
                <a:lnTo>
                  <a:pt x="36868" y="89585"/>
                </a:lnTo>
                <a:lnTo>
                  <a:pt x="16967" y="124104"/>
                </a:lnTo>
                <a:lnTo>
                  <a:pt x="4381" y="162255"/>
                </a:lnTo>
                <a:lnTo>
                  <a:pt x="0" y="203200"/>
                </a:lnTo>
                <a:lnTo>
                  <a:pt x="4381" y="244157"/>
                </a:lnTo>
                <a:lnTo>
                  <a:pt x="16967" y="282295"/>
                </a:lnTo>
                <a:lnTo>
                  <a:pt x="36868" y="316814"/>
                </a:lnTo>
                <a:lnTo>
                  <a:pt x="63233" y="346887"/>
                </a:lnTo>
                <a:lnTo>
                  <a:pt x="95186" y="371703"/>
                </a:lnTo>
                <a:lnTo>
                  <a:pt x="131864" y="390436"/>
                </a:lnTo>
                <a:lnTo>
                  <a:pt x="172389" y="402272"/>
                </a:lnTo>
                <a:lnTo>
                  <a:pt x="215900" y="406400"/>
                </a:lnTo>
                <a:lnTo>
                  <a:pt x="259410" y="402272"/>
                </a:lnTo>
                <a:lnTo>
                  <a:pt x="288934" y="393649"/>
                </a:lnTo>
                <a:lnTo>
                  <a:pt x="215900" y="393649"/>
                </a:lnTo>
                <a:lnTo>
                  <a:pt x="174790" y="389737"/>
                </a:lnTo>
                <a:lnTo>
                  <a:pt x="136575" y="378574"/>
                </a:lnTo>
                <a:lnTo>
                  <a:pt x="102031" y="360934"/>
                </a:lnTo>
                <a:lnTo>
                  <a:pt x="47244" y="309384"/>
                </a:lnTo>
                <a:lnTo>
                  <a:pt x="16865" y="241452"/>
                </a:lnTo>
                <a:lnTo>
                  <a:pt x="12776" y="203200"/>
                </a:lnTo>
                <a:lnTo>
                  <a:pt x="16865" y="164947"/>
                </a:lnTo>
                <a:lnTo>
                  <a:pt x="47244" y="97015"/>
                </a:lnTo>
                <a:lnTo>
                  <a:pt x="102031" y="45465"/>
                </a:lnTo>
                <a:lnTo>
                  <a:pt x="136575" y="27825"/>
                </a:lnTo>
                <a:lnTo>
                  <a:pt x="174790" y="16662"/>
                </a:lnTo>
                <a:lnTo>
                  <a:pt x="215900" y="12763"/>
                </a:lnTo>
                <a:lnTo>
                  <a:pt x="288978" y="12763"/>
                </a:lnTo>
                <a:lnTo>
                  <a:pt x="259410" y="4127"/>
                </a:lnTo>
                <a:lnTo>
                  <a:pt x="215900" y="0"/>
                </a:lnTo>
                <a:close/>
              </a:path>
              <a:path w="431800" h="406400">
                <a:moveTo>
                  <a:pt x="288978" y="12763"/>
                </a:moveTo>
                <a:lnTo>
                  <a:pt x="215900" y="12763"/>
                </a:lnTo>
                <a:lnTo>
                  <a:pt x="257009" y="16662"/>
                </a:lnTo>
                <a:lnTo>
                  <a:pt x="295224" y="27825"/>
                </a:lnTo>
                <a:lnTo>
                  <a:pt x="329768" y="45465"/>
                </a:lnTo>
                <a:lnTo>
                  <a:pt x="384555" y="97015"/>
                </a:lnTo>
                <a:lnTo>
                  <a:pt x="414934" y="164947"/>
                </a:lnTo>
                <a:lnTo>
                  <a:pt x="419023" y="203200"/>
                </a:lnTo>
                <a:lnTo>
                  <a:pt x="414934" y="241452"/>
                </a:lnTo>
                <a:lnTo>
                  <a:pt x="384555" y="309384"/>
                </a:lnTo>
                <a:lnTo>
                  <a:pt x="329768" y="360934"/>
                </a:lnTo>
                <a:lnTo>
                  <a:pt x="295224" y="378574"/>
                </a:lnTo>
                <a:lnTo>
                  <a:pt x="257009" y="389737"/>
                </a:lnTo>
                <a:lnTo>
                  <a:pt x="215900" y="393649"/>
                </a:lnTo>
                <a:lnTo>
                  <a:pt x="288934" y="393649"/>
                </a:lnTo>
                <a:lnTo>
                  <a:pt x="336613" y="371703"/>
                </a:lnTo>
                <a:lnTo>
                  <a:pt x="368566" y="346887"/>
                </a:lnTo>
                <a:lnTo>
                  <a:pt x="394931" y="316814"/>
                </a:lnTo>
                <a:lnTo>
                  <a:pt x="414832" y="282295"/>
                </a:lnTo>
                <a:lnTo>
                  <a:pt x="427418" y="244157"/>
                </a:lnTo>
                <a:lnTo>
                  <a:pt x="431800" y="203200"/>
                </a:lnTo>
                <a:lnTo>
                  <a:pt x="427418" y="162255"/>
                </a:lnTo>
                <a:lnTo>
                  <a:pt x="414832" y="124104"/>
                </a:lnTo>
                <a:lnTo>
                  <a:pt x="394931" y="89585"/>
                </a:lnTo>
                <a:lnTo>
                  <a:pt x="368566" y="59512"/>
                </a:lnTo>
                <a:lnTo>
                  <a:pt x="336613" y="34709"/>
                </a:lnTo>
                <a:lnTo>
                  <a:pt x="299935" y="15963"/>
                </a:lnTo>
                <a:lnTo>
                  <a:pt x="288978" y="12763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 txBox="1"/>
          <p:nvPr/>
        </p:nvSpPr>
        <p:spPr>
          <a:xfrm>
            <a:off x="6900112" y="2444610"/>
            <a:ext cx="1732914" cy="260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5" b="1">
                <a:solidFill>
                  <a:srgbClr val="7A2924"/>
                </a:solidFill>
                <a:latin typeface="Arial Black"/>
                <a:cs typeface="Arial Black"/>
              </a:rPr>
              <a:t>MAP </a:t>
            </a:r>
            <a:r>
              <a:rPr dirty="0" sz="1600" b="1">
                <a:solidFill>
                  <a:srgbClr val="7A2924"/>
                </a:solidFill>
                <a:latin typeface="Arial Black"/>
                <a:cs typeface="Arial Black"/>
              </a:rPr>
              <a:t>= </a:t>
            </a:r>
            <a:r>
              <a:rPr dirty="0" sz="1600" spc="-25" b="1">
                <a:solidFill>
                  <a:srgbClr val="7A2924"/>
                </a:solidFill>
                <a:latin typeface="Arial Black"/>
                <a:cs typeface="Arial Black"/>
              </a:rPr>
              <a:t>CO </a:t>
            </a:r>
            <a:r>
              <a:rPr dirty="0" sz="1600" b="1">
                <a:solidFill>
                  <a:srgbClr val="7A2924"/>
                </a:solidFill>
                <a:latin typeface="Arial Black"/>
                <a:cs typeface="Arial Black"/>
              </a:rPr>
              <a:t>X</a:t>
            </a:r>
            <a:r>
              <a:rPr dirty="0" sz="1600" spc="125" b="1">
                <a:solidFill>
                  <a:srgbClr val="7A2924"/>
                </a:solidFill>
                <a:latin typeface="Arial Black"/>
                <a:cs typeface="Arial Black"/>
              </a:rPr>
              <a:t> </a:t>
            </a:r>
            <a:r>
              <a:rPr dirty="0" sz="1600" spc="20" b="1">
                <a:solidFill>
                  <a:srgbClr val="7A2924"/>
                </a:solidFill>
                <a:latin typeface="Arial Black"/>
                <a:cs typeface="Arial Black"/>
              </a:rPr>
              <a:t>PR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479550" y="2305050"/>
            <a:ext cx="4318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479550" y="2305050"/>
            <a:ext cx="431800" cy="406400"/>
          </a:xfrm>
          <a:custGeom>
            <a:avLst/>
            <a:gdLst/>
            <a:ahLst/>
            <a:cxnLst/>
            <a:rect l="l" t="t" r="r" b="b"/>
            <a:pathLst>
              <a:path w="431800" h="406400">
                <a:moveTo>
                  <a:pt x="215900" y="0"/>
                </a:moveTo>
                <a:lnTo>
                  <a:pt x="172389" y="4127"/>
                </a:lnTo>
                <a:lnTo>
                  <a:pt x="131864" y="15963"/>
                </a:lnTo>
                <a:lnTo>
                  <a:pt x="95186" y="34709"/>
                </a:lnTo>
                <a:lnTo>
                  <a:pt x="63233" y="59512"/>
                </a:lnTo>
                <a:lnTo>
                  <a:pt x="36868" y="89585"/>
                </a:lnTo>
                <a:lnTo>
                  <a:pt x="16967" y="124104"/>
                </a:lnTo>
                <a:lnTo>
                  <a:pt x="4381" y="162255"/>
                </a:lnTo>
                <a:lnTo>
                  <a:pt x="0" y="203200"/>
                </a:lnTo>
                <a:lnTo>
                  <a:pt x="4381" y="244157"/>
                </a:lnTo>
                <a:lnTo>
                  <a:pt x="16967" y="282295"/>
                </a:lnTo>
                <a:lnTo>
                  <a:pt x="36868" y="316814"/>
                </a:lnTo>
                <a:lnTo>
                  <a:pt x="63233" y="346887"/>
                </a:lnTo>
                <a:lnTo>
                  <a:pt x="95186" y="371703"/>
                </a:lnTo>
                <a:lnTo>
                  <a:pt x="131864" y="390436"/>
                </a:lnTo>
                <a:lnTo>
                  <a:pt x="172389" y="402272"/>
                </a:lnTo>
                <a:lnTo>
                  <a:pt x="215900" y="406400"/>
                </a:lnTo>
                <a:lnTo>
                  <a:pt x="259410" y="402272"/>
                </a:lnTo>
                <a:lnTo>
                  <a:pt x="288934" y="393649"/>
                </a:lnTo>
                <a:lnTo>
                  <a:pt x="215900" y="393649"/>
                </a:lnTo>
                <a:lnTo>
                  <a:pt x="174790" y="389737"/>
                </a:lnTo>
                <a:lnTo>
                  <a:pt x="136575" y="378574"/>
                </a:lnTo>
                <a:lnTo>
                  <a:pt x="102031" y="360934"/>
                </a:lnTo>
                <a:lnTo>
                  <a:pt x="47243" y="309384"/>
                </a:lnTo>
                <a:lnTo>
                  <a:pt x="16865" y="241452"/>
                </a:lnTo>
                <a:lnTo>
                  <a:pt x="12776" y="203200"/>
                </a:lnTo>
                <a:lnTo>
                  <a:pt x="16865" y="164947"/>
                </a:lnTo>
                <a:lnTo>
                  <a:pt x="47243" y="97015"/>
                </a:lnTo>
                <a:lnTo>
                  <a:pt x="102031" y="45465"/>
                </a:lnTo>
                <a:lnTo>
                  <a:pt x="136575" y="27825"/>
                </a:lnTo>
                <a:lnTo>
                  <a:pt x="174790" y="16662"/>
                </a:lnTo>
                <a:lnTo>
                  <a:pt x="215900" y="12763"/>
                </a:lnTo>
                <a:lnTo>
                  <a:pt x="288978" y="12763"/>
                </a:lnTo>
                <a:lnTo>
                  <a:pt x="259410" y="4127"/>
                </a:lnTo>
                <a:lnTo>
                  <a:pt x="215900" y="0"/>
                </a:lnTo>
                <a:close/>
              </a:path>
              <a:path w="431800" h="406400">
                <a:moveTo>
                  <a:pt x="288978" y="12763"/>
                </a:moveTo>
                <a:lnTo>
                  <a:pt x="215900" y="12763"/>
                </a:lnTo>
                <a:lnTo>
                  <a:pt x="257009" y="16662"/>
                </a:lnTo>
                <a:lnTo>
                  <a:pt x="295224" y="27825"/>
                </a:lnTo>
                <a:lnTo>
                  <a:pt x="329768" y="45465"/>
                </a:lnTo>
                <a:lnTo>
                  <a:pt x="384556" y="97015"/>
                </a:lnTo>
                <a:lnTo>
                  <a:pt x="414934" y="164947"/>
                </a:lnTo>
                <a:lnTo>
                  <a:pt x="419023" y="203200"/>
                </a:lnTo>
                <a:lnTo>
                  <a:pt x="414934" y="241452"/>
                </a:lnTo>
                <a:lnTo>
                  <a:pt x="384556" y="309384"/>
                </a:lnTo>
                <a:lnTo>
                  <a:pt x="329768" y="360934"/>
                </a:lnTo>
                <a:lnTo>
                  <a:pt x="295224" y="378574"/>
                </a:lnTo>
                <a:lnTo>
                  <a:pt x="257009" y="389737"/>
                </a:lnTo>
                <a:lnTo>
                  <a:pt x="215900" y="393649"/>
                </a:lnTo>
                <a:lnTo>
                  <a:pt x="288934" y="393649"/>
                </a:lnTo>
                <a:lnTo>
                  <a:pt x="336613" y="371703"/>
                </a:lnTo>
                <a:lnTo>
                  <a:pt x="368566" y="346887"/>
                </a:lnTo>
                <a:lnTo>
                  <a:pt x="394931" y="316814"/>
                </a:lnTo>
                <a:lnTo>
                  <a:pt x="414832" y="282295"/>
                </a:lnTo>
                <a:lnTo>
                  <a:pt x="427418" y="244157"/>
                </a:lnTo>
                <a:lnTo>
                  <a:pt x="431800" y="203200"/>
                </a:lnTo>
                <a:lnTo>
                  <a:pt x="427418" y="162255"/>
                </a:lnTo>
                <a:lnTo>
                  <a:pt x="414832" y="124104"/>
                </a:lnTo>
                <a:lnTo>
                  <a:pt x="394931" y="89585"/>
                </a:lnTo>
                <a:lnTo>
                  <a:pt x="368566" y="59512"/>
                </a:lnTo>
                <a:lnTo>
                  <a:pt x="336613" y="34709"/>
                </a:lnTo>
                <a:lnTo>
                  <a:pt x="299935" y="15963"/>
                </a:lnTo>
                <a:lnTo>
                  <a:pt x="288978" y="12763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 txBox="1"/>
          <p:nvPr/>
        </p:nvSpPr>
        <p:spPr>
          <a:xfrm>
            <a:off x="728442" y="2381897"/>
            <a:ext cx="1732914" cy="260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5" b="1">
                <a:solidFill>
                  <a:srgbClr val="7A2924"/>
                </a:solidFill>
                <a:latin typeface="Arial Black"/>
                <a:cs typeface="Arial Black"/>
              </a:rPr>
              <a:t>MAP </a:t>
            </a:r>
            <a:r>
              <a:rPr dirty="0" sz="1600" b="1">
                <a:solidFill>
                  <a:srgbClr val="7A2924"/>
                </a:solidFill>
                <a:latin typeface="Arial Black"/>
                <a:cs typeface="Arial Black"/>
              </a:rPr>
              <a:t>= </a:t>
            </a:r>
            <a:r>
              <a:rPr dirty="0" sz="1600" spc="-25" b="1">
                <a:solidFill>
                  <a:srgbClr val="7A2924"/>
                </a:solidFill>
                <a:latin typeface="Arial Black"/>
                <a:cs typeface="Arial Black"/>
              </a:rPr>
              <a:t>CO </a:t>
            </a:r>
            <a:r>
              <a:rPr dirty="0" sz="1600" b="1">
                <a:solidFill>
                  <a:srgbClr val="7A2924"/>
                </a:solidFill>
                <a:latin typeface="Arial Black"/>
                <a:cs typeface="Arial Black"/>
              </a:rPr>
              <a:t>X</a:t>
            </a:r>
            <a:r>
              <a:rPr dirty="0" sz="1600" spc="125" b="1">
                <a:solidFill>
                  <a:srgbClr val="7A2924"/>
                </a:solidFill>
                <a:latin typeface="Arial Black"/>
                <a:cs typeface="Arial Black"/>
              </a:rPr>
              <a:t> </a:t>
            </a:r>
            <a:r>
              <a:rPr dirty="0" sz="1600" spc="20" b="1">
                <a:solidFill>
                  <a:srgbClr val="7A2924"/>
                </a:solidFill>
                <a:latin typeface="Arial Black"/>
                <a:cs typeface="Arial Black"/>
              </a:rPr>
              <a:t>PR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95" name="object 95"/>
          <p:cNvSpPr txBox="1">
            <a:spLocks noGrp="1"/>
          </p:cNvSpPr>
          <p:nvPr>
            <p:ph type="title"/>
          </p:nvPr>
        </p:nvSpPr>
        <p:spPr>
          <a:xfrm>
            <a:off x="1144859" y="754265"/>
            <a:ext cx="7181850" cy="6686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260"/>
              </a:lnSpc>
            </a:pPr>
            <a:r>
              <a:rPr dirty="0" sz="4400" spc="165" b="0">
                <a:solidFill>
                  <a:srgbClr val="41313B"/>
                </a:solidFill>
                <a:latin typeface="Impact"/>
                <a:cs typeface="Impact"/>
              </a:rPr>
              <a:t>TYPES </a:t>
            </a:r>
            <a:r>
              <a:rPr dirty="0" sz="4400" spc="95" b="0">
                <a:solidFill>
                  <a:srgbClr val="41313B"/>
                </a:solidFill>
                <a:latin typeface="Impact"/>
                <a:cs typeface="Impact"/>
              </a:rPr>
              <a:t>OF </a:t>
            </a:r>
            <a:r>
              <a:rPr dirty="0" sz="4400" spc="145" b="0">
                <a:solidFill>
                  <a:srgbClr val="41313B"/>
                </a:solidFill>
                <a:latin typeface="Impact"/>
                <a:cs typeface="Impact"/>
              </a:rPr>
              <a:t>CIRCULATORY</a:t>
            </a:r>
            <a:r>
              <a:rPr dirty="0" sz="4400" spc="70" b="0">
                <a:solidFill>
                  <a:srgbClr val="41313B"/>
                </a:solidFill>
                <a:latin typeface="Impact"/>
                <a:cs typeface="Impact"/>
              </a:rPr>
              <a:t> </a:t>
            </a:r>
            <a:r>
              <a:rPr dirty="0" sz="4400" spc="145" b="0">
                <a:solidFill>
                  <a:srgbClr val="41313B"/>
                </a:solidFill>
                <a:latin typeface="Impact"/>
                <a:cs typeface="Impact"/>
              </a:rPr>
              <a:t>SHOCK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 txBox="1"/>
          <p:nvPr/>
        </p:nvSpPr>
        <p:spPr>
          <a:xfrm>
            <a:off x="933099" y="6638728"/>
            <a:ext cx="26066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Dr. 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Abeer  </a:t>
            </a:r>
            <a:r>
              <a:rPr dirty="0" sz="1000" spc="-15">
                <a:solidFill>
                  <a:srgbClr val="595959"/>
                </a:solidFill>
                <a:latin typeface="Times New Roman"/>
                <a:cs typeface="Times New Roman"/>
              </a:rPr>
              <a:t>A.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Al-Masri,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Faculty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Medicine,</a:t>
            </a:r>
            <a:r>
              <a:rPr dirty="0" sz="1000" spc="1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595959"/>
                </a:solidFill>
                <a:latin typeface="Times New Roman"/>
                <a:cs typeface="Times New Roman"/>
              </a:rPr>
              <a:t>KSU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8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500" y="787400"/>
            <a:ext cx="8801100" cy="571500"/>
          </a:xfrm>
          <a:custGeom>
            <a:avLst/>
            <a:gdLst/>
            <a:ahLst/>
            <a:cxnLst/>
            <a:rect l="l" t="t" r="r" b="b"/>
            <a:pathLst>
              <a:path w="8801100" h="571500">
                <a:moveTo>
                  <a:pt x="0" y="571500"/>
                </a:moveTo>
                <a:lnTo>
                  <a:pt x="8801100" y="571500"/>
                </a:lnTo>
                <a:lnTo>
                  <a:pt x="8801100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solidFill>
            <a:srgbClr val="B4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2389" y="766965"/>
            <a:ext cx="4207510" cy="5492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155" b="0">
                <a:latin typeface="Impact"/>
                <a:cs typeface="Impact"/>
              </a:rPr>
              <a:t>HYPOVOLEMIC</a:t>
            </a:r>
            <a:r>
              <a:rPr dirty="0" sz="3600" spc="35" b="0">
                <a:latin typeface="Impact"/>
                <a:cs typeface="Impact"/>
              </a:rPr>
              <a:t> </a:t>
            </a:r>
            <a:r>
              <a:rPr dirty="0" sz="3600" spc="170" b="0">
                <a:latin typeface="Impact"/>
                <a:cs typeface="Impact"/>
              </a:rPr>
              <a:t>SHOCK</a:t>
            </a:r>
            <a:endParaRPr sz="36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0408" y="1818538"/>
            <a:ext cx="2842260" cy="405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735">
                <a:solidFill>
                  <a:srgbClr val="C00000"/>
                </a:solidFill>
                <a:latin typeface="Arial"/>
                <a:cs typeface="Arial"/>
              </a:rPr>
              <a:t>q</a:t>
            </a:r>
            <a:r>
              <a:rPr dirty="0" sz="2200" spc="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600" spc="5" b="1">
                <a:solidFill>
                  <a:srgbClr val="191917"/>
                </a:solidFill>
                <a:latin typeface="Arial"/>
                <a:cs typeface="Arial"/>
              </a:rPr>
              <a:t>Low </a:t>
            </a:r>
            <a:r>
              <a:rPr dirty="0" sz="2600" spc="10" b="1">
                <a:solidFill>
                  <a:srgbClr val="191917"/>
                </a:solidFill>
                <a:latin typeface="Arial"/>
                <a:cs typeface="Arial"/>
              </a:rPr>
              <a:t>CO </a:t>
            </a:r>
            <a:r>
              <a:rPr dirty="0" sz="2600" spc="5" b="1">
                <a:solidFill>
                  <a:srgbClr val="191917"/>
                </a:solidFill>
                <a:latin typeface="Arial"/>
                <a:cs typeface="Arial"/>
              </a:rPr>
              <a:t>due </a:t>
            </a:r>
            <a:r>
              <a:rPr dirty="0" sz="2600" spc="15" b="1">
                <a:solidFill>
                  <a:srgbClr val="191917"/>
                </a:solidFill>
                <a:latin typeface="Arial"/>
                <a:cs typeface="Arial"/>
              </a:rPr>
              <a:t>to: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0408" y="2339238"/>
            <a:ext cx="8015605" cy="3329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8500" indent="-228600">
              <a:lnSpc>
                <a:spcPct val="100000"/>
              </a:lnSpc>
              <a:buClr>
                <a:srgbClr val="C00000"/>
              </a:buClr>
              <a:buSzPct val="86363"/>
              <a:buChar char="§"/>
              <a:tabLst>
                <a:tab pos="824865" algn="l"/>
                <a:tab pos="825500" algn="l"/>
              </a:tabLst>
            </a:pP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Inadequate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blood/plasma volume </a:t>
            </a: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(loss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of </a:t>
            </a: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15-25% </a:t>
            </a:r>
            <a:r>
              <a:rPr dirty="0" sz="2200">
                <a:solidFill>
                  <a:srgbClr val="191917"/>
                </a:solidFill>
                <a:latin typeface="Arial"/>
                <a:cs typeface="Arial"/>
              </a:rPr>
              <a:t>/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1-2 </a:t>
            </a:r>
            <a:r>
              <a:rPr dirty="0" sz="2200" spc="21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L).</a:t>
            </a:r>
            <a:endParaRPr sz="2200">
              <a:latin typeface="Arial"/>
              <a:cs typeface="Arial"/>
            </a:endParaRPr>
          </a:p>
          <a:p>
            <a:pPr marL="825500" indent="-355600">
              <a:lnSpc>
                <a:spcPct val="100000"/>
              </a:lnSpc>
              <a:spcBef>
                <a:spcPts val="960"/>
              </a:spcBef>
              <a:buClr>
                <a:srgbClr val="C00000"/>
              </a:buClr>
              <a:buSzPct val="86363"/>
              <a:buChar char="§"/>
              <a:tabLst>
                <a:tab pos="824865" algn="l"/>
                <a:tab pos="825500" algn="l"/>
              </a:tabLst>
            </a:pP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Reduced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venous </a:t>
            </a: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return</a:t>
            </a:r>
            <a:r>
              <a:rPr dirty="0" sz="2200" spc="34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(preload.).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C00000"/>
              </a:buClr>
              <a:buFont typeface="Arial"/>
              <a:buChar char="§"/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200" spc="735">
                <a:solidFill>
                  <a:srgbClr val="C00000"/>
                </a:solidFill>
                <a:latin typeface="Arial"/>
                <a:cs typeface="Arial"/>
              </a:rPr>
              <a:t>q</a:t>
            </a:r>
            <a:r>
              <a:rPr dirty="0" sz="2200" spc="8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600" spc="-25" b="1">
                <a:solidFill>
                  <a:srgbClr val="191917"/>
                </a:solidFill>
                <a:latin typeface="Arial"/>
                <a:cs typeface="Arial"/>
              </a:rPr>
              <a:t>Causes:</a:t>
            </a:r>
            <a:endParaRPr sz="26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1580"/>
              </a:spcBef>
              <a:buClr>
                <a:srgbClr val="C00000"/>
              </a:buClr>
              <a:buSzPct val="86363"/>
              <a:buChar char="§"/>
              <a:tabLst>
                <a:tab pos="698500" algn="l"/>
              </a:tabLst>
            </a:pPr>
            <a:r>
              <a:rPr dirty="0" sz="2200" spc="-5">
                <a:solidFill>
                  <a:srgbClr val="191917"/>
                </a:solidFill>
                <a:latin typeface="Arial"/>
                <a:cs typeface="Arial"/>
              </a:rPr>
              <a:t>Blood loss/ </a:t>
            </a: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Hemorrhage:</a:t>
            </a:r>
            <a:r>
              <a:rPr dirty="0" sz="2200" spc="27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(commonest)</a:t>
            </a:r>
            <a:endParaRPr sz="2200">
              <a:latin typeface="Arial"/>
              <a:cs typeface="Arial"/>
            </a:endParaRPr>
          </a:p>
          <a:p>
            <a:pPr lvl="1" marL="1168400" indent="-241300">
              <a:lnSpc>
                <a:spcPct val="100000"/>
              </a:lnSpc>
              <a:spcBef>
                <a:spcPts val="660"/>
              </a:spcBef>
              <a:buClr>
                <a:srgbClr val="C00000"/>
              </a:buClr>
              <a:buSzPct val="86363"/>
              <a:buChar char="•"/>
              <a:tabLst>
                <a:tab pos="1167765" algn="l"/>
                <a:tab pos="1168400" algn="l"/>
              </a:tabLst>
            </a:pP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Internal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or</a:t>
            </a:r>
            <a:r>
              <a:rPr dirty="0" sz="2200" spc="16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external.</a:t>
            </a:r>
            <a:endParaRPr sz="2200">
              <a:latin typeface="Arial"/>
              <a:cs typeface="Arial"/>
            </a:endParaRPr>
          </a:p>
          <a:p>
            <a:pPr marL="698500" marR="996950" indent="-228600">
              <a:lnSpc>
                <a:spcPct val="109800"/>
              </a:lnSpc>
              <a:spcBef>
                <a:spcPts val="1300"/>
              </a:spcBef>
              <a:buClr>
                <a:srgbClr val="C00000"/>
              </a:buClr>
              <a:buSzPct val="86363"/>
              <a:buChar char="§"/>
              <a:tabLst>
                <a:tab pos="698500" algn="l"/>
              </a:tabLst>
            </a:pP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Fluid/plasma </a:t>
            </a:r>
            <a:r>
              <a:rPr dirty="0" sz="2200" spc="-5">
                <a:solidFill>
                  <a:srgbClr val="191917"/>
                </a:solidFill>
                <a:latin typeface="Arial"/>
                <a:cs typeface="Arial"/>
              </a:rPr>
              <a:t>loss: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Vomiting, </a:t>
            </a: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diarrhea, burn, </a:t>
            </a: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excess 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sweating,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dehydration,</a:t>
            </a:r>
            <a:r>
              <a:rPr dirty="0" sz="2200" spc="34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trauma.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32550" y="1631950"/>
            <a:ext cx="5842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32550" y="1631950"/>
            <a:ext cx="584200" cy="647700"/>
          </a:xfrm>
          <a:custGeom>
            <a:avLst/>
            <a:gdLst/>
            <a:ahLst/>
            <a:cxnLst/>
            <a:rect l="l" t="t" r="r" b="b"/>
            <a:pathLst>
              <a:path w="584200" h="647700">
                <a:moveTo>
                  <a:pt x="292100" y="0"/>
                </a:moveTo>
                <a:lnTo>
                  <a:pt x="233235" y="6578"/>
                </a:lnTo>
                <a:lnTo>
                  <a:pt x="178396" y="25450"/>
                </a:lnTo>
                <a:lnTo>
                  <a:pt x="128777" y="55308"/>
                </a:lnTo>
                <a:lnTo>
                  <a:pt x="85559" y="94856"/>
                </a:lnTo>
                <a:lnTo>
                  <a:pt x="49885" y="142786"/>
                </a:lnTo>
                <a:lnTo>
                  <a:pt x="22948" y="197789"/>
                </a:lnTo>
                <a:lnTo>
                  <a:pt x="5930" y="258584"/>
                </a:lnTo>
                <a:lnTo>
                  <a:pt x="0" y="323850"/>
                </a:lnTo>
                <a:lnTo>
                  <a:pt x="5930" y="389115"/>
                </a:lnTo>
                <a:lnTo>
                  <a:pt x="22948" y="449910"/>
                </a:lnTo>
                <a:lnTo>
                  <a:pt x="49885" y="504913"/>
                </a:lnTo>
                <a:lnTo>
                  <a:pt x="85559" y="552843"/>
                </a:lnTo>
                <a:lnTo>
                  <a:pt x="128777" y="592391"/>
                </a:lnTo>
                <a:lnTo>
                  <a:pt x="178396" y="622249"/>
                </a:lnTo>
                <a:lnTo>
                  <a:pt x="233235" y="641121"/>
                </a:lnTo>
                <a:lnTo>
                  <a:pt x="292100" y="647700"/>
                </a:lnTo>
                <a:lnTo>
                  <a:pt x="350964" y="641121"/>
                </a:lnTo>
                <a:lnTo>
                  <a:pt x="368973" y="634923"/>
                </a:lnTo>
                <a:lnTo>
                  <a:pt x="292100" y="634923"/>
                </a:lnTo>
                <a:lnTo>
                  <a:pt x="236042" y="628650"/>
                </a:lnTo>
                <a:lnTo>
                  <a:pt x="183807" y="610679"/>
                </a:lnTo>
                <a:lnTo>
                  <a:pt x="136423" y="582167"/>
                </a:lnTo>
                <a:lnTo>
                  <a:pt x="95021" y="544296"/>
                </a:lnTo>
                <a:lnTo>
                  <a:pt x="60769" y="498284"/>
                </a:lnTo>
                <a:lnTo>
                  <a:pt x="34874" y="445363"/>
                </a:lnTo>
                <a:lnTo>
                  <a:pt x="18478" y="386816"/>
                </a:lnTo>
                <a:lnTo>
                  <a:pt x="12750" y="323850"/>
                </a:lnTo>
                <a:lnTo>
                  <a:pt x="18478" y="260883"/>
                </a:lnTo>
                <a:lnTo>
                  <a:pt x="34874" y="202336"/>
                </a:lnTo>
                <a:lnTo>
                  <a:pt x="60769" y="149428"/>
                </a:lnTo>
                <a:lnTo>
                  <a:pt x="95021" y="103403"/>
                </a:lnTo>
                <a:lnTo>
                  <a:pt x="136423" y="65532"/>
                </a:lnTo>
                <a:lnTo>
                  <a:pt x="183807" y="37020"/>
                </a:lnTo>
                <a:lnTo>
                  <a:pt x="236042" y="19050"/>
                </a:lnTo>
                <a:lnTo>
                  <a:pt x="292100" y="12776"/>
                </a:lnTo>
                <a:lnTo>
                  <a:pt x="368973" y="12776"/>
                </a:lnTo>
                <a:lnTo>
                  <a:pt x="350964" y="6578"/>
                </a:lnTo>
                <a:lnTo>
                  <a:pt x="292100" y="0"/>
                </a:lnTo>
                <a:close/>
              </a:path>
              <a:path w="584200" h="647700">
                <a:moveTo>
                  <a:pt x="368973" y="12776"/>
                </a:moveTo>
                <a:lnTo>
                  <a:pt x="292100" y="12776"/>
                </a:lnTo>
                <a:lnTo>
                  <a:pt x="348157" y="19050"/>
                </a:lnTo>
                <a:lnTo>
                  <a:pt x="400392" y="37020"/>
                </a:lnTo>
                <a:lnTo>
                  <a:pt x="447776" y="65532"/>
                </a:lnTo>
                <a:lnTo>
                  <a:pt x="489178" y="103403"/>
                </a:lnTo>
                <a:lnTo>
                  <a:pt x="523417" y="149428"/>
                </a:lnTo>
                <a:lnTo>
                  <a:pt x="549325" y="202336"/>
                </a:lnTo>
                <a:lnTo>
                  <a:pt x="565721" y="260883"/>
                </a:lnTo>
                <a:lnTo>
                  <a:pt x="571449" y="323850"/>
                </a:lnTo>
                <a:lnTo>
                  <a:pt x="565721" y="386816"/>
                </a:lnTo>
                <a:lnTo>
                  <a:pt x="549325" y="445363"/>
                </a:lnTo>
                <a:lnTo>
                  <a:pt x="523417" y="498284"/>
                </a:lnTo>
                <a:lnTo>
                  <a:pt x="489178" y="544296"/>
                </a:lnTo>
                <a:lnTo>
                  <a:pt x="447776" y="582167"/>
                </a:lnTo>
                <a:lnTo>
                  <a:pt x="400392" y="610679"/>
                </a:lnTo>
                <a:lnTo>
                  <a:pt x="348157" y="628650"/>
                </a:lnTo>
                <a:lnTo>
                  <a:pt x="292100" y="634923"/>
                </a:lnTo>
                <a:lnTo>
                  <a:pt x="368973" y="634923"/>
                </a:lnTo>
                <a:lnTo>
                  <a:pt x="405803" y="622249"/>
                </a:lnTo>
                <a:lnTo>
                  <a:pt x="455409" y="592391"/>
                </a:lnTo>
                <a:lnTo>
                  <a:pt x="498640" y="552843"/>
                </a:lnTo>
                <a:lnTo>
                  <a:pt x="534314" y="504913"/>
                </a:lnTo>
                <a:lnTo>
                  <a:pt x="561251" y="449910"/>
                </a:lnTo>
                <a:lnTo>
                  <a:pt x="578269" y="389115"/>
                </a:lnTo>
                <a:lnTo>
                  <a:pt x="584200" y="323850"/>
                </a:lnTo>
                <a:lnTo>
                  <a:pt x="578269" y="258584"/>
                </a:lnTo>
                <a:lnTo>
                  <a:pt x="561251" y="197789"/>
                </a:lnTo>
                <a:lnTo>
                  <a:pt x="534314" y="142786"/>
                </a:lnTo>
                <a:lnTo>
                  <a:pt x="498640" y="94856"/>
                </a:lnTo>
                <a:lnTo>
                  <a:pt x="455409" y="55308"/>
                </a:lnTo>
                <a:lnTo>
                  <a:pt x="405803" y="25450"/>
                </a:lnTo>
                <a:lnTo>
                  <a:pt x="368973" y="12776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311508" y="1793138"/>
            <a:ext cx="2561590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20" b="1">
                <a:solidFill>
                  <a:srgbClr val="C00000"/>
                </a:solidFill>
                <a:latin typeface="Arial Black"/>
                <a:cs typeface="Arial Black"/>
              </a:rPr>
              <a:t>MAP </a:t>
            </a:r>
            <a:r>
              <a:rPr dirty="0" sz="2400" b="1">
                <a:solidFill>
                  <a:srgbClr val="C00000"/>
                </a:solidFill>
                <a:latin typeface="Arial Black"/>
                <a:cs typeface="Arial Black"/>
              </a:rPr>
              <a:t>= </a:t>
            </a:r>
            <a:r>
              <a:rPr dirty="0" sz="2400" spc="15" b="1">
                <a:solidFill>
                  <a:srgbClr val="C00000"/>
                </a:solidFill>
                <a:latin typeface="Arial Black"/>
                <a:cs typeface="Arial Black"/>
              </a:rPr>
              <a:t>CO </a:t>
            </a:r>
            <a:r>
              <a:rPr dirty="0" sz="2400" b="1">
                <a:solidFill>
                  <a:srgbClr val="C00000"/>
                </a:solidFill>
                <a:latin typeface="Arial Black"/>
                <a:cs typeface="Arial Black"/>
              </a:rPr>
              <a:t>X</a:t>
            </a:r>
            <a:r>
              <a:rPr dirty="0" sz="2400" spc="-225" b="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400" spc="-20" b="1">
                <a:solidFill>
                  <a:srgbClr val="C00000"/>
                </a:solidFill>
                <a:latin typeface="Arial Black"/>
                <a:cs typeface="Arial Black"/>
              </a:rPr>
              <a:t>PR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33099" y="6638728"/>
            <a:ext cx="26066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Dr. 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Abeer  </a:t>
            </a:r>
            <a:r>
              <a:rPr dirty="0" sz="1000" spc="-15">
                <a:solidFill>
                  <a:srgbClr val="595959"/>
                </a:solidFill>
                <a:latin typeface="Times New Roman"/>
                <a:cs typeface="Times New Roman"/>
              </a:rPr>
              <a:t>A.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Al-Masri,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Faculty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Medicine,</a:t>
            </a:r>
            <a:r>
              <a:rPr dirty="0" sz="1000" spc="1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595959"/>
                </a:solidFill>
                <a:latin typeface="Times New Roman"/>
                <a:cs typeface="Times New Roman"/>
              </a:rPr>
              <a:t>KSU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8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500" y="787400"/>
            <a:ext cx="8801100" cy="571500"/>
          </a:xfrm>
          <a:custGeom>
            <a:avLst/>
            <a:gdLst/>
            <a:ahLst/>
            <a:cxnLst/>
            <a:rect l="l" t="t" r="r" b="b"/>
            <a:pathLst>
              <a:path w="8801100" h="571500">
                <a:moveTo>
                  <a:pt x="0" y="571500"/>
                </a:moveTo>
                <a:lnTo>
                  <a:pt x="8801100" y="571500"/>
                </a:lnTo>
                <a:lnTo>
                  <a:pt x="8801100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solidFill>
            <a:srgbClr val="B4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0489" y="766965"/>
            <a:ext cx="4157345" cy="5492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155" b="0">
                <a:latin typeface="Impact"/>
                <a:cs typeface="Impact"/>
              </a:rPr>
              <a:t>CARDIOGENIC</a:t>
            </a:r>
            <a:r>
              <a:rPr dirty="0" sz="3600" spc="15" b="0">
                <a:latin typeface="Impact"/>
                <a:cs typeface="Impact"/>
              </a:rPr>
              <a:t> </a:t>
            </a:r>
            <a:r>
              <a:rPr dirty="0" sz="3600" spc="215" b="0">
                <a:latin typeface="Impact"/>
                <a:cs typeface="Impact"/>
              </a:rPr>
              <a:t>SHOCK</a:t>
            </a:r>
            <a:endParaRPr sz="36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9652" y="1661820"/>
            <a:ext cx="2449830" cy="345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0365" algn="l"/>
              </a:tabLst>
            </a:pPr>
            <a:r>
              <a:rPr dirty="0" sz="1800" spc="6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200" spc="-30" b="1">
                <a:solidFill>
                  <a:srgbClr val="191917"/>
                </a:solidFill>
                <a:latin typeface="Arial"/>
                <a:cs typeface="Arial"/>
              </a:rPr>
              <a:t>Low </a:t>
            </a:r>
            <a:r>
              <a:rPr dirty="0" sz="2200" spc="5" b="1">
                <a:solidFill>
                  <a:srgbClr val="191917"/>
                </a:solidFill>
                <a:latin typeface="Arial"/>
                <a:cs typeface="Arial"/>
              </a:rPr>
              <a:t>CO </a:t>
            </a:r>
            <a:r>
              <a:rPr dirty="0" sz="2200" spc="-30" b="1">
                <a:solidFill>
                  <a:srgbClr val="191917"/>
                </a:solidFill>
                <a:latin typeface="Arial"/>
                <a:cs typeface="Arial"/>
              </a:rPr>
              <a:t>due</a:t>
            </a:r>
            <a:r>
              <a:rPr dirty="0" sz="2200" spc="150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45" b="1">
                <a:solidFill>
                  <a:srgbClr val="191917"/>
                </a:solidFill>
                <a:latin typeface="Arial"/>
                <a:cs typeface="Arial"/>
              </a:rPr>
              <a:t>to: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9652" y="2093620"/>
            <a:ext cx="7665720" cy="4404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8500" indent="-228600">
              <a:lnSpc>
                <a:spcPct val="100000"/>
              </a:lnSpc>
              <a:buClr>
                <a:srgbClr val="C00000"/>
              </a:buClr>
              <a:buSzPct val="82352"/>
              <a:buChar char="•"/>
              <a:tabLst>
                <a:tab pos="697865" algn="l"/>
                <a:tab pos="698500" algn="l"/>
              </a:tabLst>
            </a:pPr>
            <a:r>
              <a:rPr dirty="0" sz="1700" spc="-10">
                <a:solidFill>
                  <a:srgbClr val="191917"/>
                </a:solidFill>
                <a:latin typeface="Arial"/>
                <a:cs typeface="Arial"/>
              </a:rPr>
              <a:t>Failure </a:t>
            </a:r>
            <a:r>
              <a:rPr dirty="0" sz="1700" spc="-25">
                <a:solidFill>
                  <a:srgbClr val="191917"/>
                </a:solidFill>
                <a:latin typeface="Arial"/>
                <a:cs typeface="Arial"/>
              </a:rPr>
              <a:t>of </a:t>
            </a:r>
            <a:r>
              <a:rPr dirty="0" sz="1700" spc="-10">
                <a:solidFill>
                  <a:srgbClr val="191917"/>
                </a:solidFill>
                <a:latin typeface="Arial"/>
                <a:cs typeface="Arial"/>
              </a:rPr>
              <a:t>myocardial </a:t>
            </a:r>
            <a:r>
              <a:rPr dirty="0" sz="1700" spc="-35">
                <a:solidFill>
                  <a:srgbClr val="191917"/>
                </a:solidFill>
                <a:latin typeface="Arial"/>
                <a:cs typeface="Arial"/>
              </a:rPr>
              <a:t>pump, </a:t>
            </a:r>
            <a:r>
              <a:rPr dirty="0" sz="1700" spc="-10">
                <a:solidFill>
                  <a:srgbClr val="191917"/>
                </a:solidFill>
                <a:latin typeface="Arial"/>
                <a:cs typeface="Arial"/>
              </a:rPr>
              <a:t>despite </a:t>
            </a:r>
            <a:r>
              <a:rPr dirty="0" sz="1700" spc="-35">
                <a:solidFill>
                  <a:srgbClr val="191917"/>
                </a:solidFill>
                <a:latin typeface="Arial"/>
                <a:cs typeface="Arial"/>
              </a:rPr>
              <a:t>adequate  </a:t>
            </a:r>
            <a:r>
              <a:rPr dirty="0" sz="1700" spc="-5">
                <a:solidFill>
                  <a:srgbClr val="191917"/>
                </a:solidFill>
                <a:latin typeface="Arial"/>
                <a:cs typeface="Arial"/>
              </a:rPr>
              <a:t>ventricular </a:t>
            </a:r>
            <a:r>
              <a:rPr dirty="0" sz="1700" spc="5">
                <a:solidFill>
                  <a:srgbClr val="191917"/>
                </a:solidFill>
                <a:latin typeface="Arial"/>
                <a:cs typeface="Arial"/>
              </a:rPr>
              <a:t>filling</a:t>
            </a:r>
            <a:r>
              <a:rPr dirty="0" sz="1700" spc="26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91917"/>
                </a:solidFill>
                <a:latin typeface="Arial"/>
                <a:cs typeface="Arial"/>
              </a:rPr>
              <a:t>pressure.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  <a:tabLst>
                <a:tab pos="380365" algn="l"/>
              </a:tabLst>
            </a:pPr>
            <a:r>
              <a:rPr dirty="0" sz="1800" spc="6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200" spc="-20" b="1">
                <a:solidFill>
                  <a:srgbClr val="191917"/>
                </a:solidFill>
                <a:latin typeface="Arial"/>
                <a:cs typeface="Arial"/>
              </a:rPr>
              <a:t>Causes:</a:t>
            </a:r>
            <a:endParaRPr sz="22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760"/>
              </a:spcBef>
              <a:buClr>
                <a:srgbClr val="C00000"/>
              </a:buClr>
              <a:buSzPct val="82352"/>
              <a:buChar char="•"/>
              <a:tabLst>
                <a:tab pos="697865" algn="l"/>
                <a:tab pos="698500" algn="l"/>
              </a:tabLst>
            </a:pPr>
            <a:r>
              <a:rPr dirty="0" sz="1700" spc="-10">
                <a:solidFill>
                  <a:srgbClr val="191917"/>
                </a:solidFill>
                <a:latin typeface="Arial"/>
                <a:cs typeface="Arial"/>
              </a:rPr>
              <a:t>Myocardial </a:t>
            </a:r>
            <a:r>
              <a:rPr dirty="0" sz="1700">
                <a:solidFill>
                  <a:srgbClr val="191917"/>
                </a:solidFill>
                <a:latin typeface="Arial"/>
                <a:cs typeface="Arial"/>
              </a:rPr>
              <a:t>Infarction.. (Most</a:t>
            </a:r>
            <a:r>
              <a:rPr dirty="0" sz="1700" spc="1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700" spc="-15">
                <a:solidFill>
                  <a:srgbClr val="191917"/>
                </a:solidFill>
                <a:latin typeface="Arial"/>
                <a:cs typeface="Arial"/>
              </a:rPr>
              <a:t>common.)</a:t>
            </a:r>
            <a:endParaRPr sz="17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660"/>
              </a:spcBef>
              <a:buClr>
                <a:srgbClr val="C00000"/>
              </a:buClr>
              <a:buSzPct val="82352"/>
              <a:buChar char="•"/>
              <a:tabLst>
                <a:tab pos="697865" algn="l"/>
                <a:tab pos="698500" algn="l"/>
              </a:tabLst>
            </a:pPr>
            <a:r>
              <a:rPr dirty="0" sz="1700" spc="5">
                <a:solidFill>
                  <a:srgbClr val="191917"/>
                </a:solidFill>
                <a:latin typeface="Arial"/>
                <a:cs typeface="Arial"/>
              </a:rPr>
              <a:t>Myocarditis.</a:t>
            </a:r>
            <a:endParaRPr sz="17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760"/>
              </a:spcBef>
              <a:buClr>
                <a:srgbClr val="C00000"/>
              </a:buClr>
              <a:buSzPct val="82352"/>
              <a:buChar char="•"/>
              <a:tabLst>
                <a:tab pos="697865" algn="l"/>
                <a:tab pos="698500" algn="l"/>
              </a:tabLst>
            </a:pPr>
            <a:r>
              <a:rPr dirty="0" sz="1700" spc="-25">
                <a:solidFill>
                  <a:srgbClr val="191917"/>
                </a:solidFill>
                <a:latin typeface="Arial"/>
                <a:cs typeface="Arial"/>
              </a:rPr>
              <a:t>Cardiomyopathy.</a:t>
            </a:r>
            <a:endParaRPr sz="17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660"/>
              </a:spcBef>
              <a:buClr>
                <a:srgbClr val="C00000"/>
              </a:buClr>
              <a:buSzPct val="82352"/>
              <a:buChar char="•"/>
              <a:tabLst>
                <a:tab pos="697865" algn="l"/>
                <a:tab pos="698500" algn="l"/>
              </a:tabLst>
            </a:pPr>
            <a:r>
              <a:rPr dirty="0" sz="1700" spc="-20">
                <a:solidFill>
                  <a:srgbClr val="191917"/>
                </a:solidFill>
                <a:latin typeface="Arial"/>
                <a:cs typeface="Arial"/>
              </a:rPr>
              <a:t>Cardiac</a:t>
            </a:r>
            <a:r>
              <a:rPr dirty="0" sz="170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700" spc="-35">
                <a:solidFill>
                  <a:srgbClr val="191917"/>
                </a:solidFill>
                <a:latin typeface="Arial"/>
                <a:cs typeface="Arial"/>
              </a:rPr>
              <a:t>tamponade.</a:t>
            </a:r>
            <a:endParaRPr sz="17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660"/>
              </a:spcBef>
              <a:buClr>
                <a:srgbClr val="C00000"/>
              </a:buClr>
              <a:buSzPct val="82352"/>
              <a:buChar char="•"/>
              <a:tabLst>
                <a:tab pos="697865" algn="l"/>
                <a:tab pos="698500" algn="l"/>
              </a:tabLst>
            </a:pPr>
            <a:r>
              <a:rPr dirty="0" sz="1700" spc="-5">
                <a:solidFill>
                  <a:srgbClr val="191917"/>
                </a:solidFill>
                <a:latin typeface="Arial"/>
                <a:cs typeface="Arial"/>
              </a:rPr>
              <a:t>Acute valvular dysfunction, </a:t>
            </a:r>
            <a:r>
              <a:rPr dirty="0" sz="1500" spc="-25">
                <a:solidFill>
                  <a:srgbClr val="191917"/>
                </a:solidFill>
                <a:latin typeface="Arial"/>
                <a:cs typeface="Arial"/>
              </a:rPr>
              <a:t>e.g. </a:t>
            </a:r>
            <a:r>
              <a:rPr dirty="0" sz="1500" spc="-20">
                <a:solidFill>
                  <a:srgbClr val="191917"/>
                </a:solidFill>
                <a:latin typeface="Arial"/>
                <a:cs typeface="Arial"/>
              </a:rPr>
              <a:t>rupture of </a:t>
            </a:r>
            <a:r>
              <a:rPr dirty="0" sz="1500" spc="-30">
                <a:solidFill>
                  <a:srgbClr val="191917"/>
                </a:solidFill>
                <a:latin typeface="Arial"/>
                <a:cs typeface="Arial"/>
              </a:rPr>
              <a:t>papillary  </a:t>
            </a:r>
            <a:r>
              <a:rPr dirty="0" sz="1500" spc="-5">
                <a:solidFill>
                  <a:srgbClr val="191917"/>
                </a:solidFill>
                <a:latin typeface="Arial"/>
                <a:cs typeface="Arial"/>
              </a:rPr>
              <a:t>muscle post</a:t>
            </a:r>
            <a:r>
              <a:rPr dirty="0" sz="1500" spc="37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191917"/>
                </a:solidFill>
                <a:latin typeface="Arial"/>
                <a:cs typeface="Arial"/>
              </a:rPr>
              <a:t>MI.</a:t>
            </a:r>
            <a:endParaRPr sz="15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760"/>
              </a:spcBef>
              <a:buClr>
                <a:srgbClr val="C00000"/>
              </a:buClr>
              <a:buSzPct val="82352"/>
              <a:buChar char="•"/>
              <a:tabLst>
                <a:tab pos="697865" algn="l"/>
                <a:tab pos="698500" algn="l"/>
              </a:tabLst>
            </a:pPr>
            <a:r>
              <a:rPr dirty="0" sz="1700" spc="-10">
                <a:solidFill>
                  <a:srgbClr val="191917"/>
                </a:solidFill>
                <a:latin typeface="Arial"/>
                <a:cs typeface="Arial"/>
              </a:rPr>
              <a:t>Congestive </a:t>
            </a:r>
            <a:r>
              <a:rPr dirty="0" sz="1700" spc="-25">
                <a:solidFill>
                  <a:srgbClr val="191917"/>
                </a:solidFill>
                <a:latin typeface="Arial"/>
                <a:cs typeface="Arial"/>
              </a:rPr>
              <a:t>heart</a:t>
            </a:r>
            <a:r>
              <a:rPr dirty="0" sz="1700" spc="18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91917"/>
                </a:solidFill>
                <a:latin typeface="Arial"/>
                <a:cs typeface="Arial"/>
              </a:rPr>
              <a:t>failure.</a:t>
            </a:r>
            <a:endParaRPr sz="17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660"/>
              </a:spcBef>
              <a:buClr>
                <a:srgbClr val="C00000"/>
              </a:buClr>
              <a:buSzPct val="82352"/>
              <a:buChar char="•"/>
              <a:tabLst>
                <a:tab pos="697865" algn="l"/>
                <a:tab pos="698500" algn="l"/>
              </a:tabLst>
            </a:pPr>
            <a:r>
              <a:rPr dirty="0" sz="1700" spc="-20">
                <a:solidFill>
                  <a:srgbClr val="191917"/>
                </a:solidFill>
                <a:latin typeface="Arial"/>
                <a:cs typeface="Arial"/>
              </a:rPr>
              <a:t>Sustained </a:t>
            </a:r>
            <a:r>
              <a:rPr dirty="0" sz="1700" spc="-5">
                <a:solidFill>
                  <a:srgbClr val="191917"/>
                </a:solidFill>
                <a:latin typeface="Arial"/>
                <a:cs typeface="Arial"/>
              </a:rPr>
              <a:t>Arrhythmias, </a:t>
            </a:r>
            <a:r>
              <a:rPr dirty="0" sz="1500" spc="-25">
                <a:solidFill>
                  <a:srgbClr val="191917"/>
                </a:solidFill>
                <a:latin typeface="Arial"/>
                <a:cs typeface="Arial"/>
              </a:rPr>
              <a:t>e.g. heart </a:t>
            </a:r>
            <a:r>
              <a:rPr dirty="0" sz="1500" spc="-5">
                <a:solidFill>
                  <a:srgbClr val="191917"/>
                </a:solidFill>
                <a:latin typeface="Arial"/>
                <a:cs typeface="Arial"/>
              </a:rPr>
              <a:t>block, </a:t>
            </a:r>
            <a:r>
              <a:rPr dirty="0" sz="1500" spc="-15">
                <a:solidFill>
                  <a:srgbClr val="191917"/>
                </a:solidFill>
                <a:latin typeface="Arial"/>
                <a:cs typeface="Arial"/>
              </a:rPr>
              <a:t>ventricular </a:t>
            </a:r>
            <a:r>
              <a:rPr dirty="0" sz="1500" spc="7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91917"/>
                </a:solidFill>
                <a:latin typeface="Arial"/>
                <a:cs typeface="Arial"/>
              </a:rPr>
              <a:t>tachycardia.</a:t>
            </a:r>
            <a:endParaRPr sz="15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760"/>
              </a:spcBef>
              <a:buClr>
                <a:srgbClr val="C00000"/>
              </a:buClr>
              <a:buSzPct val="80000"/>
              <a:buChar char="•"/>
              <a:tabLst>
                <a:tab pos="697865" algn="l"/>
                <a:tab pos="698500" algn="l"/>
              </a:tabLst>
            </a:pPr>
            <a:r>
              <a:rPr dirty="0" sz="1500" spc="-30">
                <a:solidFill>
                  <a:srgbClr val="191917"/>
                </a:solidFill>
                <a:latin typeface="Arial"/>
                <a:cs typeface="Arial"/>
              </a:rPr>
              <a:t>Pulmonary</a:t>
            </a:r>
            <a:r>
              <a:rPr dirty="0" sz="1500" spc="17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191917"/>
                </a:solidFill>
                <a:latin typeface="Arial"/>
                <a:cs typeface="Arial"/>
              </a:rPr>
              <a:t>embolism.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380365" algn="l"/>
              </a:tabLst>
            </a:pPr>
            <a:r>
              <a:rPr dirty="0" sz="1500" spc="5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1900" spc="-15">
                <a:solidFill>
                  <a:srgbClr val="191917"/>
                </a:solidFill>
                <a:latin typeface="Arial"/>
                <a:cs typeface="Arial"/>
              </a:rPr>
              <a:t>Is</a:t>
            </a:r>
            <a:r>
              <a:rPr dirty="0" sz="1900" spc="20">
                <a:solidFill>
                  <a:srgbClr val="191917"/>
                </a:solidFill>
                <a:latin typeface="Arial"/>
                <a:cs typeface="Arial"/>
              </a:rPr>
              <a:t> associated</a:t>
            </a:r>
            <a:r>
              <a:rPr dirty="0" sz="1900" spc="-18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191917"/>
                </a:solidFill>
                <a:latin typeface="Arial"/>
                <a:cs typeface="Arial"/>
              </a:rPr>
              <a:t>with</a:t>
            </a:r>
            <a:r>
              <a:rPr dirty="0" sz="1900" spc="1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15">
                <a:solidFill>
                  <a:srgbClr val="191917"/>
                </a:solidFill>
                <a:latin typeface="Arial"/>
                <a:cs typeface="Arial"/>
              </a:rPr>
              <a:t>loss</a:t>
            </a:r>
            <a:r>
              <a:rPr dirty="0" sz="1900" spc="-8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20">
                <a:solidFill>
                  <a:srgbClr val="191917"/>
                </a:solidFill>
                <a:latin typeface="Arial"/>
                <a:cs typeface="Arial"/>
              </a:rPr>
              <a:t>of</a:t>
            </a:r>
            <a:r>
              <a:rPr dirty="0" sz="1900" spc="-5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91917"/>
                </a:solidFill>
                <a:latin typeface="Arial"/>
                <a:cs typeface="Arial"/>
              </a:rPr>
              <a:t>&gt;</a:t>
            </a:r>
            <a:r>
              <a:rPr dirty="0" sz="1900" spc="-4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25">
                <a:solidFill>
                  <a:srgbClr val="191917"/>
                </a:solidFill>
                <a:latin typeface="Arial"/>
                <a:cs typeface="Arial"/>
              </a:rPr>
              <a:t>40%</a:t>
            </a:r>
            <a:r>
              <a:rPr dirty="0" sz="1900" spc="-2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20">
                <a:solidFill>
                  <a:srgbClr val="191917"/>
                </a:solidFill>
                <a:latin typeface="Arial"/>
                <a:cs typeface="Arial"/>
              </a:rPr>
              <a:t>of</a:t>
            </a:r>
            <a:r>
              <a:rPr dirty="0" sz="1900" spc="-5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-30">
                <a:solidFill>
                  <a:srgbClr val="191917"/>
                </a:solidFill>
                <a:latin typeface="Arial"/>
                <a:cs typeface="Arial"/>
              </a:rPr>
              <a:t>LV</a:t>
            </a:r>
            <a:r>
              <a:rPr dirty="0" sz="1900" spc="-10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20">
                <a:solidFill>
                  <a:srgbClr val="191917"/>
                </a:solidFill>
                <a:latin typeface="Arial"/>
                <a:cs typeface="Arial"/>
              </a:rPr>
              <a:t>myocardial</a:t>
            </a:r>
            <a:r>
              <a:rPr dirty="0" sz="1900" spc="-25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10">
                <a:solidFill>
                  <a:srgbClr val="191917"/>
                </a:solidFill>
                <a:latin typeface="Arial"/>
                <a:cs typeface="Arial"/>
              </a:rPr>
              <a:t>function.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  <a:tabLst>
                <a:tab pos="380365" algn="l"/>
              </a:tabLst>
            </a:pPr>
            <a:r>
              <a:rPr dirty="0" sz="1500" spc="5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1900" spc="-10">
                <a:solidFill>
                  <a:srgbClr val="191917"/>
                </a:solidFill>
                <a:latin typeface="Arial"/>
                <a:cs typeface="Arial"/>
              </a:rPr>
              <a:t>Mortality rate </a:t>
            </a:r>
            <a:r>
              <a:rPr dirty="0" sz="1900" spc="-15">
                <a:solidFill>
                  <a:srgbClr val="191917"/>
                </a:solidFill>
                <a:latin typeface="Arial"/>
                <a:cs typeface="Arial"/>
              </a:rPr>
              <a:t>is </a:t>
            </a:r>
            <a:r>
              <a:rPr dirty="0" sz="1900" spc="15">
                <a:solidFill>
                  <a:srgbClr val="191917"/>
                </a:solidFill>
                <a:latin typeface="Arial"/>
                <a:cs typeface="Arial"/>
              </a:rPr>
              <a:t>high,</a:t>
            </a:r>
            <a:r>
              <a:rPr dirty="0" sz="1900" spc="3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15">
                <a:solidFill>
                  <a:srgbClr val="191917"/>
                </a:solidFill>
                <a:latin typeface="Arial"/>
                <a:cs typeface="Arial"/>
              </a:rPr>
              <a:t>60-90%</a:t>
            </a:r>
            <a:r>
              <a:rPr dirty="0" sz="2000" spc="15">
                <a:solidFill>
                  <a:srgbClr val="191917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23050" y="1492250"/>
            <a:ext cx="5842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23050" y="1492250"/>
            <a:ext cx="584200" cy="647700"/>
          </a:xfrm>
          <a:custGeom>
            <a:avLst/>
            <a:gdLst/>
            <a:ahLst/>
            <a:cxnLst/>
            <a:rect l="l" t="t" r="r" b="b"/>
            <a:pathLst>
              <a:path w="584200" h="647700">
                <a:moveTo>
                  <a:pt x="292100" y="0"/>
                </a:moveTo>
                <a:lnTo>
                  <a:pt x="233235" y="6578"/>
                </a:lnTo>
                <a:lnTo>
                  <a:pt x="178396" y="25450"/>
                </a:lnTo>
                <a:lnTo>
                  <a:pt x="128777" y="55308"/>
                </a:lnTo>
                <a:lnTo>
                  <a:pt x="85559" y="94856"/>
                </a:lnTo>
                <a:lnTo>
                  <a:pt x="49885" y="142786"/>
                </a:lnTo>
                <a:lnTo>
                  <a:pt x="22948" y="197789"/>
                </a:lnTo>
                <a:lnTo>
                  <a:pt x="5930" y="258584"/>
                </a:lnTo>
                <a:lnTo>
                  <a:pt x="0" y="323850"/>
                </a:lnTo>
                <a:lnTo>
                  <a:pt x="5930" y="389115"/>
                </a:lnTo>
                <a:lnTo>
                  <a:pt x="22948" y="449910"/>
                </a:lnTo>
                <a:lnTo>
                  <a:pt x="49885" y="504913"/>
                </a:lnTo>
                <a:lnTo>
                  <a:pt x="85559" y="552843"/>
                </a:lnTo>
                <a:lnTo>
                  <a:pt x="128777" y="592391"/>
                </a:lnTo>
                <a:lnTo>
                  <a:pt x="178396" y="622249"/>
                </a:lnTo>
                <a:lnTo>
                  <a:pt x="233235" y="641121"/>
                </a:lnTo>
                <a:lnTo>
                  <a:pt x="292100" y="647700"/>
                </a:lnTo>
                <a:lnTo>
                  <a:pt x="350964" y="641121"/>
                </a:lnTo>
                <a:lnTo>
                  <a:pt x="368973" y="634923"/>
                </a:lnTo>
                <a:lnTo>
                  <a:pt x="292100" y="634923"/>
                </a:lnTo>
                <a:lnTo>
                  <a:pt x="236042" y="628650"/>
                </a:lnTo>
                <a:lnTo>
                  <a:pt x="183807" y="610679"/>
                </a:lnTo>
                <a:lnTo>
                  <a:pt x="136423" y="582167"/>
                </a:lnTo>
                <a:lnTo>
                  <a:pt x="95021" y="544296"/>
                </a:lnTo>
                <a:lnTo>
                  <a:pt x="60782" y="498284"/>
                </a:lnTo>
                <a:lnTo>
                  <a:pt x="34874" y="445363"/>
                </a:lnTo>
                <a:lnTo>
                  <a:pt x="18478" y="386816"/>
                </a:lnTo>
                <a:lnTo>
                  <a:pt x="12750" y="323850"/>
                </a:lnTo>
                <a:lnTo>
                  <a:pt x="18478" y="260883"/>
                </a:lnTo>
                <a:lnTo>
                  <a:pt x="34874" y="202336"/>
                </a:lnTo>
                <a:lnTo>
                  <a:pt x="60782" y="149428"/>
                </a:lnTo>
                <a:lnTo>
                  <a:pt x="95021" y="103403"/>
                </a:lnTo>
                <a:lnTo>
                  <a:pt x="136423" y="65532"/>
                </a:lnTo>
                <a:lnTo>
                  <a:pt x="183807" y="37020"/>
                </a:lnTo>
                <a:lnTo>
                  <a:pt x="236042" y="19050"/>
                </a:lnTo>
                <a:lnTo>
                  <a:pt x="292100" y="12776"/>
                </a:lnTo>
                <a:lnTo>
                  <a:pt x="368973" y="12776"/>
                </a:lnTo>
                <a:lnTo>
                  <a:pt x="350964" y="6578"/>
                </a:lnTo>
                <a:lnTo>
                  <a:pt x="292100" y="0"/>
                </a:lnTo>
                <a:close/>
              </a:path>
              <a:path w="584200" h="647700">
                <a:moveTo>
                  <a:pt x="368973" y="12776"/>
                </a:moveTo>
                <a:lnTo>
                  <a:pt x="292100" y="12776"/>
                </a:lnTo>
                <a:lnTo>
                  <a:pt x="348157" y="19050"/>
                </a:lnTo>
                <a:lnTo>
                  <a:pt x="400392" y="37020"/>
                </a:lnTo>
                <a:lnTo>
                  <a:pt x="447776" y="65532"/>
                </a:lnTo>
                <a:lnTo>
                  <a:pt x="489178" y="103403"/>
                </a:lnTo>
                <a:lnTo>
                  <a:pt x="523430" y="149428"/>
                </a:lnTo>
                <a:lnTo>
                  <a:pt x="549325" y="202336"/>
                </a:lnTo>
                <a:lnTo>
                  <a:pt x="565721" y="260883"/>
                </a:lnTo>
                <a:lnTo>
                  <a:pt x="571449" y="323850"/>
                </a:lnTo>
                <a:lnTo>
                  <a:pt x="565721" y="386816"/>
                </a:lnTo>
                <a:lnTo>
                  <a:pt x="549325" y="445363"/>
                </a:lnTo>
                <a:lnTo>
                  <a:pt x="523430" y="498284"/>
                </a:lnTo>
                <a:lnTo>
                  <a:pt x="489178" y="544296"/>
                </a:lnTo>
                <a:lnTo>
                  <a:pt x="447776" y="582167"/>
                </a:lnTo>
                <a:lnTo>
                  <a:pt x="400392" y="610679"/>
                </a:lnTo>
                <a:lnTo>
                  <a:pt x="348157" y="628650"/>
                </a:lnTo>
                <a:lnTo>
                  <a:pt x="292100" y="634923"/>
                </a:lnTo>
                <a:lnTo>
                  <a:pt x="368973" y="634923"/>
                </a:lnTo>
                <a:lnTo>
                  <a:pt x="405803" y="622249"/>
                </a:lnTo>
                <a:lnTo>
                  <a:pt x="455409" y="592391"/>
                </a:lnTo>
                <a:lnTo>
                  <a:pt x="498640" y="552843"/>
                </a:lnTo>
                <a:lnTo>
                  <a:pt x="534314" y="504913"/>
                </a:lnTo>
                <a:lnTo>
                  <a:pt x="561251" y="449910"/>
                </a:lnTo>
                <a:lnTo>
                  <a:pt x="578269" y="389115"/>
                </a:lnTo>
                <a:lnTo>
                  <a:pt x="584200" y="323850"/>
                </a:lnTo>
                <a:lnTo>
                  <a:pt x="578269" y="258584"/>
                </a:lnTo>
                <a:lnTo>
                  <a:pt x="561251" y="197789"/>
                </a:lnTo>
                <a:lnTo>
                  <a:pt x="534314" y="142786"/>
                </a:lnTo>
                <a:lnTo>
                  <a:pt x="498640" y="94856"/>
                </a:lnTo>
                <a:lnTo>
                  <a:pt x="455409" y="55308"/>
                </a:lnTo>
                <a:lnTo>
                  <a:pt x="405803" y="25450"/>
                </a:lnTo>
                <a:lnTo>
                  <a:pt x="368973" y="12776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506529" y="1649120"/>
            <a:ext cx="2561590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20" b="1">
                <a:solidFill>
                  <a:srgbClr val="C00000"/>
                </a:solidFill>
                <a:latin typeface="Arial Black"/>
                <a:cs typeface="Arial Black"/>
              </a:rPr>
              <a:t>MAP </a:t>
            </a:r>
            <a:r>
              <a:rPr dirty="0" sz="2400" b="1">
                <a:solidFill>
                  <a:srgbClr val="C00000"/>
                </a:solidFill>
                <a:latin typeface="Arial Black"/>
                <a:cs typeface="Arial Black"/>
              </a:rPr>
              <a:t>= </a:t>
            </a:r>
            <a:r>
              <a:rPr dirty="0" sz="2400" spc="15" b="1">
                <a:solidFill>
                  <a:srgbClr val="C00000"/>
                </a:solidFill>
                <a:latin typeface="Arial Black"/>
                <a:cs typeface="Arial Black"/>
              </a:rPr>
              <a:t>CO </a:t>
            </a:r>
            <a:r>
              <a:rPr dirty="0" sz="2400" b="1">
                <a:solidFill>
                  <a:srgbClr val="C00000"/>
                </a:solidFill>
                <a:latin typeface="Arial Black"/>
                <a:cs typeface="Arial Black"/>
              </a:rPr>
              <a:t>X</a:t>
            </a:r>
            <a:r>
              <a:rPr dirty="0" sz="2400" spc="-225" b="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400" spc="-20" b="1">
                <a:solidFill>
                  <a:srgbClr val="C00000"/>
                </a:solidFill>
                <a:latin typeface="Arial Black"/>
                <a:cs typeface="Arial Black"/>
              </a:rPr>
              <a:t>PR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33099" y="6638728"/>
            <a:ext cx="26066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Dr. 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Abeer  </a:t>
            </a:r>
            <a:r>
              <a:rPr dirty="0" sz="1000" spc="-15">
                <a:solidFill>
                  <a:srgbClr val="595959"/>
                </a:solidFill>
                <a:latin typeface="Times New Roman"/>
                <a:cs typeface="Times New Roman"/>
              </a:rPr>
              <a:t>A.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Al-Masri,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Faculty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Medicine,</a:t>
            </a:r>
            <a:r>
              <a:rPr dirty="0" sz="1000" spc="1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595959"/>
                </a:solidFill>
                <a:latin typeface="Times New Roman"/>
                <a:cs typeface="Times New Roman"/>
              </a:rPr>
              <a:t>KSU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8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500" y="787400"/>
            <a:ext cx="8801100" cy="571500"/>
          </a:xfrm>
          <a:custGeom>
            <a:avLst/>
            <a:gdLst/>
            <a:ahLst/>
            <a:cxnLst/>
            <a:rect l="l" t="t" r="r" b="b"/>
            <a:pathLst>
              <a:path w="8801100" h="571500">
                <a:moveTo>
                  <a:pt x="0" y="571500"/>
                </a:moveTo>
                <a:lnTo>
                  <a:pt x="8801100" y="571500"/>
                </a:lnTo>
                <a:lnTo>
                  <a:pt x="8801100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solidFill>
            <a:srgbClr val="B4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5064" y="766965"/>
            <a:ext cx="4156710" cy="5492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165" b="0">
                <a:latin typeface="Impact"/>
                <a:cs typeface="Impact"/>
              </a:rPr>
              <a:t>OBSTRUCTIVE</a:t>
            </a:r>
            <a:r>
              <a:rPr dirty="0" sz="3600" spc="-114" b="0">
                <a:latin typeface="Impact"/>
                <a:cs typeface="Impact"/>
              </a:rPr>
              <a:t> </a:t>
            </a:r>
            <a:r>
              <a:rPr dirty="0" sz="3600" spc="170" b="0">
                <a:latin typeface="Impact"/>
                <a:cs typeface="Impact"/>
              </a:rPr>
              <a:t>SHOCK</a:t>
            </a:r>
            <a:endParaRPr sz="36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3628" y="1661820"/>
            <a:ext cx="6992620" cy="3680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00" spc="635">
                <a:solidFill>
                  <a:srgbClr val="C00000"/>
                </a:solidFill>
                <a:latin typeface="Arial"/>
                <a:cs typeface="Arial"/>
              </a:rPr>
              <a:t>q </a:t>
            </a:r>
            <a:r>
              <a:rPr dirty="0" sz="2400" spc="-20" b="1">
                <a:solidFill>
                  <a:srgbClr val="191917"/>
                </a:solidFill>
                <a:latin typeface="Arial"/>
                <a:cs typeface="Arial"/>
              </a:rPr>
              <a:t>CO </a:t>
            </a:r>
            <a:r>
              <a:rPr dirty="0" sz="2400" spc="15" b="1">
                <a:solidFill>
                  <a:srgbClr val="191917"/>
                </a:solidFill>
                <a:latin typeface="Arial"/>
                <a:cs typeface="Arial"/>
              </a:rPr>
              <a:t>is </a:t>
            </a:r>
            <a:r>
              <a:rPr dirty="0" sz="2400" spc="-15" b="1">
                <a:solidFill>
                  <a:srgbClr val="191917"/>
                </a:solidFill>
                <a:latin typeface="Arial"/>
                <a:cs typeface="Arial"/>
              </a:rPr>
              <a:t>reduced </a:t>
            </a:r>
            <a:r>
              <a:rPr dirty="0" sz="2400" spc="15" b="1">
                <a:solidFill>
                  <a:srgbClr val="191917"/>
                </a:solidFill>
                <a:latin typeface="Arial"/>
                <a:cs typeface="Arial"/>
              </a:rPr>
              <a:t>by </a:t>
            </a:r>
            <a:r>
              <a:rPr dirty="0" sz="2400" spc="-20" b="1">
                <a:solidFill>
                  <a:srgbClr val="191917"/>
                </a:solidFill>
                <a:latin typeface="Arial"/>
                <a:cs typeface="Arial"/>
              </a:rPr>
              <a:t>vascular</a:t>
            </a:r>
            <a:r>
              <a:rPr dirty="0" sz="2400" spc="-160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191917"/>
                </a:solidFill>
                <a:latin typeface="Arial"/>
                <a:cs typeface="Arial"/>
              </a:rPr>
              <a:t>obstruction:</a:t>
            </a:r>
            <a:endParaRPr sz="24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1920"/>
              </a:spcBef>
              <a:buClr>
                <a:srgbClr val="C00000"/>
              </a:buClr>
              <a:buSzPct val="81818"/>
              <a:buFont typeface="Gill Sans MT"/>
              <a:buChar char="–"/>
              <a:tabLst>
                <a:tab pos="698500" algn="l"/>
              </a:tabLst>
            </a:pPr>
            <a:r>
              <a:rPr dirty="0" sz="2200" spc="-25" b="1">
                <a:solidFill>
                  <a:srgbClr val="191917"/>
                </a:solidFill>
                <a:latin typeface="Arial"/>
                <a:cs typeface="Arial"/>
              </a:rPr>
              <a:t>Obstruction of </a:t>
            </a:r>
            <a:r>
              <a:rPr dirty="0" sz="2200" spc="-35" b="1">
                <a:solidFill>
                  <a:srgbClr val="191917"/>
                </a:solidFill>
                <a:latin typeface="Arial"/>
                <a:cs typeface="Arial"/>
              </a:rPr>
              <a:t>venous </a:t>
            </a:r>
            <a:r>
              <a:rPr dirty="0" sz="2200" spc="-10" b="1">
                <a:solidFill>
                  <a:srgbClr val="191917"/>
                </a:solidFill>
                <a:latin typeface="Arial"/>
                <a:cs typeface="Arial"/>
              </a:rPr>
              <a:t> return:</a:t>
            </a:r>
            <a:endParaRPr sz="2200">
              <a:latin typeface="Arial"/>
              <a:cs typeface="Arial"/>
            </a:endParaRPr>
          </a:p>
          <a:p>
            <a:pPr lvl="1" marL="1155700" indent="-228600">
              <a:lnSpc>
                <a:spcPct val="100000"/>
              </a:lnSpc>
              <a:spcBef>
                <a:spcPts val="760"/>
              </a:spcBef>
              <a:buClr>
                <a:srgbClr val="C00000"/>
              </a:buClr>
              <a:buSzPct val="80000"/>
              <a:buChar char="•"/>
              <a:tabLst>
                <a:tab pos="1155700" algn="l"/>
              </a:tabLst>
            </a:pPr>
            <a:r>
              <a:rPr dirty="0" sz="2000">
                <a:solidFill>
                  <a:srgbClr val="191917"/>
                </a:solidFill>
                <a:latin typeface="Arial"/>
                <a:cs typeface="Arial"/>
              </a:rPr>
              <a:t>e.g. </a:t>
            </a:r>
            <a:r>
              <a:rPr dirty="0" sz="2000" spc="-45">
                <a:solidFill>
                  <a:srgbClr val="191917"/>
                </a:solidFill>
                <a:latin typeface="Arial"/>
                <a:cs typeface="Arial"/>
              </a:rPr>
              <a:t>Vena </a:t>
            </a:r>
            <a:r>
              <a:rPr dirty="0" sz="2000" spc="-15">
                <a:solidFill>
                  <a:srgbClr val="191917"/>
                </a:solidFill>
                <a:latin typeface="Arial"/>
                <a:cs typeface="Arial"/>
              </a:rPr>
              <a:t>Cava </a:t>
            </a: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Syndrome </a:t>
            </a:r>
            <a:r>
              <a:rPr dirty="0" sz="2000" spc="-15">
                <a:solidFill>
                  <a:srgbClr val="191917"/>
                </a:solidFill>
                <a:latin typeface="Arial"/>
                <a:cs typeface="Arial"/>
              </a:rPr>
              <a:t>(usually</a:t>
            </a:r>
            <a:r>
              <a:rPr dirty="0" sz="2000" spc="19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neoplasms).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buClr>
                <a:srgbClr val="C00000"/>
              </a:buClr>
              <a:buSzPct val="81818"/>
              <a:buFont typeface="Gill Sans MT"/>
              <a:buChar char="–"/>
              <a:tabLst>
                <a:tab pos="698500" algn="l"/>
              </a:tabLst>
            </a:pPr>
            <a:r>
              <a:rPr dirty="0" sz="2200" spc="-15" b="1">
                <a:solidFill>
                  <a:srgbClr val="191917"/>
                </a:solidFill>
                <a:latin typeface="Arial"/>
                <a:cs typeface="Arial"/>
              </a:rPr>
              <a:t>Compression </a:t>
            </a:r>
            <a:r>
              <a:rPr dirty="0" sz="2200" spc="-25" b="1">
                <a:solidFill>
                  <a:srgbClr val="191917"/>
                </a:solidFill>
                <a:latin typeface="Arial"/>
                <a:cs typeface="Arial"/>
              </a:rPr>
              <a:t>of </a:t>
            </a:r>
            <a:r>
              <a:rPr dirty="0" sz="2200" spc="-30" b="1">
                <a:solidFill>
                  <a:srgbClr val="191917"/>
                </a:solidFill>
                <a:latin typeface="Arial"/>
                <a:cs typeface="Arial"/>
              </a:rPr>
              <a:t>the</a:t>
            </a:r>
            <a:r>
              <a:rPr dirty="0" sz="2200" spc="250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15" b="1">
                <a:solidFill>
                  <a:srgbClr val="191917"/>
                </a:solidFill>
                <a:latin typeface="Arial"/>
                <a:cs typeface="Arial"/>
              </a:rPr>
              <a:t>heart:</a:t>
            </a:r>
            <a:endParaRPr sz="2200">
              <a:latin typeface="Arial"/>
              <a:cs typeface="Arial"/>
            </a:endParaRPr>
          </a:p>
          <a:p>
            <a:pPr lvl="1" marL="1155700" indent="-228600">
              <a:lnSpc>
                <a:spcPct val="100000"/>
              </a:lnSpc>
              <a:spcBef>
                <a:spcPts val="660"/>
              </a:spcBef>
              <a:buClr>
                <a:srgbClr val="C00000"/>
              </a:buClr>
              <a:buSzPct val="80000"/>
              <a:buChar char="•"/>
              <a:tabLst>
                <a:tab pos="1155700" algn="l"/>
              </a:tabLst>
            </a:pPr>
            <a:r>
              <a:rPr dirty="0" sz="2000">
                <a:solidFill>
                  <a:srgbClr val="191917"/>
                </a:solidFill>
                <a:latin typeface="Arial"/>
                <a:cs typeface="Arial"/>
              </a:rPr>
              <a:t>e.g. </a:t>
            </a: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hemorrhagic </a:t>
            </a: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pericarditis </a:t>
            </a:r>
            <a:r>
              <a:rPr dirty="0" sz="2000">
                <a:solidFill>
                  <a:srgbClr val="191917"/>
                </a:solidFill>
                <a:latin typeface="Arial"/>
                <a:cs typeface="Arial"/>
              </a:rPr>
              <a:t>→ </a:t>
            </a: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cardiac</a:t>
            </a:r>
            <a:r>
              <a:rPr dirty="0" sz="2000" spc="3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tamponade.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buClr>
                <a:srgbClr val="C00000"/>
              </a:buClr>
              <a:buSzPct val="81818"/>
              <a:buFont typeface="Gill Sans MT"/>
              <a:buChar char="–"/>
              <a:tabLst>
                <a:tab pos="698500" algn="l"/>
              </a:tabLst>
            </a:pPr>
            <a:r>
              <a:rPr dirty="0" sz="2200" spc="-25" b="1">
                <a:solidFill>
                  <a:srgbClr val="191917"/>
                </a:solidFill>
                <a:latin typeface="Arial"/>
                <a:cs typeface="Arial"/>
              </a:rPr>
              <a:t>Obstruction of </a:t>
            </a:r>
            <a:r>
              <a:rPr dirty="0" sz="2200" spc="-30" b="1">
                <a:solidFill>
                  <a:srgbClr val="191917"/>
                </a:solidFill>
                <a:latin typeface="Arial"/>
                <a:cs typeface="Arial"/>
              </a:rPr>
              <a:t>the </a:t>
            </a:r>
            <a:r>
              <a:rPr dirty="0" sz="2200" spc="-35" b="1">
                <a:solidFill>
                  <a:srgbClr val="191917"/>
                </a:solidFill>
                <a:latin typeface="Arial"/>
                <a:cs typeface="Arial"/>
              </a:rPr>
              <a:t>outflow  </a:t>
            </a:r>
            <a:r>
              <a:rPr dirty="0" sz="2200" spc="-25" b="1">
                <a:solidFill>
                  <a:srgbClr val="191917"/>
                </a:solidFill>
                <a:latin typeface="Arial"/>
                <a:cs typeface="Arial"/>
              </a:rPr>
              <a:t>of </a:t>
            </a:r>
            <a:r>
              <a:rPr dirty="0" sz="2200" spc="-30" b="1">
                <a:solidFill>
                  <a:srgbClr val="191917"/>
                </a:solidFill>
                <a:latin typeface="Arial"/>
                <a:cs typeface="Arial"/>
              </a:rPr>
              <a:t>the</a:t>
            </a:r>
            <a:r>
              <a:rPr dirty="0" sz="2200" spc="300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15" b="1">
                <a:solidFill>
                  <a:srgbClr val="191917"/>
                </a:solidFill>
                <a:latin typeface="Arial"/>
                <a:cs typeface="Arial"/>
              </a:rPr>
              <a:t>heart:</a:t>
            </a:r>
            <a:endParaRPr sz="2200">
              <a:latin typeface="Arial"/>
              <a:cs typeface="Arial"/>
            </a:endParaRPr>
          </a:p>
          <a:p>
            <a:pPr lvl="1" marL="1155700" indent="-228600">
              <a:lnSpc>
                <a:spcPct val="100000"/>
              </a:lnSpc>
              <a:spcBef>
                <a:spcPts val="660"/>
              </a:spcBef>
              <a:buClr>
                <a:srgbClr val="C00000"/>
              </a:buClr>
              <a:buSzPct val="80000"/>
              <a:buChar char="•"/>
              <a:tabLst>
                <a:tab pos="1155700" algn="l"/>
              </a:tabLst>
            </a:pP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Aortic</a:t>
            </a:r>
            <a:r>
              <a:rPr dirty="0" sz="2000" spc="-5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dissection.</a:t>
            </a:r>
            <a:endParaRPr sz="2000">
              <a:latin typeface="Arial"/>
              <a:cs typeface="Arial"/>
            </a:endParaRPr>
          </a:p>
          <a:p>
            <a:pPr lvl="1" marL="1155700" indent="-228600">
              <a:lnSpc>
                <a:spcPct val="100000"/>
              </a:lnSpc>
              <a:spcBef>
                <a:spcPts val="700"/>
              </a:spcBef>
              <a:buClr>
                <a:srgbClr val="C00000"/>
              </a:buClr>
              <a:buSzPct val="80000"/>
              <a:buChar char="•"/>
              <a:tabLst>
                <a:tab pos="1155700" algn="l"/>
              </a:tabLst>
            </a:pP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Massive </a:t>
            </a: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pulmonary</a:t>
            </a:r>
            <a:r>
              <a:rPr dirty="0" sz="2000" spc="2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embolism.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8025" y="5421020"/>
            <a:ext cx="1976120" cy="314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C00000"/>
              </a:buClr>
              <a:buSzPct val="80000"/>
              <a:buChar char="•"/>
              <a:tabLst>
                <a:tab pos="241300" algn="l"/>
              </a:tabLst>
            </a:pP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Pneumothorax.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32550" y="5454650"/>
            <a:ext cx="5842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32550" y="5454650"/>
            <a:ext cx="584200" cy="647700"/>
          </a:xfrm>
          <a:custGeom>
            <a:avLst/>
            <a:gdLst/>
            <a:ahLst/>
            <a:cxnLst/>
            <a:rect l="l" t="t" r="r" b="b"/>
            <a:pathLst>
              <a:path w="584200" h="647700">
                <a:moveTo>
                  <a:pt x="292100" y="0"/>
                </a:moveTo>
                <a:lnTo>
                  <a:pt x="233235" y="6578"/>
                </a:lnTo>
                <a:lnTo>
                  <a:pt x="178396" y="25450"/>
                </a:lnTo>
                <a:lnTo>
                  <a:pt x="128777" y="55308"/>
                </a:lnTo>
                <a:lnTo>
                  <a:pt x="85559" y="94856"/>
                </a:lnTo>
                <a:lnTo>
                  <a:pt x="49885" y="142782"/>
                </a:lnTo>
                <a:lnTo>
                  <a:pt x="22948" y="197793"/>
                </a:lnTo>
                <a:lnTo>
                  <a:pt x="5930" y="258583"/>
                </a:lnTo>
                <a:lnTo>
                  <a:pt x="0" y="323850"/>
                </a:lnTo>
                <a:lnTo>
                  <a:pt x="5930" y="389116"/>
                </a:lnTo>
                <a:lnTo>
                  <a:pt x="22948" y="449906"/>
                </a:lnTo>
                <a:lnTo>
                  <a:pt x="49885" y="504917"/>
                </a:lnTo>
                <a:lnTo>
                  <a:pt x="85559" y="552846"/>
                </a:lnTo>
                <a:lnTo>
                  <a:pt x="128777" y="592391"/>
                </a:lnTo>
                <a:lnTo>
                  <a:pt x="178396" y="622250"/>
                </a:lnTo>
                <a:lnTo>
                  <a:pt x="233235" y="641120"/>
                </a:lnTo>
                <a:lnTo>
                  <a:pt x="292100" y="647700"/>
                </a:lnTo>
                <a:lnTo>
                  <a:pt x="350964" y="641120"/>
                </a:lnTo>
                <a:lnTo>
                  <a:pt x="368979" y="634921"/>
                </a:lnTo>
                <a:lnTo>
                  <a:pt x="292100" y="634921"/>
                </a:lnTo>
                <a:lnTo>
                  <a:pt x="236042" y="628655"/>
                </a:lnTo>
                <a:lnTo>
                  <a:pt x="183807" y="610676"/>
                </a:lnTo>
                <a:lnTo>
                  <a:pt x="136423" y="582164"/>
                </a:lnTo>
                <a:lnTo>
                  <a:pt x="95021" y="544292"/>
                </a:lnTo>
                <a:lnTo>
                  <a:pt x="60769" y="498278"/>
                </a:lnTo>
                <a:lnTo>
                  <a:pt x="34874" y="445364"/>
                </a:lnTo>
                <a:lnTo>
                  <a:pt x="18478" y="386810"/>
                </a:lnTo>
                <a:lnTo>
                  <a:pt x="12750" y="323850"/>
                </a:lnTo>
                <a:lnTo>
                  <a:pt x="18478" y="260888"/>
                </a:lnTo>
                <a:lnTo>
                  <a:pt x="34874" y="202335"/>
                </a:lnTo>
                <a:lnTo>
                  <a:pt x="60769" y="149421"/>
                </a:lnTo>
                <a:lnTo>
                  <a:pt x="95021" y="103403"/>
                </a:lnTo>
                <a:lnTo>
                  <a:pt x="136423" y="65531"/>
                </a:lnTo>
                <a:lnTo>
                  <a:pt x="183807" y="37020"/>
                </a:lnTo>
                <a:lnTo>
                  <a:pt x="236042" y="19050"/>
                </a:lnTo>
                <a:lnTo>
                  <a:pt x="292100" y="12776"/>
                </a:lnTo>
                <a:lnTo>
                  <a:pt x="368973" y="12776"/>
                </a:lnTo>
                <a:lnTo>
                  <a:pt x="350964" y="6578"/>
                </a:lnTo>
                <a:lnTo>
                  <a:pt x="292100" y="0"/>
                </a:lnTo>
                <a:close/>
              </a:path>
              <a:path w="584200" h="647700">
                <a:moveTo>
                  <a:pt x="368973" y="12776"/>
                </a:moveTo>
                <a:lnTo>
                  <a:pt x="292100" y="12776"/>
                </a:lnTo>
                <a:lnTo>
                  <a:pt x="348157" y="19050"/>
                </a:lnTo>
                <a:lnTo>
                  <a:pt x="400392" y="37020"/>
                </a:lnTo>
                <a:lnTo>
                  <a:pt x="447776" y="65531"/>
                </a:lnTo>
                <a:lnTo>
                  <a:pt x="489178" y="103403"/>
                </a:lnTo>
                <a:lnTo>
                  <a:pt x="523417" y="149421"/>
                </a:lnTo>
                <a:lnTo>
                  <a:pt x="549325" y="202335"/>
                </a:lnTo>
                <a:lnTo>
                  <a:pt x="565721" y="260888"/>
                </a:lnTo>
                <a:lnTo>
                  <a:pt x="571449" y="323850"/>
                </a:lnTo>
                <a:lnTo>
                  <a:pt x="565721" y="386810"/>
                </a:lnTo>
                <a:lnTo>
                  <a:pt x="549325" y="445364"/>
                </a:lnTo>
                <a:lnTo>
                  <a:pt x="523417" y="498278"/>
                </a:lnTo>
                <a:lnTo>
                  <a:pt x="489178" y="544292"/>
                </a:lnTo>
                <a:lnTo>
                  <a:pt x="447776" y="582164"/>
                </a:lnTo>
                <a:lnTo>
                  <a:pt x="400392" y="610676"/>
                </a:lnTo>
                <a:lnTo>
                  <a:pt x="348157" y="628655"/>
                </a:lnTo>
                <a:lnTo>
                  <a:pt x="292100" y="634921"/>
                </a:lnTo>
                <a:lnTo>
                  <a:pt x="368979" y="634921"/>
                </a:lnTo>
                <a:lnTo>
                  <a:pt x="405803" y="622250"/>
                </a:lnTo>
                <a:lnTo>
                  <a:pt x="455409" y="592391"/>
                </a:lnTo>
                <a:lnTo>
                  <a:pt x="498640" y="552846"/>
                </a:lnTo>
                <a:lnTo>
                  <a:pt x="534314" y="504917"/>
                </a:lnTo>
                <a:lnTo>
                  <a:pt x="561251" y="449906"/>
                </a:lnTo>
                <a:lnTo>
                  <a:pt x="578269" y="389116"/>
                </a:lnTo>
                <a:lnTo>
                  <a:pt x="584200" y="323850"/>
                </a:lnTo>
                <a:lnTo>
                  <a:pt x="578269" y="258583"/>
                </a:lnTo>
                <a:lnTo>
                  <a:pt x="561251" y="197793"/>
                </a:lnTo>
                <a:lnTo>
                  <a:pt x="534314" y="142782"/>
                </a:lnTo>
                <a:lnTo>
                  <a:pt x="498640" y="94856"/>
                </a:lnTo>
                <a:lnTo>
                  <a:pt x="455409" y="55308"/>
                </a:lnTo>
                <a:lnTo>
                  <a:pt x="405803" y="25450"/>
                </a:lnTo>
                <a:lnTo>
                  <a:pt x="368973" y="12776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311508" y="5579943"/>
            <a:ext cx="2561590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20" b="1">
                <a:solidFill>
                  <a:srgbClr val="C00000"/>
                </a:solidFill>
                <a:latin typeface="Arial Black"/>
                <a:cs typeface="Arial Black"/>
              </a:rPr>
              <a:t>MAP </a:t>
            </a:r>
            <a:r>
              <a:rPr dirty="0" sz="2400" b="1">
                <a:solidFill>
                  <a:srgbClr val="C00000"/>
                </a:solidFill>
                <a:latin typeface="Arial Black"/>
                <a:cs typeface="Arial Black"/>
              </a:rPr>
              <a:t>= </a:t>
            </a:r>
            <a:r>
              <a:rPr dirty="0" sz="2400" spc="15" b="1">
                <a:solidFill>
                  <a:srgbClr val="C00000"/>
                </a:solidFill>
                <a:latin typeface="Arial Black"/>
                <a:cs typeface="Arial Black"/>
              </a:rPr>
              <a:t>CO </a:t>
            </a:r>
            <a:r>
              <a:rPr dirty="0" sz="2400" b="1">
                <a:solidFill>
                  <a:srgbClr val="C00000"/>
                </a:solidFill>
                <a:latin typeface="Arial Black"/>
                <a:cs typeface="Arial Black"/>
              </a:rPr>
              <a:t>X</a:t>
            </a:r>
            <a:r>
              <a:rPr dirty="0" sz="2400" spc="-225" b="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400" spc="-20" b="1">
                <a:solidFill>
                  <a:srgbClr val="C00000"/>
                </a:solidFill>
                <a:latin typeface="Arial Black"/>
                <a:cs typeface="Arial Black"/>
              </a:rPr>
              <a:t>PR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33099" y="6638728"/>
            <a:ext cx="26066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Dr. 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Abeer  </a:t>
            </a:r>
            <a:r>
              <a:rPr dirty="0" sz="1000" spc="-15">
                <a:solidFill>
                  <a:srgbClr val="595959"/>
                </a:solidFill>
                <a:latin typeface="Times New Roman"/>
                <a:cs typeface="Times New Roman"/>
              </a:rPr>
              <a:t>A.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Al-Masri,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Faculty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Medicine,</a:t>
            </a:r>
            <a:r>
              <a:rPr dirty="0" sz="1000" spc="1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595959"/>
                </a:solidFill>
                <a:latin typeface="Times New Roman"/>
                <a:cs typeface="Times New Roman"/>
              </a:rPr>
              <a:t>KSU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8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2017-03-28T18:54:13Z</dcterms:created>
  <dcterms:modified xsi:type="dcterms:W3CDTF">2017-03-28T18:54:13Z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2017-03-28T00:00:00Z</vt:filetime>
  </property>
</Properties>
</file>