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1519"/>
            <a:ext cx="12291695" cy="8308340"/>
          </a:xfrm>
          <a:custGeom>
            <a:avLst/>
            <a:gdLst/>
            <a:ahLst/>
            <a:cxnLst/>
            <a:rect l="l" t="t" r="r" b="b"/>
            <a:pathLst>
              <a:path w="12291695" h="8308340">
                <a:moveTo>
                  <a:pt x="0" y="8308340"/>
                </a:moveTo>
                <a:lnTo>
                  <a:pt x="12291339" y="8308340"/>
                </a:lnTo>
                <a:lnTo>
                  <a:pt x="12291339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3004800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056675" y="2260790"/>
            <a:ext cx="3369945" cy="787400"/>
          </a:xfrm>
          <a:custGeom>
            <a:avLst/>
            <a:gdLst/>
            <a:ahLst/>
            <a:cxnLst/>
            <a:rect l="l" t="t" r="r" b="b"/>
            <a:pathLst>
              <a:path w="3369945" h="787400">
                <a:moveTo>
                  <a:pt x="3306762" y="0"/>
                </a:moveTo>
                <a:lnTo>
                  <a:pt x="2982506" y="107340"/>
                </a:lnTo>
                <a:lnTo>
                  <a:pt x="2655671" y="205676"/>
                </a:lnTo>
                <a:lnTo>
                  <a:pt x="2547620" y="235762"/>
                </a:lnTo>
                <a:lnTo>
                  <a:pt x="2328189" y="294424"/>
                </a:lnTo>
                <a:lnTo>
                  <a:pt x="2111133" y="349021"/>
                </a:lnTo>
                <a:lnTo>
                  <a:pt x="2003399" y="374891"/>
                </a:lnTo>
                <a:lnTo>
                  <a:pt x="1680590" y="447040"/>
                </a:lnTo>
                <a:lnTo>
                  <a:pt x="1363281" y="511314"/>
                </a:lnTo>
                <a:lnTo>
                  <a:pt x="1155522" y="550176"/>
                </a:lnTo>
                <a:lnTo>
                  <a:pt x="849985" y="603135"/>
                </a:lnTo>
                <a:lnTo>
                  <a:pt x="459155" y="662978"/>
                </a:lnTo>
                <a:lnTo>
                  <a:pt x="179158" y="700925"/>
                </a:lnTo>
                <a:lnTo>
                  <a:pt x="0" y="722706"/>
                </a:lnTo>
                <a:lnTo>
                  <a:pt x="10077" y="738581"/>
                </a:lnTo>
                <a:lnTo>
                  <a:pt x="30089" y="769879"/>
                </a:lnTo>
                <a:lnTo>
                  <a:pt x="40081" y="785622"/>
                </a:lnTo>
                <a:lnTo>
                  <a:pt x="66940" y="786400"/>
                </a:lnTo>
                <a:lnTo>
                  <a:pt x="95646" y="786857"/>
                </a:lnTo>
                <a:lnTo>
                  <a:pt x="126146" y="786999"/>
                </a:lnTo>
                <a:lnTo>
                  <a:pt x="192317" y="786364"/>
                </a:lnTo>
                <a:lnTo>
                  <a:pt x="303713" y="783214"/>
                </a:lnTo>
                <a:lnTo>
                  <a:pt x="472698" y="775186"/>
                </a:lnTo>
                <a:lnTo>
                  <a:pt x="763183" y="755795"/>
                </a:lnTo>
                <a:lnTo>
                  <a:pt x="1318003" y="707381"/>
                </a:lnTo>
                <a:lnTo>
                  <a:pt x="2095455" y="623851"/>
                </a:lnTo>
                <a:lnTo>
                  <a:pt x="2724343" y="544813"/>
                </a:lnTo>
                <a:lnTo>
                  <a:pt x="3122471" y="487839"/>
                </a:lnTo>
                <a:lnTo>
                  <a:pt x="3332311" y="454154"/>
                </a:lnTo>
                <a:lnTo>
                  <a:pt x="3369945" y="447687"/>
                </a:lnTo>
                <a:lnTo>
                  <a:pt x="3362493" y="393017"/>
                </a:lnTo>
                <a:lnTo>
                  <a:pt x="3356398" y="348820"/>
                </a:lnTo>
                <a:lnTo>
                  <a:pt x="3347371" y="284864"/>
                </a:lnTo>
                <a:lnTo>
                  <a:pt x="3341058" y="241856"/>
                </a:lnTo>
                <a:lnTo>
                  <a:pt x="3335626" y="205676"/>
                </a:lnTo>
                <a:lnTo>
                  <a:pt x="3332718" y="186072"/>
                </a:lnTo>
                <a:lnTo>
                  <a:pt x="3329335" y="162822"/>
                </a:lnTo>
                <a:lnTo>
                  <a:pt x="3325274" y="134336"/>
                </a:lnTo>
                <a:lnTo>
                  <a:pt x="3320309" y="98867"/>
                </a:lnTo>
                <a:lnTo>
                  <a:pt x="3314214" y="54670"/>
                </a:lnTo>
                <a:lnTo>
                  <a:pt x="330676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5800" y="2641600"/>
            <a:ext cx="11633200" cy="6451600"/>
          </a:xfrm>
          <a:custGeom>
            <a:avLst/>
            <a:gdLst/>
            <a:ahLst/>
            <a:cxnLst/>
            <a:rect l="l" t="t" r="r" b="b"/>
            <a:pathLst>
              <a:path w="11633200" h="6451600">
                <a:moveTo>
                  <a:pt x="0" y="0"/>
                </a:moveTo>
                <a:lnTo>
                  <a:pt x="0" y="6451600"/>
                </a:lnTo>
                <a:lnTo>
                  <a:pt x="11633200" y="6451600"/>
                </a:lnTo>
                <a:lnTo>
                  <a:pt x="11633200" y="407911"/>
                </a:lnTo>
                <a:lnTo>
                  <a:pt x="5483555" y="407911"/>
                </a:lnTo>
                <a:lnTo>
                  <a:pt x="5019167" y="398538"/>
                </a:lnTo>
                <a:lnTo>
                  <a:pt x="4568850" y="384467"/>
                </a:lnTo>
                <a:lnTo>
                  <a:pt x="3710432" y="346964"/>
                </a:lnTo>
                <a:lnTo>
                  <a:pt x="2917685" y="300075"/>
                </a:lnTo>
                <a:lnTo>
                  <a:pt x="2199982" y="243814"/>
                </a:lnTo>
                <a:lnTo>
                  <a:pt x="595731" y="79705"/>
                </a:lnTo>
                <a:lnTo>
                  <a:pt x="0" y="0"/>
                </a:lnTo>
                <a:close/>
              </a:path>
              <a:path w="11633200" h="6451600">
                <a:moveTo>
                  <a:pt x="11633200" y="0"/>
                </a:moveTo>
                <a:lnTo>
                  <a:pt x="11103140" y="79705"/>
                </a:lnTo>
                <a:lnTo>
                  <a:pt x="10577766" y="150037"/>
                </a:lnTo>
                <a:lnTo>
                  <a:pt x="9522333" y="267258"/>
                </a:lnTo>
                <a:lnTo>
                  <a:pt x="8996972" y="309448"/>
                </a:lnTo>
                <a:lnTo>
                  <a:pt x="7955610" y="370408"/>
                </a:lnTo>
                <a:lnTo>
                  <a:pt x="6942391" y="403225"/>
                </a:lnTo>
                <a:lnTo>
                  <a:pt x="6445161" y="407911"/>
                </a:lnTo>
                <a:lnTo>
                  <a:pt x="11633200" y="407911"/>
                </a:lnTo>
                <a:lnTo>
                  <a:pt x="1163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039859"/>
            <a:ext cx="13004800" cy="713740"/>
          </a:xfrm>
          <a:custGeom>
            <a:avLst/>
            <a:gdLst/>
            <a:ahLst/>
            <a:cxnLst/>
            <a:rect l="l" t="t" r="r" b="b"/>
            <a:pathLst>
              <a:path w="13004800" h="713740">
                <a:moveTo>
                  <a:pt x="0" y="713740"/>
                </a:moveTo>
                <a:lnTo>
                  <a:pt x="13004800" y="713740"/>
                </a:lnTo>
                <a:lnTo>
                  <a:pt x="13004800" y="0"/>
                </a:lnTo>
                <a:lnTo>
                  <a:pt x="0" y="0"/>
                </a:lnTo>
                <a:lnTo>
                  <a:pt x="0" y="713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731519"/>
            <a:ext cx="731520" cy="8308340"/>
          </a:xfrm>
          <a:custGeom>
            <a:avLst/>
            <a:gdLst/>
            <a:ahLst/>
            <a:cxnLst/>
            <a:rect l="l" t="t" r="r" b="b"/>
            <a:pathLst>
              <a:path w="731520" h="8308340">
                <a:moveTo>
                  <a:pt x="0" y="8308340"/>
                </a:moveTo>
                <a:lnTo>
                  <a:pt x="731520" y="8308340"/>
                </a:lnTo>
                <a:lnTo>
                  <a:pt x="731520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988800" y="0"/>
            <a:ext cx="1016000" cy="731520"/>
          </a:xfrm>
          <a:custGeom>
            <a:avLst/>
            <a:gdLst/>
            <a:ahLst/>
            <a:cxnLst/>
            <a:rect l="l" t="t" r="r" b="b"/>
            <a:pathLst>
              <a:path w="1016000" h="731520">
                <a:moveTo>
                  <a:pt x="0" y="731519"/>
                </a:moveTo>
                <a:lnTo>
                  <a:pt x="1016000" y="731519"/>
                </a:lnTo>
                <a:lnTo>
                  <a:pt x="10160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11010900" cy="731520"/>
          </a:xfrm>
          <a:custGeom>
            <a:avLst/>
            <a:gdLst/>
            <a:ahLst/>
            <a:cxnLst/>
            <a:rect l="l" t="t" r="r" b="b"/>
            <a:pathLst>
              <a:path w="11010900" h="731520">
                <a:moveTo>
                  <a:pt x="0" y="731519"/>
                </a:moveTo>
                <a:lnTo>
                  <a:pt x="11010900" y="731519"/>
                </a:lnTo>
                <a:lnTo>
                  <a:pt x="110109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291339" y="731519"/>
            <a:ext cx="713740" cy="8308975"/>
          </a:xfrm>
          <a:custGeom>
            <a:avLst/>
            <a:gdLst/>
            <a:ahLst/>
            <a:cxnLst/>
            <a:rect l="l" t="t" r="r" b="b"/>
            <a:pathLst>
              <a:path w="713740" h="8308975">
                <a:moveTo>
                  <a:pt x="713460" y="0"/>
                </a:moveTo>
                <a:lnTo>
                  <a:pt x="0" y="0"/>
                </a:lnTo>
                <a:lnTo>
                  <a:pt x="0" y="8308621"/>
                </a:lnTo>
                <a:lnTo>
                  <a:pt x="713460" y="8308621"/>
                </a:lnTo>
                <a:lnTo>
                  <a:pt x="7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960100" y="0"/>
            <a:ext cx="1079500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010900" y="0"/>
            <a:ext cx="977900" cy="1562100"/>
          </a:xfrm>
          <a:custGeom>
            <a:avLst/>
            <a:gdLst/>
            <a:ahLst/>
            <a:cxnLst/>
            <a:rect l="l" t="t" r="r" b="b"/>
            <a:pathLst>
              <a:path w="977900" h="1562100">
                <a:moveTo>
                  <a:pt x="0" y="1562100"/>
                </a:moveTo>
                <a:lnTo>
                  <a:pt x="977900" y="1562100"/>
                </a:lnTo>
                <a:lnTo>
                  <a:pt x="9779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F1D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1519"/>
            <a:ext cx="12291695" cy="8308340"/>
          </a:xfrm>
          <a:custGeom>
            <a:avLst/>
            <a:gdLst/>
            <a:ahLst/>
            <a:cxnLst/>
            <a:rect l="l" t="t" r="r" b="b"/>
            <a:pathLst>
              <a:path w="12291695" h="8308340">
                <a:moveTo>
                  <a:pt x="0" y="8308340"/>
                </a:moveTo>
                <a:lnTo>
                  <a:pt x="12291339" y="8308340"/>
                </a:lnTo>
                <a:lnTo>
                  <a:pt x="12291339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3004800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056675" y="2260790"/>
            <a:ext cx="3369945" cy="787400"/>
          </a:xfrm>
          <a:custGeom>
            <a:avLst/>
            <a:gdLst/>
            <a:ahLst/>
            <a:cxnLst/>
            <a:rect l="l" t="t" r="r" b="b"/>
            <a:pathLst>
              <a:path w="3369945" h="787400">
                <a:moveTo>
                  <a:pt x="3306762" y="0"/>
                </a:moveTo>
                <a:lnTo>
                  <a:pt x="2982506" y="107340"/>
                </a:lnTo>
                <a:lnTo>
                  <a:pt x="2655671" y="205676"/>
                </a:lnTo>
                <a:lnTo>
                  <a:pt x="2547620" y="235762"/>
                </a:lnTo>
                <a:lnTo>
                  <a:pt x="2328189" y="294424"/>
                </a:lnTo>
                <a:lnTo>
                  <a:pt x="2111133" y="349021"/>
                </a:lnTo>
                <a:lnTo>
                  <a:pt x="2003399" y="374891"/>
                </a:lnTo>
                <a:lnTo>
                  <a:pt x="1680590" y="447040"/>
                </a:lnTo>
                <a:lnTo>
                  <a:pt x="1363281" y="511314"/>
                </a:lnTo>
                <a:lnTo>
                  <a:pt x="1155522" y="550176"/>
                </a:lnTo>
                <a:lnTo>
                  <a:pt x="849985" y="603135"/>
                </a:lnTo>
                <a:lnTo>
                  <a:pt x="459155" y="662978"/>
                </a:lnTo>
                <a:lnTo>
                  <a:pt x="179158" y="700925"/>
                </a:lnTo>
                <a:lnTo>
                  <a:pt x="0" y="722706"/>
                </a:lnTo>
                <a:lnTo>
                  <a:pt x="10077" y="738581"/>
                </a:lnTo>
                <a:lnTo>
                  <a:pt x="30089" y="769879"/>
                </a:lnTo>
                <a:lnTo>
                  <a:pt x="40081" y="785622"/>
                </a:lnTo>
                <a:lnTo>
                  <a:pt x="66940" y="786400"/>
                </a:lnTo>
                <a:lnTo>
                  <a:pt x="95646" y="786857"/>
                </a:lnTo>
                <a:lnTo>
                  <a:pt x="126146" y="786999"/>
                </a:lnTo>
                <a:lnTo>
                  <a:pt x="192317" y="786364"/>
                </a:lnTo>
                <a:lnTo>
                  <a:pt x="303713" y="783214"/>
                </a:lnTo>
                <a:lnTo>
                  <a:pt x="472698" y="775186"/>
                </a:lnTo>
                <a:lnTo>
                  <a:pt x="763183" y="755795"/>
                </a:lnTo>
                <a:lnTo>
                  <a:pt x="1318003" y="707381"/>
                </a:lnTo>
                <a:lnTo>
                  <a:pt x="2095455" y="623851"/>
                </a:lnTo>
                <a:lnTo>
                  <a:pt x="2724343" y="544813"/>
                </a:lnTo>
                <a:lnTo>
                  <a:pt x="3122471" y="487839"/>
                </a:lnTo>
                <a:lnTo>
                  <a:pt x="3332311" y="454154"/>
                </a:lnTo>
                <a:lnTo>
                  <a:pt x="3369945" y="447687"/>
                </a:lnTo>
                <a:lnTo>
                  <a:pt x="3362493" y="393017"/>
                </a:lnTo>
                <a:lnTo>
                  <a:pt x="3356398" y="348820"/>
                </a:lnTo>
                <a:lnTo>
                  <a:pt x="3347371" y="284864"/>
                </a:lnTo>
                <a:lnTo>
                  <a:pt x="3341058" y="241856"/>
                </a:lnTo>
                <a:lnTo>
                  <a:pt x="3335626" y="205676"/>
                </a:lnTo>
                <a:lnTo>
                  <a:pt x="3332718" y="186072"/>
                </a:lnTo>
                <a:lnTo>
                  <a:pt x="3329335" y="162822"/>
                </a:lnTo>
                <a:lnTo>
                  <a:pt x="3325274" y="134336"/>
                </a:lnTo>
                <a:lnTo>
                  <a:pt x="3320309" y="98867"/>
                </a:lnTo>
                <a:lnTo>
                  <a:pt x="3314214" y="54670"/>
                </a:lnTo>
                <a:lnTo>
                  <a:pt x="330676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5800" y="2641600"/>
            <a:ext cx="11633200" cy="6451600"/>
          </a:xfrm>
          <a:custGeom>
            <a:avLst/>
            <a:gdLst/>
            <a:ahLst/>
            <a:cxnLst/>
            <a:rect l="l" t="t" r="r" b="b"/>
            <a:pathLst>
              <a:path w="11633200" h="6451600">
                <a:moveTo>
                  <a:pt x="0" y="0"/>
                </a:moveTo>
                <a:lnTo>
                  <a:pt x="0" y="6451600"/>
                </a:lnTo>
                <a:lnTo>
                  <a:pt x="11633200" y="6451600"/>
                </a:lnTo>
                <a:lnTo>
                  <a:pt x="11633200" y="407911"/>
                </a:lnTo>
                <a:lnTo>
                  <a:pt x="5483555" y="407911"/>
                </a:lnTo>
                <a:lnTo>
                  <a:pt x="5019167" y="398538"/>
                </a:lnTo>
                <a:lnTo>
                  <a:pt x="4568850" y="384467"/>
                </a:lnTo>
                <a:lnTo>
                  <a:pt x="3710432" y="346964"/>
                </a:lnTo>
                <a:lnTo>
                  <a:pt x="2917685" y="300075"/>
                </a:lnTo>
                <a:lnTo>
                  <a:pt x="2199982" y="243814"/>
                </a:lnTo>
                <a:lnTo>
                  <a:pt x="595731" y="79705"/>
                </a:lnTo>
                <a:lnTo>
                  <a:pt x="0" y="0"/>
                </a:lnTo>
                <a:close/>
              </a:path>
              <a:path w="11633200" h="6451600">
                <a:moveTo>
                  <a:pt x="11633200" y="0"/>
                </a:moveTo>
                <a:lnTo>
                  <a:pt x="11103140" y="79705"/>
                </a:lnTo>
                <a:lnTo>
                  <a:pt x="10577766" y="150037"/>
                </a:lnTo>
                <a:lnTo>
                  <a:pt x="9522333" y="267258"/>
                </a:lnTo>
                <a:lnTo>
                  <a:pt x="8996972" y="309448"/>
                </a:lnTo>
                <a:lnTo>
                  <a:pt x="7955610" y="370408"/>
                </a:lnTo>
                <a:lnTo>
                  <a:pt x="6942391" y="403225"/>
                </a:lnTo>
                <a:lnTo>
                  <a:pt x="6445161" y="407911"/>
                </a:lnTo>
                <a:lnTo>
                  <a:pt x="11633200" y="407911"/>
                </a:lnTo>
                <a:lnTo>
                  <a:pt x="1163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039859"/>
            <a:ext cx="13004800" cy="713740"/>
          </a:xfrm>
          <a:custGeom>
            <a:avLst/>
            <a:gdLst/>
            <a:ahLst/>
            <a:cxnLst/>
            <a:rect l="l" t="t" r="r" b="b"/>
            <a:pathLst>
              <a:path w="13004800" h="713740">
                <a:moveTo>
                  <a:pt x="0" y="713740"/>
                </a:moveTo>
                <a:lnTo>
                  <a:pt x="13004800" y="713740"/>
                </a:lnTo>
                <a:lnTo>
                  <a:pt x="13004800" y="0"/>
                </a:lnTo>
                <a:lnTo>
                  <a:pt x="0" y="0"/>
                </a:lnTo>
                <a:lnTo>
                  <a:pt x="0" y="713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731519"/>
            <a:ext cx="731520" cy="8308340"/>
          </a:xfrm>
          <a:custGeom>
            <a:avLst/>
            <a:gdLst/>
            <a:ahLst/>
            <a:cxnLst/>
            <a:rect l="l" t="t" r="r" b="b"/>
            <a:pathLst>
              <a:path w="731520" h="8308340">
                <a:moveTo>
                  <a:pt x="0" y="8308340"/>
                </a:moveTo>
                <a:lnTo>
                  <a:pt x="731520" y="8308340"/>
                </a:lnTo>
                <a:lnTo>
                  <a:pt x="731520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988800" y="0"/>
            <a:ext cx="1016000" cy="731520"/>
          </a:xfrm>
          <a:custGeom>
            <a:avLst/>
            <a:gdLst/>
            <a:ahLst/>
            <a:cxnLst/>
            <a:rect l="l" t="t" r="r" b="b"/>
            <a:pathLst>
              <a:path w="1016000" h="731520">
                <a:moveTo>
                  <a:pt x="0" y="731519"/>
                </a:moveTo>
                <a:lnTo>
                  <a:pt x="1016000" y="731519"/>
                </a:lnTo>
                <a:lnTo>
                  <a:pt x="10160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11010900" cy="731520"/>
          </a:xfrm>
          <a:custGeom>
            <a:avLst/>
            <a:gdLst/>
            <a:ahLst/>
            <a:cxnLst/>
            <a:rect l="l" t="t" r="r" b="b"/>
            <a:pathLst>
              <a:path w="11010900" h="731520">
                <a:moveTo>
                  <a:pt x="0" y="731519"/>
                </a:moveTo>
                <a:lnTo>
                  <a:pt x="11010900" y="731519"/>
                </a:lnTo>
                <a:lnTo>
                  <a:pt x="110109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291339" y="731519"/>
            <a:ext cx="713740" cy="8308975"/>
          </a:xfrm>
          <a:custGeom>
            <a:avLst/>
            <a:gdLst/>
            <a:ahLst/>
            <a:cxnLst/>
            <a:rect l="l" t="t" r="r" b="b"/>
            <a:pathLst>
              <a:path w="713740" h="8308975">
                <a:moveTo>
                  <a:pt x="713460" y="0"/>
                </a:moveTo>
                <a:lnTo>
                  <a:pt x="0" y="0"/>
                </a:lnTo>
                <a:lnTo>
                  <a:pt x="0" y="8308621"/>
                </a:lnTo>
                <a:lnTo>
                  <a:pt x="713460" y="8308621"/>
                </a:lnTo>
                <a:lnTo>
                  <a:pt x="7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960100" y="0"/>
            <a:ext cx="1079500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010900" y="0"/>
            <a:ext cx="977900" cy="1562100"/>
          </a:xfrm>
          <a:custGeom>
            <a:avLst/>
            <a:gdLst/>
            <a:ahLst/>
            <a:cxnLst/>
            <a:rect l="l" t="t" r="r" b="b"/>
            <a:pathLst>
              <a:path w="977900" h="1562100">
                <a:moveTo>
                  <a:pt x="0" y="1562100"/>
                </a:moveTo>
                <a:lnTo>
                  <a:pt x="977900" y="1562100"/>
                </a:lnTo>
                <a:lnTo>
                  <a:pt x="9779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F1D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F1D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1519"/>
            <a:ext cx="12291695" cy="8308340"/>
          </a:xfrm>
          <a:custGeom>
            <a:avLst/>
            <a:gdLst/>
            <a:ahLst/>
            <a:cxnLst/>
            <a:rect l="l" t="t" r="r" b="b"/>
            <a:pathLst>
              <a:path w="12291695" h="8308340">
                <a:moveTo>
                  <a:pt x="0" y="8308340"/>
                </a:moveTo>
                <a:lnTo>
                  <a:pt x="12291339" y="8308340"/>
                </a:lnTo>
                <a:lnTo>
                  <a:pt x="12291339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3004800" cy="975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056675" y="2260790"/>
            <a:ext cx="3369945" cy="787400"/>
          </a:xfrm>
          <a:custGeom>
            <a:avLst/>
            <a:gdLst/>
            <a:ahLst/>
            <a:cxnLst/>
            <a:rect l="l" t="t" r="r" b="b"/>
            <a:pathLst>
              <a:path w="3369945" h="787400">
                <a:moveTo>
                  <a:pt x="3306762" y="0"/>
                </a:moveTo>
                <a:lnTo>
                  <a:pt x="2982506" y="107340"/>
                </a:lnTo>
                <a:lnTo>
                  <a:pt x="2655671" y="205676"/>
                </a:lnTo>
                <a:lnTo>
                  <a:pt x="2547620" y="235762"/>
                </a:lnTo>
                <a:lnTo>
                  <a:pt x="2328189" y="294424"/>
                </a:lnTo>
                <a:lnTo>
                  <a:pt x="2111133" y="349021"/>
                </a:lnTo>
                <a:lnTo>
                  <a:pt x="2003399" y="374891"/>
                </a:lnTo>
                <a:lnTo>
                  <a:pt x="1680590" y="447040"/>
                </a:lnTo>
                <a:lnTo>
                  <a:pt x="1363281" y="511314"/>
                </a:lnTo>
                <a:lnTo>
                  <a:pt x="1155522" y="550176"/>
                </a:lnTo>
                <a:lnTo>
                  <a:pt x="849985" y="603135"/>
                </a:lnTo>
                <a:lnTo>
                  <a:pt x="459155" y="662978"/>
                </a:lnTo>
                <a:lnTo>
                  <a:pt x="179158" y="700925"/>
                </a:lnTo>
                <a:lnTo>
                  <a:pt x="0" y="722706"/>
                </a:lnTo>
                <a:lnTo>
                  <a:pt x="10077" y="738581"/>
                </a:lnTo>
                <a:lnTo>
                  <a:pt x="30089" y="769879"/>
                </a:lnTo>
                <a:lnTo>
                  <a:pt x="40081" y="785622"/>
                </a:lnTo>
                <a:lnTo>
                  <a:pt x="66940" y="786400"/>
                </a:lnTo>
                <a:lnTo>
                  <a:pt x="95646" y="786857"/>
                </a:lnTo>
                <a:lnTo>
                  <a:pt x="126146" y="786999"/>
                </a:lnTo>
                <a:lnTo>
                  <a:pt x="192317" y="786364"/>
                </a:lnTo>
                <a:lnTo>
                  <a:pt x="303713" y="783214"/>
                </a:lnTo>
                <a:lnTo>
                  <a:pt x="472698" y="775186"/>
                </a:lnTo>
                <a:lnTo>
                  <a:pt x="763183" y="755795"/>
                </a:lnTo>
                <a:lnTo>
                  <a:pt x="1318003" y="707381"/>
                </a:lnTo>
                <a:lnTo>
                  <a:pt x="2095455" y="623851"/>
                </a:lnTo>
                <a:lnTo>
                  <a:pt x="2724343" y="544813"/>
                </a:lnTo>
                <a:lnTo>
                  <a:pt x="3122471" y="487839"/>
                </a:lnTo>
                <a:lnTo>
                  <a:pt x="3332311" y="454154"/>
                </a:lnTo>
                <a:lnTo>
                  <a:pt x="3369945" y="447687"/>
                </a:lnTo>
                <a:lnTo>
                  <a:pt x="3362493" y="393017"/>
                </a:lnTo>
                <a:lnTo>
                  <a:pt x="3356398" y="348820"/>
                </a:lnTo>
                <a:lnTo>
                  <a:pt x="3347371" y="284864"/>
                </a:lnTo>
                <a:lnTo>
                  <a:pt x="3341058" y="241856"/>
                </a:lnTo>
                <a:lnTo>
                  <a:pt x="3335626" y="205676"/>
                </a:lnTo>
                <a:lnTo>
                  <a:pt x="3332718" y="186072"/>
                </a:lnTo>
                <a:lnTo>
                  <a:pt x="3329335" y="162822"/>
                </a:lnTo>
                <a:lnTo>
                  <a:pt x="3325274" y="134336"/>
                </a:lnTo>
                <a:lnTo>
                  <a:pt x="3320309" y="98867"/>
                </a:lnTo>
                <a:lnTo>
                  <a:pt x="3314214" y="54670"/>
                </a:lnTo>
                <a:lnTo>
                  <a:pt x="330676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5800" y="2641600"/>
            <a:ext cx="11633200" cy="6451600"/>
          </a:xfrm>
          <a:custGeom>
            <a:avLst/>
            <a:gdLst/>
            <a:ahLst/>
            <a:cxnLst/>
            <a:rect l="l" t="t" r="r" b="b"/>
            <a:pathLst>
              <a:path w="11633200" h="6451600">
                <a:moveTo>
                  <a:pt x="0" y="0"/>
                </a:moveTo>
                <a:lnTo>
                  <a:pt x="0" y="6451600"/>
                </a:lnTo>
                <a:lnTo>
                  <a:pt x="11633200" y="6451600"/>
                </a:lnTo>
                <a:lnTo>
                  <a:pt x="11633200" y="407911"/>
                </a:lnTo>
                <a:lnTo>
                  <a:pt x="5483555" y="407911"/>
                </a:lnTo>
                <a:lnTo>
                  <a:pt x="5019167" y="398538"/>
                </a:lnTo>
                <a:lnTo>
                  <a:pt x="4568850" y="384467"/>
                </a:lnTo>
                <a:lnTo>
                  <a:pt x="3710432" y="346964"/>
                </a:lnTo>
                <a:lnTo>
                  <a:pt x="2917685" y="300075"/>
                </a:lnTo>
                <a:lnTo>
                  <a:pt x="2199982" y="243814"/>
                </a:lnTo>
                <a:lnTo>
                  <a:pt x="595731" y="79705"/>
                </a:lnTo>
                <a:lnTo>
                  <a:pt x="0" y="0"/>
                </a:lnTo>
                <a:close/>
              </a:path>
              <a:path w="11633200" h="6451600">
                <a:moveTo>
                  <a:pt x="11633200" y="0"/>
                </a:moveTo>
                <a:lnTo>
                  <a:pt x="11103140" y="79705"/>
                </a:lnTo>
                <a:lnTo>
                  <a:pt x="10577766" y="150037"/>
                </a:lnTo>
                <a:lnTo>
                  <a:pt x="9522333" y="267258"/>
                </a:lnTo>
                <a:lnTo>
                  <a:pt x="8996972" y="309448"/>
                </a:lnTo>
                <a:lnTo>
                  <a:pt x="7955610" y="370408"/>
                </a:lnTo>
                <a:lnTo>
                  <a:pt x="6942391" y="403225"/>
                </a:lnTo>
                <a:lnTo>
                  <a:pt x="6445161" y="407911"/>
                </a:lnTo>
                <a:lnTo>
                  <a:pt x="11633200" y="407911"/>
                </a:lnTo>
                <a:lnTo>
                  <a:pt x="1163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039859"/>
            <a:ext cx="13004800" cy="713740"/>
          </a:xfrm>
          <a:custGeom>
            <a:avLst/>
            <a:gdLst/>
            <a:ahLst/>
            <a:cxnLst/>
            <a:rect l="l" t="t" r="r" b="b"/>
            <a:pathLst>
              <a:path w="13004800" h="713740">
                <a:moveTo>
                  <a:pt x="0" y="713740"/>
                </a:moveTo>
                <a:lnTo>
                  <a:pt x="13004800" y="713740"/>
                </a:lnTo>
                <a:lnTo>
                  <a:pt x="13004800" y="0"/>
                </a:lnTo>
                <a:lnTo>
                  <a:pt x="0" y="0"/>
                </a:lnTo>
                <a:lnTo>
                  <a:pt x="0" y="713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731519"/>
            <a:ext cx="731520" cy="8308340"/>
          </a:xfrm>
          <a:custGeom>
            <a:avLst/>
            <a:gdLst/>
            <a:ahLst/>
            <a:cxnLst/>
            <a:rect l="l" t="t" r="r" b="b"/>
            <a:pathLst>
              <a:path w="731520" h="8308340">
                <a:moveTo>
                  <a:pt x="0" y="8308340"/>
                </a:moveTo>
                <a:lnTo>
                  <a:pt x="731520" y="8308340"/>
                </a:lnTo>
                <a:lnTo>
                  <a:pt x="731520" y="0"/>
                </a:lnTo>
                <a:lnTo>
                  <a:pt x="0" y="0"/>
                </a:lnTo>
                <a:lnTo>
                  <a:pt x="0" y="8308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988800" y="0"/>
            <a:ext cx="1016000" cy="731520"/>
          </a:xfrm>
          <a:custGeom>
            <a:avLst/>
            <a:gdLst/>
            <a:ahLst/>
            <a:cxnLst/>
            <a:rect l="l" t="t" r="r" b="b"/>
            <a:pathLst>
              <a:path w="1016000" h="731520">
                <a:moveTo>
                  <a:pt x="0" y="731519"/>
                </a:moveTo>
                <a:lnTo>
                  <a:pt x="1016000" y="731519"/>
                </a:lnTo>
                <a:lnTo>
                  <a:pt x="10160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11010900" cy="731520"/>
          </a:xfrm>
          <a:custGeom>
            <a:avLst/>
            <a:gdLst/>
            <a:ahLst/>
            <a:cxnLst/>
            <a:rect l="l" t="t" r="r" b="b"/>
            <a:pathLst>
              <a:path w="11010900" h="731520">
                <a:moveTo>
                  <a:pt x="0" y="731519"/>
                </a:moveTo>
                <a:lnTo>
                  <a:pt x="11010900" y="731519"/>
                </a:lnTo>
                <a:lnTo>
                  <a:pt x="1101090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291339" y="731519"/>
            <a:ext cx="713740" cy="8308975"/>
          </a:xfrm>
          <a:custGeom>
            <a:avLst/>
            <a:gdLst/>
            <a:ahLst/>
            <a:cxnLst/>
            <a:rect l="l" t="t" r="r" b="b"/>
            <a:pathLst>
              <a:path w="713740" h="8308975">
                <a:moveTo>
                  <a:pt x="713460" y="0"/>
                </a:moveTo>
                <a:lnTo>
                  <a:pt x="0" y="0"/>
                </a:lnTo>
                <a:lnTo>
                  <a:pt x="0" y="8308621"/>
                </a:lnTo>
                <a:lnTo>
                  <a:pt x="713460" y="8308621"/>
                </a:lnTo>
                <a:lnTo>
                  <a:pt x="7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713" y="1026464"/>
            <a:ext cx="8807373" cy="167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AF1D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0315" y="3382606"/>
            <a:ext cx="10504169" cy="428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19049" y="9516649"/>
            <a:ext cx="2985135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695279" y="9456669"/>
            <a:ext cx="279400" cy="24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jp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0100" y="0"/>
            <a:ext cx="10795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10900" y="0"/>
            <a:ext cx="977900" cy="1562100"/>
          </a:xfrm>
          <a:custGeom>
            <a:avLst/>
            <a:gdLst/>
            <a:ahLst/>
            <a:cxnLst/>
            <a:rect l="l" t="t" r="r" b="b"/>
            <a:pathLst>
              <a:path w="977900" h="1562100">
                <a:moveTo>
                  <a:pt x="0" y="1562100"/>
                </a:moveTo>
                <a:lnTo>
                  <a:pt x="977900" y="1562100"/>
                </a:lnTo>
                <a:lnTo>
                  <a:pt x="9779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680" y="6645909"/>
            <a:ext cx="11141874" cy="1068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29162" y="7799069"/>
            <a:ext cx="3525520" cy="1055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</a:pPr>
            <a:r>
              <a:rPr dirty="0" sz="1700" spc="5">
                <a:solidFill>
                  <a:srgbClr val="404040"/>
                </a:solidFill>
                <a:latin typeface="Century Gothic"/>
                <a:cs typeface="Century Gothic"/>
              </a:rPr>
              <a:t>Dr. </a:t>
            </a:r>
            <a:r>
              <a:rPr dirty="0" sz="1700" spc="10">
                <a:solidFill>
                  <a:srgbClr val="404040"/>
                </a:solidFill>
                <a:latin typeface="Century Gothic"/>
                <a:cs typeface="Century Gothic"/>
              </a:rPr>
              <a:t>Abeer </a:t>
            </a:r>
            <a:r>
              <a:rPr dirty="0" sz="1700" spc="20">
                <a:solidFill>
                  <a:srgbClr val="404040"/>
                </a:solidFill>
                <a:latin typeface="Century Gothic"/>
                <a:cs typeface="Century Gothic"/>
              </a:rPr>
              <a:t>A.</a:t>
            </a:r>
            <a:r>
              <a:rPr dirty="0" sz="1700" spc="-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15">
                <a:solidFill>
                  <a:srgbClr val="404040"/>
                </a:solidFill>
                <a:latin typeface="Century Gothic"/>
                <a:cs typeface="Century Gothic"/>
              </a:rPr>
              <a:t>Al-Masri</a:t>
            </a:r>
            <a:endParaRPr sz="1700">
              <a:latin typeface="Century Gothic"/>
              <a:cs typeface="Century Gothic"/>
            </a:endParaRPr>
          </a:p>
          <a:p>
            <a:pPr algn="ctr" marL="12700" marR="5080">
              <a:lnSpc>
                <a:spcPct val="100499"/>
              </a:lnSpc>
              <a:spcBef>
                <a:spcPts val="50"/>
              </a:spcBef>
            </a:pPr>
            <a:r>
              <a:rPr dirty="0" sz="1700" spc="10">
                <a:solidFill>
                  <a:srgbClr val="404040"/>
                </a:solidFill>
                <a:latin typeface="Century Gothic"/>
                <a:cs typeface="Century Gothic"/>
              </a:rPr>
              <a:t>Associate </a:t>
            </a:r>
            <a:r>
              <a:rPr dirty="0" sz="1700" spc="-5">
                <a:solidFill>
                  <a:srgbClr val="404040"/>
                </a:solidFill>
                <a:latin typeface="Century Gothic"/>
                <a:cs typeface="Century Gothic"/>
              </a:rPr>
              <a:t>Professor </a:t>
            </a:r>
            <a:r>
              <a:rPr dirty="0" sz="17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1700" spc="-5">
                <a:solidFill>
                  <a:srgbClr val="404040"/>
                </a:solidFill>
                <a:latin typeface="Century Gothic"/>
                <a:cs typeface="Century Gothic"/>
              </a:rPr>
              <a:t>Consultant,  Cardiovascular </a:t>
            </a:r>
            <a:r>
              <a:rPr dirty="0" sz="1700" spc="-15">
                <a:solidFill>
                  <a:srgbClr val="404040"/>
                </a:solidFill>
                <a:latin typeface="Century Gothic"/>
                <a:cs typeface="Century Gothic"/>
              </a:rPr>
              <a:t>Physiologist,  </a:t>
            </a:r>
            <a:r>
              <a:rPr dirty="0" sz="1700" spc="-10">
                <a:solidFill>
                  <a:srgbClr val="404040"/>
                </a:solidFill>
                <a:latin typeface="Century Gothic"/>
                <a:cs typeface="Century Gothic"/>
              </a:rPr>
              <a:t>Faculty of Medicine,</a:t>
            </a:r>
            <a:r>
              <a:rPr dirty="0" sz="1700" spc="3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-20">
                <a:solidFill>
                  <a:srgbClr val="404040"/>
                </a:solidFill>
                <a:latin typeface="Century Gothic"/>
                <a:cs typeface="Century Gothic"/>
              </a:rPr>
              <a:t>KSU.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5100" y="977900"/>
            <a:ext cx="5054600" cy="504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64800" y="622300"/>
            <a:ext cx="18415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075" y="1136990"/>
            <a:ext cx="7738109" cy="1473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584200">
              <a:lnSpc>
                <a:spcPct val="100699"/>
              </a:lnSpc>
            </a:pPr>
            <a:r>
              <a:rPr dirty="0" sz="4800" spc="10"/>
              <a:t>Areas of </a:t>
            </a:r>
            <a:r>
              <a:rPr dirty="0" sz="4800" spc="5"/>
              <a:t>Distribution </a:t>
            </a:r>
            <a:r>
              <a:rPr dirty="0" sz="4800" spc="10"/>
              <a:t>of  </a:t>
            </a:r>
            <a:r>
              <a:rPr dirty="0" sz="4800" spc="-10"/>
              <a:t>Left </a:t>
            </a:r>
            <a:r>
              <a:rPr dirty="0" sz="4800" spc="-5"/>
              <a:t>Coronary </a:t>
            </a:r>
            <a:r>
              <a:rPr dirty="0" sz="4800" spc="-10"/>
              <a:t>Artery</a:t>
            </a:r>
            <a:r>
              <a:rPr dirty="0" sz="4800" spc="30"/>
              <a:t> </a:t>
            </a:r>
            <a:r>
              <a:rPr dirty="0" sz="4800" spc="-10"/>
              <a:t>(LCA)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823563" y="3514318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3563" y="7184618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68069" y="3349218"/>
            <a:ext cx="4701540" cy="5190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800" spc="-5" b="1">
                <a:solidFill>
                  <a:srgbClr val="C00000"/>
                </a:solidFill>
                <a:latin typeface="Century Gothic"/>
                <a:cs typeface="Century Gothic"/>
              </a:rPr>
              <a:t>LAD</a:t>
            </a:r>
            <a:r>
              <a:rPr dirty="0" sz="2800" spc="-35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Century Gothic"/>
                <a:cs typeface="Century Gothic"/>
              </a:rPr>
              <a:t>supplies:</a:t>
            </a:r>
            <a:endParaRPr sz="2800">
              <a:latin typeface="Century Gothic"/>
              <a:cs typeface="Century Gothic"/>
            </a:endParaRPr>
          </a:p>
          <a:p>
            <a:pPr marL="241300" marR="124460" indent="-228600">
              <a:lnSpc>
                <a:spcPct val="100400"/>
              </a:lnSpc>
              <a:spcBef>
                <a:spcPts val="2225"/>
              </a:spcBef>
              <a:buChar char="-"/>
              <a:tabLst>
                <a:tab pos="215900" algn="l"/>
              </a:tabLst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Anterior &amp;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apical </a:t>
            </a:r>
            <a:r>
              <a:rPr dirty="0" sz="2600" spc="15">
                <a:solidFill>
                  <a:srgbClr val="404040"/>
                </a:solidFill>
                <a:latin typeface="Century Gothic"/>
                <a:cs typeface="Century Gothic"/>
              </a:rPr>
              <a:t>parts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heart: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LV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TV</a:t>
            </a:r>
            <a:r>
              <a:rPr dirty="0" sz="2600" spc="-2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area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adjoining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anterior inter  ventricular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(IV)</a:t>
            </a:r>
            <a:r>
              <a:rPr dirty="0" sz="2600" spc="-1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groove.</a:t>
            </a:r>
            <a:endParaRPr sz="2600">
              <a:latin typeface="Century Gothic"/>
              <a:cs typeface="Century Gothic"/>
            </a:endParaRPr>
          </a:p>
          <a:p>
            <a:pPr marL="241300" marR="581025" indent="-228600">
              <a:lnSpc>
                <a:spcPts val="3100"/>
              </a:lnSpc>
              <a:spcBef>
                <a:spcPts val="1800"/>
              </a:spcBef>
              <a:buChar char="-"/>
              <a:tabLst>
                <a:tab pos="215900" algn="l"/>
              </a:tabLst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Anterior </a:t>
            </a:r>
            <a:r>
              <a:rPr dirty="0" sz="2600" spc="-30">
                <a:solidFill>
                  <a:srgbClr val="404040"/>
                </a:solidFill>
                <a:latin typeface="Century Gothic"/>
                <a:cs typeface="Century Gothic"/>
              </a:rPr>
              <a:t>2/3</a:t>
            </a:r>
            <a:r>
              <a:rPr dirty="0" baseline="26143" sz="2550" spc="-44">
                <a:solidFill>
                  <a:srgbClr val="404040"/>
                </a:solidFill>
                <a:latin typeface="Century Gothic"/>
                <a:cs typeface="Century Gothic"/>
              </a:rPr>
              <a:t>rd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inter  ventricular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(IV)</a:t>
            </a:r>
            <a:r>
              <a:rPr dirty="0" sz="2600" spc="-1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septum.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Century Gothic"/>
              <a:buChar char="-"/>
            </a:pP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dirty="0" sz="2800" spc="5" b="1">
                <a:solidFill>
                  <a:srgbClr val="C00000"/>
                </a:solidFill>
                <a:latin typeface="Century Gothic"/>
                <a:cs typeface="Century Gothic"/>
              </a:rPr>
              <a:t>CX </a:t>
            </a:r>
            <a:r>
              <a:rPr dirty="0" sz="2800" b="1">
                <a:solidFill>
                  <a:srgbClr val="C00000"/>
                </a:solidFill>
                <a:latin typeface="Century Gothic"/>
                <a:cs typeface="Century Gothic"/>
              </a:rPr>
              <a:t>&amp; </a:t>
            </a:r>
            <a:r>
              <a:rPr dirty="0" sz="2800" spc="-20" b="1">
                <a:solidFill>
                  <a:srgbClr val="C00000"/>
                </a:solidFill>
                <a:latin typeface="Century Gothic"/>
                <a:cs typeface="Century Gothic"/>
              </a:rPr>
              <a:t>LMA</a:t>
            </a:r>
            <a:r>
              <a:rPr dirty="0" sz="2800" spc="-40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entury Gothic"/>
                <a:cs typeface="Century Gothic"/>
              </a:rPr>
              <a:t>supplies:</a:t>
            </a:r>
            <a:endParaRPr sz="2800">
              <a:latin typeface="Century Gothic"/>
              <a:cs typeface="Century Gothic"/>
            </a:endParaRPr>
          </a:p>
          <a:p>
            <a:pPr marL="241300" marR="5080" indent="-228600">
              <a:lnSpc>
                <a:spcPts val="3100"/>
              </a:lnSpc>
              <a:spcBef>
                <a:spcPts val="2460"/>
              </a:spcBef>
              <a:buChar char="-"/>
              <a:tabLst>
                <a:tab pos="215900" algn="l"/>
              </a:tabLst>
            </a:pP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Lateral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posterior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surfaces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heart: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LV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SA-</a:t>
            </a:r>
            <a:r>
              <a:rPr dirty="0" sz="2600" spc="-18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node.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70600" y="4178300"/>
            <a:ext cx="6768947" cy="375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7979" y="9456669"/>
            <a:ext cx="254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 sz="1700" spc="-5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661" rIns="0" bIns="0" rtlCol="0" vert="horz">
            <a:spAutoFit/>
          </a:bodyPr>
          <a:lstStyle/>
          <a:p>
            <a:pPr marL="279400" marR="5080" indent="850900">
              <a:lnSpc>
                <a:spcPct val="100699"/>
              </a:lnSpc>
            </a:pPr>
            <a:r>
              <a:rPr dirty="0" sz="4800" spc="10"/>
              <a:t>Areas of </a:t>
            </a:r>
            <a:r>
              <a:rPr dirty="0" sz="4800" spc="5"/>
              <a:t>Distribution </a:t>
            </a:r>
            <a:r>
              <a:rPr dirty="0" sz="4800" spc="10"/>
              <a:t>of  </a:t>
            </a:r>
            <a:r>
              <a:rPr dirty="0" sz="4800" spc="20"/>
              <a:t>Right </a:t>
            </a:r>
            <a:r>
              <a:rPr dirty="0" sz="4800" spc="-5"/>
              <a:t>Coronary </a:t>
            </a:r>
            <a:r>
              <a:rPr dirty="0" sz="4800" spc="-10"/>
              <a:t>Artery</a:t>
            </a:r>
            <a:r>
              <a:rPr dirty="0" sz="4800" spc="-105"/>
              <a:t> </a:t>
            </a:r>
            <a:r>
              <a:rPr dirty="0" sz="4800" spc="-5"/>
              <a:t>(RCA)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6200" y="3327400"/>
            <a:ext cx="7747000" cy="275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090" y="3434372"/>
            <a:ext cx="215899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56590" y="3269272"/>
            <a:ext cx="3705225" cy="2155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2800" spc="-15" b="1">
                <a:solidFill>
                  <a:srgbClr val="C00000"/>
                </a:solidFill>
                <a:latin typeface="Century Gothic"/>
                <a:cs typeface="Century Gothic"/>
              </a:rPr>
              <a:t>RMA supplies:</a:t>
            </a:r>
            <a:endParaRPr sz="2800">
              <a:latin typeface="Century Gothic"/>
              <a:cs typeface="Century Gothic"/>
            </a:endParaRPr>
          </a:p>
          <a:p>
            <a:pPr marL="240665" marR="5080" indent="-228600">
              <a:lnSpc>
                <a:spcPts val="2800"/>
              </a:lnSpc>
              <a:spcBef>
                <a:spcPts val="2400"/>
              </a:spcBef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RV,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except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15">
                <a:solidFill>
                  <a:srgbClr val="404040"/>
                </a:solidFill>
                <a:latin typeface="Century Gothic"/>
                <a:cs typeface="Century Gothic"/>
              </a:rPr>
              <a:t>area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adjoining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anterior  inter ventricular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(IV) 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groove.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090" y="5910872"/>
            <a:ext cx="215899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56590" y="5745772"/>
            <a:ext cx="4291330" cy="3158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2800" spc="20" b="1">
                <a:solidFill>
                  <a:srgbClr val="C00000"/>
                </a:solidFill>
                <a:latin typeface="Century Gothic"/>
                <a:cs typeface="Century Gothic"/>
              </a:rPr>
              <a:t>PDA</a:t>
            </a:r>
            <a:r>
              <a:rPr dirty="0" sz="2800" spc="-110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Century Gothic"/>
                <a:cs typeface="Century Gothic"/>
              </a:rPr>
              <a:t>supplies:</a:t>
            </a:r>
            <a:endParaRPr sz="2800">
              <a:latin typeface="Century Gothic"/>
              <a:cs typeface="Century Gothic"/>
            </a:endParaRPr>
          </a:p>
          <a:p>
            <a:pPr marL="241300" marR="753745" indent="-228600">
              <a:lnSpc>
                <a:spcPts val="2800"/>
              </a:lnSpc>
              <a:spcBef>
                <a:spcPts val="2300"/>
              </a:spcBef>
              <a:buChar char="-"/>
              <a:tabLst>
                <a:tab pos="215900" algn="l"/>
              </a:tabLst>
            </a:pP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Posterior </a:t>
            </a:r>
            <a:r>
              <a:rPr dirty="0" sz="2600" spc="-25">
                <a:solidFill>
                  <a:srgbClr val="404040"/>
                </a:solidFill>
                <a:latin typeface="Century Gothic"/>
                <a:cs typeface="Century Gothic"/>
              </a:rPr>
              <a:t>1/3rd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the 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inter ventricular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(IV) 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septum.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04040"/>
              </a:buClr>
              <a:buFont typeface="Century Gothic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800"/>
              </a:lnSpc>
              <a:buChar char="-"/>
              <a:tabLst>
                <a:tab pos="215900" algn="l"/>
              </a:tabLst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Inferior </a:t>
            </a:r>
            <a:r>
              <a:rPr dirty="0" sz="2600" spc="15">
                <a:solidFill>
                  <a:srgbClr val="404040"/>
                </a:solidFill>
                <a:latin typeface="Century Gothic"/>
                <a:cs typeface="Century Gothic"/>
              </a:rPr>
              <a:t>part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Lt</a:t>
            </a:r>
            <a:r>
              <a:rPr dirty="0" sz="2600" spc="-1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ventricle  adjoining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posterior  inter ventricular</a:t>
            </a:r>
            <a:r>
              <a:rPr dirty="0" sz="2600" spc="-8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groove.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00825" y="6581737"/>
            <a:ext cx="1778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45324" y="6454737"/>
            <a:ext cx="4961255" cy="1349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200" spc="-25" b="1">
                <a:solidFill>
                  <a:srgbClr val="C00000"/>
                </a:solidFill>
                <a:latin typeface="Century Gothic"/>
                <a:cs typeface="Century Gothic"/>
              </a:rPr>
              <a:t>SA </a:t>
            </a:r>
            <a:r>
              <a:rPr dirty="0" sz="2200" spc="10" b="1">
                <a:solidFill>
                  <a:srgbClr val="C00000"/>
                </a:solidFill>
                <a:latin typeface="Century Gothic"/>
                <a:cs typeface="Century Gothic"/>
              </a:rPr>
              <a:t>nodal </a:t>
            </a:r>
            <a:r>
              <a:rPr dirty="0" sz="2200" spc="-5" b="1">
                <a:solidFill>
                  <a:srgbClr val="C00000"/>
                </a:solidFill>
                <a:latin typeface="Century Gothic"/>
                <a:cs typeface="Century Gothic"/>
              </a:rPr>
              <a:t>Artery</a:t>
            </a:r>
            <a:r>
              <a:rPr dirty="0" sz="2200" spc="-20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200" spc="5" b="1">
                <a:solidFill>
                  <a:srgbClr val="C00000"/>
                </a:solidFill>
                <a:latin typeface="Century Gothic"/>
                <a:cs typeface="Century Gothic"/>
              </a:rPr>
              <a:t>supplies:</a:t>
            </a:r>
            <a:endParaRPr sz="2200">
              <a:latin typeface="Century Gothic"/>
              <a:cs typeface="Century Gothic"/>
            </a:endParaRPr>
          </a:p>
          <a:p>
            <a:pPr marL="152400" indent="-139700">
              <a:lnSpc>
                <a:spcPct val="100000"/>
              </a:lnSpc>
              <a:spcBef>
                <a:spcPts val="459"/>
              </a:spcBef>
              <a:buChar char="-"/>
              <a:tabLst>
                <a:tab pos="152400" algn="l"/>
              </a:tabLst>
            </a:pPr>
            <a:r>
              <a:rPr dirty="0" sz="1800" spc="1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1800" spc="-15">
                <a:solidFill>
                  <a:srgbClr val="404040"/>
                </a:solidFill>
                <a:latin typeface="Century Gothic"/>
                <a:cs typeface="Century Gothic"/>
              </a:rPr>
              <a:t>SA-</a:t>
            </a:r>
            <a:r>
              <a:rPr dirty="0" sz="1800" spc="-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node</a:t>
            </a:r>
            <a:endParaRPr sz="1800">
              <a:latin typeface="Century Gothic"/>
              <a:cs typeface="Century Gothic"/>
            </a:endParaRPr>
          </a:p>
          <a:p>
            <a:pPr marL="139700">
              <a:lnSpc>
                <a:spcPct val="100000"/>
              </a:lnSpc>
              <a:spcBef>
                <a:spcPts val="540"/>
              </a:spcBef>
            </a:pP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(Note: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15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1800" spc="-1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40%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1800" spc="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cases,</a:t>
            </a:r>
            <a:r>
              <a:rPr dirty="0" sz="1800" spc="-1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15">
                <a:solidFill>
                  <a:srgbClr val="404040"/>
                </a:solidFill>
                <a:latin typeface="Century Gothic"/>
                <a:cs typeface="Century Gothic"/>
              </a:rPr>
              <a:t>it</a:t>
            </a:r>
            <a:r>
              <a:rPr dirty="0" sz="18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15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supplied</a:t>
            </a:r>
            <a:r>
              <a:rPr dirty="0" sz="1800" spc="-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Century Gothic"/>
                <a:cs typeface="Century Gothic"/>
              </a:rPr>
              <a:t>by</a:t>
            </a:r>
            <a:r>
              <a:rPr dirty="0" sz="1800" spc="-7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LCA)</a:t>
            </a:r>
            <a:endParaRPr sz="1800">
              <a:latin typeface="Century Gothic"/>
              <a:cs typeface="Century Gothic"/>
            </a:endParaRPr>
          </a:p>
          <a:p>
            <a:pPr marL="152400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Surrounding 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Right</a:t>
            </a:r>
            <a:r>
              <a:rPr dirty="0" sz="18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atrium.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00825" y="8143823"/>
            <a:ext cx="1778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45324" y="8016823"/>
            <a:ext cx="5100955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200" spc="-15" b="1">
                <a:solidFill>
                  <a:srgbClr val="C00000"/>
                </a:solidFill>
                <a:latin typeface="Century Gothic"/>
                <a:cs typeface="Century Gothic"/>
              </a:rPr>
              <a:t>AV </a:t>
            </a:r>
            <a:r>
              <a:rPr dirty="0" sz="2200" spc="10" b="1">
                <a:solidFill>
                  <a:srgbClr val="C00000"/>
                </a:solidFill>
                <a:latin typeface="Century Gothic"/>
                <a:cs typeface="Century Gothic"/>
              </a:rPr>
              <a:t>nodal </a:t>
            </a:r>
            <a:r>
              <a:rPr dirty="0" sz="2200" spc="-5" b="1">
                <a:solidFill>
                  <a:srgbClr val="C00000"/>
                </a:solidFill>
                <a:latin typeface="Century Gothic"/>
                <a:cs typeface="Century Gothic"/>
              </a:rPr>
              <a:t>Artery</a:t>
            </a:r>
            <a:r>
              <a:rPr dirty="0" sz="2200" spc="-150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200" spc="5" b="1">
                <a:solidFill>
                  <a:srgbClr val="C00000"/>
                </a:solidFill>
                <a:latin typeface="Century Gothic"/>
                <a:cs typeface="Century Gothic"/>
              </a:rPr>
              <a:t>supplies: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dirty="0" sz="1800" spc="1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AV-</a:t>
            </a:r>
            <a:r>
              <a:rPr dirty="0" sz="1800" spc="-17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node</a:t>
            </a:r>
            <a:endParaRPr sz="1800">
              <a:latin typeface="Century Gothic"/>
              <a:cs typeface="Century Gothic"/>
            </a:endParaRPr>
          </a:p>
          <a:p>
            <a:pPr marL="139700">
              <a:lnSpc>
                <a:spcPct val="100000"/>
              </a:lnSpc>
              <a:spcBef>
                <a:spcPts val="540"/>
              </a:spcBef>
            </a:pP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(Note: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dirty="0" sz="1800" spc="-30">
                <a:solidFill>
                  <a:srgbClr val="404040"/>
                </a:solidFill>
                <a:latin typeface="Century Gothic"/>
                <a:cs typeface="Century Gothic"/>
              </a:rPr>
              <a:t>part </a:t>
            </a:r>
            <a:r>
              <a:rPr dirty="0" sz="1800" spc="1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1800" spc="-20">
                <a:solidFill>
                  <a:srgbClr val="404040"/>
                </a:solidFill>
                <a:latin typeface="Century Gothic"/>
                <a:cs typeface="Century Gothic"/>
              </a:rPr>
              <a:t>Lt </a:t>
            </a:r>
            <a:r>
              <a:rPr dirty="0" sz="1800" spc="-15">
                <a:solidFill>
                  <a:srgbClr val="404040"/>
                </a:solidFill>
                <a:latin typeface="Century Gothic"/>
                <a:cs typeface="Century Gothic"/>
              </a:rPr>
              <a:t>branch </a:t>
            </a:r>
            <a:r>
              <a:rPr dirty="0" sz="1800" spc="1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AV-</a:t>
            </a:r>
            <a:r>
              <a:rPr dirty="0" sz="1800" spc="14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Bundle)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45324" y="9096330"/>
            <a:ext cx="2921000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Surrounding 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Right</a:t>
            </a:r>
            <a:r>
              <a:rPr dirty="0" sz="18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atrium.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0100" y="0"/>
            <a:ext cx="10795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10900" y="0"/>
            <a:ext cx="977900" cy="1562100"/>
          </a:xfrm>
          <a:custGeom>
            <a:avLst/>
            <a:gdLst/>
            <a:ahLst/>
            <a:cxnLst/>
            <a:rect l="l" t="t" r="r" b="b"/>
            <a:pathLst>
              <a:path w="977900" h="1562100">
                <a:moveTo>
                  <a:pt x="0" y="1562100"/>
                </a:moveTo>
                <a:lnTo>
                  <a:pt x="977900" y="1562100"/>
                </a:lnTo>
                <a:lnTo>
                  <a:pt x="9779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8313" y="1278673"/>
            <a:ext cx="10130155" cy="15519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85565" marR="5080" indent="-3873500">
              <a:lnSpc>
                <a:spcPts val="6100"/>
              </a:lnSpc>
              <a:spcBef>
                <a:spcPts val="220"/>
              </a:spcBef>
            </a:pPr>
            <a:r>
              <a:rPr dirty="0" sz="5100" spc="10" b="1">
                <a:solidFill>
                  <a:srgbClr val="FAF1D4"/>
                </a:solidFill>
                <a:latin typeface="Century Gothic"/>
                <a:cs typeface="Century Gothic"/>
              </a:rPr>
              <a:t>Areas </a:t>
            </a:r>
            <a:r>
              <a:rPr dirty="0" sz="5100" spc="15" b="1">
                <a:solidFill>
                  <a:srgbClr val="FAF1D4"/>
                </a:solidFill>
                <a:latin typeface="Century Gothic"/>
                <a:cs typeface="Century Gothic"/>
              </a:rPr>
              <a:t>of </a:t>
            </a:r>
            <a:r>
              <a:rPr dirty="0" sz="5100" spc="-10" b="1">
                <a:solidFill>
                  <a:srgbClr val="FAF1D4"/>
                </a:solidFill>
                <a:latin typeface="Century Gothic"/>
                <a:cs typeface="Century Gothic"/>
              </a:rPr>
              <a:t>Distribution </a:t>
            </a:r>
            <a:r>
              <a:rPr dirty="0" sz="5100" spc="15" b="1">
                <a:solidFill>
                  <a:srgbClr val="FAF1D4"/>
                </a:solidFill>
                <a:latin typeface="Century Gothic"/>
                <a:cs typeface="Century Gothic"/>
              </a:rPr>
              <a:t>of</a:t>
            </a:r>
            <a:r>
              <a:rPr dirty="0" sz="5100" spc="-105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5100" spc="10" b="1">
                <a:solidFill>
                  <a:srgbClr val="FAF1D4"/>
                </a:solidFill>
                <a:latin typeface="Century Gothic"/>
                <a:cs typeface="Century Gothic"/>
              </a:rPr>
              <a:t>Coronary  </a:t>
            </a:r>
            <a:r>
              <a:rPr dirty="0" sz="5100" spc="-5" b="1">
                <a:solidFill>
                  <a:srgbClr val="FAF1D4"/>
                </a:solidFill>
                <a:latin typeface="Century Gothic"/>
                <a:cs typeface="Century Gothic"/>
              </a:rPr>
              <a:t>Arteries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300" y="3251200"/>
            <a:ext cx="5727700" cy="604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1800" y="3187700"/>
            <a:ext cx="5994400" cy="604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074" rIns="0" bIns="0" rtlCol="0" vert="horz">
            <a:spAutoFit/>
          </a:bodyPr>
          <a:lstStyle/>
          <a:p>
            <a:pPr marL="798195">
              <a:lnSpc>
                <a:spcPts val="6590"/>
              </a:lnSpc>
            </a:pPr>
            <a:r>
              <a:rPr dirty="0" spc="-20"/>
              <a:t>Collateral</a:t>
            </a:r>
            <a:r>
              <a:rPr dirty="0" spc="95"/>
              <a:t> </a:t>
            </a:r>
            <a:r>
              <a:rPr dirty="0" spc="-15"/>
              <a:t>Circulation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77346" y="3278987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7346" y="4574387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7346" y="7698587"/>
            <a:ext cx="2159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56746" y="3113887"/>
            <a:ext cx="9802495" cy="527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800" spc="-15" b="1">
                <a:solidFill>
                  <a:srgbClr val="C00000"/>
                </a:solidFill>
                <a:latin typeface="Century Gothic"/>
                <a:cs typeface="Century Gothic"/>
              </a:rPr>
              <a:t>Cardiac</a:t>
            </a:r>
            <a:r>
              <a:rPr dirty="0" sz="2800" spc="30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entury Gothic"/>
                <a:cs typeface="Century Gothic"/>
              </a:rPr>
              <a:t>anastomosis: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15">
                <a:solidFill>
                  <a:srgbClr val="404040"/>
                </a:solidFill>
                <a:latin typeface="Century Gothic"/>
                <a:cs typeface="Century Gothic"/>
              </a:rPr>
              <a:t>two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arteries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anastomose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2600" spc="-19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myocardium.</a:t>
            </a:r>
            <a:endParaRPr sz="260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1880"/>
              </a:spcBef>
            </a:pPr>
            <a:r>
              <a:rPr dirty="0" sz="2800" spc="5" b="1">
                <a:solidFill>
                  <a:srgbClr val="C00000"/>
                </a:solidFill>
                <a:latin typeface="Century Gothic"/>
                <a:cs typeface="Century Gothic"/>
              </a:rPr>
              <a:t>Extra </a:t>
            </a:r>
            <a:r>
              <a:rPr dirty="0" sz="2800" spc="-20" b="1">
                <a:solidFill>
                  <a:srgbClr val="C00000"/>
                </a:solidFill>
                <a:latin typeface="Century Gothic"/>
                <a:cs typeface="Century Gothic"/>
              </a:rPr>
              <a:t>cardiac</a:t>
            </a:r>
            <a:r>
              <a:rPr dirty="0" sz="2800" spc="25" b="1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entury Gothic"/>
                <a:cs typeface="Century Gothic"/>
              </a:rPr>
              <a:t>anastomosis:</a:t>
            </a:r>
            <a:endParaRPr sz="280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940"/>
              </a:spcBef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15">
                <a:solidFill>
                  <a:srgbClr val="404040"/>
                </a:solidFill>
                <a:latin typeface="Century Gothic"/>
                <a:cs typeface="Century Gothic"/>
              </a:rPr>
              <a:t>two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arteries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anastomose</a:t>
            </a:r>
            <a:r>
              <a:rPr dirty="0" sz="2600" spc="-3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with:</a:t>
            </a:r>
            <a:endParaRPr sz="2600">
              <a:latin typeface="Century Gothic"/>
              <a:cs typeface="Century Gothic"/>
            </a:endParaRPr>
          </a:p>
          <a:p>
            <a:pPr marL="825500" indent="-342900">
              <a:lnSpc>
                <a:spcPct val="100000"/>
              </a:lnSpc>
              <a:spcBef>
                <a:spcPts val="680"/>
              </a:spcBef>
              <a:buClr>
                <a:srgbClr val="B01513"/>
              </a:buClr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2000" spc="10">
                <a:solidFill>
                  <a:srgbClr val="404040"/>
                </a:solidFill>
                <a:latin typeface="Century Gothic"/>
                <a:cs typeface="Century Gothic"/>
              </a:rPr>
              <a:t>Vasa</a:t>
            </a:r>
            <a:r>
              <a:rPr dirty="0" sz="2000" spc="-1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vasorum</a:t>
            </a:r>
            <a:r>
              <a:rPr dirty="0" sz="2000" spc="-1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2000" spc="-20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2000" spc="-18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entury Gothic"/>
                <a:cs typeface="Century Gothic"/>
              </a:rPr>
              <a:t>aorta.</a:t>
            </a:r>
            <a:endParaRPr sz="2000">
              <a:latin typeface="Century Gothic"/>
              <a:cs typeface="Century Gothic"/>
            </a:endParaRPr>
          </a:p>
          <a:p>
            <a:pPr marL="825500" indent="-342900">
              <a:lnSpc>
                <a:spcPct val="100000"/>
              </a:lnSpc>
              <a:spcBef>
                <a:spcPts val="700"/>
              </a:spcBef>
              <a:buClr>
                <a:srgbClr val="B01513"/>
              </a:buClr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2000" spc="10">
                <a:solidFill>
                  <a:srgbClr val="404040"/>
                </a:solidFill>
                <a:latin typeface="Century Gothic"/>
                <a:cs typeface="Century Gothic"/>
              </a:rPr>
              <a:t>Vasa</a:t>
            </a:r>
            <a:r>
              <a:rPr dirty="0" sz="2000" spc="-1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vasorum</a:t>
            </a:r>
            <a:r>
              <a:rPr dirty="0" sz="2000" spc="-14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2000" spc="-19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pulmonary</a:t>
            </a:r>
            <a:r>
              <a:rPr dirty="0" sz="2000" spc="-24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2000">
              <a:latin typeface="Century Gothic"/>
              <a:cs typeface="Century Gothic"/>
            </a:endParaRPr>
          </a:p>
          <a:p>
            <a:pPr marL="825500" indent="-342900">
              <a:lnSpc>
                <a:spcPct val="100000"/>
              </a:lnSpc>
              <a:spcBef>
                <a:spcPts val="600"/>
              </a:spcBef>
              <a:buClr>
                <a:srgbClr val="B01513"/>
              </a:buClr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2000" spc="5">
                <a:solidFill>
                  <a:srgbClr val="404040"/>
                </a:solidFill>
                <a:latin typeface="Century Gothic"/>
                <a:cs typeface="Century Gothic"/>
              </a:rPr>
              <a:t>Internal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thoracic</a:t>
            </a:r>
            <a:r>
              <a:rPr dirty="0" sz="2000" spc="-3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2000">
              <a:latin typeface="Century Gothic"/>
              <a:cs typeface="Century Gothic"/>
            </a:endParaRPr>
          </a:p>
          <a:p>
            <a:pPr marL="825500" indent="-342900">
              <a:lnSpc>
                <a:spcPct val="100000"/>
              </a:lnSpc>
              <a:spcBef>
                <a:spcPts val="600"/>
              </a:spcBef>
              <a:buClr>
                <a:srgbClr val="B01513"/>
              </a:buClr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20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000">
                <a:solidFill>
                  <a:srgbClr val="404040"/>
                </a:solidFill>
                <a:latin typeface="Century Gothic"/>
                <a:cs typeface="Century Gothic"/>
              </a:rPr>
              <a:t>bronchial</a:t>
            </a:r>
            <a:r>
              <a:rPr dirty="0" sz="2000" spc="-3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2000">
              <a:latin typeface="Century Gothic"/>
              <a:cs typeface="Century Gothic"/>
            </a:endParaRPr>
          </a:p>
          <a:p>
            <a:pPr marL="825500" indent="-342900">
              <a:lnSpc>
                <a:spcPct val="100000"/>
              </a:lnSpc>
              <a:spcBef>
                <a:spcPts val="700"/>
              </a:spcBef>
              <a:buClr>
                <a:srgbClr val="B01513"/>
              </a:buClr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2000" spc="-5">
                <a:solidFill>
                  <a:srgbClr val="404040"/>
                </a:solidFill>
                <a:latin typeface="Century Gothic"/>
                <a:cs typeface="Century Gothic"/>
              </a:rPr>
              <a:t>Phrenic</a:t>
            </a:r>
            <a:r>
              <a:rPr dirty="0" sz="2000" spc="-2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25400" marR="5080">
              <a:lnSpc>
                <a:spcPts val="3300"/>
              </a:lnSpc>
            </a:pP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Extra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cardiac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channels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open </a:t>
            </a: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up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case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emergencies,  when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arteries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are</a:t>
            </a:r>
            <a:r>
              <a:rPr dirty="0" sz="2800" spc="8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blocked.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61310" marR="5080" indent="-2159000">
              <a:lnSpc>
                <a:spcPct val="100000"/>
              </a:lnSpc>
            </a:pPr>
            <a:r>
              <a:rPr dirty="0" spc="-30"/>
              <a:t>II: </a:t>
            </a:r>
            <a:r>
              <a:rPr dirty="0" spc="-5"/>
              <a:t>Venous </a:t>
            </a:r>
            <a:r>
              <a:rPr dirty="0" spc="-10"/>
              <a:t>Drainage </a:t>
            </a:r>
            <a:r>
              <a:rPr dirty="0" spc="-15"/>
              <a:t>of  </a:t>
            </a:r>
            <a:r>
              <a:rPr dirty="0" spc="-5"/>
              <a:t>The</a:t>
            </a:r>
            <a:r>
              <a:rPr dirty="0" spc="-50"/>
              <a:t> </a:t>
            </a:r>
            <a:r>
              <a:rPr dirty="0" spc="-15"/>
              <a:t>Heart</a:t>
            </a:r>
          </a:p>
        </p:txBody>
      </p:sp>
      <p:sp>
        <p:nvSpPr>
          <p:cNvPr id="3" name="object 3"/>
          <p:cNvSpPr/>
          <p:nvPr/>
        </p:nvSpPr>
        <p:spPr>
          <a:xfrm>
            <a:off x="787702" y="3266287"/>
            <a:ext cx="215899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702" y="4675987"/>
            <a:ext cx="215899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05202" y="3140445"/>
            <a:ext cx="5561330" cy="5577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7990">
              <a:lnSpc>
                <a:spcPct val="90800"/>
              </a:lnSpc>
            </a:pP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Venous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drainage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brings 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deoxygenated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800" spc="-25" b="1">
                <a:solidFill>
                  <a:srgbClr val="404040"/>
                </a:solidFill>
                <a:latin typeface="Century Gothic"/>
                <a:cs typeface="Century Gothic"/>
              </a:rPr>
              <a:t>back </a:t>
            </a:r>
            <a:r>
              <a:rPr dirty="0" sz="2800" spc="-40" b="1">
                <a:solidFill>
                  <a:srgbClr val="404040"/>
                </a:solidFill>
                <a:latin typeface="Century Gothic"/>
                <a:cs typeface="Century Gothic"/>
              </a:rPr>
              <a:t>to 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2800" spc="-6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heart.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ts val="3000"/>
              </a:lnSpc>
              <a:spcBef>
                <a:spcPts val="2040"/>
              </a:spcBef>
            </a:pP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Cardiac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venous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drainage </a:t>
            </a: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occur 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through:</a:t>
            </a:r>
            <a:endParaRPr sz="2800">
              <a:latin typeface="Century Gothic"/>
              <a:cs typeface="Century Gothic"/>
            </a:endParaRPr>
          </a:p>
          <a:p>
            <a:pPr marL="266700" marR="50165" indent="-177800">
              <a:lnSpc>
                <a:spcPts val="2600"/>
              </a:lnSpc>
              <a:spcBef>
                <a:spcPts val="2020"/>
              </a:spcBef>
              <a:buFont typeface="Century Gothic"/>
              <a:buChar char="-"/>
              <a:tabLst>
                <a:tab pos="279400" algn="l"/>
              </a:tabLst>
            </a:pPr>
            <a:r>
              <a:rPr dirty="0" sz="2400" spc="-5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400" spc="5" b="1">
                <a:solidFill>
                  <a:srgbClr val="404040"/>
                </a:solidFill>
                <a:latin typeface="Century Gothic"/>
                <a:cs typeface="Century Gothic"/>
              </a:rPr>
              <a:t>sinus, </a:t>
            </a:r>
            <a:r>
              <a:rPr dirty="0" sz="2400" spc="20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dirty="0" sz="2400" spc="15">
                <a:solidFill>
                  <a:srgbClr val="404040"/>
                </a:solidFill>
                <a:latin typeface="Century Gothic"/>
                <a:cs typeface="Century Gothic"/>
              </a:rPr>
              <a:t>lies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in the 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posterior </a:t>
            </a:r>
            <a:r>
              <a:rPr dirty="0" sz="2400" spc="-30">
                <a:solidFill>
                  <a:srgbClr val="404040"/>
                </a:solidFill>
                <a:latin typeface="Century Gothic"/>
                <a:cs typeface="Century Gothic"/>
              </a:rPr>
              <a:t>part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atrioventricular 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groove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continuation of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great </a:t>
            </a:r>
            <a:r>
              <a:rPr dirty="0" sz="2400" spc="-15">
                <a:solidFill>
                  <a:srgbClr val="404040"/>
                </a:solidFill>
                <a:latin typeface="Century Gothic"/>
                <a:cs typeface="Century Gothic"/>
              </a:rPr>
              <a:t>cardiac</a:t>
            </a:r>
            <a:r>
              <a:rPr dirty="0" sz="2400" spc="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vein.</a:t>
            </a:r>
            <a:endParaRPr sz="2400">
              <a:latin typeface="Century Gothic"/>
              <a:cs typeface="Century Gothic"/>
            </a:endParaRPr>
          </a:p>
          <a:p>
            <a:pPr marL="266700" marR="518795" indent="-177800">
              <a:lnSpc>
                <a:spcPts val="2600"/>
              </a:lnSpc>
              <a:spcBef>
                <a:spcPts val="2000"/>
              </a:spcBef>
              <a:buFont typeface="Century Gothic"/>
              <a:buChar char="-"/>
              <a:tabLst>
                <a:tab pos="279400" algn="l"/>
              </a:tabLst>
            </a:pPr>
            <a:r>
              <a:rPr dirty="0" sz="2400" spc="-5" b="1">
                <a:solidFill>
                  <a:srgbClr val="404040"/>
                </a:solidFill>
                <a:latin typeface="Century Gothic"/>
                <a:cs typeface="Century Gothic"/>
              </a:rPr>
              <a:t>Anterior, </a:t>
            </a:r>
            <a:r>
              <a:rPr dirty="0" sz="2400" spc="15" b="1">
                <a:solidFill>
                  <a:srgbClr val="404040"/>
                </a:solidFill>
                <a:latin typeface="Century Gothic"/>
                <a:cs typeface="Century Gothic"/>
              </a:rPr>
              <a:t>middle </a:t>
            </a:r>
            <a:r>
              <a:rPr dirty="0" sz="2400" b="1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400" spc="20" b="1">
                <a:solidFill>
                  <a:srgbClr val="404040"/>
                </a:solidFill>
                <a:latin typeface="Century Gothic"/>
                <a:cs typeface="Century Gothic"/>
              </a:rPr>
              <a:t>small</a:t>
            </a:r>
            <a:r>
              <a:rPr dirty="0" sz="2400" spc="-36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entury Gothic"/>
                <a:cs typeface="Century Gothic"/>
              </a:rPr>
              <a:t>cardiac  </a:t>
            </a:r>
            <a:r>
              <a:rPr dirty="0" sz="2400" spc="-10" b="1">
                <a:solidFill>
                  <a:srgbClr val="404040"/>
                </a:solidFill>
                <a:latin typeface="Century Gothic"/>
                <a:cs typeface="Century Gothic"/>
              </a:rPr>
              <a:t>veins.</a:t>
            </a:r>
            <a:endParaRPr sz="2400">
              <a:latin typeface="Century Gothic"/>
              <a:cs typeface="Century Gothic"/>
            </a:endParaRPr>
          </a:p>
          <a:p>
            <a:pPr marL="266700" marR="534670" indent="-177800">
              <a:lnSpc>
                <a:spcPts val="2600"/>
              </a:lnSpc>
              <a:spcBef>
                <a:spcPts val="1900"/>
              </a:spcBef>
              <a:buFont typeface="Century Gothic"/>
              <a:buChar char="-"/>
              <a:tabLst>
                <a:tab pos="279400" algn="l"/>
              </a:tabLst>
            </a:pPr>
            <a:r>
              <a:rPr dirty="0" sz="2400" spc="-15" b="1">
                <a:solidFill>
                  <a:srgbClr val="404040"/>
                </a:solidFill>
                <a:latin typeface="Century Gothic"/>
                <a:cs typeface="Century Gothic"/>
              </a:rPr>
              <a:t>Venae </a:t>
            </a:r>
            <a:r>
              <a:rPr dirty="0" sz="2400" spc="5" b="1">
                <a:solidFill>
                  <a:srgbClr val="404040"/>
                </a:solidFill>
                <a:latin typeface="Century Gothic"/>
                <a:cs typeface="Century Gothic"/>
              </a:rPr>
              <a:t>Cordis </a:t>
            </a:r>
            <a:r>
              <a:rPr dirty="0" sz="2400" spc="10" b="1">
                <a:solidFill>
                  <a:srgbClr val="404040"/>
                </a:solidFill>
                <a:latin typeface="Century Gothic"/>
                <a:cs typeface="Century Gothic"/>
              </a:rPr>
              <a:t>Minimae</a:t>
            </a:r>
            <a:r>
              <a:rPr dirty="0" sz="2400" spc="-17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(smallest  </a:t>
            </a:r>
            <a:r>
              <a:rPr dirty="0" sz="2400" spc="-15">
                <a:solidFill>
                  <a:srgbClr val="404040"/>
                </a:solidFill>
                <a:latin typeface="Century Gothic"/>
                <a:cs typeface="Century Gothic"/>
              </a:rPr>
              <a:t>cardiac</a:t>
            </a:r>
            <a:r>
              <a:rPr dirty="0" sz="2400" spc="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veins.)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1500" y="3136900"/>
            <a:ext cx="5397500" cy="581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475" y="1619618"/>
            <a:ext cx="10218420" cy="6870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10"/>
              <a:t>Venous Drainage </a:t>
            </a:r>
            <a:r>
              <a:rPr dirty="0" sz="4500" spc="5"/>
              <a:t>of </a:t>
            </a:r>
            <a:r>
              <a:rPr dirty="0" sz="4500"/>
              <a:t>The Heart..</a:t>
            </a:r>
            <a:r>
              <a:rPr dirty="0" sz="4500" spc="-330"/>
              <a:t> </a:t>
            </a:r>
            <a:r>
              <a:rPr dirty="0" sz="4500" spc="-10"/>
              <a:t>Cont.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805632" y="3306140"/>
            <a:ext cx="215899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5632" y="5312740"/>
            <a:ext cx="215899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3932" y="3144453"/>
            <a:ext cx="5617210" cy="4569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130"/>
              </a:spcBef>
            </a:pP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Most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of the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venous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return 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heart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into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Right</a:t>
            </a:r>
            <a:r>
              <a:rPr dirty="0" sz="2800" spc="28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atrium</a:t>
            </a:r>
            <a:endParaRPr sz="2800">
              <a:latin typeface="Century Gothic"/>
              <a:cs typeface="Century Gothic"/>
            </a:endParaRPr>
          </a:p>
          <a:p>
            <a:pPr marL="12700" marR="412115">
              <a:lnSpc>
                <a:spcPts val="3300"/>
              </a:lnSpc>
              <a:spcBef>
                <a:spcPts val="100"/>
              </a:spcBef>
            </a:pP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through the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sinus </a:t>
            </a:r>
            <a:r>
              <a:rPr dirty="0" sz="2800" spc="25">
                <a:solidFill>
                  <a:srgbClr val="404040"/>
                </a:solidFill>
                <a:latin typeface="Century Gothic"/>
                <a:cs typeface="Century Gothic"/>
              </a:rPr>
              <a:t>via 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cardiac</a:t>
            </a:r>
            <a:r>
              <a:rPr dirty="0" sz="2800" spc="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10">
                <a:solidFill>
                  <a:srgbClr val="404040"/>
                </a:solidFill>
                <a:latin typeface="Century Gothic"/>
                <a:cs typeface="Century Gothic"/>
              </a:rPr>
              <a:t>veins.</a:t>
            </a:r>
            <a:endParaRPr sz="2800">
              <a:latin typeface="Century Gothic"/>
              <a:cs typeface="Century Gothic"/>
            </a:endParaRPr>
          </a:p>
          <a:p>
            <a:pPr marL="12700" marR="90170">
              <a:lnSpc>
                <a:spcPct val="100000"/>
              </a:lnSpc>
              <a:spcBef>
                <a:spcPts val="2340"/>
              </a:spcBef>
            </a:pPr>
            <a:r>
              <a:rPr dirty="0" sz="2800" spc="15" b="1">
                <a:solidFill>
                  <a:srgbClr val="404040"/>
                </a:solidFill>
                <a:latin typeface="Century Gothic"/>
                <a:cs typeface="Century Gothic"/>
              </a:rPr>
              <a:t>5- </a:t>
            </a:r>
            <a:r>
              <a:rPr dirty="0" sz="2800" spc="20" b="1">
                <a:solidFill>
                  <a:srgbClr val="404040"/>
                </a:solidFill>
                <a:latin typeface="Century Gothic"/>
                <a:cs typeface="Century Gothic"/>
              </a:rPr>
              <a:t>10%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drains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directly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into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heart 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chambers,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Right atrium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Right  </a:t>
            </a: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ventricle: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by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anterior 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cardiac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vein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small </a:t>
            </a:r>
            <a:r>
              <a:rPr dirty="0" sz="2800" spc="10">
                <a:solidFill>
                  <a:srgbClr val="404040"/>
                </a:solidFill>
                <a:latin typeface="Century Gothic"/>
                <a:cs typeface="Century Gothic"/>
              </a:rPr>
              <a:t>veins 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that open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directly into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heart 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chambers.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46900" y="3098800"/>
            <a:ext cx="5359400" cy="516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99715" marR="5080" indent="-2705100">
              <a:lnSpc>
                <a:spcPct val="100299"/>
              </a:lnSpc>
            </a:pPr>
            <a:r>
              <a:rPr dirty="0" sz="5400" spc="-10"/>
              <a:t>III: </a:t>
            </a:r>
            <a:r>
              <a:rPr dirty="0" sz="5400"/>
              <a:t>Lymphatic </a:t>
            </a:r>
            <a:r>
              <a:rPr dirty="0" sz="5400" spc="5"/>
              <a:t>Drainage</a:t>
            </a:r>
            <a:r>
              <a:rPr dirty="0" sz="5400" spc="-130"/>
              <a:t> </a:t>
            </a:r>
            <a:r>
              <a:rPr dirty="0" sz="5400" spc="20"/>
              <a:t>of  </a:t>
            </a:r>
            <a:r>
              <a:rPr dirty="0" sz="5400" spc="-5"/>
              <a:t>The</a:t>
            </a:r>
            <a:r>
              <a:rPr dirty="0" sz="5400" spc="-45"/>
              <a:t> </a:t>
            </a:r>
            <a:r>
              <a:rPr dirty="0" sz="5400" spc="10"/>
              <a:t>Heart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913208" y="3473221"/>
            <a:ext cx="254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208" y="4819421"/>
            <a:ext cx="2540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83106" y="3315741"/>
            <a:ext cx="10635615" cy="3790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Lymphatics </a:t>
            </a:r>
            <a:r>
              <a:rPr dirty="0" sz="3200" spc="-25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-25" b="1">
                <a:solidFill>
                  <a:srgbClr val="404040"/>
                </a:solidFill>
                <a:latin typeface="Century Gothic"/>
                <a:cs typeface="Century Gothic"/>
              </a:rPr>
              <a:t>heart </a:t>
            </a:r>
            <a:r>
              <a:rPr dirty="0" sz="3200" spc="-30" b="1">
                <a:solidFill>
                  <a:srgbClr val="404040"/>
                </a:solidFill>
                <a:latin typeface="Century Gothic"/>
                <a:cs typeface="Century Gothic"/>
              </a:rPr>
              <a:t>accompany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25" b="1">
                <a:solidFill>
                  <a:srgbClr val="404040"/>
                </a:solidFill>
                <a:latin typeface="Century Gothic"/>
                <a:cs typeface="Century Gothic"/>
              </a:rPr>
              <a:t>two </a:t>
            </a:r>
            <a:r>
              <a:rPr dirty="0" sz="3200" spc="-30" b="1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3200" spc="-15" b="1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840"/>
              </a:spcBef>
            </a:pP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Lymphatics </a:t>
            </a:r>
            <a:r>
              <a:rPr dirty="0" sz="3200" spc="-25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-25" b="1">
                <a:solidFill>
                  <a:srgbClr val="404040"/>
                </a:solidFill>
                <a:latin typeface="Century Gothic"/>
                <a:cs typeface="Century Gothic"/>
              </a:rPr>
              <a:t>heart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form </a:t>
            </a:r>
            <a:r>
              <a:rPr dirty="0" sz="3200" spc="25" b="1">
                <a:solidFill>
                  <a:srgbClr val="404040"/>
                </a:solidFill>
                <a:latin typeface="Century Gothic"/>
                <a:cs typeface="Century Gothic"/>
              </a:rPr>
              <a:t>two</a:t>
            </a:r>
            <a:r>
              <a:rPr dirty="0" sz="3200" spc="305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trunks: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342900" indent="-228600">
              <a:lnSpc>
                <a:spcPct val="100000"/>
              </a:lnSpc>
              <a:buChar char="-"/>
              <a:tabLst>
                <a:tab pos="330200" algn="l"/>
              </a:tabLst>
            </a:pP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trunk: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ends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brachiocephalic</a:t>
            </a:r>
            <a:r>
              <a:rPr dirty="0" sz="2800" spc="3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node.</a:t>
            </a:r>
            <a:endParaRPr sz="2800">
              <a:latin typeface="Century Gothic"/>
              <a:cs typeface="Century Gothic"/>
            </a:endParaRPr>
          </a:p>
          <a:p>
            <a:pPr marL="342900" marR="51435" indent="-228600">
              <a:lnSpc>
                <a:spcPct val="101200"/>
              </a:lnSpc>
              <a:spcBef>
                <a:spcPts val="2300"/>
              </a:spcBef>
              <a:buChar char="-"/>
              <a:tabLst>
                <a:tab pos="330200" algn="l"/>
              </a:tabLst>
            </a:pP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trunk: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ends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into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tracheo-bronchial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lymph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nodes, 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at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bifurcation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of the</a:t>
            </a:r>
            <a:r>
              <a:rPr dirty="0" sz="2800" spc="2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trachea.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735" rIns="0" bIns="0" rtlCol="0" vert="horz">
            <a:spAutoFit/>
          </a:bodyPr>
          <a:lstStyle/>
          <a:p>
            <a:pPr marL="748665">
              <a:lnSpc>
                <a:spcPts val="6590"/>
              </a:lnSpc>
            </a:pPr>
            <a:r>
              <a:rPr dirty="0"/>
              <a:t>Coronary</a:t>
            </a:r>
            <a:r>
              <a:rPr dirty="0" spc="-125"/>
              <a:t> </a:t>
            </a:r>
            <a:r>
              <a:rPr dirty="0" spc="-5"/>
              <a:t>Dominance</a:t>
            </a:r>
          </a:p>
        </p:txBody>
      </p:sp>
      <p:sp>
        <p:nvSpPr>
          <p:cNvPr id="3" name="object 3"/>
          <p:cNvSpPr/>
          <p:nvPr/>
        </p:nvSpPr>
        <p:spPr>
          <a:xfrm>
            <a:off x="949063" y="3387813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9063" y="4962613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7358" y="3223993"/>
            <a:ext cx="10525760" cy="409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dominance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depends on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artery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(or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arteries) 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gives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rise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posterior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descending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artery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(PDA),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that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runs 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along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posterior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side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of the heart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supplies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AV-</a:t>
            </a:r>
            <a:r>
              <a:rPr dirty="0" sz="2800" spc="4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node.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person can</a:t>
            </a:r>
            <a:r>
              <a:rPr dirty="0" sz="2800" spc="45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be:</a:t>
            </a:r>
            <a:endParaRPr sz="2800">
              <a:latin typeface="Century Gothic"/>
              <a:cs typeface="Century Gothic"/>
            </a:endParaRPr>
          </a:p>
          <a:p>
            <a:pPr marL="609600" indent="-203200">
              <a:lnSpc>
                <a:spcPct val="100000"/>
              </a:lnSpc>
              <a:spcBef>
                <a:spcPts val="2440"/>
              </a:spcBef>
              <a:buChar char="-"/>
              <a:tabLst>
                <a:tab pos="609600" algn="l"/>
              </a:tabLst>
            </a:pP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Right</a:t>
            </a:r>
            <a:r>
              <a:rPr dirty="0" sz="2600" spc="-2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dominant,</a:t>
            </a:r>
            <a:endParaRPr sz="2600">
              <a:latin typeface="Century Gothic"/>
              <a:cs typeface="Century Gothic"/>
            </a:endParaRPr>
          </a:p>
          <a:p>
            <a:pPr marL="609600" indent="-203200">
              <a:lnSpc>
                <a:spcPct val="100000"/>
              </a:lnSpc>
              <a:spcBef>
                <a:spcPts val="2280"/>
              </a:spcBef>
              <a:buChar char="-"/>
              <a:tabLst>
                <a:tab pos="609600" algn="l"/>
              </a:tabLst>
            </a:pP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dominant,</a:t>
            </a:r>
            <a:r>
              <a:rPr dirty="0" sz="2600" spc="-4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Century Gothic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609600" indent="-203200">
              <a:lnSpc>
                <a:spcPct val="100000"/>
              </a:lnSpc>
              <a:buChar char="-"/>
              <a:tabLst>
                <a:tab pos="609600" algn="l"/>
              </a:tabLst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Co-dominant.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555" rIns="0" bIns="0" rtlCol="0" vert="horz">
            <a:spAutoFit/>
          </a:bodyPr>
          <a:lstStyle/>
          <a:p>
            <a:pPr marL="406400">
              <a:lnSpc>
                <a:spcPct val="100000"/>
              </a:lnSpc>
            </a:pPr>
            <a:r>
              <a:rPr dirty="0" sz="4400" spc="-20"/>
              <a:t>Coronary </a:t>
            </a:r>
            <a:r>
              <a:rPr dirty="0" sz="4400" spc="-15"/>
              <a:t>Dominance…</a:t>
            </a:r>
            <a:r>
              <a:rPr dirty="0" sz="4400" spc="135"/>
              <a:t> </a:t>
            </a:r>
            <a:r>
              <a:rPr dirty="0" sz="4400" spc="-25"/>
              <a:t>Cont.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10429" y="3229140"/>
            <a:ext cx="2032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0429" y="4270540"/>
            <a:ext cx="2032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0429" y="4918240"/>
            <a:ext cx="2032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0429" y="5972340"/>
            <a:ext cx="2032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0429" y="7407440"/>
            <a:ext cx="203200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15224" y="3104680"/>
            <a:ext cx="10565765" cy="6313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 marR="661035">
              <a:lnSpc>
                <a:spcPts val="3100"/>
              </a:lnSpc>
            </a:pP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dominance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recognized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by the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presence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2600" spc="-17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septal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perforating</a:t>
            </a:r>
            <a:r>
              <a:rPr dirty="0" sz="2600" spc="-1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branches.</a:t>
            </a:r>
            <a:endParaRPr sz="260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1880"/>
              </a:spcBef>
            </a:pP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artery </a:t>
            </a: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 b="1">
                <a:solidFill>
                  <a:srgbClr val="404040"/>
                </a:solidFill>
                <a:latin typeface="Century Gothic"/>
                <a:cs typeface="Century Gothic"/>
              </a:rPr>
              <a:t>dominant </a:t>
            </a: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600" spc="25" b="1">
                <a:solidFill>
                  <a:srgbClr val="404040"/>
                </a:solidFill>
                <a:latin typeface="Century Gothic"/>
                <a:cs typeface="Century Gothic"/>
              </a:rPr>
              <a:t>80–85%</a:t>
            </a:r>
            <a:r>
              <a:rPr dirty="0" sz="2600" spc="-175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cases.</a:t>
            </a:r>
            <a:endParaRPr sz="2600">
              <a:latin typeface="Century Gothic"/>
              <a:cs typeface="Century Gothic"/>
            </a:endParaRPr>
          </a:p>
          <a:p>
            <a:pPr marL="25400" marR="109855">
              <a:lnSpc>
                <a:spcPts val="3100"/>
              </a:lnSpc>
              <a:spcBef>
                <a:spcPts val="2100"/>
              </a:spcBef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circumflex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branch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artery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dominant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600" spc="-20">
                <a:solidFill>
                  <a:srgbClr val="404040"/>
                </a:solidFill>
                <a:latin typeface="Century Gothic"/>
                <a:cs typeface="Century Gothic"/>
              </a:rPr>
              <a:t>8-  </a:t>
            </a:r>
            <a:r>
              <a:rPr dirty="0" sz="2600" spc="-30">
                <a:solidFill>
                  <a:srgbClr val="404040"/>
                </a:solidFill>
                <a:latin typeface="Century Gothic"/>
                <a:cs typeface="Century Gothic"/>
              </a:rPr>
              <a:t>10%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cases0</a:t>
            </a:r>
            <a:endParaRPr sz="2600">
              <a:latin typeface="Century Gothic"/>
              <a:cs typeface="Century Gothic"/>
            </a:endParaRPr>
          </a:p>
          <a:p>
            <a:pPr marL="25400" marR="5080">
              <a:lnSpc>
                <a:spcPts val="3100"/>
              </a:lnSpc>
              <a:spcBef>
                <a:spcPts val="2100"/>
              </a:spcBef>
            </a:pP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Balanced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or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co-dominance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found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600" spc="-20">
                <a:solidFill>
                  <a:srgbClr val="404040"/>
                </a:solidFill>
                <a:latin typeface="Century Gothic"/>
                <a:cs typeface="Century Gothic"/>
              </a:rPr>
              <a:t>7-10%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population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where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posterior inter ventricular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artery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formed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by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both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Right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LCX</a:t>
            </a:r>
            <a:r>
              <a:rPr dirty="0" sz="2600" spc="-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arteries.</a:t>
            </a:r>
            <a:endParaRPr sz="260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1880"/>
              </a:spcBef>
            </a:pP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Clinical </a:t>
            </a:r>
            <a:r>
              <a:rPr dirty="0" sz="2600" b="1">
                <a:solidFill>
                  <a:srgbClr val="404040"/>
                </a:solidFill>
                <a:latin typeface="Century Gothic"/>
                <a:cs typeface="Century Gothic"/>
              </a:rPr>
              <a:t>importance:</a:t>
            </a:r>
            <a:endParaRPr sz="2600">
              <a:latin typeface="Century Gothic"/>
              <a:cs typeface="Century Gothic"/>
            </a:endParaRPr>
          </a:p>
          <a:p>
            <a:pPr marL="228600" marR="398780" indent="-215900">
              <a:lnSpc>
                <a:spcPct val="100699"/>
              </a:lnSpc>
              <a:spcBef>
                <a:spcPts val="1360"/>
              </a:spcBef>
              <a:buChar char="-"/>
              <a:tabLst>
                <a:tab pos="203200" algn="l"/>
              </a:tabLst>
            </a:pPr>
            <a:r>
              <a:rPr dirty="0" sz="2400" spc="-25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2400" spc="-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25">
                <a:solidFill>
                  <a:srgbClr val="404040"/>
                </a:solidFill>
                <a:latin typeface="Century Gothic"/>
                <a:cs typeface="Century Gothic"/>
              </a:rPr>
              <a:t>left</a:t>
            </a:r>
            <a:r>
              <a:rPr dirty="0" sz="2400" spc="-8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entury Gothic"/>
                <a:cs typeface="Century Gothic"/>
              </a:rPr>
              <a:t>dominance,</a:t>
            </a:r>
            <a:r>
              <a:rPr dirty="0" sz="2400" spc="-2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block</a:t>
            </a:r>
            <a:r>
              <a:rPr dirty="0" sz="2400" spc="-8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2400" spc="-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LCA</a:t>
            </a:r>
            <a:r>
              <a:rPr dirty="0" sz="2400" spc="-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20">
                <a:solidFill>
                  <a:srgbClr val="404040"/>
                </a:solidFill>
                <a:latin typeface="Century Gothic"/>
                <a:cs typeface="Century Gothic"/>
              </a:rPr>
              <a:t>affect</a:t>
            </a:r>
            <a:r>
              <a:rPr dirty="0" sz="2400" spc="-8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24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entire</a:t>
            </a:r>
            <a:r>
              <a:rPr dirty="0" sz="2400" spc="-1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20">
                <a:solidFill>
                  <a:srgbClr val="404040"/>
                </a:solidFill>
                <a:latin typeface="Century Gothic"/>
                <a:cs typeface="Century Gothic"/>
              </a:rPr>
              <a:t>left</a:t>
            </a:r>
            <a:r>
              <a:rPr dirty="0" sz="2400" spc="-8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ventricle</a:t>
            </a:r>
            <a:r>
              <a:rPr dirty="0" sz="2400" spc="-1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404040"/>
                </a:solidFill>
                <a:latin typeface="Century Gothic"/>
                <a:cs typeface="Century Gothic"/>
              </a:rPr>
              <a:t>IV 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septum.</a:t>
            </a:r>
            <a:endParaRPr sz="2400">
              <a:latin typeface="Century Gothic"/>
              <a:cs typeface="Century Gothic"/>
            </a:endParaRPr>
          </a:p>
          <a:p>
            <a:pPr marL="228600" marR="394970" indent="-215900">
              <a:lnSpc>
                <a:spcPct val="100699"/>
              </a:lnSpc>
              <a:spcBef>
                <a:spcPts val="800"/>
              </a:spcBef>
              <a:buChar char="-"/>
              <a:tabLst>
                <a:tab pos="203200" algn="l"/>
              </a:tabLst>
            </a:pPr>
            <a:r>
              <a:rPr dirty="0" sz="2400" spc="-2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or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balanced </a:t>
            </a:r>
            <a:r>
              <a:rPr dirty="0" sz="2400" spc="15">
                <a:solidFill>
                  <a:srgbClr val="404040"/>
                </a:solidFill>
                <a:latin typeface="Century Gothic"/>
                <a:cs typeface="Century Gothic"/>
              </a:rPr>
              <a:t>dominance,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block in </a:t>
            </a:r>
            <a:r>
              <a:rPr dirty="0" sz="2400" spc="25">
                <a:solidFill>
                  <a:srgbClr val="404040"/>
                </a:solidFill>
                <a:latin typeface="Century Gothic"/>
                <a:cs typeface="Century Gothic"/>
              </a:rPr>
              <a:t>RCA </a:t>
            </a:r>
            <a:r>
              <a:rPr dirty="0" sz="2400" spc="-20">
                <a:solidFill>
                  <a:srgbClr val="404040"/>
                </a:solidFill>
                <a:latin typeface="Century Gothic"/>
                <a:cs typeface="Century Gothic"/>
              </a:rPr>
              <a:t>at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least </a:t>
            </a:r>
            <a:r>
              <a:rPr dirty="0" sz="2400" spc="-20">
                <a:solidFill>
                  <a:srgbClr val="404040"/>
                </a:solidFill>
                <a:latin typeface="Century Gothic"/>
                <a:cs typeface="Century Gothic"/>
              </a:rPr>
              <a:t>spares</a:t>
            </a:r>
            <a:r>
              <a:rPr dirty="0" sz="2400" spc="-3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-30">
                <a:solidFill>
                  <a:srgbClr val="404040"/>
                </a:solidFill>
                <a:latin typeface="Century Gothic"/>
                <a:cs typeface="Century Gothic"/>
              </a:rPr>
              <a:t>part  </a:t>
            </a:r>
            <a:r>
              <a:rPr dirty="0" sz="2400" spc="-20">
                <a:solidFill>
                  <a:srgbClr val="404040"/>
                </a:solidFill>
                <a:latin typeface="Century Gothic"/>
                <a:cs typeface="Century Gothic"/>
              </a:rPr>
              <a:t>(2/3)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septum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Lt</a:t>
            </a:r>
            <a:r>
              <a:rPr dirty="0" sz="2400" spc="-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ventricle.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590" y="1364868"/>
            <a:ext cx="9028430" cy="8369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590"/>
              </a:lnSpc>
            </a:pPr>
            <a:r>
              <a:rPr dirty="0"/>
              <a:t>Coronary </a:t>
            </a:r>
            <a:r>
              <a:rPr dirty="0" spc="-15"/>
              <a:t>Blood </a:t>
            </a:r>
            <a:r>
              <a:rPr dirty="0" spc="-20"/>
              <a:t>Flow</a:t>
            </a:r>
            <a:r>
              <a:rPr dirty="0" spc="-10"/>
              <a:t> </a:t>
            </a:r>
            <a:r>
              <a:rPr dirty="0" spc="-5"/>
              <a:t>(CBF)</a:t>
            </a:r>
          </a:p>
        </p:txBody>
      </p:sp>
      <p:sp>
        <p:nvSpPr>
          <p:cNvPr id="3" name="object 3"/>
          <p:cNvSpPr/>
          <p:nvPr/>
        </p:nvSpPr>
        <p:spPr>
          <a:xfrm>
            <a:off x="1361439" y="3424669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1439" y="4732769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1439" y="5609069"/>
            <a:ext cx="2159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42439" y="3279889"/>
            <a:ext cx="9718040" cy="431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5405">
              <a:lnSpc>
                <a:spcPts val="3300"/>
              </a:lnSpc>
            </a:pP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flow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(CBF) </a:t>
            </a:r>
            <a:r>
              <a:rPr dirty="0" sz="2800" spc="-25" b="1">
                <a:solidFill>
                  <a:srgbClr val="404040"/>
                </a:solidFill>
                <a:latin typeface="Century Gothic"/>
                <a:cs typeface="Century Gothic"/>
              </a:rPr>
              <a:t>at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rest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humans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about </a:t>
            </a:r>
            <a:r>
              <a:rPr dirty="0" sz="2800" spc="30" b="1">
                <a:solidFill>
                  <a:srgbClr val="404040"/>
                </a:solidFill>
                <a:latin typeface="Century Gothic"/>
                <a:cs typeface="Century Gothic"/>
              </a:rPr>
              <a:t>5% 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cardiac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output,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about </a:t>
            </a:r>
            <a:r>
              <a:rPr dirty="0" sz="2800" spc="-5" b="1">
                <a:solidFill>
                  <a:srgbClr val="404040"/>
                </a:solidFill>
                <a:latin typeface="Times New Roman"/>
                <a:cs typeface="Times New Roman"/>
              </a:rPr>
              <a:t>225-250</a:t>
            </a:r>
            <a:r>
              <a:rPr dirty="0" sz="2800" spc="235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ml</a:t>
            </a:r>
            <a:r>
              <a:rPr dirty="0" sz="2800" b="1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min.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CBF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increases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proportion to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exercise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or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work</a:t>
            </a:r>
            <a:r>
              <a:rPr dirty="0" sz="2800" spc="5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output.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  <a:spcBef>
                <a:spcPts val="5"/>
              </a:spcBef>
            </a:pP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At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rest,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the heart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extracts </a:t>
            </a:r>
            <a:r>
              <a:rPr dirty="0" sz="2800" spc="20" b="1">
                <a:solidFill>
                  <a:srgbClr val="404040"/>
                </a:solidFill>
                <a:latin typeface="Century Gothic"/>
                <a:cs typeface="Century Gothic"/>
              </a:rPr>
              <a:t>60-70%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oxygen </a:t>
            </a: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from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each  </a:t>
            </a:r>
            <a:r>
              <a:rPr dirty="0" sz="2800" spc="10" b="1">
                <a:solidFill>
                  <a:srgbClr val="404040"/>
                </a:solidFill>
                <a:latin typeface="Century Gothic"/>
                <a:cs typeface="Century Gothic"/>
              </a:rPr>
              <a:t>unit </a:t>
            </a:r>
            <a:r>
              <a:rPr dirty="0" sz="2800" b="1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800" spc="-5" b="1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800" spc="5" b="1">
                <a:solidFill>
                  <a:srgbClr val="404040"/>
                </a:solidFill>
                <a:latin typeface="Century Gothic"/>
                <a:cs typeface="Century Gothic"/>
              </a:rPr>
              <a:t>delivered </a:t>
            </a:r>
            <a:r>
              <a:rPr dirty="0" sz="2800" spc="-20" b="1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800" spc="-10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15" b="1">
                <a:solidFill>
                  <a:srgbClr val="404040"/>
                </a:solidFill>
                <a:latin typeface="Century Gothic"/>
                <a:cs typeface="Century Gothic"/>
              </a:rPr>
              <a:t>heart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due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presence 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more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mitochondria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generate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energy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for 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contraction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by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aerobic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metabolism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(other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tissue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extract 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only </a:t>
            </a:r>
            <a:r>
              <a:rPr dirty="0" sz="2800" spc="30">
                <a:solidFill>
                  <a:srgbClr val="404040"/>
                </a:solidFill>
                <a:latin typeface="Century Gothic"/>
                <a:cs typeface="Century Gothic"/>
              </a:rPr>
              <a:t>25%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2800" spc="-1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baseline="-2923" sz="2850" spc="7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.)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91258" y="2689961"/>
            <a:ext cx="4490720" cy="4173220"/>
          </a:xfrm>
          <a:custGeom>
            <a:avLst/>
            <a:gdLst/>
            <a:ahLst/>
            <a:cxnLst/>
            <a:rect l="l" t="t" r="r" b="b"/>
            <a:pathLst>
              <a:path w="4490720" h="4173220">
                <a:moveTo>
                  <a:pt x="3773220" y="0"/>
                </a:moveTo>
                <a:lnTo>
                  <a:pt x="0" y="852741"/>
                </a:lnTo>
                <a:lnTo>
                  <a:pt x="98717" y="1359522"/>
                </a:lnTo>
                <a:lnTo>
                  <a:pt x="159308" y="1642287"/>
                </a:lnTo>
                <a:lnTo>
                  <a:pt x="222084" y="1937854"/>
                </a:lnTo>
                <a:lnTo>
                  <a:pt x="295198" y="2294229"/>
                </a:lnTo>
                <a:lnTo>
                  <a:pt x="641654" y="4173194"/>
                </a:lnTo>
                <a:lnTo>
                  <a:pt x="1595170" y="3991203"/>
                </a:lnTo>
                <a:lnTo>
                  <a:pt x="1915921" y="3926751"/>
                </a:lnTo>
                <a:lnTo>
                  <a:pt x="4490631" y="3356965"/>
                </a:lnTo>
                <a:lnTo>
                  <a:pt x="4334395" y="2606408"/>
                </a:lnTo>
                <a:lnTo>
                  <a:pt x="4214685" y="2007692"/>
                </a:lnTo>
                <a:lnTo>
                  <a:pt x="4163644" y="1749640"/>
                </a:lnTo>
                <a:lnTo>
                  <a:pt x="4104563" y="1402410"/>
                </a:lnTo>
                <a:lnTo>
                  <a:pt x="4073601" y="1241386"/>
                </a:lnTo>
                <a:lnTo>
                  <a:pt x="4011307" y="927620"/>
                </a:lnTo>
                <a:lnTo>
                  <a:pt x="3961523" y="687476"/>
                </a:lnTo>
                <a:lnTo>
                  <a:pt x="3938257" y="592645"/>
                </a:lnTo>
                <a:lnTo>
                  <a:pt x="377322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1258" y="2689961"/>
            <a:ext cx="4490631" cy="4173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1258" y="2689961"/>
            <a:ext cx="4490720" cy="4173220"/>
          </a:xfrm>
          <a:custGeom>
            <a:avLst/>
            <a:gdLst/>
            <a:ahLst/>
            <a:cxnLst/>
            <a:rect l="l" t="t" r="r" b="b"/>
            <a:pathLst>
              <a:path w="4490720" h="4173220">
                <a:moveTo>
                  <a:pt x="3773220" y="0"/>
                </a:moveTo>
                <a:lnTo>
                  <a:pt x="0" y="852741"/>
                </a:lnTo>
                <a:lnTo>
                  <a:pt x="98717" y="1359522"/>
                </a:lnTo>
                <a:lnTo>
                  <a:pt x="159308" y="1642287"/>
                </a:lnTo>
                <a:lnTo>
                  <a:pt x="222084" y="1937854"/>
                </a:lnTo>
                <a:lnTo>
                  <a:pt x="295198" y="2294229"/>
                </a:lnTo>
                <a:lnTo>
                  <a:pt x="641654" y="4173194"/>
                </a:lnTo>
                <a:lnTo>
                  <a:pt x="1595170" y="3991203"/>
                </a:lnTo>
                <a:lnTo>
                  <a:pt x="1915921" y="3926751"/>
                </a:lnTo>
                <a:lnTo>
                  <a:pt x="4490631" y="3356965"/>
                </a:lnTo>
                <a:lnTo>
                  <a:pt x="4334395" y="2606408"/>
                </a:lnTo>
                <a:lnTo>
                  <a:pt x="4214685" y="2007692"/>
                </a:lnTo>
                <a:lnTo>
                  <a:pt x="4163644" y="1749640"/>
                </a:lnTo>
                <a:lnTo>
                  <a:pt x="4104563" y="1402410"/>
                </a:lnTo>
                <a:lnTo>
                  <a:pt x="4073601" y="1241386"/>
                </a:lnTo>
                <a:lnTo>
                  <a:pt x="4011307" y="927620"/>
                </a:lnTo>
                <a:lnTo>
                  <a:pt x="3961523" y="687476"/>
                </a:lnTo>
                <a:lnTo>
                  <a:pt x="3938257" y="592645"/>
                </a:lnTo>
                <a:lnTo>
                  <a:pt x="377322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29204" y="3864228"/>
            <a:ext cx="3330752" cy="1831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74473" y="2864548"/>
            <a:ext cx="4505325" cy="3620770"/>
          </a:xfrm>
          <a:custGeom>
            <a:avLst/>
            <a:gdLst/>
            <a:ahLst/>
            <a:cxnLst/>
            <a:rect l="l" t="t" r="r" b="b"/>
            <a:pathLst>
              <a:path w="4505325" h="3620770">
                <a:moveTo>
                  <a:pt x="644766" y="0"/>
                </a:moveTo>
                <a:lnTo>
                  <a:pt x="547090" y="413486"/>
                </a:lnTo>
                <a:lnTo>
                  <a:pt x="497763" y="646366"/>
                </a:lnTo>
                <a:lnTo>
                  <a:pt x="445681" y="889571"/>
                </a:lnTo>
                <a:lnTo>
                  <a:pt x="380466" y="1181785"/>
                </a:lnTo>
                <a:lnTo>
                  <a:pt x="0" y="2707132"/>
                </a:lnTo>
                <a:lnTo>
                  <a:pt x="1288097" y="3027121"/>
                </a:lnTo>
                <a:lnTo>
                  <a:pt x="3917695" y="3620579"/>
                </a:lnTo>
                <a:lnTo>
                  <a:pt x="4052925" y="3004248"/>
                </a:lnTo>
                <a:lnTo>
                  <a:pt x="4165434" y="2514536"/>
                </a:lnTo>
                <a:lnTo>
                  <a:pt x="4214431" y="2303691"/>
                </a:lnTo>
                <a:lnTo>
                  <a:pt x="4289386" y="2023757"/>
                </a:lnTo>
                <a:lnTo>
                  <a:pt x="4320794" y="1892528"/>
                </a:lnTo>
                <a:lnTo>
                  <a:pt x="4380153" y="1636064"/>
                </a:lnTo>
                <a:lnTo>
                  <a:pt x="4423625" y="1438948"/>
                </a:lnTo>
                <a:lnTo>
                  <a:pt x="4437405" y="1359687"/>
                </a:lnTo>
                <a:lnTo>
                  <a:pt x="4505083" y="856602"/>
                </a:lnTo>
                <a:lnTo>
                  <a:pt x="64476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74473" y="2864548"/>
            <a:ext cx="4505083" cy="362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74473" y="2864548"/>
            <a:ext cx="4505325" cy="3620770"/>
          </a:xfrm>
          <a:custGeom>
            <a:avLst/>
            <a:gdLst/>
            <a:ahLst/>
            <a:cxnLst/>
            <a:rect l="l" t="t" r="r" b="b"/>
            <a:pathLst>
              <a:path w="4505325" h="3620770">
                <a:moveTo>
                  <a:pt x="644766" y="0"/>
                </a:moveTo>
                <a:lnTo>
                  <a:pt x="547090" y="413486"/>
                </a:lnTo>
                <a:lnTo>
                  <a:pt x="497763" y="646366"/>
                </a:lnTo>
                <a:lnTo>
                  <a:pt x="445681" y="889571"/>
                </a:lnTo>
                <a:lnTo>
                  <a:pt x="380466" y="1181785"/>
                </a:lnTo>
                <a:lnTo>
                  <a:pt x="0" y="2707132"/>
                </a:lnTo>
                <a:lnTo>
                  <a:pt x="1288097" y="3027121"/>
                </a:lnTo>
                <a:lnTo>
                  <a:pt x="3917695" y="3620579"/>
                </a:lnTo>
                <a:lnTo>
                  <a:pt x="4052925" y="3004248"/>
                </a:lnTo>
                <a:lnTo>
                  <a:pt x="4165434" y="2514536"/>
                </a:lnTo>
                <a:lnTo>
                  <a:pt x="4214431" y="2303691"/>
                </a:lnTo>
                <a:lnTo>
                  <a:pt x="4289386" y="2023757"/>
                </a:lnTo>
                <a:lnTo>
                  <a:pt x="4320794" y="1892528"/>
                </a:lnTo>
                <a:lnTo>
                  <a:pt x="4380153" y="1636064"/>
                </a:lnTo>
                <a:lnTo>
                  <a:pt x="4423625" y="1438948"/>
                </a:lnTo>
                <a:lnTo>
                  <a:pt x="4437405" y="1359687"/>
                </a:lnTo>
                <a:lnTo>
                  <a:pt x="4505083" y="856602"/>
                </a:lnTo>
                <a:lnTo>
                  <a:pt x="64476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74979" y="3399965"/>
            <a:ext cx="2868853" cy="21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3004799" cy="9753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56654" y="5837847"/>
            <a:ext cx="3290570" cy="2867025"/>
          </a:xfrm>
          <a:custGeom>
            <a:avLst/>
            <a:gdLst/>
            <a:ahLst/>
            <a:cxnLst/>
            <a:rect l="l" t="t" r="r" b="b"/>
            <a:pathLst>
              <a:path w="3290570" h="2867025">
                <a:moveTo>
                  <a:pt x="3241967" y="0"/>
                </a:moveTo>
                <a:lnTo>
                  <a:pt x="8013" y="87414"/>
                </a:lnTo>
                <a:lnTo>
                  <a:pt x="7429" y="510959"/>
                </a:lnTo>
                <a:lnTo>
                  <a:pt x="11633" y="748144"/>
                </a:lnTo>
                <a:lnTo>
                  <a:pt x="15557" y="995984"/>
                </a:lnTo>
                <a:lnTo>
                  <a:pt x="18199" y="1294396"/>
                </a:lnTo>
                <a:lnTo>
                  <a:pt x="13271" y="1715160"/>
                </a:lnTo>
                <a:lnTo>
                  <a:pt x="7289" y="2234463"/>
                </a:lnTo>
                <a:lnTo>
                  <a:pt x="0" y="2861608"/>
                </a:lnTo>
                <a:lnTo>
                  <a:pt x="555904" y="2866563"/>
                </a:lnTo>
              </a:path>
              <a:path w="3290570" h="2867025">
                <a:moveTo>
                  <a:pt x="1085481" y="2865514"/>
                </a:moveTo>
                <a:lnTo>
                  <a:pt x="3290265" y="2815593"/>
                </a:lnTo>
                <a:lnTo>
                  <a:pt x="3282886" y="2186736"/>
                </a:lnTo>
                <a:lnTo>
                  <a:pt x="3281045" y="1685886"/>
                </a:lnTo>
                <a:lnTo>
                  <a:pt x="3280702" y="1470101"/>
                </a:lnTo>
                <a:lnTo>
                  <a:pt x="3288118" y="1181265"/>
                </a:lnTo>
                <a:lnTo>
                  <a:pt x="3288626" y="1046759"/>
                </a:lnTo>
                <a:lnTo>
                  <a:pt x="3288017" y="784351"/>
                </a:lnTo>
                <a:lnTo>
                  <a:pt x="3285832" y="583171"/>
                </a:lnTo>
                <a:lnTo>
                  <a:pt x="3281997" y="503161"/>
                </a:lnTo>
                <a:lnTo>
                  <a:pt x="324196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6654" y="5837847"/>
            <a:ext cx="3290265" cy="28665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56654" y="5837847"/>
            <a:ext cx="3290570" cy="2867025"/>
          </a:xfrm>
          <a:custGeom>
            <a:avLst/>
            <a:gdLst/>
            <a:ahLst/>
            <a:cxnLst/>
            <a:rect l="l" t="t" r="r" b="b"/>
            <a:pathLst>
              <a:path w="3290570" h="2867025">
                <a:moveTo>
                  <a:pt x="3241967" y="0"/>
                </a:moveTo>
                <a:lnTo>
                  <a:pt x="8013" y="87414"/>
                </a:lnTo>
                <a:lnTo>
                  <a:pt x="7429" y="510959"/>
                </a:lnTo>
                <a:lnTo>
                  <a:pt x="11633" y="748144"/>
                </a:lnTo>
                <a:lnTo>
                  <a:pt x="15557" y="995984"/>
                </a:lnTo>
                <a:lnTo>
                  <a:pt x="18199" y="1294396"/>
                </a:lnTo>
                <a:lnTo>
                  <a:pt x="13271" y="1715160"/>
                </a:lnTo>
                <a:lnTo>
                  <a:pt x="7289" y="2234463"/>
                </a:lnTo>
                <a:lnTo>
                  <a:pt x="0" y="2861608"/>
                </a:lnTo>
                <a:lnTo>
                  <a:pt x="555904" y="2866563"/>
                </a:lnTo>
              </a:path>
              <a:path w="3290570" h="2867025">
                <a:moveTo>
                  <a:pt x="1085481" y="2865514"/>
                </a:moveTo>
                <a:lnTo>
                  <a:pt x="3290265" y="2815593"/>
                </a:lnTo>
                <a:lnTo>
                  <a:pt x="3282886" y="2186736"/>
                </a:lnTo>
                <a:lnTo>
                  <a:pt x="3281045" y="1685886"/>
                </a:lnTo>
                <a:lnTo>
                  <a:pt x="3280702" y="1470101"/>
                </a:lnTo>
                <a:lnTo>
                  <a:pt x="3288118" y="1181265"/>
                </a:lnTo>
                <a:lnTo>
                  <a:pt x="3288626" y="1046759"/>
                </a:lnTo>
                <a:lnTo>
                  <a:pt x="3288017" y="784351"/>
                </a:lnTo>
                <a:lnTo>
                  <a:pt x="3285832" y="583171"/>
                </a:lnTo>
                <a:lnTo>
                  <a:pt x="3281997" y="503161"/>
                </a:lnTo>
                <a:lnTo>
                  <a:pt x="324196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53211" y="6944956"/>
            <a:ext cx="1517446" cy="3107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80237" y="7346226"/>
            <a:ext cx="1864702" cy="2837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2300" y="1905000"/>
            <a:ext cx="11861800" cy="660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13471" y="1459191"/>
            <a:ext cx="11287125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20"/>
              <a:t>At </a:t>
            </a:r>
            <a:r>
              <a:rPr dirty="0" sz="3700"/>
              <a:t>end </a:t>
            </a:r>
            <a:r>
              <a:rPr dirty="0" sz="3700" spc="15"/>
              <a:t>of </a:t>
            </a:r>
            <a:r>
              <a:rPr dirty="0" sz="3700" spc="-5"/>
              <a:t>this </a:t>
            </a:r>
            <a:r>
              <a:rPr dirty="0" sz="3700" spc="5"/>
              <a:t>lecture </a:t>
            </a:r>
            <a:r>
              <a:rPr dirty="0" sz="3700" spc="-10"/>
              <a:t>you </a:t>
            </a:r>
            <a:r>
              <a:rPr dirty="0" sz="3700" spc="-5"/>
              <a:t>should </a:t>
            </a:r>
            <a:r>
              <a:rPr dirty="0" sz="3700" spc="-25"/>
              <a:t>be </a:t>
            </a:r>
            <a:r>
              <a:rPr dirty="0" sz="3700" spc="-20"/>
              <a:t>able </a:t>
            </a:r>
            <a:r>
              <a:rPr dirty="0" sz="3700" spc="-5"/>
              <a:t>to</a:t>
            </a:r>
            <a:r>
              <a:rPr dirty="0" sz="3700" spc="90"/>
              <a:t> </a:t>
            </a:r>
            <a:r>
              <a:rPr dirty="0" sz="3700"/>
              <a:t>know:</a:t>
            </a:r>
            <a:endParaRPr sz="3700"/>
          </a:p>
        </p:txBody>
      </p:sp>
      <p:sp>
        <p:nvSpPr>
          <p:cNvPr id="20" name="object 20"/>
          <p:cNvSpPr/>
          <p:nvPr/>
        </p:nvSpPr>
        <p:spPr>
          <a:xfrm>
            <a:off x="11252200" y="38100"/>
            <a:ext cx="1714500" cy="762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758779" y="9428415"/>
            <a:ext cx="146050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83877" y="5601817"/>
            <a:ext cx="3484245" cy="3496945"/>
          </a:xfrm>
          <a:custGeom>
            <a:avLst/>
            <a:gdLst/>
            <a:ahLst/>
            <a:cxnLst/>
            <a:rect l="l" t="t" r="r" b="b"/>
            <a:pathLst>
              <a:path w="3484245" h="3496945">
                <a:moveTo>
                  <a:pt x="2577934" y="0"/>
                </a:moveTo>
                <a:lnTo>
                  <a:pt x="0" y="982611"/>
                </a:lnTo>
                <a:lnTo>
                  <a:pt x="129984" y="1366240"/>
                </a:lnTo>
                <a:lnTo>
                  <a:pt x="206438" y="1579803"/>
                </a:lnTo>
                <a:lnTo>
                  <a:pt x="285940" y="1803095"/>
                </a:lnTo>
                <a:lnTo>
                  <a:pt x="379984" y="2072538"/>
                </a:lnTo>
                <a:lnTo>
                  <a:pt x="848080" y="3496519"/>
                </a:lnTo>
                <a:lnTo>
                  <a:pt x="1297368" y="3345704"/>
                </a:lnTo>
                <a:lnTo>
                  <a:pt x="1723593" y="3196807"/>
                </a:lnTo>
                <a:lnTo>
                  <a:pt x="3484130" y="2535656"/>
                </a:lnTo>
                <a:lnTo>
                  <a:pt x="3284474" y="1968372"/>
                </a:lnTo>
                <a:lnTo>
                  <a:pt x="3128708" y="1515427"/>
                </a:lnTo>
                <a:lnTo>
                  <a:pt x="3061970" y="1320164"/>
                </a:lnTo>
                <a:lnTo>
                  <a:pt x="2978975" y="1056589"/>
                </a:lnTo>
                <a:lnTo>
                  <a:pt x="2937954" y="934656"/>
                </a:lnTo>
                <a:lnTo>
                  <a:pt x="2856636" y="697255"/>
                </a:lnTo>
                <a:lnTo>
                  <a:pt x="2792907" y="515734"/>
                </a:lnTo>
                <a:lnTo>
                  <a:pt x="2765171" y="444360"/>
                </a:lnTo>
                <a:lnTo>
                  <a:pt x="257793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83877" y="5601817"/>
            <a:ext cx="3484130" cy="3496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83877" y="5601817"/>
            <a:ext cx="3484245" cy="3496945"/>
          </a:xfrm>
          <a:custGeom>
            <a:avLst/>
            <a:gdLst/>
            <a:ahLst/>
            <a:cxnLst/>
            <a:rect l="l" t="t" r="r" b="b"/>
            <a:pathLst>
              <a:path w="3484245" h="3496945">
                <a:moveTo>
                  <a:pt x="2577934" y="0"/>
                </a:moveTo>
                <a:lnTo>
                  <a:pt x="0" y="982611"/>
                </a:lnTo>
                <a:lnTo>
                  <a:pt x="129984" y="1366240"/>
                </a:lnTo>
                <a:lnTo>
                  <a:pt x="206438" y="1579803"/>
                </a:lnTo>
                <a:lnTo>
                  <a:pt x="285940" y="1803095"/>
                </a:lnTo>
                <a:lnTo>
                  <a:pt x="379984" y="2072538"/>
                </a:lnTo>
                <a:lnTo>
                  <a:pt x="848080" y="3496519"/>
                </a:lnTo>
                <a:lnTo>
                  <a:pt x="1297368" y="3345704"/>
                </a:lnTo>
                <a:lnTo>
                  <a:pt x="1723593" y="3196807"/>
                </a:lnTo>
                <a:lnTo>
                  <a:pt x="3484130" y="2535656"/>
                </a:lnTo>
                <a:lnTo>
                  <a:pt x="3284474" y="1968372"/>
                </a:lnTo>
                <a:lnTo>
                  <a:pt x="3128708" y="1515427"/>
                </a:lnTo>
                <a:lnTo>
                  <a:pt x="3061970" y="1320164"/>
                </a:lnTo>
                <a:lnTo>
                  <a:pt x="2978975" y="1056589"/>
                </a:lnTo>
                <a:lnTo>
                  <a:pt x="2937954" y="934656"/>
                </a:lnTo>
                <a:lnTo>
                  <a:pt x="2856636" y="697255"/>
                </a:lnTo>
                <a:lnTo>
                  <a:pt x="2792907" y="515734"/>
                </a:lnTo>
                <a:lnTo>
                  <a:pt x="2765171" y="444360"/>
                </a:lnTo>
                <a:lnTo>
                  <a:pt x="257793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69689" y="6702056"/>
            <a:ext cx="1771827" cy="11937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19049" y="9462808"/>
            <a:ext cx="2985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900" y="3644900"/>
            <a:ext cx="7493000" cy="332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113" y="1106589"/>
            <a:ext cx="10279380" cy="6419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/>
              <a:t>Phasic </a:t>
            </a:r>
            <a:r>
              <a:rPr dirty="0" sz="4200" spc="5"/>
              <a:t>Changes </a:t>
            </a:r>
            <a:r>
              <a:rPr dirty="0" sz="4200" spc="-5"/>
              <a:t>in </a:t>
            </a:r>
            <a:r>
              <a:rPr dirty="0" sz="4200" spc="-10"/>
              <a:t>Coronary Blood</a:t>
            </a:r>
            <a:r>
              <a:rPr dirty="0" sz="4200" spc="5"/>
              <a:t> </a:t>
            </a:r>
            <a:r>
              <a:rPr dirty="0" sz="4200" spc="-5"/>
              <a:t>Flow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3330612" y="1754289"/>
            <a:ext cx="6348730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25" b="1">
                <a:solidFill>
                  <a:srgbClr val="FAF1D4"/>
                </a:solidFill>
                <a:latin typeface="Century Gothic"/>
                <a:cs typeface="Century Gothic"/>
              </a:rPr>
              <a:t>During </a:t>
            </a:r>
            <a:r>
              <a:rPr dirty="0" sz="4200" spc="-10" b="1">
                <a:solidFill>
                  <a:srgbClr val="FAF1D4"/>
                </a:solidFill>
                <a:latin typeface="Century Gothic"/>
                <a:cs typeface="Century Gothic"/>
              </a:rPr>
              <a:t>Systole </a:t>
            </a:r>
            <a:r>
              <a:rPr dirty="0" sz="4200" b="1">
                <a:solidFill>
                  <a:srgbClr val="FAF1D4"/>
                </a:solidFill>
                <a:latin typeface="Century Gothic"/>
                <a:cs typeface="Century Gothic"/>
              </a:rPr>
              <a:t>&amp;</a:t>
            </a:r>
            <a:r>
              <a:rPr dirty="0" sz="4200" spc="120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200" spc="-5" b="1">
                <a:solidFill>
                  <a:srgbClr val="FAF1D4"/>
                </a:solidFill>
                <a:latin typeface="Century Gothic"/>
                <a:cs typeface="Century Gothic"/>
              </a:rPr>
              <a:t>Diastole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3500" y="2705100"/>
            <a:ext cx="10312400" cy="1270000"/>
          </a:xfrm>
          <a:custGeom>
            <a:avLst/>
            <a:gdLst/>
            <a:ahLst/>
            <a:cxnLst/>
            <a:rect l="l" t="t" r="r" b="b"/>
            <a:pathLst>
              <a:path w="10312400" h="1270000">
                <a:moveTo>
                  <a:pt x="0" y="1270000"/>
                </a:moveTo>
                <a:lnTo>
                  <a:pt x="10312400" y="1270000"/>
                </a:lnTo>
                <a:lnTo>
                  <a:pt x="103124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E6B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3500" y="2705100"/>
            <a:ext cx="10312400" cy="1270000"/>
          </a:xfrm>
          <a:custGeom>
            <a:avLst/>
            <a:gdLst/>
            <a:ahLst/>
            <a:cxnLst/>
            <a:rect l="l" t="t" r="r" b="b"/>
            <a:pathLst>
              <a:path w="10312400" h="1270000">
                <a:moveTo>
                  <a:pt x="0" y="0"/>
                </a:moveTo>
                <a:lnTo>
                  <a:pt x="10312405" y="0"/>
                </a:lnTo>
                <a:lnTo>
                  <a:pt x="10312405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986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1600" y="2882900"/>
            <a:ext cx="304800" cy="27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0050" y="2924390"/>
            <a:ext cx="203200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85900" y="2641600"/>
            <a:ext cx="10350500" cy="78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85900" y="3111500"/>
            <a:ext cx="6083300" cy="7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24837" y="2698290"/>
            <a:ext cx="9803765" cy="94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8600"/>
              </a:lnSpc>
              <a:tabLst>
                <a:tab pos="2438400" algn="l"/>
              </a:tabLst>
            </a:pPr>
            <a:r>
              <a:rPr dirty="0" sz="2600" spc="-5">
                <a:latin typeface="Century Gothic"/>
                <a:cs typeface="Century Gothic"/>
              </a:rPr>
              <a:t>During</a:t>
            </a:r>
            <a:r>
              <a:rPr dirty="0" sz="2600" spc="-60">
                <a:latin typeface="Century Gothic"/>
                <a:cs typeface="Century Gothic"/>
              </a:rPr>
              <a:t> </a:t>
            </a:r>
            <a:r>
              <a:rPr dirty="0" sz="2600" spc="-5">
                <a:latin typeface="Century Gothic"/>
                <a:cs typeface="Century Gothic"/>
              </a:rPr>
              <a:t>systole,	</a:t>
            </a:r>
            <a:r>
              <a:rPr dirty="0" sz="2600" spc="5">
                <a:latin typeface="Century Gothic"/>
                <a:cs typeface="Century Gothic"/>
              </a:rPr>
              <a:t>coronary</a:t>
            </a:r>
            <a:r>
              <a:rPr dirty="0" sz="2600" spc="-215">
                <a:latin typeface="Century Gothic"/>
                <a:cs typeface="Century Gothic"/>
              </a:rPr>
              <a:t> </a:t>
            </a:r>
            <a:r>
              <a:rPr dirty="0" sz="2600" spc="5">
                <a:latin typeface="Century Gothic"/>
                <a:cs typeface="Century Gothic"/>
              </a:rPr>
              <a:t>arteries</a:t>
            </a:r>
            <a:r>
              <a:rPr dirty="0" sz="2600" spc="-130">
                <a:latin typeface="Century Gothic"/>
                <a:cs typeface="Century Gothic"/>
              </a:rPr>
              <a:t> </a:t>
            </a:r>
            <a:r>
              <a:rPr dirty="0" sz="2600" spc="10">
                <a:latin typeface="Century Gothic"/>
                <a:cs typeface="Century Gothic"/>
              </a:rPr>
              <a:t>are</a:t>
            </a:r>
            <a:r>
              <a:rPr dirty="0" sz="2600" spc="-110">
                <a:latin typeface="Century Gothic"/>
                <a:cs typeface="Century Gothic"/>
              </a:rPr>
              <a:t> </a:t>
            </a:r>
            <a:r>
              <a:rPr dirty="0" sz="2600">
                <a:latin typeface="Century Gothic"/>
                <a:cs typeface="Century Gothic"/>
              </a:rPr>
              <a:t>compressed</a:t>
            </a:r>
            <a:r>
              <a:rPr dirty="0" sz="2600" spc="-100">
                <a:latin typeface="Century Gothic"/>
                <a:cs typeface="Century Gothic"/>
              </a:rPr>
              <a:t> </a:t>
            </a:r>
            <a:r>
              <a:rPr dirty="0" sz="2600">
                <a:latin typeface="Century Gothic"/>
                <a:cs typeface="Century Gothic"/>
              </a:rPr>
              <a:t>&amp;</a:t>
            </a:r>
            <a:r>
              <a:rPr dirty="0" sz="2600" spc="-90">
                <a:latin typeface="Century Gothic"/>
                <a:cs typeface="Century Gothic"/>
              </a:rPr>
              <a:t> </a:t>
            </a:r>
            <a:r>
              <a:rPr dirty="0" sz="2600" spc="10">
                <a:latin typeface="Century Gothic"/>
                <a:cs typeface="Century Gothic"/>
              </a:rPr>
              <a:t>the</a:t>
            </a:r>
            <a:r>
              <a:rPr dirty="0" sz="2600" spc="-15">
                <a:latin typeface="Century Gothic"/>
                <a:cs typeface="Century Gothic"/>
              </a:rPr>
              <a:t> </a:t>
            </a:r>
            <a:r>
              <a:rPr dirty="0" sz="2600" spc="-5">
                <a:latin typeface="Century Gothic"/>
                <a:cs typeface="Century Gothic"/>
              </a:rPr>
              <a:t>blood </a:t>
            </a:r>
            <a:r>
              <a:rPr dirty="0" sz="2600">
                <a:latin typeface="Century Gothic"/>
                <a:cs typeface="Century Gothic"/>
              </a:rPr>
              <a:t> </a:t>
            </a:r>
            <a:r>
              <a:rPr dirty="0" sz="2600" spc="-15">
                <a:latin typeface="Century Gothic"/>
                <a:cs typeface="Century Gothic"/>
              </a:rPr>
              <a:t>flow </a:t>
            </a:r>
            <a:r>
              <a:rPr dirty="0" sz="2600" spc="10">
                <a:latin typeface="Century Gothic"/>
                <a:cs typeface="Century Gothic"/>
              </a:rPr>
              <a:t>to the </a:t>
            </a:r>
            <a:r>
              <a:rPr dirty="0" sz="2600" spc="-10">
                <a:latin typeface="Century Gothic"/>
                <a:cs typeface="Century Gothic"/>
              </a:rPr>
              <a:t>left </a:t>
            </a:r>
            <a:r>
              <a:rPr dirty="0" sz="2600" spc="-5">
                <a:latin typeface="Century Gothic"/>
                <a:cs typeface="Century Gothic"/>
              </a:rPr>
              <a:t>ventricle </a:t>
            </a:r>
            <a:r>
              <a:rPr dirty="0" sz="2600" spc="-10">
                <a:latin typeface="Century Gothic"/>
                <a:cs typeface="Century Gothic"/>
              </a:rPr>
              <a:t>is</a:t>
            </a:r>
            <a:r>
              <a:rPr dirty="0" sz="2600" spc="-305">
                <a:latin typeface="Century Gothic"/>
                <a:cs typeface="Century Gothic"/>
              </a:rPr>
              <a:t> </a:t>
            </a:r>
            <a:r>
              <a:rPr dirty="0" sz="2600" spc="10">
                <a:latin typeface="Century Gothic"/>
                <a:cs typeface="Century Gothic"/>
              </a:rPr>
              <a:t>reduced.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0000" y="6413500"/>
            <a:ext cx="10439400" cy="307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3500" y="6451600"/>
            <a:ext cx="10312400" cy="294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9049" y="9462862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7979" y="9456669"/>
            <a:ext cx="254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 sz="1700" spc="-50" b="1">
                <a:solidFill>
                  <a:srgbClr val="002060"/>
                </a:solidFill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903" rIns="0" bIns="0" rtlCol="0" vert="horz">
            <a:spAutoFit/>
          </a:bodyPr>
          <a:lstStyle/>
          <a:p>
            <a:pPr marL="1933575" marR="5080" indent="-1498600">
              <a:lnSpc>
                <a:spcPct val="100699"/>
              </a:lnSpc>
            </a:pPr>
            <a:r>
              <a:rPr dirty="0" sz="4800" spc="-5"/>
              <a:t>Factors </a:t>
            </a:r>
            <a:r>
              <a:rPr dirty="0" sz="4800"/>
              <a:t>Affecting</a:t>
            </a:r>
            <a:r>
              <a:rPr dirty="0" sz="4800" spc="-95"/>
              <a:t> </a:t>
            </a:r>
            <a:r>
              <a:rPr dirty="0" sz="4800" spc="-5"/>
              <a:t>Coronary  </a:t>
            </a:r>
            <a:r>
              <a:rPr dirty="0" sz="4800" spc="20"/>
              <a:t>Blood </a:t>
            </a:r>
            <a:r>
              <a:rPr dirty="0" sz="4800" spc="15"/>
              <a:t>Flow</a:t>
            </a:r>
            <a:r>
              <a:rPr dirty="0" sz="4800" spc="-290"/>
              <a:t> </a:t>
            </a:r>
            <a:r>
              <a:rPr dirty="0" sz="4800" spc="-15"/>
              <a:t>(CBF)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932939" y="3624872"/>
            <a:ext cx="254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2939" y="4285272"/>
            <a:ext cx="2540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2939" y="4945672"/>
            <a:ext cx="2540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02839" y="3274433"/>
            <a:ext cx="6833234" cy="1985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3200" spc="-10">
                <a:solidFill>
                  <a:srgbClr val="404040"/>
                </a:solidFill>
                <a:latin typeface="Century Gothic"/>
                <a:cs typeface="Century Gothic"/>
              </a:rPr>
              <a:t>Pressure </a:t>
            </a:r>
            <a:r>
              <a:rPr dirty="0" sz="3200" spc="15">
                <a:solidFill>
                  <a:srgbClr val="404040"/>
                </a:solidFill>
                <a:latin typeface="Century Gothic"/>
                <a:cs typeface="Century Gothic"/>
              </a:rPr>
              <a:t>gradient </a:t>
            </a:r>
            <a:r>
              <a:rPr dirty="0" sz="3200" spc="5">
                <a:solidFill>
                  <a:srgbClr val="404040"/>
                </a:solidFill>
                <a:latin typeface="Century Gothic"/>
                <a:cs typeface="Century Gothic"/>
              </a:rPr>
              <a:t>across </a:t>
            </a:r>
            <a:r>
              <a:rPr dirty="0" sz="3200" spc="2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3200" spc="-30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3200" spc="15">
                <a:solidFill>
                  <a:srgbClr val="404040"/>
                </a:solidFill>
                <a:latin typeface="Century Gothic"/>
                <a:cs typeface="Century Gothic"/>
              </a:rPr>
              <a:t>aorta.  </a:t>
            </a:r>
            <a:r>
              <a:rPr dirty="0" sz="3200" spc="5">
                <a:solidFill>
                  <a:srgbClr val="404040"/>
                </a:solidFill>
                <a:latin typeface="Century Gothic"/>
                <a:cs typeface="Century Gothic"/>
              </a:rPr>
              <a:t>Chemical</a:t>
            </a:r>
            <a:r>
              <a:rPr dirty="0" sz="3200" spc="-11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3200" spc="5">
                <a:solidFill>
                  <a:srgbClr val="404040"/>
                </a:solidFill>
                <a:latin typeface="Century Gothic"/>
                <a:cs typeface="Century Gothic"/>
              </a:rPr>
              <a:t>factors.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3200" spc="5">
                <a:solidFill>
                  <a:srgbClr val="404040"/>
                </a:solidFill>
                <a:latin typeface="Century Gothic"/>
                <a:cs typeface="Century Gothic"/>
              </a:rPr>
              <a:t>Neural</a:t>
            </a:r>
            <a:r>
              <a:rPr dirty="0" sz="3200" spc="-8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3200">
                <a:solidFill>
                  <a:srgbClr val="404040"/>
                </a:solidFill>
                <a:latin typeface="Century Gothic"/>
                <a:cs typeface="Century Gothic"/>
              </a:rPr>
              <a:t>factors.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707" y="1201025"/>
            <a:ext cx="9498965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5"/>
              <a:t>Pressure </a:t>
            </a:r>
            <a:r>
              <a:rPr dirty="0" sz="4400" spc="-10"/>
              <a:t>Gradient </a:t>
            </a:r>
            <a:r>
              <a:rPr dirty="0" sz="4400" spc="-20"/>
              <a:t>between </a:t>
            </a:r>
            <a:r>
              <a:rPr dirty="0" sz="4400" spc="-5"/>
              <a:t>Aorta</a:t>
            </a:r>
            <a:r>
              <a:rPr dirty="0" sz="4400" spc="215"/>
              <a:t> </a:t>
            </a:r>
            <a:r>
              <a:rPr dirty="0" sz="4400"/>
              <a:t>&amp;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577107" y="1874125"/>
            <a:ext cx="588200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 b="1">
                <a:solidFill>
                  <a:srgbClr val="FAF1D4"/>
                </a:solidFill>
                <a:latin typeface="Century Gothic"/>
                <a:cs typeface="Century Gothic"/>
              </a:rPr>
              <a:t>Ventricles </a:t>
            </a:r>
            <a:r>
              <a:rPr dirty="0" sz="4400" spc="-15" b="1">
                <a:solidFill>
                  <a:srgbClr val="FAF1D4"/>
                </a:solidFill>
                <a:latin typeface="Century Gothic"/>
                <a:cs typeface="Century Gothic"/>
              </a:rPr>
              <a:t>Affects</a:t>
            </a:r>
            <a:r>
              <a:rPr dirty="0" sz="4400" spc="15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CBF</a:t>
            </a:r>
            <a:endParaRPr sz="440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89283" y="3523500"/>
          <a:ext cx="7122795" cy="425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380"/>
                <a:gridCol w="1174370"/>
                <a:gridCol w="1174380"/>
                <a:gridCol w="1174370"/>
                <a:gridCol w="1174380"/>
                <a:gridCol w="1174380"/>
              </a:tblGrid>
              <a:tr h="1050929">
                <a:tc>
                  <a:txBody>
                    <a:bodyPr/>
                    <a:lstStyle/>
                    <a:p>
                      <a:pPr/>
                      <a:endParaRPr sz="44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508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50800">
                      <a:solidFill>
                        <a:srgbClr val="3E231A"/>
                      </a:solidFill>
                      <a:prstDash val="solid"/>
                    </a:lnT>
                    <a:lnB w="254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50800">
                      <a:solidFill>
                        <a:srgbClr val="3E231A"/>
                      </a:solidFill>
                      <a:prstDash val="solid"/>
                    </a:lnT>
                    <a:lnB w="254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1700" spc="-2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Pressure  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(mmHg)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50800">
                      <a:solidFill>
                        <a:srgbClr val="3E231A"/>
                      </a:solidFill>
                      <a:prstDash val="solid"/>
                    </a:lnT>
                    <a:lnB w="254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815" marR="259079">
                        <a:lnSpc>
                          <a:spcPct val="102899"/>
                        </a:lnSpc>
                        <a:spcBef>
                          <a:spcPts val="750"/>
                        </a:spcBef>
                      </a:pPr>
                      <a:r>
                        <a:rPr dirty="0" sz="1700" spc="-2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Pressure </a:t>
                      </a: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difference  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(mmHg) </a:t>
                      </a:r>
                      <a:r>
                        <a:rPr dirty="0" sz="1700" spc="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between  </a:t>
                      </a:r>
                      <a:r>
                        <a:rPr dirty="0" sz="1700" spc="-1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aorta</a:t>
                      </a:r>
                      <a:r>
                        <a:rPr dirty="0" sz="1700" spc="10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50800">
                      <a:solidFill>
                        <a:srgbClr val="3E231A"/>
                      </a:solidFill>
                      <a:prstDash val="solid"/>
                    </a:lnR>
                    <a:lnT w="50800">
                      <a:solidFill>
                        <a:srgbClr val="3E231A"/>
                      </a:solidFill>
                      <a:prstDash val="solid"/>
                    </a:lnT>
                    <a:lnB w="254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50920">
                <a:tc>
                  <a:txBody>
                    <a:bodyPr/>
                    <a:lstStyle/>
                    <a:p>
                      <a:pPr/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508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Aorta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815" marR="184150">
                        <a:lnSpc>
                          <a:spcPct val="102899"/>
                        </a:lnSpc>
                      </a:pP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Left  </a:t>
                      </a:r>
                      <a:r>
                        <a:rPr dirty="0" sz="1700" spc="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dirty="0" sz="1700" spc="-2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dirty="0" sz="1700" spc="-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815" marR="184150">
                        <a:lnSpc>
                          <a:spcPct val="102899"/>
                        </a:lnSpc>
                      </a:pP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Right  </a:t>
                      </a:r>
                      <a:r>
                        <a:rPr dirty="0" sz="1700" spc="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dirty="0" sz="1700" spc="-2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dirty="0" sz="1700" spc="-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815" marR="184150">
                        <a:lnSpc>
                          <a:spcPct val="102899"/>
                        </a:lnSpc>
                      </a:pP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Left  </a:t>
                      </a:r>
                      <a:r>
                        <a:rPr dirty="0" sz="1700" spc="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dirty="0" sz="1700" spc="-2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dirty="0" sz="1700" spc="-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815" marR="165100">
                        <a:lnSpc>
                          <a:spcPct val="102899"/>
                        </a:lnSpc>
                      </a:pP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Right  </a:t>
                      </a:r>
                      <a:r>
                        <a:rPr dirty="0" sz="1700" spc="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dirty="0" sz="1700" spc="-2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dirty="0" sz="1700" spc="-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dirty="0" sz="1700" spc="-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50800">
                      <a:solidFill>
                        <a:srgbClr val="3E231A"/>
                      </a:solidFill>
                      <a:prstDash val="solid"/>
                    </a:lnR>
                    <a:lnT w="254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5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-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Systole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508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120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120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508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12700">
                      <a:solidFill>
                        <a:srgbClr val="3E231A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</a:tr>
              <a:tr h="1050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-1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Diastole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508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D6A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0-2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10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0-2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127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700" spc="45" b="1">
                          <a:solidFill>
                            <a:srgbClr val="3E231A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3E231A"/>
                      </a:solidFill>
                      <a:prstDash val="solid"/>
                    </a:lnL>
                    <a:lnR w="50800">
                      <a:solidFill>
                        <a:srgbClr val="3E231A"/>
                      </a:solidFill>
                      <a:prstDash val="solid"/>
                    </a:lnR>
                    <a:lnT w="12700">
                      <a:solidFill>
                        <a:srgbClr val="3E231A"/>
                      </a:solidFill>
                      <a:prstDash val="solid"/>
                    </a:lnT>
                    <a:lnB w="50800">
                      <a:solidFill>
                        <a:srgbClr val="3E231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480" y="3627120"/>
            <a:ext cx="2032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0380" y="3521892"/>
            <a:ext cx="4221480" cy="411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6830">
              <a:lnSpc>
                <a:spcPct val="91300"/>
              </a:lnSpc>
            </a:pP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CBF </a:t>
            </a: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600" spc="1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600" spc="-25" b="1">
                <a:solidFill>
                  <a:srgbClr val="404040"/>
                </a:solidFill>
                <a:latin typeface="Century Gothic"/>
                <a:cs typeface="Century Gothic"/>
              </a:rPr>
              <a:t>side </a:t>
            </a: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 spc="20" b="1">
                <a:solidFill>
                  <a:srgbClr val="404040"/>
                </a:solidFill>
                <a:latin typeface="Century Gothic"/>
                <a:cs typeface="Century Gothic"/>
              </a:rPr>
              <a:t>not 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much affected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during  systole.</a:t>
            </a:r>
            <a:endParaRPr sz="2600">
              <a:latin typeface="Century Gothic"/>
              <a:cs typeface="Century Gothic"/>
            </a:endParaRPr>
          </a:p>
          <a:p>
            <a:pPr marL="114300" marR="5080">
              <a:lnSpc>
                <a:spcPts val="2800"/>
              </a:lnSpc>
              <a:spcBef>
                <a:spcPts val="1440"/>
              </a:spcBef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Pressure difference 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between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the aorta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ventricle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greater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during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systole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than</a:t>
            </a:r>
            <a:r>
              <a:rPr dirty="0" sz="2600" spc="-1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during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diastole,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therefore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more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flow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Right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ventricle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occurs during 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systole.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8117" y="1220990"/>
            <a:ext cx="10053955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/>
              <a:t>Chemical </a:t>
            </a:r>
            <a:r>
              <a:rPr dirty="0" sz="4400" spc="-15"/>
              <a:t>Factors Affecting</a:t>
            </a:r>
            <a:r>
              <a:rPr dirty="0" sz="4400" spc="245"/>
              <a:t> </a:t>
            </a:r>
            <a:r>
              <a:rPr dirty="0" sz="4400" spc="-20"/>
              <a:t>Coronary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4117" y="1894090"/>
            <a:ext cx="293560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5" b="1">
                <a:solidFill>
                  <a:srgbClr val="FAF1D4"/>
                </a:solidFill>
                <a:latin typeface="Century Gothic"/>
                <a:cs typeface="Century Gothic"/>
              </a:rPr>
              <a:t>Blood</a:t>
            </a:r>
            <a:r>
              <a:rPr dirty="0" sz="4400" spc="-114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Flow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664" y="3783253"/>
            <a:ext cx="215899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3264" y="3619434"/>
            <a:ext cx="6358255" cy="414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201295">
              <a:lnSpc>
                <a:spcPct val="99700"/>
              </a:lnSpc>
            </a:pPr>
            <a:r>
              <a:rPr dirty="0" sz="2800" spc="-5" b="1">
                <a:latin typeface="Century Gothic"/>
                <a:cs typeface="Century Gothic"/>
              </a:rPr>
              <a:t>Chemical </a:t>
            </a:r>
            <a:r>
              <a:rPr dirty="0" sz="2800" spc="-10" b="1">
                <a:latin typeface="Century Gothic"/>
                <a:cs typeface="Century Gothic"/>
              </a:rPr>
              <a:t>factors </a:t>
            </a:r>
            <a:r>
              <a:rPr dirty="0" sz="2800" spc="-5" b="1">
                <a:latin typeface="Century Gothic"/>
                <a:cs typeface="Century Gothic"/>
              </a:rPr>
              <a:t>causing </a:t>
            </a:r>
            <a:r>
              <a:rPr dirty="0" sz="2800" b="1">
                <a:latin typeface="Century Gothic"/>
                <a:cs typeface="Century Gothic"/>
              </a:rPr>
              <a:t>Coronary  </a:t>
            </a:r>
            <a:r>
              <a:rPr dirty="0" sz="2800" spc="-15" b="1">
                <a:latin typeface="Century Gothic"/>
                <a:cs typeface="Century Gothic"/>
              </a:rPr>
              <a:t>vasodilatation </a:t>
            </a:r>
            <a:r>
              <a:rPr dirty="0" sz="2800" b="1">
                <a:latin typeface="Century Gothic"/>
                <a:cs typeface="Century Gothic"/>
              </a:rPr>
              <a:t>(Increased </a:t>
            </a:r>
            <a:r>
              <a:rPr dirty="0" sz="2800" spc="-5" b="1">
                <a:latin typeface="Century Gothic"/>
                <a:cs typeface="Century Gothic"/>
              </a:rPr>
              <a:t>coronary  blood</a:t>
            </a:r>
            <a:r>
              <a:rPr dirty="0" sz="2800" spc="-114" b="1">
                <a:latin typeface="Century Gothic"/>
                <a:cs typeface="Century Gothic"/>
              </a:rPr>
              <a:t> </a:t>
            </a:r>
            <a:r>
              <a:rPr dirty="0" sz="2800" spc="5" b="1">
                <a:latin typeface="Century Gothic"/>
                <a:cs typeface="Century Gothic"/>
              </a:rPr>
              <a:t>flow):</a:t>
            </a:r>
            <a:endParaRPr sz="2800">
              <a:latin typeface="Century Gothic"/>
              <a:cs typeface="Century Gothic"/>
            </a:endParaRPr>
          </a:p>
          <a:p>
            <a:pPr marL="431800" indent="-342900">
              <a:lnSpc>
                <a:spcPct val="100000"/>
              </a:lnSpc>
              <a:spcBef>
                <a:spcPts val="2340"/>
              </a:spcBef>
              <a:buClr>
                <a:srgbClr val="B01513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 sz="2400" spc="-5">
                <a:latin typeface="Century Gothic"/>
                <a:cs typeface="Century Gothic"/>
              </a:rPr>
              <a:t>Lack </a:t>
            </a:r>
            <a:r>
              <a:rPr dirty="0" sz="2400" spc="10">
                <a:latin typeface="Century Gothic"/>
                <a:cs typeface="Century Gothic"/>
              </a:rPr>
              <a:t>of</a:t>
            </a:r>
            <a:r>
              <a:rPr dirty="0" sz="2400" spc="-70">
                <a:latin typeface="Century Gothic"/>
                <a:cs typeface="Century Gothic"/>
              </a:rPr>
              <a:t> </a:t>
            </a:r>
            <a:r>
              <a:rPr dirty="0" sz="2400" spc="20">
                <a:latin typeface="Century Gothic"/>
                <a:cs typeface="Century Gothic"/>
              </a:rPr>
              <a:t>oxygen.</a:t>
            </a:r>
            <a:endParaRPr sz="2400">
              <a:latin typeface="Century Gothic"/>
              <a:cs typeface="Century Gothic"/>
            </a:endParaRPr>
          </a:p>
          <a:p>
            <a:pPr marL="431800" indent="-342900">
              <a:lnSpc>
                <a:spcPct val="100000"/>
              </a:lnSpc>
              <a:spcBef>
                <a:spcPts val="20"/>
              </a:spcBef>
              <a:buClr>
                <a:srgbClr val="B01513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 sz="2400">
                <a:latin typeface="Century Gothic"/>
                <a:cs typeface="Century Gothic"/>
              </a:rPr>
              <a:t>Increased </a:t>
            </a:r>
            <a:r>
              <a:rPr dirty="0" sz="2400" spc="5">
                <a:latin typeface="Century Gothic"/>
                <a:cs typeface="Century Gothic"/>
              </a:rPr>
              <a:t>local </a:t>
            </a:r>
            <a:r>
              <a:rPr dirty="0" sz="2400" spc="10">
                <a:latin typeface="Century Gothic"/>
                <a:cs typeface="Century Gothic"/>
              </a:rPr>
              <a:t>concentration of</a:t>
            </a:r>
            <a:r>
              <a:rPr dirty="0" sz="2400" spc="-370">
                <a:latin typeface="Century Gothic"/>
                <a:cs typeface="Century Gothic"/>
              </a:rPr>
              <a:t> </a:t>
            </a:r>
            <a:r>
              <a:rPr dirty="0" sz="2400" spc="20">
                <a:latin typeface="Century Gothic"/>
                <a:cs typeface="Century Gothic"/>
              </a:rPr>
              <a:t>Co</a:t>
            </a:r>
            <a:r>
              <a:rPr dirty="0" sz="1600" spc="20">
                <a:latin typeface="Century Gothic"/>
                <a:cs typeface="Century Gothic"/>
              </a:rPr>
              <a:t>2</a:t>
            </a:r>
            <a:r>
              <a:rPr dirty="0" sz="2400" spc="20"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31800" indent="-342900">
              <a:lnSpc>
                <a:spcPct val="100000"/>
              </a:lnSpc>
              <a:spcBef>
                <a:spcPts val="20"/>
              </a:spcBef>
              <a:buClr>
                <a:srgbClr val="B01513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 sz="2400">
                <a:latin typeface="Century Gothic"/>
                <a:cs typeface="Century Gothic"/>
              </a:rPr>
              <a:t>Increased </a:t>
            </a:r>
            <a:r>
              <a:rPr dirty="0" sz="2400" spc="5">
                <a:latin typeface="Century Gothic"/>
                <a:cs typeface="Century Gothic"/>
              </a:rPr>
              <a:t>local </a:t>
            </a:r>
            <a:r>
              <a:rPr dirty="0" sz="2400" spc="10">
                <a:latin typeface="Century Gothic"/>
                <a:cs typeface="Century Gothic"/>
              </a:rPr>
              <a:t>concentration of</a:t>
            </a:r>
            <a:r>
              <a:rPr dirty="0" sz="2400" spc="-290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H</a:t>
            </a:r>
            <a:r>
              <a:rPr dirty="0" baseline="27777" sz="2400" spc="-30">
                <a:latin typeface="Century Gothic"/>
                <a:cs typeface="Century Gothic"/>
              </a:rPr>
              <a:t>+ </a:t>
            </a:r>
            <a:r>
              <a:rPr dirty="0" sz="2400" spc="15">
                <a:latin typeface="Century Gothic"/>
                <a:cs typeface="Century Gothic"/>
              </a:rPr>
              <a:t>ion.</a:t>
            </a:r>
            <a:endParaRPr sz="2400">
              <a:latin typeface="Century Gothic"/>
              <a:cs typeface="Century Gothic"/>
            </a:endParaRPr>
          </a:p>
          <a:p>
            <a:pPr marL="431800" indent="-342900">
              <a:lnSpc>
                <a:spcPct val="100000"/>
              </a:lnSpc>
              <a:spcBef>
                <a:spcPts val="20"/>
              </a:spcBef>
              <a:buClr>
                <a:srgbClr val="B01513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 sz="2400">
                <a:latin typeface="Century Gothic"/>
                <a:cs typeface="Century Gothic"/>
              </a:rPr>
              <a:t>Increased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5">
                <a:latin typeface="Century Gothic"/>
                <a:cs typeface="Century Gothic"/>
              </a:rPr>
              <a:t>local</a:t>
            </a:r>
            <a:r>
              <a:rPr dirty="0" sz="2400" spc="-55">
                <a:latin typeface="Century Gothic"/>
                <a:cs typeface="Century Gothic"/>
              </a:rPr>
              <a:t> </a:t>
            </a:r>
            <a:r>
              <a:rPr dirty="0" sz="2400" spc="10">
                <a:latin typeface="Century Gothic"/>
                <a:cs typeface="Century Gothic"/>
              </a:rPr>
              <a:t>concentration</a:t>
            </a:r>
            <a:r>
              <a:rPr dirty="0" sz="2400" spc="-235">
                <a:latin typeface="Century Gothic"/>
                <a:cs typeface="Century Gothic"/>
              </a:rPr>
              <a:t> </a:t>
            </a:r>
            <a:r>
              <a:rPr dirty="0" sz="2400" spc="10">
                <a:latin typeface="Century Gothic"/>
                <a:cs typeface="Century Gothic"/>
              </a:rPr>
              <a:t>of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k</a:t>
            </a:r>
            <a:r>
              <a:rPr dirty="0" sz="2400" spc="-270">
                <a:latin typeface="Century Gothic"/>
                <a:cs typeface="Century Gothic"/>
              </a:rPr>
              <a:t> </a:t>
            </a:r>
            <a:r>
              <a:rPr dirty="0" baseline="27777" sz="2400">
                <a:latin typeface="Century Gothic"/>
                <a:cs typeface="Century Gothic"/>
              </a:rPr>
              <a:t>+</a:t>
            </a:r>
            <a:r>
              <a:rPr dirty="0" baseline="27777" sz="2400" spc="44">
                <a:latin typeface="Century Gothic"/>
                <a:cs typeface="Century Gothic"/>
              </a:rPr>
              <a:t> </a:t>
            </a:r>
            <a:r>
              <a:rPr dirty="0" sz="2400" spc="15">
                <a:latin typeface="Century Gothic"/>
                <a:cs typeface="Century Gothic"/>
              </a:rPr>
              <a:t>ion.</a:t>
            </a:r>
            <a:endParaRPr sz="2400">
              <a:latin typeface="Century Gothic"/>
              <a:cs typeface="Century Gothic"/>
            </a:endParaRPr>
          </a:p>
          <a:p>
            <a:pPr marL="431800" marR="716280" indent="-342900">
              <a:lnSpc>
                <a:spcPct val="99000"/>
              </a:lnSpc>
              <a:spcBef>
                <a:spcPts val="45"/>
              </a:spcBef>
              <a:buClr>
                <a:srgbClr val="B01513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 sz="2400">
                <a:latin typeface="Century Gothic"/>
                <a:cs typeface="Century Gothic"/>
              </a:rPr>
              <a:t>Increased </a:t>
            </a:r>
            <a:r>
              <a:rPr dirty="0" sz="2400" spc="5">
                <a:latin typeface="Century Gothic"/>
                <a:cs typeface="Century Gothic"/>
              </a:rPr>
              <a:t>local </a:t>
            </a:r>
            <a:r>
              <a:rPr dirty="0" sz="2400" spc="10">
                <a:latin typeface="Century Gothic"/>
                <a:cs typeface="Century Gothic"/>
              </a:rPr>
              <a:t>concentration of  </a:t>
            </a:r>
            <a:r>
              <a:rPr dirty="0" sz="2400" spc="-10">
                <a:latin typeface="Century Gothic"/>
                <a:cs typeface="Century Gothic"/>
              </a:rPr>
              <a:t>Lactate, Prostaglandin, </a:t>
            </a:r>
            <a:r>
              <a:rPr dirty="0" sz="2400" spc="10">
                <a:latin typeface="Century Gothic"/>
                <a:cs typeface="Century Gothic"/>
              </a:rPr>
              <a:t>Adenosine,  Adenine</a:t>
            </a:r>
            <a:r>
              <a:rPr dirty="0" sz="2400" spc="-160">
                <a:latin typeface="Century Gothic"/>
                <a:cs typeface="Century Gothic"/>
              </a:rPr>
              <a:t> </a:t>
            </a:r>
            <a:r>
              <a:rPr dirty="0" sz="2400" spc="10">
                <a:latin typeface="Century Gothic"/>
                <a:cs typeface="Century Gothic"/>
              </a:rPr>
              <a:t>nucleotides.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2200" y="3086100"/>
            <a:ext cx="5080000" cy="543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1199324"/>
            <a:ext cx="9187815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Neural </a:t>
            </a:r>
            <a:r>
              <a:rPr dirty="0" sz="4400" spc="-15"/>
              <a:t>Factors </a:t>
            </a:r>
            <a:r>
              <a:rPr dirty="0" sz="4400" spc="-10"/>
              <a:t>Affecting</a:t>
            </a:r>
            <a:r>
              <a:rPr dirty="0" sz="4400" spc="85"/>
              <a:t> </a:t>
            </a:r>
            <a:r>
              <a:rPr dirty="0" sz="4400" spc="-20"/>
              <a:t>Coronary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8308" y="1872424"/>
            <a:ext cx="293560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5" b="1">
                <a:solidFill>
                  <a:srgbClr val="FAF1D4"/>
                </a:solidFill>
                <a:latin typeface="Century Gothic"/>
                <a:cs typeface="Century Gothic"/>
              </a:rPr>
              <a:t>Blood</a:t>
            </a:r>
            <a:r>
              <a:rPr dirty="0" sz="4400" spc="-114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Flow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0410" y="3872649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0410" y="4723549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6010" y="3707549"/>
            <a:ext cx="4999990" cy="1283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Century Gothic"/>
                <a:cs typeface="Century Gothic"/>
              </a:rPr>
              <a:t>Sympathetic</a:t>
            </a:r>
            <a:r>
              <a:rPr dirty="0" sz="2800" spc="65">
                <a:latin typeface="Century Gothic"/>
                <a:cs typeface="Century Gothic"/>
              </a:rPr>
              <a:t> </a:t>
            </a:r>
            <a:r>
              <a:rPr dirty="0" sz="2800" spc="-10">
                <a:latin typeface="Century Gothic"/>
                <a:cs typeface="Century Gothic"/>
              </a:rPr>
              <a:t>stimulation.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latin typeface="Century Gothic"/>
                <a:cs typeface="Century Gothic"/>
              </a:rPr>
              <a:t>Parasympathetic</a:t>
            </a:r>
            <a:r>
              <a:rPr dirty="0" sz="2800" spc="195">
                <a:latin typeface="Century Gothic"/>
                <a:cs typeface="Century Gothic"/>
              </a:rPr>
              <a:t> </a:t>
            </a:r>
            <a:r>
              <a:rPr dirty="0" sz="2800" spc="-10">
                <a:latin typeface="Century Gothic"/>
                <a:cs typeface="Century Gothic"/>
              </a:rPr>
              <a:t>stimulation.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376" y="1197356"/>
            <a:ext cx="9683115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/>
              <a:t>Effect </a:t>
            </a:r>
            <a:r>
              <a:rPr dirty="0" sz="4400" spc="-10"/>
              <a:t>of Sympathetic </a:t>
            </a:r>
            <a:r>
              <a:rPr dirty="0" sz="4400" spc="-5"/>
              <a:t>Stimulation</a:t>
            </a:r>
            <a:r>
              <a:rPr dirty="0" sz="4400" spc="90"/>
              <a:t> </a:t>
            </a:r>
            <a:r>
              <a:rPr dirty="0" sz="4400" spc="-10"/>
              <a:t>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24376" y="1870456"/>
            <a:ext cx="561657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 b="1">
                <a:solidFill>
                  <a:srgbClr val="FAF1D4"/>
                </a:solidFill>
                <a:latin typeface="Century Gothic"/>
                <a:cs typeface="Century Gothic"/>
              </a:rPr>
              <a:t>Coronary </a:t>
            </a:r>
            <a:r>
              <a:rPr dirty="0" sz="4400" spc="5" b="1">
                <a:solidFill>
                  <a:srgbClr val="FAF1D4"/>
                </a:solidFill>
                <a:latin typeface="Century Gothic"/>
                <a:cs typeface="Century Gothic"/>
              </a:rPr>
              <a:t>Blood</a:t>
            </a:r>
            <a:r>
              <a:rPr dirty="0" sz="4400" spc="-55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Flow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655" y="3364700"/>
            <a:ext cx="190500" cy="16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7655" y="5523700"/>
            <a:ext cx="2032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3055" y="7657300"/>
            <a:ext cx="2032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87055" y="3199600"/>
            <a:ext cx="9955530" cy="591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600" spc="-5" b="1">
                <a:latin typeface="Century Gothic"/>
                <a:cs typeface="Century Gothic"/>
              </a:rPr>
              <a:t>Coronary arteries</a:t>
            </a:r>
            <a:r>
              <a:rPr dirty="0" sz="2600" spc="55" b="1">
                <a:latin typeface="Century Gothic"/>
                <a:cs typeface="Century Gothic"/>
              </a:rPr>
              <a:t> </a:t>
            </a:r>
            <a:r>
              <a:rPr dirty="0" sz="2600" spc="15" b="1">
                <a:latin typeface="Century Gothic"/>
                <a:cs typeface="Century Gothic"/>
              </a:rPr>
              <a:t>have:</a:t>
            </a:r>
            <a:endParaRPr sz="2600">
              <a:latin typeface="Century Gothic"/>
              <a:cs typeface="Century Gothic"/>
            </a:endParaRPr>
          </a:p>
          <a:p>
            <a:pPr marL="177800" marR="729615" indent="-165100">
              <a:lnSpc>
                <a:spcPts val="3400"/>
              </a:lnSpc>
              <a:spcBef>
                <a:spcPts val="160"/>
              </a:spcBef>
              <a:buChar char="-"/>
              <a:tabLst>
                <a:tab pos="203200" algn="l"/>
              </a:tabLst>
            </a:pPr>
            <a:r>
              <a:rPr dirty="0" sz="2400" spc="5">
                <a:latin typeface="Century Gothic"/>
                <a:cs typeface="Century Gothic"/>
              </a:rPr>
              <a:t>Alpha </a:t>
            </a:r>
            <a:r>
              <a:rPr dirty="0" sz="2400">
                <a:latin typeface="Century Gothic"/>
                <a:cs typeface="Century Gothic"/>
              </a:rPr>
              <a:t>Adrenergic receptors, </a:t>
            </a:r>
            <a:r>
              <a:rPr dirty="0" sz="2400" spc="15">
                <a:latin typeface="Century Gothic"/>
                <a:cs typeface="Century Gothic"/>
              </a:rPr>
              <a:t>which </a:t>
            </a:r>
            <a:r>
              <a:rPr dirty="0" sz="2400">
                <a:latin typeface="Century Gothic"/>
                <a:cs typeface="Century Gothic"/>
              </a:rPr>
              <a:t>mediate</a:t>
            </a:r>
            <a:r>
              <a:rPr dirty="0" sz="2400" spc="-3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vasoconstriction  </a:t>
            </a:r>
            <a:r>
              <a:rPr dirty="0" sz="2400" spc="10">
                <a:latin typeface="Century Gothic"/>
                <a:cs typeface="Century Gothic"/>
              </a:rPr>
              <a:t>(more</a:t>
            </a:r>
            <a:r>
              <a:rPr dirty="0" sz="2400" spc="-90">
                <a:latin typeface="Century Gothic"/>
                <a:cs typeface="Century Gothic"/>
              </a:rPr>
              <a:t> </a:t>
            </a:r>
            <a:r>
              <a:rPr dirty="0" sz="2400" spc="-5">
                <a:latin typeface="Century Gothic"/>
                <a:cs typeface="Century Gothic"/>
              </a:rPr>
              <a:t>epicardial.)</a:t>
            </a:r>
            <a:endParaRPr sz="2400">
              <a:latin typeface="Century Gothic"/>
              <a:cs typeface="Century Gothic"/>
            </a:endParaRPr>
          </a:p>
          <a:p>
            <a:pPr marL="254000" marR="264795" indent="-241300">
              <a:lnSpc>
                <a:spcPct val="100699"/>
              </a:lnSpc>
              <a:spcBef>
                <a:spcPts val="100"/>
              </a:spcBef>
              <a:buChar char="-"/>
              <a:tabLst>
                <a:tab pos="203200" algn="l"/>
              </a:tabLst>
            </a:pPr>
            <a:r>
              <a:rPr dirty="0" sz="2400" spc="10">
                <a:latin typeface="Century Gothic"/>
                <a:cs typeface="Century Gothic"/>
              </a:rPr>
              <a:t>Beta </a:t>
            </a:r>
            <a:r>
              <a:rPr dirty="0" sz="2400">
                <a:latin typeface="Century Gothic"/>
                <a:cs typeface="Century Gothic"/>
              </a:rPr>
              <a:t>Adrenergic receptors, </a:t>
            </a:r>
            <a:r>
              <a:rPr dirty="0" sz="2400" spc="20">
                <a:latin typeface="Century Gothic"/>
                <a:cs typeface="Century Gothic"/>
              </a:rPr>
              <a:t>which </a:t>
            </a:r>
            <a:r>
              <a:rPr dirty="0" sz="2400" spc="-5">
                <a:latin typeface="Century Gothic"/>
                <a:cs typeface="Century Gothic"/>
              </a:rPr>
              <a:t>mediate </a:t>
            </a:r>
            <a:r>
              <a:rPr dirty="0" sz="2400" spc="-15">
                <a:latin typeface="Century Gothic"/>
                <a:cs typeface="Century Gothic"/>
              </a:rPr>
              <a:t>vasodilatation</a:t>
            </a:r>
            <a:r>
              <a:rPr dirty="0" sz="2400" spc="-180">
                <a:latin typeface="Century Gothic"/>
                <a:cs typeface="Century Gothic"/>
              </a:rPr>
              <a:t> </a:t>
            </a:r>
            <a:r>
              <a:rPr dirty="0" sz="2400" spc="10">
                <a:latin typeface="Century Gothic"/>
                <a:cs typeface="Century Gothic"/>
              </a:rPr>
              <a:t>(more  </a:t>
            </a:r>
            <a:r>
              <a:rPr dirty="0" sz="2400" spc="5">
                <a:latin typeface="Century Gothic"/>
                <a:cs typeface="Century Gothic"/>
              </a:rPr>
              <a:t>in the intramuscular</a:t>
            </a:r>
            <a:r>
              <a:rPr dirty="0" sz="2400" spc="-229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arteries.)</a:t>
            </a:r>
            <a:endParaRPr sz="2400">
              <a:latin typeface="Century Gothic"/>
              <a:cs typeface="Century Gothic"/>
            </a:endParaRPr>
          </a:p>
          <a:p>
            <a:pPr marL="63500">
              <a:lnSpc>
                <a:spcPts val="3110"/>
              </a:lnSpc>
              <a:spcBef>
                <a:spcPts val="1220"/>
              </a:spcBef>
            </a:pPr>
            <a:r>
              <a:rPr dirty="0" sz="2600" spc="-5" b="1">
                <a:latin typeface="Century Gothic"/>
                <a:cs typeface="Century Gothic"/>
              </a:rPr>
              <a:t>Indirect </a:t>
            </a:r>
            <a:r>
              <a:rPr dirty="0" sz="2600" spc="5" b="1">
                <a:latin typeface="Century Gothic"/>
                <a:cs typeface="Century Gothic"/>
              </a:rPr>
              <a:t>effect </a:t>
            </a:r>
            <a:r>
              <a:rPr dirty="0" sz="2600" spc="15" b="1">
                <a:latin typeface="Century Gothic"/>
                <a:cs typeface="Century Gothic"/>
              </a:rPr>
              <a:t>of </a:t>
            </a:r>
            <a:r>
              <a:rPr dirty="0" sz="2600" spc="-5" b="1">
                <a:latin typeface="Century Gothic"/>
                <a:cs typeface="Century Gothic"/>
              </a:rPr>
              <a:t>sympathetic</a:t>
            </a:r>
            <a:r>
              <a:rPr dirty="0" sz="2600" spc="-95" b="1">
                <a:latin typeface="Century Gothic"/>
                <a:cs typeface="Century Gothic"/>
              </a:rPr>
              <a:t> </a:t>
            </a:r>
            <a:r>
              <a:rPr dirty="0" sz="2600" spc="-5" b="1">
                <a:latin typeface="Century Gothic"/>
                <a:cs typeface="Century Gothic"/>
              </a:rPr>
              <a:t>stimulation:</a:t>
            </a:r>
            <a:endParaRPr sz="2600">
              <a:latin typeface="Century Gothic"/>
              <a:cs typeface="Century Gothic"/>
            </a:endParaRPr>
          </a:p>
          <a:p>
            <a:pPr marL="127000" marR="207010">
              <a:lnSpc>
                <a:spcPts val="3100"/>
              </a:lnSpc>
              <a:spcBef>
                <a:spcPts val="110"/>
              </a:spcBef>
            </a:pPr>
            <a:r>
              <a:rPr dirty="0" sz="2600">
                <a:latin typeface="Century Gothic"/>
                <a:cs typeface="Century Gothic"/>
              </a:rPr>
              <a:t>Sympathetic </a:t>
            </a:r>
            <a:r>
              <a:rPr dirty="0" sz="2600" spc="-10">
                <a:latin typeface="Century Gothic"/>
                <a:cs typeface="Century Gothic"/>
              </a:rPr>
              <a:t>stimulation </a:t>
            </a:r>
            <a:r>
              <a:rPr dirty="0" sz="2600" spc="-15">
                <a:latin typeface="Century Gothic"/>
                <a:cs typeface="Century Gothic"/>
              </a:rPr>
              <a:t>in </a:t>
            </a:r>
            <a:r>
              <a:rPr dirty="0" sz="2600" spc="5">
                <a:latin typeface="Century Gothic"/>
                <a:cs typeface="Century Gothic"/>
              </a:rPr>
              <a:t>intact body </a:t>
            </a:r>
            <a:r>
              <a:rPr dirty="0" sz="2600" spc="-5">
                <a:latin typeface="Century Gothic"/>
                <a:cs typeface="Century Gothic"/>
              </a:rPr>
              <a:t>will </a:t>
            </a:r>
            <a:r>
              <a:rPr dirty="0" sz="2600">
                <a:latin typeface="Century Gothic"/>
                <a:cs typeface="Century Gothic"/>
              </a:rPr>
              <a:t>lead </a:t>
            </a:r>
            <a:r>
              <a:rPr dirty="0" sz="2600" spc="5">
                <a:latin typeface="Century Gothic"/>
                <a:cs typeface="Century Gothic"/>
              </a:rPr>
              <a:t>to </a:t>
            </a:r>
            <a:r>
              <a:rPr dirty="0" sz="2600">
                <a:latin typeface="Century Gothic"/>
                <a:cs typeface="Century Gothic"/>
              </a:rPr>
              <a:t>release </a:t>
            </a:r>
            <a:r>
              <a:rPr dirty="0" sz="2600" spc="-5">
                <a:latin typeface="Century Gothic"/>
                <a:cs typeface="Century Gothic"/>
              </a:rPr>
              <a:t>of  </a:t>
            </a:r>
            <a:r>
              <a:rPr dirty="0" sz="2600">
                <a:latin typeface="Century Gothic"/>
                <a:cs typeface="Century Gothic"/>
              </a:rPr>
              <a:t>adrenaline &amp; </a:t>
            </a:r>
            <a:r>
              <a:rPr dirty="0" sz="2600" spc="5">
                <a:latin typeface="Century Gothic"/>
                <a:cs typeface="Century Gothic"/>
              </a:rPr>
              <a:t>noradrenaline, </a:t>
            </a:r>
            <a:r>
              <a:rPr dirty="0" sz="2600">
                <a:latin typeface="Century Gothic"/>
                <a:cs typeface="Century Gothic"/>
              </a:rPr>
              <a:t>increasing </a:t>
            </a:r>
            <a:r>
              <a:rPr dirty="0" sz="2600" spc="10">
                <a:latin typeface="Century Gothic"/>
                <a:cs typeface="Century Gothic"/>
              </a:rPr>
              <a:t>HR </a:t>
            </a:r>
            <a:r>
              <a:rPr dirty="0" sz="2600">
                <a:latin typeface="Century Gothic"/>
                <a:cs typeface="Century Gothic"/>
              </a:rPr>
              <a:t>&amp; force</a:t>
            </a:r>
            <a:r>
              <a:rPr dirty="0" sz="2600" spc="-275">
                <a:latin typeface="Century Gothic"/>
                <a:cs typeface="Century Gothic"/>
              </a:rPr>
              <a:t> </a:t>
            </a:r>
            <a:r>
              <a:rPr dirty="0" sz="2600" spc="-5">
                <a:latin typeface="Century Gothic"/>
                <a:cs typeface="Century Gothic"/>
              </a:rPr>
              <a:t>of</a:t>
            </a:r>
            <a:endParaRPr sz="2600">
              <a:latin typeface="Century Gothic"/>
              <a:cs typeface="Century Gothic"/>
            </a:endParaRPr>
          </a:p>
          <a:p>
            <a:pPr marL="127000" marR="1175385">
              <a:lnSpc>
                <a:spcPts val="3100"/>
              </a:lnSpc>
              <a:spcBef>
                <a:spcPts val="100"/>
              </a:spcBef>
            </a:pPr>
            <a:r>
              <a:rPr dirty="0" sz="2600" spc="5">
                <a:latin typeface="Century Gothic"/>
                <a:cs typeface="Century Gothic"/>
              </a:rPr>
              <a:t>contraction. </a:t>
            </a:r>
            <a:r>
              <a:rPr dirty="0" sz="2600" spc="-5">
                <a:latin typeface="Century Gothic"/>
                <a:cs typeface="Century Gothic"/>
              </a:rPr>
              <a:t>Vasodilator </a:t>
            </a:r>
            <a:r>
              <a:rPr dirty="0" sz="2600">
                <a:latin typeface="Century Gothic"/>
                <a:cs typeface="Century Gothic"/>
              </a:rPr>
              <a:t>metabolites </a:t>
            </a:r>
            <a:r>
              <a:rPr dirty="0" sz="2600" spc="-5">
                <a:latin typeface="Century Gothic"/>
                <a:cs typeface="Century Gothic"/>
              </a:rPr>
              <a:t>will </a:t>
            </a:r>
            <a:r>
              <a:rPr dirty="0" sz="2600" spc="10">
                <a:latin typeface="Century Gothic"/>
                <a:cs typeface="Century Gothic"/>
              </a:rPr>
              <a:t>be</a:t>
            </a:r>
            <a:r>
              <a:rPr dirty="0" sz="2600" spc="-140">
                <a:latin typeface="Century Gothic"/>
                <a:cs typeface="Century Gothic"/>
              </a:rPr>
              <a:t> </a:t>
            </a:r>
            <a:r>
              <a:rPr dirty="0" sz="2600" spc="5">
                <a:latin typeface="Century Gothic"/>
                <a:cs typeface="Century Gothic"/>
              </a:rPr>
              <a:t>increased  </a:t>
            </a:r>
            <a:r>
              <a:rPr dirty="0" sz="2600">
                <a:latin typeface="Century Gothic"/>
                <a:cs typeface="Century Gothic"/>
              </a:rPr>
              <a:t>leading </a:t>
            </a:r>
            <a:r>
              <a:rPr dirty="0" sz="2600" spc="5">
                <a:latin typeface="Century Gothic"/>
                <a:cs typeface="Century Gothic"/>
              </a:rPr>
              <a:t>to coronary</a:t>
            </a:r>
            <a:r>
              <a:rPr dirty="0" sz="2600" spc="-145">
                <a:latin typeface="Century Gothic"/>
                <a:cs typeface="Century Gothic"/>
              </a:rPr>
              <a:t> </a:t>
            </a:r>
            <a:r>
              <a:rPr dirty="0" sz="2600" spc="-5">
                <a:latin typeface="Century Gothic"/>
                <a:cs typeface="Century Gothic"/>
              </a:rPr>
              <a:t>vasodilatation.</a:t>
            </a:r>
            <a:endParaRPr sz="2600">
              <a:latin typeface="Century Gothic"/>
              <a:cs typeface="Century Gothic"/>
            </a:endParaRPr>
          </a:p>
          <a:p>
            <a:pPr marL="76200">
              <a:lnSpc>
                <a:spcPts val="3110"/>
              </a:lnSpc>
              <a:spcBef>
                <a:spcPts val="1080"/>
              </a:spcBef>
            </a:pPr>
            <a:r>
              <a:rPr dirty="0" sz="2600" spc="-5" b="1">
                <a:latin typeface="Century Gothic"/>
                <a:cs typeface="Century Gothic"/>
              </a:rPr>
              <a:t>Direct </a:t>
            </a:r>
            <a:r>
              <a:rPr dirty="0" sz="2600" spc="5" b="1">
                <a:latin typeface="Century Gothic"/>
                <a:cs typeface="Century Gothic"/>
              </a:rPr>
              <a:t>effect </a:t>
            </a:r>
            <a:r>
              <a:rPr dirty="0" sz="2600" spc="15" b="1">
                <a:latin typeface="Century Gothic"/>
                <a:cs typeface="Century Gothic"/>
              </a:rPr>
              <a:t>of </a:t>
            </a:r>
            <a:r>
              <a:rPr dirty="0" sz="2600" spc="-5" b="1">
                <a:latin typeface="Century Gothic"/>
                <a:cs typeface="Century Gothic"/>
              </a:rPr>
              <a:t>sympathetic</a:t>
            </a:r>
            <a:r>
              <a:rPr dirty="0" sz="2600" spc="-120" b="1">
                <a:latin typeface="Century Gothic"/>
                <a:cs typeface="Century Gothic"/>
              </a:rPr>
              <a:t> </a:t>
            </a:r>
            <a:r>
              <a:rPr dirty="0" sz="2600" spc="-5" b="1">
                <a:latin typeface="Century Gothic"/>
                <a:cs typeface="Century Gothic"/>
              </a:rPr>
              <a:t>stimulation:</a:t>
            </a:r>
            <a:endParaRPr sz="2600">
              <a:latin typeface="Century Gothic"/>
              <a:cs typeface="Century Gothic"/>
            </a:endParaRPr>
          </a:p>
          <a:p>
            <a:pPr marL="190500" marR="5080" indent="-12700">
              <a:lnSpc>
                <a:spcPts val="3100"/>
              </a:lnSpc>
              <a:spcBef>
                <a:spcPts val="110"/>
              </a:spcBef>
            </a:pPr>
            <a:r>
              <a:rPr dirty="0" sz="2600" spc="-5">
                <a:latin typeface="Century Gothic"/>
                <a:cs typeface="Century Gothic"/>
              </a:rPr>
              <a:t>Experimentally, injection of </a:t>
            </a:r>
            <a:r>
              <a:rPr dirty="0" sz="2600" spc="5">
                <a:latin typeface="Century Gothic"/>
                <a:cs typeface="Century Gothic"/>
              </a:rPr>
              <a:t>noradrenalin </a:t>
            </a:r>
            <a:r>
              <a:rPr dirty="0" sz="2600">
                <a:latin typeface="Century Gothic"/>
                <a:cs typeface="Century Gothic"/>
              </a:rPr>
              <a:t>after </a:t>
            </a:r>
            <a:r>
              <a:rPr dirty="0" sz="2600" spc="-5">
                <a:latin typeface="Century Gothic"/>
                <a:cs typeface="Century Gothic"/>
              </a:rPr>
              <a:t>blocking of </a:t>
            </a:r>
            <a:r>
              <a:rPr dirty="0" sz="2600" spc="5">
                <a:latin typeface="Century Gothic"/>
                <a:cs typeface="Century Gothic"/>
              </a:rPr>
              <a:t>the  </a:t>
            </a:r>
            <a:r>
              <a:rPr dirty="0" sz="2600" spc="10">
                <a:latin typeface="Century Gothic"/>
                <a:cs typeface="Century Gothic"/>
              </a:rPr>
              <a:t>beta </a:t>
            </a:r>
            <a:r>
              <a:rPr dirty="0" sz="2600">
                <a:latin typeface="Century Gothic"/>
                <a:cs typeface="Century Gothic"/>
              </a:rPr>
              <a:t>adrenergic </a:t>
            </a:r>
            <a:r>
              <a:rPr dirty="0" sz="2600" spc="10">
                <a:latin typeface="Century Gothic"/>
                <a:cs typeface="Century Gothic"/>
              </a:rPr>
              <a:t>receptors </a:t>
            </a:r>
            <a:r>
              <a:rPr dirty="0" sz="2600" spc="-15">
                <a:latin typeface="Century Gothic"/>
                <a:cs typeface="Century Gothic"/>
              </a:rPr>
              <a:t>in </a:t>
            </a:r>
            <a:r>
              <a:rPr dirty="0" sz="2600" spc="5">
                <a:latin typeface="Century Gothic"/>
                <a:cs typeface="Century Gothic"/>
              </a:rPr>
              <a:t>un-anesthetized </a:t>
            </a:r>
            <a:r>
              <a:rPr dirty="0" sz="2600" spc="-10">
                <a:latin typeface="Century Gothic"/>
                <a:cs typeface="Century Gothic"/>
              </a:rPr>
              <a:t>animals</a:t>
            </a:r>
            <a:r>
              <a:rPr dirty="0" sz="2600" spc="-265">
                <a:latin typeface="Century Gothic"/>
                <a:cs typeface="Century Gothic"/>
              </a:rPr>
              <a:t> </a:t>
            </a:r>
            <a:r>
              <a:rPr dirty="0" sz="2600" spc="-10">
                <a:latin typeface="Century Gothic"/>
                <a:cs typeface="Century Gothic"/>
              </a:rPr>
              <a:t>elicits</a:t>
            </a:r>
            <a:endParaRPr sz="2600">
              <a:latin typeface="Century Gothic"/>
              <a:cs typeface="Century Gothic"/>
            </a:endParaRPr>
          </a:p>
          <a:p>
            <a:pPr marL="190500">
              <a:lnSpc>
                <a:spcPts val="3100"/>
              </a:lnSpc>
            </a:pPr>
            <a:r>
              <a:rPr dirty="0" sz="2600" spc="5">
                <a:latin typeface="Century Gothic"/>
                <a:cs typeface="Century Gothic"/>
              </a:rPr>
              <a:t>coronary</a:t>
            </a:r>
            <a:r>
              <a:rPr dirty="0" sz="2600" spc="-80">
                <a:latin typeface="Century Gothic"/>
                <a:cs typeface="Century Gothic"/>
              </a:rPr>
              <a:t> </a:t>
            </a:r>
            <a:r>
              <a:rPr dirty="0" sz="2600">
                <a:latin typeface="Century Gothic"/>
                <a:cs typeface="Century Gothic"/>
              </a:rPr>
              <a:t>vasoconstriction.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341" y="1137397"/>
            <a:ext cx="8591550" cy="13481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58900" marR="5080" indent="-1346200">
              <a:lnSpc>
                <a:spcPct val="100400"/>
              </a:lnSpc>
            </a:pPr>
            <a:r>
              <a:rPr dirty="0" sz="4400" spc="-10"/>
              <a:t>Benefits of </a:t>
            </a:r>
            <a:r>
              <a:rPr dirty="0" sz="4400" spc="-5"/>
              <a:t>indirect </a:t>
            </a:r>
            <a:r>
              <a:rPr dirty="0" sz="4400" spc="-25"/>
              <a:t>effect </a:t>
            </a:r>
            <a:r>
              <a:rPr dirty="0" sz="4400" spc="-10"/>
              <a:t>of </a:t>
            </a:r>
            <a:r>
              <a:rPr dirty="0" sz="4400" spc="-20"/>
              <a:t>nor-  </a:t>
            </a:r>
            <a:r>
              <a:rPr dirty="0" sz="4400" spc="-10"/>
              <a:t>adrenergic</a:t>
            </a:r>
            <a:r>
              <a:rPr dirty="0" sz="4400" spc="-15"/>
              <a:t> </a:t>
            </a:r>
            <a:r>
              <a:rPr dirty="0" sz="4400" spc="-10"/>
              <a:t>discharge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59403" y="3639820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9403" y="4211320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9403" y="4795520"/>
            <a:ext cx="2159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9403" y="6154420"/>
            <a:ext cx="2159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89608" y="3330061"/>
            <a:ext cx="10527665" cy="3510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1708150">
              <a:lnSpc>
                <a:spcPct val="133900"/>
              </a:lnSpc>
            </a:pPr>
            <a:r>
              <a:rPr dirty="0" sz="2800" spc="-5">
                <a:latin typeface="Century Gothic"/>
                <a:cs typeface="Century Gothic"/>
              </a:rPr>
              <a:t>When </a:t>
            </a:r>
            <a:r>
              <a:rPr dirty="0" sz="2800" spc="-10">
                <a:latin typeface="Century Gothic"/>
                <a:cs typeface="Century Gothic"/>
              </a:rPr>
              <a:t>systemic blood </a:t>
            </a:r>
            <a:r>
              <a:rPr dirty="0" sz="2800" spc="-15">
                <a:latin typeface="Century Gothic"/>
                <a:cs typeface="Century Gothic"/>
              </a:rPr>
              <a:t>pressure </a:t>
            </a:r>
            <a:r>
              <a:rPr dirty="0" sz="2800" spc="-20">
                <a:latin typeface="Century Gothic"/>
                <a:cs typeface="Century Gothic"/>
              </a:rPr>
              <a:t>decreases </a:t>
            </a:r>
            <a:r>
              <a:rPr dirty="0" sz="2800" spc="-5">
                <a:latin typeface="Century Gothic"/>
                <a:cs typeface="Century Gothic"/>
              </a:rPr>
              <a:t>very </a:t>
            </a:r>
            <a:r>
              <a:rPr dirty="0" sz="2800" spc="-10">
                <a:latin typeface="Century Gothic"/>
                <a:cs typeface="Century Gothic"/>
              </a:rPr>
              <a:t>low.  </a:t>
            </a:r>
            <a:r>
              <a:rPr dirty="0" sz="2800">
                <a:latin typeface="Century Gothic"/>
                <a:cs typeface="Century Gothic"/>
              </a:rPr>
              <a:t>Reflex </a:t>
            </a:r>
            <a:r>
              <a:rPr dirty="0" sz="2800" spc="-10">
                <a:latin typeface="Century Gothic"/>
                <a:cs typeface="Century Gothic"/>
              </a:rPr>
              <a:t>increase </a:t>
            </a:r>
            <a:r>
              <a:rPr dirty="0" sz="2800" spc="-20">
                <a:latin typeface="Century Gothic"/>
                <a:cs typeface="Century Gothic"/>
              </a:rPr>
              <a:t>of </a:t>
            </a:r>
            <a:r>
              <a:rPr dirty="0" sz="2800" spc="-15">
                <a:latin typeface="Century Gothic"/>
                <a:cs typeface="Century Gothic"/>
              </a:rPr>
              <a:t>nor adrenergic</a:t>
            </a:r>
            <a:r>
              <a:rPr dirty="0" sz="2800" spc="265">
                <a:latin typeface="Century Gothic"/>
                <a:cs typeface="Century Gothic"/>
              </a:rPr>
              <a:t> </a:t>
            </a:r>
            <a:r>
              <a:rPr dirty="0" sz="2800" spc="-10">
                <a:latin typeface="Century Gothic"/>
                <a:cs typeface="Century Gothic"/>
              </a:rPr>
              <a:t>discharge.</a:t>
            </a:r>
            <a:endParaRPr sz="2800">
              <a:latin typeface="Century Gothic"/>
              <a:cs typeface="Century Gothic"/>
            </a:endParaRPr>
          </a:p>
          <a:p>
            <a:pPr marL="12700" marR="1232535" indent="101600">
              <a:lnSpc>
                <a:spcPts val="3300"/>
              </a:lnSpc>
              <a:spcBef>
                <a:spcPts val="1400"/>
              </a:spcBef>
            </a:pPr>
            <a:r>
              <a:rPr dirty="0" sz="2800" spc="-20">
                <a:latin typeface="Century Gothic"/>
                <a:cs typeface="Century Gothic"/>
              </a:rPr>
              <a:t>Increase </a:t>
            </a:r>
            <a:r>
              <a:rPr dirty="0" sz="2800">
                <a:latin typeface="Century Gothic"/>
                <a:cs typeface="Century Gothic"/>
              </a:rPr>
              <a:t>CBF </a:t>
            </a:r>
            <a:r>
              <a:rPr dirty="0" sz="2800" spc="-20">
                <a:latin typeface="Century Gothic"/>
                <a:cs typeface="Century Gothic"/>
              </a:rPr>
              <a:t>secondary </a:t>
            </a:r>
            <a:r>
              <a:rPr dirty="0" sz="2800" spc="-25">
                <a:latin typeface="Century Gothic"/>
                <a:cs typeface="Century Gothic"/>
              </a:rPr>
              <a:t>to </a:t>
            </a:r>
            <a:r>
              <a:rPr dirty="0" sz="2800" spc="-15">
                <a:latin typeface="Century Gothic"/>
                <a:cs typeface="Century Gothic"/>
              </a:rPr>
              <a:t>metabolic </a:t>
            </a:r>
            <a:r>
              <a:rPr dirty="0" sz="2800" spc="-10">
                <a:latin typeface="Century Gothic"/>
                <a:cs typeface="Century Gothic"/>
              </a:rPr>
              <a:t>changes </a:t>
            </a:r>
            <a:r>
              <a:rPr dirty="0" sz="2800" spc="15">
                <a:latin typeface="Century Gothic"/>
                <a:cs typeface="Century Gothic"/>
              </a:rPr>
              <a:t>in </a:t>
            </a:r>
            <a:r>
              <a:rPr dirty="0" sz="2800" spc="-20">
                <a:latin typeface="Century Gothic"/>
                <a:cs typeface="Century Gothic"/>
              </a:rPr>
              <a:t>the  myocardium.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>
              <a:lnSpc>
                <a:spcPts val="3300"/>
              </a:lnSpc>
            </a:pPr>
            <a:r>
              <a:rPr dirty="0" sz="2800" spc="-20">
                <a:latin typeface="Century Gothic"/>
                <a:cs typeface="Century Gothic"/>
              </a:rPr>
              <a:t>In </a:t>
            </a:r>
            <a:r>
              <a:rPr dirty="0" sz="2800" spc="-10">
                <a:latin typeface="Century Gothic"/>
                <a:cs typeface="Century Gothic"/>
              </a:rPr>
              <a:t>this </a:t>
            </a:r>
            <a:r>
              <a:rPr dirty="0" sz="2800" spc="-15">
                <a:latin typeface="Century Gothic"/>
                <a:cs typeface="Century Gothic"/>
              </a:rPr>
              <a:t>way, </a:t>
            </a:r>
            <a:r>
              <a:rPr dirty="0" sz="2800" spc="-10">
                <a:latin typeface="Century Gothic"/>
                <a:cs typeface="Century Gothic"/>
              </a:rPr>
              <a:t>circulation </a:t>
            </a:r>
            <a:r>
              <a:rPr dirty="0" sz="2800" spc="-20">
                <a:latin typeface="Century Gothic"/>
                <a:cs typeface="Century Gothic"/>
              </a:rPr>
              <a:t>of the heart </a:t>
            </a:r>
            <a:r>
              <a:rPr dirty="0" sz="2800" spc="15">
                <a:latin typeface="Century Gothic"/>
                <a:cs typeface="Century Gothic"/>
              </a:rPr>
              <a:t>is </a:t>
            </a:r>
            <a:r>
              <a:rPr dirty="0" sz="2800" spc="-15">
                <a:latin typeface="Century Gothic"/>
                <a:cs typeface="Century Gothic"/>
              </a:rPr>
              <a:t>preserved </a:t>
            </a:r>
            <a:r>
              <a:rPr dirty="0" sz="2800" spc="5">
                <a:latin typeface="Century Gothic"/>
                <a:cs typeface="Century Gothic"/>
              </a:rPr>
              <a:t>while </a:t>
            </a:r>
            <a:r>
              <a:rPr dirty="0" sz="2800" spc="-20">
                <a:latin typeface="Century Gothic"/>
                <a:cs typeface="Century Gothic"/>
              </a:rPr>
              <a:t>the </a:t>
            </a:r>
            <a:r>
              <a:rPr dirty="0" sz="2800" spc="-5">
                <a:latin typeface="Century Gothic"/>
                <a:cs typeface="Century Gothic"/>
              </a:rPr>
              <a:t>flow  </a:t>
            </a:r>
            <a:r>
              <a:rPr dirty="0" sz="2800" spc="-25">
                <a:latin typeface="Century Gothic"/>
                <a:cs typeface="Century Gothic"/>
              </a:rPr>
              <a:t>to other </a:t>
            </a:r>
            <a:r>
              <a:rPr dirty="0" sz="2800" spc="-15">
                <a:latin typeface="Century Gothic"/>
                <a:cs typeface="Century Gothic"/>
              </a:rPr>
              <a:t>organs</a:t>
            </a:r>
            <a:r>
              <a:rPr dirty="0" sz="2800" spc="310">
                <a:latin typeface="Century Gothic"/>
                <a:cs typeface="Century Gothic"/>
              </a:rPr>
              <a:t> </a:t>
            </a:r>
            <a:r>
              <a:rPr dirty="0" sz="2800" spc="-20">
                <a:latin typeface="Century Gothic"/>
                <a:cs typeface="Century Gothic"/>
              </a:rPr>
              <a:t>compromised.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007" y="1372920"/>
            <a:ext cx="10025380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/>
              <a:t>Effect </a:t>
            </a:r>
            <a:r>
              <a:rPr dirty="0" sz="4400" spc="-10"/>
              <a:t>of Parasympathetic</a:t>
            </a:r>
            <a:r>
              <a:rPr dirty="0" sz="4400" spc="155"/>
              <a:t> </a:t>
            </a:r>
            <a:r>
              <a:rPr dirty="0" sz="4400" spc="-5"/>
              <a:t>Stimulation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20024" y="3529507"/>
            <a:ext cx="24130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0024" y="5142407"/>
            <a:ext cx="2413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024" y="5688507"/>
            <a:ext cx="241300" cy="21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64524" y="2046020"/>
            <a:ext cx="9389745" cy="447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2840">
              <a:lnSpc>
                <a:spcPct val="100000"/>
              </a:lnSpc>
            </a:pPr>
            <a:r>
              <a:rPr dirty="0" sz="4400" spc="-10" b="1">
                <a:solidFill>
                  <a:srgbClr val="FAF1D4"/>
                </a:solidFill>
                <a:latin typeface="Century Gothic"/>
                <a:cs typeface="Century Gothic"/>
              </a:rPr>
              <a:t>on </a:t>
            </a:r>
            <a:r>
              <a:rPr dirty="0" sz="4400" spc="-20" b="1">
                <a:solidFill>
                  <a:srgbClr val="FAF1D4"/>
                </a:solidFill>
                <a:latin typeface="Century Gothic"/>
                <a:cs typeface="Century Gothic"/>
              </a:rPr>
              <a:t>Coronary </a:t>
            </a:r>
            <a:r>
              <a:rPr dirty="0" sz="4400" spc="5" b="1">
                <a:solidFill>
                  <a:srgbClr val="FAF1D4"/>
                </a:solidFill>
                <a:latin typeface="Century Gothic"/>
                <a:cs typeface="Century Gothic"/>
              </a:rPr>
              <a:t>Blood</a:t>
            </a:r>
            <a:r>
              <a:rPr dirty="0" sz="4400" spc="-20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Flow</a:t>
            </a:r>
            <a:endParaRPr sz="4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1270635">
              <a:lnSpc>
                <a:spcPct val="116700"/>
              </a:lnSpc>
            </a:pPr>
            <a:r>
              <a:rPr dirty="0" sz="3000" spc="-30">
                <a:latin typeface="Century Gothic"/>
                <a:cs typeface="Century Gothic"/>
              </a:rPr>
              <a:t>Vagal </a:t>
            </a:r>
            <a:r>
              <a:rPr dirty="0" sz="3000" spc="-10">
                <a:latin typeface="Century Gothic"/>
                <a:cs typeface="Century Gothic"/>
              </a:rPr>
              <a:t>stimulation </a:t>
            </a:r>
            <a:r>
              <a:rPr dirty="0" sz="3000" spc="-25">
                <a:latin typeface="Century Gothic"/>
                <a:cs typeface="Century Gothic"/>
              </a:rPr>
              <a:t>(Parasympathetic) causes  </a:t>
            </a:r>
            <a:r>
              <a:rPr dirty="0" sz="3000" spc="-10">
                <a:latin typeface="Century Gothic"/>
                <a:cs typeface="Century Gothic"/>
              </a:rPr>
              <a:t>coronary</a:t>
            </a:r>
            <a:r>
              <a:rPr dirty="0" sz="3000" spc="-5">
                <a:latin typeface="Century Gothic"/>
                <a:cs typeface="Century Gothic"/>
              </a:rPr>
              <a:t> vasodilatation.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marR="5080">
              <a:lnSpc>
                <a:spcPct val="118100"/>
              </a:lnSpc>
            </a:pPr>
            <a:r>
              <a:rPr dirty="0" sz="3000" spc="-10">
                <a:latin typeface="Century Gothic"/>
                <a:cs typeface="Century Gothic"/>
              </a:rPr>
              <a:t>However, </a:t>
            </a:r>
            <a:r>
              <a:rPr dirty="0" sz="3000" spc="-25">
                <a:latin typeface="Century Gothic"/>
                <a:cs typeface="Century Gothic"/>
              </a:rPr>
              <a:t>parasympathetic </a:t>
            </a:r>
            <a:r>
              <a:rPr dirty="0" sz="3000" spc="-5">
                <a:latin typeface="Century Gothic"/>
                <a:cs typeface="Century Gothic"/>
              </a:rPr>
              <a:t>distribution is </a:t>
            </a:r>
            <a:r>
              <a:rPr dirty="0" sz="3000">
                <a:latin typeface="Century Gothic"/>
                <a:cs typeface="Century Gothic"/>
              </a:rPr>
              <a:t>not </a:t>
            </a:r>
            <a:r>
              <a:rPr dirty="0" sz="3000" spc="-25">
                <a:latin typeface="Century Gothic"/>
                <a:cs typeface="Century Gothic"/>
              </a:rPr>
              <a:t>great.  </a:t>
            </a:r>
            <a:r>
              <a:rPr dirty="0" sz="3000" spc="-15">
                <a:latin typeface="Century Gothic"/>
                <a:cs typeface="Century Gothic"/>
              </a:rPr>
              <a:t>There </a:t>
            </a:r>
            <a:r>
              <a:rPr dirty="0" sz="3000" spc="-5">
                <a:latin typeface="Century Gothic"/>
                <a:cs typeface="Century Gothic"/>
              </a:rPr>
              <a:t>is </a:t>
            </a:r>
            <a:r>
              <a:rPr dirty="0" sz="3000">
                <a:latin typeface="Century Gothic"/>
                <a:cs typeface="Century Gothic"/>
              </a:rPr>
              <a:t>more </a:t>
            </a:r>
            <a:r>
              <a:rPr dirty="0" sz="3000" spc="-20">
                <a:latin typeface="Century Gothic"/>
                <a:cs typeface="Century Gothic"/>
              </a:rPr>
              <a:t>sympathetic </a:t>
            </a:r>
            <a:r>
              <a:rPr dirty="0" sz="3000" spc="-15">
                <a:latin typeface="Century Gothic"/>
                <a:cs typeface="Century Gothic"/>
              </a:rPr>
              <a:t>innervation </a:t>
            </a:r>
            <a:r>
              <a:rPr dirty="0" sz="3000" spc="15">
                <a:latin typeface="Century Gothic"/>
                <a:cs typeface="Century Gothic"/>
              </a:rPr>
              <a:t>of </a:t>
            </a:r>
            <a:r>
              <a:rPr dirty="0" sz="3000" spc="-10">
                <a:latin typeface="Century Gothic"/>
                <a:cs typeface="Century Gothic"/>
              </a:rPr>
              <a:t>coronary  </a:t>
            </a:r>
            <a:r>
              <a:rPr dirty="0" sz="3000">
                <a:latin typeface="Century Gothic"/>
                <a:cs typeface="Century Gothic"/>
              </a:rPr>
              <a:t>vessels.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817" y="1243545"/>
            <a:ext cx="9251950" cy="672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/>
              <a:t>Effect </a:t>
            </a:r>
            <a:r>
              <a:rPr dirty="0" sz="4400" spc="-10"/>
              <a:t>of Tachycardia on</a:t>
            </a:r>
            <a:r>
              <a:rPr dirty="0" sz="4400" spc="60"/>
              <a:t> </a:t>
            </a:r>
            <a:r>
              <a:rPr dirty="0" sz="4400" spc="-20"/>
              <a:t>Coronary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4117" y="1916645"/>
            <a:ext cx="293560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5" b="1">
                <a:solidFill>
                  <a:srgbClr val="FAF1D4"/>
                </a:solidFill>
                <a:latin typeface="Century Gothic"/>
                <a:cs typeface="Century Gothic"/>
              </a:rPr>
              <a:t>Blood</a:t>
            </a:r>
            <a:r>
              <a:rPr dirty="0" sz="4400" spc="-114" b="1">
                <a:solidFill>
                  <a:srgbClr val="FAF1D4"/>
                </a:solidFill>
                <a:latin typeface="Century Gothic"/>
                <a:cs typeface="Century Gothic"/>
              </a:rPr>
              <a:t> </a:t>
            </a:r>
            <a:r>
              <a:rPr dirty="0" sz="4400" b="1">
                <a:solidFill>
                  <a:srgbClr val="FAF1D4"/>
                </a:solidFill>
                <a:latin typeface="Century Gothic"/>
                <a:cs typeface="Century Gothic"/>
              </a:rPr>
              <a:t>Flow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1439" y="3601720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31339" y="3456940"/>
            <a:ext cx="9627870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CBF </a:t>
            </a:r>
            <a:r>
              <a:rPr dirty="0" sz="2800" spc="15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reduced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with tachycardia,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as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800" spc="-5">
                <a:solidFill>
                  <a:srgbClr val="404040"/>
                </a:solidFill>
                <a:latin typeface="Century Gothic"/>
                <a:cs typeface="Century Gothic"/>
              </a:rPr>
              <a:t>diastolic </a:t>
            </a: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period  </a:t>
            </a:r>
            <a:r>
              <a:rPr dirty="0" sz="2800" spc="10">
                <a:solidFill>
                  <a:srgbClr val="404040"/>
                </a:solidFill>
                <a:latin typeface="Century Gothic"/>
                <a:cs typeface="Century Gothic"/>
              </a:rPr>
              <a:t>will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dirty="0" sz="2800" spc="-1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shortened.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0965" marR="5080" indent="-2628900">
              <a:lnSpc>
                <a:spcPct val="100000"/>
              </a:lnSpc>
            </a:pPr>
            <a:r>
              <a:rPr dirty="0" spc="-10"/>
              <a:t>Control </a:t>
            </a:r>
            <a:r>
              <a:rPr dirty="0" spc="-15"/>
              <a:t>of </a:t>
            </a:r>
            <a:r>
              <a:rPr dirty="0"/>
              <a:t>Coronary </a:t>
            </a:r>
            <a:r>
              <a:rPr dirty="0" spc="-15"/>
              <a:t>Blood  </a:t>
            </a:r>
            <a:r>
              <a:rPr dirty="0" spc="-20"/>
              <a:t>Flow</a:t>
            </a:r>
            <a:r>
              <a:rPr dirty="0" spc="-30"/>
              <a:t> </a:t>
            </a:r>
            <a:r>
              <a:rPr dirty="0" spc="-5"/>
              <a:t>(CBF)</a:t>
            </a:r>
          </a:p>
        </p:txBody>
      </p:sp>
      <p:sp>
        <p:nvSpPr>
          <p:cNvPr id="3" name="object 3"/>
          <p:cNvSpPr/>
          <p:nvPr/>
        </p:nvSpPr>
        <p:spPr>
          <a:xfrm>
            <a:off x="1361439" y="3547706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1439" y="4297006"/>
            <a:ext cx="2159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1439" y="6100406"/>
            <a:ext cx="2159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0225">
              <a:lnSpc>
                <a:spcPct val="100000"/>
              </a:lnSpc>
            </a:pPr>
            <a:r>
              <a:rPr dirty="0"/>
              <a:t>CBF </a:t>
            </a:r>
            <a:r>
              <a:rPr dirty="0" spc="-15"/>
              <a:t>shows </a:t>
            </a:r>
            <a:r>
              <a:rPr dirty="0" spc="-10"/>
              <a:t>considerable</a:t>
            </a:r>
            <a:r>
              <a:rPr dirty="0" spc="80"/>
              <a:t> </a:t>
            </a:r>
            <a:r>
              <a:rPr dirty="0" spc="-15"/>
              <a:t>autoregulation.</a:t>
            </a:r>
          </a:p>
          <a:p>
            <a:pPr marL="517525"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dirty="0" spc="-15" b="1">
                <a:latin typeface="Century Gothic"/>
                <a:cs typeface="Century Gothic"/>
              </a:rPr>
              <a:t>Local </a:t>
            </a:r>
            <a:r>
              <a:rPr dirty="0" spc="-5" b="1">
                <a:latin typeface="Century Gothic"/>
                <a:cs typeface="Century Gothic"/>
              </a:rPr>
              <a:t>muscle </a:t>
            </a:r>
            <a:r>
              <a:rPr dirty="0" spc="-15" b="1">
                <a:latin typeface="Century Gothic"/>
                <a:cs typeface="Century Gothic"/>
              </a:rPr>
              <a:t>metabolism </a:t>
            </a:r>
            <a:r>
              <a:rPr dirty="0" spc="10" b="1">
                <a:latin typeface="Century Gothic"/>
                <a:cs typeface="Century Gothic"/>
              </a:rPr>
              <a:t>is </a:t>
            </a:r>
            <a:r>
              <a:rPr dirty="0" spc="-10" b="1">
                <a:latin typeface="Century Gothic"/>
                <a:cs typeface="Century Gothic"/>
              </a:rPr>
              <a:t>the </a:t>
            </a:r>
            <a:r>
              <a:rPr dirty="0" spc="-15" b="1">
                <a:latin typeface="Century Gothic"/>
                <a:cs typeface="Century Gothic"/>
              </a:rPr>
              <a:t>primary</a:t>
            </a:r>
            <a:r>
              <a:rPr dirty="0" spc="300" b="1">
                <a:latin typeface="Century Gothic"/>
                <a:cs typeface="Century Gothic"/>
              </a:rPr>
              <a:t> </a:t>
            </a:r>
            <a:r>
              <a:rPr dirty="0" spc="5" b="1">
                <a:latin typeface="Century Gothic"/>
                <a:cs typeface="Century Gothic"/>
              </a:rPr>
              <a:t>controller:</a:t>
            </a:r>
          </a:p>
          <a:p>
            <a:pPr marL="796925" marR="417195" indent="-177800">
              <a:lnSpc>
                <a:spcPts val="3100"/>
              </a:lnSpc>
              <a:spcBef>
                <a:spcPts val="2160"/>
              </a:spcBef>
              <a:buChar char="-"/>
              <a:tabLst>
                <a:tab pos="822325" algn="l"/>
              </a:tabLst>
            </a:pPr>
            <a:r>
              <a:rPr dirty="0" sz="2600" spc="-10"/>
              <a:t>Oxygen </a:t>
            </a:r>
            <a:r>
              <a:rPr dirty="0" sz="2600"/>
              <a:t>demand </a:t>
            </a:r>
            <a:r>
              <a:rPr dirty="0" sz="2600" spc="-10"/>
              <a:t>is </a:t>
            </a:r>
            <a:r>
              <a:rPr dirty="0" sz="2600"/>
              <a:t>a </a:t>
            </a:r>
            <a:r>
              <a:rPr dirty="0" sz="2600" spc="-15"/>
              <a:t>major </a:t>
            </a:r>
            <a:r>
              <a:rPr dirty="0" sz="2600" spc="5"/>
              <a:t>factor </a:t>
            </a:r>
            <a:r>
              <a:rPr dirty="0" sz="2600" spc="-10"/>
              <a:t>in </a:t>
            </a:r>
            <a:r>
              <a:rPr dirty="0" sz="2600"/>
              <a:t>local </a:t>
            </a:r>
            <a:r>
              <a:rPr dirty="0" sz="2600" spc="5"/>
              <a:t>coronary </a:t>
            </a:r>
            <a:r>
              <a:rPr dirty="0" sz="2600" spc="-5"/>
              <a:t>blood  </a:t>
            </a:r>
            <a:r>
              <a:rPr dirty="0" sz="2600" spc="-15"/>
              <a:t>flow</a:t>
            </a:r>
            <a:r>
              <a:rPr dirty="0" sz="2600" spc="-65"/>
              <a:t> </a:t>
            </a:r>
            <a:r>
              <a:rPr dirty="0" sz="2600"/>
              <a:t>regulation.</a:t>
            </a:r>
            <a:endParaRPr sz="2600"/>
          </a:p>
          <a:p>
            <a:pPr marL="517525"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Century Gothic"/>
              <a:buChar char="-"/>
            </a:pPr>
            <a:endParaRPr sz="215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dirty="0" spc="10" b="1">
                <a:latin typeface="Century Gothic"/>
                <a:cs typeface="Century Gothic"/>
              </a:rPr>
              <a:t>Nervous </a:t>
            </a:r>
            <a:r>
              <a:rPr dirty="0" spc="-5" b="1">
                <a:latin typeface="Century Gothic"/>
                <a:cs typeface="Century Gothic"/>
              </a:rPr>
              <a:t>control </a:t>
            </a:r>
            <a:r>
              <a:rPr dirty="0" b="1">
                <a:latin typeface="Century Gothic"/>
                <a:cs typeface="Century Gothic"/>
              </a:rPr>
              <a:t>of</a:t>
            </a:r>
            <a:r>
              <a:rPr dirty="0" spc="-204" b="1">
                <a:latin typeface="Century Gothic"/>
                <a:cs typeface="Century Gothic"/>
              </a:rPr>
              <a:t> </a:t>
            </a:r>
            <a:r>
              <a:rPr dirty="0" spc="-15" b="1">
                <a:latin typeface="Century Gothic"/>
                <a:cs typeface="Century Gothic"/>
              </a:rPr>
              <a:t>CBF:</a:t>
            </a:r>
          </a:p>
          <a:p>
            <a:pPr marL="835025" indent="-203200">
              <a:lnSpc>
                <a:spcPct val="100000"/>
              </a:lnSpc>
              <a:spcBef>
                <a:spcPts val="2039"/>
              </a:spcBef>
              <a:buChar char="-"/>
              <a:tabLst>
                <a:tab pos="835025" algn="l"/>
              </a:tabLst>
            </a:pPr>
            <a:r>
              <a:rPr dirty="0" sz="2600" spc="-5"/>
              <a:t>Direct </a:t>
            </a:r>
            <a:r>
              <a:rPr dirty="0" sz="2600"/>
              <a:t>effects </a:t>
            </a:r>
            <a:r>
              <a:rPr dirty="0" sz="2600" spc="-5"/>
              <a:t>of </a:t>
            </a:r>
            <a:r>
              <a:rPr dirty="0" sz="2600"/>
              <a:t>nervous </a:t>
            </a:r>
            <a:r>
              <a:rPr dirty="0" sz="2600" spc="-10"/>
              <a:t>stimuli </a:t>
            </a:r>
            <a:r>
              <a:rPr dirty="0" sz="2600" spc="-5"/>
              <a:t>on </a:t>
            </a:r>
            <a:r>
              <a:rPr dirty="0" sz="2600" spc="10"/>
              <a:t>the </a:t>
            </a:r>
            <a:r>
              <a:rPr dirty="0" sz="2600" spc="5"/>
              <a:t>coronary</a:t>
            </a:r>
            <a:r>
              <a:rPr dirty="0" sz="2600" spc="-60"/>
              <a:t> </a:t>
            </a:r>
            <a:r>
              <a:rPr dirty="0" sz="2600" spc="5"/>
              <a:t>vasculature.</a:t>
            </a:r>
            <a:endParaRPr sz="2600"/>
          </a:p>
          <a:p>
            <a:pPr marL="835025" indent="-203200">
              <a:lnSpc>
                <a:spcPct val="100000"/>
              </a:lnSpc>
              <a:spcBef>
                <a:spcPts val="1980"/>
              </a:spcBef>
              <a:buChar char="-"/>
              <a:tabLst>
                <a:tab pos="835025" algn="l"/>
              </a:tabLst>
            </a:pPr>
            <a:r>
              <a:rPr dirty="0" sz="2600"/>
              <a:t>Sympathetic greater effects </a:t>
            </a:r>
            <a:r>
              <a:rPr dirty="0" sz="2600" spc="10"/>
              <a:t>than</a:t>
            </a:r>
            <a:r>
              <a:rPr dirty="0" sz="2600" spc="-140"/>
              <a:t> </a:t>
            </a:r>
            <a:r>
              <a:rPr dirty="0" sz="2600" spc="5"/>
              <a:t>parasympathetic.</a:t>
            </a:r>
            <a:endParaRPr sz="2600"/>
          </a:p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9049" y="9409076"/>
            <a:ext cx="298513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Dr.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Abeer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Al-Masri,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Faculty 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Medicine,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KSU.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2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074" rIns="0" bIns="0" rtlCol="0" vert="horz">
            <a:spAutoFit/>
          </a:bodyPr>
          <a:lstStyle/>
          <a:p>
            <a:pPr marL="736600">
              <a:lnSpc>
                <a:spcPts val="6590"/>
              </a:lnSpc>
            </a:pPr>
            <a:r>
              <a:rPr dirty="0"/>
              <a:t>Coronary</a:t>
            </a:r>
            <a:r>
              <a:rPr dirty="0" spc="-114"/>
              <a:t> </a:t>
            </a:r>
            <a:r>
              <a:rPr dirty="0" spc="-15"/>
              <a:t>Circulation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3200400"/>
            <a:ext cx="10261600" cy="589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58779" y="9428415"/>
            <a:ext cx="146050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0100" y="0"/>
            <a:ext cx="10795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10900" y="0"/>
            <a:ext cx="977900" cy="1562100"/>
          </a:xfrm>
          <a:custGeom>
            <a:avLst/>
            <a:gdLst/>
            <a:ahLst/>
            <a:cxnLst/>
            <a:rect l="l" t="t" r="r" b="b"/>
            <a:pathLst>
              <a:path w="977900" h="1562100">
                <a:moveTo>
                  <a:pt x="0" y="1562100"/>
                </a:moveTo>
                <a:lnTo>
                  <a:pt x="977900" y="1562100"/>
                </a:lnTo>
                <a:lnTo>
                  <a:pt x="9779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6500" y="8178800"/>
            <a:ext cx="41529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93200" y="8318500"/>
            <a:ext cx="3619500" cy="143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90541" y="847128"/>
            <a:ext cx="584200" cy="612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2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074" rIns="0" bIns="0" rtlCol="0" vert="horz">
            <a:spAutoFit/>
          </a:bodyPr>
          <a:lstStyle/>
          <a:p>
            <a:pPr marL="1005205">
              <a:lnSpc>
                <a:spcPts val="6590"/>
              </a:lnSpc>
            </a:pPr>
            <a:r>
              <a:rPr dirty="0"/>
              <a:t>Coronary</a:t>
            </a:r>
            <a:r>
              <a:rPr dirty="0" spc="-114"/>
              <a:t> </a:t>
            </a:r>
            <a:r>
              <a:rPr dirty="0" spc="-15"/>
              <a:t>Circulation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61439" y="3473221"/>
            <a:ext cx="254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31339" y="3295421"/>
            <a:ext cx="4454525" cy="245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Consists</a:t>
            </a:r>
            <a:r>
              <a:rPr dirty="0" sz="3200" spc="-8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of:</a:t>
            </a:r>
            <a:endParaRPr sz="3200">
              <a:latin typeface="Century Gothic"/>
              <a:cs typeface="Century Gothic"/>
            </a:endParaRPr>
          </a:p>
          <a:p>
            <a:pPr marL="838200" indent="-723900">
              <a:lnSpc>
                <a:spcPct val="100000"/>
              </a:lnSpc>
              <a:spcBef>
                <a:spcPts val="2560"/>
              </a:spcBef>
              <a:buClr>
                <a:srgbClr val="B01513"/>
              </a:buClr>
              <a:buAutoNum type="arabicPeriod"/>
              <a:tabLst>
                <a:tab pos="837565" algn="l"/>
                <a:tab pos="838200" algn="l"/>
              </a:tabLst>
            </a:pPr>
            <a:r>
              <a:rPr dirty="0" sz="2800" spc="-15">
                <a:solidFill>
                  <a:srgbClr val="404040"/>
                </a:solidFill>
                <a:latin typeface="Century Gothic"/>
                <a:cs typeface="Century Gothic"/>
              </a:rPr>
              <a:t>Arterial</a:t>
            </a:r>
            <a:r>
              <a:rPr dirty="0" sz="28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supply.</a:t>
            </a:r>
            <a:endParaRPr sz="2800">
              <a:latin typeface="Century Gothic"/>
              <a:cs typeface="Century Gothic"/>
            </a:endParaRPr>
          </a:p>
          <a:p>
            <a:pPr marL="838200" indent="-723900">
              <a:lnSpc>
                <a:spcPct val="100000"/>
              </a:lnSpc>
              <a:spcBef>
                <a:spcPts val="1440"/>
              </a:spcBef>
              <a:buClr>
                <a:srgbClr val="B01513"/>
              </a:buClr>
              <a:buAutoNum type="arabicPeriod"/>
              <a:tabLst>
                <a:tab pos="837565" algn="l"/>
                <a:tab pos="838200" algn="l"/>
              </a:tabLst>
            </a:pP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Venous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drainage.</a:t>
            </a:r>
            <a:endParaRPr sz="2800">
              <a:latin typeface="Century Gothic"/>
              <a:cs typeface="Century Gothic"/>
            </a:endParaRPr>
          </a:p>
          <a:p>
            <a:pPr marL="838200" indent="-723900">
              <a:lnSpc>
                <a:spcPct val="100000"/>
              </a:lnSpc>
              <a:spcBef>
                <a:spcPts val="1340"/>
              </a:spcBef>
              <a:buClr>
                <a:srgbClr val="B01513"/>
              </a:buClr>
              <a:buAutoNum type="arabicPeriod"/>
              <a:tabLst>
                <a:tab pos="837565" algn="l"/>
                <a:tab pos="838200" algn="l"/>
              </a:tabLst>
            </a:pP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Lymphatic</a:t>
            </a:r>
            <a:r>
              <a:rPr dirty="0" sz="2800" spc="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Century Gothic"/>
                <a:cs typeface="Century Gothic"/>
              </a:rPr>
              <a:t>drainage.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074" rIns="0" bIns="0" rtlCol="0" vert="horz">
            <a:spAutoFit/>
          </a:bodyPr>
          <a:lstStyle/>
          <a:p>
            <a:pPr marL="1928495">
              <a:lnSpc>
                <a:spcPts val="6590"/>
              </a:lnSpc>
            </a:pPr>
            <a:r>
              <a:rPr dirty="0" spc="-5"/>
              <a:t>Arterial</a:t>
            </a:r>
            <a:r>
              <a:rPr dirty="0" spc="-35"/>
              <a:t> </a:t>
            </a:r>
            <a:r>
              <a:rPr dirty="0" spc="-10"/>
              <a:t>Supply</a:t>
            </a:r>
          </a:p>
        </p:txBody>
      </p:sp>
      <p:sp>
        <p:nvSpPr>
          <p:cNvPr id="3" name="object 3"/>
          <p:cNvSpPr/>
          <p:nvPr/>
        </p:nvSpPr>
        <p:spPr>
          <a:xfrm>
            <a:off x="1361439" y="3419437"/>
            <a:ext cx="254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1439" y="6429337"/>
            <a:ext cx="2540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80539" y="3261957"/>
            <a:ext cx="9788525" cy="444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11250">
              <a:lnSpc>
                <a:spcPts val="3800"/>
              </a:lnSpc>
            </a:pPr>
            <a:r>
              <a:rPr dirty="0" sz="3200" spc="-10" b="1">
                <a:solidFill>
                  <a:srgbClr val="404040"/>
                </a:solidFill>
                <a:latin typeface="Century Gothic"/>
                <a:cs typeface="Century Gothic"/>
              </a:rPr>
              <a:t>Cardiac </a:t>
            </a:r>
            <a:r>
              <a:rPr dirty="0" sz="3200" spc="-15" b="1">
                <a:solidFill>
                  <a:srgbClr val="404040"/>
                </a:solidFill>
                <a:latin typeface="Century Gothic"/>
                <a:cs typeface="Century Gothic"/>
              </a:rPr>
              <a:t>muscle </a:t>
            </a:r>
            <a:r>
              <a:rPr dirty="0" sz="3200" spc="15" b="1">
                <a:solidFill>
                  <a:srgbClr val="404040"/>
                </a:solidFill>
                <a:latin typeface="Century Gothic"/>
                <a:cs typeface="Century Gothic"/>
              </a:rPr>
              <a:t>is </a:t>
            </a:r>
            <a:r>
              <a:rPr dirty="0" sz="3200" spc="-10" b="1">
                <a:solidFill>
                  <a:srgbClr val="404040"/>
                </a:solidFill>
                <a:latin typeface="Century Gothic"/>
                <a:cs typeface="Century Gothic"/>
              </a:rPr>
              <a:t>supplied by </a:t>
            </a:r>
            <a:r>
              <a:rPr dirty="0" sz="3200" spc="25" b="1">
                <a:solidFill>
                  <a:srgbClr val="404040"/>
                </a:solidFill>
                <a:latin typeface="Century Gothic"/>
                <a:cs typeface="Century Gothic"/>
              </a:rPr>
              <a:t>two </a:t>
            </a:r>
            <a:r>
              <a:rPr dirty="0" sz="3200" spc="-30" b="1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3200" spc="-15" b="1">
                <a:solidFill>
                  <a:srgbClr val="404040"/>
                </a:solidFill>
                <a:latin typeface="Century Gothic"/>
                <a:cs typeface="Century Gothic"/>
              </a:rPr>
              <a:t>arteries:</a:t>
            </a:r>
            <a:endParaRPr sz="3200">
              <a:latin typeface="Century Gothic"/>
              <a:cs typeface="Century Gothic"/>
            </a:endParaRPr>
          </a:p>
          <a:p>
            <a:pPr marL="1155700" indent="-673100">
              <a:lnSpc>
                <a:spcPct val="100000"/>
              </a:lnSpc>
              <a:spcBef>
                <a:spcPts val="1340"/>
              </a:spcBef>
              <a:buClr>
                <a:srgbClr val="B01513"/>
              </a:buClr>
              <a:buAutoNum type="alphaUcPeriod"/>
              <a:tabLst>
                <a:tab pos="1155065" algn="l"/>
                <a:tab pos="1155700" algn="l"/>
              </a:tabLst>
            </a:pP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r>
              <a:rPr dirty="0" sz="2800" spc="2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(RCA.)</a:t>
            </a:r>
            <a:endParaRPr sz="2800">
              <a:latin typeface="Century Gothic"/>
              <a:cs typeface="Century Gothic"/>
            </a:endParaRPr>
          </a:p>
          <a:p>
            <a:pPr marL="1155700" indent="-673100">
              <a:lnSpc>
                <a:spcPct val="100000"/>
              </a:lnSpc>
              <a:spcBef>
                <a:spcPts val="940"/>
              </a:spcBef>
              <a:buClr>
                <a:srgbClr val="B01513"/>
              </a:buClr>
              <a:buAutoNum type="alphaUcPeriod"/>
              <a:tabLst>
                <a:tab pos="1155065" algn="l"/>
                <a:tab pos="1155700" algn="l"/>
              </a:tabLst>
            </a:pPr>
            <a:r>
              <a:rPr dirty="0" sz="2800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800" spc="-2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800" spc="-30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r>
              <a:rPr dirty="0" sz="2800" spc="2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800" spc="5">
                <a:solidFill>
                  <a:srgbClr val="404040"/>
                </a:solidFill>
                <a:latin typeface="Century Gothic"/>
                <a:cs typeface="Century Gothic"/>
              </a:rPr>
              <a:t>(LCA.)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ts val="3800"/>
              </a:lnSpc>
            </a:pP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Both </a:t>
            </a:r>
            <a:r>
              <a:rPr dirty="0" sz="3200" spc="-30" b="1">
                <a:solidFill>
                  <a:srgbClr val="404040"/>
                </a:solidFill>
                <a:latin typeface="Century Gothic"/>
                <a:cs typeface="Century Gothic"/>
              </a:rPr>
              <a:t>coronaries </a:t>
            </a: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arise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from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-30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3200" spc="-15" b="1">
                <a:solidFill>
                  <a:srgbClr val="404040"/>
                </a:solidFill>
                <a:latin typeface="Century Gothic"/>
                <a:cs typeface="Century Gothic"/>
              </a:rPr>
              <a:t>sinuses 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just superior </a:t>
            </a:r>
            <a:r>
              <a:rPr dirty="0" sz="3200" spc="20" b="1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aortic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valve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cusps </a:t>
            </a:r>
            <a:r>
              <a:rPr dirty="0" sz="3200" spc="-10" b="1">
                <a:solidFill>
                  <a:srgbClr val="404040"/>
                </a:solidFill>
                <a:latin typeface="Century Gothic"/>
                <a:cs typeface="Century Gothic"/>
              </a:rPr>
              <a:t>at </a:t>
            </a:r>
            <a:r>
              <a:rPr dirty="0" sz="3200" spc="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3200" spc="-5" b="1">
                <a:solidFill>
                  <a:srgbClr val="404040"/>
                </a:solidFill>
                <a:latin typeface="Century Gothic"/>
                <a:cs typeface="Century Gothic"/>
              </a:rPr>
              <a:t>aortic  </a:t>
            </a:r>
            <a:r>
              <a:rPr dirty="0" sz="3200" spc="-20" b="1">
                <a:solidFill>
                  <a:srgbClr val="404040"/>
                </a:solidFill>
                <a:latin typeface="Century Gothic"/>
                <a:cs typeface="Century Gothic"/>
              </a:rPr>
              <a:t>root.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7700" y="3835400"/>
            <a:ext cx="4013200" cy="231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074" rIns="0" bIns="0" rtlCol="0" vert="horz">
            <a:spAutoFit/>
          </a:bodyPr>
          <a:lstStyle/>
          <a:p>
            <a:pPr marL="1636395">
              <a:lnSpc>
                <a:spcPts val="6590"/>
              </a:lnSpc>
            </a:pPr>
            <a:r>
              <a:rPr dirty="0" spc="-20"/>
              <a:t>I: </a:t>
            </a:r>
            <a:r>
              <a:rPr dirty="0" spc="-5"/>
              <a:t>Arterial</a:t>
            </a:r>
            <a:r>
              <a:rPr dirty="0" spc="5"/>
              <a:t> </a:t>
            </a:r>
            <a:r>
              <a:rPr dirty="0" spc="-10"/>
              <a:t>Supply</a:t>
            </a:r>
          </a:p>
        </p:txBody>
      </p:sp>
      <p:sp>
        <p:nvSpPr>
          <p:cNvPr id="3" name="object 3"/>
          <p:cNvSpPr/>
          <p:nvPr/>
        </p:nvSpPr>
        <p:spPr>
          <a:xfrm>
            <a:off x="775746" y="3255086"/>
            <a:ext cx="2032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5746" y="5083886"/>
            <a:ext cx="2032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5746" y="6137986"/>
            <a:ext cx="2032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5746" y="7979473"/>
            <a:ext cx="2032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93246" y="3130626"/>
            <a:ext cx="5385435" cy="589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32715">
              <a:lnSpc>
                <a:spcPts val="3100"/>
              </a:lnSpc>
            </a:pP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aortic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valve has </a:t>
            </a: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three </a:t>
            </a: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cusps: 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(LC),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(RC)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posterior</a:t>
            </a:r>
            <a:r>
              <a:rPr dirty="0" sz="2600" spc="-1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non-coronary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000"/>
              </a:lnSpc>
            </a:pP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(NC)</a:t>
            </a:r>
            <a:r>
              <a:rPr dirty="0" sz="2600" spc="-7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cusps.</a:t>
            </a:r>
            <a:endParaRPr sz="2600">
              <a:latin typeface="Century Gothic"/>
              <a:cs typeface="Century Gothic"/>
            </a:endParaRPr>
          </a:p>
          <a:p>
            <a:pPr marL="12700" marR="5080">
              <a:lnSpc>
                <a:spcPct val="102600"/>
              </a:lnSpc>
              <a:spcBef>
                <a:spcPts val="1895"/>
              </a:spcBef>
            </a:pP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Coronary arteries </a:t>
            </a:r>
            <a:r>
              <a:rPr dirty="0" sz="2600" spc="-25" b="1">
                <a:solidFill>
                  <a:srgbClr val="404040"/>
                </a:solidFill>
                <a:latin typeface="Century Gothic"/>
                <a:cs typeface="Century Gothic"/>
              </a:rPr>
              <a:t>arise </a:t>
            </a:r>
            <a:r>
              <a:rPr dirty="0" sz="2600" b="1">
                <a:solidFill>
                  <a:srgbClr val="404040"/>
                </a:solidFill>
                <a:latin typeface="Century Gothic"/>
                <a:cs typeface="Century Gothic"/>
              </a:rPr>
              <a:t>just 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superior </a:t>
            </a: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600" spc="15" b="1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aortic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valve</a:t>
            </a:r>
            <a:r>
              <a:rPr dirty="0" sz="2600" spc="-204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cusps.</a:t>
            </a:r>
            <a:endParaRPr sz="2600">
              <a:latin typeface="Century Gothic"/>
              <a:cs typeface="Century Gothic"/>
            </a:endParaRPr>
          </a:p>
          <a:p>
            <a:pPr marL="12700" marR="196850">
              <a:lnSpc>
                <a:spcPts val="3100"/>
              </a:lnSpc>
              <a:spcBef>
                <a:spcPts val="2100"/>
              </a:spcBef>
            </a:pP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 spc="-10" b="1">
                <a:solidFill>
                  <a:srgbClr val="404040"/>
                </a:solidFill>
                <a:latin typeface="Century Gothic"/>
                <a:cs typeface="Century Gothic"/>
              </a:rPr>
              <a:t>Ostia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(origins of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the 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coronary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arteries)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may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vary </a:t>
            </a:r>
            <a:r>
              <a:rPr dirty="0" sz="2600" spc="-25">
                <a:solidFill>
                  <a:srgbClr val="404040"/>
                </a:solidFill>
                <a:latin typeface="Century Gothic"/>
                <a:cs typeface="Century Gothic"/>
              </a:rPr>
              <a:t>in 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shape </a:t>
            </a:r>
            <a:r>
              <a:rPr dirty="0" sz="2600">
                <a:solidFill>
                  <a:srgbClr val="404040"/>
                </a:solidFill>
                <a:latin typeface="Century Gothic"/>
                <a:cs typeface="Century Gothic"/>
              </a:rPr>
              <a:t>&amp; location, </a:t>
            </a:r>
            <a:r>
              <a:rPr dirty="0" sz="2600" spc="-15">
                <a:solidFill>
                  <a:srgbClr val="404040"/>
                </a:solidFill>
                <a:latin typeface="Century Gothic"/>
                <a:cs typeface="Century Gothic"/>
              </a:rPr>
              <a:t>most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which  </a:t>
            </a:r>
            <a:r>
              <a:rPr dirty="0" sz="2600" spc="10">
                <a:solidFill>
                  <a:srgbClr val="404040"/>
                </a:solidFill>
                <a:latin typeface="Century Gothic"/>
                <a:cs typeface="Century Gothic"/>
              </a:rPr>
              <a:t>are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dirty="0" sz="2600" spc="5">
                <a:solidFill>
                  <a:srgbClr val="404040"/>
                </a:solidFill>
                <a:latin typeface="Century Gothic"/>
                <a:cs typeface="Century Gothic"/>
              </a:rPr>
              <a:t>no </a:t>
            </a:r>
            <a:r>
              <a:rPr dirty="0" sz="2600" spc="-5">
                <a:solidFill>
                  <a:srgbClr val="404040"/>
                </a:solidFill>
                <a:latin typeface="Century Gothic"/>
                <a:cs typeface="Century Gothic"/>
              </a:rPr>
              <a:t>clinical</a:t>
            </a:r>
            <a:r>
              <a:rPr dirty="0" sz="2600" spc="-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Century Gothic"/>
                <a:cs typeface="Century Gothic"/>
              </a:rPr>
              <a:t>significance.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10"/>
              </a:lnSpc>
              <a:spcBef>
                <a:spcPts val="1980"/>
              </a:spcBef>
            </a:pP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Coronary arteries</a:t>
            </a:r>
            <a:r>
              <a:rPr dirty="0" sz="2600" spc="-55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deliver</a:t>
            </a:r>
            <a:endParaRPr sz="2600">
              <a:latin typeface="Century Gothic"/>
              <a:cs typeface="Century Gothic"/>
            </a:endParaRPr>
          </a:p>
          <a:p>
            <a:pPr marL="12700" marR="34925">
              <a:lnSpc>
                <a:spcPts val="3100"/>
              </a:lnSpc>
              <a:spcBef>
                <a:spcPts val="110"/>
              </a:spcBef>
            </a:pPr>
            <a:r>
              <a:rPr dirty="0" sz="2600" spc="15" b="1">
                <a:solidFill>
                  <a:srgbClr val="404040"/>
                </a:solidFill>
                <a:latin typeface="Century Gothic"/>
                <a:cs typeface="Century Gothic"/>
              </a:rPr>
              <a:t>oxygenated </a:t>
            </a:r>
            <a:r>
              <a:rPr dirty="0" sz="2600" spc="5" b="1">
                <a:solidFill>
                  <a:srgbClr val="404040"/>
                </a:solidFill>
                <a:latin typeface="Century Gothic"/>
                <a:cs typeface="Century Gothic"/>
              </a:rPr>
              <a:t>blood </a:t>
            </a:r>
            <a:r>
              <a:rPr dirty="0" sz="2600" spc="10" b="1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2600" spc="20" b="1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2600" spc="-484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600" spc="-15" b="1">
                <a:solidFill>
                  <a:srgbClr val="404040"/>
                </a:solidFill>
                <a:latin typeface="Century Gothic"/>
                <a:cs typeface="Century Gothic"/>
              </a:rPr>
              <a:t>cardiac  </a:t>
            </a:r>
            <a:r>
              <a:rPr dirty="0" sz="2600" spc="-5" b="1">
                <a:solidFill>
                  <a:srgbClr val="404040"/>
                </a:solidFill>
                <a:latin typeface="Century Gothic"/>
                <a:cs typeface="Century Gothic"/>
              </a:rPr>
              <a:t>muscle.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4300" y="3022600"/>
            <a:ext cx="6007100" cy="534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67500" y="3213100"/>
            <a:ext cx="5600700" cy="4940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113" y="1452130"/>
            <a:ext cx="10033635" cy="8369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590"/>
              </a:lnSpc>
            </a:pPr>
            <a:r>
              <a:rPr dirty="0" spc="-15"/>
              <a:t>Right </a:t>
            </a:r>
            <a:r>
              <a:rPr dirty="0" spc="5"/>
              <a:t>vs </a:t>
            </a:r>
            <a:r>
              <a:rPr dirty="0" spc="-20"/>
              <a:t>Left </a:t>
            </a:r>
            <a:r>
              <a:rPr dirty="0"/>
              <a:t>Coronary </a:t>
            </a:r>
            <a:r>
              <a:rPr dirty="0" spc="-5"/>
              <a:t>Arteries</a:t>
            </a:r>
          </a:p>
        </p:txBody>
      </p:sp>
      <p:sp>
        <p:nvSpPr>
          <p:cNvPr id="3" name="object 3"/>
          <p:cNvSpPr/>
          <p:nvPr/>
        </p:nvSpPr>
        <p:spPr>
          <a:xfrm>
            <a:off x="987907" y="6789610"/>
            <a:ext cx="24130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7907" y="7665910"/>
            <a:ext cx="2413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7907" y="8554905"/>
            <a:ext cx="241300" cy="21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07007" y="6721030"/>
            <a:ext cx="4392930" cy="2486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Smaller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than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 spc="25">
                <a:solidFill>
                  <a:srgbClr val="404040"/>
                </a:solidFill>
                <a:latin typeface="Century Gothic"/>
                <a:cs typeface="Century Gothic"/>
              </a:rPr>
              <a:t>left</a:t>
            </a:r>
            <a:r>
              <a:rPr dirty="0" sz="2400" spc="-3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artery.</a:t>
            </a:r>
            <a:endParaRPr sz="2400">
              <a:latin typeface="Century Gothic"/>
              <a:cs typeface="Century Gothic"/>
            </a:endParaRPr>
          </a:p>
          <a:p>
            <a:pPr marL="12700" marR="67945">
              <a:lnSpc>
                <a:spcPct val="100699"/>
              </a:lnSpc>
              <a:spcBef>
                <a:spcPts val="1120"/>
              </a:spcBef>
            </a:pP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Arises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from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right</a:t>
            </a:r>
            <a:r>
              <a:rPr dirty="0" sz="2400" spc="-20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sinus.</a:t>
            </a:r>
            <a:endParaRPr sz="2400">
              <a:latin typeface="Century Gothic"/>
              <a:cs typeface="Century Gothic"/>
            </a:endParaRPr>
          </a:p>
          <a:p>
            <a:pPr marL="12700" marR="166370">
              <a:lnSpc>
                <a:spcPct val="100699"/>
              </a:lnSpc>
              <a:spcBef>
                <a:spcPts val="1200"/>
              </a:spcBef>
            </a:pP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Terminates </a:t>
            </a:r>
            <a:r>
              <a:rPr dirty="0" sz="2400" spc="-20">
                <a:solidFill>
                  <a:srgbClr val="404040"/>
                </a:solidFill>
                <a:latin typeface="Century Gothic"/>
                <a:cs typeface="Century Gothic"/>
              </a:rPr>
              <a:t>by</a:t>
            </a:r>
            <a:r>
              <a:rPr dirty="0" sz="2400" spc="-11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anastomosing  with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 spc="20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coronary</a:t>
            </a:r>
            <a:r>
              <a:rPr dirty="0" sz="2400" spc="-2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artery.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200" y="2514600"/>
            <a:ext cx="5778500" cy="414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7400" y="2578100"/>
            <a:ext cx="560070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700" y="2565400"/>
            <a:ext cx="5626100" cy="3987800"/>
          </a:xfrm>
          <a:custGeom>
            <a:avLst/>
            <a:gdLst/>
            <a:ahLst/>
            <a:cxnLst/>
            <a:rect l="l" t="t" r="r" b="b"/>
            <a:pathLst>
              <a:path w="5626100" h="3987800">
                <a:moveTo>
                  <a:pt x="0" y="0"/>
                </a:moveTo>
                <a:lnTo>
                  <a:pt x="5626103" y="0"/>
                </a:lnTo>
                <a:lnTo>
                  <a:pt x="5626103" y="3987802"/>
                </a:lnTo>
                <a:lnTo>
                  <a:pt x="0" y="39878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3F7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11900" y="2514600"/>
            <a:ext cx="5969000" cy="414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88100" y="2578100"/>
            <a:ext cx="5791200" cy="396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75400" y="2565400"/>
            <a:ext cx="5816600" cy="3987800"/>
          </a:xfrm>
          <a:custGeom>
            <a:avLst/>
            <a:gdLst/>
            <a:ahLst/>
            <a:cxnLst/>
            <a:rect l="l" t="t" r="r" b="b"/>
            <a:pathLst>
              <a:path w="5816600" h="3987800">
                <a:moveTo>
                  <a:pt x="0" y="0"/>
                </a:moveTo>
                <a:lnTo>
                  <a:pt x="5816603" y="0"/>
                </a:lnTo>
                <a:lnTo>
                  <a:pt x="5816603" y="3987802"/>
                </a:lnTo>
                <a:lnTo>
                  <a:pt x="0" y="39878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3F7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5734" y="6789610"/>
            <a:ext cx="241300" cy="215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5734" y="7665910"/>
            <a:ext cx="24130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15734" y="8554905"/>
            <a:ext cx="241300" cy="215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34821" y="6721030"/>
            <a:ext cx="4455160" cy="2486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404040"/>
                </a:solidFill>
                <a:latin typeface="Century Gothic"/>
                <a:cs typeface="Century Gothic"/>
              </a:rPr>
              <a:t>Larger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than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right coronary 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artery.</a:t>
            </a:r>
            <a:endParaRPr sz="2400">
              <a:latin typeface="Century Gothic"/>
              <a:cs typeface="Century Gothic"/>
            </a:endParaRPr>
          </a:p>
          <a:p>
            <a:pPr marL="12700" marR="320675">
              <a:lnSpc>
                <a:spcPct val="100699"/>
              </a:lnSpc>
              <a:spcBef>
                <a:spcPts val="1120"/>
              </a:spcBef>
            </a:pP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Arises </a:t>
            </a:r>
            <a:r>
              <a:rPr dirty="0" sz="2400" spc="10">
                <a:solidFill>
                  <a:srgbClr val="404040"/>
                </a:solidFill>
                <a:latin typeface="Century Gothic"/>
                <a:cs typeface="Century Gothic"/>
              </a:rPr>
              <a:t>from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 spc="25">
                <a:solidFill>
                  <a:srgbClr val="404040"/>
                </a:solidFill>
                <a:latin typeface="Century Gothic"/>
                <a:cs typeface="Century Gothic"/>
              </a:rPr>
              <a:t>left</a:t>
            </a:r>
            <a:r>
              <a:rPr dirty="0" sz="2400" spc="-3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coronary  </a:t>
            </a:r>
            <a:r>
              <a:rPr dirty="0" sz="2400" spc="-5">
                <a:solidFill>
                  <a:srgbClr val="404040"/>
                </a:solidFill>
                <a:latin typeface="Century Gothic"/>
                <a:cs typeface="Century Gothic"/>
              </a:rPr>
              <a:t>sinus.</a:t>
            </a:r>
            <a:endParaRPr sz="2400">
              <a:latin typeface="Century Gothic"/>
              <a:cs typeface="Century Gothic"/>
            </a:endParaRPr>
          </a:p>
          <a:p>
            <a:pPr marL="12700" marR="83820">
              <a:lnSpc>
                <a:spcPct val="100699"/>
              </a:lnSpc>
              <a:spcBef>
                <a:spcPts val="1200"/>
              </a:spcBef>
            </a:pP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Terminates </a:t>
            </a:r>
            <a:r>
              <a:rPr dirty="0" sz="2400" spc="-20">
                <a:solidFill>
                  <a:srgbClr val="404040"/>
                </a:solidFill>
                <a:latin typeface="Century Gothic"/>
                <a:cs typeface="Century Gothic"/>
              </a:rPr>
              <a:t>by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anastomosing  with </a:t>
            </a:r>
            <a:r>
              <a:rPr dirty="0" sz="2400" spc="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2400">
                <a:solidFill>
                  <a:srgbClr val="404040"/>
                </a:solidFill>
                <a:latin typeface="Century Gothic"/>
                <a:cs typeface="Century Gothic"/>
              </a:rPr>
              <a:t>right coronary</a:t>
            </a:r>
            <a:r>
              <a:rPr dirty="0" sz="2400" spc="-14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Century Gothic"/>
                <a:cs typeface="Century Gothic"/>
              </a:rPr>
              <a:t>artery.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975" y="1502194"/>
            <a:ext cx="10099675" cy="8369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590"/>
              </a:lnSpc>
            </a:pPr>
            <a:r>
              <a:rPr dirty="0" spc="-10"/>
              <a:t>Branches </a:t>
            </a:r>
            <a:r>
              <a:rPr dirty="0" spc="-15"/>
              <a:t>of </a:t>
            </a:r>
            <a:r>
              <a:rPr dirty="0"/>
              <a:t>Coronary</a:t>
            </a:r>
            <a:r>
              <a:rPr dirty="0" spc="25"/>
              <a:t> </a:t>
            </a:r>
            <a:r>
              <a:rPr dirty="0" spc="-5"/>
              <a:t>Arteries</a:t>
            </a:r>
          </a:p>
        </p:txBody>
      </p:sp>
      <p:sp>
        <p:nvSpPr>
          <p:cNvPr id="3" name="object 3"/>
          <p:cNvSpPr/>
          <p:nvPr/>
        </p:nvSpPr>
        <p:spPr>
          <a:xfrm>
            <a:off x="3124200" y="5092700"/>
            <a:ext cx="6057900" cy="448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566" y="3375062"/>
            <a:ext cx="266700" cy="24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33865" y="3352203"/>
            <a:ext cx="3781425" cy="2487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7800" marR="5080" indent="-1244600">
              <a:lnSpc>
                <a:spcPts val="2600"/>
              </a:lnSpc>
            </a:pPr>
            <a:r>
              <a:rPr dirty="0" sz="2700" spc="-10" b="1">
                <a:solidFill>
                  <a:srgbClr val="C00000"/>
                </a:solidFill>
                <a:latin typeface="Century Gothic"/>
                <a:cs typeface="Century Gothic"/>
              </a:rPr>
              <a:t>Right </a:t>
            </a:r>
            <a:r>
              <a:rPr dirty="0" sz="2700" spc="-5" b="1">
                <a:solidFill>
                  <a:srgbClr val="C00000"/>
                </a:solidFill>
                <a:latin typeface="Century Gothic"/>
                <a:cs typeface="Century Gothic"/>
              </a:rPr>
              <a:t>Coronary </a:t>
            </a:r>
            <a:r>
              <a:rPr dirty="0" sz="2700" spc="5" b="1">
                <a:solidFill>
                  <a:srgbClr val="C00000"/>
                </a:solidFill>
                <a:latin typeface="Century Gothic"/>
                <a:cs typeface="Century Gothic"/>
              </a:rPr>
              <a:t>Artery  </a:t>
            </a:r>
            <a:r>
              <a:rPr dirty="0" sz="2700" spc="-10" b="1">
                <a:solidFill>
                  <a:srgbClr val="C00000"/>
                </a:solidFill>
                <a:latin typeface="Century Gothic"/>
                <a:cs typeface="Century Gothic"/>
              </a:rPr>
              <a:t>(RCA):</a:t>
            </a:r>
            <a:endParaRPr sz="2700">
              <a:latin typeface="Century Gothic"/>
              <a:cs typeface="Century Gothic"/>
            </a:endParaRPr>
          </a:p>
          <a:p>
            <a:pPr marL="165100" indent="-152400">
              <a:lnSpc>
                <a:spcPct val="100000"/>
              </a:lnSpc>
              <a:spcBef>
                <a:spcPts val="1980"/>
              </a:spcBef>
              <a:buChar char="-"/>
              <a:tabLst>
                <a:tab pos="165100" algn="l"/>
              </a:tabLst>
            </a:pP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Right </a:t>
            </a:r>
            <a:r>
              <a:rPr dirty="0" sz="1700" spc="-25" b="1">
                <a:solidFill>
                  <a:srgbClr val="404040"/>
                </a:solidFill>
                <a:latin typeface="Century Gothic"/>
                <a:cs typeface="Century Gothic"/>
              </a:rPr>
              <a:t>Marginal </a:t>
            </a: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r>
              <a:rPr dirty="0" sz="1700" spc="24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(RMA)</a:t>
            </a:r>
            <a:endParaRPr sz="1700">
              <a:latin typeface="Century Gothic"/>
              <a:cs typeface="Century Gothic"/>
            </a:endParaRPr>
          </a:p>
          <a:p>
            <a:pPr marL="165100" indent="-152400">
              <a:lnSpc>
                <a:spcPct val="100000"/>
              </a:lnSpc>
              <a:spcBef>
                <a:spcPts val="1460"/>
              </a:spcBef>
              <a:buChar char="-"/>
              <a:tabLst>
                <a:tab pos="165100" algn="l"/>
              </a:tabLst>
            </a:pPr>
            <a:r>
              <a:rPr dirty="0" sz="1700" spc="-5" b="1">
                <a:solidFill>
                  <a:srgbClr val="404040"/>
                </a:solidFill>
                <a:latin typeface="Century Gothic"/>
                <a:cs typeface="Century Gothic"/>
              </a:rPr>
              <a:t>Posterior </a:t>
            </a: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Descending</a:t>
            </a:r>
            <a:r>
              <a:rPr dirty="0" sz="170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-15" b="1">
                <a:solidFill>
                  <a:srgbClr val="404040"/>
                </a:solidFill>
                <a:latin typeface="Century Gothic"/>
                <a:cs typeface="Century Gothic"/>
              </a:rPr>
              <a:t>Branch</a:t>
            </a:r>
            <a:endParaRPr sz="1700">
              <a:latin typeface="Century Gothic"/>
              <a:cs typeface="Century Gothic"/>
            </a:endParaRPr>
          </a:p>
          <a:p>
            <a:pPr marL="165100" indent="-152400">
              <a:lnSpc>
                <a:spcPct val="100000"/>
              </a:lnSpc>
              <a:spcBef>
                <a:spcPts val="1360"/>
              </a:spcBef>
              <a:buChar char="-"/>
              <a:tabLst>
                <a:tab pos="165100" algn="l"/>
              </a:tabLst>
            </a:pPr>
            <a:r>
              <a:rPr dirty="0" sz="1700" spc="5" b="1">
                <a:solidFill>
                  <a:srgbClr val="404040"/>
                </a:solidFill>
                <a:latin typeface="Century Gothic"/>
                <a:cs typeface="Century Gothic"/>
              </a:rPr>
              <a:t>SA </a:t>
            </a:r>
            <a:r>
              <a:rPr dirty="0" sz="1700" spc="-15" b="1">
                <a:solidFill>
                  <a:srgbClr val="404040"/>
                </a:solidFill>
                <a:latin typeface="Century Gothic"/>
                <a:cs typeface="Century Gothic"/>
              </a:rPr>
              <a:t>nodal</a:t>
            </a:r>
            <a:r>
              <a:rPr dirty="0" sz="1700" spc="5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endParaRPr sz="1700">
              <a:latin typeface="Century Gothic"/>
              <a:cs typeface="Century Gothic"/>
            </a:endParaRPr>
          </a:p>
          <a:p>
            <a:pPr marL="165100" indent="-152400">
              <a:lnSpc>
                <a:spcPct val="100000"/>
              </a:lnSpc>
              <a:spcBef>
                <a:spcPts val="1360"/>
              </a:spcBef>
              <a:buChar char="-"/>
              <a:tabLst>
                <a:tab pos="165100" algn="l"/>
              </a:tabLst>
            </a:pPr>
            <a:r>
              <a:rPr dirty="0" sz="1700" spc="20" b="1">
                <a:solidFill>
                  <a:srgbClr val="404040"/>
                </a:solidFill>
                <a:latin typeface="Century Gothic"/>
                <a:cs typeface="Century Gothic"/>
              </a:rPr>
              <a:t>AV </a:t>
            </a:r>
            <a:r>
              <a:rPr dirty="0" sz="1700" spc="-15" b="1">
                <a:solidFill>
                  <a:srgbClr val="404040"/>
                </a:solidFill>
                <a:latin typeface="Century Gothic"/>
                <a:cs typeface="Century Gothic"/>
              </a:rPr>
              <a:t>nodal</a:t>
            </a:r>
            <a:r>
              <a:rPr dirty="0" sz="1700" spc="-6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700" spc="-10" b="1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8339" y="3340620"/>
            <a:ext cx="3048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13139" y="3226320"/>
            <a:ext cx="3713479" cy="83058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95400" marR="5080" indent="-1282700">
              <a:lnSpc>
                <a:spcPts val="2900"/>
              </a:lnSpc>
              <a:spcBef>
                <a:spcPts val="680"/>
              </a:spcBef>
            </a:pPr>
            <a:r>
              <a:rPr dirty="0" sz="3000" spc="-25" b="1">
                <a:solidFill>
                  <a:srgbClr val="C00000"/>
                </a:solidFill>
                <a:latin typeface="Century Gothic"/>
                <a:cs typeface="Century Gothic"/>
              </a:rPr>
              <a:t>Left </a:t>
            </a:r>
            <a:r>
              <a:rPr dirty="0" sz="3000" b="1">
                <a:solidFill>
                  <a:srgbClr val="C00000"/>
                </a:solidFill>
                <a:latin typeface="Century Gothic"/>
                <a:cs typeface="Century Gothic"/>
              </a:rPr>
              <a:t>Coronary </a:t>
            </a:r>
            <a:r>
              <a:rPr dirty="0" sz="3000" spc="5" b="1">
                <a:solidFill>
                  <a:srgbClr val="C00000"/>
                </a:solidFill>
                <a:latin typeface="Century Gothic"/>
                <a:cs typeface="Century Gothic"/>
              </a:rPr>
              <a:t>Artery  </a:t>
            </a:r>
            <a:r>
              <a:rPr dirty="0" sz="3000" spc="-35" b="1">
                <a:solidFill>
                  <a:srgbClr val="C00000"/>
                </a:solidFill>
                <a:latin typeface="Century Gothic"/>
                <a:cs typeface="Century Gothic"/>
              </a:rPr>
              <a:t>(LCA):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09939" y="4305820"/>
            <a:ext cx="3814445" cy="1669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0" indent="-165100">
              <a:lnSpc>
                <a:spcPct val="100000"/>
              </a:lnSpc>
              <a:buChar char="-"/>
              <a:tabLst>
                <a:tab pos="177800" algn="l"/>
                <a:tab pos="3176270" algn="l"/>
              </a:tabLst>
            </a:pP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z="1900" spc="-35" b="1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z="1900" b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z="1900" spc="10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z="1900" spc="30" b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z="1900" spc="-10" b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z="1900" spc="40" b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z="1900" b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z="1900" spc="6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900" spc="-35" b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ce</a:t>
            </a: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z="1900" spc="45" b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z="1900" spc="40" b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z="1900" b="1">
                <a:solidFill>
                  <a:srgbClr val="404040"/>
                </a:solidFill>
                <a:latin typeface="Century Gothic"/>
                <a:cs typeface="Century Gothic"/>
              </a:rPr>
              <a:t>g	</a:t>
            </a:r>
            <a:r>
              <a:rPr dirty="0" sz="1900" spc="-25" b="1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dirty="0" sz="1900" spc="-40" b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z="1900" spc="-35" b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z="1900" b="1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1900">
              <a:latin typeface="Century Gothic"/>
              <a:cs typeface="Century Gothic"/>
            </a:endParaRPr>
          </a:p>
          <a:p>
            <a:pPr marL="177800" indent="-165100">
              <a:lnSpc>
                <a:spcPct val="100000"/>
              </a:lnSpc>
              <a:spcBef>
                <a:spcPts val="1320"/>
              </a:spcBef>
              <a:buChar char="-"/>
              <a:tabLst>
                <a:tab pos="177800" algn="l"/>
              </a:tabLst>
            </a:pP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Circumflex Artery</a:t>
            </a:r>
            <a:r>
              <a:rPr dirty="0" sz="1900" spc="2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(CX)</a:t>
            </a:r>
            <a:endParaRPr sz="1900">
              <a:latin typeface="Century Gothic"/>
              <a:cs typeface="Century Gothic"/>
            </a:endParaRPr>
          </a:p>
          <a:p>
            <a:pPr lvl="1" marL="698500" indent="-165100">
              <a:lnSpc>
                <a:spcPct val="100000"/>
              </a:lnSpc>
              <a:spcBef>
                <a:spcPts val="1320"/>
              </a:spcBef>
              <a:buChar char="-"/>
              <a:tabLst>
                <a:tab pos="698500" algn="l"/>
              </a:tabLst>
            </a:pPr>
            <a:r>
              <a:rPr dirty="0" sz="1900" spc="-25" b="1">
                <a:solidFill>
                  <a:srgbClr val="404040"/>
                </a:solidFill>
                <a:latin typeface="Century Gothic"/>
                <a:cs typeface="Century Gothic"/>
              </a:rPr>
              <a:t>Left </a:t>
            </a:r>
            <a:r>
              <a:rPr dirty="0" sz="1900" spc="10" b="1">
                <a:solidFill>
                  <a:srgbClr val="404040"/>
                </a:solidFill>
                <a:latin typeface="Century Gothic"/>
                <a:cs typeface="Century Gothic"/>
              </a:rPr>
              <a:t>Marginal </a:t>
            </a: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r>
              <a:rPr dirty="0" sz="1900" spc="-5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900" spc="-20" b="1">
                <a:solidFill>
                  <a:srgbClr val="404040"/>
                </a:solidFill>
                <a:latin typeface="Century Gothic"/>
                <a:cs typeface="Century Gothic"/>
              </a:rPr>
              <a:t>(LMA)</a:t>
            </a:r>
            <a:endParaRPr sz="1900">
              <a:latin typeface="Century Gothic"/>
              <a:cs typeface="Century Gothic"/>
            </a:endParaRPr>
          </a:p>
          <a:p>
            <a:pPr lvl="1" marL="698500" indent="-165100">
              <a:lnSpc>
                <a:spcPct val="100000"/>
              </a:lnSpc>
              <a:spcBef>
                <a:spcPts val="1320"/>
              </a:spcBef>
              <a:buChar char="-"/>
              <a:tabLst>
                <a:tab pos="698500" algn="l"/>
              </a:tabLst>
            </a:pPr>
            <a:r>
              <a:rPr dirty="0" sz="1900" spc="5" b="1">
                <a:solidFill>
                  <a:srgbClr val="404040"/>
                </a:solidFill>
                <a:latin typeface="Century Gothic"/>
                <a:cs typeface="Century Gothic"/>
              </a:rPr>
              <a:t>SA nodal</a:t>
            </a:r>
            <a:r>
              <a:rPr dirty="0" sz="1900" spc="-12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900" spc="-5" b="1">
                <a:solidFill>
                  <a:srgbClr val="404040"/>
                </a:solidFill>
                <a:latin typeface="Century Gothic"/>
                <a:cs typeface="Century Gothic"/>
              </a:rPr>
              <a:t>Artery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374" rIns="0" bIns="0" rtlCol="0" vert="horz">
            <a:spAutoFit/>
          </a:bodyPr>
          <a:lstStyle/>
          <a:p>
            <a:pPr marL="18415" marR="5080" indent="1206500">
              <a:lnSpc>
                <a:spcPct val="100000"/>
              </a:lnSpc>
            </a:pPr>
            <a:r>
              <a:rPr dirty="0" sz="4500" spc="-5"/>
              <a:t>Branches </a:t>
            </a:r>
            <a:r>
              <a:rPr dirty="0" sz="4500" spc="5"/>
              <a:t>and </a:t>
            </a:r>
            <a:r>
              <a:rPr dirty="0" sz="4500" spc="-10"/>
              <a:t>Areas </a:t>
            </a:r>
            <a:r>
              <a:rPr dirty="0" sz="4500" spc="5"/>
              <a:t>of  </a:t>
            </a:r>
            <a:r>
              <a:rPr dirty="0" sz="4500"/>
              <a:t>Distribution </a:t>
            </a:r>
            <a:r>
              <a:rPr dirty="0" sz="4500" spc="5"/>
              <a:t>of </a:t>
            </a:r>
            <a:r>
              <a:rPr dirty="0" sz="4500" spc="-5"/>
              <a:t>Coronary</a:t>
            </a:r>
            <a:r>
              <a:rPr dirty="0" sz="4500" spc="-125"/>
              <a:t> </a:t>
            </a:r>
            <a:r>
              <a:rPr dirty="0" sz="4500" spc="-15"/>
              <a:t>Arteries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11112500" y="5969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3200" y="3124200"/>
            <a:ext cx="10058400" cy="626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ts val="182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pc="-20"/>
              <a:t>Dr. </a:t>
            </a:r>
            <a:r>
              <a:rPr dirty="0"/>
              <a:t>Abeer </a:t>
            </a:r>
            <a:r>
              <a:rPr dirty="0" spc="-10"/>
              <a:t>Al-Masri, </a:t>
            </a:r>
            <a:r>
              <a:rPr dirty="0"/>
              <a:t>Faculty </a:t>
            </a:r>
            <a:r>
              <a:rPr dirty="0" spc="-15"/>
              <a:t>of </a:t>
            </a:r>
            <a:r>
              <a:rPr dirty="0" spc="-5"/>
              <a:t>Medicine,</a:t>
            </a:r>
            <a:r>
              <a:rPr dirty="0" spc="15"/>
              <a:t> </a:t>
            </a:r>
            <a:r>
              <a:rPr dirty="0" spc="-35"/>
              <a:t>KSU.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2017-04-09T20:35:07Z</dcterms:created>
  <dcterms:modified xsi:type="dcterms:W3CDTF">2017-04-09T20:35:07Z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2017-04-09T00:00:00Z</vt:filetime>
  </property>
</Properties>
</file>