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2060"/>
                </a:solidFill>
                <a:latin typeface="Arial"/>
                <a:cs typeface="Arial"/>
              </a:defRPr>
            </a:lvl1pPr>
          </a:lstStyle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2060"/>
                </a:solidFill>
                <a:latin typeface="Arial"/>
                <a:cs typeface="Arial"/>
              </a:defRPr>
            </a:lvl1pPr>
          </a:lstStyle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6210300" y="571500"/>
            <a:ext cx="2921000" cy="1460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2060"/>
                </a:solidFill>
                <a:latin typeface="Arial"/>
                <a:cs typeface="Arial"/>
              </a:defRPr>
            </a:lvl1pPr>
          </a:lstStyle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2060"/>
                </a:solidFill>
                <a:latin typeface="Arial"/>
                <a:cs typeface="Arial"/>
              </a:defRPr>
            </a:lvl1pPr>
          </a:lstStyle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2060"/>
                </a:solidFill>
                <a:latin typeface="Arial"/>
                <a:cs typeface="Arial"/>
              </a:defRPr>
            </a:lvl1pPr>
          </a:lstStyle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2758" y="709193"/>
            <a:ext cx="8698483" cy="10407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5544" y="1505102"/>
            <a:ext cx="8872910" cy="4527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078431" y="6494846"/>
            <a:ext cx="2524125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397240" y="6645632"/>
            <a:ext cx="22860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2060"/>
                </a:solidFill>
                <a:latin typeface="Arial"/>
                <a:cs typeface="Arial"/>
              </a:defRPr>
            </a:lvl1pPr>
          </a:lstStyle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openxmlformats.org/officeDocument/2006/relationships/image" Target="../media/image81.png"/><Relationship Id="rId14" Type="http://schemas.openxmlformats.org/officeDocument/2006/relationships/image" Target="../media/image82.png"/><Relationship Id="rId15" Type="http://schemas.openxmlformats.org/officeDocument/2006/relationships/image" Target="../media/image83.png"/><Relationship Id="rId16" Type="http://schemas.openxmlformats.org/officeDocument/2006/relationships/image" Target="../media/image84.png"/><Relationship Id="rId17" Type="http://schemas.openxmlformats.org/officeDocument/2006/relationships/image" Target="../media/image85.png"/><Relationship Id="rId18" Type="http://schemas.openxmlformats.org/officeDocument/2006/relationships/image" Target="../media/image8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4" Type="http://schemas.openxmlformats.org/officeDocument/2006/relationships/image" Target="../media/image99.png"/><Relationship Id="rId15" Type="http://schemas.openxmlformats.org/officeDocument/2006/relationships/image" Target="../media/image100.png"/><Relationship Id="rId16" Type="http://schemas.openxmlformats.org/officeDocument/2006/relationships/image" Target="../media/image101.png"/><Relationship Id="rId17" Type="http://schemas.openxmlformats.org/officeDocument/2006/relationships/image" Target="../media/image102.png"/><Relationship Id="rId18" Type="http://schemas.openxmlformats.org/officeDocument/2006/relationships/image" Target="../media/image103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Relationship Id="rId9" Type="http://schemas.openxmlformats.org/officeDocument/2006/relationships/image" Target="../media/image132.png"/><Relationship Id="rId10" Type="http://schemas.openxmlformats.org/officeDocument/2006/relationships/image" Target="../media/image133.png"/><Relationship Id="rId11" Type="http://schemas.openxmlformats.org/officeDocument/2006/relationships/image" Target="../media/image134.png"/><Relationship Id="rId12" Type="http://schemas.openxmlformats.org/officeDocument/2006/relationships/image" Target="../media/image135.png"/><Relationship Id="rId13" Type="http://schemas.openxmlformats.org/officeDocument/2006/relationships/image" Target="../media/image136.png"/><Relationship Id="rId14" Type="http://schemas.openxmlformats.org/officeDocument/2006/relationships/image" Target="../media/image137.png"/><Relationship Id="rId15" Type="http://schemas.openxmlformats.org/officeDocument/2006/relationships/image" Target="../media/image138.png"/><Relationship Id="rId16" Type="http://schemas.openxmlformats.org/officeDocument/2006/relationships/image" Target="../media/image139.png"/><Relationship Id="rId17" Type="http://schemas.openxmlformats.org/officeDocument/2006/relationships/image" Target="../media/image140.png"/><Relationship Id="rId18" Type="http://schemas.openxmlformats.org/officeDocument/2006/relationships/image" Target="../media/image141.png"/><Relationship Id="rId19" Type="http://schemas.openxmlformats.org/officeDocument/2006/relationships/image" Target="../media/image142.png"/><Relationship Id="rId20" Type="http://schemas.openxmlformats.org/officeDocument/2006/relationships/image" Target="../media/image143.png"/><Relationship Id="rId21" Type="http://schemas.openxmlformats.org/officeDocument/2006/relationships/image" Target="../media/image144.png"/><Relationship Id="rId22" Type="http://schemas.openxmlformats.org/officeDocument/2006/relationships/image" Target="../media/image145.png"/><Relationship Id="rId23" Type="http://schemas.openxmlformats.org/officeDocument/2006/relationships/image" Target="../media/image146.png"/><Relationship Id="rId24" Type="http://schemas.openxmlformats.org/officeDocument/2006/relationships/image" Target="../media/image147.png"/><Relationship Id="rId25" Type="http://schemas.openxmlformats.org/officeDocument/2006/relationships/image" Target="../media/image148.png"/><Relationship Id="rId26" Type="http://schemas.openxmlformats.org/officeDocument/2006/relationships/image" Target="../media/image149.png"/><Relationship Id="rId27" Type="http://schemas.openxmlformats.org/officeDocument/2006/relationships/image" Target="../media/image150.png"/><Relationship Id="rId28" Type="http://schemas.openxmlformats.org/officeDocument/2006/relationships/image" Target="../media/image151.png"/><Relationship Id="rId29" Type="http://schemas.openxmlformats.org/officeDocument/2006/relationships/image" Target="../media/image152.png"/><Relationship Id="rId30" Type="http://schemas.openxmlformats.org/officeDocument/2006/relationships/image" Target="../media/image153.png"/><Relationship Id="rId31" Type="http://schemas.openxmlformats.org/officeDocument/2006/relationships/image" Target="../media/image154.png"/><Relationship Id="rId32" Type="http://schemas.openxmlformats.org/officeDocument/2006/relationships/image" Target="../media/image155.png"/><Relationship Id="rId33" Type="http://schemas.openxmlformats.org/officeDocument/2006/relationships/image" Target="../media/image156.png"/><Relationship Id="rId34" Type="http://schemas.openxmlformats.org/officeDocument/2006/relationships/image" Target="../media/image157.png"/><Relationship Id="rId35" Type="http://schemas.openxmlformats.org/officeDocument/2006/relationships/image" Target="../media/image158.png"/><Relationship Id="rId36" Type="http://schemas.openxmlformats.org/officeDocument/2006/relationships/image" Target="../media/image159.png"/><Relationship Id="rId37" Type="http://schemas.openxmlformats.org/officeDocument/2006/relationships/image" Target="../media/image160.png"/><Relationship Id="rId38" Type="http://schemas.openxmlformats.org/officeDocument/2006/relationships/image" Target="../media/image161.png"/><Relationship Id="rId39" Type="http://schemas.openxmlformats.org/officeDocument/2006/relationships/image" Target="../media/image162.png"/><Relationship Id="rId40" Type="http://schemas.openxmlformats.org/officeDocument/2006/relationships/image" Target="../media/image163.png"/><Relationship Id="rId41" Type="http://schemas.openxmlformats.org/officeDocument/2006/relationships/image" Target="../media/image164.png"/><Relationship Id="rId42" Type="http://schemas.openxmlformats.org/officeDocument/2006/relationships/image" Target="../media/image165.png"/><Relationship Id="rId43" Type="http://schemas.openxmlformats.org/officeDocument/2006/relationships/image" Target="../media/image166.png"/><Relationship Id="rId44" Type="http://schemas.openxmlformats.org/officeDocument/2006/relationships/image" Target="../media/image167.png"/><Relationship Id="rId45" Type="http://schemas.openxmlformats.org/officeDocument/2006/relationships/image" Target="../media/image168.png"/><Relationship Id="rId46" Type="http://schemas.openxmlformats.org/officeDocument/2006/relationships/image" Target="../media/image169.png"/><Relationship Id="rId47" Type="http://schemas.openxmlformats.org/officeDocument/2006/relationships/image" Target="../media/image170.png"/><Relationship Id="rId48" Type="http://schemas.openxmlformats.org/officeDocument/2006/relationships/image" Target="../media/image171.png"/><Relationship Id="rId49" Type="http://schemas.openxmlformats.org/officeDocument/2006/relationships/image" Target="../media/image172.png"/><Relationship Id="rId50" Type="http://schemas.openxmlformats.org/officeDocument/2006/relationships/image" Target="../media/image173.png"/><Relationship Id="rId51" Type="http://schemas.openxmlformats.org/officeDocument/2006/relationships/image" Target="../media/image174.png"/><Relationship Id="rId52" Type="http://schemas.openxmlformats.org/officeDocument/2006/relationships/image" Target="../media/image175.png"/><Relationship Id="rId53" Type="http://schemas.openxmlformats.org/officeDocument/2006/relationships/image" Target="../media/image176.png"/><Relationship Id="rId54" Type="http://schemas.openxmlformats.org/officeDocument/2006/relationships/image" Target="../media/image177.png"/><Relationship Id="rId55" Type="http://schemas.openxmlformats.org/officeDocument/2006/relationships/image" Target="../media/image178.png"/><Relationship Id="rId56" Type="http://schemas.openxmlformats.org/officeDocument/2006/relationships/image" Target="../media/image179.png"/><Relationship Id="rId57" Type="http://schemas.openxmlformats.org/officeDocument/2006/relationships/image" Target="../media/image180.png"/><Relationship Id="rId58" Type="http://schemas.openxmlformats.org/officeDocument/2006/relationships/image" Target="../media/image181.png"/><Relationship Id="rId59" Type="http://schemas.openxmlformats.org/officeDocument/2006/relationships/image" Target="../media/image182.png"/><Relationship Id="rId60" Type="http://schemas.openxmlformats.org/officeDocument/2006/relationships/image" Target="../media/image183.png"/><Relationship Id="rId61" Type="http://schemas.openxmlformats.org/officeDocument/2006/relationships/image" Target="../media/image184.png"/><Relationship Id="rId62" Type="http://schemas.openxmlformats.org/officeDocument/2006/relationships/image" Target="../media/image185.png"/><Relationship Id="rId63" Type="http://schemas.openxmlformats.org/officeDocument/2006/relationships/image" Target="../media/image186.png"/><Relationship Id="rId64" Type="http://schemas.openxmlformats.org/officeDocument/2006/relationships/image" Target="../media/image187.png"/><Relationship Id="rId65" Type="http://schemas.openxmlformats.org/officeDocument/2006/relationships/image" Target="../media/image188.png"/><Relationship Id="rId66" Type="http://schemas.openxmlformats.org/officeDocument/2006/relationships/image" Target="../media/image189.png"/><Relationship Id="rId67" Type="http://schemas.openxmlformats.org/officeDocument/2006/relationships/image" Target="../media/image190.png"/><Relationship Id="rId68" Type="http://schemas.openxmlformats.org/officeDocument/2006/relationships/image" Target="../media/image191.png"/><Relationship Id="rId69" Type="http://schemas.openxmlformats.org/officeDocument/2006/relationships/image" Target="../media/image192.png"/><Relationship Id="rId70" Type="http://schemas.openxmlformats.org/officeDocument/2006/relationships/image" Target="../media/image193.png"/><Relationship Id="rId71" Type="http://schemas.openxmlformats.org/officeDocument/2006/relationships/image" Target="../media/image194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5.png"/><Relationship Id="rId3" Type="http://schemas.openxmlformats.org/officeDocument/2006/relationships/image" Target="../media/image196.png"/><Relationship Id="rId4" Type="http://schemas.openxmlformats.org/officeDocument/2006/relationships/image" Target="../media/image19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pn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8" Type="http://schemas.openxmlformats.org/officeDocument/2006/relationships/image" Target="../media/image204.png"/><Relationship Id="rId9" Type="http://schemas.openxmlformats.org/officeDocument/2006/relationships/image" Target="../media/image205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6" Type="http://schemas.openxmlformats.org/officeDocument/2006/relationships/image" Target="../media/image210.png"/><Relationship Id="rId7" Type="http://schemas.openxmlformats.org/officeDocument/2006/relationships/image" Target="../media/image211.png"/><Relationship Id="rId8" Type="http://schemas.openxmlformats.org/officeDocument/2006/relationships/image" Target="../media/image212.png"/><Relationship Id="rId9" Type="http://schemas.openxmlformats.org/officeDocument/2006/relationships/image" Target="../media/image213.png"/><Relationship Id="rId10" Type="http://schemas.openxmlformats.org/officeDocument/2006/relationships/image" Target="../media/image214.png"/><Relationship Id="rId11" Type="http://schemas.openxmlformats.org/officeDocument/2006/relationships/image" Target="../media/image215.png"/><Relationship Id="rId12" Type="http://schemas.openxmlformats.org/officeDocument/2006/relationships/image" Target="../media/image216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image" Target="../media/image28.png"/><Relationship Id="rId19" Type="http://schemas.openxmlformats.org/officeDocument/2006/relationships/image" Target="../media/image29.png"/><Relationship Id="rId20" Type="http://schemas.openxmlformats.org/officeDocument/2006/relationships/image" Target="../media/image30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png"/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6" Type="http://schemas.openxmlformats.org/officeDocument/2006/relationships/image" Target="../media/image221.png"/><Relationship Id="rId7" Type="http://schemas.openxmlformats.org/officeDocument/2006/relationships/image" Target="../media/image222.png"/><Relationship Id="rId8" Type="http://schemas.openxmlformats.org/officeDocument/2006/relationships/image" Target="../media/image223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png"/><Relationship Id="rId7" Type="http://schemas.openxmlformats.org/officeDocument/2006/relationships/image" Target="../media/image229.png"/><Relationship Id="rId8" Type="http://schemas.openxmlformats.org/officeDocument/2006/relationships/image" Target="../media/image230.png"/><Relationship Id="rId9" Type="http://schemas.openxmlformats.org/officeDocument/2006/relationships/image" Target="../media/image23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png"/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36.png"/><Relationship Id="rId7" Type="http://schemas.openxmlformats.org/officeDocument/2006/relationships/image" Target="../media/image237.png"/><Relationship Id="rId8" Type="http://schemas.openxmlformats.org/officeDocument/2006/relationships/image" Target="../media/image238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png"/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image" Target="../media/image243.png"/><Relationship Id="rId7" Type="http://schemas.openxmlformats.org/officeDocument/2006/relationships/image" Target="../media/image244.png"/><Relationship Id="rId8" Type="http://schemas.openxmlformats.org/officeDocument/2006/relationships/image" Target="../media/image245.png"/><Relationship Id="rId9" Type="http://schemas.openxmlformats.org/officeDocument/2006/relationships/image" Target="../media/image246.png"/><Relationship Id="rId10" Type="http://schemas.openxmlformats.org/officeDocument/2006/relationships/image" Target="../media/image247.png"/><Relationship Id="rId11" Type="http://schemas.openxmlformats.org/officeDocument/2006/relationships/image" Target="../media/image248.png"/><Relationship Id="rId12" Type="http://schemas.openxmlformats.org/officeDocument/2006/relationships/image" Target="../media/image249.png"/><Relationship Id="rId13" Type="http://schemas.openxmlformats.org/officeDocument/2006/relationships/image" Target="../media/image250.png"/><Relationship Id="rId14" Type="http://schemas.openxmlformats.org/officeDocument/2006/relationships/image" Target="../media/image251.png"/><Relationship Id="rId15" Type="http://schemas.openxmlformats.org/officeDocument/2006/relationships/image" Target="../media/image252.png"/><Relationship Id="rId16" Type="http://schemas.openxmlformats.org/officeDocument/2006/relationships/image" Target="../media/image253.png"/><Relationship Id="rId17" Type="http://schemas.openxmlformats.org/officeDocument/2006/relationships/image" Target="../media/image254.png"/><Relationship Id="rId18" Type="http://schemas.openxmlformats.org/officeDocument/2006/relationships/image" Target="../media/image255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6.png"/><Relationship Id="rId3" Type="http://schemas.openxmlformats.org/officeDocument/2006/relationships/image" Target="../media/image257.png"/><Relationship Id="rId4" Type="http://schemas.openxmlformats.org/officeDocument/2006/relationships/image" Target="../media/image258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9.png"/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6" Type="http://schemas.openxmlformats.org/officeDocument/2006/relationships/image" Target="../media/image263.png"/><Relationship Id="rId7" Type="http://schemas.openxmlformats.org/officeDocument/2006/relationships/image" Target="../media/image264.png"/><Relationship Id="rId8" Type="http://schemas.openxmlformats.org/officeDocument/2006/relationships/image" Target="../media/image265.png"/><Relationship Id="rId9" Type="http://schemas.openxmlformats.org/officeDocument/2006/relationships/image" Target="../media/image266.png"/><Relationship Id="rId10" Type="http://schemas.openxmlformats.org/officeDocument/2006/relationships/image" Target="../media/image267.png"/><Relationship Id="rId11" Type="http://schemas.openxmlformats.org/officeDocument/2006/relationships/image" Target="../media/image268.png"/><Relationship Id="rId12" Type="http://schemas.openxmlformats.org/officeDocument/2006/relationships/image" Target="../media/image269.png"/><Relationship Id="rId13" Type="http://schemas.openxmlformats.org/officeDocument/2006/relationships/image" Target="../media/image270.png"/><Relationship Id="rId14" Type="http://schemas.openxmlformats.org/officeDocument/2006/relationships/image" Target="../media/image271.png"/><Relationship Id="rId15" Type="http://schemas.openxmlformats.org/officeDocument/2006/relationships/image" Target="../media/image272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3.png"/><Relationship Id="rId3" Type="http://schemas.openxmlformats.org/officeDocument/2006/relationships/image" Target="../media/image274.png"/><Relationship Id="rId4" Type="http://schemas.openxmlformats.org/officeDocument/2006/relationships/image" Target="../media/image275.png"/><Relationship Id="rId5" Type="http://schemas.openxmlformats.org/officeDocument/2006/relationships/image" Target="../media/image276.png"/><Relationship Id="rId6" Type="http://schemas.openxmlformats.org/officeDocument/2006/relationships/image" Target="../media/image277.png"/><Relationship Id="rId7" Type="http://schemas.openxmlformats.org/officeDocument/2006/relationships/image" Target="../media/image278.png"/><Relationship Id="rId8" Type="http://schemas.openxmlformats.org/officeDocument/2006/relationships/image" Target="../media/image279.png"/><Relationship Id="rId9" Type="http://schemas.openxmlformats.org/officeDocument/2006/relationships/image" Target="../media/image280.png"/><Relationship Id="rId10" Type="http://schemas.openxmlformats.org/officeDocument/2006/relationships/image" Target="../media/image281.png"/><Relationship Id="rId11" Type="http://schemas.openxmlformats.org/officeDocument/2006/relationships/image" Target="../media/image282.png"/><Relationship Id="rId12" Type="http://schemas.openxmlformats.org/officeDocument/2006/relationships/image" Target="../media/image283.png"/><Relationship Id="rId13" Type="http://schemas.openxmlformats.org/officeDocument/2006/relationships/image" Target="../media/image284.png"/><Relationship Id="rId14" Type="http://schemas.openxmlformats.org/officeDocument/2006/relationships/image" Target="../media/image285.png"/><Relationship Id="rId15" Type="http://schemas.openxmlformats.org/officeDocument/2006/relationships/image" Target="../media/image286.png"/><Relationship Id="rId16" Type="http://schemas.openxmlformats.org/officeDocument/2006/relationships/image" Target="../media/image287.png"/><Relationship Id="rId17" Type="http://schemas.openxmlformats.org/officeDocument/2006/relationships/image" Target="../media/image288.png"/><Relationship Id="rId18" Type="http://schemas.openxmlformats.org/officeDocument/2006/relationships/image" Target="../media/image289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0.png"/><Relationship Id="rId3" Type="http://schemas.openxmlformats.org/officeDocument/2006/relationships/image" Target="../media/image291.png"/><Relationship Id="rId4" Type="http://schemas.openxmlformats.org/officeDocument/2006/relationships/image" Target="../media/image292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3.png"/><Relationship Id="rId3" Type="http://schemas.openxmlformats.org/officeDocument/2006/relationships/image" Target="../media/image294.png"/><Relationship Id="rId4" Type="http://schemas.openxmlformats.org/officeDocument/2006/relationships/image" Target="../media/image295.png"/><Relationship Id="rId5" Type="http://schemas.openxmlformats.org/officeDocument/2006/relationships/image" Target="../media/image296.png"/><Relationship Id="rId6" Type="http://schemas.openxmlformats.org/officeDocument/2006/relationships/image" Target="../media/image297.png"/><Relationship Id="rId7" Type="http://schemas.openxmlformats.org/officeDocument/2006/relationships/image" Target="../media/image298.png"/><Relationship Id="rId8" Type="http://schemas.openxmlformats.org/officeDocument/2006/relationships/image" Target="../media/image299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0.jpg"/><Relationship Id="rId3" Type="http://schemas.openxmlformats.org/officeDocument/2006/relationships/image" Target="../media/image301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2.png"/><Relationship Id="rId3" Type="http://schemas.openxmlformats.org/officeDocument/2006/relationships/image" Target="../media/image303.png"/><Relationship Id="rId4" Type="http://schemas.openxmlformats.org/officeDocument/2006/relationships/image" Target="../media/image304.png"/><Relationship Id="rId5" Type="http://schemas.openxmlformats.org/officeDocument/2006/relationships/image" Target="../media/image305.png"/><Relationship Id="rId6" Type="http://schemas.openxmlformats.org/officeDocument/2006/relationships/image" Target="../media/image306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7.png"/><Relationship Id="rId3" Type="http://schemas.openxmlformats.org/officeDocument/2006/relationships/image" Target="../media/image308.png"/><Relationship Id="rId4" Type="http://schemas.openxmlformats.org/officeDocument/2006/relationships/image" Target="../media/image309.png"/><Relationship Id="rId5" Type="http://schemas.openxmlformats.org/officeDocument/2006/relationships/image" Target="../media/image310.png"/><Relationship Id="rId6" Type="http://schemas.openxmlformats.org/officeDocument/2006/relationships/image" Target="../media/image311.png"/><Relationship Id="rId7" Type="http://schemas.openxmlformats.org/officeDocument/2006/relationships/image" Target="../media/image312.png"/><Relationship Id="rId8" Type="http://schemas.openxmlformats.org/officeDocument/2006/relationships/image" Target="../media/image313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4.png"/><Relationship Id="rId3" Type="http://schemas.openxmlformats.org/officeDocument/2006/relationships/image" Target="../media/image315.png"/><Relationship Id="rId4" Type="http://schemas.openxmlformats.org/officeDocument/2006/relationships/image" Target="../media/image316.png"/><Relationship Id="rId5" Type="http://schemas.openxmlformats.org/officeDocument/2006/relationships/image" Target="../media/image317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8.png"/><Relationship Id="rId3" Type="http://schemas.openxmlformats.org/officeDocument/2006/relationships/image" Target="../media/image319.png"/><Relationship Id="rId4" Type="http://schemas.openxmlformats.org/officeDocument/2006/relationships/image" Target="../media/image320.png"/><Relationship Id="rId5" Type="http://schemas.openxmlformats.org/officeDocument/2006/relationships/image" Target="../media/image321.png"/><Relationship Id="rId6" Type="http://schemas.openxmlformats.org/officeDocument/2006/relationships/image" Target="../media/image322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3.png"/><Relationship Id="rId3" Type="http://schemas.openxmlformats.org/officeDocument/2006/relationships/image" Target="../media/image324.png"/><Relationship Id="rId4" Type="http://schemas.openxmlformats.org/officeDocument/2006/relationships/image" Target="../media/image325.png"/><Relationship Id="rId5" Type="http://schemas.openxmlformats.org/officeDocument/2006/relationships/image" Target="../media/image326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7.png"/><Relationship Id="rId3" Type="http://schemas.openxmlformats.org/officeDocument/2006/relationships/image" Target="../media/image328.png"/><Relationship Id="rId4" Type="http://schemas.openxmlformats.org/officeDocument/2006/relationships/image" Target="../media/image329.png"/><Relationship Id="rId5" Type="http://schemas.openxmlformats.org/officeDocument/2006/relationships/image" Target="../media/image330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1.png"/><Relationship Id="rId3" Type="http://schemas.openxmlformats.org/officeDocument/2006/relationships/image" Target="../media/image332.png"/><Relationship Id="rId4" Type="http://schemas.openxmlformats.org/officeDocument/2006/relationships/image" Target="../media/image333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4.png"/><Relationship Id="rId3" Type="http://schemas.openxmlformats.org/officeDocument/2006/relationships/image" Target="../media/image335.png"/><Relationship Id="rId4" Type="http://schemas.openxmlformats.org/officeDocument/2006/relationships/image" Target="../media/image336.png"/><Relationship Id="rId5" Type="http://schemas.openxmlformats.org/officeDocument/2006/relationships/image" Target="../media/image337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8.png"/><Relationship Id="rId3" Type="http://schemas.openxmlformats.org/officeDocument/2006/relationships/image" Target="../media/image339.png"/><Relationship Id="rId4" Type="http://schemas.openxmlformats.org/officeDocument/2006/relationships/image" Target="../media/image340.png"/><Relationship Id="rId5" Type="http://schemas.openxmlformats.org/officeDocument/2006/relationships/image" Target="../media/image341.png"/><Relationship Id="rId6" Type="http://schemas.openxmlformats.org/officeDocument/2006/relationships/image" Target="../media/image342.png"/><Relationship Id="rId7" Type="http://schemas.openxmlformats.org/officeDocument/2006/relationships/image" Target="../media/image343.png"/><Relationship Id="rId8" Type="http://schemas.openxmlformats.org/officeDocument/2006/relationships/image" Target="../media/image344.png"/><Relationship Id="rId9" Type="http://schemas.openxmlformats.org/officeDocument/2006/relationships/image" Target="../media/image345.png"/><Relationship Id="rId10" Type="http://schemas.openxmlformats.org/officeDocument/2006/relationships/image" Target="../media/image346.png"/><Relationship Id="rId11" Type="http://schemas.openxmlformats.org/officeDocument/2006/relationships/image" Target="../media/image347.png"/><Relationship Id="rId12" Type="http://schemas.openxmlformats.org/officeDocument/2006/relationships/image" Target="../media/image348.png"/><Relationship Id="rId13" Type="http://schemas.openxmlformats.org/officeDocument/2006/relationships/image" Target="../media/image349.png"/><Relationship Id="rId14" Type="http://schemas.openxmlformats.org/officeDocument/2006/relationships/image" Target="../media/image350.png"/><Relationship Id="rId15" Type="http://schemas.openxmlformats.org/officeDocument/2006/relationships/image" Target="../media/image351.png"/><Relationship Id="rId16" Type="http://schemas.openxmlformats.org/officeDocument/2006/relationships/image" Target="../media/image352.png"/><Relationship Id="rId17" Type="http://schemas.openxmlformats.org/officeDocument/2006/relationships/image" Target="../media/image353.png"/><Relationship Id="rId18" Type="http://schemas.openxmlformats.org/officeDocument/2006/relationships/image" Target="../media/image354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5.png"/><Relationship Id="rId3" Type="http://schemas.openxmlformats.org/officeDocument/2006/relationships/image" Target="../media/image356.png"/><Relationship Id="rId4" Type="http://schemas.openxmlformats.org/officeDocument/2006/relationships/image" Target="../media/image357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8.png"/><Relationship Id="rId3" Type="http://schemas.openxmlformats.org/officeDocument/2006/relationships/image" Target="../media/image359.png"/><Relationship Id="rId4" Type="http://schemas.openxmlformats.org/officeDocument/2006/relationships/image" Target="../media/image360.png"/><Relationship Id="rId5" Type="http://schemas.openxmlformats.org/officeDocument/2006/relationships/image" Target="../media/image361.png"/><Relationship Id="rId6" Type="http://schemas.openxmlformats.org/officeDocument/2006/relationships/image" Target="../media/image362.png"/><Relationship Id="rId7" Type="http://schemas.openxmlformats.org/officeDocument/2006/relationships/image" Target="../media/image363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4.png"/><Relationship Id="rId3" Type="http://schemas.openxmlformats.org/officeDocument/2006/relationships/image" Target="../media/image365.png"/><Relationship Id="rId4" Type="http://schemas.openxmlformats.org/officeDocument/2006/relationships/image" Target="../media/image366.jpg"/><Relationship Id="rId5" Type="http://schemas.openxmlformats.org/officeDocument/2006/relationships/image" Target="../media/image367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8.png"/><Relationship Id="rId3" Type="http://schemas.openxmlformats.org/officeDocument/2006/relationships/image" Target="../media/image369.png"/><Relationship Id="rId4" Type="http://schemas.openxmlformats.org/officeDocument/2006/relationships/image" Target="../media/image370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1.png"/><Relationship Id="rId3" Type="http://schemas.openxmlformats.org/officeDocument/2006/relationships/image" Target="../media/image372.png"/><Relationship Id="rId4" Type="http://schemas.openxmlformats.org/officeDocument/2006/relationships/image" Target="../media/image373.png"/><Relationship Id="rId5" Type="http://schemas.openxmlformats.org/officeDocument/2006/relationships/image" Target="../media/image374.png"/><Relationship Id="rId6" Type="http://schemas.openxmlformats.org/officeDocument/2006/relationships/image" Target="../media/image375.png"/><Relationship Id="rId7" Type="http://schemas.openxmlformats.org/officeDocument/2006/relationships/image" Target="../media/image376.png"/><Relationship Id="rId8" Type="http://schemas.openxmlformats.org/officeDocument/2006/relationships/image" Target="../media/image377.png"/><Relationship Id="rId9" Type="http://schemas.openxmlformats.org/officeDocument/2006/relationships/image" Target="../media/image378.png"/><Relationship Id="rId10" Type="http://schemas.openxmlformats.org/officeDocument/2006/relationships/image" Target="../media/image379.png"/><Relationship Id="rId11" Type="http://schemas.openxmlformats.org/officeDocument/2006/relationships/image" Target="../media/image380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1.png"/><Relationship Id="rId3" Type="http://schemas.openxmlformats.org/officeDocument/2006/relationships/image" Target="../media/image382.png"/><Relationship Id="rId4" Type="http://schemas.openxmlformats.org/officeDocument/2006/relationships/image" Target="../media/image383.png"/><Relationship Id="rId5" Type="http://schemas.openxmlformats.org/officeDocument/2006/relationships/image" Target="../media/image384.png"/><Relationship Id="rId6" Type="http://schemas.openxmlformats.org/officeDocument/2006/relationships/image" Target="../media/image385.png"/><Relationship Id="rId7" Type="http://schemas.openxmlformats.org/officeDocument/2006/relationships/image" Target="../media/image386.png"/><Relationship Id="rId8" Type="http://schemas.openxmlformats.org/officeDocument/2006/relationships/image" Target="../media/image387.png"/><Relationship Id="rId9" Type="http://schemas.openxmlformats.org/officeDocument/2006/relationships/image" Target="../media/image388.png"/><Relationship Id="rId10" Type="http://schemas.openxmlformats.org/officeDocument/2006/relationships/image" Target="../media/image389.png"/><Relationship Id="rId11" Type="http://schemas.openxmlformats.org/officeDocument/2006/relationships/image" Target="../media/image390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1.png"/><Relationship Id="rId3" Type="http://schemas.openxmlformats.org/officeDocument/2006/relationships/image" Target="../media/image392.png"/><Relationship Id="rId4" Type="http://schemas.openxmlformats.org/officeDocument/2006/relationships/image" Target="../media/image393.png"/><Relationship Id="rId5" Type="http://schemas.openxmlformats.org/officeDocument/2006/relationships/image" Target="../media/image394.png"/><Relationship Id="rId6" Type="http://schemas.openxmlformats.org/officeDocument/2006/relationships/image" Target="../media/image395.png"/><Relationship Id="rId7" Type="http://schemas.openxmlformats.org/officeDocument/2006/relationships/image" Target="../media/image396.png"/><Relationship Id="rId8" Type="http://schemas.openxmlformats.org/officeDocument/2006/relationships/image" Target="../media/image397.png"/><Relationship Id="rId9" Type="http://schemas.openxmlformats.org/officeDocument/2006/relationships/image" Target="../media/image398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9.png"/><Relationship Id="rId3" Type="http://schemas.openxmlformats.org/officeDocument/2006/relationships/image" Target="../media/image400.png"/><Relationship Id="rId4" Type="http://schemas.openxmlformats.org/officeDocument/2006/relationships/image" Target="../media/image401.png"/><Relationship Id="rId5" Type="http://schemas.openxmlformats.org/officeDocument/2006/relationships/image" Target="../media/image402.png"/><Relationship Id="rId6" Type="http://schemas.openxmlformats.org/officeDocument/2006/relationships/image" Target="../media/image403.png"/><Relationship Id="rId7" Type="http://schemas.openxmlformats.org/officeDocument/2006/relationships/image" Target="../media/image404.png"/><Relationship Id="rId8" Type="http://schemas.openxmlformats.org/officeDocument/2006/relationships/image" Target="../media/image405.png"/><Relationship Id="rId9" Type="http://schemas.openxmlformats.org/officeDocument/2006/relationships/image" Target="../media/image406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7.png"/><Relationship Id="rId3" Type="http://schemas.openxmlformats.org/officeDocument/2006/relationships/image" Target="../media/image408.png"/><Relationship Id="rId4" Type="http://schemas.openxmlformats.org/officeDocument/2006/relationships/image" Target="../media/image409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0.jpg"/><Relationship Id="rId3" Type="http://schemas.openxmlformats.org/officeDocument/2006/relationships/image" Target="../media/image411.png"/><Relationship Id="rId4" Type="http://schemas.openxmlformats.org/officeDocument/2006/relationships/image" Target="../media/image412.png"/><Relationship Id="rId5" Type="http://schemas.openxmlformats.org/officeDocument/2006/relationships/image" Target="../media/image413.png"/><Relationship Id="rId6" Type="http://schemas.openxmlformats.org/officeDocument/2006/relationships/image" Target="../media/image414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5.jpg"/><Relationship Id="rId3" Type="http://schemas.openxmlformats.org/officeDocument/2006/relationships/image" Target="../media/image416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7700" y="0"/>
            <a:ext cx="1358900" cy="3975100"/>
          </a:xfrm>
          <a:custGeom>
            <a:avLst/>
            <a:gdLst/>
            <a:ahLst/>
            <a:cxnLst/>
            <a:rect l="l" t="t" r="r" b="b"/>
            <a:pathLst>
              <a:path w="1358900" h="3975100">
                <a:moveTo>
                  <a:pt x="1358900" y="0"/>
                </a:moveTo>
                <a:lnTo>
                  <a:pt x="979665" y="0"/>
                </a:lnTo>
                <a:lnTo>
                  <a:pt x="0" y="3884536"/>
                </a:lnTo>
                <a:lnTo>
                  <a:pt x="360265" y="3975100"/>
                </a:lnTo>
                <a:lnTo>
                  <a:pt x="13589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3200" y="0"/>
            <a:ext cx="1333500" cy="3860800"/>
          </a:xfrm>
          <a:custGeom>
            <a:avLst/>
            <a:gdLst/>
            <a:ahLst/>
            <a:cxnLst/>
            <a:rect l="l" t="t" r="r" b="b"/>
            <a:pathLst>
              <a:path w="1333500" h="3860800">
                <a:moveTo>
                  <a:pt x="1333500" y="0"/>
                </a:moveTo>
                <a:lnTo>
                  <a:pt x="953405" y="0"/>
                </a:lnTo>
                <a:lnTo>
                  <a:pt x="0" y="3770350"/>
                </a:lnTo>
                <a:lnTo>
                  <a:pt x="361090" y="3860800"/>
                </a:lnTo>
                <a:lnTo>
                  <a:pt x="13335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3200" y="3771900"/>
            <a:ext cx="1943100" cy="3086100"/>
          </a:xfrm>
          <a:custGeom>
            <a:avLst/>
            <a:gdLst/>
            <a:ahLst/>
            <a:cxnLst/>
            <a:rect l="l" t="t" r="r" b="b"/>
            <a:pathLst>
              <a:path w="1943100" h="3086100">
                <a:moveTo>
                  <a:pt x="0" y="0"/>
                </a:moveTo>
                <a:lnTo>
                  <a:pt x="1857095" y="3086100"/>
                </a:lnTo>
                <a:lnTo>
                  <a:pt x="1943100" y="30861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7700" y="3886200"/>
            <a:ext cx="2374900" cy="2971800"/>
          </a:xfrm>
          <a:custGeom>
            <a:avLst/>
            <a:gdLst/>
            <a:ahLst/>
            <a:cxnLst/>
            <a:rect l="l" t="t" r="r" b="b"/>
            <a:pathLst>
              <a:path w="2374900" h="2971800">
                <a:moveTo>
                  <a:pt x="0" y="0"/>
                </a:moveTo>
                <a:lnTo>
                  <a:pt x="2290711" y="2971800"/>
                </a:lnTo>
                <a:lnTo>
                  <a:pt x="2374900" y="29718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7700" y="3886200"/>
            <a:ext cx="3340100" cy="2971800"/>
          </a:xfrm>
          <a:custGeom>
            <a:avLst/>
            <a:gdLst/>
            <a:ahLst/>
            <a:cxnLst/>
            <a:rect l="l" t="t" r="r" b="b"/>
            <a:pathLst>
              <a:path w="3340100" h="2971800">
                <a:moveTo>
                  <a:pt x="0" y="0"/>
                </a:moveTo>
                <a:lnTo>
                  <a:pt x="4762" y="4749"/>
                </a:lnTo>
                <a:lnTo>
                  <a:pt x="2378075" y="2971800"/>
                </a:lnTo>
                <a:lnTo>
                  <a:pt x="3340100" y="2971800"/>
                </a:lnTo>
                <a:lnTo>
                  <a:pt x="361950" y="9034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3200" y="3771900"/>
            <a:ext cx="2667000" cy="3086100"/>
          </a:xfrm>
          <a:custGeom>
            <a:avLst/>
            <a:gdLst/>
            <a:ahLst/>
            <a:cxnLst/>
            <a:rect l="l" t="t" r="r" b="b"/>
            <a:pathLst>
              <a:path w="2667000" h="3086100">
                <a:moveTo>
                  <a:pt x="0" y="0"/>
                </a:moveTo>
                <a:lnTo>
                  <a:pt x="4773" y="4762"/>
                </a:lnTo>
                <a:lnTo>
                  <a:pt x="1946148" y="3086100"/>
                </a:lnTo>
                <a:lnTo>
                  <a:pt x="2667000" y="3086100"/>
                </a:lnTo>
                <a:lnTo>
                  <a:pt x="358039" y="95250"/>
                </a:lnTo>
                <a:lnTo>
                  <a:pt x="365200" y="95250"/>
                </a:lnTo>
                <a:lnTo>
                  <a:pt x="362813" y="90487"/>
                </a:lnTo>
                <a:lnTo>
                  <a:pt x="353265" y="85725"/>
                </a:lnTo>
                <a:lnTo>
                  <a:pt x="0" y="0"/>
                </a:lnTo>
                <a:close/>
              </a:path>
              <a:path w="2667000" h="3086100">
                <a:moveTo>
                  <a:pt x="370997" y="106816"/>
                </a:moveTo>
                <a:lnTo>
                  <a:pt x="372361" y="109537"/>
                </a:lnTo>
                <a:lnTo>
                  <a:pt x="420100" y="176212"/>
                </a:lnTo>
                <a:lnTo>
                  <a:pt x="370997" y="106816"/>
                </a:lnTo>
                <a:close/>
              </a:path>
              <a:path w="2667000" h="3086100">
                <a:moveTo>
                  <a:pt x="365200" y="95250"/>
                </a:moveTo>
                <a:lnTo>
                  <a:pt x="362813" y="95250"/>
                </a:lnTo>
                <a:lnTo>
                  <a:pt x="370997" y="106816"/>
                </a:lnTo>
                <a:lnTo>
                  <a:pt x="365200" y="9525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3200" y="3771900"/>
            <a:ext cx="368300" cy="88900"/>
          </a:xfrm>
          <a:custGeom>
            <a:avLst/>
            <a:gdLst/>
            <a:ahLst/>
            <a:cxnLst/>
            <a:rect l="l" t="t" r="r" b="b"/>
            <a:pathLst>
              <a:path w="368300" h="88900">
                <a:moveTo>
                  <a:pt x="0" y="0"/>
                </a:moveTo>
                <a:lnTo>
                  <a:pt x="368300" y="88900"/>
                </a:lnTo>
                <a:lnTo>
                  <a:pt x="358607" y="84226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8800" y="3873500"/>
            <a:ext cx="63500" cy="76200"/>
          </a:xfrm>
          <a:custGeom>
            <a:avLst/>
            <a:gdLst/>
            <a:ahLst/>
            <a:cxnLst/>
            <a:rect l="l" t="t" r="r" b="b"/>
            <a:pathLst>
              <a:path w="63500" h="76200">
                <a:moveTo>
                  <a:pt x="4884" y="0"/>
                </a:moveTo>
                <a:lnTo>
                  <a:pt x="0" y="0"/>
                </a:lnTo>
                <a:lnTo>
                  <a:pt x="63500" y="76200"/>
                </a:lnTo>
                <a:lnTo>
                  <a:pt x="4884" y="0"/>
                </a:lnTo>
                <a:close/>
              </a:path>
            </a:pathLst>
          </a:custGeom>
          <a:solidFill>
            <a:srgbClr val="29AB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28876" y="2034794"/>
            <a:ext cx="3472179" cy="3175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0">
                <a:solidFill>
                  <a:srgbClr val="002060"/>
                </a:solidFill>
                <a:latin typeface="Cooper Black"/>
                <a:cs typeface="Cooper Black"/>
              </a:rPr>
              <a:t>Cardiovascular</a:t>
            </a:r>
            <a:r>
              <a:rPr dirty="0" sz="2000" spc="-265" b="0">
                <a:solidFill>
                  <a:srgbClr val="002060"/>
                </a:solidFill>
                <a:latin typeface="Cooper Black"/>
                <a:cs typeface="Cooper Black"/>
              </a:rPr>
              <a:t> </a:t>
            </a:r>
            <a:r>
              <a:rPr dirty="0" sz="2000" spc="5" b="0">
                <a:solidFill>
                  <a:srgbClr val="002060"/>
                </a:solidFill>
                <a:latin typeface="Cooper Black"/>
                <a:cs typeface="Cooper Black"/>
              </a:rPr>
              <a:t>Physiology</a:t>
            </a:r>
            <a:endParaRPr sz="2000">
              <a:latin typeface="Cooper Black"/>
              <a:cs typeface="Cooper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71600" y="1955800"/>
            <a:ext cx="3771900" cy="55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65200" y="2895600"/>
            <a:ext cx="4965700" cy="1308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168900" y="2895600"/>
            <a:ext cx="939800" cy="1308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338376" y="3063494"/>
            <a:ext cx="4912995" cy="744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800" spc="-5">
                <a:solidFill>
                  <a:srgbClr val="C00000"/>
                </a:solidFill>
                <a:latin typeface="Cooper Black"/>
                <a:cs typeface="Cooper Black"/>
              </a:rPr>
              <a:t>Cardiac </a:t>
            </a:r>
            <a:r>
              <a:rPr dirty="0" sz="4800" spc="-30">
                <a:solidFill>
                  <a:srgbClr val="C00000"/>
                </a:solidFill>
                <a:latin typeface="Cooper Black"/>
                <a:cs typeface="Cooper Black"/>
              </a:rPr>
              <a:t>Cycle-</a:t>
            </a:r>
            <a:r>
              <a:rPr dirty="0" sz="4800" spc="-155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4800">
                <a:solidFill>
                  <a:srgbClr val="C00000"/>
                </a:solidFill>
                <a:latin typeface="Cooper Black"/>
                <a:cs typeface="Cooper Black"/>
              </a:rPr>
              <a:t>1</a:t>
            </a:r>
            <a:endParaRPr sz="4800">
              <a:latin typeface="Cooper Black"/>
              <a:cs typeface="Cooper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86400" y="2895600"/>
            <a:ext cx="1130300" cy="1308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154790" y="5209044"/>
            <a:ext cx="3238500" cy="1302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>
                <a:solidFill>
                  <a:srgbClr val="141516"/>
                </a:solidFill>
                <a:latin typeface="Cooper Black"/>
                <a:cs typeface="Cooper Black"/>
              </a:rPr>
              <a:t>Dr. </a:t>
            </a:r>
            <a:r>
              <a:rPr dirty="0" sz="1600" spc="-30">
                <a:solidFill>
                  <a:srgbClr val="141516"/>
                </a:solidFill>
                <a:latin typeface="Cooper Black"/>
                <a:cs typeface="Cooper Black"/>
              </a:rPr>
              <a:t>Abeer </a:t>
            </a:r>
            <a:r>
              <a:rPr dirty="0" sz="1600" spc="-15">
                <a:solidFill>
                  <a:srgbClr val="141516"/>
                </a:solidFill>
                <a:latin typeface="Cooper Black"/>
                <a:cs typeface="Cooper Black"/>
              </a:rPr>
              <a:t>A. </a:t>
            </a:r>
            <a:r>
              <a:rPr dirty="0" sz="1600" spc="10">
                <a:solidFill>
                  <a:srgbClr val="141516"/>
                </a:solidFill>
                <a:latin typeface="Cooper Black"/>
                <a:cs typeface="Cooper Black"/>
              </a:rPr>
              <a:t>Al-Masri,</a:t>
            </a:r>
            <a:r>
              <a:rPr dirty="0" sz="1600" spc="-5">
                <a:solidFill>
                  <a:srgbClr val="141516"/>
                </a:solidFill>
                <a:latin typeface="Cooper Black"/>
                <a:cs typeface="Cooper Black"/>
              </a:rPr>
              <a:t> </a:t>
            </a:r>
            <a:r>
              <a:rPr dirty="0" sz="1600" spc="5">
                <a:solidFill>
                  <a:srgbClr val="141516"/>
                </a:solidFill>
                <a:latin typeface="Cooper Black"/>
                <a:cs typeface="Cooper Black"/>
              </a:rPr>
              <a:t>PhD</a:t>
            </a:r>
            <a:endParaRPr sz="1600">
              <a:latin typeface="Cooper Black"/>
              <a:cs typeface="Cooper Black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dirty="0" sz="1600" spc="-15" i="1">
                <a:solidFill>
                  <a:srgbClr val="141516"/>
                </a:solidFill>
                <a:latin typeface="Calibri"/>
                <a:cs typeface="Calibri"/>
              </a:rPr>
              <a:t>A.</a:t>
            </a:r>
            <a:r>
              <a:rPr dirty="0" sz="1600" spc="-50" i="1">
                <a:solidFill>
                  <a:srgbClr val="141516"/>
                </a:solidFill>
                <a:latin typeface="Calibri"/>
                <a:cs typeface="Calibri"/>
              </a:rPr>
              <a:t> </a:t>
            </a:r>
            <a:r>
              <a:rPr dirty="0" sz="1600" spc="-30" i="1">
                <a:solidFill>
                  <a:srgbClr val="141516"/>
                </a:solidFill>
                <a:latin typeface="Calibri"/>
                <a:cs typeface="Calibri"/>
              </a:rPr>
              <a:t>Professor,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2600"/>
              </a:lnSpc>
              <a:spcBef>
                <a:spcPts val="100"/>
              </a:spcBef>
            </a:pPr>
            <a:r>
              <a:rPr dirty="0" sz="1600" spc="-20" i="1">
                <a:solidFill>
                  <a:srgbClr val="141516"/>
                </a:solidFill>
                <a:latin typeface="Calibri"/>
                <a:cs typeface="Calibri"/>
              </a:rPr>
              <a:t>Consultant </a:t>
            </a:r>
            <a:r>
              <a:rPr dirty="0" sz="1600" spc="-15" i="1">
                <a:solidFill>
                  <a:srgbClr val="141516"/>
                </a:solidFill>
                <a:latin typeface="Calibri"/>
                <a:cs typeface="Calibri"/>
              </a:rPr>
              <a:t>Cardiovascular Physiologist,  </a:t>
            </a:r>
            <a:r>
              <a:rPr dirty="0" sz="1600" spc="-10" i="1">
                <a:solidFill>
                  <a:srgbClr val="141516"/>
                </a:solidFill>
                <a:latin typeface="Calibri"/>
                <a:cs typeface="Calibri"/>
              </a:rPr>
              <a:t>Faculty </a:t>
            </a:r>
            <a:r>
              <a:rPr dirty="0" sz="1600" spc="-15" i="1">
                <a:solidFill>
                  <a:srgbClr val="141516"/>
                </a:solidFill>
                <a:latin typeface="Calibri"/>
                <a:cs typeface="Calibri"/>
              </a:rPr>
              <a:t>of </a:t>
            </a:r>
            <a:r>
              <a:rPr dirty="0" sz="1600" spc="15" i="1">
                <a:solidFill>
                  <a:srgbClr val="141516"/>
                </a:solidFill>
                <a:latin typeface="Calibri"/>
                <a:cs typeface="Calibri"/>
              </a:rPr>
              <a:t>Medicine,</a:t>
            </a:r>
            <a:r>
              <a:rPr dirty="0" sz="1600" spc="-50" i="1">
                <a:solidFill>
                  <a:srgbClr val="141516"/>
                </a:solidFill>
                <a:latin typeface="Calibri"/>
                <a:cs typeface="Calibri"/>
              </a:rPr>
              <a:t> </a:t>
            </a:r>
            <a:r>
              <a:rPr dirty="0" sz="1600" spc="-25" i="1">
                <a:solidFill>
                  <a:srgbClr val="141516"/>
                </a:solidFill>
                <a:latin typeface="Calibri"/>
                <a:cs typeface="Calibri"/>
              </a:rPr>
              <a:t>KSU.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00900" y="114300"/>
            <a:ext cx="1841500" cy="723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438900" y="2159000"/>
            <a:ext cx="2311400" cy="2273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4500" y="3797300"/>
            <a:ext cx="3124200" cy="85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99100" y="3797300"/>
            <a:ext cx="3124200" cy="850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87600" y="3797300"/>
            <a:ext cx="1778000" cy="850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940300" y="3797300"/>
            <a:ext cx="1778000" cy="850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30450" y="1568450"/>
            <a:ext cx="711200" cy="2146300"/>
          </a:xfrm>
          <a:custGeom>
            <a:avLst/>
            <a:gdLst/>
            <a:ahLst/>
            <a:cxnLst/>
            <a:rect l="l" t="t" r="r" b="b"/>
            <a:pathLst>
              <a:path w="711200" h="2146300">
                <a:moveTo>
                  <a:pt x="711200" y="0"/>
                </a:moveTo>
                <a:lnTo>
                  <a:pt x="255917" y="0"/>
                </a:lnTo>
                <a:lnTo>
                  <a:pt x="195745" y="1860981"/>
                </a:lnTo>
                <a:lnTo>
                  <a:pt x="194297" y="1873135"/>
                </a:lnTo>
                <a:lnTo>
                  <a:pt x="191388" y="1905762"/>
                </a:lnTo>
                <a:lnTo>
                  <a:pt x="186321" y="1926869"/>
                </a:lnTo>
                <a:lnTo>
                  <a:pt x="181965" y="1951177"/>
                </a:lnTo>
                <a:lnTo>
                  <a:pt x="175437" y="1976767"/>
                </a:lnTo>
                <a:lnTo>
                  <a:pt x="166014" y="2004275"/>
                </a:lnTo>
                <a:lnTo>
                  <a:pt x="154419" y="2029866"/>
                </a:lnTo>
                <a:lnTo>
                  <a:pt x="149339" y="2043302"/>
                </a:lnTo>
                <a:lnTo>
                  <a:pt x="141363" y="2056104"/>
                </a:lnTo>
                <a:lnTo>
                  <a:pt x="134124" y="2068258"/>
                </a:lnTo>
                <a:lnTo>
                  <a:pt x="126149" y="2080412"/>
                </a:lnTo>
                <a:lnTo>
                  <a:pt x="97142" y="2111121"/>
                </a:lnTo>
                <a:lnTo>
                  <a:pt x="60172" y="2134146"/>
                </a:lnTo>
                <a:lnTo>
                  <a:pt x="15951" y="2145665"/>
                </a:lnTo>
                <a:lnTo>
                  <a:pt x="0" y="2146300"/>
                </a:lnTo>
                <a:lnTo>
                  <a:pt x="495160" y="2146300"/>
                </a:lnTo>
                <a:lnTo>
                  <a:pt x="542277" y="2139264"/>
                </a:lnTo>
                <a:lnTo>
                  <a:pt x="580707" y="2120074"/>
                </a:lnTo>
                <a:lnTo>
                  <a:pt x="612597" y="2091283"/>
                </a:lnTo>
                <a:lnTo>
                  <a:pt x="637247" y="2056104"/>
                </a:lnTo>
                <a:lnTo>
                  <a:pt x="649579" y="2029866"/>
                </a:lnTo>
                <a:lnTo>
                  <a:pt x="661174" y="2004275"/>
                </a:lnTo>
                <a:lnTo>
                  <a:pt x="670598" y="1976767"/>
                </a:lnTo>
                <a:lnTo>
                  <a:pt x="677125" y="1951177"/>
                </a:lnTo>
                <a:lnTo>
                  <a:pt x="681469" y="1926869"/>
                </a:lnTo>
                <a:lnTo>
                  <a:pt x="686549" y="1905762"/>
                </a:lnTo>
                <a:lnTo>
                  <a:pt x="689444" y="1873135"/>
                </a:lnTo>
                <a:lnTo>
                  <a:pt x="690905" y="1860981"/>
                </a:lnTo>
                <a:lnTo>
                  <a:pt x="711200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30450" y="1568450"/>
            <a:ext cx="711200" cy="2146300"/>
          </a:xfrm>
          <a:custGeom>
            <a:avLst/>
            <a:gdLst/>
            <a:ahLst/>
            <a:cxnLst/>
            <a:rect l="l" t="t" r="r" b="b"/>
            <a:pathLst>
              <a:path w="711200" h="2146300">
                <a:moveTo>
                  <a:pt x="495158" y="2146301"/>
                </a:moveTo>
                <a:lnTo>
                  <a:pt x="512557" y="2145661"/>
                </a:lnTo>
                <a:lnTo>
                  <a:pt x="527057" y="2143101"/>
                </a:lnTo>
                <a:lnTo>
                  <a:pt x="569105" y="2127111"/>
                </a:lnTo>
                <a:lnTo>
                  <a:pt x="602454" y="2102161"/>
                </a:lnTo>
                <a:lnTo>
                  <a:pt x="629278" y="2068251"/>
                </a:lnTo>
                <a:lnTo>
                  <a:pt x="637253" y="2056101"/>
                </a:lnTo>
                <a:lnTo>
                  <a:pt x="644502" y="2043301"/>
                </a:lnTo>
                <a:lnTo>
                  <a:pt x="649577" y="2029871"/>
                </a:lnTo>
                <a:lnTo>
                  <a:pt x="661177" y="2004281"/>
                </a:lnTo>
                <a:lnTo>
                  <a:pt x="670601" y="1976771"/>
                </a:lnTo>
                <a:lnTo>
                  <a:pt x="677126" y="1951181"/>
                </a:lnTo>
                <a:lnTo>
                  <a:pt x="681476" y="1926871"/>
                </a:lnTo>
                <a:lnTo>
                  <a:pt x="686551" y="1905761"/>
                </a:lnTo>
                <a:lnTo>
                  <a:pt x="689451" y="1873131"/>
                </a:lnTo>
                <a:lnTo>
                  <a:pt x="690901" y="1860981"/>
                </a:lnTo>
                <a:lnTo>
                  <a:pt x="711200" y="0"/>
                </a:lnTo>
                <a:lnTo>
                  <a:pt x="255916" y="0"/>
                </a:lnTo>
                <a:lnTo>
                  <a:pt x="195743" y="1860981"/>
                </a:lnTo>
                <a:lnTo>
                  <a:pt x="194293" y="1873131"/>
                </a:lnTo>
                <a:lnTo>
                  <a:pt x="191393" y="1905761"/>
                </a:lnTo>
                <a:lnTo>
                  <a:pt x="186319" y="1926871"/>
                </a:lnTo>
                <a:lnTo>
                  <a:pt x="181968" y="1951181"/>
                </a:lnTo>
                <a:lnTo>
                  <a:pt x="175444" y="1976771"/>
                </a:lnTo>
                <a:lnTo>
                  <a:pt x="166019" y="2004281"/>
                </a:lnTo>
                <a:lnTo>
                  <a:pt x="154420" y="2029871"/>
                </a:lnTo>
                <a:lnTo>
                  <a:pt x="149345" y="2043301"/>
                </a:lnTo>
                <a:lnTo>
                  <a:pt x="141370" y="2056101"/>
                </a:lnTo>
                <a:lnTo>
                  <a:pt x="134120" y="2068251"/>
                </a:lnTo>
                <a:lnTo>
                  <a:pt x="126146" y="2080411"/>
                </a:lnTo>
                <a:lnTo>
                  <a:pt x="97146" y="2111111"/>
                </a:lnTo>
                <a:lnTo>
                  <a:pt x="60172" y="2134141"/>
                </a:lnTo>
                <a:lnTo>
                  <a:pt x="15949" y="2145661"/>
                </a:lnTo>
                <a:lnTo>
                  <a:pt x="0" y="2146301"/>
                </a:lnTo>
                <a:lnTo>
                  <a:pt x="495158" y="2146301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33550" y="3092450"/>
            <a:ext cx="1092200" cy="622300"/>
          </a:xfrm>
          <a:custGeom>
            <a:avLst/>
            <a:gdLst/>
            <a:ahLst/>
            <a:cxnLst/>
            <a:rect l="l" t="t" r="r" b="b"/>
            <a:pathLst>
              <a:path w="1092200" h="622300">
                <a:moveTo>
                  <a:pt x="593318" y="0"/>
                </a:moveTo>
                <a:lnTo>
                  <a:pt x="0" y="0"/>
                </a:lnTo>
                <a:lnTo>
                  <a:pt x="33883" y="635"/>
                </a:lnTo>
                <a:lnTo>
                  <a:pt x="64884" y="3797"/>
                </a:lnTo>
                <a:lnTo>
                  <a:pt x="121119" y="13893"/>
                </a:lnTo>
                <a:lnTo>
                  <a:pt x="170853" y="30327"/>
                </a:lnTo>
                <a:lnTo>
                  <a:pt x="213398" y="51168"/>
                </a:lnTo>
                <a:lnTo>
                  <a:pt x="250875" y="76441"/>
                </a:lnTo>
                <a:lnTo>
                  <a:pt x="282600" y="103606"/>
                </a:lnTo>
                <a:lnTo>
                  <a:pt x="308559" y="133311"/>
                </a:lnTo>
                <a:lnTo>
                  <a:pt x="330898" y="164261"/>
                </a:lnTo>
                <a:lnTo>
                  <a:pt x="356133" y="209753"/>
                </a:lnTo>
                <a:lnTo>
                  <a:pt x="372719" y="252082"/>
                </a:lnTo>
                <a:lnTo>
                  <a:pt x="384975" y="298830"/>
                </a:lnTo>
                <a:lnTo>
                  <a:pt x="388581" y="314629"/>
                </a:lnTo>
                <a:lnTo>
                  <a:pt x="390740" y="328523"/>
                </a:lnTo>
                <a:lnTo>
                  <a:pt x="392899" y="341160"/>
                </a:lnTo>
                <a:lnTo>
                  <a:pt x="398665" y="375272"/>
                </a:lnTo>
                <a:lnTo>
                  <a:pt x="412369" y="421398"/>
                </a:lnTo>
                <a:lnTo>
                  <a:pt x="433997" y="475729"/>
                </a:lnTo>
                <a:lnTo>
                  <a:pt x="455625" y="516788"/>
                </a:lnTo>
                <a:lnTo>
                  <a:pt x="494550" y="566077"/>
                </a:lnTo>
                <a:lnTo>
                  <a:pt x="533488" y="595769"/>
                </a:lnTo>
                <a:lnTo>
                  <a:pt x="578180" y="615353"/>
                </a:lnTo>
                <a:lnTo>
                  <a:pt x="632244" y="622300"/>
                </a:lnTo>
                <a:lnTo>
                  <a:pt x="1092200" y="622300"/>
                </a:lnTo>
                <a:lnTo>
                  <a:pt x="1078509" y="621664"/>
                </a:lnTo>
                <a:lnTo>
                  <a:pt x="1066241" y="619137"/>
                </a:lnTo>
                <a:lnTo>
                  <a:pt x="1030198" y="603351"/>
                </a:lnTo>
                <a:lnTo>
                  <a:pt x="999921" y="576808"/>
                </a:lnTo>
                <a:lnTo>
                  <a:pt x="973963" y="542061"/>
                </a:lnTo>
                <a:lnTo>
                  <a:pt x="966038" y="529424"/>
                </a:lnTo>
                <a:lnTo>
                  <a:pt x="938644" y="475729"/>
                </a:lnTo>
                <a:lnTo>
                  <a:pt x="918451" y="421398"/>
                </a:lnTo>
                <a:lnTo>
                  <a:pt x="904760" y="375272"/>
                </a:lnTo>
                <a:lnTo>
                  <a:pt x="896823" y="341160"/>
                </a:lnTo>
                <a:lnTo>
                  <a:pt x="893229" y="328523"/>
                </a:lnTo>
                <a:lnTo>
                  <a:pt x="892505" y="314629"/>
                </a:lnTo>
                <a:lnTo>
                  <a:pt x="888898" y="298830"/>
                </a:lnTo>
                <a:lnTo>
                  <a:pt x="884567" y="276720"/>
                </a:lnTo>
                <a:lnTo>
                  <a:pt x="868718" y="224282"/>
                </a:lnTo>
                <a:lnTo>
                  <a:pt x="843483" y="164261"/>
                </a:lnTo>
                <a:lnTo>
                  <a:pt x="816800" y="118770"/>
                </a:lnTo>
                <a:lnTo>
                  <a:pt x="780757" y="76441"/>
                </a:lnTo>
                <a:lnTo>
                  <a:pt x="736777" y="40436"/>
                </a:lnTo>
                <a:lnTo>
                  <a:pt x="701459" y="21475"/>
                </a:lnTo>
                <a:lnTo>
                  <a:pt x="661809" y="7581"/>
                </a:lnTo>
                <a:lnTo>
                  <a:pt x="617105" y="635"/>
                </a:lnTo>
                <a:lnTo>
                  <a:pt x="593318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33550" y="3092450"/>
            <a:ext cx="1092200" cy="622300"/>
          </a:xfrm>
          <a:custGeom>
            <a:avLst/>
            <a:gdLst/>
            <a:ahLst/>
            <a:cxnLst/>
            <a:rect l="l" t="t" r="r" b="b"/>
            <a:pathLst>
              <a:path w="1092200" h="622300">
                <a:moveTo>
                  <a:pt x="632250" y="622300"/>
                </a:moveTo>
                <a:lnTo>
                  <a:pt x="613506" y="621668"/>
                </a:lnTo>
                <a:lnTo>
                  <a:pt x="595483" y="619141"/>
                </a:lnTo>
                <a:lnTo>
                  <a:pt x="546460" y="603347"/>
                </a:lnTo>
                <a:lnTo>
                  <a:pt x="507531" y="576812"/>
                </a:lnTo>
                <a:lnTo>
                  <a:pt x="484461" y="554068"/>
                </a:lnTo>
                <a:lnTo>
                  <a:pt x="474368" y="542064"/>
                </a:lnTo>
                <a:lnTo>
                  <a:pt x="447694" y="502894"/>
                </a:lnTo>
                <a:lnTo>
                  <a:pt x="421741" y="447930"/>
                </a:lnTo>
                <a:lnTo>
                  <a:pt x="404438" y="396756"/>
                </a:lnTo>
                <a:lnTo>
                  <a:pt x="392903" y="341159"/>
                </a:lnTo>
                <a:lnTo>
                  <a:pt x="390741" y="328524"/>
                </a:lnTo>
                <a:lnTo>
                  <a:pt x="388578" y="314625"/>
                </a:lnTo>
                <a:lnTo>
                  <a:pt x="384973" y="298830"/>
                </a:lnTo>
                <a:lnTo>
                  <a:pt x="372718" y="252079"/>
                </a:lnTo>
                <a:lnTo>
                  <a:pt x="356137" y="209750"/>
                </a:lnTo>
                <a:lnTo>
                  <a:pt x="330904" y="164262"/>
                </a:lnTo>
                <a:lnTo>
                  <a:pt x="308556" y="133305"/>
                </a:lnTo>
                <a:lnTo>
                  <a:pt x="282602" y="103611"/>
                </a:lnTo>
                <a:lnTo>
                  <a:pt x="250882" y="76444"/>
                </a:lnTo>
                <a:lnTo>
                  <a:pt x="213394" y="51174"/>
                </a:lnTo>
                <a:lnTo>
                  <a:pt x="170859" y="30325"/>
                </a:lnTo>
                <a:lnTo>
                  <a:pt x="121115" y="13899"/>
                </a:lnTo>
                <a:lnTo>
                  <a:pt x="64883" y="3790"/>
                </a:lnTo>
                <a:lnTo>
                  <a:pt x="0" y="0"/>
                </a:lnTo>
                <a:lnTo>
                  <a:pt x="593321" y="0"/>
                </a:lnTo>
                <a:lnTo>
                  <a:pt x="617111" y="631"/>
                </a:lnTo>
                <a:lnTo>
                  <a:pt x="640181" y="3790"/>
                </a:lnTo>
                <a:lnTo>
                  <a:pt x="681994" y="13899"/>
                </a:lnTo>
                <a:lnTo>
                  <a:pt x="719482" y="30325"/>
                </a:lnTo>
                <a:lnTo>
                  <a:pt x="752645" y="51174"/>
                </a:lnTo>
                <a:lnTo>
                  <a:pt x="793737" y="89712"/>
                </a:lnTo>
                <a:lnTo>
                  <a:pt x="826900" y="133305"/>
                </a:lnTo>
                <a:lnTo>
                  <a:pt x="857179" y="194587"/>
                </a:lnTo>
                <a:lnTo>
                  <a:pt x="877365" y="252079"/>
                </a:lnTo>
                <a:lnTo>
                  <a:pt x="888899" y="298830"/>
                </a:lnTo>
                <a:lnTo>
                  <a:pt x="892504" y="314625"/>
                </a:lnTo>
                <a:lnTo>
                  <a:pt x="893225" y="328524"/>
                </a:lnTo>
                <a:lnTo>
                  <a:pt x="896830" y="341159"/>
                </a:lnTo>
                <a:lnTo>
                  <a:pt x="904760" y="375275"/>
                </a:lnTo>
                <a:lnTo>
                  <a:pt x="918457" y="421395"/>
                </a:lnTo>
                <a:lnTo>
                  <a:pt x="938643" y="475728"/>
                </a:lnTo>
                <a:lnTo>
                  <a:pt x="966038" y="529429"/>
                </a:lnTo>
                <a:lnTo>
                  <a:pt x="973968" y="542064"/>
                </a:lnTo>
                <a:lnTo>
                  <a:pt x="981178" y="554068"/>
                </a:lnTo>
                <a:lnTo>
                  <a:pt x="1010020" y="586921"/>
                </a:lnTo>
                <a:lnTo>
                  <a:pt x="1041740" y="609664"/>
                </a:lnTo>
                <a:lnTo>
                  <a:pt x="1078500" y="621668"/>
                </a:lnTo>
                <a:lnTo>
                  <a:pt x="1092200" y="622300"/>
                </a:lnTo>
                <a:lnTo>
                  <a:pt x="632250" y="622300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92150" y="3092450"/>
            <a:ext cx="1612900" cy="1244600"/>
          </a:xfrm>
          <a:custGeom>
            <a:avLst/>
            <a:gdLst/>
            <a:ahLst/>
            <a:cxnLst/>
            <a:rect l="l" t="t" r="r" b="b"/>
            <a:pathLst>
              <a:path w="1612900" h="1244600">
                <a:moveTo>
                  <a:pt x="1186129" y="911428"/>
                </a:moveTo>
                <a:lnTo>
                  <a:pt x="0" y="911428"/>
                </a:lnTo>
                <a:lnTo>
                  <a:pt x="0" y="914615"/>
                </a:lnTo>
                <a:lnTo>
                  <a:pt x="514446" y="1244600"/>
                </a:lnTo>
                <a:lnTo>
                  <a:pt x="1186129" y="914615"/>
                </a:lnTo>
                <a:lnTo>
                  <a:pt x="1186129" y="911428"/>
                </a:lnTo>
                <a:close/>
              </a:path>
              <a:path w="1612900" h="1244600">
                <a:moveTo>
                  <a:pt x="1612900" y="0"/>
                </a:moveTo>
                <a:lnTo>
                  <a:pt x="1057871" y="0"/>
                </a:lnTo>
                <a:lnTo>
                  <a:pt x="1027442" y="635"/>
                </a:lnTo>
                <a:lnTo>
                  <a:pt x="968032" y="5105"/>
                </a:lnTo>
                <a:lnTo>
                  <a:pt x="911517" y="14046"/>
                </a:lnTo>
                <a:lnTo>
                  <a:pt x="857897" y="26809"/>
                </a:lnTo>
                <a:lnTo>
                  <a:pt x="783259" y="52971"/>
                </a:lnTo>
                <a:lnTo>
                  <a:pt x="737616" y="74675"/>
                </a:lnTo>
                <a:lnTo>
                  <a:pt x="694867" y="100202"/>
                </a:lnTo>
                <a:lnTo>
                  <a:pt x="673125" y="112966"/>
                </a:lnTo>
                <a:lnTo>
                  <a:pt x="653567" y="127012"/>
                </a:lnTo>
                <a:lnTo>
                  <a:pt x="615162" y="157010"/>
                </a:lnTo>
                <a:lnTo>
                  <a:pt x="597052" y="171691"/>
                </a:lnTo>
                <a:lnTo>
                  <a:pt x="579653" y="188925"/>
                </a:lnTo>
                <a:lnTo>
                  <a:pt x="562993" y="204876"/>
                </a:lnTo>
                <a:lnTo>
                  <a:pt x="547052" y="222110"/>
                </a:lnTo>
                <a:lnTo>
                  <a:pt x="531112" y="239979"/>
                </a:lnTo>
                <a:lnTo>
                  <a:pt x="515171" y="256578"/>
                </a:lnTo>
                <a:lnTo>
                  <a:pt x="486912" y="292963"/>
                </a:lnTo>
                <a:lnTo>
                  <a:pt x="460828" y="330619"/>
                </a:lnTo>
                <a:lnTo>
                  <a:pt x="436918" y="367639"/>
                </a:lnTo>
                <a:lnTo>
                  <a:pt x="414455" y="405930"/>
                </a:lnTo>
                <a:lnTo>
                  <a:pt x="394167" y="443585"/>
                </a:lnTo>
                <a:lnTo>
                  <a:pt x="375329" y="481888"/>
                </a:lnTo>
                <a:lnTo>
                  <a:pt x="358663" y="518909"/>
                </a:lnTo>
                <a:lnTo>
                  <a:pt x="344172" y="555917"/>
                </a:lnTo>
                <a:lnTo>
                  <a:pt x="331129" y="591019"/>
                </a:lnTo>
                <a:lnTo>
                  <a:pt x="318811" y="623582"/>
                </a:lnTo>
                <a:lnTo>
                  <a:pt x="308668" y="655485"/>
                </a:lnTo>
                <a:lnTo>
                  <a:pt x="300697" y="685482"/>
                </a:lnTo>
                <a:lnTo>
                  <a:pt x="286931" y="737819"/>
                </a:lnTo>
                <a:lnTo>
                  <a:pt x="278236" y="778040"/>
                </a:lnTo>
                <a:lnTo>
                  <a:pt x="272439" y="802932"/>
                </a:lnTo>
                <a:lnTo>
                  <a:pt x="270990" y="812495"/>
                </a:lnTo>
                <a:lnTo>
                  <a:pt x="252150" y="911428"/>
                </a:lnTo>
                <a:lnTo>
                  <a:pt x="902093" y="911428"/>
                </a:lnTo>
                <a:lnTo>
                  <a:pt x="926007" y="812495"/>
                </a:lnTo>
                <a:lnTo>
                  <a:pt x="935418" y="778040"/>
                </a:lnTo>
                <a:lnTo>
                  <a:pt x="946289" y="737819"/>
                </a:lnTo>
                <a:lnTo>
                  <a:pt x="963688" y="685482"/>
                </a:lnTo>
                <a:lnTo>
                  <a:pt x="985418" y="623582"/>
                </a:lnTo>
                <a:lnTo>
                  <a:pt x="998461" y="591019"/>
                </a:lnTo>
                <a:lnTo>
                  <a:pt x="1012228" y="555917"/>
                </a:lnTo>
                <a:lnTo>
                  <a:pt x="1028166" y="518909"/>
                </a:lnTo>
                <a:lnTo>
                  <a:pt x="1045565" y="481888"/>
                </a:lnTo>
                <a:lnTo>
                  <a:pt x="1063675" y="443585"/>
                </a:lnTo>
                <a:lnTo>
                  <a:pt x="1083957" y="405930"/>
                </a:lnTo>
                <a:lnTo>
                  <a:pt x="1105700" y="367639"/>
                </a:lnTo>
                <a:lnTo>
                  <a:pt x="1128166" y="330619"/>
                </a:lnTo>
                <a:lnTo>
                  <a:pt x="1152067" y="292963"/>
                </a:lnTo>
                <a:lnTo>
                  <a:pt x="1178153" y="256578"/>
                </a:lnTo>
                <a:lnTo>
                  <a:pt x="1204963" y="222110"/>
                </a:lnTo>
                <a:lnTo>
                  <a:pt x="1233944" y="188925"/>
                </a:lnTo>
                <a:lnTo>
                  <a:pt x="1264386" y="157010"/>
                </a:lnTo>
                <a:lnTo>
                  <a:pt x="1312926" y="112966"/>
                </a:lnTo>
                <a:lnTo>
                  <a:pt x="1365097" y="74675"/>
                </a:lnTo>
                <a:lnTo>
                  <a:pt x="1402778" y="52971"/>
                </a:lnTo>
                <a:lnTo>
                  <a:pt x="1422336" y="44043"/>
                </a:lnTo>
                <a:lnTo>
                  <a:pt x="1441170" y="35102"/>
                </a:lnTo>
                <a:lnTo>
                  <a:pt x="1481023" y="19786"/>
                </a:lnTo>
                <a:lnTo>
                  <a:pt x="1524495" y="8940"/>
                </a:lnTo>
                <a:lnTo>
                  <a:pt x="1567256" y="1917"/>
                </a:lnTo>
                <a:lnTo>
                  <a:pt x="1589709" y="635"/>
                </a:lnTo>
                <a:lnTo>
                  <a:pt x="1612900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92150" y="3092450"/>
            <a:ext cx="1612900" cy="1244600"/>
          </a:xfrm>
          <a:custGeom>
            <a:avLst/>
            <a:gdLst/>
            <a:ahLst/>
            <a:cxnLst/>
            <a:rect l="l" t="t" r="r" b="b"/>
            <a:pathLst>
              <a:path w="1612900" h="1244600">
                <a:moveTo>
                  <a:pt x="1612900" y="0"/>
                </a:moveTo>
                <a:lnTo>
                  <a:pt x="1057880" y="0"/>
                </a:lnTo>
                <a:lnTo>
                  <a:pt x="1027440" y="638"/>
                </a:lnTo>
                <a:lnTo>
                  <a:pt x="997737" y="1914"/>
                </a:lnTo>
                <a:lnTo>
                  <a:pt x="939771" y="8935"/>
                </a:lnTo>
                <a:lnTo>
                  <a:pt x="883979" y="19786"/>
                </a:lnTo>
                <a:lnTo>
                  <a:pt x="833259" y="35104"/>
                </a:lnTo>
                <a:lnTo>
                  <a:pt x="783264" y="52975"/>
                </a:lnTo>
                <a:lnTo>
                  <a:pt x="737616" y="74676"/>
                </a:lnTo>
                <a:lnTo>
                  <a:pt x="694866" y="100206"/>
                </a:lnTo>
                <a:lnTo>
                  <a:pt x="673128" y="112971"/>
                </a:lnTo>
                <a:lnTo>
                  <a:pt x="634726" y="141693"/>
                </a:lnTo>
                <a:lnTo>
                  <a:pt x="597048" y="171691"/>
                </a:lnTo>
                <a:lnTo>
                  <a:pt x="579659" y="188924"/>
                </a:lnTo>
                <a:lnTo>
                  <a:pt x="562993" y="204880"/>
                </a:lnTo>
                <a:lnTo>
                  <a:pt x="547053" y="222113"/>
                </a:lnTo>
                <a:lnTo>
                  <a:pt x="531112" y="239985"/>
                </a:lnTo>
                <a:lnTo>
                  <a:pt x="515172" y="256579"/>
                </a:lnTo>
                <a:lnTo>
                  <a:pt x="486913" y="292960"/>
                </a:lnTo>
                <a:lnTo>
                  <a:pt x="460829" y="330617"/>
                </a:lnTo>
                <a:lnTo>
                  <a:pt x="436918" y="367636"/>
                </a:lnTo>
                <a:lnTo>
                  <a:pt x="414456" y="405931"/>
                </a:lnTo>
                <a:lnTo>
                  <a:pt x="394168" y="443588"/>
                </a:lnTo>
                <a:lnTo>
                  <a:pt x="375329" y="481884"/>
                </a:lnTo>
                <a:lnTo>
                  <a:pt x="358664" y="518902"/>
                </a:lnTo>
                <a:lnTo>
                  <a:pt x="344172" y="555921"/>
                </a:lnTo>
                <a:lnTo>
                  <a:pt x="331130" y="591025"/>
                </a:lnTo>
                <a:lnTo>
                  <a:pt x="318812" y="623576"/>
                </a:lnTo>
                <a:lnTo>
                  <a:pt x="308668" y="655489"/>
                </a:lnTo>
                <a:lnTo>
                  <a:pt x="300698" y="685487"/>
                </a:lnTo>
                <a:lnTo>
                  <a:pt x="286931" y="737825"/>
                </a:lnTo>
                <a:lnTo>
                  <a:pt x="278236" y="778034"/>
                </a:lnTo>
                <a:lnTo>
                  <a:pt x="272440" y="802927"/>
                </a:lnTo>
                <a:lnTo>
                  <a:pt x="270990" y="812500"/>
                </a:lnTo>
                <a:lnTo>
                  <a:pt x="252151" y="911430"/>
                </a:lnTo>
                <a:lnTo>
                  <a:pt x="0" y="911430"/>
                </a:lnTo>
                <a:lnTo>
                  <a:pt x="0" y="914621"/>
                </a:lnTo>
                <a:lnTo>
                  <a:pt x="514447" y="1244600"/>
                </a:lnTo>
                <a:lnTo>
                  <a:pt x="1186130" y="914621"/>
                </a:lnTo>
                <a:lnTo>
                  <a:pt x="1186130" y="911430"/>
                </a:lnTo>
                <a:lnTo>
                  <a:pt x="902094" y="911430"/>
                </a:lnTo>
                <a:lnTo>
                  <a:pt x="926005" y="812500"/>
                </a:lnTo>
                <a:lnTo>
                  <a:pt x="935424" y="778034"/>
                </a:lnTo>
                <a:lnTo>
                  <a:pt x="946293" y="737825"/>
                </a:lnTo>
                <a:lnTo>
                  <a:pt x="963682" y="685487"/>
                </a:lnTo>
                <a:lnTo>
                  <a:pt x="985420" y="623576"/>
                </a:lnTo>
                <a:lnTo>
                  <a:pt x="998462" y="591025"/>
                </a:lnTo>
                <a:lnTo>
                  <a:pt x="1012230" y="555921"/>
                </a:lnTo>
                <a:lnTo>
                  <a:pt x="1028170" y="518902"/>
                </a:lnTo>
                <a:lnTo>
                  <a:pt x="1045560" y="481884"/>
                </a:lnTo>
                <a:lnTo>
                  <a:pt x="1063670" y="443588"/>
                </a:lnTo>
                <a:lnTo>
                  <a:pt x="1083960" y="405931"/>
                </a:lnTo>
                <a:lnTo>
                  <a:pt x="1105700" y="367636"/>
                </a:lnTo>
                <a:lnTo>
                  <a:pt x="1128160" y="330617"/>
                </a:lnTo>
                <a:lnTo>
                  <a:pt x="1152070" y="292960"/>
                </a:lnTo>
                <a:lnTo>
                  <a:pt x="1178160" y="256579"/>
                </a:lnTo>
                <a:lnTo>
                  <a:pt x="1204970" y="222113"/>
                </a:lnTo>
                <a:lnTo>
                  <a:pt x="1233950" y="188924"/>
                </a:lnTo>
                <a:lnTo>
                  <a:pt x="1264380" y="157011"/>
                </a:lnTo>
                <a:lnTo>
                  <a:pt x="1296990" y="127013"/>
                </a:lnTo>
                <a:lnTo>
                  <a:pt x="1312930" y="112971"/>
                </a:lnTo>
                <a:lnTo>
                  <a:pt x="1330320" y="100206"/>
                </a:lnTo>
                <a:lnTo>
                  <a:pt x="1348430" y="86802"/>
                </a:lnTo>
                <a:lnTo>
                  <a:pt x="1365100" y="74676"/>
                </a:lnTo>
                <a:lnTo>
                  <a:pt x="1383210" y="63825"/>
                </a:lnTo>
                <a:lnTo>
                  <a:pt x="1402770" y="52975"/>
                </a:lnTo>
                <a:lnTo>
                  <a:pt x="1422340" y="44039"/>
                </a:lnTo>
                <a:lnTo>
                  <a:pt x="1441180" y="35104"/>
                </a:lnTo>
                <a:lnTo>
                  <a:pt x="1481030" y="19786"/>
                </a:lnTo>
                <a:lnTo>
                  <a:pt x="1524500" y="8935"/>
                </a:lnTo>
                <a:lnTo>
                  <a:pt x="1567250" y="1914"/>
                </a:lnTo>
                <a:lnTo>
                  <a:pt x="1612900" y="0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98950" y="1568450"/>
            <a:ext cx="495300" cy="2133600"/>
          </a:xfrm>
          <a:custGeom>
            <a:avLst/>
            <a:gdLst/>
            <a:ahLst/>
            <a:cxnLst/>
            <a:rect l="l" t="t" r="r" b="b"/>
            <a:pathLst>
              <a:path w="495300" h="2133600">
                <a:moveTo>
                  <a:pt x="475856" y="0"/>
                </a:moveTo>
                <a:lnTo>
                  <a:pt x="20878" y="0"/>
                </a:lnTo>
                <a:lnTo>
                  <a:pt x="0" y="2133600"/>
                </a:lnTo>
                <a:lnTo>
                  <a:pt x="495300" y="2133600"/>
                </a:lnTo>
                <a:lnTo>
                  <a:pt x="475856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98950" y="1568450"/>
            <a:ext cx="495300" cy="2133600"/>
          </a:xfrm>
          <a:custGeom>
            <a:avLst/>
            <a:gdLst/>
            <a:ahLst/>
            <a:cxnLst/>
            <a:rect l="l" t="t" r="r" b="b"/>
            <a:pathLst>
              <a:path w="495300" h="2133600">
                <a:moveTo>
                  <a:pt x="495300" y="2133601"/>
                </a:moveTo>
                <a:lnTo>
                  <a:pt x="0" y="2133601"/>
                </a:lnTo>
                <a:lnTo>
                  <a:pt x="20877" y="0"/>
                </a:lnTo>
                <a:lnTo>
                  <a:pt x="475862" y="0"/>
                </a:lnTo>
                <a:lnTo>
                  <a:pt x="495300" y="2133601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235200" y="1562100"/>
            <a:ext cx="6159500" cy="2781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597150" y="628650"/>
            <a:ext cx="3962400" cy="939800"/>
          </a:xfrm>
          <a:custGeom>
            <a:avLst/>
            <a:gdLst/>
            <a:ahLst/>
            <a:cxnLst/>
            <a:rect l="l" t="t" r="r" b="b"/>
            <a:pathLst>
              <a:path w="3962400" h="939800">
                <a:moveTo>
                  <a:pt x="3805758" y="0"/>
                </a:moveTo>
                <a:lnTo>
                  <a:pt x="156641" y="0"/>
                </a:lnTo>
                <a:lnTo>
                  <a:pt x="107130" y="7985"/>
                </a:lnTo>
                <a:lnTo>
                  <a:pt x="64130" y="30222"/>
                </a:lnTo>
                <a:lnTo>
                  <a:pt x="30222" y="64130"/>
                </a:lnTo>
                <a:lnTo>
                  <a:pt x="7985" y="107130"/>
                </a:lnTo>
                <a:lnTo>
                  <a:pt x="0" y="156641"/>
                </a:lnTo>
                <a:lnTo>
                  <a:pt x="0" y="939800"/>
                </a:lnTo>
                <a:lnTo>
                  <a:pt x="3962400" y="939800"/>
                </a:lnTo>
                <a:lnTo>
                  <a:pt x="3962400" y="156641"/>
                </a:lnTo>
                <a:lnTo>
                  <a:pt x="3954414" y="107130"/>
                </a:lnTo>
                <a:lnTo>
                  <a:pt x="3932177" y="64130"/>
                </a:lnTo>
                <a:lnTo>
                  <a:pt x="3898269" y="30222"/>
                </a:lnTo>
                <a:lnTo>
                  <a:pt x="3855269" y="7985"/>
                </a:lnTo>
                <a:lnTo>
                  <a:pt x="3805758" y="0"/>
                </a:lnTo>
                <a:close/>
              </a:path>
            </a:pathLst>
          </a:custGeom>
          <a:solidFill>
            <a:srgbClr val="EAAC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597150" y="628650"/>
            <a:ext cx="3962400" cy="939800"/>
          </a:xfrm>
          <a:custGeom>
            <a:avLst/>
            <a:gdLst/>
            <a:ahLst/>
            <a:cxnLst/>
            <a:rect l="l" t="t" r="r" b="b"/>
            <a:pathLst>
              <a:path w="3962400" h="939800">
                <a:moveTo>
                  <a:pt x="156637" y="0"/>
                </a:moveTo>
                <a:lnTo>
                  <a:pt x="3805762" y="0"/>
                </a:lnTo>
                <a:lnTo>
                  <a:pt x="3855272" y="7985"/>
                </a:lnTo>
                <a:lnTo>
                  <a:pt x="3898271" y="30222"/>
                </a:lnTo>
                <a:lnTo>
                  <a:pt x="3932179" y="64129"/>
                </a:lnTo>
                <a:lnTo>
                  <a:pt x="3954416" y="107128"/>
                </a:lnTo>
                <a:lnTo>
                  <a:pt x="3962402" y="156638"/>
                </a:lnTo>
                <a:lnTo>
                  <a:pt x="3962402" y="939800"/>
                </a:lnTo>
                <a:lnTo>
                  <a:pt x="0" y="939800"/>
                </a:lnTo>
                <a:lnTo>
                  <a:pt x="0" y="156638"/>
                </a:lnTo>
                <a:lnTo>
                  <a:pt x="7985" y="107128"/>
                </a:lnTo>
                <a:lnTo>
                  <a:pt x="30221" y="64129"/>
                </a:lnTo>
                <a:lnTo>
                  <a:pt x="64129" y="30222"/>
                </a:lnTo>
                <a:lnTo>
                  <a:pt x="107127" y="7985"/>
                </a:lnTo>
                <a:lnTo>
                  <a:pt x="156637" y="0"/>
                </a:lnTo>
                <a:close/>
              </a:path>
            </a:pathLst>
          </a:custGeom>
          <a:ln w="12700">
            <a:solidFill>
              <a:srgbClr val="AC7D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6537" rIns="0" bIns="0" rtlCol="0" vert="horz">
            <a:spAutoFit/>
          </a:bodyPr>
          <a:lstStyle/>
          <a:p>
            <a:pPr marL="2724150">
              <a:lnSpc>
                <a:spcPct val="100000"/>
              </a:lnSpc>
            </a:pPr>
            <a:r>
              <a:rPr dirty="0" spc="5">
                <a:solidFill>
                  <a:srgbClr val="FFFFFF"/>
                </a:solidFill>
                <a:latin typeface="Arial Narrow"/>
                <a:cs typeface="Arial Narrow"/>
              </a:rPr>
              <a:t>Events </a:t>
            </a:r>
            <a:r>
              <a:rPr dirty="0" spc="-25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dirty="0" spc="10">
                <a:solidFill>
                  <a:srgbClr val="FFFFFF"/>
                </a:solidFill>
                <a:latin typeface="Arial Narrow"/>
                <a:cs typeface="Arial Narrow"/>
              </a:rPr>
              <a:t>the </a:t>
            </a:r>
            <a:r>
              <a:rPr dirty="0" spc="-5">
                <a:solidFill>
                  <a:srgbClr val="FFFFFF"/>
                </a:solidFill>
                <a:latin typeface="Arial Narrow"/>
                <a:cs typeface="Arial Narrow"/>
              </a:rPr>
              <a:t>Cardiac</a:t>
            </a:r>
            <a:r>
              <a:rPr dirty="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pc="-15">
                <a:solidFill>
                  <a:srgbClr val="FFFFFF"/>
                </a:solidFill>
                <a:latin typeface="Arial Narrow"/>
                <a:cs typeface="Arial Narrow"/>
              </a:rPr>
              <a:t>Cycle</a:t>
            </a:r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4300" y="4635500"/>
            <a:ext cx="1638300" cy="647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00481" y="4753609"/>
            <a:ext cx="126492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4254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2000">
              <a:latin typeface="Arial Narrow"/>
              <a:cs typeface="Arial Narrow"/>
            </a:endParaRPr>
          </a:p>
          <a:p>
            <a:pPr marL="368300" marR="5080" indent="-3556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30" b="1">
                <a:solidFill>
                  <a:srgbClr val="595959"/>
                </a:solidFill>
                <a:latin typeface="Arial Narrow"/>
                <a:cs typeface="Arial Narrow"/>
              </a:rPr>
              <a:t>M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ec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h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a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n</a:t>
            </a:r>
            <a:r>
              <a:rPr dirty="0" sz="2000" spc="40" b="1">
                <a:solidFill>
                  <a:srgbClr val="595959"/>
                </a:solidFill>
                <a:latin typeface="Arial Narrow"/>
                <a:cs typeface="Arial Narrow"/>
              </a:rPr>
              <a:t>i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ca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l  </a:t>
            </a:r>
            <a:r>
              <a:rPr dirty="0" sz="2000" spc="-20" b="1">
                <a:solidFill>
                  <a:srgbClr val="595959"/>
                </a:solidFill>
                <a:latin typeface="Arial Narrow"/>
                <a:cs typeface="Arial Narrow"/>
              </a:rPr>
              <a:t>events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955800" y="4635500"/>
            <a:ext cx="1612900" cy="647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2313432" y="4753609"/>
            <a:ext cx="93980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571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2000">
              <a:latin typeface="Arial Narrow"/>
              <a:cs typeface="Arial Narrow"/>
            </a:endParaRPr>
          </a:p>
          <a:p>
            <a:pPr marL="88900" marR="5080" indent="-762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Volume  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h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a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ng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771900" y="4635500"/>
            <a:ext cx="1625600" cy="647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4072382" y="4753609"/>
            <a:ext cx="1017905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556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endParaRPr sz="2000">
              <a:latin typeface="Arial Narrow"/>
              <a:cs typeface="Arial Narrow"/>
            </a:endParaRPr>
          </a:p>
          <a:p>
            <a:pPr marL="152400" marR="5080" indent="-1397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5" b="1">
                <a:solidFill>
                  <a:srgbClr val="595959"/>
                </a:solidFill>
                <a:latin typeface="Arial Narrow"/>
                <a:cs typeface="Arial Narrow"/>
              </a:rPr>
              <a:t>P</a:t>
            </a:r>
            <a:r>
              <a:rPr dirty="0" sz="2000" spc="-40" b="1">
                <a:solidFill>
                  <a:srgbClr val="595959"/>
                </a:solidFill>
                <a:latin typeface="Arial Narrow"/>
                <a:cs typeface="Arial Narrow"/>
              </a:rPr>
              <a:t>r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ess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u</a:t>
            </a:r>
            <a:r>
              <a:rPr dirty="0" sz="2000" spc="-40" b="1">
                <a:solidFill>
                  <a:srgbClr val="595959"/>
                </a:solidFill>
                <a:latin typeface="Arial Narrow"/>
                <a:cs typeface="Arial Narrow"/>
              </a:rPr>
              <a:t>r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e  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changes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600700" y="4635500"/>
            <a:ext cx="1612900" cy="6477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6072632" y="4753609"/>
            <a:ext cx="776605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7048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4</a:t>
            </a:r>
            <a:endParaRPr sz="2000">
              <a:latin typeface="Arial Narrow"/>
              <a:cs typeface="Arial Narrow"/>
            </a:endParaRPr>
          </a:p>
          <a:p>
            <a:pPr marL="25400" marR="5080" indent="-127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Heart  s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ound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416800" y="4635500"/>
            <a:ext cx="1625600" cy="6477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7615643" y="4753609"/>
            <a:ext cx="133985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7493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5</a:t>
            </a:r>
            <a:endParaRPr sz="2000">
              <a:latin typeface="Arial Narrow"/>
              <a:cs typeface="Arial Narrow"/>
            </a:endParaRPr>
          </a:p>
          <a:p>
            <a:pPr marL="12700" marR="5080" indent="762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203200" algn="l"/>
              </a:tabLst>
            </a:pPr>
            <a:r>
              <a:rPr dirty="0" sz="2000" spc="-10" b="1">
                <a:solidFill>
                  <a:srgbClr val="595959"/>
                </a:solidFill>
                <a:latin typeface="Arial Narrow"/>
                <a:cs typeface="Arial Narrow"/>
              </a:rPr>
              <a:t>Electrical  </a:t>
            </a:r>
            <a:r>
              <a:rPr dirty="0" sz="2000" spc="-20" b="1">
                <a:solidFill>
                  <a:srgbClr val="595959"/>
                </a:solidFill>
                <a:latin typeface="Arial Narrow"/>
                <a:cs typeface="Arial Narrow"/>
              </a:rPr>
              <a:t>events</a:t>
            </a:r>
            <a:r>
              <a:rPr dirty="0" sz="2000" spc="65" b="1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(ECG)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8409940" y="6645632"/>
            <a:ext cx="20320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0"/>
              </a:lnSpc>
            </a:pPr>
            <a:r>
              <a:rPr dirty="0" sz="1200" spc="30" b="1">
                <a:solidFill>
                  <a:srgbClr val="002060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4500" y="3797300"/>
            <a:ext cx="3124200" cy="85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99100" y="3797300"/>
            <a:ext cx="3124200" cy="850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87600" y="3797300"/>
            <a:ext cx="1778000" cy="850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940300" y="3797300"/>
            <a:ext cx="1778000" cy="850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30450" y="1568450"/>
            <a:ext cx="711200" cy="2146300"/>
          </a:xfrm>
          <a:custGeom>
            <a:avLst/>
            <a:gdLst/>
            <a:ahLst/>
            <a:cxnLst/>
            <a:rect l="l" t="t" r="r" b="b"/>
            <a:pathLst>
              <a:path w="711200" h="2146300">
                <a:moveTo>
                  <a:pt x="711200" y="0"/>
                </a:moveTo>
                <a:lnTo>
                  <a:pt x="255917" y="0"/>
                </a:lnTo>
                <a:lnTo>
                  <a:pt x="195745" y="1860981"/>
                </a:lnTo>
                <a:lnTo>
                  <a:pt x="194297" y="1873135"/>
                </a:lnTo>
                <a:lnTo>
                  <a:pt x="191388" y="1905762"/>
                </a:lnTo>
                <a:lnTo>
                  <a:pt x="186321" y="1926869"/>
                </a:lnTo>
                <a:lnTo>
                  <a:pt x="181965" y="1951177"/>
                </a:lnTo>
                <a:lnTo>
                  <a:pt x="175437" y="1976767"/>
                </a:lnTo>
                <a:lnTo>
                  <a:pt x="166014" y="2004275"/>
                </a:lnTo>
                <a:lnTo>
                  <a:pt x="154419" y="2029866"/>
                </a:lnTo>
                <a:lnTo>
                  <a:pt x="149339" y="2043302"/>
                </a:lnTo>
                <a:lnTo>
                  <a:pt x="141363" y="2056104"/>
                </a:lnTo>
                <a:lnTo>
                  <a:pt x="134124" y="2068258"/>
                </a:lnTo>
                <a:lnTo>
                  <a:pt x="126149" y="2080412"/>
                </a:lnTo>
                <a:lnTo>
                  <a:pt x="97142" y="2111121"/>
                </a:lnTo>
                <a:lnTo>
                  <a:pt x="60172" y="2134146"/>
                </a:lnTo>
                <a:lnTo>
                  <a:pt x="15951" y="2145665"/>
                </a:lnTo>
                <a:lnTo>
                  <a:pt x="0" y="2146300"/>
                </a:lnTo>
                <a:lnTo>
                  <a:pt x="495160" y="2146300"/>
                </a:lnTo>
                <a:lnTo>
                  <a:pt x="542277" y="2139264"/>
                </a:lnTo>
                <a:lnTo>
                  <a:pt x="580707" y="2120074"/>
                </a:lnTo>
                <a:lnTo>
                  <a:pt x="612597" y="2091283"/>
                </a:lnTo>
                <a:lnTo>
                  <a:pt x="637247" y="2056104"/>
                </a:lnTo>
                <a:lnTo>
                  <a:pt x="649579" y="2029866"/>
                </a:lnTo>
                <a:lnTo>
                  <a:pt x="661174" y="2004275"/>
                </a:lnTo>
                <a:lnTo>
                  <a:pt x="670598" y="1976767"/>
                </a:lnTo>
                <a:lnTo>
                  <a:pt x="677125" y="1951177"/>
                </a:lnTo>
                <a:lnTo>
                  <a:pt x="681469" y="1926869"/>
                </a:lnTo>
                <a:lnTo>
                  <a:pt x="686549" y="1905762"/>
                </a:lnTo>
                <a:lnTo>
                  <a:pt x="689444" y="1873135"/>
                </a:lnTo>
                <a:lnTo>
                  <a:pt x="690905" y="1860981"/>
                </a:lnTo>
                <a:lnTo>
                  <a:pt x="711200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30450" y="1568450"/>
            <a:ext cx="711200" cy="2146300"/>
          </a:xfrm>
          <a:custGeom>
            <a:avLst/>
            <a:gdLst/>
            <a:ahLst/>
            <a:cxnLst/>
            <a:rect l="l" t="t" r="r" b="b"/>
            <a:pathLst>
              <a:path w="711200" h="2146300">
                <a:moveTo>
                  <a:pt x="495158" y="2146301"/>
                </a:moveTo>
                <a:lnTo>
                  <a:pt x="512557" y="2145661"/>
                </a:lnTo>
                <a:lnTo>
                  <a:pt x="527057" y="2143101"/>
                </a:lnTo>
                <a:lnTo>
                  <a:pt x="569105" y="2127111"/>
                </a:lnTo>
                <a:lnTo>
                  <a:pt x="602454" y="2102161"/>
                </a:lnTo>
                <a:lnTo>
                  <a:pt x="629278" y="2068251"/>
                </a:lnTo>
                <a:lnTo>
                  <a:pt x="637253" y="2056101"/>
                </a:lnTo>
                <a:lnTo>
                  <a:pt x="644502" y="2043301"/>
                </a:lnTo>
                <a:lnTo>
                  <a:pt x="649577" y="2029871"/>
                </a:lnTo>
                <a:lnTo>
                  <a:pt x="661177" y="2004281"/>
                </a:lnTo>
                <a:lnTo>
                  <a:pt x="670601" y="1976771"/>
                </a:lnTo>
                <a:lnTo>
                  <a:pt x="677126" y="1951181"/>
                </a:lnTo>
                <a:lnTo>
                  <a:pt x="681476" y="1926871"/>
                </a:lnTo>
                <a:lnTo>
                  <a:pt x="686551" y="1905761"/>
                </a:lnTo>
                <a:lnTo>
                  <a:pt x="689451" y="1873131"/>
                </a:lnTo>
                <a:lnTo>
                  <a:pt x="690901" y="1860981"/>
                </a:lnTo>
                <a:lnTo>
                  <a:pt x="711200" y="0"/>
                </a:lnTo>
                <a:lnTo>
                  <a:pt x="255916" y="0"/>
                </a:lnTo>
                <a:lnTo>
                  <a:pt x="195743" y="1860981"/>
                </a:lnTo>
                <a:lnTo>
                  <a:pt x="194293" y="1873131"/>
                </a:lnTo>
                <a:lnTo>
                  <a:pt x="191393" y="1905761"/>
                </a:lnTo>
                <a:lnTo>
                  <a:pt x="186319" y="1926871"/>
                </a:lnTo>
                <a:lnTo>
                  <a:pt x="181968" y="1951181"/>
                </a:lnTo>
                <a:lnTo>
                  <a:pt x="175444" y="1976771"/>
                </a:lnTo>
                <a:lnTo>
                  <a:pt x="166019" y="2004281"/>
                </a:lnTo>
                <a:lnTo>
                  <a:pt x="154420" y="2029871"/>
                </a:lnTo>
                <a:lnTo>
                  <a:pt x="149345" y="2043301"/>
                </a:lnTo>
                <a:lnTo>
                  <a:pt x="141370" y="2056101"/>
                </a:lnTo>
                <a:lnTo>
                  <a:pt x="134120" y="2068251"/>
                </a:lnTo>
                <a:lnTo>
                  <a:pt x="126146" y="2080411"/>
                </a:lnTo>
                <a:lnTo>
                  <a:pt x="97146" y="2111111"/>
                </a:lnTo>
                <a:lnTo>
                  <a:pt x="60172" y="2134141"/>
                </a:lnTo>
                <a:lnTo>
                  <a:pt x="15949" y="2145661"/>
                </a:lnTo>
                <a:lnTo>
                  <a:pt x="0" y="2146301"/>
                </a:lnTo>
                <a:lnTo>
                  <a:pt x="495158" y="2146301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33550" y="3092450"/>
            <a:ext cx="1092200" cy="622300"/>
          </a:xfrm>
          <a:custGeom>
            <a:avLst/>
            <a:gdLst/>
            <a:ahLst/>
            <a:cxnLst/>
            <a:rect l="l" t="t" r="r" b="b"/>
            <a:pathLst>
              <a:path w="1092200" h="622300">
                <a:moveTo>
                  <a:pt x="593318" y="0"/>
                </a:moveTo>
                <a:lnTo>
                  <a:pt x="0" y="0"/>
                </a:lnTo>
                <a:lnTo>
                  <a:pt x="33883" y="635"/>
                </a:lnTo>
                <a:lnTo>
                  <a:pt x="64884" y="3797"/>
                </a:lnTo>
                <a:lnTo>
                  <a:pt x="121119" y="13893"/>
                </a:lnTo>
                <a:lnTo>
                  <a:pt x="170853" y="30327"/>
                </a:lnTo>
                <a:lnTo>
                  <a:pt x="213398" y="51168"/>
                </a:lnTo>
                <a:lnTo>
                  <a:pt x="250875" y="76441"/>
                </a:lnTo>
                <a:lnTo>
                  <a:pt x="282600" y="103606"/>
                </a:lnTo>
                <a:lnTo>
                  <a:pt x="308559" y="133311"/>
                </a:lnTo>
                <a:lnTo>
                  <a:pt x="330898" y="164261"/>
                </a:lnTo>
                <a:lnTo>
                  <a:pt x="356133" y="209753"/>
                </a:lnTo>
                <a:lnTo>
                  <a:pt x="372719" y="252082"/>
                </a:lnTo>
                <a:lnTo>
                  <a:pt x="384975" y="298830"/>
                </a:lnTo>
                <a:lnTo>
                  <a:pt x="388581" y="314629"/>
                </a:lnTo>
                <a:lnTo>
                  <a:pt x="390740" y="328523"/>
                </a:lnTo>
                <a:lnTo>
                  <a:pt x="392899" y="341160"/>
                </a:lnTo>
                <a:lnTo>
                  <a:pt x="398665" y="375272"/>
                </a:lnTo>
                <a:lnTo>
                  <a:pt x="412369" y="421398"/>
                </a:lnTo>
                <a:lnTo>
                  <a:pt x="433997" y="475729"/>
                </a:lnTo>
                <a:lnTo>
                  <a:pt x="455625" y="516788"/>
                </a:lnTo>
                <a:lnTo>
                  <a:pt x="494550" y="566077"/>
                </a:lnTo>
                <a:lnTo>
                  <a:pt x="533488" y="595769"/>
                </a:lnTo>
                <a:lnTo>
                  <a:pt x="578180" y="615353"/>
                </a:lnTo>
                <a:lnTo>
                  <a:pt x="632244" y="622300"/>
                </a:lnTo>
                <a:lnTo>
                  <a:pt x="1092200" y="622300"/>
                </a:lnTo>
                <a:lnTo>
                  <a:pt x="1078509" y="621664"/>
                </a:lnTo>
                <a:lnTo>
                  <a:pt x="1066241" y="619137"/>
                </a:lnTo>
                <a:lnTo>
                  <a:pt x="1030198" y="603351"/>
                </a:lnTo>
                <a:lnTo>
                  <a:pt x="999921" y="576808"/>
                </a:lnTo>
                <a:lnTo>
                  <a:pt x="973963" y="542061"/>
                </a:lnTo>
                <a:lnTo>
                  <a:pt x="966038" y="529424"/>
                </a:lnTo>
                <a:lnTo>
                  <a:pt x="938644" y="475729"/>
                </a:lnTo>
                <a:lnTo>
                  <a:pt x="918451" y="421398"/>
                </a:lnTo>
                <a:lnTo>
                  <a:pt x="904760" y="375272"/>
                </a:lnTo>
                <a:lnTo>
                  <a:pt x="896823" y="341160"/>
                </a:lnTo>
                <a:lnTo>
                  <a:pt x="893229" y="328523"/>
                </a:lnTo>
                <a:lnTo>
                  <a:pt x="892505" y="314629"/>
                </a:lnTo>
                <a:lnTo>
                  <a:pt x="888898" y="298830"/>
                </a:lnTo>
                <a:lnTo>
                  <a:pt x="884567" y="276720"/>
                </a:lnTo>
                <a:lnTo>
                  <a:pt x="868718" y="224282"/>
                </a:lnTo>
                <a:lnTo>
                  <a:pt x="843483" y="164261"/>
                </a:lnTo>
                <a:lnTo>
                  <a:pt x="816800" y="118770"/>
                </a:lnTo>
                <a:lnTo>
                  <a:pt x="780757" y="76441"/>
                </a:lnTo>
                <a:lnTo>
                  <a:pt x="736777" y="40436"/>
                </a:lnTo>
                <a:lnTo>
                  <a:pt x="701459" y="21475"/>
                </a:lnTo>
                <a:lnTo>
                  <a:pt x="661809" y="7581"/>
                </a:lnTo>
                <a:lnTo>
                  <a:pt x="617105" y="635"/>
                </a:lnTo>
                <a:lnTo>
                  <a:pt x="593318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33550" y="3092450"/>
            <a:ext cx="1092200" cy="622300"/>
          </a:xfrm>
          <a:custGeom>
            <a:avLst/>
            <a:gdLst/>
            <a:ahLst/>
            <a:cxnLst/>
            <a:rect l="l" t="t" r="r" b="b"/>
            <a:pathLst>
              <a:path w="1092200" h="622300">
                <a:moveTo>
                  <a:pt x="632250" y="622300"/>
                </a:moveTo>
                <a:lnTo>
                  <a:pt x="613506" y="621668"/>
                </a:lnTo>
                <a:lnTo>
                  <a:pt x="595483" y="619141"/>
                </a:lnTo>
                <a:lnTo>
                  <a:pt x="546460" y="603347"/>
                </a:lnTo>
                <a:lnTo>
                  <a:pt x="507531" y="576812"/>
                </a:lnTo>
                <a:lnTo>
                  <a:pt x="484461" y="554068"/>
                </a:lnTo>
                <a:lnTo>
                  <a:pt x="474368" y="542064"/>
                </a:lnTo>
                <a:lnTo>
                  <a:pt x="447694" y="502894"/>
                </a:lnTo>
                <a:lnTo>
                  <a:pt x="421741" y="447930"/>
                </a:lnTo>
                <a:lnTo>
                  <a:pt x="404438" y="396756"/>
                </a:lnTo>
                <a:lnTo>
                  <a:pt x="392903" y="341159"/>
                </a:lnTo>
                <a:lnTo>
                  <a:pt x="390741" y="328524"/>
                </a:lnTo>
                <a:lnTo>
                  <a:pt x="388578" y="314625"/>
                </a:lnTo>
                <a:lnTo>
                  <a:pt x="384973" y="298830"/>
                </a:lnTo>
                <a:lnTo>
                  <a:pt x="372718" y="252079"/>
                </a:lnTo>
                <a:lnTo>
                  <a:pt x="356137" y="209750"/>
                </a:lnTo>
                <a:lnTo>
                  <a:pt x="330904" y="164262"/>
                </a:lnTo>
                <a:lnTo>
                  <a:pt x="308556" y="133305"/>
                </a:lnTo>
                <a:lnTo>
                  <a:pt x="282602" y="103611"/>
                </a:lnTo>
                <a:lnTo>
                  <a:pt x="250882" y="76444"/>
                </a:lnTo>
                <a:lnTo>
                  <a:pt x="213394" y="51174"/>
                </a:lnTo>
                <a:lnTo>
                  <a:pt x="170859" y="30325"/>
                </a:lnTo>
                <a:lnTo>
                  <a:pt x="121115" y="13899"/>
                </a:lnTo>
                <a:lnTo>
                  <a:pt x="64883" y="3790"/>
                </a:lnTo>
                <a:lnTo>
                  <a:pt x="0" y="0"/>
                </a:lnTo>
                <a:lnTo>
                  <a:pt x="593321" y="0"/>
                </a:lnTo>
                <a:lnTo>
                  <a:pt x="617111" y="631"/>
                </a:lnTo>
                <a:lnTo>
                  <a:pt x="640181" y="3790"/>
                </a:lnTo>
                <a:lnTo>
                  <a:pt x="681994" y="13899"/>
                </a:lnTo>
                <a:lnTo>
                  <a:pt x="719482" y="30325"/>
                </a:lnTo>
                <a:lnTo>
                  <a:pt x="752645" y="51174"/>
                </a:lnTo>
                <a:lnTo>
                  <a:pt x="793737" y="89712"/>
                </a:lnTo>
                <a:lnTo>
                  <a:pt x="826900" y="133305"/>
                </a:lnTo>
                <a:lnTo>
                  <a:pt x="857179" y="194587"/>
                </a:lnTo>
                <a:lnTo>
                  <a:pt x="877365" y="252079"/>
                </a:lnTo>
                <a:lnTo>
                  <a:pt x="888899" y="298830"/>
                </a:lnTo>
                <a:lnTo>
                  <a:pt x="892504" y="314625"/>
                </a:lnTo>
                <a:lnTo>
                  <a:pt x="893225" y="328524"/>
                </a:lnTo>
                <a:lnTo>
                  <a:pt x="896830" y="341159"/>
                </a:lnTo>
                <a:lnTo>
                  <a:pt x="904760" y="375275"/>
                </a:lnTo>
                <a:lnTo>
                  <a:pt x="918457" y="421395"/>
                </a:lnTo>
                <a:lnTo>
                  <a:pt x="938643" y="475728"/>
                </a:lnTo>
                <a:lnTo>
                  <a:pt x="966038" y="529429"/>
                </a:lnTo>
                <a:lnTo>
                  <a:pt x="973968" y="542064"/>
                </a:lnTo>
                <a:lnTo>
                  <a:pt x="981178" y="554068"/>
                </a:lnTo>
                <a:lnTo>
                  <a:pt x="1010020" y="586921"/>
                </a:lnTo>
                <a:lnTo>
                  <a:pt x="1041740" y="609664"/>
                </a:lnTo>
                <a:lnTo>
                  <a:pt x="1078500" y="621668"/>
                </a:lnTo>
                <a:lnTo>
                  <a:pt x="1092200" y="622300"/>
                </a:lnTo>
                <a:lnTo>
                  <a:pt x="632250" y="622300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92150" y="3092450"/>
            <a:ext cx="1612900" cy="1244600"/>
          </a:xfrm>
          <a:custGeom>
            <a:avLst/>
            <a:gdLst/>
            <a:ahLst/>
            <a:cxnLst/>
            <a:rect l="l" t="t" r="r" b="b"/>
            <a:pathLst>
              <a:path w="1612900" h="1244600">
                <a:moveTo>
                  <a:pt x="1186129" y="911428"/>
                </a:moveTo>
                <a:lnTo>
                  <a:pt x="0" y="911428"/>
                </a:lnTo>
                <a:lnTo>
                  <a:pt x="0" y="914615"/>
                </a:lnTo>
                <a:lnTo>
                  <a:pt x="514446" y="1244600"/>
                </a:lnTo>
                <a:lnTo>
                  <a:pt x="1186129" y="914615"/>
                </a:lnTo>
                <a:lnTo>
                  <a:pt x="1186129" y="911428"/>
                </a:lnTo>
                <a:close/>
              </a:path>
              <a:path w="1612900" h="1244600">
                <a:moveTo>
                  <a:pt x="1612900" y="0"/>
                </a:moveTo>
                <a:lnTo>
                  <a:pt x="1057871" y="0"/>
                </a:lnTo>
                <a:lnTo>
                  <a:pt x="1027442" y="635"/>
                </a:lnTo>
                <a:lnTo>
                  <a:pt x="968032" y="5105"/>
                </a:lnTo>
                <a:lnTo>
                  <a:pt x="911517" y="14046"/>
                </a:lnTo>
                <a:lnTo>
                  <a:pt x="857897" y="26809"/>
                </a:lnTo>
                <a:lnTo>
                  <a:pt x="783259" y="52971"/>
                </a:lnTo>
                <a:lnTo>
                  <a:pt x="737616" y="74675"/>
                </a:lnTo>
                <a:lnTo>
                  <a:pt x="694867" y="100202"/>
                </a:lnTo>
                <a:lnTo>
                  <a:pt x="673125" y="112966"/>
                </a:lnTo>
                <a:lnTo>
                  <a:pt x="653567" y="127012"/>
                </a:lnTo>
                <a:lnTo>
                  <a:pt x="615162" y="157010"/>
                </a:lnTo>
                <a:lnTo>
                  <a:pt x="597052" y="171691"/>
                </a:lnTo>
                <a:lnTo>
                  <a:pt x="579653" y="188925"/>
                </a:lnTo>
                <a:lnTo>
                  <a:pt x="562993" y="204876"/>
                </a:lnTo>
                <a:lnTo>
                  <a:pt x="547052" y="222110"/>
                </a:lnTo>
                <a:lnTo>
                  <a:pt x="531112" y="239979"/>
                </a:lnTo>
                <a:lnTo>
                  <a:pt x="515171" y="256578"/>
                </a:lnTo>
                <a:lnTo>
                  <a:pt x="486912" y="292963"/>
                </a:lnTo>
                <a:lnTo>
                  <a:pt x="460828" y="330619"/>
                </a:lnTo>
                <a:lnTo>
                  <a:pt x="436918" y="367639"/>
                </a:lnTo>
                <a:lnTo>
                  <a:pt x="414455" y="405930"/>
                </a:lnTo>
                <a:lnTo>
                  <a:pt x="394167" y="443585"/>
                </a:lnTo>
                <a:lnTo>
                  <a:pt x="375329" y="481888"/>
                </a:lnTo>
                <a:lnTo>
                  <a:pt x="358663" y="518909"/>
                </a:lnTo>
                <a:lnTo>
                  <a:pt x="344172" y="555917"/>
                </a:lnTo>
                <a:lnTo>
                  <a:pt x="331129" y="591019"/>
                </a:lnTo>
                <a:lnTo>
                  <a:pt x="318811" y="623582"/>
                </a:lnTo>
                <a:lnTo>
                  <a:pt x="308668" y="655485"/>
                </a:lnTo>
                <a:lnTo>
                  <a:pt x="300697" y="685482"/>
                </a:lnTo>
                <a:lnTo>
                  <a:pt x="286931" y="737819"/>
                </a:lnTo>
                <a:lnTo>
                  <a:pt x="278236" y="778040"/>
                </a:lnTo>
                <a:lnTo>
                  <a:pt x="272439" y="802932"/>
                </a:lnTo>
                <a:lnTo>
                  <a:pt x="270990" y="812495"/>
                </a:lnTo>
                <a:lnTo>
                  <a:pt x="252150" y="911428"/>
                </a:lnTo>
                <a:lnTo>
                  <a:pt x="902093" y="911428"/>
                </a:lnTo>
                <a:lnTo>
                  <a:pt x="926007" y="812495"/>
                </a:lnTo>
                <a:lnTo>
                  <a:pt x="935418" y="778040"/>
                </a:lnTo>
                <a:lnTo>
                  <a:pt x="946289" y="737819"/>
                </a:lnTo>
                <a:lnTo>
                  <a:pt x="963688" y="685482"/>
                </a:lnTo>
                <a:lnTo>
                  <a:pt x="985418" y="623582"/>
                </a:lnTo>
                <a:lnTo>
                  <a:pt x="998461" y="591019"/>
                </a:lnTo>
                <a:lnTo>
                  <a:pt x="1012228" y="555917"/>
                </a:lnTo>
                <a:lnTo>
                  <a:pt x="1028166" y="518909"/>
                </a:lnTo>
                <a:lnTo>
                  <a:pt x="1045565" y="481888"/>
                </a:lnTo>
                <a:lnTo>
                  <a:pt x="1063675" y="443585"/>
                </a:lnTo>
                <a:lnTo>
                  <a:pt x="1083957" y="405930"/>
                </a:lnTo>
                <a:lnTo>
                  <a:pt x="1105700" y="367639"/>
                </a:lnTo>
                <a:lnTo>
                  <a:pt x="1128166" y="330619"/>
                </a:lnTo>
                <a:lnTo>
                  <a:pt x="1152067" y="292963"/>
                </a:lnTo>
                <a:lnTo>
                  <a:pt x="1178153" y="256578"/>
                </a:lnTo>
                <a:lnTo>
                  <a:pt x="1204963" y="222110"/>
                </a:lnTo>
                <a:lnTo>
                  <a:pt x="1233944" y="188925"/>
                </a:lnTo>
                <a:lnTo>
                  <a:pt x="1264386" y="157010"/>
                </a:lnTo>
                <a:lnTo>
                  <a:pt x="1312926" y="112966"/>
                </a:lnTo>
                <a:lnTo>
                  <a:pt x="1365097" y="74675"/>
                </a:lnTo>
                <a:lnTo>
                  <a:pt x="1402778" y="52971"/>
                </a:lnTo>
                <a:lnTo>
                  <a:pt x="1422336" y="44043"/>
                </a:lnTo>
                <a:lnTo>
                  <a:pt x="1441170" y="35102"/>
                </a:lnTo>
                <a:lnTo>
                  <a:pt x="1481023" y="19786"/>
                </a:lnTo>
                <a:lnTo>
                  <a:pt x="1524495" y="8940"/>
                </a:lnTo>
                <a:lnTo>
                  <a:pt x="1567256" y="1917"/>
                </a:lnTo>
                <a:lnTo>
                  <a:pt x="1589709" y="635"/>
                </a:lnTo>
                <a:lnTo>
                  <a:pt x="1612900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92150" y="3092450"/>
            <a:ext cx="1612900" cy="1244600"/>
          </a:xfrm>
          <a:custGeom>
            <a:avLst/>
            <a:gdLst/>
            <a:ahLst/>
            <a:cxnLst/>
            <a:rect l="l" t="t" r="r" b="b"/>
            <a:pathLst>
              <a:path w="1612900" h="1244600">
                <a:moveTo>
                  <a:pt x="1612900" y="0"/>
                </a:moveTo>
                <a:lnTo>
                  <a:pt x="1057880" y="0"/>
                </a:lnTo>
                <a:lnTo>
                  <a:pt x="1027440" y="638"/>
                </a:lnTo>
                <a:lnTo>
                  <a:pt x="997737" y="1914"/>
                </a:lnTo>
                <a:lnTo>
                  <a:pt x="939771" y="8935"/>
                </a:lnTo>
                <a:lnTo>
                  <a:pt x="883979" y="19786"/>
                </a:lnTo>
                <a:lnTo>
                  <a:pt x="833259" y="35104"/>
                </a:lnTo>
                <a:lnTo>
                  <a:pt x="783264" y="52975"/>
                </a:lnTo>
                <a:lnTo>
                  <a:pt x="737616" y="74676"/>
                </a:lnTo>
                <a:lnTo>
                  <a:pt x="694866" y="100206"/>
                </a:lnTo>
                <a:lnTo>
                  <a:pt x="673128" y="112971"/>
                </a:lnTo>
                <a:lnTo>
                  <a:pt x="634726" y="141693"/>
                </a:lnTo>
                <a:lnTo>
                  <a:pt x="597048" y="171691"/>
                </a:lnTo>
                <a:lnTo>
                  <a:pt x="579659" y="188924"/>
                </a:lnTo>
                <a:lnTo>
                  <a:pt x="562993" y="204880"/>
                </a:lnTo>
                <a:lnTo>
                  <a:pt x="547053" y="222113"/>
                </a:lnTo>
                <a:lnTo>
                  <a:pt x="531112" y="239985"/>
                </a:lnTo>
                <a:lnTo>
                  <a:pt x="515172" y="256579"/>
                </a:lnTo>
                <a:lnTo>
                  <a:pt x="486913" y="292960"/>
                </a:lnTo>
                <a:lnTo>
                  <a:pt x="460829" y="330617"/>
                </a:lnTo>
                <a:lnTo>
                  <a:pt x="436918" y="367636"/>
                </a:lnTo>
                <a:lnTo>
                  <a:pt x="414456" y="405931"/>
                </a:lnTo>
                <a:lnTo>
                  <a:pt x="394168" y="443588"/>
                </a:lnTo>
                <a:lnTo>
                  <a:pt x="375329" y="481884"/>
                </a:lnTo>
                <a:lnTo>
                  <a:pt x="358664" y="518902"/>
                </a:lnTo>
                <a:lnTo>
                  <a:pt x="344172" y="555921"/>
                </a:lnTo>
                <a:lnTo>
                  <a:pt x="331130" y="591025"/>
                </a:lnTo>
                <a:lnTo>
                  <a:pt x="318812" y="623576"/>
                </a:lnTo>
                <a:lnTo>
                  <a:pt x="308668" y="655489"/>
                </a:lnTo>
                <a:lnTo>
                  <a:pt x="300698" y="685487"/>
                </a:lnTo>
                <a:lnTo>
                  <a:pt x="286931" y="737825"/>
                </a:lnTo>
                <a:lnTo>
                  <a:pt x="278236" y="778034"/>
                </a:lnTo>
                <a:lnTo>
                  <a:pt x="272440" y="802927"/>
                </a:lnTo>
                <a:lnTo>
                  <a:pt x="270990" y="812500"/>
                </a:lnTo>
                <a:lnTo>
                  <a:pt x="252151" y="911430"/>
                </a:lnTo>
                <a:lnTo>
                  <a:pt x="0" y="911430"/>
                </a:lnTo>
                <a:lnTo>
                  <a:pt x="0" y="914621"/>
                </a:lnTo>
                <a:lnTo>
                  <a:pt x="514447" y="1244600"/>
                </a:lnTo>
                <a:lnTo>
                  <a:pt x="1186130" y="914621"/>
                </a:lnTo>
                <a:lnTo>
                  <a:pt x="1186130" y="911430"/>
                </a:lnTo>
                <a:lnTo>
                  <a:pt x="902094" y="911430"/>
                </a:lnTo>
                <a:lnTo>
                  <a:pt x="926005" y="812500"/>
                </a:lnTo>
                <a:lnTo>
                  <a:pt x="935424" y="778034"/>
                </a:lnTo>
                <a:lnTo>
                  <a:pt x="946293" y="737825"/>
                </a:lnTo>
                <a:lnTo>
                  <a:pt x="963682" y="685487"/>
                </a:lnTo>
                <a:lnTo>
                  <a:pt x="985420" y="623576"/>
                </a:lnTo>
                <a:lnTo>
                  <a:pt x="998462" y="591025"/>
                </a:lnTo>
                <a:lnTo>
                  <a:pt x="1012230" y="555921"/>
                </a:lnTo>
                <a:lnTo>
                  <a:pt x="1028170" y="518902"/>
                </a:lnTo>
                <a:lnTo>
                  <a:pt x="1045560" y="481884"/>
                </a:lnTo>
                <a:lnTo>
                  <a:pt x="1063670" y="443588"/>
                </a:lnTo>
                <a:lnTo>
                  <a:pt x="1083960" y="405931"/>
                </a:lnTo>
                <a:lnTo>
                  <a:pt x="1105700" y="367636"/>
                </a:lnTo>
                <a:lnTo>
                  <a:pt x="1128160" y="330617"/>
                </a:lnTo>
                <a:lnTo>
                  <a:pt x="1152070" y="292960"/>
                </a:lnTo>
                <a:lnTo>
                  <a:pt x="1178160" y="256579"/>
                </a:lnTo>
                <a:lnTo>
                  <a:pt x="1204970" y="222113"/>
                </a:lnTo>
                <a:lnTo>
                  <a:pt x="1233950" y="188924"/>
                </a:lnTo>
                <a:lnTo>
                  <a:pt x="1264380" y="157011"/>
                </a:lnTo>
                <a:lnTo>
                  <a:pt x="1296990" y="127013"/>
                </a:lnTo>
                <a:lnTo>
                  <a:pt x="1312930" y="112971"/>
                </a:lnTo>
                <a:lnTo>
                  <a:pt x="1330320" y="100206"/>
                </a:lnTo>
                <a:lnTo>
                  <a:pt x="1348430" y="86802"/>
                </a:lnTo>
                <a:lnTo>
                  <a:pt x="1365100" y="74676"/>
                </a:lnTo>
                <a:lnTo>
                  <a:pt x="1383210" y="63825"/>
                </a:lnTo>
                <a:lnTo>
                  <a:pt x="1402770" y="52975"/>
                </a:lnTo>
                <a:lnTo>
                  <a:pt x="1422340" y="44039"/>
                </a:lnTo>
                <a:lnTo>
                  <a:pt x="1441180" y="35104"/>
                </a:lnTo>
                <a:lnTo>
                  <a:pt x="1481030" y="19786"/>
                </a:lnTo>
                <a:lnTo>
                  <a:pt x="1524500" y="8935"/>
                </a:lnTo>
                <a:lnTo>
                  <a:pt x="1567250" y="1914"/>
                </a:lnTo>
                <a:lnTo>
                  <a:pt x="1612900" y="0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98950" y="1568450"/>
            <a:ext cx="495300" cy="2133600"/>
          </a:xfrm>
          <a:custGeom>
            <a:avLst/>
            <a:gdLst/>
            <a:ahLst/>
            <a:cxnLst/>
            <a:rect l="l" t="t" r="r" b="b"/>
            <a:pathLst>
              <a:path w="495300" h="2133600">
                <a:moveTo>
                  <a:pt x="475856" y="0"/>
                </a:moveTo>
                <a:lnTo>
                  <a:pt x="20878" y="0"/>
                </a:lnTo>
                <a:lnTo>
                  <a:pt x="0" y="2133600"/>
                </a:lnTo>
                <a:lnTo>
                  <a:pt x="495300" y="2133600"/>
                </a:lnTo>
                <a:lnTo>
                  <a:pt x="475856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98950" y="1568450"/>
            <a:ext cx="495300" cy="2133600"/>
          </a:xfrm>
          <a:custGeom>
            <a:avLst/>
            <a:gdLst/>
            <a:ahLst/>
            <a:cxnLst/>
            <a:rect l="l" t="t" r="r" b="b"/>
            <a:pathLst>
              <a:path w="495300" h="2133600">
                <a:moveTo>
                  <a:pt x="495300" y="2133601"/>
                </a:moveTo>
                <a:lnTo>
                  <a:pt x="0" y="2133601"/>
                </a:lnTo>
                <a:lnTo>
                  <a:pt x="20877" y="0"/>
                </a:lnTo>
                <a:lnTo>
                  <a:pt x="475862" y="0"/>
                </a:lnTo>
                <a:lnTo>
                  <a:pt x="495300" y="2133601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235200" y="1562100"/>
            <a:ext cx="6159500" cy="2781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597150" y="628650"/>
            <a:ext cx="3962400" cy="939800"/>
          </a:xfrm>
          <a:custGeom>
            <a:avLst/>
            <a:gdLst/>
            <a:ahLst/>
            <a:cxnLst/>
            <a:rect l="l" t="t" r="r" b="b"/>
            <a:pathLst>
              <a:path w="3962400" h="939800">
                <a:moveTo>
                  <a:pt x="3805758" y="0"/>
                </a:moveTo>
                <a:lnTo>
                  <a:pt x="156641" y="0"/>
                </a:lnTo>
                <a:lnTo>
                  <a:pt x="107130" y="7985"/>
                </a:lnTo>
                <a:lnTo>
                  <a:pt x="64130" y="30222"/>
                </a:lnTo>
                <a:lnTo>
                  <a:pt x="30222" y="64130"/>
                </a:lnTo>
                <a:lnTo>
                  <a:pt x="7985" y="107130"/>
                </a:lnTo>
                <a:lnTo>
                  <a:pt x="0" y="156641"/>
                </a:lnTo>
                <a:lnTo>
                  <a:pt x="0" y="939800"/>
                </a:lnTo>
                <a:lnTo>
                  <a:pt x="3962400" y="939800"/>
                </a:lnTo>
                <a:lnTo>
                  <a:pt x="3962400" y="156641"/>
                </a:lnTo>
                <a:lnTo>
                  <a:pt x="3954414" y="107130"/>
                </a:lnTo>
                <a:lnTo>
                  <a:pt x="3932177" y="64130"/>
                </a:lnTo>
                <a:lnTo>
                  <a:pt x="3898269" y="30222"/>
                </a:lnTo>
                <a:lnTo>
                  <a:pt x="3855269" y="7985"/>
                </a:lnTo>
                <a:lnTo>
                  <a:pt x="3805758" y="0"/>
                </a:lnTo>
                <a:close/>
              </a:path>
            </a:pathLst>
          </a:custGeom>
          <a:solidFill>
            <a:srgbClr val="EAAC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597150" y="628650"/>
            <a:ext cx="3962400" cy="939800"/>
          </a:xfrm>
          <a:custGeom>
            <a:avLst/>
            <a:gdLst/>
            <a:ahLst/>
            <a:cxnLst/>
            <a:rect l="l" t="t" r="r" b="b"/>
            <a:pathLst>
              <a:path w="3962400" h="939800">
                <a:moveTo>
                  <a:pt x="156637" y="0"/>
                </a:moveTo>
                <a:lnTo>
                  <a:pt x="3805762" y="0"/>
                </a:lnTo>
                <a:lnTo>
                  <a:pt x="3855272" y="7985"/>
                </a:lnTo>
                <a:lnTo>
                  <a:pt x="3898271" y="30222"/>
                </a:lnTo>
                <a:lnTo>
                  <a:pt x="3932179" y="64129"/>
                </a:lnTo>
                <a:lnTo>
                  <a:pt x="3954416" y="107128"/>
                </a:lnTo>
                <a:lnTo>
                  <a:pt x="3962402" y="156638"/>
                </a:lnTo>
                <a:lnTo>
                  <a:pt x="3962402" y="939800"/>
                </a:lnTo>
                <a:lnTo>
                  <a:pt x="0" y="939800"/>
                </a:lnTo>
                <a:lnTo>
                  <a:pt x="0" y="156638"/>
                </a:lnTo>
                <a:lnTo>
                  <a:pt x="7985" y="107128"/>
                </a:lnTo>
                <a:lnTo>
                  <a:pt x="30221" y="64129"/>
                </a:lnTo>
                <a:lnTo>
                  <a:pt x="64129" y="30222"/>
                </a:lnTo>
                <a:lnTo>
                  <a:pt x="107127" y="7985"/>
                </a:lnTo>
                <a:lnTo>
                  <a:pt x="156637" y="0"/>
                </a:lnTo>
                <a:close/>
              </a:path>
            </a:pathLst>
          </a:custGeom>
          <a:ln w="12700">
            <a:solidFill>
              <a:srgbClr val="AC7D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6537" rIns="0" bIns="0" rtlCol="0" vert="horz">
            <a:spAutoFit/>
          </a:bodyPr>
          <a:lstStyle/>
          <a:p>
            <a:pPr marL="2724150">
              <a:lnSpc>
                <a:spcPct val="100000"/>
              </a:lnSpc>
            </a:pPr>
            <a:r>
              <a:rPr dirty="0" spc="5">
                <a:solidFill>
                  <a:srgbClr val="FFFFFF"/>
                </a:solidFill>
                <a:latin typeface="Arial Narrow"/>
                <a:cs typeface="Arial Narrow"/>
              </a:rPr>
              <a:t>Events </a:t>
            </a:r>
            <a:r>
              <a:rPr dirty="0" spc="-25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dirty="0" spc="10">
                <a:solidFill>
                  <a:srgbClr val="FFFFFF"/>
                </a:solidFill>
                <a:latin typeface="Arial Narrow"/>
                <a:cs typeface="Arial Narrow"/>
              </a:rPr>
              <a:t>the </a:t>
            </a:r>
            <a:r>
              <a:rPr dirty="0" spc="-5">
                <a:solidFill>
                  <a:srgbClr val="FFFFFF"/>
                </a:solidFill>
                <a:latin typeface="Arial Narrow"/>
                <a:cs typeface="Arial Narrow"/>
              </a:rPr>
              <a:t>Cardiac</a:t>
            </a:r>
            <a:r>
              <a:rPr dirty="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pc="-15">
                <a:solidFill>
                  <a:srgbClr val="FFFFFF"/>
                </a:solidFill>
                <a:latin typeface="Arial Narrow"/>
                <a:cs typeface="Arial Narrow"/>
              </a:rPr>
              <a:t>Cycle</a:t>
            </a:r>
          </a:p>
        </p:txBody>
      </p:sp>
      <p:sp>
        <p:nvSpPr>
          <p:cNvPr id="25" name="object 25"/>
          <p:cNvSpPr/>
          <p:nvPr/>
        </p:nvSpPr>
        <p:spPr>
          <a:xfrm>
            <a:off x="177800" y="5105400"/>
            <a:ext cx="1511300" cy="495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00481" y="5127917"/>
            <a:ext cx="1264920" cy="516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8300" marR="5080" indent="-355600">
              <a:lnSpc>
                <a:spcPts val="2000"/>
              </a:lnSpc>
              <a:buFont typeface="Arial Narrow"/>
              <a:buChar char="•"/>
              <a:tabLst>
                <a:tab pos="127000" algn="l"/>
              </a:tabLst>
            </a:pPr>
            <a:r>
              <a:rPr dirty="0" sz="2000" spc="30" b="1">
                <a:solidFill>
                  <a:srgbClr val="595959"/>
                </a:solidFill>
                <a:latin typeface="Arial Narrow"/>
                <a:cs typeface="Arial Narrow"/>
              </a:rPr>
              <a:t>M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ec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h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a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n</a:t>
            </a:r>
            <a:r>
              <a:rPr dirty="0" sz="2000" spc="40" b="1">
                <a:solidFill>
                  <a:srgbClr val="595959"/>
                </a:solidFill>
                <a:latin typeface="Arial Narrow"/>
                <a:cs typeface="Arial Narrow"/>
              </a:rPr>
              <a:t>i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ca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l  </a:t>
            </a:r>
            <a:r>
              <a:rPr dirty="0" sz="2000" spc="-20" b="1">
                <a:solidFill>
                  <a:srgbClr val="595959"/>
                </a:solidFill>
                <a:latin typeface="Arial Narrow"/>
                <a:cs typeface="Arial Narrow"/>
              </a:rPr>
              <a:t>events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4300" y="4635500"/>
            <a:ext cx="1638300" cy="647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883570" y="4753609"/>
            <a:ext cx="141605" cy="3136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955800" y="4635500"/>
            <a:ext cx="1612900" cy="647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2313432" y="4753609"/>
            <a:ext cx="93980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571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2000">
              <a:latin typeface="Arial Narrow"/>
              <a:cs typeface="Arial Narrow"/>
            </a:endParaRPr>
          </a:p>
          <a:p>
            <a:pPr marL="88900" marR="5080" indent="-762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Volume  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h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a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ng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71900" y="4635500"/>
            <a:ext cx="1625600" cy="647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072382" y="4753609"/>
            <a:ext cx="1017905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556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endParaRPr sz="2000">
              <a:latin typeface="Arial Narrow"/>
              <a:cs typeface="Arial Narrow"/>
            </a:endParaRPr>
          </a:p>
          <a:p>
            <a:pPr marL="152400" marR="5080" indent="-1397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5" b="1">
                <a:solidFill>
                  <a:srgbClr val="595959"/>
                </a:solidFill>
                <a:latin typeface="Arial Narrow"/>
                <a:cs typeface="Arial Narrow"/>
              </a:rPr>
              <a:t>P</a:t>
            </a:r>
            <a:r>
              <a:rPr dirty="0" sz="2000" spc="-40" b="1">
                <a:solidFill>
                  <a:srgbClr val="595959"/>
                </a:solidFill>
                <a:latin typeface="Arial Narrow"/>
                <a:cs typeface="Arial Narrow"/>
              </a:rPr>
              <a:t>r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ess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u</a:t>
            </a:r>
            <a:r>
              <a:rPr dirty="0" sz="2000" spc="-40" b="1">
                <a:solidFill>
                  <a:srgbClr val="595959"/>
                </a:solidFill>
                <a:latin typeface="Arial Narrow"/>
                <a:cs typeface="Arial Narrow"/>
              </a:rPr>
              <a:t>r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e  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changes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600700" y="4635500"/>
            <a:ext cx="1612900" cy="6477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6072632" y="4753609"/>
            <a:ext cx="776605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7048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4</a:t>
            </a:r>
            <a:endParaRPr sz="2000">
              <a:latin typeface="Arial Narrow"/>
              <a:cs typeface="Arial Narrow"/>
            </a:endParaRPr>
          </a:p>
          <a:p>
            <a:pPr marL="25400" marR="5080" indent="-127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Heart  s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ound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416800" y="4635500"/>
            <a:ext cx="1625600" cy="6477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7615643" y="4753609"/>
            <a:ext cx="133985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7493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5</a:t>
            </a:r>
            <a:endParaRPr sz="2000">
              <a:latin typeface="Arial Narrow"/>
              <a:cs typeface="Arial Narrow"/>
            </a:endParaRPr>
          </a:p>
          <a:p>
            <a:pPr marL="12700" marR="5080" indent="762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203200" algn="l"/>
              </a:tabLst>
            </a:pPr>
            <a:r>
              <a:rPr dirty="0" sz="2000" spc="-10" b="1">
                <a:solidFill>
                  <a:srgbClr val="595959"/>
                </a:solidFill>
                <a:latin typeface="Arial Narrow"/>
                <a:cs typeface="Arial Narrow"/>
              </a:rPr>
              <a:t>Electrical  </a:t>
            </a:r>
            <a:r>
              <a:rPr dirty="0" sz="2000" spc="-20" b="1">
                <a:solidFill>
                  <a:srgbClr val="595959"/>
                </a:solidFill>
                <a:latin typeface="Arial Narrow"/>
                <a:cs typeface="Arial Narrow"/>
              </a:rPr>
              <a:t>events</a:t>
            </a:r>
            <a:r>
              <a:rPr dirty="0" sz="2000" spc="65" b="1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(ECG)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43" name="object 4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98675" y="655091"/>
            <a:ext cx="4940300" cy="6096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10" b="0">
                <a:solidFill>
                  <a:srgbClr val="002060"/>
                </a:solidFill>
                <a:latin typeface="Cooper Black"/>
                <a:cs typeface="Cooper Black"/>
              </a:rPr>
              <a:t>Mechanical</a:t>
            </a:r>
            <a:r>
              <a:rPr dirty="0" sz="4000" b="0">
                <a:solidFill>
                  <a:srgbClr val="002060"/>
                </a:solidFill>
                <a:latin typeface="Cooper Black"/>
                <a:cs typeface="Cooper Black"/>
              </a:rPr>
              <a:t> </a:t>
            </a:r>
            <a:r>
              <a:rPr dirty="0" sz="4000" spc="-10" b="0">
                <a:solidFill>
                  <a:srgbClr val="002060"/>
                </a:solidFill>
                <a:latin typeface="Cooper Black"/>
                <a:cs typeface="Cooper Black"/>
              </a:rPr>
              <a:t>Events:</a:t>
            </a:r>
            <a:endParaRPr sz="4000">
              <a:latin typeface="Cooper Black"/>
              <a:cs typeface="Cooper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91031" y="1794268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486331" y="1654568"/>
            <a:ext cx="5919470" cy="396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10" b="1">
                <a:latin typeface="Calibri"/>
                <a:cs typeface="Calibri"/>
              </a:rPr>
              <a:t>Each </a:t>
            </a:r>
            <a:r>
              <a:rPr dirty="0" sz="2600" spc="-5" b="1">
                <a:latin typeface="Calibri"/>
                <a:cs typeface="Calibri"/>
              </a:rPr>
              <a:t>heartbeat </a:t>
            </a:r>
            <a:r>
              <a:rPr dirty="0" sz="2600" spc="-15" b="1">
                <a:latin typeface="Calibri"/>
                <a:cs typeface="Calibri"/>
              </a:rPr>
              <a:t>consists </a:t>
            </a:r>
            <a:r>
              <a:rPr dirty="0" sz="2600" b="1">
                <a:latin typeface="Calibri"/>
                <a:cs typeface="Calibri"/>
              </a:rPr>
              <a:t>of 2 </a:t>
            </a:r>
            <a:r>
              <a:rPr dirty="0" sz="2600" spc="5" b="1">
                <a:latin typeface="Calibri"/>
                <a:cs typeface="Calibri"/>
              </a:rPr>
              <a:t>major</a:t>
            </a:r>
            <a:r>
              <a:rPr dirty="0" sz="2600" spc="-60" b="1">
                <a:latin typeface="Calibri"/>
                <a:cs typeface="Calibri"/>
              </a:rPr>
              <a:t> </a:t>
            </a:r>
            <a:r>
              <a:rPr dirty="0" sz="2600" spc="-15" b="1">
                <a:latin typeface="Calibri"/>
                <a:cs typeface="Calibri"/>
              </a:rPr>
              <a:t>periods: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49831" y="2111768"/>
            <a:ext cx="3032125" cy="749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18465" algn="l"/>
              </a:tabLst>
            </a:pPr>
            <a:r>
              <a:rPr dirty="0" sz="2100">
                <a:solidFill>
                  <a:srgbClr val="4F5B30"/>
                </a:solidFill>
                <a:latin typeface="Malgun Gothic"/>
                <a:cs typeface="Malgun Gothic"/>
              </a:rPr>
              <a:t>§	</a:t>
            </a:r>
            <a:r>
              <a:rPr dirty="0" sz="2200">
                <a:latin typeface="Calibri"/>
                <a:cs typeface="Calibri"/>
              </a:rPr>
              <a:t>Systole </a:t>
            </a:r>
            <a:r>
              <a:rPr dirty="0" sz="2200" spc="20">
                <a:latin typeface="Calibri"/>
                <a:cs typeface="Calibri"/>
              </a:rPr>
              <a:t>..</a:t>
            </a:r>
            <a:r>
              <a:rPr dirty="0" sz="2200" spc="-190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(Contraction)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2100">
                <a:solidFill>
                  <a:srgbClr val="4F5B30"/>
                </a:solidFill>
                <a:latin typeface="Malgun Gothic"/>
                <a:cs typeface="Malgun Gothic"/>
              </a:rPr>
              <a:t>§</a:t>
            </a:r>
            <a:endParaRPr sz="2100">
              <a:latin typeface="Malgun Gothic"/>
              <a:cs typeface="Malgun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56231" y="2518168"/>
            <a:ext cx="883919" cy="353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70">
                <a:latin typeface="Calibri"/>
                <a:cs typeface="Calibri"/>
              </a:rPr>
              <a:t>Diastole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34578" y="2518168"/>
            <a:ext cx="1621790" cy="353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20">
                <a:latin typeface="Calibri"/>
                <a:cs typeface="Calibri"/>
              </a:rPr>
              <a:t>..</a:t>
            </a:r>
            <a:r>
              <a:rPr dirty="0" sz="2200" spc="-140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(Relaxation)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14383" y="2515590"/>
            <a:ext cx="6858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V</a:t>
            </a:r>
            <a:endParaRPr sz="5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14383" y="2591790"/>
            <a:ext cx="6350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e</a:t>
            </a:r>
            <a:endParaRPr sz="5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14383" y="2667990"/>
            <a:ext cx="6604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n</a:t>
            </a:r>
            <a:endParaRPr sz="5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14383" y="2744190"/>
            <a:ext cx="52069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t</a:t>
            </a:r>
            <a:endParaRPr sz="5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14383" y="2820390"/>
            <a:ext cx="5334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r</a:t>
            </a:r>
            <a:endParaRPr sz="5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14383" y="2896590"/>
            <a:ext cx="45085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i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14383" y="2972790"/>
            <a:ext cx="59055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c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14383" y="3048990"/>
            <a:ext cx="6604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u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14383" y="3125190"/>
            <a:ext cx="45085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l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14383" y="3201390"/>
            <a:ext cx="6350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a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14383" y="3277590"/>
            <a:ext cx="5334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r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14383" y="3353790"/>
            <a:ext cx="58419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s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14383" y="3429990"/>
            <a:ext cx="6223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y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14383" y="3506190"/>
            <a:ext cx="58419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s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14383" y="3582390"/>
            <a:ext cx="52069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t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14383" y="3671290"/>
            <a:ext cx="64769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o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14383" y="3747490"/>
            <a:ext cx="45085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l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14383" y="3823690"/>
            <a:ext cx="6350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e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10586" y="2477261"/>
            <a:ext cx="6858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V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10586" y="2553461"/>
            <a:ext cx="6350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e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810586" y="2629661"/>
            <a:ext cx="6604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n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810586" y="2705861"/>
            <a:ext cx="52069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t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810586" y="2782061"/>
            <a:ext cx="5334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r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10586" y="2858261"/>
            <a:ext cx="45085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i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10586" y="2934461"/>
            <a:ext cx="59055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c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10586" y="3010661"/>
            <a:ext cx="6604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u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10586" y="3086861"/>
            <a:ext cx="45085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l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810586" y="3163061"/>
            <a:ext cx="6350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a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10586" y="3239261"/>
            <a:ext cx="5334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r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810586" y="3315461"/>
            <a:ext cx="65405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d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810586" y="3391661"/>
            <a:ext cx="45085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i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810586" y="3467861"/>
            <a:ext cx="6350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a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810586" y="3544061"/>
            <a:ext cx="58419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s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810586" y="3632961"/>
            <a:ext cx="52069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t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810586" y="3709161"/>
            <a:ext cx="64769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o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810586" y="3785361"/>
            <a:ext cx="45085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l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810586" y="3861561"/>
            <a:ext cx="63500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b="1">
                <a:latin typeface="Tahoma"/>
                <a:cs typeface="Tahoma"/>
              </a:rPr>
              <a:t>e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851150" y="3206750"/>
            <a:ext cx="0" cy="6350"/>
          </a:xfrm>
          <a:custGeom>
            <a:avLst/>
            <a:gdLst/>
            <a:ahLst/>
            <a:cxnLst/>
            <a:rect l="l" t="t" r="r" b="b"/>
            <a:pathLst>
              <a:path w="0" h="6350">
                <a:moveTo>
                  <a:pt x="0" y="6350"/>
                </a:moveTo>
                <a:lnTo>
                  <a:pt x="0" y="2842"/>
                </a:lnTo>
                <a:lnTo>
                  <a:pt x="0" y="0"/>
                </a:lnTo>
                <a:lnTo>
                  <a:pt x="0" y="2842"/>
                </a:lnTo>
                <a:lnTo>
                  <a:pt x="0" y="635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395689" y="5329910"/>
            <a:ext cx="1524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395689" y="5698211"/>
            <a:ext cx="152400" cy="16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2840189" y="5177510"/>
            <a:ext cx="3898265" cy="753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latin typeface="Calibri"/>
                <a:cs typeface="Calibri"/>
              </a:rPr>
              <a:t>Atrial </a:t>
            </a:r>
            <a:r>
              <a:rPr dirty="0" sz="2400" spc="-25" b="1">
                <a:latin typeface="Calibri"/>
                <a:cs typeface="Calibri"/>
              </a:rPr>
              <a:t>.. </a:t>
            </a:r>
            <a:r>
              <a:rPr dirty="0" sz="2400">
                <a:latin typeface="Calibri"/>
                <a:cs typeface="Calibri"/>
              </a:rPr>
              <a:t>systole &amp;</a:t>
            </a:r>
            <a:r>
              <a:rPr dirty="0" sz="2400" spc="-175">
                <a:latin typeface="Calibri"/>
                <a:cs typeface="Calibri"/>
              </a:rPr>
              <a:t> </a:t>
            </a:r>
            <a:r>
              <a:rPr dirty="0" sz="2400" spc="5">
                <a:latin typeface="Calibri"/>
                <a:cs typeface="Calibri"/>
              </a:rPr>
              <a:t>diastole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2400" spc="-10" b="1">
                <a:latin typeface="Calibri"/>
                <a:cs typeface="Calibri"/>
              </a:rPr>
              <a:t>Ventricular </a:t>
            </a:r>
            <a:r>
              <a:rPr dirty="0" sz="2400" spc="-25" b="1">
                <a:latin typeface="Calibri"/>
                <a:cs typeface="Calibri"/>
              </a:rPr>
              <a:t>.. </a:t>
            </a:r>
            <a:r>
              <a:rPr dirty="0" sz="2400">
                <a:latin typeface="Calibri"/>
                <a:cs typeface="Calibri"/>
              </a:rPr>
              <a:t>systole &amp;</a:t>
            </a:r>
            <a:r>
              <a:rPr dirty="0" sz="2400" spc="-210">
                <a:latin typeface="Calibri"/>
                <a:cs typeface="Calibri"/>
              </a:rPr>
              <a:t> </a:t>
            </a:r>
            <a:r>
              <a:rPr dirty="0" sz="2400" spc="5">
                <a:latin typeface="Calibri"/>
                <a:cs typeface="Calibri"/>
              </a:rPr>
              <a:t>diastole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962400" y="3911600"/>
            <a:ext cx="1168400" cy="38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051300" y="4089400"/>
            <a:ext cx="990600" cy="381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3212401" y="3980522"/>
            <a:ext cx="2741930" cy="411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64869">
              <a:lnSpc>
                <a:spcPts val="1435"/>
              </a:lnSpc>
            </a:pPr>
            <a:r>
              <a:rPr dirty="0" sz="1200" spc="-10" b="1">
                <a:solidFill>
                  <a:srgbClr val="CC3300"/>
                </a:solidFill>
                <a:latin typeface="Tahoma"/>
                <a:cs typeface="Tahoma"/>
              </a:rPr>
              <a:t>repeated</a:t>
            </a:r>
            <a:r>
              <a:rPr dirty="0" sz="1200" spc="-75" b="1">
                <a:solidFill>
                  <a:srgbClr val="CC3300"/>
                </a:solidFill>
                <a:latin typeface="Tahoma"/>
                <a:cs typeface="Tahoma"/>
              </a:rPr>
              <a:t> </a:t>
            </a:r>
            <a:r>
              <a:rPr dirty="0" sz="1200" spc="15" b="1">
                <a:solidFill>
                  <a:srgbClr val="CC3300"/>
                </a:solidFill>
                <a:latin typeface="Tahoma"/>
                <a:cs typeface="Tahoma"/>
              </a:rPr>
              <a:t>in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ts val="1675"/>
              </a:lnSpc>
            </a:pPr>
            <a:r>
              <a:rPr dirty="0" sz="1400" spc="-10" b="1">
                <a:latin typeface="Calibri"/>
                <a:cs typeface="Calibri"/>
              </a:rPr>
              <a:t>(Relaxation) </a:t>
            </a:r>
            <a:r>
              <a:rPr dirty="0" baseline="11574" sz="1800" spc="-7" b="1">
                <a:solidFill>
                  <a:srgbClr val="CC3300"/>
                </a:solidFill>
                <a:latin typeface="Tahoma"/>
                <a:cs typeface="Tahoma"/>
              </a:rPr>
              <a:t>next </a:t>
            </a:r>
            <a:r>
              <a:rPr dirty="0" baseline="11574" sz="1800" b="1">
                <a:solidFill>
                  <a:srgbClr val="CC3300"/>
                </a:solidFill>
                <a:latin typeface="Tahoma"/>
                <a:cs typeface="Tahoma"/>
              </a:rPr>
              <a:t>beat</a:t>
            </a:r>
            <a:r>
              <a:rPr dirty="0" baseline="11574" sz="1800" spc="75" b="1">
                <a:solidFill>
                  <a:srgbClr val="CC3300"/>
                </a:solidFill>
                <a:latin typeface="Tahoma"/>
                <a:cs typeface="Tahoma"/>
              </a:rPr>
              <a:t> </a:t>
            </a:r>
            <a:r>
              <a:rPr dirty="0" sz="1400" spc="5" b="1">
                <a:latin typeface="Calibri"/>
                <a:cs typeface="Calibri"/>
              </a:rPr>
              <a:t>(Contraction)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60" name="object 6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59560">
              <a:lnSpc>
                <a:spcPct val="100000"/>
              </a:lnSpc>
            </a:pPr>
            <a:r>
              <a:rPr dirty="0" sz="3200" spc="-10" b="0">
                <a:solidFill>
                  <a:srgbClr val="C00000"/>
                </a:solidFill>
                <a:latin typeface="Cooper Black"/>
                <a:cs typeface="Cooper Black"/>
              </a:rPr>
              <a:t>Mechanical </a:t>
            </a:r>
            <a:r>
              <a:rPr dirty="0" sz="3200" spc="-30" b="0">
                <a:solidFill>
                  <a:srgbClr val="C00000"/>
                </a:solidFill>
                <a:latin typeface="Cooper Black"/>
                <a:cs typeface="Cooper Black"/>
              </a:rPr>
              <a:t>Events’</a:t>
            </a:r>
            <a:r>
              <a:rPr dirty="0" sz="3200" spc="105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200" spc="-25" b="0">
                <a:solidFill>
                  <a:srgbClr val="C00000"/>
                </a:solidFill>
                <a:latin typeface="Cooper Black"/>
                <a:cs typeface="Cooper Black"/>
              </a:rPr>
              <a:t>Periods</a:t>
            </a:r>
            <a:endParaRPr sz="3200">
              <a:latin typeface="Cooper Black"/>
              <a:cs typeface="Cooper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3114" y="2015832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63114" y="4644732"/>
            <a:ext cx="190500" cy="190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418716" y="1876132"/>
            <a:ext cx="5500370" cy="3871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r>
              <a:rPr dirty="0" sz="2600" spc="-20" b="1">
                <a:latin typeface="Calibri"/>
                <a:cs typeface="Calibri"/>
              </a:rPr>
              <a:t>Normally </a:t>
            </a:r>
            <a:r>
              <a:rPr dirty="0" sz="2600" spc="-15" b="1">
                <a:latin typeface="Calibri"/>
                <a:cs typeface="Calibri"/>
              </a:rPr>
              <a:t>diastole </a:t>
            </a:r>
            <a:r>
              <a:rPr dirty="0" sz="2600" spc="-20" b="1">
                <a:latin typeface="Calibri"/>
                <a:cs typeface="Calibri"/>
              </a:rPr>
              <a:t>is </a:t>
            </a:r>
            <a:r>
              <a:rPr dirty="0" sz="2600" spc="-15" b="1">
                <a:latin typeface="Calibri"/>
                <a:cs typeface="Calibri"/>
              </a:rPr>
              <a:t>longer </a:t>
            </a:r>
            <a:r>
              <a:rPr dirty="0" sz="2600" b="1">
                <a:latin typeface="Calibri"/>
                <a:cs typeface="Calibri"/>
              </a:rPr>
              <a:t>&gt;</a:t>
            </a:r>
            <a:r>
              <a:rPr dirty="0" sz="2600" spc="315" b="1">
                <a:latin typeface="Calibri"/>
                <a:cs typeface="Calibri"/>
              </a:rPr>
              <a:t> </a:t>
            </a:r>
            <a:r>
              <a:rPr dirty="0" sz="2600" spc="-25" b="1">
                <a:latin typeface="Calibri"/>
                <a:cs typeface="Calibri"/>
              </a:rPr>
              <a:t>systole:</a:t>
            </a:r>
            <a:endParaRPr sz="2600">
              <a:latin typeface="Calibri"/>
              <a:cs typeface="Calibri"/>
            </a:endParaRPr>
          </a:p>
          <a:p>
            <a:pPr marL="736600" indent="-292100">
              <a:lnSpc>
                <a:spcPts val="3820"/>
              </a:lnSpc>
              <a:spcBef>
                <a:spcPts val="180"/>
              </a:spcBef>
              <a:buClr>
                <a:srgbClr val="4F5B30"/>
              </a:buClr>
              <a:buSzPct val="145454"/>
              <a:buFont typeface="Malgun Gothic"/>
              <a:buChar char="§"/>
              <a:tabLst>
                <a:tab pos="736600" algn="l"/>
              </a:tabLst>
            </a:pPr>
            <a:r>
              <a:rPr dirty="0" sz="2200" spc="-10">
                <a:latin typeface="Calibri"/>
                <a:cs typeface="Calibri"/>
              </a:rPr>
              <a:t>Ventricular </a:t>
            </a:r>
            <a:r>
              <a:rPr dirty="0" sz="2200" spc="5">
                <a:latin typeface="Calibri"/>
                <a:cs typeface="Calibri"/>
              </a:rPr>
              <a:t>systole </a:t>
            </a:r>
            <a:r>
              <a:rPr dirty="0" sz="2200">
                <a:latin typeface="Calibri"/>
                <a:cs typeface="Calibri"/>
              </a:rPr>
              <a:t>= </a:t>
            </a:r>
            <a:r>
              <a:rPr dirty="0" sz="2200" spc="10">
                <a:latin typeface="Calibri"/>
                <a:cs typeface="Calibri"/>
              </a:rPr>
              <a:t>0.3</a:t>
            </a:r>
            <a:r>
              <a:rPr dirty="0" sz="2200" spc="-290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sec</a:t>
            </a:r>
            <a:endParaRPr sz="2200">
              <a:latin typeface="Calibri"/>
              <a:cs typeface="Calibri"/>
            </a:endParaRPr>
          </a:p>
          <a:p>
            <a:pPr marL="736600" indent="-292100">
              <a:lnSpc>
                <a:spcPts val="3800"/>
              </a:lnSpc>
              <a:buClr>
                <a:srgbClr val="4F5B30"/>
              </a:buClr>
              <a:buSzPct val="145454"/>
              <a:buFont typeface="Malgun Gothic"/>
              <a:buChar char="§"/>
              <a:tabLst>
                <a:tab pos="736600" algn="l"/>
              </a:tabLst>
            </a:pPr>
            <a:r>
              <a:rPr dirty="0" sz="2200" spc="-10">
                <a:latin typeface="Calibri"/>
                <a:cs typeface="Calibri"/>
              </a:rPr>
              <a:t>Ventricular </a:t>
            </a:r>
            <a:r>
              <a:rPr dirty="0" sz="2200" spc="10">
                <a:latin typeface="Calibri"/>
                <a:cs typeface="Calibri"/>
              </a:rPr>
              <a:t>diastole </a:t>
            </a:r>
            <a:r>
              <a:rPr dirty="0" sz="2200">
                <a:latin typeface="Calibri"/>
                <a:cs typeface="Calibri"/>
              </a:rPr>
              <a:t>= </a:t>
            </a:r>
            <a:r>
              <a:rPr dirty="0" sz="2200" spc="10">
                <a:latin typeface="Calibri"/>
                <a:cs typeface="Calibri"/>
              </a:rPr>
              <a:t>0.5</a:t>
            </a:r>
            <a:r>
              <a:rPr dirty="0" sz="2200" spc="-305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sec</a:t>
            </a:r>
            <a:endParaRPr sz="2200">
              <a:latin typeface="Calibri"/>
              <a:cs typeface="Calibri"/>
            </a:endParaRPr>
          </a:p>
          <a:p>
            <a:pPr marL="736600" indent="-292100">
              <a:lnSpc>
                <a:spcPts val="3800"/>
              </a:lnSpc>
              <a:buClr>
                <a:srgbClr val="4F5B30"/>
              </a:buClr>
              <a:buSzPct val="145454"/>
              <a:buFont typeface="Malgun Gothic"/>
              <a:buChar char="§"/>
              <a:tabLst>
                <a:tab pos="736600" algn="l"/>
              </a:tabLst>
            </a:pPr>
            <a:r>
              <a:rPr dirty="0" sz="2200" spc="-10">
                <a:latin typeface="Calibri"/>
                <a:cs typeface="Calibri"/>
              </a:rPr>
              <a:t>Atrial </a:t>
            </a:r>
            <a:r>
              <a:rPr dirty="0" sz="2200" spc="10">
                <a:latin typeface="Calibri"/>
                <a:cs typeface="Calibri"/>
              </a:rPr>
              <a:t>systole </a:t>
            </a:r>
            <a:r>
              <a:rPr dirty="0" sz="2200">
                <a:latin typeface="Calibri"/>
                <a:cs typeface="Calibri"/>
              </a:rPr>
              <a:t>= </a:t>
            </a:r>
            <a:r>
              <a:rPr dirty="0" sz="2200" spc="5">
                <a:latin typeface="Calibri"/>
                <a:cs typeface="Calibri"/>
              </a:rPr>
              <a:t>0.1</a:t>
            </a:r>
            <a:r>
              <a:rPr dirty="0" sz="2200" spc="-280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sec</a:t>
            </a:r>
            <a:endParaRPr sz="2200">
              <a:latin typeface="Calibri"/>
              <a:cs typeface="Calibri"/>
            </a:endParaRPr>
          </a:p>
          <a:p>
            <a:pPr marL="736600" indent="-292100">
              <a:lnSpc>
                <a:spcPts val="3820"/>
              </a:lnSpc>
              <a:buClr>
                <a:srgbClr val="4F5B30"/>
              </a:buClr>
              <a:buSzPct val="145454"/>
              <a:buFont typeface="Malgun Gothic"/>
              <a:buChar char="§"/>
              <a:tabLst>
                <a:tab pos="736600" algn="l"/>
              </a:tabLst>
            </a:pPr>
            <a:r>
              <a:rPr dirty="0" sz="2200" spc="-10">
                <a:latin typeface="Calibri"/>
                <a:cs typeface="Calibri"/>
              </a:rPr>
              <a:t>Atrial </a:t>
            </a:r>
            <a:r>
              <a:rPr dirty="0" sz="2200" spc="10">
                <a:latin typeface="Calibri"/>
                <a:cs typeface="Calibri"/>
              </a:rPr>
              <a:t>diastole </a:t>
            </a:r>
            <a:r>
              <a:rPr dirty="0" sz="2200">
                <a:latin typeface="Calibri"/>
                <a:cs typeface="Calibri"/>
              </a:rPr>
              <a:t>= </a:t>
            </a:r>
            <a:r>
              <a:rPr dirty="0" sz="2200" spc="5">
                <a:latin typeface="Calibri"/>
                <a:cs typeface="Calibri"/>
              </a:rPr>
              <a:t>0.7</a:t>
            </a:r>
            <a:r>
              <a:rPr dirty="0" sz="2200" spc="-254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sec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dirty="0" sz="2600" spc="-5" b="1">
                <a:latin typeface="Calibri"/>
                <a:cs typeface="Calibri"/>
              </a:rPr>
              <a:t>Importance </a:t>
            </a:r>
            <a:r>
              <a:rPr dirty="0" sz="2600" b="1">
                <a:latin typeface="Calibri"/>
                <a:cs typeface="Calibri"/>
              </a:rPr>
              <a:t>of </a:t>
            </a:r>
            <a:r>
              <a:rPr dirty="0" sz="2600" spc="-10" b="1">
                <a:latin typeface="Calibri"/>
                <a:cs typeface="Calibri"/>
              </a:rPr>
              <a:t>long </a:t>
            </a:r>
            <a:r>
              <a:rPr dirty="0" sz="2600" spc="-15" b="1">
                <a:latin typeface="Calibri"/>
                <a:cs typeface="Calibri"/>
              </a:rPr>
              <a:t>ventricular</a:t>
            </a:r>
            <a:r>
              <a:rPr dirty="0" sz="2600" spc="45" b="1">
                <a:latin typeface="Calibri"/>
                <a:cs typeface="Calibri"/>
              </a:rPr>
              <a:t> </a:t>
            </a:r>
            <a:r>
              <a:rPr dirty="0" sz="2600" spc="-15" b="1">
                <a:latin typeface="Calibri"/>
                <a:cs typeface="Calibri"/>
              </a:rPr>
              <a:t>diastole?</a:t>
            </a:r>
            <a:endParaRPr sz="2600">
              <a:latin typeface="Calibri"/>
              <a:cs typeface="Calibri"/>
            </a:endParaRPr>
          </a:p>
          <a:p>
            <a:pPr lvl="1" marL="939165" indent="-342265">
              <a:lnSpc>
                <a:spcPct val="100000"/>
              </a:lnSpc>
              <a:spcBef>
                <a:spcPts val="680"/>
              </a:spcBef>
              <a:buAutoNum type="arabicPeriod"/>
              <a:tabLst>
                <a:tab pos="939165" algn="l"/>
                <a:tab pos="939800" algn="l"/>
              </a:tabLst>
            </a:pPr>
            <a:r>
              <a:rPr dirty="0" sz="2200" spc="30">
                <a:latin typeface="Calibri"/>
                <a:cs typeface="Calibri"/>
              </a:rPr>
              <a:t>Coronary</a:t>
            </a:r>
            <a:r>
              <a:rPr dirty="0" sz="2200" spc="-225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blood</a:t>
            </a:r>
            <a:r>
              <a:rPr dirty="0" sz="2200" spc="-185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flow</a:t>
            </a:r>
            <a:endParaRPr sz="2200">
              <a:latin typeface="Calibri"/>
              <a:cs typeface="Calibri"/>
            </a:endParaRPr>
          </a:p>
          <a:p>
            <a:pPr lvl="1" marL="939165" indent="-34226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939165" algn="l"/>
                <a:tab pos="939800" algn="l"/>
              </a:tabLst>
            </a:pPr>
            <a:r>
              <a:rPr dirty="0" sz="2200" spc="-10">
                <a:latin typeface="Calibri"/>
                <a:cs typeface="Calibri"/>
              </a:rPr>
              <a:t>Ventricular</a:t>
            </a:r>
            <a:r>
              <a:rPr dirty="0" sz="2200" spc="-20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filling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12274" y="461886"/>
            <a:ext cx="2327275" cy="4876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20" b="0">
                <a:solidFill>
                  <a:srgbClr val="C00000"/>
                </a:solidFill>
                <a:latin typeface="Cooper Black"/>
                <a:cs typeface="Cooper Black"/>
              </a:rPr>
              <a:t>Definitions</a:t>
            </a:r>
            <a:endParaRPr sz="3200">
              <a:latin typeface="Cooper Black"/>
              <a:cs typeface="Cooper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7436" y="1373593"/>
            <a:ext cx="165100" cy="16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27436" y="2694393"/>
            <a:ext cx="1651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27436" y="4002494"/>
            <a:ext cx="165100" cy="16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27436" y="5272494"/>
            <a:ext cx="165100" cy="16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33842" y="1284694"/>
            <a:ext cx="6852920" cy="5074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8900">
              <a:lnSpc>
                <a:spcPct val="100000"/>
              </a:lnSpc>
            </a:pPr>
            <a:r>
              <a:rPr dirty="0" sz="2000" spc="-10">
                <a:latin typeface="Cooper Black"/>
                <a:cs typeface="Cooper Black"/>
              </a:rPr>
              <a:t>End-diastolic </a:t>
            </a:r>
            <a:r>
              <a:rPr dirty="0" sz="2000" spc="-15">
                <a:latin typeface="Cooper Black"/>
                <a:cs typeface="Cooper Black"/>
              </a:rPr>
              <a:t>volume</a:t>
            </a:r>
            <a:r>
              <a:rPr dirty="0" sz="2000" spc="45">
                <a:latin typeface="Cooper Black"/>
                <a:cs typeface="Cooper Black"/>
              </a:rPr>
              <a:t> </a:t>
            </a:r>
            <a:r>
              <a:rPr dirty="0" sz="2000" spc="-20">
                <a:latin typeface="Cooper Black"/>
                <a:cs typeface="Cooper Black"/>
              </a:rPr>
              <a:t>(EDV):</a:t>
            </a:r>
            <a:endParaRPr sz="2000">
              <a:latin typeface="Cooper Black"/>
              <a:cs typeface="Cooper Black"/>
            </a:endParaRPr>
          </a:p>
          <a:p>
            <a:pPr marL="508000" indent="-34290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SzPct val="95454"/>
              <a:buFont typeface="Malgun Gothic"/>
              <a:buChar char="§"/>
              <a:tabLst>
                <a:tab pos="507365" algn="l"/>
                <a:tab pos="508000" algn="l"/>
              </a:tabLst>
            </a:pPr>
            <a:r>
              <a:rPr dirty="0" sz="2200" spc="-10">
                <a:latin typeface="Calibri"/>
                <a:cs typeface="Calibri"/>
              </a:rPr>
              <a:t>Volume</a:t>
            </a:r>
            <a:r>
              <a:rPr dirty="0" sz="2200" spc="-95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of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blood</a:t>
            </a:r>
            <a:r>
              <a:rPr dirty="0" sz="2200" spc="-15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ventricles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at</a:t>
            </a:r>
            <a:r>
              <a:rPr dirty="0" sz="2200" spc="-4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the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end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of</a:t>
            </a:r>
            <a:r>
              <a:rPr dirty="0" sz="2200" spc="-70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diastole.</a:t>
            </a:r>
            <a:endParaRPr sz="2200">
              <a:latin typeface="Calibri"/>
              <a:cs typeface="Calibri"/>
            </a:endParaRPr>
          </a:p>
          <a:p>
            <a:pPr marL="165100">
              <a:lnSpc>
                <a:spcPct val="100000"/>
              </a:lnSpc>
              <a:spcBef>
                <a:spcPts val="660"/>
              </a:spcBef>
              <a:tabLst>
                <a:tab pos="507365" algn="l"/>
              </a:tabLst>
            </a:pPr>
            <a:r>
              <a:rPr dirty="0" sz="2100">
                <a:solidFill>
                  <a:srgbClr val="0070C0"/>
                </a:solidFill>
                <a:latin typeface="Malgun Gothic"/>
                <a:cs typeface="Malgun Gothic"/>
              </a:rPr>
              <a:t>§	</a:t>
            </a:r>
            <a:r>
              <a:rPr dirty="0" sz="2200">
                <a:latin typeface="Symbol"/>
                <a:cs typeface="Symbol"/>
              </a:rPr>
              <a:t></a:t>
            </a:r>
            <a:r>
              <a:rPr dirty="0" sz="2200">
                <a:latin typeface="Times New Roman"/>
                <a:cs typeface="Times New Roman"/>
              </a:rPr>
              <a:t> </a:t>
            </a:r>
            <a:r>
              <a:rPr dirty="0" sz="2200" spc="-10">
                <a:latin typeface="Calibri"/>
                <a:cs typeface="Calibri"/>
              </a:rPr>
              <a:t>110-130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mL.</a:t>
            </a:r>
            <a:endParaRPr sz="22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1460"/>
              </a:spcBef>
            </a:pPr>
            <a:r>
              <a:rPr dirty="0" sz="2000" spc="5">
                <a:latin typeface="Cooper Black"/>
                <a:cs typeface="Cooper Black"/>
              </a:rPr>
              <a:t>Stroke </a:t>
            </a:r>
            <a:r>
              <a:rPr dirty="0" sz="2000" spc="-15">
                <a:latin typeface="Cooper Black"/>
                <a:cs typeface="Cooper Black"/>
              </a:rPr>
              <a:t>volume</a:t>
            </a:r>
            <a:r>
              <a:rPr dirty="0" sz="2000" spc="-225">
                <a:latin typeface="Cooper Black"/>
                <a:cs typeface="Cooper Black"/>
              </a:rPr>
              <a:t> </a:t>
            </a:r>
            <a:r>
              <a:rPr dirty="0" sz="2000">
                <a:latin typeface="Cooper Black"/>
                <a:cs typeface="Cooper Black"/>
              </a:rPr>
              <a:t>(SV):</a:t>
            </a:r>
            <a:endParaRPr sz="2000">
              <a:latin typeface="Cooper Black"/>
              <a:cs typeface="Cooper Black"/>
            </a:endParaRPr>
          </a:p>
          <a:p>
            <a:pPr marL="508000" indent="-342900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SzPct val="95454"/>
              <a:buFont typeface="Malgun Gothic"/>
              <a:buChar char="§"/>
              <a:tabLst>
                <a:tab pos="507365" algn="l"/>
                <a:tab pos="508000" algn="l"/>
              </a:tabLst>
            </a:pPr>
            <a:r>
              <a:rPr dirty="0" sz="2200" spc="60">
                <a:latin typeface="Calibri"/>
                <a:cs typeface="Calibri"/>
              </a:rPr>
              <a:t>Amountof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blood</a:t>
            </a:r>
            <a:r>
              <a:rPr dirty="0" sz="2200" spc="-150">
                <a:latin typeface="Calibri"/>
                <a:cs typeface="Calibri"/>
              </a:rPr>
              <a:t> </a:t>
            </a:r>
            <a:r>
              <a:rPr dirty="0" sz="2200" spc="-15">
                <a:latin typeface="Calibri"/>
                <a:cs typeface="Calibri"/>
              </a:rPr>
              <a:t>ejected</a:t>
            </a:r>
            <a:r>
              <a:rPr dirty="0" sz="2200" spc="5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from</a:t>
            </a:r>
            <a:r>
              <a:rPr dirty="0" sz="2200" spc="-15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ventricles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25">
                <a:latin typeface="Calibri"/>
                <a:cs typeface="Calibri"/>
              </a:rPr>
              <a:t>during</a:t>
            </a:r>
            <a:r>
              <a:rPr dirty="0" sz="2200" spc="-130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systole.</a:t>
            </a:r>
            <a:endParaRPr sz="2200">
              <a:latin typeface="Calibri"/>
              <a:cs typeface="Calibri"/>
            </a:endParaRPr>
          </a:p>
          <a:p>
            <a:pPr marL="508000" indent="-342900">
              <a:lnSpc>
                <a:spcPct val="100000"/>
              </a:lnSpc>
              <a:spcBef>
                <a:spcPts val="660"/>
              </a:spcBef>
              <a:buClr>
                <a:srgbClr val="0070C0"/>
              </a:buClr>
              <a:buSzPct val="95454"/>
              <a:buFont typeface="Malgun Gothic"/>
              <a:buChar char="§"/>
              <a:tabLst>
                <a:tab pos="507365" algn="l"/>
                <a:tab pos="508000" algn="l"/>
              </a:tabLst>
            </a:pPr>
            <a:r>
              <a:rPr dirty="0" sz="2200">
                <a:latin typeface="Symbol"/>
                <a:cs typeface="Symbol"/>
              </a:rPr>
              <a:t></a:t>
            </a:r>
            <a:r>
              <a:rPr dirty="0" sz="2200">
                <a:latin typeface="Times New Roman"/>
                <a:cs typeface="Times New Roman"/>
              </a:rPr>
              <a:t> </a:t>
            </a:r>
            <a:r>
              <a:rPr dirty="0" sz="2200" spc="-10">
                <a:latin typeface="Calibri"/>
                <a:cs typeface="Calibri"/>
              </a:rPr>
              <a:t>70</a:t>
            </a:r>
            <a:r>
              <a:rPr dirty="0" sz="2200" spc="-1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mL/beat.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dirty="0" sz="2000" spc="-5">
                <a:latin typeface="Cooper Black"/>
                <a:cs typeface="Cooper Black"/>
              </a:rPr>
              <a:t>End-systolic </a:t>
            </a:r>
            <a:r>
              <a:rPr dirty="0" sz="2000" spc="-15">
                <a:latin typeface="Cooper Black"/>
                <a:cs typeface="Cooper Black"/>
              </a:rPr>
              <a:t>volume</a:t>
            </a:r>
            <a:r>
              <a:rPr dirty="0" sz="2000" spc="-175">
                <a:latin typeface="Cooper Black"/>
                <a:cs typeface="Cooper Black"/>
              </a:rPr>
              <a:t> </a:t>
            </a:r>
            <a:r>
              <a:rPr dirty="0" sz="2000">
                <a:latin typeface="Cooper Black"/>
                <a:cs typeface="Cooper Black"/>
              </a:rPr>
              <a:t>(ESV):</a:t>
            </a:r>
            <a:endParaRPr sz="2000">
              <a:latin typeface="Cooper Black"/>
              <a:cs typeface="Cooper Black"/>
            </a:endParaRPr>
          </a:p>
          <a:p>
            <a:pPr marL="469900" indent="-266700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SzPct val="95454"/>
              <a:buFont typeface="Malgun Gothic"/>
              <a:buChar char="§"/>
              <a:tabLst>
                <a:tab pos="469900" algn="l"/>
              </a:tabLst>
            </a:pPr>
            <a:r>
              <a:rPr dirty="0" sz="2200" spc="60">
                <a:latin typeface="Calibri"/>
                <a:cs typeface="Calibri"/>
              </a:rPr>
              <a:t>Amountof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blood</a:t>
            </a:r>
            <a:r>
              <a:rPr dirty="0" sz="2200" spc="-155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left</a:t>
            </a:r>
            <a:r>
              <a:rPr dirty="0" sz="2200" spc="-3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ventricles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at</a:t>
            </a:r>
            <a:r>
              <a:rPr dirty="0" sz="2200" spc="-3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the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end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of</a:t>
            </a:r>
            <a:r>
              <a:rPr dirty="0" sz="2200" spc="-70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systole.</a:t>
            </a:r>
            <a:endParaRPr sz="2200">
              <a:latin typeface="Calibri"/>
              <a:cs typeface="Calibri"/>
            </a:endParaRPr>
          </a:p>
          <a:p>
            <a:pPr marL="202565">
              <a:lnSpc>
                <a:spcPct val="100000"/>
              </a:lnSpc>
              <a:spcBef>
                <a:spcPts val="359"/>
              </a:spcBef>
            </a:pPr>
            <a:r>
              <a:rPr dirty="0" sz="2100">
                <a:solidFill>
                  <a:srgbClr val="0070C0"/>
                </a:solidFill>
                <a:latin typeface="Malgun Gothic"/>
                <a:cs typeface="Malgun Gothic"/>
              </a:rPr>
              <a:t>§ </a:t>
            </a:r>
            <a:r>
              <a:rPr dirty="0" sz="2200">
                <a:latin typeface="Symbol"/>
                <a:cs typeface="Symbol"/>
              </a:rPr>
              <a:t></a:t>
            </a:r>
            <a:r>
              <a:rPr dirty="0" sz="2200">
                <a:latin typeface="Times New Roman"/>
                <a:cs typeface="Times New Roman"/>
              </a:rPr>
              <a:t> </a:t>
            </a:r>
            <a:r>
              <a:rPr dirty="0" sz="2200" spc="-5">
                <a:latin typeface="Calibri"/>
                <a:cs typeface="Calibri"/>
              </a:rPr>
              <a:t>40-60</a:t>
            </a:r>
            <a:r>
              <a:rPr dirty="0" sz="2200" spc="175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mL.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dirty="0" sz="2000">
                <a:latin typeface="Cooper Black"/>
                <a:cs typeface="Cooper Black"/>
              </a:rPr>
              <a:t>Ejection </a:t>
            </a:r>
            <a:r>
              <a:rPr dirty="0" sz="2000" spc="-10">
                <a:latin typeface="Cooper Black"/>
                <a:cs typeface="Cooper Black"/>
              </a:rPr>
              <a:t>fraction</a:t>
            </a:r>
            <a:r>
              <a:rPr dirty="0" sz="2000" spc="-150">
                <a:latin typeface="Cooper Black"/>
                <a:cs typeface="Cooper Black"/>
              </a:rPr>
              <a:t> </a:t>
            </a:r>
            <a:r>
              <a:rPr dirty="0" sz="2000" spc="-5">
                <a:latin typeface="Cooper Black"/>
                <a:cs typeface="Cooper Black"/>
              </a:rPr>
              <a:t>(EF):</a:t>
            </a:r>
            <a:endParaRPr sz="2000">
              <a:latin typeface="Cooper Black"/>
              <a:cs typeface="Cooper Black"/>
            </a:endParaRPr>
          </a:p>
          <a:p>
            <a:pPr marL="469900" indent="-26670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SzPct val="95454"/>
              <a:buFont typeface="Malgun Gothic"/>
              <a:buChar char="§"/>
              <a:tabLst>
                <a:tab pos="469900" algn="l"/>
              </a:tabLst>
            </a:pPr>
            <a:r>
              <a:rPr dirty="0" sz="2200">
                <a:latin typeface="Calibri"/>
                <a:cs typeface="Calibri"/>
              </a:rPr>
              <a:t>Fraction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of</a:t>
            </a:r>
            <a:r>
              <a:rPr dirty="0" sz="2200" spc="-75">
                <a:latin typeface="Calibri"/>
                <a:cs typeface="Calibri"/>
              </a:rPr>
              <a:t> </a:t>
            </a:r>
            <a:r>
              <a:rPr dirty="0" sz="2200" spc="30">
                <a:latin typeface="Calibri"/>
                <a:cs typeface="Calibri"/>
              </a:rPr>
              <a:t>end-diastolicvolume</a:t>
            </a:r>
            <a:r>
              <a:rPr dirty="0" sz="2200" spc="-200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that</a:t>
            </a:r>
            <a:r>
              <a:rPr dirty="0" sz="2200" spc="-13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is</a:t>
            </a:r>
            <a:r>
              <a:rPr dirty="0" sz="2200" spc="4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ejected.</a:t>
            </a:r>
            <a:endParaRPr sz="2200">
              <a:latin typeface="Calibri"/>
              <a:cs typeface="Calibri"/>
            </a:endParaRPr>
          </a:p>
          <a:p>
            <a:pPr marL="202565">
              <a:lnSpc>
                <a:spcPct val="100000"/>
              </a:lnSpc>
              <a:spcBef>
                <a:spcPts val="660"/>
              </a:spcBef>
            </a:pPr>
            <a:r>
              <a:rPr dirty="0" sz="2100">
                <a:solidFill>
                  <a:srgbClr val="0070C0"/>
                </a:solidFill>
                <a:latin typeface="Malgun Gothic"/>
                <a:cs typeface="Malgun Gothic"/>
              </a:rPr>
              <a:t>§ </a:t>
            </a:r>
            <a:r>
              <a:rPr dirty="0" sz="2200">
                <a:latin typeface="Symbol"/>
                <a:cs typeface="Symbol"/>
              </a:rPr>
              <a:t></a:t>
            </a:r>
            <a:r>
              <a:rPr dirty="0" sz="2200">
                <a:latin typeface="Times New Roman"/>
                <a:cs typeface="Times New Roman"/>
              </a:rPr>
              <a:t> </a:t>
            </a:r>
            <a:r>
              <a:rPr dirty="0" sz="2200" spc="-5">
                <a:latin typeface="Calibri"/>
                <a:cs typeface="Calibri"/>
              </a:rPr>
              <a:t>60-65</a:t>
            </a:r>
            <a:r>
              <a:rPr dirty="0" sz="2200" spc="175">
                <a:latin typeface="Calibri"/>
                <a:cs typeface="Calibri"/>
              </a:rPr>
              <a:t> </a:t>
            </a:r>
            <a:r>
              <a:rPr dirty="0" sz="2200" spc="25">
                <a:latin typeface="Calibri"/>
                <a:cs typeface="Calibri"/>
              </a:rPr>
              <a:t>%.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32041" y="709193"/>
            <a:ext cx="2489200" cy="104076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98500"/>
              </a:lnSpc>
            </a:pPr>
            <a:r>
              <a:rPr dirty="0" sz="2000" spc="5" b="0">
                <a:solidFill>
                  <a:srgbClr val="C00000"/>
                </a:solidFill>
                <a:latin typeface="Cooper Black"/>
                <a:cs typeface="Cooper Black"/>
              </a:rPr>
              <a:t>Mechanical</a:t>
            </a:r>
            <a:r>
              <a:rPr dirty="0" sz="2000" spc="-190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2000" spc="5" b="0">
                <a:solidFill>
                  <a:srgbClr val="C00000"/>
                </a:solidFill>
                <a:latin typeface="Cooper Black"/>
                <a:cs typeface="Cooper Black"/>
              </a:rPr>
              <a:t>Events:  </a:t>
            </a:r>
            <a:r>
              <a:rPr dirty="0" spc="5">
                <a:solidFill>
                  <a:srgbClr val="2E6356"/>
                </a:solidFill>
              </a:rPr>
              <a:t>Intra-Cardiac  </a:t>
            </a:r>
            <a:r>
              <a:rPr dirty="0" spc="20">
                <a:solidFill>
                  <a:srgbClr val="2E6356"/>
                </a:solidFill>
              </a:rPr>
              <a:t>Pressures</a:t>
            </a:r>
            <a:endParaRPr sz="2000">
              <a:latin typeface="Cooper Black"/>
              <a:cs typeface="Cooper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92700" y="3822700"/>
            <a:ext cx="2387600" cy="143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714187" y="4152480"/>
            <a:ext cx="826135" cy="445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 spc="-25" b="1">
                <a:latin typeface="Arial Black"/>
                <a:cs typeface="Arial Black"/>
              </a:rPr>
              <a:t>120/3-12</a:t>
            </a:r>
            <a:endParaRPr sz="1400">
              <a:latin typeface="Arial Black"/>
              <a:cs typeface="Arial Black"/>
            </a:endParaRPr>
          </a:p>
          <a:p>
            <a:pPr algn="ctr" marL="3810">
              <a:lnSpc>
                <a:spcPct val="100000"/>
              </a:lnSpc>
              <a:spcBef>
                <a:spcPts val="20"/>
              </a:spcBef>
            </a:pPr>
            <a:r>
              <a:rPr dirty="0" sz="1400" spc="5" b="1">
                <a:latin typeface="Arial Black"/>
                <a:cs typeface="Arial Black"/>
              </a:rPr>
              <a:t>mmHg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86100" y="1358900"/>
            <a:ext cx="1930400" cy="134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904500" y="1642655"/>
            <a:ext cx="652145" cy="445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30" b="1">
                <a:latin typeface="Arial Black"/>
                <a:cs typeface="Arial Black"/>
              </a:rPr>
              <a:t>120/80</a:t>
            </a:r>
            <a:endParaRPr sz="1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400" b="1">
                <a:latin typeface="Arial Black"/>
                <a:cs typeface="Arial Black"/>
              </a:rPr>
              <a:t>mm</a:t>
            </a:r>
            <a:r>
              <a:rPr dirty="0" sz="1400" spc="30" b="1">
                <a:latin typeface="Arial Black"/>
                <a:cs typeface="Arial Black"/>
              </a:rPr>
              <a:t>H</a:t>
            </a:r>
            <a:r>
              <a:rPr dirty="0" sz="1400" b="1">
                <a:latin typeface="Arial Black"/>
                <a:cs typeface="Arial Black"/>
              </a:rPr>
              <a:t>g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00700" y="2794000"/>
            <a:ext cx="952500" cy="584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755906" y="2856344"/>
            <a:ext cx="652145" cy="445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8890">
              <a:lnSpc>
                <a:spcPct val="100000"/>
              </a:lnSpc>
            </a:pPr>
            <a:r>
              <a:rPr dirty="0" sz="1400" spc="-20" b="1">
                <a:latin typeface="Arial Black"/>
                <a:cs typeface="Arial Black"/>
              </a:rPr>
              <a:t>2-10</a:t>
            </a:r>
            <a:endParaRPr sz="14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1400" b="1">
                <a:latin typeface="Arial Black"/>
                <a:cs typeface="Arial Black"/>
              </a:rPr>
              <a:t>mm</a:t>
            </a:r>
            <a:r>
              <a:rPr dirty="0" sz="1400" spc="30" b="1">
                <a:latin typeface="Arial Black"/>
                <a:cs typeface="Arial Black"/>
              </a:rPr>
              <a:t>H</a:t>
            </a:r>
            <a:r>
              <a:rPr dirty="0" sz="1400" b="1">
                <a:latin typeface="Arial Black"/>
                <a:cs typeface="Arial Black"/>
              </a:rPr>
              <a:t>g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44900" y="4292600"/>
            <a:ext cx="1638300" cy="1041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837711" y="4398124"/>
            <a:ext cx="893444" cy="445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 spc="-15" b="1">
                <a:latin typeface="Arial Black"/>
                <a:cs typeface="Arial Black"/>
              </a:rPr>
              <a:t>25-30/2-8</a:t>
            </a:r>
            <a:endParaRPr sz="1400">
              <a:latin typeface="Arial Black"/>
              <a:cs typeface="Arial Black"/>
            </a:endParaRPr>
          </a:p>
          <a:p>
            <a:pPr algn="ctr" marR="5080">
              <a:lnSpc>
                <a:spcPct val="100000"/>
              </a:lnSpc>
              <a:spcBef>
                <a:spcPts val="20"/>
              </a:spcBef>
            </a:pPr>
            <a:r>
              <a:rPr dirty="0" sz="1400" spc="5" b="1">
                <a:latin typeface="Arial Black"/>
                <a:cs typeface="Arial Black"/>
              </a:rPr>
              <a:t>mmHg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14800" y="2247900"/>
            <a:ext cx="1739900" cy="952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693602" y="2309888"/>
            <a:ext cx="1003935" cy="445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 spc="-35" b="1">
                <a:latin typeface="Arial Black"/>
                <a:cs typeface="Arial Black"/>
              </a:rPr>
              <a:t>25</a:t>
            </a:r>
            <a:r>
              <a:rPr dirty="0" sz="1400" spc="30" b="1">
                <a:latin typeface="Arial Black"/>
                <a:cs typeface="Arial Black"/>
              </a:rPr>
              <a:t>-</a:t>
            </a:r>
            <a:r>
              <a:rPr dirty="0" sz="1400" spc="-35" b="1">
                <a:latin typeface="Arial Black"/>
                <a:cs typeface="Arial Black"/>
              </a:rPr>
              <a:t>30</a:t>
            </a:r>
            <a:r>
              <a:rPr dirty="0" sz="1400" spc="10" b="1">
                <a:latin typeface="Arial Black"/>
                <a:cs typeface="Arial Black"/>
              </a:rPr>
              <a:t>/</a:t>
            </a:r>
            <a:r>
              <a:rPr dirty="0" sz="1400" spc="-35" b="1">
                <a:latin typeface="Arial Black"/>
                <a:cs typeface="Arial Black"/>
              </a:rPr>
              <a:t>4</a:t>
            </a:r>
            <a:r>
              <a:rPr dirty="0" sz="1400" spc="30" b="1">
                <a:latin typeface="Arial Black"/>
                <a:cs typeface="Arial Black"/>
              </a:rPr>
              <a:t>-</a:t>
            </a:r>
            <a:r>
              <a:rPr dirty="0" sz="1400" spc="-35" b="1">
                <a:latin typeface="Arial Black"/>
                <a:cs typeface="Arial Black"/>
              </a:rPr>
              <a:t>12</a:t>
            </a:r>
            <a:endParaRPr sz="1400">
              <a:latin typeface="Arial Black"/>
              <a:cs typeface="Arial Black"/>
            </a:endParaRPr>
          </a:p>
          <a:p>
            <a:pPr algn="ctr" marR="64135">
              <a:lnSpc>
                <a:spcPct val="100000"/>
              </a:lnSpc>
              <a:spcBef>
                <a:spcPts val="20"/>
              </a:spcBef>
            </a:pPr>
            <a:r>
              <a:rPr dirty="0" sz="1400" spc="5" b="1">
                <a:latin typeface="Arial Black"/>
                <a:cs typeface="Arial Black"/>
              </a:rPr>
              <a:t>mmHg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05100" y="3086100"/>
            <a:ext cx="889000" cy="596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827693" y="3154819"/>
            <a:ext cx="652145" cy="445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 spc="-5" b="1">
                <a:latin typeface="Arial Black"/>
                <a:cs typeface="Arial Black"/>
              </a:rPr>
              <a:t>2-8</a:t>
            </a:r>
            <a:endParaRPr sz="14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1400" b="1">
                <a:latin typeface="Arial Black"/>
                <a:cs typeface="Arial Black"/>
              </a:rPr>
              <a:t>mm</a:t>
            </a:r>
            <a:r>
              <a:rPr dirty="0" sz="1400" spc="30" b="1">
                <a:latin typeface="Arial Black"/>
                <a:cs typeface="Arial Black"/>
              </a:rPr>
              <a:t>H</a:t>
            </a:r>
            <a:r>
              <a:rPr dirty="0" sz="1400" b="1">
                <a:latin typeface="Arial Black"/>
                <a:cs typeface="Arial Black"/>
              </a:rPr>
              <a:t>g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02999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15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900" y="317500"/>
            <a:ext cx="8432800" cy="601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271289" y="824433"/>
            <a:ext cx="633730" cy="4834890"/>
          </a:xfrm>
          <a:custGeom>
            <a:avLst/>
            <a:gdLst/>
            <a:ahLst/>
            <a:cxnLst/>
            <a:rect l="l" t="t" r="r" b="b"/>
            <a:pathLst>
              <a:path w="633729" h="4834890">
                <a:moveTo>
                  <a:pt x="280479" y="0"/>
                </a:moveTo>
                <a:lnTo>
                  <a:pt x="0" y="20574"/>
                </a:lnTo>
                <a:lnTo>
                  <a:pt x="353110" y="4834366"/>
                </a:lnTo>
                <a:lnTo>
                  <a:pt x="633590" y="4813792"/>
                </a:lnTo>
                <a:lnTo>
                  <a:pt x="28047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71289" y="824433"/>
            <a:ext cx="633730" cy="4834890"/>
          </a:xfrm>
          <a:custGeom>
            <a:avLst/>
            <a:gdLst/>
            <a:ahLst/>
            <a:cxnLst/>
            <a:rect l="l" t="t" r="r" b="b"/>
            <a:pathLst>
              <a:path w="633729" h="4834890">
                <a:moveTo>
                  <a:pt x="280479" y="0"/>
                </a:moveTo>
                <a:lnTo>
                  <a:pt x="0" y="20574"/>
                </a:lnTo>
                <a:lnTo>
                  <a:pt x="353110" y="4834366"/>
                </a:lnTo>
                <a:lnTo>
                  <a:pt x="633590" y="4813792"/>
                </a:lnTo>
                <a:lnTo>
                  <a:pt x="28047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71289" y="824433"/>
            <a:ext cx="633590" cy="48343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71289" y="824433"/>
            <a:ext cx="633730" cy="4834890"/>
          </a:xfrm>
          <a:custGeom>
            <a:avLst/>
            <a:gdLst/>
            <a:ahLst/>
            <a:cxnLst/>
            <a:rect l="l" t="t" r="r" b="b"/>
            <a:pathLst>
              <a:path w="633729" h="4834890">
                <a:moveTo>
                  <a:pt x="280479" y="0"/>
                </a:moveTo>
                <a:lnTo>
                  <a:pt x="0" y="20574"/>
                </a:lnTo>
                <a:lnTo>
                  <a:pt x="353110" y="4834366"/>
                </a:lnTo>
                <a:lnTo>
                  <a:pt x="633590" y="4813792"/>
                </a:lnTo>
                <a:lnTo>
                  <a:pt x="28047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71289" y="824433"/>
            <a:ext cx="633730" cy="4834890"/>
          </a:xfrm>
          <a:custGeom>
            <a:avLst/>
            <a:gdLst/>
            <a:ahLst/>
            <a:cxnLst/>
            <a:rect l="l" t="t" r="r" b="b"/>
            <a:pathLst>
              <a:path w="633729" h="4834890">
                <a:moveTo>
                  <a:pt x="280479" y="0"/>
                </a:moveTo>
                <a:lnTo>
                  <a:pt x="0" y="20574"/>
                </a:lnTo>
                <a:lnTo>
                  <a:pt x="353110" y="4834366"/>
                </a:lnTo>
                <a:lnTo>
                  <a:pt x="633590" y="4813792"/>
                </a:lnTo>
                <a:lnTo>
                  <a:pt x="28047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31614" y="561835"/>
            <a:ext cx="3938904" cy="5086350"/>
          </a:xfrm>
          <a:custGeom>
            <a:avLst/>
            <a:gdLst/>
            <a:ahLst/>
            <a:cxnLst/>
            <a:rect l="l" t="t" r="r" b="b"/>
            <a:pathLst>
              <a:path w="3938904" h="5086350">
                <a:moveTo>
                  <a:pt x="3545497" y="0"/>
                </a:moveTo>
                <a:lnTo>
                  <a:pt x="0" y="260083"/>
                </a:lnTo>
                <a:lnTo>
                  <a:pt x="353987" y="5085812"/>
                </a:lnTo>
                <a:lnTo>
                  <a:pt x="3899484" y="4825733"/>
                </a:lnTo>
                <a:lnTo>
                  <a:pt x="3915718" y="4821197"/>
                </a:lnTo>
                <a:lnTo>
                  <a:pt x="3928510" y="4811137"/>
                </a:lnTo>
                <a:lnTo>
                  <a:pt x="3936595" y="4797015"/>
                </a:lnTo>
                <a:lnTo>
                  <a:pt x="3938714" y="4780292"/>
                </a:lnTo>
                <a:lnTo>
                  <a:pt x="3590937" y="39230"/>
                </a:lnTo>
                <a:lnTo>
                  <a:pt x="3586402" y="22995"/>
                </a:lnTo>
                <a:lnTo>
                  <a:pt x="3576342" y="10204"/>
                </a:lnTo>
                <a:lnTo>
                  <a:pt x="3562219" y="2118"/>
                </a:lnTo>
                <a:lnTo>
                  <a:pt x="3545497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31614" y="561835"/>
            <a:ext cx="3938714" cy="5085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1614" y="561835"/>
            <a:ext cx="3938714" cy="5085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1452" y="839914"/>
            <a:ext cx="3938904" cy="5086350"/>
          </a:xfrm>
          <a:custGeom>
            <a:avLst/>
            <a:gdLst/>
            <a:ahLst/>
            <a:cxnLst/>
            <a:rect l="l" t="t" r="r" b="b"/>
            <a:pathLst>
              <a:path w="3938904" h="5086350">
                <a:moveTo>
                  <a:pt x="3584733" y="0"/>
                </a:moveTo>
                <a:lnTo>
                  <a:pt x="39230" y="260083"/>
                </a:lnTo>
                <a:lnTo>
                  <a:pt x="2118" y="288801"/>
                </a:lnTo>
                <a:lnTo>
                  <a:pt x="0" y="305523"/>
                </a:lnTo>
                <a:lnTo>
                  <a:pt x="347775" y="5046582"/>
                </a:lnTo>
                <a:lnTo>
                  <a:pt x="352311" y="5062817"/>
                </a:lnTo>
                <a:lnTo>
                  <a:pt x="362371" y="5075608"/>
                </a:lnTo>
                <a:lnTo>
                  <a:pt x="376493" y="5083694"/>
                </a:lnTo>
                <a:lnTo>
                  <a:pt x="393216" y="5085812"/>
                </a:lnTo>
                <a:lnTo>
                  <a:pt x="3938720" y="4825737"/>
                </a:lnTo>
                <a:lnTo>
                  <a:pt x="3584733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1452" y="839914"/>
            <a:ext cx="3938720" cy="5085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452" y="839914"/>
            <a:ext cx="3938720" cy="5085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99650" y="1213345"/>
            <a:ext cx="1275745" cy="4556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99650" y="1213345"/>
            <a:ext cx="1275745" cy="45561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99650" y="1213345"/>
            <a:ext cx="1276350" cy="4556760"/>
          </a:xfrm>
          <a:custGeom>
            <a:avLst/>
            <a:gdLst/>
            <a:ahLst/>
            <a:cxnLst/>
            <a:rect l="l" t="t" r="r" b="b"/>
            <a:pathLst>
              <a:path w="1276350" h="4556760">
                <a:moveTo>
                  <a:pt x="946624" y="0"/>
                </a:moveTo>
                <a:lnTo>
                  <a:pt x="0" y="69443"/>
                </a:lnTo>
                <a:lnTo>
                  <a:pt x="329119" y="4556178"/>
                </a:lnTo>
                <a:lnTo>
                  <a:pt x="1275745" y="4486739"/>
                </a:lnTo>
                <a:lnTo>
                  <a:pt x="946624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21072" y="1185049"/>
            <a:ext cx="1279646" cy="46093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21072" y="1185049"/>
            <a:ext cx="1279646" cy="46093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21072" y="1185049"/>
            <a:ext cx="1280160" cy="4609465"/>
          </a:xfrm>
          <a:custGeom>
            <a:avLst/>
            <a:gdLst/>
            <a:ahLst/>
            <a:cxnLst/>
            <a:rect l="l" t="t" r="r" b="b"/>
            <a:pathLst>
              <a:path w="1280160" h="4609465">
                <a:moveTo>
                  <a:pt x="946627" y="0"/>
                </a:moveTo>
                <a:lnTo>
                  <a:pt x="0" y="69430"/>
                </a:lnTo>
                <a:lnTo>
                  <a:pt x="333019" y="4609346"/>
                </a:lnTo>
                <a:lnTo>
                  <a:pt x="1279646" y="4539907"/>
                </a:lnTo>
                <a:lnTo>
                  <a:pt x="946627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42984" y="1163383"/>
            <a:ext cx="1282081" cy="46425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42984" y="1163383"/>
            <a:ext cx="1282081" cy="46425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42984" y="1163383"/>
            <a:ext cx="1282700" cy="4643120"/>
          </a:xfrm>
          <a:custGeom>
            <a:avLst/>
            <a:gdLst/>
            <a:ahLst/>
            <a:cxnLst/>
            <a:rect l="l" t="t" r="r" b="b"/>
            <a:pathLst>
              <a:path w="1282700" h="4643120">
                <a:moveTo>
                  <a:pt x="946623" y="0"/>
                </a:moveTo>
                <a:lnTo>
                  <a:pt x="0" y="69443"/>
                </a:lnTo>
                <a:lnTo>
                  <a:pt x="335457" y="4642591"/>
                </a:lnTo>
                <a:lnTo>
                  <a:pt x="1282081" y="4573153"/>
                </a:lnTo>
                <a:lnTo>
                  <a:pt x="946623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63918" y="1128433"/>
            <a:ext cx="1285988" cy="46957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63918" y="1128433"/>
            <a:ext cx="1285988" cy="469576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63918" y="1128433"/>
            <a:ext cx="1286510" cy="4695825"/>
          </a:xfrm>
          <a:custGeom>
            <a:avLst/>
            <a:gdLst/>
            <a:ahLst/>
            <a:cxnLst/>
            <a:rect l="l" t="t" r="r" b="b"/>
            <a:pathLst>
              <a:path w="1286510" h="4695825">
                <a:moveTo>
                  <a:pt x="946631" y="0"/>
                </a:moveTo>
                <a:lnTo>
                  <a:pt x="0" y="69443"/>
                </a:lnTo>
                <a:lnTo>
                  <a:pt x="339359" y="4695769"/>
                </a:lnTo>
                <a:lnTo>
                  <a:pt x="1285988" y="4626330"/>
                </a:lnTo>
                <a:lnTo>
                  <a:pt x="946631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104659" y="750849"/>
            <a:ext cx="1275753" cy="4556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104659" y="750849"/>
            <a:ext cx="1275753" cy="4556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104659" y="750849"/>
            <a:ext cx="1276350" cy="4556760"/>
          </a:xfrm>
          <a:custGeom>
            <a:avLst/>
            <a:gdLst/>
            <a:ahLst/>
            <a:cxnLst/>
            <a:rect l="l" t="t" r="r" b="b"/>
            <a:pathLst>
              <a:path w="1276350" h="4556760">
                <a:moveTo>
                  <a:pt x="946632" y="0"/>
                </a:moveTo>
                <a:lnTo>
                  <a:pt x="0" y="69443"/>
                </a:lnTo>
                <a:lnTo>
                  <a:pt x="329120" y="4556175"/>
                </a:lnTo>
                <a:lnTo>
                  <a:pt x="1275753" y="4486732"/>
                </a:lnTo>
                <a:lnTo>
                  <a:pt x="946632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079335" y="725982"/>
            <a:ext cx="1279652" cy="460935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079335" y="725982"/>
            <a:ext cx="1279652" cy="460935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079335" y="725982"/>
            <a:ext cx="1280160" cy="4609465"/>
          </a:xfrm>
          <a:custGeom>
            <a:avLst/>
            <a:gdLst/>
            <a:ahLst/>
            <a:cxnLst/>
            <a:rect l="l" t="t" r="r" b="b"/>
            <a:pathLst>
              <a:path w="1280159" h="4609465">
                <a:moveTo>
                  <a:pt x="946632" y="0"/>
                </a:moveTo>
                <a:lnTo>
                  <a:pt x="0" y="69430"/>
                </a:lnTo>
                <a:lnTo>
                  <a:pt x="333019" y="4609350"/>
                </a:lnTo>
                <a:lnTo>
                  <a:pt x="1279652" y="4539907"/>
                </a:lnTo>
                <a:lnTo>
                  <a:pt x="946632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054507" y="707745"/>
            <a:ext cx="1282077" cy="464258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054507" y="707745"/>
            <a:ext cx="1282077" cy="464258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054507" y="707745"/>
            <a:ext cx="1282700" cy="4643120"/>
          </a:xfrm>
          <a:custGeom>
            <a:avLst/>
            <a:gdLst/>
            <a:ahLst/>
            <a:cxnLst/>
            <a:rect l="l" t="t" r="r" b="b"/>
            <a:pathLst>
              <a:path w="1282700" h="4643120">
                <a:moveTo>
                  <a:pt x="946619" y="0"/>
                </a:moveTo>
                <a:lnTo>
                  <a:pt x="0" y="69443"/>
                </a:lnTo>
                <a:lnTo>
                  <a:pt x="335457" y="4642586"/>
                </a:lnTo>
                <a:lnTo>
                  <a:pt x="1282077" y="4573155"/>
                </a:lnTo>
                <a:lnTo>
                  <a:pt x="94661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028688" y="676236"/>
            <a:ext cx="1285989" cy="469576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028688" y="676236"/>
            <a:ext cx="1285989" cy="469576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028688" y="676236"/>
            <a:ext cx="1286510" cy="4695825"/>
          </a:xfrm>
          <a:custGeom>
            <a:avLst/>
            <a:gdLst/>
            <a:ahLst/>
            <a:cxnLst/>
            <a:rect l="l" t="t" r="r" b="b"/>
            <a:pathLst>
              <a:path w="1286509" h="4695825">
                <a:moveTo>
                  <a:pt x="946632" y="0"/>
                </a:moveTo>
                <a:lnTo>
                  <a:pt x="0" y="69430"/>
                </a:lnTo>
                <a:lnTo>
                  <a:pt x="339356" y="4695761"/>
                </a:lnTo>
                <a:lnTo>
                  <a:pt x="1285989" y="4626317"/>
                </a:lnTo>
                <a:lnTo>
                  <a:pt x="946632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429252" y="656539"/>
            <a:ext cx="3864610" cy="4923155"/>
          </a:xfrm>
          <a:custGeom>
            <a:avLst/>
            <a:gdLst/>
            <a:ahLst/>
            <a:cxnLst/>
            <a:rect l="l" t="t" r="r" b="b"/>
            <a:pathLst>
              <a:path w="3864609" h="4923155">
                <a:moveTo>
                  <a:pt x="3521621" y="0"/>
                </a:moveTo>
                <a:lnTo>
                  <a:pt x="1441742" y="153669"/>
                </a:lnTo>
                <a:lnTo>
                  <a:pt x="612355" y="197535"/>
                </a:lnTo>
                <a:lnTo>
                  <a:pt x="320433" y="216204"/>
                </a:lnTo>
                <a:lnTo>
                  <a:pt x="295948" y="220192"/>
                </a:lnTo>
                <a:lnTo>
                  <a:pt x="271792" y="222516"/>
                </a:lnTo>
                <a:lnTo>
                  <a:pt x="249199" y="227456"/>
                </a:lnTo>
                <a:lnTo>
                  <a:pt x="227939" y="231749"/>
                </a:lnTo>
                <a:lnTo>
                  <a:pt x="208546" y="236461"/>
                </a:lnTo>
                <a:lnTo>
                  <a:pt x="189280" y="242798"/>
                </a:lnTo>
                <a:lnTo>
                  <a:pt x="171754" y="247916"/>
                </a:lnTo>
                <a:lnTo>
                  <a:pt x="139598" y="260134"/>
                </a:lnTo>
                <a:lnTo>
                  <a:pt x="124980" y="267233"/>
                </a:lnTo>
                <a:lnTo>
                  <a:pt x="111645" y="273138"/>
                </a:lnTo>
                <a:lnTo>
                  <a:pt x="65925" y="300596"/>
                </a:lnTo>
                <a:lnTo>
                  <a:pt x="33934" y="327583"/>
                </a:lnTo>
                <a:lnTo>
                  <a:pt x="2743" y="365467"/>
                </a:lnTo>
                <a:lnTo>
                  <a:pt x="0" y="371690"/>
                </a:lnTo>
                <a:lnTo>
                  <a:pt x="326021" y="4816322"/>
                </a:lnTo>
                <a:lnTo>
                  <a:pt x="329577" y="4820996"/>
                </a:lnTo>
                <a:lnTo>
                  <a:pt x="335076" y="4827155"/>
                </a:lnTo>
                <a:lnTo>
                  <a:pt x="342988" y="4834801"/>
                </a:lnTo>
                <a:lnTo>
                  <a:pt x="352920" y="4845024"/>
                </a:lnTo>
                <a:lnTo>
                  <a:pt x="401535" y="4875949"/>
                </a:lnTo>
                <a:lnTo>
                  <a:pt x="464908" y="4901425"/>
                </a:lnTo>
                <a:lnTo>
                  <a:pt x="480339" y="4905222"/>
                </a:lnTo>
                <a:lnTo>
                  <a:pt x="497217" y="4910010"/>
                </a:lnTo>
                <a:lnTo>
                  <a:pt x="514007" y="4913706"/>
                </a:lnTo>
                <a:lnTo>
                  <a:pt x="532091" y="4916208"/>
                </a:lnTo>
                <a:lnTo>
                  <a:pt x="552005" y="4918583"/>
                </a:lnTo>
                <a:lnTo>
                  <a:pt x="571957" y="4921504"/>
                </a:lnTo>
                <a:lnTo>
                  <a:pt x="593610" y="4922646"/>
                </a:lnTo>
                <a:lnTo>
                  <a:pt x="616597" y="4923155"/>
                </a:lnTo>
                <a:lnTo>
                  <a:pt x="640918" y="4923015"/>
                </a:lnTo>
                <a:lnTo>
                  <a:pt x="665645" y="4922291"/>
                </a:lnTo>
                <a:lnTo>
                  <a:pt x="813104" y="4911470"/>
                </a:lnTo>
                <a:lnTo>
                  <a:pt x="1627682" y="4834750"/>
                </a:lnTo>
                <a:lnTo>
                  <a:pt x="3864114" y="4669053"/>
                </a:lnTo>
                <a:lnTo>
                  <a:pt x="3521621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429252" y="656539"/>
            <a:ext cx="3864114" cy="492315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429252" y="656539"/>
            <a:ext cx="3864610" cy="4923155"/>
          </a:xfrm>
          <a:custGeom>
            <a:avLst/>
            <a:gdLst/>
            <a:ahLst/>
            <a:cxnLst/>
            <a:rect l="l" t="t" r="r" b="b"/>
            <a:pathLst>
              <a:path w="3864609" h="4923155">
                <a:moveTo>
                  <a:pt x="3521621" y="0"/>
                </a:moveTo>
                <a:lnTo>
                  <a:pt x="1441742" y="153669"/>
                </a:lnTo>
                <a:lnTo>
                  <a:pt x="612355" y="197535"/>
                </a:lnTo>
                <a:lnTo>
                  <a:pt x="320433" y="216204"/>
                </a:lnTo>
                <a:lnTo>
                  <a:pt x="295948" y="220192"/>
                </a:lnTo>
                <a:lnTo>
                  <a:pt x="271792" y="222516"/>
                </a:lnTo>
                <a:lnTo>
                  <a:pt x="249199" y="227456"/>
                </a:lnTo>
                <a:lnTo>
                  <a:pt x="227939" y="231749"/>
                </a:lnTo>
                <a:lnTo>
                  <a:pt x="208546" y="236461"/>
                </a:lnTo>
                <a:lnTo>
                  <a:pt x="189280" y="242798"/>
                </a:lnTo>
                <a:lnTo>
                  <a:pt x="171754" y="247916"/>
                </a:lnTo>
                <a:lnTo>
                  <a:pt x="139598" y="260134"/>
                </a:lnTo>
                <a:lnTo>
                  <a:pt x="124980" y="267233"/>
                </a:lnTo>
                <a:lnTo>
                  <a:pt x="111645" y="273138"/>
                </a:lnTo>
                <a:lnTo>
                  <a:pt x="65925" y="300596"/>
                </a:lnTo>
                <a:lnTo>
                  <a:pt x="33934" y="327583"/>
                </a:lnTo>
                <a:lnTo>
                  <a:pt x="2743" y="365467"/>
                </a:lnTo>
                <a:lnTo>
                  <a:pt x="0" y="371690"/>
                </a:lnTo>
                <a:lnTo>
                  <a:pt x="326021" y="4816322"/>
                </a:lnTo>
                <a:lnTo>
                  <a:pt x="329577" y="4820996"/>
                </a:lnTo>
                <a:lnTo>
                  <a:pt x="335076" y="4827155"/>
                </a:lnTo>
                <a:lnTo>
                  <a:pt x="342988" y="4834801"/>
                </a:lnTo>
                <a:lnTo>
                  <a:pt x="352920" y="4845024"/>
                </a:lnTo>
                <a:lnTo>
                  <a:pt x="401535" y="4875949"/>
                </a:lnTo>
                <a:lnTo>
                  <a:pt x="464908" y="4901425"/>
                </a:lnTo>
                <a:lnTo>
                  <a:pt x="480339" y="4905222"/>
                </a:lnTo>
                <a:lnTo>
                  <a:pt x="497217" y="4910010"/>
                </a:lnTo>
                <a:lnTo>
                  <a:pt x="514007" y="4913706"/>
                </a:lnTo>
                <a:lnTo>
                  <a:pt x="532091" y="4916208"/>
                </a:lnTo>
                <a:lnTo>
                  <a:pt x="552005" y="4918583"/>
                </a:lnTo>
                <a:lnTo>
                  <a:pt x="571957" y="4921504"/>
                </a:lnTo>
                <a:lnTo>
                  <a:pt x="593610" y="4922646"/>
                </a:lnTo>
                <a:lnTo>
                  <a:pt x="616597" y="4923155"/>
                </a:lnTo>
                <a:lnTo>
                  <a:pt x="640918" y="4923015"/>
                </a:lnTo>
                <a:lnTo>
                  <a:pt x="665645" y="4922291"/>
                </a:lnTo>
                <a:lnTo>
                  <a:pt x="813104" y="4911470"/>
                </a:lnTo>
                <a:lnTo>
                  <a:pt x="1627682" y="4834750"/>
                </a:lnTo>
                <a:lnTo>
                  <a:pt x="3864114" y="4669053"/>
                </a:lnTo>
                <a:lnTo>
                  <a:pt x="3521621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91649" y="920318"/>
            <a:ext cx="3866515" cy="4893310"/>
          </a:xfrm>
          <a:custGeom>
            <a:avLst/>
            <a:gdLst/>
            <a:ahLst/>
            <a:cxnLst/>
            <a:rect l="l" t="t" r="r" b="b"/>
            <a:pathLst>
              <a:path w="3866515" h="4893310">
                <a:moveTo>
                  <a:pt x="3224496" y="0"/>
                </a:moveTo>
                <a:lnTo>
                  <a:pt x="3199757" y="711"/>
                </a:lnTo>
                <a:lnTo>
                  <a:pt x="3051916" y="12649"/>
                </a:lnTo>
                <a:lnTo>
                  <a:pt x="2080874" y="102501"/>
                </a:lnTo>
                <a:lnTo>
                  <a:pt x="0" y="255142"/>
                </a:lnTo>
                <a:lnTo>
                  <a:pt x="306373" y="4431792"/>
                </a:lnTo>
                <a:lnTo>
                  <a:pt x="753292" y="4892964"/>
                </a:lnTo>
                <a:lnTo>
                  <a:pt x="2423203" y="4769374"/>
                </a:lnTo>
                <a:lnTo>
                  <a:pt x="3397051" y="4717653"/>
                </a:lnTo>
                <a:lnTo>
                  <a:pt x="3544968" y="4706802"/>
                </a:lnTo>
                <a:lnTo>
                  <a:pt x="3593203" y="4701075"/>
                </a:lnTo>
                <a:lnTo>
                  <a:pt x="3656398" y="4686581"/>
                </a:lnTo>
                <a:lnTo>
                  <a:pt x="3693190" y="4675121"/>
                </a:lnTo>
                <a:lnTo>
                  <a:pt x="3753845" y="4650955"/>
                </a:lnTo>
                <a:lnTo>
                  <a:pt x="3799565" y="4623511"/>
                </a:lnTo>
                <a:lnTo>
                  <a:pt x="3830680" y="4597133"/>
                </a:lnTo>
                <a:lnTo>
                  <a:pt x="3857655" y="4564481"/>
                </a:lnTo>
                <a:lnTo>
                  <a:pt x="3862735" y="4558639"/>
                </a:lnTo>
                <a:lnTo>
                  <a:pt x="3865910" y="4551832"/>
                </a:lnTo>
                <a:lnTo>
                  <a:pt x="3539876" y="107187"/>
                </a:lnTo>
                <a:lnTo>
                  <a:pt x="3535900" y="103098"/>
                </a:lnTo>
                <a:lnTo>
                  <a:pt x="3529868" y="95885"/>
                </a:lnTo>
                <a:lnTo>
                  <a:pt x="3521918" y="87706"/>
                </a:lnTo>
                <a:lnTo>
                  <a:pt x="3512075" y="78562"/>
                </a:lnTo>
                <a:lnTo>
                  <a:pt x="3498575" y="69697"/>
                </a:lnTo>
                <a:lnTo>
                  <a:pt x="3483081" y="58788"/>
                </a:lnTo>
                <a:lnTo>
                  <a:pt x="3441146" y="37769"/>
                </a:lnTo>
                <a:lnTo>
                  <a:pt x="3384682" y="18910"/>
                </a:lnTo>
                <a:lnTo>
                  <a:pt x="3312939" y="4457"/>
                </a:lnTo>
                <a:lnTo>
                  <a:pt x="3271461" y="2031"/>
                </a:lnTo>
                <a:lnTo>
                  <a:pt x="3248385" y="431"/>
                </a:lnTo>
                <a:lnTo>
                  <a:pt x="3224496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91649" y="920318"/>
            <a:ext cx="3865910" cy="489296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91649" y="920318"/>
            <a:ext cx="3866515" cy="4893310"/>
          </a:xfrm>
          <a:custGeom>
            <a:avLst/>
            <a:gdLst/>
            <a:ahLst/>
            <a:cxnLst/>
            <a:rect l="l" t="t" r="r" b="b"/>
            <a:pathLst>
              <a:path w="3866515" h="4893310">
                <a:moveTo>
                  <a:pt x="3224496" y="0"/>
                </a:moveTo>
                <a:lnTo>
                  <a:pt x="3199757" y="711"/>
                </a:lnTo>
                <a:lnTo>
                  <a:pt x="3051916" y="12649"/>
                </a:lnTo>
                <a:lnTo>
                  <a:pt x="2080874" y="102501"/>
                </a:lnTo>
                <a:lnTo>
                  <a:pt x="0" y="255142"/>
                </a:lnTo>
                <a:lnTo>
                  <a:pt x="306373" y="4431792"/>
                </a:lnTo>
                <a:lnTo>
                  <a:pt x="753292" y="4892964"/>
                </a:lnTo>
                <a:lnTo>
                  <a:pt x="2423203" y="4769374"/>
                </a:lnTo>
                <a:lnTo>
                  <a:pt x="3397051" y="4717653"/>
                </a:lnTo>
                <a:lnTo>
                  <a:pt x="3544968" y="4706802"/>
                </a:lnTo>
                <a:lnTo>
                  <a:pt x="3593203" y="4701075"/>
                </a:lnTo>
                <a:lnTo>
                  <a:pt x="3656398" y="4686581"/>
                </a:lnTo>
                <a:lnTo>
                  <a:pt x="3693190" y="4675121"/>
                </a:lnTo>
                <a:lnTo>
                  <a:pt x="3753845" y="4650955"/>
                </a:lnTo>
                <a:lnTo>
                  <a:pt x="3799565" y="4623511"/>
                </a:lnTo>
                <a:lnTo>
                  <a:pt x="3830680" y="4597133"/>
                </a:lnTo>
                <a:lnTo>
                  <a:pt x="3857655" y="4564481"/>
                </a:lnTo>
                <a:lnTo>
                  <a:pt x="3862735" y="4558639"/>
                </a:lnTo>
                <a:lnTo>
                  <a:pt x="3865910" y="4551832"/>
                </a:lnTo>
                <a:lnTo>
                  <a:pt x="3539876" y="107187"/>
                </a:lnTo>
                <a:lnTo>
                  <a:pt x="3535900" y="103098"/>
                </a:lnTo>
                <a:lnTo>
                  <a:pt x="3529868" y="95885"/>
                </a:lnTo>
                <a:lnTo>
                  <a:pt x="3521918" y="87706"/>
                </a:lnTo>
                <a:lnTo>
                  <a:pt x="3512075" y="78562"/>
                </a:lnTo>
                <a:lnTo>
                  <a:pt x="3498575" y="69697"/>
                </a:lnTo>
                <a:lnTo>
                  <a:pt x="3483081" y="58788"/>
                </a:lnTo>
                <a:lnTo>
                  <a:pt x="3441146" y="37769"/>
                </a:lnTo>
                <a:lnTo>
                  <a:pt x="3384682" y="18910"/>
                </a:lnTo>
                <a:lnTo>
                  <a:pt x="3312939" y="4457"/>
                </a:lnTo>
                <a:lnTo>
                  <a:pt x="3271461" y="2031"/>
                </a:lnTo>
                <a:lnTo>
                  <a:pt x="3248385" y="431"/>
                </a:lnTo>
                <a:lnTo>
                  <a:pt x="3224496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117600" y="5232400"/>
            <a:ext cx="647700" cy="6985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198102" y="5321973"/>
            <a:ext cx="446839" cy="49131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198102" y="5321973"/>
            <a:ext cx="446839" cy="49131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198102" y="5321973"/>
            <a:ext cx="446839" cy="49131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532600" y="3811561"/>
            <a:ext cx="1478915" cy="1233170"/>
          </a:xfrm>
          <a:custGeom>
            <a:avLst/>
            <a:gdLst/>
            <a:ahLst/>
            <a:cxnLst/>
            <a:rect l="l" t="t" r="r" b="b"/>
            <a:pathLst>
              <a:path w="1478915" h="1233170">
                <a:moveTo>
                  <a:pt x="129425" y="0"/>
                </a:moveTo>
                <a:lnTo>
                  <a:pt x="109931" y="166141"/>
                </a:lnTo>
                <a:lnTo>
                  <a:pt x="100901" y="259422"/>
                </a:lnTo>
                <a:lnTo>
                  <a:pt x="91274" y="356857"/>
                </a:lnTo>
                <a:lnTo>
                  <a:pt x="78803" y="474078"/>
                </a:lnTo>
                <a:lnTo>
                  <a:pt x="0" y="1088097"/>
                </a:lnTo>
                <a:lnTo>
                  <a:pt x="230974" y="1117523"/>
                </a:lnTo>
                <a:lnTo>
                  <a:pt x="451269" y="1143304"/>
                </a:lnTo>
                <a:lnTo>
                  <a:pt x="1370520" y="1232750"/>
                </a:lnTo>
                <a:lnTo>
                  <a:pt x="1396034" y="985647"/>
                </a:lnTo>
                <a:lnTo>
                  <a:pt x="1418031" y="789038"/>
                </a:lnTo>
                <a:lnTo>
                  <a:pt x="1427695" y="704354"/>
                </a:lnTo>
                <a:lnTo>
                  <a:pt x="1443913" y="591400"/>
                </a:lnTo>
                <a:lnTo>
                  <a:pt x="1450238" y="538645"/>
                </a:lnTo>
                <a:lnTo>
                  <a:pt x="1461909" y="435660"/>
                </a:lnTo>
                <a:lnTo>
                  <a:pt x="1470152" y="356616"/>
                </a:lnTo>
                <a:lnTo>
                  <a:pt x="1472196" y="325031"/>
                </a:lnTo>
                <a:lnTo>
                  <a:pt x="1478419" y="125628"/>
                </a:lnTo>
                <a:lnTo>
                  <a:pt x="129425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532600" y="3811561"/>
            <a:ext cx="1478419" cy="123275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532600" y="3811561"/>
            <a:ext cx="1478915" cy="1233170"/>
          </a:xfrm>
          <a:custGeom>
            <a:avLst/>
            <a:gdLst/>
            <a:ahLst/>
            <a:cxnLst/>
            <a:rect l="l" t="t" r="r" b="b"/>
            <a:pathLst>
              <a:path w="1478915" h="1233170">
                <a:moveTo>
                  <a:pt x="129425" y="0"/>
                </a:moveTo>
                <a:lnTo>
                  <a:pt x="109931" y="166141"/>
                </a:lnTo>
                <a:lnTo>
                  <a:pt x="100901" y="259422"/>
                </a:lnTo>
                <a:lnTo>
                  <a:pt x="91274" y="356857"/>
                </a:lnTo>
                <a:lnTo>
                  <a:pt x="78803" y="474078"/>
                </a:lnTo>
                <a:lnTo>
                  <a:pt x="0" y="1088097"/>
                </a:lnTo>
                <a:lnTo>
                  <a:pt x="230974" y="1117523"/>
                </a:lnTo>
                <a:lnTo>
                  <a:pt x="451269" y="1143304"/>
                </a:lnTo>
                <a:lnTo>
                  <a:pt x="1370520" y="1232750"/>
                </a:lnTo>
                <a:lnTo>
                  <a:pt x="1396034" y="985647"/>
                </a:lnTo>
                <a:lnTo>
                  <a:pt x="1418031" y="789038"/>
                </a:lnTo>
                <a:lnTo>
                  <a:pt x="1427695" y="704354"/>
                </a:lnTo>
                <a:lnTo>
                  <a:pt x="1443913" y="591400"/>
                </a:lnTo>
                <a:lnTo>
                  <a:pt x="1450238" y="538645"/>
                </a:lnTo>
                <a:lnTo>
                  <a:pt x="1461909" y="435660"/>
                </a:lnTo>
                <a:lnTo>
                  <a:pt x="1470152" y="356616"/>
                </a:lnTo>
                <a:lnTo>
                  <a:pt x="1472196" y="325031"/>
                </a:lnTo>
                <a:lnTo>
                  <a:pt x="1478419" y="125628"/>
                </a:lnTo>
                <a:lnTo>
                  <a:pt x="129425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961771" y="4135742"/>
            <a:ext cx="135255" cy="140970"/>
          </a:xfrm>
          <a:custGeom>
            <a:avLst/>
            <a:gdLst/>
            <a:ahLst/>
            <a:cxnLst/>
            <a:rect l="l" t="t" r="r" b="b"/>
            <a:pathLst>
              <a:path w="135254" h="140970">
                <a:moveTo>
                  <a:pt x="88097" y="22656"/>
                </a:moveTo>
                <a:lnTo>
                  <a:pt x="39535" y="22656"/>
                </a:lnTo>
                <a:lnTo>
                  <a:pt x="46177" y="23342"/>
                </a:lnTo>
                <a:lnTo>
                  <a:pt x="48539" y="24002"/>
                </a:lnTo>
                <a:lnTo>
                  <a:pt x="58381" y="38468"/>
                </a:lnTo>
                <a:lnTo>
                  <a:pt x="57924" y="43002"/>
                </a:lnTo>
                <a:lnTo>
                  <a:pt x="33210" y="77558"/>
                </a:lnTo>
                <a:lnTo>
                  <a:pt x="8661" y="98971"/>
                </a:lnTo>
                <a:lnTo>
                  <a:pt x="0" y="119557"/>
                </a:lnTo>
                <a:lnTo>
                  <a:pt x="304" y="122516"/>
                </a:lnTo>
                <a:lnTo>
                  <a:pt x="80784" y="134632"/>
                </a:lnTo>
                <a:lnTo>
                  <a:pt x="82054" y="134581"/>
                </a:lnTo>
                <a:lnTo>
                  <a:pt x="86014" y="123659"/>
                </a:lnTo>
                <a:lnTo>
                  <a:pt x="85957" y="117665"/>
                </a:lnTo>
                <a:lnTo>
                  <a:pt x="32232" y="108381"/>
                </a:lnTo>
                <a:lnTo>
                  <a:pt x="48704" y="94627"/>
                </a:lnTo>
                <a:lnTo>
                  <a:pt x="77952" y="66967"/>
                </a:lnTo>
                <a:lnTo>
                  <a:pt x="90144" y="33261"/>
                </a:lnTo>
                <a:lnTo>
                  <a:pt x="89778" y="28714"/>
                </a:lnTo>
                <a:lnTo>
                  <a:pt x="88097" y="22656"/>
                </a:lnTo>
                <a:close/>
              </a:path>
              <a:path w="135254" h="140970">
                <a:moveTo>
                  <a:pt x="45224" y="0"/>
                </a:moveTo>
                <a:lnTo>
                  <a:pt x="12534" y="19837"/>
                </a:lnTo>
                <a:lnTo>
                  <a:pt x="12509" y="26123"/>
                </a:lnTo>
                <a:lnTo>
                  <a:pt x="12852" y="28016"/>
                </a:lnTo>
                <a:lnTo>
                  <a:pt x="13131" y="28714"/>
                </a:lnTo>
                <a:lnTo>
                  <a:pt x="13930" y="29603"/>
                </a:lnTo>
                <a:lnTo>
                  <a:pt x="14389" y="29844"/>
                </a:lnTo>
                <a:lnTo>
                  <a:pt x="15836" y="29984"/>
                </a:lnTo>
                <a:lnTo>
                  <a:pt x="17105" y="29591"/>
                </a:lnTo>
                <a:lnTo>
                  <a:pt x="20319" y="27876"/>
                </a:lnTo>
                <a:lnTo>
                  <a:pt x="22326" y="26949"/>
                </a:lnTo>
                <a:lnTo>
                  <a:pt x="27114" y="24980"/>
                </a:lnTo>
                <a:lnTo>
                  <a:pt x="29857" y="24155"/>
                </a:lnTo>
                <a:lnTo>
                  <a:pt x="36042" y="22796"/>
                </a:lnTo>
                <a:lnTo>
                  <a:pt x="39535" y="22656"/>
                </a:lnTo>
                <a:lnTo>
                  <a:pt x="88097" y="22656"/>
                </a:lnTo>
                <a:lnTo>
                  <a:pt x="87414" y="20193"/>
                </a:lnTo>
                <a:lnTo>
                  <a:pt x="49314" y="25"/>
                </a:lnTo>
                <a:lnTo>
                  <a:pt x="45224" y="0"/>
                </a:lnTo>
                <a:close/>
              </a:path>
              <a:path w="135254" h="140970">
                <a:moveTo>
                  <a:pt x="116103" y="108750"/>
                </a:moveTo>
                <a:lnTo>
                  <a:pt x="112128" y="109410"/>
                </a:lnTo>
                <a:lnTo>
                  <a:pt x="107429" y="113182"/>
                </a:lnTo>
                <a:lnTo>
                  <a:pt x="105930" y="117208"/>
                </a:lnTo>
                <a:lnTo>
                  <a:pt x="104686" y="129184"/>
                </a:lnTo>
                <a:lnTo>
                  <a:pt x="105333" y="133223"/>
                </a:lnTo>
                <a:lnTo>
                  <a:pt x="109118" y="137807"/>
                </a:lnTo>
                <a:lnTo>
                  <a:pt x="112826" y="139242"/>
                </a:lnTo>
                <a:lnTo>
                  <a:pt x="123888" y="140373"/>
                </a:lnTo>
                <a:lnTo>
                  <a:pt x="127825" y="139725"/>
                </a:lnTo>
                <a:lnTo>
                  <a:pt x="132537" y="135953"/>
                </a:lnTo>
                <a:lnTo>
                  <a:pt x="134035" y="131952"/>
                </a:lnTo>
                <a:lnTo>
                  <a:pt x="135267" y="119976"/>
                </a:lnTo>
                <a:lnTo>
                  <a:pt x="134619" y="115900"/>
                </a:lnTo>
                <a:lnTo>
                  <a:pt x="130835" y="111315"/>
                </a:lnTo>
                <a:lnTo>
                  <a:pt x="127165" y="109893"/>
                </a:lnTo>
                <a:lnTo>
                  <a:pt x="116103" y="108750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955968" y="4156443"/>
            <a:ext cx="669772" cy="58211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718300" y="3581400"/>
            <a:ext cx="1244600" cy="4191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699000" y="749300"/>
            <a:ext cx="1524000" cy="114300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753038" y="799934"/>
            <a:ext cx="1420495" cy="1038860"/>
          </a:xfrm>
          <a:custGeom>
            <a:avLst/>
            <a:gdLst/>
            <a:ahLst/>
            <a:cxnLst/>
            <a:rect l="l" t="t" r="r" b="b"/>
            <a:pathLst>
              <a:path w="1420495" h="1038860">
                <a:moveTo>
                  <a:pt x="1396784" y="0"/>
                </a:moveTo>
                <a:lnTo>
                  <a:pt x="0" y="32880"/>
                </a:lnTo>
                <a:lnTo>
                  <a:pt x="23660" y="1038250"/>
                </a:lnTo>
                <a:lnTo>
                  <a:pt x="1420444" y="1005370"/>
                </a:lnTo>
                <a:lnTo>
                  <a:pt x="1396784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53038" y="799934"/>
            <a:ext cx="1420444" cy="103825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753038" y="799934"/>
            <a:ext cx="1420495" cy="1038860"/>
          </a:xfrm>
          <a:custGeom>
            <a:avLst/>
            <a:gdLst/>
            <a:ahLst/>
            <a:cxnLst/>
            <a:rect l="l" t="t" r="r" b="b"/>
            <a:pathLst>
              <a:path w="1420495" h="1038860">
                <a:moveTo>
                  <a:pt x="1396784" y="0"/>
                </a:moveTo>
                <a:lnTo>
                  <a:pt x="0" y="32880"/>
                </a:lnTo>
                <a:lnTo>
                  <a:pt x="23660" y="1038250"/>
                </a:lnTo>
                <a:lnTo>
                  <a:pt x="1420444" y="1005370"/>
                </a:lnTo>
                <a:lnTo>
                  <a:pt x="1396784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002644" y="1128420"/>
            <a:ext cx="972058" cy="34462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762500" y="723900"/>
            <a:ext cx="304800" cy="81280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241451" y="1357099"/>
            <a:ext cx="1339823" cy="24378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669582" y="1254493"/>
            <a:ext cx="983661" cy="22043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812284" y="2103039"/>
            <a:ext cx="1335189" cy="56260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408585" y="2164422"/>
            <a:ext cx="1482090" cy="1159510"/>
          </a:xfrm>
          <a:custGeom>
            <a:avLst/>
            <a:gdLst/>
            <a:ahLst/>
            <a:cxnLst/>
            <a:rect l="l" t="t" r="r" b="b"/>
            <a:pathLst>
              <a:path w="1482090" h="1159510">
                <a:moveTo>
                  <a:pt x="1348003" y="0"/>
                </a:moveTo>
                <a:lnTo>
                  <a:pt x="0" y="172986"/>
                </a:lnTo>
                <a:lnTo>
                  <a:pt x="16827" y="323545"/>
                </a:lnTo>
                <a:lnTo>
                  <a:pt x="28155" y="407669"/>
                </a:lnTo>
                <a:lnTo>
                  <a:pt x="39789" y="495579"/>
                </a:lnTo>
                <a:lnTo>
                  <a:pt x="52908" y="601522"/>
                </a:lnTo>
                <a:lnTo>
                  <a:pt x="108483" y="1159344"/>
                </a:lnTo>
                <a:lnTo>
                  <a:pt x="562279" y="1113091"/>
                </a:lnTo>
                <a:lnTo>
                  <a:pt x="1481683" y="998601"/>
                </a:lnTo>
                <a:lnTo>
                  <a:pt x="1453248" y="775411"/>
                </a:lnTo>
                <a:lnTo>
                  <a:pt x="1432280" y="597484"/>
                </a:lnTo>
                <a:lnTo>
                  <a:pt x="1423441" y="520801"/>
                </a:lnTo>
                <a:lnTo>
                  <a:pt x="1414907" y="417829"/>
                </a:lnTo>
                <a:lnTo>
                  <a:pt x="1409687" y="369989"/>
                </a:lnTo>
                <a:lnTo>
                  <a:pt x="1398854" y="276758"/>
                </a:lnTo>
                <a:lnTo>
                  <a:pt x="1389837" y="205358"/>
                </a:lnTo>
                <a:lnTo>
                  <a:pt x="1385011" y="177088"/>
                </a:lnTo>
                <a:lnTo>
                  <a:pt x="1348003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6408585" y="2164422"/>
            <a:ext cx="1481683" cy="115934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408585" y="2164422"/>
            <a:ext cx="1482090" cy="1159510"/>
          </a:xfrm>
          <a:custGeom>
            <a:avLst/>
            <a:gdLst/>
            <a:ahLst/>
            <a:cxnLst/>
            <a:rect l="l" t="t" r="r" b="b"/>
            <a:pathLst>
              <a:path w="1482090" h="1159510">
                <a:moveTo>
                  <a:pt x="1348003" y="0"/>
                </a:moveTo>
                <a:lnTo>
                  <a:pt x="0" y="172986"/>
                </a:lnTo>
                <a:lnTo>
                  <a:pt x="16827" y="323545"/>
                </a:lnTo>
                <a:lnTo>
                  <a:pt x="28155" y="407669"/>
                </a:lnTo>
                <a:lnTo>
                  <a:pt x="39789" y="495579"/>
                </a:lnTo>
                <a:lnTo>
                  <a:pt x="52908" y="601522"/>
                </a:lnTo>
                <a:lnTo>
                  <a:pt x="108483" y="1159344"/>
                </a:lnTo>
                <a:lnTo>
                  <a:pt x="562279" y="1113091"/>
                </a:lnTo>
                <a:lnTo>
                  <a:pt x="1481683" y="998601"/>
                </a:lnTo>
                <a:lnTo>
                  <a:pt x="1453248" y="775411"/>
                </a:lnTo>
                <a:lnTo>
                  <a:pt x="1432280" y="597484"/>
                </a:lnTo>
                <a:lnTo>
                  <a:pt x="1423441" y="520801"/>
                </a:lnTo>
                <a:lnTo>
                  <a:pt x="1414907" y="417829"/>
                </a:lnTo>
                <a:lnTo>
                  <a:pt x="1409687" y="369989"/>
                </a:lnTo>
                <a:lnTo>
                  <a:pt x="1398854" y="276758"/>
                </a:lnTo>
                <a:lnTo>
                  <a:pt x="1389837" y="205358"/>
                </a:lnTo>
                <a:lnTo>
                  <a:pt x="1385011" y="177088"/>
                </a:lnTo>
                <a:lnTo>
                  <a:pt x="1348003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655854" y="2499804"/>
            <a:ext cx="960069" cy="65924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6642100" y="2057400"/>
            <a:ext cx="927100" cy="36830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534896" y="4152049"/>
            <a:ext cx="2519680" cy="954405"/>
          </a:xfrm>
          <a:custGeom>
            <a:avLst/>
            <a:gdLst/>
            <a:ahLst/>
            <a:cxnLst/>
            <a:rect l="l" t="t" r="r" b="b"/>
            <a:pathLst>
              <a:path w="2519679" h="954404">
                <a:moveTo>
                  <a:pt x="2511869" y="0"/>
                </a:moveTo>
                <a:lnTo>
                  <a:pt x="61061" y="137515"/>
                </a:lnTo>
                <a:lnTo>
                  <a:pt x="53111" y="223024"/>
                </a:lnTo>
                <a:lnTo>
                  <a:pt x="52578" y="269760"/>
                </a:lnTo>
                <a:lnTo>
                  <a:pt x="49085" y="319125"/>
                </a:lnTo>
                <a:lnTo>
                  <a:pt x="44792" y="379018"/>
                </a:lnTo>
                <a:lnTo>
                  <a:pt x="0" y="953897"/>
                </a:lnTo>
                <a:lnTo>
                  <a:pt x="383222" y="940688"/>
                </a:lnTo>
                <a:lnTo>
                  <a:pt x="2471127" y="824166"/>
                </a:lnTo>
                <a:lnTo>
                  <a:pt x="2486266" y="567042"/>
                </a:lnTo>
                <a:lnTo>
                  <a:pt x="2497620" y="377012"/>
                </a:lnTo>
                <a:lnTo>
                  <a:pt x="2501773" y="304253"/>
                </a:lnTo>
                <a:lnTo>
                  <a:pt x="2507310" y="261175"/>
                </a:lnTo>
                <a:lnTo>
                  <a:pt x="2511348" y="208559"/>
                </a:lnTo>
                <a:lnTo>
                  <a:pt x="2516212" y="156273"/>
                </a:lnTo>
                <a:lnTo>
                  <a:pt x="2519210" y="100101"/>
                </a:lnTo>
                <a:lnTo>
                  <a:pt x="251186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534896" y="4152049"/>
            <a:ext cx="2519210" cy="95389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534896" y="4152049"/>
            <a:ext cx="2519680" cy="954405"/>
          </a:xfrm>
          <a:custGeom>
            <a:avLst/>
            <a:gdLst/>
            <a:ahLst/>
            <a:cxnLst/>
            <a:rect l="l" t="t" r="r" b="b"/>
            <a:pathLst>
              <a:path w="2519679" h="954404">
                <a:moveTo>
                  <a:pt x="2511869" y="0"/>
                </a:moveTo>
                <a:lnTo>
                  <a:pt x="61061" y="137515"/>
                </a:lnTo>
                <a:lnTo>
                  <a:pt x="53111" y="223024"/>
                </a:lnTo>
                <a:lnTo>
                  <a:pt x="52578" y="269760"/>
                </a:lnTo>
                <a:lnTo>
                  <a:pt x="49085" y="319125"/>
                </a:lnTo>
                <a:lnTo>
                  <a:pt x="44792" y="379018"/>
                </a:lnTo>
                <a:lnTo>
                  <a:pt x="0" y="953897"/>
                </a:lnTo>
                <a:lnTo>
                  <a:pt x="383222" y="940688"/>
                </a:lnTo>
                <a:lnTo>
                  <a:pt x="2471127" y="824166"/>
                </a:lnTo>
                <a:lnTo>
                  <a:pt x="2486266" y="567042"/>
                </a:lnTo>
                <a:lnTo>
                  <a:pt x="2497620" y="377012"/>
                </a:lnTo>
                <a:lnTo>
                  <a:pt x="2501773" y="304253"/>
                </a:lnTo>
                <a:lnTo>
                  <a:pt x="2507310" y="261175"/>
                </a:lnTo>
                <a:lnTo>
                  <a:pt x="2511348" y="208559"/>
                </a:lnTo>
                <a:lnTo>
                  <a:pt x="2516212" y="156273"/>
                </a:lnTo>
                <a:lnTo>
                  <a:pt x="2519210" y="100101"/>
                </a:lnTo>
                <a:lnTo>
                  <a:pt x="251186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727911" y="4396701"/>
            <a:ext cx="1935632" cy="19681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732371" y="4771021"/>
            <a:ext cx="83820" cy="113664"/>
          </a:xfrm>
          <a:custGeom>
            <a:avLst/>
            <a:gdLst/>
            <a:ahLst/>
            <a:cxnLst/>
            <a:rect l="l" t="t" r="r" b="b"/>
            <a:pathLst>
              <a:path w="83819" h="113664">
                <a:moveTo>
                  <a:pt x="70311" y="89865"/>
                </a:moveTo>
                <a:lnTo>
                  <a:pt x="48333" y="89865"/>
                </a:lnTo>
                <a:lnTo>
                  <a:pt x="49133" y="110743"/>
                </a:lnTo>
                <a:lnTo>
                  <a:pt x="58010" y="113296"/>
                </a:lnTo>
                <a:lnTo>
                  <a:pt x="62290" y="113131"/>
                </a:lnTo>
                <a:lnTo>
                  <a:pt x="71079" y="109905"/>
                </a:lnTo>
                <a:lnTo>
                  <a:pt x="70311" y="89865"/>
                </a:lnTo>
                <a:close/>
              </a:path>
              <a:path w="83819" h="113664">
                <a:moveTo>
                  <a:pt x="53667" y="0"/>
                </a:moveTo>
                <a:lnTo>
                  <a:pt x="2270" y="66611"/>
                </a:lnTo>
                <a:lnTo>
                  <a:pt x="0" y="82435"/>
                </a:lnTo>
                <a:lnTo>
                  <a:pt x="47" y="83731"/>
                </a:lnTo>
                <a:lnTo>
                  <a:pt x="5394" y="91516"/>
                </a:lnTo>
                <a:lnTo>
                  <a:pt x="48333" y="89865"/>
                </a:lnTo>
                <a:lnTo>
                  <a:pt x="70311" y="89865"/>
                </a:lnTo>
                <a:lnTo>
                  <a:pt x="70278" y="89027"/>
                </a:lnTo>
                <a:lnTo>
                  <a:pt x="81302" y="88607"/>
                </a:lnTo>
                <a:lnTo>
                  <a:pt x="82089" y="87807"/>
                </a:lnTo>
                <a:lnTo>
                  <a:pt x="83194" y="84696"/>
                </a:lnTo>
                <a:lnTo>
                  <a:pt x="83287" y="83731"/>
                </a:lnTo>
                <a:lnTo>
                  <a:pt x="83296" y="79489"/>
                </a:lnTo>
                <a:lnTo>
                  <a:pt x="83169" y="76200"/>
                </a:lnTo>
                <a:lnTo>
                  <a:pt x="82750" y="73850"/>
                </a:lnTo>
                <a:lnTo>
                  <a:pt x="82201" y="72796"/>
                </a:lnTo>
                <a:lnTo>
                  <a:pt x="17878" y="72796"/>
                </a:lnTo>
                <a:lnTo>
                  <a:pt x="45488" y="20040"/>
                </a:lnTo>
                <a:lnTo>
                  <a:pt x="45653" y="20027"/>
                </a:lnTo>
                <a:lnTo>
                  <a:pt x="67632" y="20027"/>
                </a:lnTo>
                <a:lnTo>
                  <a:pt x="66964" y="2590"/>
                </a:lnTo>
                <a:lnTo>
                  <a:pt x="60360" y="114"/>
                </a:lnTo>
                <a:lnTo>
                  <a:pt x="53667" y="0"/>
                </a:lnTo>
                <a:close/>
              </a:path>
              <a:path w="83819" h="113664">
                <a:moveTo>
                  <a:pt x="67632" y="20027"/>
                </a:moveTo>
                <a:lnTo>
                  <a:pt x="45653" y="20027"/>
                </a:lnTo>
                <a:lnTo>
                  <a:pt x="47634" y="71653"/>
                </a:lnTo>
                <a:lnTo>
                  <a:pt x="17878" y="72796"/>
                </a:lnTo>
                <a:lnTo>
                  <a:pt x="82201" y="72796"/>
                </a:lnTo>
                <a:lnTo>
                  <a:pt x="81302" y="71069"/>
                </a:lnTo>
                <a:lnTo>
                  <a:pt x="80995" y="70815"/>
                </a:lnTo>
                <a:lnTo>
                  <a:pt x="69580" y="70815"/>
                </a:lnTo>
                <a:lnTo>
                  <a:pt x="67632" y="20027"/>
                </a:lnTo>
                <a:close/>
              </a:path>
              <a:path w="83819" h="113664">
                <a:moveTo>
                  <a:pt x="80489" y="70396"/>
                </a:moveTo>
                <a:lnTo>
                  <a:pt x="69580" y="70815"/>
                </a:lnTo>
                <a:lnTo>
                  <a:pt x="80995" y="70815"/>
                </a:lnTo>
                <a:lnTo>
                  <a:pt x="80489" y="70396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829511" y="4855921"/>
            <a:ext cx="26670" cy="27305"/>
          </a:xfrm>
          <a:custGeom>
            <a:avLst/>
            <a:gdLst/>
            <a:ahLst/>
            <a:cxnLst/>
            <a:rect l="l" t="t" r="r" b="b"/>
            <a:pathLst>
              <a:path w="26669" h="27304">
                <a:moveTo>
                  <a:pt x="17500" y="0"/>
                </a:moveTo>
                <a:lnTo>
                  <a:pt x="7785" y="368"/>
                </a:lnTo>
                <a:lnTo>
                  <a:pt x="4419" y="1422"/>
                </a:lnTo>
                <a:lnTo>
                  <a:pt x="800" y="5270"/>
                </a:lnTo>
                <a:lnTo>
                  <a:pt x="0" y="8953"/>
                </a:lnTo>
                <a:lnTo>
                  <a:pt x="406" y="19469"/>
                </a:lnTo>
                <a:lnTo>
                  <a:pt x="1460" y="22898"/>
                </a:lnTo>
                <a:lnTo>
                  <a:pt x="5295" y="26390"/>
                </a:lnTo>
                <a:lnTo>
                  <a:pt x="8686" y="27178"/>
                </a:lnTo>
                <a:lnTo>
                  <a:pt x="18402" y="26809"/>
                </a:lnTo>
                <a:lnTo>
                  <a:pt x="21742" y="25755"/>
                </a:lnTo>
                <a:lnTo>
                  <a:pt x="25361" y="21907"/>
                </a:lnTo>
                <a:lnTo>
                  <a:pt x="26162" y="18249"/>
                </a:lnTo>
                <a:lnTo>
                  <a:pt x="25755" y="7734"/>
                </a:lnTo>
                <a:lnTo>
                  <a:pt x="24701" y="4279"/>
                </a:lnTo>
                <a:lnTo>
                  <a:pt x="20853" y="774"/>
                </a:lnTo>
                <a:lnTo>
                  <a:pt x="17500" y="0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949303" y="4726038"/>
            <a:ext cx="900106" cy="16333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260600" y="4064000"/>
            <a:ext cx="927100" cy="30480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6399100" y="1162977"/>
            <a:ext cx="1443746" cy="51932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838141" y="2858630"/>
            <a:ext cx="1629410" cy="1127125"/>
          </a:xfrm>
          <a:custGeom>
            <a:avLst/>
            <a:gdLst/>
            <a:ahLst/>
            <a:cxnLst/>
            <a:rect l="l" t="t" r="r" b="b"/>
            <a:pathLst>
              <a:path w="1629410" h="1127125">
                <a:moveTo>
                  <a:pt x="1488389" y="0"/>
                </a:moveTo>
                <a:lnTo>
                  <a:pt x="0" y="191490"/>
                </a:lnTo>
                <a:lnTo>
                  <a:pt x="17589" y="334238"/>
                </a:lnTo>
                <a:lnTo>
                  <a:pt x="29527" y="413956"/>
                </a:lnTo>
                <a:lnTo>
                  <a:pt x="41795" y="497281"/>
                </a:lnTo>
                <a:lnTo>
                  <a:pt x="55587" y="597712"/>
                </a:lnTo>
                <a:lnTo>
                  <a:pt x="71056" y="739736"/>
                </a:lnTo>
                <a:lnTo>
                  <a:pt x="113283" y="1126731"/>
                </a:lnTo>
                <a:lnTo>
                  <a:pt x="614260" y="1073670"/>
                </a:lnTo>
                <a:lnTo>
                  <a:pt x="1629397" y="946378"/>
                </a:lnTo>
                <a:lnTo>
                  <a:pt x="1599476" y="734834"/>
                </a:lnTo>
                <a:lnTo>
                  <a:pt x="1577505" y="566153"/>
                </a:lnTo>
                <a:lnTo>
                  <a:pt x="1568259" y="493458"/>
                </a:lnTo>
                <a:lnTo>
                  <a:pt x="1559496" y="395757"/>
                </a:lnTo>
                <a:lnTo>
                  <a:pt x="1554060" y="350405"/>
                </a:lnTo>
                <a:lnTo>
                  <a:pt x="1542707" y="262013"/>
                </a:lnTo>
                <a:lnTo>
                  <a:pt x="1533220" y="194322"/>
                </a:lnTo>
                <a:lnTo>
                  <a:pt x="1528076" y="167551"/>
                </a:lnTo>
                <a:lnTo>
                  <a:pt x="148838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838141" y="2858630"/>
            <a:ext cx="1629397" cy="112673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4838141" y="2858630"/>
            <a:ext cx="1629410" cy="1127125"/>
          </a:xfrm>
          <a:custGeom>
            <a:avLst/>
            <a:gdLst/>
            <a:ahLst/>
            <a:cxnLst/>
            <a:rect l="l" t="t" r="r" b="b"/>
            <a:pathLst>
              <a:path w="1629410" h="1127125">
                <a:moveTo>
                  <a:pt x="1488389" y="0"/>
                </a:moveTo>
                <a:lnTo>
                  <a:pt x="0" y="191490"/>
                </a:lnTo>
                <a:lnTo>
                  <a:pt x="17589" y="334238"/>
                </a:lnTo>
                <a:lnTo>
                  <a:pt x="29527" y="413956"/>
                </a:lnTo>
                <a:lnTo>
                  <a:pt x="41795" y="497281"/>
                </a:lnTo>
                <a:lnTo>
                  <a:pt x="55587" y="597712"/>
                </a:lnTo>
                <a:lnTo>
                  <a:pt x="71056" y="739736"/>
                </a:lnTo>
                <a:lnTo>
                  <a:pt x="113283" y="1126731"/>
                </a:lnTo>
                <a:lnTo>
                  <a:pt x="614260" y="1073670"/>
                </a:lnTo>
                <a:lnTo>
                  <a:pt x="1629397" y="946378"/>
                </a:lnTo>
                <a:lnTo>
                  <a:pt x="1599476" y="734834"/>
                </a:lnTo>
                <a:lnTo>
                  <a:pt x="1577505" y="566153"/>
                </a:lnTo>
                <a:lnTo>
                  <a:pt x="1568259" y="493458"/>
                </a:lnTo>
                <a:lnTo>
                  <a:pt x="1559496" y="395757"/>
                </a:lnTo>
                <a:lnTo>
                  <a:pt x="1554060" y="350405"/>
                </a:lnTo>
                <a:lnTo>
                  <a:pt x="1542707" y="262013"/>
                </a:lnTo>
                <a:lnTo>
                  <a:pt x="1533220" y="194322"/>
                </a:lnTo>
                <a:lnTo>
                  <a:pt x="1528076" y="167551"/>
                </a:lnTo>
                <a:lnTo>
                  <a:pt x="148838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5052090" y="3183216"/>
            <a:ext cx="1219842" cy="51286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5105400" y="2768600"/>
            <a:ext cx="939800" cy="36830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037480" y="1752333"/>
            <a:ext cx="2048510" cy="1957705"/>
          </a:xfrm>
          <a:custGeom>
            <a:avLst/>
            <a:gdLst/>
            <a:ahLst/>
            <a:cxnLst/>
            <a:rect l="l" t="t" r="r" b="b"/>
            <a:pathLst>
              <a:path w="2048510" h="1957704">
                <a:moveTo>
                  <a:pt x="1795901" y="0"/>
                </a:moveTo>
                <a:lnTo>
                  <a:pt x="0" y="299974"/>
                </a:lnTo>
                <a:lnTo>
                  <a:pt x="33533" y="552996"/>
                </a:lnTo>
                <a:lnTo>
                  <a:pt x="54837" y="694347"/>
                </a:lnTo>
                <a:lnTo>
                  <a:pt x="76841" y="842086"/>
                </a:lnTo>
                <a:lnTo>
                  <a:pt x="102162" y="1020127"/>
                </a:lnTo>
                <a:lnTo>
                  <a:pt x="217303" y="1957603"/>
                </a:lnTo>
                <a:lnTo>
                  <a:pt x="527603" y="1917979"/>
                </a:lnTo>
                <a:lnTo>
                  <a:pt x="822751" y="1876780"/>
                </a:lnTo>
                <a:lnTo>
                  <a:pt x="2047895" y="1678051"/>
                </a:lnTo>
                <a:lnTo>
                  <a:pt x="1993513" y="1303007"/>
                </a:lnTo>
                <a:lnTo>
                  <a:pt x="1952442" y="1003985"/>
                </a:lnTo>
                <a:lnTo>
                  <a:pt x="1935005" y="875131"/>
                </a:lnTo>
                <a:lnTo>
                  <a:pt x="1916056" y="702043"/>
                </a:lnTo>
                <a:lnTo>
                  <a:pt x="1905591" y="621652"/>
                </a:lnTo>
                <a:lnTo>
                  <a:pt x="1884268" y="464972"/>
                </a:lnTo>
                <a:lnTo>
                  <a:pt x="1866971" y="344970"/>
                </a:lnTo>
                <a:lnTo>
                  <a:pt x="1858436" y="297472"/>
                </a:lnTo>
                <a:lnTo>
                  <a:pt x="1795901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037480" y="1752333"/>
            <a:ext cx="2047895" cy="195760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037480" y="1752333"/>
            <a:ext cx="2048510" cy="1957705"/>
          </a:xfrm>
          <a:custGeom>
            <a:avLst/>
            <a:gdLst/>
            <a:ahLst/>
            <a:cxnLst/>
            <a:rect l="l" t="t" r="r" b="b"/>
            <a:pathLst>
              <a:path w="2048510" h="1957704">
                <a:moveTo>
                  <a:pt x="1795901" y="0"/>
                </a:moveTo>
                <a:lnTo>
                  <a:pt x="0" y="299974"/>
                </a:lnTo>
                <a:lnTo>
                  <a:pt x="33533" y="552996"/>
                </a:lnTo>
                <a:lnTo>
                  <a:pt x="54837" y="694347"/>
                </a:lnTo>
                <a:lnTo>
                  <a:pt x="76841" y="842086"/>
                </a:lnTo>
                <a:lnTo>
                  <a:pt x="102162" y="1020127"/>
                </a:lnTo>
                <a:lnTo>
                  <a:pt x="217303" y="1957603"/>
                </a:lnTo>
                <a:lnTo>
                  <a:pt x="527603" y="1917979"/>
                </a:lnTo>
                <a:lnTo>
                  <a:pt x="822751" y="1876780"/>
                </a:lnTo>
                <a:lnTo>
                  <a:pt x="2047895" y="1678051"/>
                </a:lnTo>
                <a:lnTo>
                  <a:pt x="1993513" y="1303007"/>
                </a:lnTo>
                <a:lnTo>
                  <a:pt x="1952442" y="1003985"/>
                </a:lnTo>
                <a:lnTo>
                  <a:pt x="1935005" y="875131"/>
                </a:lnTo>
                <a:lnTo>
                  <a:pt x="1916056" y="702043"/>
                </a:lnTo>
                <a:lnTo>
                  <a:pt x="1905591" y="621652"/>
                </a:lnTo>
                <a:lnTo>
                  <a:pt x="1884268" y="464972"/>
                </a:lnTo>
                <a:lnTo>
                  <a:pt x="1866971" y="344970"/>
                </a:lnTo>
                <a:lnTo>
                  <a:pt x="1858436" y="297472"/>
                </a:lnTo>
                <a:lnTo>
                  <a:pt x="1795901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209097" y="2052434"/>
            <a:ext cx="1265370" cy="49891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313027" y="2963189"/>
            <a:ext cx="80010" cy="117475"/>
          </a:xfrm>
          <a:custGeom>
            <a:avLst/>
            <a:gdLst/>
            <a:ahLst/>
            <a:cxnLst/>
            <a:rect l="l" t="t" r="r" b="b"/>
            <a:pathLst>
              <a:path w="80009" h="117475">
                <a:moveTo>
                  <a:pt x="47302" y="24536"/>
                </a:moveTo>
                <a:lnTo>
                  <a:pt x="24358" y="24536"/>
                </a:lnTo>
                <a:lnTo>
                  <a:pt x="34035" y="96989"/>
                </a:lnTo>
                <a:lnTo>
                  <a:pt x="12776" y="99834"/>
                </a:lnTo>
                <a:lnTo>
                  <a:pt x="10799" y="105219"/>
                </a:lnTo>
                <a:lnTo>
                  <a:pt x="10909" y="107416"/>
                </a:lnTo>
                <a:lnTo>
                  <a:pt x="15633" y="117233"/>
                </a:lnTo>
                <a:lnTo>
                  <a:pt x="77584" y="108953"/>
                </a:lnTo>
                <a:lnTo>
                  <a:pt x="78028" y="108750"/>
                </a:lnTo>
                <a:lnTo>
                  <a:pt x="78752" y="108064"/>
                </a:lnTo>
                <a:lnTo>
                  <a:pt x="79044" y="107543"/>
                </a:lnTo>
                <a:lnTo>
                  <a:pt x="79501" y="106146"/>
                </a:lnTo>
                <a:lnTo>
                  <a:pt x="79375" y="100050"/>
                </a:lnTo>
                <a:lnTo>
                  <a:pt x="79146" y="98298"/>
                </a:lnTo>
                <a:lnTo>
                  <a:pt x="78879" y="96913"/>
                </a:lnTo>
                <a:lnTo>
                  <a:pt x="78295" y="94716"/>
                </a:lnTo>
                <a:lnTo>
                  <a:pt x="78007" y="93979"/>
                </a:lnTo>
                <a:lnTo>
                  <a:pt x="56578" y="93979"/>
                </a:lnTo>
                <a:lnTo>
                  <a:pt x="47302" y="24536"/>
                </a:lnTo>
                <a:close/>
              </a:path>
              <a:path w="80009" h="117475">
                <a:moveTo>
                  <a:pt x="74739" y="91554"/>
                </a:moveTo>
                <a:lnTo>
                  <a:pt x="56578" y="93979"/>
                </a:lnTo>
                <a:lnTo>
                  <a:pt x="78007" y="93979"/>
                </a:lnTo>
                <a:lnTo>
                  <a:pt x="74739" y="91554"/>
                </a:lnTo>
                <a:close/>
              </a:path>
              <a:path w="80009" h="117475">
                <a:moveTo>
                  <a:pt x="40538" y="0"/>
                </a:moveTo>
                <a:lnTo>
                  <a:pt x="24206" y="3098"/>
                </a:lnTo>
                <a:lnTo>
                  <a:pt x="2349" y="21780"/>
                </a:lnTo>
                <a:lnTo>
                  <a:pt x="0" y="25628"/>
                </a:lnTo>
                <a:lnTo>
                  <a:pt x="25" y="27304"/>
                </a:lnTo>
                <a:lnTo>
                  <a:pt x="3898" y="38671"/>
                </a:lnTo>
                <a:lnTo>
                  <a:pt x="5511" y="38163"/>
                </a:lnTo>
                <a:lnTo>
                  <a:pt x="6540" y="37630"/>
                </a:lnTo>
                <a:lnTo>
                  <a:pt x="7772" y="36829"/>
                </a:lnTo>
                <a:lnTo>
                  <a:pt x="24358" y="24536"/>
                </a:lnTo>
                <a:lnTo>
                  <a:pt x="47302" y="24536"/>
                </a:lnTo>
                <a:lnTo>
                  <a:pt x="44221" y="1473"/>
                </a:lnTo>
                <a:lnTo>
                  <a:pt x="44043" y="1054"/>
                </a:lnTo>
                <a:lnTo>
                  <a:pt x="43497" y="431"/>
                </a:lnTo>
                <a:lnTo>
                  <a:pt x="43002" y="215"/>
                </a:lnTo>
                <a:lnTo>
                  <a:pt x="40538" y="0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408874" y="3041561"/>
            <a:ext cx="27305" cy="27940"/>
          </a:xfrm>
          <a:custGeom>
            <a:avLst/>
            <a:gdLst/>
            <a:ahLst/>
            <a:cxnLst/>
            <a:rect l="l" t="t" r="r" b="b"/>
            <a:pathLst>
              <a:path w="27305" h="27939">
                <a:moveTo>
                  <a:pt x="16573" y="0"/>
                </a:moveTo>
                <a:lnTo>
                  <a:pt x="6934" y="1282"/>
                </a:lnTo>
                <a:lnTo>
                  <a:pt x="3682" y="2654"/>
                </a:lnTo>
                <a:lnTo>
                  <a:pt x="444" y="6819"/>
                </a:lnTo>
                <a:lnTo>
                  <a:pt x="0" y="10566"/>
                </a:lnTo>
                <a:lnTo>
                  <a:pt x="1396" y="21005"/>
                </a:lnTo>
                <a:lnTo>
                  <a:pt x="2768" y="24307"/>
                </a:lnTo>
                <a:lnTo>
                  <a:pt x="6921" y="27432"/>
                </a:lnTo>
                <a:lnTo>
                  <a:pt x="10375" y="27889"/>
                </a:lnTo>
                <a:lnTo>
                  <a:pt x="20015" y="26606"/>
                </a:lnTo>
                <a:lnTo>
                  <a:pt x="23228" y="25234"/>
                </a:lnTo>
                <a:lnTo>
                  <a:pt x="26466" y="21069"/>
                </a:lnTo>
                <a:lnTo>
                  <a:pt x="26924" y="17360"/>
                </a:lnTo>
                <a:lnTo>
                  <a:pt x="25526" y="6921"/>
                </a:lnTo>
                <a:lnTo>
                  <a:pt x="24142" y="3581"/>
                </a:lnTo>
                <a:lnTo>
                  <a:pt x="19989" y="457"/>
                </a:lnTo>
                <a:lnTo>
                  <a:pt x="16573" y="0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526527" y="2775165"/>
            <a:ext cx="1413687" cy="27658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532255" y="3136798"/>
            <a:ext cx="1334363" cy="34881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366235" y="3390709"/>
            <a:ext cx="85090" cy="118110"/>
          </a:xfrm>
          <a:custGeom>
            <a:avLst/>
            <a:gdLst/>
            <a:ahLst/>
            <a:cxnLst/>
            <a:rect l="l" t="t" r="r" b="b"/>
            <a:pathLst>
              <a:path w="85090" h="118110">
                <a:moveTo>
                  <a:pt x="69330" y="21742"/>
                </a:moveTo>
                <a:lnTo>
                  <a:pt x="29824" y="21742"/>
                </a:lnTo>
                <a:lnTo>
                  <a:pt x="31971" y="21831"/>
                </a:lnTo>
                <a:lnTo>
                  <a:pt x="35717" y="22783"/>
                </a:lnTo>
                <a:lnTo>
                  <a:pt x="43832" y="36080"/>
                </a:lnTo>
                <a:lnTo>
                  <a:pt x="43770" y="39738"/>
                </a:lnTo>
                <a:lnTo>
                  <a:pt x="29862" y="70523"/>
                </a:lnTo>
                <a:lnTo>
                  <a:pt x="13352" y="93751"/>
                </a:lnTo>
                <a:lnTo>
                  <a:pt x="9210" y="106159"/>
                </a:lnTo>
                <a:lnTo>
                  <a:pt x="9327" y="107518"/>
                </a:lnTo>
                <a:lnTo>
                  <a:pt x="16718" y="118097"/>
                </a:lnTo>
                <a:lnTo>
                  <a:pt x="82580" y="109296"/>
                </a:lnTo>
                <a:lnTo>
                  <a:pt x="83075" y="109067"/>
                </a:lnTo>
                <a:lnTo>
                  <a:pt x="83914" y="108318"/>
                </a:lnTo>
                <a:lnTo>
                  <a:pt x="84206" y="107734"/>
                </a:lnTo>
                <a:lnTo>
                  <a:pt x="84587" y="106159"/>
                </a:lnTo>
                <a:lnTo>
                  <a:pt x="84523" y="101358"/>
                </a:lnTo>
                <a:lnTo>
                  <a:pt x="84091" y="98082"/>
                </a:lnTo>
                <a:lnTo>
                  <a:pt x="83861" y="96951"/>
                </a:lnTo>
                <a:lnTo>
                  <a:pt x="35323" y="96951"/>
                </a:lnTo>
                <a:lnTo>
                  <a:pt x="46538" y="81876"/>
                </a:lnTo>
                <a:lnTo>
                  <a:pt x="69055" y="43700"/>
                </a:lnTo>
                <a:lnTo>
                  <a:pt x="70351" y="33769"/>
                </a:lnTo>
                <a:lnTo>
                  <a:pt x="70299" y="28955"/>
                </a:lnTo>
                <a:lnTo>
                  <a:pt x="69330" y="21742"/>
                </a:lnTo>
                <a:close/>
              </a:path>
              <a:path w="85090" h="118110">
                <a:moveTo>
                  <a:pt x="79215" y="91084"/>
                </a:moveTo>
                <a:lnTo>
                  <a:pt x="35323" y="96951"/>
                </a:lnTo>
                <a:lnTo>
                  <a:pt x="83861" y="96951"/>
                </a:lnTo>
                <a:lnTo>
                  <a:pt x="79215" y="91084"/>
                </a:lnTo>
                <a:close/>
              </a:path>
              <a:path w="85090" h="118110">
                <a:moveTo>
                  <a:pt x="37203" y="0"/>
                </a:moveTo>
                <a:lnTo>
                  <a:pt x="1084" y="14986"/>
                </a:lnTo>
                <a:lnTo>
                  <a:pt x="0" y="21742"/>
                </a:lnTo>
                <a:lnTo>
                  <a:pt x="100" y="22783"/>
                </a:lnTo>
                <a:lnTo>
                  <a:pt x="4107" y="33769"/>
                </a:lnTo>
                <a:lnTo>
                  <a:pt x="5377" y="33604"/>
                </a:lnTo>
                <a:lnTo>
                  <a:pt x="6342" y="33019"/>
                </a:lnTo>
                <a:lnTo>
                  <a:pt x="8742" y="30886"/>
                </a:lnTo>
                <a:lnTo>
                  <a:pt x="10266" y="29692"/>
                </a:lnTo>
                <a:lnTo>
                  <a:pt x="29824" y="21742"/>
                </a:lnTo>
                <a:lnTo>
                  <a:pt x="69330" y="21742"/>
                </a:lnTo>
                <a:lnTo>
                  <a:pt x="69258" y="21208"/>
                </a:lnTo>
                <a:lnTo>
                  <a:pt x="42359" y="63"/>
                </a:lnTo>
                <a:lnTo>
                  <a:pt x="37203" y="0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466075" y="3469551"/>
            <a:ext cx="27305" cy="27940"/>
          </a:xfrm>
          <a:custGeom>
            <a:avLst/>
            <a:gdLst/>
            <a:ahLst/>
            <a:cxnLst/>
            <a:rect l="l" t="t" r="r" b="b"/>
            <a:pathLst>
              <a:path w="27305" h="27939">
                <a:moveTo>
                  <a:pt x="16573" y="0"/>
                </a:moveTo>
                <a:lnTo>
                  <a:pt x="6934" y="1295"/>
                </a:lnTo>
                <a:lnTo>
                  <a:pt x="3683" y="2667"/>
                </a:lnTo>
                <a:lnTo>
                  <a:pt x="444" y="6832"/>
                </a:lnTo>
                <a:lnTo>
                  <a:pt x="0" y="10566"/>
                </a:lnTo>
                <a:lnTo>
                  <a:pt x="1384" y="21005"/>
                </a:lnTo>
                <a:lnTo>
                  <a:pt x="2768" y="24320"/>
                </a:lnTo>
                <a:lnTo>
                  <a:pt x="6921" y="27444"/>
                </a:lnTo>
                <a:lnTo>
                  <a:pt x="10363" y="27901"/>
                </a:lnTo>
                <a:lnTo>
                  <a:pt x="20002" y="26606"/>
                </a:lnTo>
                <a:lnTo>
                  <a:pt x="23228" y="25247"/>
                </a:lnTo>
                <a:lnTo>
                  <a:pt x="26466" y="21069"/>
                </a:lnTo>
                <a:lnTo>
                  <a:pt x="26911" y="17360"/>
                </a:lnTo>
                <a:lnTo>
                  <a:pt x="25527" y="6921"/>
                </a:lnTo>
                <a:lnTo>
                  <a:pt x="24142" y="3594"/>
                </a:lnTo>
                <a:lnTo>
                  <a:pt x="19989" y="469"/>
                </a:lnTo>
                <a:lnTo>
                  <a:pt x="16573" y="0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2774188" y="2961004"/>
            <a:ext cx="1793239" cy="1417955"/>
          </a:xfrm>
          <a:custGeom>
            <a:avLst/>
            <a:gdLst/>
            <a:ahLst/>
            <a:cxnLst/>
            <a:rect l="l" t="t" r="r" b="b"/>
            <a:pathLst>
              <a:path w="1793239" h="1417954">
                <a:moveTo>
                  <a:pt x="190906" y="0"/>
                </a:moveTo>
                <a:lnTo>
                  <a:pt x="162077" y="177419"/>
                </a:lnTo>
                <a:lnTo>
                  <a:pt x="148158" y="277152"/>
                </a:lnTo>
                <a:lnTo>
                  <a:pt x="133400" y="381330"/>
                </a:lnTo>
                <a:lnTo>
                  <a:pt x="114592" y="506603"/>
                </a:lnTo>
                <a:lnTo>
                  <a:pt x="0" y="1161770"/>
                </a:lnTo>
                <a:lnTo>
                  <a:pt x="535406" y="1254239"/>
                </a:lnTo>
                <a:lnTo>
                  <a:pt x="1626806" y="1417828"/>
                </a:lnTo>
                <a:lnTo>
                  <a:pt x="1665541" y="1153706"/>
                </a:lnTo>
                <a:lnTo>
                  <a:pt x="1698383" y="943686"/>
                </a:lnTo>
                <a:lnTo>
                  <a:pt x="1712760" y="853236"/>
                </a:lnTo>
                <a:lnTo>
                  <a:pt x="1735886" y="732828"/>
                </a:lnTo>
                <a:lnTo>
                  <a:pt x="1745195" y="676516"/>
                </a:lnTo>
                <a:lnTo>
                  <a:pt x="1762582" y="566508"/>
                </a:lnTo>
                <a:lnTo>
                  <a:pt x="1775053" y="482028"/>
                </a:lnTo>
                <a:lnTo>
                  <a:pt x="1778558" y="448183"/>
                </a:lnTo>
                <a:lnTo>
                  <a:pt x="1792706" y="233997"/>
                </a:lnTo>
                <a:lnTo>
                  <a:pt x="190906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774188" y="2961004"/>
            <a:ext cx="1792706" cy="1417828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2774188" y="2961004"/>
            <a:ext cx="1793239" cy="1417955"/>
          </a:xfrm>
          <a:custGeom>
            <a:avLst/>
            <a:gdLst/>
            <a:ahLst/>
            <a:cxnLst/>
            <a:rect l="l" t="t" r="r" b="b"/>
            <a:pathLst>
              <a:path w="1793239" h="1417954">
                <a:moveTo>
                  <a:pt x="190906" y="0"/>
                </a:moveTo>
                <a:lnTo>
                  <a:pt x="162077" y="177419"/>
                </a:lnTo>
                <a:lnTo>
                  <a:pt x="148158" y="277152"/>
                </a:lnTo>
                <a:lnTo>
                  <a:pt x="133400" y="381330"/>
                </a:lnTo>
                <a:lnTo>
                  <a:pt x="114592" y="506603"/>
                </a:lnTo>
                <a:lnTo>
                  <a:pt x="0" y="1161770"/>
                </a:lnTo>
                <a:lnTo>
                  <a:pt x="535406" y="1254239"/>
                </a:lnTo>
                <a:lnTo>
                  <a:pt x="1626806" y="1417828"/>
                </a:lnTo>
                <a:lnTo>
                  <a:pt x="1665541" y="1153706"/>
                </a:lnTo>
                <a:lnTo>
                  <a:pt x="1698383" y="943686"/>
                </a:lnTo>
                <a:lnTo>
                  <a:pt x="1712760" y="853236"/>
                </a:lnTo>
                <a:lnTo>
                  <a:pt x="1735886" y="732828"/>
                </a:lnTo>
                <a:lnTo>
                  <a:pt x="1745195" y="676516"/>
                </a:lnTo>
                <a:lnTo>
                  <a:pt x="1762582" y="566508"/>
                </a:lnTo>
                <a:lnTo>
                  <a:pt x="1775053" y="482028"/>
                </a:lnTo>
                <a:lnTo>
                  <a:pt x="1778558" y="448183"/>
                </a:lnTo>
                <a:lnTo>
                  <a:pt x="1792706" y="233997"/>
                </a:lnTo>
                <a:lnTo>
                  <a:pt x="190906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3025584" y="3143288"/>
            <a:ext cx="1230363" cy="45219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2973933" y="3665778"/>
            <a:ext cx="117475" cy="127635"/>
          </a:xfrm>
          <a:custGeom>
            <a:avLst/>
            <a:gdLst/>
            <a:ahLst/>
            <a:cxnLst/>
            <a:rect l="l" t="t" r="r" b="b"/>
            <a:pathLst>
              <a:path w="117475" h="127635">
                <a:moveTo>
                  <a:pt x="3695" y="84785"/>
                </a:moveTo>
                <a:lnTo>
                  <a:pt x="0" y="98996"/>
                </a:lnTo>
                <a:lnTo>
                  <a:pt x="190" y="100507"/>
                </a:lnTo>
                <a:lnTo>
                  <a:pt x="35191" y="116027"/>
                </a:lnTo>
                <a:lnTo>
                  <a:pt x="41059" y="116230"/>
                </a:lnTo>
                <a:lnTo>
                  <a:pt x="52069" y="114960"/>
                </a:lnTo>
                <a:lnTo>
                  <a:pt x="74995" y="97155"/>
                </a:lnTo>
                <a:lnTo>
                  <a:pt x="35217" y="97155"/>
                </a:lnTo>
                <a:lnTo>
                  <a:pt x="32384" y="97066"/>
                </a:lnTo>
                <a:lnTo>
                  <a:pt x="6095" y="85572"/>
                </a:lnTo>
                <a:lnTo>
                  <a:pt x="5181" y="85026"/>
                </a:lnTo>
                <a:lnTo>
                  <a:pt x="3695" y="84785"/>
                </a:lnTo>
                <a:close/>
              </a:path>
              <a:path w="117475" h="127635">
                <a:moveTo>
                  <a:pt x="21742" y="45224"/>
                </a:moveTo>
                <a:lnTo>
                  <a:pt x="17373" y="55956"/>
                </a:lnTo>
                <a:lnTo>
                  <a:pt x="17373" y="59143"/>
                </a:lnTo>
                <a:lnTo>
                  <a:pt x="34162" y="64185"/>
                </a:lnTo>
                <a:lnTo>
                  <a:pt x="37630" y="65176"/>
                </a:lnTo>
                <a:lnTo>
                  <a:pt x="51714" y="81737"/>
                </a:lnTo>
                <a:lnTo>
                  <a:pt x="50888" y="86639"/>
                </a:lnTo>
                <a:lnTo>
                  <a:pt x="35217" y="97155"/>
                </a:lnTo>
                <a:lnTo>
                  <a:pt x="74995" y="97155"/>
                </a:lnTo>
                <a:lnTo>
                  <a:pt x="76542" y="93256"/>
                </a:lnTo>
                <a:lnTo>
                  <a:pt x="77913" y="85026"/>
                </a:lnTo>
                <a:lnTo>
                  <a:pt x="77965" y="81216"/>
                </a:lnTo>
                <a:lnTo>
                  <a:pt x="76644" y="75069"/>
                </a:lnTo>
                <a:lnTo>
                  <a:pt x="56857" y="57861"/>
                </a:lnTo>
                <a:lnTo>
                  <a:pt x="56895" y="57594"/>
                </a:lnTo>
                <a:lnTo>
                  <a:pt x="76060" y="47612"/>
                </a:lnTo>
                <a:lnTo>
                  <a:pt x="39027" y="47612"/>
                </a:lnTo>
                <a:lnTo>
                  <a:pt x="36017" y="47497"/>
                </a:lnTo>
                <a:lnTo>
                  <a:pt x="23037" y="45326"/>
                </a:lnTo>
                <a:lnTo>
                  <a:pt x="21742" y="45224"/>
                </a:lnTo>
                <a:close/>
              </a:path>
              <a:path w="117475" h="127635">
                <a:moveTo>
                  <a:pt x="79462" y="17259"/>
                </a:moveTo>
                <a:lnTo>
                  <a:pt x="37211" y="17259"/>
                </a:lnTo>
                <a:lnTo>
                  <a:pt x="40081" y="17284"/>
                </a:lnTo>
                <a:lnTo>
                  <a:pt x="45681" y="18224"/>
                </a:lnTo>
                <a:lnTo>
                  <a:pt x="56400" y="32169"/>
                </a:lnTo>
                <a:lnTo>
                  <a:pt x="55676" y="36499"/>
                </a:lnTo>
                <a:lnTo>
                  <a:pt x="39027" y="47612"/>
                </a:lnTo>
                <a:lnTo>
                  <a:pt x="76060" y="47612"/>
                </a:lnTo>
                <a:lnTo>
                  <a:pt x="77012" y="46266"/>
                </a:lnTo>
                <a:lnTo>
                  <a:pt x="79705" y="40728"/>
                </a:lnTo>
                <a:lnTo>
                  <a:pt x="80657" y="37668"/>
                </a:lnTo>
                <a:lnTo>
                  <a:pt x="81891" y="30327"/>
                </a:lnTo>
                <a:lnTo>
                  <a:pt x="81876" y="25946"/>
                </a:lnTo>
                <a:lnTo>
                  <a:pt x="80111" y="18542"/>
                </a:lnTo>
                <a:lnTo>
                  <a:pt x="79462" y="17259"/>
                </a:lnTo>
                <a:close/>
              </a:path>
              <a:path w="117475" h="127635">
                <a:moveTo>
                  <a:pt x="44576" y="0"/>
                </a:moveTo>
                <a:lnTo>
                  <a:pt x="15744" y="20142"/>
                </a:lnTo>
                <a:lnTo>
                  <a:pt x="15963" y="21132"/>
                </a:lnTo>
                <a:lnTo>
                  <a:pt x="16192" y="21577"/>
                </a:lnTo>
                <a:lnTo>
                  <a:pt x="16802" y="22085"/>
                </a:lnTo>
                <a:lnTo>
                  <a:pt x="17183" y="22250"/>
                </a:lnTo>
                <a:lnTo>
                  <a:pt x="18326" y="22440"/>
                </a:lnTo>
                <a:lnTo>
                  <a:pt x="19481" y="22161"/>
                </a:lnTo>
                <a:lnTo>
                  <a:pt x="22694" y="20827"/>
                </a:lnTo>
                <a:lnTo>
                  <a:pt x="24625" y="20142"/>
                </a:lnTo>
                <a:lnTo>
                  <a:pt x="29146" y="18719"/>
                </a:lnTo>
                <a:lnTo>
                  <a:pt x="31661" y="18148"/>
                </a:lnTo>
                <a:lnTo>
                  <a:pt x="37211" y="17259"/>
                </a:lnTo>
                <a:lnTo>
                  <a:pt x="79462" y="17259"/>
                </a:lnTo>
                <a:lnTo>
                  <a:pt x="78460" y="15278"/>
                </a:lnTo>
                <a:lnTo>
                  <a:pt x="48450" y="292"/>
                </a:lnTo>
                <a:lnTo>
                  <a:pt x="44576" y="0"/>
                </a:lnTo>
                <a:close/>
              </a:path>
              <a:path w="117475" h="127635">
                <a:moveTo>
                  <a:pt x="101307" y="99021"/>
                </a:moveTo>
                <a:lnTo>
                  <a:pt x="97802" y="99364"/>
                </a:lnTo>
                <a:lnTo>
                  <a:pt x="93471" y="102400"/>
                </a:lnTo>
                <a:lnTo>
                  <a:pt x="91947" y="105841"/>
                </a:lnTo>
                <a:lnTo>
                  <a:pt x="90208" y="116230"/>
                </a:lnTo>
                <a:lnTo>
                  <a:pt x="90550" y="119799"/>
                </a:lnTo>
                <a:lnTo>
                  <a:pt x="93599" y="124002"/>
                </a:lnTo>
                <a:lnTo>
                  <a:pt x="96761" y="125450"/>
                </a:lnTo>
                <a:lnTo>
                  <a:pt x="106349" y="127063"/>
                </a:lnTo>
                <a:lnTo>
                  <a:pt x="109829" y="126707"/>
                </a:lnTo>
                <a:lnTo>
                  <a:pt x="114147" y="123672"/>
                </a:lnTo>
                <a:lnTo>
                  <a:pt x="115671" y="120256"/>
                </a:lnTo>
                <a:lnTo>
                  <a:pt x="117411" y="109867"/>
                </a:lnTo>
                <a:lnTo>
                  <a:pt x="117081" y="106286"/>
                </a:lnTo>
                <a:lnTo>
                  <a:pt x="114033" y="102069"/>
                </a:lnTo>
                <a:lnTo>
                  <a:pt x="110896" y="100622"/>
                </a:lnTo>
                <a:lnTo>
                  <a:pt x="101307" y="99021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2937243" y="3700360"/>
            <a:ext cx="1282738" cy="34978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3378200" y="2857500"/>
            <a:ext cx="939800" cy="39370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460500" y="1689100"/>
            <a:ext cx="939800" cy="40640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306398" y="2707157"/>
            <a:ext cx="167005" cy="153035"/>
          </a:xfrm>
          <a:custGeom>
            <a:avLst/>
            <a:gdLst/>
            <a:ahLst/>
            <a:cxnLst/>
            <a:rect l="l" t="t" r="r" b="b"/>
            <a:pathLst>
              <a:path w="167005" h="153035">
                <a:moveTo>
                  <a:pt x="74167" y="34582"/>
                </a:moveTo>
                <a:lnTo>
                  <a:pt x="34036" y="34582"/>
                </a:lnTo>
                <a:lnTo>
                  <a:pt x="39776" y="35775"/>
                </a:lnTo>
                <a:lnTo>
                  <a:pt x="42265" y="36868"/>
                </a:lnTo>
                <a:lnTo>
                  <a:pt x="52565" y="58559"/>
                </a:lnTo>
                <a:lnTo>
                  <a:pt x="51841" y="63766"/>
                </a:lnTo>
                <a:lnTo>
                  <a:pt x="32562" y="77076"/>
                </a:lnTo>
                <a:lnTo>
                  <a:pt x="31356" y="77419"/>
                </a:lnTo>
                <a:lnTo>
                  <a:pt x="27108" y="85585"/>
                </a:lnTo>
                <a:lnTo>
                  <a:pt x="27178" y="86309"/>
                </a:lnTo>
                <a:lnTo>
                  <a:pt x="35928" y="113969"/>
                </a:lnTo>
                <a:lnTo>
                  <a:pt x="37122" y="113969"/>
                </a:lnTo>
                <a:lnTo>
                  <a:pt x="54228" y="109143"/>
                </a:lnTo>
                <a:lnTo>
                  <a:pt x="54114" y="107962"/>
                </a:lnTo>
                <a:lnTo>
                  <a:pt x="51917" y="88722"/>
                </a:lnTo>
                <a:lnTo>
                  <a:pt x="56540" y="87464"/>
                </a:lnTo>
                <a:lnTo>
                  <a:pt x="78689" y="52285"/>
                </a:lnTo>
                <a:lnTo>
                  <a:pt x="77042" y="41744"/>
                </a:lnTo>
                <a:lnTo>
                  <a:pt x="75463" y="36995"/>
                </a:lnTo>
                <a:lnTo>
                  <a:pt x="74167" y="34582"/>
                </a:lnTo>
                <a:close/>
              </a:path>
              <a:path w="167005" h="153035">
                <a:moveTo>
                  <a:pt x="36093" y="13665"/>
                </a:moveTo>
                <a:lnTo>
                  <a:pt x="355" y="27533"/>
                </a:lnTo>
                <a:lnTo>
                  <a:pt x="0" y="30594"/>
                </a:lnTo>
                <a:lnTo>
                  <a:pt x="152" y="32283"/>
                </a:lnTo>
                <a:lnTo>
                  <a:pt x="4889" y="45034"/>
                </a:lnTo>
                <a:lnTo>
                  <a:pt x="5994" y="44856"/>
                </a:lnTo>
                <a:lnTo>
                  <a:pt x="6883" y="44386"/>
                </a:lnTo>
                <a:lnTo>
                  <a:pt x="9093" y="42710"/>
                </a:lnTo>
                <a:lnTo>
                  <a:pt x="10502" y="41744"/>
                </a:lnTo>
                <a:lnTo>
                  <a:pt x="30772" y="34582"/>
                </a:lnTo>
                <a:lnTo>
                  <a:pt x="74167" y="34582"/>
                </a:lnTo>
                <a:lnTo>
                  <a:pt x="70751" y="28219"/>
                </a:lnTo>
                <a:lnTo>
                  <a:pt x="67551" y="24498"/>
                </a:lnTo>
                <a:lnTo>
                  <a:pt x="59436" y="18402"/>
                </a:lnTo>
                <a:lnTo>
                  <a:pt x="54495" y="16243"/>
                </a:lnTo>
                <a:lnTo>
                  <a:pt x="42849" y="13703"/>
                </a:lnTo>
                <a:lnTo>
                  <a:pt x="36093" y="13665"/>
                </a:lnTo>
                <a:close/>
              </a:path>
              <a:path w="167005" h="153035">
                <a:moveTo>
                  <a:pt x="50672" y="122504"/>
                </a:moveTo>
                <a:lnTo>
                  <a:pt x="33637" y="135470"/>
                </a:lnTo>
                <a:lnTo>
                  <a:pt x="33731" y="137045"/>
                </a:lnTo>
                <a:lnTo>
                  <a:pt x="45275" y="152463"/>
                </a:lnTo>
                <a:lnTo>
                  <a:pt x="47561" y="152361"/>
                </a:lnTo>
                <a:lnTo>
                  <a:pt x="62458" y="140436"/>
                </a:lnTo>
                <a:lnTo>
                  <a:pt x="62318" y="138150"/>
                </a:lnTo>
                <a:lnTo>
                  <a:pt x="50672" y="122504"/>
                </a:lnTo>
                <a:close/>
              </a:path>
              <a:path w="167005" h="153035">
                <a:moveTo>
                  <a:pt x="162011" y="20904"/>
                </a:moveTo>
                <a:lnTo>
                  <a:pt x="118618" y="20904"/>
                </a:lnTo>
                <a:lnTo>
                  <a:pt x="121881" y="20916"/>
                </a:lnTo>
                <a:lnTo>
                  <a:pt x="127622" y="22098"/>
                </a:lnTo>
                <a:lnTo>
                  <a:pt x="140411" y="44894"/>
                </a:lnTo>
                <a:lnTo>
                  <a:pt x="139674" y="50088"/>
                </a:lnTo>
                <a:lnTo>
                  <a:pt x="120408" y="63398"/>
                </a:lnTo>
                <a:lnTo>
                  <a:pt x="119189" y="63741"/>
                </a:lnTo>
                <a:lnTo>
                  <a:pt x="114954" y="71920"/>
                </a:lnTo>
                <a:lnTo>
                  <a:pt x="115023" y="72644"/>
                </a:lnTo>
                <a:lnTo>
                  <a:pt x="123774" y="100304"/>
                </a:lnTo>
                <a:lnTo>
                  <a:pt x="124968" y="100304"/>
                </a:lnTo>
                <a:lnTo>
                  <a:pt x="142074" y="95478"/>
                </a:lnTo>
                <a:lnTo>
                  <a:pt x="141960" y="94284"/>
                </a:lnTo>
                <a:lnTo>
                  <a:pt x="139763" y="75057"/>
                </a:lnTo>
                <a:lnTo>
                  <a:pt x="144386" y="73799"/>
                </a:lnTo>
                <a:lnTo>
                  <a:pt x="166522" y="38620"/>
                </a:lnTo>
                <a:lnTo>
                  <a:pt x="164879" y="28079"/>
                </a:lnTo>
                <a:lnTo>
                  <a:pt x="163309" y="23317"/>
                </a:lnTo>
                <a:lnTo>
                  <a:pt x="162011" y="20904"/>
                </a:lnTo>
                <a:close/>
              </a:path>
              <a:path w="167005" h="153035">
                <a:moveTo>
                  <a:pt x="123926" y="0"/>
                </a:moveTo>
                <a:lnTo>
                  <a:pt x="88201" y="13855"/>
                </a:lnTo>
                <a:lnTo>
                  <a:pt x="87845" y="16929"/>
                </a:lnTo>
                <a:lnTo>
                  <a:pt x="87998" y="18605"/>
                </a:lnTo>
                <a:lnTo>
                  <a:pt x="92735" y="31356"/>
                </a:lnTo>
                <a:lnTo>
                  <a:pt x="93840" y="31191"/>
                </a:lnTo>
                <a:lnTo>
                  <a:pt x="94716" y="30721"/>
                </a:lnTo>
                <a:lnTo>
                  <a:pt x="96939" y="29032"/>
                </a:lnTo>
                <a:lnTo>
                  <a:pt x="98348" y="28079"/>
                </a:lnTo>
                <a:lnTo>
                  <a:pt x="118618" y="20904"/>
                </a:lnTo>
                <a:lnTo>
                  <a:pt x="162011" y="20904"/>
                </a:lnTo>
                <a:lnTo>
                  <a:pt x="158597" y="14554"/>
                </a:lnTo>
                <a:lnTo>
                  <a:pt x="155384" y="10833"/>
                </a:lnTo>
                <a:lnTo>
                  <a:pt x="147281" y="4724"/>
                </a:lnTo>
                <a:lnTo>
                  <a:pt x="142341" y="2565"/>
                </a:lnTo>
                <a:lnTo>
                  <a:pt x="130695" y="25"/>
                </a:lnTo>
                <a:lnTo>
                  <a:pt x="123926" y="0"/>
                </a:lnTo>
                <a:close/>
              </a:path>
              <a:path w="167005" h="153035">
                <a:moveTo>
                  <a:pt x="138506" y="108839"/>
                </a:moveTo>
                <a:lnTo>
                  <a:pt x="121482" y="121793"/>
                </a:lnTo>
                <a:lnTo>
                  <a:pt x="121577" y="123367"/>
                </a:lnTo>
                <a:lnTo>
                  <a:pt x="133121" y="138798"/>
                </a:lnTo>
                <a:lnTo>
                  <a:pt x="135407" y="138684"/>
                </a:lnTo>
                <a:lnTo>
                  <a:pt x="150304" y="126758"/>
                </a:lnTo>
                <a:lnTo>
                  <a:pt x="150164" y="124472"/>
                </a:lnTo>
                <a:lnTo>
                  <a:pt x="138506" y="10883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573606" y="2563139"/>
            <a:ext cx="996778" cy="25749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 txBox="1"/>
          <p:nvPr/>
        </p:nvSpPr>
        <p:spPr>
          <a:xfrm>
            <a:off x="1276350" y="6026150"/>
            <a:ext cx="6680200" cy="355600"/>
          </a:xfrm>
          <a:prstGeom prst="rect">
            <a:avLst/>
          </a:prstGeom>
          <a:solidFill>
            <a:srgbClr val="A4D5CA"/>
          </a:solidFill>
          <a:ln w="12700">
            <a:solidFill>
              <a:srgbClr val="778948"/>
            </a:solidFill>
          </a:ln>
        </p:spPr>
        <p:txBody>
          <a:bodyPr wrap="square" lIns="0" tIns="21590" rIns="0" bIns="0" rtlCol="0" vert="horz">
            <a:spAutoFit/>
          </a:bodyPr>
          <a:lstStyle/>
          <a:p>
            <a:pPr marL="467995">
              <a:lnSpc>
                <a:spcPct val="100000"/>
              </a:lnSpc>
              <a:spcBef>
                <a:spcPts val="170"/>
              </a:spcBef>
            </a:pPr>
            <a:r>
              <a:rPr dirty="0" sz="1800" b="1">
                <a:latin typeface="Calibri"/>
                <a:cs typeface="Calibri"/>
              </a:rPr>
              <a:t>N.B.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?</a:t>
            </a:r>
            <a:r>
              <a:rPr dirty="0" sz="1800" spc="-5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Considered</a:t>
            </a:r>
            <a:r>
              <a:rPr dirty="0" sz="1800" spc="-8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‘8’</a:t>
            </a:r>
            <a:r>
              <a:rPr dirty="0" sz="1800" spc="-8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phases</a:t>
            </a:r>
            <a:r>
              <a:rPr dirty="0" sz="1800" spc="-3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if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including</a:t>
            </a:r>
            <a:r>
              <a:rPr dirty="0" sz="1800" spc="-7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1</a:t>
            </a:r>
            <a:r>
              <a:rPr dirty="0" baseline="23148" sz="1800" spc="7" b="1">
                <a:latin typeface="Calibri"/>
                <a:cs typeface="Calibri"/>
              </a:rPr>
              <a:t>st</a:t>
            </a:r>
            <a:r>
              <a:rPr dirty="0" baseline="23148" sz="1800" spc="-22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phase</a:t>
            </a:r>
            <a:r>
              <a:rPr dirty="0" sz="1800" spc="-120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of </a:t>
            </a:r>
            <a:r>
              <a:rPr dirty="0" sz="1800" spc="-10" b="1">
                <a:latin typeface="Calibri"/>
                <a:cs typeface="Calibri"/>
              </a:rPr>
              <a:t>diastole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924800" y="12700"/>
            <a:ext cx="1206500" cy="533400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 txBox="1"/>
          <p:nvPr/>
        </p:nvSpPr>
        <p:spPr>
          <a:xfrm>
            <a:off x="2078431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15" name="object 1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16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409940" y="6629424"/>
            <a:ext cx="203200" cy="19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30" b="1">
                <a:solidFill>
                  <a:srgbClr val="002060"/>
                </a:solidFill>
                <a:latin typeface="Arial"/>
                <a:cs typeface="Arial"/>
              </a:rPr>
              <a:t>17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62800" y="5257800"/>
            <a:ext cx="1333500" cy="825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064092" y="6613921"/>
            <a:ext cx="3524250" cy="172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10">
                <a:latin typeface="Corbel"/>
                <a:cs typeface="Corbel"/>
              </a:rPr>
              <a:t>KSU </a:t>
            </a:r>
            <a:r>
              <a:rPr dirty="0" sz="1000">
                <a:latin typeface="Corbel"/>
                <a:cs typeface="Corbel"/>
              </a:rPr>
              <a:t>… </a:t>
            </a:r>
            <a:r>
              <a:rPr dirty="0" sz="1000" spc="-25">
                <a:latin typeface="Corbel"/>
                <a:cs typeface="Corbel"/>
              </a:rPr>
              <a:t>Image  </a:t>
            </a:r>
            <a:r>
              <a:rPr dirty="0" sz="1000" spc="-20">
                <a:latin typeface="Corbel"/>
                <a:cs typeface="Corbel"/>
              </a:rPr>
              <a:t> Copyright</a:t>
            </a:r>
            <a:endParaRPr sz="1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780817" y="445299"/>
            <a:ext cx="3391535" cy="292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" b="1">
                <a:latin typeface="Calibri"/>
                <a:cs typeface="Calibri"/>
              </a:rPr>
              <a:t>Mechanical</a:t>
            </a:r>
            <a:r>
              <a:rPr dirty="0" sz="1800" spc="-15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Phases</a:t>
            </a:r>
            <a:r>
              <a:rPr dirty="0" sz="1800" spc="-130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of </a:t>
            </a:r>
            <a:r>
              <a:rPr dirty="0" sz="1800" b="1">
                <a:latin typeface="Calibri"/>
                <a:cs typeface="Calibri"/>
              </a:rPr>
              <a:t>cardiac</a:t>
            </a:r>
            <a:r>
              <a:rPr dirty="0" sz="1800" spc="-6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cycle: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91917" y="991399"/>
            <a:ext cx="3576320" cy="5003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83565" algn="l"/>
              </a:tabLst>
            </a:pPr>
            <a:r>
              <a:rPr dirty="0" sz="3200" spc="-15" b="0">
                <a:solidFill>
                  <a:srgbClr val="C00000"/>
                </a:solidFill>
                <a:latin typeface="Cooper Black"/>
                <a:cs typeface="Cooper Black"/>
              </a:rPr>
              <a:t>1.	</a:t>
            </a:r>
            <a:r>
              <a:rPr dirty="0" sz="3200" spc="-35" b="0">
                <a:solidFill>
                  <a:srgbClr val="C00000"/>
                </a:solidFill>
                <a:latin typeface="Cooper Black"/>
                <a:cs typeface="Cooper Black"/>
              </a:rPr>
              <a:t>Atrial</a:t>
            </a:r>
            <a:r>
              <a:rPr dirty="0" sz="3200" spc="45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200" spc="-10" b="0">
                <a:solidFill>
                  <a:srgbClr val="C00000"/>
                </a:solidFill>
                <a:latin typeface="Cooper Black"/>
                <a:cs typeface="Cooper Black"/>
              </a:rPr>
              <a:t>Systole:</a:t>
            </a:r>
            <a:endParaRPr sz="3200">
              <a:latin typeface="Cooper Black"/>
              <a:cs typeface="Cooper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5916" y="1970404"/>
            <a:ext cx="177800" cy="17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35916" y="2491104"/>
            <a:ext cx="1778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35916" y="3011804"/>
            <a:ext cx="177800" cy="17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35916" y="3532504"/>
            <a:ext cx="177800" cy="17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35916" y="4053204"/>
            <a:ext cx="177800" cy="177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48616" y="4561204"/>
            <a:ext cx="177800" cy="177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48616" y="5081904"/>
            <a:ext cx="177800" cy="177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83220" rIns="0" bIns="0" rtlCol="0" vert="horz">
            <a:spAutoFit/>
          </a:bodyPr>
          <a:lstStyle/>
          <a:p>
            <a:pPr marL="1168400" marR="1602740">
              <a:lnSpc>
                <a:spcPct val="142400"/>
              </a:lnSpc>
            </a:pPr>
            <a:r>
              <a:rPr dirty="0" sz="2400" spc="-45"/>
              <a:t>At </a:t>
            </a:r>
            <a:r>
              <a:rPr dirty="0" sz="2400" spc="10"/>
              <a:t>end </a:t>
            </a:r>
            <a:r>
              <a:rPr dirty="0" sz="2400" spc="15"/>
              <a:t>of </a:t>
            </a:r>
            <a:r>
              <a:rPr dirty="0" sz="2400" spc="5"/>
              <a:t>ventricular diastole </a:t>
            </a:r>
            <a:r>
              <a:rPr dirty="0" sz="2400"/>
              <a:t>… </a:t>
            </a:r>
            <a:r>
              <a:rPr dirty="0" sz="2400" spc="-15"/>
              <a:t>(lasts </a:t>
            </a:r>
            <a:r>
              <a:rPr dirty="0" sz="2400" spc="-10"/>
              <a:t>0.1</a:t>
            </a:r>
            <a:r>
              <a:rPr dirty="0" sz="2400" spc="-310"/>
              <a:t> </a:t>
            </a:r>
            <a:r>
              <a:rPr dirty="0" sz="2400" spc="-15"/>
              <a:t>sec.)  </a:t>
            </a:r>
            <a:r>
              <a:rPr dirty="0" sz="2400" spc="-10"/>
              <a:t>Preceded </a:t>
            </a:r>
            <a:r>
              <a:rPr dirty="0" sz="2400" spc="15"/>
              <a:t>by </a:t>
            </a:r>
            <a:r>
              <a:rPr dirty="0" sz="2400" spc="-20"/>
              <a:t>atrial</a:t>
            </a:r>
            <a:r>
              <a:rPr dirty="0" sz="2400" spc="40"/>
              <a:t> </a:t>
            </a:r>
            <a:r>
              <a:rPr dirty="0" sz="2400" spc="5"/>
              <a:t>depolarization.</a:t>
            </a:r>
            <a:endParaRPr sz="2400"/>
          </a:p>
          <a:p>
            <a:pPr marL="1168400">
              <a:lnSpc>
                <a:spcPct val="100000"/>
              </a:lnSpc>
              <a:spcBef>
                <a:spcPts val="1220"/>
              </a:spcBef>
            </a:pPr>
            <a:r>
              <a:rPr dirty="0" sz="2400" spc="-20" b="1">
                <a:latin typeface="Calibri"/>
                <a:cs typeface="Calibri"/>
              </a:rPr>
              <a:t>Valves: </a:t>
            </a:r>
            <a:r>
              <a:rPr dirty="0" sz="2400" spc="-55"/>
              <a:t>AV- </a:t>
            </a:r>
            <a:r>
              <a:rPr dirty="0" sz="2400" spc="5"/>
              <a:t>vs </a:t>
            </a:r>
            <a:r>
              <a:rPr dirty="0" sz="2400" spc="15"/>
              <a:t>open </a:t>
            </a:r>
            <a:r>
              <a:rPr dirty="0" sz="2400" spc="-15"/>
              <a:t>(semilunar- </a:t>
            </a:r>
            <a:r>
              <a:rPr dirty="0" sz="2400" spc="5"/>
              <a:t>vs</a:t>
            </a:r>
            <a:r>
              <a:rPr dirty="0" sz="2400" spc="-155"/>
              <a:t> </a:t>
            </a:r>
            <a:r>
              <a:rPr dirty="0" sz="2400" spc="5"/>
              <a:t>closed.)</a:t>
            </a:r>
            <a:endParaRPr sz="2400">
              <a:latin typeface="Calibri"/>
              <a:cs typeface="Calibri"/>
            </a:endParaRPr>
          </a:p>
          <a:p>
            <a:pPr marL="1168400">
              <a:lnSpc>
                <a:spcPct val="100000"/>
              </a:lnSpc>
              <a:spcBef>
                <a:spcPts val="1220"/>
              </a:spcBef>
            </a:pPr>
            <a:r>
              <a:rPr dirty="0" sz="2400" spc="-10" b="1">
                <a:latin typeface="Calibri"/>
                <a:cs typeface="Calibri"/>
              </a:rPr>
              <a:t>Volume </a:t>
            </a:r>
            <a:r>
              <a:rPr dirty="0" sz="2400" b="1">
                <a:latin typeface="Calibri"/>
                <a:cs typeface="Calibri"/>
              </a:rPr>
              <a:t>changes: </a:t>
            </a:r>
            <a:r>
              <a:rPr dirty="0" sz="2400" spc="-30"/>
              <a:t>Tops </a:t>
            </a:r>
            <a:r>
              <a:rPr dirty="0" sz="2400" spc="-5"/>
              <a:t>off </a:t>
            </a:r>
            <a:r>
              <a:rPr dirty="0" sz="2400" spc="-15"/>
              <a:t>last </a:t>
            </a:r>
            <a:r>
              <a:rPr dirty="0" sz="2400" spc="-20"/>
              <a:t>27-30% </a:t>
            </a:r>
            <a:r>
              <a:rPr dirty="0" sz="2400" spc="15"/>
              <a:t>of </a:t>
            </a:r>
            <a:r>
              <a:rPr dirty="0" sz="2400" spc="5"/>
              <a:t>ventricular</a:t>
            </a:r>
            <a:r>
              <a:rPr dirty="0" sz="2400" spc="-320"/>
              <a:t> </a:t>
            </a:r>
            <a:r>
              <a:rPr dirty="0" sz="2400" spc="15"/>
              <a:t>filling.</a:t>
            </a:r>
            <a:endParaRPr sz="2400">
              <a:latin typeface="Calibri"/>
              <a:cs typeface="Calibri"/>
            </a:endParaRPr>
          </a:p>
          <a:p>
            <a:pPr marL="1168400">
              <a:lnSpc>
                <a:spcPct val="100000"/>
              </a:lnSpc>
              <a:spcBef>
                <a:spcPts val="1220"/>
              </a:spcBef>
            </a:pPr>
            <a:r>
              <a:rPr dirty="0" sz="2400" spc="30" b="1">
                <a:latin typeface="Calibri"/>
                <a:cs typeface="Calibri"/>
              </a:rPr>
              <a:t>Pressurechanges: </a:t>
            </a:r>
            <a:r>
              <a:rPr dirty="0" sz="2400"/>
              <a:t>↑ </a:t>
            </a:r>
            <a:r>
              <a:rPr dirty="0" sz="2400" spc="-25"/>
              <a:t>Atrial</a:t>
            </a:r>
            <a:r>
              <a:rPr dirty="0" sz="2400" spc="-120"/>
              <a:t> </a:t>
            </a:r>
            <a:r>
              <a:rPr dirty="0" sz="2400" spc="-10"/>
              <a:t>pressure.</a:t>
            </a:r>
            <a:endParaRPr sz="2400">
              <a:latin typeface="Calibri"/>
              <a:cs typeface="Calibri"/>
            </a:endParaRPr>
          </a:p>
          <a:p>
            <a:pPr marL="1168400">
              <a:lnSpc>
                <a:spcPct val="100000"/>
              </a:lnSpc>
              <a:spcBef>
                <a:spcPts val="1120"/>
              </a:spcBef>
            </a:pPr>
            <a:r>
              <a:rPr dirty="0" sz="2400" spc="5" b="1">
                <a:latin typeface="Calibri"/>
                <a:cs typeface="Calibri"/>
              </a:rPr>
              <a:t>4</a:t>
            </a:r>
            <a:r>
              <a:rPr dirty="0" baseline="24305" sz="2400" spc="7" b="1">
                <a:latin typeface="Calibri"/>
                <a:cs typeface="Calibri"/>
              </a:rPr>
              <a:t>th </a:t>
            </a:r>
            <a:r>
              <a:rPr dirty="0" sz="2400" spc="5" b="1">
                <a:latin typeface="Calibri"/>
                <a:cs typeface="Calibri"/>
              </a:rPr>
              <a:t>Heart </a:t>
            </a:r>
            <a:r>
              <a:rPr dirty="0" sz="2400" spc="10" b="1">
                <a:latin typeface="Calibri"/>
                <a:cs typeface="Calibri"/>
              </a:rPr>
              <a:t>sound</a:t>
            </a:r>
            <a:r>
              <a:rPr dirty="0" sz="2400" spc="-170" b="1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heard.</a:t>
            </a:r>
            <a:endParaRPr sz="2400">
              <a:latin typeface="Calibri"/>
              <a:cs typeface="Calibri"/>
            </a:endParaRPr>
          </a:p>
          <a:p>
            <a:pPr marL="1168400" marR="188595">
              <a:lnSpc>
                <a:spcPct val="100699"/>
              </a:lnSpc>
              <a:spcBef>
                <a:spcPts val="1200"/>
              </a:spcBef>
            </a:pPr>
            <a:r>
              <a:rPr dirty="0" sz="2400" spc="15"/>
              <a:t>Blood </a:t>
            </a:r>
            <a:r>
              <a:rPr dirty="0" sz="2400"/>
              <a:t>arriving </a:t>
            </a:r>
            <a:r>
              <a:rPr dirty="0" sz="2400" spc="10"/>
              <a:t>the </a:t>
            </a:r>
            <a:r>
              <a:rPr dirty="0" sz="2400" spc="-10"/>
              <a:t>heart can’t </a:t>
            </a:r>
            <a:r>
              <a:rPr dirty="0" sz="2400" spc="5"/>
              <a:t>enter </a:t>
            </a:r>
            <a:r>
              <a:rPr dirty="0" sz="2400" spc="-20"/>
              <a:t>atria, </a:t>
            </a:r>
            <a:r>
              <a:rPr dirty="0" sz="2400" spc="20"/>
              <a:t>it </a:t>
            </a:r>
            <a:r>
              <a:rPr dirty="0" sz="2400"/>
              <a:t>flows </a:t>
            </a:r>
            <a:r>
              <a:rPr dirty="0" sz="2400" spc="-10"/>
              <a:t>back</a:t>
            </a:r>
            <a:r>
              <a:rPr dirty="0" sz="2400" spc="-300"/>
              <a:t> </a:t>
            </a:r>
            <a:r>
              <a:rPr dirty="0" sz="2400" spc="15"/>
              <a:t>up  </a:t>
            </a:r>
            <a:r>
              <a:rPr dirty="0" sz="2400" spc="5"/>
              <a:t>jugular</a:t>
            </a:r>
            <a:r>
              <a:rPr dirty="0" sz="2400" spc="-165"/>
              <a:t> </a:t>
            </a:r>
            <a:r>
              <a:rPr dirty="0" sz="2400" spc="20"/>
              <a:t>vein.</a:t>
            </a:r>
            <a:endParaRPr sz="2400"/>
          </a:p>
        </p:txBody>
      </p:sp>
      <p:sp>
        <p:nvSpPr>
          <p:cNvPr id="18" name="object 18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064092" y="6469905"/>
            <a:ext cx="6549390" cy="353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55"/>
              </a:spcBef>
            </a:pPr>
            <a:r>
              <a:rPr dirty="0" sz="1200" spc="30" b="1">
                <a:solidFill>
                  <a:srgbClr val="002060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21346" y="1684794"/>
            <a:ext cx="165100" cy="16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21346" y="2167394"/>
            <a:ext cx="1651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21346" y="2649994"/>
            <a:ext cx="165100" cy="16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21346" y="3145294"/>
            <a:ext cx="165100" cy="16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21346" y="3627894"/>
            <a:ext cx="165100" cy="165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21346" y="4123194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76946" y="4605794"/>
            <a:ext cx="127000" cy="139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676946" y="5062994"/>
            <a:ext cx="127000" cy="139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21346" y="5520198"/>
            <a:ext cx="165100" cy="165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21346" y="5951998"/>
            <a:ext cx="139700" cy="152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676946" y="1423306"/>
            <a:ext cx="6941820" cy="5067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43900"/>
              </a:lnSpc>
            </a:pPr>
            <a:r>
              <a:rPr dirty="0" sz="2200" spc="-40">
                <a:latin typeface="Calibri"/>
                <a:cs typeface="Calibri"/>
              </a:rPr>
              <a:t>At </a:t>
            </a:r>
            <a:r>
              <a:rPr dirty="0" sz="2200" spc="35">
                <a:latin typeface="Calibri"/>
                <a:cs typeface="Calibri"/>
              </a:rPr>
              <a:t>beginningof </a:t>
            </a:r>
            <a:r>
              <a:rPr dirty="0" sz="2200" spc="5">
                <a:latin typeface="Calibri"/>
                <a:cs typeface="Calibri"/>
              </a:rPr>
              <a:t>ventricular </a:t>
            </a:r>
            <a:r>
              <a:rPr dirty="0" sz="2200" spc="10">
                <a:latin typeface="Calibri"/>
                <a:cs typeface="Calibri"/>
              </a:rPr>
              <a:t>systole </a:t>
            </a:r>
            <a:r>
              <a:rPr dirty="0" sz="2200">
                <a:latin typeface="Calibri"/>
                <a:cs typeface="Calibri"/>
              </a:rPr>
              <a:t>… </a:t>
            </a:r>
            <a:r>
              <a:rPr dirty="0" sz="2200" spc="5">
                <a:latin typeface="Calibri"/>
                <a:cs typeface="Calibri"/>
              </a:rPr>
              <a:t>(Lasts </a:t>
            </a:r>
            <a:r>
              <a:rPr dirty="0" sz="2200">
                <a:latin typeface="Symbol"/>
                <a:cs typeface="Symbol"/>
              </a:rPr>
              <a:t></a:t>
            </a:r>
            <a:r>
              <a:rPr dirty="0" sz="2200">
                <a:latin typeface="Times New Roman"/>
                <a:cs typeface="Times New Roman"/>
              </a:rPr>
              <a:t> </a:t>
            </a:r>
            <a:r>
              <a:rPr dirty="0" sz="2200">
                <a:latin typeface="Calibri"/>
                <a:cs typeface="Calibri"/>
              </a:rPr>
              <a:t>0.04 </a:t>
            </a:r>
            <a:r>
              <a:rPr dirty="0" sz="2200" spc="10">
                <a:latin typeface="Calibri"/>
                <a:cs typeface="Calibri"/>
              </a:rPr>
              <a:t>sec.)  </a:t>
            </a:r>
            <a:r>
              <a:rPr dirty="0" sz="2200">
                <a:latin typeface="Calibri"/>
                <a:cs typeface="Calibri"/>
              </a:rPr>
              <a:t>Period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between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closure</a:t>
            </a:r>
            <a:r>
              <a:rPr dirty="0" sz="2200" spc="-195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of</a:t>
            </a:r>
            <a:r>
              <a:rPr dirty="0" sz="2200" spc="-70">
                <a:latin typeface="Calibri"/>
                <a:cs typeface="Calibri"/>
              </a:rPr>
              <a:t> </a:t>
            </a:r>
            <a:r>
              <a:rPr dirty="0" sz="2200" spc="-75">
                <a:latin typeface="Calibri"/>
                <a:cs typeface="Calibri"/>
              </a:rPr>
              <a:t>AV-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vs</a:t>
            </a:r>
            <a:r>
              <a:rPr dirty="0" sz="2200" spc="4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&amp; </a:t>
            </a:r>
            <a:r>
              <a:rPr dirty="0" sz="2200" spc="50">
                <a:latin typeface="Calibri"/>
                <a:cs typeface="Calibri"/>
              </a:rPr>
              <a:t>openingof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Semilunar-</a:t>
            </a:r>
            <a:r>
              <a:rPr dirty="0" sz="2200" spc="-175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vs.  </a:t>
            </a:r>
            <a:r>
              <a:rPr dirty="0" sz="2200">
                <a:latin typeface="Calibri"/>
                <a:cs typeface="Calibri"/>
              </a:rPr>
              <a:t>Preceded </a:t>
            </a:r>
            <a:r>
              <a:rPr dirty="0" sz="2200" spc="20">
                <a:latin typeface="Calibri"/>
                <a:cs typeface="Calibri"/>
              </a:rPr>
              <a:t>by </a:t>
            </a:r>
            <a:r>
              <a:rPr dirty="0" sz="2200" spc="5">
                <a:latin typeface="Calibri"/>
                <a:cs typeface="Calibri"/>
              </a:rPr>
              <a:t>ventricular</a:t>
            </a:r>
            <a:r>
              <a:rPr dirty="0" sz="2200" spc="-350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depolarization.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dirty="0" sz="2200" spc="-5">
                <a:latin typeface="Calibri"/>
                <a:cs typeface="Calibri"/>
              </a:rPr>
              <a:t>Starts with </a:t>
            </a:r>
            <a:r>
              <a:rPr dirty="0" sz="2200" spc="10" u="sng">
                <a:latin typeface="Calibri"/>
                <a:cs typeface="Calibri"/>
              </a:rPr>
              <a:t>closure </a:t>
            </a:r>
            <a:r>
              <a:rPr dirty="0" sz="2200" spc="20">
                <a:latin typeface="Calibri"/>
                <a:cs typeface="Calibri"/>
              </a:rPr>
              <a:t>of </a:t>
            </a:r>
            <a:r>
              <a:rPr dirty="0" sz="2200" spc="-75">
                <a:latin typeface="Calibri"/>
                <a:cs typeface="Calibri"/>
              </a:rPr>
              <a:t>AV-</a:t>
            </a:r>
            <a:r>
              <a:rPr dirty="0" sz="2200" spc="-235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vs.</a:t>
            </a:r>
            <a:endParaRPr sz="2200">
              <a:latin typeface="Calibri"/>
              <a:cs typeface="Calibri"/>
            </a:endParaRPr>
          </a:p>
          <a:p>
            <a:pPr marL="12700" marR="3505835">
              <a:lnSpc>
                <a:spcPts val="3900"/>
              </a:lnSpc>
              <a:spcBef>
                <a:spcPts val="240"/>
              </a:spcBef>
            </a:pPr>
            <a:r>
              <a:rPr dirty="0" sz="2200" spc="-5" b="1">
                <a:latin typeface="Calibri"/>
                <a:cs typeface="Calibri"/>
              </a:rPr>
              <a:t>1</a:t>
            </a:r>
            <a:r>
              <a:rPr dirty="0" baseline="25925" sz="2250" spc="-7" b="1">
                <a:latin typeface="Calibri"/>
                <a:cs typeface="Calibri"/>
              </a:rPr>
              <a:t>st </a:t>
            </a:r>
            <a:r>
              <a:rPr dirty="0" sz="2200" spc="5" b="1">
                <a:latin typeface="Calibri"/>
                <a:cs typeface="Calibri"/>
              </a:rPr>
              <a:t>Heart </a:t>
            </a:r>
            <a:r>
              <a:rPr dirty="0" sz="2200" spc="10" b="1">
                <a:latin typeface="Calibri"/>
                <a:cs typeface="Calibri"/>
              </a:rPr>
              <a:t>sound heard.  </a:t>
            </a:r>
            <a:r>
              <a:rPr dirty="0" sz="2200" spc="-20" b="1">
                <a:latin typeface="Calibri"/>
                <a:cs typeface="Calibri"/>
              </a:rPr>
              <a:t>Ventricle </a:t>
            </a:r>
            <a:r>
              <a:rPr dirty="0" sz="2200" spc="-25" b="1">
                <a:latin typeface="Calibri"/>
                <a:cs typeface="Calibri"/>
              </a:rPr>
              <a:t>is </a:t>
            </a:r>
            <a:r>
              <a:rPr dirty="0" sz="2200" b="1">
                <a:latin typeface="Calibri"/>
                <a:cs typeface="Calibri"/>
              </a:rPr>
              <a:t>a </a:t>
            </a:r>
            <a:r>
              <a:rPr dirty="0" sz="2200" spc="-10" b="1">
                <a:latin typeface="Calibri"/>
                <a:cs typeface="Calibri"/>
              </a:rPr>
              <a:t>closed</a:t>
            </a:r>
            <a:r>
              <a:rPr dirty="0" sz="2200" spc="70" b="1">
                <a:latin typeface="Calibri"/>
                <a:cs typeface="Calibri"/>
              </a:rPr>
              <a:t> </a:t>
            </a:r>
            <a:r>
              <a:rPr dirty="0" sz="2200" spc="-25" b="1">
                <a:latin typeface="Calibri"/>
                <a:cs typeface="Calibri"/>
              </a:rPr>
              <a:t>chamber.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820"/>
              </a:spcBef>
            </a:pPr>
            <a:r>
              <a:rPr dirty="0" sz="2000" spc="-5">
                <a:latin typeface="Calibri"/>
                <a:cs typeface="Calibri"/>
              </a:rPr>
              <a:t>Volume </a:t>
            </a:r>
            <a:r>
              <a:rPr dirty="0" sz="2000" spc="20">
                <a:latin typeface="Calibri"/>
                <a:cs typeface="Calibri"/>
              </a:rPr>
              <a:t>in </a:t>
            </a:r>
            <a:r>
              <a:rPr dirty="0" sz="2000" spc="10">
                <a:latin typeface="Calibri"/>
                <a:cs typeface="Calibri"/>
              </a:rPr>
              <a:t>ventricle</a:t>
            </a:r>
            <a:r>
              <a:rPr dirty="0" sz="2000" spc="-3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= </a:t>
            </a:r>
            <a:r>
              <a:rPr dirty="0" sz="2000" spc="15" b="1">
                <a:latin typeface="Calibri"/>
                <a:cs typeface="Calibri"/>
              </a:rPr>
              <a:t>EDV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dirty="0" sz="2000" spc="-5">
                <a:latin typeface="Calibri"/>
                <a:cs typeface="Calibri"/>
              </a:rPr>
              <a:t>Ventricle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10">
                <a:latin typeface="Calibri"/>
                <a:cs typeface="Calibri"/>
              </a:rPr>
              <a:t>contracts</a:t>
            </a:r>
            <a:r>
              <a:rPr dirty="0" sz="2000" spc="-145">
                <a:latin typeface="Calibri"/>
                <a:cs typeface="Calibri"/>
              </a:rPr>
              <a:t> </a:t>
            </a:r>
            <a:r>
              <a:rPr dirty="0" sz="2000" spc="10">
                <a:latin typeface="Calibri"/>
                <a:cs typeface="Calibri"/>
              </a:rPr>
              <a:t>with</a:t>
            </a:r>
            <a:r>
              <a:rPr dirty="0" sz="2000" spc="-114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no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5">
                <a:latin typeface="Calibri"/>
                <a:cs typeface="Calibri"/>
              </a:rPr>
              <a:t>changes</a:t>
            </a:r>
            <a:r>
              <a:rPr dirty="0" sz="2000" spc="-145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in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volume.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200" spc="-10">
                <a:latin typeface="Calibri"/>
                <a:cs typeface="Calibri"/>
              </a:rPr>
              <a:t>Ventricular </a:t>
            </a:r>
            <a:r>
              <a:rPr dirty="0" sz="2200" spc="25">
                <a:latin typeface="Calibri"/>
                <a:cs typeface="Calibri"/>
              </a:rPr>
              <a:t>pressure</a:t>
            </a:r>
            <a:r>
              <a:rPr dirty="0" sz="2200" spc="-3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↑</a:t>
            </a:r>
            <a:endParaRPr sz="2000">
              <a:latin typeface="Calibri"/>
              <a:cs typeface="Calibri"/>
            </a:endParaRPr>
          </a:p>
          <a:p>
            <a:pPr marL="12700" marR="177165">
              <a:lnSpc>
                <a:spcPct val="102299"/>
              </a:lnSpc>
              <a:spcBef>
                <a:spcPts val="500"/>
              </a:spcBef>
            </a:pPr>
            <a:r>
              <a:rPr dirty="0" sz="2000" spc="10">
                <a:latin typeface="Calibri"/>
                <a:cs typeface="Calibri"/>
              </a:rPr>
              <a:t>A</a:t>
            </a:r>
            <a:r>
              <a:rPr dirty="0" sz="2200" spc="10">
                <a:latin typeface="Calibri"/>
                <a:cs typeface="Calibri"/>
              </a:rPr>
              <a:t>ortic</a:t>
            </a:r>
            <a:r>
              <a:rPr dirty="0" sz="2200" spc="-3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v</a:t>
            </a:r>
            <a:r>
              <a:rPr dirty="0" sz="2200" spc="-100">
                <a:latin typeface="Calibri"/>
                <a:cs typeface="Calibri"/>
              </a:rPr>
              <a:t> </a:t>
            </a:r>
            <a:r>
              <a:rPr dirty="0" sz="2200" spc="20" u="sng">
                <a:latin typeface="Calibri"/>
                <a:cs typeface="Calibri"/>
              </a:rPr>
              <a:t>opens</a:t>
            </a:r>
            <a:r>
              <a:rPr dirty="0" sz="2200" spc="-65" u="sng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at</a:t>
            </a:r>
            <a:r>
              <a:rPr dirty="0" sz="2200" spc="-14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the </a:t>
            </a:r>
            <a:r>
              <a:rPr dirty="0" sz="2200" spc="15">
                <a:latin typeface="Calibri"/>
                <a:cs typeface="Calibri"/>
              </a:rPr>
              <a:t>end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of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this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 spc="25">
                <a:latin typeface="Calibri"/>
                <a:cs typeface="Calibri"/>
              </a:rPr>
              <a:t>phase,</a:t>
            </a:r>
            <a:r>
              <a:rPr dirty="0" sz="2200" spc="-155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when</a:t>
            </a:r>
            <a:r>
              <a:rPr dirty="0" sz="2200" spc="-160">
                <a:latin typeface="Calibri"/>
                <a:cs typeface="Calibri"/>
              </a:rPr>
              <a:t> </a:t>
            </a:r>
            <a:r>
              <a:rPr dirty="0" sz="2200" spc="-114">
                <a:latin typeface="Calibri"/>
                <a:cs typeface="Calibri"/>
              </a:rPr>
              <a:t>LV</a:t>
            </a:r>
            <a:r>
              <a:rPr dirty="0" sz="2200" spc="145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exceeds</a:t>
            </a:r>
            <a:r>
              <a:rPr dirty="0" sz="2200" spc="-150">
                <a:latin typeface="Calibri"/>
                <a:cs typeface="Calibri"/>
              </a:rPr>
              <a:t> </a:t>
            </a:r>
            <a:r>
              <a:rPr dirty="0" sz="2200" spc="-15">
                <a:latin typeface="Calibri"/>
                <a:cs typeface="Calibri"/>
              </a:rPr>
              <a:t>80  </a:t>
            </a:r>
            <a:r>
              <a:rPr dirty="0" sz="2200" spc="10">
                <a:latin typeface="Calibri"/>
                <a:cs typeface="Calibri"/>
              </a:rPr>
              <a:t>mmHg.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09940" y="6629424"/>
            <a:ext cx="203200" cy="19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30" b="1">
                <a:solidFill>
                  <a:srgbClr val="002060"/>
                </a:solidFill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79749" y="382943"/>
            <a:ext cx="3391535" cy="292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" b="1">
                <a:latin typeface="Calibri"/>
                <a:cs typeface="Calibri"/>
              </a:rPr>
              <a:t>Mechanical</a:t>
            </a:r>
            <a:r>
              <a:rPr dirty="0" sz="1800" spc="-15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Phases</a:t>
            </a:r>
            <a:r>
              <a:rPr dirty="0" sz="1800" spc="-130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of </a:t>
            </a:r>
            <a:r>
              <a:rPr dirty="0" sz="1800" b="1">
                <a:latin typeface="Calibri"/>
                <a:cs typeface="Calibri"/>
              </a:rPr>
              <a:t>cardiac</a:t>
            </a:r>
            <a:r>
              <a:rPr dirty="0" sz="1800" spc="-6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cycle: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22348" y="929043"/>
            <a:ext cx="7500620" cy="4876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83565" algn="l"/>
              </a:tabLst>
            </a:pPr>
            <a:r>
              <a:rPr dirty="0" sz="3200" spc="-15" b="0">
                <a:solidFill>
                  <a:srgbClr val="C00000"/>
                </a:solidFill>
                <a:latin typeface="Cooper Black"/>
                <a:cs typeface="Cooper Black"/>
              </a:rPr>
              <a:t>2.	</a:t>
            </a:r>
            <a:r>
              <a:rPr dirty="0" sz="3200" spc="-25" b="0">
                <a:solidFill>
                  <a:srgbClr val="C00000"/>
                </a:solidFill>
                <a:latin typeface="Cooper Black"/>
                <a:cs typeface="Cooper Black"/>
              </a:rPr>
              <a:t>Isovolumetric </a:t>
            </a:r>
            <a:r>
              <a:rPr dirty="0" sz="3200" spc="-15" b="0">
                <a:solidFill>
                  <a:srgbClr val="C00000"/>
                </a:solidFill>
                <a:latin typeface="Cooper Black"/>
                <a:cs typeface="Cooper Black"/>
              </a:rPr>
              <a:t>Contraction</a:t>
            </a:r>
            <a:r>
              <a:rPr dirty="0" sz="3200" spc="175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200" spc="-5" b="0">
                <a:solidFill>
                  <a:srgbClr val="C00000"/>
                </a:solidFill>
                <a:latin typeface="Cooper Black"/>
                <a:cs typeface="Cooper Black"/>
              </a:rPr>
              <a:t>Phase:</a:t>
            </a:r>
            <a:endParaRPr sz="3200">
              <a:latin typeface="Cooper Black"/>
              <a:cs typeface="Cooper Black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2064092" y="6613921"/>
            <a:ext cx="2524125" cy="172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15135" y="1658124"/>
            <a:ext cx="2403475" cy="2235200"/>
          </a:xfrm>
          <a:custGeom>
            <a:avLst/>
            <a:gdLst/>
            <a:ahLst/>
            <a:cxnLst/>
            <a:rect l="l" t="t" r="r" b="b"/>
            <a:pathLst>
              <a:path w="2403475" h="2235200">
                <a:moveTo>
                  <a:pt x="2162989" y="0"/>
                </a:moveTo>
                <a:lnTo>
                  <a:pt x="0" y="294855"/>
                </a:lnTo>
                <a:lnTo>
                  <a:pt x="30881" y="591045"/>
                </a:lnTo>
                <a:lnTo>
                  <a:pt x="51214" y="756589"/>
                </a:lnTo>
                <a:lnTo>
                  <a:pt x="72149" y="929589"/>
                </a:lnTo>
                <a:lnTo>
                  <a:pt x="95948" y="1138059"/>
                </a:lnTo>
                <a:lnTo>
                  <a:pt x="123710" y="1432623"/>
                </a:lnTo>
                <a:lnTo>
                  <a:pt x="199457" y="2235200"/>
                </a:lnTo>
                <a:lnTo>
                  <a:pt x="744424" y="2179929"/>
                </a:lnTo>
                <a:lnTo>
                  <a:pt x="927914" y="2159482"/>
                </a:lnTo>
                <a:lnTo>
                  <a:pt x="2403273" y="1965223"/>
                </a:lnTo>
                <a:lnTo>
                  <a:pt x="2351888" y="1526044"/>
                </a:lnTo>
                <a:lnTo>
                  <a:pt x="2313674" y="1175981"/>
                </a:lnTo>
                <a:lnTo>
                  <a:pt x="2297507" y="1025118"/>
                </a:lnTo>
                <a:lnTo>
                  <a:pt x="2281162" y="822629"/>
                </a:lnTo>
                <a:lnTo>
                  <a:pt x="2271574" y="728535"/>
                </a:lnTo>
                <a:lnTo>
                  <a:pt x="2251787" y="545109"/>
                </a:lnTo>
                <a:lnTo>
                  <a:pt x="2235467" y="404596"/>
                </a:lnTo>
                <a:lnTo>
                  <a:pt x="2226997" y="348919"/>
                </a:lnTo>
                <a:lnTo>
                  <a:pt x="216298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15135" y="1658124"/>
            <a:ext cx="2403273" cy="2235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15135" y="1658124"/>
            <a:ext cx="2403475" cy="2235200"/>
          </a:xfrm>
          <a:custGeom>
            <a:avLst/>
            <a:gdLst/>
            <a:ahLst/>
            <a:cxnLst/>
            <a:rect l="l" t="t" r="r" b="b"/>
            <a:pathLst>
              <a:path w="2403475" h="2235200">
                <a:moveTo>
                  <a:pt x="2162989" y="0"/>
                </a:moveTo>
                <a:lnTo>
                  <a:pt x="0" y="294855"/>
                </a:lnTo>
                <a:lnTo>
                  <a:pt x="30881" y="591045"/>
                </a:lnTo>
                <a:lnTo>
                  <a:pt x="51214" y="756589"/>
                </a:lnTo>
                <a:lnTo>
                  <a:pt x="72149" y="929589"/>
                </a:lnTo>
                <a:lnTo>
                  <a:pt x="95948" y="1138059"/>
                </a:lnTo>
                <a:lnTo>
                  <a:pt x="123710" y="1432623"/>
                </a:lnTo>
                <a:lnTo>
                  <a:pt x="199457" y="2235200"/>
                </a:lnTo>
                <a:lnTo>
                  <a:pt x="744424" y="2179929"/>
                </a:lnTo>
                <a:lnTo>
                  <a:pt x="927914" y="2159482"/>
                </a:lnTo>
                <a:lnTo>
                  <a:pt x="2403273" y="1965223"/>
                </a:lnTo>
                <a:lnTo>
                  <a:pt x="2351888" y="1526044"/>
                </a:lnTo>
                <a:lnTo>
                  <a:pt x="2313674" y="1175981"/>
                </a:lnTo>
                <a:lnTo>
                  <a:pt x="2297507" y="1025118"/>
                </a:lnTo>
                <a:lnTo>
                  <a:pt x="2281162" y="822629"/>
                </a:lnTo>
                <a:lnTo>
                  <a:pt x="2271574" y="728535"/>
                </a:lnTo>
                <a:lnTo>
                  <a:pt x="2251787" y="545109"/>
                </a:lnTo>
                <a:lnTo>
                  <a:pt x="2235467" y="404596"/>
                </a:lnTo>
                <a:lnTo>
                  <a:pt x="2226997" y="348919"/>
                </a:lnTo>
                <a:lnTo>
                  <a:pt x="216298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92913" y="2416949"/>
            <a:ext cx="1758756" cy="669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41874" y="3506813"/>
            <a:ext cx="2461260" cy="2323465"/>
          </a:xfrm>
          <a:custGeom>
            <a:avLst/>
            <a:gdLst/>
            <a:ahLst/>
            <a:cxnLst/>
            <a:rect l="l" t="t" r="r" b="b"/>
            <a:pathLst>
              <a:path w="2461260" h="2323465">
                <a:moveTo>
                  <a:pt x="437382" y="0"/>
                </a:moveTo>
                <a:lnTo>
                  <a:pt x="371000" y="290296"/>
                </a:lnTo>
                <a:lnTo>
                  <a:pt x="336646" y="453491"/>
                </a:lnTo>
                <a:lnTo>
                  <a:pt x="300464" y="623951"/>
                </a:lnTo>
                <a:lnTo>
                  <a:pt x="255582" y="828903"/>
                </a:lnTo>
                <a:lnTo>
                  <a:pt x="0" y="1900847"/>
                </a:lnTo>
                <a:lnTo>
                  <a:pt x="344761" y="1980958"/>
                </a:lnTo>
                <a:lnTo>
                  <a:pt x="674098" y="2053310"/>
                </a:lnTo>
                <a:lnTo>
                  <a:pt x="2052327" y="2323299"/>
                </a:lnTo>
                <a:lnTo>
                  <a:pt x="2145748" y="1891144"/>
                </a:lnTo>
                <a:lnTo>
                  <a:pt x="2222672" y="1547507"/>
                </a:lnTo>
                <a:lnTo>
                  <a:pt x="2256099" y="1399527"/>
                </a:lnTo>
                <a:lnTo>
                  <a:pt x="2305730" y="1202524"/>
                </a:lnTo>
                <a:lnTo>
                  <a:pt x="2327015" y="1110386"/>
                </a:lnTo>
                <a:lnTo>
                  <a:pt x="2367528" y="930389"/>
                </a:lnTo>
                <a:lnTo>
                  <a:pt x="2397526" y="792162"/>
                </a:lnTo>
                <a:lnTo>
                  <a:pt x="2407622" y="736777"/>
                </a:lnTo>
                <a:lnTo>
                  <a:pt x="2461166" y="386295"/>
                </a:lnTo>
                <a:lnTo>
                  <a:pt x="437382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41874" y="3506813"/>
            <a:ext cx="2461166" cy="2323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41874" y="3506813"/>
            <a:ext cx="2461260" cy="2323465"/>
          </a:xfrm>
          <a:custGeom>
            <a:avLst/>
            <a:gdLst/>
            <a:ahLst/>
            <a:cxnLst/>
            <a:rect l="l" t="t" r="r" b="b"/>
            <a:pathLst>
              <a:path w="2461260" h="2323465">
                <a:moveTo>
                  <a:pt x="437382" y="0"/>
                </a:moveTo>
                <a:lnTo>
                  <a:pt x="371000" y="290296"/>
                </a:lnTo>
                <a:lnTo>
                  <a:pt x="336646" y="453491"/>
                </a:lnTo>
                <a:lnTo>
                  <a:pt x="300464" y="623951"/>
                </a:lnTo>
                <a:lnTo>
                  <a:pt x="255582" y="828903"/>
                </a:lnTo>
                <a:lnTo>
                  <a:pt x="0" y="1900847"/>
                </a:lnTo>
                <a:lnTo>
                  <a:pt x="344761" y="1980958"/>
                </a:lnTo>
                <a:lnTo>
                  <a:pt x="674098" y="2053310"/>
                </a:lnTo>
                <a:lnTo>
                  <a:pt x="2052327" y="2323299"/>
                </a:lnTo>
                <a:lnTo>
                  <a:pt x="2145748" y="1891144"/>
                </a:lnTo>
                <a:lnTo>
                  <a:pt x="2222672" y="1547507"/>
                </a:lnTo>
                <a:lnTo>
                  <a:pt x="2256099" y="1399527"/>
                </a:lnTo>
                <a:lnTo>
                  <a:pt x="2305730" y="1202524"/>
                </a:lnTo>
                <a:lnTo>
                  <a:pt x="2327015" y="1110386"/>
                </a:lnTo>
                <a:lnTo>
                  <a:pt x="2367528" y="930389"/>
                </a:lnTo>
                <a:lnTo>
                  <a:pt x="2397526" y="792162"/>
                </a:lnTo>
                <a:lnTo>
                  <a:pt x="2407622" y="736777"/>
                </a:lnTo>
                <a:lnTo>
                  <a:pt x="2461166" y="386295"/>
                </a:lnTo>
                <a:lnTo>
                  <a:pt x="437382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621218" y="4012698"/>
            <a:ext cx="1558036" cy="12596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015360" y="1703451"/>
            <a:ext cx="3109595" cy="2378075"/>
          </a:xfrm>
          <a:custGeom>
            <a:avLst/>
            <a:gdLst/>
            <a:ahLst/>
            <a:cxnLst/>
            <a:rect l="l" t="t" r="r" b="b"/>
            <a:pathLst>
              <a:path w="3109595" h="2378075">
                <a:moveTo>
                  <a:pt x="313524" y="0"/>
                </a:moveTo>
                <a:lnTo>
                  <a:pt x="266217" y="294055"/>
                </a:lnTo>
                <a:lnTo>
                  <a:pt x="243624" y="459409"/>
                </a:lnTo>
                <a:lnTo>
                  <a:pt x="219608" y="632117"/>
                </a:lnTo>
                <a:lnTo>
                  <a:pt x="188899" y="839762"/>
                </a:lnTo>
                <a:lnTo>
                  <a:pt x="0" y="1925523"/>
                </a:lnTo>
                <a:lnTo>
                  <a:pt x="934808" y="2087905"/>
                </a:lnTo>
                <a:lnTo>
                  <a:pt x="2839986" y="2377541"/>
                </a:lnTo>
                <a:lnTo>
                  <a:pt x="2903131" y="1939709"/>
                </a:lnTo>
                <a:lnTo>
                  <a:pt x="2956902" y="1591589"/>
                </a:lnTo>
                <a:lnTo>
                  <a:pt x="2980461" y="1441678"/>
                </a:lnTo>
                <a:lnTo>
                  <a:pt x="3018777" y="1242174"/>
                </a:lnTo>
                <a:lnTo>
                  <a:pt x="3034080" y="1148829"/>
                </a:lnTo>
                <a:lnTo>
                  <a:pt x="3062554" y="966495"/>
                </a:lnTo>
                <a:lnTo>
                  <a:pt x="3082912" y="826452"/>
                </a:lnTo>
                <a:lnTo>
                  <a:pt x="3088449" y="770318"/>
                </a:lnTo>
                <a:lnTo>
                  <a:pt x="3109582" y="414985"/>
                </a:lnTo>
                <a:lnTo>
                  <a:pt x="313524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015360" y="1703451"/>
            <a:ext cx="3109582" cy="23775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015360" y="1703451"/>
            <a:ext cx="3109595" cy="2378075"/>
          </a:xfrm>
          <a:custGeom>
            <a:avLst/>
            <a:gdLst/>
            <a:ahLst/>
            <a:cxnLst/>
            <a:rect l="l" t="t" r="r" b="b"/>
            <a:pathLst>
              <a:path w="3109595" h="2378075">
                <a:moveTo>
                  <a:pt x="313524" y="0"/>
                </a:moveTo>
                <a:lnTo>
                  <a:pt x="266217" y="294055"/>
                </a:lnTo>
                <a:lnTo>
                  <a:pt x="243624" y="459409"/>
                </a:lnTo>
                <a:lnTo>
                  <a:pt x="219608" y="632117"/>
                </a:lnTo>
                <a:lnTo>
                  <a:pt x="188899" y="839762"/>
                </a:lnTo>
                <a:lnTo>
                  <a:pt x="0" y="1925523"/>
                </a:lnTo>
                <a:lnTo>
                  <a:pt x="934808" y="2087905"/>
                </a:lnTo>
                <a:lnTo>
                  <a:pt x="2839986" y="2377541"/>
                </a:lnTo>
                <a:lnTo>
                  <a:pt x="2903131" y="1939709"/>
                </a:lnTo>
                <a:lnTo>
                  <a:pt x="2956902" y="1591589"/>
                </a:lnTo>
                <a:lnTo>
                  <a:pt x="2980461" y="1441678"/>
                </a:lnTo>
                <a:lnTo>
                  <a:pt x="3018777" y="1242174"/>
                </a:lnTo>
                <a:lnTo>
                  <a:pt x="3034080" y="1148829"/>
                </a:lnTo>
                <a:lnTo>
                  <a:pt x="3062554" y="966495"/>
                </a:lnTo>
                <a:lnTo>
                  <a:pt x="3082912" y="826452"/>
                </a:lnTo>
                <a:lnTo>
                  <a:pt x="3088449" y="770318"/>
                </a:lnTo>
                <a:lnTo>
                  <a:pt x="3109582" y="414985"/>
                </a:lnTo>
                <a:lnTo>
                  <a:pt x="313524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67709" y="2330970"/>
            <a:ext cx="2177186" cy="11432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253435" y="3765435"/>
            <a:ext cx="2850515" cy="2289175"/>
          </a:xfrm>
          <a:custGeom>
            <a:avLst/>
            <a:gdLst/>
            <a:ahLst/>
            <a:cxnLst/>
            <a:rect l="l" t="t" r="r" b="b"/>
            <a:pathLst>
              <a:path w="2850515" h="2289175">
                <a:moveTo>
                  <a:pt x="2577033" y="0"/>
                </a:moveTo>
                <a:lnTo>
                  <a:pt x="0" y="351269"/>
                </a:lnTo>
                <a:lnTo>
                  <a:pt x="34823" y="647052"/>
                </a:lnTo>
                <a:lnTo>
                  <a:pt x="57937" y="812292"/>
                </a:lnTo>
                <a:lnTo>
                  <a:pt x="81737" y="984986"/>
                </a:lnTo>
                <a:lnTo>
                  <a:pt x="108699" y="1193114"/>
                </a:lnTo>
                <a:lnTo>
                  <a:pt x="139814" y="1487360"/>
                </a:lnTo>
                <a:lnTo>
                  <a:pt x="224726" y="2289045"/>
                </a:lnTo>
                <a:lnTo>
                  <a:pt x="1092466" y="2194358"/>
                </a:lnTo>
                <a:lnTo>
                  <a:pt x="2850197" y="1961634"/>
                </a:lnTo>
                <a:lnTo>
                  <a:pt x="2791904" y="1523199"/>
                </a:lnTo>
                <a:lnTo>
                  <a:pt x="2748699" y="1173645"/>
                </a:lnTo>
                <a:lnTo>
                  <a:pt x="2730461" y="1023010"/>
                </a:lnTo>
                <a:lnTo>
                  <a:pt x="2712326" y="820674"/>
                </a:lnTo>
                <a:lnTo>
                  <a:pt x="2701531" y="726706"/>
                </a:lnTo>
                <a:lnTo>
                  <a:pt x="2679166" y="543534"/>
                </a:lnTo>
                <a:lnTo>
                  <a:pt x="2660662" y="403263"/>
                </a:lnTo>
                <a:lnTo>
                  <a:pt x="2650934" y="347738"/>
                </a:lnTo>
                <a:lnTo>
                  <a:pt x="2577033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253435" y="3765435"/>
            <a:ext cx="2850197" cy="228904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253435" y="3765435"/>
            <a:ext cx="2850515" cy="2289175"/>
          </a:xfrm>
          <a:custGeom>
            <a:avLst/>
            <a:gdLst/>
            <a:ahLst/>
            <a:cxnLst/>
            <a:rect l="l" t="t" r="r" b="b"/>
            <a:pathLst>
              <a:path w="2850515" h="2289175">
                <a:moveTo>
                  <a:pt x="2577033" y="0"/>
                </a:moveTo>
                <a:lnTo>
                  <a:pt x="0" y="351269"/>
                </a:lnTo>
                <a:lnTo>
                  <a:pt x="34823" y="647052"/>
                </a:lnTo>
                <a:lnTo>
                  <a:pt x="57937" y="812292"/>
                </a:lnTo>
                <a:lnTo>
                  <a:pt x="81737" y="984986"/>
                </a:lnTo>
                <a:lnTo>
                  <a:pt x="108699" y="1193114"/>
                </a:lnTo>
                <a:lnTo>
                  <a:pt x="139814" y="1487360"/>
                </a:lnTo>
                <a:lnTo>
                  <a:pt x="224726" y="2289045"/>
                </a:lnTo>
                <a:lnTo>
                  <a:pt x="1092466" y="2194358"/>
                </a:lnTo>
                <a:lnTo>
                  <a:pt x="2850197" y="1961634"/>
                </a:lnTo>
                <a:lnTo>
                  <a:pt x="2791904" y="1523199"/>
                </a:lnTo>
                <a:lnTo>
                  <a:pt x="2748699" y="1173645"/>
                </a:lnTo>
                <a:lnTo>
                  <a:pt x="2730461" y="1023010"/>
                </a:lnTo>
                <a:lnTo>
                  <a:pt x="2712326" y="820674"/>
                </a:lnTo>
                <a:lnTo>
                  <a:pt x="2701531" y="726706"/>
                </a:lnTo>
                <a:lnTo>
                  <a:pt x="2679166" y="543534"/>
                </a:lnTo>
                <a:lnTo>
                  <a:pt x="2660662" y="403263"/>
                </a:lnTo>
                <a:lnTo>
                  <a:pt x="2650934" y="347738"/>
                </a:lnTo>
                <a:lnTo>
                  <a:pt x="2577033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653891" y="4135628"/>
            <a:ext cx="2139238" cy="14978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438400" y="1219200"/>
            <a:ext cx="4927600" cy="622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2113" rIns="0" bIns="0" rtlCol="0" vert="horz">
            <a:spAutoFit/>
          </a:bodyPr>
          <a:lstStyle/>
          <a:p>
            <a:pPr marL="2512695">
              <a:lnSpc>
                <a:spcPct val="100000"/>
              </a:lnSpc>
            </a:pPr>
            <a:r>
              <a:rPr dirty="0" sz="3600" spc="-5" b="0">
                <a:solidFill>
                  <a:srgbClr val="C00000"/>
                </a:solidFill>
                <a:latin typeface="Cooper Black"/>
                <a:cs typeface="Cooper Black"/>
              </a:rPr>
              <a:t>Lecture</a:t>
            </a:r>
            <a:r>
              <a:rPr dirty="0" sz="3600" spc="-80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600" b="0">
                <a:solidFill>
                  <a:srgbClr val="C00000"/>
                </a:solidFill>
                <a:latin typeface="Cooper Black"/>
                <a:cs typeface="Cooper Black"/>
              </a:rPr>
              <a:t>Outcomes:</a:t>
            </a:r>
            <a:endParaRPr sz="3600">
              <a:latin typeface="Cooper Black"/>
              <a:cs typeface="Cooper Black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001308" y="1640370"/>
            <a:ext cx="2596515" cy="2392680"/>
          </a:xfrm>
          <a:custGeom>
            <a:avLst/>
            <a:gdLst/>
            <a:ahLst/>
            <a:cxnLst/>
            <a:rect l="l" t="t" r="r" b="b"/>
            <a:pathLst>
              <a:path w="2596515" h="2392679">
                <a:moveTo>
                  <a:pt x="2286076" y="0"/>
                </a:moveTo>
                <a:lnTo>
                  <a:pt x="0" y="375627"/>
                </a:lnTo>
                <a:lnTo>
                  <a:pt x="41071" y="683501"/>
                </a:lnTo>
                <a:lnTo>
                  <a:pt x="67284" y="855472"/>
                </a:lnTo>
                <a:lnTo>
                  <a:pt x="94348" y="1035215"/>
                </a:lnTo>
                <a:lnTo>
                  <a:pt x="125437" y="1251839"/>
                </a:lnTo>
                <a:lnTo>
                  <a:pt x="266026" y="2392591"/>
                </a:lnTo>
                <a:lnTo>
                  <a:pt x="1036599" y="2290673"/>
                </a:lnTo>
                <a:lnTo>
                  <a:pt x="2596108" y="2041613"/>
                </a:lnTo>
                <a:lnTo>
                  <a:pt x="2529281" y="1585302"/>
                </a:lnTo>
                <a:lnTo>
                  <a:pt x="2478913" y="1221473"/>
                </a:lnTo>
                <a:lnTo>
                  <a:pt x="2457538" y="1064691"/>
                </a:lnTo>
                <a:lnTo>
                  <a:pt x="2434513" y="854062"/>
                </a:lnTo>
                <a:lnTo>
                  <a:pt x="2421699" y="756246"/>
                </a:lnTo>
                <a:lnTo>
                  <a:pt x="2395575" y="565607"/>
                </a:lnTo>
                <a:lnTo>
                  <a:pt x="2374315" y="419607"/>
                </a:lnTo>
                <a:lnTo>
                  <a:pt x="2363762" y="361823"/>
                </a:lnTo>
                <a:lnTo>
                  <a:pt x="2286076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001308" y="1640370"/>
            <a:ext cx="2596108" cy="239259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001308" y="1640370"/>
            <a:ext cx="2596515" cy="2392680"/>
          </a:xfrm>
          <a:custGeom>
            <a:avLst/>
            <a:gdLst/>
            <a:ahLst/>
            <a:cxnLst/>
            <a:rect l="l" t="t" r="r" b="b"/>
            <a:pathLst>
              <a:path w="2596515" h="2392679">
                <a:moveTo>
                  <a:pt x="2286076" y="0"/>
                </a:moveTo>
                <a:lnTo>
                  <a:pt x="0" y="375627"/>
                </a:lnTo>
                <a:lnTo>
                  <a:pt x="41071" y="683501"/>
                </a:lnTo>
                <a:lnTo>
                  <a:pt x="67284" y="855472"/>
                </a:lnTo>
                <a:lnTo>
                  <a:pt x="94348" y="1035215"/>
                </a:lnTo>
                <a:lnTo>
                  <a:pt x="125437" y="1251839"/>
                </a:lnTo>
                <a:lnTo>
                  <a:pt x="266026" y="2392591"/>
                </a:lnTo>
                <a:lnTo>
                  <a:pt x="1036599" y="2290673"/>
                </a:lnTo>
                <a:lnTo>
                  <a:pt x="2596108" y="2041613"/>
                </a:lnTo>
                <a:lnTo>
                  <a:pt x="2529281" y="1585302"/>
                </a:lnTo>
                <a:lnTo>
                  <a:pt x="2478913" y="1221473"/>
                </a:lnTo>
                <a:lnTo>
                  <a:pt x="2457538" y="1064691"/>
                </a:lnTo>
                <a:lnTo>
                  <a:pt x="2434513" y="854062"/>
                </a:lnTo>
                <a:lnTo>
                  <a:pt x="2421699" y="756246"/>
                </a:lnTo>
                <a:lnTo>
                  <a:pt x="2395575" y="565607"/>
                </a:lnTo>
                <a:lnTo>
                  <a:pt x="2374315" y="419607"/>
                </a:lnTo>
                <a:lnTo>
                  <a:pt x="2363762" y="361823"/>
                </a:lnTo>
                <a:lnTo>
                  <a:pt x="2286076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489458" y="2157539"/>
            <a:ext cx="1695272" cy="140010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953417" y="3701910"/>
            <a:ext cx="2823845" cy="2379345"/>
          </a:xfrm>
          <a:custGeom>
            <a:avLst/>
            <a:gdLst/>
            <a:ahLst/>
            <a:cxnLst/>
            <a:rect l="l" t="t" r="r" b="b"/>
            <a:pathLst>
              <a:path w="2823845" h="2379345">
                <a:moveTo>
                  <a:pt x="251104" y="0"/>
                </a:moveTo>
                <a:lnTo>
                  <a:pt x="213283" y="321398"/>
                </a:lnTo>
                <a:lnTo>
                  <a:pt x="195681" y="501802"/>
                </a:lnTo>
                <a:lnTo>
                  <a:pt x="176936" y="690270"/>
                </a:lnTo>
                <a:lnTo>
                  <a:pt x="152692" y="917003"/>
                </a:lnTo>
                <a:lnTo>
                  <a:pt x="0" y="2104735"/>
                </a:lnTo>
                <a:lnTo>
                  <a:pt x="440423" y="2160760"/>
                </a:lnTo>
                <a:lnTo>
                  <a:pt x="860488" y="2209754"/>
                </a:lnTo>
                <a:lnTo>
                  <a:pt x="2613418" y="2379154"/>
                </a:lnTo>
                <a:lnTo>
                  <a:pt x="2663037" y="1901186"/>
                </a:lnTo>
                <a:lnTo>
                  <a:pt x="2705760" y="1520888"/>
                </a:lnTo>
                <a:lnTo>
                  <a:pt x="2724530" y="1357083"/>
                </a:lnTo>
                <a:lnTo>
                  <a:pt x="2755900" y="1138567"/>
                </a:lnTo>
                <a:lnTo>
                  <a:pt x="2768168" y="1036535"/>
                </a:lnTo>
                <a:lnTo>
                  <a:pt x="2790837" y="837323"/>
                </a:lnTo>
                <a:lnTo>
                  <a:pt x="2806852" y="684428"/>
                </a:lnTo>
                <a:lnTo>
                  <a:pt x="2810878" y="623341"/>
                </a:lnTo>
                <a:lnTo>
                  <a:pt x="2823514" y="237705"/>
                </a:lnTo>
                <a:lnTo>
                  <a:pt x="251104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953417" y="3701910"/>
            <a:ext cx="2823514" cy="237915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953417" y="3701910"/>
            <a:ext cx="2823845" cy="2379345"/>
          </a:xfrm>
          <a:custGeom>
            <a:avLst/>
            <a:gdLst/>
            <a:ahLst/>
            <a:cxnLst/>
            <a:rect l="l" t="t" r="r" b="b"/>
            <a:pathLst>
              <a:path w="2823845" h="2379345">
                <a:moveTo>
                  <a:pt x="251104" y="0"/>
                </a:moveTo>
                <a:lnTo>
                  <a:pt x="213283" y="321398"/>
                </a:lnTo>
                <a:lnTo>
                  <a:pt x="195681" y="501802"/>
                </a:lnTo>
                <a:lnTo>
                  <a:pt x="176936" y="690270"/>
                </a:lnTo>
                <a:lnTo>
                  <a:pt x="152692" y="917003"/>
                </a:lnTo>
                <a:lnTo>
                  <a:pt x="0" y="2104735"/>
                </a:lnTo>
                <a:lnTo>
                  <a:pt x="440423" y="2160760"/>
                </a:lnTo>
                <a:lnTo>
                  <a:pt x="860488" y="2209754"/>
                </a:lnTo>
                <a:lnTo>
                  <a:pt x="2613418" y="2379154"/>
                </a:lnTo>
                <a:lnTo>
                  <a:pt x="2663037" y="1901186"/>
                </a:lnTo>
                <a:lnTo>
                  <a:pt x="2705760" y="1520888"/>
                </a:lnTo>
                <a:lnTo>
                  <a:pt x="2724530" y="1357083"/>
                </a:lnTo>
                <a:lnTo>
                  <a:pt x="2755900" y="1138567"/>
                </a:lnTo>
                <a:lnTo>
                  <a:pt x="2768168" y="1036535"/>
                </a:lnTo>
                <a:lnTo>
                  <a:pt x="2790837" y="837323"/>
                </a:lnTo>
                <a:lnTo>
                  <a:pt x="2806852" y="684428"/>
                </a:lnTo>
                <a:lnTo>
                  <a:pt x="2810878" y="623341"/>
                </a:lnTo>
                <a:lnTo>
                  <a:pt x="2823514" y="237705"/>
                </a:lnTo>
                <a:lnTo>
                  <a:pt x="251104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274130" y="4310900"/>
            <a:ext cx="2121382" cy="112141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6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33674" y="1951634"/>
            <a:ext cx="165100" cy="16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33674" y="2789834"/>
            <a:ext cx="1651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33674" y="3170834"/>
            <a:ext cx="165100" cy="16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194608" y="499529"/>
            <a:ext cx="3391535" cy="292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" b="1">
                <a:latin typeface="Calibri"/>
                <a:cs typeface="Calibri"/>
              </a:rPr>
              <a:t>Mechanical</a:t>
            </a:r>
            <a:r>
              <a:rPr dirty="0" sz="1800" spc="-15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Phases</a:t>
            </a:r>
            <a:r>
              <a:rPr dirty="0" sz="1800" spc="-130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of </a:t>
            </a:r>
            <a:r>
              <a:rPr dirty="0" sz="1800" b="1">
                <a:latin typeface="Calibri"/>
                <a:cs typeface="Calibri"/>
              </a:rPr>
              <a:t>cardiac</a:t>
            </a:r>
            <a:r>
              <a:rPr dirty="0" sz="1800" spc="-6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cycle: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6405" y="1071029"/>
            <a:ext cx="7602220" cy="4876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83565" algn="l"/>
              </a:tabLst>
            </a:pPr>
            <a:r>
              <a:rPr dirty="0" sz="3200" spc="-15" b="0">
                <a:solidFill>
                  <a:srgbClr val="C00000"/>
                </a:solidFill>
                <a:latin typeface="Cooper Black"/>
                <a:cs typeface="Cooper Black"/>
              </a:rPr>
              <a:t>3.	Maximum </a:t>
            </a:r>
            <a:r>
              <a:rPr dirty="0" sz="3200" spc="-10" b="0">
                <a:solidFill>
                  <a:srgbClr val="C00000"/>
                </a:solidFill>
                <a:latin typeface="Cooper Black"/>
                <a:cs typeface="Cooper Black"/>
              </a:rPr>
              <a:t>(Rapid) Ejection</a:t>
            </a:r>
            <a:r>
              <a:rPr dirty="0" sz="3200" spc="175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200" spc="-5" b="0">
                <a:solidFill>
                  <a:srgbClr val="C00000"/>
                </a:solidFill>
                <a:latin typeface="Cooper Black"/>
                <a:cs typeface="Cooper Black"/>
              </a:rPr>
              <a:t>Phase:</a:t>
            </a:r>
            <a:endParaRPr sz="3200">
              <a:latin typeface="Cooper Black"/>
              <a:cs typeface="Cooper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8916" y="4786871"/>
            <a:ext cx="165100" cy="16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58916" y="5193271"/>
            <a:ext cx="165100" cy="165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58916" y="5599667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520050" y="1837334"/>
            <a:ext cx="6736715" cy="4331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1915">
              <a:lnSpc>
                <a:spcPct val="100000"/>
              </a:lnSpc>
            </a:pPr>
            <a:r>
              <a:rPr dirty="0" sz="2200" spc="5">
                <a:latin typeface="Calibri"/>
                <a:cs typeface="Calibri"/>
              </a:rPr>
              <a:t>Semilunar-</a:t>
            </a:r>
            <a:r>
              <a:rPr dirty="0" sz="2200" spc="-18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vs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open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at</a:t>
            </a:r>
            <a:r>
              <a:rPr dirty="0" sz="2200" spc="-40">
                <a:latin typeface="Calibri"/>
                <a:cs typeface="Calibri"/>
              </a:rPr>
              <a:t> </a:t>
            </a:r>
            <a:r>
              <a:rPr dirty="0" sz="2200" spc="35">
                <a:latin typeface="Calibri"/>
                <a:cs typeface="Calibri"/>
              </a:rPr>
              <a:t>beginningof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this</a:t>
            </a:r>
            <a:r>
              <a:rPr dirty="0" sz="2200" spc="-70">
                <a:latin typeface="Calibri"/>
                <a:cs typeface="Calibri"/>
              </a:rPr>
              <a:t> </a:t>
            </a:r>
            <a:r>
              <a:rPr dirty="0" sz="2200" spc="25">
                <a:latin typeface="Calibri"/>
                <a:cs typeface="Calibri"/>
              </a:rPr>
              <a:t>phase:</a:t>
            </a:r>
            <a:endParaRPr sz="2200">
              <a:latin typeface="Calibri"/>
              <a:cs typeface="Calibri"/>
            </a:endParaRPr>
          </a:p>
          <a:p>
            <a:pPr algn="just" marL="158115">
              <a:lnSpc>
                <a:spcPct val="100000"/>
              </a:lnSpc>
              <a:spcBef>
                <a:spcPts val="360"/>
              </a:spcBef>
            </a:pPr>
            <a:r>
              <a:rPr dirty="0" sz="1700">
                <a:solidFill>
                  <a:srgbClr val="C00000"/>
                </a:solidFill>
                <a:latin typeface="Courier New"/>
                <a:cs typeface="Courier New"/>
              </a:rPr>
              <a:t>o </a:t>
            </a:r>
            <a:r>
              <a:rPr dirty="0" sz="2000" spc="15">
                <a:latin typeface="Calibri"/>
                <a:cs typeface="Calibri"/>
              </a:rPr>
              <a:t>When </a:t>
            </a:r>
            <a:r>
              <a:rPr dirty="0" sz="2000" spc="-75">
                <a:latin typeface="Calibri"/>
                <a:cs typeface="Calibri"/>
              </a:rPr>
              <a:t>LV </a:t>
            </a:r>
            <a:r>
              <a:rPr dirty="0" sz="2000" spc="15">
                <a:latin typeface="Calibri"/>
                <a:cs typeface="Calibri"/>
              </a:rPr>
              <a:t>pressure </a:t>
            </a:r>
            <a:r>
              <a:rPr dirty="0" sz="2000">
                <a:latin typeface="Calibri"/>
                <a:cs typeface="Calibri"/>
              </a:rPr>
              <a:t>exceeds </a:t>
            </a:r>
            <a:r>
              <a:rPr dirty="0" sz="2000" spc="-10">
                <a:latin typeface="Calibri"/>
                <a:cs typeface="Calibri"/>
              </a:rPr>
              <a:t>80</a:t>
            </a:r>
            <a:r>
              <a:rPr dirty="0" sz="2000" spc="21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mmHg.</a:t>
            </a:r>
            <a:endParaRPr sz="2000">
              <a:latin typeface="Calibri"/>
              <a:cs typeface="Calibri"/>
            </a:endParaRPr>
          </a:p>
          <a:p>
            <a:pPr marL="81915" marR="124460">
              <a:lnSpc>
                <a:spcPct val="113599"/>
              </a:lnSpc>
              <a:spcBef>
                <a:spcPts val="840"/>
              </a:spcBef>
            </a:pPr>
            <a:r>
              <a:rPr dirty="0" sz="2200" spc="20">
                <a:latin typeface="Calibri"/>
                <a:cs typeface="Calibri"/>
              </a:rPr>
              <a:t>Almost</a:t>
            </a:r>
            <a:r>
              <a:rPr dirty="0" sz="2200" spc="-140">
                <a:latin typeface="Calibri"/>
                <a:cs typeface="Calibri"/>
              </a:rPr>
              <a:t> </a:t>
            </a:r>
            <a:r>
              <a:rPr dirty="0" sz="2200" spc="-15">
                <a:latin typeface="Calibri"/>
                <a:cs typeface="Calibri"/>
              </a:rPr>
              <a:t>75%</a:t>
            </a:r>
            <a:r>
              <a:rPr dirty="0" sz="2200" spc="20">
                <a:latin typeface="Calibri"/>
                <a:cs typeface="Calibri"/>
              </a:rPr>
              <a:t> of</a:t>
            </a:r>
            <a:r>
              <a:rPr dirty="0" sz="2200" spc="-75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ventricular</a:t>
            </a:r>
            <a:r>
              <a:rPr dirty="0" sz="2200" spc="-17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blood</a:t>
            </a:r>
            <a:r>
              <a:rPr dirty="0" sz="2200" spc="-16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is</a:t>
            </a:r>
            <a:r>
              <a:rPr dirty="0" sz="2200" spc="3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ejected,</a:t>
            </a:r>
            <a:r>
              <a:rPr dirty="0" sz="2200" spc="45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i.e.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-15">
                <a:latin typeface="Calibri"/>
                <a:cs typeface="Calibri"/>
              </a:rPr>
              <a:t>75%</a:t>
            </a:r>
            <a:r>
              <a:rPr dirty="0" sz="2200" spc="20">
                <a:latin typeface="Calibri"/>
                <a:cs typeface="Calibri"/>
              </a:rPr>
              <a:t> of</a:t>
            </a:r>
            <a:r>
              <a:rPr dirty="0" sz="2200" spc="-70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SV</a:t>
            </a:r>
            <a:r>
              <a:rPr dirty="0" sz="2200" spc="-15">
                <a:latin typeface="Calibri"/>
                <a:cs typeface="Calibri"/>
              </a:rPr>
              <a:t>.  </a:t>
            </a:r>
            <a:r>
              <a:rPr dirty="0" sz="2200" spc="-10">
                <a:latin typeface="Calibri"/>
                <a:cs typeface="Calibri"/>
              </a:rPr>
              <a:t>Ventricular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 spc="25">
                <a:latin typeface="Calibri"/>
                <a:cs typeface="Calibri"/>
              </a:rPr>
              <a:t>pressure</a:t>
            </a:r>
            <a:r>
              <a:rPr dirty="0" sz="2200" spc="-195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reaches</a:t>
            </a:r>
            <a:r>
              <a:rPr dirty="0" sz="2200" spc="-16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120</a:t>
            </a:r>
            <a:r>
              <a:rPr dirty="0" sz="2200" spc="-114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mmHg.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64"/>
              </a:spcBef>
              <a:tabLst>
                <a:tab pos="583565" algn="l"/>
              </a:tabLst>
            </a:pPr>
            <a:r>
              <a:rPr dirty="0" sz="3200" spc="-15">
                <a:solidFill>
                  <a:srgbClr val="C00000"/>
                </a:solidFill>
                <a:latin typeface="Cooper Black"/>
                <a:cs typeface="Cooper Black"/>
              </a:rPr>
              <a:t>4.	</a:t>
            </a:r>
            <a:r>
              <a:rPr dirty="0" sz="3200" spc="10">
                <a:solidFill>
                  <a:srgbClr val="C00000"/>
                </a:solidFill>
                <a:latin typeface="Cooper Black"/>
                <a:cs typeface="Cooper Black"/>
              </a:rPr>
              <a:t>Reduced </a:t>
            </a:r>
            <a:r>
              <a:rPr dirty="0" sz="3200" spc="-10">
                <a:solidFill>
                  <a:srgbClr val="C00000"/>
                </a:solidFill>
                <a:latin typeface="Cooper Black"/>
                <a:cs typeface="Cooper Black"/>
              </a:rPr>
              <a:t>Ejection</a:t>
            </a:r>
            <a:r>
              <a:rPr dirty="0" sz="3200" spc="-9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200" spc="-5">
                <a:solidFill>
                  <a:srgbClr val="C00000"/>
                </a:solidFill>
                <a:latin typeface="Cooper Black"/>
                <a:cs typeface="Cooper Black"/>
              </a:rPr>
              <a:t>Phase:</a:t>
            </a:r>
            <a:endParaRPr sz="3200">
              <a:latin typeface="Cooper Black"/>
              <a:cs typeface="Cooper Black"/>
            </a:endParaRPr>
          </a:p>
          <a:p>
            <a:pPr algn="just" marL="195580">
              <a:lnSpc>
                <a:spcPct val="100000"/>
              </a:lnSpc>
              <a:spcBef>
                <a:spcPts val="1645"/>
              </a:spcBef>
            </a:pPr>
            <a:r>
              <a:rPr dirty="0" sz="2200" spc="20">
                <a:latin typeface="Calibri"/>
                <a:cs typeface="Calibri"/>
              </a:rPr>
              <a:t>End of</a:t>
            </a:r>
            <a:r>
              <a:rPr dirty="0" sz="2200" spc="-210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systole.</a:t>
            </a:r>
            <a:endParaRPr sz="2200">
              <a:latin typeface="Calibri"/>
              <a:cs typeface="Calibri"/>
            </a:endParaRPr>
          </a:p>
          <a:p>
            <a:pPr algn="just" marL="182880" marR="5080" indent="12700">
              <a:lnSpc>
                <a:spcPct val="111700"/>
              </a:lnSpc>
              <a:spcBef>
                <a:spcPts val="250"/>
              </a:spcBef>
            </a:pPr>
            <a:r>
              <a:rPr dirty="0" sz="2200" spc="20">
                <a:latin typeface="Calibri"/>
                <a:cs typeface="Calibri"/>
              </a:rPr>
              <a:t>Almost</a:t>
            </a:r>
            <a:r>
              <a:rPr dirty="0" sz="2200" spc="-140">
                <a:latin typeface="Calibri"/>
                <a:cs typeface="Calibri"/>
              </a:rPr>
              <a:t> </a:t>
            </a:r>
            <a:r>
              <a:rPr dirty="0" sz="2200" spc="-15">
                <a:latin typeface="Calibri"/>
                <a:cs typeface="Calibri"/>
              </a:rPr>
              <a:t>25%</a:t>
            </a:r>
            <a:r>
              <a:rPr dirty="0" sz="2200" spc="20">
                <a:latin typeface="Calibri"/>
                <a:cs typeface="Calibri"/>
              </a:rPr>
              <a:t> of</a:t>
            </a:r>
            <a:r>
              <a:rPr dirty="0" sz="2200" spc="-75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ventricular</a:t>
            </a:r>
            <a:r>
              <a:rPr dirty="0" sz="2200" spc="-17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blood</a:t>
            </a:r>
            <a:r>
              <a:rPr dirty="0" sz="2200" spc="-16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is</a:t>
            </a:r>
            <a:r>
              <a:rPr dirty="0" sz="2200" spc="3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ejected,</a:t>
            </a:r>
            <a:r>
              <a:rPr dirty="0" sz="2200" spc="45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i.e.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-15">
                <a:latin typeface="Calibri"/>
                <a:cs typeface="Calibri"/>
              </a:rPr>
              <a:t>25%</a:t>
            </a:r>
            <a:r>
              <a:rPr dirty="0" sz="2200" spc="20">
                <a:latin typeface="Calibri"/>
                <a:cs typeface="Calibri"/>
              </a:rPr>
              <a:t> of</a:t>
            </a:r>
            <a:r>
              <a:rPr dirty="0" sz="2200" spc="-70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SV</a:t>
            </a:r>
            <a:r>
              <a:rPr dirty="0" sz="2200" spc="-15">
                <a:latin typeface="Calibri"/>
                <a:cs typeface="Calibri"/>
              </a:rPr>
              <a:t>.  </a:t>
            </a:r>
            <a:r>
              <a:rPr dirty="0" sz="2200">
                <a:latin typeface="Calibri"/>
                <a:cs typeface="Calibri"/>
              </a:rPr>
              <a:t>Aortic- v </a:t>
            </a:r>
            <a:r>
              <a:rPr dirty="0" sz="2200" spc="5">
                <a:latin typeface="Calibri"/>
                <a:cs typeface="Calibri"/>
              </a:rPr>
              <a:t>closes </a:t>
            </a:r>
            <a:r>
              <a:rPr dirty="0" sz="2200" spc="20">
                <a:latin typeface="Calibri"/>
                <a:cs typeface="Calibri"/>
              </a:rPr>
              <a:t>at </a:t>
            </a:r>
            <a:r>
              <a:rPr dirty="0" sz="2200">
                <a:latin typeface="Calibri"/>
                <a:cs typeface="Calibri"/>
              </a:rPr>
              <a:t>the </a:t>
            </a:r>
            <a:r>
              <a:rPr dirty="0" sz="2200" spc="10">
                <a:latin typeface="Calibri"/>
                <a:cs typeface="Calibri"/>
              </a:rPr>
              <a:t>end </a:t>
            </a:r>
            <a:r>
              <a:rPr dirty="0" sz="2200" spc="20">
                <a:latin typeface="Calibri"/>
                <a:cs typeface="Calibri"/>
              </a:rPr>
              <a:t>of </a:t>
            </a:r>
            <a:r>
              <a:rPr dirty="0" sz="2200" spc="-5">
                <a:latin typeface="Calibri"/>
                <a:cs typeface="Calibri"/>
              </a:rPr>
              <a:t>this </a:t>
            </a:r>
            <a:r>
              <a:rPr dirty="0" sz="2200" spc="30">
                <a:latin typeface="Calibri"/>
                <a:cs typeface="Calibri"/>
              </a:rPr>
              <a:t>phase</a:t>
            </a:r>
            <a:r>
              <a:rPr dirty="0" sz="2200" spc="-400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when </a:t>
            </a:r>
            <a:r>
              <a:rPr dirty="0" sz="2200" spc="-114">
                <a:latin typeface="Calibri"/>
                <a:cs typeface="Calibri"/>
              </a:rPr>
              <a:t>LV </a:t>
            </a:r>
            <a:r>
              <a:rPr dirty="0" sz="2200" spc="25">
                <a:latin typeface="Calibri"/>
                <a:cs typeface="Calibri"/>
              </a:rPr>
              <a:t>pressure  </a:t>
            </a:r>
            <a:r>
              <a:rPr dirty="0" sz="2200" spc="10">
                <a:latin typeface="Calibri"/>
                <a:cs typeface="Calibri"/>
              </a:rPr>
              <a:t>reaches </a:t>
            </a:r>
            <a:r>
              <a:rPr dirty="0" sz="2200" spc="-15">
                <a:latin typeface="Calibri"/>
                <a:cs typeface="Calibri"/>
              </a:rPr>
              <a:t>110</a:t>
            </a:r>
            <a:r>
              <a:rPr dirty="0" sz="2200" spc="-155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mmHg.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20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37653" y="2186647"/>
            <a:ext cx="165100" cy="16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37653" y="2745447"/>
            <a:ext cx="1651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37653" y="3304247"/>
            <a:ext cx="165100" cy="16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37653" y="3875747"/>
            <a:ext cx="165100" cy="16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37653" y="4434547"/>
            <a:ext cx="165100" cy="165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37653" y="5006047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37653" y="5564849"/>
            <a:ext cx="165100" cy="165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343613" rIns="0" bIns="0" rtlCol="0" vert="horz">
            <a:spAutoFit/>
          </a:bodyPr>
          <a:lstStyle/>
          <a:p>
            <a:pPr marL="1470025" marR="5080">
              <a:lnSpc>
                <a:spcPct val="166700"/>
              </a:lnSpc>
            </a:pPr>
            <a:r>
              <a:rPr dirty="0"/>
              <a:t>Period</a:t>
            </a:r>
            <a:r>
              <a:rPr dirty="0" spc="-55"/>
              <a:t> </a:t>
            </a:r>
            <a:r>
              <a:rPr dirty="0" spc="5"/>
              <a:t>between</a:t>
            </a:r>
            <a:r>
              <a:rPr dirty="0" spc="-55"/>
              <a:t> </a:t>
            </a:r>
            <a:r>
              <a:rPr dirty="0" spc="15"/>
              <a:t>closure</a:t>
            </a:r>
            <a:r>
              <a:rPr dirty="0" spc="-195"/>
              <a:t> </a:t>
            </a:r>
            <a:r>
              <a:rPr dirty="0" spc="20"/>
              <a:t>of</a:t>
            </a:r>
            <a:r>
              <a:rPr dirty="0" spc="-70"/>
              <a:t> </a:t>
            </a:r>
            <a:r>
              <a:rPr dirty="0" spc="10"/>
              <a:t>semilunar-</a:t>
            </a:r>
            <a:r>
              <a:rPr dirty="0" spc="-175"/>
              <a:t> </a:t>
            </a:r>
            <a:r>
              <a:rPr dirty="0"/>
              <a:t>vs</a:t>
            </a:r>
            <a:r>
              <a:rPr dirty="0" spc="-60"/>
              <a:t> </a:t>
            </a:r>
            <a:r>
              <a:rPr dirty="0"/>
              <a:t>&amp;</a:t>
            </a:r>
            <a:r>
              <a:rPr dirty="0" spc="-5"/>
              <a:t> </a:t>
            </a:r>
            <a:r>
              <a:rPr dirty="0" spc="20"/>
              <a:t>opening</a:t>
            </a:r>
            <a:r>
              <a:rPr dirty="0" spc="-135"/>
              <a:t> </a:t>
            </a:r>
            <a:r>
              <a:rPr dirty="0" spc="20"/>
              <a:t>of</a:t>
            </a:r>
            <a:r>
              <a:rPr dirty="0" spc="-70"/>
              <a:t> </a:t>
            </a:r>
            <a:r>
              <a:rPr dirty="0" spc="-80"/>
              <a:t>AV-</a:t>
            </a:r>
            <a:r>
              <a:rPr dirty="0" spc="20"/>
              <a:t> </a:t>
            </a:r>
            <a:r>
              <a:rPr dirty="0" spc="15"/>
              <a:t>vs.  </a:t>
            </a:r>
            <a:r>
              <a:rPr dirty="0" spc="5"/>
              <a:t>Beginning</a:t>
            </a:r>
            <a:r>
              <a:rPr dirty="0" spc="-140"/>
              <a:t> </a:t>
            </a:r>
            <a:r>
              <a:rPr dirty="0" spc="20"/>
              <a:t>of</a:t>
            </a:r>
            <a:r>
              <a:rPr dirty="0" spc="25"/>
              <a:t> </a:t>
            </a:r>
            <a:r>
              <a:rPr dirty="0" spc="10"/>
              <a:t>diastole</a:t>
            </a:r>
            <a:r>
              <a:rPr dirty="0" spc="-200"/>
              <a:t> </a:t>
            </a:r>
            <a:r>
              <a:rPr dirty="0"/>
              <a:t>…</a:t>
            </a:r>
            <a:r>
              <a:rPr dirty="0" spc="-25"/>
              <a:t> </a:t>
            </a:r>
            <a:r>
              <a:rPr dirty="0" spc="5"/>
              <a:t>(Lasts</a:t>
            </a:r>
            <a:r>
              <a:rPr dirty="0" spc="-65"/>
              <a:t> </a:t>
            </a:r>
            <a:r>
              <a:rPr dirty="0">
                <a:latin typeface="Symbol"/>
                <a:cs typeface="Symbol"/>
              </a:rPr>
              <a:t></a:t>
            </a:r>
            <a:r>
              <a:rPr dirty="0" spc="-65">
                <a:latin typeface="Times New Roman"/>
                <a:cs typeface="Times New Roman"/>
              </a:rPr>
              <a:t> </a:t>
            </a:r>
            <a:r>
              <a:rPr dirty="0"/>
              <a:t>0.04</a:t>
            </a:r>
            <a:r>
              <a:rPr dirty="0" spc="-20"/>
              <a:t> </a:t>
            </a:r>
            <a:r>
              <a:rPr dirty="0" spc="10"/>
              <a:t>sec.)</a:t>
            </a:r>
          </a:p>
          <a:p>
            <a:pPr marL="1470025">
              <a:lnSpc>
                <a:spcPct val="100000"/>
              </a:lnSpc>
              <a:spcBef>
                <a:spcPts val="1760"/>
              </a:spcBef>
            </a:pPr>
            <a:r>
              <a:rPr dirty="0"/>
              <a:t>Preceded </a:t>
            </a:r>
            <a:r>
              <a:rPr dirty="0" spc="20"/>
              <a:t>by </a:t>
            </a:r>
            <a:r>
              <a:rPr dirty="0" spc="5"/>
              <a:t>ventricular</a:t>
            </a:r>
            <a:r>
              <a:rPr dirty="0" spc="-365"/>
              <a:t> </a:t>
            </a:r>
            <a:r>
              <a:rPr dirty="0" spc="10"/>
              <a:t>repolarization.</a:t>
            </a:r>
          </a:p>
          <a:p>
            <a:pPr marL="1470025">
              <a:lnSpc>
                <a:spcPct val="100000"/>
              </a:lnSpc>
              <a:spcBef>
                <a:spcPts val="1860"/>
              </a:spcBef>
            </a:pPr>
            <a:r>
              <a:rPr dirty="0" spc="-10" b="1">
                <a:latin typeface="Calibri"/>
                <a:cs typeface="Calibri"/>
              </a:rPr>
              <a:t>2</a:t>
            </a:r>
            <a:r>
              <a:rPr dirty="0" baseline="25925" sz="2250" spc="-15" b="1">
                <a:latin typeface="Calibri"/>
                <a:cs typeface="Calibri"/>
              </a:rPr>
              <a:t>nd </a:t>
            </a:r>
            <a:r>
              <a:rPr dirty="0" sz="2200" spc="5" b="1">
                <a:latin typeface="Calibri"/>
                <a:cs typeface="Calibri"/>
              </a:rPr>
              <a:t>Heart </a:t>
            </a:r>
            <a:r>
              <a:rPr dirty="0" sz="2200" spc="10" b="1">
                <a:latin typeface="Calibri"/>
                <a:cs typeface="Calibri"/>
              </a:rPr>
              <a:t>sound </a:t>
            </a:r>
            <a:r>
              <a:rPr dirty="0" sz="2200" spc="5" b="1">
                <a:latin typeface="Calibri"/>
                <a:cs typeface="Calibri"/>
              </a:rPr>
              <a:t>heard</a:t>
            </a:r>
            <a:r>
              <a:rPr dirty="0" sz="2200" spc="-310" b="1">
                <a:latin typeface="Calibri"/>
                <a:cs typeface="Calibri"/>
              </a:rPr>
              <a:t> </a:t>
            </a:r>
            <a:r>
              <a:rPr dirty="0" sz="2200"/>
              <a:t>.</a:t>
            </a:r>
            <a:endParaRPr sz="2200">
              <a:latin typeface="Calibri"/>
              <a:cs typeface="Calibri"/>
            </a:endParaRPr>
          </a:p>
          <a:p>
            <a:pPr marL="1470025" marR="30480">
              <a:lnSpc>
                <a:spcPts val="4500"/>
              </a:lnSpc>
              <a:spcBef>
                <a:spcPts val="359"/>
              </a:spcBef>
            </a:pPr>
            <a:r>
              <a:rPr dirty="0" spc="-120" b="1">
                <a:latin typeface="Calibri"/>
                <a:cs typeface="Calibri"/>
              </a:rPr>
              <a:t>LV </a:t>
            </a:r>
            <a:r>
              <a:rPr dirty="0" spc="-25" b="1">
                <a:latin typeface="Calibri"/>
                <a:cs typeface="Calibri"/>
              </a:rPr>
              <a:t>is </a:t>
            </a:r>
            <a:r>
              <a:rPr dirty="0" b="1">
                <a:latin typeface="Calibri"/>
                <a:cs typeface="Calibri"/>
              </a:rPr>
              <a:t>a </a:t>
            </a:r>
            <a:r>
              <a:rPr dirty="0" spc="-10" b="1">
                <a:latin typeface="Calibri"/>
                <a:cs typeface="Calibri"/>
              </a:rPr>
              <a:t>closed </a:t>
            </a:r>
            <a:r>
              <a:rPr dirty="0" b="1">
                <a:latin typeface="Calibri"/>
                <a:cs typeface="Calibri"/>
              </a:rPr>
              <a:t>chamber</a:t>
            </a:r>
            <a:r>
              <a:rPr dirty="0"/>
              <a:t>, </a:t>
            </a:r>
            <a:r>
              <a:rPr dirty="0" spc="10"/>
              <a:t>i.e. </a:t>
            </a:r>
            <a:r>
              <a:rPr dirty="0" spc="15"/>
              <a:t>relax </a:t>
            </a:r>
            <a:r>
              <a:rPr dirty="0" spc="-5"/>
              <a:t>with </a:t>
            </a:r>
            <a:r>
              <a:rPr dirty="0" spc="20"/>
              <a:t>no </a:t>
            </a:r>
            <a:r>
              <a:rPr dirty="0" spc="5"/>
              <a:t>changes </a:t>
            </a:r>
            <a:r>
              <a:rPr dirty="0" spc="-5"/>
              <a:t>in </a:t>
            </a:r>
            <a:r>
              <a:rPr dirty="0" spc="15"/>
              <a:t>volume.  </a:t>
            </a:r>
            <a:r>
              <a:rPr dirty="0" spc="-10"/>
              <a:t>Volume </a:t>
            </a:r>
            <a:r>
              <a:rPr dirty="0" spc="20"/>
              <a:t>of blood </a:t>
            </a:r>
            <a:r>
              <a:rPr dirty="0" spc="-5"/>
              <a:t>in ventricle </a:t>
            </a:r>
            <a:r>
              <a:rPr dirty="0"/>
              <a:t>=</a:t>
            </a:r>
            <a:r>
              <a:rPr dirty="0" spc="-305"/>
              <a:t> </a:t>
            </a:r>
            <a:r>
              <a:rPr dirty="0" spc="-60" b="1">
                <a:latin typeface="Calibri"/>
                <a:cs typeface="Calibri"/>
              </a:rPr>
              <a:t>ESV.</a:t>
            </a:r>
          </a:p>
          <a:p>
            <a:pPr marL="1470025">
              <a:lnSpc>
                <a:spcPct val="100000"/>
              </a:lnSpc>
              <a:spcBef>
                <a:spcPts val="1300"/>
              </a:spcBef>
            </a:pPr>
            <a:r>
              <a:rPr dirty="0" spc="-75"/>
              <a:t>AV- </a:t>
            </a:r>
            <a:r>
              <a:rPr dirty="0"/>
              <a:t>vs </a:t>
            </a:r>
            <a:r>
              <a:rPr dirty="0" spc="20"/>
              <a:t>open at </a:t>
            </a:r>
            <a:r>
              <a:rPr dirty="0"/>
              <a:t>the </a:t>
            </a:r>
            <a:r>
              <a:rPr dirty="0" spc="10"/>
              <a:t>end </a:t>
            </a:r>
            <a:r>
              <a:rPr dirty="0" spc="20"/>
              <a:t>of </a:t>
            </a:r>
            <a:r>
              <a:rPr dirty="0" spc="-5"/>
              <a:t>this</a:t>
            </a:r>
            <a:r>
              <a:rPr dirty="0" spc="-355"/>
              <a:t> </a:t>
            </a:r>
            <a:r>
              <a:rPr dirty="0" spc="25"/>
              <a:t>phase.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194634" y="585254"/>
            <a:ext cx="3391535" cy="292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" b="1">
                <a:latin typeface="Calibri"/>
                <a:cs typeface="Calibri"/>
              </a:rPr>
              <a:t>Mechanical</a:t>
            </a:r>
            <a:r>
              <a:rPr dirty="0" sz="1800" spc="-15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Phases</a:t>
            </a:r>
            <a:r>
              <a:rPr dirty="0" sz="1800" spc="-130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of </a:t>
            </a:r>
            <a:r>
              <a:rPr dirty="0" sz="1800" b="1">
                <a:latin typeface="Calibri"/>
                <a:cs typeface="Calibri"/>
              </a:rPr>
              <a:t>cardiac</a:t>
            </a:r>
            <a:r>
              <a:rPr dirty="0" sz="1800" spc="-6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cycle: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276934" y="1144054"/>
            <a:ext cx="7233920" cy="5003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83565" algn="l"/>
              </a:tabLst>
            </a:pPr>
            <a:r>
              <a:rPr dirty="0" sz="3200" spc="-15" b="0">
                <a:solidFill>
                  <a:srgbClr val="C00000"/>
                </a:solidFill>
                <a:latin typeface="Cooper Black"/>
                <a:cs typeface="Cooper Black"/>
              </a:rPr>
              <a:t>5.	</a:t>
            </a:r>
            <a:r>
              <a:rPr dirty="0" sz="3200" spc="-25" b="0">
                <a:solidFill>
                  <a:srgbClr val="C00000"/>
                </a:solidFill>
                <a:latin typeface="Cooper Black"/>
                <a:cs typeface="Cooper Black"/>
              </a:rPr>
              <a:t>Isovolumetric </a:t>
            </a:r>
            <a:r>
              <a:rPr dirty="0" sz="3200" spc="-10" b="0">
                <a:solidFill>
                  <a:srgbClr val="C00000"/>
                </a:solidFill>
                <a:latin typeface="Cooper Black"/>
                <a:cs typeface="Cooper Black"/>
              </a:rPr>
              <a:t>Relaxation</a:t>
            </a:r>
            <a:r>
              <a:rPr dirty="0" sz="3200" spc="185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200" spc="-5" b="0">
                <a:solidFill>
                  <a:srgbClr val="C00000"/>
                </a:solidFill>
                <a:latin typeface="Cooper Black"/>
                <a:cs typeface="Cooper Black"/>
              </a:rPr>
              <a:t>Phase:</a:t>
            </a:r>
            <a:endParaRPr sz="3200">
              <a:latin typeface="Cooper Black"/>
              <a:cs typeface="Cooper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20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26543" y="1958149"/>
            <a:ext cx="165100" cy="16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26543" y="2364549"/>
            <a:ext cx="1651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26543" y="2783649"/>
            <a:ext cx="165100" cy="16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26543" y="3520249"/>
            <a:ext cx="165100" cy="16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778061" y="454952"/>
            <a:ext cx="3391535" cy="292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" b="1">
                <a:latin typeface="Calibri"/>
                <a:cs typeface="Calibri"/>
              </a:rPr>
              <a:t>Mechanical</a:t>
            </a:r>
            <a:r>
              <a:rPr dirty="0" sz="1800" spc="-15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Phases</a:t>
            </a:r>
            <a:r>
              <a:rPr dirty="0" sz="1800" spc="-130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of </a:t>
            </a:r>
            <a:r>
              <a:rPr dirty="0" sz="1800" b="1">
                <a:latin typeface="Calibri"/>
                <a:cs typeface="Calibri"/>
              </a:rPr>
              <a:t>cardiac</a:t>
            </a:r>
            <a:r>
              <a:rPr dirty="0" sz="1800" spc="-6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cycle: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117661" y="1001052"/>
            <a:ext cx="4706620" cy="5003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83565" algn="l"/>
              </a:tabLst>
            </a:pPr>
            <a:r>
              <a:rPr dirty="0" sz="3200" spc="-15" b="0">
                <a:solidFill>
                  <a:srgbClr val="C00000"/>
                </a:solidFill>
                <a:latin typeface="Cooper Black"/>
                <a:cs typeface="Cooper Black"/>
              </a:rPr>
              <a:t>6.	Rapid Filling</a:t>
            </a:r>
            <a:r>
              <a:rPr dirty="0" sz="3200" spc="105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200" spc="-5" b="0">
                <a:solidFill>
                  <a:srgbClr val="C00000"/>
                </a:solidFill>
                <a:latin typeface="Cooper Black"/>
                <a:cs typeface="Cooper Black"/>
              </a:rPr>
              <a:t>Phase:</a:t>
            </a:r>
            <a:endParaRPr sz="3200">
              <a:latin typeface="Cooper Black"/>
              <a:cs typeface="Cooper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06045" y="5102390"/>
            <a:ext cx="165100" cy="165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06045" y="5508786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30718" y="1772770"/>
            <a:ext cx="7577455" cy="396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63575" marR="2501900">
              <a:lnSpc>
                <a:spcPct val="121200"/>
              </a:lnSpc>
            </a:pPr>
            <a:r>
              <a:rPr dirty="0" sz="2200" spc="-10">
                <a:latin typeface="Calibri"/>
                <a:cs typeface="Calibri"/>
              </a:rPr>
              <a:t>Atrial </a:t>
            </a:r>
            <a:r>
              <a:rPr dirty="0" sz="2200" spc="25">
                <a:latin typeface="Calibri"/>
                <a:cs typeface="Calibri"/>
              </a:rPr>
              <a:t>pressure </a:t>
            </a:r>
            <a:r>
              <a:rPr dirty="0" sz="2200">
                <a:latin typeface="Calibri"/>
                <a:cs typeface="Calibri"/>
              </a:rPr>
              <a:t>&gt; </a:t>
            </a:r>
            <a:r>
              <a:rPr dirty="0" sz="2200" spc="5">
                <a:latin typeface="Calibri"/>
                <a:cs typeface="Calibri"/>
              </a:rPr>
              <a:t>ventricular </a:t>
            </a:r>
            <a:r>
              <a:rPr dirty="0" sz="2200" spc="10">
                <a:latin typeface="Calibri"/>
                <a:cs typeface="Calibri"/>
              </a:rPr>
              <a:t>pressure.  </a:t>
            </a:r>
            <a:r>
              <a:rPr dirty="0" sz="2200" spc="-75">
                <a:latin typeface="Calibri"/>
                <a:cs typeface="Calibri"/>
              </a:rPr>
              <a:t>AV- </a:t>
            </a:r>
            <a:r>
              <a:rPr dirty="0" sz="2200">
                <a:latin typeface="Calibri"/>
                <a:cs typeface="Calibri"/>
              </a:rPr>
              <a:t>vs</a:t>
            </a:r>
            <a:r>
              <a:rPr dirty="0" sz="2200" spc="-4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open.</a:t>
            </a:r>
            <a:endParaRPr sz="2200">
              <a:latin typeface="Calibri"/>
              <a:cs typeface="Calibri"/>
            </a:endParaRPr>
          </a:p>
          <a:p>
            <a:pPr marL="663575" marR="334010">
              <a:lnSpc>
                <a:spcPts val="2600"/>
              </a:lnSpc>
              <a:spcBef>
                <a:spcPts val="780"/>
              </a:spcBef>
            </a:pPr>
            <a:r>
              <a:rPr dirty="0" sz="2200">
                <a:latin typeface="Symbol"/>
                <a:cs typeface="Symbol"/>
              </a:rPr>
              <a:t></a:t>
            </a:r>
            <a:r>
              <a:rPr dirty="0" sz="2200" spc="-60">
                <a:latin typeface="Times New Roman"/>
                <a:cs typeface="Times New Roman"/>
              </a:rPr>
              <a:t> </a:t>
            </a:r>
            <a:r>
              <a:rPr dirty="0" sz="2200" spc="-10">
                <a:latin typeface="Calibri"/>
                <a:cs typeface="Calibri"/>
              </a:rPr>
              <a:t>60-70%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of</a:t>
            </a:r>
            <a:r>
              <a:rPr dirty="0" sz="2200" spc="35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blood</a:t>
            </a:r>
            <a:r>
              <a:rPr dirty="0" sz="2200" spc="-155">
                <a:latin typeface="Calibri"/>
                <a:cs typeface="Calibri"/>
              </a:rPr>
              <a:t> </a:t>
            </a:r>
            <a:r>
              <a:rPr dirty="0" sz="2200" spc="25">
                <a:latin typeface="Calibri"/>
                <a:cs typeface="Calibri"/>
              </a:rPr>
              <a:t>passes</a:t>
            </a:r>
            <a:r>
              <a:rPr dirty="0" sz="2200" spc="-160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passively</a:t>
            </a:r>
            <a:r>
              <a:rPr dirty="0" sz="2200" spc="-195">
                <a:latin typeface="Calibri"/>
                <a:cs typeface="Calibri"/>
              </a:rPr>
              <a:t> </a:t>
            </a:r>
            <a:r>
              <a:rPr dirty="0" sz="2200" spc="-20">
                <a:latin typeface="Calibri"/>
                <a:cs typeface="Calibri"/>
              </a:rPr>
              <a:t>to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the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ventricles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along  </a:t>
            </a:r>
            <a:r>
              <a:rPr dirty="0" sz="2200" spc="25">
                <a:latin typeface="Calibri"/>
                <a:cs typeface="Calibri"/>
              </a:rPr>
              <a:t>pressure</a:t>
            </a:r>
            <a:r>
              <a:rPr dirty="0" sz="2200" spc="-254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gradient.</a:t>
            </a:r>
            <a:endParaRPr sz="2200">
              <a:latin typeface="Calibri"/>
              <a:cs typeface="Calibri"/>
            </a:endParaRPr>
          </a:p>
          <a:p>
            <a:pPr marL="663575">
              <a:lnSpc>
                <a:spcPct val="100000"/>
              </a:lnSpc>
              <a:spcBef>
                <a:spcPts val="480"/>
              </a:spcBef>
            </a:pPr>
            <a:r>
              <a:rPr dirty="0" sz="2200" spc="-20" b="1">
                <a:latin typeface="Calibri"/>
                <a:cs typeface="Calibri"/>
              </a:rPr>
              <a:t>3</a:t>
            </a:r>
            <a:r>
              <a:rPr dirty="0" baseline="25925" sz="2250" spc="-30" b="1">
                <a:latin typeface="Calibri"/>
                <a:cs typeface="Calibri"/>
              </a:rPr>
              <a:t>rd </a:t>
            </a:r>
            <a:r>
              <a:rPr dirty="0" sz="2200" spc="5" b="1">
                <a:latin typeface="Calibri"/>
                <a:cs typeface="Calibri"/>
              </a:rPr>
              <a:t>Heart </a:t>
            </a:r>
            <a:r>
              <a:rPr dirty="0" sz="2200" spc="10" b="1">
                <a:latin typeface="Calibri"/>
                <a:cs typeface="Calibri"/>
              </a:rPr>
              <a:t>sound</a:t>
            </a:r>
            <a:r>
              <a:rPr dirty="0" sz="2200" spc="-225" b="1">
                <a:latin typeface="Calibri"/>
                <a:cs typeface="Calibri"/>
              </a:rPr>
              <a:t> </a:t>
            </a:r>
            <a:r>
              <a:rPr dirty="0" sz="2200" spc="10" b="1">
                <a:latin typeface="Calibri"/>
                <a:cs typeface="Calibri"/>
              </a:rPr>
              <a:t>heard.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  <a:tabLst>
                <a:tab pos="570865" algn="l"/>
              </a:tabLst>
            </a:pPr>
            <a:r>
              <a:rPr dirty="0" sz="3200" spc="-65">
                <a:solidFill>
                  <a:srgbClr val="C00000"/>
                </a:solidFill>
                <a:latin typeface="Cooper Black"/>
                <a:cs typeface="Cooper Black"/>
              </a:rPr>
              <a:t>7.	</a:t>
            </a:r>
            <a:r>
              <a:rPr dirty="0" sz="3200" spc="10">
                <a:solidFill>
                  <a:srgbClr val="C00000"/>
                </a:solidFill>
                <a:latin typeface="Cooper Black"/>
                <a:cs typeface="Cooper Black"/>
              </a:rPr>
              <a:t>Reduced </a:t>
            </a:r>
            <a:r>
              <a:rPr dirty="0" sz="3200" spc="-15">
                <a:solidFill>
                  <a:srgbClr val="C00000"/>
                </a:solidFill>
                <a:latin typeface="Cooper Black"/>
                <a:cs typeface="Cooper Black"/>
              </a:rPr>
              <a:t>Filling </a:t>
            </a:r>
            <a:r>
              <a:rPr dirty="0" sz="3200" spc="-5">
                <a:solidFill>
                  <a:srgbClr val="C00000"/>
                </a:solidFill>
                <a:latin typeface="Cooper Black"/>
                <a:cs typeface="Cooper Black"/>
              </a:rPr>
              <a:t>Phase</a:t>
            </a:r>
            <a:r>
              <a:rPr dirty="0" sz="3200" spc="1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200" spc="-15">
                <a:solidFill>
                  <a:srgbClr val="C00000"/>
                </a:solidFill>
                <a:latin typeface="Cooper Black"/>
                <a:cs typeface="Cooper Black"/>
              </a:rPr>
              <a:t>(Diastasis):</a:t>
            </a:r>
            <a:endParaRPr sz="3200">
              <a:latin typeface="Cooper Black"/>
              <a:cs typeface="Cooper Black"/>
            </a:endParaRPr>
          </a:p>
          <a:p>
            <a:pPr marL="743585" marR="1076960">
              <a:lnSpc>
                <a:spcPct val="121200"/>
              </a:lnSpc>
              <a:spcBef>
                <a:spcPts val="1300"/>
              </a:spcBef>
            </a:pPr>
            <a:r>
              <a:rPr dirty="0" sz="2200" spc="30">
                <a:latin typeface="Calibri"/>
                <a:cs typeface="Calibri"/>
              </a:rPr>
              <a:t>Remainingatrial</a:t>
            </a:r>
            <a:r>
              <a:rPr dirty="0" sz="2200" spc="-105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blood</a:t>
            </a:r>
            <a:r>
              <a:rPr dirty="0" sz="2200" spc="-155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flows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slowly</a:t>
            </a:r>
            <a:r>
              <a:rPr dirty="0" sz="2200" spc="-9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into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ventricles.  </a:t>
            </a:r>
            <a:r>
              <a:rPr dirty="0" sz="2200" spc="-75">
                <a:latin typeface="Calibri"/>
                <a:cs typeface="Calibri"/>
              </a:rPr>
              <a:t>AV- </a:t>
            </a:r>
            <a:r>
              <a:rPr dirty="0" sz="2200">
                <a:latin typeface="Calibri"/>
                <a:cs typeface="Calibri"/>
              </a:rPr>
              <a:t>vs </a:t>
            </a:r>
            <a:r>
              <a:rPr dirty="0" sz="2200" spc="-5">
                <a:latin typeface="Calibri"/>
                <a:cs typeface="Calibri"/>
              </a:rPr>
              <a:t>still</a:t>
            </a:r>
            <a:r>
              <a:rPr dirty="0" sz="2200" spc="-4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open.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20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4500" y="3797300"/>
            <a:ext cx="3124200" cy="85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99100" y="3797300"/>
            <a:ext cx="3124200" cy="850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87600" y="3797300"/>
            <a:ext cx="1778000" cy="850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940300" y="3797300"/>
            <a:ext cx="1778000" cy="850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30450" y="1568450"/>
            <a:ext cx="711200" cy="2146300"/>
          </a:xfrm>
          <a:custGeom>
            <a:avLst/>
            <a:gdLst/>
            <a:ahLst/>
            <a:cxnLst/>
            <a:rect l="l" t="t" r="r" b="b"/>
            <a:pathLst>
              <a:path w="711200" h="2146300">
                <a:moveTo>
                  <a:pt x="711200" y="0"/>
                </a:moveTo>
                <a:lnTo>
                  <a:pt x="255917" y="0"/>
                </a:lnTo>
                <a:lnTo>
                  <a:pt x="195745" y="1860981"/>
                </a:lnTo>
                <a:lnTo>
                  <a:pt x="194297" y="1873135"/>
                </a:lnTo>
                <a:lnTo>
                  <a:pt x="191388" y="1905762"/>
                </a:lnTo>
                <a:lnTo>
                  <a:pt x="186321" y="1926869"/>
                </a:lnTo>
                <a:lnTo>
                  <a:pt x="181965" y="1951177"/>
                </a:lnTo>
                <a:lnTo>
                  <a:pt x="175437" y="1976767"/>
                </a:lnTo>
                <a:lnTo>
                  <a:pt x="166014" y="2004275"/>
                </a:lnTo>
                <a:lnTo>
                  <a:pt x="154419" y="2029866"/>
                </a:lnTo>
                <a:lnTo>
                  <a:pt x="149339" y="2043302"/>
                </a:lnTo>
                <a:lnTo>
                  <a:pt x="141363" y="2056104"/>
                </a:lnTo>
                <a:lnTo>
                  <a:pt x="134124" y="2068258"/>
                </a:lnTo>
                <a:lnTo>
                  <a:pt x="126149" y="2080412"/>
                </a:lnTo>
                <a:lnTo>
                  <a:pt x="97142" y="2111121"/>
                </a:lnTo>
                <a:lnTo>
                  <a:pt x="60172" y="2134146"/>
                </a:lnTo>
                <a:lnTo>
                  <a:pt x="15951" y="2145665"/>
                </a:lnTo>
                <a:lnTo>
                  <a:pt x="0" y="2146300"/>
                </a:lnTo>
                <a:lnTo>
                  <a:pt x="495160" y="2146300"/>
                </a:lnTo>
                <a:lnTo>
                  <a:pt x="542277" y="2139264"/>
                </a:lnTo>
                <a:lnTo>
                  <a:pt x="580707" y="2120074"/>
                </a:lnTo>
                <a:lnTo>
                  <a:pt x="612597" y="2091283"/>
                </a:lnTo>
                <a:lnTo>
                  <a:pt x="637247" y="2056104"/>
                </a:lnTo>
                <a:lnTo>
                  <a:pt x="649579" y="2029866"/>
                </a:lnTo>
                <a:lnTo>
                  <a:pt x="661174" y="2004275"/>
                </a:lnTo>
                <a:lnTo>
                  <a:pt x="670598" y="1976767"/>
                </a:lnTo>
                <a:lnTo>
                  <a:pt x="677125" y="1951177"/>
                </a:lnTo>
                <a:lnTo>
                  <a:pt x="681469" y="1926869"/>
                </a:lnTo>
                <a:lnTo>
                  <a:pt x="686549" y="1905762"/>
                </a:lnTo>
                <a:lnTo>
                  <a:pt x="689444" y="1873135"/>
                </a:lnTo>
                <a:lnTo>
                  <a:pt x="690905" y="1860981"/>
                </a:lnTo>
                <a:lnTo>
                  <a:pt x="711200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30450" y="1568450"/>
            <a:ext cx="711200" cy="2146300"/>
          </a:xfrm>
          <a:custGeom>
            <a:avLst/>
            <a:gdLst/>
            <a:ahLst/>
            <a:cxnLst/>
            <a:rect l="l" t="t" r="r" b="b"/>
            <a:pathLst>
              <a:path w="711200" h="2146300">
                <a:moveTo>
                  <a:pt x="495158" y="2146301"/>
                </a:moveTo>
                <a:lnTo>
                  <a:pt x="512557" y="2145661"/>
                </a:lnTo>
                <a:lnTo>
                  <a:pt x="527057" y="2143101"/>
                </a:lnTo>
                <a:lnTo>
                  <a:pt x="569105" y="2127111"/>
                </a:lnTo>
                <a:lnTo>
                  <a:pt x="602454" y="2102161"/>
                </a:lnTo>
                <a:lnTo>
                  <a:pt x="629278" y="2068251"/>
                </a:lnTo>
                <a:lnTo>
                  <a:pt x="637253" y="2056101"/>
                </a:lnTo>
                <a:lnTo>
                  <a:pt x="644502" y="2043301"/>
                </a:lnTo>
                <a:lnTo>
                  <a:pt x="649577" y="2029871"/>
                </a:lnTo>
                <a:lnTo>
                  <a:pt x="661177" y="2004281"/>
                </a:lnTo>
                <a:lnTo>
                  <a:pt x="670601" y="1976771"/>
                </a:lnTo>
                <a:lnTo>
                  <a:pt x="677126" y="1951181"/>
                </a:lnTo>
                <a:lnTo>
                  <a:pt x="681476" y="1926871"/>
                </a:lnTo>
                <a:lnTo>
                  <a:pt x="686551" y="1905761"/>
                </a:lnTo>
                <a:lnTo>
                  <a:pt x="689451" y="1873131"/>
                </a:lnTo>
                <a:lnTo>
                  <a:pt x="690901" y="1860981"/>
                </a:lnTo>
                <a:lnTo>
                  <a:pt x="711200" y="0"/>
                </a:lnTo>
                <a:lnTo>
                  <a:pt x="255916" y="0"/>
                </a:lnTo>
                <a:lnTo>
                  <a:pt x="195743" y="1860981"/>
                </a:lnTo>
                <a:lnTo>
                  <a:pt x="194293" y="1873131"/>
                </a:lnTo>
                <a:lnTo>
                  <a:pt x="191393" y="1905761"/>
                </a:lnTo>
                <a:lnTo>
                  <a:pt x="186319" y="1926871"/>
                </a:lnTo>
                <a:lnTo>
                  <a:pt x="181968" y="1951181"/>
                </a:lnTo>
                <a:lnTo>
                  <a:pt x="175444" y="1976771"/>
                </a:lnTo>
                <a:lnTo>
                  <a:pt x="166019" y="2004281"/>
                </a:lnTo>
                <a:lnTo>
                  <a:pt x="154420" y="2029871"/>
                </a:lnTo>
                <a:lnTo>
                  <a:pt x="149345" y="2043301"/>
                </a:lnTo>
                <a:lnTo>
                  <a:pt x="141370" y="2056101"/>
                </a:lnTo>
                <a:lnTo>
                  <a:pt x="134120" y="2068251"/>
                </a:lnTo>
                <a:lnTo>
                  <a:pt x="126146" y="2080411"/>
                </a:lnTo>
                <a:lnTo>
                  <a:pt x="97146" y="2111111"/>
                </a:lnTo>
                <a:lnTo>
                  <a:pt x="60172" y="2134141"/>
                </a:lnTo>
                <a:lnTo>
                  <a:pt x="15949" y="2145661"/>
                </a:lnTo>
                <a:lnTo>
                  <a:pt x="0" y="2146301"/>
                </a:lnTo>
                <a:lnTo>
                  <a:pt x="495158" y="2146301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33550" y="3092450"/>
            <a:ext cx="1092200" cy="622300"/>
          </a:xfrm>
          <a:custGeom>
            <a:avLst/>
            <a:gdLst/>
            <a:ahLst/>
            <a:cxnLst/>
            <a:rect l="l" t="t" r="r" b="b"/>
            <a:pathLst>
              <a:path w="1092200" h="622300">
                <a:moveTo>
                  <a:pt x="593318" y="0"/>
                </a:moveTo>
                <a:lnTo>
                  <a:pt x="0" y="0"/>
                </a:lnTo>
                <a:lnTo>
                  <a:pt x="33883" y="635"/>
                </a:lnTo>
                <a:lnTo>
                  <a:pt x="64884" y="3797"/>
                </a:lnTo>
                <a:lnTo>
                  <a:pt x="121119" y="13893"/>
                </a:lnTo>
                <a:lnTo>
                  <a:pt x="170853" y="30327"/>
                </a:lnTo>
                <a:lnTo>
                  <a:pt x="213398" y="51168"/>
                </a:lnTo>
                <a:lnTo>
                  <a:pt x="250875" y="76441"/>
                </a:lnTo>
                <a:lnTo>
                  <a:pt x="282600" y="103606"/>
                </a:lnTo>
                <a:lnTo>
                  <a:pt x="308559" y="133311"/>
                </a:lnTo>
                <a:lnTo>
                  <a:pt x="330898" y="164261"/>
                </a:lnTo>
                <a:lnTo>
                  <a:pt x="356133" y="209753"/>
                </a:lnTo>
                <a:lnTo>
                  <a:pt x="372719" y="252082"/>
                </a:lnTo>
                <a:lnTo>
                  <a:pt x="384975" y="298830"/>
                </a:lnTo>
                <a:lnTo>
                  <a:pt x="388581" y="314629"/>
                </a:lnTo>
                <a:lnTo>
                  <a:pt x="390740" y="328523"/>
                </a:lnTo>
                <a:lnTo>
                  <a:pt x="392899" y="341160"/>
                </a:lnTo>
                <a:lnTo>
                  <a:pt x="398665" y="375272"/>
                </a:lnTo>
                <a:lnTo>
                  <a:pt x="412369" y="421398"/>
                </a:lnTo>
                <a:lnTo>
                  <a:pt x="433997" y="475729"/>
                </a:lnTo>
                <a:lnTo>
                  <a:pt x="455625" y="516788"/>
                </a:lnTo>
                <a:lnTo>
                  <a:pt x="494550" y="566077"/>
                </a:lnTo>
                <a:lnTo>
                  <a:pt x="533488" y="595769"/>
                </a:lnTo>
                <a:lnTo>
                  <a:pt x="578180" y="615353"/>
                </a:lnTo>
                <a:lnTo>
                  <a:pt x="632244" y="622300"/>
                </a:lnTo>
                <a:lnTo>
                  <a:pt x="1092200" y="622300"/>
                </a:lnTo>
                <a:lnTo>
                  <a:pt x="1078509" y="621664"/>
                </a:lnTo>
                <a:lnTo>
                  <a:pt x="1066241" y="619137"/>
                </a:lnTo>
                <a:lnTo>
                  <a:pt x="1030198" y="603351"/>
                </a:lnTo>
                <a:lnTo>
                  <a:pt x="999921" y="576808"/>
                </a:lnTo>
                <a:lnTo>
                  <a:pt x="973963" y="542061"/>
                </a:lnTo>
                <a:lnTo>
                  <a:pt x="966038" y="529424"/>
                </a:lnTo>
                <a:lnTo>
                  <a:pt x="938644" y="475729"/>
                </a:lnTo>
                <a:lnTo>
                  <a:pt x="918451" y="421398"/>
                </a:lnTo>
                <a:lnTo>
                  <a:pt x="904760" y="375272"/>
                </a:lnTo>
                <a:lnTo>
                  <a:pt x="896823" y="341160"/>
                </a:lnTo>
                <a:lnTo>
                  <a:pt x="893229" y="328523"/>
                </a:lnTo>
                <a:lnTo>
                  <a:pt x="892505" y="314629"/>
                </a:lnTo>
                <a:lnTo>
                  <a:pt x="888898" y="298830"/>
                </a:lnTo>
                <a:lnTo>
                  <a:pt x="884567" y="276720"/>
                </a:lnTo>
                <a:lnTo>
                  <a:pt x="868718" y="224282"/>
                </a:lnTo>
                <a:lnTo>
                  <a:pt x="843483" y="164261"/>
                </a:lnTo>
                <a:lnTo>
                  <a:pt x="816800" y="118770"/>
                </a:lnTo>
                <a:lnTo>
                  <a:pt x="780757" y="76441"/>
                </a:lnTo>
                <a:lnTo>
                  <a:pt x="736777" y="40436"/>
                </a:lnTo>
                <a:lnTo>
                  <a:pt x="701459" y="21475"/>
                </a:lnTo>
                <a:lnTo>
                  <a:pt x="661809" y="7581"/>
                </a:lnTo>
                <a:lnTo>
                  <a:pt x="617105" y="635"/>
                </a:lnTo>
                <a:lnTo>
                  <a:pt x="593318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33550" y="3092450"/>
            <a:ext cx="1092200" cy="622300"/>
          </a:xfrm>
          <a:custGeom>
            <a:avLst/>
            <a:gdLst/>
            <a:ahLst/>
            <a:cxnLst/>
            <a:rect l="l" t="t" r="r" b="b"/>
            <a:pathLst>
              <a:path w="1092200" h="622300">
                <a:moveTo>
                  <a:pt x="632250" y="622300"/>
                </a:moveTo>
                <a:lnTo>
                  <a:pt x="613506" y="621668"/>
                </a:lnTo>
                <a:lnTo>
                  <a:pt x="595483" y="619141"/>
                </a:lnTo>
                <a:lnTo>
                  <a:pt x="546460" y="603347"/>
                </a:lnTo>
                <a:lnTo>
                  <a:pt x="507531" y="576812"/>
                </a:lnTo>
                <a:lnTo>
                  <a:pt x="484461" y="554068"/>
                </a:lnTo>
                <a:lnTo>
                  <a:pt x="474368" y="542064"/>
                </a:lnTo>
                <a:lnTo>
                  <a:pt x="447694" y="502894"/>
                </a:lnTo>
                <a:lnTo>
                  <a:pt x="421741" y="447930"/>
                </a:lnTo>
                <a:lnTo>
                  <a:pt x="404438" y="396756"/>
                </a:lnTo>
                <a:lnTo>
                  <a:pt x="392903" y="341159"/>
                </a:lnTo>
                <a:lnTo>
                  <a:pt x="390741" y="328524"/>
                </a:lnTo>
                <a:lnTo>
                  <a:pt x="388578" y="314625"/>
                </a:lnTo>
                <a:lnTo>
                  <a:pt x="384973" y="298830"/>
                </a:lnTo>
                <a:lnTo>
                  <a:pt x="372718" y="252079"/>
                </a:lnTo>
                <a:lnTo>
                  <a:pt x="356137" y="209750"/>
                </a:lnTo>
                <a:lnTo>
                  <a:pt x="330904" y="164262"/>
                </a:lnTo>
                <a:lnTo>
                  <a:pt x="308556" y="133305"/>
                </a:lnTo>
                <a:lnTo>
                  <a:pt x="282602" y="103611"/>
                </a:lnTo>
                <a:lnTo>
                  <a:pt x="250882" y="76444"/>
                </a:lnTo>
                <a:lnTo>
                  <a:pt x="213394" y="51174"/>
                </a:lnTo>
                <a:lnTo>
                  <a:pt x="170859" y="30325"/>
                </a:lnTo>
                <a:lnTo>
                  <a:pt x="121115" y="13899"/>
                </a:lnTo>
                <a:lnTo>
                  <a:pt x="64883" y="3790"/>
                </a:lnTo>
                <a:lnTo>
                  <a:pt x="0" y="0"/>
                </a:lnTo>
                <a:lnTo>
                  <a:pt x="593321" y="0"/>
                </a:lnTo>
                <a:lnTo>
                  <a:pt x="617111" y="631"/>
                </a:lnTo>
                <a:lnTo>
                  <a:pt x="640181" y="3790"/>
                </a:lnTo>
                <a:lnTo>
                  <a:pt x="681994" y="13899"/>
                </a:lnTo>
                <a:lnTo>
                  <a:pt x="719482" y="30325"/>
                </a:lnTo>
                <a:lnTo>
                  <a:pt x="752645" y="51174"/>
                </a:lnTo>
                <a:lnTo>
                  <a:pt x="793737" y="89712"/>
                </a:lnTo>
                <a:lnTo>
                  <a:pt x="826900" y="133305"/>
                </a:lnTo>
                <a:lnTo>
                  <a:pt x="857179" y="194587"/>
                </a:lnTo>
                <a:lnTo>
                  <a:pt x="877365" y="252079"/>
                </a:lnTo>
                <a:lnTo>
                  <a:pt x="888899" y="298830"/>
                </a:lnTo>
                <a:lnTo>
                  <a:pt x="892504" y="314625"/>
                </a:lnTo>
                <a:lnTo>
                  <a:pt x="893225" y="328524"/>
                </a:lnTo>
                <a:lnTo>
                  <a:pt x="896830" y="341159"/>
                </a:lnTo>
                <a:lnTo>
                  <a:pt x="904760" y="375275"/>
                </a:lnTo>
                <a:lnTo>
                  <a:pt x="918457" y="421395"/>
                </a:lnTo>
                <a:lnTo>
                  <a:pt x="938643" y="475728"/>
                </a:lnTo>
                <a:lnTo>
                  <a:pt x="966038" y="529429"/>
                </a:lnTo>
                <a:lnTo>
                  <a:pt x="973968" y="542064"/>
                </a:lnTo>
                <a:lnTo>
                  <a:pt x="981178" y="554068"/>
                </a:lnTo>
                <a:lnTo>
                  <a:pt x="1010020" y="586921"/>
                </a:lnTo>
                <a:lnTo>
                  <a:pt x="1041740" y="609664"/>
                </a:lnTo>
                <a:lnTo>
                  <a:pt x="1078500" y="621668"/>
                </a:lnTo>
                <a:lnTo>
                  <a:pt x="1092200" y="622300"/>
                </a:lnTo>
                <a:lnTo>
                  <a:pt x="632250" y="622300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92150" y="3092450"/>
            <a:ext cx="1612900" cy="1244600"/>
          </a:xfrm>
          <a:custGeom>
            <a:avLst/>
            <a:gdLst/>
            <a:ahLst/>
            <a:cxnLst/>
            <a:rect l="l" t="t" r="r" b="b"/>
            <a:pathLst>
              <a:path w="1612900" h="1244600">
                <a:moveTo>
                  <a:pt x="1186129" y="911428"/>
                </a:moveTo>
                <a:lnTo>
                  <a:pt x="0" y="911428"/>
                </a:lnTo>
                <a:lnTo>
                  <a:pt x="0" y="914615"/>
                </a:lnTo>
                <a:lnTo>
                  <a:pt x="514446" y="1244600"/>
                </a:lnTo>
                <a:lnTo>
                  <a:pt x="1186129" y="914615"/>
                </a:lnTo>
                <a:lnTo>
                  <a:pt x="1186129" y="911428"/>
                </a:lnTo>
                <a:close/>
              </a:path>
              <a:path w="1612900" h="1244600">
                <a:moveTo>
                  <a:pt x="1612900" y="0"/>
                </a:moveTo>
                <a:lnTo>
                  <a:pt x="1057871" y="0"/>
                </a:lnTo>
                <a:lnTo>
                  <a:pt x="1027442" y="635"/>
                </a:lnTo>
                <a:lnTo>
                  <a:pt x="968032" y="5105"/>
                </a:lnTo>
                <a:lnTo>
                  <a:pt x="911517" y="14046"/>
                </a:lnTo>
                <a:lnTo>
                  <a:pt x="857897" y="26809"/>
                </a:lnTo>
                <a:lnTo>
                  <a:pt x="783259" y="52971"/>
                </a:lnTo>
                <a:lnTo>
                  <a:pt x="737616" y="74675"/>
                </a:lnTo>
                <a:lnTo>
                  <a:pt x="694867" y="100202"/>
                </a:lnTo>
                <a:lnTo>
                  <a:pt x="673125" y="112966"/>
                </a:lnTo>
                <a:lnTo>
                  <a:pt x="653567" y="127012"/>
                </a:lnTo>
                <a:lnTo>
                  <a:pt x="615162" y="157010"/>
                </a:lnTo>
                <a:lnTo>
                  <a:pt x="597052" y="171691"/>
                </a:lnTo>
                <a:lnTo>
                  <a:pt x="579653" y="188925"/>
                </a:lnTo>
                <a:lnTo>
                  <a:pt x="562993" y="204876"/>
                </a:lnTo>
                <a:lnTo>
                  <a:pt x="547052" y="222110"/>
                </a:lnTo>
                <a:lnTo>
                  <a:pt x="531112" y="239979"/>
                </a:lnTo>
                <a:lnTo>
                  <a:pt x="515171" y="256578"/>
                </a:lnTo>
                <a:lnTo>
                  <a:pt x="486912" y="292963"/>
                </a:lnTo>
                <a:lnTo>
                  <a:pt x="460828" y="330619"/>
                </a:lnTo>
                <a:lnTo>
                  <a:pt x="436918" y="367639"/>
                </a:lnTo>
                <a:lnTo>
                  <a:pt x="414455" y="405930"/>
                </a:lnTo>
                <a:lnTo>
                  <a:pt x="394167" y="443585"/>
                </a:lnTo>
                <a:lnTo>
                  <a:pt x="375329" y="481888"/>
                </a:lnTo>
                <a:lnTo>
                  <a:pt x="358663" y="518909"/>
                </a:lnTo>
                <a:lnTo>
                  <a:pt x="344172" y="555917"/>
                </a:lnTo>
                <a:lnTo>
                  <a:pt x="331129" y="591019"/>
                </a:lnTo>
                <a:lnTo>
                  <a:pt x="318811" y="623582"/>
                </a:lnTo>
                <a:lnTo>
                  <a:pt x="308668" y="655485"/>
                </a:lnTo>
                <a:lnTo>
                  <a:pt x="300697" y="685482"/>
                </a:lnTo>
                <a:lnTo>
                  <a:pt x="286931" y="737819"/>
                </a:lnTo>
                <a:lnTo>
                  <a:pt x="278236" y="778040"/>
                </a:lnTo>
                <a:lnTo>
                  <a:pt x="272439" y="802932"/>
                </a:lnTo>
                <a:lnTo>
                  <a:pt x="270990" y="812495"/>
                </a:lnTo>
                <a:lnTo>
                  <a:pt x="252150" y="911428"/>
                </a:lnTo>
                <a:lnTo>
                  <a:pt x="902093" y="911428"/>
                </a:lnTo>
                <a:lnTo>
                  <a:pt x="926007" y="812495"/>
                </a:lnTo>
                <a:lnTo>
                  <a:pt x="935418" y="778040"/>
                </a:lnTo>
                <a:lnTo>
                  <a:pt x="946289" y="737819"/>
                </a:lnTo>
                <a:lnTo>
                  <a:pt x="963688" y="685482"/>
                </a:lnTo>
                <a:lnTo>
                  <a:pt x="985418" y="623582"/>
                </a:lnTo>
                <a:lnTo>
                  <a:pt x="998461" y="591019"/>
                </a:lnTo>
                <a:lnTo>
                  <a:pt x="1012228" y="555917"/>
                </a:lnTo>
                <a:lnTo>
                  <a:pt x="1028166" y="518909"/>
                </a:lnTo>
                <a:lnTo>
                  <a:pt x="1045565" y="481888"/>
                </a:lnTo>
                <a:lnTo>
                  <a:pt x="1063675" y="443585"/>
                </a:lnTo>
                <a:lnTo>
                  <a:pt x="1083957" y="405930"/>
                </a:lnTo>
                <a:lnTo>
                  <a:pt x="1105700" y="367639"/>
                </a:lnTo>
                <a:lnTo>
                  <a:pt x="1128166" y="330619"/>
                </a:lnTo>
                <a:lnTo>
                  <a:pt x="1152067" y="292963"/>
                </a:lnTo>
                <a:lnTo>
                  <a:pt x="1178153" y="256578"/>
                </a:lnTo>
                <a:lnTo>
                  <a:pt x="1204963" y="222110"/>
                </a:lnTo>
                <a:lnTo>
                  <a:pt x="1233944" y="188925"/>
                </a:lnTo>
                <a:lnTo>
                  <a:pt x="1264386" y="157010"/>
                </a:lnTo>
                <a:lnTo>
                  <a:pt x="1312926" y="112966"/>
                </a:lnTo>
                <a:lnTo>
                  <a:pt x="1365097" y="74675"/>
                </a:lnTo>
                <a:lnTo>
                  <a:pt x="1402778" y="52971"/>
                </a:lnTo>
                <a:lnTo>
                  <a:pt x="1422336" y="44043"/>
                </a:lnTo>
                <a:lnTo>
                  <a:pt x="1441170" y="35102"/>
                </a:lnTo>
                <a:lnTo>
                  <a:pt x="1481023" y="19786"/>
                </a:lnTo>
                <a:lnTo>
                  <a:pt x="1524495" y="8940"/>
                </a:lnTo>
                <a:lnTo>
                  <a:pt x="1567256" y="1917"/>
                </a:lnTo>
                <a:lnTo>
                  <a:pt x="1589709" y="635"/>
                </a:lnTo>
                <a:lnTo>
                  <a:pt x="1612900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92150" y="3092450"/>
            <a:ext cx="1612900" cy="1244600"/>
          </a:xfrm>
          <a:custGeom>
            <a:avLst/>
            <a:gdLst/>
            <a:ahLst/>
            <a:cxnLst/>
            <a:rect l="l" t="t" r="r" b="b"/>
            <a:pathLst>
              <a:path w="1612900" h="1244600">
                <a:moveTo>
                  <a:pt x="1612900" y="0"/>
                </a:moveTo>
                <a:lnTo>
                  <a:pt x="1057880" y="0"/>
                </a:lnTo>
                <a:lnTo>
                  <a:pt x="1027440" y="638"/>
                </a:lnTo>
                <a:lnTo>
                  <a:pt x="997737" y="1914"/>
                </a:lnTo>
                <a:lnTo>
                  <a:pt x="939771" y="8935"/>
                </a:lnTo>
                <a:lnTo>
                  <a:pt x="883979" y="19786"/>
                </a:lnTo>
                <a:lnTo>
                  <a:pt x="833259" y="35104"/>
                </a:lnTo>
                <a:lnTo>
                  <a:pt x="783264" y="52975"/>
                </a:lnTo>
                <a:lnTo>
                  <a:pt x="737616" y="74676"/>
                </a:lnTo>
                <a:lnTo>
                  <a:pt x="694866" y="100206"/>
                </a:lnTo>
                <a:lnTo>
                  <a:pt x="673128" y="112971"/>
                </a:lnTo>
                <a:lnTo>
                  <a:pt x="634726" y="141693"/>
                </a:lnTo>
                <a:lnTo>
                  <a:pt x="597048" y="171691"/>
                </a:lnTo>
                <a:lnTo>
                  <a:pt x="579659" y="188924"/>
                </a:lnTo>
                <a:lnTo>
                  <a:pt x="562993" y="204880"/>
                </a:lnTo>
                <a:lnTo>
                  <a:pt x="547053" y="222113"/>
                </a:lnTo>
                <a:lnTo>
                  <a:pt x="531112" y="239985"/>
                </a:lnTo>
                <a:lnTo>
                  <a:pt x="515172" y="256579"/>
                </a:lnTo>
                <a:lnTo>
                  <a:pt x="486913" y="292960"/>
                </a:lnTo>
                <a:lnTo>
                  <a:pt x="460829" y="330617"/>
                </a:lnTo>
                <a:lnTo>
                  <a:pt x="436918" y="367636"/>
                </a:lnTo>
                <a:lnTo>
                  <a:pt x="414456" y="405931"/>
                </a:lnTo>
                <a:lnTo>
                  <a:pt x="394168" y="443588"/>
                </a:lnTo>
                <a:lnTo>
                  <a:pt x="375329" y="481884"/>
                </a:lnTo>
                <a:lnTo>
                  <a:pt x="358664" y="518902"/>
                </a:lnTo>
                <a:lnTo>
                  <a:pt x="344172" y="555921"/>
                </a:lnTo>
                <a:lnTo>
                  <a:pt x="331130" y="591025"/>
                </a:lnTo>
                <a:lnTo>
                  <a:pt x="318812" y="623576"/>
                </a:lnTo>
                <a:lnTo>
                  <a:pt x="308668" y="655489"/>
                </a:lnTo>
                <a:lnTo>
                  <a:pt x="300698" y="685487"/>
                </a:lnTo>
                <a:lnTo>
                  <a:pt x="286931" y="737825"/>
                </a:lnTo>
                <a:lnTo>
                  <a:pt x="278236" y="778034"/>
                </a:lnTo>
                <a:lnTo>
                  <a:pt x="272440" y="802927"/>
                </a:lnTo>
                <a:lnTo>
                  <a:pt x="270990" y="812500"/>
                </a:lnTo>
                <a:lnTo>
                  <a:pt x="252151" y="911430"/>
                </a:lnTo>
                <a:lnTo>
                  <a:pt x="0" y="911430"/>
                </a:lnTo>
                <a:lnTo>
                  <a:pt x="0" y="914621"/>
                </a:lnTo>
                <a:lnTo>
                  <a:pt x="514447" y="1244600"/>
                </a:lnTo>
                <a:lnTo>
                  <a:pt x="1186130" y="914621"/>
                </a:lnTo>
                <a:lnTo>
                  <a:pt x="1186130" y="911430"/>
                </a:lnTo>
                <a:lnTo>
                  <a:pt x="902094" y="911430"/>
                </a:lnTo>
                <a:lnTo>
                  <a:pt x="926005" y="812500"/>
                </a:lnTo>
                <a:lnTo>
                  <a:pt x="935424" y="778034"/>
                </a:lnTo>
                <a:lnTo>
                  <a:pt x="946293" y="737825"/>
                </a:lnTo>
                <a:lnTo>
                  <a:pt x="963682" y="685487"/>
                </a:lnTo>
                <a:lnTo>
                  <a:pt x="985420" y="623576"/>
                </a:lnTo>
                <a:lnTo>
                  <a:pt x="998462" y="591025"/>
                </a:lnTo>
                <a:lnTo>
                  <a:pt x="1012230" y="555921"/>
                </a:lnTo>
                <a:lnTo>
                  <a:pt x="1028170" y="518902"/>
                </a:lnTo>
                <a:lnTo>
                  <a:pt x="1045560" y="481884"/>
                </a:lnTo>
                <a:lnTo>
                  <a:pt x="1063670" y="443588"/>
                </a:lnTo>
                <a:lnTo>
                  <a:pt x="1083960" y="405931"/>
                </a:lnTo>
                <a:lnTo>
                  <a:pt x="1105700" y="367636"/>
                </a:lnTo>
                <a:lnTo>
                  <a:pt x="1128160" y="330617"/>
                </a:lnTo>
                <a:lnTo>
                  <a:pt x="1152070" y="292960"/>
                </a:lnTo>
                <a:lnTo>
                  <a:pt x="1178160" y="256579"/>
                </a:lnTo>
                <a:lnTo>
                  <a:pt x="1204970" y="222113"/>
                </a:lnTo>
                <a:lnTo>
                  <a:pt x="1233950" y="188924"/>
                </a:lnTo>
                <a:lnTo>
                  <a:pt x="1264380" y="157011"/>
                </a:lnTo>
                <a:lnTo>
                  <a:pt x="1296990" y="127013"/>
                </a:lnTo>
                <a:lnTo>
                  <a:pt x="1312930" y="112971"/>
                </a:lnTo>
                <a:lnTo>
                  <a:pt x="1330320" y="100206"/>
                </a:lnTo>
                <a:lnTo>
                  <a:pt x="1348430" y="86802"/>
                </a:lnTo>
                <a:lnTo>
                  <a:pt x="1365100" y="74676"/>
                </a:lnTo>
                <a:lnTo>
                  <a:pt x="1383210" y="63825"/>
                </a:lnTo>
                <a:lnTo>
                  <a:pt x="1402770" y="52975"/>
                </a:lnTo>
                <a:lnTo>
                  <a:pt x="1422340" y="44039"/>
                </a:lnTo>
                <a:lnTo>
                  <a:pt x="1441180" y="35104"/>
                </a:lnTo>
                <a:lnTo>
                  <a:pt x="1481030" y="19786"/>
                </a:lnTo>
                <a:lnTo>
                  <a:pt x="1524500" y="8935"/>
                </a:lnTo>
                <a:lnTo>
                  <a:pt x="1567250" y="1914"/>
                </a:lnTo>
                <a:lnTo>
                  <a:pt x="1612900" y="0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98950" y="1568450"/>
            <a:ext cx="495300" cy="2133600"/>
          </a:xfrm>
          <a:custGeom>
            <a:avLst/>
            <a:gdLst/>
            <a:ahLst/>
            <a:cxnLst/>
            <a:rect l="l" t="t" r="r" b="b"/>
            <a:pathLst>
              <a:path w="495300" h="2133600">
                <a:moveTo>
                  <a:pt x="475856" y="0"/>
                </a:moveTo>
                <a:lnTo>
                  <a:pt x="20878" y="0"/>
                </a:lnTo>
                <a:lnTo>
                  <a:pt x="0" y="2133600"/>
                </a:lnTo>
                <a:lnTo>
                  <a:pt x="495300" y="2133600"/>
                </a:lnTo>
                <a:lnTo>
                  <a:pt x="475856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98950" y="1568450"/>
            <a:ext cx="495300" cy="2133600"/>
          </a:xfrm>
          <a:custGeom>
            <a:avLst/>
            <a:gdLst/>
            <a:ahLst/>
            <a:cxnLst/>
            <a:rect l="l" t="t" r="r" b="b"/>
            <a:pathLst>
              <a:path w="495300" h="2133600">
                <a:moveTo>
                  <a:pt x="495300" y="2133601"/>
                </a:moveTo>
                <a:lnTo>
                  <a:pt x="0" y="2133601"/>
                </a:lnTo>
                <a:lnTo>
                  <a:pt x="20877" y="0"/>
                </a:lnTo>
                <a:lnTo>
                  <a:pt x="475862" y="0"/>
                </a:lnTo>
                <a:lnTo>
                  <a:pt x="495300" y="2133601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235200" y="1562100"/>
            <a:ext cx="6159500" cy="2781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597150" y="628650"/>
            <a:ext cx="3962400" cy="939800"/>
          </a:xfrm>
          <a:custGeom>
            <a:avLst/>
            <a:gdLst/>
            <a:ahLst/>
            <a:cxnLst/>
            <a:rect l="l" t="t" r="r" b="b"/>
            <a:pathLst>
              <a:path w="3962400" h="939800">
                <a:moveTo>
                  <a:pt x="3805758" y="0"/>
                </a:moveTo>
                <a:lnTo>
                  <a:pt x="156641" y="0"/>
                </a:lnTo>
                <a:lnTo>
                  <a:pt x="107130" y="7985"/>
                </a:lnTo>
                <a:lnTo>
                  <a:pt x="64130" y="30222"/>
                </a:lnTo>
                <a:lnTo>
                  <a:pt x="30222" y="64130"/>
                </a:lnTo>
                <a:lnTo>
                  <a:pt x="7985" y="107130"/>
                </a:lnTo>
                <a:lnTo>
                  <a:pt x="0" y="156641"/>
                </a:lnTo>
                <a:lnTo>
                  <a:pt x="0" y="939800"/>
                </a:lnTo>
                <a:lnTo>
                  <a:pt x="3962400" y="939800"/>
                </a:lnTo>
                <a:lnTo>
                  <a:pt x="3962400" y="156641"/>
                </a:lnTo>
                <a:lnTo>
                  <a:pt x="3954414" y="107130"/>
                </a:lnTo>
                <a:lnTo>
                  <a:pt x="3932177" y="64130"/>
                </a:lnTo>
                <a:lnTo>
                  <a:pt x="3898269" y="30222"/>
                </a:lnTo>
                <a:lnTo>
                  <a:pt x="3855269" y="7985"/>
                </a:lnTo>
                <a:lnTo>
                  <a:pt x="3805758" y="0"/>
                </a:lnTo>
                <a:close/>
              </a:path>
            </a:pathLst>
          </a:custGeom>
          <a:solidFill>
            <a:srgbClr val="EAAC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597150" y="628650"/>
            <a:ext cx="3962400" cy="939800"/>
          </a:xfrm>
          <a:custGeom>
            <a:avLst/>
            <a:gdLst/>
            <a:ahLst/>
            <a:cxnLst/>
            <a:rect l="l" t="t" r="r" b="b"/>
            <a:pathLst>
              <a:path w="3962400" h="939800">
                <a:moveTo>
                  <a:pt x="156637" y="0"/>
                </a:moveTo>
                <a:lnTo>
                  <a:pt x="3805762" y="0"/>
                </a:lnTo>
                <a:lnTo>
                  <a:pt x="3855272" y="7985"/>
                </a:lnTo>
                <a:lnTo>
                  <a:pt x="3898271" y="30222"/>
                </a:lnTo>
                <a:lnTo>
                  <a:pt x="3932179" y="64129"/>
                </a:lnTo>
                <a:lnTo>
                  <a:pt x="3954416" y="107128"/>
                </a:lnTo>
                <a:lnTo>
                  <a:pt x="3962402" y="156638"/>
                </a:lnTo>
                <a:lnTo>
                  <a:pt x="3962402" y="939800"/>
                </a:lnTo>
                <a:lnTo>
                  <a:pt x="0" y="939800"/>
                </a:lnTo>
                <a:lnTo>
                  <a:pt x="0" y="156638"/>
                </a:lnTo>
                <a:lnTo>
                  <a:pt x="7985" y="107128"/>
                </a:lnTo>
                <a:lnTo>
                  <a:pt x="30221" y="64129"/>
                </a:lnTo>
                <a:lnTo>
                  <a:pt x="64129" y="30222"/>
                </a:lnTo>
                <a:lnTo>
                  <a:pt x="107127" y="7985"/>
                </a:lnTo>
                <a:lnTo>
                  <a:pt x="156637" y="0"/>
                </a:lnTo>
                <a:close/>
              </a:path>
            </a:pathLst>
          </a:custGeom>
          <a:ln w="12700">
            <a:solidFill>
              <a:srgbClr val="AC7D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6537" rIns="0" bIns="0" rtlCol="0" vert="horz">
            <a:spAutoFit/>
          </a:bodyPr>
          <a:lstStyle/>
          <a:p>
            <a:pPr marL="2724150">
              <a:lnSpc>
                <a:spcPct val="100000"/>
              </a:lnSpc>
            </a:pPr>
            <a:r>
              <a:rPr dirty="0" spc="5">
                <a:solidFill>
                  <a:srgbClr val="FFFFFF"/>
                </a:solidFill>
                <a:latin typeface="Arial Narrow"/>
                <a:cs typeface="Arial Narrow"/>
              </a:rPr>
              <a:t>Events </a:t>
            </a:r>
            <a:r>
              <a:rPr dirty="0" spc="-25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dirty="0" spc="10">
                <a:solidFill>
                  <a:srgbClr val="FFFFFF"/>
                </a:solidFill>
                <a:latin typeface="Arial Narrow"/>
                <a:cs typeface="Arial Narrow"/>
              </a:rPr>
              <a:t>the </a:t>
            </a:r>
            <a:r>
              <a:rPr dirty="0" spc="-5">
                <a:solidFill>
                  <a:srgbClr val="FFFFFF"/>
                </a:solidFill>
                <a:latin typeface="Arial Narrow"/>
                <a:cs typeface="Arial Narrow"/>
              </a:rPr>
              <a:t>Cardiac</a:t>
            </a:r>
            <a:r>
              <a:rPr dirty="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pc="-15">
                <a:solidFill>
                  <a:srgbClr val="FFFFFF"/>
                </a:solidFill>
                <a:latin typeface="Arial Narrow"/>
                <a:cs typeface="Arial Narrow"/>
              </a:rPr>
              <a:t>Cycle</a:t>
            </a:r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4300" y="4635500"/>
            <a:ext cx="1638300" cy="647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00481" y="4753609"/>
            <a:ext cx="126492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4254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2000">
              <a:latin typeface="Arial Narrow"/>
              <a:cs typeface="Arial Narrow"/>
            </a:endParaRPr>
          </a:p>
          <a:p>
            <a:pPr marL="368300" marR="5080" indent="-3556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30" b="1">
                <a:solidFill>
                  <a:srgbClr val="595959"/>
                </a:solidFill>
                <a:latin typeface="Arial Narrow"/>
                <a:cs typeface="Arial Narrow"/>
              </a:rPr>
              <a:t>M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ec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h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a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n</a:t>
            </a:r>
            <a:r>
              <a:rPr dirty="0" sz="2000" spc="40" b="1">
                <a:solidFill>
                  <a:srgbClr val="595959"/>
                </a:solidFill>
                <a:latin typeface="Arial Narrow"/>
                <a:cs typeface="Arial Narrow"/>
              </a:rPr>
              <a:t>i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ca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l  </a:t>
            </a:r>
            <a:r>
              <a:rPr dirty="0" sz="2000" spc="-20" b="1">
                <a:solidFill>
                  <a:srgbClr val="595959"/>
                </a:solidFill>
                <a:latin typeface="Arial Narrow"/>
                <a:cs typeface="Arial Narrow"/>
              </a:rPr>
              <a:t>events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006600" y="5105400"/>
            <a:ext cx="1511300" cy="49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2313432" y="5127917"/>
            <a:ext cx="939800" cy="516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8900" marR="5080" indent="-76200">
              <a:lnSpc>
                <a:spcPts val="2000"/>
              </a:lnSpc>
              <a:buFont typeface="Arial Narrow"/>
              <a:buChar char="•"/>
              <a:tabLst>
                <a:tab pos="127000" algn="l"/>
              </a:tabLst>
            </a:pP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Volume  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h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a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ng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955800" y="4635500"/>
            <a:ext cx="1612900" cy="647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2706014" y="4753609"/>
            <a:ext cx="141605" cy="3136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71900" y="4635500"/>
            <a:ext cx="1625600" cy="647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072382" y="4753609"/>
            <a:ext cx="1017905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556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endParaRPr sz="2000">
              <a:latin typeface="Arial Narrow"/>
              <a:cs typeface="Arial Narrow"/>
            </a:endParaRPr>
          </a:p>
          <a:p>
            <a:pPr marL="152400" marR="5080" indent="-1397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5" b="1">
                <a:solidFill>
                  <a:srgbClr val="595959"/>
                </a:solidFill>
                <a:latin typeface="Arial Narrow"/>
                <a:cs typeface="Arial Narrow"/>
              </a:rPr>
              <a:t>P</a:t>
            </a:r>
            <a:r>
              <a:rPr dirty="0" sz="2000" spc="-40" b="1">
                <a:solidFill>
                  <a:srgbClr val="595959"/>
                </a:solidFill>
                <a:latin typeface="Arial Narrow"/>
                <a:cs typeface="Arial Narrow"/>
              </a:rPr>
              <a:t>r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ess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u</a:t>
            </a:r>
            <a:r>
              <a:rPr dirty="0" sz="2000" spc="-40" b="1">
                <a:solidFill>
                  <a:srgbClr val="595959"/>
                </a:solidFill>
                <a:latin typeface="Arial Narrow"/>
                <a:cs typeface="Arial Narrow"/>
              </a:rPr>
              <a:t>r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e  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changes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600700" y="4635500"/>
            <a:ext cx="1612900" cy="6477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6072632" y="4753609"/>
            <a:ext cx="776605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7048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4</a:t>
            </a:r>
            <a:endParaRPr sz="2000">
              <a:latin typeface="Arial Narrow"/>
              <a:cs typeface="Arial Narrow"/>
            </a:endParaRPr>
          </a:p>
          <a:p>
            <a:pPr marL="25400" marR="5080" indent="-127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Heart  s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ound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416800" y="4635500"/>
            <a:ext cx="1625600" cy="6477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7615643" y="4753609"/>
            <a:ext cx="133985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7493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5</a:t>
            </a:r>
            <a:endParaRPr sz="2000">
              <a:latin typeface="Arial Narrow"/>
              <a:cs typeface="Arial Narrow"/>
            </a:endParaRPr>
          </a:p>
          <a:p>
            <a:pPr marL="12700" marR="5080" indent="762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203200" algn="l"/>
              </a:tabLst>
            </a:pPr>
            <a:r>
              <a:rPr dirty="0" sz="2000" spc="-10" b="1">
                <a:solidFill>
                  <a:srgbClr val="595959"/>
                </a:solidFill>
                <a:latin typeface="Arial Narrow"/>
                <a:cs typeface="Arial Narrow"/>
              </a:rPr>
              <a:t>Electrical  </a:t>
            </a:r>
            <a:r>
              <a:rPr dirty="0" sz="2000" spc="-20" b="1">
                <a:solidFill>
                  <a:srgbClr val="595959"/>
                </a:solidFill>
                <a:latin typeface="Arial Narrow"/>
                <a:cs typeface="Arial Narrow"/>
              </a:rPr>
              <a:t>events</a:t>
            </a:r>
            <a:r>
              <a:rPr dirty="0" sz="2000" spc="65" b="1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(ECG)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43" name="object 4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20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7700" y="0"/>
            <a:ext cx="1358900" cy="3975100"/>
          </a:xfrm>
          <a:custGeom>
            <a:avLst/>
            <a:gdLst/>
            <a:ahLst/>
            <a:cxnLst/>
            <a:rect l="l" t="t" r="r" b="b"/>
            <a:pathLst>
              <a:path w="1358900" h="3975100">
                <a:moveTo>
                  <a:pt x="1358900" y="0"/>
                </a:moveTo>
                <a:lnTo>
                  <a:pt x="979665" y="0"/>
                </a:lnTo>
                <a:lnTo>
                  <a:pt x="0" y="3884536"/>
                </a:lnTo>
                <a:lnTo>
                  <a:pt x="360265" y="3975100"/>
                </a:lnTo>
                <a:lnTo>
                  <a:pt x="13589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3200" y="0"/>
            <a:ext cx="1333500" cy="3860800"/>
          </a:xfrm>
          <a:custGeom>
            <a:avLst/>
            <a:gdLst/>
            <a:ahLst/>
            <a:cxnLst/>
            <a:rect l="l" t="t" r="r" b="b"/>
            <a:pathLst>
              <a:path w="1333500" h="3860800">
                <a:moveTo>
                  <a:pt x="1333500" y="0"/>
                </a:moveTo>
                <a:lnTo>
                  <a:pt x="953405" y="0"/>
                </a:lnTo>
                <a:lnTo>
                  <a:pt x="0" y="3770350"/>
                </a:lnTo>
                <a:lnTo>
                  <a:pt x="361090" y="3860800"/>
                </a:lnTo>
                <a:lnTo>
                  <a:pt x="13335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3200" y="3771900"/>
            <a:ext cx="1943100" cy="3086100"/>
          </a:xfrm>
          <a:custGeom>
            <a:avLst/>
            <a:gdLst/>
            <a:ahLst/>
            <a:cxnLst/>
            <a:rect l="l" t="t" r="r" b="b"/>
            <a:pathLst>
              <a:path w="1943100" h="3086100">
                <a:moveTo>
                  <a:pt x="0" y="0"/>
                </a:moveTo>
                <a:lnTo>
                  <a:pt x="1857095" y="3086100"/>
                </a:lnTo>
                <a:lnTo>
                  <a:pt x="1943100" y="30861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7700" y="3886200"/>
            <a:ext cx="2374900" cy="2971800"/>
          </a:xfrm>
          <a:custGeom>
            <a:avLst/>
            <a:gdLst/>
            <a:ahLst/>
            <a:cxnLst/>
            <a:rect l="l" t="t" r="r" b="b"/>
            <a:pathLst>
              <a:path w="2374900" h="2971800">
                <a:moveTo>
                  <a:pt x="0" y="0"/>
                </a:moveTo>
                <a:lnTo>
                  <a:pt x="2290711" y="2971800"/>
                </a:lnTo>
                <a:lnTo>
                  <a:pt x="2374900" y="29718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7700" y="3886200"/>
            <a:ext cx="3340100" cy="2971800"/>
          </a:xfrm>
          <a:custGeom>
            <a:avLst/>
            <a:gdLst/>
            <a:ahLst/>
            <a:cxnLst/>
            <a:rect l="l" t="t" r="r" b="b"/>
            <a:pathLst>
              <a:path w="3340100" h="2971800">
                <a:moveTo>
                  <a:pt x="0" y="0"/>
                </a:moveTo>
                <a:lnTo>
                  <a:pt x="4762" y="4749"/>
                </a:lnTo>
                <a:lnTo>
                  <a:pt x="2378075" y="2971800"/>
                </a:lnTo>
                <a:lnTo>
                  <a:pt x="3340100" y="2971800"/>
                </a:lnTo>
                <a:lnTo>
                  <a:pt x="361950" y="9034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3200" y="3771900"/>
            <a:ext cx="2667000" cy="3086100"/>
          </a:xfrm>
          <a:custGeom>
            <a:avLst/>
            <a:gdLst/>
            <a:ahLst/>
            <a:cxnLst/>
            <a:rect l="l" t="t" r="r" b="b"/>
            <a:pathLst>
              <a:path w="2667000" h="3086100">
                <a:moveTo>
                  <a:pt x="0" y="0"/>
                </a:moveTo>
                <a:lnTo>
                  <a:pt x="4773" y="4762"/>
                </a:lnTo>
                <a:lnTo>
                  <a:pt x="1946148" y="3086100"/>
                </a:lnTo>
                <a:lnTo>
                  <a:pt x="2667000" y="3086100"/>
                </a:lnTo>
                <a:lnTo>
                  <a:pt x="358039" y="95250"/>
                </a:lnTo>
                <a:lnTo>
                  <a:pt x="365200" y="95250"/>
                </a:lnTo>
                <a:lnTo>
                  <a:pt x="362813" y="90487"/>
                </a:lnTo>
                <a:lnTo>
                  <a:pt x="353265" y="85725"/>
                </a:lnTo>
                <a:lnTo>
                  <a:pt x="0" y="0"/>
                </a:lnTo>
                <a:close/>
              </a:path>
              <a:path w="2667000" h="3086100">
                <a:moveTo>
                  <a:pt x="370997" y="106816"/>
                </a:moveTo>
                <a:lnTo>
                  <a:pt x="372361" y="109537"/>
                </a:lnTo>
                <a:lnTo>
                  <a:pt x="420100" y="176212"/>
                </a:lnTo>
                <a:lnTo>
                  <a:pt x="370997" y="106816"/>
                </a:lnTo>
                <a:close/>
              </a:path>
              <a:path w="2667000" h="3086100">
                <a:moveTo>
                  <a:pt x="365200" y="95250"/>
                </a:moveTo>
                <a:lnTo>
                  <a:pt x="362813" y="95250"/>
                </a:lnTo>
                <a:lnTo>
                  <a:pt x="370997" y="106816"/>
                </a:lnTo>
                <a:lnTo>
                  <a:pt x="365200" y="9525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3200" y="3771900"/>
            <a:ext cx="368300" cy="88900"/>
          </a:xfrm>
          <a:custGeom>
            <a:avLst/>
            <a:gdLst/>
            <a:ahLst/>
            <a:cxnLst/>
            <a:rect l="l" t="t" r="r" b="b"/>
            <a:pathLst>
              <a:path w="368300" h="88900">
                <a:moveTo>
                  <a:pt x="0" y="0"/>
                </a:moveTo>
                <a:lnTo>
                  <a:pt x="368300" y="88900"/>
                </a:lnTo>
                <a:lnTo>
                  <a:pt x="358607" y="84226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8800" y="3873500"/>
            <a:ext cx="63500" cy="76200"/>
          </a:xfrm>
          <a:custGeom>
            <a:avLst/>
            <a:gdLst/>
            <a:ahLst/>
            <a:cxnLst/>
            <a:rect l="l" t="t" r="r" b="b"/>
            <a:pathLst>
              <a:path w="63500" h="76200">
                <a:moveTo>
                  <a:pt x="4884" y="0"/>
                </a:moveTo>
                <a:lnTo>
                  <a:pt x="0" y="0"/>
                </a:lnTo>
                <a:lnTo>
                  <a:pt x="63500" y="76200"/>
                </a:lnTo>
                <a:lnTo>
                  <a:pt x="4884" y="0"/>
                </a:lnTo>
                <a:close/>
              </a:path>
            </a:pathLst>
          </a:custGeom>
          <a:solidFill>
            <a:srgbClr val="29AB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58900" y="2552700"/>
            <a:ext cx="72009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34032" y="2714840"/>
            <a:ext cx="6657340" cy="10871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31800" marR="5080" indent="-419100">
              <a:lnSpc>
                <a:spcPts val="4300"/>
              </a:lnSpc>
            </a:pPr>
            <a:r>
              <a:rPr dirty="0" sz="3600" spc="-40" b="0">
                <a:solidFill>
                  <a:srgbClr val="C00000"/>
                </a:solidFill>
                <a:latin typeface="Cooper Black"/>
                <a:cs typeface="Cooper Black"/>
              </a:rPr>
              <a:t>Ventricular </a:t>
            </a:r>
            <a:r>
              <a:rPr dirty="0" sz="3600" spc="-50" b="0">
                <a:solidFill>
                  <a:srgbClr val="C00000"/>
                </a:solidFill>
                <a:latin typeface="Cooper Black"/>
                <a:cs typeface="Cooper Black"/>
              </a:rPr>
              <a:t>Volume </a:t>
            </a:r>
            <a:r>
              <a:rPr dirty="0" sz="3600" spc="-15" b="0">
                <a:solidFill>
                  <a:srgbClr val="C00000"/>
                </a:solidFill>
                <a:latin typeface="Cooper Black"/>
                <a:cs typeface="Cooper Black"/>
              </a:rPr>
              <a:t>Changes  </a:t>
            </a:r>
            <a:r>
              <a:rPr dirty="0" sz="3600" spc="-10" b="0">
                <a:solidFill>
                  <a:srgbClr val="C00000"/>
                </a:solidFill>
                <a:latin typeface="Cooper Black"/>
                <a:cs typeface="Cooper Black"/>
              </a:rPr>
              <a:t>During </a:t>
            </a:r>
            <a:r>
              <a:rPr dirty="0" sz="3600" spc="-5" b="0">
                <a:solidFill>
                  <a:srgbClr val="C00000"/>
                </a:solidFill>
                <a:latin typeface="Cooper Black"/>
                <a:cs typeface="Cooper Black"/>
              </a:rPr>
              <a:t>the </a:t>
            </a:r>
            <a:r>
              <a:rPr dirty="0" sz="3600" spc="-20" b="0">
                <a:solidFill>
                  <a:srgbClr val="C00000"/>
                </a:solidFill>
                <a:latin typeface="Cooper Black"/>
                <a:cs typeface="Cooper Black"/>
              </a:rPr>
              <a:t>Cardiac</a:t>
            </a:r>
            <a:r>
              <a:rPr dirty="0" sz="3600" spc="140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600" spc="-30" b="0">
                <a:solidFill>
                  <a:srgbClr val="C00000"/>
                </a:solidFill>
                <a:latin typeface="Cooper Black"/>
                <a:cs typeface="Cooper Black"/>
              </a:rPr>
              <a:t>Cycle</a:t>
            </a:r>
            <a:endParaRPr sz="3600">
              <a:latin typeface="Cooper Black"/>
              <a:cs typeface="Cooper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78000" y="3098800"/>
            <a:ext cx="6375400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200900" y="114300"/>
            <a:ext cx="1841500" cy="723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3575" rIns="0" bIns="0" rtlCol="0" vert="horz">
            <a:spAutoFit/>
          </a:bodyPr>
          <a:lstStyle/>
          <a:p>
            <a:pPr marL="1814830">
              <a:lnSpc>
                <a:spcPct val="100000"/>
              </a:lnSpc>
            </a:pPr>
            <a:r>
              <a:rPr dirty="0" sz="3200" spc="-30" b="0">
                <a:solidFill>
                  <a:srgbClr val="C00000"/>
                </a:solidFill>
                <a:latin typeface="Cooper Black"/>
                <a:cs typeface="Cooper Black"/>
              </a:rPr>
              <a:t>Ventricular </a:t>
            </a:r>
            <a:r>
              <a:rPr dirty="0" sz="3200" spc="-40" b="0">
                <a:solidFill>
                  <a:srgbClr val="C00000"/>
                </a:solidFill>
                <a:latin typeface="Cooper Black"/>
                <a:cs typeface="Cooper Black"/>
              </a:rPr>
              <a:t>Volume</a:t>
            </a:r>
            <a:r>
              <a:rPr dirty="0" sz="3200" spc="-45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200" b="0">
                <a:solidFill>
                  <a:srgbClr val="C00000"/>
                </a:solidFill>
                <a:latin typeface="Cooper Black"/>
                <a:cs typeface="Cooper Black"/>
              </a:rPr>
              <a:t>Changes</a:t>
            </a:r>
            <a:endParaRPr sz="3200">
              <a:latin typeface="Cooper Black"/>
              <a:cs typeface="Cooper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62460" y="1636674"/>
            <a:ext cx="2755900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22260" y="1623974"/>
            <a:ext cx="4203700" cy="889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662460" y="2449474"/>
            <a:ext cx="2755900" cy="54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22260" y="2449474"/>
            <a:ext cx="42037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662460" y="2932074"/>
            <a:ext cx="2755900" cy="54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09560" y="2932074"/>
            <a:ext cx="4216400" cy="149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662460" y="3414674"/>
            <a:ext cx="2755900" cy="533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662460" y="3884574"/>
            <a:ext cx="2755900" cy="5461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662460" y="4367174"/>
            <a:ext cx="2755900" cy="546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09560" y="4367169"/>
            <a:ext cx="4216400" cy="1968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662460" y="4849774"/>
            <a:ext cx="2755900" cy="533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662460" y="5319669"/>
            <a:ext cx="2755900" cy="5461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662460" y="5802269"/>
            <a:ext cx="2755900" cy="533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1541310" y="1655724"/>
          <a:ext cx="6859905" cy="4660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3932"/>
                <a:gridCol w="2696831"/>
              </a:tblGrid>
              <a:tr h="822960"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spc="-10">
                          <a:latin typeface="Cooper Black"/>
                          <a:cs typeface="Cooper Black"/>
                        </a:rPr>
                        <a:t>Phases</a:t>
                      </a:r>
                      <a:endParaRPr sz="2400">
                        <a:latin typeface="Cooper Black"/>
                        <a:cs typeface="Cooper Black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3270" marR="421640" indent="-342900">
                        <a:lnSpc>
                          <a:spcPct val="100699"/>
                        </a:lnSpc>
                        <a:spcBef>
                          <a:spcPts val="190"/>
                        </a:spcBef>
                      </a:pPr>
                      <a:r>
                        <a:rPr dirty="0" sz="2400" spc="-229">
                          <a:latin typeface="Cooper Black"/>
                          <a:cs typeface="Cooper Black"/>
                        </a:rPr>
                        <a:t>V</a:t>
                      </a:r>
                      <a:r>
                        <a:rPr dirty="0" sz="2400" spc="25">
                          <a:latin typeface="Cooper Black"/>
                          <a:cs typeface="Cooper Black"/>
                        </a:rPr>
                        <a:t>e</a:t>
                      </a:r>
                      <a:r>
                        <a:rPr dirty="0" sz="2400" spc="-15">
                          <a:latin typeface="Cooper Black"/>
                          <a:cs typeface="Cooper Black"/>
                        </a:rPr>
                        <a:t>nt</a:t>
                      </a:r>
                      <a:r>
                        <a:rPr dirty="0" sz="2400" spc="15">
                          <a:latin typeface="Cooper Black"/>
                          <a:cs typeface="Cooper Black"/>
                        </a:rPr>
                        <a:t>r</a:t>
                      </a:r>
                      <a:r>
                        <a:rPr dirty="0" sz="2400" spc="45">
                          <a:latin typeface="Cooper Black"/>
                          <a:cs typeface="Cooper Black"/>
                        </a:rPr>
                        <a:t>i</a:t>
                      </a:r>
                      <a:r>
                        <a:rPr dirty="0" sz="2400" spc="35">
                          <a:latin typeface="Cooper Black"/>
                          <a:cs typeface="Cooper Black"/>
                        </a:rPr>
                        <a:t>c</a:t>
                      </a:r>
                      <a:r>
                        <a:rPr dirty="0" sz="2400" spc="-30">
                          <a:latin typeface="Cooper Black"/>
                          <a:cs typeface="Cooper Black"/>
                        </a:rPr>
                        <a:t>u</a:t>
                      </a:r>
                      <a:r>
                        <a:rPr dirty="0" sz="2400" spc="20">
                          <a:latin typeface="Cooper Black"/>
                          <a:cs typeface="Cooper Black"/>
                        </a:rPr>
                        <a:t>l</a:t>
                      </a:r>
                      <a:r>
                        <a:rPr dirty="0" sz="2400" spc="35">
                          <a:latin typeface="Cooper Black"/>
                          <a:cs typeface="Cooper Black"/>
                        </a:rPr>
                        <a:t>a</a:t>
                      </a:r>
                      <a:r>
                        <a:rPr dirty="0" sz="2400">
                          <a:latin typeface="Cooper Black"/>
                          <a:cs typeface="Cooper Black"/>
                        </a:rPr>
                        <a:t>r  </a:t>
                      </a:r>
                      <a:r>
                        <a:rPr dirty="0" sz="2400" spc="-30">
                          <a:latin typeface="Cooper Black"/>
                          <a:cs typeface="Cooper Black"/>
                        </a:rPr>
                        <a:t>volume</a:t>
                      </a:r>
                      <a:endParaRPr sz="2400">
                        <a:latin typeface="Cooper Black"/>
                        <a:cs typeface="Cooper Black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784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10"/>
                        </a:spcBef>
                        <a:tabLst>
                          <a:tab pos="452755" algn="l"/>
                        </a:tabLst>
                      </a:pPr>
                      <a:r>
                        <a:rPr dirty="0" sz="2400" spc="-10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1.	</a:t>
                      </a:r>
                      <a:r>
                        <a:rPr dirty="0" sz="2400" spc="-25">
                          <a:latin typeface="Calibri"/>
                          <a:cs typeface="Calibri"/>
                        </a:rPr>
                        <a:t>Atrial</a:t>
                      </a:r>
                      <a:r>
                        <a:rPr dirty="0" sz="2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systole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>
                          <a:latin typeface="Symbol"/>
                          <a:cs typeface="Symbol"/>
                        </a:rPr>
                        <a:t></a:t>
                      </a:r>
                      <a:endParaRPr sz="2400">
                        <a:latin typeface="Symbol"/>
                        <a:cs typeface="Symbol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7840">
                <a:tc rowSpan="3">
                  <a:txBody>
                    <a:bodyPr/>
                    <a:lstStyle/>
                    <a:p>
                      <a:pPr marL="453390" indent="-368300">
                        <a:lnSpc>
                          <a:spcPct val="100000"/>
                        </a:lnSpc>
                        <a:spcBef>
                          <a:spcPts val="110"/>
                        </a:spcBef>
                        <a:buClr>
                          <a:srgbClr val="CC3300"/>
                        </a:buClr>
                        <a:buFont typeface="Calibri"/>
                        <a:buAutoNum type="arabicPeriod" startAt="2"/>
                        <a:tabLst>
                          <a:tab pos="452755" algn="l"/>
                          <a:tab pos="453390" algn="l"/>
                        </a:tabLst>
                      </a:pPr>
                      <a:r>
                        <a:rPr dirty="0" sz="2400" spc="-5">
                          <a:latin typeface="Calibri"/>
                          <a:cs typeface="Calibri"/>
                        </a:rPr>
                        <a:t>Isometric 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contraction</a:t>
                      </a:r>
                      <a:r>
                        <a:rPr dirty="0" sz="2400" spc="-2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5">
                          <a:latin typeface="Calibri"/>
                          <a:cs typeface="Calibri"/>
                        </a:rPr>
                        <a:t>phase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453390" indent="-368300">
                        <a:lnSpc>
                          <a:spcPct val="100000"/>
                        </a:lnSpc>
                        <a:spcBef>
                          <a:spcPts val="620"/>
                        </a:spcBef>
                        <a:buClr>
                          <a:srgbClr val="CC3300"/>
                        </a:buClr>
                        <a:buFont typeface="Calibri"/>
                        <a:buAutoNum type="arabicPeriod" startAt="2"/>
                        <a:tabLst>
                          <a:tab pos="452755" algn="l"/>
                          <a:tab pos="453390" algn="l"/>
                        </a:tabLst>
                      </a:pPr>
                      <a:r>
                        <a:rPr dirty="0" sz="2400" spc="5">
                          <a:latin typeface="Calibri"/>
                          <a:cs typeface="Calibri"/>
                        </a:rPr>
                        <a:t>Rapid </a:t>
                      </a:r>
                      <a:r>
                        <a:rPr dirty="0" sz="2400" spc="10">
                          <a:latin typeface="Calibri"/>
                          <a:cs typeface="Calibri"/>
                        </a:rPr>
                        <a:t>ejection</a:t>
                      </a:r>
                      <a:r>
                        <a:rPr dirty="0" sz="2400" spc="-20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5">
                          <a:latin typeface="Calibri"/>
                          <a:cs typeface="Calibri"/>
                        </a:rPr>
                        <a:t>phase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453390" indent="-368300">
                        <a:lnSpc>
                          <a:spcPct val="100000"/>
                        </a:lnSpc>
                        <a:spcBef>
                          <a:spcPts val="620"/>
                        </a:spcBef>
                        <a:buClr>
                          <a:srgbClr val="CC3300"/>
                        </a:buClr>
                        <a:buFont typeface="Calibri"/>
                        <a:buAutoNum type="arabicPeriod" startAt="2"/>
                        <a:tabLst>
                          <a:tab pos="452755" algn="l"/>
                          <a:tab pos="453390" algn="l"/>
                        </a:tabLst>
                      </a:pPr>
                      <a:r>
                        <a:rPr dirty="0" sz="2400" spc="5">
                          <a:latin typeface="Calibri"/>
                          <a:cs typeface="Calibri"/>
                        </a:rPr>
                        <a:t>Reduced </a:t>
                      </a:r>
                      <a:r>
                        <a:rPr dirty="0" sz="2400" spc="10">
                          <a:latin typeface="Calibri"/>
                          <a:cs typeface="Calibri"/>
                        </a:rPr>
                        <a:t>ejection</a:t>
                      </a:r>
                      <a:r>
                        <a:rPr dirty="0" sz="2400" spc="-2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5">
                          <a:latin typeface="Calibri"/>
                          <a:cs typeface="Calibri"/>
                        </a:rPr>
                        <a:t>phase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597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400">
                          <a:latin typeface="Calibri"/>
                          <a:cs typeface="Calibri"/>
                        </a:rPr>
                        <a:t>Constant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783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597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>
                          <a:latin typeface="Symbol"/>
                          <a:cs typeface="Symbol"/>
                        </a:rPr>
                        <a:t></a:t>
                      </a:r>
                      <a:r>
                        <a:rPr dirty="0" sz="2400" spc="-1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10">
                          <a:latin typeface="Calibri"/>
                          <a:cs typeface="Calibri"/>
                        </a:rPr>
                        <a:t>rapidly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943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4069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>
                          <a:latin typeface="Symbol"/>
                          <a:cs typeface="Symbol"/>
                        </a:rPr>
                        <a:t></a:t>
                      </a:r>
                      <a:r>
                        <a:rPr dirty="0" sz="2400" spc="-1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10">
                          <a:latin typeface="Calibri"/>
                          <a:cs typeface="Calibri"/>
                        </a:rPr>
                        <a:t>slowly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7840">
                <a:tc rowSpan="4"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10"/>
                        </a:spcBef>
                        <a:tabLst>
                          <a:tab pos="427355" algn="l"/>
                        </a:tabLst>
                      </a:pPr>
                      <a:r>
                        <a:rPr dirty="0" sz="2400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?	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Protodiastole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453390" indent="-368300">
                        <a:lnSpc>
                          <a:spcPct val="100000"/>
                        </a:lnSpc>
                        <a:spcBef>
                          <a:spcPts val="620"/>
                        </a:spcBef>
                        <a:buClr>
                          <a:srgbClr val="CC3300"/>
                        </a:buClr>
                        <a:buFont typeface="Calibri"/>
                        <a:buAutoNum type="arabicPeriod" startAt="5"/>
                        <a:tabLst>
                          <a:tab pos="452755" algn="l"/>
                          <a:tab pos="453390" algn="l"/>
                        </a:tabLst>
                      </a:pPr>
                      <a:r>
                        <a:rPr dirty="0" sz="2400" spc="-5">
                          <a:latin typeface="Calibri"/>
                          <a:cs typeface="Calibri"/>
                        </a:rPr>
                        <a:t>Isometric </a:t>
                      </a:r>
                      <a:r>
                        <a:rPr dirty="0" sz="2400" spc="-10">
                          <a:latin typeface="Calibri"/>
                          <a:cs typeface="Calibri"/>
                        </a:rPr>
                        <a:t>relaxation</a:t>
                      </a:r>
                      <a:r>
                        <a:rPr dirty="0" sz="240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5">
                          <a:latin typeface="Calibri"/>
                          <a:cs typeface="Calibri"/>
                        </a:rPr>
                        <a:t>phase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453390" indent="-368300">
                        <a:lnSpc>
                          <a:spcPct val="100000"/>
                        </a:lnSpc>
                        <a:spcBef>
                          <a:spcPts val="620"/>
                        </a:spcBef>
                        <a:buClr>
                          <a:srgbClr val="CC3300"/>
                        </a:buClr>
                        <a:buFont typeface="Calibri"/>
                        <a:buAutoNum type="arabicPeriod" startAt="5"/>
                        <a:tabLst>
                          <a:tab pos="452755" algn="l"/>
                          <a:tab pos="453390" algn="l"/>
                        </a:tabLst>
                      </a:pPr>
                      <a:r>
                        <a:rPr dirty="0" sz="2400" spc="5">
                          <a:latin typeface="Calibri"/>
                          <a:cs typeface="Calibri"/>
                        </a:rPr>
                        <a:t>Rapid </a:t>
                      </a:r>
                      <a:r>
                        <a:rPr dirty="0" sz="2400" spc="25">
                          <a:latin typeface="Calibri"/>
                          <a:cs typeface="Calibri"/>
                        </a:rPr>
                        <a:t>filling</a:t>
                      </a:r>
                      <a:r>
                        <a:rPr dirty="0" sz="2400" spc="-2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5">
                          <a:latin typeface="Calibri"/>
                          <a:cs typeface="Calibri"/>
                        </a:rPr>
                        <a:t>phase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453390" indent="-368300">
                        <a:lnSpc>
                          <a:spcPct val="100000"/>
                        </a:lnSpc>
                        <a:spcBef>
                          <a:spcPts val="520"/>
                        </a:spcBef>
                        <a:buClr>
                          <a:srgbClr val="CC3300"/>
                        </a:buClr>
                        <a:buFont typeface="Calibri"/>
                        <a:buAutoNum type="arabicPeriod" startAt="5"/>
                        <a:tabLst>
                          <a:tab pos="452755" algn="l"/>
                          <a:tab pos="453390" algn="l"/>
                        </a:tabLst>
                      </a:pPr>
                      <a:r>
                        <a:rPr dirty="0" sz="2400" spc="5">
                          <a:latin typeface="Calibri"/>
                          <a:cs typeface="Calibri"/>
                        </a:rPr>
                        <a:t>Reduced </a:t>
                      </a:r>
                      <a:r>
                        <a:rPr dirty="0" sz="2400" spc="25">
                          <a:latin typeface="Calibri"/>
                          <a:cs typeface="Calibri"/>
                        </a:rPr>
                        <a:t>filling</a:t>
                      </a:r>
                      <a:r>
                        <a:rPr dirty="0" sz="2400" spc="-3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5">
                          <a:latin typeface="Calibri"/>
                          <a:cs typeface="Calibri"/>
                        </a:rPr>
                        <a:t>phase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597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400">
                          <a:latin typeface="Calibri"/>
                          <a:cs typeface="Calibri"/>
                        </a:rPr>
                        <a:t>Constant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783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597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400">
                          <a:latin typeface="Calibri"/>
                          <a:cs typeface="Calibri"/>
                        </a:rPr>
                        <a:t>Constant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78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597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>
                          <a:latin typeface="Symbol"/>
                          <a:cs typeface="Symbol"/>
                        </a:rPr>
                        <a:t></a:t>
                      </a:r>
                      <a:r>
                        <a:rPr dirty="0" sz="2400" spc="-1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10">
                          <a:latin typeface="Calibri"/>
                          <a:cs typeface="Calibri"/>
                        </a:rPr>
                        <a:t>rapidly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78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4069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>
                          <a:latin typeface="Symbol"/>
                          <a:cs typeface="Symbol"/>
                        </a:rPr>
                        <a:t></a:t>
                      </a:r>
                      <a:r>
                        <a:rPr dirty="0" sz="2400" spc="-1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10">
                          <a:latin typeface="Calibri"/>
                          <a:cs typeface="Calibri"/>
                        </a:rPr>
                        <a:t>slowly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3" name="object 23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25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4500" y="3797300"/>
            <a:ext cx="3124200" cy="85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99100" y="3797300"/>
            <a:ext cx="3124200" cy="850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87600" y="3797300"/>
            <a:ext cx="1778000" cy="850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940300" y="3797300"/>
            <a:ext cx="1778000" cy="850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30450" y="1568450"/>
            <a:ext cx="711200" cy="2146300"/>
          </a:xfrm>
          <a:custGeom>
            <a:avLst/>
            <a:gdLst/>
            <a:ahLst/>
            <a:cxnLst/>
            <a:rect l="l" t="t" r="r" b="b"/>
            <a:pathLst>
              <a:path w="711200" h="2146300">
                <a:moveTo>
                  <a:pt x="711200" y="0"/>
                </a:moveTo>
                <a:lnTo>
                  <a:pt x="255917" y="0"/>
                </a:lnTo>
                <a:lnTo>
                  <a:pt x="195745" y="1860981"/>
                </a:lnTo>
                <a:lnTo>
                  <a:pt x="194297" y="1873135"/>
                </a:lnTo>
                <a:lnTo>
                  <a:pt x="191388" y="1905762"/>
                </a:lnTo>
                <a:lnTo>
                  <a:pt x="186321" y="1926869"/>
                </a:lnTo>
                <a:lnTo>
                  <a:pt x="181965" y="1951177"/>
                </a:lnTo>
                <a:lnTo>
                  <a:pt x="175437" y="1976767"/>
                </a:lnTo>
                <a:lnTo>
                  <a:pt x="166014" y="2004275"/>
                </a:lnTo>
                <a:lnTo>
                  <a:pt x="154419" y="2029866"/>
                </a:lnTo>
                <a:lnTo>
                  <a:pt x="149339" y="2043302"/>
                </a:lnTo>
                <a:lnTo>
                  <a:pt x="141363" y="2056104"/>
                </a:lnTo>
                <a:lnTo>
                  <a:pt x="134124" y="2068258"/>
                </a:lnTo>
                <a:lnTo>
                  <a:pt x="126149" y="2080412"/>
                </a:lnTo>
                <a:lnTo>
                  <a:pt x="97142" y="2111121"/>
                </a:lnTo>
                <a:lnTo>
                  <a:pt x="60172" y="2134146"/>
                </a:lnTo>
                <a:lnTo>
                  <a:pt x="15951" y="2145665"/>
                </a:lnTo>
                <a:lnTo>
                  <a:pt x="0" y="2146300"/>
                </a:lnTo>
                <a:lnTo>
                  <a:pt x="495160" y="2146300"/>
                </a:lnTo>
                <a:lnTo>
                  <a:pt x="542277" y="2139264"/>
                </a:lnTo>
                <a:lnTo>
                  <a:pt x="580707" y="2120074"/>
                </a:lnTo>
                <a:lnTo>
                  <a:pt x="612597" y="2091283"/>
                </a:lnTo>
                <a:lnTo>
                  <a:pt x="637247" y="2056104"/>
                </a:lnTo>
                <a:lnTo>
                  <a:pt x="649579" y="2029866"/>
                </a:lnTo>
                <a:lnTo>
                  <a:pt x="661174" y="2004275"/>
                </a:lnTo>
                <a:lnTo>
                  <a:pt x="670598" y="1976767"/>
                </a:lnTo>
                <a:lnTo>
                  <a:pt x="677125" y="1951177"/>
                </a:lnTo>
                <a:lnTo>
                  <a:pt x="681469" y="1926869"/>
                </a:lnTo>
                <a:lnTo>
                  <a:pt x="686549" y="1905762"/>
                </a:lnTo>
                <a:lnTo>
                  <a:pt x="689444" y="1873135"/>
                </a:lnTo>
                <a:lnTo>
                  <a:pt x="690905" y="1860981"/>
                </a:lnTo>
                <a:lnTo>
                  <a:pt x="711200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30450" y="1568450"/>
            <a:ext cx="711200" cy="2146300"/>
          </a:xfrm>
          <a:custGeom>
            <a:avLst/>
            <a:gdLst/>
            <a:ahLst/>
            <a:cxnLst/>
            <a:rect l="l" t="t" r="r" b="b"/>
            <a:pathLst>
              <a:path w="711200" h="2146300">
                <a:moveTo>
                  <a:pt x="495158" y="2146301"/>
                </a:moveTo>
                <a:lnTo>
                  <a:pt x="512557" y="2145661"/>
                </a:lnTo>
                <a:lnTo>
                  <a:pt x="527057" y="2143101"/>
                </a:lnTo>
                <a:lnTo>
                  <a:pt x="569105" y="2127111"/>
                </a:lnTo>
                <a:lnTo>
                  <a:pt x="602454" y="2102161"/>
                </a:lnTo>
                <a:lnTo>
                  <a:pt x="629278" y="2068251"/>
                </a:lnTo>
                <a:lnTo>
                  <a:pt x="637253" y="2056101"/>
                </a:lnTo>
                <a:lnTo>
                  <a:pt x="644502" y="2043301"/>
                </a:lnTo>
                <a:lnTo>
                  <a:pt x="649577" y="2029871"/>
                </a:lnTo>
                <a:lnTo>
                  <a:pt x="661177" y="2004281"/>
                </a:lnTo>
                <a:lnTo>
                  <a:pt x="670601" y="1976771"/>
                </a:lnTo>
                <a:lnTo>
                  <a:pt x="677126" y="1951181"/>
                </a:lnTo>
                <a:lnTo>
                  <a:pt x="681476" y="1926871"/>
                </a:lnTo>
                <a:lnTo>
                  <a:pt x="686551" y="1905761"/>
                </a:lnTo>
                <a:lnTo>
                  <a:pt x="689451" y="1873131"/>
                </a:lnTo>
                <a:lnTo>
                  <a:pt x="690901" y="1860981"/>
                </a:lnTo>
                <a:lnTo>
                  <a:pt x="711200" y="0"/>
                </a:lnTo>
                <a:lnTo>
                  <a:pt x="255916" y="0"/>
                </a:lnTo>
                <a:lnTo>
                  <a:pt x="195743" y="1860981"/>
                </a:lnTo>
                <a:lnTo>
                  <a:pt x="194293" y="1873131"/>
                </a:lnTo>
                <a:lnTo>
                  <a:pt x="191393" y="1905761"/>
                </a:lnTo>
                <a:lnTo>
                  <a:pt x="186319" y="1926871"/>
                </a:lnTo>
                <a:lnTo>
                  <a:pt x="181968" y="1951181"/>
                </a:lnTo>
                <a:lnTo>
                  <a:pt x="175444" y="1976771"/>
                </a:lnTo>
                <a:lnTo>
                  <a:pt x="166019" y="2004281"/>
                </a:lnTo>
                <a:lnTo>
                  <a:pt x="154420" y="2029871"/>
                </a:lnTo>
                <a:lnTo>
                  <a:pt x="149345" y="2043301"/>
                </a:lnTo>
                <a:lnTo>
                  <a:pt x="141370" y="2056101"/>
                </a:lnTo>
                <a:lnTo>
                  <a:pt x="134120" y="2068251"/>
                </a:lnTo>
                <a:lnTo>
                  <a:pt x="126146" y="2080411"/>
                </a:lnTo>
                <a:lnTo>
                  <a:pt x="97146" y="2111111"/>
                </a:lnTo>
                <a:lnTo>
                  <a:pt x="60172" y="2134141"/>
                </a:lnTo>
                <a:lnTo>
                  <a:pt x="15949" y="2145661"/>
                </a:lnTo>
                <a:lnTo>
                  <a:pt x="0" y="2146301"/>
                </a:lnTo>
                <a:lnTo>
                  <a:pt x="495158" y="2146301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33550" y="3092450"/>
            <a:ext cx="1092200" cy="622300"/>
          </a:xfrm>
          <a:custGeom>
            <a:avLst/>
            <a:gdLst/>
            <a:ahLst/>
            <a:cxnLst/>
            <a:rect l="l" t="t" r="r" b="b"/>
            <a:pathLst>
              <a:path w="1092200" h="622300">
                <a:moveTo>
                  <a:pt x="593318" y="0"/>
                </a:moveTo>
                <a:lnTo>
                  <a:pt x="0" y="0"/>
                </a:lnTo>
                <a:lnTo>
                  <a:pt x="33883" y="635"/>
                </a:lnTo>
                <a:lnTo>
                  <a:pt x="64884" y="3797"/>
                </a:lnTo>
                <a:lnTo>
                  <a:pt x="121119" y="13893"/>
                </a:lnTo>
                <a:lnTo>
                  <a:pt x="170853" y="30327"/>
                </a:lnTo>
                <a:lnTo>
                  <a:pt x="213398" y="51168"/>
                </a:lnTo>
                <a:lnTo>
                  <a:pt x="250875" y="76441"/>
                </a:lnTo>
                <a:lnTo>
                  <a:pt x="282600" y="103606"/>
                </a:lnTo>
                <a:lnTo>
                  <a:pt x="308559" y="133311"/>
                </a:lnTo>
                <a:lnTo>
                  <a:pt x="330898" y="164261"/>
                </a:lnTo>
                <a:lnTo>
                  <a:pt x="356133" y="209753"/>
                </a:lnTo>
                <a:lnTo>
                  <a:pt x="372719" y="252082"/>
                </a:lnTo>
                <a:lnTo>
                  <a:pt x="384975" y="298830"/>
                </a:lnTo>
                <a:lnTo>
                  <a:pt x="388581" y="314629"/>
                </a:lnTo>
                <a:lnTo>
                  <a:pt x="390740" y="328523"/>
                </a:lnTo>
                <a:lnTo>
                  <a:pt x="392899" y="341160"/>
                </a:lnTo>
                <a:lnTo>
                  <a:pt x="398665" y="375272"/>
                </a:lnTo>
                <a:lnTo>
                  <a:pt x="412369" y="421398"/>
                </a:lnTo>
                <a:lnTo>
                  <a:pt x="433997" y="475729"/>
                </a:lnTo>
                <a:lnTo>
                  <a:pt x="455625" y="516788"/>
                </a:lnTo>
                <a:lnTo>
                  <a:pt x="494550" y="566077"/>
                </a:lnTo>
                <a:lnTo>
                  <a:pt x="533488" y="595769"/>
                </a:lnTo>
                <a:lnTo>
                  <a:pt x="578180" y="615353"/>
                </a:lnTo>
                <a:lnTo>
                  <a:pt x="632244" y="622300"/>
                </a:lnTo>
                <a:lnTo>
                  <a:pt x="1092200" y="622300"/>
                </a:lnTo>
                <a:lnTo>
                  <a:pt x="1078509" y="621664"/>
                </a:lnTo>
                <a:lnTo>
                  <a:pt x="1066241" y="619137"/>
                </a:lnTo>
                <a:lnTo>
                  <a:pt x="1030198" y="603351"/>
                </a:lnTo>
                <a:lnTo>
                  <a:pt x="999921" y="576808"/>
                </a:lnTo>
                <a:lnTo>
                  <a:pt x="973963" y="542061"/>
                </a:lnTo>
                <a:lnTo>
                  <a:pt x="966038" y="529424"/>
                </a:lnTo>
                <a:lnTo>
                  <a:pt x="938644" y="475729"/>
                </a:lnTo>
                <a:lnTo>
                  <a:pt x="918451" y="421398"/>
                </a:lnTo>
                <a:lnTo>
                  <a:pt x="904760" y="375272"/>
                </a:lnTo>
                <a:lnTo>
                  <a:pt x="896823" y="341160"/>
                </a:lnTo>
                <a:lnTo>
                  <a:pt x="893229" y="328523"/>
                </a:lnTo>
                <a:lnTo>
                  <a:pt x="892505" y="314629"/>
                </a:lnTo>
                <a:lnTo>
                  <a:pt x="888898" y="298830"/>
                </a:lnTo>
                <a:lnTo>
                  <a:pt x="884567" y="276720"/>
                </a:lnTo>
                <a:lnTo>
                  <a:pt x="868718" y="224282"/>
                </a:lnTo>
                <a:lnTo>
                  <a:pt x="843483" y="164261"/>
                </a:lnTo>
                <a:lnTo>
                  <a:pt x="816800" y="118770"/>
                </a:lnTo>
                <a:lnTo>
                  <a:pt x="780757" y="76441"/>
                </a:lnTo>
                <a:lnTo>
                  <a:pt x="736777" y="40436"/>
                </a:lnTo>
                <a:lnTo>
                  <a:pt x="701459" y="21475"/>
                </a:lnTo>
                <a:lnTo>
                  <a:pt x="661809" y="7581"/>
                </a:lnTo>
                <a:lnTo>
                  <a:pt x="617105" y="635"/>
                </a:lnTo>
                <a:lnTo>
                  <a:pt x="593318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33550" y="3092450"/>
            <a:ext cx="1092200" cy="622300"/>
          </a:xfrm>
          <a:custGeom>
            <a:avLst/>
            <a:gdLst/>
            <a:ahLst/>
            <a:cxnLst/>
            <a:rect l="l" t="t" r="r" b="b"/>
            <a:pathLst>
              <a:path w="1092200" h="622300">
                <a:moveTo>
                  <a:pt x="632250" y="622300"/>
                </a:moveTo>
                <a:lnTo>
                  <a:pt x="613506" y="621668"/>
                </a:lnTo>
                <a:lnTo>
                  <a:pt x="595483" y="619141"/>
                </a:lnTo>
                <a:lnTo>
                  <a:pt x="546460" y="603347"/>
                </a:lnTo>
                <a:lnTo>
                  <a:pt x="507531" y="576812"/>
                </a:lnTo>
                <a:lnTo>
                  <a:pt x="484461" y="554068"/>
                </a:lnTo>
                <a:lnTo>
                  <a:pt x="474368" y="542064"/>
                </a:lnTo>
                <a:lnTo>
                  <a:pt x="447694" y="502894"/>
                </a:lnTo>
                <a:lnTo>
                  <a:pt x="421741" y="447930"/>
                </a:lnTo>
                <a:lnTo>
                  <a:pt x="404438" y="396756"/>
                </a:lnTo>
                <a:lnTo>
                  <a:pt x="392903" y="341159"/>
                </a:lnTo>
                <a:lnTo>
                  <a:pt x="390741" y="328524"/>
                </a:lnTo>
                <a:lnTo>
                  <a:pt x="388578" y="314625"/>
                </a:lnTo>
                <a:lnTo>
                  <a:pt x="384973" y="298830"/>
                </a:lnTo>
                <a:lnTo>
                  <a:pt x="372718" y="252079"/>
                </a:lnTo>
                <a:lnTo>
                  <a:pt x="356137" y="209750"/>
                </a:lnTo>
                <a:lnTo>
                  <a:pt x="330904" y="164262"/>
                </a:lnTo>
                <a:lnTo>
                  <a:pt x="308556" y="133305"/>
                </a:lnTo>
                <a:lnTo>
                  <a:pt x="282602" y="103611"/>
                </a:lnTo>
                <a:lnTo>
                  <a:pt x="250882" y="76444"/>
                </a:lnTo>
                <a:lnTo>
                  <a:pt x="213394" y="51174"/>
                </a:lnTo>
                <a:lnTo>
                  <a:pt x="170859" y="30325"/>
                </a:lnTo>
                <a:lnTo>
                  <a:pt x="121115" y="13899"/>
                </a:lnTo>
                <a:lnTo>
                  <a:pt x="64883" y="3790"/>
                </a:lnTo>
                <a:lnTo>
                  <a:pt x="0" y="0"/>
                </a:lnTo>
                <a:lnTo>
                  <a:pt x="593321" y="0"/>
                </a:lnTo>
                <a:lnTo>
                  <a:pt x="617111" y="631"/>
                </a:lnTo>
                <a:lnTo>
                  <a:pt x="640181" y="3790"/>
                </a:lnTo>
                <a:lnTo>
                  <a:pt x="681994" y="13899"/>
                </a:lnTo>
                <a:lnTo>
                  <a:pt x="719482" y="30325"/>
                </a:lnTo>
                <a:lnTo>
                  <a:pt x="752645" y="51174"/>
                </a:lnTo>
                <a:lnTo>
                  <a:pt x="793737" y="89712"/>
                </a:lnTo>
                <a:lnTo>
                  <a:pt x="826900" y="133305"/>
                </a:lnTo>
                <a:lnTo>
                  <a:pt x="857179" y="194587"/>
                </a:lnTo>
                <a:lnTo>
                  <a:pt x="877365" y="252079"/>
                </a:lnTo>
                <a:lnTo>
                  <a:pt x="888899" y="298830"/>
                </a:lnTo>
                <a:lnTo>
                  <a:pt x="892504" y="314625"/>
                </a:lnTo>
                <a:lnTo>
                  <a:pt x="893225" y="328524"/>
                </a:lnTo>
                <a:lnTo>
                  <a:pt x="896830" y="341159"/>
                </a:lnTo>
                <a:lnTo>
                  <a:pt x="904760" y="375275"/>
                </a:lnTo>
                <a:lnTo>
                  <a:pt x="918457" y="421395"/>
                </a:lnTo>
                <a:lnTo>
                  <a:pt x="938643" y="475728"/>
                </a:lnTo>
                <a:lnTo>
                  <a:pt x="966038" y="529429"/>
                </a:lnTo>
                <a:lnTo>
                  <a:pt x="973968" y="542064"/>
                </a:lnTo>
                <a:lnTo>
                  <a:pt x="981178" y="554068"/>
                </a:lnTo>
                <a:lnTo>
                  <a:pt x="1010020" y="586921"/>
                </a:lnTo>
                <a:lnTo>
                  <a:pt x="1041740" y="609664"/>
                </a:lnTo>
                <a:lnTo>
                  <a:pt x="1078500" y="621668"/>
                </a:lnTo>
                <a:lnTo>
                  <a:pt x="1092200" y="622300"/>
                </a:lnTo>
                <a:lnTo>
                  <a:pt x="632250" y="622300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92150" y="3092450"/>
            <a:ext cx="1612900" cy="1244600"/>
          </a:xfrm>
          <a:custGeom>
            <a:avLst/>
            <a:gdLst/>
            <a:ahLst/>
            <a:cxnLst/>
            <a:rect l="l" t="t" r="r" b="b"/>
            <a:pathLst>
              <a:path w="1612900" h="1244600">
                <a:moveTo>
                  <a:pt x="1186129" y="911428"/>
                </a:moveTo>
                <a:lnTo>
                  <a:pt x="0" y="911428"/>
                </a:lnTo>
                <a:lnTo>
                  <a:pt x="0" y="914615"/>
                </a:lnTo>
                <a:lnTo>
                  <a:pt x="514446" y="1244600"/>
                </a:lnTo>
                <a:lnTo>
                  <a:pt x="1186129" y="914615"/>
                </a:lnTo>
                <a:lnTo>
                  <a:pt x="1186129" y="911428"/>
                </a:lnTo>
                <a:close/>
              </a:path>
              <a:path w="1612900" h="1244600">
                <a:moveTo>
                  <a:pt x="1612900" y="0"/>
                </a:moveTo>
                <a:lnTo>
                  <a:pt x="1057871" y="0"/>
                </a:lnTo>
                <a:lnTo>
                  <a:pt x="1027442" y="635"/>
                </a:lnTo>
                <a:lnTo>
                  <a:pt x="968032" y="5105"/>
                </a:lnTo>
                <a:lnTo>
                  <a:pt x="911517" y="14046"/>
                </a:lnTo>
                <a:lnTo>
                  <a:pt x="857897" y="26809"/>
                </a:lnTo>
                <a:lnTo>
                  <a:pt x="783259" y="52971"/>
                </a:lnTo>
                <a:lnTo>
                  <a:pt x="737616" y="74675"/>
                </a:lnTo>
                <a:lnTo>
                  <a:pt x="694867" y="100202"/>
                </a:lnTo>
                <a:lnTo>
                  <a:pt x="673125" y="112966"/>
                </a:lnTo>
                <a:lnTo>
                  <a:pt x="653567" y="127012"/>
                </a:lnTo>
                <a:lnTo>
                  <a:pt x="615162" y="157010"/>
                </a:lnTo>
                <a:lnTo>
                  <a:pt x="597052" y="171691"/>
                </a:lnTo>
                <a:lnTo>
                  <a:pt x="579653" y="188925"/>
                </a:lnTo>
                <a:lnTo>
                  <a:pt x="562993" y="204876"/>
                </a:lnTo>
                <a:lnTo>
                  <a:pt x="547052" y="222110"/>
                </a:lnTo>
                <a:lnTo>
                  <a:pt x="531112" y="239979"/>
                </a:lnTo>
                <a:lnTo>
                  <a:pt x="515171" y="256578"/>
                </a:lnTo>
                <a:lnTo>
                  <a:pt x="486912" y="292963"/>
                </a:lnTo>
                <a:lnTo>
                  <a:pt x="460828" y="330619"/>
                </a:lnTo>
                <a:lnTo>
                  <a:pt x="436918" y="367639"/>
                </a:lnTo>
                <a:lnTo>
                  <a:pt x="414455" y="405930"/>
                </a:lnTo>
                <a:lnTo>
                  <a:pt x="394167" y="443585"/>
                </a:lnTo>
                <a:lnTo>
                  <a:pt x="375329" y="481888"/>
                </a:lnTo>
                <a:lnTo>
                  <a:pt x="358663" y="518909"/>
                </a:lnTo>
                <a:lnTo>
                  <a:pt x="344172" y="555917"/>
                </a:lnTo>
                <a:lnTo>
                  <a:pt x="331129" y="591019"/>
                </a:lnTo>
                <a:lnTo>
                  <a:pt x="318811" y="623582"/>
                </a:lnTo>
                <a:lnTo>
                  <a:pt x="308668" y="655485"/>
                </a:lnTo>
                <a:lnTo>
                  <a:pt x="300697" y="685482"/>
                </a:lnTo>
                <a:lnTo>
                  <a:pt x="286931" y="737819"/>
                </a:lnTo>
                <a:lnTo>
                  <a:pt x="278236" y="778040"/>
                </a:lnTo>
                <a:lnTo>
                  <a:pt x="272439" y="802932"/>
                </a:lnTo>
                <a:lnTo>
                  <a:pt x="270990" y="812495"/>
                </a:lnTo>
                <a:lnTo>
                  <a:pt x="252150" y="911428"/>
                </a:lnTo>
                <a:lnTo>
                  <a:pt x="902093" y="911428"/>
                </a:lnTo>
                <a:lnTo>
                  <a:pt x="926007" y="812495"/>
                </a:lnTo>
                <a:lnTo>
                  <a:pt x="935418" y="778040"/>
                </a:lnTo>
                <a:lnTo>
                  <a:pt x="946289" y="737819"/>
                </a:lnTo>
                <a:lnTo>
                  <a:pt x="963688" y="685482"/>
                </a:lnTo>
                <a:lnTo>
                  <a:pt x="985418" y="623582"/>
                </a:lnTo>
                <a:lnTo>
                  <a:pt x="998461" y="591019"/>
                </a:lnTo>
                <a:lnTo>
                  <a:pt x="1012228" y="555917"/>
                </a:lnTo>
                <a:lnTo>
                  <a:pt x="1028166" y="518909"/>
                </a:lnTo>
                <a:lnTo>
                  <a:pt x="1045565" y="481888"/>
                </a:lnTo>
                <a:lnTo>
                  <a:pt x="1063675" y="443585"/>
                </a:lnTo>
                <a:lnTo>
                  <a:pt x="1083957" y="405930"/>
                </a:lnTo>
                <a:lnTo>
                  <a:pt x="1105700" y="367639"/>
                </a:lnTo>
                <a:lnTo>
                  <a:pt x="1128166" y="330619"/>
                </a:lnTo>
                <a:lnTo>
                  <a:pt x="1152067" y="292963"/>
                </a:lnTo>
                <a:lnTo>
                  <a:pt x="1178153" y="256578"/>
                </a:lnTo>
                <a:lnTo>
                  <a:pt x="1204963" y="222110"/>
                </a:lnTo>
                <a:lnTo>
                  <a:pt x="1233944" y="188925"/>
                </a:lnTo>
                <a:lnTo>
                  <a:pt x="1264386" y="157010"/>
                </a:lnTo>
                <a:lnTo>
                  <a:pt x="1312926" y="112966"/>
                </a:lnTo>
                <a:lnTo>
                  <a:pt x="1365097" y="74675"/>
                </a:lnTo>
                <a:lnTo>
                  <a:pt x="1402778" y="52971"/>
                </a:lnTo>
                <a:lnTo>
                  <a:pt x="1422336" y="44043"/>
                </a:lnTo>
                <a:lnTo>
                  <a:pt x="1441170" y="35102"/>
                </a:lnTo>
                <a:lnTo>
                  <a:pt x="1481023" y="19786"/>
                </a:lnTo>
                <a:lnTo>
                  <a:pt x="1524495" y="8940"/>
                </a:lnTo>
                <a:lnTo>
                  <a:pt x="1567256" y="1917"/>
                </a:lnTo>
                <a:lnTo>
                  <a:pt x="1589709" y="635"/>
                </a:lnTo>
                <a:lnTo>
                  <a:pt x="1612900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92150" y="3092450"/>
            <a:ext cx="1612900" cy="1244600"/>
          </a:xfrm>
          <a:custGeom>
            <a:avLst/>
            <a:gdLst/>
            <a:ahLst/>
            <a:cxnLst/>
            <a:rect l="l" t="t" r="r" b="b"/>
            <a:pathLst>
              <a:path w="1612900" h="1244600">
                <a:moveTo>
                  <a:pt x="1612900" y="0"/>
                </a:moveTo>
                <a:lnTo>
                  <a:pt x="1057880" y="0"/>
                </a:lnTo>
                <a:lnTo>
                  <a:pt x="1027440" y="638"/>
                </a:lnTo>
                <a:lnTo>
                  <a:pt x="997737" y="1914"/>
                </a:lnTo>
                <a:lnTo>
                  <a:pt x="939771" y="8935"/>
                </a:lnTo>
                <a:lnTo>
                  <a:pt x="883979" y="19786"/>
                </a:lnTo>
                <a:lnTo>
                  <a:pt x="833259" y="35104"/>
                </a:lnTo>
                <a:lnTo>
                  <a:pt x="783264" y="52975"/>
                </a:lnTo>
                <a:lnTo>
                  <a:pt x="737616" y="74676"/>
                </a:lnTo>
                <a:lnTo>
                  <a:pt x="694866" y="100206"/>
                </a:lnTo>
                <a:lnTo>
                  <a:pt x="673128" y="112971"/>
                </a:lnTo>
                <a:lnTo>
                  <a:pt x="634726" y="141693"/>
                </a:lnTo>
                <a:lnTo>
                  <a:pt x="597048" y="171691"/>
                </a:lnTo>
                <a:lnTo>
                  <a:pt x="579659" y="188924"/>
                </a:lnTo>
                <a:lnTo>
                  <a:pt x="562993" y="204880"/>
                </a:lnTo>
                <a:lnTo>
                  <a:pt x="547053" y="222113"/>
                </a:lnTo>
                <a:lnTo>
                  <a:pt x="531112" y="239985"/>
                </a:lnTo>
                <a:lnTo>
                  <a:pt x="515172" y="256579"/>
                </a:lnTo>
                <a:lnTo>
                  <a:pt x="486913" y="292960"/>
                </a:lnTo>
                <a:lnTo>
                  <a:pt x="460829" y="330617"/>
                </a:lnTo>
                <a:lnTo>
                  <a:pt x="436918" y="367636"/>
                </a:lnTo>
                <a:lnTo>
                  <a:pt x="414456" y="405931"/>
                </a:lnTo>
                <a:lnTo>
                  <a:pt x="394168" y="443588"/>
                </a:lnTo>
                <a:lnTo>
                  <a:pt x="375329" y="481884"/>
                </a:lnTo>
                <a:lnTo>
                  <a:pt x="358664" y="518902"/>
                </a:lnTo>
                <a:lnTo>
                  <a:pt x="344172" y="555921"/>
                </a:lnTo>
                <a:lnTo>
                  <a:pt x="331130" y="591025"/>
                </a:lnTo>
                <a:lnTo>
                  <a:pt x="318812" y="623576"/>
                </a:lnTo>
                <a:lnTo>
                  <a:pt x="308668" y="655489"/>
                </a:lnTo>
                <a:lnTo>
                  <a:pt x="300698" y="685487"/>
                </a:lnTo>
                <a:lnTo>
                  <a:pt x="286931" y="737825"/>
                </a:lnTo>
                <a:lnTo>
                  <a:pt x="278236" y="778034"/>
                </a:lnTo>
                <a:lnTo>
                  <a:pt x="272440" y="802927"/>
                </a:lnTo>
                <a:lnTo>
                  <a:pt x="270990" y="812500"/>
                </a:lnTo>
                <a:lnTo>
                  <a:pt x="252151" y="911430"/>
                </a:lnTo>
                <a:lnTo>
                  <a:pt x="0" y="911430"/>
                </a:lnTo>
                <a:lnTo>
                  <a:pt x="0" y="914621"/>
                </a:lnTo>
                <a:lnTo>
                  <a:pt x="514447" y="1244600"/>
                </a:lnTo>
                <a:lnTo>
                  <a:pt x="1186130" y="914621"/>
                </a:lnTo>
                <a:lnTo>
                  <a:pt x="1186130" y="911430"/>
                </a:lnTo>
                <a:lnTo>
                  <a:pt x="902094" y="911430"/>
                </a:lnTo>
                <a:lnTo>
                  <a:pt x="926005" y="812500"/>
                </a:lnTo>
                <a:lnTo>
                  <a:pt x="935424" y="778034"/>
                </a:lnTo>
                <a:lnTo>
                  <a:pt x="946293" y="737825"/>
                </a:lnTo>
                <a:lnTo>
                  <a:pt x="963682" y="685487"/>
                </a:lnTo>
                <a:lnTo>
                  <a:pt x="985420" y="623576"/>
                </a:lnTo>
                <a:lnTo>
                  <a:pt x="998462" y="591025"/>
                </a:lnTo>
                <a:lnTo>
                  <a:pt x="1012230" y="555921"/>
                </a:lnTo>
                <a:lnTo>
                  <a:pt x="1028170" y="518902"/>
                </a:lnTo>
                <a:lnTo>
                  <a:pt x="1045560" y="481884"/>
                </a:lnTo>
                <a:lnTo>
                  <a:pt x="1063670" y="443588"/>
                </a:lnTo>
                <a:lnTo>
                  <a:pt x="1083960" y="405931"/>
                </a:lnTo>
                <a:lnTo>
                  <a:pt x="1105700" y="367636"/>
                </a:lnTo>
                <a:lnTo>
                  <a:pt x="1128160" y="330617"/>
                </a:lnTo>
                <a:lnTo>
                  <a:pt x="1152070" y="292960"/>
                </a:lnTo>
                <a:lnTo>
                  <a:pt x="1178160" y="256579"/>
                </a:lnTo>
                <a:lnTo>
                  <a:pt x="1204970" y="222113"/>
                </a:lnTo>
                <a:lnTo>
                  <a:pt x="1233950" y="188924"/>
                </a:lnTo>
                <a:lnTo>
                  <a:pt x="1264380" y="157011"/>
                </a:lnTo>
                <a:lnTo>
                  <a:pt x="1296990" y="127013"/>
                </a:lnTo>
                <a:lnTo>
                  <a:pt x="1312930" y="112971"/>
                </a:lnTo>
                <a:lnTo>
                  <a:pt x="1330320" y="100206"/>
                </a:lnTo>
                <a:lnTo>
                  <a:pt x="1348430" y="86802"/>
                </a:lnTo>
                <a:lnTo>
                  <a:pt x="1365100" y="74676"/>
                </a:lnTo>
                <a:lnTo>
                  <a:pt x="1383210" y="63825"/>
                </a:lnTo>
                <a:lnTo>
                  <a:pt x="1402770" y="52975"/>
                </a:lnTo>
                <a:lnTo>
                  <a:pt x="1422340" y="44039"/>
                </a:lnTo>
                <a:lnTo>
                  <a:pt x="1441180" y="35104"/>
                </a:lnTo>
                <a:lnTo>
                  <a:pt x="1481030" y="19786"/>
                </a:lnTo>
                <a:lnTo>
                  <a:pt x="1524500" y="8935"/>
                </a:lnTo>
                <a:lnTo>
                  <a:pt x="1567250" y="1914"/>
                </a:lnTo>
                <a:lnTo>
                  <a:pt x="1612900" y="0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98950" y="1568450"/>
            <a:ext cx="495300" cy="2133600"/>
          </a:xfrm>
          <a:custGeom>
            <a:avLst/>
            <a:gdLst/>
            <a:ahLst/>
            <a:cxnLst/>
            <a:rect l="l" t="t" r="r" b="b"/>
            <a:pathLst>
              <a:path w="495300" h="2133600">
                <a:moveTo>
                  <a:pt x="475856" y="0"/>
                </a:moveTo>
                <a:lnTo>
                  <a:pt x="20878" y="0"/>
                </a:lnTo>
                <a:lnTo>
                  <a:pt x="0" y="2133600"/>
                </a:lnTo>
                <a:lnTo>
                  <a:pt x="495300" y="2133600"/>
                </a:lnTo>
                <a:lnTo>
                  <a:pt x="475856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98950" y="1568450"/>
            <a:ext cx="495300" cy="2133600"/>
          </a:xfrm>
          <a:custGeom>
            <a:avLst/>
            <a:gdLst/>
            <a:ahLst/>
            <a:cxnLst/>
            <a:rect l="l" t="t" r="r" b="b"/>
            <a:pathLst>
              <a:path w="495300" h="2133600">
                <a:moveTo>
                  <a:pt x="495300" y="2133601"/>
                </a:moveTo>
                <a:lnTo>
                  <a:pt x="0" y="2133601"/>
                </a:lnTo>
                <a:lnTo>
                  <a:pt x="20877" y="0"/>
                </a:lnTo>
                <a:lnTo>
                  <a:pt x="475862" y="0"/>
                </a:lnTo>
                <a:lnTo>
                  <a:pt x="495300" y="2133601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235200" y="1562100"/>
            <a:ext cx="6159500" cy="2781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597150" y="628650"/>
            <a:ext cx="3962400" cy="939800"/>
          </a:xfrm>
          <a:custGeom>
            <a:avLst/>
            <a:gdLst/>
            <a:ahLst/>
            <a:cxnLst/>
            <a:rect l="l" t="t" r="r" b="b"/>
            <a:pathLst>
              <a:path w="3962400" h="939800">
                <a:moveTo>
                  <a:pt x="3805758" y="0"/>
                </a:moveTo>
                <a:lnTo>
                  <a:pt x="156641" y="0"/>
                </a:lnTo>
                <a:lnTo>
                  <a:pt x="107130" y="7985"/>
                </a:lnTo>
                <a:lnTo>
                  <a:pt x="64130" y="30222"/>
                </a:lnTo>
                <a:lnTo>
                  <a:pt x="30222" y="64130"/>
                </a:lnTo>
                <a:lnTo>
                  <a:pt x="7985" y="107130"/>
                </a:lnTo>
                <a:lnTo>
                  <a:pt x="0" y="156641"/>
                </a:lnTo>
                <a:lnTo>
                  <a:pt x="0" y="939800"/>
                </a:lnTo>
                <a:lnTo>
                  <a:pt x="3962400" y="939800"/>
                </a:lnTo>
                <a:lnTo>
                  <a:pt x="3962400" y="156641"/>
                </a:lnTo>
                <a:lnTo>
                  <a:pt x="3954414" y="107130"/>
                </a:lnTo>
                <a:lnTo>
                  <a:pt x="3932177" y="64130"/>
                </a:lnTo>
                <a:lnTo>
                  <a:pt x="3898269" y="30222"/>
                </a:lnTo>
                <a:lnTo>
                  <a:pt x="3855269" y="7985"/>
                </a:lnTo>
                <a:lnTo>
                  <a:pt x="3805758" y="0"/>
                </a:lnTo>
                <a:close/>
              </a:path>
            </a:pathLst>
          </a:custGeom>
          <a:solidFill>
            <a:srgbClr val="EAAC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597150" y="628650"/>
            <a:ext cx="3962400" cy="939800"/>
          </a:xfrm>
          <a:custGeom>
            <a:avLst/>
            <a:gdLst/>
            <a:ahLst/>
            <a:cxnLst/>
            <a:rect l="l" t="t" r="r" b="b"/>
            <a:pathLst>
              <a:path w="3962400" h="939800">
                <a:moveTo>
                  <a:pt x="156637" y="0"/>
                </a:moveTo>
                <a:lnTo>
                  <a:pt x="3805762" y="0"/>
                </a:lnTo>
                <a:lnTo>
                  <a:pt x="3855272" y="7985"/>
                </a:lnTo>
                <a:lnTo>
                  <a:pt x="3898271" y="30222"/>
                </a:lnTo>
                <a:lnTo>
                  <a:pt x="3932179" y="64129"/>
                </a:lnTo>
                <a:lnTo>
                  <a:pt x="3954416" y="107128"/>
                </a:lnTo>
                <a:lnTo>
                  <a:pt x="3962402" y="156638"/>
                </a:lnTo>
                <a:lnTo>
                  <a:pt x="3962402" y="939800"/>
                </a:lnTo>
                <a:lnTo>
                  <a:pt x="0" y="939800"/>
                </a:lnTo>
                <a:lnTo>
                  <a:pt x="0" y="156638"/>
                </a:lnTo>
                <a:lnTo>
                  <a:pt x="7985" y="107128"/>
                </a:lnTo>
                <a:lnTo>
                  <a:pt x="30221" y="64129"/>
                </a:lnTo>
                <a:lnTo>
                  <a:pt x="64129" y="30222"/>
                </a:lnTo>
                <a:lnTo>
                  <a:pt x="107127" y="7985"/>
                </a:lnTo>
                <a:lnTo>
                  <a:pt x="156637" y="0"/>
                </a:lnTo>
                <a:close/>
              </a:path>
            </a:pathLst>
          </a:custGeom>
          <a:ln w="12700">
            <a:solidFill>
              <a:srgbClr val="AC7D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6537" rIns="0" bIns="0" rtlCol="0" vert="horz">
            <a:spAutoFit/>
          </a:bodyPr>
          <a:lstStyle/>
          <a:p>
            <a:pPr marL="2724150">
              <a:lnSpc>
                <a:spcPct val="100000"/>
              </a:lnSpc>
            </a:pPr>
            <a:r>
              <a:rPr dirty="0" spc="5">
                <a:solidFill>
                  <a:srgbClr val="FFFFFF"/>
                </a:solidFill>
                <a:latin typeface="Arial Narrow"/>
                <a:cs typeface="Arial Narrow"/>
              </a:rPr>
              <a:t>Events </a:t>
            </a:r>
            <a:r>
              <a:rPr dirty="0" spc="-25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dirty="0" spc="10">
                <a:solidFill>
                  <a:srgbClr val="FFFFFF"/>
                </a:solidFill>
                <a:latin typeface="Arial Narrow"/>
                <a:cs typeface="Arial Narrow"/>
              </a:rPr>
              <a:t>the </a:t>
            </a:r>
            <a:r>
              <a:rPr dirty="0" spc="-5">
                <a:solidFill>
                  <a:srgbClr val="FFFFFF"/>
                </a:solidFill>
                <a:latin typeface="Arial Narrow"/>
                <a:cs typeface="Arial Narrow"/>
              </a:rPr>
              <a:t>Cardiac</a:t>
            </a:r>
            <a:r>
              <a:rPr dirty="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pc="-15">
                <a:solidFill>
                  <a:srgbClr val="FFFFFF"/>
                </a:solidFill>
                <a:latin typeface="Arial Narrow"/>
                <a:cs typeface="Arial Narrow"/>
              </a:rPr>
              <a:t>Cycle</a:t>
            </a:r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4300" y="4635500"/>
            <a:ext cx="1638300" cy="647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00481" y="4753609"/>
            <a:ext cx="126492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4254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2000">
              <a:latin typeface="Arial Narrow"/>
              <a:cs typeface="Arial Narrow"/>
            </a:endParaRPr>
          </a:p>
          <a:p>
            <a:pPr marL="368300" marR="5080" indent="-3556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30" b="1">
                <a:solidFill>
                  <a:srgbClr val="595959"/>
                </a:solidFill>
                <a:latin typeface="Arial Narrow"/>
                <a:cs typeface="Arial Narrow"/>
              </a:rPr>
              <a:t>M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ec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h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a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n</a:t>
            </a:r>
            <a:r>
              <a:rPr dirty="0" sz="2000" spc="40" b="1">
                <a:solidFill>
                  <a:srgbClr val="595959"/>
                </a:solidFill>
                <a:latin typeface="Arial Narrow"/>
                <a:cs typeface="Arial Narrow"/>
              </a:rPr>
              <a:t>i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ca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l  </a:t>
            </a:r>
            <a:r>
              <a:rPr dirty="0" sz="2000" spc="-20" b="1">
                <a:solidFill>
                  <a:srgbClr val="595959"/>
                </a:solidFill>
                <a:latin typeface="Arial Narrow"/>
                <a:cs typeface="Arial Narrow"/>
              </a:rPr>
              <a:t>events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955800" y="4635500"/>
            <a:ext cx="1612900" cy="647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2313432" y="4753609"/>
            <a:ext cx="93980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571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2000">
              <a:latin typeface="Arial Narrow"/>
              <a:cs typeface="Arial Narrow"/>
            </a:endParaRPr>
          </a:p>
          <a:p>
            <a:pPr marL="88900" marR="5080" indent="-762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Volume  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h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a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ng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822700" y="5105400"/>
            <a:ext cx="1511300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4072382" y="5127917"/>
            <a:ext cx="1017905" cy="516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2400" marR="5080" indent="-139700">
              <a:lnSpc>
                <a:spcPts val="2000"/>
              </a:lnSpc>
              <a:buFont typeface="Arial Narrow"/>
              <a:buChar char="•"/>
              <a:tabLst>
                <a:tab pos="127000" algn="l"/>
              </a:tabLst>
            </a:pPr>
            <a:r>
              <a:rPr dirty="0" sz="2000" spc="5" b="1">
                <a:solidFill>
                  <a:srgbClr val="595959"/>
                </a:solidFill>
                <a:latin typeface="Arial Narrow"/>
                <a:cs typeface="Arial Narrow"/>
              </a:rPr>
              <a:t>P</a:t>
            </a:r>
            <a:r>
              <a:rPr dirty="0" sz="2000" spc="-40" b="1">
                <a:solidFill>
                  <a:srgbClr val="595959"/>
                </a:solidFill>
                <a:latin typeface="Arial Narrow"/>
                <a:cs typeface="Arial Narrow"/>
              </a:rPr>
              <a:t>r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ess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u</a:t>
            </a:r>
            <a:r>
              <a:rPr dirty="0" sz="2000" spc="-40" b="1">
                <a:solidFill>
                  <a:srgbClr val="595959"/>
                </a:solidFill>
                <a:latin typeface="Arial Narrow"/>
                <a:cs typeface="Arial Narrow"/>
              </a:rPr>
              <a:t>r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e  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changes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771900" y="4635500"/>
            <a:ext cx="1625600" cy="647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528464" y="4753609"/>
            <a:ext cx="141605" cy="3136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600700" y="4635500"/>
            <a:ext cx="1612900" cy="6477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6072632" y="4753609"/>
            <a:ext cx="776605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7048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4</a:t>
            </a:r>
            <a:endParaRPr sz="2000">
              <a:latin typeface="Arial Narrow"/>
              <a:cs typeface="Arial Narrow"/>
            </a:endParaRPr>
          </a:p>
          <a:p>
            <a:pPr marL="25400" marR="5080" indent="-127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Heart  s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ound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416800" y="4635500"/>
            <a:ext cx="1625600" cy="6477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7615643" y="4753609"/>
            <a:ext cx="133985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7493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5</a:t>
            </a:r>
            <a:endParaRPr sz="2000">
              <a:latin typeface="Arial Narrow"/>
              <a:cs typeface="Arial Narrow"/>
            </a:endParaRPr>
          </a:p>
          <a:p>
            <a:pPr marL="12700" marR="5080" indent="762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203200" algn="l"/>
              </a:tabLst>
            </a:pPr>
            <a:r>
              <a:rPr dirty="0" sz="2000" spc="-10" b="1">
                <a:solidFill>
                  <a:srgbClr val="595959"/>
                </a:solidFill>
                <a:latin typeface="Arial Narrow"/>
                <a:cs typeface="Arial Narrow"/>
              </a:rPr>
              <a:t>Electrical  </a:t>
            </a:r>
            <a:r>
              <a:rPr dirty="0" sz="2000" spc="-20" b="1">
                <a:solidFill>
                  <a:srgbClr val="595959"/>
                </a:solidFill>
                <a:latin typeface="Arial Narrow"/>
                <a:cs typeface="Arial Narrow"/>
              </a:rPr>
              <a:t>events</a:t>
            </a:r>
            <a:r>
              <a:rPr dirty="0" sz="2000" spc="65" b="1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(ECG)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43" name="object 4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25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7700" y="0"/>
            <a:ext cx="1358900" cy="3975100"/>
          </a:xfrm>
          <a:custGeom>
            <a:avLst/>
            <a:gdLst/>
            <a:ahLst/>
            <a:cxnLst/>
            <a:rect l="l" t="t" r="r" b="b"/>
            <a:pathLst>
              <a:path w="1358900" h="3975100">
                <a:moveTo>
                  <a:pt x="1358900" y="0"/>
                </a:moveTo>
                <a:lnTo>
                  <a:pt x="979665" y="0"/>
                </a:lnTo>
                <a:lnTo>
                  <a:pt x="0" y="3884536"/>
                </a:lnTo>
                <a:lnTo>
                  <a:pt x="360265" y="3975100"/>
                </a:lnTo>
                <a:lnTo>
                  <a:pt x="13589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3200" y="0"/>
            <a:ext cx="1333500" cy="3860800"/>
          </a:xfrm>
          <a:custGeom>
            <a:avLst/>
            <a:gdLst/>
            <a:ahLst/>
            <a:cxnLst/>
            <a:rect l="l" t="t" r="r" b="b"/>
            <a:pathLst>
              <a:path w="1333500" h="3860800">
                <a:moveTo>
                  <a:pt x="1333500" y="0"/>
                </a:moveTo>
                <a:lnTo>
                  <a:pt x="953405" y="0"/>
                </a:lnTo>
                <a:lnTo>
                  <a:pt x="0" y="3770350"/>
                </a:lnTo>
                <a:lnTo>
                  <a:pt x="361090" y="3860800"/>
                </a:lnTo>
                <a:lnTo>
                  <a:pt x="13335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3200" y="3771900"/>
            <a:ext cx="1943100" cy="3086100"/>
          </a:xfrm>
          <a:custGeom>
            <a:avLst/>
            <a:gdLst/>
            <a:ahLst/>
            <a:cxnLst/>
            <a:rect l="l" t="t" r="r" b="b"/>
            <a:pathLst>
              <a:path w="1943100" h="3086100">
                <a:moveTo>
                  <a:pt x="0" y="0"/>
                </a:moveTo>
                <a:lnTo>
                  <a:pt x="1857095" y="3086100"/>
                </a:lnTo>
                <a:lnTo>
                  <a:pt x="1943100" y="30861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7700" y="3886200"/>
            <a:ext cx="2374900" cy="2971800"/>
          </a:xfrm>
          <a:custGeom>
            <a:avLst/>
            <a:gdLst/>
            <a:ahLst/>
            <a:cxnLst/>
            <a:rect l="l" t="t" r="r" b="b"/>
            <a:pathLst>
              <a:path w="2374900" h="2971800">
                <a:moveTo>
                  <a:pt x="0" y="0"/>
                </a:moveTo>
                <a:lnTo>
                  <a:pt x="2290711" y="2971800"/>
                </a:lnTo>
                <a:lnTo>
                  <a:pt x="2374900" y="29718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7700" y="3886200"/>
            <a:ext cx="3340100" cy="2971800"/>
          </a:xfrm>
          <a:custGeom>
            <a:avLst/>
            <a:gdLst/>
            <a:ahLst/>
            <a:cxnLst/>
            <a:rect l="l" t="t" r="r" b="b"/>
            <a:pathLst>
              <a:path w="3340100" h="2971800">
                <a:moveTo>
                  <a:pt x="0" y="0"/>
                </a:moveTo>
                <a:lnTo>
                  <a:pt x="4762" y="4749"/>
                </a:lnTo>
                <a:lnTo>
                  <a:pt x="2378075" y="2971800"/>
                </a:lnTo>
                <a:lnTo>
                  <a:pt x="3340100" y="2971800"/>
                </a:lnTo>
                <a:lnTo>
                  <a:pt x="361950" y="9034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3200" y="3771900"/>
            <a:ext cx="2667000" cy="3086100"/>
          </a:xfrm>
          <a:custGeom>
            <a:avLst/>
            <a:gdLst/>
            <a:ahLst/>
            <a:cxnLst/>
            <a:rect l="l" t="t" r="r" b="b"/>
            <a:pathLst>
              <a:path w="2667000" h="3086100">
                <a:moveTo>
                  <a:pt x="0" y="0"/>
                </a:moveTo>
                <a:lnTo>
                  <a:pt x="4773" y="4762"/>
                </a:lnTo>
                <a:lnTo>
                  <a:pt x="1946148" y="3086100"/>
                </a:lnTo>
                <a:lnTo>
                  <a:pt x="2667000" y="3086100"/>
                </a:lnTo>
                <a:lnTo>
                  <a:pt x="358039" y="95250"/>
                </a:lnTo>
                <a:lnTo>
                  <a:pt x="365200" y="95250"/>
                </a:lnTo>
                <a:lnTo>
                  <a:pt x="362813" y="90487"/>
                </a:lnTo>
                <a:lnTo>
                  <a:pt x="353265" y="85725"/>
                </a:lnTo>
                <a:lnTo>
                  <a:pt x="0" y="0"/>
                </a:lnTo>
                <a:close/>
              </a:path>
              <a:path w="2667000" h="3086100">
                <a:moveTo>
                  <a:pt x="370997" y="106816"/>
                </a:moveTo>
                <a:lnTo>
                  <a:pt x="372361" y="109537"/>
                </a:lnTo>
                <a:lnTo>
                  <a:pt x="420100" y="176212"/>
                </a:lnTo>
                <a:lnTo>
                  <a:pt x="370997" y="106816"/>
                </a:lnTo>
                <a:close/>
              </a:path>
              <a:path w="2667000" h="3086100">
                <a:moveTo>
                  <a:pt x="365200" y="95250"/>
                </a:moveTo>
                <a:lnTo>
                  <a:pt x="362813" y="95250"/>
                </a:lnTo>
                <a:lnTo>
                  <a:pt x="370997" y="106816"/>
                </a:lnTo>
                <a:lnTo>
                  <a:pt x="365200" y="9525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3200" y="3771900"/>
            <a:ext cx="368300" cy="88900"/>
          </a:xfrm>
          <a:custGeom>
            <a:avLst/>
            <a:gdLst/>
            <a:ahLst/>
            <a:cxnLst/>
            <a:rect l="l" t="t" r="r" b="b"/>
            <a:pathLst>
              <a:path w="368300" h="88900">
                <a:moveTo>
                  <a:pt x="0" y="0"/>
                </a:moveTo>
                <a:lnTo>
                  <a:pt x="368300" y="88900"/>
                </a:lnTo>
                <a:lnTo>
                  <a:pt x="358607" y="84226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8800" y="3873500"/>
            <a:ext cx="63500" cy="76200"/>
          </a:xfrm>
          <a:custGeom>
            <a:avLst/>
            <a:gdLst/>
            <a:ahLst/>
            <a:cxnLst/>
            <a:rect l="l" t="t" r="r" b="b"/>
            <a:pathLst>
              <a:path w="63500" h="76200">
                <a:moveTo>
                  <a:pt x="4884" y="0"/>
                </a:moveTo>
                <a:lnTo>
                  <a:pt x="0" y="0"/>
                </a:lnTo>
                <a:lnTo>
                  <a:pt x="63500" y="76200"/>
                </a:lnTo>
                <a:lnTo>
                  <a:pt x="4884" y="0"/>
                </a:lnTo>
                <a:close/>
              </a:path>
            </a:pathLst>
          </a:custGeom>
          <a:solidFill>
            <a:srgbClr val="29AB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35200" y="2476500"/>
            <a:ext cx="5156200" cy="109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78952" y="2631909"/>
            <a:ext cx="6480175" cy="12319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 indent="965200">
              <a:lnSpc>
                <a:spcPct val="100000"/>
              </a:lnSpc>
            </a:pPr>
            <a:r>
              <a:rPr dirty="0" sz="4000" spc="-25" b="0">
                <a:solidFill>
                  <a:srgbClr val="C00000"/>
                </a:solidFill>
                <a:latin typeface="Cooper Black"/>
                <a:cs typeface="Cooper Black"/>
              </a:rPr>
              <a:t>Pressure </a:t>
            </a:r>
            <a:r>
              <a:rPr dirty="0" sz="4000" b="0">
                <a:solidFill>
                  <a:srgbClr val="C00000"/>
                </a:solidFill>
                <a:latin typeface="Cooper Black"/>
                <a:cs typeface="Cooper Black"/>
              </a:rPr>
              <a:t>Changes  </a:t>
            </a:r>
            <a:r>
              <a:rPr dirty="0" sz="4000" spc="-15" b="0">
                <a:solidFill>
                  <a:srgbClr val="C00000"/>
                </a:solidFill>
                <a:latin typeface="Cooper Black"/>
                <a:cs typeface="Cooper Black"/>
              </a:rPr>
              <a:t>During </a:t>
            </a:r>
            <a:r>
              <a:rPr dirty="0" sz="4000" spc="10" b="0">
                <a:solidFill>
                  <a:srgbClr val="C00000"/>
                </a:solidFill>
                <a:latin typeface="Cooper Black"/>
                <a:cs typeface="Cooper Black"/>
              </a:rPr>
              <a:t>the </a:t>
            </a:r>
            <a:r>
              <a:rPr dirty="0" sz="4000" b="0">
                <a:solidFill>
                  <a:srgbClr val="C00000"/>
                </a:solidFill>
                <a:latin typeface="Cooper Black"/>
                <a:cs typeface="Cooper Black"/>
              </a:rPr>
              <a:t>Cardiac</a:t>
            </a:r>
            <a:r>
              <a:rPr dirty="0" sz="4000" spc="-114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4000" spc="-10" b="0">
                <a:solidFill>
                  <a:srgbClr val="C00000"/>
                </a:solidFill>
                <a:latin typeface="Cooper Black"/>
                <a:cs typeface="Cooper Black"/>
              </a:rPr>
              <a:t>Cycle</a:t>
            </a:r>
            <a:endParaRPr sz="4000">
              <a:latin typeface="Cooper Black"/>
              <a:cs typeface="Cooper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70000" y="3086100"/>
            <a:ext cx="7086600" cy="109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200900" y="114300"/>
            <a:ext cx="1841500" cy="723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1041" rIns="0" bIns="0" rtlCol="0" vert="horz">
            <a:spAutoFit/>
          </a:bodyPr>
          <a:lstStyle/>
          <a:p>
            <a:pPr marL="1368425">
              <a:lnSpc>
                <a:spcPct val="100000"/>
              </a:lnSpc>
            </a:pPr>
            <a:r>
              <a:rPr dirty="0" sz="3600" spc="-20" b="0">
                <a:solidFill>
                  <a:srgbClr val="C00000"/>
                </a:solidFill>
                <a:latin typeface="Cooper Black"/>
                <a:cs typeface="Cooper Black"/>
              </a:rPr>
              <a:t>Recorded </a:t>
            </a:r>
            <a:r>
              <a:rPr dirty="0" sz="3600" spc="-15" b="0">
                <a:solidFill>
                  <a:srgbClr val="C00000"/>
                </a:solidFill>
                <a:latin typeface="Cooper Black"/>
                <a:cs typeface="Cooper Black"/>
              </a:rPr>
              <a:t>Pressure</a:t>
            </a:r>
            <a:r>
              <a:rPr dirty="0" sz="3600" spc="-10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600" spc="-15" b="0">
                <a:solidFill>
                  <a:srgbClr val="C00000"/>
                </a:solidFill>
                <a:latin typeface="Cooper Black"/>
                <a:cs typeface="Cooper Black"/>
              </a:rPr>
              <a:t>Changes</a:t>
            </a:r>
            <a:endParaRPr sz="3600">
              <a:latin typeface="Cooper Black"/>
              <a:cs typeface="Cooper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95508" y="1976983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95508" y="2840583"/>
            <a:ext cx="190500" cy="190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692401" y="3373983"/>
            <a:ext cx="177800" cy="17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92401" y="3805783"/>
            <a:ext cx="177800" cy="17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95508" y="4643983"/>
            <a:ext cx="190500" cy="190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92401" y="5177383"/>
            <a:ext cx="177800" cy="177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578114" y="1837283"/>
            <a:ext cx="3872229" cy="3597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-25" b="1">
                <a:latin typeface="Calibri"/>
                <a:cs typeface="Calibri"/>
              </a:rPr>
              <a:t>Ventricular</a:t>
            </a:r>
            <a:r>
              <a:rPr dirty="0" sz="2600" spc="45" b="1">
                <a:latin typeface="Calibri"/>
                <a:cs typeface="Calibri"/>
              </a:rPr>
              <a:t> </a:t>
            </a:r>
            <a:r>
              <a:rPr dirty="0" sz="2600" spc="-20" b="1">
                <a:latin typeface="Calibri"/>
                <a:cs typeface="Calibri"/>
              </a:rPr>
              <a:t>pressure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600" spc="-10" b="1">
                <a:latin typeface="Calibri"/>
                <a:cs typeface="Calibri"/>
              </a:rPr>
              <a:t>Aortic</a:t>
            </a:r>
            <a:r>
              <a:rPr dirty="0" sz="2600" spc="-50" b="1">
                <a:latin typeface="Calibri"/>
                <a:cs typeface="Calibri"/>
              </a:rPr>
              <a:t> </a:t>
            </a:r>
            <a:r>
              <a:rPr dirty="0" sz="2600" spc="-20" b="1">
                <a:latin typeface="Calibri"/>
                <a:cs typeface="Calibri"/>
              </a:rPr>
              <a:t>pressure</a:t>
            </a:r>
            <a:endParaRPr sz="2600">
              <a:latin typeface="Calibri"/>
              <a:cs typeface="Calibri"/>
            </a:endParaRPr>
          </a:p>
          <a:p>
            <a:pPr marL="570865" marR="5080">
              <a:lnSpc>
                <a:spcPct val="118100"/>
              </a:lnSpc>
              <a:spcBef>
                <a:spcPts val="655"/>
              </a:spcBef>
            </a:pPr>
            <a:r>
              <a:rPr dirty="0" sz="2400" spc="-10">
                <a:latin typeface="Calibri"/>
                <a:cs typeface="Calibri"/>
              </a:rPr>
              <a:t>Arterial </a:t>
            </a:r>
            <a:r>
              <a:rPr dirty="0" sz="2400" spc="-15">
                <a:latin typeface="Calibri"/>
                <a:cs typeface="Calibri"/>
              </a:rPr>
              <a:t>pressure </a:t>
            </a:r>
            <a:r>
              <a:rPr dirty="0" sz="2400" spc="-10">
                <a:latin typeface="Calibri"/>
                <a:cs typeface="Calibri"/>
              </a:rPr>
              <a:t>waves  </a:t>
            </a:r>
            <a:r>
              <a:rPr dirty="0" sz="2400" spc="-5">
                <a:latin typeface="Calibri"/>
                <a:cs typeface="Calibri"/>
              </a:rPr>
              <a:t>Pulmonary </a:t>
            </a:r>
            <a:r>
              <a:rPr dirty="0" sz="2400" spc="-25">
                <a:latin typeface="Calibri"/>
                <a:cs typeface="Calibri"/>
              </a:rPr>
              <a:t>artery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pressure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600" spc="-25" b="1">
                <a:latin typeface="Calibri"/>
                <a:cs typeface="Calibri"/>
              </a:rPr>
              <a:t>Atrial</a:t>
            </a:r>
            <a:r>
              <a:rPr dirty="0" sz="2600" spc="15" b="1">
                <a:latin typeface="Calibri"/>
                <a:cs typeface="Calibri"/>
              </a:rPr>
              <a:t> </a:t>
            </a:r>
            <a:r>
              <a:rPr dirty="0" sz="2600" spc="-20" b="1">
                <a:latin typeface="Calibri"/>
                <a:cs typeface="Calibri"/>
              </a:rPr>
              <a:t>pressure</a:t>
            </a:r>
            <a:endParaRPr sz="2600">
              <a:latin typeface="Calibri"/>
              <a:cs typeface="Calibri"/>
            </a:endParaRPr>
          </a:p>
          <a:p>
            <a:pPr marL="570865">
              <a:lnSpc>
                <a:spcPct val="100000"/>
              </a:lnSpc>
              <a:spcBef>
                <a:spcPts val="1180"/>
              </a:spcBef>
            </a:pPr>
            <a:r>
              <a:rPr dirty="0" sz="2400" spc="10">
                <a:latin typeface="Calibri"/>
                <a:cs typeface="Calibri"/>
              </a:rPr>
              <a:t>Jugular </a:t>
            </a:r>
            <a:r>
              <a:rPr dirty="0" sz="2400" spc="20">
                <a:latin typeface="Calibri"/>
                <a:cs typeface="Calibri"/>
              </a:rPr>
              <a:t>venous</a:t>
            </a:r>
            <a:r>
              <a:rPr dirty="0" sz="2400" spc="-34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pressure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29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4200" y="1549400"/>
            <a:ext cx="8064500" cy="476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350" y="730250"/>
            <a:ext cx="9137650" cy="558800"/>
          </a:xfrm>
          <a:custGeom>
            <a:avLst/>
            <a:gdLst/>
            <a:ahLst/>
            <a:cxnLst/>
            <a:rect l="l" t="t" r="r" b="b"/>
            <a:pathLst>
              <a:path w="9137650" h="558800">
                <a:moveTo>
                  <a:pt x="0" y="558800"/>
                </a:moveTo>
                <a:lnTo>
                  <a:pt x="9137650" y="558800"/>
                </a:lnTo>
                <a:lnTo>
                  <a:pt x="9137650" y="0"/>
                </a:lnTo>
                <a:lnTo>
                  <a:pt x="0" y="0"/>
                </a:lnTo>
                <a:lnTo>
                  <a:pt x="0" y="55880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350" y="72390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0"/>
                </a:moveTo>
                <a:lnTo>
                  <a:pt x="9137649" y="0"/>
                </a:lnTo>
                <a:lnTo>
                  <a:pt x="913764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B9D9D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350" y="730250"/>
            <a:ext cx="9137650" cy="558800"/>
          </a:xfrm>
          <a:custGeom>
            <a:avLst/>
            <a:gdLst/>
            <a:ahLst/>
            <a:cxnLst/>
            <a:rect l="l" t="t" r="r" b="b"/>
            <a:pathLst>
              <a:path w="9137650" h="558800">
                <a:moveTo>
                  <a:pt x="9137649" y="558800"/>
                </a:moveTo>
                <a:lnTo>
                  <a:pt x="0" y="558800"/>
                </a:lnTo>
                <a:lnTo>
                  <a:pt x="0" y="0"/>
                </a:lnTo>
              </a:path>
            </a:pathLst>
          </a:custGeom>
          <a:ln w="12700">
            <a:solidFill>
              <a:srgbClr val="B9D9D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350" y="800150"/>
            <a:ext cx="9137650" cy="48895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25425">
              <a:lnSpc>
                <a:spcPct val="100000"/>
              </a:lnSpc>
            </a:pPr>
            <a:r>
              <a:rPr dirty="0" sz="2800" spc="-20" b="0">
                <a:solidFill>
                  <a:srgbClr val="C00000"/>
                </a:solidFill>
                <a:latin typeface="Cooper Black"/>
                <a:cs typeface="Cooper Black"/>
              </a:rPr>
              <a:t>Ventricular </a:t>
            </a:r>
            <a:r>
              <a:rPr dirty="0" sz="2800" spc="-10" b="0">
                <a:solidFill>
                  <a:srgbClr val="C00000"/>
                </a:solidFill>
                <a:latin typeface="Cooper Black"/>
                <a:cs typeface="Cooper Black"/>
              </a:rPr>
              <a:t>Pressure </a:t>
            </a:r>
            <a:r>
              <a:rPr dirty="0" sz="2800" b="0">
                <a:solidFill>
                  <a:srgbClr val="C00000"/>
                </a:solidFill>
                <a:latin typeface="Cooper Black"/>
                <a:cs typeface="Cooper Black"/>
              </a:rPr>
              <a:t>Changes … </a:t>
            </a:r>
            <a:r>
              <a:rPr dirty="0" sz="2800" spc="5" b="0">
                <a:solidFill>
                  <a:srgbClr val="C00000"/>
                </a:solidFill>
                <a:latin typeface="Cooper Black"/>
                <a:cs typeface="Cooper Black"/>
              </a:rPr>
              <a:t>120/3-12</a:t>
            </a:r>
            <a:r>
              <a:rPr dirty="0" sz="2800" spc="-170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2800" spc="-15" b="0">
                <a:solidFill>
                  <a:srgbClr val="C00000"/>
                </a:solidFill>
                <a:latin typeface="Cooper Black"/>
                <a:cs typeface="Cooper Black"/>
              </a:rPr>
              <a:t>mmHg</a:t>
            </a:r>
            <a:endParaRPr sz="2800">
              <a:latin typeface="Cooper Black"/>
              <a:cs typeface="Cooper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46250" y="2063750"/>
            <a:ext cx="0" cy="3312795"/>
          </a:xfrm>
          <a:custGeom>
            <a:avLst/>
            <a:gdLst/>
            <a:ahLst/>
            <a:cxnLst/>
            <a:rect l="l" t="t" r="r" b="b"/>
            <a:pathLst>
              <a:path w="0" h="3312795">
                <a:moveTo>
                  <a:pt x="0" y="0"/>
                </a:moveTo>
                <a:lnTo>
                  <a:pt x="0" y="331237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44649" y="4972050"/>
            <a:ext cx="95885" cy="0"/>
          </a:xfrm>
          <a:custGeom>
            <a:avLst/>
            <a:gdLst/>
            <a:ahLst/>
            <a:cxnLst/>
            <a:rect l="l" t="t" r="r" b="b"/>
            <a:pathLst>
              <a:path w="95885" h="0">
                <a:moveTo>
                  <a:pt x="9565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AAAAA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11300" y="4622800"/>
            <a:ext cx="215900" cy="292100"/>
          </a:xfrm>
          <a:custGeom>
            <a:avLst/>
            <a:gdLst/>
            <a:ahLst/>
            <a:cxnLst/>
            <a:rect l="l" t="t" r="r" b="b"/>
            <a:pathLst>
              <a:path w="215900" h="292100">
                <a:moveTo>
                  <a:pt x="0" y="292100"/>
                </a:moveTo>
                <a:lnTo>
                  <a:pt x="215900" y="292100"/>
                </a:lnTo>
                <a:lnTo>
                  <a:pt x="2159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453908" y="4814404"/>
            <a:ext cx="167005" cy="314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19733" y="4598377"/>
            <a:ext cx="1343660" cy="619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000" spc="-135" b="1">
                <a:solidFill>
                  <a:srgbClr val="002060"/>
                </a:solidFill>
                <a:latin typeface="Arial"/>
                <a:cs typeface="Arial"/>
              </a:rPr>
              <a:t>V</a:t>
            </a:r>
            <a:r>
              <a:rPr dirty="0" sz="2000" spc="-15" b="1">
                <a:solidFill>
                  <a:srgbClr val="002060"/>
                </a:solidFill>
                <a:latin typeface="Arial"/>
                <a:cs typeface="Arial"/>
              </a:rPr>
              <a:t>e</a:t>
            </a:r>
            <a:r>
              <a:rPr dirty="0" sz="2000" spc="-25" b="1">
                <a:solidFill>
                  <a:srgbClr val="002060"/>
                </a:solidFill>
                <a:latin typeface="Arial"/>
                <a:cs typeface="Arial"/>
              </a:rPr>
              <a:t>n</a:t>
            </a:r>
            <a:r>
              <a:rPr dirty="0" sz="2000" spc="30" b="1">
                <a:solidFill>
                  <a:srgbClr val="002060"/>
                </a:solidFill>
                <a:latin typeface="Arial"/>
                <a:cs typeface="Arial"/>
              </a:rPr>
              <a:t>t</a:t>
            </a:r>
            <a:r>
              <a:rPr dirty="0" sz="2000" spc="20" b="1">
                <a:solidFill>
                  <a:srgbClr val="002060"/>
                </a:solidFill>
                <a:latin typeface="Arial"/>
                <a:cs typeface="Arial"/>
              </a:rPr>
              <a:t>r</a:t>
            </a:r>
            <a:r>
              <a:rPr dirty="0" sz="2000" spc="40" b="1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dirty="0" sz="2000" spc="-15" b="1">
                <a:solidFill>
                  <a:srgbClr val="002060"/>
                </a:solidFill>
                <a:latin typeface="Arial"/>
                <a:cs typeface="Arial"/>
              </a:rPr>
              <a:t>c</a:t>
            </a:r>
            <a:r>
              <a:rPr dirty="0" sz="2000" spc="-25" b="1">
                <a:solidFill>
                  <a:srgbClr val="002060"/>
                </a:solidFill>
                <a:latin typeface="Arial"/>
                <a:cs typeface="Arial"/>
              </a:rPr>
              <a:t>u</a:t>
            </a:r>
            <a:r>
              <a:rPr dirty="0" sz="2000" spc="40" b="1">
                <a:solidFill>
                  <a:srgbClr val="002060"/>
                </a:solidFill>
                <a:latin typeface="Arial"/>
                <a:cs typeface="Arial"/>
              </a:rPr>
              <a:t>l</a:t>
            </a:r>
            <a:r>
              <a:rPr dirty="0" sz="2000" spc="-15" b="1">
                <a:solidFill>
                  <a:srgbClr val="002060"/>
                </a:solidFill>
                <a:latin typeface="Arial"/>
                <a:cs typeface="Arial"/>
              </a:rPr>
              <a:t>a</a:t>
            </a:r>
            <a:r>
              <a:rPr dirty="0" sz="2000" b="1">
                <a:solidFill>
                  <a:srgbClr val="002060"/>
                </a:solidFill>
                <a:latin typeface="Arial"/>
                <a:cs typeface="Arial"/>
              </a:rPr>
              <a:t>r  </a:t>
            </a:r>
            <a:r>
              <a:rPr dirty="0" sz="2000" spc="-10" b="1">
                <a:solidFill>
                  <a:srgbClr val="002060"/>
                </a:solidFill>
                <a:latin typeface="Arial"/>
                <a:cs typeface="Arial"/>
              </a:rPr>
              <a:t>Pressure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29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9200" y="2171700"/>
            <a:ext cx="4165600" cy="363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14133" y="1158217"/>
            <a:ext cx="6542975" cy="398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87152" y="3928376"/>
            <a:ext cx="1544955" cy="622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40">
                <a:solidFill>
                  <a:srgbClr val="B7BCBD"/>
                </a:solidFill>
                <a:latin typeface="Cooper Black"/>
                <a:cs typeface="Cooper Black"/>
              </a:rPr>
              <a:t>P</a:t>
            </a:r>
            <a:r>
              <a:rPr dirty="0" sz="4000" spc="-15">
                <a:solidFill>
                  <a:srgbClr val="B7BCBD"/>
                </a:solidFill>
                <a:latin typeface="Cooper Black"/>
                <a:cs typeface="Cooper Black"/>
              </a:rPr>
              <a:t>u</a:t>
            </a:r>
            <a:r>
              <a:rPr dirty="0" sz="4000" spc="40">
                <a:solidFill>
                  <a:srgbClr val="B7BCBD"/>
                </a:solidFill>
                <a:latin typeface="Cooper Black"/>
                <a:cs typeface="Cooper Black"/>
              </a:rPr>
              <a:t>m</a:t>
            </a:r>
            <a:r>
              <a:rPr dirty="0" sz="4000">
                <a:solidFill>
                  <a:srgbClr val="B7BCBD"/>
                </a:solidFill>
                <a:latin typeface="Cooper Black"/>
                <a:cs typeface="Cooper Black"/>
              </a:rPr>
              <a:t>p</a:t>
            </a:r>
            <a:endParaRPr sz="4000">
              <a:latin typeface="Cooper Black"/>
              <a:cs typeface="Cooper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6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86026" y="2623286"/>
            <a:ext cx="177800" cy="17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86026" y="3131286"/>
            <a:ext cx="1651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86026" y="4845786"/>
            <a:ext cx="177800" cy="17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79626" y="2051786"/>
            <a:ext cx="4292600" cy="3051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AutoNum type="alphaLcPeriod"/>
              <a:tabLst>
                <a:tab pos="355600" algn="l"/>
              </a:tabLst>
            </a:pPr>
            <a:r>
              <a:rPr dirty="0" sz="2000" spc="5">
                <a:latin typeface="Cooper Black"/>
                <a:cs typeface="Cooper Black"/>
              </a:rPr>
              <a:t>Ascending </a:t>
            </a:r>
            <a:r>
              <a:rPr dirty="0" sz="2000" spc="-5">
                <a:latin typeface="Cooper Black"/>
                <a:cs typeface="Cooper Black"/>
              </a:rPr>
              <a:t>or </a:t>
            </a:r>
            <a:r>
              <a:rPr dirty="0" sz="2000" spc="-10">
                <a:latin typeface="Cooper Black"/>
                <a:cs typeface="Cooper Black"/>
              </a:rPr>
              <a:t>anacrotic</a:t>
            </a:r>
            <a:r>
              <a:rPr dirty="0" sz="2000" spc="-160">
                <a:latin typeface="Cooper Black"/>
                <a:cs typeface="Cooper Black"/>
              </a:rPr>
              <a:t> </a:t>
            </a:r>
            <a:r>
              <a:rPr dirty="0" sz="2000" spc="-10">
                <a:latin typeface="Cooper Black"/>
                <a:cs typeface="Cooper Black"/>
              </a:rPr>
              <a:t>limb:</a:t>
            </a:r>
            <a:endParaRPr sz="2000">
              <a:latin typeface="Cooper Black"/>
              <a:cs typeface="Cooper Black"/>
            </a:endParaRPr>
          </a:p>
          <a:p>
            <a:pPr marL="749300">
              <a:lnSpc>
                <a:spcPct val="100000"/>
              </a:lnSpc>
              <a:spcBef>
                <a:spcPts val="1300"/>
              </a:spcBef>
            </a:pPr>
            <a:r>
              <a:rPr dirty="0" sz="2200" spc="-5">
                <a:latin typeface="Calibri"/>
                <a:cs typeface="Calibri"/>
              </a:rPr>
              <a:t>With </a:t>
            </a:r>
            <a:r>
              <a:rPr dirty="0" sz="2200" spc="5">
                <a:latin typeface="Calibri"/>
                <a:cs typeface="Calibri"/>
              </a:rPr>
              <a:t>‘rapid </a:t>
            </a:r>
            <a:r>
              <a:rPr dirty="0" sz="2200" spc="-10">
                <a:latin typeface="Calibri"/>
                <a:cs typeface="Calibri"/>
              </a:rPr>
              <a:t>ejection</a:t>
            </a:r>
            <a:r>
              <a:rPr dirty="0" sz="2200" spc="-114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phase.’</a:t>
            </a:r>
            <a:endParaRPr sz="2200">
              <a:latin typeface="Calibri"/>
              <a:cs typeface="Calibri"/>
            </a:endParaRPr>
          </a:p>
          <a:p>
            <a:pPr marL="685800" marR="815975" indent="63500">
              <a:lnSpc>
                <a:spcPts val="2600"/>
              </a:lnSpc>
              <a:spcBef>
                <a:spcPts val="1380"/>
              </a:spcBef>
            </a:pPr>
            <a:r>
              <a:rPr dirty="0" sz="2200" spc="5">
                <a:latin typeface="Calibri"/>
                <a:cs typeface="Calibri"/>
              </a:rPr>
              <a:t>Aortic </a:t>
            </a:r>
            <a:r>
              <a:rPr dirty="0" sz="2200" spc="20">
                <a:latin typeface="Calibri"/>
                <a:cs typeface="Calibri"/>
              </a:rPr>
              <a:t>press </a:t>
            </a:r>
            <a:r>
              <a:rPr dirty="0" sz="2200" spc="-5" b="1">
                <a:latin typeface="Symbol"/>
                <a:cs typeface="Symbol"/>
              </a:rPr>
              <a:t></a:t>
            </a:r>
            <a:r>
              <a:rPr dirty="0" sz="2200" spc="-5" b="1">
                <a:latin typeface="Times New Roman"/>
                <a:cs typeface="Times New Roman"/>
              </a:rPr>
              <a:t> </a:t>
            </a:r>
            <a:r>
              <a:rPr dirty="0" sz="2200" spc="20">
                <a:latin typeface="Calibri"/>
                <a:cs typeface="Calibri"/>
              </a:rPr>
              <a:t>up</a:t>
            </a:r>
            <a:r>
              <a:rPr dirty="0" sz="2200" spc="-345">
                <a:latin typeface="Calibri"/>
                <a:cs typeface="Calibri"/>
              </a:rPr>
              <a:t> </a:t>
            </a:r>
            <a:r>
              <a:rPr dirty="0" sz="2200" spc="-20">
                <a:latin typeface="Calibri"/>
                <a:cs typeface="Calibri"/>
              </a:rPr>
              <a:t>to </a:t>
            </a:r>
            <a:r>
              <a:rPr dirty="0" sz="2200" spc="-15">
                <a:latin typeface="Calibri"/>
                <a:cs typeface="Calibri"/>
              </a:rPr>
              <a:t>120  </a:t>
            </a:r>
            <a:r>
              <a:rPr dirty="0" sz="2200" spc="10">
                <a:latin typeface="Calibri"/>
                <a:cs typeface="Calibri"/>
              </a:rPr>
              <a:t>mmHg.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imes New Roman"/>
              <a:cs typeface="Times New Roman"/>
            </a:endParaRPr>
          </a:p>
          <a:p>
            <a:pPr marL="381000" indent="-368300">
              <a:lnSpc>
                <a:spcPct val="100000"/>
              </a:lnSpc>
              <a:buAutoNum type="alphaLcPeriod" startAt="2"/>
              <a:tabLst>
                <a:tab pos="381000" algn="l"/>
              </a:tabLst>
            </a:pPr>
            <a:r>
              <a:rPr dirty="0" sz="2000">
                <a:latin typeface="Cooper Black"/>
                <a:cs typeface="Cooper Black"/>
              </a:rPr>
              <a:t>Descending </a:t>
            </a:r>
            <a:r>
              <a:rPr dirty="0" sz="2000" spc="-5">
                <a:latin typeface="Cooper Black"/>
                <a:cs typeface="Cooper Black"/>
              </a:rPr>
              <a:t>or catacrotic</a:t>
            </a:r>
            <a:r>
              <a:rPr dirty="0" sz="2000" spc="-204">
                <a:latin typeface="Cooper Black"/>
                <a:cs typeface="Cooper Black"/>
              </a:rPr>
              <a:t> </a:t>
            </a:r>
            <a:r>
              <a:rPr dirty="0" sz="2000" spc="-10">
                <a:latin typeface="Cooper Black"/>
                <a:cs typeface="Cooper Black"/>
              </a:rPr>
              <a:t>limb:</a:t>
            </a:r>
            <a:endParaRPr sz="2000">
              <a:latin typeface="Cooper Black"/>
              <a:cs typeface="Cooper Black"/>
            </a:endParaRPr>
          </a:p>
          <a:p>
            <a:pPr marL="749300">
              <a:lnSpc>
                <a:spcPct val="100000"/>
              </a:lnSpc>
              <a:spcBef>
                <a:spcPts val="1100"/>
              </a:spcBef>
            </a:pPr>
            <a:r>
              <a:rPr dirty="0" sz="2400" spc="-45">
                <a:latin typeface="Calibri"/>
                <a:cs typeface="Calibri"/>
              </a:rPr>
              <a:t>Passes </a:t>
            </a:r>
            <a:r>
              <a:rPr dirty="0" sz="2400" spc="25">
                <a:latin typeface="Calibri"/>
                <a:cs typeface="Calibri"/>
              </a:rPr>
              <a:t>in </a:t>
            </a:r>
            <a:r>
              <a:rPr dirty="0" sz="2400">
                <a:latin typeface="Calibri"/>
                <a:cs typeface="Calibri"/>
              </a:rPr>
              <a:t>4</a:t>
            </a:r>
            <a:r>
              <a:rPr dirty="0" sz="2400" spc="8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stages.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67300" y="1219200"/>
            <a:ext cx="4076700" cy="5372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350" y="704850"/>
            <a:ext cx="9137650" cy="457200"/>
          </a:xfrm>
          <a:custGeom>
            <a:avLst/>
            <a:gdLst/>
            <a:ahLst/>
            <a:cxnLst/>
            <a:rect l="l" t="t" r="r" b="b"/>
            <a:pathLst>
              <a:path w="9137650" h="457200">
                <a:moveTo>
                  <a:pt x="0" y="457200"/>
                </a:moveTo>
                <a:lnTo>
                  <a:pt x="9137650" y="457200"/>
                </a:lnTo>
                <a:lnTo>
                  <a:pt x="913765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350" y="69850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0"/>
                </a:moveTo>
                <a:lnTo>
                  <a:pt x="9137649" y="0"/>
                </a:lnTo>
                <a:lnTo>
                  <a:pt x="913764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B9D9D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350" y="704850"/>
            <a:ext cx="9137650" cy="457200"/>
          </a:xfrm>
          <a:custGeom>
            <a:avLst/>
            <a:gdLst/>
            <a:ahLst/>
            <a:cxnLst/>
            <a:rect l="l" t="t" r="r" b="b"/>
            <a:pathLst>
              <a:path w="9137650" h="457200">
                <a:moveTo>
                  <a:pt x="9137649" y="457200"/>
                </a:moveTo>
                <a:lnTo>
                  <a:pt x="0" y="457200"/>
                </a:lnTo>
                <a:lnTo>
                  <a:pt x="0" y="0"/>
                </a:lnTo>
              </a:path>
            </a:pathLst>
          </a:custGeom>
          <a:ln w="12700">
            <a:solidFill>
              <a:srgbClr val="B9D9D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350" y="671906"/>
            <a:ext cx="9137650" cy="4902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59790">
              <a:lnSpc>
                <a:spcPct val="100000"/>
              </a:lnSpc>
            </a:pPr>
            <a:r>
              <a:rPr dirty="0" sz="2800" spc="-5" b="0">
                <a:solidFill>
                  <a:srgbClr val="C00000"/>
                </a:solidFill>
                <a:latin typeface="Cooper Black"/>
                <a:cs typeface="Cooper Black"/>
              </a:rPr>
              <a:t>Aortic </a:t>
            </a:r>
            <a:r>
              <a:rPr dirty="0" sz="2800" spc="-10" b="0">
                <a:solidFill>
                  <a:srgbClr val="C00000"/>
                </a:solidFill>
                <a:latin typeface="Cooper Black"/>
                <a:cs typeface="Cooper Black"/>
              </a:rPr>
              <a:t>Pressure </a:t>
            </a:r>
            <a:r>
              <a:rPr dirty="0" sz="2800" b="0">
                <a:solidFill>
                  <a:srgbClr val="C00000"/>
                </a:solidFill>
                <a:latin typeface="Cooper Black"/>
                <a:cs typeface="Cooper Black"/>
              </a:rPr>
              <a:t>Changes … </a:t>
            </a:r>
            <a:r>
              <a:rPr dirty="0" sz="2800" spc="5" b="0">
                <a:solidFill>
                  <a:srgbClr val="C00000"/>
                </a:solidFill>
                <a:latin typeface="Cooper Black"/>
                <a:cs typeface="Cooper Black"/>
              </a:rPr>
              <a:t>120/80</a:t>
            </a:r>
            <a:r>
              <a:rPr dirty="0" sz="2800" spc="-150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2800" spc="-15" b="0">
                <a:solidFill>
                  <a:srgbClr val="C00000"/>
                </a:solidFill>
                <a:latin typeface="Cooper Black"/>
                <a:cs typeface="Cooper Black"/>
              </a:rPr>
              <a:t>mmHg</a:t>
            </a:r>
            <a:endParaRPr sz="2800">
              <a:latin typeface="Cooper Black"/>
              <a:cs typeface="Cooper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59627" y="2838361"/>
            <a:ext cx="460375" cy="389890"/>
          </a:xfrm>
          <a:custGeom>
            <a:avLst/>
            <a:gdLst/>
            <a:ahLst/>
            <a:cxnLst/>
            <a:rect l="l" t="t" r="r" b="b"/>
            <a:pathLst>
              <a:path w="460375" h="389889">
                <a:moveTo>
                  <a:pt x="427307" y="91122"/>
                </a:moveTo>
                <a:lnTo>
                  <a:pt x="301409" y="91122"/>
                </a:lnTo>
                <a:lnTo>
                  <a:pt x="11290" y="332892"/>
                </a:lnTo>
                <a:lnTo>
                  <a:pt x="3397" y="342720"/>
                </a:lnTo>
                <a:lnTo>
                  <a:pt x="0" y="354407"/>
                </a:lnTo>
                <a:lnTo>
                  <a:pt x="1231" y="366516"/>
                </a:lnTo>
                <a:lnTo>
                  <a:pt x="7226" y="377609"/>
                </a:lnTo>
                <a:lnTo>
                  <a:pt x="12839" y="384340"/>
                </a:lnTo>
                <a:lnTo>
                  <a:pt x="20650" y="388162"/>
                </a:lnTo>
                <a:lnTo>
                  <a:pt x="36842" y="389636"/>
                </a:lnTo>
                <a:lnTo>
                  <a:pt x="45212" y="387286"/>
                </a:lnTo>
                <a:lnTo>
                  <a:pt x="342061" y="139903"/>
                </a:lnTo>
                <a:lnTo>
                  <a:pt x="409612" y="139903"/>
                </a:lnTo>
                <a:lnTo>
                  <a:pt x="427307" y="91122"/>
                </a:lnTo>
                <a:close/>
              </a:path>
              <a:path w="460375" h="389889">
                <a:moveTo>
                  <a:pt x="409612" y="139903"/>
                </a:moveTo>
                <a:lnTo>
                  <a:pt x="342061" y="139903"/>
                </a:lnTo>
                <a:lnTo>
                  <a:pt x="306908" y="236829"/>
                </a:lnTo>
                <a:lnTo>
                  <a:pt x="305037" y="249298"/>
                </a:lnTo>
                <a:lnTo>
                  <a:pt x="307989" y="261107"/>
                </a:lnTo>
                <a:lnTo>
                  <a:pt x="315153" y="270946"/>
                </a:lnTo>
                <a:lnTo>
                  <a:pt x="325920" y="277507"/>
                </a:lnTo>
                <a:lnTo>
                  <a:pt x="338389" y="279376"/>
                </a:lnTo>
                <a:lnTo>
                  <a:pt x="350197" y="276420"/>
                </a:lnTo>
                <a:lnTo>
                  <a:pt x="360036" y="269251"/>
                </a:lnTo>
                <a:lnTo>
                  <a:pt x="366598" y="258483"/>
                </a:lnTo>
                <a:lnTo>
                  <a:pt x="409612" y="139903"/>
                </a:lnTo>
                <a:close/>
              </a:path>
              <a:path w="460375" h="389889">
                <a:moveTo>
                  <a:pt x="460362" y="0"/>
                </a:moveTo>
                <a:lnTo>
                  <a:pt x="189204" y="45605"/>
                </a:lnTo>
                <a:lnTo>
                  <a:pt x="163156" y="82181"/>
                </a:lnTo>
                <a:lnTo>
                  <a:pt x="167668" y="93957"/>
                </a:lnTo>
                <a:lnTo>
                  <a:pt x="176053" y="102782"/>
                </a:lnTo>
                <a:lnTo>
                  <a:pt x="187134" y="107818"/>
                </a:lnTo>
                <a:lnTo>
                  <a:pt x="199732" y="108229"/>
                </a:lnTo>
                <a:lnTo>
                  <a:pt x="301409" y="91122"/>
                </a:lnTo>
                <a:lnTo>
                  <a:pt x="427307" y="91122"/>
                </a:lnTo>
                <a:lnTo>
                  <a:pt x="46036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575410" y="2480792"/>
            <a:ext cx="1102995" cy="336550"/>
          </a:xfrm>
          <a:custGeom>
            <a:avLst/>
            <a:gdLst/>
            <a:ahLst/>
            <a:cxnLst/>
            <a:rect l="l" t="t" r="r" b="b"/>
            <a:pathLst>
              <a:path w="1102995" h="336550">
                <a:moveTo>
                  <a:pt x="494508" y="157454"/>
                </a:moveTo>
                <a:lnTo>
                  <a:pt x="170713" y="157454"/>
                </a:lnTo>
                <a:lnTo>
                  <a:pt x="1065479" y="336410"/>
                </a:lnTo>
                <a:lnTo>
                  <a:pt x="1078087" y="336381"/>
                </a:lnTo>
                <a:lnTo>
                  <a:pt x="1089318" y="331685"/>
                </a:lnTo>
                <a:lnTo>
                  <a:pt x="1097970" y="323122"/>
                </a:lnTo>
                <a:lnTo>
                  <a:pt x="1102842" y="311492"/>
                </a:lnTo>
                <a:lnTo>
                  <a:pt x="1102821" y="298891"/>
                </a:lnTo>
                <a:lnTo>
                  <a:pt x="1098129" y="287664"/>
                </a:lnTo>
                <a:lnTo>
                  <a:pt x="1089567" y="279013"/>
                </a:lnTo>
                <a:lnTo>
                  <a:pt x="1077937" y="274142"/>
                </a:lnTo>
                <a:lnTo>
                  <a:pt x="494508" y="157454"/>
                </a:lnTo>
                <a:close/>
              </a:path>
              <a:path w="1102995" h="336550">
                <a:moveTo>
                  <a:pt x="272570" y="0"/>
                </a:moveTo>
                <a:lnTo>
                  <a:pt x="260070" y="1650"/>
                </a:lnTo>
                <a:lnTo>
                  <a:pt x="0" y="90931"/>
                </a:lnTo>
                <a:lnTo>
                  <a:pt x="205727" y="273367"/>
                </a:lnTo>
                <a:lnTo>
                  <a:pt x="216628" y="279699"/>
                </a:lnTo>
                <a:lnTo>
                  <a:pt x="228693" y="281303"/>
                </a:lnTo>
                <a:lnTo>
                  <a:pt x="240479" y="278266"/>
                </a:lnTo>
                <a:lnTo>
                  <a:pt x="255444" y="235922"/>
                </a:lnTo>
                <a:lnTo>
                  <a:pt x="170713" y="157454"/>
                </a:lnTo>
                <a:lnTo>
                  <a:pt x="494508" y="157454"/>
                </a:lnTo>
                <a:lnTo>
                  <a:pt x="183172" y="95186"/>
                </a:lnTo>
                <a:lnTo>
                  <a:pt x="280682" y="61709"/>
                </a:lnTo>
                <a:lnTo>
                  <a:pt x="291561" y="55339"/>
                </a:lnTo>
                <a:lnTo>
                  <a:pt x="298897" y="45627"/>
                </a:lnTo>
                <a:lnTo>
                  <a:pt x="302056" y="33873"/>
                </a:lnTo>
                <a:lnTo>
                  <a:pt x="300405" y="21374"/>
                </a:lnTo>
                <a:lnTo>
                  <a:pt x="294035" y="10494"/>
                </a:lnTo>
                <a:lnTo>
                  <a:pt x="284324" y="3159"/>
                </a:lnTo>
                <a:lnTo>
                  <a:pt x="27257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177860" y="2755913"/>
            <a:ext cx="511175" cy="1175385"/>
          </a:xfrm>
          <a:custGeom>
            <a:avLst/>
            <a:gdLst/>
            <a:ahLst/>
            <a:cxnLst/>
            <a:rect l="l" t="t" r="r" b="b"/>
            <a:pathLst>
              <a:path w="511175" h="1175385">
                <a:moveTo>
                  <a:pt x="26073" y="867130"/>
                </a:moveTo>
                <a:lnTo>
                  <a:pt x="14294" y="871625"/>
                </a:lnTo>
                <a:lnTo>
                  <a:pt x="5464" y="880000"/>
                </a:lnTo>
                <a:lnTo>
                  <a:pt x="419" y="891077"/>
                </a:lnTo>
                <a:lnTo>
                  <a:pt x="0" y="903680"/>
                </a:lnTo>
                <a:lnTo>
                  <a:pt x="45338" y="1174889"/>
                </a:lnTo>
                <a:lnTo>
                  <a:pt x="239945" y="1017409"/>
                </a:lnTo>
                <a:lnTo>
                  <a:pt x="139001" y="1017409"/>
                </a:lnTo>
                <a:lnTo>
                  <a:pt x="147539" y="994892"/>
                </a:lnTo>
                <a:lnTo>
                  <a:pt x="79628" y="994892"/>
                </a:lnTo>
                <a:lnTo>
                  <a:pt x="62623" y="893203"/>
                </a:lnTo>
                <a:lnTo>
                  <a:pt x="58123" y="881424"/>
                </a:lnTo>
                <a:lnTo>
                  <a:pt x="49749" y="872594"/>
                </a:lnTo>
                <a:lnTo>
                  <a:pt x="38674" y="867550"/>
                </a:lnTo>
                <a:lnTo>
                  <a:pt x="26073" y="867130"/>
                </a:lnTo>
                <a:close/>
              </a:path>
              <a:path w="511175" h="1175385">
                <a:moveTo>
                  <a:pt x="242454" y="945662"/>
                </a:moveTo>
                <a:lnTo>
                  <a:pt x="230327" y="946719"/>
                </a:lnTo>
                <a:lnTo>
                  <a:pt x="219151" y="952550"/>
                </a:lnTo>
                <a:lnTo>
                  <a:pt x="139001" y="1017409"/>
                </a:lnTo>
                <a:lnTo>
                  <a:pt x="239945" y="1017409"/>
                </a:lnTo>
                <a:lnTo>
                  <a:pt x="259092" y="1001915"/>
                </a:lnTo>
                <a:lnTo>
                  <a:pt x="267135" y="992205"/>
                </a:lnTo>
                <a:lnTo>
                  <a:pt x="270702" y="980569"/>
                </a:lnTo>
                <a:lnTo>
                  <a:pt x="269642" y="968443"/>
                </a:lnTo>
                <a:lnTo>
                  <a:pt x="263804" y="957262"/>
                </a:lnTo>
                <a:lnTo>
                  <a:pt x="254093" y="949226"/>
                </a:lnTo>
                <a:lnTo>
                  <a:pt x="242454" y="945662"/>
                </a:lnTo>
                <a:close/>
              </a:path>
              <a:path w="511175" h="1175385">
                <a:moveTo>
                  <a:pt x="477600" y="0"/>
                </a:moveTo>
                <a:lnTo>
                  <a:pt x="465750" y="2787"/>
                </a:lnTo>
                <a:lnTo>
                  <a:pt x="455809" y="9813"/>
                </a:lnTo>
                <a:lnTo>
                  <a:pt x="449097" y="20484"/>
                </a:lnTo>
                <a:lnTo>
                  <a:pt x="79628" y="994892"/>
                </a:lnTo>
                <a:lnTo>
                  <a:pt x="147539" y="994892"/>
                </a:lnTo>
                <a:lnTo>
                  <a:pt x="510019" y="38899"/>
                </a:lnTo>
                <a:lnTo>
                  <a:pt x="510666" y="34670"/>
                </a:lnTo>
                <a:lnTo>
                  <a:pt x="510514" y="30555"/>
                </a:lnTo>
                <a:lnTo>
                  <a:pt x="4776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409940" y="6645632"/>
            <a:ext cx="20320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0"/>
              </a:lnSpc>
            </a:pPr>
            <a:r>
              <a:rPr dirty="0" sz="1200" spc="30" b="1">
                <a:solidFill>
                  <a:srgbClr val="002060"/>
                </a:solidFill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26070" y="1447952"/>
            <a:ext cx="253999" cy="25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26070" y="1854352"/>
            <a:ext cx="253999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89570" y="3149752"/>
            <a:ext cx="241299" cy="241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89570" y="3543452"/>
            <a:ext cx="241299" cy="24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89570" y="4826152"/>
            <a:ext cx="241299" cy="241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6175" y="1054252"/>
            <a:ext cx="4998720" cy="527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0" indent="-520700">
              <a:lnSpc>
                <a:spcPct val="100000"/>
              </a:lnSpc>
              <a:buFont typeface="Cooper Black"/>
              <a:buAutoNum type="arabicPeriod"/>
              <a:tabLst>
                <a:tab pos="342900" algn="l"/>
              </a:tabLst>
            </a:pPr>
            <a:r>
              <a:rPr dirty="0" sz="1900" spc="-5" b="1">
                <a:latin typeface="Symbol"/>
                <a:cs typeface="Symbol"/>
              </a:rPr>
              <a:t></a:t>
            </a:r>
            <a:r>
              <a:rPr dirty="0" sz="1900" spc="-5" b="1">
                <a:latin typeface="Times New Roman"/>
                <a:cs typeface="Times New Roman"/>
              </a:rPr>
              <a:t> </a:t>
            </a:r>
            <a:r>
              <a:rPr dirty="0" sz="1900">
                <a:latin typeface="Cooper Black"/>
                <a:cs typeface="Cooper Black"/>
              </a:rPr>
              <a:t>Aortic</a:t>
            </a:r>
            <a:r>
              <a:rPr dirty="0" sz="1900" spc="-75">
                <a:latin typeface="Cooper Black"/>
                <a:cs typeface="Cooper Black"/>
              </a:rPr>
              <a:t> </a:t>
            </a:r>
            <a:r>
              <a:rPr dirty="0" sz="1900" spc="-5">
                <a:latin typeface="Cooper Black"/>
                <a:cs typeface="Cooper Black"/>
              </a:rPr>
              <a:t>press:</a:t>
            </a:r>
            <a:endParaRPr sz="1900">
              <a:latin typeface="Cooper Black"/>
              <a:cs typeface="Cooper Black"/>
            </a:endParaRPr>
          </a:p>
          <a:p>
            <a:pPr marL="926465" marR="24130">
              <a:lnSpc>
                <a:spcPct val="133300"/>
              </a:lnSpc>
              <a:spcBef>
                <a:spcPts val="20"/>
              </a:spcBef>
            </a:pPr>
            <a:r>
              <a:rPr dirty="0" sz="2000" spc="20">
                <a:latin typeface="Calibri"/>
                <a:cs typeface="Calibri"/>
              </a:rPr>
              <a:t>With </a:t>
            </a:r>
            <a:r>
              <a:rPr dirty="0" sz="2000" spc="5">
                <a:latin typeface="Calibri"/>
                <a:cs typeface="Calibri"/>
              </a:rPr>
              <a:t>‘reduced </a:t>
            </a:r>
            <a:r>
              <a:rPr dirty="0" sz="2000" spc="10">
                <a:latin typeface="Calibri"/>
                <a:cs typeface="Calibri"/>
              </a:rPr>
              <a:t>ejection </a:t>
            </a:r>
            <a:r>
              <a:rPr dirty="0" sz="2000" spc="5">
                <a:latin typeface="Calibri"/>
                <a:cs typeface="Calibri"/>
              </a:rPr>
              <a:t>phase.’  </a:t>
            </a:r>
            <a:r>
              <a:rPr dirty="0" sz="2000" spc="25">
                <a:latin typeface="Calibri"/>
                <a:cs typeface="Calibri"/>
              </a:rPr>
              <a:t>Amount</a:t>
            </a:r>
            <a:r>
              <a:rPr dirty="0" sz="2000" spc="-130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of</a:t>
            </a:r>
            <a:r>
              <a:rPr dirty="0" sz="2000" spc="-170">
                <a:latin typeface="Calibri"/>
                <a:cs typeface="Calibri"/>
              </a:rPr>
              <a:t> </a:t>
            </a:r>
            <a:r>
              <a:rPr dirty="0" sz="2000" spc="35">
                <a:latin typeface="Calibri"/>
                <a:cs typeface="Calibri"/>
              </a:rPr>
              <a:t>blood</a:t>
            </a:r>
            <a:r>
              <a:rPr dirty="0" sz="2000" spc="-110">
                <a:latin typeface="Calibri"/>
                <a:cs typeface="Calibri"/>
              </a:rPr>
              <a:t> </a:t>
            </a:r>
            <a:r>
              <a:rPr dirty="0" sz="2000" spc="10">
                <a:latin typeface="Calibri"/>
                <a:cs typeface="Calibri"/>
              </a:rPr>
              <a:t>enters</a:t>
            </a:r>
            <a:r>
              <a:rPr dirty="0" sz="2000" spc="-140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aorta</a:t>
            </a:r>
            <a:r>
              <a:rPr dirty="0" sz="2000" spc="-120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&lt;</a:t>
            </a:r>
            <a:r>
              <a:rPr dirty="0" sz="2000" spc="-55" b="1">
                <a:latin typeface="Calibri"/>
                <a:cs typeface="Calibri"/>
              </a:rPr>
              <a:t> </a:t>
            </a:r>
            <a:r>
              <a:rPr dirty="0" sz="2000" spc="10">
                <a:latin typeface="Calibri"/>
                <a:cs typeface="Calibri"/>
              </a:rPr>
              <a:t>leaves.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50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dirty="0" sz="1900" spc="-5">
                <a:latin typeface="Cooper Black"/>
                <a:cs typeface="Cooper Black"/>
              </a:rPr>
              <a:t>Dicrotic notch</a:t>
            </a:r>
            <a:r>
              <a:rPr dirty="0" sz="1900" spc="-195">
                <a:latin typeface="Cooper Black"/>
                <a:cs typeface="Cooper Black"/>
              </a:rPr>
              <a:t> </a:t>
            </a:r>
            <a:r>
              <a:rPr dirty="0" sz="1900" spc="-10">
                <a:latin typeface="Cooper Black"/>
                <a:cs typeface="Cooper Black"/>
              </a:rPr>
              <a:t>(incisura):</a:t>
            </a:r>
            <a:endParaRPr sz="1900">
              <a:latin typeface="Cooper Black"/>
              <a:cs typeface="Cooper Black"/>
            </a:endParaRPr>
          </a:p>
          <a:p>
            <a:pPr algn="ctr" marR="1586865">
              <a:lnSpc>
                <a:spcPct val="100000"/>
              </a:lnSpc>
              <a:spcBef>
                <a:spcPts val="820"/>
              </a:spcBef>
            </a:pPr>
            <a:r>
              <a:rPr dirty="0" sz="2000">
                <a:latin typeface="Calibri"/>
                <a:cs typeface="Calibri"/>
              </a:rPr>
              <a:t>Due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to</a:t>
            </a:r>
            <a:r>
              <a:rPr dirty="0" sz="2000" spc="-125">
                <a:latin typeface="Calibri"/>
                <a:cs typeface="Calibri"/>
              </a:rPr>
              <a:t> </a:t>
            </a:r>
            <a:r>
              <a:rPr dirty="0" sz="2000" spc="10">
                <a:latin typeface="Calibri"/>
                <a:cs typeface="Calibri"/>
              </a:rPr>
              <a:t>closure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of</a:t>
            </a:r>
            <a:r>
              <a:rPr dirty="0" sz="2000" spc="-80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aortic-</a:t>
            </a:r>
            <a:r>
              <a:rPr dirty="0" sz="2000" spc="-175">
                <a:latin typeface="Calibri"/>
                <a:cs typeface="Calibri"/>
              </a:rPr>
              <a:t> </a:t>
            </a:r>
            <a:r>
              <a:rPr dirty="0" sz="2000" spc="-204">
                <a:latin typeface="Calibri"/>
                <a:cs typeface="Calibri"/>
              </a:rPr>
              <a:t>v.</a:t>
            </a:r>
            <a:endParaRPr sz="2000">
              <a:latin typeface="Calibri"/>
              <a:cs typeface="Calibri"/>
            </a:endParaRPr>
          </a:p>
          <a:p>
            <a:pPr marL="926465" marR="1005840">
              <a:lnSpc>
                <a:spcPts val="3100"/>
              </a:lnSpc>
              <a:spcBef>
                <a:spcPts val="219"/>
              </a:spcBef>
            </a:pPr>
            <a:r>
              <a:rPr dirty="0" sz="1900" spc="-5">
                <a:latin typeface="Calibri"/>
                <a:cs typeface="Calibri"/>
              </a:rPr>
              <a:t>Sudden </a:t>
            </a:r>
            <a:r>
              <a:rPr dirty="0" sz="1900" spc="5">
                <a:latin typeface="Calibri"/>
                <a:cs typeface="Calibri"/>
              </a:rPr>
              <a:t>drop </a:t>
            </a:r>
            <a:r>
              <a:rPr dirty="0" sz="1900" spc="-20">
                <a:latin typeface="Calibri"/>
                <a:cs typeface="Calibri"/>
              </a:rPr>
              <a:t>in </a:t>
            </a:r>
            <a:r>
              <a:rPr dirty="0" sz="1900" spc="-15">
                <a:latin typeface="Calibri"/>
                <a:cs typeface="Calibri"/>
              </a:rPr>
              <a:t>aortic pressure.  </a:t>
            </a:r>
            <a:r>
              <a:rPr dirty="0" sz="1900">
                <a:latin typeface="Calibri"/>
                <a:cs typeface="Calibri"/>
              </a:rPr>
              <a:t>At </a:t>
            </a:r>
            <a:r>
              <a:rPr dirty="0" sz="1900" spc="-15">
                <a:latin typeface="Calibri"/>
                <a:cs typeface="Calibri"/>
              </a:rPr>
              <a:t>end </a:t>
            </a:r>
            <a:r>
              <a:rPr dirty="0" sz="1900" spc="-5">
                <a:latin typeface="Calibri"/>
                <a:cs typeface="Calibri"/>
              </a:rPr>
              <a:t>of </a:t>
            </a:r>
            <a:r>
              <a:rPr dirty="0" sz="1900" spc="-10">
                <a:latin typeface="Calibri"/>
                <a:cs typeface="Calibri"/>
              </a:rPr>
              <a:t>ventricular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 spc="-25">
                <a:latin typeface="Calibri"/>
                <a:cs typeface="Calibri"/>
              </a:rPr>
              <a:t>systole.</a:t>
            </a:r>
            <a:endParaRPr sz="19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180"/>
              </a:spcBef>
              <a:buAutoNum type="arabicPeriod" startAt="3"/>
              <a:tabLst>
                <a:tab pos="354965" algn="l"/>
                <a:tab pos="355600" algn="l"/>
              </a:tabLst>
            </a:pPr>
            <a:r>
              <a:rPr dirty="0" sz="1900" spc="-5">
                <a:latin typeface="Cooper Black"/>
                <a:cs typeface="Cooper Black"/>
              </a:rPr>
              <a:t>Dicrotic</a:t>
            </a:r>
            <a:r>
              <a:rPr dirty="0" sz="1900" spc="-160">
                <a:latin typeface="Cooper Black"/>
                <a:cs typeface="Cooper Black"/>
              </a:rPr>
              <a:t> </a:t>
            </a:r>
            <a:r>
              <a:rPr dirty="0" sz="1900" spc="-15">
                <a:latin typeface="Cooper Black"/>
                <a:cs typeface="Cooper Black"/>
              </a:rPr>
              <a:t>wave:</a:t>
            </a:r>
            <a:endParaRPr sz="1900">
              <a:latin typeface="Cooper Black"/>
              <a:cs typeface="Cooper Black"/>
            </a:endParaRPr>
          </a:p>
          <a:p>
            <a:pPr marL="367665">
              <a:lnSpc>
                <a:spcPct val="100000"/>
              </a:lnSpc>
              <a:spcBef>
                <a:spcPts val="820"/>
              </a:spcBef>
            </a:pPr>
            <a:r>
              <a:rPr dirty="0" sz="2000">
                <a:latin typeface="Calibri"/>
                <a:cs typeface="Calibri"/>
              </a:rPr>
              <a:t>Due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to</a:t>
            </a:r>
            <a:r>
              <a:rPr dirty="0" sz="2000" spc="-120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elastic</a:t>
            </a:r>
            <a:r>
              <a:rPr dirty="0" sz="2000" spc="-110">
                <a:latin typeface="Calibri"/>
                <a:cs typeface="Calibri"/>
              </a:rPr>
              <a:t> </a:t>
            </a:r>
            <a:r>
              <a:rPr dirty="0" sz="2000" spc="5">
                <a:latin typeface="Calibri"/>
                <a:cs typeface="Calibri"/>
              </a:rPr>
              <a:t>recoil</a:t>
            </a:r>
            <a:r>
              <a:rPr dirty="0" sz="2000" spc="-125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of</a:t>
            </a:r>
            <a:r>
              <a:rPr dirty="0" sz="2000" spc="-75">
                <a:latin typeface="Calibri"/>
                <a:cs typeface="Calibri"/>
              </a:rPr>
              <a:t> </a:t>
            </a:r>
            <a:r>
              <a:rPr dirty="0" sz="2000" spc="25">
                <a:latin typeface="Calibri"/>
                <a:cs typeface="Calibri"/>
              </a:rPr>
              <a:t>the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25">
                <a:latin typeface="Calibri"/>
                <a:cs typeface="Calibri"/>
              </a:rPr>
              <a:t>aorta.</a:t>
            </a:r>
            <a:endParaRPr sz="2000">
              <a:latin typeface="Calibri"/>
              <a:cs typeface="Calibri"/>
            </a:endParaRPr>
          </a:p>
          <a:p>
            <a:pPr marL="926465">
              <a:lnSpc>
                <a:spcPct val="100000"/>
              </a:lnSpc>
              <a:spcBef>
                <a:spcPts val="900"/>
              </a:spcBef>
            </a:pPr>
            <a:r>
              <a:rPr dirty="0" sz="1900" spc="-10">
                <a:latin typeface="Calibri"/>
                <a:cs typeface="Calibri"/>
              </a:rPr>
              <a:t>Slight </a:t>
            </a:r>
            <a:r>
              <a:rPr dirty="0" sz="1900" spc="-5" b="1">
                <a:latin typeface="Symbol"/>
                <a:cs typeface="Symbol"/>
              </a:rPr>
              <a:t></a:t>
            </a:r>
            <a:r>
              <a:rPr dirty="0" sz="1900" spc="-5" b="1">
                <a:latin typeface="Times New Roman"/>
                <a:cs typeface="Times New Roman"/>
              </a:rPr>
              <a:t> </a:t>
            </a:r>
            <a:r>
              <a:rPr dirty="0" sz="1900" spc="-20">
                <a:latin typeface="Calibri"/>
                <a:cs typeface="Calibri"/>
              </a:rPr>
              <a:t>in </a:t>
            </a:r>
            <a:r>
              <a:rPr dirty="0" sz="1900" spc="-15">
                <a:latin typeface="Calibri"/>
                <a:cs typeface="Calibri"/>
              </a:rPr>
              <a:t>aortic</a:t>
            </a:r>
            <a:r>
              <a:rPr dirty="0" sz="1900" spc="25">
                <a:latin typeface="Calibri"/>
                <a:cs typeface="Calibri"/>
              </a:rPr>
              <a:t> </a:t>
            </a:r>
            <a:r>
              <a:rPr dirty="0" sz="1900" spc="-15">
                <a:latin typeface="Calibri"/>
                <a:cs typeface="Calibri"/>
              </a:rPr>
              <a:t>pressure.</a:t>
            </a:r>
            <a:endParaRPr sz="1900">
              <a:latin typeface="Calibri"/>
              <a:cs typeface="Calibri"/>
            </a:endParaRPr>
          </a:p>
          <a:p>
            <a:pPr marL="533400" marR="5080" indent="-520700">
              <a:lnSpc>
                <a:spcPct val="133300"/>
              </a:lnSpc>
              <a:spcBef>
                <a:spcPts val="620"/>
              </a:spcBef>
              <a:buAutoNum type="arabicPeriod" startAt="4"/>
              <a:tabLst>
                <a:tab pos="354965" algn="l"/>
                <a:tab pos="355600" algn="l"/>
                <a:tab pos="2933065" algn="l"/>
              </a:tabLst>
            </a:pPr>
            <a:r>
              <a:rPr dirty="0" sz="1900" spc="-20">
                <a:latin typeface="Cooper Black"/>
                <a:cs typeface="Cooper Black"/>
              </a:rPr>
              <a:t>Slow </a:t>
            </a:r>
            <a:r>
              <a:rPr dirty="0" sz="1900" spc="-5" b="1">
                <a:latin typeface="Symbol"/>
                <a:cs typeface="Symbol"/>
              </a:rPr>
              <a:t></a:t>
            </a:r>
            <a:r>
              <a:rPr dirty="0" sz="1900" spc="65" b="1">
                <a:latin typeface="Times New Roman"/>
                <a:cs typeface="Times New Roman"/>
              </a:rPr>
              <a:t> </a:t>
            </a:r>
            <a:r>
              <a:rPr dirty="0" sz="1900" spc="-5">
                <a:latin typeface="Cooper Black"/>
                <a:cs typeface="Cooper Black"/>
              </a:rPr>
              <a:t>aortic</a:t>
            </a:r>
            <a:r>
              <a:rPr dirty="0" sz="1900" spc="30">
                <a:latin typeface="Cooper Black"/>
                <a:cs typeface="Cooper Black"/>
              </a:rPr>
              <a:t> </a:t>
            </a:r>
            <a:r>
              <a:rPr dirty="0" sz="1900" spc="-5">
                <a:latin typeface="Cooper Black"/>
                <a:cs typeface="Cooper Black"/>
              </a:rPr>
              <a:t>press:	</a:t>
            </a:r>
            <a:r>
              <a:rPr dirty="0" sz="2000" spc="20">
                <a:latin typeface="Calibri"/>
                <a:cs typeface="Calibri"/>
              </a:rPr>
              <a:t>up </a:t>
            </a:r>
            <a:r>
              <a:rPr dirty="0" sz="2000" spc="15">
                <a:latin typeface="Calibri"/>
                <a:cs typeface="Calibri"/>
              </a:rPr>
              <a:t>to</a:t>
            </a:r>
            <a:r>
              <a:rPr dirty="0" sz="2000" spc="-19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80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mmHg. 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Due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to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continued</a:t>
            </a:r>
            <a:r>
              <a:rPr dirty="0" sz="2000" spc="-110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flow</a:t>
            </a:r>
            <a:r>
              <a:rPr dirty="0" sz="2000" spc="-190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of</a:t>
            </a:r>
            <a:r>
              <a:rPr dirty="0" sz="2000" spc="-170">
                <a:latin typeface="Calibri"/>
                <a:cs typeface="Calibri"/>
              </a:rPr>
              <a:t> </a:t>
            </a:r>
            <a:r>
              <a:rPr dirty="0" sz="2000" spc="35">
                <a:latin typeface="Calibri"/>
                <a:cs typeface="Calibri"/>
              </a:rPr>
              <a:t>blood</a:t>
            </a:r>
            <a:r>
              <a:rPr dirty="0" sz="2000" spc="-110">
                <a:latin typeface="Calibri"/>
                <a:cs typeface="Calibri"/>
              </a:rPr>
              <a:t> </a:t>
            </a:r>
            <a:r>
              <a:rPr dirty="0" sz="2000" spc="5">
                <a:latin typeface="Calibri"/>
                <a:cs typeface="Calibri"/>
              </a:rPr>
              <a:t>from</a:t>
            </a:r>
            <a:r>
              <a:rPr dirty="0" sz="2000" spc="335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aorta</a:t>
            </a:r>
            <a:endParaRPr sz="2000">
              <a:latin typeface="Calibri"/>
              <a:cs typeface="Calibri"/>
            </a:endParaRPr>
          </a:p>
          <a:p>
            <a:pPr algn="ctr" marR="1497330">
              <a:lnSpc>
                <a:spcPts val="2200"/>
              </a:lnSpc>
            </a:pPr>
            <a:r>
              <a:rPr dirty="0" sz="2000" spc="-5" b="1">
                <a:latin typeface="Symbol"/>
                <a:cs typeface="Symbol"/>
              </a:rPr>
              <a:t></a:t>
            </a:r>
            <a:r>
              <a:rPr dirty="0" sz="2000" spc="-5" b="1">
                <a:latin typeface="Times New Roman"/>
                <a:cs typeface="Times New Roman"/>
              </a:rPr>
              <a:t> </a:t>
            </a:r>
            <a:r>
              <a:rPr dirty="0" sz="2000" spc="10">
                <a:latin typeface="Calibri"/>
                <a:cs typeface="Calibri"/>
              </a:rPr>
              <a:t>systemic</a:t>
            </a:r>
            <a:r>
              <a:rPr dirty="0" sz="2000" spc="-315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circulation.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54700" y="1549400"/>
            <a:ext cx="3289300" cy="5041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39750" y="412750"/>
            <a:ext cx="6629400" cy="431800"/>
          </a:xfrm>
          <a:prstGeom prst="rect"/>
          <a:solidFill>
            <a:srgbClr val="C3E3DB"/>
          </a:solidFill>
          <a:ln w="12700">
            <a:solidFill>
              <a:srgbClr val="CBD4B9"/>
            </a:solidFill>
          </a:ln>
        </p:spPr>
        <p:txBody>
          <a:bodyPr wrap="square" lIns="0" tIns="24130" rIns="0" bIns="0" rtlCol="0" vert="horz">
            <a:spAutoFit/>
          </a:bodyPr>
          <a:lstStyle/>
          <a:p>
            <a:pPr marL="160655">
              <a:lnSpc>
                <a:spcPct val="100000"/>
              </a:lnSpc>
              <a:spcBef>
                <a:spcPts val="190"/>
              </a:spcBef>
            </a:pPr>
            <a:r>
              <a:rPr dirty="0" sz="2200" spc="-10" b="0">
                <a:latin typeface="Cooper Black"/>
                <a:cs typeface="Cooper Black"/>
              </a:rPr>
              <a:t>Stages </a:t>
            </a:r>
            <a:r>
              <a:rPr dirty="0" sz="2200" spc="-15" b="0">
                <a:latin typeface="Cooper Black"/>
                <a:cs typeface="Cooper Black"/>
              </a:rPr>
              <a:t>of </a:t>
            </a:r>
            <a:r>
              <a:rPr dirty="0" sz="2200" spc="-5" b="0">
                <a:latin typeface="Cooper Black"/>
                <a:cs typeface="Cooper Black"/>
              </a:rPr>
              <a:t>the </a:t>
            </a:r>
            <a:r>
              <a:rPr dirty="0" sz="2200" spc="10" b="0">
                <a:latin typeface="Cooper Black"/>
                <a:cs typeface="Cooper Black"/>
              </a:rPr>
              <a:t>Descending </a:t>
            </a:r>
            <a:r>
              <a:rPr dirty="0" sz="2200" b="0">
                <a:latin typeface="Cooper Black"/>
                <a:cs typeface="Cooper Black"/>
              </a:rPr>
              <a:t>/ </a:t>
            </a:r>
            <a:r>
              <a:rPr dirty="0" sz="2200" spc="-10" b="0">
                <a:latin typeface="Cooper Black"/>
                <a:cs typeface="Cooper Black"/>
              </a:rPr>
              <a:t>Catacrotic</a:t>
            </a:r>
            <a:r>
              <a:rPr dirty="0" sz="2200" spc="-170" b="0">
                <a:latin typeface="Cooper Black"/>
                <a:cs typeface="Cooper Black"/>
              </a:rPr>
              <a:t> </a:t>
            </a:r>
            <a:r>
              <a:rPr dirty="0" sz="2200" b="0">
                <a:latin typeface="Cooper Black"/>
                <a:cs typeface="Cooper Black"/>
              </a:rPr>
              <a:t>Limb:</a:t>
            </a:r>
            <a:endParaRPr sz="2200">
              <a:latin typeface="Cooper Black"/>
              <a:cs typeface="Cooper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867091" y="2260845"/>
            <a:ext cx="322580" cy="532130"/>
          </a:xfrm>
          <a:custGeom>
            <a:avLst/>
            <a:gdLst/>
            <a:ahLst/>
            <a:cxnLst/>
            <a:rect l="l" t="t" r="r" b="b"/>
            <a:pathLst>
              <a:path w="322579" h="532130">
                <a:moveTo>
                  <a:pt x="31686" y="224925"/>
                </a:moveTo>
                <a:lnTo>
                  <a:pt x="19336" y="227439"/>
                </a:lnTo>
                <a:lnTo>
                  <a:pt x="9256" y="234258"/>
                </a:lnTo>
                <a:lnTo>
                  <a:pt x="2470" y="244362"/>
                </a:lnTo>
                <a:lnTo>
                  <a:pt x="0" y="256726"/>
                </a:lnTo>
                <a:lnTo>
                  <a:pt x="482" y="531694"/>
                </a:lnTo>
                <a:lnTo>
                  <a:pt x="239598" y="395931"/>
                </a:lnTo>
                <a:lnTo>
                  <a:pt x="244564" y="391613"/>
                </a:lnTo>
                <a:lnTo>
                  <a:pt x="118592" y="391613"/>
                </a:lnTo>
                <a:lnTo>
                  <a:pt x="137125" y="359711"/>
                </a:lnTo>
                <a:lnTo>
                  <a:pt x="63677" y="359711"/>
                </a:lnTo>
                <a:lnTo>
                  <a:pt x="63500" y="256612"/>
                </a:lnTo>
                <a:lnTo>
                  <a:pt x="60979" y="244256"/>
                </a:lnTo>
                <a:lnTo>
                  <a:pt x="54155" y="234177"/>
                </a:lnTo>
                <a:lnTo>
                  <a:pt x="44051" y="227394"/>
                </a:lnTo>
                <a:lnTo>
                  <a:pt x="31686" y="224925"/>
                </a:lnTo>
                <a:close/>
              </a:path>
              <a:path w="322579" h="532130">
                <a:moveTo>
                  <a:pt x="220223" y="336776"/>
                </a:moveTo>
                <a:lnTo>
                  <a:pt x="208241" y="340711"/>
                </a:lnTo>
                <a:lnTo>
                  <a:pt x="118592" y="391613"/>
                </a:lnTo>
                <a:lnTo>
                  <a:pt x="244564" y="391613"/>
                </a:lnTo>
                <a:lnTo>
                  <a:pt x="249114" y="387657"/>
                </a:lnTo>
                <a:lnTo>
                  <a:pt x="254528" y="376756"/>
                </a:lnTo>
                <a:lnTo>
                  <a:pt x="255459" y="364618"/>
                </a:lnTo>
                <a:lnTo>
                  <a:pt x="251523" y="352637"/>
                </a:lnTo>
                <a:lnTo>
                  <a:pt x="243256" y="343121"/>
                </a:lnTo>
                <a:lnTo>
                  <a:pt x="232359" y="337706"/>
                </a:lnTo>
                <a:lnTo>
                  <a:pt x="220223" y="336776"/>
                </a:lnTo>
                <a:close/>
              </a:path>
              <a:path w="322579" h="532130">
                <a:moveTo>
                  <a:pt x="295082" y="0"/>
                </a:moveTo>
                <a:lnTo>
                  <a:pt x="282938" y="813"/>
                </a:lnTo>
                <a:lnTo>
                  <a:pt x="271987" y="6121"/>
                </a:lnTo>
                <a:lnTo>
                  <a:pt x="263626" y="15553"/>
                </a:lnTo>
                <a:lnTo>
                  <a:pt x="63677" y="359711"/>
                </a:lnTo>
                <a:lnTo>
                  <a:pt x="137125" y="359711"/>
                </a:lnTo>
                <a:lnTo>
                  <a:pt x="320725" y="43658"/>
                </a:lnTo>
                <a:lnTo>
                  <a:pt x="322059" y="39607"/>
                </a:lnTo>
                <a:lnTo>
                  <a:pt x="322579" y="35518"/>
                </a:lnTo>
                <a:lnTo>
                  <a:pt x="322408" y="26350"/>
                </a:lnTo>
                <a:lnTo>
                  <a:pt x="319654" y="17658"/>
                </a:lnTo>
                <a:lnTo>
                  <a:pt x="314473" y="10029"/>
                </a:lnTo>
                <a:lnTo>
                  <a:pt x="307022" y="4047"/>
                </a:lnTo>
                <a:lnTo>
                  <a:pt x="29508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854315" y="3359010"/>
            <a:ext cx="285115" cy="608330"/>
          </a:xfrm>
          <a:custGeom>
            <a:avLst/>
            <a:gdLst/>
            <a:ahLst/>
            <a:cxnLst/>
            <a:rect l="l" t="t" r="r" b="b"/>
            <a:pathLst>
              <a:path w="285115" h="608329">
                <a:moveTo>
                  <a:pt x="249072" y="175120"/>
                </a:moveTo>
                <a:lnTo>
                  <a:pt x="120370" y="175120"/>
                </a:lnTo>
                <a:lnTo>
                  <a:pt x="70726" y="572262"/>
                </a:lnTo>
                <a:lnTo>
                  <a:pt x="71671" y="584835"/>
                </a:lnTo>
                <a:lnTo>
                  <a:pt x="77173" y="595695"/>
                </a:lnTo>
                <a:lnTo>
                  <a:pt x="86344" y="603699"/>
                </a:lnTo>
                <a:lnTo>
                  <a:pt x="98298" y="607707"/>
                </a:lnTo>
                <a:lnTo>
                  <a:pt x="110869" y="606764"/>
                </a:lnTo>
                <a:lnTo>
                  <a:pt x="121726" y="601267"/>
                </a:lnTo>
                <a:lnTo>
                  <a:pt x="129730" y="592100"/>
                </a:lnTo>
                <a:lnTo>
                  <a:pt x="133743" y="580148"/>
                </a:lnTo>
                <a:lnTo>
                  <a:pt x="183387" y="182994"/>
                </a:lnTo>
                <a:lnTo>
                  <a:pt x="252435" y="182994"/>
                </a:lnTo>
                <a:lnTo>
                  <a:pt x="249072" y="175120"/>
                </a:lnTo>
                <a:close/>
              </a:path>
              <a:path w="285115" h="608329">
                <a:moveTo>
                  <a:pt x="252435" y="182994"/>
                </a:moveTo>
                <a:lnTo>
                  <a:pt x="183387" y="182994"/>
                </a:lnTo>
                <a:lnTo>
                  <a:pt x="223888" y="277799"/>
                </a:lnTo>
                <a:lnTo>
                  <a:pt x="231034" y="288187"/>
                </a:lnTo>
                <a:lnTo>
                  <a:pt x="241255" y="294797"/>
                </a:lnTo>
                <a:lnTo>
                  <a:pt x="253209" y="297089"/>
                </a:lnTo>
                <a:lnTo>
                  <a:pt x="265556" y="294525"/>
                </a:lnTo>
                <a:lnTo>
                  <a:pt x="275942" y="287379"/>
                </a:lnTo>
                <a:lnTo>
                  <a:pt x="282549" y="277158"/>
                </a:lnTo>
                <a:lnTo>
                  <a:pt x="284841" y="265204"/>
                </a:lnTo>
                <a:lnTo>
                  <a:pt x="282282" y="252857"/>
                </a:lnTo>
                <a:lnTo>
                  <a:pt x="252435" y="182994"/>
                </a:lnTo>
                <a:close/>
              </a:path>
              <a:path w="285115" h="608329">
                <a:moveTo>
                  <a:pt x="174256" y="0"/>
                </a:moveTo>
                <a:lnTo>
                  <a:pt x="1993" y="225450"/>
                </a:lnTo>
                <a:lnTo>
                  <a:pt x="0" y="233921"/>
                </a:lnTo>
                <a:lnTo>
                  <a:pt x="2158" y="250024"/>
                </a:lnTo>
                <a:lnTo>
                  <a:pt x="6311" y="257670"/>
                </a:lnTo>
                <a:lnTo>
                  <a:pt x="13271" y="262991"/>
                </a:lnTo>
                <a:lnTo>
                  <a:pt x="24605" y="268511"/>
                </a:lnTo>
                <a:lnTo>
                  <a:pt x="36755" y="269233"/>
                </a:lnTo>
                <a:lnTo>
                  <a:pt x="48288" y="265345"/>
                </a:lnTo>
                <a:lnTo>
                  <a:pt x="57772" y="257035"/>
                </a:lnTo>
                <a:lnTo>
                  <a:pt x="120370" y="175120"/>
                </a:lnTo>
                <a:lnTo>
                  <a:pt x="249072" y="175120"/>
                </a:lnTo>
                <a:lnTo>
                  <a:pt x="17425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184591" y="2654545"/>
            <a:ext cx="322580" cy="532130"/>
          </a:xfrm>
          <a:custGeom>
            <a:avLst/>
            <a:gdLst/>
            <a:ahLst/>
            <a:cxnLst/>
            <a:rect l="l" t="t" r="r" b="b"/>
            <a:pathLst>
              <a:path w="322579" h="532130">
                <a:moveTo>
                  <a:pt x="31686" y="224925"/>
                </a:moveTo>
                <a:lnTo>
                  <a:pt x="19336" y="227439"/>
                </a:lnTo>
                <a:lnTo>
                  <a:pt x="9256" y="234258"/>
                </a:lnTo>
                <a:lnTo>
                  <a:pt x="2470" y="244362"/>
                </a:lnTo>
                <a:lnTo>
                  <a:pt x="0" y="256726"/>
                </a:lnTo>
                <a:lnTo>
                  <a:pt x="482" y="531694"/>
                </a:lnTo>
                <a:lnTo>
                  <a:pt x="239598" y="395931"/>
                </a:lnTo>
                <a:lnTo>
                  <a:pt x="244564" y="391613"/>
                </a:lnTo>
                <a:lnTo>
                  <a:pt x="118592" y="391613"/>
                </a:lnTo>
                <a:lnTo>
                  <a:pt x="137125" y="359711"/>
                </a:lnTo>
                <a:lnTo>
                  <a:pt x="63677" y="359711"/>
                </a:lnTo>
                <a:lnTo>
                  <a:pt x="63500" y="256612"/>
                </a:lnTo>
                <a:lnTo>
                  <a:pt x="60979" y="244256"/>
                </a:lnTo>
                <a:lnTo>
                  <a:pt x="54155" y="234177"/>
                </a:lnTo>
                <a:lnTo>
                  <a:pt x="44051" y="227394"/>
                </a:lnTo>
                <a:lnTo>
                  <a:pt x="31686" y="224925"/>
                </a:lnTo>
                <a:close/>
              </a:path>
              <a:path w="322579" h="532130">
                <a:moveTo>
                  <a:pt x="220223" y="336776"/>
                </a:moveTo>
                <a:lnTo>
                  <a:pt x="208241" y="340711"/>
                </a:lnTo>
                <a:lnTo>
                  <a:pt x="118592" y="391613"/>
                </a:lnTo>
                <a:lnTo>
                  <a:pt x="244564" y="391613"/>
                </a:lnTo>
                <a:lnTo>
                  <a:pt x="249114" y="387657"/>
                </a:lnTo>
                <a:lnTo>
                  <a:pt x="254528" y="376756"/>
                </a:lnTo>
                <a:lnTo>
                  <a:pt x="255459" y="364618"/>
                </a:lnTo>
                <a:lnTo>
                  <a:pt x="251523" y="352637"/>
                </a:lnTo>
                <a:lnTo>
                  <a:pt x="243256" y="343121"/>
                </a:lnTo>
                <a:lnTo>
                  <a:pt x="232359" y="337706"/>
                </a:lnTo>
                <a:lnTo>
                  <a:pt x="220223" y="336776"/>
                </a:lnTo>
                <a:close/>
              </a:path>
              <a:path w="322579" h="532130">
                <a:moveTo>
                  <a:pt x="295082" y="0"/>
                </a:moveTo>
                <a:lnTo>
                  <a:pt x="282938" y="813"/>
                </a:lnTo>
                <a:lnTo>
                  <a:pt x="271987" y="6121"/>
                </a:lnTo>
                <a:lnTo>
                  <a:pt x="263626" y="15553"/>
                </a:lnTo>
                <a:lnTo>
                  <a:pt x="63677" y="359711"/>
                </a:lnTo>
                <a:lnTo>
                  <a:pt x="137125" y="359711"/>
                </a:lnTo>
                <a:lnTo>
                  <a:pt x="320725" y="43658"/>
                </a:lnTo>
                <a:lnTo>
                  <a:pt x="322059" y="39607"/>
                </a:lnTo>
                <a:lnTo>
                  <a:pt x="322579" y="35518"/>
                </a:lnTo>
                <a:lnTo>
                  <a:pt x="322408" y="26350"/>
                </a:lnTo>
                <a:lnTo>
                  <a:pt x="319654" y="17658"/>
                </a:lnTo>
                <a:lnTo>
                  <a:pt x="314473" y="10029"/>
                </a:lnTo>
                <a:lnTo>
                  <a:pt x="307022" y="4047"/>
                </a:lnTo>
                <a:lnTo>
                  <a:pt x="29508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375091" y="3695944"/>
            <a:ext cx="322580" cy="532130"/>
          </a:xfrm>
          <a:custGeom>
            <a:avLst/>
            <a:gdLst/>
            <a:ahLst/>
            <a:cxnLst/>
            <a:rect l="l" t="t" r="r" b="b"/>
            <a:pathLst>
              <a:path w="322579" h="532129">
                <a:moveTo>
                  <a:pt x="31686" y="224925"/>
                </a:moveTo>
                <a:lnTo>
                  <a:pt x="19336" y="227439"/>
                </a:lnTo>
                <a:lnTo>
                  <a:pt x="9256" y="234258"/>
                </a:lnTo>
                <a:lnTo>
                  <a:pt x="2470" y="244362"/>
                </a:lnTo>
                <a:lnTo>
                  <a:pt x="0" y="256726"/>
                </a:lnTo>
                <a:lnTo>
                  <a:pt x="482" y="531694"/>
                </a:lnTo>
                <a:lnTo>
                  <a:pt x="239598" y="395931"/>
                </a:lnTo>
                <a:lnTo>
                  <a:pt x="244564" y="391613"/>
                </a:lnTo>
                <a:lnTo>
                  <a:pt x="118592" y="391613"/>
                </a:lnTo>
                <a:lnTo>
                  <a:pt x="137125" y="359711"/>
                </a:lnTo>
                <a:lnTo>
                  <a:pt x="63677" y="359711"/>
                </a:lnTo>
                <a:lnTo>
                  <a:pt x="63500" y="256612"/>
                </a:lnTo>
                <a:lnTo>
                  <a:pt x="60979" y="244262"/>
                </a:lnTo>
                <a:lnTo>
                  <a:pt x="54155" y="234182"/>
                </a:lnTo>
                <a:lnTo>
                  <a:pt x="44051" y="227396"/>
                </a:lnTo>
                <a:lnTo>
                  <a:pt x="31686" y="224925"/>
                </a:lnTo>
                <a:close/>
              </a:path>
              <a:path w="322579" h="532129">
                <a:moveTo>
                  <a:pt x="220223" y="336776"/>
                </a:moveTo>
                <a:lnTo>
                  <a:pt x="208241" y="340711"/>
                </a:lnTo>
                <a:lnTo>
                  <a:pt x="118592" y="391613"/>
                </a:lnTo>
                <a:lnTo>
                  <a:pt x="244564" y="391613"/>
                </a:lnTo>
                <a:lnTo>
                  <a:pt x="249114" y="387657"/>
                </a:lnTo>
                <a:lnTo>
                  <a:pt x="254528" y="376756"/>
                </a:lnTo>
                <a:lnTo>
                  <a:pt x="255459" y="364618"/>
                </a:lnTo>
                <a:lnTo>
                  <a:pt x="251523" y="352637"/>
                </a:lnTo>
                <a:lnTo>
                  <a:pt x="243256" y="343121"/>
                </a:lnTo>
                <a:lnTo>
                  <a:pt x="232359" y="337706"/>
                </a:lnTo>
                <a:lnTo>
                  <a:pt x="220223" y="336776"/>
                </a:lnTo>
                <a:close/>
              </a:path>
              <a:path w="322579" h="532129">
                <a:moveTo>
                  <a:pt x="295082" y="0"/>
                </a:moveTo>
                <a:lnTo>
                  <a:pt x="282938" y="813"/>
                </a:lnTo>
                <a:lnTo>
                  <a:pt x="271987" y="6121"/>
                </a:lnTo>
                <a:lnTo>
                  <a:pt x="263626" y="15553"/>
                </a:lnTo>
                <a:lnTo>
                  <a:pt x="63677" y="359711"/>
                </a:lnTo>
                <a:lnTo>
                  <a:pt x="137125" y="359711"/>
                </a:lnTo>
                <a:lnTo>
                  <a:pt x="320725" y="43658"/>
                </a:lnTo>
                <a:lnTo>
                  <a:pt x="322059" y="39607"/>
                </a:lnTo>
                <a:lnTo>
                  <a:pt x="322579" y="35518"/>
                </a:lnTo>
                <a:lnTo>
                  <a:pt x="322408" y="26350"/>
                </a:lnTo>
                <a:lnTo>
                  <a:pt x="319654" y="17658"/>
                </a:lnTo>
                <a:lnTo>
                  <a:pt x="314473" y="10029"/>
                </a:lnTo>
                <a:lnTo>
                  <a:pt x="307022" y="4047"/>
                </a:lnTo>
                <a:lnTo>
                  <a:pt x="29508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09940" y="6645632"/>
            <a:ext cx="20320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0"/>
              </a:lnSpc>
            </a:pPr>
            <a:r>
              <a:rPr dirty="0" sz="1200" spc="30" b="1">
                <a:solidFill>
                  <a:srgbClr val="002060"/>
                </a:solidFill>
                <a:latin typeface="Arial"/>
                <a:cs typeface="Arial"/>
              </a:rPr>
              <a:t>31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540500" y="1066800"/>
            <a:ext cx="596900" cy="88900"/>
          </a:xfrm>
          <a:custGeom>
            <a:avLst/>
            <a:gdLst/>
            <a:ahLst/>
            <a:cxnLst/>
            <a:rect l="l" t="t" r="r" b="b"/>
            <a:pathLst>
              <a:path w="596900" h="88900">
                <a:moveTo>
                  <a:pt x="0" y="88900"/>
                </a:moveTo>
                <a:lnTo>
                  <a:pt x="596900" y="88900"/>
                </a:lnTo>
                <a:lnTo>
                  <a:pt x="5969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409940" y="6629424"/>
            <a:ext cx="203200" cy="19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30" b="1">
                <a:solidFill>
                  <a:srgbClr val="002060"/>
                </a:solidFill>
                <a:latin typeface="Arial"/>
                <a:cs typeface="Arial"/>
              </a:rPr>
              <a:t>32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6045200"/>
            <a:ext cx="4572000" cy="596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42574" y="6149976"/>
            <a:ext cx="4207510" cy="269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20" b="1">
                <a:latin typeface="Arial"/>
                <a:cs typeface="Arial"/>
              </a:rPr>
              <a:t>Pulse pressure </a:t>
            </a:r>
            <a:r>
              <a:rPr dirty="0" sz="1700" b="1">
                <a:latin typeface="Arial"/>
                <a:cs typeface="Arial"/>
              </a:rPr>
              <a:t>= </a:t>
            </a:r>
            <a:r>
              <a:rPr dirty="0" sz="1700" spc="-15" b="1">
                <a:latin typeface="Arial"/>
                <a:cs typeface="Arial"/>
              </a:rPr>
              <a:t>Systolic </a:t>
            </a:r>
            <a:r>
              <a:rPr dirty="0" sz="1700" b="1">
                <a:latin typeface="Arial"/>
                <a:cs typeface="Arial"/>
              </a:rPr>
              <a:t>P – </a:t>
            </a:r>
            <a:r>
              <a:rPr dirty="0" sz="1700" spc="-10" b="1">
                <a:latin typeface="Arial"/>
                <a:cs typeface="Arial"/>
              </a:rPr>
              <a:t>Diastolic</a:t>
            </a:r>
            <a:r>
              <a:rPr dirty="0" sz="1700" spc="430" b="1">
                <a:latin typeface="Arial"/>
                <a:cs typeface="Arial"/>
              </a:rPr>
              <a:t> </a:t>
            </a:r>
            <a:r>
              <a:rPr dirty="0" sz="1700" b="1">
                <a:latin typeface="Arial"/>
                <a:cs typeface="Arial"/>
              </a:rPr>
              <a:t>P</a:t>
            </a:r>
            <a:endParaRPr sz="17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68600" y="2133600"/>
            <a:ext cx="6375400" cy="596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024276" y="2238959"/>
            <a:ext cx="5914390" cy="269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30" b="1">
                <a:latin typeface="Arial"/>
                <a:cs typeface="Arial"/>
              </a:rPr>
              <a:t>Mean </a:t>
            </a:r>
            <a:r>
              <a:rPr dirty="0" sz="1700" spc="-20" b="1">
                <a:latin typeface="Arial"/>
                <a:cs typeface="Arial"/>
              </a:rPr>
              <a:t>Pressure </a:t>
            </a:r>
            <a:r>
              <a:rPr dirty="0" sz="1700" b="1">
                <a:latin typeface="Arial"/>
                <a:cs typeface="Arial"/>
              </a:rPr>
              <a:t>= </a:t>
            </a:r>
            <a:r>
              <a:rPr dirty="0" sz="1700" spc="-10" b="1">
                <a:latin typeface="Arial"/>
                <a:cs typeface="Arial"/>
              </a:rPr>
              <a:t>diastolic </a:t>
            </a:r>
            <a:r>
              <a:rPr dirty="0" sz="1700" b="1">
                <a:latin typeface="Arial"/>
                <a:cs typeface="Arial"/>
              </a:rPr>
              <a:t>P + </a:t>
            </a:r>
            <a:r>
              <a:rPr dirty="0" sz="1700" spc="-10" b="1">
                <a:latin typeface="Arial"/>
                <a:cs typeface="Arial"/>
              </a:rPr>
              <a:t>1/3 (systolic </a:t>
            </a:r>
            <a:r>
              <a:rPr dirty="0" sz="1700" b="1">
                <a:latin typeface="Arial"/>
                <a:cs typeface="Arial"/>
              </a:rPr>
              <a:t>P - </a:t>
            </a:r>
            <a:r>
              <a:rPr dirty="0" sz="1700" spc="-10" b="1">
                <a:latin typeface="Arial"/>
                <a:cs typeface="Arial"/>
              </a:rPr>
              <a:t>diastolic</a:t>
            </a:r>
            <a:r>
              <a:rPr dirty="0" sz="1700" spc="425" b="1">
                <a:latin typeface="Arial"/>
                <a:cs typeface="Arial"/>
              </a:rPr>
              <a:t> </a:t>
            </a:r>
            <a:r>
              <a:rPr dirty="0" sz="1700" spc="-20" b="1">
                <a:latin typeface="Arial"/>
                <a:cs typeface="Arial"/>
              </a:rPr>
              <a:t>P)</a:t>
            </a:r>
            <a:endParaRPr sz="17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984750" y="69850"/>
            <a:ext cx="3949700" cy="647700"/>
          </a:xfrm>
          <a:prstGeom prst="rect"/>
          <a:solidFill>
            <a:srgbClr val="FDE3D6"/>
          </a:solidFill>
          <a:ln w="12700">
            <a:solidFill>
              <a:srgbClr val="F67534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marL="1548765" marR="284480" indent="-1282700">
              <a:lnSpc>
                <a:spcPts val="2100"/>
              </a:lnSpc>
              <a:spcBef>
                <a:spcPts val="345"/>
              </a:spcBef>
            </a:pPr>
            <a:r>
              <a:rPr dirty="0" sz="1800" spc="15" b="1">
                <a:solidFill>
                  <a:srgbClr val="C00000"/>
                </a:solidFill>
                <a:latin typeface="Arial Black"/>
                <a:cs typeface="Arial Black"/>
              </a:rPr>
              <a:t>Aortic </a:t>
            </a:r>
            <a:r>
              <a:rPr dirty="0" sz="1800" spc="-5" b="1">
                <a:solidFill>
                  <a:srgbClr val="C00000"/>
                </a:solidFill>
                <a:latin typeface="Arial Black"/>
                <a:cs typeface="Arial Black"/>
              </a:rPr>
              <a:t>pressure changes </a:t>
            </a:r>
            <a:r>
              <a:rPr dirty="0" sz="1800" b="1">
                <a:solidFill>
                  <a:srgbClr val="C00000"/>
                </a:solidFill>
                <a:latin typeface="Arial Black"/>
                <a:cs typeface="Arial Black"/>
              </a:rPr>
              <a:t>…  </a:t>
            </a:r>
            <a:r>
              <a:rPr dirty="0" sz="1800" spc="-5" b="1">
                <a:solidFill>
                  <a:srgbClr val="C00000"/>
                </a:solidFill>
                <a:latin typeface="Arial Black"/>
                <a:cs typeface="Arial Black"/>
              </a:rPr>
              <a:t>120/80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400" y="12700"/>
            <a:ext cx="11938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70951" y="6623087"/>
            <a:ext cx="1172210" cy="172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25">
                <a:latin typeface="Corbel"/>
                <a:cs typeface="Corbel"/>
              </a:rPr>
              <a:t>Adapted  from</a:t>
            </a:r>
            <a:r>
              <a:rPr dirty="0" sz="1000" spc="15">
                <a:latin typeface="Corbel"/>
                <a:cs typeface="Corbel"/>
              </a:rPr>
              <a:t> </a:t>
            </a:r>
            <a:r>
              <a:rPr dirty="0" sz="1000" spc="-10">
                <a:latin typeface="Corbel"/>
                <a:cs typeface="Corbel"/>
              </a:rPr>
              <a:t>Guyton</a:t>
            </a:r>
            <a:endParaRPr sz="1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84632" y="3373805"/>
            <a:ext cx="177800" cy="17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84632" y="3894518"/>
            <a:ext cx="1778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340230" y="3246805"/>
            <a:ext cx="6545580" cy="1273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5">
                <a:latin typeface="Calibri"/>
                <a:cs typeface="Calibri"/>
              </a:rPr>
              <a:t>Similar </a:t>
            </a:r>
            <a:r>
              <a:rPr dirty="0" sz="2400" spc="-5">
                <a:latin typeface="Calibri"/>
                <a:cs typeface="Calibri"/>
              </a:rPr>
              <a:t>to aortic </a:t>
            </a:r>
            <a:r>
              <a:rPr dirty="0" sz="2400" spc="-15">
                <a:latin typeface="Calibri"/>
                <a:cs typeface="Calibri"/>
              </a:rPr>
              <a:t>pressure waves, </a:t>
            </a:r>
            <a:r>
              <a:rPr dirty="0" sz="2400" spc="20">
                <a:latin typeface="Calibri"/>
                <a:cs typeface="Calibri"/>
              </a:rPr>
              <a:t>but</a:t>
            </a:r>
            <a:r>
              <a:rPr dirty="0" sz="2400" spc="-135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sharper.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699"/>
              </a:lnSpc>
              <a:spcBef>
                <a:spcPts val="1200"/>
              </a:spcBef>
            </a:pPr>
            <a:r>
              <a:rPr dirty="0" sz="2400" spc="-5">
                <a:latin typeface="Calibri"/>
                <a:cs typeface="Calibri"/>
              </a:rPr>
              <a:t>Reflects </a:t>
            </a:r>
            <a:r>
              <a:rPr dirty="0" sz="2400">
                <a:latin typeface="Calibri"/>
                <a:cs typeface="Calibri"/>
              </a:rPr>
              <a:t>a </a:t>
            </a:r>
            <a:r>
              <a:rPr dirty="0" sz="2400" spc="5">
                <a:latin typeface="Calibri"/>
                <a:cs typeface="Calibri"/>
              </a:rPr>
              <a:t>systolic </a:t>
            </a:r>
            <a:r>
              <a:rPr dirty="0" sz="2400" spc="-5">
                <a:latin typeface="Calibri"/>
                <a:cs typeface="Calibri"/>
              </a:rPr>
              <a:t>peak </a:t>
            </a:r>
            <a:r>
              <a:rPr dirty="0" sz="2400" spc="-15">
                <a:latin typeface="Calibri"/>
                <a:cs typeface="Calibri"/>
              </a:rPr>
              <a:t>pressure </a:t>
            </a:r>
            <a:r>
              <a:rPr dirty="0" sz="2400" spc="15">
                <a:latin typeface="Calibri"/>
                <a:cs typeface="Calibri"/>
              </a:rPr>
              <a:t>of </a:t>
            </a:r>
            <a:r>
              <a:rPr dirty="0" sz="2400" spc="-20">
                <a:latin typeface="Calibri"/>
                <a:cs typeface="Calibri"/>
              </a:rPr>
              <a:t>110-130 </a:t>
            </a:r>
            <a:r>
              <a:rPr dirty="0" sz="2400" spc="-10">
                <a:latin typeface="Calibri"/>
                <a:cs typeface="Calibri"/>
              </a:rPr>
              <a:t>mmHg</a:t>
            </a:r>
            <a:r>
              <a:rPr dirty="0" sz="2400" spc="-204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&amp;  a </a:t>
            </a:r>
            <a:r>
              <a:rPr dirty="0" sz="2400" spc="10">
                <a:latin typeface="Calibri"/>
                <a:cs typeface="Calibri"/>
              </a:rPr>
              <a:t>diastolic </a:t>
            </a:r>
            <a:r>
              <a:rPr dirty="0" sz="2400" spc="-15">
                <a:latin typeface="Calibri"/>
                <a:cs typeface="Calibri"/>
              </a:rPr>
              <a:t>pressure </a:t>
            </a:r>
            <a:r>
              <a:rPr dirty="0" sz="2400" spc="15">
                <a:latin typeface="Calibri"/>
                <a:cs typeface="Calibri"/>
              </a:rPr>
              <a:t>of </a:t>
            </a:r>
            <a:r>
              <a:rPr dirty="0" sz="2400" spc="-20">
                <a:latin typeface="Calibri"/>
                <a:cs typeface="Calibri"/>
              </a:rPr>
              <a:t>70-85</a:t>
            </a:r>
            <a:r>
              <a:rPr dirty="0" sz="2400" spc="-17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mmHg.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62100" y="1257300"/>
            <a:ext cx="6210300" cy="1905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350" y="666750"/>
            <a:ext cx="9118600" cy="469900"/>
          </a:xfrm>
          <a:prstGeom prst="rect"/>
          <a:solidFill>
            <a:srgbClr val="C3E3DB"/>
          </a:solidFill>
          <a:ln w="12700">
            <a:solidFill>
              <a:srgbClr val="B9D9D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370840">
              <a:lnSpc>
                <a:spcPts val="3095"/>
              </a:lnSpc>
            </a:pPr>
            <a:r>
              <a:rPr dirty="0" sz="2600" spc="-5" b="0">
                <a:solidFill>
                  <a:srgbClr val="C00000"/>
                </a:solidFill>
                <a:latin typeface="Cooper Black"/>
                <a:cs typeface="Cooper Black"/>
              </a:rPr>
              <a:t>Arterial </a:t>
            </a:r>
            <a:r>
              <a:rPr dirty="0" sz="2600" b="0">
                <a:solidFill>
                  <a:srgbClr val="C00000"/>
                </a:solidFill>
                <a:latin typeface="Cooper Black"/>
                <a:cs typeface="Cooper Black"/>
              </a:rPr>
              <a:t>Pressure </a:t>
            </a:r>
            <a:r>
              <a:rPr dirty="0" sz="2600" spc="5" b="0">
                <a:solidFill>
                  <a:srgbClr val="C00000"/>
                </a:solidFill>
                <a:latin typeface="Cooper Black"/>
                <a:cs typeface="Cooper Black"/>
              </a:rPr>
              <a:t>Changes </a:t>
            </a:r>
            <a:r>
              <a:rPr dirty="0" sz="2600" b="0">
                <a:solidFill>
                  <a:srgbClr val="C00000"/>
                </a:solidFill>
                <a:latin typeface="Cooper Black"/>
                <a:cs typeface="Cooper Black"/>
              </a:rPr>
              <a:t>… 110-130/70-85</a:t>
            </a:r>
            <a:r>
              <a:rPr dirty="0" sz="2600" spc="-360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2600" spc="-5" b="0">
                <a:solidFill>
                  <a:srgbClr val="C00000"/>
                </a:solidFill>
                <a:latin typeface="Cooper Black"/>
                <a:cs typeface="Cooper Black"/>
              </a:rPr>
              <a:t>mmHg</a:t>
            </a:r>
            <a:endParaRPr sz="2600">
              <a:latin typeface="Cooper Black"/>
              <a:cs typeface="Cooper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0" y="4730750"/>
            <a:ext cx="9118600" cy="469900"/>
          </a:xfrm>
          <a:prstGeom prst="rect">
            <a:avLst/>
          </a:prstGeom>
          <a:solidFill>
            <a:srgbClr val="C3E3DB"/>
          </a:solidFill>
          <a:ln w="12700">
            <a:solidFill>
              <a:srgbClr val="B9D9D0"/>
            </a:solidFill>
          </a:ln>
        </p:spPr>
        <p:txBody>
          <a:bodyPr wrap="square" lIns="0" tIns="43180" rIns="0" bIns="0" rtlCol="0" vert="horz">
            <a:spAutoFit/>
          </a:bodyPr>
          <a:lstStyle/>
          <a:p>
            <a:pPr marL="332740">
              <a:lnSpc>
                <a:spcPct val="100000"/>
              </a:lnSpc>
              <a:spcBef>
                <a:spcPts val="340"/>
              </a:spcBef>
            </a:pPr>
            <a:r>
              <a:rPr dirty="0" sz="2300" spc="-10">
                <a:solidFill>
                  <a:srgbClr val="C00000"/>
                </a:solidFill>
                <a:latin typeface="Cooper Black"/>
                <a:cs typeface="Cooper Black"/>
              </a:rPr>
              <a:t>Pulmonary Artery </a:t>
            </a:r>
            <a:r>
              <a:rPr dirty="0" sz="2300" spc="-5">
                <a:solidFill>
                  <a:srgbClr val="C00000"/>
                </a:solidFill>
                <a:latin typeface="Cooper Black"/>
                <a:cs typeface="Cooper Black"/>
              </a:rPr>
              <a:t>Pressure Changes </a:t>
            </a:r>
            <a:r>
              <a:rPr dirty="0" sz="2300">
                <a:solidFill>
                  <a:srgbClr val="C00000"/>
                </a:solidFill>
                <a:latin typeface="Cooper Black"/>
                <a:cs typeface="Cooper Black"/>
              </a:rPr>
              <a:t>… </a:t>
            </a:r>
            <a:r>
              <a:rPr dirty="0" sz="2300" spc="20">
                <a:solidFill>
                  <a:srgbClr val="C00000"/>
                </a:solidFill>
                <a:latin typeface="Cooper Black"/>
                <a:cs typeface="Cooper Black"/>
              </a:rPr>
              <a:t>25-30/4-12</a:t>
            </a:r>
            <a:r>
              <a:rPr dirty="0" sz="2300" spc="-55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2300" spc="-25">
                <a:solidFill>
                  <a:srgbClr val="C00000"/>
                </a:solidFill>
                <a:latin typeface="Cooper Black"/>
                <a:cs typeface="Cooper Black"/>
              </a:rPr>
              <a:t>mmHg</a:t>
            </a:r>
            <a:endParaRPr sz="2300">
              <a:latin typeface="Cooper Black"/>
              <a:cs typeface="Cooper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20366" y="5434939"/>
            <a:ext cx="177800" cy="17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464868" y="5292679"/>
            <a:ext cx="6757670" cy="755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dirty="0" sz="2400" spc="5">
                <a:latin typeface="Calibri"/>
                <a:cs typeface="Calibri"/>
              </a:rPr>
              <a:t>Similar </a:t>
            </a:r>
            <a:r>
              <a:rPr dirty="0" sz="2400" spc="-5">
                <a:latin typeface="Calibri"/>
                <a:cs typeface="Calibri"/>
              </a:rPr>
              <a:t>to aortic </a:t>
            </a:r>
            <a:r>
              <a:rPr dirty="0" sz="2400" spc="-15">
                <a:latin typeface="Calibri"/>
                <a:cs typeface="Calibri"/>
              </a:rPr>
              <a:t>pressure </a:t>
            </a:r>
            <a:r>
              <a:rPr dirty="0" sz="2400" spc="-10">
                <a:latin typeface="Calibri"/>
                <a:cs typeface="Calibri"/>
              </a:rPr>
              <a:t>changes, </a:t>
            </a:r>
            <a:r>
              <a:rPr dirty="0" sz="2400" spc="20">
                <a:latin typeface="Calibri"/>
                <a:cs typeface="Calibri"/>
              </a:rPr>
              <a:t>but </a:t>
            </a:r>
            <a:r>
              <a:rPr dirty="0" sz="2400" spc="5">
                <a:latin typeface="Calibri"/>
                <a:cs typeface="Calibri"/>
              </a:rPr>
              <a:t>with</a:t>
            </a:r>
            <a:r>
              <a:rPr dirty="0" sz="2400" spc="-155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difference  </a:t>
            </a:r>
            <a:r>
              <a:rPr dirty="0" sz="2400" spc="5" b="1">
                <a:latin typeface="Calibri"/>
                <a:cs typeface="Calibri"/>
              </a:rPr>
              <a:t>in</a:t>
            </a:r>
            <a:r>
              <a:rPr dirty="0" sz="2400" spc="-12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magnitude.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35</a:t>
            </a:fld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64664" y="3766718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64664" y="5836816"/>
            <a:ext cx="1778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120264" y="3627018"/>
            <a:ext cx="7583805" cy="2467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-10" b="1">
                <a:latin typeface="Calibri"/>
                <a:cs typeface="Calibri"/>
              </a:rPr>
              <a:t>Results</a:t>
            </a:r>
            <a:r>
              <a:rPr dirty="0" sz="2600" spc="-100" b="1">
                <a:latin typeface="Calibri"/>
                <a:cs typeface="Calibri"/>
              </a:rPr>
              <a:t> </a:t>
            </a:r>
            <a:r>
              <a:rPr dirty="0" sz="2600" spc="-15" b="1">
                <a:latin typeface="Calibri"/>
                <a:cs typeface="Calibri"/>
              </a:rPr>
              <a:t>in:</a:t>
            </a:r>
            <a:endParaRPr sz="2600">
              <a:latin typeface="Calibri"/>
              <a:cs typeface="Calibri"/>
            </a:endParaRPr>
          </a:p>
          <a:p>
            <a:pPr marL="685800" indent="-342900">
              <a:lnSpc>
                <a:spcPct val="100000"/>
              </a:lnSpc>
              <a:spcBef>
                <a:spcPts val="380"/>
              </a:spcBef>
              <a:buClr>
                <a:srgbClr val="C00000"/>
              </a:buClr>
              <a:buSzPct val="119230"/>
              <a:buFont typeface="Malgun Gothic"/>
              <a:buChar char="§"/>
              <a:tabLst>
                <a:tab pos="685800" algn="l"/>
              </a:tabLst>
            </a:pPr>
            <a:r>
              <a:rPr dirty="0" sz="2600" b="1">
                <a:latin typeface="Calibri"/>
                <a:cs typeface="Calibri"/>
              </a:rPr>
              <a:t>3 </a:t>
            </a:r>
            <a:r>
              <a:rPr dirty="0" sz="2600" spc="-10" b="1">
                <a:latin typeface="Calibri"/>
                <a:cs typeface="Calibri"/>
              </a:rPr>
              <a:t>upward </a:t>
            </a:r>
            <a:r>
              <a:rPr dirty="0" sz="2600" spc="-15" b="1">
                <a:latin typeface="Calibri"/>
                <a:cs typeface="Calibri"/>
              </a:rPr>
              <a:t>deflection </a:t>
            </a:r>
            <a:r>
              <a:rPr dirty="0" sz="2600">
                <a:latin typeface="Symbol"/>
                <a:cs typeface="Symbol"/>
              </a:rPr>
              <a:t>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200" spc="15" b="1">
                <a:latin typeface="Arial Black"/>
                <a:cs typeface="Arial Black"/>
              </a:rPr>
              <a:t>a, c, </a:t>
            </a:r>
            <a:r>
              <a:rPr dirty="0" sz="2200" b="1">
                <a:latin typeface="Arial Black"/>
                <a:cs typeface="Arial Black"/>
              </a:rPr>
              <a:t>&amp;</a:t>
            </a:r>
            <a:r>
              <a:rPr dirty="0" sz="2200" spc="-90" b="1">
                <a:latin typeface="Arial Black"/>
                <a:cs typeface="Arial Black"/>
              </a:rPr>
              <a:t> </a:t>
            </a:r>
            <a:r>
              <a:rPr dirty="0" sz="2200" b="1">
                <a:latin typeface="Arial Black"/>
                <a:cs typeface="Arial Black"/>
              </a:rPr>
              <a:t>v</a:t>
            </a:r>
            <a:endParaRPr sz="2200">
              <a:latin typeface="Arial Black"/>
              <a:cs typeface="Arial Black"/>
            </a:endParaRPr>
          </a:p>
          <a:p>
            <a:pPr marL="723900">
              <a:lnSpc>
                <a:spcPct val="100000"/>
              </a:lnSpc>
              <a:spcBef>
                <a:spcPts val="1080"/>
              </a:spcBef>
            </a:pPr>
            <a:r>
              <a:rPr dirty="0" sz="2100">
                <a:solidFill>
                  <a:srgbClr val="003366"/>
                </a:solidFill>
                <a:latin typeface="Courier New"/>
                <a:cs typeface="Courier New"/>
              </a:rPr>
              <a:t>o</a:t>
            </a:r>
            <a:r>
              <a:rPr dirty="0" sz="2100" spc="-635">
                <a:solidFill>
                  <a:srgbClr val="003366"/>
                </a:solidFill>
                <a:latin typeface="Courier New"/>
                <a:cs typeface="Courier New"/>
              </a:rPr>
              <a:t> </a:t>
            </a:r>
            <a:r>
              <a:rPr dirty="0" sz="2200">
                <a:latin typeface="Calibri"/>
                <a:cs typeface="Calibri"/>
              </a:rPr>
              <a:t>2 </a:t>
            </a:r>
            <a:r>
              <a:rPr dirty="0" sz="2200" spc="15">
                <a:latin typeface="Calibri"/>
                <a:cs typeface="Calibri"/>
              </a:rPr>
              <a:t>components </a:t>
            </a:r>
            <a:r>
              <a:rPr dirty="0" sz="2200" spc="-5">
                <a:latin typeface="Calibri"/>
                <a:cs typeface="Calibri"/>
              </a:rPr>
              <a:t>in </a:t>
            </a:r>
            <a:r>
              <a:rPr dirty="0" sz="2200">
                <a:latin typeface="Calibri"/>
                <a:cs typeface="Calibri"/>
              </a:rPr>
              <a:t>each </a:t>
            </a:r>
            <a:r>
              <a:rPr dirty="0" sz="2200" spc="15">
                <a:latin typeface="Calibri"/>
                <a:cs typeface="Calibri"/>
              </a:rPr>
              <a:t>wave: </a:t>
            </a:r>
            <a:r>
              <a:rPr dirty="0" sz="2200">
                <a:latin typeface="Calibri"/>
                <a:cs typeface="Calibri"/>
              </a:rPr>
              <a:t>+ve </a:t>
            </a:r>
            <a:r>
              <a:rPr dirty="0" sz="2200" spc="15">
                <a:latin typeface="Calibri"/>
                <a:cs typeface="Calibri"/>
              </a:rPr>
              <a:t>(</a:t>
            </a:r>
            <a:r>
              <a:rPr dirty="0" sz="2200" spc="15">
                <a:latin typeface="Symbol"/>
                <a:cs typeface="Symbol"/>
              </a:rPr>
              <a:t></a:t>
            </a:r>
            <a:r>
              <a:rPr dirty="0" sz="2200" spc="15">
                <a:latin typeface="Times New Roman"/>
                <a:cs typeface="Times New Roman"/>
              </a:rPr>
              <a:t> </a:t>
            </a:r>
            <a:r>
              <a:rPr dirty="0" sz="2200" spc="45">
                <a:latin typeface="Calibri"/>
                <a:cs typeface="Calibri"/>
              </a:rPr>
              <a:t>press),-ve </a:t>
            </a:r>
            <a:r>
              <a:rPr dirty="0" sz="2200" spc="15">
                <a:latin typeface="Calibri"/>
                <a:cs typeface="Calibri"/>
              </a:rPr>
              <a:t>(</a:t>
            </a:r>
            <a:r>
              <a:rPr dirty="0" sz="2200" spc="15">
                <a:latin typeface="Symbol"/>
                <a:cs typeface="Symbol"/>
              </a:rPr>
              <a:t></a:t>
            </a:r>
            <a:r>
              <a:rPr dirty="0" sz="2200" spc="15">
                <a:latin typeface="Times New Roman"/>
                <a:cs typeface="Times New Roman"/>
              </a:rPr>
              <a:t> </a:t>
            </a:r>
            <a:r>
              <a:rPr dirty="0" sz="2200" spc="25">
                <a:latin typeface="Calibri"/>
                <a:cs typeface="Calibri"/>
              </a:rPr>
              <a:t>press)</a:t>
            </a:r>
            <a:endParaRPr sz="2200">
              <a:latin typeface="Calibri"/>
              <a:cs typeface="Calibri"/>
            </a:endParaRPr>
          </a:p>
          <a:p>
            <a:pPr marL="685800" indent="-342900">
              <a:lnSpc>
                <a:spcPct val="100000"/>
              </a:lnSpc>
              <a:spcBef>
                <a:spcPts val="60"/>
              </a:spcBef>
              <a:buClr>
                <a:srgbClr val="C00000"/>
              </a:buClr>
              <a:buSzPct val="119230"/>
              <a:buFont typeface="Malgun Gothic"/>
              <a:buChar char="§"/>
              <a:tabLst>
                <a:tab pos="685800" algn="l"/>
              </a:tabLst>
            </a:pPr>
            <a:r>
              <a:rPr dirty="0" sz="2600" b="1">
                <a:latin typeface="Calibri"/>
                <a:cs typeface="Calibri"/>
              </a:rPr>
              <a:t>2 </a:t>
            </a:r>
            <a:r>
              <a:rPr dirty="0" sz="2600" spc="-10" b="1">
                <a:latin typeface="Calibri"/>
                <a:cs typeface="Calibri"/>
              </a:rPr>
              <a:t>downward </a:t>
            </a:r>
            <a:r>
              <a:rPr dirty="0" sz="2600" spc="-15" b="1">
                <a:latin typeface="Calibri"/>
                <a:cs typeface="Calibri"/>
              </a:rPr>
              <a:t>deflection </a:t>
            </a:r>
            <a:r>
              <a:rPr dirty="0" sz="2600">
                <a:latin typeface="Symbol"/>
                <a:cs typeface="Symbol"/>
              </a:rPr>
              <a:t>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200" b="1">
                <a:latin typeface="Arial Black"/>
                <a:cs typeface="Arial Black"/>
              </a:rPr>
              <a:t>x &amp;</a:t>
            </a:r>
            <a:r>
              <a:rPr dirty="0" sz="2200" spc="55" b="1">
                <a:latin typeface="Arial Black"/>
                <a:cs typeface="Arial Black"/>
              </a:rPr>
              <a:t> </a:t>
            </a:r>
            <a:r>
              <a:rPr dirty="0" sz="2200" b="1">
                <a:latin typeface="Arial Black"/>
                <a:cs typeface="Arial Black"/>
              </a:rPr>
              <a:t>y</a:t>
            </a:r>
            <a:endParaRPr sz="2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400" spc="20">
                <a:latin typeface="Calibri"/>
                <a:cs typeface="Calibri"/>
              </a:rPr>
              <a:t>The </a:t>
            </a:r>
            <a:r>
              <a:rPr dirty="0" sz="2400">
                <a:latin typeface="Calibri"/>
                <a:cs typeface="Calibri"/>
              </a:rPr>
              <a:t>3 </a:t>
            </a:r>
            <a:r>
              <a:rPr dirty="0" sz="2400" spc="-15">
                <a:latin typeface="Calibri"/>
                <a:cs typeface="Calibri"/>
              </a:rPr>
              <a:t>wave </a:t>
            </a:r>
            <a:r>
              <a:rPr dirty="0" sz="2400" spc="-30">
                <a:latin typeface="Calibri"/>
                <a:cs typeface="Calibri"/>
              </a:rPr>
              <a:t>(a, </a:t>
            </a:r>
            <a:r>
              <a:rPr dirty="0" sz="2400" spc="-10">
                <a:latin typeface="Calibri"/>
                <a:cs typeface="Calibri"/>
              </a:rPr>
              <a:t>c, </a:t>
            </a:r>
            <a:r>
              <a:rPr dirty="0" sz="2400">
                <a:latin typeface="Calibri"/>
                <a:cs typeface="Calibri"/>
              </a:rPr>
              <a:t>&amp; </a:t>
            </a:r>
            <a:r>
              <a:rPr dirty="0" sz="2400" spc="5">
                <a:latin typeface="Calibri"/>
                <a:cs typeface="Calibri"/>
              </a:rPr>
              <a:t>v) </a:t>
            </a:r>
            <a:r>
              <a:rPr dirty="0" sz="2400" spc="-30">
                <a:latin typeface="Calibri"/>
                <a:cs typeface="Calibri"/>
              </a:rPr>
              <a:t>are </a:t>
            </a:r>
            <a:r>
              <a:rPr dirty="0" sz="2400" spc="5">
                <a:latin typeface="Calibri"/>
                <a:cs typeface="Calibri"/>
              </a:rPr>
              <a:t>equal </a:t>
            </a:r>
            <a:r>
              <a:rPr dirty="0" sz="2400" spc="-5">
                <a:latin typeface="Calibri"/>
                <a:cs typeface="Calibri"/>
              </a:rPr>
              <a:t>to </a:t>
            </a:r>
            <a:r>
              <a:rPr dirty="0" sz="2400" spc="-15">
                <a:latin typeface="Calibri"/>
                <a:cs typeface="Calibri"/>
              </a:rPr>
              <a:t>ONE cardiac </a:t>
            </a:r>
            <a:r>
              <a:rPr dirty="0" sz="2400" spc="5">
                <a:latin typeface="Calibri"/>
                <a:cs typeface="Calibri"/>
              </a:rPr>
              <a:t>cycle </a:t>
            </a:r>
            <a:r>
              <a:rPr dirty="0" sz="2400">
                <a:latin typeface="Calibri"/>
                <a:cs typeface="Calibri"/>
              </a:rPr>
              <a:t>= </a:t>
            </a:r>
            <a:r>
              <a:rPr dirty="0" sz="2400" spc="-10">
                <a:latin typeface="Calibri"/>
                <a:cs typeface="Calibri"/>
              </a:rPr>
              <a:t>0.8</a:t>
            </a:r>
            <a:r>
              <a:rPr dirty="0" sz="2400" spc="-8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sec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7400" y="1447800"/>
            <a:ext cx="7721600" cy="215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104411" y="1796922"/>
            <a:ext cx="144145" cy="229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333399"/>
                </a:solidFill>
                <a:latin typeface="Arial Black"/>
                <a:cs typeface="Arial Black"/>
              </a:rPr>
              <a:t>x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22746" y="1723364"/>
            <a:ext cx="134620" cy="229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333399"/>
                </a:solidFill>
                <a:latin typeface="Arial Black"/>
                <a:cs typeface="Arial Black"/>
              </a:rPr>
              <a:t>y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0050" y="768350"/>
            <a:ext cx="8743950" cy="482600"/>
          </a:xfrm>
          <a:custGeom>
            <a:avLst/>
            <a:gdLst/>
            <a:ahLst/>
            <a:cxnLst/>
            <a:rect l="l" t="t" r="r" b="b"/>
            <a:pathLst>
              <a:path w="8743950" h="482600">
                <a:moveTo>
                  <a:pt x="0" y="482600"/>
                </a:moveTo>
                <a:lnTo>
                  <a:pt x="8743950" y="482600"/>
                </a:lnTo>
                <a:lnTo>
                  <a:pt x="8743950" y="0"/>
                </a:lnTo>
                <a:lnTo>
                  <a:pt x="0" y="0"/>
                </a:lnTo>
                <a:lnTo>
                  <a:pt x="0" y="48260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0050" y="762000"/>
            <a:ext cx="8743950" cy="12700"/>
          </a:xfrm>
          <a:custGeom>
            <a:avLst/>
            <a:gdLst/>
            <a:ahLst/>
            <a:cxnLst/>
            <a:rect l="l" t="t" r="r" b="b"/>
            <a:pathLst>
              <a:path w="8743950" h="12700">
                <a:moveTo>
                  <a:pt x="0" y="0"/>
                </a:moveTo>
                <a:lnTo>
                  <a:pt x="8743949" y="0"/>
                </a:lnTo>
                <a:lnTo>
                  <a:pt x="874394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B9D9D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00050" y="768350"/>
            <a:ext cx="8743950" cy="482600"/>
          </a:xfrm>
          <a:custGeom>
            <a:avLst/>
            <a:gdLst/>
            <a:ahLst/>
            <a:cxnLst/>
            <a:rect l="l" t="t" r="r" b="b"/>
            <a:pathLst>
              <a:path w="8743950" h="482600">
                <a:moveTo>
                  <a:pt x="8743949" y="482600"/>
                </a:moveTo>
                <a:lnTo>
                  <a:pt x="0" y="482600"/>
                </a:lnTo>
                <a:lnTo>
                  <a:pt x="0" y="0"/>
                </a:lnTo>
              </a:path>
            </a:pathLst>
          </a:custGeom>
          <a:ln w="12700">
            <a:solidFill>
              <a:srgbClr val="B9D9D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00050" y="757758"/>
            <a:ext cx="8743950" cy="4933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131695">
              <a:lnSpc>
                <a:spcPct val="100000"/>
              </a:lnSpc>
            </a:pPr>
            <a:r>
              <a:rPr dirty="0" sz="2800" spc="-20" b="0">
                <a:solidFill>
                  <a:srgbClr val="C00000"/>
                </a:solidFill>
                <a:latin typeface="Cooper Black"/>
                <a:cs typeface="Cooper Black"/>
              </a:rPr>
              <a:t>Atrial </a:t>
            </a:r>
            <a:r>
              <a:rPr dirty="0" sz="2800" spc="-10" b="0">
                <a:solidFill>
                  <a:srgbClr val="C00000"/>
                </a:solidFill>
                <a:latin typeface="Cooper Black"/>
                <a:cs typeface="Cooper Black"/>
              </a:rPr>
              <a:t>Pressure</a:t>
            </a:r>
            <a:r>
              <a:rPr dirty="0" sz="2800" spc="35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2800" spc="-5" b="0">
                <a:solidFill>
                  <a:srgbClr val="C00000"/>
                </a:solidFill>
                <a:latin typeface="Cooper Black"/>
                <a:cs typeface="Cooper Black"/>
              </a:rPr>
              <a:t>Changes:</a:t>
            </a:r>
            <a:endParaRPr sz="2800">
              <a:latin typeface="Cooper Black"/>
              <a:cs typeface="Cooper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36850" y="1543050"/>
            <a:ext cx="482600" cy="495300"/>
          </a:xfrm>
          <a:custGeom>
            <a:avLst/>
            <a:gdLst/>
            <a:ahLst/>
            <a:cxnLst/>
            <a:rect l="l" t="t" r="r" b="b"/>
            <a:pathLst>
              <a:path w="482600" h="495300">
                <a:moveTo>
                  <a:pt x="0" y="247650"/>
                </a:moveTo>
                <a:lnTo>
                  <a:pt x="4902" y="197740"/>
                </a:lnTo>
                <a:lnTo>
                  <a:pt x="18962" y="151253"/>
                </a:lnTo>
                <a:lnTo>
                  <a:pt x="41210" y="109186"/>
                </a:lnTo>
                <a:lnTo>
                  <a:pt x="70675" y="72535"/>
                </a:lnTo>
                <a:lnTo>
                  <a:pt x="106387" y="42294"/>
                </a:lnTo>
                <a:lnTo>
                  <a:pt x="147375" y="19461"/>
                </a:lnTo>
                <a:lnTo>
                  <a:pt x="192669" y="5031"/>
                </a:lnTo>
                <a:lnTo>
                  <a:pt x="241300" y="0"/>
                </a:lnTo>
                <a:lnTo>
                  <a:pt x="289930" y="5031"/>
                </a:lnTo>
                <a:lnTo>
                  <a:pt x="335224" y="19461"/>
                </a:lnTo>
                <a:lnTo>
                  <a:pt x="376213" y="42294"/>
                </a:lnTo>
                <a:lnTo>
                  <a:pt x="411924" y="72535"/>
                </a:lnTo>
                <a:lnTo>
                  <a:pt x="441389" y="109186"/>
                </a:lnTo>
                <a:lnTo>
                  <a:pt x="463637" y="151253"/>
                </a:lnTo>
                <a:lnTo>
                  <a:pt x="477697" y="197740"/>
                </a:lnTo>
                <a:lnTo>
                  <a:pt x="482600" y="247650"/>
                </a:lnTo>
                <a:lnTo>
                  <a:pt x="477697" y="297560"/>
                </a:lnTo>
                <a:lnTo>
                  <a:pt x="463637" y="344046"/>
                </a:lnTo>
                <a:lnTo>
                  <a:pt x="441389" y="386113"/>
                </a:lnTo>
                <a:lnTo>
                  <a:pt x="411924" y="422765"/>
                </a:lnTo>
                <a:lnTo>
                  <a:pt x="376213" y="453005"/>
                </a:lnTo>
                <a:lnTo>
                  <a:pt x="335224" y="475838"/>
                </a:lnTo>
                <a:lnTo>
                  <a:pt x="289930" y="490268"/>
                </a:lnTo>
                <a:lnTo>
                  <a:pt x="241300" y="495300"/>
                </a:lnTo>
                <a:lnTo>
                  <a:pt x="192669" y="490268"/>
                </a:lnTo>
                <a:lnTo>
                  <a:pt x="147375" y="475838"/>
                </a:lnTo>
                <a:lnTo>
                  <a:pt x="106387" y="453005"/>
                </a:lnTo>
                <a:lnTo>
                  <a:pt x="70675" y="422765"/>
                </a:lnTo>
                <a:lnTo>
                  <a:pt x="41210" y="386113"/>
                </a:lnTo>
                <a:lnTo>
                  <a:pt x="18962" y="344046"/>
                </a:lnTo>
                <a:lnTo>
                  <a:pt x="4902" y="297560"/>
                </a:lnTo>
                <a:lnTo>
                  <a:pt x="0" y="247650"/>
                </a:lnTo>
                <a:close/>
              </a:path>
            </a:pathLst>
          </a:custGeom>
          <a:ln w="635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359150" y="1466850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495300" h="495300">
                <a:moveTo>
                  <a:pt x="0" y="247650"/>
                </a:moveTo>
                <a:lnTo>
                  <a:pt x="5031" y="197740"/>
                </a:lnTo>
                <a:lnTo>
                  <a:pt x="19461" y="151253"/>
                </a:lnTo>
                <a:lnTo>
                  <a:pt x="42294" y="109186"/>
                </a:lnTo>
                <a:lnTo>
                  <a:pt x="72535" y="72535"/>
                </a:lnTo>
                <a:lnTo>
                  <a:pt x="109186" y="42294"/>
                </a:lnTo>
                <a:lnTo>
                  <a:pt x="151253" y="19461"/>
                </a:lnTo>
                <a:lnTo>
                  <a:pt x="197740" y="5031"/>
                </a:lnTo>
                <a:lnTo>
                  <a:pt x="247650" y="0"/>
                </a:lnTo>
                <a:lnTo>
                  <a:pt x="297560" y="5031"/>
                </a:lnTo>
                <a:lnTo>
                  <a:pt x="344046" y="19461"/>
                </a:lnTo>
                <a:lnTo>
                  <a:pt x="386113" y="42294"/>
                </a:lnTo>
                <a:lnTo>
                  <a:pt x="422765" y="72535"/>
                </a:lnTo>
                <a:lnTo>
                  <a:pt x="453005" y="109186"/>
                </a:lnTo>
                <a:lnTo>
                  <a:pt x="475838" y="151253"/>
                </a:lnTo>
                <a:lnTo>
                  <a:pt x="490268" y="197740"/>
                </a:lnTo>
                <a:lnTo>
                  <a:pt x="495300" y="247650"/>
                </a:lnTo>
                <a:lnTo>
                  <a:pt x="490268" y="297560"/>
                </a:lnTo>
                <a:lnTo>
                  <a:pt x="475838" y="344046"/>
                </a:lnTo>
                <a:lnTo>
                  <a:pt x="453005" y="386113"/>
                </a:lnTo>
                <a:lnTo>
                  <a:pt x="422765" y="422765"/>
                </a:lnTo>
                <a:lnTo>
                  <a:pt x="386113" y="453005"/>
                </a:lnTo>
                <a:lnTo>
                  <a:pt x="344046" y="475838"/>
                </a:lnTo>
                <a:lnTo>
                  <a:pt x="297560" y="490268"/>
                </a:lnTo>
                <a:lnTo>
                  <a:pt x="247650" y="495300"/>
                </a:lnTo>
                <a:lnTo>
                  <a:pt x="197740" y="490268"/>
                </a:lnTo>
                <a:lnTo>
                  <a:pt x="151253" y="475838"/>
                </a:lnTo>
                <a:lnTo>
                  <a:pt x="109186" y="453005"/>
                </a:lnTo>
                <a:lnTo>
                  <a:pt x="72535" y="422765"/>
                </a:lnTo>
                <a:lnTo>
                  <a:pt x="42294" y="386113"/>
                </a:lnTo>
                <a:lnTo>
                  <a:pt x="19461" y="344046"/>
                </a:lnTo>
                <a:lnTo>
                  <a:pt x="5031" y="297560"/>
                </a:lnTo>
                <a:lnTo>
                  <a:pt x="0" y="247650"/>
                </a:lnTo>
                <a:close/>
              </a:path>
            </a:pathLst>
          </a:custGeom>
          <a:ln w="635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073650" y="1581150"/>
            <a:ext cx="482600" cy="495300"/>
          </a:xfrm>
          <a:custGeom>
            <a:avLst/>
            <a:gdLst/>
            <a:ahLst/>
            <a:cxnLst/>
            <a:rect l="l" t="t" r="r" b="b"/>
            <a:pathLst>
              <a:path w="482600" h="495300">
                <a:moveTo>
                  <a:pt x="0" y="247650"/>
                </a:moveTo>
                <a:lnTo>
                  <a:pt x="4902" y="197740"/>
                </a:lnTo>
                <a:lnTo>
                  <a:pt x="18962" y="151253"/>
                </a:lnTo>
                <a:lnTo>
                  <a:pt x="41210" y="109186"/>
                </a:lnTo>
                <a:lnTo>
                  <a:pt x="70675" y="72535"/>
                </a:lnTo>
                <a:lnTo>
                  <a:pt x="106387" y="42294"/>
                </a:lnTo>
                <a:lnTo>
                  <a:pt x="147375" y="19461"/>
                </a:lnTo>
                <a:lnTo>
                  <a:pt x="192669" y="5031"/>
                </a:lnTo>
                <a:lnTo>
                  <a:pt x="241300" y="0"/>
                </a:lnTo>
                <a:lnTo>
                  <a:pt x="289930" y="5031"/>
                </a:lnTo>
                <a:lnTo>
                  <a:pt x="335224" y="19461"/>
                </a:lnTo>
                <a:lnTo>
                  <a:pt x="376213" y="42294"/>
                </a:lnTo>
                <a:lnTo>
                  <a:pt x="411924" y="72535"/>
                </a:lnTo>
                <a:lnTo>
                  <a:pt x="441389" y="109186"/>
                </a:lnTo>
                <a:lnTo>
                  <a:pt x="463637" y="151253"/>
                </a:lnTo>
                <a:lnTo>
                  <a:pt x="477697" y="197740"/>
                </a:lnTo>
                <a:lnTo>
                  <a:pt x="482600" y="247650"/>
                </a:lnTo>
                <a:lnTo>
                  <a:pt x="477697" y="297560"/>
                </a:lnTo>
                <a:lnTo>
                  <a:pt x="463637" y="344046"/>
                </a:lnTo>
                <a:lnTo>
                  <a:pt x="441389" y="386113"/>
                </a:lnTo>
                <a:lnTo>
                  <a:pt x="411924" y="422765"/>
                </a:lnTo>
                <a:lnTo>
                  <a:pt x="376213" y="453005"/>
                </a:lnTo>
                <a:lnTo>
                  <a:pt x="335224" y="475838"/>
                </a:lnTo>
                <a:lnTo>
                  <a:pt x="289930" y="490268"/>
                </a:lnTo>
                <a:lnTo>
                  <a:pt x="241300" y="495300"/>
                </a:lnTo>
                <a:lnTo>
                  <a:pt x="192669" y="490268"/>
                </a:lnTo>
                <a:lnTo>
                  <a:pt x="147375" y="475838"/>
                </a:lnTo>
                <a:lnTo>
                  <a:pt x="106387" y="453005"/>
                </a:lnTo>
                <a:lnTo>
                  <a:pt x="70675" y="422765"/>
                </a:lnTo>
                <a:lnTo>
                  <a:pt x="41210" y="386113"/>
                </a:lnTo>
                <a:lnTo>
                  <a:pt x="18962" y="344046"/>
                </a:lnTo>
                <a:lnTo>
                  <a:pt x="4902" y="297560"/>
                </a:lnTo>
                <a:lnTo>
                  <a:pt x="0" y="247650"/>
                </a:lnTo>
                <a:close/>
              </a:path>
            </a:pathLst>
          </a:custGeom>
          <a:ln w="635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905250" y="1695450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495300" h="495300">
                <a:moveTo>
                  <a:pt x="0" y="247650"/>
                </a:moveTo>
                <a:lnTo>
                  <a:pt x="5031" y="197740"/>
                </a:lnTo>
                <a:lnTo>
                  <a:pt x="19461" y="151253"/>
                </a:lnTo>
                <a:lnTo>
                  <a:pt x="42294" y="109186"/>
                </a:lnTo>
                <a:lnTo>
                  <a:pt x="72535" y="72535"/>
                </a:lnTo>
                <a:lnTo>
                  <a:pt x="109186" y="42294"/>
                </a:lnTo>
                <a:lnTo>
                  <a:pt x="151253" y="19461"/>
                </a:lnTo>
                <a:lnTo>
                  <a:pt x="197740" y="5031"/>
                </a:lnTo>
                <a:lnTo>
                  <a:pt x="247650" y="0"/>
                </a:lnTo>
                <a:lnTo>
                  <a:pt x="297560" y="5031"/>
                </a:lnTo>
                <a:lnTo>
                  <a:pt x="344046" y="19461"/>
                </a:lnTo>
                <a:lnTo>
                  <a:pt x="386113" y="42294"/>
                </a:lnTo>
                <a:lnTo>
                  <a:pt x="422765" y="72535"/>
                </a:lnTo>
                <a:lnTo>
                  <a:pt x="453005" y="109186"/>
                </a:lnTo>
                <a:lnTo>
                  <a:pt x="475838" y="151253"/>
                </a:lnTo>
                <a:lnTo>
                  <a:pt x="490268" y="197740"/>
                </a:lnTo>
                <a:lnTo>
                  <a:pt x="495300" y="247650"/>
                </a:lnTo>
                <a:lnTo>
                  <a:pt x="490268" y="297560"/>
                </a:lnTo>
                <a:lnTo>
                  <a:pt x="475838" y="344046"/>
                </a:lnTo>
                <a:lnTo>
                  <a:pt x="453005" y="386113"/>
                </a:lnTo>
                <a:lnTo>
                  <a:pt x="422765" y="422765"/>
                </a:lnTo>
                <a:lnTo>
                  <a:pt x="386113" y="453005"/>
                </a:lnTo>
                <a:lnTo>
                  <a:pt x="344046" y="475838"/>
                </a:lnTo>
                <a:lnTo>
                  <a:pt x="297560" y="490268"/>
                </a:lnTo>
                <a:lnTo>
                  <a:pt x="247650" y="495300"/>
                </a:lnTo>
                <a:lnTo>
                  <a:pt x="197740" y="490268"/>
                </a:lnTo>
                <a:lnTo>
                  <a:pt x="151253" y="475838"/>
                </a:lnTo>
                <a:lnTo>
                  <a:pt x="109186" y="453005"/>
                </a:lnTo>
                <a:lnTo>
                  <a:pt x="72535" y="422765"/>
                </a:lnTo>
                <a:lnTo>
                  <a:pt x="42294" y="386113"/>
                </a:lnTo>
                <a:lnTo>
                  <a:pt x="19461" y="344046"/>
                </a:lnTo>
                <a:lnTo>
                  <a:pt x="5031" y="297560"/>
                </a:lnTo>
                <a:lnTo>
                  <a:pt x="0" y="247650"/>
                </a:lnTo>
                <a:close/>
              </a:path>
            </a:pathLst>
          </a:custGeom>
          <a:ln w="63500">
            <a:solidFill>
              <a:srgbClr val="3366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657850" y="164465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0" y="254000"/>
                </a:moveTo>
                <a:lnTo>
                  <a:pt x="3989" y="208343"/>
                </a:lnTo>
                <a:lnTo>
                  <a:pt x="15493" y="165371"/>
                </a:lnTo>
                <a:lnTo>
                  <a:pt x="33811" y="125801"/>
                </a:lnTo>
                <a:lnTo>
                  <a:pt x="58244" y="90351"/>
                </a:lnTo>
                <a:lnTo>
                  <a:pt x="88092" y="59737"/>
                </a:lnTo>
                <a:lnTo>
                  <a:pt x="122656" y="34678"/>
                </a:lnTo>
                <a:lnTo>
                  <a:pt x="161237" y="15890"/>
                </a:lnTo>
                <a:lnTo>
                  <a:pt x="203134" y="4092"/>
                </a:lnTo>
                <a:lnTo>
                  <a:pt x="247650" y="0"/>
                </a:lnTo>
                <a:lnTo>
                  <a:pt x="292165" y="4092"/>
                </a:lnTo>
                <a:lnTo>
                  <a:pt x="334063" y="15890"/>
                </a:lnTo>
                <a:lnTo>
                  <a:pt x="372643" y="34678"/>
                </a:lnTo>
                <a:lnTo>
                  <a:pt x="407207" y="59737"/>
                </a:lnTo>
                <a:lnTo>
                  <a:pt x="437055" y="90351"/>
                </a:lnTo>
                <a:lnTo>
                  <a:pt x="461488" y="125801"/>
                </a:lnTo>
                <a:lnTo>
                  <a:pt x="479806" y="165371"/>
                </a:lnTo>
                <a:lnTo>
                  <a:pt x="491310" y="208343"/>
                </a:lnTo>
                <a:lnTo>
                  <a:pt x="495300" y="254000"/>
                </a:lnTo>
                <a:lnTo>
                  <a:pt x="491310" y="299656"/>
                </a:lnTo>
                <a:lnTo>
                  <a:pt x="479806" y="342628"/>
                </a:lnTo>
                <a:lnTo>
                  <a:pt x="461488" y="382198"/>
                </a:lnTo>
                <a:lnTo>
                  <a:pt x="437055" y="417649"/>
                </a:lnTo>
                <a:lnTo>
                  <a:pt x="407207" y="448262"/>
                </a:lnTo>
                <a:lnTo>
                  <a:pt x="372643" y="473321"/>
                </a:lnTo>
                <a:lnTo>
                  <a:pt x="334063" y="492109"/>
                </a:lnTo>
                <a:lnTo>
                  <a:pt x="292165" y="503907"/>
                </a:lnTo>
                <a:lnTo>
                  <a:pt x="247650" y="508000"/>
                </a:lnTo>
                <a:lnTo>
                  <a:pt x="203134" y="503907"/>
                </a:lnTo>
                <a:lnTo>
                  <a:pt x="161237" y="492109"/>
                </a:lnTo>
                <a:lnTo>
                  <a:pt x="122656" y="473321"/>
                </a:lnTo>
                <a:lnTo>
                  <a:pt x="88092" y="448262"/>
                </a:lnTo>
                <a:lnTo>
                  <a:pt x="58244" y="417649"/>
                </a:lnTo>
                <a:lnTo>
                  <a:pt x="33811" y="382198"/>
                </a:lnTo>
                <a:lnTo>
                  <a:pt x="15493" y="342628"/>
                </a:lnTo>
                <a:lnTo>
                  <a:pt x="3989" y="299656"/>
                </a:lnTo>
                <a:lnTo>
                  <a:pt x="0" y="254000"/>
                </a:lnTo>
                <a:close/>
              </a:path>
            </a:pathLst>
          </a:custGeom>
          <a:ln w="63500">
            <a:solidFill>
              <a:srgbClr val="3366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35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45291" y="1783295"/>
            <a:ext cx="165100" cy="16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45291" y="2862795"/>
            <a:ext cx="1651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45291" y="5047195"/>
            <a:ext cx="165100" cy="16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151691" y="1668995"/>
            <a:ext cx="7860030" cy="4808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370965" algn="l"/>
              </a:tabLst>
            </a:pPr>
            <a:r>
              <a:rPr dirty="0" sz="2200" spc="-5">
                <a:latin typeface="Cooper Black"/>
                <a:cs typeface="Cooper Black"/>
              </a:rPr>
              <a:t>‘a’</a:t>
            </a:r>
            <a:r>
              <a:rPr dirty="0" sz="2200" spc="-15">
                <a:latin typeface="Cooper Black"/>
                <a:cs typeface="Cooper Black"/>
              </a:rPr>
              <a:t> </a:t>
            </a:r>
            <a:r>
              <a:rPr dirty="0" sz="2200" spc="-35">
                <a:latin typeface="Cooper Black"/>
                <a:cs typeface="Cooper Black"/>
              </a:rPr>
              <a:t>wave:	</a:t>
            </a:r>
            <a:r>
              <a:rPr dirty="0" sz="2000" spc="-20" b="1">
                <a:latin typeface="Calibri"/>
                <a:cs typeface="Calibri"/>
              </a:rPr>
              <a:t>Atrial</a:t>
            </a:r>
            <a:r>
              <a:rPr dirty="0" sz="2000" spc="-12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systole</a:t>
            </a:r>
            <a:r>
              <a:rPr dirty="0" sz="2000" spc="-5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1320165">
              <a:lnSpc>
                <a:spcPct val="100000"/>
              </a:lnSpc>
              <a:spcBef>
                <a:spcPts val="860"/>
              </a:spcBef>
            </a:pPr>
            <a:r>
              <a:rPr dirty="0" sz="1900" b="1">
                <a:latin typeface="Calibri"/>
                <a:cs typeface="Calibri"/>
              </a:rPr>
              <a:t>↑ </a:t>
            </a:r>
            <a:r>
              <a:rPr dirty="0" sz="1900" spc="-15">
                <a:latin typeface="Calibri"/>
                <a:cs typeface="Calibri"/>
              </a:rPr>
              <a:t>atrial </a:t>
            </a:r>
            <a:r>
              <a:rPr dirty="0" sz="1900" spc="-10">
                <a:latin typeface="Calibri"/>
                <a:cs typeface="Calibri"/>
              </a:rPr>
              <a:t>pressure </a:t>
            </a:r>
            <a:r>
              <a:rPr dirty="0" sz="1900" spc="-5">
                <a:latin typeface="Calibri"/>
                <a:cs typeface="Calibri"/>
              </a:rPr>
              <a:t>during </a:t>
            </a:r>
            <a:r>
              <a:rPr dirty="0" sz="1900" spc="-15">
                <a:latin typeface="Calibri"/>
                <a:cs typeface="Calibri"/>
              </a:rPr>
              <a:t>atrial</a:t>
            </a:r>
            <a:r>
              <a:rPr dirty="0" sz="1900" spc="130">
                <a:latin typeface="Calibri"/>
                <a:cs typeface="Calibri"/>
              </a:rPr>
              <a:t> </a:t>
            </a:r>
            <a:r>
              <a:rPr dirty="0" sz="1900" spc="-25">
                <a:latin typeface="Calibri"/>
                <a:cs typeface="Calibri"/>
              </a:rPr>
              <a:t>systole.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358265" algn="l"/>
              </a:tabLst>
            </a:pPr>
            <a:r>
              <a:rPr dirty="0" sz="2200" spc="25">
                <a:latin typeface="Cooper Black"/>
                <a:cs typeface="Cooper Black"/>
              </a:rPr>
              <a:t>‘c’</a:t>
            </a:r>
            <a:r>
              <a:rPr dirty="0" sz="2200" spc="-110">
                <a:latin typeface="Cooper Black"/>
                <a:cs typeface="Cooper Black"/>
              </a:rPr>
              <a:t> </a:t>
            </a:r>
            <a:r>
              <a:rPr dirty="0" sz="2200" spc="-35">
                <a:latin typeface="Cooper Black"/>
                <a:cs typeface="Cooper Black"/>
              </a:rPr>
              <a:t>wave:	</a:t>
            </a:r>
            <a:r>
              <a:rPr dirty="0" sz="2000" spc="-10" b="1">
                <a:latin typeface="Calibri"/>
                <a:cs typeface="Calibri"/>
              </a:rPr>
              <a:t>Ventricular</a:t>
            </a:r>
            <a:r>
              <a:rPr dirty="0" sz="2000" spc="-114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systole</a:t>
            </a:r>
            <a:endParaRPr sz="2000">
              <a:latin typeface="Calibri"/>
              <a:cs typeface="Calibri"/>
            </a:endParaRPr>
          </a:p>
          <a:p>
            <a:pPr marL="1142365" marR="527685" indent="-1028700">
              <a:lnSpc>
                <a:spcPct val="113599"/>
              </a:lnSpc>
            </a:pPr>
            <a:r>
              <a:rPr dirty="0" sz="1800">
                <a:solidFill>
                  <a:srgbClr val="003366"/>
                </a:solidFill>
                <a:latin typeface="Courier New"/>
                <a:cs typeface="Courier New"/>
              </a:rPr>
              <a:t>o </a:t>
            </a:r>
            <a:r>
              <a:rPr dirty="0" sz="1900" spc="-50">
                <a:latin typeface="Cooper Black"/>
                <a:cs typeface="Cooper Black"/>
              </a:rPr>
              <a:t>+ve </a:t>
            </a:r>
            <a:r>
              <a:rPr dirty="0" sz="2200">
                <a:latin typeface="Symbol"/>
                <a:cs typeface="Symbol"/>
              </a:rPr>
              <a:t></a:t>
            </a:r>
            <a:r>
              <a:rPr dirty="0" sz="2200">
                <a:latin typeface="Times New Roman"/>
                <a:cs typeface="Times New Roman"/>
              </a:rPr>
              <a:t> </a:t>
            </a:r>
            <a:r>
              <a:rPr dirty="0" sz="1900">
                <a:latin typeface="Calibri"/>
                <a:cs typeface="Calibri"/>
              </a:rPr>
              <a:t>due </a:t>
            </a:r>
            <a:r>
              <a:rPr dirty="0" sz="1900" spc="-20">
                <a:latin typeface="Calibri"/>
                <a:cs typeface="Calibri"/>
              </a:rPr>
              <a:t>to </a:t>
            </a:r>
            <a:r>
              <a:rPr dirty="0" sz="1900" spc="-15">
                <a:latin typeface="Calibri"/>
                <a:cs typeface="Calibri"/>
              </a:rPr>
              <a:t>the bulging </a:t>
            </a:r>
            <a:r>
              <a:rPr dirty="0" sz="1900" spc="-5">
                <a:latin typeface="Calibri"/>
                <a:cs typeface="Calibri"/>
              </a:rPr>
              <a:t>of </a:t>
            </a:r>
            <a:r>
              <a:rPr dirty="0" sz="1900" spc="-60">
                <a:latin typeface="Calibri"/>
                <a:cs typeface="Calibri"/>
              </a:rPr>
              <a:t>AV- </a:t>
            </a:r>
            <a:r>
              <a:rPr dirty="0" sz="1900" spc="20">
                <a:latin typeface="Calibri"/>
                <a:cs typeface="Calibri"/>
              </a:rPr>
              <a:t>vs </a:t>
            </a:r>
            <a:r>
              <a:rPr dirty="0" sz="1900" spc="-20">
                <a:latin typeface="Calibri"/>
                <a:cs typeface="Calibri"/>
              </a:rPr>
              <a:t>into </a:t>
            </a:r>
            <a:r>
              <a:rPr dirty="0" sz="1900" spc="-15">
                <a:latin typeface="Calibri"/>
                <a:cs typeface="Calibri"/>
              </a:rPr>
              <a:t>the atria </a:t>
            </a:r>
            <a:r>
              <a:rPr dirty="0" sz="1900" spc="-5">
                <a:latin typeface="Calibri"/>
                <a:cs typeface="Calibri"/>
              </a:rPr>
              <a:t>during </a:t>
            </a:r>
            <a:r>
              <a:rPr dirty="0" sz="1900" spc="-20">
                <a:latin typeface="Calibri"/>
                <a:cs typeface="Calibri"/>
              </a:rPr>
              <a:t>‘isovolumetric  </a:t>
            </a:r>
            <a:r>
              <a:rPr dirty="0" sz="1900" spc="-15">
                <a:latin typeface="Calibri"/>
                <a:cs typeface="Calibri"/>
              </a:rPr>
              <a:t>contraction</a:t>
            </a:r>
            <a:r>
              <a:rPr dirty="0" sz="1900" spc="-55">
                <a:latin typeface="Calibri"/>
                <a:cs typeface="Calibri"/>
              </a:rPr>
              <a:t> </a:t>
            </a:r>
            <a:r>
              <a:rPr dirty="0" sz="1900" spc="-30">
                <a:latin typeface="Calibri"/>
                <a:cs typeface="Calibri"/>
              </a:rPr>
              <a:t>phase.’</a:t>
            </a:r>
            <a:endParaRPr sz="1900">
              <a:latin typeface="Calibri"/>
              <a:cs typeface="Calibri"/>
            </a:endParaRPr>
          </a:p>
          <a:p>
            <a:pPr marL="1092200" marR="5080" indent="-977900">
              <a:lnSpc>
                <a:spcPct val="117400"/>
              </a:lnSpc>
              <a:spcBef>
                <a:spcPts val="360"/>
              </a:spcBef>
              <a:buClr>
                <a:srgbClr val="003366"/>
              </a:buClr>
              <a:buSzPct val="94736"/>
              <a:buFont typeface="Courier New"/>
              <a:buChar char="o"/>
              <a:tabLst>
                <a:tab pos="381000" algn="l"/>
              </a:tabLst>
            </a:pPr>
            <a:r>
              <a:rPr dirty="0" sz="1900" spc="-45">
                <a:latin typeface="Cooper Black"/>
                <a:cs typeface="Cooper Black"/>
              </a:rPr>
              <a:t>-ve </a:t>
            </a:r>
            <a:r>
              <a:rPr dirty="0" sz="2200">
                <a:latin typeface="Symbol"/>
                <a:cs typeface="Symbol"/>
              </a:rPr>
              <a:t></a:t>
            </a:r>
            <a:r>
              <a:rPr dirty="0" sz="2200">
                <a:latin typeface="Times New Roman"/>
                <a:cs typeface="Times New Roman"/>
              </a:rPr>
              <a:t> </a:t>
            </a:r>
            <a:r>
              <a:rPr dirty="0" sz="1900">
                <a:latin typeface="Calibri"/>
                <a:cs typeface="Calibri"/>
              </a:rPr>
              <a:t>due </a:t>
            </a:r>
            <a:r>
              <a:rPr dirty="0" sz="1900" spc="-20">
                <a:latin typeface="Calibri"/>
                <a:cs typeface="Calibri"/>
              </a:rPr>
              <a:t>to </a:t>
            </a:r>
            <a:r>
              <a:rPr dirty="0" sz="1900" spc="-15">
                <a:latin typeface="Calibri"/>
                <a:cs typeface="Calibri"/>
              </a:rPr>
              <a:t>the </a:t>
            </a:r>
            <a:r>
              <a:rPr dirty="0" sz="1900" spc="-20">
                <a:latin typeface="Calibri"/>
                <a:cs typeface="Calibri"/>
              </a:rPr>
              <a:t>pulling </a:t>
            </a:r>
            <a:r>
              <a:rPr dirty="0" sz="1900" spc="5">
                <a:latin typeface="Calibri"/>
                <a:cs typeface="Calibri"/>
              </a:rPr>
              <a:t>down </a:t>
            </a:r>
            <a:r>
              <a:rPr dirty="0" sz="1900" spc="-5">
                <a:latin typeface="Calibri"/>
                <a:cs typeface="Calibri"/>
              </a:rPr>
              <a:t>of </a:t>
            </a:r>
            <a:r>
              <a:rPr dirty="0" sz="1900" spc="-15">
                <a:latin typeface="Calibri"/>
                <a:cs typeface="Calibri"/>
              </a:rPr>
              <a:t>the atrial </a:t>
            </a:r>
            <a:r>
              <a:rPr dirty="0" sz="1900" spc="-20">
                <a:latin typeface="Calibri"/>
                <a:cs typeface="Calibri"/>
              </a:rPr>
              <a:t>muscle </a:t>
            </a:r>
            <a:r>
              <a:rPr dirty="0" sz="1900">
                <a:latin typeface="Calibri"/>
                <a:cs typeface="Calibri"/>
              </a:rPr>
              <a:t>&amp; </a:t>
            </a:r>
            <a:r>
              <a:rPr dirty="0" sz="1900" spc="-50">
                <a:latin typeface="Calibri"/>
                <a:cs typeface="Calibri"/>
              </a:rPr>
              <a:t>AV </a:t>
            </a:r>
            <a:r>
              <a:rPr dirty="0" sz="1900" spc="-10">
                <a:latin typeface="Calibri"/>
                <a:cs typeface="Calibri"/>
              </a:rPr>
              <a:t>cusps </a:t>
            </a:r>
            <a:r>
              <a:rPr dirty="0" sz="1900" spc="-5">
                <a:latin typeface="Calibri"/>
                <a:cs typeface="Calibri"/>
              </a:rPr>
              <a:t>during </a:t>
            </a:r>
            <a:r>
              <a:rPr dirty="0" sz="1900">
                <a:latin typeface="Calibri"/>
                <a:cs typeface="Calibri"/>
              </a:rPr>
              <a:t>‘rapid  </a:t>
            </a:r>
            <a:r>
              <a:rPr dirty="0" sz="1900" spc="-20">
                <a:latin typeface="Calibri"/>
                <a:cs typeface="Calibri"/>
              </a:rPr>
              <a:t>ejection </a:t>
            </a:r>
            <a:r>
              <a:rPr dirty="0" sz="1900" spc="-40">
                <a:latin typeface="Calibri"/>
                <a:cs typeface="Calibri"/>
              </a:rPr>
              <a:t>phase’, </a:t>
            </a:r>
            <a:r>
              <a:rPr dirty="0" sz="1900" spc="-20">
                <a:latin typeface="Calibri"/>
                <a:cs typeface="Calibri"/>
              </a:rPr>
              <a:t>resulting in </a:t>
            </a:r>
            <a:r>
              <a:rPr dirty="0" sz="1900" spc="-5" b="1">
                <a:latin typeface="Symbol"/>
                <a:cs typeface="Symbol"/>
              </a:rPr>
              <a:t></a:t>
            </a:r>
            <a:r>
              <a:rPr dirty="0" sz="1900" spc="-5" b="1">
                <a:latin typeface="Times New Roman"/>
                <a:cs typeface="Times New Roman"/>
              </a:rPr>
              <a:t> </a:t>
            </a:r>
            <a:r>
              <a:rPr dirty="0" sz="1900" spc="-15">
                <a:latin typeface="Calibri"/>
                <a:cs typeface="Calibri"/>
              </a:rPr>
              <a:t>atrial</a:t>
            </a:r>
            <a:r>
              <a:rPr dirty="0" sz="1900" spc="365">
                <a:latin typeface="Calibri"/>
                <a:cs typeface="Calibri"/>
              </a:rPr>
              <a:t> </a:t>
            </a:r>
            <a:r>
              <a:rPr dirty="0" sz="1900" spc="-15">
                <a:latin typeface="Calibri"/>
                <a:cs typeface="Calibri"/>
              </a:rPr>
              <a:t>pressure.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03366"/>
              </a:buClr>
              <a:buFont typeface="Courier New"/>
              <a:buChar char="o"/>
            </a:pPr>
            <a:endParaRPr sz="2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200" spc="15">
                <a:latin typeface="Cooper Black"/>
                <a:cs typeface="Cooper Black"/>
              </a:rPr>
              <a:t>‘v’</a:t>
            </a:r>
            <a:r>
              <a:rPr dirty="0" sz="2200" spc="-105">
                <a:latin typeface="Cooper Black"/>
                <a:cs typeface="Cooper Black"/>
              </a:rPr>
              <a:t> </a:t>
            </a:r>
            <a:r>
              <a:rPr dirty="0" sz="2200" spc="-35">
                <a:latin typeface="Cooper Black"/>
                <a:cs typeface="Cooper Black"/>
              </a:rPr>
              <a:t>wave:</a:t>
            </a:r>
            <a:endParaRPr sz="2200">
              <a:latin typeface="Cooper Black"/>
              <a:cs typeface="Cooper Black"/>
            </a:endParaRPr>
          </a:p>
          <a:p>
            <a:pPr marL="1116965" marR="1489710" indent="-1003300">
              <a:lnSpc>
                <a:spcPts val="2800"/>
              </a:lnSpc>
              <a:spcBef>
                <a:spcPts val="219"/>
              </a:spcBef>
            </a:pPr>
            <a:r>
              <a:rPr dirty="0" sz="1600">
                <a:solidFill>
                  <a:srgbClr val="002060"/>
                </a:solidFill>
                <a:latin typeface="Courier New"/>
                <a:cs typeface="Courier New"/>
              </a:rPr>
              <a:t>o </a:t>
            </a:r>
            <a:r>
              <a:rPr dirty="0" sz="1900" spc="-50">
                <a:latin typeface="Cooper Black"/>
                <a:cs typeface="Cooper Black"/>
              </a:rPr>
              <a:t>+ve </a:t>
            </a:r>
            <a:r>
              <a:rPr dirty="0" sz="2200">
                <a:latin typeface="Symbol"/>
                <a:cs typeface="Symbol"/>
              </a:rPr>
              <a:t></a:t>
            </a:r>
            <a:r>
              <a:rPr dirty="0" sz="2200">
                <a:latin typeface="Times New Roman"/>
                <a:cs typeface="Times New Roman"/>
              </a:rPr>
              <a:t> </a:t>
            </a:r>
            <a:r>
              <a:rPr dirty="0" sz="1900" spc="-5" b="1">
                <a:latin typeface="Symbol"/>
                <a:cs typeface="Symbol"/>
              </a:rPr>
              <a:t></a:t>
            </a:r>
            <a:r>
              <a:rPr dirty="0" sz="1900" spc="-5" b="1">
                <a:latin typeface="Times New Roman"/>
                <a:cs typeface="Times New Roman"/>
              </a:rPr>
              <a:t> </a:t>
            </a:r>
            <a:r>
              <a:rPr dirty="0" sz="1900" spc="-10">
                <a:latin typeface="Calibri"/>
                <a:cs typeface="Calibri"/>
              </a:rPr>
              <a:t>Atrial pressure </a:t>
            </a:r>
            <a:r>
              <a:rPr dirty="0" sz="1900" spc="-15" b="1">
                <a:latin typeface="Calibri"/>
                <a:cs typeface="Calibri"/>
              </a:rPr>
              <a:t>due </a:t>
            </a:r>
            <a:r>
              <a:rPr dirty="0" sz="1900" spc="20" b="1">
                <a:latin typeface="Calibri"/>
                <a:cs typeface="Calibri"/>
              </a:rPr>
              <a:t>to </a:t>
            </a:r>
            <a:r>
              <a:rPr dirty="0" sz="1900" spc="-5" b="1">
                <a:latin typeface="Symbol"/>
                <a:cs typeface="Symbol"/>
              </a:rPr>
              <a:t></a:t>
            </a:r>
            <a:r>
              <a:rPr dirty="0" sz="1900" spc="-5" b="1">
                <a:latin typeface="Times New Roman"/>
                <a:cs typeface="Times New Roman"/>
              </a:rPr>
              <a:t> </a:t>
            </a:r>
            <a:r>
              <a:rPr dirty="0" sz="1900" spc="-5" b="1">
                <a:latin typeface="Calibri"/>
                <a:cs typeface="Calibri"/>
              </a:rPr>
              <a:t>venous </a:t>
            </a:r>
            <a:r>
              <a:rPr dirty="0" sz="1900" spc="15" b="1">
                <a:latin typeface="Calibri"/>
                <a:cs typeface="Calibri"/>
              </a:rPr>
              <a:t>return </a:t>
            </a:r>
            <a:r>
              <a:rPr dirty="0" sz="1900" b="1">
                <a:latin typeface="Calibri"/>
                <a:cs typeface="Calibri"/>
              </a:rPr>
              <a:t>(VR) </a:t>
            </a:r>
            <a:r>
              <a:rPr dirty="0" sz="1900" spc="-5">
                <a:latin typeface="Calibri"/>
                <a:cs typeface="Calibri"/>
              </a:rPr>
              <a:t>during  </a:t>
            </a:r>
            <a:r>
              <a:rPr dirty="0" sz="1900" spc="-15">
                <a:latin typeface="Calibri"/>
                <a:cs typeface="Calibri"/>
              </a:rPr>
              <a:t>atrial </a:t>
            </a:r>
            <a:r>
              <a:rPr dirty="0" sz="1900" spc="-30">
                <a:latin typeface="Calibri"/>
                <a:cs typeface="Calibri"/>
              </a:rPr>
              <a:t>diastole.</a:t>
            </a:r>
            <a:endParaRPr sz="1900">
              <a:latin typeface="Calibri"/>
              <a:cs typeface="Calibri"/>
            </a:endParaRPr>
          </a:p>
          <a:p>
            <a:pPr marL="381000" indent="-266700">
              <a:lnSpc>
                <a:spcPct val="100000"/>
              </a:lnSpc>
              <a:spcBef>
                <a:spcPts val="740"/>
              </a:spcBef>
              <a:buClr>
                <a:srgbClr val="003366"/>
              </a:buClr>
              <a:buSzPct val="94736"/>
              <a:buFont typeface="Courier New"/>
              <a:buChar char="o"/>
              <a:tabLst>
                <a:tab pos="381000" algn="l"/>
              </a:tabLst>
            </a:pPr>
            <a:r>
              <a:rPr dirty="0" sz="1900" spc="-45">
                <a:latin typeface="Cooper Black"/>
                <a:cs typeface="Cooper Black"/>
              </a:rPr>
              <a:t>-ve </a:t>
            </a:r>
            <a:r>
              <a:rPr dirty="0" sz="2200">
                <a:latin typeface="Symbol"/>
                <a:cs typeface="Symbol"/>
              </a:rPr>
              <a:t></a:t>
            </a:r>
            <a:r>
              <a:rPr dirty="0" sz="2200">
                <a:latin typeface="Times New Roman"/>
                <a:cs typeface="Times New Roman"/>
              </a:rPr>
              <a:t> </a:t>
            </a:r>
            <a:r>
              <a:rPr dirty="0" sz="1900" spc="-5" b="1">
                <a:latin typeface="Symbol"/>
                <a:cs typeface="Symbol"/>
              </a:rPr>
              <a:t></a:t>
            </a:r>
            <a:r>
              <a:rPr dirty="0" sz="1900" spc="-5" b="1">
                <a:latin typeface="Times New Roman"/>
                <a:cs typeface="Times New Roman"/>
              </a:rPr>
              <a:t> </a:t>
            </a:r>
            <a:r>
              <a:rPr dirty="0" sz="1900" spc="-5" b="1">
                <a:latin typeface="Symbol"/>
                <a:cs typeface="Symbol"/>
              </a:rPr>
              <a:t></a:t>
            </a:r>
            <a:r>
              <a:rPr dirty="0" sz="1900" spc="-5" b="1">
                <a:latin typeface="Times New Roman"/>
                <a:cs typeface="Times New Roman"/>
              </a:rPr>
              <a:t> </a:t>
            </a:r>
            <a:r>
              <a:rPr dirty="0" sz="1900" spc="-15">
                <a:latin typeface="Calibri"/>
                <a:cs typeface="Calibri"/>
              </a:rPr>
              <a:t>atrial </a:t>
            </a:r>
            <a:r>
              <a:rPr dirty="0" sz="1900" spc="-10">
                <a:latin typeface="Calibri"/>
                <a:cs typeface="Calibri"/>
              </a:rPr>
              <a:t>pressure </a:t>
            </a:r>
            <a:r>
              <a:rPr dirty="0" sz="1900" spc="-5">
                <a:latin typeface="Calibri"/>
                <a:cs typeface="Calibri"/>
              </a:rPr>
              <a:t>during </a:t>
            </a:r>
            <a:r>
              <a:rPr dirty="0" sz="1900">
                <a:latin typeface="Calibri"/>
                <a:cs typeface="Calibri"/>
              </a:rPr>
              <a:t>‘rapid </a:t>
            </a:r>
            <a:r>
              <a:rPr dirty="0" sz="1900" spc="-20">
                <a:latin typeface="Calibri"/>
                <a:cs typeface="Calibri"/>
              </a:rPr>
              <a:t>filling</a:t>
            </a:r>
            <a:r>
              <a:rPr dirty="0" sz="1900" spc="-10">
                <a:latin typeface="Calibri"/>
                <a:cs typeface="Calibri"/>
              </a:rPr>
              <a:t> </a:t>
            </a:r>
            <a:r>
              <a:rPr dirty="0" sz="1900" spc="-30">
                <a:latin typeface="Calibri"/>
                <a:cs typeface="Calibri"/>
              </a:rPr>
              <a:t>phase.’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79550" y="844550"/>
            <a:ext cx="6362700" cy="508000"/>
          </a:xfrm>
          <a:prstGeom prst="rect"/>
          <a:solidFill>
            <a:srgbClr val="C3E3DB"/>
          </a:solidFill>
          <a:ln w="12700">
            <a:solidFill>
              <a:srgbClr val="CBD4B9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5"/>
              </a:spcBef>
            </a:pPr>
            <a:r>
              <a:rPr dirty="0" sz="2800" spc="-10" b="0">
                <a:solidFill>
                  <a:srgbClr val="002060"/>
                </a:solidFill>
                <a:latin typeface="Cooper Black"/>
                <a:cs typeface="Cooper Black"/>
              </a:rPr>
              <a:t>Causes </a:t>
            </a:r>
            <a:r>
              <a:rPr dirty="0" sz="2800" spc="5" b="0">
                <a:solidFill>
                  <a:srgbClr val="002060"/>
                </a:solidFill>
                <a:latin typeface="Cooper Black"/>
                <a:cs typeface="Cooper Black"/>
              </a:rPr>
              <a:t>of </a:t>
            </a:r>
            <a:r>
              <a:rPr dirty="0" sz="2800" b="0">
                <a:solidFill>
                  <a:srgbClr val="002060"/>
                </a:solidFill>
                <a:latin typeface="Cooper Black"/>
                <a:cs typeface="Cooper Black"/>
              </a:rPr>
              <a:t>atrial </a:t>
            </a:r>
            <a:r>
              <a:rPr dirty="0" sz="2800" spc="-5" b="0">
                <a:solidFill>
                  <a:srgbClr val="002060"/>
                </a:solidFill>
                <a:latin typeface="Cooper Black"/>
                <a:cs typeface="Cooper Black"/>
              </a:rPr>
              <a:t>pressure</a:t>
            </a:r>
            <a:r>
              <a:rPr dirty="0" sz="2800" spc="-65" b="0">
                <a:solidFill>
                  <a:srgbClr val="002060"/>
                </a:solidFill>
                <a:latin typeface="Cooper Black"/>
                <a:cs typeface="Cooper Black"/>
              </a:rPr>
              <a:t> </a:t>
            </a:r>
            <a:r>
              <a:rPr dirty="0" sz="2800" spc="-45" b="0">
                <a:solidFill>
                  <a:srgbClr val="002060"/>
                </a:solidFill>
                <a:latin typeface="Cooper Black"/>
                <a:cs typeface="Cooper Black"/>
              </a:rPr>
              <a:t>waves</a:t>
            </a:r>
            <a:endParaRPr sz="2800">
              <a:latin typeface="Cooper Black"/>
              <a:cs typeface="Cooper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35</a:t>
            </a:fld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3650" y="920750"/>
            <a:ext cx="7137400" cy="495300"/>
          </a:xfrm>
          <a:prstGeom prst="rect">
            <a:avLst/>
          </a:prstGeom>
          <a:solidFill>
            <a:srgbClr val="C3E3DB"/>
          </a:solidFill>
          <a:ln w="12700">
            <a:solidFill>
              <a:srgbClr val="CBD4B9"/>
            </a:solidFill>
          </a:ln>
        </p:spPr>
        <p:txBody>
          <a:bodyPr wrap="square" lIns="0" tIns="61594" rIns="0" bIns="0" rtlCol="0" vert="horz">
            <a:spAutoFit/>
          </a:bodyPr>
          <a:lstStyle/>
          <a:p>
            <a:pPr marL="386080">
              <a:lnSpc>
                <a:spcPct val="100000"/>
              </a:lnSpc>
              <a:spcBef>
                <a:spcPts val="484"/>
              </a:spcBef>
            </a:pPr>
            <a:r>
              <a:rPr dirty="0" sz="2400" spc="-10">
                <a:solidFill>
                  <a:srgbClr val="002060"/>
                </a:solidFill>
                <a:latin typeface="Cooper Black"/>
                <a:cs typeface="Cooper Black"/>
              </a:rPr>
              <a:t>Causes </a:t>
            </a:r>
            <a:r>
              <a:rPr dirty="0" sz="2400" spc="-25">
                <a:solidFill>
                  <a:srgbClr val="002060"/>
                </a:solidFill>
                <a:latin typeface="Cooper Black"/>
                <a:cs typeface="Cooper Black"/>
              </a:rPr>
              <a:t>of </a:t>
            </a:r>
            <a:r>
              <a:rPr dirty="0" sz="2400" spc="15">
                <a:solidFill>
                  <a:srgbClr val="002060"/>
                </a:solidFill>
                <a:latin typeface="Cooper Black"/>
                <a:cs typeface="Cooper Black"/>
              </a:rPr>
              <a:t>atrial </a:t>
            </a:r>
            <a:r>
              <a:rPr dirty="0" sz="2400" spc="-10">
                <a:solidFill>
                  <a:srgbClr val="002060"/>
                </a:solidFill>
                <a:latin typeface="Cooper Black"/>
                <a:cs typeface="Cooper Black"/>
              </a:rPr>
              <a:t>pressure </a:t>
            </a:r>
            <a:r>
              <a:rPr dirty="0" sz="2400" spc="-25">
                <a:solidFill>
                  <a:srgbClr val="002060"/>
                </a:solidFill>
                <a:latin typeface="Cooper Black"/>
                <a:cs typeface="Cooper Black"/>
              </a:rPr>
              <a:t>waves </a:t>
            </a:r>
            <a:r>
              <a:rPr dirty="0" sz="2400">
                <a:solidFill>
                  <a:srgbClr val="002060"/>
                </a:solidFill>
                <a:latin typeface="Cooper Black"/>
                <a:cs typeface="Cooper Black"/>
              </a:rPr>
              <a:t>…</a:t>
            </a:r>
            <a:r>
              <a:rPr dirty="0" sz="2400" spc="5">
                <a:solidFill>
                  <a:srgbClr val="002060"/>
                </a:solidFill>
                <a:latin typeface="Cooper Black"/>
                <a:cs typeface="Cooper Black"/>
              </a:rPr>
              <a:t> </a:t>
            </a:r>
            <a:r>
              <a:rPr dirty="0" sz="2400" spc="-20">
                <a:solidFill>
                  <a:srgbClr val="002060"/>
                </a:solidFill>
                <a:latin typeface="Cooper Black"/>
                <a:cs typeface="Cooper Black"/>
              </a:rPr>
              <a:t>(Cont.)</a:t>
            </a:r>
            <a:endParaRPr sz="2400">
              <a:latin typeface="Cooper Black"/>
              <a:cs typeface="Cooper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4144" y="1991258"/>
            <a:ext cx="177800" cy="17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14144" y="3591458"/>
            <a:ext cx="190500" cy="190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584045" y="1851558"/>
            <a:ext cx="6320155" cy="2466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r>
              <a:rPr dirty="0" sz="2400" spc="-25">
                <a:latin typeface="Cooper Black"/>
                <a:cs typeface="Cooper Black"/>
              </a:rPr>
              <a:t>‘x’</a:t>
            </a:r>
            <a:r>
              <a:rPr dirty="0" sz="2400">
                <a:latin typeface="Cooper Black"/>
                <a:cs typeface="Cooper Black"/>
              </a:rPr>
              <a:t> </a:t>
            </a:r>
            <a:r>
              <a:rPr dirty="0" sz="2400" spc="5">
                <a:latin typeface="Cooper Black"/>
                <a:cs typeface="Cooper Black"/>
              </a:rPr>
              <a:t>descent:</a:t>
            </a:r>
            <a:endParaRPr sz="2400">
              <a:latin typeface="Cooper Black"/>
              <a:cs typeface="Cooper Black"/>
            </a:endParaRPr>
          </a:p>
          <a:p>
            <a:pPr marL="63500" marR="5080">
              <a:lnSpc>
                <a:spcPct val="100699"/>
              </a:lnSpc>
              <a:spcBef>
                <a:spcPts val="800"/>
              </a:spcBef>
            </a:pPr>
            <a:r>
              <a:rPr dirty="0" sz="2400" spc="-10">
                <a:latin typeface="Calibri"/>
                <a:cs typeface="Calibri"/>
              </a:rPr>
              <a:t>Downward</a:t>
            </a:r>
            <a:r>
              <a:rPr dirty="0" sz="2400" spc="-105">
                <a:latin typeface="Calibri"/>
                <a:cs typeface="Calibri"/>
              </a:rPr>
              <a:t> </a:t>
            </a:r>
            <a:r>
              <a:rPr dirty="0" sz="2400" spc="5">
                <a:latin typeface="Calibri"/>
                <a:cs typeface="Calibri"/>
              </a:rPr>
              <a:t>displacement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 spc="15">
                <a:latin typeface="Calibri"/>
                <a:cs typeface="Calibri"/>
              </a:rPr>
              <a:t>of</a:t>
            </a:r>
            <a:r>
              <a:rPr dirty="0" sz="2400" spc="-75">
                <a:latin typeface="Calibri"/>
                <a:cs typeface="Calibri"/>
              </a:rPr>
              <a:t> </a:t>
            </a:r>
            <a:r>
              <a:rPr dirty="0" sz="2400" spc="-55">
                <a:latin typeface="Calibri"/>
                <a:cs typeface="Calibri"/>
              </a:rPr>
              <a:t>AV-</a:t>
            </a:r>
            <a:r>
              <a:rPr dirty="0" sz="2400" spc="-80">
                <a:latin typeface="Calibri"/>
                <a:cs typeface="Calibri"/>
              </a:rPr>
              <a:t> </a:t>
            </a:r>
            <a:r>
              <a:rPr dirty="0" sz="2400" spc="5">
                <a:latin typeface="Calibri"/>
                <a:cs typeface="Calibri"/>
              </a:rPr>
              <a:t>vs</a:t>
            </a:r>
            <a:r>
              <a:rPr dirty="0" sz="2400" spc="-85">
                <a:latin typeface="Calibri"/>
                <a:cs typeface="Calibri"/>
              </a:rPr>
              <a:t> </a:t>
            </a:r>
            <a:r>
              <a:rPr dirty="0" sz="2400" spc="15">
                <a:latin typeface="Calibri"/>
                <a:cs typeface="Calibri"/>
              </a:rPr>
              <a:t>during</a:t>
            </a:r>
            <a:r>
              <a:rPr dirty="0" sz="2400" spc="-7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‘reduced  </a:t>
            </a:r>
            <a:r>
              <a:rPr dirty="0" sz="2400" spc="10">
                <a:latin typeface="Calibri"/>
                <a:cs typeface="Calibri"/>
              </a:rPr>
              <a:t>ejection</a:t>
            </a:r>
            <a:r>
              <a:rPr dirty="0" sz="2400" spc="-175">
                <a:latin typeface="Calibri"/>
                <a:cs typeface="Calibri"/>
              </a:rPr>
              <a:t> </a:t>
            </a:r>
            <a:r>
              <a:rPr dirty="0" sz="2400" spc="-35">
                <a:latin typeface="Calibri"/>
                <a:cs typeface="Calibri"/>
              </a:rPr>
              <a:t>phase.’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5">
                <a:latin typeface="Cooper Black"/>
                <a:cs typeface="Cooper Black"/>
              </a:rPr>
              <a:t>‘y’ </a:t>
            </a:r>
            <a:r>
              <a:rPr dirty="0" sz="2400" spc="5">
                <a:latin typeface="Cooper Black"/>
                <a:cs typeface="Cooper Black"/>
              </a:rPr>
              <a:t>descent:</a:t>
            </a:r>
            <a:endParaRPr sz="2400">
              <a:latin typeface="Cooper Black"/>
              <a:cs typeface="Cooper Black"/>
            </a:endParaRPr>
          </a:p>
          <a:p>
            <a:pPr marL="50800">
              <a:lnSpc>
                <a:spcPct val="100000"/>
              </a:lnSpc>
              <a:spcBef>
                <a:spcPts val="620"/>
              </a:spcBef>
            </a:pPr>
            <a:r>
              <a:rPr dirty="0" sz="2400" spc="-5" b="1">
                <a:latin typeface="Symbol"/>
                <a:cs typeface="Symbol"/>
              </a:rPr>
              <a:t></a:t>
            </a:r>
            <a:r>
              <a:rPr dirty="0" sz="2400" spc="-5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Symbol"/>
                <a:cs typeface="Symbol"/>
              </a:rPr>
              <a:t></a:t>
            </a:r>
            <a:r>
              <a:rPr dirty="0" sz="2400" spc="-5" b="1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Calibri"/>
                <a:cs typeface="Calibri"/>
              </a:rPr>
              <a:t>atrial </a:t>
            </a:r>
            <a:r>
              <a:rPr dirty="0" sz="2400" spc="-15">
                <a:latin typeface="Calibri"/>
                <a:cs typeface="Calibri"/>
              </a:rPr>
              <a:t>pressure </a:t>
            </a:r>
            <a:r>
              <a:rPr dirty="0" sz="2400" spc="15">
                <a:latin typeface="Calibri"/>
                <a:cs typeface="Calibri"/>
              </a:rPr>
              <a:t>during </a:t>
            </a:r>
            <a:r>
              <a:rPr dirty="0" sz="2400">
                <a:latin typeface="Calibri"/>
                <a:cs typeface="Calibri"/>
              </a:rPr>
              <a:t>‘reduced </a:t>
            </a:r>
            <a:r>
              <a:rPr dirty="0" sz="2400" spc="25">
                <a:latin typeface="Calibri"/>
                <a:cs typeface="Calibri"/>
              </a:rPr>
              <a:t>filling</a:t>
            </a:r>
            <a:r>
              <a:rPr dirty="0" sz="2400" spc="-325">
                <a:latin typeface="Calibri"/>
                <a:cs typeface="Calibri"/>
              </a:rPr>
              <a:t> </a:t>
            </a:r>
            <a:r>
              <a:rPr dirty="0" sz="2400" spc="-35">
                <a:latin typeface="Calibri"/>
                <a:cs typeface="Calibri"/>
              </a:rPr>
              <a:t>phase.’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37</a:t>
            </a:fld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0991" y="4608715"/>
            <a:ext cx="203200" cy="215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100891" y="4494415"/>
            <a:ext cx="7497445" cy="1451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z="2600" spc="-25" b="1">
                <a:latin typeface="Calibri"/>
                <a:cs typeface="Calibri"/>
              </a:rPr>
              <a:t>Similar </a:t>
            </a:r>
            <a:r>
              <a:rPr dirty="0" sz="2600" spc="-15" b="1">
                <a:latin typeface="Calibri"/>
                <a:cs typeface="Calibri"/>
              </a:rPr>
              <a:t>recordings </a:t>
            </a:r>
            <a:r>
              <a:rPr dirty="0" sz="2600" b="1">
                <a:latin typeface="Calibri"/>
                <a:cs typeface="Calibri"/>
              </a:rPr>
              <a:t>of </a:t>
            </a:r>
            <a:r>
              <a:rPr dirty="0" sz="2600" spc="-25" b="1">
                <a:latin typeface="Calibri"/>
                <a:cs typeface="Calibri"/>
              </a:rPr>
              <a:t>transmitted </a:t>
            </a:r>
            <a:r>
              <a:rPr dirty="0" sz="2600" spc="-15" b="1">
                <a:latin typeface="Calibri"/>
                <a:cs typeface="Calibri"/>
              </a:rPr>
              <a:t>delayed </a:t>
            </a:r>
            <a:r>
              <a:rPr dirty="0" sz="2600" spc="-10" b="1">
                <a:latin typeface="Calibri"/>
                <a:cs typeface="Calibri"/>
              </a:rPr>
              <a:t>atrial</a:t>
            </a:r>
            <a:r>
              <a:rPr dirty="0" sz="2600" spc="365" b="1">
                <a:latin typeface="Calibri"/>
                <a:cs typeface="Calibri"/>
              </a:rPr>
              <a:t> </a:t>
            </a:r>
            <a:r>
              <a:rPr dirty="0" sz="2600" spc="-20" b="1">
                <a:latin typeface="Calibri"/>
                <a:cs typeface="Calibri"/>
              </a:rPr>
              <a:t>waves:</a:t>
            </a:r>
            <a:endParaRPr sz="2600">
              <a:latin typeface="Calibri"/>
              <a:cs typeface="Calibri"/>
            </a:endParaRPr>
          </a:p>
          <a:p>
            <a:pPr marL="330200" indent="-317500">
              <a:lnSpc>
                <a:spcPct val="100000"/>
              </a:lnSpc>
              <a:spcBef>
                <a:spcPts val="1180"/>
              </a:spcBef>
              <a:buClr>
                <a:srgbClr val="0070C0"/>
              </a:buClr>
              <a:buFont typeface="Arial"/>
              <a:buChar char="■"/>
              <a:tabLst>
                <a:tab pos="329565" algn="l"/>
                <a:tab pos="330200" algn="l"/>
              </a:tabLst>
            </a:pPr>
            <a:r>
              <a:rPr dirty="0" sz="2400">
                <a:latin typeface="Calibri"/>
                <a:cs typeface="Calibri"/>
              </a:rPr>
              <a:t>3 </a:t>
            </a:r>
            <a:r>
              <a:rPr dirty="0" sz="2400" spc="-10">
                <a:latin typeface="Calibri"/>
                <a:cs typeface="Calibri"/>
              </a:rPr>
              <a:t>upward </a:t>
            </a:r>
            <a:r>
              <a:rPr dirty="0" sz="2400" spc="-20">
                <a:latin typeface="Calibri"/>
                <a:cs typeface="Calibri"/>
              </a:rPr>
              <a:t>waves: </a:t>
            </a:r>
            <a:r>
              <a:rPr dirty="0" sz="2400" spc="-25">
                <a:latin typeface="Calibri"/>
                <a:cs typeface="Calibri"/>
              </a:rPr>
              <a:t>a, </a:t>
            </a:r>
            <a:r>
              <a:rPr dirty="0" sz="2400" spc="-10">
                <a:latin typeface="Calibri"/>
                <a:cs typeface="Calibri"/>
              </a:rPr>
              <a:t>c, </a:t>
            </a:r>
            <a:r>
              <a:rPr dirty="0" sz="2400">
                <a:latin typeface="Calibri"/>
                <a:cs typeface="Calibri"/>
              </a:rPr>
              <a:t>&amp;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v</a:t>
            </a:r>
            <a:endParaRPr sz="2400">
              <a:latin typeface="Calibri"/>
              <a:cs typeface="Calibri"/>
            </a:endParaRPr>
          </a:p>
          <a:p>
            <a:pPr marL="330200" indent="-317500">
              <a:lnSpc>
                <a:spcPct val="100000"/>
              </a:lnSpc>
              <a:spcBef>
                <a:spcPts val="1220"/>
              </a:spcBef>
              <a:buClr>
                <a:srgbClr val="0070C0"/>
              </a:buClr>
              <a:buFont typeface="Arial"/>
              <a:buChar char="■"/>
              <a:tabLst>
                <a:tab pos="329565" algn="l"/>
                <a:tab pos="330200" algn="l"/>
              </a:tabLst>
            </a:pPr>
            <a:r>
              <a:rPr dirty="0" sz="2400">
                <a:latin typeface="Calibri"/>
                <a:cs typeface="Calibri"/>
              </a:rPr>
              <a:t>2 </a:t>
            </a:r>
            <a:r>
              <a:rPr dirty="0" sz="2400" spc="-5">
                <a:latin typeface="Calibri"/>
                <a:cs typeface="Calibri"/>
              </a:rPr>
              <a:t>downward </a:t>
            </a:r>
            <a:r>
              <a:rPr dirty="0" sz="2400" spc="-20">
                <a:latin typeface="Calibri"/>
                <a:cs typeface="Calibri"/>
              </a:rPr>
              <a:t>waves: </a:t>
            </a:r>
            <a:r>
              <a:rPr dirty="0" sz="2400">
                <a:latin typeface="Calibri"/>
                <a:cs typeface="Calibri"/>
              </a:rPr>
              <a:t>x &amp;</a:t>
            </a:r>
            <a:r>
              <a:rPr dirty="0" sz="2400" spc="-16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5000" y="1663700"/>
            <a:ext cx="7861300" cy="265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020502" y="2123338"/>
            <a:ext cx="161290" cy="260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333399"/>
                </a:solidFill>
                <a:latin typeface="Arial Black"/>
                <a:cs typeface="Arial Black"/>
              </a:rPr>
              <a:t>x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06452" y="2051900"/>
            <a:ext cx="149860" cy="260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333399"/>
                </a:solidFill>
                <a:latin typeface="Arial Black"/>
                <a:cs typeface="Arial Black"/>
              </a:rPr>
              <a:t>y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9750" y="704850"/>
            <a:ext cx="7823200" cy="469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39750" y="704850"/>
            <a:ext cx="7823200" cy="469900"/>
          </a:xfrm>
          <a:prstGeom prst="rect"/>
          <a:ln w="12700">
            <a:solidFill>
              <a:srgbClr val="B9D9D0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 marL="1352550">
              <a:lnSpc>
                <a:spcPct val="100000"/>
              </a:lnSpc>
              <a:spcBef>
                <a:spcPts val="30"/>
              </a:spcBef>
            </a:pPr>
            <a:r>
              <a:rPr dirty="0" sz="2600" b="0">
                <a:solidFill>
                  <a:srgbClr val="C00000"/>
                </a:solidFill>
                <a:latin typeface="Cooper Black"/>
                <a:cs typeface="Cooper Black"/>
              </a:rPr>
              <a:t>Jugular </a:t>
            </a:r>
            <a:r>
              <a:rPr dirty="0" sz="2600" spc="-20" b="0">
                <a:solidFill>
                  <a:srgbClr val="C00000"/>
                </a:solidFill>
                <a:latin typeface="Cooper Black"/>
                <a:cs typeface="Cooper Black"/>
              </a:rPr>
              <a:t>venous pulse</a:t>
            </a:r>
            <a:r>
              <a:rPr dirty="0" sz="2600" spc="5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2600" b="0">
                <a:solidFill>
                  <a:srgbClr val="C00000"/>
                </a:solidFill>
                <a:latin typeface="Cooper Black"/>
                <a:cs typeface="Cooper Black"/>
              </a:rPr>
              <a:t>changes:</a:t>
            </a:r>
            <a:endParaRPr sz="2600">
              <a:latin typeface="Cooper Black"/>
              <a:cs typeface="Cooper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81350" y="2241550"/>
            <a:ext cx="482600" cy="495300"/>
          </a:xfrm>
          <a:custGeom>
            <a:avLst/>
            <a:gdLst/>
            <a:ahLst/>
            <a:cxnLst/>
            <a:rect l="l" t="t" r="r" b="b"/>
            <a:pathLst>
              <a:path w="482600" h="495300">
                <a:moveTo>
                  <a:pt x="0" y="247650"/>
                </a:moveTo>
                <a:lnTo>
                  <a:pt x="4902" y="197740"/>
                </a:lnTo>
                <a:lnTo>
                  <a:pt x="18962" y="151253"/>
                </a:lnTo>
                <a:lnTo>
                  <a:pt x="41210" y="109186"/>
                </a:lnTo>
                <a:lnTo>
                  <a:pt x="70675" y="72535"/>
                </a:lnTo>
                <a:lnTo>
                  <a:pt x="106387" y="42294"/>
                </a:lnTo>
                <a:lnTo>
                  <a:pt x="147375" y="19461"/>
                </a:lnTo>
                <a:lnTo>
                  <a:pt x="192669" y="5031"/>
                </a:lnTo>
                <a:lnTo>
                  <a:pt x="241300" y="0"/>
                </a:lnTo>
                <a:lnTo>
                  <a:pt x="289930" y="5031"/>
                </a:lnTo>
                <a:lnTo>
                  <a:pt x="335224" y="19461"/>
                </a:lnTo>
                <a:lnTo>
                  <a:pt x="376213" y="42294"/>
                </a:lnTo>
                <a:lnTo>
                  <a:pt x="411924" y="72535"/>
                </a:lnTo>
                <a:lnTo>
                  <a:pt x="441389" y="109186"/>
                </a:lnTo>
                <a:lnTo>
                  <a:pt x="463637" y="151253"/>
                </a:lnTo>
                <a:lnTo>
                  <a:pt x="477697" y="197740"/>
                </a:lnTo>
                <a:lnTo>
                  <a:pt x="482600" y="247650"/>
                </a:lnTo>
                <a:lnTo>
                  <a:pt x="477697" y="297560"/>
                </a:lnTo>
                <a:lnTo>
                  <a:pt x="463637" y="344046"/>
                </a:lnTo>
                <a:lnTo>
                  <a:pt x="441389" y="386113"/>
                </a:lnTo>
                <a:lnTo>
                  <a:pt x="411924" y="422765"/>
                </a:lnTo>
                <a:lnTo>
                  <a:pt x="376213" y="453005"/>
                </a:lnTo>
                <a:lnTo>
                  <a:pt x="335224" y="475838"/>
                </a:lnTo>
                <a:lnTo>
                  <a:pt x="289930" y="490268"/>
                </a:lnTo>
                <a:lnTo>
                  <a:pt x="241300" y="495300"/>
                </a:lnTo>
                <a:lnTo>
                  <a:pt x="192669" y="490268"/>
                </a:lnTo>
                <a:lnTo>
                  <a:pt x="147375" y="475838"/>
                </a:lnTo>
                <a:lnTo>
                  <a:pt x="106387" y="453005"/>
                </a:lnTo>
                <a:lnTo>
                  <a:pt x="70675" y="422765"/>
                </a:lnTo>
                <a:lnTo>
                  <a:pt x="41210" y="386113"/>
                </a:lnTo>
                <a:lnTo>
                  <a:pt x="18962" y="344046"/>
                </a:lnTo>
                <a:lnTo>
                  <a:pt x="4902" y="297560"/>
                </a:lnTo>
                <a:lnTo>
                  <a:pt x="0" y="247650"/>
                </a:lnTo>
                <a:close/>
              </a:path>
            </a:pathLst>
          </a:custGeom>
          <a:ln w="635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714750" y="2343150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495300" h="495300">
                <a:moveTo>
                  <a:pt x="0" y="247650"/>
                </a:moveTo>
                <a:lnTo>
                  <a:pt x="5031" y="197740"/>
                </a:lnTo>
                <a:lnTo>
                  <a:pt x="19461" y="151253"/>
                </a:lnTo>
                <a:lnTo>
                  <a:pt x="42294" y="109186"/>
                </a:lnTo>
                <a:lnTo>
                  <a:pt x="72535" y="72535"/>
                </a:lnTo>
                <a:lnTo>
                  <a:pt x="109186" y="42294"/>
                </a:lnTo>
                <a:lnTo>
                  <a:pt x="151253" y="19461"/>
                </a:lnTo>
                <a:lnTo>
                  <a:pt x="197740" y="5031"/>
                </a:lnTo>
                <a:lnTo>
                  <a:pt x="247650" y="0"/>
                </a:lnTo>
                <a:lnTo>
                  <a:pt x="297560" y="5031"/>
                </a:lnTo>
                <a:lnTo>
                  <a:pt x="344046" y="19461"/>
                </a:lnTo>
                <a:lnTo>
                  <a:pt x="386113" y="42294"/>
                </a:lnTo>
                <a:lnTo>
                  <a:pt x="422765" y="72535"/>
                </a:lnTo>
                <a:lnTo>
                  <a:pt x="453005" y="109186"/>
                </a:lnTo>
                <a:lnTo>
                  <a:pt x="475838" y="151253"/>
                </a:lnTo>
                <a:lnTo>
                  <a:pt x="490268" y="197740"/>
                </a:lnTo>
                <a:lnTo>
                  <a:pt x="495300" y="247650"/>
                </a:lnTo>
                <a:lnTo>
                  <a:pt x="490268" y="297560"/>
                </a:lnTo>
                <a:lnTo>
                  <a:pt x="475838" y="344046"/>
                </a:lnTo>
                <a:lnTo>
                  <a:pt x="453005" y="386113"/>
                </a:lnTo>
                <a:lnTo>
                  <a:pt x="422765" y="422765"/>
                </a:lnTo>
                <a:lnTo>
                  <a:pt x="386113" y="453005"/>
                </a:lnTo>
                <a:lnTo>
                  <a:pt x="344046" y="475838"/>
                </a:lnTo>
                <a:lnTo>
                  <a:pt x="297560" y="490268"/>
                </a:lnTo>
                <a:lnTo>
                  <a:pt x="247650" y="495300"/>
                </a:lnTo>
                <a:lnTo>
                  <a:pt x="197740" y="490268"/>
                </a:lnTo>
                <a:lnTo>
                  <a:pt x="151253" y="475838"/>
                </a:lnTo>
                <a:lnTo>
                  <a:pt x="109186" y="453005"/>
                </a:lnTo>
                <a:lnTo>
                  <a:pt x="72535" y="422765"/>
                </a:lnTo>
                <a:lnTo>
                  <a:pt x="42294" y="386113"/>
                </a:lnTo>
                <a:lnTo>
                  <a:pt x="19461" y="344046"/>
                </a:lnTo>
                <a:lnTo>
                  <a:pt x="5031" y="297560"/>
                </a:lnTo>
                <a:lnTo>
                  <a:pt x="0" y="247650"/>
                </a:lnTo>
                <a:close/>
              </a:path>
            </a:pathLst>
          </a:custGeom>
          <a:ln w="635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492750" y="2368550"/>
            <a:ext cx="482600" cy="495300"/>
          </a:xfrm>
          <a:custGeom>
            <a:avLst/>
            <a:gdLst/>
            <a:ahLst/>
            <a:cxnLst/>
            <a:rect l="l" t="t" r="r" b="b"/>
            <a:pathLst>
              <a:path w="482600" h="495300">
                <a:moveTo>
                  <a:pt x="0" y="247650"/>
                </a:moveTo>
                <a:lnTo>
                  <a:pt x="4902" y="197740"/>
                </a:lnTo>
                <a:lnTo>
                  <a:pt x="18962" y="151253"/>
                </a:lnTo>
                <a:lnTo>
                  <a:pt x="41210" y="109186"/>
                </a:lnTo>
                <a:lnTo>
                  <a:pt x="70675" y="72535"/>
                </a:lnTo>
                <a:lnTo>
                  <a:pt x="106387" y="42294"/>
                </a:lnTo>
                <a:lnTo>
                  <a:pt x="147375" y="19461"/>
                </a:lnTo>
                <a:lnTo>
                  <a:pt x="192669" y="5031"/>
                </a:lnTo>
                <a:lnTo>
                  <a:pt x="241300" y="0"/>
                </a:lnTo>
                <a:lnTo>
                  <a:pt x="289930" y="5031"/>
                </a:lnTo>
                <a:lnTo>
                  <a:pt x="335224" y="19461"/>
                </a:lnTo>
                <a:lnTo>
                  <a:pt x="376213" y="42294"/>
                </a:lnTo>
                <a:lnTo>
                  <a:pt x="411924" y="72535"/>
                </a:lnTo>
                <a:lnTo>
                  <a:pt x="441389" y="109186"/>
                </a:lnTo>
                <a:lnTo>
                  <a:pt x="463637" y="151253"/>
                </a:lnTo>
                <a:lnTo>
                  <a:pt x="477697" y="197740"/>
                </a:lnTo>
                <a:lnTo>
                  <a:pt x="482600" y="247650"/>
                </a:lnTo>
                <a:lnTo>
                  <a:pt x="477697" y="297560"/>
                </a:lnTo>
                <a:lnTo>
                  <a:pt x="463637" y="344046"/>
                </a:lnTo>
                <a:lnTo>
                  <a:pt x="441389" y="386113"/>
                </a:lnTo>
                <a:lnTo>
                  <a:pt x="411924" y="422765"/>
                </a:lnTo>
                <a:lnTo>
                  <a:pt x="376213" y="453005"/>
                </a:lnTo>
                <a:lnTo>
                  <a:pt x="335224" y="475838"/>
                </a:lnTo>
                <a:lnTo>
                  <a:pt x="289930" y="490268"/>
                </a:lnTo>
                <a:lnTo>
                  <a:pt x="241300" y="495300"/>
                </a:lnTo>
                <a:lnTo>
                  <a:pt x="192669" y="490268"/>
                </a:lnTo>
                <a:lnTo>
                  <a:pt x="147375" y="475838"/>
                </a:lnTo>
                <a:lnTo>
                  <a:pt x="106387" y="453005"/>
                </a:lnTo>
                <a:lnTo>
                  <a:pt x="70675" y="422765"/>
                </a:lnTo>
                <a:lnTo>
                  <a:pt x="41210" y="386113"/>
                </a:lnTo>
                <a:lnTo>
                  <a:pt x="18962" y="344046"/>
                </a:lnTo>
                <a:lnTo>
                  <a:pt x="4902" y="297560"/>
                </a:lnTo>
                <a:lnTo>
                  <a:pt x="0" y="247650"/>
                </a:lnTo>
                <a:close/>
              </a:path>
            </a:pathLst>
          </a:custGeom>
          <a:ln w="635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087300" y="2499575"/>
            <a:ext cx="149860" cy="260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333399"/>
                </a:solidFill>
                <a:latin typeface="Arial Black"/>
                <a:cs typeface="Arial Black"/>
              </a:rPr>
              <a:t>y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61611" y="2556725"/>
            <a:ext cx="161290" cy="260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333399"/>
                </a:solidFill>
                <a:latin typeface="Arial Black"/>
                <a:cs typeface="Arial Black"/>
              </a:rPr>
              <a:t>x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02150" y="248285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0" y="254000"/>
                </a:moveTo>
                <a:lnTo>
                  <a:pt x="3989" y="208343"/>
                </a:lnTo>
                <a:lnTo>
                  <a:pt x="15493" y="165371"/>
                </a:lnTo>
                <a:lnTo>
                  <a:pt x="33811" y="125801"/>
                </a:lnTo>
                <a:lnTo>
                  <a:pt x="58244" y="90351"/>
                </a:lnTo>
                <a:lnTo>
                  <a:pt x="88092" y="59737"/>
                </a:lnTo>
                <a:lnTo>
                  <a:pt x="122656" y="34678"/>
                </a:lnTo>
                <a:lnTo>
                  <a:pt x="161237" y="15890"/>
                </a:lnTo>
                <a:lnTo>
                  <a:pt x="203134" y="4092"/>
                </a:lnTo>
                <a:lnTo>
                  <a:pt x="247650" y="0"/>
                </a:lnTo>
                <a:lnTo>
                  <a:pt x="292165" y="4092"/>
                </a:lnTo>
                <a:lnTo>
                  <a:pt x="334063" y="15890"/>
                </a:lnTo>
                <a:lnTo>
                  <a:pt x="372643" y="34678"/>
                </a:lnTo>
                <a:lnTo>
                  <a:pt x="407207" y="59737"/>
                </a:lnTo>
                <a:lnTo>
                  <a:pt x="437055" y="90351"/>
                </a:lnTo>
                <a:lnTo>
                  <a:pt x="461488" y="125801"/>
                </a:lnTo>
                <a:lnTo>
                  <a:pt x="479806" y="165371"/>
                </a:lnTo>
                <a:lnTo>
                  <a:pt x="491310" y="208343"/>
                </a:lnTo>
                <a:lnTo>
                  <a:pt x="495300" y="254000"/>
                </a:lnTo>
                <a:lnTo>
                  <a:pt x="491310" y="299656"/>
                </a:lnTo>
                <a:lnTo>
                  <a:pt x="479806" y="342628"/>
                </a:lnTo>
                <a:lnTo>
                  <a:pt x="461488" y="382198"/>
                </a:lnTo>
                <a:lnTo>
                  <a:pt x="437055" y="417649"/>
                </a:lnTo>
                <a:lnTo>
                  <a:pt x="407207" y="448262"/>
                </a:lnTo>
                <a:lnTo>
                  <a:pt x="372643" y="473321"/>
                </a:lnTo>
                <a:lnTo>
                  <a:pt x="334063" y="492109"/>
                </a:lnTo>
                <a:lnTo>
                  <a:pt x="292165" y="503907"/>
                </a:lnTo>
                <a:lnTo>
                  <a:pt x="247650" y="508000"/>
                </a:lnTo>
                <a:lnTo>
                  <a:pt x="203134" y="503907"/>
                </a:lnTo>
                <a:lnTo>
                  <a:pt x="161237" y="492109"/>
                </a:lnTo>
                <a:lnTo>
                  <a:pt x="122656" y="473321"/>
                </a:lnTo>
                <a:lnTo>
                  <a:pt x="88092" y="448262"/>
                </a:lnTo>
                <a:lnTo>
                  <a:pt x="58244" y="417649"/>
                </a:lnTo>
                <a:lnTo>
                  <a:pt x="33811" y="382198"/>
                </a:lnTo>
                <a:lnTo>
                  <a:pt x="15493" y="342628"/>
                </a:lnTo>
                <a:lnTo>
                  <a:pt x="3989" y="299656"/>
                </a:lnTo>
                <a:lnTo>
                  <a:pt x="0" y="254000"/>
                </a:lnTo>
                <a:close/>
              </a:path>
            </a:pathLst>
          </a:custGeom>
          <a:ln w="63500">
            <a:solidFill>
              <a:srgbClr val="3366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962650" y="243205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0" y="254000"/>
                </a:moveTo>
                <a:lnTo>
                  <a:pt x="3989" y="208343"/>
                </a:lnTo>
                <a:lnTo>
                  <a:pt x="15493" y="165371"/>
                </a:lnTo>
                <a:lnTo>
                  <a:pt x="33811" y="125801"/>
                </a:lnTo>
                <a:lnTo>
                  <a:pt x="58244" y="90351"/>
                </a:lnTo>
                <a:lnTo>
                  <a:pt x="88092" y="59737"/>
                </a:lnTo>
                <a:lnTo>
                  <a:pt x="122656" y="34678"/>
                </a:lnTo>
                <a:lnTo>
                  <a:pt x="161237" y="15890"/>
                </a:lnTo>
                <a:lnTo>
                  <a:pt x="203134" y="4092"/>
                </a:lnTo>
                <a:lnTo>
                  <a:pt x="247650" y="0"/>
                </a:lnTo>
                <a:lnTo>
                  <a:pt x="292165" y="4092"/>
                </a:lnTo>
                <a:lnTo>
                  <a:pt x="334063" y="15890"/>
                </a:lnTo>
                <a:lnTo>
                  <a:pt x="372643" y="34678"/>
                </a:lnTo>
                <a:lnTo>
                  <a:pt x="407207" y="59737"/>
                </a:lnTo>
                <a:lnTo>
                  <a:pt x="437055" y="90351"/>
                </a:lnTo>
                <a:lnTo>
                  <a:pt x="461488" y="125801"/>
                </a:lnTo>
                <a:lnTo>
                  <a:pt x="479806" y="165371"/>
                </a:lnTo>
                <a:lnTo>
                  <a:pt x="491310" y="208343"/>
                </a:lnTo>
                <a:lnTo>
                  <a:pt x="495300" y="254000"/>
                </a:lnTo>
                <a:lnTo>
                  <a:pt x="491310" y="299656"/>
                </a:lnTo>
                <a:lnTo>
                  <a:pt x="479806" y="342628"/>
                </a:lnTo>
                <a:lnTo>
                  <a:pt x="461488" y="382198"/>
                </a:lnTo>
                <a:lnTo>
                  <a:pt x="437055" y="417649"/>
                </a:lnTo>
                <a:lnTo>
                  <a:pt x="407207" y="448262"/>
                </a:lnTo>
                <a:lnTo>
                  <a:pt x="372643" y="473321"/>
                </a:lnTo>
                <a:lnTo>
                  <a:pt x="334063" y="492109"/>
                </a:lnTo>
                <a:lnTo>
                  <a:pt x="292165" y="503907"/>
                </a:lnTo>
                <a:lnTo>
                  <a:pt x="247650" y="508000"/>
                </a:lnTo>
                <a:lnTo>
                  <a:pt x="203134" y="503907"/>
                </a:lnTo>
                <a:lnTo>
                  <a:pt x="161237" y="492109"/>
                </a:lnTo>
                <a:lnTo>
                  <a:pt x="122656" y="473321"/>
                </a:lnTo>
                <a:lnTo>
                  <a:pt x="88092" y="448262"/>
                </a:lnTo>
                <a:lnTo>
                  <a:pt x="58244" y="417649"/>
                </a:lnTo>
                <a:lnTo>
                  <a:pt x="33811" y="382198"/>
                </a:lnTo>
                <a:lnTo>
                  <a:pt x="15493" y="342628"/>
                </a:lnTo>
                <a:lnTo>
                  <a:pt x="3989" y="299656"/>
                </a:lnTo>
                <a:lnTo>
                  <a:pt x="0" y="254000"/>
                </a:lnTo>
                <a:close/>
              </a:path>
            </a:pathLst>
          </a:custGeom>
          <a:ln w="63500">
            <a:solidFill>
              <a:srgbClr val="3366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37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4500" y="3797300"/>
            <a:ext cx="3124200" cy="85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99100" y="3797300"/>
            <a:ext cx="3124200" cy="850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87600" y="3797300"/>
            <a:ext cx="1778000" cy="850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940300" y="3797300"/>
            <a:ext cx="1778000" cy="850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30450" y="1568450"/>
            <a:ext cx="711200" cy="2146300"/>
          </a:xfrm>
          <a:custGeom>
            <a:avLst/>
            <a:gdLst/>
            <a:ahLst/>
            <a:cxnLst/>
            <a:rect l="l" t="t" r="r" b="b"/>
            <a:pathLst>
              <a:path w="711200" h="2146300">
                <a:moveTo>
                  <a:pt x="711200" y="0"/>
                </a:moveTo>
                <a:lnTo>
                  <a:pt x="255917" y="0"/>
                </a:lnTo>
                <a:lnTo>
                  <a:pt x="195745" y="1860981"/>
                </a:lnTo>
                <a:lnTo>
                  <a:pt x="194297" y="1873135"/>
                </a:lnTo>
                <a:lnTo>
                  <a:pt x="191388" y="1905762"/>
                </a:lnTo>
                <a:lnTo>
                  <a:pt x="186321" y="1926869"/>
                </a:lnTo>
                <a:lnTo>
                  <a:pt x="181965" y="1951177"/>
                </a:lnTo>
                <a:lnTo>
                  <a:pt x="175437" y="1976767"/>
                </a:lnTo>
                <a:lnTo>
                  <a:pt x="166014" y="2004275"/>
                </a:lnTo>
                <a:lnTo>
                  <a:pt x="154419" y="2029866"/>
                </a:lnTo>
                <a:lnTo>
                  <a:pt x="149339" y="2043302"/>
                </a:lnTo>
                <a:lnTo>
                  <a:pt x="141363" y="2056104"/>
                </a:lnTo>
                <a:lnTo>
                  <a:pt x="134124" y="2068258"/>
                </a:lnTo>
                <a:lnTo>
                  <a:pt x="126149" y="2080412"/>
                </a:lnTo>
                <a:lnTo>
                  <a:pt x="97142" y="2111121"/>
                </a:lnTo>
                <a:lnTo>
                  <a:pt x="60172" y="2134146"/>
                </a:lnTo>
                <a:lnTo>
                  <a:pt x="15951" y="2145665"/>
                </a:lnTo>
                <a:lnTo>
                  <a:pt x="0" y="2146300"/>
                </a:lnTo>
                <a:lnTo>
                  <a:pt x="495160" y="2146300"/>
                </a:lnTo>
                <a:lnTo>
                  <a:pt x="542277" y="2139264"/>
                </a:lnTo>
                <a:lnTo>
                  <a:pt x="580707" y="2120074"/>
                </a:lnTo>
                <a:lnTo>
                  <a:pt x="612597" y="2091283"/>
                </a:lnTo>
                <a:lnTo>
                  <a:pt x="637247" y="2056104"/>
                </a:lnTo>
                <a:lnTo>
                  <a:pt x="649579" y="2029866"/>
                </a:lnTo>
                <a:lnTo>
                  <a:pt x="661174" y="2004275"/>
                </a:lnTo>
                <a:lnTo>
                  <a:pt x="670598" y="1976767"/>
                </a:lnTo>
                <a:lnTo>
                  <a:pt x="677125" y="1951177"/>
                </a:lnTo>
                <a:lnTo>
                  <a:pt x="681469" y="1926869"/>
                </a:lnTo>
                <a:lnTo>
                  <a:pt x="686549" y="1905762"/>
                </a:lnTo>
                <a:lnTo>
                  <a:pt x="689444" y="1873135"/>
                </a:lnTo>
                <a:lnTo>
                  <a:pt x="690905" y="1860981"/>
                </a:lnTo>
                <a:lnTo>
                  <a:pt x="711200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30450" y="1568450"/>
            <a:ext cx="711200" cy="2146300"/>
          </a:xfrm>
          <a:custGeom>
            <a:avLst/>
            <a:gdLst/>
            <a:ahLst/>
            <a:cxnLst/>
            <a:rect l="l" t="t" r="r" b="b"/>
            <a:pathLst>
              <a:path w="711200" h="2146300">
                <a:moveTo>
                  <a:pt x="495158" y="2146301"/>
                </a:moveTo>
                <a:lnTo>
                  <a:pt x="512557" y="2145661"/>
                </a:lnTo>
                <a:lnTo>
                  <a:pt x="527057" y="2143101"/>
                </a:lnTo>
                <a:lnTo>
                  <a:pt x="569105" y="2127111"/>
                </a:lnTo>
                <a:lnTo>
                  <a:pt x="602454" y="2102161"/>
                </a:lnTo>
                <a:lnTo>
                  <a:pt x="629278" y="2068251"/>
                </a:lnTo>
                <a:lnTo>
                  <a:pt x="637253" y="2056101"/>
                </a:lnTo>
                <a:lnTo>
                  <a:pt x="644502" y="2043301"/>
                </a:lnTo>
                <a:lnTo>
                  <a:pt x="649577" y="2029871"/>
                </a:lnTo>
                <a:lnTo>
                  <a:pt x="661177" y="2004281"/>
                </a:lnTo>
                <a:lnTo>
                  <a:pt x="670601" y="1976771"/>
                </a:lnTo>
                <a:lnTo>
                  <a:pt x="677126" y="1951181"/>
                </a:lnTo>
                <a:lnTo>
                  <a:pt x="681476" y="1926871"/>
                </a:lnTo>
                <a:lnTo>
                  <a:pt x="686551" y="1905761"/>
                </a:lnTo>
                <a:lnTo>
                  <a:pt x="689451" y="1873131"/>
                </a:lnTo>
                <a:lnTo>
                  <a:pt x="690901" y="1860981"/>
                </a:lnTo>
                <a:lnTo>
                  <a:pt x="711200" y="0"/>
                </a:lnTo>
                <a:lnTo>
                  <a:pt x="255916" y="0"/>
                </a:lnTo>
                <a:lnTo>
                  <a:pt x="195743" y="1860981"/>
                </a:lnTo>
                <a:lnTo>
                  <a:pt x="194293" y="1873131"/>
                </a:lnTo>
                <a:lnTo>
                  <a:pt x="191393" y="1905761"/>
                </a:lnTo>
                <a:lnTo>
                  <a:pt x="186319" y="1926871"/>
                </a:lnTo>
                <a:lnTo>
                  <a:pt x="181968" y="1951181"/>
                </a:lnTo>
                <a:lnTo>
                  <a:pt x="175444" y="1976771"/>
                </a:lnTo>
                <a:lnTo>
                  <a:pt x="166019" y="2004281"/>
                </a:lnTo>
                <a:lnTo>
                  <a:pt x="154420" y="2029871"/>
                </a:lnTo>
                <a:lnTo>
                  <a:pt x="149345" y="2043301"/>
                </a:lnTo>
                <a:lnTo>
                  <a:pt x="141370" y="2056101"/>
                </a:lnTo>
                <a:lnTo>
                  <a:pt x="134120" y="2068251"/>
                </a:lnTo>
                <a:lnTo>
                  <a:pt x="126146" y="2080411"/>
                </a:lnTo>
                <a:lnTo>
                  <a:pt x="97146" y="2111111"/>
                </a:lnTo>
                <a:lnTo>
                  <a:pt x="60172" y="2134141"/>
                </a:lnTo>
                <a:lnTo>
                  <a:pt x="15949" y="2145661"/>
                </a:lnTo>
                <a:lnTo>
                  <a:pt x="0" y="2146301"/>
                </a:lnTo>
                <a:lnTo>
                  <a:pt x="495158" y="2146301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33550" y="3092450"/>
            <a:ext cx="1092200" cy="622300"/>
          </a:xfrm>
          <a:custGeom>
            <a:avLst/>
            <a:gdLst/>
            <a:ahLst/>
            <a:cxnLst/>
            <a:rect l="l" t="t" r="r" b="b"/>
            <a:pathLst>
              <a:path w="1092200" h="622300">
                <a:moveTo>
                  <a:pt x="593318" y="0"/>
                </a:moveTo>
                <a:lnTo>
                  <a:pt x="0" y="0"/>
                </a:lnTo>
                <a:lnTo>
                  <a:pt x="33883" y="635"/>
                </a:lnTo>
                <a:lnTo>
                  <a:pt x="64884" y="3797"/>
                </a:lnTo>
                <a:lnTo>
                  <a:pt x="121119" y="13893"/>
                </a:lnTo>
                <a:lnTo>
                  <a:pt x="170853" y="30327"/>
                </a:lnTo>
                <a:lnTo>
                  <a:pt x="213398" y="51168"/>
                </a:lnTo>
                <a:lnTo>
                  <a:pt x="250875" y="76441"/>
                </a:lnTo>
                <a:lnTo>
                  <a:pt x="282600" y="103606"/>
                </a:lnTo>
                <a:lnTo>
                  <a:pt x="308559" y="133311"/>
                </a:lnTo>
                <a:lnTo>
                  <a:pt x="330898" y="164261"/>
                </a:lnTo>
                <a:lnTo>
                  <a:pt x="356133" y="209753"/>
                </a:lnTo>
                <a:lnTo>
                  <a:pt x="372719" y="252082"/>
                </a:lnTo>
                <a:lnTo>
                  <a:pt x="384975" y="298830"/>
                </a:lnTo>
                <a:lnTo>
                  <a:pt x="388581" y="314629"/>
                </a:lnTo>
                <a:lnTo>
                  <a:pt x="390740" y="328523"/>
                </a:lnTo>
                <a:lnTo>
                  <a:pt x="392899" y="341160"/>
                </a:lnTo>
                <a:lnTo>
                  <a:pt x="398665" y="375272"/>
                </a:lnTo>
                <a:lnTo>
                  <a:pt x="412369" y="421398"/>
                </a:lnTo>
                <a:lnTo>
                  <a:pt x="433997" y="475729"/>
                </a:lnTo>
                <a:lnTo>
                  <a:pt x="455625" y="516788"/>
                </a:lnTo>
                <a:lnTo>
                  <a:pt x="494550" y="566077"/>
                </a:lnTo>
                <a:lnTo>
                  <a:pt x="533488" y="595769"/>
                </a:lnTo>
                <a:lnTo>
                  <a:pt x="578180" y="615353"/>
                </a:lnTo>
                <a:lnTo>
                  <a:pt x="632244" y="622300"/>
                </a:lnTo>
                <a:lnTo>
                  <a:pt x="1092200" y="622300"/>
                </a:lnTo>
                <a:lnTo>
                  <a:pt x="1078509" y="621664"/>
                </a:lnTo>
                <a:lnTo>
                  <a:pt x="1066241" y="619137"/>
                </a:lnTo>
                <a:lnTo>
                  <a:pt x="1030198" y="603351"/>
                </a:lnTo>
                <a:lnTo>
                  <a:pt x="999921" y="576808"/>
                </a:lnTo>
                <a:lnTo>
                  <a:pt x="973963" y="542061"/>
                </a:lnTo>
                <a:lnTo>
                  <a:pt x="966038" y="529424"/>
                </a:lnTo>
                <a:lnTo>
                  <a:pt x="938644" y="475729"/>
                </a:lnTo>
                <a:lnTo>
                  <a:pt x="918451" y="421398"/>
                </a:lnTo>
                <a:lnTo>
                  <a:pt x="904760" y="375272"/>
                </a:lnTo>
                <a:lnTo>
                  <a:pt x="896823" y="341160"/>
                </a:lnTo>
                <a:lnTo>
                  <a:pt x="893229" y="328523"/>
                </a:lnTo>
                <a:lnTo>
                  <a:pt x="892505" y="314629"/>
                </a:lnTo>
                <a:lnTo>
                  <a:pt x="888898" y="298830"/>
                </a:lnTo>
                <a:lnTo>
                  <a:pt x="884567" y="276720"/>
                </a:lnTo>
                <a:lnTo>
                  <a:pt x="868718" y="224282"/>
                </a:lnTo>
                <a:lnTo>
                  <a:pt x="843483" y="164261"/>
                </a:lnTo>
                <a:lnTo>
                  <a:pt x="816800" y="118770"/>
                </a:lnTo>
                <a:lnTo>
                  <a:pt x="780757" y="76441"/>
                </a:lnTo>
                <a:lnTo>
                  <a:pt x="736777" y="40436"/>
                </a:lnTo>
                <a:lnTo>
                  <a:pt x="701459" y="21475"/>
                </a:lnTo>
                <a:lnTo>
                  <a:pt x="661809" y="7581"/>
                </a:lnTo>
                <a:lnTo>
                  <a:pt x="617105" y="635"/>
                </a:lnTo>
                <a:lnTo>
                  <a:pt x="593318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33550" y="3092450"/>
            <a:ext cx="1092200" cy="622300"/>
          </a:xfrm>
          <a:custGeom>
            <a:avLst/>
            <a:gdLst/>
            <a:ahLst/>
            <a:cxnLst/>
            <a:rect l="l" t="t" r="r" b="b"/>
            <a:pathLst>
              <a:path w="1092200" h="622300">
                <a:moveTo>
                  <a:pt x="632250" y="622300"/>
                </a:moveTo>
                <a:lnTo>
                  <a:pt x="613506" y="621668"/>
                </a:lnTo>
                <a:lnTo>
                  <a:pt x="595483" y="619141"/>
                </a:lnTo>
                <a:lnTo>
                  <a:pt x="546460" y="603347"/>
                </a:lnTo>
                <a:lnTo>
                  <a:pt x="507531" y="576812"/>
                </a:lnTo>
                <a:lnTo>
                  <a:pt x="484461" y="554068"/>
                </a:lnTo>
                <a:lnTo>
                  <a:pt x="474368" y="542064"/>
                </a:lnTo>
                <a:lnTo>
                  <a:pt x="447694" y="502894"/>
                </a:lnTo>
                <a:lnTo>
                  <a:pt x="421741" y="447930"/>
                </a:lnTo>
                <a:lnTo>
                  <a:pt x="404438" y="396756"/>
                </a:lnTo>
                <a:lnTo>
                  <a:pt x="392903" y="341159"/>
                </a:lnTo>
                <a:lnTo>
                  <a:pt x="390741" y="328524"/>
                </a:lnTo>
                <a:lnTo>
                  <a:pt x="388578" y="314625"/>
                </a:lnTo>
                <a:lnTo>
                  <a:pt x="384973" y="298830"/>
                </a:lnTo>
                <a:lnTo>
                  <a:pt x="372718" y="252079"/>
                </a:lnTo>
                <a:lnTo>
                  <a:pt x="356137" y="209750"/>
                </a:lnTo>
                <a:lnTo>
                  <a:pt x="330904" y="164262"/>
                </a:lnTo>
                <a:lnTo>
                  <a:pt x="308556" y="133305"/>
                </a:lnTo>
                <a:lnTo>
                  <a:pt x="282602" y="103611"/>
                </a:lnTo>
                <a:lnTo>
                  <a:pt x="250882" y="76444"/>
                </a:lnTo>
                <a:lnTo>
                  <a:pt x="213394" y="51174"/>
                </a:lnTo>
                <a:lnTo>
                  <a:pt x="170859" y="30325"/>
                </a:lnTo>
                <a:lnTo>
                  <a:pt x="121115" y="13899"/>
                </a:lnTo>
                <a:lnTo>
                  <a:pt x="64883" y="3790"/>
                </a:lnTo>
                <a:lnTo>
                  <a:pt x="0" y="0"/>
                </a:lnTo>
                <a:lnTo>
                  <a:pt x="593321" y="0"/>
                </a:lnTo>
                <a:lnTo>
                  <a:pt x="617111" y="631"/>
                </a:lnTo>
                <a:lnTo>
                  <a:pt x="640181" y="3790"/>
                </a:lnTo>
                <a:lnTo>
                  <a:pt x="681994" y="13899"/>
                </a:lnTo>
                <a:lnTo>
                  <a:pt x="719482" y="30325"/>
                </a:lnTo>
                <a:lnTo>
                  <a:pt x="752645" y="51174"/>
                </a:lnTo>
                <a:lnTo>
                  <a:pt x="793737" y="89712"/>
                </a:lnTo>
                <a:lnTo>
                  <a:pt x="826900" y="133305"/>
                </a:lnTo>
                <a:lnTo>
                  <a:pt x="857179" y="194587"/>
                </a:lnTo>
                <a:lnTo>
                  <a:pt x="877365" y="252079"/>
                </a:lnTo>
                <a:lnTo>
                  <a:pt x="888899" y="298830"/>
                </a:lnTo>
                <a:lnTo>
                  <a:pt x="892504" y="314625"/>
                </a:lnTo>
                <a:lnTo>
                  <a:pt x="893225" y="328524"/>
                </a:lnTo>
                <a:lnTo>
                  <a:pt x="896830" y="341159"/>
                </a:lnTo>
                <a:lnTo>
                  <a:pt x="904760" y="375275"/>
                </a:lnTo>
                <a:lnTo>
                  <a:pt x="918457" y="421395"/>
                </a:lnTo>
                <a:lnTo>
                  <a:pt x="938643" y="475728"/>
                </a:lnTo>
                <a:lnTo>
                  <a:pt x="966038" y="529429"/>
                </a:lnTo>
                <a:lnTo>
                  <a:pt x="973968" y="542064"/>
                </a:lnTo>
                <a:lnTo>
                  <a:pt x="981178" y="554068"/>
                </a:lnTo>
                <a:lnTo>
                  <a:pt x="1010020" y="586921"/>
                </a:lnTo>
                <a:lnTo>
                  <a:pt x="1041740" y="609664"/>
                </a:lnTo>
                <a:lnTo>
                  <a:pt x="1078500" y="621668"/>
                </a:lnTo>
                <a:lnTo>
                  <a:pt x="1092200" y="622300"/>
                </a:lnTo>
                <a:lnTo>
                  <a:pt x="632250" y="622300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92150" y="3092450"/>
            <a:ext cx="1612900" cy="1244600"/>
          </a:xfrm>
          <a:custGeom>
            <a:avLst/>
            <a:gdLst/>
            <a:ahLst/>
            <a:cxnLst/>
            <a:rect l="l" t="t" r="r" b="b"/>
            <a:pathLst>
              <a:path w="1612900" h="1244600">
                <a:moveTo>
                  <a:pt x="1186129" y="911428"/>
                </a:moveTo>
                <a:lnTo>
                  <a:pt x="0" y="911428"/>
                </a:lnTo>
                <a:lnTo>
                  <a:pt x="0" y="914615"/>
                </a:lnTo>
                <a:lnTo>
                  <a:pt x="514446" y="1244600"/>
                </a:lnTo>
                <a:lnTo>
                  <a:pt x="1186129" y="914615"/>
                </a:lnTo>
                <a:lnTo>
                  <a:pt x="1186129" y="911428"/>
                </a:lnTo>
                <a:close/>
              </a:path>
              <a:path w="1612900" h="1244600">
                <a:moveTo>
                  <a:pt x="1612900" y="0"/>
                </a:moveTo>
                <a:lnTo>
                  <a:pt x="1057871" y="0"/>
                </a:lnTo>
                <a:lnTo>
                  <a:pt x="1027442" y="635"/>
                </a:lnTo>
                <a:lnTo>
                  <a:pt x="968032" y="5105"/>
                </a:lnTo>
                <a:lnTo>
                  <a:pt x="911517" y="14046"/>
                </a:lnTo>
                <a:lnTo>
                  <a:pt x="857897" y="26809"/>
                </a:lnTo>
                <a:lnTo>
                  <a:pt x="783259" y="52971"/>
                </a:lnTo>
                <a:lnTo>
                  <a:pt x="737616" y="74675"/>
                </a:lnTo>
                <a:lnTo>
                  <a:pt x="694867" y="100202"/>
                </a:lnTo>
                <a:lnTo>
                  <a:pt x="673125" y="112966"/>
                </a:lnTo>
                <a:lnTo>
                  <a:pt x="653567" y="127012"/>
                </a:lnTo>
                <a:lnTo>
                  <a:pt x="615162" y="157010"/>
                </a:lnTo>
                <a:lnTo>
                  <a:pt x="597052" y="171691"/>
                </a:lnTo>
                <a:lnTo>
                  <a:pt x="579653" y="188925"/>
                </a:lnTo>
                <a:lnTo>
                  <a:pt x="562993" y="204876"/>
                </a:lnTo>
                <a:lnTo>
                  <a:pt x="547052" y="222110"/>
                </a:lnTo>
                <a:lnTo>
                  <a:pt x="531112" y="239979"/>
                </a:lnTo>
                <a:lnTo>
                  <a:pt x="515171" y="256578"/>
                </a:lnTo>
                <a:lnTo>
                  <a:pt x="486912" y="292963"/>
                </a:lnTo>
                <a:lnTo>
                  <a:pt x="460828" y="330619"/>
                </a:lnTo>
                <a:lnTo>
                  <a:pt x="436918" y="367639"/>
                </a:lnTo>
                <a:lnTo>
                  <a:pt x="414455" y="405930"/>
                </a:lnTo>
                <a:lnTo>
                  <a:pt x="394167" y="443585"/>
                </a:lnTo>
                <a:lnTo>
                  <a:pt x="375329" y="481888"/>
                </a:lnTo>
                <a:lnTo>
                  <a:pt x="358663" y="518909"/>
                </a:lnTo>
                <a:lnTo>
                  <a:pt x="344172" y="555917"/>
                </a:lnTo>
                <a:lnTo>
                  <a:pt x="331129" y="591019"/>
                </a:lnTo>
                <a:lnTo>
                  <a:pt x="318811" y="623582"/>
                </a:lnTo>
                <a:lnTo>
                  <a:pt x="308668" y="655485"/>
                </a:lnTo>
                <a:lnTo>
                  <a:pt x="300697" y="685482"/>
                </a:lnTo>
                <a:lnTo>
                  <a:pt x="286931" y="737819"/>
                </a:lnTo>
                <a:lnTo>
                  <a:pt x="278236" y="778040"/>
                </a:lnTo>
                <a:lnTo>
                  <a:pt x="272439" y="802932"/>
                </a:lnTo>
                <a:lnTo>
                  <a:pt x="270990" y="812495"/>
                </a:lnTo>
                <a:lnTo>
                  <a:pt x="252150" y="911428"/>
                </a:lnTo>
                <a:lnTo>
                  <a:pt x="902093" y="911428"/>
                </a:lnTo>
                <a:lnTo>
                  <a:pt x="926007" y="812495"/>
                </a:lnTo>
                <a:lnTo>
                  <a:pt x="935418" y="778040"/>
                </a:lnTo>
                <a:lnTo>
                  <a:pt x="946289" y="737819"/>
                </a:lnTo>
                <a:lnTo>
                  <a:pt x="963688" y="685482"/>
                </a:lnTo>
                <a:lnTo>
                  <a:pt x="985418" y="623582"/>
                </a:lnTo>
                <a:lnTo>
                  <a:pt x="998461" y="591019"/>
                </a:lnTo>
                <a:lnTo>
                  <a:pt x="1012228" y="555917"/>
                </a:lnTo>
                <a:lnTo>
                  <a:pt x="1028166" y="518909"/>
                </a:lnTo>
                <a:lnTo>
                  <a:pt x="1045565" y="481888"/>
                </a:lnTo>
                <a:lnTo>
                  <a:pt x="1063675" y="443585"/>
                </a:lnTo>
                <a:lnTo>
                  <a:pt x="1083957" y="405930"/>
                </a:lnTo>
                <a:lnTo>
                  <a:pt x="1105700" y="367639"/>
                </a:lnTo>
                <a:lnTo>
                  <a:pt x="1128166" y="330619"/>
                </a:lnTo>
                <a:lnTo>
                  <a:pt x="1152067" y="292963"/>
                </a:lnTo>
                <a:lnTo>
                  <a:pt x="1178153" y="256578"/>
                </a:lnTo>
                <a:lnTo>
                  <a:pt x="1204963" y="222110"/>
                </a:lnTo>
                <a:lnTo>
                  <a:pt x="1233944" y="188925"/>
                </a:lnTo>
                <a:lnTo>
                  <a:pt x="1264386" y="157010"/>
                </a:lnTo>
                <a:lnTo>
                  <a:pt x="1312926" y="112966"/>
                </a:lnTo>
                <a:lnTo>
                  <a:pt x="1365097" y="74675"/>
                </a:lnTo>
                <a:lnTo>
                  <a:pt x="1402778" y="52971"/>
                </a:lnTo>
                <a:lnTo>
                  <a:pt x="1422336" y="44043"/>
                </a:lnTo>
                <a:lnTo>
                  <a:pt x="1441170" y="35102"/>
                </a:lnTo>
                <a:lnTo>
                  <a:pt x="1481023" y="19786"/>
                </a:lnTo>
                <a:lnTo>
                  <a:pt x="1524495" y="8940"/>
                </a:lnTo>
                <a:lnTo>
                  <a:pt x="1567256" y="1917"/>
                </a:lnTo>
                <a:lnTo>
                  <a:pt x="1589709" y="635"/>
                </a:lnTo>
                <a:lnTo>
                  <a:pt x="1612900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92150" y="3092450"/>
            <a:ext cx="1612900" cy="1244600"/>
          </a:xfrm>
          <a:custGeom>
            <a:avLst/>
            <a:gdLst/>
            <a:ahLst/>
            <a:cxnLst/>
            <a:rect l="l" t="t" r="r" b="b"/>
            <a:pathLst>
              <a:path w="1612900" h="1244600">
                <a:moveTo>
                  <a:pt x="1612900" y="0"/>
                </a:moveTo>
                <a:lnTo>
                  <a:pt x="1057880" y="0"/>
                </a:lnTo>
                <a:lnTo>
                  <a:pt x="1027440" y="638"/>
                </a:lnTo>
                <a:lnTo>
                  <a:pt x="997737" y="1914"/>
                </a:lnTo>
                <a:lnTo>
                  <a:pt x="939771" y="8935"/>
                </a:lnTo>
                <a:lnTo>
                  <a:pt x="883979" y="19786"/>
                </a:lnTo>
                <a:lnTo>
                  <a:pt x="833259" y="35104"/>
                </a:lnTo>
                <a:lnTo>
                  <a:pt x="783264" y="52975"/>
                </a:lnTo>
                <a:lnTo>
                  <a:pt x="737616" y="74676"/>
                </a:lnTo>
                <a:lnTo>
                  <a:pt x="694866" y="100206"/>
                </a:lnTo>
                <a:lnTo>
                  <a:pt x="673128" y="112971"/>
                </a:lnTo>
                <a:lnTo>
                  <a:pt x="634726" y="141693"/>
                </a:lnTo>
                <a:lnTo>
                  <a:pt x="597048" y="171691"/>
                </a:lnTo>
                <a:lnTo>
                  <a:pt x="579659" y="188924"/>
                </a:lnTo>
                <a:lnTo>
                  <a:pt x="562993" y="204880"/>
                </a:lnTo>
                <a:lnTo>
                  <a:pt x="547053" y="222113"/>
                </a:lnTo>
                <a:lnTo>
                  <a:pt x="531112" y="239985"/>
                </a:lnTo>
                <a:lnTo>
                  <a:pt x="515172" y="256579"/>
                </a:lnTo>
                <a:lnTo>
                  <a:pt x="486913" y="292960"/>
                </a:lnTo>
                <a:lnTo>
                  <a:pt x="460829" y="330617"/>
                </a:lnTo>
                <a:lnTo>
                  <a:pt x="436918" y="367636"/>
                </a:lnTo>
                <a:lnTo>
                  <a:pt x="414456" y="405931"/>
                </a:lnTo>
                <a:lnTo>
                  <a:pt x="394168" y="443588"/>
                </a:lnTo>
                <a:lnTo>
                  <a:pt x="375329" y="481884"/>
                </a:lnTo>
                <a:lnTo>
                  <a:pt x="358664" y="518902"/>
                </a:lnTo>
                <a:lnTo>
                  <a:pt x="344172" y="555921"/>
                </a:lnTo>
                <a:lnTo>
                  <a:pt x="331130" y="591025"/>
                </a:lnTo>
                <a:lnTo>
                  <a:pt x="318812" y="623576"/>
                </a:lnTo>
                <a:lnTo>
                  <a:pt x="308668" y="655489"/>
                </a:lnTo>
                <a:lnTo>
                  <a:pt x="300698" y="685487"/>
                </a:lnTo>
                <a:lnTo>
                  <a:pt x="286931" y="737825"/>
                </a:lnTo>
                <a:lnTo>
                  <a:pt x="278236" y="778034"/>
                </a:lnTo>
                <a:lnTo>
                  <a:pt x="272440" y="802927"/>
                </a:lnTo>
                <a:lnTo>
                  <a:pt x="270990" y="812500"/>
                </a:lnTo>
                <a:lnTo>
                  <a:pt x="252151" y="911430"/>
                </a:lnTo>
                <a:lnTo>
                  <a:pt x="0" y="911430"/>
                </a:lnTo>
                <a:lnTo>
                  <a:pt x="0" y="914621"/>
                </a:lnTo>
                <a:lnTo>
                  <a:pt x="514447" y="1244600"/>
                </a:lnTo>
                <a:lnTo>
                  <a:pt x="1186130" y="914621"/>
                </a:lnTo>
                <a:lnTo>
                  <a:pt x="1186130" y="911430"/>
                </a:lnTo>
                <a:lnTo>
                  <a:pt x="902094" y="911430"/>
                </a:lnTo>
                <a:lnTo>
                  <a:pt x="926005" y="812500"/>
                </a:lnTo>
                <a:lnTo>
                  <a:pt x="935424" y="778034"/>
                </a:lnTo>
                <a:lnTo>
                  <a:pt x="946293" y="737825"/>
                </a:lnTo>
                <a:lnTo>
                  <a:pt x="963682" y="685487"/>
                </a:lnTo>
                <a:lnTo>
                  <a:pt x="985420" y="623576"/>
                </a:lnTo>
                <a:lnTo>
                  <a:pt x="998462" y="591025"/>
                </a:lnTo>
                <a:lnTo>
                  <a:pt x="1012230" y="555921"/>
                </a:lnTo>
                <a:lnTo>
                  <a:pt x="1028170" y="518902"/>
                </a:lnTo>
                <a:lnTo>
                  <a:pt x="1045560" y="481884"/>
                </a:lnTo>
                <a:lnTo>
                  <a:pt x="1063670" y="443588"/>
                </a:lnTo>
                <a:lnTo>
                  <a:pt x="1083960" y="405931"/>
                </a:lnTo>
                <a:lnTo>
                  <a:pt x="1105700" y="367636"/>
                </a:lnTo>
                <a:lnTo>
                  <a:pt x="1128160" y="330617"/>
                </a:lnTo>
                <a:lnTo>
                  <a:pt x="1152070" y="292960"/>
                </a:lnTo>
                <a:lnTo>
                  <a:pt x="1178160" y="256579"/>
                </a:lnTo>
                <a:lnTo>
                  <a:pt x="1204970" y="222113"/>
                </a:lnTo>
                <a:lnTo>
                  <a:pt x="1233950" y="188924"/>
                </a:lnTo>
                <a:lnTo>
                  <a:pt x="1264380" y="157011"/>
                </a:lnTo>
                <a:lnTo>
                  <a:pt x="1296990" y="127013"/>
                </a:lnTo>
                <a:lnTo>
                  <a:pt x="1312930" y="112971"/>
                </a:lnTo>
                <a:lnTo>
                  <a:pt x="1330320" y="100206"/>
                </a:lnTo>
                <a:lnTo>
                  <a:pt x="1348430" y="86802"/>
                </a:lnTo>
                <a:lnTo>
                  <a:pt x="1365100" y="74676"/>
                </a:lnTo>
                <a:lnTo>
                  <a:pt x="1383210" y="63825"/>
                </a:lnTo>
                <a:lnTo>
                  <a:pt x="1402770" y="52975"/>
                </a:lnTo>
                <a:lnTo>
                  <a:pt x="1422340" y="44039"/>
                </a:lnTo>
                <a:lnTo>
                  <a:pt x="1441180" y="35104"/>
                </a:lnTo>
                <a:lnTo>
                  <a:pt x="1481030" y="19786"/>
                </a:lnTo>
                <a:lnTo>
                  <a:pt x="1524500" y="8935"/>
                </a:lnTo>
                <a:lnTo>
                  <a:pt x="1567250" y="1914"/>
                </a:lnTo>
                <a:lnTo>
                  <a:pt x="1612900" y="0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98950" y="1568450"/>
            <a:ext cx="495300" cy="2133600"/>
          </a:xfrm>
          <a:custGeom>
            <a:avLst/>
            <a:gdLst/>
            <a:ahLst/>
            <a:cxnLst/>
            <a:rect l="l" t="t" r="r" b="b"/>
            <a:pathLst>
              <a:path w="495300" h="2133600">
                <a:moveTo>
                  <a:pt x="475856" y="0"/>
                </a:moveTo>
                <a:lnTo>
                  <a:pt x="20878" y="0"/>
                </a:lnTo>
                <a:lnTo>
                  <a:pt x="0" y="2133600"/>
                </a:lnTo>
                <a:lnTo>
                  <a:pt x="495300" y="2133600"/>
                </a:lnTo>
                <a:lnTo>
                  <a:pt x="475856" y="0"/>
                </a:lnTo>
                <a:close/>
              </a:path>
            </a:pathLst>
          </a:custGeom>
          <a:solidFill>
            <a:srgbClr val="68B9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98950" y="1568450"/>
            <a:ext cx="495300" cy="2133600"/>
          </a:xfrm>
          <a:custGeom>
            <a:avLst/>
            <a:gdLst/>
            <a:ahLst/>
            <a:cxnLst/>
            <a:rect l="l" t="t" r="r" b="b"/>
            <a:pathLst>
              <a:path w="495300" h="2133600">
                <a:moveTo>
                  <a:pt x="495300" y="2133601"/>
                </a:moveTo>
                <a:lnTo>
                  <a:pt x="0" y="2133601"/>
                </a:lnTo>
                <a:lnTo>
                  <a:pt x="20877" y="0"/>
                </a:lnTo>
                <a:lnTo>
                  <a:pt x="475862" y="0"/>
                </a:lnTo>
                <a:lnTo>
                  <a:pt x="495300" y="2133601"/>
                </a:lnTo>
                <a:close/>
              </a:path>
            </a:pathLst>
          </a:custGeom>
          <a:ln w="12700">
            <a:solidFill>
              <a:srgbClr val="4A87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235200" y="1562100"/>
            <a:ext cx="6159500" cy="2781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597150" y="628650"/>
            <a:ext cx="3962400" cy="939800"/>
          </a:xfrm>
          <a:custGeom>
            <a:avLst/>
            <a:gdLst/>
            <a:ahLst/>
            <a:cxnLst/>
            <a:rect l="l" t="t" r="r" b="b"/>
            <a:pathLst>
              <a:path w="3962400" h="939800">
                <a:moveTo>
                  <a:pt x="3805758" y="0"/>
                </a:moveTo>
                <a:lnTo>
                  <a:pt x="156641" y="0"/>
                </a:lnTo>
                <a:lnTo>
                  <a:pt x="107130" y="7985"/>
                </a:lnTo>
                <a:lnTo>
                  <a:pt x="64130" y="30222"/>
                </a:lnTo>
                <a:lnTo>
                  <a:pt x="30222" y="64130"/>
                </a:lnTo>
                <a:lnTo>
                  <a:pt x="7985" y="107130"/>
                </a:lnTo>
                <a:lnTo>
                  <a:pt x="0" y="156641"/>
                </a:lnTo>
                <a:lnTo>
                  <a:pt x="0" y="939800"/>
                </a:lnTo>
                <a:lnTo>
                  <a:pt x="3962400" y="939800"/>
                </a:lnTo>
                <a:lnTo>
                  <a:pt x="3962400" y="156641"/>
                </a:lnTo>
                <a:lnTo>
                  <a:pt x="3954414" y="107130"/>
                </a:lnTo>
                <a:lnTo>
                  <a:pt x="3932177" y="64130"/>
                </a:lnTo>
                <a:lnTo>
                  <a:pt x="3898269" y="30222"/>
                </a:lnTo>
                <a:lnTo>
                  <a:pt x="3855269" y="7985"/>
                </a:lnTo>
                <a:lnTo>
                  <a:pt x="3805758" y="0"/>
                </a:lnTo>
                <a:close/>
              </a:path>
            </a:pathLst>
          </a:custGeom>
          <a:solidFill>
            <a:srgbClr val="EAAC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597150" y="628650"/>
            <a:ext cx="3962400" cy="939800"/>
          </a:xfrm>
          <a:custGeom>
            <a:avLst/>
            <a:gdLst/>
            <a:ahLst/>
            <a:cxnLst/>
            <a:rect l="l" t="t" r="r" b="b"/>
            <a:pathLst>
              <a:path w="3962400" h="939800">
                <a:moveTo>
                  <a:pt x="156637" y="0"/>
                </a:moveTo>
                <a:lnTo>
                  <a:pt x="3805762" y="0"/>
                </a:lnTo>
                <a:lnTo>
                  <a:pt x="3855272" y="7985"/>
                </a:lnTo>
                <a:lnTo>
                  <a:pt x="3898271" y="30222"/>
                </a:lnTo>
                <a:lnTo>
                  <a:pt x="3932179" y="64129"/>
                </a:lnTo>
                <a:lnTo>
                  <a:pt x="3954416" y="107128"/>
                </a:lnTo>
                <a:lnTo>
                  <a:pt x="3962402" y="156638"/>
                </a:lnTo>
                <a:lnTo>
                  <a:pt x="3962402" y="939800"/>
                </a:lnTo>
                <a:lnTo>
                  <a:pt x="0" y="939800"/>
                </a:lnTo>
                <a:lnTo>
                  <a:pt x="0" y="156638"/>
                </a:lnTo>
                <a:lnTo>
                  <a:pt x="7985" y="107128"/>
                </a:lnTo>
                <a:lnTo>
                  <a:pt x="30221" y="64129"/>
                </a:lnTo>
                <a:lnTo>
                  <a:pt x="64129" y="30222"/>
                </a:lnTo>
                <a:lnTo>
                  <a:pt x="107127" y="7985"/>
                </a:lnTo>
                <a:lnTo>
                  <a:pt x="156637" y="0"/>
                </a:lnTo>
                <a:close/>
              </a:path>
            </a:pathLst>
          </a:custGeom>
          <a:ln w="12700">
            <a:solidFill>
              <a:srgbClr val="AC7D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6537" rIns="0" bIns="0" rtlCol="0" vert="horz">
            <a:spAutoFit/>
          </a:bodyPr>
          <a:lstStyle/>
          <a:p>
            <a:pPr marL="2724150">
              <a:lnSpc>
                <a:spcPct val="100000"/>
              </a:lnSpc>
            </a:pPr>
            <a:r>
              <a:rPr dirty="0" spc="5">
                <a:solidFill>
                  <a:srgbClr val="FFFFFF"/>
                </a:solidFill>
                <a:latin typeface="Arial Narrow"/>
                <a:cs typeface="Arial Narrow"/>
              </a:rPr>
              <a:t>Events </a:t>
            </a:r>
            <a:r>
              <a:rPr dirty="0" spc="-25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dirty="0" spc="10">
                <a:solidFill>
                  <a:srgbClr val="FFFFFF"/>
                </a:solidFill>
                <a:latin typeface="Arial Narrow"/>
                <a:cs typeface="Arial Narrow"/>
              </a:rPr>
              <a:t>the </a:t>
            </a:r>
            <a:r>
              <a:rPr dirty="0" spc="-5">
                <a:solidFill>
                  <a:srgbClr val="FFFFFF"/>
                </a:solidFill>
                <a:latin typeface="Arial Narrow"/>
                <a:cs typeface="Arial Narrow"/>
              </a:rPr>
              <a:t>Cardiac</a:t>
            </a:r>
            <a:r>
              <a:rPr dirty="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pc="-15">
                <a:solidFill>
                  <a:srgbClr val="FFFFFF"/>
                </a:solidFill>
                <a:latin typeface="Arial Narrow"/>
                <a:cs typeface="Arial Narrow"/>
              </a:rPr>
              <a:t>Cycle</a:t>
            </a:r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4300" y="4635500"/>
            <a:ext cx="1638300" cy="647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00481" y="4753609"/>
            <a:ext cx="126492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4254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2000">
              <a:latin typeface="Arial Narrow"/>
              <a:cs typeface="Arial Narrow"/>
            </a:endParaRPr>
          </a:p>
          <a:p>
            <a:pPr marL="368300" marR="5080" indent="-3556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30" b="1">
                <a:solidFill>
                  <a:srgbClr val="595959"/>
                </a:solidFill>
                <a:latin typeface="Arial Narrow"/>
                <a:cs typeface="Arial Narrow"/>
              </a:rPr>
              <a:t>M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ec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h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a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n</a:t>
            </a:r>
            <a:r>
              <a:rPr dirty="0" sz="2000" spc="40" b="1">
                <a:solidFill>
                  <a:srgbClr val="595959"/>
                </a:solidFill>
                <a:latin typeface="Arial Narrow"/>
                <a:cs typeface="Arial Narrow"/>
              </a:rPr>
              <a:t>i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ca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l  </a:t>
            </a:r>
            <a:r>
              <a:rPr dirty="0" sz="2000" spc="-20" b="1">
                <a:solidFill>
                  <a:srgbClr val="595959"/>
                </a:solidFill>
                <a:latin typeface="Arial Narrow"/>
                <a:cs typeface="Arial Narrow"/>
              </a:rPr>
              <a:t>events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955800" y="4635500"/>
            <a:ext cx="1612900" cy="647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2313432" y="4753609"/>
            <a:ext cx="93980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571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2000">
              <a:latin typeface="Arial Narrow"/>
              <a:cs typeface="Arial Narrow"/>
            </a:endParaRPr>
          </a:p>
          <a:p>
            <a:pPr marL="88900" marR="5080" indent="-762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Volume  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h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a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ng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771900" y="4635500"/>
            <a:ext cx="1625600" cy="647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4072382" y="4753609"/>
            <a:ext cx="1017905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556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endParaRPr sz="2000">
              <a:latin typeface="Arial Narrow"/>
              <a:cs typeface="Arial Narrow"/>
            </a:endParaRPr>
          </a:p>
          <a:p>
            <a:pPr marL="152400" marR="5080" indent="-1397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127000" algn="l"/>
              </a:tabLst>
            </a:pPr>
            <a:r>
              <a:rPr dirty="0" sz="2000" spc="5" b="1">
                <a:solidFill>
                  <a:srgbClr val="595959"/>
                </a:solidFill>
                <a:latin typeface="Arial Narrow"/>
                <a:cs typeface="Arial Narrow"/>
              </a:rPr>
              <a:t>P</a:t>
            </a:r>
            <a:r>
              <a:rPr dirty="0" sz="2000" spc="-40" b="1">
                <a:solidFill>
                  <a:srgbClr val="595959"/>
                </a:solidFill>
                <a:latin typeface="Arial Narrow"/>
                <a:cs typeface="Arial Narrow"/>
              </a:rPr>
              <a:t>r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ess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u</a:t>
            </a:r>
            <a:r>
              <a:rPr dirty="0" sz="2000" spc="-40" b="1">
                <a:solidFill>
                  <a:srgbClr val="595959"/>
                </a:solidFill>
                <a:latin typeface="Arial Narrow"/>
                <a:cs typeface="Arial Narrow"/>
              </a:rPr>
              <a:t>r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e  </a:t>
            </a: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changes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651500" y="5105400"/>
            <a:ext cx="1511300" cy="495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6072632" y="5127917"/>
            <a:ext cx="776605" cy="516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 marR="5080" indent="-12700">
              <a:lnSpc>
                <a:spcPts val="2000"/>
              </a:lnSpc>
              <a:buFont typeface="Arial Narrow"/>
              <a:buChar char="•"/>
              <a:tabLst>
                <a:tab pos="127000" algn="l"/>
              </a:tabLst>
            </a:pPr>
            <a:r>
              <a:rPr dirty="0" sz="2000" spc="-15" b="1">
                <a:solidFill>
                  <a:srgbClr val="595959"/>
                </a:solidFill>
                <a:latin typeface="Arial Narrow"/>
                <a:cs typeface="Arial Narrow"/>
              </a:rPr>
              <a:t>Heart  s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ound</a:t>
            </a:r>
            <a:r>
              <a:rPr dirty="0" sz="2000" b="1">
                <a:solidFill>
                  <a:srgbClr val="595959"/>
                </a:solidFill>
                <a:latin typeface="Arial Narrow"/>
                <a:cs typeface="Arial Narrow"/>
              </a:rPr>
              <a:t>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600700" y="4635500"/>
            <a:ext cx="1612900" cy="6477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6350914" y="4753609"/>
            <a:ext cx="141605" cy="3136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4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416800" y="4635500"/>
            <a:ext cx="1625600" cy="6477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7615643" y="4753609"/>
            <a:ext cx="1339850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7493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5</a:t>
            </a:r>
            <a:endParaRPr sz="2000">
              <a:latin typeface="Arial Narrow"/>
              <a:cs typeface="Arial Narrow"/>
            </a:endParaRPr>
          </a:p>
          <a:p>
            <a:pPr marL="12700" marR="5080" indent="76200">
              <a:lnSpc>
                <a:spcPts val="2000"/>
              </a:lnSpc>
              <a:spcBef>
                <a:spcPts val="545"/>
              </a:spcBef>
              <a:buFont typeface="Arial Narrow"/>
              <a:buChar char="•"/>
              <a:tabLst>
                <a:tab pos="203200" algn="l"/>
              </a:tabLst>
            </a:pPr>
            <a:r>
              <a:rPr dirty="0" sz="2000" spc="-10" b="1">
                <a:solidFill>
                  <a:srgbClr val="595959"/>
                </a:solidFill>
                <a:latin typeface="Arial Narrow"/>
                <a:cs typeface="Arial Narrow"/>
              </a:rPr>
              <a:t>Electrical  </a:t>
            </a:r>
            <a:r>
              <a:rPr dirty="0" sz="2000" spc="-20" b="1">
                <a:solidFill>
                  <a:srgbClr val="595959"/>
                </a:solidFill>
                <a:latin typeface="Arial Narrow"/>
                <a:cs typeface="Arial Narrow"/>
              </a:rPr>
              <a:t>events</a:t>
            </a:r>
            <a:r>
              <a:rPr dirty="0" sz="2000" spc="65" b="1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dirty="0" sz="2000" spc="-5" b="1">
                <a:solidFill>
                  <a:srgbClr val="595959"/>
                </a:solidFill>
                <a:latin typeface="Arial Narrow"/>
                <a:cs typeface="Arial Narrow"/>
              </a:rPr>
              <a:t>(ECG)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43" name="object 4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37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7700" y="0"/>
            <a:ext cx="1358900" cy="3975100"/>
          </a:xfrm>
          <a:custGeom>
            <a:avLst/>
            <a:gdLst/>
            <a:ahLst/>
            <a:cxnLst/>
            <a:rect l="l" t="t" r="r" b="b"/>
            <a:pathLst>
              <a:path w="1358900" h="3975100">
                <a:moveTo>
                  <a:pt x="1358900" y="0"/>
                </a:moveTo>
                <a:lnTo>
                  <a:pt x="979665" y="0"/>
                </a:lnTo>
                <a:lnTo>
                  <a:pt x="0" y="3884536"/>
                </a:lnTo>
                <a:lnTo>
                  <a:pt x="360265" y="3975100"/>
                </a:lnTo>
                <a:lnTo>
                  <a:pt x="13589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3200" y="0"/>
            <a:ext cx="1333500" cy="3860800"/>
          </a:xfrm>
          <a:custGeom>
            <a:avLst/>
            <a:gdLst/>
            <a:ahLst/>
            <a:cxnLst/>
            <a:rect l="l" t="t" r="r" b="b"/>
            <a:pathLst>
              <a:path w="1333500" h="3860800">
                <a:moveTo>
                  <a:pt x="1333500" y="0"/>
                </a:moveTo>
                <a:lnTo>
                  <a:pt x="953405" y="0"/>
                </a:lnTo>
                <a:lnTo>
                  <a:pt x="0" y="3770350"/>
                </a:lnTo>
                <a:lnTo>
                  <a:pt x="361090" y="3860800"/>
                </a:lnTo>
                <a:lnTo>
                  <a:pt x="13335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3200" y="3771900"/>
            <a:ext cx="1943100" cy="3086100"/>
          </a:xfrm>
          <a:custGeom>
            <a:avLst/>
            <a:gdLst/>
            <a:ahLst/>
            <a:cxnLst/>
            <a:rect l="l" t="t" r="r" b="b"/>
            <a:pathLst>
              <a:path w="1943100" h="3086100">
                <a:moveTo>
                  <a:pt x="0" y="0"/>
                </a:moveTo>
                <a:lnTo>
                  <a:pt x="1857095" y="3086100"/>
                </a:lnTo>
                <a:lnTo>
                  <a:pt x="1943100" y="30861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7700" y="3886200"/>
            <a:ext cx="2374900" cy="2971800"/>
          </a:xfrm>
          <a:custGeom>
            <a:avLst/>
            <a:gdLst/>
            <a:ahLst/>
            <a:cxnLst/>
            <a:rect l="l" t="t" r="r" b="b"/>
            <a:pathLst>
              <a:path w="2374900" h="2971800">
                <a:moveTo>
                  <a:pt x="0" y="0"/>
                </a:moveTo>
                <a:lnTo>
                  <a:pt x="2290711" y="2971800"/>
                </a:lnTo>
                <a:lnTo>
                  <a:pt x="2374900" y="29718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7700" y="3886200"/>
            <a:ext cx="3340100" cy="2971800"/>
          </a:xfrm>
          <a:custGeom>
            <a:avLst/>
            <a:gdLst/>
            <a:ahLst/>
            <a:cxnLst/>
            <a:rect l="l" t="t" r="r" b="b"/>
            <a:pathLst>
              <a:path w="3340100" h="2971800">
                <a:moveTo>
                  <a:pt x="0" y="0"/>
                </a:moveTo>
                <a:lnTo>
                  <a:pt x="4762" y="4749"/>
                </a:lnTo>
                <a:lnTo>
                  <a:pt x="2378075" y="2971800"/>
                </a:lnTo>
                <a:lnTo>
                  <a:pt x="3340100" y="2971800"/>
                </a:lnTo>
                <a:lnTo>
                  <a:pt x="361950" y="9034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3200" y="3771900"/>
            <a:ext cx="2667000" cy="3086100"/>
          </a:xfrm>
          <a:custGeom>
            <a:avLst/>
            <a:gdLst/>
            <a:ahLst/>
            <a:cxnLst/>
            <a:rect l="l" t="t" r="r" b="b"/>
            <a:pathLst>
              <a:path w="2667000" h="3086100">
                <a:moveTo>
                  <a:pt x="0" y="0"/>
                </a:moveTo>
                <a:lnTo>
                  <a:pt x="4773" y="4762"/>
                </a:lnTo>
                <a:lnTo>
                  <a:pt x="1946148" y="3086100"/>
                </a:lnTo>
                <a:lnTo>
                  <a:pt x="2667000" y="3086100"/>
                </a:lnTo>
                <a:lnTo>
                  <a:pt x="358039" y="95250"/>
                </a:lnTo>
                <a:lnTo>
                  <a:pt x="365200" y="95250"/>
                </a:lnTo>
                <a:lnTo>
                  <a:pt x="362813" y="90487"/>
                </a:lnTo>
                <a:lnTo>
                  <a:pt x="353265" y="85725"/>
                </a:lnTo>
                <a:lnTo>
                  <a:pt x="0" y="0"/>
                </a:lnTo>
                <a:close/>
              </a:path>
              <a:path w="2667000" h="3086100">
                <a:moveTo>
                  <a:pt x="370997" y="106816"/>
                </a:moveTo>
                <a:lnTo>
                  <a:pt x="372361" y="109537"/>
                </a:lnTo>
                <a:lnTo>
                  <a:pt x="420100" y="176212"/>
                </a:lnTo>
                <a:lnTo>
                  <a:pt x="370997" y="106816"/>
                </a:lnTo>
                <a:close/>
              </a:path>
              <a:path w="2667000" h="3086100">
                <a:moveTo>
                  <a:pt x="365200" y="95250"/>
                </a:moveTo>
                <a:lnTo>
                  <a:pt x="362813" y="95250"/>
                </a:lnTo>
                <a:lnTo>
                  <a:pt x="370997" y="106816"/>
                </a:lnTo>
                <a:lnTo>
                  <a:pt x="365200" y="9525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3200" y="3771900"/>
            <a:ext cx="368300" cy="88900"/>
          </a:xfrm>
          <a:custGeom>
            <a:avLst/>
            <a:gdLst/>
            <a:ahLst/>
            <a:cxnLst/>
            <a:rect l="l" t="t" r="r" b="b"/>
            <a:pathLst>
              <a:path w="368300" h="88900">
                <a:moveTo>
                  <a:pt x="0" y="0"/>
                </a:moveTo>
                <a:lnTo>
                  <a:pt x="368300" y="88900"/>
                </a:lnTo>
                <a:lnTo>
                  <a:pt x="358607" y="84226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8800" y="3873500"/>
            <a:ext cx="63500" cy="76200"/>
          </a:xfrm>
          <a:custGeom>
            <a:avLst/>
            <a:gdLst/>
            <a:ahLst/>
            <a:cxnLst/>
            <a:rect l="l" t="t" r="r" b="b"/>
            <a:pathLst>
              <a:path w="63500" h="76200">
                <a:moveTo>
                  <a:pt x="4884" y="0"/>
                </a:moveTo>
                <a:lnTo>
                  <a:pt x="0" y="0"/>
                </a:lnTo>
                <a:lnTo>
                  <a:pt x="63500" y="76200"/>
                </a:lnTo>
                <a:lnTo>
                  <a:pt x="4884" y="0"/>
                </a:lnTo>
                <a:close/>
              </a:path>
            </a:pathLst>
          </a:custGeom>
          <a:solidFill>
            <a:srgbClr val="29AB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638300" y="2336800"/>
            <a:ext cx="6667500" cy="109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722958" y="2487891"/>
            <a:ext cx="6480175" cy="12319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 indent="215900">
              <a:lnSpc>
                <a:spcPct val="100000"/>
              </a:lnSpc>
            </a:pPr>
            <a:r>
              <a:rPr dirty="0" sz="4000" spc="10" b="0">
                <a:solidFill>
                  <a:srgbClr val="C00000"/>
                </a:solidFill>
                <a:latin typeface="Cooper Black"/>
                <a:cs typeface="Cooper Black"/>
              </a:rPr>
              <a:t>Heart </a:t>
            </a:r>
            <a:r>
              <a:rPr dirty="0" sz="4000" b="0">
                <a:solidFill>
                  <a:srgbClr val="C00000"/>
                </a:solidFill>
                <a:latin typeface="Cooper Black"/>
                <a:cs typeface="Cooper Black"/>
              </a:rPr>
              <a:t>Sounds </a:t>
            </a:r>
            <a:r>
              <a:rPr dirty="0" sz="4000" spc="-30" b="0">
                <a:solidFill>
                  <a:srgbClr val="C00000"/>
                </a:solidFill>
                <a:latin typeface="Cooper Black"/>
                <a:cs typeface="Cooper Black"/>
              </a:rPr>
              <a:t>Recorded  </a:t>
            </a:r>
            <a:r>
              <a:rPr dirty="0" sz="4000" spc="-15" b="0">
                <a:solidFill>
                  <a:srgbClr val="C00000"/>
                </a:solidFill>
                <a:latin typeface="Cooper Black"/>
                <a:cs typeface="Cooper Black"/>
              </a:rPr>
              <a:t>During </a:t>
            </a:r>
            <a:r>
              <a:rPr dirty="0" sz="4000" spc="10" b="0">
                <a:solidFill>
                  <a:srgbClr val="C00000"/>
                </a:solidFill>
                <a:latin typeface="Cooper Black"/>
                <a:cs typeface="Cooper Black"/>
              </a:rPr>
              <a:t>the </a:t>
            </a:r>
            <a:r>
              <a:rPr dirty="0" sz="4000" b="0">
                <a:solidFill>
                  <a:srgbClr val="C00000"/>
                </a:solidFill>
                <a:latin typeface="Cooper Black"/>
                <a:cs typeface="Cooper Black"/>
              </a:rPr>
              <a:t>Cardiac</a:t>
            </a:r>
            <a:r>
              <a:rPr dirty="0" sz="4000" spc="-114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4000" spc="-10" b="0">
                <a:solidFill>
                  <a:srgbClr val="C00000"/>
                </a:solidFill>
                <a:latin typeface="Cooper Black"/>
                <a:cs typeface="Cooper Black"/>
              </a:rPr>
              <a:t>Cycle</a:t>
            </a:r>
            <a:endParaRPr sz="4000">
              <a:latin typeface="Cooper Black"/>
              <a:cs typeface="Cooper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22400" y="2946400"/>
            <a:ext cx="7086600" cy="109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200900" y="114300"/>
            <a:ext cx="1841500" cy="723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62340" y="906322"/>
            <a:ext cx="128530" cy="50408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990877" y="906322"/>
            <a:ext cx="6725399" cy="746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62340" y="906322"/>
            <a:ext cx="6853936" cy="56910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862340" y="5947156"/>
            <a:ext cx="6853936" cy="6501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82700" y="584200"/>
            <a:ext cx="7200900" cy="1079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5730">
              <a:lnSpc>
                <a:spcPct val="100000"/>
              </a:lnSpc>
            </a:pPr>
            <a:r>
              <a:rPr dirty="0" sz="3700" spc="-5" b="0">
                <a:solidFill>
                  <a:srgbClr val="C00000"/>
                </a:solidFill>
                <a:latin typeface="Cooper Black"/>
                <a:cs typeface="Cooper Black"/>
              </a:rPr>
              <a:t>The </a:t>
            </a:r>
            <a:r>
              <a:rPr dirty="0" sz="3700" spc="35" b="0">
                <a:solidFill>
                  <a:srgbClr val="C00000"/>
                </a:solidFill>
                <a:latin typeface="Cooper Black"/>
                <a:cs typeface="Cooper Black"/>
              </a:rPr>
              <a:t>Heart </a:t>
            </a:r>
            <a:r>
              <a:rPr dirty="0" sz="3700" spc="-10" b="0">
                <a:solidFill>
                  <a:srgbClr val="C00000"/>
                </a:solidFill>
                <a:latin typeface="Cooper Black"/>
                <a:cs typeface="Cooper Black"/>
              </a:rPr>
              <a:t>is </a:t>
            </a:r>
            <a:r>
              <a:rPr dirty="0" sz="3700" b="0">
                <a:solidFill>
                  <a:srgbClr val="C00000"/>
                </a:solidFill>
                <a:latin typeface="Cooper Black"/>
                <a:cs typeface="Cooper Black"/>
              </a:rPr>
              <a:t>a </a:t>
            </a:r>
            <a:r>
              <a:rPr dirty="0" sz="3700" spc="-10" b="0">
                <a:solidFill>
                  <a:srgbClr val="C00000"/>
                </a:solidFill>
                <a:latin typeface="Cooper Black"/>
                <a:cs typeface="Cooper Black"/>
              </a:rPr>
              <a:t>double</a:t>
            </a:r>
            <a:r>
              <a:rPr dirty="0" sz="3700" spc="-210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700" spc="10" b="0">
                <a:solidFill>
                  <a:srgbClr val="C00000"/>
                </a:solidFill>
                <a:latin typeface="Cooper Black"/>
                <a:cs typeface="Cooper Black"/>
              </a:rPr>
              <a:t>pump</a:t>
            </a:r>
            <a:endParaRPr sz="3700">
              <a:latin typeface="Cooper Black"/>
              <a:cs typeface="Cooper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33245" y="2546007"/>
            <a:ext cx="2465070" cy="2362200"/>
          </a:xfrm>
          <a:custGeom>
            <a:avLst/>
            <a:gdLst/>
            <a:ahLst/>
            <a:cxnLst/>
            <a:rect l="l" t="t" r="r" b="b"/>
            <a:pathLst>
              <a:path w="2465070" h="2362200">
                <a:moveTo>
                  <a:pt x="1984109" y="0"/>
                </a:moveTo>
                <a:lnTo>
                  <a:pt x="0" y="553999"/>
                </a:lnTo>
                <a:lnTo>
                  <a:pt x="67470" y="829894"/>
                </a:lnTo>
                <a:lnTo>
                  <a:pt x="108054" y="983703"/>
                </a:lnTo>
                <a:lnTo>
                  <a:pt x="150174" y="1144485"/>
                </a:lnTo>
                <a:lnTo>
                  <a:pt x="199593" y="1338414"/>
                </a:lnTo>
                <a:lnTo>
                  <a:pt x="439345" y="2361755"/>
                </a:lnTo>
                <a:lnTo>
                  <a:pt x="783603" y="2279548"/>
                </a:lnTo>
                <a:lnTo>
                  <a:pt x="1110641" y="2197455"/>
                </a:lnTo>
                <a:lnTo>
                  <a:pt x="2464880" y="1826069"/>
                </a:lnTo>
                <a:lnTo>
                  <a:pt x="2359597" y="1417701"/>
                </a:lnTo>
                <a:lnTo>
                  <a:pt x="2278254" y="1091831"/>
                </a:lnTo>
                <a:lnTo>
                  <a:pt x="2243481" y="951369"/>
                </a:lnTo>
                <a:lnTo>
                  <a:pt x="2201812" y="762139"/>
                </a:lnTo>
                <a:lnTo>
                  <a:pt x="2180578" y="674471"/>
                </a:lnTo>
                <a:lnTo>
                  <a:pt x="2138173" y="503694"/>
                </a:lnTo>
                <a:lnTo>
                  <a:pt x="2104607" y="373024"/>
                </a:lnTo>
                <a:lnTo>
                  <a:pt x="2089430" y="321500"/>
                </a:lnTo>
                <a:lnTo>
                  <a:pt x="198410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33245" y="2546007"/>
            <a:ext cx="2464880" cy="23617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33245" y="2546007"/>
            <a:ext cx="2465070" cy="2362200"/>
          </a:xfrm>
          <a:custGeom>
            <a:avLst/>
            <a:gdLst/>
            <a:ahLst/>
            <a:cxnLst/>
            <a:rect l="l" t="t" r="r" b="b"/>
            <a:pathLst>
              <a:path w="2465070" h="2362200">
                <a:moveTo>
                  <a:pt x="1984109" y="0"/>
                </a:moveTo>
                <a:lnTo>
                  <a:pt x="0" y="553999"/>
                </a:lnTo>
                <a:lnTo>
                  <a:pt x="67470" y="829894"/>
                </a:lnTo>
                <a:lnTo>
                  <a:pt x="108054" y="983703"/>
                </a:lnTo>
                <a:lnTo>
                  <a:pt x="150174" y="1144485"/>
                </a:lnTo>
                <a:lnTo>
                  <a:pt x="199593" y="1338414"/>
                </a:lnTo>
                <a:lnTo>
                  <a:pt x="439345" y="2361755"/>
                </a:lnTo>
                <a:lnTo>
                  <a:pt x="783603" y="2279548"/>
                </a:lnTo>
                <a:lnTo>
                  <a:pt x="1110641" y="2197455"/>
                </a:lnTo>
                <a:lnTo>
                  <a:pt x="2464880" y="1826069"/>
                </a:lnTo>
                <a:lnTo>
                  <a:pt x="2359597" y="1417701"/>
                </a:lnTo>
                <a:lnTo>
                  <a:pt x="2278254" y="1091831"/>
                </a:lnTo>
                <a:lnTo>
                  <a:pt x="2243481" y="951369"/>
                </a:lnTo>
                <a:lnTo>
                  <a:pt x="2201812" y="762139"/>
                </a:lnTo>
                <a:lnTo>
                  <a:pt x="2180578" y="674471"/>
                </a:lnTo>
                <a:lnTo>
                  <a:pt x="2138173" y="503694"/>
                </a:lnTo>
                <a:lnTo>
                  <a:pt x="2104607" y="373024"/>
                </a:lnTo>
                <a:lnTo>
                  <a:pt x="2089430" y="321500"/>
                </a:lnTo>
                <a:lnTo>
                  <a:pt x="1984109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42212" y="2976575"/>
            <a:ext cx="1641731" cy="15201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6</a:t>
            </a:fld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77295" y="1468374"/>
            <a:ext cx="177800" cy="17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2180" rIns="0" bIns="0" rtlCol="0" vert="horz">
            <a:spAutoFit/>
          </a:bodyPr>
          <a:lstStyle/>
          <a:p>
            <a:pPr marL="1097280">
              <a:lnSpc>
                <a:spcPct val="100000"/>
              </a:lnSpc>
            </a:pPr>
            <a:r>
              <a:rPr dirty="0" spc="-15"/>
              <a:t>Detected </a:t>
            </a:r>
            <a:r>
              <a:rPr dirty="0" spc="-10"/>
              <a:t>over </a:t>
            </a:r>
            <a:r>
              <a:rPr dirty="0" spc="5"/>
              <a:t>anterior chest wall</a:t>
            </a:r>
            <a:r>
              <a:rPr dirty="0" spc="-295"/>
              <a:t> </a:t>
            </a:r>
            <a:r>
              <a:rPr dirty="0" spc="-10"/>
              <a:t>by:</a:t>
            </a:r>
          </a:p>
        </p:txBody>
      </p:sp>
      <p:sp>
        <p:nvSpPr>
          <p:cNvPr id="10" name="object 10"/>
          <p:cNvSpPr/>
          <p:nvPr/>
        </p:nvSpPr>
        <p:spPr>
          <a:xfrm>
            <a:off x="977295" y="2801873"/>
            <a:ext cx="1778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307490" y="1760473"/>
            <a:ext cx="6363970" cy="19989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44500" indent="-431800">
              <a:lnSpc>
                <a:spcPct val="100000"/>
              </a:lnSpc>
              <a:buClr>
                <a:srgbClr val="F67534"/>
              </a:buClr>
              <a:buFont typeface="MS Mincho"/>
              <a:buChar char="■"/>
              <a:tabLst>
                <a:tab pos="444500" algn="l"/>
              </a:tabLst>
            </a:pPr>
            <a:r>
              <a:rPr dirty="0" sz="2000" spc="10">
                <a:latin typeface="Calibri"/>
                <a:cs typeface="Calibri"/>
              </a:rPr>
              <a:t>Auscultation…</a:t>
            </a:r>
            <a:r>
              <a:rPr dirty="0" sz="2000" spc="-175">
                <a:latin typeface="Calibri"/>
                <a:cs typeface="Calibri"/>
              </a:rPr>
              <a:t> </a:t>
            </a:r>
            <a:r>
              <a:rPr dirty="0" sz="2000" spc="10">
                <a:latin typeface="Calibri"/>
                <a:cs typeface="Calibri"/>
              </a:rPr>
              <a:t>(Stethoscope.)</a:t>
            </a:r>
            <a:endParaRPr sz="2000">
              <a:latin typeface="Calibri"/>
              <a:cs typeface="Calibri"/>
            </a:endParaRPr>
          </a:p>
          <a:p>
            <a:pPr marL="444500" indent="-431800">
              <a:lnSpc>
                <a:spcPct val="100000"/>
              </a:lnSpc>
              <a:spcBef>
                <a:spcPts val="300"/>
              </a:spcBef>
              <a:buClr>
                <a:srgbClr val="F67534"/>
              </a:buClr>
              <a:buFont typeface="MS Mincho"/>
              <a:buChar char="■"/>
              <a:tabLst>
                <a:tab pos="444500" algn="l"/>
              </a:tabLst>
            </a:pPr>
            <a:r>
              <a:rPr dirty="0" sz="2000">
                <a:latin typeface="Calibri"/>
                <a:cs typeface="Calibri"/>
              </a:rPr>
              <a:t>Phonocardiography…</a:t>
            </a:r>
            <a:r>
              <a:rPr dirty="0" sz="2000" spc="-135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(sound</a:t>
            </a:r>
            <a:r>
              <a:rPr dirty="0" sz="2000" spc="-10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recording</a:t>
            </a:r>
            <a:r>
              <a:rPr dirty="0" sz="2000" spc="-19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device.)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15" b="1">
                <a:latin typeface="Calibri"/>
                <a:cs typeface="Calibri"/>
              </a:rPr>
              <a:t>‘4’ </a:t>
            </a:r>
            <a:r>
              <a:rPr dirty="0" sz="2400" spc="10" b="1">
                <a:latin typeface="Calibri"/>
                <a:cs typeface="Calibri"/>
              </a:rPr>
              <a:t>heart sounds </a:t>
            </a:r>
            <a:r>
              <a:rPr dirty="0" sz="2400" b="1">
                <a:latin typeface="Calibri"/>
                <a:cs typeface="Calibri"/>
              </a:rPr>
              <a:t>can </a:t>
            </a:r>
            <a:r>
              <a:rPr dirty="0" sz="2400" spc="5" b="1">
                <a:latin typeface="Calibri"/>
                <a:cs typeface="Calibri"/>
              </a:rPr>
              <a:t>be</a:t>
            </a:r>
            <a:r>
              <a:rPr dirty="0" sz="2400" spc="-19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detected:</a:t>
            </a:r>
            <a:endParaRPr sz="2400">
              <a:latin typeface="Calibri"/>
              <a:cs typeface="Calibri"/>
            </a:endParaRPr>
          </a:p>
          <a:p>
            <a:pPr marL="342900" indent="-330200">
              <a:lnSpc>
                <a:spcPct val="100000"/>
              </a:lnSpc>
              <a:spcBef>
                <a:spcPts val="420"/>
              </a:spcBef>
              <a:buClr>
                <a:srgbClr val="0070C0"/>
              </a:buClr>
              <a:buFont typeface="Arial"/>
              <a:buChar char="■"/>
              <a:tabLst>
                <a:tab pos="342265" algn="l"/>
                <a:tab pos="342900" algn="l"/>
              </a:tabLst>
            </a:pPr>
            <a:r>
              <a:rPr dirty="0" sz="2000" spc="-10">
                <a:latin typeface="Calibri"/>
                <a:cs typeface="Calibri"/>
              </a:rPr>
              <a:t>1</a:t>
            </a:r>
            <a:r>
              <a:rPr dirty="0" baseline="25641" sz="1950" spc="-15">
                <a:latin typeface="Calibri"/>
                <a:cs typeface="Calibri"/>
              </a:rPr>
              <a:t>st</a:t>
            </a:r>
            <a:r>
              <a:rPr dirty="0" baseline="25641" sz="1950" spc="-7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&amp;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2</a:t>
            </a:r>
            <a:r>
              <a:rPr dirty="0" baseline="25641" sz="1950">
                <a:latin typeface="Calibri"/>
                <a:cs typeface="Calibri"/>
              </a:rPr>
              <a:t>nd</a:t>
            </a:r>
            <a:r>
              <a:rPr dirty="0" baseline="25641" sz="1950" spc="52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heart</a:t>
            </a:r>
            <a:r>
              <a:rPr dirty="0" sz="2000" spc="-135">
                <a:latin typeface="Calibri"/>
                <a:cs typeface="Calibri"/>
              </a:rPr>
              <a:t> </a:t>
            </a:r>
            <a:r>
              <a:rPr dirty="0" sz="2000" spc="30">
                <a:latin typeface="Calibri"/>
                <a:cs typeface="Calibri"/>
              </a:rPr>
              <a:t>sounds</a:t>
            </a:r>
            <a:r>
              <a:rPr dirty="0" sz="2000" spc="-1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…</a:t>
            </a:r>
            <a:r>
              <a:rPr dirty="0" sz="2000" spc="-145">
                <a:latin typeface="Calibri"/>
                <a:cs typeface="Calibri"/>
              </a:rPr>
              <a:t> </a:t>
            </a:r>
            <a:r>
              <a:rPr dirty="0" sz="2000" spc="25">
                <a:latin typeface="Calibri"/>
                <a:cs typeface="Calibri"/>
              </a:rPr>
              <a:t>(usually</a:t>
            </a:r>
            <a:r>
              <a:rPr dirty="0" sz="2000" spc="-170">
                <a:latin typeface="Calibri"/>
                <a:cs typeface="Calibri"/>
              </a:rPr>
              <a:t> </a:t>
            </a:r>
            <a:r>
              <a:rPr dirty="0" sz="2000" spc="30">
                <a:latin typeface="Calibri"/>
                <a:cs typeface="Calibri"/>
              </a:rPr>
              <a:t>audible)</a:t>
            </a:r>
            <a:endParaRPr sz="2000">
              <a:latin typeface="Calibri"/>
              <a:cs typeface="Calibri"/>
            </a:endParaRPr>
          </a:p>
          <a:p>
            <a:pPr marL="342900" indent="-330200">
              <a:lnSpc>
                <a:spcPct val="100000"/>
              </a:lnSpc>
              <a:spcBef>
                <a:spcPts val="300"/>
              </a:spcBef>
              <a:buClr>
                <a:srgbClr val="0070C0"/>
              </a:buClr>
              <a:buFont typeface="Arial"/>
              <a:buChar char="■"/>
              <a:tabLst>
                <a:tab pos="342265" algn="l"/>
                <a:tab pos="342900" algn="l"/>
              </a:tabLst>
            </a:pPr>
            <a:r>
              <a:rPr dirty="0" sz="2000" spc="10">
                <a:latin typeface="Calibri"/>
                <a:cs typeface="Calibri"/>
              </a:rPr>
              <a:t>3</a:t>
            </a:r>
            <a:r>
              <a:rPr dirty="0" baseline="25641" sz="1950" spc="15">
                <a:latin typeface="Calibri"/>
                <a:cs typeface="Calibri"/>
              </a:rPr>
              <a:t>rd</a:t>
            </a:r>
            <a:r>
              <a:rPr dirty="0" baseline="25641" sz="1950" spc="-22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&amp;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4</a:t>
            </a:r>
            <a:r>
              <a:rPr dirty="0" baseline="25641" sz="1950" spc="-30">
                <a:latin typeface="Calibri"/>
                <a:cs typeface="Calibri"/>
              </a:rPr>
              <a:t>th</a:t>
            </a:r>
            <a:r>
              <a:rPr dirty="0" baseline="25641" sz="1950" spc="30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heart</a:t>
            </a:r>
            <a:r>
              <a:rPr dirty="0" sz="2000" spc="-130">
                <a:latin typeface="Calibri"/>
                <a:cs typeface="Calibri"/>
              </a:rPr>
              <a:t> </a:t>
            </a:r>
            <a:r>
              <a:rPr dirty="0" sz="2000" spc="30">
                <a:latin typeface="Calibri"/>
                <a:cs typeface="Calibri"/>
              </a:rPr>
              <a:t>sounds</a:t>
            </a:r>
            <a:r>
              <a:rPr dirty="0" sz="2000" spc="-1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…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10">
                <a:latin typeface="Calibri"/>
                <a:cs typeface="Calibri"/>
              </a:rPr>
              <a:t>(of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 spc="25">
                <a:latin typeface="Calibri"/>
                <a:cs typeface="Calibri"/>
              </a:rPr>
              <a:t>low</a:t>
            </a:r>
            <a:r>
              <a:rPr dirty="0" sz="2000" spc="-90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pitch,</a:t>
            </a:r>
            <a:r>
              <a:rPr dirty="0" sz="2000" spc="-160">
                <a:latin typeface="Calibri"/>
                <a:cs typeface="Calibri"/>
              </a:rPr>
              <a:t> </a:t>
            </a:r>
            <a:r>
              <a:rPr dirty="0" sz="2000" spc="30">
                <a:latin typeface="Calibri"/>
                <a:cs typeface="Calibri"/>
              </a:rPr>
              <a:t>usually</a:t>
            </a:r>
            <a:r>
              <a:rPr dirty="0" sz="2000" spc="-165">
                <a:latin typeface="Calibri"/>
                <a:cs typeface="Calibri"/>
              </a:rPr>
              <a:t> </a:t>
            </a:r>
            <a:r>
              <a:rPr dirty="0" sz="2000" spc="30">
                <a:latin typeface="Calibri"/>
                <a:cs typeface="Calibri"/>
              </a:rPr>
              <a:t>not</a:t>
            </a:r>
            <a:r>
              <a:rPr dirty="0" sz="2000" spc="-130">
                <a:latin typeface="Calibri"/>
                <a:cs typeface="Calibri"/>
              </a:rPr>
              <a:t> </a:t>
            </a:r>
            <a:r>
              <a:rPr dirty="0" sz="2000" spc="30">
                <a:latin typeface="Calibri"/>
                <a:cs typeface="Calibri"/>
              </a:rPr>
              <a:t>audible)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77295" y="5265673"/>
            <a:ext cx="177800" cy="17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07490" y="5179314"/>
            <a:ext cx="6293485" cy="674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2600"/>
              </a:lnSpc>
            </a:pPr>
            <a:r>
              <a:rPr dirty="0" sz="2400" spc="5" b="1">
                <a:latin typeface="Calibri"/>
                <a:cs typeface="Calibri"/>
              </a:rPr>
              <a:t>Important</a:t>
            </a:r>
            <a:r>
              <a:rPr dirty="0" sz="2400" spc="-90" b="1">
                <a:latin typeface="Calibri"/>
                <a:cs typeface="Calibri"/>
              </a:rPr>
              <a:t> </a:t>
            </a:r>
            <a:r>
              <a:rPr dirty="0" sz="2400" spc="15" b="1">
                <a:latin typeface="Calibri"/>
                <a:cs typeface="Calibri"/>
              </a:rPr>
              <a:t>for</a:t>
            </a:r>
            <a:r>
              <a:rPr dirty="0" sz="2400" spc="-105" b="1">
                <a:latin typeface="Calibri"/>
                <a:cs typeface="Calibri"/>
              </a:rPr>
              <a:t> </a:t>
            </a:r>
            <a:r>
              <a:rPr dirty="0" sz="2400" spc="5" b="1">
                <a:latin typeface="Calibri"/>
                <a:cs typeface="Calibri"/>
              </a:rPr>
              <a:t>diagnosis</a:t>
            </a:r>
            <a:r>
              <a:rPr dirty="0" sz="2400" spc="-110" b="1">
                <a:latin typeface="Calibri"/>
                <a:cs typeface="Calibri"/>
              </a:rPr>
              <a:t> </a:t>
            </a:r>
            <a:r>
              <a:rPr dirty="0" sz="2400" spc="5" b="1">
                <a:latin typeface="Calibri"/>
                <a:cs typeface="Calibri"/>
              </a:rPr>
              <a:t>of</a:t>
            </a:r>
            <a:r>
              <a:rPr dirty="0" sz="2400" spc="-20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valvular</a:t>
            </a:r>
            <a:r>
              <a:rPr dirty="0" sz="2400" spc="-110" b="1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heart</a:t>
            </a:r>
            <a:r>
              <a:rPr dirty="0" sz="2400" spc="15" b="1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diseases  </a:t>
            </a:r>
            <a:r>
              <a:rPr dirty="0" sz="2400" spc="20" b="1">
                <a:latin typeface="Calibri"/>
                <a:cs typeface="Calibri"/>
              </a:rPr>
              <a:t>(murmurs)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28900" y="660400"/>
            <a:ext cx="3543300" cy="622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879600" y="4025900"/>
            <a:ext cx="5575300" cy="1155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46</a:t>
            </a:fld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09700" y="850900"/>
            <a:ext cx="5994400" cy="622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23544" y="1662849"/>
            <a:ext cx="1778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17244" y="1510449"/>
            <a:ext cx="4027804" cy="41592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-5"/>
              <a:t>Best heard </a:t>
            </a:r>
            <a:r>
              <a:rPr dirty="0" sz="2600" spc="5"/>
              <a:t>at </a:t>
            </a:r>
            <a:r>
              <a:rPr dirty="0" sz="2600"/>
              <a:t>4 </a:t>
            </a:r>
            <a:r>
              <a:rPr dirty="0" sz="2600" spc="-10"/>
              <a:t>certain</a:t>
            </a:r>
            <a:r>
              <a:rPr dirty="0" sz="2600" spc="-5"/>
              <a:t> </a:t>
            </a:r>
            <a:r>
              <a:rPr dirty="0" sz="2600" spc="-10"/>
              <a:t>areas:</a:t>
            </a:r>
            <a:endParaRPr sz="2600"/>
          </a:p>
        </p:txBody>
      </p:sp>
      <p:sp>
        <p:nvSpPr>
          <p:cNvPr id="11" name="object 11"/>
          <p:cNvSpPr txBox="1"/>
          <p:nvPr/>
        </p:nvSpPr>
        <p:spPr>
          <a:xfrm>
            <a:off x="1342644" y="4507648"/>
            <a:ext cx="2905760" cy="163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06400" indent="-393700">
              <a:lnSpc>
                <a:spcPct val="100000"/>
              </a:lnSpc>
              <a:buClr>
                <a:srgbClr val="EAAC35"/>
              </a:buClr>
              <a:buSzPct val="83333"/>
              <a:buFont typeface="MS Mincho"/>
              <a:buChar char="■"/>
              <a:tabLst>
                <a:tab pos="406400" algn="l"/>
              </a:tabLst>
            </a:pPr>
            <a:r>
              <a:rPr dirty="0" sz="2400" spc="15" b="1">
                <a:latin typeface="Calibri"/>
                <a:cs typeface="Calibri"/>
              </a:rPr>
              <a:t>Pulmonary</a:t>
            </a:r>
            <a:r>
              <a:rPr dirty="0" sz="2400" spc="-265" b="1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area:</a:t>
            </a:r>
            <a:endParaRPr sz="2400">
              <a:latin typeface="Calibri"/>
              <a:cs typeface="Calibri"/>
            </a:endParaRPr>
          </a:p>
          <a:p>
            <a:pPr lvl="1" marL="622300" indent="-254000">
              <a:lnSpc>
                <a:spcPct val="100000"/>
              </a:lnSpc>
              <a:spcBef>
                <a:spcPts val="620"/>
              </a:spcBef>
              <a:buClr>
                <a:srgbClr val="C00000"/>
              </a:buClr>
              <a:buSzPct val="147368"/>
              <a:buFont typeface="Arial"/>
              <a:buChar char="•"/>
              <a:tabLst>
                <a:tab pos="622300" algn="l"/>
              </a:tabLst>
            </a:pPr>
            <a:r>
              <a:rPr dirty="0" sz="1900" spc="15">
                <a:latin typeface="Calibri"/>
                <a:cs typeface="Calibri"/>
              </a:rPr>
              <a:t>2</a:t>
            </a:r>
            <a:r>
              <a:rPr dirty="0" baseline="25641" sz="1950" spc="22">
                <a:latin typeface="Calibri"/>
                <a:cs typeface="Calibri"/>
              </a:rPr>
              <a:t>nd </a:t>
            </a:r>
            <a:r>
              <a:rPr dirty="0" sz="1900">
                <a:latin typeface="Calibri"/>
                <a:cs typeface="Calibri"/>
              </a:rPr>
              <a:t>Lt </a:t>
            </a:r>
            <a:r>
              <a:rPr dirty="0" sz="1900" spc="-20">
                <a:latin typeface="Calibri"/>
                <a:cs typeface="Calibri"/>
              </a:rPr>
              <a:t>intercostal</a:t>
            </a:r>
            <a:r>
              <a:rPr dirty="0" sz="1900" spc="-95">
                <a:latin typeface="Calibri"/>
                <a:cs typeface="Calibri"/>
              </a:rPr>
              <a:t> </a:t>
            </a:r>
            <a:r>
              <a:rPr dirty="0" sz="1900" spc="-20">
                <a:latin typeface="Calibri"/>
                <a:cs typeface="Calibri"/>
              </a:rPr>
              <a:t>space.</a:t>
            </a:r>
            <a:endParaRPr sz="1900">
              <a:latin typeface="Calibri"/>
              <a:cs typeface="Calibri"/>
            </a:endParaRPr>
          </a:p>
          <a:p>
            <a:pPr marL="431800" indent="-393700">
              <a:lnSpc>
                <a:spcPct val="100000"/>
              </a:lnSpc>
              <a:spcBef>
                <a:spcPts val="620"/>
              </a:spcBef>
              <a:buClr>
                <a:srgbClr val="EAAC35"/>
              </a:buClr>
              <a:buSzPct val="83333"/>
              <a:buFont typeface="MS Mincho"/>
              <a:buChar char="■"/>
              <a:tabLst>
                <a:tab pos="431800" algn="l"/>
              </a:tabLst>
            </a:pPr>
            <a:r>
              <a:rPr dirty="0" sz="2400" spc="10" b="1">
                <a:latin typeface="Calibri"/>
                <a:cs typeface="Calibri"/>
              </a:rPr>
              <a:t>Aortic</a:t>
            </a:r>
            <a:r>
              <a:rPr dirty="0" sz="2400" spc="-225" b="1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area:</a:t>
            </a:r>
            <a:endParaRPr sz="2400">
              <a:latin typeface="Calibri"/>
              <a:cs typeface="Calibri"/>
            </a:endParaRPr>
          </a:p>
          <a:p>
            <a:pPr lvl="1" marL="622300" indent="-254000">
              <a:lnSpc>
                <a:spcPct val="100000"/>
              </a:lnSpc>
              <a:spcBef>
                <a:spcPts val="1019"/>
              </a:spcBef>
              <a:buClr>
                <a:srgbClr val="C00000"/>
              </a:buClr>
              <a:buSzPct val="147368"/>
              <a:buFont typeface="Arial"/>
              <a:buChar char="•"/>
              <a:tabLst>
                <a:tab pos="622300" algn="l"/>
              </a:tabLst>
            </a:pPr>
            <a:r>
              <a:rPr dirty="0" sz="1900" spc="15">
                <a:latin typeface="Calibri"/>
                <a:cs typeface="Calibri"/>
              </a:rPr>
              <a:t>2</a:t>
            </a:r>
            <a:r>
              <a:rPr dirty="0" baseline="25641" sz="1950" spc="22">
                <a:latin typeface="Calibri"/>
                <a:cs typeface="Calibri"/>
              </a:rPr>
              <a:t>nd </a:t>
            </a:r>
            <a:r>
              <a:rPr dirty="0" sz="1900" spc="-20">
                <a:latin typeface="Calibri"/>
                <a:cs typeface="Calibri"/>
              </a:rPr>
              <a:t>Rt costal</a:t>
            </a:r>
            <a:r>
              <a:rPr dirty="0" sz="1900" spc="-85">
                <a:latin typeface="Calibri"/>
                <a:cs typeface="Calibri"/>
              </a:rPr>
              <a:t> </a:t>
            </a:r>
            <a:r>
              <a:rPr dirty="0" sz="1900" spc="-15">
                <a:latin typeface="Calibri"/>
                <a:cs typeface="Calibri"/>
              </a:rPr>
              <a:t>cartilage.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43200" y="2032000"/>
            <a:ext cx="4038600" cy="2311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566856" y="4422140"/>
            <a:ext cx="4214495" cy="20345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0" indent="-368300">
              <a:lnSpc>
                <a:spcPts val="2690"/>
              </a:lnSpc>
              <a:buClr>
                <a:srgbClr val="EAAC35"/>
              </a:buClr>
              <a:buSzPct val="79166"/>
              <a:buFont typeface="MS Mincho"/>
              <a:buChar char="■"/>
              <a:tabLst>
                <a:tab pos="381000" algn="l"/>
              </a:tabLst>
            </a:pPr>
            <a:r>
              <a:rPr dirty="0" sz="2400" spc="-15" b="1">
                <a:latin typeface="Calibri"/>
                <a:cs typeface="Calibri"/>
              </a:rPr>
              <a:t>Mitral</a:t>
            </a:r>
            <a:r>
              <a:rPr dirty="0" sz="2400" spc="-100" b="1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area:</a:t>
            </a:r>
            <a:endParaRPr sz="2400">
              <a:latin typeface="Calibri"/>
              <a:cs typeface="Calibri"/>
            </a:endParaRPr>
          </a:p>
          <a:p>
            <a:pPr lvl="1" marL="635000" marR="5080" indent="-266700">
              <a:lnSpc>
                <a:spcPct val="78900"/>
              </a:lnSpc>
              <a:spcBef>
                <a:spcPts val="290"/>
              </a:spcBef>
              <a:buClr>
                <a:srgbClr val="C00000"/>
              </a:buClr>
              <a:buSzPct val="78947"/>
              <a:buFont typeface="Arial"/>
              <a:buChar char="•"/>
              <a:tabLst>
                <a:tab pos="634365" algn="l"/>
                <a:tab pos="635000" algn="l"/>
              </a:tabLst>
            </a:pPr>
            <a:r>
              <a:rPr dirty="0" sz="1900" spc="15">
                <a:latin typeface="Calibri"/>
                <a:cs typeface="Calibri"/>
              </a:rPr>
              <a:t>5</a:t>
            </a:r>
            <a:r>
              <a:rPr dirty="0" baseline="25641" sz="1950" spc="22">
                <a:latin typeface="Calibri"/>
                <a:cs typeface="Calibri"/>
              </a:rPr>
              <a:t>nd </a:t>
            </a:r>
            <a:r>
              <a:rPr dirty="0" sz="1900">
                <a:latin typeface="Calibri"/>
                <a:cs typeface="Calibri"/>
              </a:rPr>
              <a:t>Lt </a:t>
            </a:r>
            <a:r>
              <a:rPr dirty="0" sz="1900" spc="-20">
                <a:latin typeface="Calibri"/>
                <a:cs typeface="Calibri"/>
              </a:rPr>
              <a:t>intercostal </a:t>
            </a:r>
            <a:r>
              <a:rPr dirty="0" sz="1900" spc="-15">
                <a:latin typeface="Calibri"/>
                <a:cs typeface="Calibri"/>
              </a:rPr>
              <a:t>space crossing mid-  clavicular </a:t>
            </a:r>
            <a:r>
              <a:rPr dirty="0" sz="1900" spc="-30">
                <a:latin typeface="Calibri"/>
                <a:cs typeface="Calibri"/>
              </a:rPr>
              <a:t>line,</a:t>
            </a:r>
            <a:r>
              <a:rPr dirty="0" sz="1900" spc="180">
                <a:latin typeface="Calibri"/>
                <a:cs typeface="Calibri"/>
              </a:rPr>
              <a:t> </a:t>
            </a:r>
            <a:r>
              <a:rPr dirty="0" sz="1900" spc="-5">
                <a:latin typeface="Calibri"/>
                <a:cs typeface="Calibri"/>
              </a:rPr>
              <a:t>or</a:t>
            </a:r>
            <a:endParaRPr sz="1900">
              <a:latin typeface="Calibri"/>
              <a:cs typeface="Calibri"/>
            </a:endParaRPr>
          </a:p>
          <a:p>
            <a:pPr lvl="1" marL="660400" indent="-292100">
              <a:lnSpc>
                <a:spcPct val="100000"/>
              </a:lnSpc>
              <a:spcBef>
                <a:spcPts val="120"/>
              </a:spcBef>
              <a:buClr>
                <a:srgbClr val="C00000"/>
              </a:buClr>
              <a:buSzPct val="78947"/>
              <a:buFont typeface="Arial"/>
              <a:buChar char="•"/>
              <a:tabLst>
                <a:tab pos="659765" algn="l"/>
                <a:tab pos="660400" algn="l"/>
              </a:tabLst>
            </a:pPr>
            <a:r>
              <a:rPr dirty="0" sz="1900">
                <a:latin typeface="Calibri"/>
                <a:cs typeface="Calibri"/>
              </a:rPr>
              <a:t>9 </a:t>
            </a:r>
            <a:r>
              <a:rPr dirty="0" sz="1900" spc="-5">
                <a:latin typeface="Calibri"/>
                <a:cs typeface="Calibri"/>
              </a:rPr>
              <a:t>cm</a:t>
            </a:r>
            <a:r>
              <a:rPr dirty="0" sz="1900" spc="5">
                <a:latin typeface="Calibri"/>
                <a:cs typeface="Calibri"/>
              </a:rPr>
              <a:t> </a:t>
            </a:r>
            <a:r>
              <a:rPr dirty="0" sz="1900" spc="20">
                <a:latin typeface="Calibri"/>
                <a:cs typeface="Calibri"/>
              </a:rPr>
              <a:t>(2.5-3 </a:t>
            </a:r>
            <a:r>
              <a:rPr dirty="0" sz="1900" spc="-15">
                <a:latin typeface="Calibri"/>
                <a:cs typeface="Calibri"/>
              </a:rPr>
              <a:t>in) </a:t>
            </a:r>
            <a:r>
              <a:rPr dirty="0" sz="1900" spc="10">
                <a:latin typeface="Calibri"/>
                <a:cs typeface="Calibri"/>
              </a:rPr>
              <a:t>from </a:t>
            </a:r>
            <a:r>
              <a:rPr dirty="0" sz="1900" spc="-15">
                <a:latin typeface="Calibri"/>
                <a:cs typeface="Calibri"/>
              </a:rPr>
              <a:t>sternum.</a:t>
            </a:r>
            <a:endParaRPr sz="1900">
              <a:latin typeface="Calibri"/>
              <a:cs typeface="Calibri"/>
            </a:endParaRPr>
          </a:p>
          <a:p>
            <a:pPr marL="381000" indent="-368300">
              <a:lnSpc>
                <a:spcPts val="2790"/>
              </a:lnSpc>
              <a:spcBef>
                <a:spcPts val="20"/>
              </a:spcBef>
              <a:buClr>
                <a:srgbClr val="EAAC35"/>
              </a:buClr>
              <a:buSzPct val="79166"/>
              <a:buFont typeface="MS Mincho"/>
              <a:buChar char="■"/>
              <a:tabLst>
                <a:tab pos="381000" algn="l"/>
              </a:tabLst>
            </a:pPr>
            <a:r>
              <a:rPr dirty="0" sz="2400" b="1">
                <a:latin typeface="Calibri"/>
                <a:cs typeface="Calibri"/>
              </a:rPr>
              <a:t>Tricuspid</a:t>
            </a:r>
            <a:r>
              <a:rPr dirty="0" sz="2400" spc="-200" b="1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area:</a:t>
            </a:r>
            <a:endParaRPr sz="2400">
              <a:latin typeface="Calibri"/>
              <a:cs typeface="Calibri"/>
            </a:endParaRPr>
          </a:p>
          <a:p>
            <a:pPr lvl="1" marL="635000" marR="319405" indent="-266700">
              <a:lnSpc>
                <a:spcPts val="1900"/>
              </a:lnSpc>
              <a:spcBef>
                <a:spcPts val="290"/>
              </a:spcBef>
              <a:buClr>
                <a:srgbClr val="C00000"/>
              </a:buClr>
              <a:buSzPct val="78947"/>
              <a:buFont typeface="Arial"/>
              <a:buChar char="•"/>
              <a:tabLst>
                <a:tab pos="634365" algn="l"/>
                <a:tab pos="635000" algn="l"/>
              </a:tabLst>
            </a:pPr>
            <a:r>
              <a:rPr dirty="0" sz="1900" spc="-15">
                <a:latin typeface="Calibri"/>
                <a:cs typeface="Calibri"/>
              </a:rPr>
              <a:t>lower </a:t>
            </a:r>
            <a:r>
              <a:rPr dirty="0" sz="1900" spc="5">
                <a:latin typeface="Calibri"/>
                <a:cs typeface="Calibri"/>
              </a:rPr>
              <a:t>part </a:t>
            </a:r>
            <a:r>
              <a:rPr dirty="0" sz="1900" spc="-5">
                <a:latin typeface="Calibri"/>
                <a:cs typeface="Calibri"/>
              </a:rPr>
              <a:t>of </a:t>
            </a:r>
            <a:r>
              <a:rPr dirty="0" sz="1900" spc="-15">
                <a:latin typeface="Calibri"/>
                <a:cs typeface="Calibri"/>
              </a:rPr>
              <a:t>sternum </a:t>
            </a:r>
            <a:r>
              <a:rPr dirty="0" sz="1900">
                <a:latin typeface="Calibri"/>
                <a:cs typeface="Calibri"/>
              </a:rPr>
              <a:t>towards</a:t>
            </a:r>
            <a:r>
              <a:rPr dirty="0" sz="1900" spc="-125">
                <a:latin typeface="Calibri"/>
                <a:cs typeface="Calibri"/>
              </a:rPr>
              <a:t> </a:t>
            </a:r>
            <a:r>
              <a:rPr dirty="0" sz="1900" spc="-35">
                <a:latin typeface="Calibri"/>
                <a:cs typeface="Calibri"/>
              </a:rPr>
              <a:t>Rt  </a:t>
            </a:r>
            <a:r>
              <a:rPr dirty="0" sz="1900" spc="-30">
                <a:latin typeface="Calibri"/>
                <a:cs typeface="Calibri"/>
              </a:rPr>
              <a:t>side.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46</a:t>
            </a:fld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84400" y="990600"/>
            <a:ext cx="4521200" cy="342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2600" y="2438400"/>
            <a:ext cx="8166100" cy="220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6250" y="2432050"/>
            <a:ext cx="8178800" cy="2222500"/>
          </a:xfrm>
          <a:custGeom>
            <a:avLst/>
            <a:gdLst/>
            <a:ahLst/>
            <a:cxnLst/>
            <a:rect l="l" t="t" r="r" b="b"/>
            <a:pathLst>
              <a:path w="8178800" h="2222500">
                <a:moveTo>
                  <a:pt x="0" y="0"/>
                </a:moveTo>
                <a:lnTo>
                  <a:pt x="8178804" y="0"/>
                </a:lnTo>
                <a:lnTo>
                  <a:pt x="8178804" y="2222501"/>
                </a:lnTo>
                <a:lnTo>
                  <a:pt x="0" y="222250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C1C1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46</a:t>
            </a:fld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2100" y="622300"/>
            <a:ext cx="1117600" cy="46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23900" y="1485900"/>
            <a:ext cx="8166100" cy="220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7550" y="1479550"/>
            <a:ext cx="8178800" cy="2222500"/>
          </a:xfrm>
          <a:custGeom>
            <a:avLst/>
            <a:gdLst/>
            <a:ahLst/>
            <a:cxnLst/>
            <a:rect l="l" t="t" r="r" b="b"/>
            <a:pathLst>
              <a:path w="8178800" h="2222500">
                <a:moveTo>
                  <a:pt x="0" y="0"/>
                </a:moveTo>
                <a:lnTo>
                  <a:pt x="8178804" y="0"/>
                </a:lnTo>
                <a:lnTo>
                  <a:pt x="8178804" y="2222501"/>
                </a:lnTo>
                <a:lnTo>
                  <a:pt x="0" y="222250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C1C1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63039" y="3872865"/>
            <a:ext cx="139700" cy="152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63039" y="4241165"/>
            <a:ext cx="139700" cy="152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63039" y="4596765"/>
            <a:ext cx="139700" cy="152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63039" y="4952365"/>
            <a:ext cx="139700" cy="152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63039" y="5307965"/>
            <a:ext cx="139700" cy="152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63039" y="5663559"/>
            <a:ext cx="1397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63039" y="6031859"/>
            <a:ext cx="139700" cy="152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507540" y="3758565"/>
            <a:ext cx="7391400" cy="24815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latin typeface="Calibri"/>
                <a:cs typeface="Calibri"/>
              </a:rPr>
              <a:t>Due </a:t>
            </a:r>
            <a:r>
              <a:rPr dirty="0" sz="2000" spc="15">
                <a:latin typeface="Calibri"/>
                <a:cs typeface="Calibri"/>
              </a:rPr>
              <a:t>to </a:t>
            </a:r>
            <a:r>
              <a:rPr dirty="0" sz="2000" spc="10">
                <a:latin typeface="Calibri"/>
                <a:cs typeface="Calibri"/>
              </a:rPr>
              <a:t>closure </a:t>
            </a:r>
            <a:r>
              <a:rPr dirty="0" sz="2000" spc="20">
                <a:latin typeface="Calibri"/>
                <a:cs typeface="Calibri"/>
              </a:rPr>
              <a:t>of </a:t>
            </a:r>
            <a:r>
              <a:rPr dirty="0" sz="2000" spc="25">
                <a:latin typeface="Calibri"/>
                <a:cs typeface="Calibri"/>
              </a:rPr>
              <a:t>the</a:t>
            </a:r>
            <a:r>
              <a:rPr dirty="0" sz="2000" spc="-325">
                <a:latin typeface="Calibri"/>
                <a:cs typeface="Calibri"/>
              </a:rPr>
              <a:t> </a:t>
            </a:r>
            <a:r>
              <a:rPr dirty="0" sz="2000" spc="-65">
                <a:latin typeface="Calibri"/>
                <a:cs typeface="Calibri"/>
              </a:rPr>
              <a:t>AV- </a:t>
            </a:r>
            <a:r>
              <a:rPr dirty="0" sz="2000">
                <a:latin typeface="Calibri"/>
                <a:cs typeface="Calibri"/>
              </a:rPr>
              <a:t>vs.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dirty="0" sz="2000" spc="5">
                <a:latin typeface="Calibri"/>
                <a:cs typeface="Calibri"/>
              </a:rPr>
              <a:t>Recorded</a:t>
            </a:r>
            <a:r>
              <a:rPr dirty="0" sz="2000" spc="-110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at</a:t>
            </a:r>
            <a:r>
              <a:rPr dirty="0" sz="2000" spc="-130">
                <a:latin typeface="Calibri"/>
                <a:cs typeface="Calibri"/>
              </a:rPr>
              <a:t> </a:t>
            </a:r>
            <a:r>
              <a:rPr dirty="0" sz="2000" spc="25">
                <a:latin typeface="Calibri"/>
                <a:cs typeface="Calibri"/>
              </a:rPr>
              <a:t>the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beginning</a:t>
            </a:r>
            <a:r>
              <a:rPr dirty="0" sz="2000" spc="-200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of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 spc="25">
                <a:latin typeface="Calibri"/>
                <a:cs typeface="Calibri"/>
              </a:rPr>
              <a:t>the</a:t>
            </a:r>
            <a:r>
              <a:rPr dirty="0" sz="2000" spc="-155">
                <a:latin typeface="Calibri"/>
                <a:cs typeface="Calibri"/>
              </a:rPr>
              <a:t> </a:t>
            </a:r>
            <a:r>
              <a:rPr dirty="0" sz="2000" spc="25">
                <a:latin typeface="Calibri"/>
                <a:cs typeface="Calibri"/>
              </a:rPr>
              <a:t>the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‘isovolumetric</a:t>
            </a:r>
            <a:r>
              <a:rPr dirty="0" sz="2000" spc="-204">
                <a:latin typeface="Calibri"/>
                <a:cs typeface="Calibri"/>
              </a:rPr>
              <a:t> </a:t>
            </a:r>
            <a:r>
              <a:rPr dirty="0" sz="2000" spc="5">
                <a:latin typeface="Calibri"/>
                <a:cs typeface="Calibri"/>
              </a:rPr>
              <a:t>contraction</a:t>
            </a:r>
            <a:r>
              <a:rPr dirty="0" sz="2000" spc="-11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phase.’  </a:t>
            </a:r>
            <a:r>
              <a:rPr dirty="0" sz="2000" spc="-5">
                <a:latin typeface="Calibri"/>
                <a:cs typeface="Calibri"/>
              </a:rPr>
              <a:t>It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5">
                <a:latin typeface="Calibri"/>
                <a:cs typeface="Calibri"/>
              </a:rPr>
              <a:t>marks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beginning</a:t>
            </a:r>
            <a:r>
              <a:rPr dirty="0" sz="2000" spc="-200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of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ventricular</a:t>
            </a:r>
            <a:r>
              <a:rPr dirty="0" sz="2000" spc="-155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systole.</a:t>
            </a:r>
            <a:endParaRPr sz="2000">
              <a:latin typeface="Calibri"/>
              <a:cs typeface="Calibri"/>
            </a:endParaRPr>
          </a:p>
          <a:p>
            <a:pPr marL="12700" marR="4486910">
              <a:lnSpc>
                <a:spcPct val="116700"/>
              </a:lnSpc>
            </a:pPr>
            <a:r>
              <a:rPr dirty="0" sz="2000" spc="10">
                <a:latin typeface="Calibri"/>
                <a:cs typeface="Calibri"/>
              </a:rPr>
              <a:t>Long </a:t>
            </a:r>
            <a:r>
              <a:rPr dirty="0" sz="2000" spc="20">
                <a:latin typeface="Calibri"/>
                <a:cs typeface="Calibri"/>
              </a:rPr>
              <a:t>in </a:t>
            </a:r>
            <a:r>
              <a:rPr dirty="0" sz="2000" spc="30">
                <a:latin typeface="Calibri"/>
                <a:cs typeface="Calibri"/>
              </a:rPr>
              <a:t>duration </a:t>
            </a:r>
            <a:r>
              <a:rPr dirty="0" sz="2000" spc="-5">
                <a:latin typeface="Calibri"/>
                <a:cs typeface="Calibri"/>
              </a:rPr>
              <a:t>.. </a:t>
            </a:r>
            <a:r>
              <a:rPr dirty="0" sz="2000" spc="-10">
                <a:latin typeface="Calibri"/>
                <a:cs typeface="Calibri"/>
              </a:rPr>
              <a:t>0.15 sec.  </a:t>
            </a:r>
            <a:r>
              <a:rPr dirty="0" sz="2000" spc="-15">
                <a:latin typeface="Calibri"/>
                <a:cs typeface="Calibri"/>
              </a:rPr>
              <a:t>Of </a:t>
            </a:r>
            <a:r>
              <a:rPr dirty="0" sz="2000" spc="25">
                <a:latin typeface="Calibri"/>
                <a:cs typeface="Calibri"/>
              </a:rPr>
              <a:t>low </a:t>
            </a:r>
            <a:r>
              <a:rPr dirty="0" sz="2000" spc="10">
                <a:latin typeface="Calibri"/>
                <a:cs typeface="Calibri"/>
              </a:rPr>
              <a:t>pitch </a:t>
            </a:r>
            <a:r>
              <a:rPr dirty="0" sz="2000" spc="-10">
                <a:latin typeface="Calibri"/>
                <a:cs typeface="Calibri"/>
              </a:rPr>
              <a:t>(LUB) </a:t>
            </a:r>
            <a:r>
              <a:rPr dirty="0" sz="2000" spc="-5">
                <a:latin typeface="Calibri"/>
                <a:cs typeface="Calibri"/>
              </a:rPr>
              <a:t>..</a:t>
            </a:r>
            <a:r>
              <a:rPr dirty="0" sz="2000" spc="-220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Loud.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2000" spc="-15">
                <a:latin typeface="Calibri"/>
                <a:cs typeface="Calibri"/>
              </a:rPr>
              <a:t>25-35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Hz.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spc="5">
                <a:latin typeface="Calibri"/>
                <a:cs typeface="Calibri"/>
              </a:rPr>
              <a:t>Best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heard</a:t>
            </a:r>
            <a:r>
              <a:rPr dirty="0" sz="2000" spc="-114">
                <a:latin typeface="Calibri"/>
                <a:cs typeface="Calibri"/>
              </a:rPr>
              <a:t> </a:t>
            </a:r>
            <a:r>
              <a:rPr dirty="0" sz="2000" spc="20">
                <a:latin typeface="Calibri"/>
                <a:cs typeface="Calibri"/>
              </a:rPr>
              <a:t>at</a:t>
            </a:r>
            <a:r>
              <a:rPr dirty="0" sz="2000" spc="-135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Mitral</a:t>
            </a:r>
            <a:r>
              <a:rPr dirty="0" sz="2000" spc="-1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&amp;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5">
                <a:latin typeface="Calibri"/>
                <a:cs typeface="Calibri"/>
              </a:rPr>
              <a:t>Tricuspid</a:t>
            </a:r>
            <a:r>
              <a:rPr dirty="0" sz="2000" spc="-114">
                <a:latin typeface="Calibri"/>
                <a:cs typeface="Calibri"/>
              </a:rPr>
              <a:t> </a:t>
            </a:r>
            <a:r>
              <a:rPr dirty="0" sz="2000" spc="15">
                <a:latin typeface="Calibri"/>
                <a:cs typeface="Calibri"/>
              </a:rPr>
              <a:t>areas.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00550" y="15557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736850" y="15430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00151" y="15684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198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198" y="152400"/>
                </a:lnTo>
                <a:close/>
              </a:path>
              <a:path w="76200" h="228600">
                <a:moveTo>
                  <a:pt x="44448" y="0"/>
                </a:moveTo>
                <a:lnTo>
                  <a:pt x="31748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000750" y="15684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46</a:t>
            </a:fld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0" y="469900"/>
            <a:ext cx="1117600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9346" y="3021901"/>
            <a:ext cx="1651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19346" y="3402901"/>
            <a:ext cx="165100" cy="16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19346" y="3809301"/>
            <a:ext cx="165100" cy="16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2046" y="4266501"/>
            <a:ext cx="165100" cy="165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32046" y="4711001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32046" y="5168201"/>
            <a:ext cx="165100" cy="165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2046" y="5612700"/>
            <a:ext cx="165100" cy="1651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174946" y="2894901"/>
            <a:ext cx="7499350" cy="2944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25">
                <a:latin typeface="Calibri"/>
                <a:cs typeface="Calibri"/>
              </a:rPr>
              <a:t>Due</a:t>
            </a:r>
            <a:r>
              <a:rPr dirty="0" sz="2200" spc="-110">
                <a:latin typeface="Calibri"/>
                <a:cs typeface="Calibri"/>
              </a:rPr>
              <a:t> </a:t>
            </a:r>
            <a:r>
              <a:rPr dirty="0" sz="2200" spc="-20">
                <a:latin typeface="Calibri"/>
                <a:cs typeface="Calibri"/>
              </a:rPr>
              <a:t>to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closure</a:t>
            </a:r>
            <a:r>
              <a:rPr dirty="0" sz="2200" spc="-204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of </a:t>
            </a:r>
            <a:r>
              <a:rPr dirty="0" sz="2200" spc="10">
                <a:latin typeface="Calibri"/>
                <a:cs typeface="Calibri"/>
              </a:rPr>
              <a:t>semilunar-</a:t>
            </a:r>
            <a:r>
              <a:rPr dirty="0" sz="2200" spc="-185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vs.</a:t>
            </a:r>
            <a:endParaRPr sz="2200">
              <a:latin typeface="Calibri"/>
              <a:cs typeface="Calibri"/>
            </a:endParaRPr>
          </a:p>
          <a:p>
            <a:pPr marL="12700" marR="5080">
              <a:lnSpc>
                <a:spcPts val="3200"/>
              </a:lnSpc>
            </a:pPr>
            <a:r>
              <a:rPr dirty="0" sz="2200" spc="10">
                <a:latin typeface="Calibri"/>
                <a:cs typeface="Calibri"/>
              </a:rPr>
              <a:t>Recorded</a:t>
            </a:r>
            <a:r>
              <a:rPr dirty="0" sz="2200" spc="-155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at</a:t>
            </a:r>
            <a:r>
              <a:rPr dirty="0" sz="2200" spc="-13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the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beginning</a:t>
            </a:r>
            <a:r>
              <a:rPr dirty="0" sz="2200" spc="-135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of</a:t>
            </a:r>
            <a:r>
              <a:rPr dirty="0" sz="2200" spc="-7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the</a:t>
            </a:r>
            <a:r>
              <a:rPr dirty="0" sz="2200" spc="5">
                <a:latin typeface="Calibri"/>
                <a:cs typeface="Calibri"/>
              </a:rPr>
              <a:t> ‘isovolumetric</a:t>
            </a:r>
            <a:r>
              <a:rPr dirty="0" sz="2200" spc="-229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relaxation</a:t>
            </a:r>
            <a:r>
              <a:rPr dirty="0" sz="2200" spc="-1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phase.’  </a:t>
            </a:r>
            <a:r>
              <a:rPr dirty="0" sz="2200" spc="15">
                <a:latin typeface="Calibri"/>
                <a:cs typeface="Calibri"/>
              </a:rPr>
              <a:t>Marks</a:t>
            </a:r>
            <a:r>
              <a:rPr dirty="0" sz="2200" spc="-16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beginning</a:t>
            </a:r>
            <a:r>
              <a:rPr dirty="0" sz="2200" spc="-14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of</a:t>
            </a:r>
            <a:r>
              <a:rPr dirty="0" sz="2200" spc="-75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ventricular</a:t>
            </a:r>
            <a:r>
              <a:rPr dirty="0" sz="2200" spc="-170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diastole.</a:t>
            </a:r>
            <a:endParaRPr sz="2200">
              <a:latin typeface="Calibri"/>
              <a:cs typeface="Calibri"/>
            </a:endParaRPr>
          </a:p>
          <a:p>
            <a:pPr marL="12700" marR="3509645">
              <a:lnSpc>
                <a:spcPts val="3500"/>
              </a:lnSpc>
              <a:spcBef>
                <a:spcPts val="160"/>
              </a:spcBef>
            </a:pPr>
            <a:r>
              <a:rPr dirty="0" sz="2200" spc="15">
                <a:latin typeface="Calibri"/>
                <a:cs typeface="Calibri"/>
              </a:rPr>
              <a:t>Short </a:t>
            </a:r>
            <a:r>
              <a:rPr dirty="0" sz="2200" spc="-5">
                <a:latin typeface="Calibri"/>
                <a:cs typeface="Calibri"/>
              </a:rPr>
              <a:t>in </a:t>
            </a:r>
            <a:r>
              <a:rPr dirty="0" sz="2200" spc="15">
                <a:latin typeface="Calibri"/>
                <a:cs typeface="Calibri"/>
              </a:rPr>
              <a:t>duration </a:t>
            </a:r>
            <a:r>
              <a:rPr dirty="0" sz="2200" spc="20">
                <a:latin typeface="Calibri"/>
                <a:cs typeface="Calibri"/>
              </a:rPr>
              <a:t>.. </a:t>
            </a:r>
            <a:r>
              <a:rPr dirty="0" sz="2200">
                <a:latin typeface="Calibri"/>
                <a:cs typeface="Calibri"/>
              </a:rPr>
              <a:t>0.11-0.125 sec.  </a:t>
            </a:r>
            <a:r>
              <a:rPr dirty="0" sz="2200" spc="20">
                <a:latin typeface="Calibri"/>
                <a:cs typeface="Calibri"/>
              </a:rPr>
              <a:t>Of </a:t>
            </a:r>
            <a:r>
              <a:rPr dirty="0" sz="2200">
                <a:latin typeface="Calibri"/>
                <a:cs typeface="Calibri"/>
              </a:rPr>
              <a:t>high </a:t>
            </a:r>
            <a:r>
              <a:rPr dirty="0" sz="2200" spc="-10">
                <a:latin typeface="Calibri"/>
                <a:cs typeface="Calibri"/>
              </a:rPr>
              <a:t>pitch </a:t>
            </a:r>
            <a:r>
              <a:rPr dirty="0" sz="2200" spc="10">
                <a:latin typeface="Calibri"/>
                <a:cs typeface="Calibri"/>
              </a:rPr>
              <a:t>(DUB) </a:t>
            </a:r>
            <a:r>
              <a:rPr dirty="0" sz="2200" spc="20">
                <a:latin typeface="Calibri"/>
                <a:cs typeface="Calibri"/>
              </a:rPr>
              <a:t>..</a:t>
            </a:r>
            <a:r>
              <a:rPr dirty="0" sz="2200" spc="-350">
                <a:latin typeface="Calibri"/>
                <a:cs typeface="Calibri"/>
              </a:rPr>
              <a:t> </a:t>
            </a:r>
            <a:r>
              <a:rPr dirty="0" sz="2200" spc="10">
                <a:latin typeface="Calibri"/>
                <a:cs typeface="Calibri"/>
              </a:rPr>
              <a:t>Soft </a:t>
            </a:r>
            <a:r>
              <a:rPr dirty="0" sz="2200">
                <a:latin typeface="Calibri"/>
                <a:cs typeface="Calibri"/>
              </a:rPr>
              <a:t>&amp; </a:t>
            </a:r>
            <a:r>
              <a:rPr dirty="0" sz="2200" spc="25">
                <a:latin typeface="Calibri"/>
                <a:cs typeface="Calibri"/>
              </a:rPr>
              <a:t>Sharp.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2200" spc="-10">
                <a:latin typeface="Calibri"/>
                <a:cs typeface="Calibri"/>
              </a:rPr>
              <a:t>50</a:t>
            </a:r>
            <a:r>
              <a:rPr dirty="0" sz="2200" spc="-100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Hz.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dirty="0" sz="2200" spc="10">
                <a:latin typeface="Calibri"/>
                <a:cs typeface="Calibri"/>
              </a:rPr>
              <a:t>Best</a:t>
            </a:r>
            <a:r>
              <a:rPr dirty="0" sz="2200" spc="-4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heard</a:t>
            </a:r>
            <a:r>
              <a:rPr dirty="0" sz="2200" spc="-16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at</a:t>
            </a:r>
            <a:r>
              <a:rPr dirty="0" sz="2200" spc="-140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Aortic</a:t>
            </a:r>
            <a:r>
              <a:rPr dirty="0" sz="2200" spc="-3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&amp;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20">
                <a:latin typeface="Calibri"/>
                <a:cs typeface="Calibri"/>
              </a:rPr>
              <a:t>Pulmonary</a:t>
            </a:r>
            <a:r>
              <a:rPr dirty="0" sz="2200" spc="-200">
                <a:latin typeface="Calibri"/>
                <a:cs typeface="Calibri"/>
              </a:rPr>
              <a:t> </a:t>
            </a:r>
            <a:r>
              <a:rPr dirty="0" sz="2200" spc="25">
                <a:latin typeface="Calibri"/>
                <a:cs typeface="Calibri"/>
              </a:rPr>
              <a:t>areas.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5800" y="1358900"/>
            <a:ext cx="8166100" cy="1435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870450" y="12636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232150" y="12636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57350" y="12636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483350" y="12636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46</a:t>
            </a:fld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0" y="469900"/>
            <a:ext cx="1117600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4800" y="3987800"/>
            <a:ext cx="8534400" cy="137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73400" y="3238500"/>
            <a:ext cx="3340100" cy="80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18050" y="39306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553200" y="5232400"/>
            <a:ext cx="2451100" cy="1181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778750" y="5518150"/>
            <a:ext cx="431800" cy="292100"/>
          </a:xfrm>
          <a:custGeom>
            <a:avLst/>
            <a:gdLst/>
            <a:ahLst/>
            <a:cxnLst/>
            <a:rect l="l" t="t" r="r" b="b"/>
            <a:pathLst>
              <a:path w="431800" h="292100">
                <a:moveTo>
                  <a:pt x="0" y="146050"/>
                </a:moveTo>
                <a:lnTo>
                  <a:pt x="7712" y="107224"/>
                </a:lnTo>
                <a:lnTo>
                  <a:pt x="29476" y="72335"/>
                </a:lnTo>
                <a:lnTo>
                  <a:pt x="63235" y="42777"/>
                </a:lnTo>
                <a:lnTo>
                  <a:pt x="106931" y="19940"/>
                </a:lnTo>
                <a:lnTo>
                  <a:pt x="158505" y="5217"/>
                </a:lnTo>
                <a:lnTo>
                  <a:pt x="215900" y="0"/>
                </a:lnTo>
                <a:lnTo>
                  <a:pt x="273294" y="5217"/>
                </a:lnTo>
                <a:lnTo>
                  <a:pt x="324868" y="19940"/>
                </a:lnTo>
                <a:lnTo>
                  <a:pt x="368564" y="42777"/>
                </a:lnTo>
                <a:lnTo>
                  <a:pt x="402323" y="72335"/>
                </a:lnTo>
                <a:lnTo>
                  <a:pt x="424088" y="107224"/>
                </a:lnTo>
                <a:lnTo>
                  <a:pt x="431800" y="146050"/>
                </a:lnTo>
                <a:lnTo>
                  <a:pt x="424088" y="184875"/>
                </a:lnTo>
                <a:lnTo>
                  <a:pt x="402323" y="219764"/>
                </a:lnTo>
                <a:lnTo>
                  <a:pt x="368564" y="249323"/>
                </a:lnTo>
                <a:lnTo>
                  <a:pt x="324868" y="272160"/>
                </a:lnTo>
                <a:lnTo>
                  <a:pt x="273294" y="286883"/>
                </a:lnTo>
                <a:lnTo>
                  <a:pt x="215900" y="292100"/>
                </a:lnTo>
                <a:lnTo>
                  <a:pt x="158505" y="286883"/>
                </a:lnTo>
                <a:lnTo>
                  <a:pt x="106931" y="272160"/>
                </a:lnTo>
                <a:lnTo>
                  <a:pt x="63235" y="249323"/>
                </a:lnTo>
                <a:lnTo>
                  <a:pt x="29476" y="219764"/>
                </a:lnTo>
                <a:lnTo>
                  <a:pt x="7712" y="184875"/>
                </a:lnTo>
                <a:lnTo>
                  <a:pt x="0" y="146050"/>
                </a:lnTo>
                <a:close/>
              </a:path>
            </a:pathLst>
          </a:custGeom>
          <a:ln w="635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0731" y="2436888"/>
            <a:ext cx="165100" cy="165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30931" y="2309888"/>
            <a:ext cx="6334125" cy="152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10">
                <a:latin typeface="Calibri"/>
                <a:cs typeface="Calibri"/>
              </a:rPr>
              <a:t>S2 </a:t>
            </a:r>
            <a:r>
              <a:rPr dirty="0" sz="2200">
                <a:latin typeface="Calibri"/>
                <a:cs typeface="Calibri"/>
              </a:rPr>
              <a:t>splits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physiologically</a:t>
            </a:r>
            <a:r>
              <a:rPr dirty="0" sz="2200" spc="-19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into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2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30">
                <a:latin typeface="Calibri"/>
                <a:cs typeface="Calibri"/>
              </a:rPr>
              <a:t>sounds</a:t>
            </a:r>
            <a:r>
              <a:rPr dirty="0" sz="2200" spc="-155">
                <a:latin typeface="Calibri"/>
                <a:cs typeface="Calibri"/>
              </a:rPr>
              <a:t> </a:t>
            </a:r>
            <a:r>
              <a:rPr dirty="0" sz="2200" spc="30">
                <a:latin typeface="Calibri"/>
                <a:cs typeface="Calibri"/>
              </a:rPr>
              <a:t>duringinspiration</a:t>
            </a:r>
            <a:endParaRPr sz="22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860"/>
              </a:spcBef>
            </a:pPr>
            <a:r>
              <a:rPr dirty="0" sz="2200">
                <a:latin typeface="Calibri"/>
                <a:cs typeface="Calibri"/>
              </a:rPr>
              <a:t>= Physiological</a:t>
            </a:r>
            <a:r>
              <a:rPr dirty="0" sz="2200" spc="-21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Splitting.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Times New Roman"/>
              <a:cs typeface="Times New Roman"/>
            </a:endParaRPr>
          </a:p>
          <a:p>
            <a:pPr marL="3043555" marR="1203325" indent="-774700">
              <a:lnSpc>
                <a:spcPts val="1900"/>
              </a:lnSpc>
            </a:pPr>
            <a:r>
              <a:rPr dirty="0" sz="1600" b="1">
                <a:latin typeface="Arial"/>
                <a:cs typeface="Arial"/>
              </a:rPr>
              <a:t>Physiological </a:t>
            </a:r>
            <a:r>
              <a:rPr dirty="0" sz="1600" spc="-20" b="1">
                <a:latin typeface="Arial"/>
                <a:cs typeface="Arial"/>
              </a:rPr>
              <a:t>splitting </a:t>
            </a:r>
            <a:r>
              <a:rPr dirty="0" sz="1600" spc="-5" b="1">
                <a:latin typeface="Arial"/>
                <a:cs typeface="Arial"/>
              </a:rPr>
              <a:t>during  </a:t>
            </a:r>
            <a:r>
              <a:rPr dirty="0" sz="1600" spc="-15" b="1">
                <a:latin typeface="Arial"/>
                <a:cs typeface="Arial"/>
              </a:rPr>
              <a:t>INSPIRATION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5331" y="5129288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030931" y="4969431"/>
            <a:ext cx="4610735" cy="755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8900" marR="5080" indent="-76200">
              <a:lnSpc>
                <a:spcPct val="109800"/>
              </a:lnSpc>
            </a:pPr>
            <a:r>
              <a:rPr dirty="0" sz="2200" spc="15">
                <a:latin typeface="Calibri"/>
                <a:cs typeface="Calibri"/>
              </a:rPr>
              <a:t>This</a:t>
            </a:r>
            <a:r>
              <a:rPr dirty="0" sz="2200" spc="-7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splitting</a:t>
            </a:r>
            <a:r>
              <a:rPr dirty="0" sz="2200" spc="-145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occurs</a:t>
            </a:r>
            <a:r>
              <a:rPr dirty="0" sz="2200" spc="-75">
                <a:latin typeface="Calibri"/>
                <a:cs typeface="Calibri"/>
              </a:rPr>
              <a:t> </a:t>
            </a:r>
            <a:r>
              <a:rPr dirty="0" sz="2200" spc="30">
                <a:latin typeface="Calibri"/>
                <a:cs typeface="Calibri"/>
              </a:rPr>
              <a:t>due</a:t>
            </a:r>
            <a:r>
              <a:rPr dirty="0" sz="2200" spc="-105">
                <a:latin typeface="Calibri"/>
                <a:cs typeface="Calibri"/>
              </a:rPr>
              <a:t> </a:t>
            </a:r>
            <a:r>
              <a:rPr dirty="0" sz="2200" spc="-20">
                <a:latin typeface="Calibri"/>
                <a:cs typeface="Calibri"/>
              </a:rPr>
              <a:t>to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delay</a:t>
            </a:r>
            <a:r>
              <a:rPr dirty="0" sz="2200" spc="-210">
                <a:latin typeface="Calibri"/>
                <a:cs typeface="Calibri"/>
              </a:rPr>
              <a:t> </a:t>
            </a:r>
            <a:r>
              <a:rPr dirty="0" sz="2200" spc="15">
                <a:latin typeface="Calibri"/>
                <a:cs typeface="Calibri"/>
              </a:rPr>
              <a:t>closure  </a:t>
            </a:r>
            <a:r>
              <a:rPr dirty="0" sz="2200" spc="20">
                <a:latin typeface="Calibri"/>
                <a:cs typeface="Calibri"/>
              </a:rPr>
              <a:t>of </a:t>
            </a:r>
            <a:r>
              <a:rPr dirty="0" sz="2200" spc="30">
                <a:latin typeface="Calibri"/>
                <a:cs typeface="Calibri"/>
              </a:rPr>
              <a:t>pulmonary</a:t>
            </a:r>
            <a:r>
              <a:rPr dirty="0" sz="2200" spc="-370">
                <a:latin typeface="Calibri"/>
                <a:cs typeface="Calibri"/>
              </a:rPr>
              <a:t> </a:t>
            </a:r>
            <a:r>
              <a:rPr dirty="0" sz="2200" spc="5">
                <a:latin typeface="Calibri"/>
                <a:cs typeface="Calibri"/>
              </a:rPr>
              <a:t>valve.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90850" y="39306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23900" y="1270000"/>
            <a:ext cx="8166100" cy="850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933950" y="11493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70250" y="11493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33550" y="11366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90650" y="39306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521450" y="11620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381750" y="39179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46</a:t>
            </a:fld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2100" y="546100"/>
            <a:ext cx="1117600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5800" y="1346200"/>
            <a:ext cx="8204200" cy="259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9450" y="1339850"/>
            <a:ext cx="8216900" cy="2603500"/>
          </a:xfrm>
          <a:custGeom>
            <a:avLst/>
            <a:gdLst/>
            <a:ahLst/>
            <a:cxnLst/>
            <a:rect l="l" t="t" r="r" b="b"/>
            <a:pathLst>
              <a:path w="8216900" h="2603500">
                <a:moveTo>
                  <a:pt x="0" y="0"/>
                </a:moveTo>
                <a:lnTo>
                  <a:pt x="8216904" y="0"/>
                </a:lnTo>
                <a:lnTo>
                  <a:pt x="8216904" y="2603501"/>
                </a:lnTo>
                <a:lnTo>
                  <a:pt x="0" y="260350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C1C1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14084" y="4165079"/>
            <a:ext cx="177800" cy="17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14084" y="4952479"/>
            <a:ext cx="177800" cy="17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14084" y="5371579"/>
            <a:ext cx="177800" cy="177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14084" y="5790684"/>
            <a:ext cx="177800" cy="177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14084" y="6197084"/>
            <a:ext cx="177800" cy="177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545882" y="4022818"/>
            <a:ext cx="6773545" cy="2419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dirty="0" sz="2400">
                <a:latin typeface="Calibri"/>
                <a:cs typeface="Calibri"/>
              </a:rPr>
              <a:t>Recorded</a:t>
            </a:r>
            <a:r>
              <a:rPr dirty="0" sz="2400" spc="-105">
                <a:latin typeface="Calibri"/>
                <a:cs typeface="Calibri"/>
              </a:rPr>
              <a:t> </a:t>
            </a:r>
            <a:r>
              <a:rPr dirty="0" sz="2400" spc="15">
                <a:latin typeface="Calibri"/>
                <a:cs typeface="Calibri"/>
              </a:rPr>
              <a:t>during</a:t>
            </a:r>
            <a:r>
              <a:rPr dirty="0" sz="2400" spc="-175">
                <a:latin typeface="Calibri"/>
                <a:cs typeface="Calibri"/>
              </a:rPr>
              <a:t> </a:t>
            </a:r>
            <a:r>
              <a:rPr dirty="0" sz="2400" spc="10">
                <a:latin typeface="Calibri"/>
                <a:cs typeface="Calibri"/>
              </a:rPr>
              <a:t>the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‘rapid </a:t>
            </a:r>
            <a:r>
              <a:rPr dirty="0" sz="2400" spc="25">
                <a:latin typeface="Calibri"/>
                <a:cs typeface="Calibri"/>
              </a:rPr>
              <a:t>filling</a:t>
            </a:r>
            <a:r>
              <a:rPr dirty="0" sz="2400" spc="-27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phase’</a:t>
            </a:r>
            <a:r>
              <a:rPr dirty="0" sz="2400" spc="55">
                <a:latin typeface="Calibri"/>
                <a:cs typeface="Calibri"/>
              </a:rPr>
              <a:t> </a:t>
            </a:r>
            <a:r>
              <a:rPr dirty="0" sz="2400" spc="20">
                <a:latin typeface="Calibri"/>
                <a:cs typeface="Calibri"/>
              </a:rPr>
              <a:t>due</a:t>
            </a:r>
            <a:r>
              <a:rPr dirty="0" sz="2400" spc="-14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to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rush</a:t>
            </a:r>
            <a:r>
              <a:rPr dirty="0" sz="2400" spc="95">
                <a:latin typeface="Calibri"/>
                <a:cs typeface="Calibri"/>
              </a:rPr>
              <a:t> </a:t>
            </a:r>
            <a:r>
              <a:rPr dirty="0" sz="2400" spc="15">
                <a:latin typeface="Calibri"/>
                <a:cs typeface="Calibri"/>
              </a:rPr>
              <a:t>of  </a:t>
            </a:r>
            <a:r>
              <a:rPr dirty="0" sz="2400" spc="25">
                <a:latin typeface="Calibri"/>
                <a:cs typeface="Calibri"/>
              </a:rPr>
              <a:t>blood</a:t>
            </a:r>
            <a:r>
              <a:rPr dirty="0" sz="2400" spc="-415">
                <a:latin typeface="Calibri"/>
                <a:cs typeface="Calibri"/>
              </a:rPr>
              <a:t> </a:t>
            </a:r>
            <a:r>
              <a:rPr dirty="0" sz="2400" spc="15">
                <a:latin typeface="Calibri"/>
                <a:cs typeface="Calibri"/>
              </a:rPr>
              <a:t>into </a:t>
            </a:r>
            <a:r>
              <a:rPr dirty="0" sz="2400" spc="10">
                <a:latin typeface="Calibri"/>
                <a:cs typeface="Calibri"/>
              </a:rPr>
              <a:t>the </a:t>
            </a:r>
            <a:r>
              <a:rPr dirty="0" sz="2400" spc="5">
                <a:latin typeface="Calibri"/>
                <a:cs typeface="Calibri"/>
              </a:rPr>
              <a:t>ventricle.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2400" spc="-5">
                <a:latin typeface="Calibri"/>
                <a:cs typeface="Calibri"/>
              </a:rPr>
              <a:t>S3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25">
                <a:latin typeface="Calibri"/>
                <a:cs typeface="Calibri"/>
              </a:rPr>
              <a:t>is</a:t>
            </a:r>
            <a:r>
              <a:rPr dirty="0" sz="2400" spc="-95">
                <a:latin typeface="Calibri"/>
                <a:cs typeface="Calibri"/>
              </a:rPr>
              <a:t> </a:t>
            </a:r>
            <a:r>
              <a:rPr dirty="0" sz="2400" spc="10">
                <a:latin typeface="Calibri"/>
                <a:cs typeface="Calibri"/>
              </a:rPr>
              <a:t>usually</a:t>
            </a:r>
            <a:r>
              <a:rPr dirty="0" sz="2400" spc="-140">
                <a:latin typeface="Calibri"/>
                <a:cs typeface="Calibri"/>
              </a:rPr>
              <a:t> </a:t>
            </a:r>
            <a:r>
              <a:rPr dirty="0" sz="2400" spc="20">
                <a:latin typeface="Calibri"/>
                <a:cs typeface="Calibri"/>
              </a:rPr>
              <a:t>not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 spc="20">
                <a:latin typeface="Calibri"/>
                <a:cs typeface="Calibri"/>
              </a:rPr>
              <a:t>audible</a:t>
            </a:r>
            <a:r>
              <a:rPr dirty="0" sz="2400" spc="-15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(very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25">
                <a:latin typeface="Calibri"/>
                <a:cs typeface="Calibri"/>
              </a:rPr>
              <a:t>low</a:t>
            </a:r>
            <a:r>
              <a:rPr dirty="0" sz="2400" spc="-70">
                <a:latin typeface="Calibri"/>
                <a:cs typeface="Calibri"/>
              </a:rPr>
              <a:t> </a:t>
            </a:r>
            <a:r>
              <a:rPr dirty="0" sz="2400" spc="10">
                <a:latin typeface="Calibri"/>
                <a:cs typeface="Calibri"/>
              </a:rPr>
              <a:t>pitch.)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2400" spc="-15">
                <a:latin typeface="Calibri"/>
                <a:cs typeface="Calibri"/>
              </a:rPr>
              <a:t>0.05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sec.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2400">
                <a:latin typeface="Calibri"/>
                <a:cs typeface="Calibri"/>
              </a:rPr>
              <a:t>? </a:t>
            </a:r>
            <a:r>
              <a:rPr dirty="0" sz="2400" spc="-10">
                <a:latin typeface="Calibri"/>
                <a:cs typeface="Calibri"/>
              </a:rPr>
              <a:t>heard </a:t>
            </a:r>
            <a:r>
              <a:rPr dirty="0" sz="2400" spc="25">
                <a:latin typeface="Calibri"/>
                <a:cs typeface="Calibri"/>
              </a:rPr>
              <a:t>in</a:t>
            </a:r>
            <a:r>
              <a:rPr dirty="0" sz="2400" spc="-145">
                <a:latin typeface="Calibri"/>
                <a:cs typeface="Calibri"/>
              </a:rPr>
              <a:t> </a:t>
            </a:r>
            <a:r>
              <a:rPr dirty="0" sz="2400" spc="15">
                <a:latin typeface="Calibri"/>
                <a:cs typeface="Calibri"/>
              </a:rPr>
              <a:t>children.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2400" spc="-15">
                <a:latin typeface="Calibri"/>
                <a:cs typeface="Calibri"/>
              </a:rPr>
              <a:t>Best </a:t>
            </a:r>
            <a:r>
              <a:rPr dirty="0" sz="2400" spc="-10">
                <a:latin typeface="Calibri"/>
                <a:cs typeface="Calibri"/>
              </a:rPr>
              <a:t>heard </a:t>
            </a:r>
            <a:r>
              <a:rPr dirty="0" sz="2400" spc="-25">
                <a:latin typeface="Calibri"/>
                <a:cs typeface="Calibri"/>
              </a:rPr>
              <a:t>at </a:t>
            </a:r>
            <a:r>
              <a:rPr dirty="0" sz="2400" spc="-5">
                <a:latin typeface="Calibri"/>
                <a:cs typeface="Calibri"/>
              </a:rPr>
              <a:t>Mitral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 spc="-30">
                <a:latin typeface="Calibri"/>
                <a:cs typeface="Calibri"/>
              </a:rPr>
              <a:t>area.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11750" y="14922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98850" y="14922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025650" y="14922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661150" y="14922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46</a:t>
            </a:fld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2100" y="685800"/>
            <a:ext cx="1117600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84200" y="1485900"/>
            <a:ext cx="8305800" cy="251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7850" y="1479550"/>
            <a:ext cx="8318500" cy="2527300"/>
          </a:xfrm>
          <a:custGeom>
            <a:avLst/>
            <a:gdLst/>
            <a:ahLst/>
            <a:cxnLst/>
            <a:rect l="l" t="t" r="r" b="b"/>
            <a:pathLst>
              <a:path w="8318500" h="2527300">
                <a:moveTo>
                  <a:pt x="0" y="0"/>
                </a:moveTo>
                <a:lnTo>
                  <a:pt x="8318504" y="0"/>
                </a:lnTo>
                <a:lnTo>
                  <a:pt x="8318504" y="2527301"/>
                </a:lnTo>
                <a:lnTo>
                  <a:pt x="0" y="252730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C1C1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31350" y="4097388"/>
            <a:ext cx="5438775" cy="2162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0" indent="-368300">
              <a:lnSpc>
                <a:spcPct val="100000"/>
              </a:lnSpc>
              <a:buClr>
                <a:srgbClr val="002776"/>
              </a:buClr>
              <a:buSzPct val="95833"/>
              <a:buFont typeface="Malgun Gothic"/>
              <a:buChar char="§"/>
              <a:tabLst>
                <a:tab pos="380365" algn="l"/>
                <a:tab pos="381000" algn="l"/>
              </a:tabLst>
            </a:pPr>
            <a:r>
              <a:rPr dirty="0" sz="2400">
                <a:latin typeface="Calibri"/>
                <a:cs typeface="Calibri"/>
              </a:rPr>
              <a:t>Recorded </a:t>
            </a:r>
            <a:r>
              <a:rPr dirty="0" sz="2400" spc="15">
                <a:latin typeface="Calibri"/>
                <a:cs typeface="Calibri"/>
              </a:rPr>
              <a:t>during </a:t>
            </a:r>
            <a:r>
              <a:rPr dirty="0" sz="2400" spc="-30">
                <a:latin typeface="Calibri"/>
                <a:cs typeface="Calibri"/>
              </a:rPr>
              <a:t>‘atrial</a:t>
            </a:r>
            <a:r>
              <a:rPr dirty="0" sz="2400" spc="-22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systole.’</a:t>
            </a:r>
            <a:endParaRPr sz="2400">
              <a:latin typeface="Calibri"/>
              <a:cs typeface="Calibri"/>
            </a:endParaRPr>
          </a:p>
          <a:p>
            <a:pPr marL="381000" indent="-368300">
              <a:lnSpc>
                <a:spcPct val="100000"/>
              </a:lnSpc>
              <a:spcBef>
                <a:spcPts val="620"/>
              </a:spcBef>
              <a:buClr>
                <a:srgbClr val="002776"/>
              </a:buClr>
              <a:buSzPct val="95833"/>
              <a:buFont typeface="Malgun Gothic"/>
              <a:buChar char="§"/>
              <a:tabLst>
                <a:tab pos="380365" algn="l"/>
                <a:tab pos="381000" algn="l"/>
              </a:tabLst>
            </a:pPr>
            <a:r>
              <a:rPr dirty="0" sz="2400" spc="-5">
                <a:latin typeface="Calibri"/>
                <a:cs typeface="Calibri"/>
              </a:rPr>
              <a:t>S4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25">
                <a:latin typeface="Calibri"/>
                <a:cs typeface="Calibri"/>
              </a:rPr>
              <a:t>is</a:t>
            </a:r>
            <a:r>
              <a:rPr dirty="0" sz="2400" spc="-95">
                <a:latin typeface="Calibri"/>
                <a:cs typeface="Calibri"/>
              </a:rPr>
              <a:t> </a:t>
            </a:r>
            <a:r>
              <a:rPr dirty="0" sz="2400" spc="10">
                <a:latin typeface="Calibri"/>
                <a:cs typeface="Calibri"/>
              </a:rPr>
              <a:t>usually</a:t>
            </a:r>
            <a:r>
              <a:rPr dirty="0" sz="2400" spc="-140">
                <a:latin typeface="Calibri"/>
                <a:cs typeface="Calibri"/>
              </a:rPr>
              <a:t> </a:t>
            </a:r>
            <a:r>
              <a:rPr dirty="0" sz="2400" spc="20">
                <a:latin typeface="Calibri"/>
                <a:cs typeface="Calibri"/>
              </a:rPr>
              <a:t>not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 spc="20">
                <a:latin typeface="Calibri"/>
                <a:cs typeface="Calibri"/>
              </a:rPr>
              <a:t>audible</a:t>
            </a:r>
            <a:r>
              <a:rPr dirty="0" sz="2400" spc="-15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(very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25">
                <a:latin typeface="Calibri"/>
                <a:cs typeface="Calibri"/>
              </a:rPr>
              <a:t>low</a:t>
            </a:r>
            <a:r>
              <a:rPr dirty="0" sz="2400" spc="-70">
                <a:latin typeface="Calibri"/>
                <a:cs typeface="Calibri"/>
              </a:rPr>
              <a:t> </a:t>
            </a:r>
            <a:r>
              <a:rPr dirty="0" sz="2400" spc="10">
                <a:latin typeface="Calibri"/>
                <a:cs typeface="Calibri"/>
              </a:rPr>
              <a:t>pitch.)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  <a:tabLst>
                <a:tab pos="380365" algn="l"/>
              </a:tabLst>
            </a:pPr>
            <a:r>
              <a:rPr dirty="0" sz="2300">
                <a:solidFill>
                  <a:srgbClr val="002776"/>
                </a:solidFill>
                <a:latin typeface="Malgun Gothic"/>
                <a:cs typeface="Malgun Gothic"/>
              </a:rPr>
              <a:t>§	</a:t>
            </a:r>
            <a:r>
              <a:rPr dirty="0" sz="2400" spc="-15">
                <a:latin typeface="Calibri"/>
                <a:cs typeface="Calibri"/>
              </a:rPr>
              <a:t>0.04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sec.</a:t>
            </a:r>
            <a:endParaRPr sz="2400">
              <a:latin typeface="Calibri"/>
              <a:cs typeface="Calibri"/>
            </a:endParaRPr>
          </a:p>
          <a:p>
            <a:pPr marL="381000" indent="-368300">
              <a:lnSpc>
                <a:spcPct val="100000"/>
              </a:lnSpc>
              <a:spcBef>
                <a:spcPts val="620"/>
              </a:spcBef>
              <a:buClr>
                <a:srgbClr val="002776"/>
              </a:buClr>
              <a:buSzPct val="95833"/>
              <a:buFont typeface="Malgun Gothic"/>
              <a:buChar char="§"/>
              <a:tabLst>
                <a:tab pos="380365" algn="l"/>
                <a:tab pos="381000" algn="l"/>
              </a:tabLst>
            </a:pPr>
            <a:r>
              <a:rPr dirty="0" sz="2400">
                <a:latin typeface="Calibri"/>
                <a:cs typeface="Calibri"/>
              </a:rPr>
              <a:t>? </a:t>
            </a:r>
            <a:r>
              <a:rPr dirty="0" sz="2400" spc="-10">
                <a:latin typeface="Calibri"/>
                <a:cs typeface="Calibri"/>
              </a:rPr>
              <a:t>heard </a:t>
            </a:r>
            <a:r>
              <a:rPr dirty="0" sz="2400" spc="25">
                <a:latin typeface="Calibri"/>
                <a:cs typeface="Calibri"/>
              </a:rPr>
              <a:t>in</a:t>
            </a:r>
            <a:r>
              <a:rPr dirty="0" sz="2400" spc="-12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elderly.</a:t>
            </a:r>
            <a:endParaRPr sz="2400">
              <a:latin typeface="Calibri"/>
              <a:cs typeface="Calibri"/>
            </a:endParaRPr>
          </a:p>
          <a:p>
            <a:pPr marL="381000" indent="-368300">
              <a:lnSpc>
                <a:spcPct val="100000"/>
              </a:lnSpc>
              <a:spcBef>
                <a:spcPts val="620"/>
              </a:spcBef>
              <a:buClr>
                <a:srgbClr val="002776"/>
              </a:buClr>
              <a:buSzPct val="95833"/>
              <a:buFont typeface="Malgun Gothic"/>
              <a:buChar char="§"/>
              <a:tabLst>
                <a:tab pos="380365" algn="l"/>
                <a:tab pos="381000" algn="l"/>
              </a:tabLst>
            </a:pPr>
            <a:r>
              <a:rPr dirty="0" sz="2400" spc="-15">
                <a:latin typeface="Calibri"/>
                <a:cs typeface="Calibri"/>
              </a:rPr>
              <a:t>Best </a:t>
            </a:r>
            <a:r>
              <a:rPr dirty="0" sz="2400" spc="-10">
                <a:latin typeface="Calibri"/>
                <a:cs typeface="Calibri"/>
              </a:rPr>
              <a:t>heard </a:t>
            </a:r>
            <a:r>
              <a:rPr dirty="0" sz="2400" spc="-25">
                <a:latin typeface="Calibri"/>
                <a:cs typeface="Calibri"/>
              </a:rPr>
              <a:t>at </a:t>
            </a:r>
            <a:r>
              <a:rPr dirty="0" sz="2400" spc="-5">
                <a:latin typeface="Calibri"/>
                <a:cs typeface="Calibri"/>
              </a:rPr>
              <a:t>Mitral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 spc="-30">
                <a:latin typeface="Calibri"/>
                <a:cs typeface="Calibri"/>
              </a:rPr>
              <a:t>area.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21150" y="14922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432050" y="14922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31851" y="14922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198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198" y="152400"/>
                </a:lnTo>
                <a:close/>
              </a:path>
              <a:path w="76200" h="228600">
                <a:moveTo>
                  <a:pt x="44448" y="0"/>
                </a:moveTo>
                <a:lnTo>
                  <a:pt x="31748" y="0"/>
                </a:lnTo>
                <a:lnTo>
                  <a:pt x="31750" y="152400"/>
                </a:lnTo>
                <a:lnTo>
                  <a:pt x="44448" y="152400"/>
                </a:lnTo>
                <a:lnTo>
                  <a:pt x="444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84850" y="149225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76200" y="152400"/>
                </a:moveTo>
                <a:lnTo>
                  <a:pt x="0" y="152400"/>
                </a:lnTo>
                <a:lnTo>
                  <a:pt x="38100" y="228600"/>
                </a:lnTo>
                <a:lnTo>
                  <a:pt x="76200" y="152400"/>
                </a:lnTo>
                <a:close/>
              </a:path>
              <a:path w="76200" h="228600">
                <a:moveTo>
                  <a:pt x="44450" y="0"/>
                </a:moveTo>
                <a:lnTo>
                  <a:pt x="31750" y="0"/>
                </a:lnTo>
                <a:lnTo>
                  <a:pt x="31750" y="152400"/>
                </a:lnTo>
                <a:lnTo>
                  <a:pt x="44450" y="152400"/>
                </a:lnTo>
                <a:lnTo>
                  <a:pt x="44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dirty="0"/>
              <a:t>46</a:t>
            </a:fld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0"/>
            <a:ext cx="91313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66712" y="1970074"/>
            <a:ext cx="2230755" cy="1963420"/>
          </a:xfrm>
          <a:custGeom>
            <a:avLst/>
            <a:gdLst/>
            <a:ahLst/>
            <a:cxnLst/>
            <a:rect l="l" t="t" r="r" b="b"/>
            <a:pathLst>
              <a:path w="2230754" h="1963420">
                <a:moveTo>
                  <a:pt x="393992" y="0"/>
                </a:moveTo>
                <a:lnTo>
                  <a:pt x="334200" y="229692"/>
                </a:lnTo>
                <a:lnTo>
                  <a:pt x="303275" y="358990"/>
                </a:lnTo>
                <a:lnTo>
                  <a:pt x="270687" y="494029"/>
                </a:lnTo>
                <a:lnTo>
                  <a:pt x="230276" y="656323"/>
                </a:lnTo>
                <a:lnTo>
                  <a:pt x="0" y="1503895"/>
                </a:lnTo>
                <a:lnTo>
                  <a:pt x="312826" y="1588389"/>
                </a:lnTo>
                <a:lnTo>
                  <a:pt x="611657" y="1665757"/>
                </a:lnTo>
                <a:lnTo>
                  <a:pt x="1862175" y="1963153"/>
                </a:lnTo>
                <a:lnTo>
                  <a:pt x="1946300" y="1620888"/>
                </a:lnTo>
                <a:lnTo>
                  <a:pt x="2015566" y="1348892"/>
                </a:lnTo>
                <a:lnTo>
                  <a:pt x="2045677" y="1231772"/>
                </a:lnTo>
                <a:lnTo>
                  <a:pt x="2090407" y="1076159"/>
                </a:lnTo>
                <a:lnTo>
                  <a:pt x="2109584" y="1003261"/>
                </a:lnTo>
                <a:lnTo>
                  <a:pt x="2146071" y="860805"/>
                </a:lnTo>
                <a:lnTo>
                  <a:pt x="2173084" y="751344"/>
                </a:lnTo>
                <a:lnTo>
                  <a:pt x="2182152" y="707364"/>
                </a:lnTo>
                <a:lnTo>
                  <a:pt x="2230221" y="428497"/>
                </a:lnTo>
                <a:lnTo>
                  <a:pt x="393992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766712" y="1970074"/>
            <a:ext cx="2230221" cy="19631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66712" y="1970074"/>
            <a:ext cx="2230755" cy="1963420"/>
          </a:xfrm>
          <a:custGeom>
            <a:avLst/>
            <a:gdLst/>
            <a:ahLst/>
            <a:cxnLst/>
            <a:rect l="l" t="t" r="r" b="b"/>
            <a:pathLst>
              <a:path w="2230754" h="1963420">
                <a:moveTo>
                  <a:pt x="393992" y="0"/>
                </a:moveTo>
                <a:lnTo>
                  <a:pt x="334200" y="229692"/>
                </a:lnTo>
                <a:lnTo>
                  <a:pt x="303275" y="358990"/>
                </a:lnTo>
                <a:lnTo>
                  <a:pt x="270687" y="494029"/>
                </a:lnTo>
                <a:lnTo>
                  <a:pt x="230276" y="656323"/>
                </a:lnTo>
                <a:lnTo>
                  <a:pt x="0" y="1503895"/>
                </a:lnTo>
                <a:lnTo>
                  <a:pt x="312826" y="1588389"/>
                </a:lnTo>
                <a:lnTo>
                  <a:pt x="611657" y="1665757"/>
                </a:lnTo>
                <a:lnTo>
                  <a:pt x="1862175" y="1963153"/>
                </a:lnTo>
                <a:lnTo>
                  <a:pt x="1946300" y="1620888"/>
                </a:lnTo>
                <a:lnTo>
                  <a:pt x="2015566" y="1348892"/>
                </a:lnTo>
                <a:lnTo>
                  <a:pt x="2045677" y="1231772"/>
                </a:lnTo>
                <a:lnTo>
                  <a:pt x="2090407" y="1076159"/>
                </a:lnTo>
                <a:lnTo>
                  <a:pt x="2109584" y="1003261"/>
                </a:lnTo>
                <a:lnTo>
                  <a:pt x="2146071" y="860805"/>
                </a:lnTo>
                <a:lnTo>
                  <a:pt x="2173084" y="751344"/>
                </a:lnTo>
                <a:lnTo>
                  <a:pt x="2182152" y="707364"/>
                </a:lnTo>
                <a:lnTo>
                  <a:pt x="2230221" y="428497"/>
                </a:lnTo>
                <a:lnTo>
                  <a:pt x="393992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76782" y="2512999"/>
            <a:ext cx="1511160" cy="9587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409940" y="6645632"/>
            <a:ext cx="20320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0"/>
              </a:lnSpc>
            </a:pPr>
            <a:r>
              <a:rPr dirty="0" sz="1200" spc="30" b="1">
                <a:solidFill>
                  <a:srgbClr val="002060"/>
                </a:solidFill>
                <a:latin typeface="Arial"/>
                <a:cs typeface="Arial"/>
              </a:rPr>
              <a:t>48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23000" y="5765800"/>
            <a:ext cx="2921000" cy="109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658508" y="5918799"/>
            <a:ext cx="2165985" cy="790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800" spc="-10" b="1" i="1">
                <a:solidFill>
                  <a:srgbClr val="008000"/>
                </a:solidFill>
                <a:latin typeface="Brush Script MT"/>
                <a:cs typeface="Brush Script MT"/>
              </a:rPr>
              <a:t>Thank</a:t>
            </a:r>
            <a:r>
              <a:rPr dirty="0" sz="4800" spc="-170" b="1" i="1">
                <a:solidFill>
                  <a:srgbClr val="008000"/>
                </a:solidFill>
                <a:latin typeface="Brush Script MT"/>
                <a:cs typeface="Brush Script MT"/>
              </a:rPr>
              <a:t> </a:t>
            </a:r>
            <a:r>
              <a:rPr dirty="0" sz="4800" spc="-125" b="1" i="1">
                <a:solidFill>
                  <a:srgbClr val="008000"/>
                </a:solidFill>
                <a:latin typeface="Brush Script MT"/>
                <a:cs typeface="Brush Script MT"/>
              </a:rPr>
              <a:t>You</a:t>
            </a:r>
            <a:endParaRPr sz="4800">
              <a:latin typeface="Brush Script MT"/>
              <a:cs typeface="Brush Script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4600" y="736600"/>
            <a:ext cx="7454900" cy="5473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70229" y="4758144"/>
            <a:ext cx="1837689" cy="1416685"/>
          </a:xfrm>
          <a:custGeom>
            <a:avLst/>
            <a:gdLst/>
            <a:ahLst/>
            <a:cxnLst/>
            <a:rect l="l" t="t" r="r" b="b"/>
            <a:pathLst>
              <a:path w="1837690" h="1416685">
                <a:moveTo>
                  <a:pt x="237578" y="0"/>
                </a:moveTo>
                <a:lnTo>
                  <a:pt x="201625" y="160426"/>
                </a:lnTo>
                <a:lnTo>
                  <a:pt x="183718" y="250786"/>
                </a:lnTo>
                <a:lnTo>
                  <a:pt x="164782" y="345160"/>
                </a:lnTo>
                <a:lnTo>
                  <a:pt x="140944" y="458546"/>
                </a:lnTo>
                <a:lnTo>
                  <a:pt x="0" y="1050278"/>
                </a:lnTo>
                <a:lnTo>
                  <a:pt x="534085" y="1178286"/>
                </a:lnTo>
                <a:lnTo>
                  <a:pt x="1623783" y="1416372"/>
                </a:lnTo>
                <a:lnTo>
                  <a:pt x="1673110" y="1177222"/>
                </a:lnTo>
                <a:lnTo>
                  <a:pt x="1714385" y="987221"/>
                </a:lnTo>
                <a:lnTo>
                  <a:pt x="1732381" y="905417"/>
                </a:lnTo>
                <a:lnTo>
                  <a:pt x="1760359" y="796836"/>
                </a:lnTo>
                <a:lnTo>
                  <a:pt x="1771942" y="745921"/>
                </a:lnTo>
                <a:lnTo>
                  <a:pt x="1793735" y="646417"/>
                </a:lnTo>
                <a:lnTo>
                  <a:pt x="1809610" y="569937"/>
                </a:lnTo>
                <a:lnTo>
                  <a:pt x="1814461" y="539165"/>
                </a:lnTo>
                <a:lnTo>
                  <a:pt x="1837131" y="343839"/>
                </a:lnTo>
                <a:lnTo>
                  <a:pt x="237578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70229" y="4758144"/>
            <a:ext cx="1837131" cy="14163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70229" y="4758144"/>
            <a:ext cx="1837689" cy="1416685"/>
          </a:xfrm>
          <a:custGeom>
            <a:avLst/>
            <a:gdLst/>
            <a:ahLst/>
            <a:cxnLst/>
            <a:rect l="l" t="t" r="r" b="b"/>
            <a:pathLst>
              <a:path w="1837690" h="1416685">
                <a:moveTo>
                  <a:pt x="237578" y="0"/>
                </a:moveTo>
                <a:lnTo>
                  <a:pt x="201625" y="160426"/>
                </a:lnTo>
                <a:lnTo>
                  <a:pt x="183718" y="250786"/>
                </a:lnTo>
                <a:lnTo>
                  <a:pt x="164782" y="345160"/>
                </a:lnTo>
                <a:lnTo>
                  <a:pt x="140944" y="458546"/>
                </a:lnTo>
                <a:lnTo>
                  <a:pt x="0" y="1050278"/>
                </a:lnTo>
                <a:lnTo>
                  <a:pt x="534085" y="1178286"/>
                </a:lnTo>
                <a:lnTo>
                  <a:pt x="1623783" y="1416372"/>
                </a:lnTo>
                <a:lnTo>
                  <a:pt x="1673110" y="1177222"/>
                </a:lnTo>
                <a:lnTo>
                  <a:pt x="1714385" y="987221"/>
                </a:lnTo>
                <a:lnTo>
                  <a:pt x="1732381" y="905417"/>
                </a:lnTo>
                <a:lnTo>
                  <a:pt x="1760359" y="796836"/>
                </a:lnTo>
                <a:lnTo>
                  <a:pt x="1771942" y="745921"/>
                </a:lnTo>
                <a:lnTo>
                  <a:pt x="1793735" y="646417"/>
                </a:lnTo>
                <a:lnTo>
                  <a:pt x="1809610" y="569937"/>
                </a:lnTo>
                <a:lnTo>
                  <a:pt x="1814461" y="539165"/>
                </a:lnTo>
                <a:lnTo>
                  <a:pt x="1837131" y="343839"/>
                </a:lnTo>
                <a:lnTo>
                  <a:pt x="237578" y="0"/>
                </a:lnTo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400602" y="5148516"/>
            <a:ext cx="1381545" cy="6815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6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558" y="985939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70558" y="1620939"/>
            <a:ext cx="190500" cy="190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70558" y="2636939"/>
            <a:ext cx="190500" cy="190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70558" y="3259239"/>
            <a:ext cx="190500" cy="190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70558" y="4287939"/>
            <a:ext cx="190500" cy="190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70558" y="5303939"/>
            <a:ext cx="190500" cy="190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727758" y="846239"/>
            <a:ext cx="5807710" cy="55213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>
                <a:latin typeface="Calibri"/>
                <a:cs typeface="Calibri"/>
              </a:rPr>
              <a:t>4</a:t>
            </a:r>
            <a:r>
              <a:rPr dirty="0" sz="2600" spc="-8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valves.</a:t>
            </a:r>
            <a:endParaRPr sz="2600">
              <a:latin typeface="Calibri"/>
              <a:cs typeface="Calibri"/>
            </a:endParaRPr>
          </a:p>
          <a:p>
            <a:pPr marL="63500" marR="1904364" indent="-50800">
              <a:lnSpc>
                <a:spcPts val="3100"/>
              </a:lnSpc>
              <a:spcBef>
                <a:spcPts val="2000"/>
              </a:spcBef>
            </a:pPr>
            <a:r>
              <a:rPr dirty="0" sz="2600" spc="15">
                <a:latin typeface="Calibri"/>
                <a:cs typeface="Calibri"/>
              </a:rPr>
              <a:t>Found </a:t>
            </a:r>
            <a:r>
              <a:rPr dirty="0" sz="2600" spc="-25">
                <a:latin typeface="Calibri"/>
                <a:cs typeface="Calibri"/>
              </a:rPr>
              <a:t>at </a:t>
            </a:r>
            <a:r>
              <a:rPr dirty="0" sz="2600" spc="10">
                <a:latin typeface="Calibri"/>
                <a:cs typeface="Calibri"/>
              </a:rPr>
              <a:t>entry </a:t>
            </a:r>
            <a:r>
              <a:rPr dirty="0" sz="2600">
                <a:latin typeface="Calibri"/>
                <a:cs typeface="Calibri"/>
              </a:rPr>
              <a:t>&amp; </a:t>
            </a:r>
            <a:r>
              <a:rPr dirty="0" sz="2600" spc="-5">
                <a:latin typeface="Calibri"/>
                <a:cs typeface="Calibri"/>
              </a:rPr>
              <a:t>exit </a:t>
            </a:r>
            <a:r>
              <a:rPr dirty="0" sz="2600" spc="10">
                <a:latin typeface="Calibri"/>
                <a:cs typeface="Calibri"/>
              </a:rPr>
              <a:t>of</a:t>
            </a:r>
            <a:r>
              <a:rPr dirty="0" sz="2600" spc="-345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each  </a:t>
            </a:r>
            <a:r>
              <a:rPr dirty="0" sz="2600" spc="5">
                <a:latin typeface="Calibri"/>
                <a:cs typeface="Calibri"/>
              </a:rPr>
              <a:t>ventricle.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600" spc="5">
                <a:latin typeface="Calibri"/>
                <a:cs typeface="Calibri"/>
              </a:rPr>
              <a:t>Allow </a:t>
            </a:r>
            <a:r>
              <a:rPr dirty="0" sz="2600" spc="15">
                <a:latin typeface="Calibri"/>
                <a:cs typeface="Calibri"/>
              </a:rPr>
              <a:t>blood </a:t>
            </a:r>
            <a:r>
              <a:rPr dirty="0" sz="2600" spc="10">
                <a:latin typeface="Calibri"/>
                <a:cs typeface="Calibri"/>
              </a:rPr>
              <a:t>to </a:t>
            </a:r>
            <a:r>
              <a:rPr dirty="0" sz="2600" spc="5">
                <a:latin typeface="Calibri"/>
                <a:cs typeface="Calibri"/>
              </a:rPr>
              <a:t>flow </a:t>
            </a:r>
            <a:r>
              <a:rPr dirty="0" sz="2600">
                <a:latin typeface="Calibri"/>
                <a:cs typeface="Calibri"/>
              </a:rPr>
              <a:t>in </a:t>
            </a:r>
            <a:r>
              <a:rPr dirty="0" sz="2600" spc="15">
                <a:latin typeface="Calibri"/>
                <a:cs typeface="Calibri"/>
              </a:rPr>
              <a:t>only </a:t>
            </a:r>
            <a:r>
              <a:rPr dirty="0" sz="2600" spc="-5">
                <a:latin typeface="Calibri"/>
                <a:cs typeface="Calibri"/>
              </a:rPr>
              <a:t>ONE</a:t>
            </a:r>
            <a:r>
              <a:rPr dirty="0" sz="2600" spc="-375">
                <a:latin typeface="Calibri"/>
                <a:cs typeface="Calibri"/>
              </a:rPr>
              <a:t> </a:t>
            </a:r>
            <a:r>
              <a:rPr dirty="0" sz="2600" spc="10">
                <a:latin typeface="Calibri"/>
                <a:cs typeface="Calibri"/>
              </a:rPr>
              <a:t>direction.</a:t>
            </a:r>
            <a:endParaRPr sz="2600">
              <a:latin typeface="Calibri"/>
              <a:cs typeface="Calibri"/>
            </a:endParaRPr>
          </a:p>
          <a:p>
            <a:pPr marL="12700" marR="367030">
              <a:lnSpc>
                <a:spcPts val="3100"/>
              </a:lnSpc>
              <a:spcBef>
                <a:spcPts val="1900"/>
              </a:spcBef>
            </a:pPr>
            <a:r>
              <a:rPr dirty="0" sz="2600" spc="5">
                <a:latin typeface="Calibri"/>
                <a:cs typeface="Calibri"/>
              </a:rPr>
              <a:t>When </a:t>
            </a:r>
            <a:r>
              <a:rPr dirty="0" sz="2600" spc="-65">
                <a:latin typeface="Calibri"/>
                <a:cs typeface="Calibri"/>
              </a:rPr>
              <a:t>AV- </a:t>
            </a:r>
            <a:r>
              <a:rPr dirty="0" sz="2600" spc="10">
                <a:latin typeface="Calibri"/>
                <a:cs typeface="Calibri"/>
              </a:rPr>
              <a:t>vs </a:t>
            </a:r>
            <a:r>
              <a:rPr dirty="0" sz="2600" spc="15">
                <a:latin typeface="Calibri"/>
                <a:cs typeface="Calibri"/>
              </a:rPr>
              <a:t>open, </a:t>
            </a:r>
            <a:r>
              <a:rPr dirty="0" sz="2600" spc="-10">
                <a:latin typeface="Calibri"/>
                <a:cs typeface="Calibri"/>
              </a:rPr>
              <a:t>semilunar- </a:t>
            </a:r>
            <a:r>
              <a:rPr dirty="0" sz="2600" spc="10">
                <a:latin typeface="Calibri"/>
                <a:cs typeface="Calibri"/>
              </a:rPr>
              <a:t>vs </a:t>
            </a:r>
            <a:r>
              <a:rPr dirty="0" sz="2600">
                <a:latin typeface="Calibri"/>
                <a:cs typeface="Calibri"/>
              </a:rPr>
              <a:t>close</a:t>
            </a:r>
            <a:r>
              <a:rPr dirty="0" sz="2600" spc="-37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&amp;  </a:t>
            </a:r>
            <a:r>
              <a:rPr dirty="0" sz="2600" spc="5">
                <a:latin typeface="Calibri"/>
                <a:cs typeface="Calibri"/>
              </a:rPr>
              <a:t>vice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versa.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ts val="3100"/>
              </a:lnSpc>
              <a:spcBef>
                <a:spcPts val="1900"/>
              </a:spcBef>
            </a:pPr>
            <a:r>
              <a:rPr dirty="0" sz="2600" spc="10">
                <a:latin typeface="Calibri"/>
                <a:cs typeface="Calibri"/>
              </a:rPr>
              <a:t>Opening </a:t>
            </a:r>
            <a:r>
              <a:rPr dirty="0" sz="2600">
                <a:latin typeface="Calibri"/>
                <a:cs typeface="Calibri"/>
              </a:rPr>
              <a:t>&amp; closure </a:t>
            </a:r>
            <a:r>
              <a:rPr dirty="0" sz="2600" spc="10">
                <a:latin typeface="Calibri"/>
                <a:cs typeface="Calibri"/>
              </a:rPr>
              <a:t>of vs occur</a:t>
            </a:r>
            <a:r>
              <a:rPr dirty="0" sz="2600" spc="-409">
                <a:latin typeface="Calibri"/>
                <a:cs typeface="Calibri"/>
              </a:rPr>
              <a:t> </a:t>
            </a:r>
            <a:r>
              <a:rPr dirty="0" sz="2600" spc="-25">
                <a:latin typeface="Calibri"/>
                <a:cs typeface="Calibri"/>
              </a:rPr>
              <a:t>as </a:t>
            </a:r>
            <a:r>
              <a:rPr dirty="0" sz="2600">
                <a:latin typeface="Calibri"/>
                <a:cs typeface="Calibri"/>
              </a:rPr>
              <a:t>a result </a:t>
            </a:r>
            <a:r>
              <a:rPr dirty="0" sz="2600" spc="25">
                <a:latin typeface="Calibri"/>
                <a:cs typeface="Calibri"/>
              </a:rPr>
              <a:t>of  </a:t>
            </a:r>
            <a:r>
              <a:rPr dirty="0" sz="2600">
                <a:latin typeface="Calibri"/>
                <a:cs typeface="Calibri"/>
              </a:rPr>
              <a:t>pressure </a:t>
            </a:r>
            <a:r>
              <a:rPr dirty="0" sz="2600" spc="-15">
                <a:latin typeface="Calibri"/>
                <a:cs typeface="Calibri"/>
              </a:rPr>
              <a:t>gradient </a:t>
            </a:r>
            <a:r>
              <a:rPr dirty="0" sz="2600" spc="-10">
                <a:latin typeface="Calibri"/>
                <a:cs typeface="Calibri"/>
              </a:rPr>
              <a:t>across </a:t>
            </a:r>
            <a:r>
              <a:rPr dirty="0" sz="2600" spc="20">
                <a:latin typeface="Calibri"/>
                <a:cs typeface="Calibri"/>
              </a:rPr>
              <a:t>the</a:t>
            </a:r>
            <a:r>
              <a:rPr dirty="0" sz="2600" spc="-20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vs.</a:t>
            </a:r>
            <a:endParaRPr sz="2600">
              <a:latin typeface="Calibri"/>
              <a:cs typeface="Calibri"/>
            </a:endParaRPr>
          </a:p>
          <a:p>
            <a:pPr marL="12700" marR="249554">
              <a:lnSpc>
                <a:spcPts val="3100"/>
              </a:lnSpc>
              <a:spcBef>
                <a:spcPts val="1800"/>
              </a:spcBef>
            </a:pPr>
            <a:r>
              <a:rPr dirty="0" sz="2600" spc="-55">
                <a:latin typeface="Calibri"/>
                <a:cs typeface="Calibri"/>
              </a:rPr>
              <a:t>AV</a:t>
            </a:r>
            <a:r>
              <a:rPr dirty="0" sz="2600" spc="25">
                <a:latin typeface="Calibri"/>
                <a:cs typeface="Calibri"/>
              </a:rPr>
              <a:t> </a:t>
            </a:r>
            <a:r>
              <a:rPr dirty="0" sz="2600" spc="5">
                <a:latin typeface="Calibri"/>
                <a:cs typeface="Calibri"/>
              </a:rPr>
              <a:t>cusps</a:t>
            </a:r>
            <a:r>
              <a:rPr dirty="0" sz="2600" spc="-110">
                <a:latin typeface="Calibri"/>
                <a:cs typeface="Calibri"/>
              </a:rPr>
              <a:t> </a:t>
            </a:r>
            <a:r>
              <a:rPr dirty="0" sz="2600" spc="-20">
                <a:latin typeface="Calibri"/>
                <a:cs typeface="Calibri"/>
              </a:rPr>
              <a:t>are</a:t>
            </a:r>
            <a:r>
              <a:rPr dirty="0" sz="2600" spc="5">
                <a:latin typeface="Calibri"/>
                <a:cs typeface="Calibri"/>
              </a:rPr>
              <a:t> held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 spc="15">
                <a:latin typeface="Calibri"/>
                <a:cs typeface="Calibri"/>
              </a:rPr>
              <a:t>by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chordae</a:t>
            </a:r>
            <a:r>
              <a:rPr dirty="0" sz="2600" spc="-95">
                <a:latin typeface="Calibri"/>
                <a:cs typeface="Calibri"/>
              </a:rPr>
              <a:t> </a:t>
            </a:r>
            <a:r>
              <a:rPr dirty="0" sz="2600" spc="15">
                <a:latin typeface="Calibri"/>
                <a:cs typeface="Calibri"/>
              </a:rPr>
              <a:t>tendinea</a:t>
            </a:r>
            <a:r>
              <a:rPr dirty="0" sz="2600" spc="-240">
                <a:latin typeface="Calibri"/>
                <a:cs typeface="Calibri"/>
              </a:rPr>
              <a:t> </a:t>
            </a:r>
            <a:r>
              <a:rPr dirty="0" sz="2600" spc="25">
                <a:latin typeface="Calibri"/>
                <a:cs typeface="Calibri"/>
              </a:rPr>
              <a:t>to  </a:t>
            </a:r>
            <a:r>
              <a:rPr dirty="0" sz="2600">
                <a:latin typeface="Calibri"/>
                <a:cs typeface="Calibri"/>
              </a:rPr>
              <a:t>muscular </a:t>
            </a:r>
            <a:r>
              <a:rPr dirty="0" sz="2600" spc="5">
                <a:latin typeface="Calibri"/>
                <a:cs typeface="Calibri"/>
              </a:rPr>
              <a:t>projections </a:t>
            </a:r>
            <a:r>
              <a:rPr dirty="0" sz="2600" spc="-10">
                <a:latin typeface="Calibri"/>
                <a:cs typeface="Calibri"/>
              </a:rPr>
              <a:t>called </a:t>
            </a:r>
            <a:r>
              <a:rPr dirty="0" sz="2600" spc="-25">
                <a:latin typeface="Calibri"/>
                <a:cs typeface="Calibri"/>
              </a:rPr>
              <a:t>Papillary  </a:t>
            </a:r>
            <a:r>
              <a:rPr dirty="0" sz="2600">
                <a:latin typeface="Calibri"/>
                <a:cs typeface="Calibri"/>
              </a:rPr>
              <a:t>muscles.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651500" y="419100"/>
            <a:ext cx="3492500" cy="2933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206007" y="1284003"/>
            <a:ext cx="2272334" cy="3422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804583" y="1732597"/>
            <a:ext cx="1025448" cy="2841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064092" y="6561770"/>
            <a:ext cx="25241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6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850900"/>
            <a:ext cx="5219700" cy="596900"/>
          </a:xfrm>
          <a:custGeom>
            <a:avLst/>
            <a:gdLst/>
            <a:ahLst/>
            <a:cxnLst/>
            <a:rect l="l" t="t" r="r" b="b"/>
            <a:pathLst>
              <a:path w="5219700" h="596900">
                <a:moveTo>
                  <a:pt x="0" y="596900"/>
                </a:moveTo>
                <a:lnTo>
                  <a:pt x="5219700" y="596900"/>
                </a:lnTo>
                <a:lnTo>
                  <a:pt x="5219700" y="0"/>
                </a:lnTo>
                <a:lnTo>
                  <a:pt x="0" y="0"/>
                </a:lnTo>
                <a:lnTo>
                  <a:pt x="0" y="596900"/>
                </a:lnTo>
                <a:close/>
              </a:path>
            </a:pathLst>
          </a:custGeom>
          <a:solidFill>
            <a:srgbClr val="F7DE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34134" y="1006502"/>
            <a:ext cx="4331396" cy="275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77900" y="1993900"/>
            <a:ext cx="3746500" cy="375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71550" y="1987550"/>
            <a:ext cx="3759200" cy="3771900"/>
          </a:xfrm>
          <a:custGeom>
            <a:avLst/>
            <a:gdLst/>
            <a:ahLst/>
            <a:cxnLst/>
            <a:rect l="l" t="t" r="r" b="b"/>
            <a:pathLst>
              <a:path w="3759200" h="3771900">
                <a:moveTo>
                  <a:pt x="0" y="0"/>
                </a:moveTo>
                <a:lnTo>
                  <a:pt x="3759202" y="0"/>
                </a:lnTo>
                <a:lnTo>
                  <a:pt x="3759202" y="3771902"/>
                </a:lnTo>
                <a:lnTo>
                  <a:pt x="0" y="37719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53000" y="1993900"/>
            <a:ext cx="3733800" cy="3746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46650" y="1987550"/>
            <a:ext cx="3746500" cy="3759200"/>
          </a:xfrm>
          <a:custGeom>
            <a:avLst/>
            <a:gdLst/>
            <a:ahLst/>
            <a:cxnLst/>
            <a:rect l="l" t="t" r="r" b="b"/>
            <a:pathLst>
              <a:path w="3746500" h="3759200">
                <a:moveTo>
                  <a:pt x="0" y="0"/>
                </a:moveTo>
                <a:lnTo>
                  <a:pt x="3746502" y="0"/>
                </a:lnTo>
                <a:lnTo>
                  <a:pt x="3746502" y="3759202"/>
                </a:lnTo>
                <a:lnTo>
                  <a:pt x="0" y="37592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078431" y="6469905"/>
            <a:ext cx="2524125" cy="172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>
                <a:latin typeface="Corbel"/>
                <a:cs typeface="Corbel"/>
              </a:rPr>
              <a:t>Dr. </a:t>
            </a:r>
            <a:r>
              <a:rPr dirty="0" sz="1000" spc="-20">
                <a:latin typeface="Corbel"/>
                <a:cs typeface="Corbel"/>
              </a:rPr>
              <a:t>Abeer A. </a:t>
            </a:r>
            <a:r>
              <a:rPr dirty="0" sz="1000" spc="-25">
                <a:latin typeface="Corbel"/>
                <a:cs typeface="Corbel"/>
              </a:rPr>
              <a:t>Al-Masri,  </a:t>
            </a:r>
            <a:r>
              <a:rPr dirty="0" sz="1000" spc="-20">
                <a:latin typeface="Corbel"/>
                <a:cs typeface="Corbel"/>
              </a:rPr>
              <a:t>Faculty  of </a:t>
            </a:r>
            <a:r>
              <a:rPr dirty="0" sz="1000" spc="-25">
                <a:latin typeface="Corbel"/>
                <a:cs typeface="Corbel"/>
              </a:rPr>
              <a:t>Medicine,  </a:t>
            </a:r>
            <a:r>
              <a:rPr dirty="0" sz="1000" spc="90">
                <a:latin typeface="Corbel"/>
                <a:cs typeface="Corbel"/>
              </a:rPr>
              <a:t> </a:t>
            </a:r>
            <a:r>
              <a:rPr dirty="0" sz="1000" spc="10">
                <a:latin typeface="Corbel"/>
                <a:cs typeface="Corbel"/>
              </a:rPr>
              <a:t>KSU</a:t>
            </a:r>
            <a:endParaRPr sz="1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48560">
              <a:lnSpc>
                <a:spcPct val="100000"/>
              </a:lnSpc>
            </a:pPr>
            <a:r>
              <a:rPr dirty="0" sz="3200" spc="-20" b="0">
                <a:solidFill>
                  <a:srgbClr val="C00000"/>
                </a:solidFill>
                <a:latin typeface="Cooper Black"/>
                <a:cs typeface="Cooper Black"/>
              </a:rPr>
              <a:t>General</a:t>
            </a:r>
            <a:r>
              <a:rPr dirty="0" sz="3200" spc="75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3200" spc="-15" b="0">
                <a:solidFill>
                  <a:srgbClr val="C00000"/>
                </a:solidFill>
                <a:latin typeface="Cooper Black"/>
                <a:cs typeface="Cooper Black"/>
              </a:rPr>
              <a:t>Principles</a:t>
            </a:r>
            <a:endParaRPr sz="3200">
              <a:latin typeface="Cooper Black"/>
              <a:cs typeface="Cooper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2179" y="2139695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72179" y="3244595"/>
            <a:ext cx="190500" cy="190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72179" y="4336796"/>
            <a:ext cx="190500" cy="190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429385" y="1989693"/>
            <a:ext cx="7143115" cy="3016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</a:pPr>
            <a:r>
              <a:rPr dirty="0" sz="2600" spc="-5">
                <a:latin typeface="Calibri"/>
                <a:cs typeface="Calibri"/>
              </a:rPr>
              <a:t>Contraction </a:t>
            </a:r>
            <a:r>
              <a:rPr dirty="0" sz="2600" spc="10">
                <a:latin typeface="Calibri"/>
                <a:cs typeface="Calibri"/>
              </a:rPr>
              <a:t>of </a:t>
            </a:r>
            <a:r>
              <a:rPr dirty="0" sz="2600" spc="20">
                <a:latin typeface="Calibri"/>
                <a:cs typeface="Calibri"/>
              </a:rPr>
              <a:t>the </a:t>
            </a:r>
            <a:r>
              <a:rPr dirty="0" sz="2600" spc="-5">
                <a:latin typeface="Calibri"/>
                <a:cs typeface="Calibri"/>
              </a:rPr>
              <a:t>heart </a:t>
            </a:r>
            <a:r>
              <a:rPr dirty="0" sz="2600" spc="-15">
                <a:latin typeface="Calibri"/>
                <a:cs typeface="Calibri"/>
              </a:rPr>
              <a:t>generates </a:t>
            </a:r>
            <a:r>
              <a:rPr dirty="0" sz="2600">
                <a:latin typeface="Calibri"/>
                <a:cs typeface="Calibri"/>
              </a:rPr>
              <a:t>pressure</a:t>
            </a:r>
            <a:r>
              <a:rPr dirty="0" sz="2600" spc="-30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changes,  </a:t>
            </a:r>
            <a:r>
              <a:rPr dirty="0" sz="2600">
                <a:latin typeface="Calibri"/>
                <a:cs typeface="Calibri"/>
              </a:rPr>
              <a:t>&amp; results in </a:t>
            </a:r>
            <a:r>
              <a:rPr dirty="0" sz="2600" spc="5">
                <a:latin typeface="Calibri"/>
                <a:cs typeface="Calibri"/>
              </a:rPr>
              <a:t>orderly </a:t>
            </a:r>
            <a:r>
              <a:rPr dirty="0" sz="2600" spc="15">
                <a:latin typeface="Calibri"/>
                <a:cs typeface="Calibri"/>
              </a:rPr>
              <a:t>blood</a:t>
            </a:r>
            <a:r>
              <a:rPr dirty="0" sz="2600" spc="-300">
                <a:latin typeface="Calibri"/>
                <a:cs typeface="Calibri"/>
              </a:rPr>
              <a:t> </a:t>
            </a:r>
            <a:r>
              <a:rPr dirty="0" sz="2600" spc="20">
                <a:latin typeface="Calibri"/>
                <a:cs typeface="Calibri"/>
              </a:rPr>
              <a:t>movement.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 marR="104775">
              <a:lnSpc>
                <a:spcPts val="3100"/>
              </a:lnSpc>
            </a:pPr>
            <a:r>
              <a:rPr dirty="0" sz="2600" spc="5">
                <a:latin typeface="Calibri"/>
                <a:cs typeface="Calibri"/>
              </a:rPr>
              <a:t>Blood </a:t>
            </a:r>
            <a:r>
              <a:rPr dirty="0" sz="2600" spc="10">
                <a:latin typeface="Calibri"/>
                <a:cs typeface="Calibri"/>
              </a:rPr>
              <a:t>flows </a:t>
            </a:r>
            <a:r>
              <a:rPr dirty="0" sz="2600" spc="5">
                <a:latin typeface="Calibri"/>
                <a:cs typeface="Calibri"/>
              </a:rPr>
              <a:t>from </a:t>
            </a:r>
            <a:r>
              <a:rPr dirty="0" sz="2600" spc="-25">
                <a:latin typeface="Calibri"/>
                <a:cs typeface="Calibri"/>
              </a:rPr>
              <a:t>an </a:t>
            </a:r>
            <a:r>
              <a:rPr dirty="0" sz="2600" spc="-15">
                <a:latin typeface="Calibri"/>
                <a:cs typeface="Calibri"/>
              </a:rPr>
              <a:t>area </a:t>
            </a:r>
            <a:r>
              <a:rPr dirty="0" sz="2600" spc="10">
                <a:latin typeface="Calibri"/>
                <a:cs typeface="Calibri"/>
              </a:rPr>
              <a:t>of </a:t>
            </a:r>
            <a:r>
              <a:rPr dirty="0" sz="2600">
                <a:latin typeface="Calibri"/>
                <a:cs typeface="Calibri"/>
              </a:rPr>
              <a:t>high pressure </a:t>
            </a:r>
            <a:r>
              <a:rPr dirty="0" sz="2600" spc="15">
                <a:latin typeface="Calibri"/>
                <a:cs typeface="Calibri"/>
              </a:rPr>
              <a:t>to</a:t>
            </a:r>
            <a:r>
              <a:rPr dirty="0" sz="2600" spc="-360">
                <a:latin typeface="Calibri"/>
                <a:cs typeface="Calibri"/>
              </a:rPr>
              <a:t> </a:t>
            </a:r>
            <a:r>
              <a:rPr dirty="0" sz="2600" spc="-25">
                <a:latin typeface="Calibri"/>
                <a:cs typeface="Calibri"/>
              </a:rPr>
              <a:t>an </a:t>
            </a:r>
            <a:r>
              <a:rPr dirty="0" sz="2600" spc="-15">
                <a:latin typeface="Calibri"/>
                <a:cs typeface="Calibri"/>
              </a:rPr>
              <a:t>area  </a:t>
            </a:r>
            <a:r>
              <a:rPr dirty="0" sz="2600" spc="10">
                <a:latin typeface="Calibri"/>
                <a:cs typeface="Calibri"/>
              </a:rPr>
              <a:t>of </a:t>
            </a:r>
            <a:r>
              <a:rPr dirty="0" sz="2600" spc="5">
                <a:latin typeface="Calibri"/>
                <a:cs typeface="Calibri"/>
              </a:rPr>
              <a:t>low</a:t>
            </a:r>
            <a:r>
              <a:rPr dirty="0" sz="2600" spc="-1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pressure.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428625">
              <a:lnSpc>
                <a:spcPts val="3100"/>
              </a:lnSpc>
            </a:pPr>
            <a:r>
              <a:rPr dirty="0" sz="2600">
                <a:latin typeface="Calibri"/>
                <a:cs typeface="Calibri"/>
              </a:rPr>
              <a:t>Events </a:t>
            </a:r>
            <a:r>
              <a:rPr dirty="0" sz="2600" spc="-20">
                <a:latin typeface="Calibri"/>
                <a:cs typeface="Calibri"/>
              </a:rPr>
              <a:t>are </a:t>
            </a:r>
            <a:r>
              <a:rPr dirty="0" sz="2600" spc="20">
                <a:latin typeface="Calibri"/>
                <a:cs typeface="Calibri"/>
              </a:rPr>
              <a:t>the </a:t>
            </a:r>
            <a:r>
              <a:rPr dirty="0" sz="2600" spc="-15">
                <a:latin typeface="Calibri"/>
                <a:cs typeface="Calibri"/>
              </a:rPr>
              <a:t>same </a:t>
            </a:r>
            <a:r>
              <a:rPr dirty="0" sz="2600">
                <a:latin typeface="Calibri"/>
                <a:cs typeface="Calibri"/>
              </a:rPr>
              <a:t>in </a:t>
            </a:r>
            <a:r>
              <a:rPr dirty="0" sz="2600" spc="20">
                <a:latin typeface="Calibri"/>
                <a:cs typeface="Calibri"/>
              </a:rPr>
              <a:t>the </a:t>
            </a:r>
            <a:r>
              <a:rPr dirty="0" sz="2600" spc="-5">
                <a:latin typeface="Calibri"/>
                <a:cs typeface="Calibri"/>
              </a:rPr>
              <a:t>right </a:t>
            </a:r>
            <a:r>
              <a:rPr dirty="0" sz="2600">
                <a:latin typeface="Calibri"/>
                <a:cs typeface="Calibri"/>
              </a:rPr>
              <a:t>&amp; left sides</a:t>
            </a:r>
            <a:r>
              <a:rPr dirty="0" sz="2600" spc="-400">
                <a:latin typeface="Calibri"/>
                <a:cs typeface="Calibri"/>
              </a:rPr>
              <a:t> </a:t>
            </a:r>
            <a:r>
              <a:rPr dirty="0" sz="2600" spc="10">
                <a:latin typeface="Calibri"/>
                <a:cs typeface="Calibri"/>
              </a:rPr>
              <a:t>of </a:t>
            </a:r>
            <a:r>
              <a:rPr dirty="0" sz="2600" spc="20">
                <a:latin typeface="Calibri"/>
                <a:cs typeface="Calibri"/>
              </a:rPr>
              <a:t>the  </a:t>
            </a:r>
            <a:r>
              <a:rPr dirty="0" sz="2600">
                <a:latin typeface="Calibri"/>
                <a:cs typeface="Calibri"/>
              </a:rPr>
              <a:t>heart,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 spc="20">
                <a:latin typeface="Calibri"/>
                <a:cs typeface="Calibri"/>
              </a:rPr>
              <a:t>but</a:t>
            </a:r>
            <a:r>
              <a:rPr dirty="0" sz="2600" spc="-65">
                <a:latin typeface="Calibri"/>
                <a:cs typeface="Calibri"/>
              </a:rPr>
              <a:t> </a:t>
            </a:r>
            <a:r>
              <a:rPr dirty="0" sz="2600" spc="15">
                <a:latin typeface="Calibri"/>
                <a:cs typeface="Calibri"/>
              </a:rPr>
              <a:t>with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 spc="10">
                <a:latin typeface="Calibri"/>
                <a:cs typeface="Calibri"/>
              </a:rPr>
              <a:t>lower</a:t>
            </a:r>
            <a:r>
              <a:rPr dirty="0" sz="2600" spc="-10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pressures</a:t>
            </a:r>
            <a:r>
              <a:rPr dirty="0" sz="2600" spc="-11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in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 spc="20">
                <a:latin typeface="Calibri"/>
                <a:cs typeface="Calibri"/>
              </a:rPr>
              <a:t>the</a:t>
            </a:r>
            <a:r>
              <a:rPr dirty="0" sz="2600" spc="-9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right</a:t>
            </a:r>
            <a:r>
              <a:rPr dirty="0" sz="2600" spc="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side.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8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500" cy="5295900"/>
          </a:xfrm>
          <a:custGeom>
            <a:avLst/>
            <a:gdLst/>
            <a:ahLst/>
            <a:cxnLst/>
            <a:rect l="l" t="t" r="r" b="b"/>
            <a:pathLst>
              <a:path w="1079500" h="5295900">
                <a:moveTo>
                  <a:pt x="1079500" y="0"/>
                </a:moveTo>
                <a:lnTo>
                  <a:pt x="820803" y="0"/>
                </a:lnTo>
                <a:lnTo>
                  <a:pt x="0" y="4976520"/>
                </a:lnTo>
                <a:lnTo>
                  <a:pt x="0" y="5262537"/>
                </a:lnTo>
                <a:lnTo>
                  <a:pt x="201208" y="5295900"/>
                </a:lnTo>
                <a:lnTo>
                  <a:pt x="1079500" y="0"/>
                </a:lnTo>
                <a:close/>
              </a:path>
            </a:pathLst>
          </a:custGeom>
          <a:solidFill>
            <a:srgbClr val="BC1C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0" cy="4622800"/>
          </a:xfrm>
          <a:custGeom>
            <a:avLst/>
            <a:gdLst/>
            <a:ahLst/>
            <a:cxnLst/>
            <a:rect l="l" t="t" r="r" b="b"/>
            <a:pathLst>
              <a:path w="762000" h="4622800">
                <a:moveTo>
                  <a:pt x="762000" y="0"/>
                </a:moveTo>
                <a:lnTo>
                  <a:pt x="506937" y="0"/>
                </a:lnTo>
                <a:lnTo>
                  <a:pt x="0" y="3075520"/>
                </a:lnTo>
                <a:lnTo>
                  <a:pt x="0" y="4622800"/>
                </a:lnTo>
                <a:lnTo>
                  <a:pt x="76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664200"/>
            <a:ext cx="901700" cy="1193800"/>
          </a:xfrm>
          <a:custGeom>
            <a:avLst/>
            <a:gdLst/>
            <a:ahLst/>
            <a:cxnLst/>
            <a:rect l="l" t="t" r="r" b="b"/>
            <a:pathLst>
              <a:path w="901700" h="1193800">
                <a:moveTo>
                  <a:pt x="0" y="0"/>
                </a:moveTo>
                <a:lnTo>
                  <a:pt x="0" y="19024"/>
                </a:lnTo>
                <a:lnTo>
                  <a:pt x="849588" y="1193800"/>
                </a:lnTo>
                <a:lnTo>
                  <a:pt x="90170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295900"/>
            <a:ext cx="1485900" cy="1562100"/>
          </a:xfrm>
          <a:custGeom>
            <a:avLst/>
            <a:gdLst/>
            <a:ahLst/>
            <a:cxnLst/>
            <a:rect l="l" t="t" r="r" b="b"/>
            <a:pathLst>
              <a:path w="1485900" h="1562100">
                <a:moveTo>
                  <a:pt x="0" y="0"/>
                </a:moveTo>
                <a:lnTo>
                  <a:pt x="0" y="4762"/>
                </a:lnTo>
                <a:lnTo>
                  <a:pt x="1428813" y="1562100"/>
                </a:lnTo>
                <a:lnTo>
                  <a:pt x="1485900" y="1562100"/>
                </a:lnTo>
                <a:lnTo>
                  <a:pt x="0" y="0"/>
                </a:lnTo>
                <a:close/>
              </a:path>
            </a:pathLst>
          </a:custGeom>
          <a:solidFill>
            <a:srgbClr val="5E0E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257800"/>
            <a:ext cx="2133600" cy="1600200"/>
          </a:xfrm>
          <a:custGeom>
            <a:avLst/>
            <a:gdLst/>
            <a:ahLst/>
            <a:cxnLst/>
            <a:rect l="l" t="t" r="r" b="b"/>
            <a:pathLst>
              <a:path w="2133600" h="1600200">
                <a:moveTo>
                  <a:pt x="0" y="0"/>
                </a:moveTo>
                <a:lnTo>
                  <a:pt x="0" y="38100"/>
                </a:lnTo>
                <a:lnTo>
                  <a:pt x="1488592" y="1600200"/>
                </a:lnTo>
                <a:lnTo>
                  <a:pt x="2133600" y="1600200"/>
                </a:lnTo>
                <a:lnTo>
                  <a:pt x="200173" y="33337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359400"/>
            <a:ext cx="1384300" cy="1498600"/>
          </a:xfrm>
          <a:custGeom>
            <a:avLst/>
            <a:gdLst/>
            <a:ahLst/>
            <a:cxnLst/>
            <a:rect l="l" t="t" r="r" b="b"/>
            <a:pathLst>
              <a:path w="1384300" h="1498600">
                <a:moveTo>
                  <a:pt x="0" y="0"/>
                </a:moveTo>
                <a:lnTo>
                  <a:pt x="0" y="304477"/>
                </a:lnTo>
                <a:lnTo>
                  <a:pt x="910639" y="1498600"/>
                </a:lnTo>
                <a:lnTo>
                  <a:pt x="1384300" y="1498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01366" y="544982"/>
            <a:ext cx="3890010" cy="6096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b="0">
                <a:solidFill>
                  <a:srgbClr val="C00000"/>
                </a:solidFill>
                <a:latin typeface="Cooper Black"/>
                <a:cs typeface="Cooper Black"/>
              </a:rPr>
              <a:t>Cardiac </a:t>
            </a:r>
            <a:r>
              <a:rPr dirty="0" sz="4000" spc="-10" b="0">
                <a:solidFill>
                  <a:srgbClr val="C00000"/>
                </a:solidFill>
                <a:latin typeface="Cooper Black"/>
                <a:cs typeface="Cooper Black"/>
              </a:rPr>
              <a:t>Cycle</a:t>
            </a:r>
            <a:r>
              <a:rPr dirty="0" sz="4000" spc="-315" b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dirty="0" sz="4000" b="0">
                <a:solidFill>
                  <a:srgbClr val="C00000"/>
                </a:solidFill>
                <a:latin typeface="Cooper Black"/>
                <a:cs typeface="Cooper Black"/>
              </a:rPr>
              <a:t>?</a:t>
            </a:r>
            <a:endParaRPr sz="4000">
              <a:latin typeface="Cooper Black"/>
              <a:cs typeface="Cooper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91100" y="2552700"/>
            <a:ext cx="3340100" cy="218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5900" y="1409700"/>
            <a:ext cx="8928100" cy="1054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66448" y="5087594"/>
            <a:ext cx="190500" cy="190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52780">
              <a:lnSpc>
                <a:spcPct val="100000"/>
              </a:lnSpc>
            </a:pPr>
            <a:r>
              <a:rPr dirty="0" sz="2600" spc="-5" b="1">
                <a:latin typeface="Calibri"/>
                <a:cs typeface="Calibri"/>
              </a:rPr>
              <a:t>Sequence </a:t>
            </a:r>
            <a:r>
              <a:rPr dirty="0" sz="2600" b="1">
                <a:latin typeface="Calibri"/>
                <a:cs typeface="Calibri"/>
              </a:rPr>
              <a:t>of </a:t>
            </a:r>
            <a:r>
              <a:rPr dirty="0" sz="2600" spc="-10" b="1">
                <a:latin typeface="Calibri"/>
                <a:cs typeface="Calibri"/>
              </a:rPr>
              <a:t>events </a:t>
            </a:r>
            <a:r>
              <a:rPr dirty="0" sz="2600" b="1">
                <a:latin typeface="Calibri"/>
                <a:cs typeface="Calibri"/>
              </a:rPr>
              <a:t>that </a:t>
            </a:r>
            <a:r>
              <a:rPr dirty="0" sz="2600" spc="-35" b="1">
                <a:latin typeface="Calibri"/>
                <a:cs typeface="Calibri"/>
              </a:rPr>
              <a:t>take </a:t>
            </a:r>
            <a:r>
              <a:rPr dirty="0" sz="2600" spc="-5" b="1">
                <a:latin typeface="Calibri"/>
                <a:cs typeface="Calibri"/>
              </a:rPr>
              <a:t>place </a:t>
            </a:r>
            <a:r>
              <a:rPr dirty="0" sz="2600" spc="-20" b="1">
                <a:latin typeface="Calibri"/>
                <a:cs typeface="Calibri"/>
              </a:rPr>
              <a:t>in </a:t>
            </a:r>
            <a:r>
              <a:rPr dirty="0" sz="2600" b="1">
                <a:latin typeface="Calibri"/>
                <a:cs typeface="Calibri"/>
              </a:rPr>
              <a:t>the </a:t>
            </a:r>
            <a:r>
              <a:rPr dirty="0" sz="2600" spc="-5" b="1">
                <a:latin typeface="Calibri"/>
                <a:cs typeface="Calibri"/>
              </a:rPr>
              <a:t>heart </a:t>
            </a:r>
            <a:r>
              <a:rPr dirty="0" sz="2600" spc="-20" b="1">
                <a:latin typeface="Calibri"/>
                <a:cs typeface="Calibri"/>
              </a:rPr>
              <a:t>in </a:t>
            </a:r>
            <a:r>
              <a:rPr dirty="0" sz="2600" b="1">
                <a:latin typeface="Calibri"/>
                <a:cs typeface="Calibri"/>
              </a:rPr>
              <a:t>each</a:t>
            </a:r>
            <a:r>
              <a:rPr dirty="0" sz="2600" spc="200" b="1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beat</a:t>
            </a:r>
            <a:endParaRPr sz="2600">
              <a:latin typeface="Calibri"/>
              <a:cs typeface="Calibri"/>
            </a:endParaRPr>
          </a:p>
          <a:p>
            <a:pPr marL="640080">
              <a:lnSpc>
                <a:spcPct val="100000"/>
              </a:lnSpc>
              <a:spcBef>
                <a:spcPts val="30"/>
              </a:spcBef>
            </a:pPr>
            <a:endParaRPr sz="3150">
              <a:latin typeface="Times New Roman"/>
              <a:cs typeface="Times New Roman"/>
            </a:endParaRPr>
          </a:p>
          <a:p>
            <a:pPr marL="1096645" marR="5118735">
              <a:lnSpc>
                <a:spcPct val="132600"/>
              </a:lnSpc>
              <a:tabLst>
                <a:tab pos="1630045" algn="l"/>
                <a:tab pos="1655445" algn="l"/>
              </a:tabLst>
            </a:pPr>
            <a:r>
              <a:rPr dirty="0" spc="5" b="1">
                <a:solidFill>
                  <a:srgbClr val="C00000"/>
                </a:solidFill>
                <a:latin typeface="Calibri"/>
                <a:cs typeface="Calibri"/>
              </a:rPr>
              <a:t>I:	</a:t>
            </a:r>
            <a:r>
              <a:rPr dirty="0" spc="10"/>
              <a:t>Mechanical</a:t>
            </a:r>
            <a:r>
              <a:rPr dirty="0" spc="-295"/>
              <a:t> </a:t>
            </a:r>
            <a:r>
              <a:rPr dirty="0"/>
              <a:t>events  </a:t>
            </a:r>
            <a:r>
              <a:rPr dirty="0" spc="5" b="1">
                <a:solidFill>
                  <a:srgbClr val="C00000"/>
                </a:solidFill>
                <a:latin typeface="Calibri"/>
                <a:cs typeface="Calibri"/>
              </a:rPr>
              <a:t>II:	</a:t>
            </a:r>
            <a:r>
              <a:rPr dirty="0" spc="-10"/>
              <a:t>Volume</a:t>
            </a:r>
            <a:r>
              <a:rPr dirty="0" spc="-175"/>
              <a:t> </a:t>
            </a:r>
            <a:r>
              <a:rPr dirty="0" spc="10"/>
              <a:t>changes </a:t>
            </a:r>
            <a:r>
              <a:rPr dirty="0"/>
              <a:t> </a:t>
            </a:r>
            <a:r>
              <a:rPr dirty="0" spc="5" b="1">
                <a:solidFill>
                  <a:srgbClr val="C00000"/>
                </a:solidFill>
                <a:latin typeface="Calibri"/>
                <a:cs typeface="Calibri"/>
              </a:rPr>
              <a:t>III:		</a:t>
            </a:r>
            <a:r>
              <a:rPr dirty="0" spc="15"/>
              <a:t>Pressure</a:t>
            </a:r>
            <a:r>
              <a:rPr dirty="0" spc="-280"/>
              <a:t> </a:t>
            </a:r>
            <a:r>
              <a:rPr dirty="0" spc="10"/>
              <a:t>changes </a:t>
            </a:r>
            <a:r>
              <a:rPr dirty="0"/>
              <a:t> </a:t>
            </a:r>
            <a:r>
              <a:rPr dirty="0" spc="-35" b="1">
                <a:solidFill>
                  <a:srgbClr val="C00000"/>
                </a:solidFill>
                <a:latin typeface="Calibri"/>
                <a:cs typeface="Calibri"/>
              </a:rPr>
              <a:t>IV:		</a:t>
            </a:r>
            <a:r>
              <a:rPr dirty="0" spc="20"/>
              <a:t>Heart</a:t>
            </a:r>
            <a:r>
              <a:rPr dirty="0" spc="-120"/>
              <a:t> </a:t>
            </a:r>
            <a:r>
              <a:rPr dirty="0" spc="30"/>
              <a:t>sounds</a:t>
            </a:r>
          </a:p>
          <a:p>
            <a:pPr marL="1096645">
              <a:lnSpc>
                <a:spcPct val="100000"/>
              </a:lnSpc>
              <a:spcBef>
                <a:spcPts val="860"/>
              </a:spcBef>
              <a:tabLst>
                <a:tab pos="1642745" algn="l"/>
              </a:tabLst>
            </a:pPr>
            <a:r>
              <a:rPr dirty="0" spc="-55" b="1">
                <a:solidFill>
                  <a:srgbClr val="C00000"/>
                </a:solidFill>
                <a:latin typeface="Calibri"/>
                <a:cs typeface="Calibri"/>
              </a:rPr>
              <a:t>V:	</a:t>
            </a:r>
            <a:r>
              <a:rPr dirty="0" spc="-5"/>
              <a:t>Electrical </a:t>
            </a:r>
            <a:r>
              <a:rPr dirty="0"/>
              <a:t>events</a:t>
            </a:r>
            <a:r>
              <a:rPr dirty="0" spc="-100"/>
              <a:t> </a:t>
            </a:r>
            <a:r>
              <a:rPr dirty="0" spc="15"/>
              <a:t>(ECG)</a:t>
            </a:r>
          </a:p>
          <a:p>
            <a:pPr marL="640080">
              <a:lnSpc>
                <a:spcPct val="100000"/>
              </a:lnSpc>
              <a:spcBef>
                <a:spcPts val="30"/>
              </a:spcBef>
            </a:pPr>
            <a:endParaRPr sz="2350">
              <a:latin typeface="Times New Roman"/>
              <a:cs typeface="Times New Roman"/>
            </a:endParaRPr>
          </a:p>
          <a:p>
            <a:pPr marL="1123950">
              <a:lnSpc>
                <a:spcPct val="100000"/>
              </a:lnSpc>
            </a:pPr>
            <a:r>
              <a:rPr dirty="0" sz="2600" spc="-5" b="1">
                <a:latin typeface="Calibri"/>
                <a:cs typeface="Calibri"/>
              </a:rPr>
              <a:t>Cardiac </a:t>
            </a:r>
            <a:r>
              <a:rPr dirty="0" sz="2600" spc="-15" b="1">
                <a:latin typeface="Calibri"/>
                <a:cs typeface="Calibri"/>
              </a:rPr>
              <a:t>cycle </a:t>
            </a:r>
            <a:r>
              <a:rPr dirty="0" sz="2600" spc="-20" b="1">
                <a:latin typeface="Calibri"/>
                <a:cs typeface="Calibri"/>
              </a:rPr>
              <a:t>duration </a:t>
            </a:r>
            <a:r>
              <a:rPr dirty="0" sz="2600" b="1">
                <a:latin typeface="Calibri"/>
                <a:cs typeface="Calibri"/>
              </a:rPr>
              <a:t>= </a:t>
            </a:r>
            <a:r>
              <a:rPr dirty="0" sz="2600" spc="-5" b="1">
                <a:latin typeface="Calibri"/>
                <a:cs typeface="Calibri"/>
              </a:rPr>
              <a:t>0.8 </a:t>
            </a:r>
            <a:r>
              <a:rPr dirty="0" sz="2600" spc="-20" b="1">
                <a:latin typeface="Calibri"/>
                <a:cs typeface="Calibri"/>
              </a:rPr>
              <a:t>sec</a:t>
            </a:r>
            <a:r>
              <a:rPr dirty="0" sz="2600" spc="160" b="1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…</a:t>
            </a:r>
            <a:endParaRPr sz="2600">
              <a:latin typeface="Calibri"/>
              <a:cs typeface="Calibri"/>
            </a:endParaRPr>
          </a:p>
          <a:p>
            <a:pPr marL="1250950">
              <a:lnSpc>
                <a:spcPct val="100000"/>
              </a:lnSpc>
              <a:spcBef>
                <a:spcPts val="380"/>
              </a:spcBef>
              <a:tabLst>
                <a:tab pos="1530350" algn="l"/>
              </a:tabLst>
            </a:pPr>
            <a:r>
              <a:rPr dirty="0" sz="1800">
                <a:solidFill>
                  <a:srgbClr val="4F5B30"/>
                </a:solidFill>
                <a:latin typeface="Malgun Gothic"/>
                <a:cs typeface="Malgun Gothic"/>
              </a:rPr>
              <a:t>§	</a:t>
            </a:r>
            <a:r>
              <a:rPr dirty="0" spc="20"/>
              <a:t>When </a:t>
            </a:r>
            <a:r>
              <a:rPr dirty="0" spc="10"/>
              <a:t>HR </a:t>
            </a:r>
            <a:r>
              <a:rPr dirty="0" spc="-10"/>
              <a:t>72</a:t>
            </a:r>
            <a:r>
              <a:rPr dirty="0" spc="-185"/>
              <a:t> </a:t>
            </a:r>
            <a:r>
              <a:rPr dirty="0" spc="40"/>
              <a:t>bpm</a:t>
            </a:r>
            <a:endParaRPr sz="1800">
              <a:latin typeface="Malgun Gothic"/>
              <a:cs typeface="Malgun Gothic"/>
            </a:endParaRPr>
          </a:p>
          <a:p>
            <a:pPr marL="1771650">
              <a:lnSpc>
                <a:spcPct val="100000"/>
              </a:lnSpc>
              <a:spcBef>
                <a:spcPts val="60"/>
              </a:spcBef>
              <a:tabLst>
                <a:tab pos="2051050" algn="l"/>
              </a:tabLst>
            </a:pPr>
            <a:r>
              <a:rPr dirty="0" sz="1800">
                <a:solidFill>
                  <a:srgbClr val="4F5B30"/>
                </a:solidFill>
                <a:latin typeface="Malgun Gothic"/>
                <a:cs typeface="Malgun Gothic"/>
              </a:rPr>
              <a:t>§	</a:t>
            </a:r>
            <a:r>
              <a:rPr dirty="0" sz="1800" spc="-25"/>
              <a:t>Shortened </a:t>
            </a:r>
            <a:r>
              <a:rPr dirty="0" sz="1800" spc="-10"/>
              <a:t>when </a:t>
            </a:r>
            <a:r>
              <a:rPr dirty="0" sz="1800" spc="-15"/>
              <a:t>HR</a:t>
            </a:r>
            <a:r>
              <a:rPr dirty="0" sz="1800" spc="275"/>
              <a:t> </a:t>
            </a:r>
            <a:r>
              <a:rPr dirty="0" sz="1800" spc="-5" b="1">
                <a:latin typeface="Symbol"/>
                <a:cs typeface="Symbol"/>
              </a:rPr>
              <a:t>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912100" y="25400"/>
            <a:ext cx="12065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45"/>
              </a:lnSpc>
            </a:pPr>
            <a:r>
              <a:rPr dirty="0" spc="-5"/>
              <a:t>Dr. </a:t>
            </a:r>
            <a:r>
              <a:rPr dirty="0" spc="-20"/>
              <a:t>Abeer A. </a:t>
            </a:r>
            <a:r>
              <a:rPr dirty="0" spc="-25"/>
              <a:t>Al-Masri,  </a:t>
            </a:r>
            <a:r>
              <a:rPr dirty="0" spc="-20"/>
              <a:t>Faculty  of </a:t>
            </a:r>
            <a:r>
              <a:rPr dirty="0" spc="-25"/>
              <a:t>Medicine,  </a:t>
            </a:r>
            <a:r>
              <a:rPr dirty="0" spc="90"/>
              <a:t> </a:t>
            </a:r>
            <a:r>
              <a:rPr dirty="0" spc="10"/>
              <a:t>KSU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14300">
              <a:lnSpc>
                <a:spcPts val="1310"/>
              </a:lnSpc>
            </a:pPr>
            <a:fld id="{81D60167-4931-47E6-BA6A-407CBD079E47}" type="slidenum">
              <a:rPr dirty="0"/>
              <a:t>8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2017-03-15T14:09:29Z</dcterms:created>
  <dcterms:modified xsi:type="dcterms:W3CDTF">2017-03-15T14:09:29Z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2017-03-15T00:00:00Z</vt:filetime>
  </property>
</Properties>
</file>