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66683" y="957160"/>
            <a:ext cx="4810633" cy="927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C00000"/>
                </a:solidFill>
                <a:latin typeface="Cooper Black"/>
                <a:cs typeface="Cooper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1910">
              <a:lnSpc>
                <a:spcPts val="13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00000"/>
                </a:solidFill>
                <a:latin typeface="Cooper Black"/>
                <a:cs typeface="Cooper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1910">
              <a:lnSpc>
                <a:spcPts val="13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bk object 21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bk object 22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00000"/>
                </a:solidFill>
                <a:latin typeface="Cooper Black"/>
                <a:cs typeface="Cooper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1910">
              <a:lnSpc>
                <a:spcPts val="13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C00000"/>
                </a:solidFill>
                <a:latin typeface="Cooper Black"/>
                <a:cs typeface="Cooper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1910">
              <a:lnSpc>
                <a:spcPts val="13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1910">
              <a:lnSpc>
                <a:spcPts val="13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2205" y="688187"/>
            <a:ext cx="8859588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C00000"/>
                </a:solidFill>
                <a:latin typeface="Cooper Black"/>
                <a:cs typeface="Cooper Black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3121" y="1470220"/>
            <a:ext cx="7597757" cy="41846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610981" y="6542881"/>
            <a:ext cx="296545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41910">
              <a:lnSpc>
                <a:spcPts val="1350"/>
              </a:lnSpc>
            </a:pPr>
            <a:fld id="{81D60167-4931-47E6-BA6A-407CBD079E47}" type="slidenum">
              <a:rPr dirty="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image" Target="../media/image68.png"/><Relationship Id="rId5" Type="http://schemas.openxmlformats.org/officeDocument/2006/relationships/image" Target="../media/image69.jpg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image" Target="../media/image74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png"/><Relationship Id="rId3" Type="http://schemas.openxmlformats.org/officeDocument/2006/relationships/image" Target="../media/image76.png"/><Relationship Id="rId4" Type="http://schemas.openxmlformats.org/officeDocument/2006/relationships/image" Target="../media/image77.png"/><Relationship Id="rId5" Type="http://schemas.openxmlformats.org/officeDocument/2006/relationships/image" Target="../media/image78.png"/><Relationship Id="rId6" Type="http://schemas.openxmlformats.org/officeDocument/2006/relationships/image" Target="../media/image79.png"/><Relationship Id="rId7" Type="http://schemas.openxmlformats.org/officeDocument/2006/relationships/image" Target="../media/image80.png"/><Relationship Id="rId8" Type="http://schemas.openxmlformats.org/officeDocument/2006/relationships/image" Target="../media/image81.png"/><Relationship Id="rId9" Type="http://schemas.openxmlformats.org/officeDocument/2006/relationships/image" Target="../media/image82.png"/><Relationship Id="rId10" Type="http://schemas.openxmlformats.org/officeDocument/2006/relationships/image" Target="../media/image83.png"/><Relationship Id="rId11" Type="http://schemas.openxmlformats.org/officeDocument/2006/relationships/image" Target="../media/image84.png"/><Relationship Id="rId12" Type="http://schemas.openxmlformats.org/officeDocument/2006/relationships/image" Target="../media/image85.png"/><Relationship Id="rId13" Type="http://schemas.openxmlformats.org/officeDocument/2006/relationships/image" Target="../media/image86.png"/><Relationship Id="rId14" Type="http://schemas.openxmlformats.org/officeDocument/2006/relationships/image" Target="../media/image87.png"/><Relationship Id="rId15" Type="http://schemas.openxmlformats.org/officeDocument/2006/relationships/image" Target="../media/image88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png"/><Relationship Id="rId3" Type="http://schemas.openxmlformats.org/officeDocument/2006/relationships/image" Target="../media/image90.png"/><Relationship Id="rId4" Type="http://schemas.openxmlformats.org/officeDocument/2006/relationships/image" Target="../media/image91.png"/><Relationship Id="rId5" Type="http://schemas.openxmlformats.org/officeDocument/2006/relationships/image" Target="../media/image92.png"/><Relationship Id="rId6" Type="http://schemas.openxmlformats.org/officeDocument/2006/relationships/image" Target="../media/image93.png"/><Relationship Id="rId7" Type="http://schemas.openxmlformats.org/officeDocument/2006/relationships/image" Target="../media/image94.png"/><Relationship Id="rId8" Type="http://schemas.openxmlformats.org/officeDocument/2006/relationships/image" Target="../media/image95.png"/><Relationship Id="rId9" Type="http://schemas.openxmlformats.org/officeDocument/2006/relationships/image" Target="../media/image96.png"/><Relationship Id="rId10" Type="http://schemas.openxmlformats.org/officeDocument/2006/relationships/image" Target="../media/image97.png"/><Relationship Id="rId11" Type="http://schemas.openxmlformats.org/officeDocument/2006/relationships/image" Target="../media/image98.png"/><Relationship Id="rId12" Type="http://schemas.openxmlformats.org/officeDocument/2006/relationships/image" Target="../media/image99.png"/><Relationship Id="rId13" Type="http://schemas.openxmlformats.org/officeDocument/2006/relationships/image" Target="../media/image100.png"/><Relationship Id="rId14" Type="http://schemas.openxmlformats.org/officeDocument/2006/relationships/image" Target="../media/image101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2.png"/><Relationship Id="rId3" Type="http://schemas.openxmlformats.org/officeDocument/2006/relationships/image" Target="../media/image103.png"/><Relationship Id="rId4" Type="http://schemas.openxmlformats.org/officeDocument/2006/relationships/image" Target="../media/image104.png"/><Relationship Id="rId5" Type="http://schemas.openxmlformats.org/officeDocument/2006/relationships/image" Target="../media/image105.png"/><Relationship Id="rId6" Type="http://schemas.openxmlformats.org/officeDocument/2006/relationships/image" Target="../media/image10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7.png"/><Relationship Id="rId3" Type="http://schemas.openxmlformats.org/officeDocument/2006/relationships/image" Target="../media/image108.jpg"/><Relationship Id="rId4" Type="http://schemas.openxmlformats.org/officeDocument/2006/relationships/image" Target="../media/image109.png"/><Relationship Id="rId5" Type="http://schemas.openxmlformats.org/officeDocument/2006/relationships/image" Target="../media/image110.pn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image" Target="../media/image113.png"/><Relationship Id="rId5" Type="http://schemas.openxmlformats.org/officeDocument/2006/relationships/image" Target="../media/image114.png"/><Relationship Id="rId6" Type="http://schemas.openxmlformats.org/officeDocument/2006/relationships/image" Target="../media/image115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image" Target="../media/image118.png"/><Relationship Id="rId5" Type="http://schemas.openxmlformats.org/officeDocument/2006/relationships/image" Target="../media/image119.png"/><Relationship Id="rId6" Type="http://schemas.openxmlformats.org/officeDocument/2006/relationships/image" Target="../media/image120.png"/><Relationship Id="rId7" Type="http://schemas.openxmlformats.org/officeDocument/2006/relationships/image" Target="../media/image121.png"/><Relationship Id="rId8" Type="http://schemas.openxmlformats.org/officeDocument/2006/relationships/image" Target="../media/image122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3.png"/><Relationship Id="rId3" Type="http://schemas.openxmlformats.org/officeDocument/2006/relationships/image" Target="../media/image124.png"/><Relationship Id="rId4" Type="http://schemas.openxmlformats.org/officeDocument/2006/relationships/image" Target="../media/image125.png"/><Relationship Id="rId5" Type="http://schemas.openxmlformats.org/officeDocument/2006/relationships/image" Target="../media/image126.png"/><Relationship Id="rId6" Type="http://schemas.openxmlformats.org/officeDocument/2006/relationships/image" Target="../media/image127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2" Type="http://schemas.openxmlformats.org/officeDocument/2006/relationships/image" Target="../media/image20.png"/><Relationship Id="rId13" Type="http://schemas.openxmlformats.org/officeDocument/2006/relationships/image" Target="../media/image21.png"/><Relationship Id="rId14" Type="http://schemas.openxmlformats.org/officeDocument/2006/relationships/image" Target="../media/image22.png"/><Relationship Id="rId15" Type="http://schemas.openxmlformats.org/officeDocument/2006/relationships/image" Target="../media/image2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9.png"/><Relationship Id="rId3" Type="http://schemas.openxmlformats.org/officeDocument/2006/relationships/image" Target="../media/image130.png"/><Relationship Id="rId4" Type="http://schemas.openxmlformats.org/officeDocument/2006/relationships/image" Target="../media/image131.png"/><Relationship Id="rId5" Type="http://schemas.openxmlformats.org/officeDocument/2006/relationships/image" Target="../media/image132.png"/><Relationship Id="rId6" Type="http://schemas.openxmlformats.org/officeDocument/2006/relationships/image" Target="../media/image133.jpg"/><Relationship Id="rId7" Type="http://schemas.openxmlformats.org/officeDocument/2006/relationships/image" Target="../media/image134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5.jpg"/><Relationship Id="rId3" Type="http://schemas.openxmlformats.org/officeDocument/2006/relationships/image" Target="../media/image136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7.jpg"/><Relationship Id="rId3" Type="http://schemas.openxmlformats.org/officeDocument/2006/relationships/image" Target="../media/image138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9.png"/><Relationship Id="rId3" Type="http://schemas.openxmlformats.org/officeDocument/2006/relationships/image" Target="../media/image140.png"/><Relationship Id="rId4" Type="http://schemas.openxmlformats.org/officeDocument/2006/relationships/image" Target="../media/image141.png"/><Relationship Id="rId5" Type="http://schemas.openxmlformats.org/officeDocument/2006/relationships/image" Target="../media/image142.jpg"/><Relationship Id="rId6" Type="http://schemas.openxmlformats.org/officeDocument/2006/relationships/image" Target="../media/image143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7.png"/><Relationship Id="rId3" Type="http://schemas.openxmlformats.org/officeDocument/2006/relationships/image" Target="../media/image148.png"/><Relationship Id="rId4" Type="http://schemas.openxmlformats.org/officeDocument/2006/relationships/image" Target="../media/image149.png"/><Relationship Id="rId5" Type="http://schemas.openxmlformats.org/officeDocument/2006/relationships/image" Target="../media/image150.png"/><Relationship Id="rId6" Type="http://schemas.openxmlformats.org/officeDocument/2006/relationships/image" Target="../media/image151.png"/><Relationship Id="rId7" Type="http://schemas.openxmlformats.org/officeDocument/2006/relationships/image" Target="../media/image152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3.png"/><Relationship Id="rId3" Type="http://schemas.openxmlformats.org/officeDocument/2006/relationships/image" Target="../media/image154.pn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5.png"/><Relationship Id="rId3" Type="http://schemas.openxmlformats.org/officeDocument/2006/relationships/image" Target="../media/image156.png"/><Relationship Id="rId4" Type="http://schemas.openxmlformats.org/officeDocument/2006/relationships/image" Target="../media/image157.png"/><Relationship Id="rId5" Type="http://schemas.openxmlformats.org/officeDocument/2006/relationships/image" Target="../media/image158.png"/><Relationship Id="rId6" Type="http://schemas.openxmlformats.org/officeDocument/2006/relationships/image" Target="../media/image159.pn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0.png"/><Relationship Id="rId3" Type="http://schemas.openxmlformats.org/officeDocument/2006/relationships/image" Target="../media/image161.pn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Relationship Id="rId7" Type="http://schemas.openxmlformats.org/officeDocument/2006/relationships/image" Target="../media/image167.png"/><Relationship Id="rId8" Type="http://schemas.openxmlformats.org/officeDocument/2006/relationships/image" Target="../media/image168.png"/><Relationship Id="rId9" Type="http://schemas.openxmlformats.org/officeDocument/2006/relationships/image" Target="../media/image169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9" Type="http://schemas.openxmlformats.org/officeDocument/2006/relationships/image" Target="../media/image31.png"/><Relationship Id="rId10" Type="http://schemas.openxmlformats.org/officeDocument/2006/relationships/image" Target="../media/image32.png"/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3" Type="http://schemas.openxmlformats.org/officeDocument/2006/relationships/image" Target="../media/image35.png"/><Relationship Id="rId14" Type="http://schemas.openxmlformats.org/officeDocument/2006/relationships/image" Target="../media/image36.png"/><Relationship Id="rId15" Type="http://schemas.openxmlformats.org/officeDocument/2006/relationships/image" Target="../media/image37.png"/><Relationship Id="rId16" Type="http://schemas.openxmlformats.org/officeDocument/2006/relationships/image" Target="../media/image38.png"/><Relationship Id="rId17" Type="http://schemas.openxmlformats.org/officeDocument/2006/relationships/image" Target="../media/image39.png"/><Relationship Id="rId18" Type="http://schemas.openxmlformats.org/officeDocument/2006/relationships/image" Target="../media/image40.pn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0.jpg"/><Relationship Id="rId3" Type="http://schemas.openxmlformats.org/officeDocument/2006/relationships/image" Target="../media/image171.png"/><Relationship Id="rId4" Type="http://schemas.openxmlformats.org/officeDocument/2006/relationships/image" Target="../media/image172.png"/><Relationship Id="rId5" Type="http://schemas.openxmlformats.org/officeDocument/2006/relationships/image" Target="../media/image173.png"/><Relationship Id="rId6" Type="http://schemas.openxmlformats.org/officeDocument/2006/relationships/image" Target="../media/image174.png"/><Relationship Id="rId7" Type="http://schemas.openxmlformats.org/officeDocument/2006/relationships/image" Target="../media/image175.png"/><Relationship Id="rId8" Type="http://schemas.openxmlformats.org/officeDocument/2006/relationships/image" Target="../media/image176.png"/><Relationship Id="rId9" Type="http://schemas.openxmlformats.org/officeDocument/2006/relationships/image" Target="../media/image177.png"/><Relationship Id="rId10" Type="http://schemas.openxmlformats.org/officeDocument/2006/relationships/image" Target="../media/image178.pn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9.jpg"/><Relationship Id="rId3" Type="http://schemas.openxmlformats.org/officeDocument/2006/relationships/image" Target="../media/image180.jpg"/><Relationship Id="rId4" Type="http://schemas.openxmlformats.org/officeDocument/2006/relationships/image" Target="../media/image181.pn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2.jpg"/><Relationship Id="rId3" Type="http://schemas.openxmlformats.org/officeDocument/2006/relationships/image" Target="../media/image183.png"/><Relationship Id="rId4" Type="http://schemas.openxmlformats.org/officeDocument/2006/relationships/image" Target="../media/image184.png"/><Relationship Id="rId5" Type="http://schemas.openxmlformats.org/officeDocument/2006/relationships/image" Target="../media/image185.png"/><Relationship Id="rId6" Type="http://schemas.openxmlformats.org/officeDocument/2006/relationships/image" Target="../media/image186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7.png"/><Relationship Id="rId3" Type="http://schemas.openxmlformats.org/officeDocument/2006/relationships/image" Target="../media/image188.png"/><Relationship Id="rId4" Type="http://schemas.openxmlformats.org/officeDocument/2006/relationships/image" Target="../media/image189.png"/><Relationship Id="rId5" Type="http://schemas.openxmlformats.org/officeDocument/2006/relationships/image" Target="../media/image190.png"/><Relationship Id="rId6" Type="http://schemas.openxmlformats.org/officeDocument/2006/relationships/image" Target="../media/image191.png"/><Relationship Id="rId7" Type="http://schemas.openxmlformats.org/officeDocument/2006/relationships/image" Target="../media/image192.png"/><Relationship Id="rId8" Type="http://schemas.openxmlformats.org/officeDocument/2006/relationships/image" Target="../media/image193.png"/><Relationship Id="rId9" Type="http://schemas.openxmlformats.org/officeDocument/2006/relationships/image" Target="../media/image194.pn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5.jpg"/><Relationship Id="rId3" Type="http://schemas.openxmlformats.org/officeDocument/2006/relationships/image" Target="../media/image196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png"/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5.jpg"/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0.png"/><Relationship Id="rId3" Type="http://schemas.openxmlformats.org/officeDocument/2006/relationships/image" Target="../media/image51.png"/><Relationship Id="rId4" Type="http://schemas.openxmlformats.org/officeDocument/2006/relationships/image" Target="../media/image52.png"/><Relationship Id="rId5" Type="http://schemas.openxmlformats.org/officeDocument/2006/relationships/image" Target="../media/image53.png"/><Relationship Id="rId6" Type="http://schemas.openxmlformats.org/officeDocument/2006/relationships/image" Target="../media/image54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3" Type="http://schemas.openxmlformats.org/officeDocument/2006/relationships/image" Target="../media/image56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0"/>
            <a:ext cx="1358900" cy="3975100"/>
          </a:xfrm>
          <a:custGeom>
            <a:avLst/>
            <a:gdLst/>
            <a:ahLst/>
            <a:cxnLst/>
            <a:rect l="l" t="t" r="r" b="b"/>
            <a:pathLst>
              <a:path w="1358900" h="3975100">
                <a:moveTo>
                  <a:pt x="1358900" y="0"/>
                </a:moveTo>
                <a:lnTo>
                  <a:pt x="979665" y="0"/>
                </a:lnTo>
                <a:lnTo>
                  <a:pt x="0" y="3884536"/>
                </a:lnTo>
                <a:lnTo>
                  <a:pt x="360265" y="3975100"/>
                </a:lnTo>
                <a:lnTo>
                  <a:pt x="13589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200" y="0"/>
            <a:ext cx="1333500" cy="3860800"/>
          </a:xfrm>
          <a:custGeom>
            <a:avLst/>
            <a:gdLst/>
            <a:ahLst/>
            <a:cxnLst/>
            <a:rect l="l" t="t" r="r" b="b"/>
            <a:pathLst>
              <a:path w="1333500" h="3860800">
                <a:moveTo>
                  <a:pt x="1333500" y="0"/>
                </a:moveTo>
                <a:lnTo>
                  <a:pt x="953405" y="0"/>
                </a:lnTo>
                <a:lnTo>
                  <a:pt x="0" y="3770350"/>
                </a:lnTo>
                <a:lnTo>
                  <a:pt x="361090" y="3860800"/>
                </a:lnTo>
                <a:lnTo>
                  <a:pt x="13335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200" y="3771900"/>
            <a:ext cx="1943100" cy="3086100"/>
          </a:xfrm>
          <a:custGeom>
            <a:avLst/>
            <a:gdLst/>
            <a:ahLst/>
            <a:cxnLst/>
            <a:rect l="l" t="t" r="r" b="b"/>
            <a:pathLst>
              <a:path w="1943100" h="3086100">
                <a:moveTo>
                  <a:pt x="0" y="0"/>
                </a:moveTo>
                <a:lnTo>
                  <a:pt x="1857095" y="3086100"/>
                </a:lnTo>
                <a:lnTo>
                  <a:pt x="1943100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7700" y="3886200"/>
            <a:ext cx="2374900" cy="2971800"/>
          </a:xfrm>
          <a:custGeom>
            <a:avLst/>
            <a:gdLst/>
            <a:ahLst/>
            <a:cxnLst/>
            <a:rect l="l" t="t" r="r" b="b"/>
            <a:pathLst>
              <a:path w="2374900" h="2971800">
                <a:moveTo>
                  <a:pt x="0" y="0"/>
                </a:moveTo>
                <a:lnTo>
                  <a:pt x="2290711" y="2971800"/>
                </a:lnTo>
                <a:lnTo>
                  <a:pt x="237490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700" y="3886200"/>
            <a:ext cx="3340100" cy="2971800"/>
          </a:xfrm>
          <a:custGeom>
            <a:avLst/>
            <a:gdLst/>
            <a:ahLst/>
            <a:cxnLst/>
            <a:rect l="l" t="t" r="r" b="b"/>
            <a:pathLst>
              <a:path w="3340100" h="2971800">
                <a:moveTo>
                  <a:pt x="0" y="0"/>
                </a:moveTo>
                <a:lnTo>
                  <a:pt x="4762" y="4749"/>
                </a:lnTo>
                <a:lnTo>
                  <a:pt x="2378075" y="2971800"/>
                </a:lnTo>
                <a:lnTo>
                  <a:pt x="3340100" y="2971800"/>
                </a:lnTo>
                <a:lnTo>
                  <a:pt x="361950" y="9034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200" y="3771900"/>
            <a:ext cx="2667000" cy="3086100"/>
          </a:xfrm>
          <a:custGeom>
            <a:avLst/>
            <a:gdLst/>
            <a:ahLst/>
            <a:cxnLst/>
            <a:rect l="l" t="t" r="r" b="b"/>
            <a:pathLst>
              <a:path w="2667000" h="3086100">
                <a:moveTo>
                  <a:pt x="0" y="0"/>
                </a:moveTo>
                <a:lnTo>
                  <a:pt x="4773" y="4762"/>
                </a:lnTo>
                <a:lnTo>
                  <a:pt x="1946148" y="3086100"/>
                </a:lnTo>
                <a:lnTo>
                  <a:pt x="2667000" y="3086100"/>
                </a:lnTo>
                <a:lnTo>
                  <a:pt x="358039" y="95250"/>
                </a:lnTo>
                <a:lnTo>
                  <a:pt x="365200" y="95250"/>
                </a:lnTo>
                <a:lnTo>
                  <a:pt x="362813" y="90487"/>
                </a:lnTo>
                <a:lnTo>
                  <a:pt x="353265" y="85725"/>
                </a:lnTo>
                <a:lnTo>
                  <a:pt x="0" y="0"/>
                </a:lnTo>
                <a:close/>
              </a:path>
              <a:path w="2667000" h="3086100">
                <a:moveTo>
                  <a:pt x="370997" y="106816"/>
                </a:moveTo>
                <a:lnTo>
                  <a:pt x="372361" y="109537"/>
                </a:lnTo>
                <a:lnTo>
                  <a:pt x="420100" y="176212"/>
                </a:lnTo>
                <a:lnTo>
                  <a:pt x="370997" y="106816"/>
                </a:lnTo>
                <a:close/>
              </a:path>
              <a:path w="2667000" h="3086100">
                <a:moveTo>
                  <a:pt x="365200" y="95250"/>
                </a:moveTo>
                <a:lnTo>
                  <a:pt x="362813" y="95250"/>
                </a:lnTo>
                <a:lnTo>
                  <a:pt x="370997" y="106816"/>
                </a:lnTo>
                <a:lnTo>
                  <a:pt x="365200" y="9525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200" y="3771900"/>
            <a:ext cx="368300" cy="88900"/>
          </a:xfrm>
          <a:custGeom>
            <a:avLst/>
            <a:gdLst/>
            <a:ahLst/>
            <a:cxnLst/>
            <a:rect l="l" t="t" r="r" b="b"/>
            <a:pathLst>
              <a:path w="368300" h="88900">
                <a:moveTo>
                  <a:pt x="0" y="0"/>
                </a:moveTo>
                <a:lnTo>
                  <a:pt x="368300" y="88900"/>
                </a:lnTo>
                <a:lnTo>
                  <a:pt x="358607" y="84226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8800" y="387350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4884" y="0"/>
                </a:moveTo>
                <a:lnTo>
                  <a:pt x="0" y="0"/>
                </a:lnTo>
                <a:lnTo>
                  <a:pt x="63500" y="76200"/>
                </a:lnTo>
                <a:lnTo>
                  <a:pt x="4884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28876" y="2034794"/>
            <a:ext cx="3472179" cy="3175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002060"/>
                </a:solidFill>
              </a:rPr>
              <a:t>Cardiovascular</a:t>
            </a:r>
            <a:r>
              <a:rPr dirty="0" sz="2000" spc="-265">
                <a:solidFill>
                  <a:srgbClr val="002060"/>
                </a:solidFill>
              </a:rPr>
              <a:t> </a:t>
            </a:r>
            <a:r>
              <a:rPr dirty="0" sz="2000" spc="5">
                <a:solidFill>
                  <a:srgbClr val="002060"/>
                </a:solidFill>
              </a:rPr>
              <a:t>Physiology</a:t>
            </a:r>
            <a:endParaRPr sz="2000"/>
          </a:p>
        </p:txBody>
      </p:sp>
      <p:sp>
        <p:nvSpPr>
          <p:cNvPr id="11" name="object 11"/>
          <p:cNvSpPr/>
          <p:nvPr/>
        </p:nvSpPr>
        <p:spPr>
          <a:xfrm>
            <a:off x="1371600" y="1955800"/>
            <a:ext cx="3771900" cy="55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65200" y="2895600"/>
            <a:ext cx="4965700" cy="1308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68900" y="2895600"/>
            <a:ext cx="939800" cy="1308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338376" y="3063494"/>
            <a:ext cx="4912995" cy="74422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5">
                <a:solidFill>
                  <a:srgbClr val="C00000"/>
                </a:solidFill>
                <a:latin typeface="Cooper Black"/>
                <a:cs typeface="Cooper Black"/>
              </a:rPr>
              <a:t>Cardiac </a:t>
            </a:r>
            <a:r>
              <a:rPr dirty="0" sz="4800" spc="-30">
                <a:solidFill>
                  <a:srgbClr val="C00000"/>
                </a:solidFill>
                <a:latin typeface="Cooper Black"/>
                <a:cs typeface="Cooper Black"/>
              </a:rPr>
              <a:t>Cycle-</a:t>
            </a:r>
            <a:r>
              <a:rPr dirty="0" sz="4800" spc="-155">
                <a:solidFill>
                  <a:srgbClr val="C00000"/>
                </a:solidFill>
                <a:latin typeface="Cooper Black"/>
                <a:cs typeface="Cooper Black"/>
              </a:rPr>
              <a:t> </a:t>
            </a:r>
            <a:r>
              <a:rPr dirty="0" sz="4800">
                <a:solidFill>
                  <a:srgbClr val="C00000"/>
                </a:solidFill>
                <a:latin typeface="Cooper Black"/>
                <a:cs typeface="Cooper Black"/>
              </a:rPr>
              <a:t>2</a:t>
            </a:r>
            <a:endParaRPr sz="4800">
              <a:latin typeface="Cooper Black"/>
              <a:cs typeface="Cooper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5486400" y="2895600"/>
            <a:ext cx="1130300" cy="1308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154790" y="5209044"/>
            <a:ext cx="3238500" cy="13023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15">
                <a:solidFill>
                  <a:srgbClr val="141516"/>
                </a:solidFill>
                <a:latin typeface="Cooper Black"/>
                <a:cs typeface="Cooper Black"/>
              </a:rPr>
              <a:t>Dr. </a:t>
            </a:r>
            <a:r>
              <a:rPr dirty="0" sz="1600" spc="-30">
                <a:solidFill>
                  <a:srgbClr val="141516"/>
                </a:solidFill>
                <a:latin typeface="Cooper Black"/>
                <a:cs typeface="Cooper Black"/>
              </a:rPr>
              <a:t>Abeer </a:t>
            </a:r>
            <a:r>
              <a:rPr dirty="0" sz="1600" spc="-15">
                <a:solidFill>
                  <a:srgbClr val="141516"/>
                </a:solidFill>
                <a:latin typeface="Cooper Black"/>
                <a:cs typeface="Cooper Black"/>
              </a:rPr>
              <a:t>A. </a:t>
            </a:r>
            <a:r>
              <a:rPr dirty="0" sz="1600" spc="10">
                <a:solidFill>
                  <a:srgbClr val="141516"/>
                </a:solidFill>
                <a:latin typeface="Cooper Black"/>
                <a:cs typeface="Cooper Black"/>
              </a:rPr>
              <a:t>Al-Masri,</a:t>
            </a:r>
            <a:r>
              <a:rPr dirty="0" sz="1600" spc="-5">
                <a:solidFill>
                  <a:srgbClr val="141516"/>
                </a:solidFill>
                <a:latin typeface="Cooper Black"/>
                <a:cs typeface="Cooper Black"/>
              </a:rPr>
              <a:t> </a:t>
            </a:r>
            <a:r>
              <a:rPr dirty="0" sz="1600" spc="5">
                <a:solidFill>
                  <a:srgbClr val="141516"/>
                </a:solidFill>
                <a:latin typeface="Cooper Black"/>
                <a:cs typeface="Cooper Black"/>
              </a:rPr>
              <a:t>PhD</a:t>
            </a:r>
            <a:endParaRPr sz="1600">
              <a:latin typeface="Cooper Black"/>
              <a:cs typeface="Cooper Black"/>
            </a:endParaRPr>
          </a:p>
          <a:p>
            <a:pPr marL="12700">
              <a:lnSpc>
                <a:spcPct val="100000"/>
              </a:lnSpc>
              <a:spcBef>
                <a:spcPts val="1180"/>
              </a:spcBef>
            </a:pPr>
            <a:r>
              <a:rPr dirty="0" sz="1600" spc="-15" i="1">
                <a:solidFill>
                  <a:srgbClr val="141516"/>
                </a:solidFill>
                <a:latin typeface="Calibri"/>
                <a:cs typeface="Calibri"/>
              </a:rPr>
              <a:t>A.</a:t>
            </a:r>
            <a:r>
              <a:rPr dirty="0" sz="1600" spc="-50" i="1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1600" spc="-30" i="1">
                <a:solidFill>
                  <a:srgbClr val="141516"/>
                </a:solidFill>
                <a:latin typeface="Calibri"/>
                <a:cs typeface="Calibri"/>
              </a:rPr>
              <a:t>Professor,</a:t>
            </a:r>
            <a:endParaRPr sz="1600">
              <a:latin typeface="Calibri"/>
              <a:cs typeface="Calibri"/>
            </a:endParaRPr>
          </a:p>
          <a:p>
            <a:pPr marL="12700" marR="5080">
              <a:lnSpc>
                <a:spcPts val="2600"/>
              </a:lnSpc>
              <a:spcBef>
                <a:spcPts val="100"/>
              </a:spcBef>
            </a:pPr>
            <a:r>
              <a:rPr dirty="0" sz="1600" spc="-20" i="1">
                <a:solidFill>
                  <a:srgbClr val="141516"/>
                </a:solidFill>
                <a:latin typeface="Calibri"/>
                <a:cs typeface="Calibri"/>
              </a:rPr>
              <a:t>Consultant </a:t>
            </a:r>
            <a:r>
              <a:rPr dirty="0" sz="1600" spc="-15" i="1">
                <a:solidFill>
                  <a:srgbClr val="141516"/>
                </a:solidFill>
                <a:latin typeface="Calibri"/>
                <a:cs typeface="Calibri"/>
              </a:rPr>
              <a:t>Cardiovascular Physiologist,  </a:t>
            </a:r>
            <a:r>
              <a:rPr dirty="0" sz="1600" spc="-10" i="1">
                <a:solidFill>
                  <a:srgbClr val="141516"/>
                </a:solidFill>
                <a:latin typeface="Calibri"/>
                <a:cs typeface="Calibri"/>
              </a:rPr>
              <a:t>Faculty </a:t>
            </a:r>
            <a:r>
              <a:rPr dirty="0" sz="1600" spc="-15" i="1">
                <a:solidFill>
                  <a:srgbClr val="141516"/>
                </a:solidFill>
                <a:latin typeface="Calibri"/>
                <a:cs typeface="Calibri"/>
              </a:rPr>
              <a:t>of </a:t>
            </a:r>
            <a:r>
              <a:rPr dirty="0" sz="1600" spc="15" i="1">
                <a:solidFill>
                  <a:srgbClr val="141516"/>
                </a:solidFill>
                <a:latin typeface="Calibri"/>
                <a:cs typeface="Calibri"/>
              </a:rPr>
              <a:t>Medicine,</a:t>
            </a:r>
            <a:r>
              <a:rPr dirty="0" sz="1600" spc="-50" i="1">
                <a:solidFill>
                  <a:srgbClr val="141516"/>
                </a:solidFill>
                <a:latin typeface="Calibri"/>
                <a:cs typeface="Calibri"/>
              </a:rPr>
              <a:t> </a:t>
            </a:r>
            <a:r>
              <a:rPr dirty="0" sz="1600" spc="-25" i="1">
                <a:solidFill>
                  <a:srgbClr val="141516"/>
                </a:solidFill>
                <a:latin typeface="Calibri"/>
                <a:cs typeface="Calibri"/>
              </a:rPr>
              <a:t>KSU.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200900" y="114300"/>
            <a:ext cx="1841500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438900" y="2159000"/>
            <a:ext cx="2311400" cy="2273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862260" y="669232"/>
            <a:ext cx="4763492" cy="36294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453803" y="1153420"/>
            <a:ext cx="3575646" cy="3681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409940" y="6628448"/>
            <a:ext cx="2032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863908" y="2278080"/>
            <a:ext cx="3754754" cy="73723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68300" marR="5080" indent="-355600">
              <a:lnSpc>
                <a:spcPct val="100699"/>
              </a:lnSpc>
            </a:pPr>
            <a:r>
              <a:rPr dirty="0" sz="1800" spc="600">
                <a:latin typeface="Arial"/>
                <a:cs typeface="Arial"/>
              </a:rPr>
              <a:t>q</a:t>
            </a:r>
            <a:r>
              <a:rPr dirty="0" sz="1800" spc="-45">
                <a:latin typeface="Arial"/>
                <a:cs typeface="Arial"/>
              </a:rPr>
              <a:t> </a:t>
            </a:r>
            <a:r>
              <a:rPr dirty="0" sz="2400" spc="15">
                <a:solidFill>
                  <a:srgbClr val="000000"/>
                </a:solidFill>
                <a:latin typeface="Calibri"/>
                <a:cs typeface="Calibri"/>
              </a:rPr>
              <a:t>ECG </a:t>
            </a:r>
            <a:r>
              <a:rPr dirty="0" sz="2400" spc="20">
                <a:solidFill>
                  <a:srgbClr val="000000"/>
                </a:solidFill>
                <a:latin typeface="Calibri"/>
                <a:cs typeface="Calibri"/>
              </a:rPr>
              <a:t>is </a:t>
            </a:r>
            <a:r>
              <a:rPr dirty="0" sz="2400" spc="5">
                <a:solidFill>
                  <a:srgbClr val="000000"/>
                </a:solidFill>
                <a:latin typeface="Calibri"/>
                <a:cs typeface="Calibri"/>
              </a:rPr>
              <a:t>displayed </a:t>
            </a:r>
            <a:r>
              <a:rPr dirty="0" sz="2400" spc="15">
                <a:solidFill>
                  <a:srgbClr val="000000"/>
                </a:solidFill>
                <a:latin typeface="Calibri"/>
                <a:cs typeface="Calibri"/>
              </a:rPr>
              <a:t>on </a:t>
            </a:r>
            <a:r>
              <a:rPr dirty="0" sz="2400">
                <a:solidFill>
                  <a:srgbClr val="000000"/>
                </a:solidFill>
                <a:latin typeface="Calibri"/>
                <a:cs typeface="Calibri"/>
              </a:rPr>
              <a:t>a </a:t>
            </a:r>
            <a:r>
              <a:rPr dirty="0" sz="2400" spc="-20">
                <a:solidFill>
                  <a:srgbClr val="000000"/>
                </a:solidFill>
                <a:latin typeface="Calibri"/>
                <a:cs typeface="Calibri"/>
              </a:rPr>
              <a:t>graph  </a:t>
            </a:r>
            <a:r>
              <a:rPr dirty="0" sz="2400" spc="5">
                <a:solidFill>
                  <a:srgbClr val="000000"/>
                </a:solidFill>
                <a:latin typeface="Calibri"/>
                <a:cs typeface="Calibri"/>
              </a:rPr>
              <a:t>paper </a:t>
            </a:r>
            <a:r>
              <a:rPr dirty="0" sz="2400" spc="-25">
                <a:solidFill>
                  <a:srgbClr val="000000"/>
                </a:solidFill>
                <a:latin typeface="Calibri"/>
                <a:cs typeface="Calibri"/>
              </a:rPr>
              <a:t>as</a:t>
            </a:r>
            <a:r>
              <a:rPr dirty="0" sz="2400" spc="-7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spc="-15">
                <a:solidFill>
                  <a:srgbClr val="000000"/>
                </a:solidFill>
                <a:latin typeface="Calibri"/>
                <a:cs typeface="Calibri"/>
              </a:rPr>
              <a:t>waves.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3908" y="3167080"/>
            <a:ext cx="4255135" cy="3076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8300" marR="410845" indent="-355600">
              <a:lnSpc>
                <a:spcPct val="100699"/>
              </a:lnSpc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dirty="0" sz="1800" spc="7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10">
                <a:latin typeface="Calibri"/>
                <a:cs typeface="Calibri"/>
              </a:rPr>
              <a:t>Speed: ECG </a:t>
            </a:r>
            <a:r>
              <a:rPr dirty="0" sz="2400">
                <a:latin typeface="Calibri"/>
                <a:cs typeface="Calibri"/>
              </a:rPr>
              <a:t>machine </a:t>
            </a:r>
            <a:r>
              <a:rPr dirty="0" sz="2400" spc="5">
                <a:latin typeface="Calibri"/>
                <a:cs typeface="Calibri"/>
              </a:rPr>
              <a:t>runs </a:t>
            </a:r>
            <a:r>
              <a:rPr dirty="0" sz="2400" spc="-25">
                <a:latin typeface="Calibri"/>
                <a:cs typeface="Calibri"/>
              </a:rPr>
              <a:t>at  </a:t>
            </a:r>
            <a:r>
              <a:rPr dirty="0" sz="2400" spc="-20">
                <a:latin typeface="Calibri"/>
                <a:cs typeface="Calibri"/>
              </a:rPr>
              <a:t>25mm/sec.</a:t>
            </a:r>
            <a:endParaRPr sz="2400">
              <a:latin typeface="Calibri"/>
              <a:cs typeface="Calibri"/>
            </a:endParaRPr>
          </a:p>
          <a:p>
            <a:pPr marL="825500" indent="-342900">
              <a:lnSpc>
                <a:spcPct val="100000"/>
              </a:lnSpc>
              <a:spcBef>
                <a:spcPts val="620"/>
              </a:spcBef>
              <a:buClr>
                <a:srgbClr val="C00000"/>
              </a:buClr>
              <a:buSzPct val="75000"/>
              <a:buFont typeface="Arial"/>
              <a:buChar char="§"/>
              <a:tabLst>
                <a:tab pos="824865" algn="l"/>
                <a:tab pos="825500" algn="l"/>
              </a:tabLst>
            </a:pPr>
            <a:r>
              <a:rPr dirty="0" sz="2000" spc="-10">
                <a:latin typeface="Calibri"/>
                <a:cs typeface="Calibri"/>
              </a:rPr>
              <a:t>X-axis </a:t>
            </a:r>
            <a:r>
              <a:rPr dirty="0" sz="2000" spc="20">
                <a:latin typeface="Calibri"/>
                <a:cs typeface="Calibri"/>
              </a:rPr>
              <a:t>is </a:t>
            </a:r>
            <a:r>
              <a:rPr dirty="0" sz="2000" spc="25">
                <a:latin typeface="Calibri"/>
                <a:cs typeface="Calibri"/>
              </a:rPr>
              <a:t>the</a:t>
            </a:r>
            <a:r>
              <a:rPr dirty="0" sz="2000" spc="-200">
                <a:latin typeface="Calibri"/>
                <a:cs typeface="Calibri"/>
              </a:rPr>
              <a:t> </a:t>
            </a:r>
            <a:r>
              <a:rPr dirty="0" sz="2000" spc="10">
                <a:latin typeface="Calibri"/>
                <a:cs typeface="Calibri"/>
              </a:rPr>
              <a:t>time.</a:t>
            </a:r>
            <a:endParaRPr sz="2000">
              <a:latin typeface="Calibri"/>
              <a:cs typeface="Calibri"/>
            </a:endParaRPr>
          </a:p>
          <a:p>
            <a:pPr marL="825500" marR="5080" indent="-342900">
              <a:lnSpc>
                <a:spcPct val="100000"/>
              </a:lnSpc>
              <a:spcBef>
                <a:spcPts val="600"/>
              </a:spcBef>
              <a:buClr>
                <a:srgbClr val="C00000"/>
              </a:buClr>
              <a:buSzPct val="75000"/>
              <a:buFont typeface="Arial"/>
              <a:buChar char="§"/>
              <a:tabLst>
                <a:tab pos="824865" algn="l"/>
                <a:tab pos="825500" algn="l"/>
              </a:tabLst>
            </a:pPr>
            <a:r>
              <a:rPr dirty="0" sz="2000" spc="-5">
                <a:latin typeface="Calibri"/>
                <a:cs typeface="Calibri"/>
              </a:rPr>
              <a:t>1mm</a:t>
            </a:r>
            <a:r>
              <a:rPr dirty="0" sz="2000" spc="35">
                <a:latin typeface="Calibri"/>
                <a:cs typeface="Calibri"/>
              </a:rPr>
              <a:t> </a:t>
            </a:r>
            <a:r>
              <a:rPr dirty="0" sz="2000" spc="20">
                <a:latin typeface="Calibri"/>
                <a:cs typeface="Calibri"/>
              </a:rPr>
              <a:t>square</a:t>
            </a:r>
            <a:r>
              <a:rPr dirty="0" sz="2000" spc="-160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corresponds</a:t>
            </a:r>
            <a:r>
              <a:rPr dirty="0" sz="2000" spc="-145">
                <a:latin typeface="Calibri"/>
                <a:cs typeface="Calibri"/>
              </a:rPr>
              <a:t> </a:t>
            </a:r>
            <a:r>
              <a:rPr dirty="0" sz="2000" spc="15">
                <a:latin typeface="Calibri"/>
                <a:cs typeface="Calibri"/>
              </a:rPr>
              <a:t>to</a:t>
            </a:r>
            <a:r>
              <a:rPr dirty="0" sz="2000" spc="-120">
                <a:latin typeface="Calibri"/>
                <a:cs typeface="Calibri"/>
              </a:rPr>
              <a:t> </a:t>
            </a:r>
            <a:r>
              <a:rPr dirty="0" sz="2000" spc="-15">
                <a:latin typeface="Calibri"/>
                <a:cs typeface="Calibri"/>
              </a:rPr>
              <a:t>0.04  </a:t>
            </a:r>
            <a:r>
              <a:rPr dirty="0" sz="2000" spc="-10">
                <a:latin typeface="Calibri"/>
                <a:cs typeface="Calibri"/>
              </a:rPr>
              <a:t>sec.</a:t>
            </a:r>
            <a:endParaRPr sz="2000">
              <a:latin typeface="Calibri"/>
              <a:cs typeface="Calibri"/>
            </a:endParaRPr>
          </a:p>
          <a:p>
            <a:pPr marL="368300" marR="23495" indent="-342900">
              <a:lnSpc>
                <a:spcPts val="2800"/>
              </a:lnSpc>
              <a:spcBef>
                <a:spcPts val="1360"/>
              </a:spcBef>
            </a:pPr>
            <a:r>
              <a:rPr dirty="0" sz="1800" spc="600">
                <a:solidFill>
                  <a:srgbClr val="C00000"/>
                </a:solidFill>
                <a:latin typeface="Arial"/>
                <a:cs typeface="Arial"/>
              </a:rPr>
              <a:t>q</a:t>
            </a:r>
            <a:r>
              <a:rPr dirty="0" sz="1800" spc="165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dirty="0" sz="2400" spc="-15">
                <a:latin typeface="Calibri"/>
                <a:cs typeface="Calibri"/>
              </a:rPr>
              <a:t>Voltage </a:t>
            </a:r>
            <a:r>
              <a:rPr dirty="0" sz="2400" spc="20">
                <a:latin typeface="Calibri"/>
                <a:cs typeface="Calibri"/>
              </a:rPr>
              <a:t>is </a:t>
            </a:r>
            <a:r>
              <a:rPr dirty="0" sz="2400" spc="-15">
                <a:latin typeface="Calibri"/>
                <a:cs typeface="Calibri"/>
              </a:rPr>
              <a:t>measured </a:t>
            </a:r>
            <a:r>
              <a:rPr dirty="0" sz="2400" spc="15">
                <a:latin typeface="Calibri"/>
                <a:cs typeface="Calibri"/>
              </a:rPr>
              <a:t>on </a:t>
            </a:r>
            <a:r>
              <a:rPr dirty="0" sz="2400" spc="-10">
                <a:latin typeface="Calibri"/>
                <a:cs typeface="Calibri"/>
              </a:rPr>
              <a:t>vertical  </a:t>
            </a:r>
            <a:r>
              <a:rPr dirty="0" sz="2400" spc="-30">
                <a:latin typeface="Calibri"/>
                <a:cs typeface="Calibri"/>
              </a:rPr>
              <a:t>Y-axis.</a:t>
            </a:r>
            <a:endParaRPr sz="2400">
              <a:latin typeface="Calibri"/>
              <a:cs typeface="Calibri"/>
            </a:endParaRPr>
          </a:p>
          <a:p>
            <a:pPr marL="481965">
              <a:lnSpc>
                <a:spcPct val="100000"/>
              </a:lnSpc>
              <a:spcBef>
                <a:spcPts val="640"/>
              </a:spcBef>
              <a:tabLst>
                <a:tab pos="824865" algn="l"/>
              </a:tabLst>
            </a:pPr>
            <a:r>
              <a:rPr dirty="0" sz="1500" spc="-150">
                <a:solidFill>
                  <a:srgbClr val="C00000"/>
                </a:solidFill>
                <a:latin typeface="Arial"/>
                <a:cs typeface="Arial"/>
              </a:rPr>
              <a:t>§	</a:t>
            </a:r>
            <a:r>
              <a:rPr dirty="0" sz="2000" spc="-20">
                <a:latin typeface="Calibri"/>
                <a:cs typeface="Calibri"/>
              </a:rPr>
              <a:t>0.1mV/mm </a:t>
            </a:r>
            <a:r>
              <a:rPr dirty="0" sz="2000" spc="-10">
                <a:latin typeface="Calibri"/>
                <a:cs typeface="Calibri"/>
              </a:rPr>
              <a:t>(1mV=10mm.)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2476500" cy="1943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219700" y="1917700"/>
            <a:ext cx="3886200" cy="2451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213350" y="1911350"/>
            <a:ext cx="3898900" cy="2463800"/>
          </a:xfrm>
          <a:custGeom>
            <a:avLst/>
            <a:gdLst/>
            <a:ahLst/>
            <a:cxnLst/>
            <a:rect l="l" t="t" r="r" b="b"/>
            <a:pathLst>
              <a:path w="3898900" h="2463800">
                <a:moveTo>
                  <a:pt x="0" y="0"/>
                </a:moveTo>
                <a:lnTo>
                  <a:pt x="3898902" y="0"/>
                </a:lnTo>
                <a:lnTo>
                  <a:pt x="3898902" y="2463801"/>
                </a:lnTo>
                <a:lnTo>
                  <a:pt x="0" y="24638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206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5219700" y="4457700"/>
            <a:ext cx="3886200" cy="2133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906144">
              <a:lnSpc>
                <a:spcPct val="100000"/>
              </a:lnSpc>
            </a:pPr>
            <a:r>
              <a:rPr dirty="0" spc="-10"/>
              <a:t>ECG </a:t>
            </a:r>
            <a:r>
              <a:rPr dirty="0" spc="-45"/>
              <a:t>waveforms, </a:t>
            </a:r>
            <a:r>
              <a:rPr dirty="0" spc="-20"/>
              <a:t>Intervals </a:t>
            </a:r>
            <a:r>
              <a:rPr dirty="0"/>
              <a:t>&amp;</a:t>
            </a:r>
            <a:r>
              <a:rPr dirty="0" spc="330"/>
              <a:t> </a:t>
            </a:r>
            <a:r>
              <a:rPr dirty="0" spc="5"/>
              <a:t>Segments</a:t>
            </a:r>
          </a:p>
        </p:txBody>
      </p:sp>
      <p:sp>
        <p:nvSpPr>
          <p:cNvPr id="9" name="object 9"/>
          <p:cNvSpPr/>
          <p:nvPr/>
        </p:nvSpPr>
        <p:spPr>
          <a:xfrm>
            <a:off x="800100" y="571500"/>
            <a:ext cx="8343900" cy="86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977386" y="1418056"/>
            <a:ext cx="1270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56786" y="1341856"/>
            <a:ext cx="4385945" cy="2438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600" spc="-5" b="1">
                <a:latin typeface="Arial Black"/>
                <a:cs typeface="Arial Black"/>
              </a:rPr>
              <a:t>One </a:t>
            </a:r>
            <a:r>
              <a:rPr dirty="0" sz="1600" spc="25" b="1">
                <a:latin typeface="Arial Black"/>
                <a:cs typeface="Arial Black"/>
              </a:rPr>
              <a:t>heartbeat</a:t>
            </a:r>
            <a:r>
              <a:rPr dirty="0" sz="1600" spc="-415" b="1">
                <a:latin typeface="Arial Black"/>
                <a:cs typeface="Arial Black"/>
              </a:rPr>
              <a:t> </a:t>
            </a:r>
            <a:r>
              <a:rPr dirty="0" sz="1600" spc="-20" b="1">
                <a:latin typeface="Arial Black"/>
                <a:cs typeface="Arial Black"/>
              </a:rPr>
              <a:t>is </a:t>
            </a:r>
            <a:r>
              <a:rPr dirty="0" sz="1600" spc="10" b="1">
                <a:latin typeface="Arial Black"/>
                <a:cs typeface="Arial Black"/>
              </a:rPr>
              <a:t>normally </a:t>
            </a:r>
            <a:r>
              <a:rPr dirty="0" sz="1600" spc="15" b="1">
                <a:latin typeface="Arial Black"/>
                <a:cs typeface="Arial Black"/>
              </a:rPr>
              <a:t>recorded as: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9191" y="1659356"/>
            <a:ext cx="4644390" cy="50171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</a:tabLst>
            </a:pPr>
            <a:r>
              <a:rPr dirty="0" sz="2000" spc="67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b="1">
                <a:latin typeface="Arial Black"/>
                <a:cs typeface="Arial Black"/>
              </a:rPr>
              <a:t>3 </a:t>
            </a:r>
            <a:r>
              <a:rPr dirty="0" sz="2400" spc="-5" b="1">
                <a:latin typeface="Arial Black"/>
                <a:cs typeface="Arial Black"/>
              </a:rPr>
              <a:t>waves:</a:t>
            </a:r>
            <a:r>
              <a:rPr dirty="0" sz="2400" spc="-370" b="1">
                <a:latin typeface="Arial Black"/>
                <a:cs typeface="Arial Black"/>
              </a:rPr>
              <a:t> </a:t>
            </a:r>
            <a:r>
              <a:rPr dirty="0" sz="1400" spc="15" b="1">
                <a:latin typeface="Arial"/>
                <a:cs typeface="Arial"/>
              </a:rPr>
              <a:t>(depolarize </a:t>
            </a:r>
            <a:r>
              <a:rPr dirty="0" sz="1400" b="1">
                <a:latin typeface="Arial"/>
                <a:cs typeface="Arial"/>
              </a:rPr>
              <a:t>&amp; </a:t>
            </a:r>
            <a:r>
              <a:rPr dirty="0" sz="1400" spc="5" b="1">
                <a:latin typeface="Arial"/>
                <a:cs typeface="Arial"/>
              </a:rPr>
              <a:t>repolarize)</a:t>
            </a:r>
            <a:endParaRPr sz="1400">
              <a:latin typeface="Arial"/>
              <a:cs typeface="Arial"/>
            </a:endParaRPr>
          </a:p>
          <a:p>
            <a:pPr marL="774700" indent="-304800">
              <a:lnSpc>
                <a:spcPct val="100000"/>
              </a:lnSpc>
              <a:spcBef>
                <a:spcPts val="720"/>
              </a:spcBef>
              <a:buClr>
                <a:srgbClr val="C00000"/>
              </a:buClr>
              <a:buSzPct val="93750"/>
              <a:buFont typeface="Arial"/>
              <a:buChar char="§"/>
              <a:tabLst>
                <a:tab pos="774065" algn="l"/>
                <a:tab pos="774700" algn="l"/>
              </a:tabLst>
            </a:pPr>
            <a:r>
              <a:rPr dirty="0" sz="1600" spc="15" b="1">
                <a:solidFill>
                  <a:srgbClr val="004D86"/>
                </a:solidFill>
                <a:latin typeface="Arial"/>
                <a:cs typeface="Arial"/>
              </a:rPr>
              <a:t>P-</a:t>
            </a:r>
            <a:r>
              <a:rPr dirty="0" sz="1600" spc="-65" b="1">
                <a:solidFill>
                  <a:srgbClr val="004D8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4D86"/>
                </a:solidFill>
                <a:latin typeface="Arial"/>
                <a:cs typeface="Arial"/>
              </a:rPr>
              <a:t>wave</a:t>
            </a:r>
            <a:endParaRPr sz="1600">
              <a:latin typeface="Arial"/>
              <a:cs typeface="Arial"/>
            </a:endParaRPr>
          </a:p>
          <a:p>
            <a:pPr marL="774700" indent="-30480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SzPct val="93750"/>
              <a:buFont typeface="Arial"/>
              <a:buChar char="§"/>
              <a:tabLst>
                <a:tab pos="774065" algn="l"/>
                <a:tab pos="774700" algn="l"/>
              </a:tabLst>
            </a:pPr>
            <a:r>
              <a:rPr dirty="0" sz="1600" spc="-5" b="1">
                <a:solidFill>
                  <a:srgbClr val="004D86"/>
                </a:solidFill>
                <a:latin typeface="Arial"/>
                <a:cs typeface="Arial"/>
              </a:rPr>
              <a:t>QRS</a:t>
            </a:r>
            <a:r>
              <a:rPr dirty="0" sz="1600" spc="-80" b="1">
                <a:solidFill>
                  <a:srgbClr val="004D86"/>
                </a:solidFill>
                <a:latin typeface="Arial"/>
                <a:cs typeface="Arial"/>
              </a:rPr>
              <a:t> </a:t>
            </a:r>
            <a:r>
              <a:rPr dirty="0" sz="1600" spc="-5" b="1">
                <a:solidFill>
                  <a:srgbClr val="004D86"/>
                </a:solidFill>
                <a:latin typeface="Arial"/>
                <a:cs typeface="Arial"/>
              </a:rPr>
              <a:t>complex</a:t>
            </a:r>
            <a:endParaRPr sz="1600">
              <a:latin typeface="Arial"/>
              <a:cs typeface="Arial"/>
            </a:endParaRPr>
          </a:p>
          <a:p>
            <a:pPr marL="774700" indent="-30480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SzPct val="93750"/>
              <a:buFont typeface="Arial"/>
              <a:buChar char="§"/>
              <a:tabLst>
                <a:tab pos="774065" algn="l"/>
                <a:tab pos="774700" algn="l"/>
              </a:tabLst>
            </a:pPr>
            <a:r>
              <a:rPr dirty="0" sz="1600" spc="-40" b="1">
                <a:solidFill>
                  <a:srgbClr val="004D86"/>
                </a:solidFill>
                <a:latin typeface="Arial"/>
                <a:cs typeface="Arial"/>
              </a:rPr>
              <a:t>T-</a:t>
            </a:r>
            <a:r>
              <a:rPr dirty="0" sz="1600" spc="-65" b="1">
                <a:solidFill>
                  <a:srgbClr val="004D8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4D86"/>
                </a:solidFill>
                <a:latin typeface="Arial"/>
                <a:cs typeface="Arial"/>
              </a:rPr>
              <a:t>wave</a:t>
            </a:r>
            <a:endParaRPr sz="1600">
              <a:latin typeface="Arial"/>
              <a:cs typeface="Arial"/>
            </a:endParaRPr>
          </a:p>
          <a:p>
            <a:pPr marL="774700" indent="-304800">
              <a:lnSpc>
                <a:spcPct val="100000"/>
              </a:lnSpc>
              <a:spcBef>
                <a:spcPts val="1180"/>
              </a:spcBef>
              <a:buClr>
                <a:srgbClr val="0033CC"/>
              </a:buClr>
              <a:buSzPct val="92857"/>
              <a:buChar char="§"/>
              <a:tabLst>
                <a:tab pos="774065" algn="l"/>
                <a:tab pos="774700" algn="l"/>
              </a:tabLst>
            </a:pPr>
            <a:r>
              <a:rPr dirty="0" sz="1400">
                <a:latin typeface="Arial"/>
                <a:cs typeface="Arial"/>
              </a:rPr>
              <a:t>3 positive </a:t>
            </a:r>
            <a:r>
              <a:rPr dirty="0" sz="1400" spc="5">
                <a:latin typeface="Arial"/>
                <a:cs typeface="Arial"/>
              </a:rPr>
              <a:t>waves </a:t>
            </a:r>
            <a:r>
              <a:rPr dirty="0" sz="1400" spc="-70">
                <a:latin typeface="Arial"/>
                <a:cs typeface="Arial"/>
              </a:rPr>
              <a:t>(P, </a:t>
            </a:r>
            <a:r>
              <a:rPr dirty="0" sz="1400">
                <a:latin typeface="Arial"/>
                <a:cs typeface="Arial"/>
              </a:rPr>
              <a:t>R &amp; </a:t>
            </a:r>
            <a:r>
              <a:rPr dirty="0" sz="1400" spc="-30">
                <a:latin typeface="Arial"/>
                <a:cs typeface="Arial"/>
              </a:rPr>
              <a:t>T-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waves)</a:t>
            </a:r>
            <a:endParaRPr sz="1400">
              <a:latin typeface="Arial"/>
              <a:cs typeface="Arial"/>
            </a:endParaRPr>
          </a:p>
          <a:p>
            <a:pPr marL="774700" indent="-304800">
              <a:lnSpc>
                <a:spcPct val="100000"/>
              </a:lnSpc>
              <a:spcBef>
                <a:spcPts val="620"/>
              </a:spcBef>
              <a:buClr>
                <a:srgbClr val="0033CC"/>
              </a:buClr>
              <a:buSzPct val="92857"/>
              <a:buChar char="§"/>
              <a:tabLst>
                <a:tab pos="774065" algn="l"/>
                <a:tab pos="774700" algn="l"/>
              </a:tabLst>
            </a:pPr>
            <a:r>
              <a:rPr dirty="0" sz="1400">
                <a:latin typeface="Arial"/>
                <a:cs typeface="Arial"/>
              </a:rPr>
              <a:t>2 </a:t>
            </a:r>
            <a:r>
              <a:rPr dirty="0" sz="1400" spc="5">
                <a:latin typeface="Arial"/>
                <a:cs typeface="Arial"/>
              </a:rPr>
              <a:t>negative waves </a:t>
            </a:r>
            <a:r>
              <a:rPr dirty="0" sz="1400" spc="15">
                <a:latin typeface="Arial"/>
                <a:cs typeface="Arial"/>
              </a:rPr>
              <a:t>(Q </a:t>
            </a:r>
            <a:r>
              <a:rPr dirty="0" sz="1400">
                <a:latin typeface="Arial"/>
                <a:cs typeface="Arial"/>
              </a:rPr>
              <a:t>&amp;</a:t>
            </a:r>
            <a:r>
              <a:rPr dirty="0" sz="1400" spc="-240">
                <a:latin typeface="Arial"/>
                <a:cs typeface="Arial"/>
              </a:rPr>
              <a:t> </a:t>
            </a:r>
            <a:r>
              <a:rPr dirty="0" sz="1400" spc="-20">
                <a:latin typeface="Arial"/>
                <a:cs typeface="Arial"/>
              </a:rPr>
              <a:t>S- </a:t>
            </a:r>
            <a:r>
              <a:rPr dirty="0" sz="1400">
                <a:latin typeface="Arial"/>
                <a:cs typeface="Arial"/>
              </a:rPr>
              <a:t>waves)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20"/>
              </a:spcBef>
              <a:tabLst>
                <a:tab pos="469265" algn="l"/>
              </a:tabLst>
            </a:pPr>
            <a:r>
              <a:rPr dirty="0" sz="2000" spc="67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b="1">
                <a:latin typeface="Arial Black"/>
                <a:cs typeface="Arial Black"/>
              </a:rPr>
              <a:t>3 </a:t>
            </a:r>
            <a:r>
              <a:rPr dirty="0" sz="2400" spc="5" b="1">
                <a:latin typeface="Arial Black"/>
                <a:cs typeface="Arial Black"/>
              </a:rPr>
              <a:t>time </a:t>
            </a:r>
            <a:r>
              <a:rPr dirty="0" sz="2400" spc="20" b="1">
                <a:latin typeface="Arial Black"/>
                <a:cs typeface="Arial Black"/>
              </a:rPr>
              <a:t>intervals:</a:t>
            </a:r>
            <a:r>
              <a:rPr dirty="0" sz="2400" spc="-490" b="1">
                <a:latin typeface="Arial Black"/>
                <a:cs typeface="Arial Black"/>
              </a:rPr>
              <a:t> </a:t>
            </a:r>
            <a:r>
              <a:rPr dirty="0" sz="1400" spc="25" b="1">
                <a:latin typeface="Arial"/>
                <a:cs typeface="Arial"/>
              </a:rPr>
              <a:t>(include </a:t>
            </a:r>
            <a:r>
              <a:rPr dirty="0" sz="1400" spc="15" b="1">
                <a:latin typeface="Arial"/>
                <a:cs typeface="Arial"/>
              </a:rPr>
              <a:t>waves)</a:t>
            </a:r>
            <a:endParaRPr sz="1400">
              <a:latin typeface="Arial"/>
              <a:cs typeface="Arial"/>
            </a:endParaRPr>
          </a:p>
          <a:p>
            <a:pPr marL="774700" indent="-304800">
              <a:lnSpc>
                <a:spcPct val="100000"/>
              </a:lnSpc>
              <a:spcBef>
                <a:spcPts val="720"/>
              </a:spcBef>
              <a:buClr>
                <a:srgbClr val="C00000"/>
              </a:buClr>
              <a:buSzPct val="93750"/>
              <a:buFont typeface="Arial"/>
              <a:buChar char="§"/>
              <a:tabLst>
                <a:tab pos="774065" algn="l"/>
                <a:tab pos="774700" algn="l"/>
              </a:tabLst>
            </a:pPr>
            <a:r>
              <a:rPr dirty="0" sz="1600" spc="-5" b="1">
                <a:solidFill>
                  <a:srgbClr val="004D86"/>
                </a:solidFill>
                <a:latin typeface="Arial"/>
                <a:cs typeface="Arial"/>
              </a:rPr>
              <a:t>P-R</a:t>
            </a:r>
            <a:r>
              <a:rPr dirty="0" sz="1600" spc="-80" b="1">
                <a:solidFill>
                  <a:srgbClr val="004D8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4D86"/>
                </a:solidFill>
                <a:latin typeface="Arial"/>
                <a:cs typeface="Arial"/>
              </a:rPr>
              <a:t>interval</a:t>
            </a:r>
            <a:endParaRPr sz="1600">
              <a:latin typeface="Arial"/>
              <a:cs typeface="Arial"/>
            </a:endParaRPr>
          </a:p>
          <a:p>
            <a:pPr marL="774700" indent="-30480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SzPct val="93750"/>
              <a:buFont typeface="Arial"/>
              <a:buChar char="§"/>
              <a:tabLst>
                <a:tab pos="774065" algn="l"/>
                <a:tab pos="774700" algn="l"/>
              </a:tabLst>
            </a:pPr>
            <a:r>
              <a:rPr dirty="0" sz="1600" spc="-30" b="1">
                <a:solidFill>
                  <a:srgbClr val="004D86"/>
                </a:solidFill>
                <a:latin typeface="Arial"/>
                <a:cs typeface="Arial"/>
              </a:rPr>
              <a:t>Q-T</a:t>
            </a:r>
            <a:r>
              <a:rPr dirty="0" sz="1600" spc="-5" b="1">
                <a:solidFill>
                  <a:srgbClr val="004D8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4D86"/>
                </a:solidFill>
                <a:latin typeface="Arial"/>
                <a:cs typeface="Arial"/>
              </a:rPr>
              <a:t>interval</a:t>
            </a:r>
            <a:endParaRPr sz="1600">
              <a:latin typeface="Arial"/>
              <a:cs typeface="Arial"/>
            </a:endParaRPr>
          </a:p>
          <a:p>
            <a:pPr marL="774700" indent="-30480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SzPct val="93750"/>
              <a:buFont typeface="Arial"/>
              <a:buChar char="§"/>
              <a:tabLst>
                <a:tab pos="774065" algn="l"/>
                <a:tab pos="774700" algn="l"/>
              </a:tabLst>
            </a:pPr>
            <a:r>
              <a:rPr dirty="0" sz="1600" b="1">
                <a:solidFill>
                  <a:srgbClr val="004D86"/>
                </a:solidFill>
                <a:latin typeface="Arial"/>
                <a:cs typeface="Arial"/>
              </a:rPr>
              <a:t>R-R</a:t>
            </a:r>
            <a:r>
              <a:rPr dirty="0" sz="1600" spc="-85" b="1">
                <a:solidFill>
                  <a:srgbClr val="004D86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004D86"/>
                </a:solidFill>
                <a:latin typeface="Arial"/>
                <a:cs typeface="Arial"/>
              </a:rPr>
              <a:t>interval</a:t>
            </a:r>
            <a:endParaRPr sz="1600">
              <a:latin typeface="Arial"/>
              <a:cs typeface="Arial"/>
            </a:endParaRPr>
          </a:p>
          <a:p>
            <a:pPr marL="469900" marR="156845" indent="-457200">
              <a:lnSpc>
                <a:spcPct val="104200"/>
              </a:lnSpc>
              <a:spcBef>
                <a:spcPts val="359"/>
              </a:spcBef>
              <a:tabLst>
                <a:tab pos="469265" algn="l"/>
              </a:tabLst>
            </a:pPr>
            <a:r>
              <a:rPr dirty="0" sz="2000" spc="670">
                <a:solidFill>
                  <a:srgbClr val="C00000"/>
                </a:solidFill>
                <a:latin typeface="Arial"/>
                <a:cs typeface="Arial"/>
              </a:rPr>
              <a:t>q	</a:t>
            </a:r>
            <a:r>
              <a:rPr dirty="0" sz="2400" b="1">
                <a:latin typeface="Arial Black"/>
                <a:cs typeface="Arial Black"/>
              </a:rPr>
              <a:t>3 </a:t>
            </a:r>
            <a:r>
              <a:rPr dirty="0" sz="2400" spc="15" b="1">
                <a:latin typeface="Arial Black"/>
                <a:cs typeface="Arial Black"/>
              </a:rPr>
              <a:t>segments:</a:t>
            </a:r>
            <a:r>
              <a:rPr dirty="0" sz="2400" spc="-295" b="1">
                <a:latin typeface="Arial Black"/>
                <a:cs typeface="Arial Black"/>
              </a:rPr>
              <a:t> </a:t>
            </a:r>
            <a:r>
              <a:rPr dirty="0" sz="1400" spc="10" b="1">
                <a:latin typeface="Arial"/>
                <a:cs typeface="Arial"/>
              </a:rPr>
              <a:t>(isoelectric, </a:t>
            </a:r>
            <a:r>
              <a:rPr dirty="0" sz="1400" b="1">
                <a:latin typeface="Arial"/>
                <a:cs typeface="Arial"/>
              </a:rPr>
              <a:t>&amp;</a:t>
            </a:r>
            <a:r>
              <a:rPr dirty="0" sz="1400" spc="-105" b="1">
                <a:latin typeface="Arial"/>
                <a:cs typeface="Arial"/>
              </a:rPr>
              <a:t> </a:t>
            </a:r>
            <a:r>
              <a:rPr dirty="0" sz="1400" spc="25" b="1">
                <a:latin typeface="Arial"/>
                <a:cs typeface="Arial"/>
              </a:rPr>
              <a:t>doesn’t </a:t>
            </a:r>
            <a:r>
              <a:rPr dirty="0" sz="1400" b="1">
                <a:latin typeface="Arial"/>
                <a:cs typeface="Arial"/>
              </a:rPr>
              <a:t> </a:t>
            </a:r>
            <a:r>
              <a:rPr dirty="0" sz="1400" spc="20" b="1">
                <a:latin typeface="Arial"/>
                <a:cs typeface="Arial"/>
              </a:rPr>
              <a:t>include</a:t>
            </a:r>
            <a:r>
              <a:rPr dirty="0" sz="1400" spc="-155" b="1">
                <a:latin typeface="Arial"/>
                <a:cs typeface="Arial"/>
              </a:rPr>
              <a:t> </a:t>
            </a:r>
            <a:r>
              <a:rPr dirty="0" sz="1400" spc="15" b="1">
                <a:latin typeface="Arial"/>
                <a:cs typeface="Arial"/>
              </a:rPr>
              <a:t>waves)</a:t>
            </a:r>
            <a:endParaRPr sz="1400">
              <a:latin typeface="Arial"/>
              <a:cs typeface="Arial"/>
            </a:endParaRPr>
          </a:p>
          <a:p>
            <a:pPr marL="774700" indent="-304800">
              <a:lnSpc>
                <a:spcPct val="100000"/>
              </a:lnSpc>
              <a:spcBef>
                <a:spcPts val="620"/>
              </a:spcBef>
              <a:buClr>
                <a:srgbClr val="C00000"/>
              </a:buClr>
              <a:buSzPct val="93750"/>
              <a:buFont typeface="Arial"/>
              <a:buChar char="§"/>
              <a:tabLst>
                <a:tab pos="774065" algn="l"/>
                <a:tab pos="774700" algn="l"/>
              </a:tabLst>
            </a:pPr>
            <a:r>
              <a:rPr dirty="0" sz="1600" spc="15" b="1">
                <a:solidFill>
                  <a:srgbClr val="004D86"/>
                </a:solidFill>
                <a:latin typeface="Arial"/>
                <a:cs typeface="Arial"/>
              </a:rPr>
              <a:t>PR</a:t>
            </a:r>
            <a:r>
              <a:rPr dirty="0" sz="1600" spc="-95" b="1">
                <a:solidFill>
                  <a:srgbClr val="004D86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004D86"/>
                </a:solidFill>
                <a:latin typeface="Arial"/>
                <a:cs typeface="Arial"/>
              </a:rPr>
              <a:t>segment</a:t>
            </a:r>
            <a:endParaRPr sz="1600">
              <a:latin typeface="Arial"/>
              <a:cs typeface="Arial"/>
            </a:endParaRPr>
          </a:p>
          <a:p>
            <a:pPr marL="774700" indent="-30480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SzPct val="93750"/>
              <a:buFont typeface="Arial"/>
              <a:buChar char="§"/>
              <a:tabLst>
                <a:tab pos="774065" algn="l"/>
                <a:tab pos="774700" algn="l"/>
              </a:tabLst>
            </a:pPr>
            <a:r>
              <a:rPr dirty="0" sz="1600" spc="15" b="1">
                <a:solidFill>
                  <a:srgbClr val="004D86"/>
                </a:solidFill>
                <a:latin typeface="Arial"/>
                <a:cs typeface="Arial"/>
              </a:rPr>
              <a:t>ST</a:t>
            </a:r>
            <a:r>
              <a:rPr dirty="0" sz="1600" spc="-120" b="1">
                <a:solidFill>
                  <a:srgbClr val="004D86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004D86"/>
                </a:solidFill>
                <a:latin typeface="Arial"/>
                <a:cs typeface="Arial"/>
              </a:rPr>
              <a:t>segment</a:t>
            </a:r>
            <a:endParaRPr sz="1600">
              <a:latin typeface="Arial"/>
              <a:cs typeface="Arial"/>
            </a:endParaRPr>
          </a:p>
          <a:p>
            <a:pPr marL="774700" indent="-304800">
              <a:lnSpc>
                <a:spcPct val="100000"/>
              </a:lnSpc>
              <a:spcBef>
                <a:spcPts val="580"/>
              </a:spcBef>
              <a:buClr>
                <a:srgbClr val="C00000"/>
              </a:buClr>
              <a:buSzPct val="93750"/>
              <a:buFont typeface="Arial"/>
              <a:buChar char="§"/>
              <a:tabLst>
                <a:tab pos="774065" algn="l"/>
                <a:tab pos="774700" algn="l"/>
              </a:tabLst>
            </a:pPr>
            <a:r>
              <a:rPr dirty="0" sz="1600" spc="10" b="1">
                <a:solidFill>
                  <a:srgbClr val="004D86"/>
                </a:solidFill>
                <a:latin typeface="Arial"/>
                <a:cs typeface="Arial"/>
              </a:rPr>
              <a:t>TP</a:t>
            </a:r>
            <a:r>
              <a:rPr dirty="0" sz="1600" spc="-105" b="1">
                <a:solidFill>
                  <a:srgbClr val="004D86"/>
                </a:solidFill>
                <a:latin typeface="Arial"/>
                <a:cs typeface="Arial"/>
              </a:rPr>
              <a:t> </a:t>
            </a:r>
            <a:r>
              <a:rPr dirty="0" sz="1600" spc="5" b="1">
                <a:solidFill>
                  <a:srgbClr val="004D86"/>
                </a:solidFill>
                <a:latin typeface="Arial"/>
                <a:cs typeface="Arial"/>
              </a:rPr>
              <a:t>segment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700325" y="6528434"/>
            <a:ext cx="1778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-70" b="1">
                <a:solidFill>
                  <a:srgbClr val="002060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080000" y="1993900"/>
            <a:ext cx="4038600" cy="1790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5080000" y="5867400"/>
            <a:ext cx="3314700" cy="952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794500" y="5372100"/>
            <a:ext cx="1333500" cy="520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6961593" y="5471199"/>
            <a:ext cx="1002030" cy="2247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400" spc="20">
                <a:latin typeface="Arial"/>
                <a:cs typeface="Arial"/>
              </a:rPr>
              <a:t>TP</a:t>
            </a:r>
            <a:r>
              <a:rPr dirty="0" sz="1400" spc="-125">
                <a:latin typeface="Arial"/>
                <a:cs typeface="Arial"/>
              </a:rPr>
              <a:t> </a:t>
            </a:r>
            <a:r>
              <a:rPr dirty="0" sz="1400" spc="15">
                <a:latin typeface="Arial"/>
                <a:cs typeface="Arial"/>
              </a:rPr>
              <a:t>segment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7073900" y="6426200"/>
            <a:ext cx="279400" cy="431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7144601" y="5727641"/>
            <a:ext cx="118110" cy="708025"/>
          </a:xfrm>
          <a:custGeom>
            <a:avLst/>
            <a:gdLst/>
            <a:ahLst/>
            <a:cxnLst/>
            <a:rect l="l" t="t" r="r" b="b"/>
            <a:pathLst>
              <a:path w="118109" h="708025">
                <a:moveTo>
                  <a:pt x="100937" y="71145"/>
                </a:moveTo>
                <a:lnTo>
                  <a:pt x="48107" y="71145"/>
                </a:lnTo>
                <a:lnTo>
                  <a:pt x="5054" y="700548"/>
                </a:lnTo>
                <a:lnTo>
                  <a:pt x="10337" y="706608"/>
                </a:lnTo>
                <a:lnTo>
                  <a:pt x="24333" y="707566"/>
                </a:lnTo>
                <a:lnTo>
                  <a:pt x="30391" y="702282"/>
                </a:lnTo>
                <a:lnTo>
                  <a:pt x="73456" y="72878"/>
                </a:lnTo>
                <a:lnTo>
                  <a:pt x="101795" y="72878"/>
                </a:lnTo>
                <a:lnTo>
                  <a:pt x="100937" y="71145"/>
                </a:lnTo>
                <a:close/>
              </a:path>
              <a:path w="118109" h="708025">
                <a:moveTo>
                  <a:pt x="101795" y="72878"/>
                </a:moveTo>
                <a:lnTo>
                  <a:pt x="73456" y="72878"/>
                </a:lnTo>
                <a:lnTo>
                  <a:pt x="94869" y="116123"/>
                </a:lnTo>
                <a:lnTo>
                  <a:pt x="102488" y="118696"/>
                </a:lnTo>
                <a:lnTo>
                  <a:pt x="115061" y="112471"/>
                </a:lnTo>
                <a:lnTo>
                  <a:pt x="117627" y="104852"/>
                </a:lnTo>
                <a:lnTo>
                  <a:pt x="101795" y="72878"/>
                </a:lnTo>
                <a:close/>
              </a:path>
              <a:path w="118109" h="708025">
                <a:moveTo>
                  <a:pt x="65709" y="0"/>
                </a:moveTo>
                <a:lnTo>
                  <a:pt x="0" y="96804"/>
                </a:lnTo>
                <a:lnTo>
                  <a:pt x="1511" y="104701"/>
                </a:lnTo>
                <a:lnTo>
                  <a:pt x="13119" y="112581"/>
                </a:lnTo>
                <a:lnTo>
                  <a:pt x="21018" y="111070"/>
                </a:lnTo>
                <a:lnTo>
                  <a:pt x="48107" y="71145"/>
                </a:lnTo>
                <a:lnTo>
                  <a:pt x="100937" y="71145"/>
                </a:lnTo>
                <a:lnTo>
                  <a:pt x="65709" y="0"/>
                </a:lnTo>
                <a:close/>
              </a:path>
            </a:pathLst>
          </a:custGeom>
          <a:solidFill>
            <a:srgbClr val="9BA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7531100" y="6438900"/>
            <a:ext cx="279400" cy="419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7581213" y="5753041"/>
            <a:ext cx="135890" cy="697230"/>
          </a:xfrm>
          <a:custGeom>
            <a:avLst/>
            <a:gdLst/>
            <a:ahLst/>
            <a:cxnLst/>
            <a:rect l="l" t="t" r="r" b="b"/>
            <a:pathLst>
              <a:path w="135890" h="697229">
                <a:moveTo>
                  <a:pt x="119134" y="70385"/>
                </a:moveTo>
                <a:lnTo>
                  <a:pt x="67297" y="70385"/>
                </a:lnTo>
                <a:lnTo>
                  <a:pt x="0" y="689342"/>
                </a:lnTo>
                <a:lnTo>
                  <a:pt x="5041" y="695609"/>
                </a:lnTo>
                <a:lnTo>
                  <a:pt x="18986" y="697125"/>
                </a:lnTo>
                <a:lnTo>
                  <a:pt x="25247" y="692086"/>
                </a:lnTo>
                <a:lnTo>
                  <a:pt x="92544" y="73130"/>
                </a:lnTo>
                <a:lnTo>
                  <a:pt x="120359" y="73130"/>
                </a:lnTo>
                <a:lnTo>
                  <a:pt x="119134" y="70385"/>
                </a:lnTo>
                <a:close/>
              </a:path>
              <a:path w="135890" h="697229">
                <a:moveTo>
                  <a:pt x="120359" y="73130"/>
                </a:moveTo>
                <a:lnTo>
                  <a:pt x="92544" y="73130"/>
                </a:lnTo>
                <a:lnTo>
                  <a:pt x="112217" y="117195"/>
                </a:lnTo>
                <a:lnTo>
                  <a:pt x="119722" y="120070"/>
                </a:lnTo>
                <a:lnTo>
                  <a:pt x="132537" y="114354"/>
                </a:lnTo>
                <a:lnTo>
                  <a:pt x="135407" y="106843"/>
                </a:lnTo>
                <a:lnTo>
                  <a:pt x="120359" y="73130"/>
                </a:lnTo>
                <a:close/>
              </a:path>
              <a:path w="135890" h="697229">
                <a:moveTo>
                  <a:pt x="87718" y="0"/>
                </a:moveTo>
                <a:lnTo>
                  <a:pt x="18186" y="94099"/>
                </a:lnTo>
                <a:lnTo>
                  <a:pt x="19380" y="102052"/>
                </a:lnTo>
                <a:lnTo>
                  <a:pt x="30670" y="110388"/>
                </a:lnTo>
                <a:lnTo>
                  <a:pt x="38620" y="109194"/>
                </a:lnTo>
                <a:lnTo>
                  <a:pt x="67297" y="70385"/>
                </a:lnTo>
                <a:lnTo>
                  <a:pt x="119134" y="70385"/>
                </a:lnTo>
                <a:lnTo>
                  <a:pt x="87718" y="0"/>
                </a:lnTo>
                <a:close/>
              </a:path>
            </a:pathLst>
          </a:custGeom>
          <a:solidFill>
            <a:srgbClr val="9BA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864100" y="4152900"/>
            <a:ext cx="4254500" cy="1079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67670" y="4444784"/>
            <a:ext cx="139700" cy="152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367670" y="5194084"/>
            <a:ext cx="139700" cy="152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41300" y="1358900"/>
            <a:ext cx="2895600" cy="2514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84492" y="887425"/>
            <a:ext cx="1203325" cy="378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-25">
                <a:latin typeface="Cooper Black"/>
                <a:cs typeface="Cooper Black"/>
              </a:rPr>
              <a:t>P-</a:t>
            </a:r>
            <a:r>
              <a:rPr dirty="0" sz="2400" spc="-65">
                <a:latin typeface="Cooper Black"/>
                <a:cs typeface="Cooper Black"/>
              </a:rPr>
              <a:t> </a:t>
            </a:r>
            <a:r>
              <a:rPr dirty="0" sz="2400" spc="-70">
                <a:latin typeface="Cooper Black"/>
                <a:cs typeface="Cooper Black"/>
              </a:rPr>
              <a:t>Wave</a:t>
            </a:r>
            <a:endParaRPr sz="2400">
              <a:latin typeface="Cooper Black"/>
              <a:cs typeface="Cooper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77475" y="912596"/>
            <a:ext cx="4490720" cy="378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  <a:tabLst>
                <a:tab pos="3299460" algn="l"/>
              </a:tabLst>
            </a:pPr>
            <a:r>
              <a:rPr dirty="0" sz="2400" spc="20">
                <a:latin typeface="Cooper Black"/>
                <a:cs typeface="Cooper Black"/>
              </a:rPr>
              <a:t>QRS</a:t>
            </a:r>
            <a:r>
              <a:rPr dirty="0" sz="2400" spc="-45">
                <a:latin typeface="Cooper Black"/>
                <a:cs typeface="Cooper Black"/>
              </a:rPr>
              <a:t> </a:t>
            </a:r>
            <a:r>
              <a:rPr dirty="0" sz="2400" spc="-10">
                <a:latin typeface="Cooper Black"/>
                <a:cs typeface="Cooper Black"/>
              </a:rPr>
              <a:t>Complex	</a:t>
            </a:r>
            <a:r>
              <a:rPr dirty="0" sz="2400" spc="-45">
                <a:latin typeface="Cooper Black"/>
                <a:cs typeface="Cooper Black"/>
              </a:rPr>
              <a:t>T-</a:t>
            </a:r>
            <a:r>
              <a:rPr dirty="0" sz="2400" spc="-65">
                <a:latin typeface="Cooper Black"/>
                <a:cs typeface="Cooper Black"/>
              </a:rPr>
              <a:t> </a:t>
            </a:r>
            <a:r>
              <a:rPr dirty="0" sz="2400" spc="-70">
                <a:latin typeface="Cooper Black"/>
                <a:cs typeface="Cooper Black"/>
              </a:rPr>
              <a:t>Wave</a:t>
            </a:r>
            <a:endParaRPr sz="2400">
              <a:latin typeface="Cooper Black"/>
              <a:cs typeface="Cooper Black"/>
            </a:endParaRPr>
          </a:p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279400" y="3810000"/>
          <a:ext cx="8572500" cy="27305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89250"/>
                <a:gridCol w="2806700"/>
                <a:gridCol w="2876550"/>
              </a:tblGrid>
              <a:tr h="425653">
                <a:tc>
                  <a:txBody>
                    <a:bodyPr/>
                    <a:lstStyle/>
                    <a:p>
                      <a:pPr/>
                      <a:endParaRPr sz="2400">
                        <a:latin typeface="Cooper Black"/>
                        <a:cs typeface="Cooper Black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1F1ED"/>
                    </a:solidFill>
                  </a:tcPr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ct val="100000"/>
                        </a:lnSpc>
                        <a:spcBef>
                          <a:spcPts val="65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Due 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2000" spc="-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ventricular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1F1ED"/>
                    </a:solidFill>
                  </a:tcPr>
                </a:tc>
                <a:tc>
                  <a:txBody>
                    <a:bodyPr/>
                    <a:lstStyle/>
                    <a:p>
                      <a:pPr marL="448309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Due 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2000" spc="-13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ventricular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1F1ED"/>
                    </a:solidFill>
                  </a:tcPr>
                </a:tc>
              </a:tr>
              <a:tr h="420662">
                <a:tc>
                  <a:txBody>
                    <a:bodyPr/>
                    <a:lstStyle/>
                    <a:p>
                      <a:pPr marL="354965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dirty="0" sz="2000">
                          <a:latin typeface="Calibri"/>
                          <a:cs typeface="Calibri"/>
                        </a:rPr>
                        <a:t>Due 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to</a:t>
                      </a:r>
                      <a:r>
                        <a:rPr dirty="0" sz="2000" spc="-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atrial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1F1ED"/>
                    </a:solidFill>
                  </a:tcPr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ts val="2100"/>
                        </a:lnSpc>
                      </a:pPr>
                      <a:r>
                        <a:rPr dirty="0" sz="2000" spc="15">
                          <a:latin typeface="Calibri"/>
                          <a:cs typeface="Calibri"/>
                        </a:rPr>
                        <a:t>depolarization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1F1ED"/>
                    </a:solidFill>
                  </a:tcPr>
                </a:tc>
                <a:tc>
                  <a:txBody>
                    <a:bodyPr/>
                    <a:lstStyle/>
                    <a:p>
                      <a:pPr marL="448309">
                        <a:lnSpc>
                          <a:spcPts val="2220"/>
                        </a:lnSpc>
                      </a:pPr>
                      <a:r>
                        <a:rPr dirty="0" sz="2000" spc="10">
                          <a:latin typeface="Calibri"/>
                          <a:cs typeface="Calibri"/>
                        </a:rPr>
                        <a:t>repolarization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1F1ED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354965">
                        <a:lnSpc>
                          <a:spcPts val="2235"/>
                        </a:lnSpc>
                      </a:pPr>
                      <a:r>
                        <a:rPr dirty="0" sz="2000" spc="20">
                          <a:latin typeface="Calibri"/>
                          <a:cs typeface="Calibri"/>
                        </a:rPr>
                        <a:t>depolarization.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1F1ED"/>
                    </a:solidFill>
                  </a:tcPr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ts val="2085"/>
                        </a:lnSpc>
                      </a:pPr>
                      <a:r>
                        <a:rPr dirty="0" sz="2000" spc="-15">
                          <a:latin typeface="Calibri"/>
                          <a:cs typeface="Calibri"/>
                        </a:rPr>
                        <a:t>QRS </a:t>
                      </a:r>
                      <a:r>
                        <a:rPr dirty="0" sz="2000" spc="10">
                          <a:latin typeface="Calibri"/>
                          <a:cs typeface="Calibri"/>
                        </a:rPr>
                        <a:t>complex</a:t>
                      </a:r>
                      <a:r>
                        <a:rPr dirty="0" sz="2000" spc="-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40">
                          <a:latin typeface="Calibri"/>
                          <a:cs typeface="Calibri"/>
                        </a:rPr>
                        <a:t>is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1F1ED"/>
                    </a:solidFill>
                  </a:tcPr>
                </a:tc>
                <a:tc>
                  <a:txBody>
                    <a:bodyPr/>
                    <a:lstStyle/>
                    <a:p>
                      <a:pPr marL="448309">
                        <a:lnSpc>
                          <a:spcPts val="2210"/>
                        </a:lnSpc>
                      </a:pPr>
                      <a:r>
                        <a:rPr dirty="0" sz="2000" spc="-90">
                          <a:latin typeface="Calibri"/>
                          <a:cs typeface="Calibri"/>
                        </a:rPr>
                        <a:t>T-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wave 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2000" spc="-15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recorded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1F1ED"/>
                    </a:solidFill>
                  </a:tcPr>
                </a:tc>
              </a:tr>
              <a:tr h="1579384">
                <a:tc>
                  <a:txBody>
                    <a:bodyPr/>
                    <a:lstStyle/>
                    <a:p>
                      <a:pPr algn="just" marL="354965" marR="50673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dirty="0" sz="2000" spc="-70">
                          <a:latin typeface="Calibri"/>
                          <a:cs typeface="Calibri"/>
                        </a:rPr>
                        <a:t>P- </a:t>
                      </a:r>
                      <a:r>
                        <a:rPr dirty="0" sz="2000">
                          <a:latin typeface="Calibri"/>
                          <a:cs typeface="Calibri"/>
                        </a:rPr>
                        <a:t>wave 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is</a:t>
                      </a:r>
                      <a:r>
                        <a:rPr dirty="0" sz="2000" spc="-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5">
                          <a:latin typeface="Calibri"/>
                          <a:cs typeface="Calibri"/>
                        </a:rPr>
                        <a:t>recorded  </a:t>
                      </a:r>
                      <a:r>
                        <a:rPr dirty="0" sz="2000" spc="10">
                          <a:latin typeface="Calibri"/>
                          <a:cs typeface="Calibri"/>
                        </a:rPr>
                        <a:t>before</a:t>
                      </a:r>
                      <a:r>
                        <a:rPr dirty="0" sz="2000" spc="-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000" spc="-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onset</a:t>
                      </a:r>
                      <a:r>
                        <a:rPr dirty="0" sz="2000" spc="-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of  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atrial</a:t>
                      </a:r>
                      <a:r>
                        <a:rPr dirty="0" sz="2000" spc="-2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systole.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1F1ED"/>
                    </a:solidFill>
                  </a:tcPr>
                </a:tc>
                <a:tc>
                  <a:txBody>
                    <a:bodyPr/>
                    <a:lstStyle/>
                    <a:p>
                      <a:pPr marL="446405">
                        <a:lnSpc>
                          <a:spcPts val="2085"/>
                        </a:lnSpc>
                      </a:pPr>
                      <a:r>
                        <a:rPr dirty="0" sz="2000" spc="5">
                          <a:latin typeface="Calibri"/>
                          <a:cs typeface="Calibri"/>
                        </a:rPr>
                        <a:t>recorded </a:t>
                      </a:r>
                      <a:r>
                        <a:rPr dirty="0" sz="2000" spc="10">
                          <a:latin typeface="Calibri"/>
                          <a:cs typeface="Calibri"/>
                        </a:rPr>
                        <a:t>before</a:t>
                      </a:r>
                      <a:r>
                        <a:rPr dirty="0" sz="2000" spc="-3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the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46405" marR="294640">
                        <a:lnSpc>
                          <a:spcPct val="100000"/>
                        </a:lnSpc>
                      </a:pPr>
                      <a:r>
                        <a:rPr dirty="0" sz="2000" spc="20">
                          <a:latin typeface="Calibri"/>
                          <a:cs typeface="Calibri"/>
                        </a:rPr>
                        <a:t>onset of</a:t>
                      </a:r>
                      <a:r>
                        <a:rPr dirty="0" sz="2000" spc="-2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ventricular  systole (isometric  contraction</a:t>
                      </a:r>
                      <a:r>
                        <a:rPr dirty="0" sz="2000" spc="-17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15">
                          <a:latin typeface="Calibri"/>
                          <a:cs typeface="Calibri"/>
                        </a:rPr>
                        <a:t>phase.)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solidFill>
                      <a:srgbClr val="E1F1ED"/>
                    </a:solidFill>
                  </a:tcPr>
                </a:tc>
                <a:tc>
                  <a:txBody>
                    <a:bodyPr/>
                    <a:lstStyle/>
                    <a:p>
                      <a:pPr marL="448309">
                        <a:lnSpc>
                          <a:spcPts val="2210"/>
                        </a:lnSpc>
                      </a:pPr>
                      <a:r>
                        <a:rPr dirty="0" sz="2000" spc="10">
                          <a:latin typeface="Calibri"/>
                          <a:cs typeface="Calibri"/>
                        </a:rPr>
                        <a:t>before</a:t>
                      </a:r>
                      <a:r>
                        <a:rPr dirty="0" sz="2000" spc="-17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2000" spc="-8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onset</a:t>
                      </a:r>
                      <a:r>
                        <a:rPr dirty="0" sz="2000" spc="-15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of</a:t>
                      </a:r>
                      <a:endParaRPr sz="2000">
                        <a:latin typeface="Calibri"/>
                        <a:cs typeface="Calibri"/>
                      </a:endParaRPr>
                    </a:p>
                    <a:p>
                      <a:pPr marL="448309" marR="248285">
                        <a:lnSpc>
                          <a:spcPct val="100000"/>
                        </a:lnSpc>
                      </a:pPr>
                      <a:r>
                        <a:rPr dirty="0" sz="2000" spc="15">
                          <a:latin typeface="Calibri"/>
                          <a:cs typeface="Calibri"/>
                        </a:rPr>
                        <a:t>ventricular diastole  (isometric</a:t>
                      </a:r>
                      <a:r>
                        <a:rPr dirty="0" sz="2000" spc="-26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000" spc="25">
                          <a:latin typeface="Calibri"/>
                          <a:cs typeface="Calibri"/>
                        </a:rPr>
                        <a:t>relaxation  </a:t>
                      </a:r>
                      <a:r>
                        <a:rPr dirty="0" sz="2000" spc="20">
                          <a:latin typeface="Calibri"/>
                          <a:cs typeface="Calibri"/>
                        </a:rPr>
                        <a:t>phase.)</a:t>
                      </a:r>
                      <a:endParaRPr sz="20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FFFFFF"/>
                      </a:solidFill>
                      <a:prstDash val="solid"/>
                    </a:lnL>
                    <a:solidFill>
                      <a:srgbClr val="E1F1ED"/>
                    </a:solidFill>
                  </a:tcPr>
                </a:tc>
              </a:tr>
            </a:tbl>
          </a:graphicData>
        </a:graphic>
      </p:graphicFrame>
      <p:sp>
        <p:nvSpPr>
          <p:cNvPr id="14" name="object 14"/>
          <p:cNvSpPr/>
          <p:nvPr/>
        </p:nvSpPr>
        <p:spPr>
          <a:xfrm>
            <a:off x="584200" y="800100"/>
            <a:ext cx="2222500" cy="5461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085850" y="2711450"/>
            <a:ext cx="508000" cy="584200"/>
          </a:xfrm>
          <a:custGeom>
            <a:avLst/>
            <a:gdLst/>
            <a:ahLst/>
            <a:cxnLst/>
            <a:rect l="l" t="t" r="r" b="b"/>
            <a:pathLst>
              <a:path w="508000" h="584200">
                <a:moveTo>
                  <a:pt x="0" y="292100"/>
                </a:moveTo>
                <a:lnTo>
                  <a:pt x="4092" y="239594"/>
                </a:lnTo>
                <a:lnTo>
                  <a:pt x="15890" y="190177"/>
                </a:lnTo>
                <a:lnTo>
                  <a:pt x="34678" y="144671"/>
                </a:lnTo>
                <a:lnTo>
                  <a:pt x="59737" y="103903"/>
                </a:lnTo>
                <a:lnTo>
                  <a:pt x="90351" y="68698"/>
                </a:lnTo>
                <a:lnTo>
                  <a:pt x="125801" y="39880"/>
                </a:lnTo>
                <a:lnTo>
                  <a:pt x="165371" y="18274"/>
                </a:lnTo>
                <a:lnTo>
                  <a:pt x="208343" y="4706"/>
                </a:lnTo>
                <a:lnTo>
                  <a:pt x="254000" y="0"/>
                </a:lnTo>
                <a:lnTo>
                  <a:pt x="299656" y="4706"/>
                </a:lnTo>
                <a:lnTo>
                  <a:pt x="342628" y="18274"/>
                </a:lnTo>
                <a:lnTo>
                  <a:pt x="382198" y="39880"/>
                </a:lnTo>
                <a:lnTo>
                  <a:pt x="417649" y="68698"/>
                </a:lnTo>
                <a:lnTo>
                  <a:pt x="448262" y="103903"/>
                </a:lnTo>
                <a:lnTo>
                  <a:pt x="473321" y="144671"/>
                </a:lnTo>
                <a:lnTo>
                  <a:pt x="492109" y="190177"/>
                </a:lnTo>
                <a:lnTo>
                  <a:pt x="503907" y="239594"/>
                </a:lnTo>
                <a:lnTo>
                  <a:pt x="508000" y="292100"/>
                </a:lnTo>
                <a:lnTo>
                  <a:pt x="503907" y="344605"/>
                </a:lnTo>
                <a:lnTo>
                  <a:pt x="492109" y="394023"/>
                </a:lnTo>
                <a:lnTo>
                  <a:pt x="473321" y="439528"/>
                </a:lnTo>
                <a:lnTo>
                  <a:pt x="448262" y="480296"/>
                </a:lnTo>
                <a:lnTo>
                  <a:pt x="417649" y="515501"/>
                </a:lnTo>
                <a:lnTo>
                  <a:pt x="382198" y="544320"/>
                </a:lnTo>
                <a:lnTo>
                  <a:pt x="342628" y="565925"/>
                </a:lnTo>
                <a:lnTo>
                  <a:pt x="299656" y="579494"/>
                </a:lnTo>
                <a:lnTo>
                  <a:pt x="254000" y="584200"/>
                </a:lnTo>
                <a:lnTo>
                  <a:pt x="208343" y="579494"/>
                </a:lnTo>
                <a:lnTo>
                  <a:pt x="165371" y="565925"/>
                </a:lnTo>
                <a:lnTo>
                  <a:pt x="125801" y="544320"/>
                </a:lnTo>
                <a:lnTo>
                  <a:pt x="90351" y="515501"/>
                </a:lnTo>
                <a:lnTo>
                  <a:pt x="59737" y="480296"/>
                </a:lnTo>
                <a:lnTo>
                  <a:pt x="34678" y="439528"/>
                </a:lnTo>
                <a:lnTo>
                  <a:pt x="15890" y="394023"/>
                </a:lnTo>
                <a:lnTo>
                  <a:pt x="4092" y="344605"/>
                </a:lnTo>
                <a:lnTo>
                  <a:pt x="0" y="29210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3098800" y="800100"/>
            <a:ext cx="2870200" cy="571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3060700" y="1358900"/>
            <a:ext cx="2959100" cy="2514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375150" y="1733550"/>
            <a:ext cx="419100" cy="1930400"/>
          </a:xfrm>
          <a:custGeom>
            <a:avLst/>
            <a:gdLst/>
            <a:ahLst/>
            <a:cxnLst/>
            <a:rect l="l" t="t" r="r" b="b"/>
            <a:pathLst>
              <a:path w="419100" h="1930400">
                <a:moveTo>
                  <a:pt x="0" y="965200"/>
                </a:moveTo>
                <a:lnTo>
                  <a:pt x="630" y="889770"/>
                </a:lnTo>
                <a:lnTo>
                  <a:pt x="2490" y="815928"/>
                </a:lnTo>
                <a:lnTo>
                  <a:pt x="5534" y="743888"/>
                </a:lnTo>
                <a:lnTo>
                  <a:pt x="9714" y="673866"/>
                </a:lnTo>
                <a:lnTo>
                  <a:pt x="14985" y="606075"/>
                </a:lnTo>
                <a:lnTo>
                  <a:pt x="21298" y="540729"/>
                </a:lnTo>
                <a:lnTo>
                  <a:pt x="28609" y="478045"/>
                </a:lnTo>
                <a:lnTo>
                  <a:pt x="36870" y="418236"/>
                </a:lnTo>
                <a:lnTo>
                  <a:pt x="46035" y="361516"/>
                </a:lnTo>
                <a:lnTo>
                  <a:pt x="56057" y="308102"/>
                </a:lnTo>
                <a:lnTo>
                  <a:pt x="66890" y="258206"/>
                </a:lnTo>
                <a:lnTo>
                  <a:pt x="78487" y="212043"/>
                </a:lnTo>
                <a:lnTo>
                  <a:pt x="90801" y="169829"/>
                </a:lnTo>
                <a:lnTo>
                  <a:pt x="103786" y="131778"/>
                </a:lnTo>
                <a:lnTo>
                  <a:pt x="131582" y="69021"/>
                </a:lnTo>
                <a:lnTo>
                  <a:pt x="161502" y="25491"/>
                </a:lnTo>
                <a:lnTo>
                  <a:pt x="193173" y="2903"/>
                </a:lnTo>
                <a:lnTo>
                  <a:pt x="209550" y="0"/>
                </a:lnTo>
                <a:lnTo>
                  <a:pt x="225926" y="2903"/>
                </a:lnTo>
                <a:lnTo>
                  <a:pt x="257597" y="25491"/>
                </a:lnTo>
                <a:lnTo>
                  <a:pt x="287518" y="69021"/>
                </a:lnTo>
                <a:lnTo>
                  <a:pt x="315313" y="131778"/>
                </a:lnTo>
                <a:lnTo>
                  <a:pt x="328298" y="169829"/>
                </a:lnTo>
                <a:lnTo>
                  <a:pt x="340612" y="212043"/>
                </a:lnTo>
                <a:lnTo>
                  <a:pt x="352209" y="258206"/>
                </a:lnTo>
                <a:lnTo>
                  <a:pt x="363042" y="308102"/>
                </a:lnTo>
                <a:lnTo>
                  <a:pt x="373064" y="361516"/>
                </a:lnTo>
                <a:lnTo>
                  <a:pt x="382229" y="418236"/>
                </a:lnTo>
                <a:lnTo>
                  <a:pt x="390490" y="478045"/>
                </a:lnTo>
                <a:lnTo>
                  <a:pt x="397801" y="540729"/>
                </a:lnTo>
                <a:lnTo>
                  <a:pt x="404115" y="606075"/>
                </a:lnTo>
                <a:lnTo>
                  <a:pt x="409385" y="673866"/>
                </a:lnTo>
                <a:lnTo>
                  <a:pt x="413565" y="743888"/>
                </a:lnTo>
                <a:lnTo>
                  <a:pt x="416609" y="815928"/>
                </a:lnTo>
                <a:lnTo>
                  <a:pt x="418469" y="889770"/>
                </a:lnTo>
                <a:lnTo>
                  <a:pt x="419100" y="965200"/>
                </a:lnTo>
                <a:lnTo>
                  <a:pt x="418469" y="1040629"/>
                </a:lnTo>
                <a:lnTo>
                  <a:pt x="416609" y="1114471"/>
                </a:lnTo>
                <a:lnTo>
                  <a:pt x="413565" y="1186510"/>
                </a:lnTo>
                <a:lnTo>
                  <a:pt x="409385" y="1256532"/>
                </a:lnTo>
                <a:lnTo>
                  <a:pt x="404115" y="1324324"/>
                </a:lnTo>
                <a:lnTo>
                  <a:pt x="397801" y="1389669"/>
                </a:lnTo>
                <a:lnTo>
                  <a:pt x="390490" y="1452353"/>
                </a:lnTo>
                <a:lnTo>
                  <a:pt x="382229" y="1512162"/>
                </a:lnTo>
                <a:lnTo>
                  <a:pt x="373064" y="1568882"/>
                </a:lnTo>
                <a:lnTo>
                  <a:pt x="363042" y="1622297"/>
                </a:lnTo>
                <a:lnTo>
                  <a:pt x="352209" y="1672193"/>
                </a:lnTo>
                <a:lnTo>
                  <a:pt x="340612" y="1718355"/>
                </a:lnTo>
                <a:lnTo>
                  <a:pt x="328298" y="1760570"/>
                </a:lnTo>
                <a:lnTo>
                  <a:pt x="315313" y="1798621"/>
                </a:lnTo>
                <a:lnTo>
                  <a:pt x="287518" y="1861378"/>
                </a:lnTo>
                <a:lnTo>
                  <a:pt x="257597" y="1904909"/>
                </a:lnTo>
                <a:lnTo>
                  <a:pt x="225926" y="1927497"/>
                </a:lnTo>
                <a:lnTo>
                  <a:pt x="209550" y="1930401"/>
                </a:lnTo>
                <a:lnTo>
                  <a:pt x="193173" y="1927497"/>
                </a:lnTo>
                <a:lnTo>
                  <a:pt x="161502" y="1904909"/>
                </a:lnTo>
                <a:lnTo>
                  <a:pt x="131582" y="1861378"/>
                </a:lnTo>
                <a:lnTo>
                  <a:pt x="103786" y="1798621"/>
                </a:lnTo>
                <a:lnTo>
                  <a:pt x="90801" y="1760570"/>
                </a:lnTo>
                <a:lnTo>
                  <a:pt x="78487" y="1718355"/>
                </a:lnTo>
                <a:lnTo>
                  <a:pt x="66890" y="1672193"/>
                </a:lnTo>
                <a:lnTo>
                  <a:pt x="56057" y="1622297"/>
                </a:lnTo>
                <a:lnTo>
                  <a:pt x="46035" y="1568882"/>
                </a:lnTo>
                <a:lnTo>
                  <a:pt x="36870" y="1512162"/>
                </a:lnTo>
                <a:lnTo>
                  <a:pt x="28609" y="1452353"/>
                </a:lnTo>
                <a:lnTo>
                  <a:pt x="21298" y="1389669"/>
                </a:lnTo>
                <a:lnTo>
                  <a:pt x="14985" y="1324324"/>
                </a:lnTo>
                <a:lnTo>
                  <a:pt x="9714" y="1256532"/>
                </a:lnTo>
                <a:lnTo>
                  <a:pt x="5534" y="1186510"/>
                </a:lnTo>
                <a:lnTo>
                  <a:pt x="2490" y="1114471"/>
                </a:lnTo>
                <a:lnTo>
                  <a:pt x="630" y="1040629"/>
                </a:lnTo>
                <a:lnTo>
                  <a:pt x="0" y="96520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3355200" y="4006786"/>
            <a:ext cx="139700" cy="1524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3355200" y="4730686"/>
            <a:ext cx="139700" cy="1524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930900" y="1371600"/>
            <a:ext cx="2971800" cy="25146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261100" y="800100"/>
            <a:ext cx="2235200" cy="5715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639050" y="2635250"/>
            <a:ext cx="647700" cy="723900"/>
          </a:xfrm>
          <a:custGeom>
            <a:avLst/>
            <a:gdLst/>
            <a:ahLst/>
            <a:cxnLst/>
            <a:rect l="l" t="t" r="r" b="b"/>
            <a:pathLst>
              <a:path w="647700" h="723900">
                <a:moveTo>
                  <a:pt x="0" y="361950"/>
                </a:moveTo>
                <a:lnTo>
                  <a:pt x="2956" y="312835"/>
                </a:lnTo>
                <a:lnTo>
                  <a:pt x="11568" y="265729"/>
                </a:lnTo>
                <a:lnTo>
                  <a:pt x="25449" y="221063"/>
                </a:lnTo>
                <a:lnTo>
                  <a:pt x="44215" y="179267"/>
                </a:lnTo>
                <a:lnTo>
                  <a:pt x="67478" y="140773"/>
                </a:lnTo>
                <a:lnTo>
                  <a:pt x="94853" y="106012"/>
                </a:lnTo>
                <a:lnTo>
                  <a:pt x="125955" y="75417"/>
                </a:lnTo>
                <a:lnTo>
                  <a:pt x="160396" y="49416"/>
                </a:lnTo>
                <a:lnTo>
                  <a:pt x="197793" y="28443"/>
                </a:lnTo>
                <a:lnTo>
                  <a:pt x="237758" y="12929"/>
                </a:lnTo>
                <a:lnTo>
                  <a:pt x="279905" y="3304"/>
                </a:lnTo>
                <a:lnTo>
                  <a:pt x="323850" y="0"/>
                </a:lnTo>
                <a:lnTo>
                  <a:pt x="367794" y="3304"/>
                </a:lnTo>
                <a:lnTo>
                  <a:pt x="409942" y="12929"/>
                </a:lnTo>
                <a:lnTo>
                  <a:pt x="449907" y="28443"/>
                </a:lnTo>
                <a:lnTo>
                  <a:pt x="487303" y="49416"/>
                </a:lnTo>
                <a:lnTo>
                  <a:pt x="521745" y="75417"/>
                </a:lnTo>
                <a:lnTo>
                  <a:pt x="552846" y="106012"/>
                </a:lnTo>
                <a:lnTo>
                  <a:pt x="580221" y="140773"/>
                </a:lnTo>
                <a:lnTo>
                  <a:pt x="603485" y="179267"/>
                </a:lnTo>
                <a:lnTo>
                  <a:pt x="622250" y="221063"/>
                </a:lnTo>
                <a:lnTo>
                  <a:pt x="636132" y="265729"/>
                </a:lnTo>
                <a:lnTo>
                  <a:pt x="644743" y="312835"/>
                </a:lnTo>
                <a:lnTo>
                  <a:pt x="647700" y="361950"/>
                </a:lnTo>
                <a:lnTo>
                  <a:pt x="644743" y="411064"/>
                </a:lnTo>
                <a:lnTo>
                  <a:pt x="636132" y="458170"/>
                </a:lnTo>
                <a:lnTo>
                  <a:pt x="622250" y="502837"/>
                </a:lnTo>
                <a:lnTo>
                  <a:pt x="603485" y="544633"/>
                </a:lnTo>
                <a:lnTo>
                  <a:pt x="580221" y="583126"/>
                </a:lnTo>
                <a:lnTo>
                  <a:pt x="552846" y="617887"/>
                </a:lnTo>
                <a:lnTo>
                  <a:pt x="521745" y="648483"/>
                </a:lnTo>
                <a:lnTo>
                  <a:pt x="487303" y="674483"/>
                </a:lnTo>
                <a:lnTo>
                  <a:pt x="449907" y="695456"/>
                </a:lnTo>
                <a:lnTo>
                  <a:pt x="409942" y="710971"/>
                </a:lnTo>
                <a:lnTo>
                  <a:pt x="367794" y="720596"/>
                </a:lnTo>
                <a:lnTo>
                  <a:pt x="323850" y="723900"/>
                </a:lnTo>
                <a:lnTo>
                  <a:pt x="279905" y="720596"/>
                </a:lnTo>
                <a:lnTo>
                  <a:pt x="237758" y="710971"/>
                </a:lnTo>
                <a:lnTo>
                  <a:pt x="197793" y="695456"/>
                </a:lnTo>
                <a:lnTo>
                  <a:pt x="160396" y="674483"/>
                </a:lnTo>
                <a:lnTo>
                  <a:pt x="125955" y="648483"/>
                </a:lnTo>
                <a:lnTo>
                  <a:pt x="94853" y="617887"/>
                </a:lnTo>
                <a:lnTo>
                  <a:pt x="67478" y="583126"/>
                </a:lnTo>
                <a:lnTo>
                  <a:pt x="44215" y="544633"/>
                </a:lnTo>
                <a:lnTo>
                  <a:pt x="25449" y="502837"/>
                </a:lnTo>
                <a:lnTo>
                  <a:pt x="11568" y="458170"/>
                </a:lnTo>
                <a:lnTo>
                  <a:pt x="2956" y="411064"/>
                </a:lnTo>
                <a:lnTo>
                  <a:pt x="0" y="36195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163741" y="4022559"/>
            <a:ext cx="139700" cy="1524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163741" y="4746459"/>
            <a:ext cx="139700" cy="1524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1219200" y="127000"/>
            <a:ext cx="5981700" cy="6350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1506639" y="115328"/>
            <a:ext cx="5398770" cy="6223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/>
              <a:t>Causes </a:t>
            </a:r>
            <a:r>
              <a:rPr dirty="0" sz="4000" spc="-5"/>
              <a:t>of </a:t>
            </a:r>
            <a:r>
              <a:rPr dirty="0" sz="4000" spc="15"/>
              <a:t>ECG</a:t>
            </a:r>
            <a:r>
              <a:rPr dirty="0" sz="4000" spc="-165"/>
              <a:t> </a:t>
            </a:r>
            <a:r>
              <a:rPr dirty="0" sz="4000" spc="-75"/>
              <a:t>Waves</a:t>
            </a:r>
            <a:endParaRPr sz="4000"/>
          </a:p>
        </p:txBody>
      </p:sp>
      <p:sp>
        <p:nvSpPr>
          <p:cNvPr id="29" name="object 29"/>
          <p:cNvSpPr txBox="1"/>
          <p:nvPr/>
        </p:nvSpPr>
        <p:spPr>
          <a:xfrm>
            <a:off x="8397240" y="6645632"/>
            <a:ext cx="228600" cy="24828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25"/>
              </a:spcBef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13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6354" y="502399"/>
            <a:ext cx="5386070" cy="6223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000"/>
              <a:t>Causes </a:t>
            </a:r>
            <a:r>
              <a:rPr dirty="0" sz="4000" spc="-5"/>
              <a:t>of </a:t>
            </a:r>
            <a:r>
              <a:rPr dirty="0" sz="4000" spc="15"/>
              <a:t>ECG</a:t>
            </a:r>
            <a:r>
              <a:rPr dirty="0" sz="4000" spc="-160"/>
              <a:t> </a:t>
            </a:r>
            <a:r>
              <a:rPr dirty="0" sz="4000" spc="-55"/>
              <a:t>waves</a:t>
            </a:r>
            <a:endParaRPr sz="4000"/>
          </a:p>
        </p:txBody>
      </p:sp>
      <p:sp>
        <p:nvSpPr>
          <p:cNvPr id="9" name="object 9"/>
          <p:cNvSpPr/>
          <p:nvPr/>
        </p:nvSpPr>
        <p:spPr>
          <a:xfrm>
            <a:off x="1460500" y="355600"/>
            <a:ext cx="5994400" cy="109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948343" y="1772564"/>
            <a:ext cx="114300" cy="12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948343" y="1975764"/>
            <a:ext cx="114300" cy="12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948343" y="2191664"/>
            <a:ext cx="114300" cy="127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86689" y="6067008"/>
            <a:ext cx="7768590" cy="643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639"/>
              </a:lnSpc>
            </a:pPr>
            <a:r>
              <a:rPr dirty="0" sz="1400" spc="-10" b="1">
                <a:latin typeface="Arial"/>
                <a:cs typeface="Arial"/>
              </a:rPr>
              <a:t>N.B.</a:t>
            </a:r>
            <a:endParaRPr sz="1400">
              <a:latin typeface="Arial"/>
              <a:cs typeface="Arial"/>
            </a:endParaRPr>
          </a:p>
          <a:p>
            <a:pPr marL="190500" marR="5080" indent="-38100">
              <a:lnSpc>
                <a:spcPts val="1700"/>
              </a:lnSpc>
            </a:pPr>
            <a:r>
              <a:rPr dirty="0" sz="1400">
                <a:latin typeface="Arial"/>
                <a:cs typeface="Arial"/>
              </a:rPr>
              <a:t>Atrial </a:t>
            </a:r>
            <a:r>
              <a:rPr dirty="0" sz="1400" spc="10">
                <a:latin typeface="Arial"/>
                <a:cs typeface="Arial"/>
              </a:rPr>
              <a:t>repolarization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occurs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at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the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same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time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with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ventricular</a:t>
            </a:r>
            <a:r>
              <a:rPr dirty="0" sz="1400" spc="-6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depolarization.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But,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since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ventricular  depolarization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wave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is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5">
                <a:latin typeface="Arial"/>
                <a:cs typeface="Arial"/>
              </a:rPr>
              <a:t>giant,</a:t>
            </a:r>
            <a:r>
              <a:rPr dirty="0" sz="1400" spc="-8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it</a:t>
            </a:r>
            <a:r>
              <a:rPr dirty="0" sz="1400" spc="2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masks</a:t>
            </a:r>
            <a:r>
              <a:rPr dirty="0" sz="1400" spc="-9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the</a:t>
            </a:r>
            <a:r>
              <a:rPr dirty="0" sz="1400" spc="3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atrial</a:t>
            </a:r>
            <a:r>
              <a:rPr dirty="0" sz="1400" spc="-100">
                <a:latin typeface="Arial"/>
                <a:cs typeface="Arial"/>
              </a:rPr>
              <a:t> </a:t>
            </a:r>
            <a:r>
              <a:rPr dirty="0" sz="1400" spc="10">
                <a:latin typeface="Arial"/>
                <a:cs typeface="Arial"/>
              </a:rPr>
              <a:t>repolarization</a:t>
            </a:r>
            <a:r>
              <a:rPr dirty="0" sz="1400" spc="-7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wave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934055" y="2824721"/>
            <a:ext cx="114300" cy="127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2934055" y="3104121"/>
            <a:ext cx="114300" cy="12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2934055" y="4170921"/>
            <a:ext cx="114300" cy="127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2934055" y="4463021"/>
            <a:ext cx="114300" cy="127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2934055" y="4755121"/>
            <a:ext cx="114300" cy="127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934055" y="5323065"/>
            <a:ext cx="114300" cy="1270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2934055" y="5526267"/>
            <a:ext cx="114300" cy="1270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934055" y="5742167"/>
            <a:ext cx="114300" cy="127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aphicFrame>
        <p:nvGraphicFramePr>
          <p:cNvPr id="22" name="object 22"/>
          <p:cNvGraphicFramePr>
            <a:graphicFrameLocks noGrp="1"/>
          </p:cNvGraphicFramePr>
          <p:nvPr/>
        </p:nvGraphicFramePr>
        <p:xfrm>
          <a:off x="35493" y="1328064"/>
          <a:ext cx="9086215" cy="4643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77080"/>
                <a:gridCol w="1417340"/>
                <a:gridCol w="6253193"/>
              </a:tblGrid>
              <a:tr h="335278">
                <a:tc>
                  <a:txBody>
                    <a:bodyPr/>
                    <a:lstStyle/>
                    <a:p>
                      <a:pPr algn="ctr" marR="127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600" spc="-5" b="1">
                          <a:solidFill>
                            <a:srgbClr val="FFFFCC"/>
                          </a:solidFill>
                          <a:latin typeface="Arial Black"/>
                          <a:cs typeface="Arial Black"/>
                        </a:rPr>
                        <a:t>ECG</a:t>
                      </a:r>
                      <a:r>
                        <a:rPr dirty="0" sz="1600" spc="-50" b="1">
                          <a:solidFill>
                            <a:srgbClr val="FFFFCC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600" spc="10" b="1">
                          <a:solidFill>
                            <a:srgbClr val="FFFFCC"/>
                          </a:solidFill>
                          <a:latin typeface="Arial Black"/>
                          <a:cs typeface="Arial Black"/>
                        </a:rPr>
                        <a:t>Wave</a:t>
                      </a:r>
                      <a:endParaRPr sz="16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marL="3441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600" spc="5" b="1">
                          <a:solidFill>
                            <a:srgbClr val="FFFFCC"/>
                          </a:solidFill>
                          <a:latin typeface="Arial Black"/>
                          <a:cs typeface="Arial Black"/>
                        </a:rPr>
                        <a:t>Cause</a:t>
                      </a:r>
                      <a:endParaRPr sz="16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190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dirty="0" sz="1600" spc="10" b="1">
                          <a:solidFill>
                            <a:srgbClr val="FFFFCC"/>
                          </a:solidFill>
                          <a:latin typeface="Arial Black"/>
                          <a:cs typeface="Arial Black"/>
                        </a:rPr>
                        <a:t>Represent</a:t>
                      </a:r>
                      <a:endParaRPr sz="1600">
                        <a:latin typeface="Arial Black"/>
                        <a:cs typeface="Arial Black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</a:tr>
              <a:tr h="80910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15" b="1">
                          <a:latin typeface="Arial"/>
                          <a:cs typeface="Arial"/>
                        </a:rPr>
                        <a:t>P-</a:t>
                      </a:r>
                      <a:r>
                        <a:rPr dirty="0" sz="16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wave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64769" marR="80010" indent="393700">
                        <a:lnSpc>
                          <a:spcPts val="1600"/>
                        </a:lnSpc>
                        <a:spcBef>
                          <a:spcPts val="38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Atrial  </a:t>
                      </a:r>
                      <a:r>
                        <a:rPr dirty="0" sz="1400" spc="4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40" b="1"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1400" spc="10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400" spc="1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3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400" spc="1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400" spc="4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21310" marR="222885">
                        <a:lnSpc>
                          <a:spcPts val="1600"/>
                        </a:lnSpc>
                        <a:spcBef>
                          <a:spcPts val="380"/>
                        </a:spcBef>
                      </a:pPr>
                      <a:r>
                        <a:rPr dirty="0" sz="1400" spc="-15">
                          <a:latin typeface="Arial"/>
                          <a:cs typeface="Arial"/>
                        </a:rPr>
                        <a:t>Time</a:t>
                      </a:r>
                      <a:r>
                        <a:rPr dirty="0" sz="14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1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electrical</a:t>
                      </a:r>
                      <a:r>
                        <a:rPr dirty="0" sz="14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impulse</a:t>
                      </a:r>
                      <a:r>
                        <a:rPr dirty="0" sz="14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5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SA</a:t>
                      </a:r>
                      <a:r>
                        <a:rPr dirty="0" sz="14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5">
                          <a:latin typeface="Arial"/>
                          <a:cs typeface="Arial"/>
                        </a:rPr>
                        <a:t>node</a:t>
                      </a:r>
                      <a:r>
                        <a:rPr dirty="0" sz="14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2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5">
                          <a:latin typeface="Arial"/>
                          <a:cs typeface="Arial"/>
                        </a:rPr>
                        <a:t>spread</a:t>
                      </a:r>
                      <a:r>
                        <a:rPr dirty="0" sz="14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5">
                          <a:latin typeface="Arial"/>
                          <a:cs typeface="Arial"/>
                        </a:rPr>
                        <a:t>through</a:t>
                      </a:r>
                      <a:r>
                        <a:rPr dirty="0" sz="1400" spc="-7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atrial</a:t>
                      </a:r>
                      <a:r>
                        <a:rPr dirty="0" sz="14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muscle.  Duration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0.08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–</a:t>
                      </a:r>
                      <a:r>
                        <a:rPr dirty="0" sz="1400" spc="-2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0.1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sec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21310">
                        <a:lnSpc>
                          <a:spcPts val="1660"/>
                        </a:lnSpc>
                      </a:pPr>
                      <a:r>
                        <a:rPr dirty="0" sz="1400" spc="5">
                          <a:latin typeface="Arial"/>
                          <a:cs typeface="Arial"/>
                        </a:rPr>
                        <a:t>Precedes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atrial contraction by </a:t>
                      </a:r>
                      <a:r>
                        <a:rPr dirty="0" sz="1400">
                          <a:latin typeface="Symbol"/>
                          <a:cs typeface="Symbol"/>
                        </a:rPr>
                        <a:t>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0.01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-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0.02</a:t>
                      </a:r>
                      <a:r>
                        <a:rPr dirty="0" sz="1400" spc="-15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sec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243054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</a:tr>
              <a:tr h="2284974">
                <a:tc>
                  <a:txBody>
                    <a:bodyPr/>
                    <a:lstStyle/>
                    <a:p>
                      <a:pPr algn="ctr" marR="8890">
                        <a:lnSpc>
                          <a:spcPts val="1910"/>
                        </a:lnSpc>
                        <a:spcBef>
                          <a:spcPts val="260"/>
                        </a:spcBef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QRS</a:t>
                      </a:r>
                      <a:endParaRPr sz="1600">
                        <a:latin typeface="Arial"/>
                        <a:cs typeface="Arial"/>
                      </a:endParaRPr>
                    </a:p>
                    <a:p>
                      <a:pPr algn="ctr" marR="4445">
                        <a:lnSpc>
                          <a:spcPts val="1910"/>
                        </a:lnSpc>
                      </a:pPr>
                      <a:r>
                        <a:rPr dirty="0" sz="1600" spc="-5" b="1">
                          <a:latin typeface="Arial"/>
                          <a:cs typeface="Arial"/>
                        </a:rPr>
                        <a:t>complex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78740" marR="67310" indent="152400">
                        <a:lnSpc>
                          <a:spcPts val="1600"/>
                        </a:lnSpc>
                        <a:spcBef>
                          <a:spcPts val="38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Ventricular  </a:t>
                      </a:r>
                      <a:r>
                        <a:rPr dirty="0" sz="1400" spc="40" b="1">
                          <a:latin typeface="Arial"/>
                          <a:cs typeface="Arial"/>
                        </a:rPr>
                        <a:t>d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40" b="1"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1400" spc="10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400" spc="1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3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400" spc="1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400" spc="4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7084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400" spc="15">
                          <a:latin typeface="Arial"/>
                          <a:cs typeface="Arial"/>
                        </a:rPr>
                        <a:t>Measured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5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beginning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Q</a:t>
                      </a:r>
                      <a:r>
                        <a:rPr dirty="0" sz="14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wave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till</a:t>
                      </a:r>
                      <a:r>
                        <a:rPr dirty="0" sz="1400" spc="-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end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</a:t>
                      </a:r>
                      <a:r>
                        <a:rPr dirty="0" sz="1400" spc="-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wave.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0840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dirty="0" sz="1400">
                          <a:latin typeface="Arial"/>
                          <a:cs typeface="Arial"/>
                        </a:rPr>
                        <a:t>Consists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3</a:t>
                      </a:r>
                      <a:r>
                        <a:rPr dirty="0" sz="1400" spc="-11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waves: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4216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b="1">
                          <a:latin typeface="Arial Black"/>
                          <a:cs typeface="Arial Black"/>
                        </a:rPr>
                        <a:t>Q</a:t>
                      </a:r>
                      <a:r>
                        <a:rPr dirty="0" sz="1400" spc="-3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10" b="1">
                          <a:latin typeface="Arial Black"/>
                          <a:cs typeface="Arial Black"/>
                        </a:rPr>
                        <a:t>wave:</a:t>
                      </a:r>
                      <a:r>
                        <a:rPr dirty="0" sz="1400" spc="-3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10" b="1">
                          <a:latin typeface="Arial Black"/>
                          <a:cs typeface="Arial Black"/>
                        </a:rPr>
                        <a:t>(-ve):</a:t>
                      </a:r>
                      <a:r>
                        <a:rPr dirty="0" sz="1400" spc="7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Produced</a:t>
                      </a:r>
                      <a:r>
                        <a:rPr dirty="0" sz="12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depolarization</a:t>
                      </a:r>
                      <a:r>
                        <a:rPr dirty="0" sz="1200" spc="-10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interventricular</a:t>
                      </a:r>
                      <a:r>
                        <a:rPr dirty="0" sz="1200" spc="-13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septum.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2164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b="1">
                          <a:latin typeface="Arial Black"/>
                          <a:cs typeface="Arial Black"/>
                        </a:rPr>
                        <a:t>R</a:t>
                      </a:r>
                      <a:r>
                        <a:rPr dirty="0" sz="1400" spc="-50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15" b="1">
                          <a:latin typeface="Arial Black"/>
                          <a:cs typeface="Arial Black"/>
                        </a:rPr>
                        <a:t>wave:</a:t>
                      </a:r>
                      <a:r>
                        <a:rPr dirty="0" sz="1400" spc="-2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400" spc="-20" b="1">
                          <a:latin typeface="Arial Black"/>
                          <a:cs typeface="Arial Black"/>
                        </a:rPr>
                        <a:t>(+ve):</a:t>
                      </a:r>
                      <a:r>
                        <a:rPr dirty="0" sz="1400" spc="75" b="1">
                          <a:latin typeface="Arial Black"/>
                          <a:cs typeface="Arial Black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Produced</a:t>
                      </a:r>
                      <a:r>
                        <a:rPr dirty="0" sz="12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200" spc="-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depolarization</a:t>
                      </a:r>
                      <a:r>
                        <a:rPr dirty="0" sz="12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1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ventricular</a:t>
                      </a:r>
                      <a:r>
                        <a:rPr dirty="0" sz="1200" spc="-13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20">
                          <a:latin typeface="Arial"/>
                          <a:cs typeface="Arial"/>
                        </a:rPr>
                        <a:t>wall.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42164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400" b="1">
                          <a:latin typeface="Arial Black"/>
                          <a:cs typeface="Arial Black"/>
                        </a:rPr>
                        <a:t>S </a:t>
                      </a:r>
                      <a:r>
                        <a:rPr dirty="0" sz="1400" spc="-10" b="1">
                          <a:latin typeface="Arial Black"/>
                          <a:cs typeface="Arial Black"/>
                        </a:rPr>
                        <a:t>wave: (-ve):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Produced 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by </a:t>
                      </a:r>
                      <a:r>
                        <a:rPr dirty="0" sz="1200" spc="10">
                          <a:latin typeface="Arial"/>
                          <a:cs typeface="Arial"/>
                        </a:rPr>
                        <a:t>depolarization 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200" spc="-2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15">
                          <a:latin typeface="Arial"/>
                          <a:cs typeface="Arial"/>
                        </a:rPr>
                        <a:t>base of </a:t>
                      </a:r>
                      <a:r>
                        <a:rPr dirty="0" sz="1200" spc="-5">
                          <a:latin typeface="Arial"/>
                          <a:cs typeface="Arial"/>
                        </a:rPr>
                        <a:t>the </a:t>
                      </a:r>
                      <a:r>
                        <a:rPr dirty="0" sz="1200" spc="5">
                          <a:latin typeface="Arial"/>
                          <a:cs typeface="Arial"/>
                        </a:rPr>
                        <a:t>heart.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70840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dirty="0" sz="1400" spc="5">
                          <a:latin typeface="Arial"/>
                          <a:cs typeface="Arial"/>
                        </a:rPr>
                        <a:t>Duration </a:t>
                      </a:r>
                      <a:r>
                        <a:rPr dirty="0" sz="1400">
                          <a:latin typeface="Symbol"/>
                          <a:cs typeface="Symbol"/>
                        </a:rPr>
                        <a:t>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0.1</a:t>
                      </a:r>
                      <a:r>
                        <a:rPr dirty="0" sz="1400" spc="-24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sec.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370840" marR="1745614">
                        <a:lnSpc>
                          <a:spcPct val="136900"/>
                        </a:lnSpc>
                      </a:pPr>
                      <a:r>
                        <a:rPr dirty="0" sz="1400" spc="5">
                          <a:latin typeface="Arial"/>
                          <a:cs typeface="Arial"/>
                        </a:rPr>
                        <a:t>Precedes ventricular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contraction by </a:t>
                      </a:r>
                      <a:r>
                        <a:rPr dirty="0" sz="1400">
                          <a:latin typeface="Symbol"/>
                          <a:cs typeface="Symbol"/>
                        </a:rPr>
                        <a:t></a:t>
                      </a:r>
                      <a:r>
                        <a:rPr dirty="0" sz="14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0.02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sec. 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Occurs</a:t>
                      </a:r>
                      <a:r>
                        <a:rPr dirty="0" sz="14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after</a:t>
                      </a:r>
                      <a:r>
                        <a:rPr dirty="0" sz="1400" spc="-6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P-wave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by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Symbol"/>
                          <a:cs typeface="Symbol"/>
                        </a:rPr>
                        <a:t></a:t>
                      </a:r>
                      <a:r>
                        <a:rPr dirty="0" sz="14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z="1400" spc="15">
                          <a:latin typeface="Arial"/>
                          <a:cs typeface="Arial"/>
                        </a:rPr>
                        <a:t>0.12-0.2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sec</a:t>
                      </a:r>
                      <a:r>
                        <a:rPr dirty="0" sz="14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=</a:t>
                      </a:r>
                      <a:r>
                        <a:rPr dirty="0" sz="1400" spc="-1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-20">
                          <a:latin typeface="Arial"/>
                          <a:cs typeface="Arial"/>
                        </a:rPr>
                        <a:t>PR</a:t>
                      </a:r>
                      <a:r>
                        <a:rPr dirty="0" sz="1400" spc="85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interval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  <a:tr h="213365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006666"/>
                    </a:solidFill>
                  </a:tcPr>
                </a:tc>
              </a:tr>
              <a:tr h="731528">
                <a:tc>
                  <a:txBody>
                    <a:bodyPr/>
                    <a:lstStyle/>
                    <a:p>
                      <a:pPr algn="ctr" marR="2540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dirty="0" sz="1600" spc="-40" b="1">
                          <a:latin typeface="Arial"/>
                          <a:cs typeface="Arial"/>
                        </a:rPr>
                        <a:t>T-</a:t>
                      </a:r>
                      <a:r>
                        <a:rPr dirty="0" sz="1600" spc="-65" b="1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600" spc="-10" b="1">
                          <a:latin typeface="Arial"/>
                          <a:cs typeface="Arial"/>
                        </a:rPr>
                        <a:t>wave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04139" indent="139700">
                        <a:lnSpc>
                          <a:spcPts val="1600"/>
                        </a:lnSpc>
                        <a:spcBef>
                          <a:spcPts val="380"/>
                        </a:spcBef>
                      </a:pPr>
                      <a:r>
                        <a:rPr dirty="0" sz="1400" b="1">
                          <a:latin typeface="Arial"/>
                          <a:cs typeface="Arial"/>
                        </a:rPr>
                        <a:t>Ventricular  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e</a:t>
                      </a:r>
                      <a:r>
                        <a:rPr dirty="0" sz="1400" spc="40" b="1">
                          <a:latin typeface="Arial"/>
                          <a:cs typeface="Arial"/>
                        </a:rPr>
                        <a:t>po</a:t>
                      </a:r>
                      <a:r>
                        <a:rPr dirty="0" sz="1400" spc="10" b="1">
                          <a:latin typeface="Arial"/>
                          <a:cs typeface="Arial"/>
                        </a:rPr>
                        <a:t>l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-45" b="1">
                          <a:latin typeface="Arial"/>
                          <a:cs typeface="Arial"/>
                        </a:rPr>
                        <a:t>r</a:t>
                      </a:r>
                      <a:r>
                        <a:rPr dirty="0" sz="1400" spc="1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z</a:t>
                      </a:r>
                      <a:r>
                        <a:rPr dirty="0" sz="1400" spc="20" b="1">
                          <a:latin typeface="Arial"/>
                          <a:cs typeface="Arial"/>
                        </a:rPr>
                        <a:t>a</a:t>
                      </a:r>
                      <a:r>
                        <a:rPr dirty="0" sz="1400" spc="30" b="1">
                          <a:latin typeface="Arial"/>
                          <a:cs typeface="Arial"/>
                        </a:rPr>
                        <a:t>t</a:t>
                      </a:r>
                      <a:r>
                        <a:rPr dirty="0" sz="1400" spc="10" b="1">
                          <a:latin typeface="Arial"/>
                          <a:cs typeface="Arial"/>
                        </a:rPr>
                        <a:t>i</a:t>
                      </a:r>
                      <a:r>
                        <a:rPr dirty="0" sz="1400" spc="40" b="1">
                          <a:latin typeface="Arial"/>
                          <a:cs typeface="Arial"/>
                        </a:rPr>
                        <a:t>o</a:t>
                      </a:r>
                      <a:r>
                        <a:rPr dirty="0" sz="1400" b="1">
                          <a:latin typeface="Arial"/>
                          <a:cs typeface="Arial"/>
                        </a:rPr>
                        <a:t>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307340" marR="262890">
                        <a:lnSpc>
                          <a:spcPct val="98200"/>
                        </a:lnSpc>
                        <a:spcBef>
                          <a:spcPts val="290"/>
                        </a:spcBef>
                      </a:pPr>
                      <a:r>
                        <a:rPr dirty="0" sz="1400" spc="10">
                          <a:latin typeface="Arial"/>
                          <a:cs typeface="Arial"/>
                        </a:rPr>
                        <a:t>Occurs during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latter </a:t>
                      </a:r>
                      <a:r>
                        <a:rPr dirty="0" sz="1400" spc="15">
                          <a:latin typeface="Arial"/>
                          <a:cs typeface="Arial"/>
                        </a:rPr>
                        <a:t>part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of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systole, </a:t>
                      </a:r>
                      <a:r>
                        <a:rPr dirty="0" sz="1400" spc="15">
                          <a:latin typeface="Arial"/>
                          <a:cs typeface="Arial"/>
                        </a:rPr>
                        <a:t>before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the onset of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diastole.  </a:t>
                      </a:r>
                      <a:r>
                        <a:rPr dirty="0" sz="1400" spc="-5">
                          <a:latin typeface="Arial"/>
                          <a:cs typeface="Arial"/>
                        </a:rPr>
                        <a:t>Ventricular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repolarization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progresses</a:t>
                      </a:r>
                      <a:r>
                        <a:rPr dirty="0" sz="14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5">
                          <a:latin typeface="Arial"/>
                          <a:cs typeface="Arial"/>
                        </a:rPr>
                        <a:t>from</a:t>
                      </a:r>
                      <a:r>
                        <a:rPr dirty="0" sz="1400" spc="-7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5">
                          <a:latin typeface="Arial"/>
                          <a:cs typeface="Arial"/>
                        </a:rPr>
                        <a:t>apex</a:t>
                      </a:r>
                      <a:r>
                        <a:rPr dirty="0" sz="1400" spc="-10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to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base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of</a:t>
                      </a:r>
                      <a:r>
                        <a:rPr dirty="0" sz="1400" spc="-9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the</a:t>
                      </a:r>
                      <a:r>
                        <a:rPr dirty="0" sz="1400" spc="-8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15">
                          <a:latin typeface="Arial"/>
                          <a:cs typeface="Arial"/>
                        </a:rPr>
                        <a:t>heart. 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Duration </a:t>
                      </a:r>
                      <a:r>
                        <a:rPr dirty="0" sz="1400">
                          <a:latin typeface="Arial"/>
                          <a:cs typeface="Arial"/>
                        </a:rPr>
                        <a:t>= </a:t>
                      </a:r>
                      <a:r>
                        <a:rPr dirty="0" sz="1400" spc="10">
                          <a:latin typeface="Arial"/>
                          <a:cs typeface="Arial"/>
                        </a:rPr>
                        <a:t>0.27</a:t>
                      </a:r>
                      <a:r>
                        <a:rPr dirty="0" sz="1400" spc="-220">
                          <a:latin typeface="Arial"/>
                          <a:cs typeface="Arial"/>
                        </a:rPr>
                        <a:t> </a:t>
                      </a:r>
                      <a:r>
                        <a:rPr dirty="0" sz="1400" spc="5">
                          <a:latin typeface="Arial"/>
                          <a:cs typeface="Arial"/>
                        </a:rPr>
                        <a:t>sec.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25400">
                      <a:solidFill>
                        <a:srgbClr val="000000"/>
                      </a:solidFill>
                      <a:prstDash val="solid"/>
                    </a:lnL>
                    <a:lnR w="25400">
                      <a:solidFill>
                        <a:srgbClr val="000000"/>
                      </a:solidFill>
                      <a:prstDash val="solid"/>
                    </a:lnR>
                    <a:lnT w="25400">
                      <a:solidFill>
                        <a:srgbClr val="000000"/>
                      </a:solidFill>
                      <a:prstDash val="solid"/>
                    </a:lnT>
                    <a:lnB w="254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23" name="object 23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8397240" y="6645632"/>
            <a:ext cx="228600" cy="24828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425"/>
              </a:spcBef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13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39800" y="533400"/>
            <a:ext cx="838200" cy="92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219200" y="533400"/>
            <a:ext cx="673100" cy="92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333500" y="533400"/>
            <a:ext cx="2628900" cy="927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054100">
              <a:lnSpc>
                <a:spcPct val="100000"/>
              </a:lnSpc>
            </a:pPr>
            <a:r>
              <a:rPr dirty="0"/>
              <a:t>P-R</a:t>
            </a:r>
            <a:r>
              <a:rPr dirty="0" spc="-65"/>
              <a:t> </a:t>
            </a:r>
            <a:r>
              <a:rPr dirty="0" spc="-30"/>
              <a:t>interval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19172" y="1633220"/>
            <a:ext cx="4882515" cy="42773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386080" indent="-292100">
              <a:lnSpc>
                <a:spcPct val="100000"/>
              </a:lnSpc>
            </a:pPr>
            <a:r>
              <a:rPr dirty="0" sz="1900" spc="635">
                <a:solidFill>
                  <a:srgbClr val="8D1515"/>
                </a:solidFill>
                <a:latin typeface="Arial"/>
                <a:cs typeface="Arial"/>
              </a:rPr>
              <a:t>q</a:t>
            </a:r>
            <a:r>
              <a:rPr dirty="0" sz="1900" spc="-150">
                <a:solidFill>
                  <a:srgbClr val="8D1515"/>
                </a:solidFill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P-R interval </a:t>
            </a:r>
            <a:r>
              <a:rPr dirty="0" sz="2000" spc="-25">
                <a:latin typeface="Arial"/>
                <a:cs typeface="Arial"/>
              </a:rPr>
              <a:t>is </a:t>
            </a:r>
            <a:r>
              <a:rPr dirty="0" sz="2000" spc="5">
                <a:latin typeface="Arial"/>
                <a:cs typeface="Arial"/>
              </a:rPr>
              <a:t>the time </a:t>
            </a:r>
            <a:r>
              <a:rPr dirty="0" sz="2000" spc="10">
                <a:latin typeface="Arial"/>
                <a:cs typeface="Arial"/>
              </a:rPr>
              <a:t>from </a:t>
            </a:r>
            <a:r>
              <a:rPr dirty="0" sz="2000" spc="5">
                <a:latin typeface="Arial"/>
                <a:cs typeface="Arial"/>
              </a:rPr>
              <a:t>the </a:t>
            </a:r>
            <a:r>
              <a:rPr dirty="0" sz="2000" spc="-20">
                <a:latin typeface="Arial"/>
                <a:cs typeface="Arial"/>
              </a:rPr>
              <a:t>initial  </a:t>
            </a:r>
            <a:r>
              <a:rPr dirty="0" sz="2000" spc="-15">
                <a:latin typeface="Arial"/>
                <a:cs typeface="Arial"/>
              </a:rPr>
              <a:t>depolarization </a:t>
            </a:r>
            <a:r>
              <a:rPr dirty="0" sz="2000" spc="-10">
                <a:latin typeface="Arial"/>
                <a:cs typeface="Arial"/>
              </a:rPr>
              <a:t>of </a:t>
            </a:r>
            <a:r>
              <a:rPr dirty="0" sz="2000">
                <a:latin typeface="Arial"/>
                <a:cs typeface="Arial"/>
              </a:rPr>
              <a:t>atria </a:t>
            </a:r>
            <a:r>
              <a:rPr dirty="0" sz="2000" spc="20">
                <a:latin typeface="Arial"/>
                <a:cs typeface="Arial"/>
              </a:rPr>
              <a:t>to </a:t>
            </a:r>
            <a:r>
              <a:rPr dirty="0" sz="2000" spc="5">
                <a:latin typeface="Arial"/>
                <a:cs typeface="Arial"/>
              </a:rPr>
              <a:t>the </a:t>
            </a:r>
            <a:r>
              <a:rPr dirty="0" sz="2000" spc="-20">
                <a:latin typeface="Arial"/>
                <a:cs typeface="Arial"/>
              </a:rPr>
              <a:t>initial  </a:t>
            </a:r>
            <a:r>
              <a:rPr dirty="0" sz="2000" spc="-15">
                <a:latin typeface="Arial"/>
                <a:cs typeface="Arial"/>
              </a:rPr>
              <a:t>depolarization </a:t>
            </a:r>
            <a:r>
              <a:rPr dirty="0" sz="2000" spc="-10">
                <a:latin typeface="Arial"/>
                <a:cs typeface="Arial"/>
              </a:rPr>
              <a:t>of</a:t>
            </a:r>
            <a:r>
              <a:rPr dirty="0" sz="2000" spc="12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ventricles.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04800" marR="5080" indent="-292100">
              <a:lnSpc>
                <a:spcPct val="100000"/>
              </a:lnSpc>
            </a:pPr>
            <a:r>
              <a:rPr dirty="0" sz="1900" spc="635">
                <a:solidFill>
                  <a:srgbClr val="8D1515"/>
                </a:solidFill>
                <a:latin typeface="Arial"/>
                <a:cs typeface="Arial"/>
              </a:rPr>
              <a:t>q </a:t>
            </a:r>
            <a:r>
              <a:rPr dirty="0" sz="2000" spc="-35">
                <a:latin typeface="Arial"/>
                <a:cs typeface="Arial"/>
              </a:rPr>
              <a:t>Time </a:t>
            </a:r>
            <a:r>
              <a:rPr dirty="0" sz="2000" spc="-10">
                <a:latin typeface="Arial"/>
                <a:cs typeface="Arial"/>
              </a:rPr>
              <a:t>period </a:t>
            </a:r>
            <a:r>
              <a:rPr dirty="0" sz="2000">
                <a:latin typeface="Arial"/>
                <a:cs typeface="Arial"/>
              </a:rPr>
              <a:t>measured </a:t>
            </a:r>
            <a:r>
              <a:rPr dirty="0" sz="2000" spc="10">
                <a:latin typeface="Arial"/>
                <a:cs typeface="Arial"/>
              </a:rPr>
              <a:t>from start </a:t>
            </a:r>
            <a:r>
              <a:rPr dirty="0" sz="2000" spc="-10">
                <a:latin typeface="Arial"/>
                <a:cs typeface="Arial"/>
              </a:rPr>
              <a:t>of </a:t>
            </a:r>
            <a:r>
              <a:rPr dirty="0" sz="2000" spc="-20">
                <a:latin typeface="Arial"/>
                <a:cs typeface="Arial"/>
              </a:rPr>
              <a:t>P-  </a:t>
            </a:r>
            <a:r>
              <a:rPr dirty="0" sz="2000" spc="-15">
                <a:latin typeface="Arial"/>
                <a:cs typeface="Arial"/>
              </a:rPr>
              <a:t>wave </a:t>
            </a:r>
            <a:r>
              <a:rPr dirty="0" sz="2000" spc="20">
                <a:latin typeface="Arial"/>
                <a:cs typeface="Arial"/>
              </a:rPr>
              <a:t>to </a:t>
            </a:r>
            <a:r>
              <a:rPr dirty="0" sz="2000" spc="10">
                <a:latin typeface="Arial"/>
                <a:cs typeface="Arial"/>
              </a:rPr>
              <a:t>start </a:t>
            </a:r>
            <a:r>
              <a:rPr dirty="0" sz="2000" spc="-10">
                <a:latin typeface="Arial"/>
                <a:cs typeface="Arial"/>
              </a:rPr>
              <a:t>of </a:t>
            </a:r>
            <a:r>
              <a:rPr dirty="0" sz="2000" spc="-5">
                <a:latin typeface="Arial"/>
                <a:cs typeface="Arial"/>
              </a:rPr>
              <a:t>QRS </a:t>
            </a:r>
            <a:r>
              <a:rPr dirty="0" sz="2000" spc="-10">
                <a:latin typeface="Arial"/>
                <a:cs typeface="Arial"/>
              </a:rPr>
              <a:t>complex; </a:t>
            </a:r>
            <a:r>
              <a:rPr dirty="0" sz="2000" spc="-15">
                <a:latin typeface="Arial"/>
                <a:cs typeface="Arial"/>
              </a:rPr>
              <a:t>Thus </a:t>
            </a:r>
            <a:r>
              <a:rPr dirty="0" sz="2000" spc="-5">
                <a:latin typeface="Arial"/>
                <a:cs typeface="Arial"/>
              </a:rPr>
              <a:t>P-R  interval </a:t>
            </a:r>
            <a:r>
              <a:rPr dirty="0" sz="2000" spc="-20">
                <a:latin typeface="Arial"/>
                <a:cs typeface="Arial"/>
              </a:rPr>
              <a:t>includes P- </a:t>
            </a:r>
            <a:r>
              <a:rPr dirty="0" sz="2000" spc="-15">
                <a:latin typeface="Arial"/>
                <a:cs typeface="Arial"/>
              </a:rPr>
              <a:t>wave </a:t>
            </a:r>
            <a:r>
              <a:rPr dirty="0" sz="2000">
                <a:latin typeface="Arial"/>
                <a:cs typeface="Arial"/>
              </a:rPr>
              <a:t>&amp; </a:t>
            </a:r>
            <a:r>
              <a:rPr dirty="0" sz="2000" spc="-20">
                <a:latin typeface="Arial"/>
                <a:cs typeface="Arial"/>
              </a:rPr>
              <a:t>PR</a:t>
            </a:r>
            <a:r>
              <a:rPr dirty="0" sz="2000" spc="26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segment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1900" spc="635">
                <a:solidFill>
                  <a:srgbClr val="8D1515"/>
                </a:solidFill>
                <a:latin typeface="Arial"/>
                <a:cs typeface="Arial"/>
              </a:rPr>
              <a:t>q</a:t>
            </a:r>
            <a:r>
              <a:rPr dirty="0" sz="1900" spc="-55">
                <a:solidFill>
                  <a:srgbClr val="8D1515"/>
                </a:solidFill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P-R interval range </a:t>
            </a:r>
            <a:r>
              <a:rPr dirty="0" sz="2000">
                <a:latin typeface="Arial"/>
                <a:cs typeface="Arial"/>
              </a:rPr>
              <a:t>= </a:t>
            </a:r>
            <a:r>
              <a:rPr dirty="0" sz="2000" spc="5">
                <a:latin typeface="Arial"/>
                <a:cs typeface="Arial"/>
              </a:rPr>
              <a:t>0.12-0.2 </a:t>
            </a:r>
            <a:r>
              <a:rPr dirty="0" sz="2000" spc="-5">
                <a:latin typeface="Arial"/>
                <a:cs typeface="Arial"/>
              </a:rPr>
              <a:t>sec.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04800" marR="123189" indent="-292100">
              <a:lnSpc>
                <a:spcPct val="100000"/>
              </a:lnSpc>
            </a:pPr>
            <a:r>
              <a:rPr dirty="0" sz="1900" spc="635">
                <a:solidFill>
                  <a:srgbClr val="8D1515"/>
                </a:solidFill>
                <a:latin typeface="Arial"/>
                <a:cs typeface="Arial"/>
              </a:rPr>
              <a:t>q </a:t>
            </a:r>
            <a:r>
              <a:rPr dirty="0" sz="2000" spc="-20">
                <a:latin typeface="Arial"/>
                <a:cs typeface="Arial"/>
              </a:rPr>
              <a:t>An </a:t>
            </a:r>
            <a:r>
              <a:rPr dirty="0" sz="2000" spc="-10">
                <a:latin typeface="Arial"/>
                <a:cs typeface="Arial"/>
              </a:rPr>
              <a:t>increase </a:t>
            </a:r>
            <a:r>
              <a:rPr dirty="0" sz="2000" spc="-25">
                <a:latin typeface="Arial"/>
                <a:cs typeface="Arial"/>
              </a:rPr>
              <a:t>in </a:t>
            </a:r>
            <a:r>
              <a:rPr dirty="0" sz="2000" spc="-10">
                <a:latin typeface="Arial"/>
                <a:cs typeface="Arial"/>
              </a:rPr>
              <a:t>conduction velocity  </a:t>
            </a:r>
            <a:r>
              <a:rPr dirty="0" sz="2000">
                <a:latin typeface="Arial"/>
                <a:cs typeface="Arial"/>
              </a:rPr>
              <a:t>through </a:t>
            </a:r>
            <a:r>
              <a:rPr dirty="0" sz="2000" spc="-70">
                <a:latin typeface="Arial"/>
                <a:cs typeface="Arial"/>
              </a:rPr>
              <a:t>AV </a:t>
            </a:r>
            <a:r>
              <a:rPr dirty="0" sz="2000" spc="-15">
                <a:latin typeface="Arial"/>
                <a:cs typeface="Arial"/>
              </a:rPr>
              <a:t>node </a:t>
            </a:r>
            <a:r>
              <a:rPr dirty="0" sz="2000" spc="-35">
                <a:latin typeface="Arial"/>
                <a:cs typeface="Arial"/>
              </a:rPr>
              <a:t>will </a:t>
            </a:r>
            <a:r>
              <a:rPr dirty="0" sz="2000" spc="-5">
                <a:latin typeface="Arial"/>
                <a:cs typeface="Arial"/>
              </a:rPr>
              <a:t>decrease P-R  interval </a:t>
            </a:r>
            <a:r>
              <a:rPr dirty="0" sz="2000">
                <a:latin typeface="Arial"/>
                <a:cs typeface="Arial"/>
              </a:rPr>
              <a:t>(sympathetic </a:t>
            </a:r>
            <a:r>
              <a:rPr dirty="0" sz="2000" spc="-10">
                <a:latin typeface="Arial"/>
                <a:cs typeface="Arial"/>
              </a:rPr>
              <a:t>stimulation) </a:t>
            </a:r>
            <a:r>
              <a:rPr dirty="0" sz="2000">
                <a:latin typeface="Arial"/>
                <a:cs typeface="Arial"/>
              </a:rPr>
              <a:t>&amp; </a:t>
            </a:r>
            <a:r>
              <a:rPr dirty="0" sz="2000" spc="-15">
                <a:latin typeface="Arial"/>
                <a:cs typeface="Arial"/>
              </a:rPr>
              <a:t>vice  </a:t>
            </a:r>
            <a:r>
              <a:rPr dirty="0" sz="2000">
                <a:latin typeface="Arial"/>
                <a:cs typeface="Arial"/>
              </a:rPr>
              <a:t>versa.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511800" y="1701800"/>
            <a:ext cx="3594100" cy="3962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63600" y="825500"/>
            <a:ext cx="29718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112004" y="953160"/>
            <a:ext cx="2436495" cy="500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5"/>
              <a:t>PR</a:t>
            </a:r>
            <a:r>
              <a:rPr dirty="0" spc="-75"/>
              <a:t> </a:t>
            </a:r>
            <a:r>
              <a:rPr dirty="0" spc="-5"/>
              <a:t>segment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67379" y="2393772"/>
            <a:ext cx="4319905" cy="3032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5080" indent="-292100">
              <a:lnSpc>
                <a:spcPct val="100000"/>
              </a:lnSpc>
            </a:pPr>
            <a:r>
              <a:rPr dirty="0" sz="1900" spc="635">
                <a:solidFill>
                  <a:srgbClr val="8D1515"/>
                </a:solidFill>
                <a:latin typeface="Arial"/>
                <a:cs typeface="Arial"/>
              </a:rPr>
              <a:t>q </a:t>
            </a:r>
            <a:r>
              <a:rPr dirty="0" sz="2000" spc="-20">
                <a:latin typeface="Arial"/>
                <a:cs typeface="Arial"/>
              </a:rPr>
              <a:t>P- </a:t>
            </a:r>
            <a:r>
              <a:rPr dirty="0" sz="2000" spc="-15">
                <a:latin typeface="Arial"/>
                <a:cs typeface="Arial"/>
              </a:rPr>
              <a:t>wave </a:t>
            </a:r>
            <a:r>
              <a:rPr dirty="0" sz="2000" spc="-25">
                <a:latin typeface="Arial"/>
                <a:cs typeface="Arial"/>
              </a:rPr>
              <a:t>is </a:t>
            </a:r>
            <a:r>
              <a:rPr dirty="0" sz="2000" spc="-20">
                <a:latin typeface="Arial"/>
                <a:cs typeface="Arial"/>
              </a:rPr>
              <a:t>followed </a:t>
            </a:r>
            <a:r>
              <a:rPr dirty="0" sz="2000" spc="-10">
                <a:latin typeface="Arial"/>
                <a:cs typeface="Arial"/>
              </a:rPr>
              <a:t>by brief  isoelectric </a:t>
            </a:r>
            <a:r>
              <a:rPr dirty="0" sz="2000" spc="5">
                <a:latin typeface="Arial"/>
                <a:cs typeface="Arial"/>
              </a:rPr>
              <a:t>(zero </a:t>
            </a:r>
            <a:r>
              <a:rPr dirty="0" sz="2000" spc="-10">
                <a:latin typeface="Arial"/>
                <a:cs typeface="Arial"/>
              </a:rPr>
              <a:t>voltage) </a:t>
            </a:r>
            <a:r>
              <a:rPr dirty="0" sz="2000" spc="-5">
                <a:latin typeface="Arial"/>
                <a:cs typeface="Arial"/>
              </a:rPr>
              <a:t>flat portion  </a:t>
            </a:r>
            <a:r>
              <a:rPr dirty="0" sz="2000" spc="-10">
                <a:latin typeface="Arial"/>
                <a:cs typeface="Arial"/>
              </a:rPr>
              <a:t>of </a:t>
            </a:r>
            <a:r>
              <a:rPr dirty="0" sz="2000" spc="-30">
                <a:latin typeface="Arial"/>
                <a:cs typeface="Arial"/>
              </a:rPr>
              <a:t>ECG </a:t>
            </a:r>
            <a:r>
              <a:rPr dirty="0" sz="2000">
                <a:latin typeface="Arial"/>
                <a:cs typeface="Arial"/>
              </a:rPr>
              <a:t>that </a:t>
            </a:r>
            <a:r>
              <a:rPr dirty="0" sz="2000" spc="-5">
                <a:latin typeface="Arial"/>
                <a:cs typeface="Arial"/>
              </a:rPr>
              <a:t>corresponds </a:t>
            </a:r>
            <a:r>
              <a:rPr dirty="0" sz="2000" spc="20">
                <a:latin typeface="Arial"/>
                <a:cs typeface="Arial"/>
              </a:rPr>
              <a:t>to </a:t>
            </a:r>
            <a:r>
              <a:rPr dirty="0" sz="2000" spc="-90">
                <a:latin typeface="Arial"/>
                <a:cs typeface="Arial"/>
              </a:rPr>
              <a:t>AV-  </a:t>
            </a:r>
            <a:r>
              <a:rPr dirty="0" sz="2000" spc="-15">
                <a:latin typeface="Arial"/>
                <a:cs typeface="Arial"/>
              </a:rPr>
              <a:t>node </a:t>
            </a:r>
            <a:r>
              <a:rPr dirty="0" sz="2000" spc="-10">
                <a:latin typeface="Arial"/>
                <a:cs typeface="Arial"/>
              </a:rPr>
              <a:t>conduction </a:t>
            </a:r>
            <a:r>
              <a:rPr dirty="0" sz="2000" spc="844">
                <a:latin typeface="Arial"/>
                <a:cs typeface="Arial"/>
              </a:rPr>
              <a:t>à</a:t>
            </a:r>
            <a:r>
              <a:rPr dirty="0" sz="2000" spc="140">
                <a:latin typeface="Arial"/>
                <a:cs typeface="Arial"/>
              </a:rPr>
              <a:t> </a:t>
            </a:r>
            <a:r>
              <a:rPr dirty="0" sz="2000" spc="-20">
                <a:latin typeface="Arial"/>
                <a:cs typeface="Arial"/>
              </a:rPr>
              <a:t>PR </a:t>
            </a:r>
            <a:r>
              <a:rPr dirty="0" sz="2000">
                <a:latin typeface="Arial"/>
                <a:cs typeface="Arial"/>
              </a:rPr>
              <a:t>segment.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>
              <a:latin typeface="Times New Roman"/>
              <a:cs typeface="Times New Roman"/>
            </a:endParaRPr>
          </a:p>
          <a:p>
            <a:pPr marL="304800" marR="429895" indent="-292100">
              <a:lnSpc>
                <a:spcPct val="100000"/>
              </a:lnSpc>
            </a:pPr>
            <a:r>
              <a:rPr dirty="0" sz="1900" spc="635">
                <a:solidFill>
                  <a:srgbClr val="8D1515"/>
                </a:solidFill>
                <a:latin typeface="Arial"/>
                <a:cs typeface="Arial"/>
              </a:rPr>
              <a:t>q </a:t>
            </a:r>
            <a:r>
              <a:rPr dirty="0" sz="2000" spc="-25">
                <a:latin typeface="Arial"/>
                <a:cs typeface="Arial"/>
              </a:rPr>
              <a:t>This </a:t>
            </a:r>
            <a:r>
              <a:rPr dirty="0" sz="2000" spc="-5">
                <a:latin typeface="Arial"/>
                <a:cs typeface="Arial"/>
              </a:rPr>
              <a:t>segment correlates </a:t>
            </a:r>
            <a:r>
              <a:rPr dirty="0" sz="2000" spc="-15">
                <a:latin typeface="Arial"/>
                <a:cs typeface="Arial"/>
              </a:rPr>
              <a:t>with  </a:t>
            </a:r>
            <a:r>
              <a:rPr dirty="0" sz="2000" spc="-10">
                <a:latin typeface="Arial"/>
                <a:cs typeface="Arial"/>
              </a:rPr>
              <a:t>conduction </a:t>
            </a:r>
            <a:r>
              <a:rPr dirty="0" sz="2000" spc="5">
                <a:latin typeface="Arial"/>
                <a:cs typeface="Arial"/>
              </a:rPr>
              <a:t>time </a:t>
            </a:r>
            <a:r>
              <a:rPr dirty="0" sz="2000">
                <a:latin typeface="Arial"/>
                <a:cs typeface="Arial"/>
              </a:rPr>
              <a:t>through </a:t>
            </a:r>
            <a:r>
              <a:rPr dirty="0" sz="2000" spc="5">
                <a:latin typeface="Arial"/>
                <a:cs typeface="Arial"/>
              </a:rPr>
              <a:t>the</a:t>
            </a:r>
            <a:r>
              <a:rPr dirty="0" sz="2000" spc="-229">
                <a:latin typeface="Arial"/>
                <a:cs typeface="Arial"/>
              </a:rPr>
              <a:t> </a:t>
            </a:r>
            <a:r>
              <a:rPr dirty="0" sz="2000" spc="-90">
                <a:latin typeface="Arial"/>
                <a:cs typeface="Arial"/>
              </a:rPr>
              <a:t>AV-  </a:t>
            </a:r>
            <a:r>
              <a:rPr dirty="0" sz="2000" spc="-15">
                <a:latin typeface="Arial"/>
                <a:cs typeface="Arial"/>
              </a:rPr>
              <a:t>node </a:t>
            </a:r>
            <a:r>
              <a:rPr dirty="0" sz="2000">
                <a:latin typeface="Arial"/>
                <a:cs typeface="Arial"/>
              </a:rPr>
              <a:t>&amp; </a:t>
            </a:r>
            <a:r>
              <a:rPr dirty="0" sz="2000" spc="-70">
                <a:latin typeface="Arial"/>
                <a:cs typeface="Arial"/>
              </a:rPr>
              <a:t>AV </a:t>
            </a:r>
            <a:r>
              <a:rPr dirty="0" sz="2000" spc="-20">
                <a:latin typeface="Arial"/>
                <a:cs typeface="Arial"/>
              </a:rPr>
              <a:t>bundle </a:t>
            </a:r>
            <a:r>
              <a:rPr dirty="0" sz="2000" spc="-10">
                <a:latin typeface="Arial"/>
                <a:cs typeface="Arial"/>
              </a:rPr>
              <a:t>or </a:t>
            </a:r>
            <a:r>
              <a:rPr dirty="0" sz="2000" spc="-70">
                <a:latin typeface="Arial"/>
                <a:cs typeface="Arial"/>
              </a:rPr>
              <a:t>AV </a:t>
            </a:r>
            <a:r>
              <a:rPr dirty="0" sz="2000" spc="-15">
                <a:latin typeface="Arial"/>
                <a:cs typeface="Arial"/>
              </a:rPr>
              <a:t>nodal  </a:t>
            </a:r>
            <a:r>
              <a:rPr dirty="0" sz="2000" spc="-20">
                <a:latin typeface="Arial"/>
                <a:cs typeface="Arial"/>
              </a:rPr>
              <a:t>delay </a:t>
            </a:r>
            <a:r>
              <a:rPr dirty="0" sz="2000">
                <a:latin typeface="Arial"/>
                <a:cs typeface="Arial"/>
              </a:rPr>
              <a:t>= 0.13</a:t>
            </a:r>
            <a:r>
              <a:rPr dirty="0" sz="2000" spc="-1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sec.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245100" y="4140200"/>
            <a:ext cx="3860800" cy="2235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219700" y="1346200"/>
            <a:ext cx="3886200" cy="2654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20800" y="355600"/>
            <a:ext cx="2921000" cy="92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71307" y="490372"/>
            <a:ext cx="2385695" cy="500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15"/>
              <a:t>ST</a:t>
            </a:r>
            <a:r>
              <a:rPr dirty="0" spc="-125"/>
              <a:t> </a:t>
            </a:r>
            <a:r>
              <a:rPr dirty="0" spc="-5"/>
              <a:t>segment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4412" y="1476379"/>
            <a:ext cx="4473575" cy="31915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165" marR="5080" indent="-292100">
              <a:lnSpc>
                <a:spcPct val="100400"/>
              </a:lnSpc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 </a:t>
            </a:r>
            <a:r>
              <a:rPr dirty="0" sz="2200" spc="-15">
                <a:latin typeface="Arial"/>
                <a:cs typeface="Arial"/>
              </a:rPr>
              <a:t>Isoelectric </a:t>
            </a:r>
            <a:r>
              <a:rPr dirty="0" sz="2200" spc="-20">
                <a:latin typeface="Arial"/>
                <a:cs typeface="Arial"/>
              </a:rPr>
              <a:t>segment </a:t>
            </a:r>
            <a:r>
              <a:rPr dirty="0" sz="2200" spc="-5">
                <a:latin typeface="Arial"/>
                <a:cs typeface="Arial"/>
              </a:rPr>
              <a:t>follows </a:t>
            </a:r>
            <a:r>
              <a:rPr dirty="0" sz="2200" spc="-15">
                <a:latin typeface="Arial"/>
                <a:cs typeface="Arial"/>
              </a:rPr>
              <a:t>the  </a:t>
            </a:r>
            <a:r>
              <a:rPr dirty="0" sz="2200" spc="-5">
                <a:latin typeface="Arial"/>
                <a:cs typeface="Arial"/>
              </a:rPr>
              <a:t>QRS </a:t>
            </a:r>
            <a:r>
              <a:rPr dirty="0" sz="2200" spc="-15">
                <a:latin typeface="Arial"/>
                <a:cs typeface="Arial"/>
              </a:rPr>
              <a:t>complex, </a:t>
            </a:r>
            <a:r>
              <a:rPr dirty="0" sz="2200" spc="-10">
                <a:latin typeface="Arial"/>
                <a:cs typeface="Arial"/>
              </a:rPr>
              <a:t>showing </a:t>
            </a:r>
            <a:r>
              <a:rPr dirty="0" sz="2200" spc="-20">
                <a:latin typeface="Arial"/>
                <a:cs typeface="Arial"/>
              </a:rPr>
              <a:t>that there  </a:t>
            </a:r>
            <a:r>
              <a:rPr dirty="0" sz="2200" spc="5">
                <a:latin typeface="Arial"/>
                <a:cs typeface="Arial"/>
              </a:rPr>
              <a:t>is </a:t>
            </a:r>
            <a:r>
              <a:rPr dirty="0" sz="2200" spc="-15">
                <a:latin typeface="Arial"/>
                <a:cs typeface="Arial"/>
              </a:rPr>
              <a:t>no </a:t>
            </a:r>
            <a:r>
              <a:rPr dirty="0" sz="2200" spc="-20">
                <a:latin typeface="Arial"/>
                <a:cs typeface="Arial"/>
              </a:rPr>
              <a:t>potential difference</a:t>
            </a:r>
            <a:r>
              <a:rPr dirty="0" sz="2200" spc="229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between</a:t>
            </a:r>
            <a:endParaRPr sz="2200">
              <a:latin typeface="Arial"/>
              <a:cs typeface="Arial"/>
            </a:endParaRPr>
          </a:p>
          <a:p>
            <a:pPr marL="304165" marR="731520">
              <a:lnSpc>
                <a:spcPts val="2600"/>
              </a:lnSpc>
              <a:spcBef>
                <a:spcPts val="180"/>
              </a:spcBef>
            </a:pPr>
            <a:r>
              <a:rPr dirty="0" sz="2200" spc="-25">
                <a:latin typeface="Arial"/>
                <a:cs typeface="Arial"/>
              </a:rPr>
              <a:t>areas </a:t>
            </a:r>
            <a:r>
              <a:rPr dirty="0" sz="2200" spc="-15">
                <a:latin typeface="Arial"/>
                <a:cs typeface="Arial"/>
              </a:rPr>
              <a:t>of </a:t>
            </a:r>
            <a:r>
              <a:rPr dirty="0" sz="2200" spc="-20">
                <a:latin typeface="Arial"/>
                <a:cs typeface="Arial"/>
              </a:rPr>
              <a:t>myocardium </a:t>
            </a:r>
            <a:r>
              <a:rPr dirty="0" sz="2200" spc="-15">
                <a:latin typeface="Arial"/>
                <a:cs typeface="Arial"/>
              </a:rPr>
              <a:t>at </a:t>
            </a:r>
            <a:r>
              <a:rPr dirty="0" sz="2200" spc="-10">
                <a:latin typeface="Arial"/>
                <a:cs typeface="Arial"/>
              </a:rPr>
              <a:t>this  </a:t>
            </a:r>
            <a:r>
              <a:rPr dirty="0" sz="2200" spc="-15">
                <a:latin typeface="Arial"/>
                <a:cs typeface="Arial"/>
              </a:rPr>
              <a:t>stage.</a:t>
            </a:r>
            <a:endParaRPr sz="2200">
              <a:latin typeface="Arial"/>
              <a:cs typeface="Arial"/>
            </a:endParaRPr>
          </a:p>
          <a:p>
            <a:pPr marL="304165" marR="17145" indent="-292100">
              <a:lnSpc>
                <a:spcPct val="101000"/>
              </a:lnSpc>
              <a:spcBef>
                <a:spcPts val="1050"/>
              </a:spcBef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 </a:t>
            </a:r>
            <a:r>
              <a:rPr dirty="0" sz="2200" spc="15">
                <a:latin typeface="Arial"/>
                <a:cs typeface="Arial"/>
              </a:rPr>
              <a:t>At </a:t>
            </a:r>
            <a:r>
              <a:rPr dirty="0" sz="2200" spc="-10">
                <a:latin typeface="Arial"/>
                <a:cs typeface="Arial"/>
              </a:rPr>
              <a:t>this </a:t>
            </a:r>
            <a:r>
              <a:rPr dirty="0" sz="2200" spc="-15">
                <a:latin typeface="Arial"/>
                <a:cs typeface="Arial"/>
              </a:rPr>
              <a:t>time, </a:t>
            </a:r>
            <a:r>
              <a:rPr dirty="0" sz="2200" spc="-20">
                <a:latin typeface="Arial"/>
                <a:cs typeface="Arial"/>
              </a:rPr>
              <a:t>both </a:t>
            </a:r>
            <a:r>
              <a:rPr dirty="0" sz="2200" spc="-15">
                <a:latin typeface="Arial"/>
                <a:cs typeface="Arial"/>
              </a:rPr>
              <a:t>ventricles  depolarized </a:t>
            </a:r>
            <a:r>
              <a:rPr dirty="0" sz="2200">
                <a:latin typeface="Arial"/>
                <a:cs typeface="Arial"/>
              </a:rPr>
              <a:t>&amp; </a:t>
            </a:r>
            <a:r>
              <a:rPr dirty="0" sz="2200" spc="-20">
                <a:latin typeface="Arial"/>
                <a:cs typeface="Arial"/>
              </a:rPr>
              <a:t>roughly  corresponds </a:t>
            </a:r>
            <a:r>
              <a:rPr dirty="0" sz="2200" spc="-10">
                <a:latin typeface="Arial"/>
                <a:cs typeface="Arial"/>
              </a:rPr>
              <a:t>to </a:t>
            </a:r>
            <a:r>
              <a:rPr dirty="0" sz="2200" spc="-15">
                <a:latin typeface="Arial"/>
                <a:cs typeface="Arial"/>
              </a:rPr>
              <a:t>the plateau phase  of the ventricular </a:t>
            </a:r>
            <a:r>
              <a:rPr dirty="0" sz="2200" spc="-10">
                <a:latin typeface="Arial"/>
                <a:cs typeface="Arial"/>
              </a:rPr>
              <a:t>action</a:t>
            </a:r>
            <a:r>
              <a:rPr dirty="0" sz="2200" spc="27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potential.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74412" y="5286380"/>
            <a:ext cx="4295775" cy="10198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165" marR="5080" indent="-292100">
              <a:lnSpc>
                <a:spcPct val="100400"/>
              </a:lnSpc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 </a:t>
            </a:r>
            <a:r>
              <a:rPr dirty="0" sz="2200" b="1">
                <a:latin typeface="Arial"/>
                <a:cs typeface="Arial"/>
              </a:rPr>
              <a:t>J </a:t>
            </a:r>
            <a:r>
              <a:rPr dirty="0" sz="2200" spc="-35" b="1">
                <a:latin typeface="Arial"/>
                <a:cs typeface="Arial"/>
              </a:rPr>
              <a:t>point: </a:t>
            </a:r>
            <a:r>
              <a:rPr dirty="0" sz="2200" spc="-15">
                <a:latin typeface="Arial"/>
                <a:cs typeface="Arial"/>
              </a:rPr>
              <a:t>at </a:t>
            </a:r>
            <a:r>
              <a:rPr dirty="0" sz="2200" spc="-20">
                <a:latin typeface="Arial"/>
                <a:cs typeface="Arial"/>
              </a:rPr>
              <a:t>end </a:t>
            </a:r>
            <a:r>
              <a:rPr dirty="0" sz="2200" spc="-15">
                <a:latin typeface="Arial"/>
                <a:cs typeface="Arial"/>
              </a:rPr>
              <a:t>of </a:t>
            </a:r>
            <a:r>
              <a:rPr dirty="0" sz="2200" spc="5">
                <a:latin typeface="Arial"/>
                <a:cs typeface="Arial"/>
              </a:rPr>
              <a:t>QRS, </a:t>
            </a:r>
            <a:r>
              <a:rPr dirty="0" sz="2200" spc="-15">
                <a:latin typeface="Arial"/>
                <a:cs typeface="Arial"/>
              </a:rPr>
              <a:t>zero  </a:t>
            </a:r>
            <a:r>
              <a:rPr dirty="0" sz="2200" spc="-25">
                <a:latin typeface="Arial"/>
                <a:cs typeface="Arial"/>
              </a:rPr>
              <a:t>reference </a:t>
            </a:r>
            <a:r>
              <a:rPr dirty="0" sz="2200" spc="-20">
                <a:latin typeface="Arial"/>
                <a:cs typeface="Arial"/>
              </a:rPr>
              <a:t>potential </a:t>
            </a:r>
            <a:r>
              <a:rPr dirty="0" sz="2200" spc="-15">
                <a:latin typeface="Arial"/>
                <a:cs typeface="Arial"/>
              </a:rPr>
              <a:t>for </a:t>
            </a:r>
            <a:r>
              <a:rPr dirty="0" sz="2200" spc="-10">
                <a:latin typeface="Arial"/>
                <a:cs typeface="Arial"/>
              </a:rPr>
              <a:t>analyzing  </a:t>
            </a:r>
            <a:r>
              <a:rPr dirty="0" sz="2200" spc="-25">
                <a:latin typeface="Arial"/>
                <a:cs typeface="Arial"/>
              </a:rPr>
              <a:t>current </a:t>
            </a:r>
            <a:r>
              <a:rPr dirty="0" sz="2200" spc="-15">
                <a:latin typeface="Arial"/>
                <a:cs typeface="Arial"/>
              </a:rPr>
              <a:t>of</a:t>
            </a:r>
            <a:r>
              <a:rPr dirty="0" sz="2200" spc="125">
                <a:latin typeface="Arial"/>
                <a:cs typeface="Arial"/>
              </a:rPr>
              <a:t> </a:t>
            </a:r>
            <a:r>
              <a:rPr dirty="0" sz="2200" spc="-40">
                <a:latin typeface="Arial"/>
                <a:cs typeface="Arial"/>
              </a:rPr>
              <a:t>injury.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5143500" y="3911600"/>
            <a:ext cx="3822700" cy="2413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143500" y="1028702"/>
            <a:ext cx="3822700" cy="218439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550150" y="3359150"/>
            <a:ext cx="838200" cy="368300"/>
          </a:xfrm>
          <a:custGeom>
            <a:avLst/>
            <a:gdLst/>
            <a:ahLst/>
            <a:cxnLst/>
            <a:rect l="l" t="t" r="r" b="b"/>
            <a:pathLst>
              <a:path w="838200" h="368300">
                <a:moveTo>
                  <a:pt x="0" y="0"/>
                </a:moveTo>
                <a:lnTo>
                  <a:pt x="838200" y="0"/>
                </a:lnTo>
                <a:lnTo>
                  <a:pt x="838200" y="368300"/>
                </a:lnTo>
                <a:lnTo>
                  <a:pt x="0" y="3683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7647940" y="3380168"/>
            <a:ext cx="668655" cy="2952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b="1">
                <a:solidFill>
                  <a:srgbClr val="FF0000"/>
                </a:solidFill>
                <a:latin typeface="Garamond"/>
                <a:cs typeface="Garamond"/>
              </a:rPr>
              <a:t>J</a:t>
            </a:r>
            <a:r>
              <a:rPr dirty="0" sz="1800" spc="-120" b="1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dirty="0" sz="1800" spc="-10" b="1">
                <a:solidFill>
                  <a:srgbClr val="FF0000"/>
                </a:solidFill>
                <a:latin typeface="Garamond"/>
                <a:cs typeface="Garamond"/>
              </a:rPr>
              <a:t>point</a:t>
            </a:r>
            <a:endParaRPr sz="1800">
              <a:latin typeface="Garamond"/>
              <a:cs typeface="Garamond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985000" y="3378200"/>
            <a:ext cx="901700" cy="1016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7008888" y="2412784"/>
            <a:ext cx="739775" cy="859155"/>
          </a:xfrm>
          <a:custGeom>
            <a:avLst/>
            <a:gdLst/>
            <a:ahLst/>
            <a:cxnLst/>
            <a:rect l="l" t="t" r="r" b="b"/>
            <a:pathLst>
              <a:path w="739775" h="859154">
                <a:moveTo>
                  <a:pt x="637324" y="796404"/>
                </a:moveTo>
                <a:lnTo>
                  <a:pt x="630085" y="799909"/>
                </a:lnTo>
                <a:lnTo>
                  <a:pt x="625487" y="813168"/>
                </a:lnTo>
                <a:lnTo>
                  <a:pt x="628992" y="820407"/>
                </a:lnTo>
                <a:lnTo>
                  <a:pt x="739533" y="858748"/>
                </a:lnTo>
                <a:lnTo>
                  <a:pt x="731031" y="812215"/>
                </a:lnTo>
                <a:lnTo>
                  <a:pt x="682917" y="812215"/>
                </a:lnTo>
                <a:lnTo>
                  <a:pt x="637324" y="796404"/>
                </a:lnTo>
                <a:close/>
              </a:path>
              <a:path w="739775" h="859154">
                <a:moveTo>
                  <a:pt x="11938" y="0"/>
                </a:moveTo>
                <a:lnTo>
                  <a:pt x="8610" y="990"/>
                </a:lnTo>
                <a:lnTo>
                  <a:pt x="622" y="7835"/>
                </a:lnTo>
                <a:lnTo>
                  <a:pt x="0" y="15862"/>
                </a:lnTo>
                <a:lnTo>
                  <a:pt x="682917" y="812215"/>
                </a:lnTo>
                <a:lnTo>
                  <a:pt x="731031" y="812215"/>
                </a:lnTo>
                <a:lnTo>
                  <a:pt x="728009" y="795680"/>
                </a:lnTo>
                <a:lnTo>
                  <a:pt x="702195" y="795680"/>
                </a:lnTo>
                <a:lnTo>
                  <a:pt x="21564" y="1981"/>
                </a:lnTo>
                <a:lnTo>
                  <a:pt x="18427" y="508"/>
                </a:lnTo>
                <a:lnTo>
                  <a:pt x="11938" y="0"/>
                </a:lnTo>
                <a:close/>
              </a:path>
              <a:path w="739775" h="859154">
                <a:moveTo>
                  <a:pt x="711885" y="739076"/>
                </a:moveTo>
                <a:lnTo>
                  <a:pt x="698093" y="741603"/>
                </a:lnTo>
                <a:lnTo>
                  <a:pt x="693521" y="748207"/>
                </a:lnTo>
                <a:lnTo>
                  <a:pt x="702195" y="795680"/>
                </a:lnTo>
                <a:lnTo>
                  <a:pt x="728009" y="795680"/>
                </a:lnTo>
                <a:lnTo>
                  <a:pt x="718502" y="743648"/>
                </a:lnTo>
                <a:lnTo>
                  <a:pt x="711885" y="739076"/>
                </a:lnTo>
                <a:close/>
              </a:path>
            </a:pathLst>
          </a:custGeom>
          <a:solidFill>
            <a:srgbClr val="EAAC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62000" y="1384300"/>
            <a:ext cx="8763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079500" y="1384300"/>
            <a:ext cx="660400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181100" y="1384300"/>
            <a:ext cx="939800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562100" y="1384300"/>
            <a:ext cx="2209800" cy="914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015001" y="1509090"/>
            <a:ext cx="2472690" cy="500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40"/>
              <a:t>Q-T</a:t>
            </a:r>
            <a:r>
              <a:rPr dirty="0" spc="-110"/>
              <a:t> </a:t>
            </a:r>
            <a:r>
              <a:rPr dirty="0" spc="-30"/>
              <a:t>interval</a:t>
            </a:r>
          </a:p>
        </p:txBody>
      </p:sp>
      <p:sp>
        <p:nvSpPr>
          <p:cNvPr id="13" name="object 13"/>
          <p:cNvSpPr/>
          <p:nvPr/>
        </p:nvSpPr>
        <p:spPr>
          <a:xfrm>
            <a:off x="2717800" y="5562600"/>
            <a:ext cx="2540000" cy="647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839152" y="3742344"/>
            <a:ext cx="7743190" cy="22580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19100" marR="5080" indent="-406400">
              <a:lnSpc>
                <a:spcPct val="102299"/>
              </a:lnSpc>
              <a:tabLst>
                <a:tab pos="418465" algn="l"/>
              </a:tabLst>
            </a:pPr>
            <a:r>
              <a:rPr dirty="0" sz="1900" spc="635">
                <a:solidFill>
                  <a:srgbClr val="8F3406"/>
                </a:solidFill>
                <a:latin typeface="Arial"/>
                <a:cs typeface="Arial"/>
              </a:rPr>
              <a:t>q	</a:t>
            </a:r>
            <a:r>
              <a:rPr dirty="0" sz="2200" spc="-25">
                <a:latin typeface="Arial"/>
                <a:cs typeface="Arial"/>
              </a:rPr>
              <a:t>The </a:t>
            </a:r>
            <a:r>
              <a:rPr dirty="0" sz="2200" spc="-20">
                <a:latin typeface="Arial"/>
                <a:cs typeface="Arial"/>
              </a:rPr>
              <a:t>Q-T </a:t>
            </a:r>
            <a:r>
              <a:rPr dirty="0" sz="2200" spc="-15">
                <a:latin typeface="Arial"/>
                <a:cs typeface="Arial"/>
              </a:rPr>
              <a:t>interval </a:t>
            </a:r>
            <a:r>
              <a:rPr dirty="0" sz="2200" spc="-10">
                <a:latin typeface="Arial"/>
                <a:cs typeface="Arial"/>
              </a:rPr>
              <a:t>includes </a:t>
            </a:r>
            <a:r>
              <a:rPr dirty="0" sz="2200" spc="-15">
                <a:latin typeface="Arial"/>
                <a:cs typeface="Arial"/>
              </a:rPr>
              <a:t>the </a:t>
            </a:r>
            <a:r>
              <a:rPr dirty="0" sz="2200" spc="-5">
                <a:latin typeface="Arial"/>
                <a:cs typeface="Arial"/>
              </a:rPr>
              <a:t>QRS </a:t>
            </a:r>
            <a:r>
              <a:rPr dirty="0" sz="2200" spc="-15">
                <a:latin typeface="Arial"/>
                <a:cs typeface="Arial"/>
              </a:rPr>
              <a:t>complex, </a:t>
            </a:r>
            <a:r>
              <a:rPr dirty="0" sz="2200" spc="15">
                <a:latin typeface="Arial"/>
                <a:cs typeface="Arial"/>
              </a:rPr>
              <a:t>ST</a:t>
            </a:r>
            <a:r>
              <a:rPr dirty="0" sz="2200" spc="36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segment</a:t>
            </a:r>
            <a:r>
              <a:rPr dirty="0" sz="2200" spc="165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&amp;  </a:t>
            </a:r>
            <a:r>
              <a:rPr dirty="0" sz="2200" spc="-75">
                <a:latin typeface="Arial"/>
                <a:cs typeface="Arial"/>
              </a:rPr>
              <a:t>T-</a:t>
            </a:r>
            <a:r>
              <a:rPr dirty="0" sz="2200" spc="-3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wave.</a:t>
            </a:r>
            <a:endParaRPr sz="2200">
              <a:latin typeface="Arial"/>
              <a:cs typeface="Arial"/>
            </a:endParaRPr>
          </a:p>
          <a:p>
            <a:pPr marL="419100" marR="347980" indent="-406400">
              <a:lnSpc>
                <a:spcPct val="102299"/>
              </a:lnSpc>
              <a:spcBef>
                <a:spcPts val="500"/>
              </a:spcBef>
              <a:tabLst>
                <a:tab pos="418465" algn="l"/>
              </a:tabLst>
            </a:pPr>
            <a:r>
              <a:rPr dirty="0" sz="1900" spc="635">
                <a:solidFill>
                  <a:srgbClr val="8F3406"/>
                </a:solidFill>
                <a:latin typeface="Arial"/>
                <a:cs typeface="Arial"/>
              </a:rPr>
              <a:t>q	</a:t>
            </a:r>
            <a:r>
              <a:rPr dirty="0" sz="2200" spc="-10">
                <a:latin typeface="Arial"/>
                <a:cs typeface="Arial"/>
              </a:rPr>
              <a:t>It </a:t>
            </a:r>
            <a:r>
              <a:rPr dirty="0" sz="2200" spc="-25">
                <a:latin typeface="Arial"/>
                <a:cs typeface="Arial"/>
              </a:rPr>
              <a:t>represents  </a:t>
            </a:r>
            <a:r>
              <a:rPr dirty="0" sz="2200" spc="-20">
                <a:latin typeface="Arial"/>
                <a:cs typeface="Arial"/>
              </a:rPr>
              <a:t>total </a:t>
            </a:r>
            <a:r>
              <a:rPr dirty="0" sz="2200" spc="-10">
                <a:latin typeface="Arial"/>
                <a:cs typeface="Arial"/>
              </a:rPr>
              <a:t>time </a:t>
            </a:r>
            <a:r>
              <a:rPr dirty="0" sz="2200" spc="-15">
                <a:latin typeface="Arial"/>
                <a:cs typeface="Arial"/>
              </a:rPr>
              <a:t>taken by </a:t>
            </a:r>
            <a:r>
              <a:rPr dirty="0" sz="2200" spc="-10">
                <a:latin typeface="Arial"/>
                <a:cs typeface="Arial"/>
              </a:rPr>
              <a:t>ventricle to</a:t>
            </a:r>
            <a:r>
              <a:rPr dirty="0" sz="2200" spc="2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depolarize</a:t>
            </a:r>
            <a:r>
              <a:rPr dirty="0" sz="2200" spc="16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&amp;  </a:t>
            </a:r>
            <a:r>
              <a:rPr dirty="0" sz="2200" spc="-15">
                <a:latin typeface="Arial"/>
                <a:cs typeface="Arial"/>
              </a:rPr>
              <a:t>repolarize [contraction of</a:t>
            </a:r>
            <a:r>
              <a:rPr dirty="0" sz="2200" spc="254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ventricles]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418465" algn="l"/>
                <a:tab pos="3060700" algn="l"/>
              </a:tabLst>
            </a:pPr>
            <a:r>
              <a:rPr dirty="0" sz="1900" spc="635">
                <a:solidFill>
                  <a:srgbClr val="8F3406"/>
                </a:solidFill>
                <a:latin typeface="Arial"/>
                <a:cs typeface="Arial"/>
              </a:rPr>
              <a:t>q	</a:t>
            </a:r>
            <a:r>
              <a:rPr dirty="0" sz="2200" spc="-20">
                <a:latin typeface="Arial"/>
                <a:cs typeface="Arial"/>
              </a:rPr>
              <a:t>Q-T </a:t>
            </a:r>
            <a:r>
              <a:rPr dirty="0" sz="2200" spc="-15">
                <a:latin typeface="Arial"/>
                <a:cs typeface="Arial"/>
              </a:rPr>
              <a:t>interval</a:t>
            </a:r>
            <a:r>
              <a:rPr dirty="0" sz="2200" spc="175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range</a:t>
            </a:r>
            <a:r>
              <a:rPr dirty="0" sz="2200" spc="70">
                <a:latin typeface="Arial"/>
                <a:cs typeface="Arial"/>
              </a:rPr>
              <a:t> </a:t>
            </a:r>
            <a:r>
              <a:rPr dirty="0" sz="2200">
                <a:latin typeface="Arial"/>
                <a:cs typeface="Arial"/>
              </a:rPr>
              <a:t>=	</a:t>
            </a:r>
            <a:r>
              <a:rPr dirty="0" sz="2200" spc="-20">
                <a:latin typeface="Arial"/>
                <a:cs typeface="Arial"/>
              </a:rPr>
              <a:t>0.35 </a:t>
            </a:r>
            <a:r>
              <a:rPr dirty="0" sz="2200">
                <a:latin typeface="Arial"/>
                <a:cs typeface="Arial"/>
              </a:rPr>
              <a:t>– </a:t>
            </a:r>
            <a:r>
              <a:rPr dirty="0" sz="2200" spc="-20">
                <a:latin typeface="Arial"/>
                <a:cs typeface="Arial"/>
              </a:rPr>
              <a:t>0.45</a:t>
            </a:r>
            <a:r>
              <a:rPr dirty="0" sz="2200" spc="15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sec.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60"/>
              </a:spcBef>
              <a:tabLst>
                <a:tab pos="418465" algn="l"/>
              </a:tabLst>
            </a:pPr>
            <a:r>
              <a:rPr dirty="0" sz="1900" spc="635">
                <a:solidFill>
                  <a:srgbClr val="8F3406"/>
                </a:solidFill>
                <a:latin typeface="Arial"/>
                <a:cs typeface="Arial"/>
              </a:rPr>
              <a:t>q	</a:t>
            </a:r>
            <a:r>
              <a:rPr dirty="0" sz="2200" spc="-15">
                <a:latin typeface="Arial"/>
                <a:cs typeface="Arial"/>
              </a:rPr>
              <a:t>Approximate </a:t>
            </a:r>
            <a:r>
              <a:rPr dirty="0" sz="2200" spc="-20">
                <a:latin typeface="Arial"/>
                <a:cs typeface="Arial"/>
              </a:rPr>
              <a:t>Refractory period </a:t>
            </a:r>
            <a:r>
              <a:rPr dirty="0" sz="2200" spc="-15">
                <a:latin typeface="Arial"/>
                <a:cs typeface="Arial"/>
              </a:rPr>
              <a:t>of</a:t>
            </a:r>
            <a:r>
              <a:rPr dirty="0" sz="2200" spc="459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ventricle.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657600" y="800100"/>
            <a:ext cx="4991100" cy="27686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336800" y="609600"/>
            <a:ext cx="2933700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580957" y="736511"/>
            <a:ext cx="2398395" cy="500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25"/>
              <a:t>TP</a:t>
            </a:r>
            <a:r>
              <a:rPr dirty="0" spc="-70"/>
              <a:t> </a:t>
            </a:r>
            <a:r>
              <a:rPr dirty="0" spc="-5"/>
              <a:t>segment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751964" y="3589347"/>
            <a:ext cx="7289165" cy="16738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5080" indent="-292100">
              <a:lnSpc>
                <a:spcPct val="102299"/>
              </a:lnSpc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 </a:t>
            </a:r>
            <a:r>
              <a:rPr dirty="0" sz="2200" spc="-45">
                <a:latin typeface="Arial"/>
                <a:cs typeface="Arial"/>
              </a:rPr>
              <a:t>Time </a:t>
            </a:r>
            <a:r>
              <a:rPr dirty="0" sz="2200" spc="-15">
                <a:latin typeface="Arial"/>
                <a:cs typeface="Arial"/>
              </a:rPr>
              <a:t>interval </a:t>
            </a:r>
            <a:r>
              <a:rPr dirty="0" sz="2200" spc="-20">
                <a:latin typeface="Arial"/>
                <a:cs typeface="Arial"/>
              </a:rPr>
              <a:t>from </a:t>
            </a:r>
            <a:r>
              <a:rPr dirty="0" sz="2200" spc="-15">
                <a:latin typeface="Arial"/>
                <a:cs typeface="Arial"/>
              </a:rPr>
              <a:t>ventricular repolarization </a:t>
            </a:r>
            <a:r>
              <a:rPr dirty="0" sz="2200">
                <a:latin typeface="Arial"/>
                <a:cs typeface="Arial"/>
              </a:rPr>
              <a:t>till </a:t>
            </a:r>
            <a:r>
              <a:rPr dirty="0" sz="2200" spc="-15">
                <a:latin typeface="Arial"/>
                <a:cs typeface="Arial"/>
              </a:rPr>
              <a:t>next</a:t>
            </a:r>
            <a:r>
              <a:rPr dirty="0" sz="2200" spc="-175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atrial  depolarization.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 </a:t>
            </a:r>
            <a:r>
              <a:rPr dirty="0" sz="2200" spc="-10">
                <a:latin typeface="Arial"/>
                <a:cs typeface="Arial"/>
              </a:rPr>
              <a:t>Calculated </a:t>
            </a:r>
            <a:r>
              <a:rPr dirty="0" sz="2200" spc="-20">
                <a:latin typeface="Arial"/>
                <a:cs typeface="Arial"/>
              </a:rPr>
              <a:t>from end </a:t>
            </a:r>
            <a:r>
              <a:rPr dirty="0" sz="2200" spc="-15">
                <a:latin typeface="Arial"/>
                <a:cs typeface="Arial"/>
              </a:rPr>
              <a:t>of </a:t>
            </a:r>
            <a:r>
              <a:rPr dirty="0" sz="2200" spc="-75">
                <a:latin typeface="Arial"/>
                <a:cs typeface="Arial"/>
              </a:rPr>
              <a:t>T- </a:t>
            </a:r>
            <a:r>
              <a:rPr dirty="0" sz="2200" spc="-5">
                <a:latin typeface="Arial"/>
                <a:cs typeface="Arial"/>
              </a:rPr>
              <a:t>wave </a:t>
            </a:r>
            <a:r>
              <a:rPr dirty="0" sz="2200" spc="-10">
                <a:latin typeface="Arial"/>
                <a:cs typeface="Arial"/>
              </a:rPr>
              <a:t>to </a:t>
            </a:r>
            <a:r>
              <a:rPr dirty="0" sz="2200" spc="-15">
                <a:latin typeface="Arial"/>
                <a:cs typeface="Arial"/>
              </a:rPr>
              <a:t>beginning of </a:t>
            </a:r>
            <a:r>
              <a:rPr dirty="0" sz="2200" spc="15">
                <a:latin typeface="Arial"/>
                <a:cs typeface="Arial"/>
              </a:rPr>
              <a:t>P-</a:t>
            </a:r>
            <a:r>
              <a:rPr dirty="0" sz="2200" spc="-380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wave.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260"/>
              </a:spcBef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</a:t>
            </a:r>
            <a:r>
              <a:rPr dirty="0" sz="2100" spc="-400">
                <a:solidFill>
                  <a:srgbClr val="8D1515"/>
                </a:solidFill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It </a:t>
            </a:r>
            <a:r>
              <a:rPr dirty="0" sz="2200" spc="-25">
                <a:latin typeface="Arial"/>
                <a:cs typeface="Arial"/>
              </a:rPr>
              <a:t>represents  </a:t>
            </a:r>
            <a:r>
              <a:rPr dirty="0" sz="2200" spc="-15">
                <a:latin typeface="Arial"/>
                <a:cs typeface="Arial"/>
              </a:rPr>
              <a:t>ventricular </a:t>
            </a:r>
            <a:r>
              <a:rPr dirty="0" sz="2200" spc="-5">
                <a:latin typeface="Arial"/>
                <a:cs typeface="Arial"/>
              </a:rPr>
              <a:t>filling.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505200" y="1625600"/>
            <a:ext cx="5181600" cy="1371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65700" y="3238500"/>
            <a:ext cx="279400" cy="863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5015801" y="2437701"/>
            <a:ext cx="137160" cy="699770"/>
          </a:xfrm>
          <a:custGeom>
            <a:avLst/>
            <a:gdLst/>
            <a:ahLst/>
            <a:cxnLst/>
            <a:rect l="l" t="t" r="r" b="b"/>
            <a:pathLst>
              <a:path w="137160" h="699769">
                <a:moveTo>
                  <a:pt x="32283" y="589000"/>
                </a:moveTo>
                <a:lnTo>
                  <a:pt x="21031" y="597369"/>
                </a:lnTo>
                <a:lnTo>
                  <a:pt x="19850" y="605320"/>
                </a:lnTo>
                <a:lnTo>
                  <a:pt x="89611" y="699262"/>
                </a:lnTo>
                <a:lnTo>
                  <a:pt x="120799" y="628916"/>
                </a:lnTo>
                <a:lnTo>
                  <a:pt x="69011" y="628916"/>
                </a:lnTo>
                <a:lnTo>
                  <a:pt x="40246" y="590181"/>
                </a:lnTo>
                <a:lnTo>
                  <a:pt x="32283" y="589000"/>
                </a:lnTo>
                <a:close/>
              </a:path>
              <a:path w="137160" h="699769">
                <a:moveTo>
                  <a:pt x="18961" y="0"/>
                </a:moveTo>
                <a:lnTo>
                  <a:pt x="5029" y="1549"/>
                </a:lnTo>
                <a:lnTo>
                  <a:pt x="0" y="7835"/>
                </a:lnTo>
                <a:lnTo>
                  <a:pt x="69011" y="628916"/>
                </a:lnTo>
                <a:lnTo>
                  <a:pt x="120799" y="628916"/>
                </a:lnTo>
                <a:lnTo>
                  <a:pt x="122044" y="626110"/>
                </a:lnTo>
                <a:lnTo>
                  <a:pt x="94259" y="626110"/>
                </a:lnTo>
                <a:lnTo>
                  <a:pt x="25247" y="5029"/>
                </a:lnTo>
                <a:lnTo>
                  <a:pt x="18961" y="0"/>
                </a:lnTo>
                <a:close/>
              </a:path>
              <a:path w="137160" h="699769">
                <a:moveTo>
                  <a:pt x="121323" y="579107"/>
                </a:moveTo>
                <a:lnTo>
                  <a:pt x="113817" y="582002"/>
                </a:lnTo>
                <a:lnTo>
                  <a:pt x="94259" y="626110"/>
                </a:lnTo>
                <a:lnTo>
                  <a:pt x="122044" y="626110"/>
                </a:lnTo>
                <a:lnTo>
                  <a:pt x="137033" y="592302"/>
                </a:lnTo>
                <a:lnTo>
                  <a:pt x="134150" y="584796"/>
                </a:lnTo>
                <a:lnTo>
                  <a:pt x="121323" y="579107"/>
                </a:lnTo>
                <a:close/>
              </a:path>
            </a:pathLst>
          </a:custGeom>
          <a:solidFill>
            <a:srgbClr val="9BA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5600700" y="3238500"/>
            <a:ext cx="406400" cy="863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5624538" y="2436837"/>
            <a:ext cx="267335" cy="700405"/>
          </a:xfrm>
          <a:custGeom>
            <a:avLst/>
            <a:gdLst/>
            <a:ahLst/>
            <a:cxnLst/>
            <a:rect l="l" t="t" r="r" b="b"/>
            <a:pathLst>
              <a:path w="267335" h="700405">
                <a:moveTo>
                  <a:pt x="171754" y="603808"/>
                </a:moveTo>
                <a:lnTo>
                  <a:pt x="163728" y="604316"/>
                </a:lnTo>
                <a:lnTo>
                  <a:pt x="154470" y="614857"/>
                </a:lnTo>
                <a:lnTo>
                  <a:pt x="154990" y="622884"/>
                </a:lnTo>
                <a:lnTo>
                  <a:pt x="242874" y="700112"/>
                </a:lnTo>
                <a:lnTo>
                  <a:pt x="256370" y="635660"/>
                </a:lnTo>
                <a:lnTo>
                  <a:pt x="208000" y="635660"/>
                </a:lnTo>
                <a:lnTo>
                  <a:pt x="171754" y="603808"/>
                </a:lnTo>
                <a:close/>
              </a:path>
              <a:path w="267335" h="700405">
                <a:moveTo>
                  <a:pt x="16903" y="0"/>
                </a:moveTo>
                <a:lnTo>
                  <a:pt x="3594" y="4432"/>
                </a:lnTo>
                <a:lnTo>
                  <a:pt x="0" y="11620"/>
                </a:lnTo>
                <a:lnTo>
                  <a:pt x="208000" y="635660"/>
                </a:lnTo>
                <a:lnTo>
                  <a:pt x="256370" y="635660"/>
                </a:lnTo>
                <a:lnTo>
                  <a:pt x="258053" y="627621"/>
                </a:lnTo>
                <a:lnTo>
                  <a:pt x="232105" y="627621"/>
                </a:lnTo>
                <a:lnTo>
                  <a:pt x="24091" y="3594"/>
                </a:lnTo>
                <a:lnTo>
                  <a:pt x="16903" y="0"/>
                </a:lnTo>
                <a:close/>
              </a:path>
              <a:path w="267335" h="700405">
                <a:moveTo>
                  <a:pt x="248716" y="575995"/>
                </a:moveTo>
                <a:lnTo>
                  <a:pt x="241985" y="580389"/>
                </a:lnTo>
                <a:lnTo>
                  <a:pt x="232105" y="627621"/>
                </a:lnTo>
                <a:lnTo>
                  <a:pt x="258053" y="627621"/>
                </a:lnTo>
                <a:lnTo>
                  <a:pt x="266852" y="585597"/>
                </a:lnTo>
                <a:lnTo>
                  <a:pt x="262445" y="578865"/>
                </a:lnTo>
                <a:lnTo>
                  <a:pt x="248716" y="575995"/>
                </a:lnTo>
                <a:close/>
              </a:path>
            </a:pathLst>
          </a:custGeom>
          <a:solidFill>
            <a:srgbClr val="9BAF6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5010150" y="3092450"/>
            <a:ext cx="1282700" cy="342900"/>
          </a:xfrm>
          <a:prstGeom prst="rect">
            <a:avLst/>
          </a:prstGeom>
          <a:solidFill>
            <a:srgbClr val="FFFFD9"/>
          </a:solidFill>
          <a:ln w="12700">
            <a:solidFill>
              <a:srgbClr val="DAABAB"/>
            </a:solidFill>
          </a:ln>
        </p:spPr>
        <p:txBody>
          <a:bodyPr wrap="square" lIns="0" tIns="37465" rIns="0" bIns="0" rtlCol="0" vert="horz">
            <a:spAutoFit/>
          </a:bodyPr>
          <a:lstStyle/>
          <a:p>
            <a:pPr marL="99695">
              <a:lnSpc>
                <a:spcPct val="100000"/>
              </a:lnSpc>
              <a:spcBef>
                <a:spcPts val="295"/>
              </a:spcBef>
            </a:pPr>
            <a:r>
              <a:rPr dirty="0" sz="1600" spc="10">
                <a:latin typeface="Arial"/>
                <a:cs typeface="Arial"/>
              </a:rPr>
              <a:t>TP</a:t>
            </a:r>
            <a:r>
              <a:rPr dirty="0" sz="1600" spc="-114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segment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899002" y="1335290"/>
            <a:ext cx="8041640" cy="74676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400" spc="-10">
                <a:solidFill>
                  <a:srgbClr val="C38714"/>
                </a:solidFill>
              </a:rPr>
              <a:t>Note:</a:t>
            </a:r>
            <a:endParaRPr sz="2400"/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2400"/>
              <a:t>No </a:t>
            </a:r>
            <a:r>
              <a:rPr dirty="0" sz="2400" spc="5"/>
              <a:t>current </a:t>
            </a:r>
            <a:r>
              <a:rPr dirty="0" sz="2400" spc="-15"/>
              <a:t>flow </a:t>
            </a:r>
            <a:r>
              <a:rPr dirty="0" sz="2400" spc="20"/>
              <a:t>in </a:t>
            </a:r>
            <a:r>
              <a:rPr dirty="0" sz="2400" spc="-15"/>
              <a:t>the </a:t>
            </a:r>
            <a:r>
              <a:rPr dirty="0" sz="2400" spc="5"/>
              <a:t>heart during </a:t>
            </a:r>
            <a:r>
              <a:rPr dirty="0" sz="2400" spc="-10"/>
              <a:t>segment’s</a:t>
            </a:r>
            <a:r>
              <a:rPr dirty="0" sz="2400" spc="-150"/>
              <a:t> </a:t>
            </a:r>
            <a:r>
              <a:rPr dirty="0" sz="2400" spc="5"/>
              <a:t>time.</a:t>
            </a:r>
            <a:endParaRPr sz="2400"/>
          </a:p>
        </p:txBody>
      </p:sp>
      <p:sp>
        <p:nvSpPr>
          <p:cNvPr id="9" name="object 9"/>
          <p:cNvSpPr txBox="1"/>
          <p:nvPr/>
        </p:nvSpPr>
        <p:spPr>
          <a:xfrm>
            <a:off x="1016184" y="2797098"/>
            <a:ext cx="7088505" cy="17043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406400" indent="-393700">
              <a:lnSpc>
                <a:spcPct val="100000"/>
              </a:lnSpc>
              <a:buAutoNum type="arabicPeriod"/>
              <a:tabLst>
                <a:tab pos="405765" algn="l"/>
                <a:tab pos="406400" algn="l"/>
              </a:tabLst>
            </a:pPr>
            <a:r>
              <a:rPr dirty="0" sz="2200" spc="15" b="1">
                <a:latin typeface="Arial"/>
                <a:cs typeface="Arial"/>
              </a:rPr>
              <a:t>PR </a:t>
            </a:r>
            <a:r>
              <a:rPr dirty="0" sz="2200" spc="-20" b="1">
                <a:latin typeface="Arial"/>
                <a:cs typeface="Arial"/>
              </a:rPr>
              <a:t>segment: </a:t>
            </a:r>
            <a:r>
              <a:rPr dirty="0" sz="2200" spc="-80">
                <a:latin typeface="Arial"/>
                <a:cs typeface="Arial"/>
              </a:rPr>
              <a:t>AV- </a:t>
            </a:r>
            <a:r>
              <a:rPr dirty="0" sz="2200" spc="-20">
                <a:latin typeface="Arial"/>
                <a:cs typeface="Arial"/>
              </a:rPr>
              <a:t>node</a:t>
            </a:r>
            <a:r>
              <a:rPr dirty="0" sz="2200" spc="70">
                <a:latin typeface="Arial"/>
                <a:cs typeface="Arial"/>
              </a:rPr>
              <a:t> </a:t>
            </a:r>
            <a:r>
              <a:rPr dirty="0" sz="2200" spc="-45">
                <a:latin typeface="Arial"/>
                <a:cs typeface="Arial"/>
              </a:rPr>
              <a:t>delay.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eriod"/>
            </a:pPr>
            <a:endParaRPr sz="2400">
              <a:latin typeface="Times New Roman"/>
              <a:cs typeface="Times New Roman"/>
            </a:endParaRPr>
          </a:p>
          <a:p>
            <a:pPr marL="406400" indent="-393700">
              <a:lnSpc>
                <a:spcPct val="100000"/>
              </a:lnSpc>
              <a:buAutoNum type="arabicPeriod"/>
              <a:tabLst>
                <a:tab pos="405765" algn="l"/>
                <a:tab pos="406400" algn="l"/>
              </a:tabLst>
            </a:pPr>
            <a:r>
              <a:rPr dirty="0" sz="2200" spc="15" b="1">
                <a:latin typeface="Arial"/>
                <a:cs typeface="Arial"/>
              </a:rPr>
              <a:t>ST </a:t>
            </a:r>
            <a:r>
              <a:rPr dirty="0" sz="2200" spc="-20" b="1">
                <a:latin typeface="Arial"/>
                <a:cs typeface="Arial"/>
              </a:rPr>
              <a:t>segment: </a:t>
            </a:r>
            <a:r>
              <a:rPr dirty="0" sz="2200" spc="-15">
                <a:latin typeface="Arial"/>
                <a:cs typeface="Arial"/>
              </a:rPr>
              <a:t>Cardiac </a:t>
            </a:r>
            <a:r>
              <a:rPr dirty="0" sz="2200" spc="-10">
                <a:latin typeface="Arial"/>
                <a:cs typeface="Arial"/>
              </a:rPr>
              <a:t>muscle </a:t>
            </a:r>
            <a:r>
              <a:rPr dirty="0" sz="2200" spc="-15">
                <a:latin typeface="Arial"/>
                <a:cs typeface="Arial"/>
              </a:rPr>
              <a:t>completely</a:t>
            </a:r>
            <a:r>
              <a:rPr dirty="0" sz="2200" spc="35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depolarized.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AutoNum type="arabicPeriod"/>
            </a:pPr>
            <a:endParaRPr sz="2300">
              <a:latin typeface="Times New Roman"/>
              <a:cs typeface="Times New Roman"/>
            </a:endParaRPr>
          </a:p>
          <a:p>
            <a:pPr marL="406400" indent="-393700">
              <a:lnSpc>
                <a:spcPct val="100000"/>
              </a:lnSpc>
              <a:buAutoNum type="arabicPeriod"/>
              <a:tabLst>
                <a:tab pos="405765" algn="l"/>
                <a:tab pos="406400" algn="l"/>
              </a:tabLst>
            </a:pPr>
            <a:r>
              <a:rPr dirty="0" sz="2200" spc="-25" b="1">
                <a:latin typeface="Arial"/>
                <a:cs typeface="Arial"/>
              </a:rPr>
              <a:t>TP </a:t>
            </a:r>
            <a:r>
              <a:rPr dirty="0" sz="2200" spc="-20" b="1">
                <a:latin typeface="Arial"/>
                <a:cs typeface="Arial"/>
              </a:rPr>
              <a:t>segment: </a:t>
            </a:r>
            <a:r>
              <a:rPr dirty="0" sz="2200" spc="-20">
                <a:latin typeface="Arial"/>
                <a:cs typeface="Arial"/>
              </a:rPr>
              <a:t>Ventricular </a:t>
            </a:r>
            <a:r>
              <a:rPr dirty="0" sz="2200">
                <a:latin typeface="Arial"/>
                <a:cs typeface="Arial"/>
              </a:rPr>
              <a:t>filling </a:t>
            </a:r>
            <a:r>
              <a:rPr dirty="0" sz="2200" spc="-15">
                <a:latin typeface="Arial"/>
                <a:cs typeface="Arial"/>
              </a:rPr>
              <a:t>takes</a:t>
            </a:r>
            <a:r>
              <a:rPr dirty="0" sz="2200" spc="30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place.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14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895271" y="1954910"/>
            <a:ext cx="2593975" cy="2580640"/>
          </a:xfrm>
          <a:custGeom>
            <a:avLst/>
            <a:gdLst/>
            <a:ahLst/>
            <a:cxnLst/>
            <a:rect l="l" t="t" r="r" b="b"/>
            <a:pathLst>
              <a:path w="2593975" h="2580640">
                <a:moveTo>
                  <a:pt x="1925599" y="0"/>
                </a:moveTo>
                <a:lnTo>
                  <a:pt x="0" y="732777"/>
                </a:lnTo>
                <a:lnTo>
                  <a:pt x="95770" y="1014729"/>
                </a:lnTo>
                <a:lnTo>
                  <a:pt x="152133" y="1171702"/>
                </a:lnTo>
                <a:lnTo>
                  <a:pt x="210743" y="1335798"/>
                </a:lnTo>
                <a:lnTo>
                  <a:pt x="280047" y="1533829"/>
                </a:lnTo>
                <a:lnTo>
                  <a:pt x="624789" y="2580525"/>
                </a:lnTo>
                <a:lnTo>
                  <a:pt x="960323" y="2467864"/>
                </a:lnTo>
                <a:lnTo>
                  <a:pt x="1278661" y="2356688"/>
                </a:lnTo>
                <a:lnTo>
                  <a:pt x="2593657" y="1863547"/>
                </a:lnTo>
                <a:lnTo>
                  <a:pt x="2446502" y="1446618"/>
                </a:lnTo>
                <a:lnTo>
                  <a:pt x="2331720" y="1113713"/>
                </a:lnTo>
                <a:lnTo>
                  <a:pt x="2282545" y="970191"/>
                </a:lnTo>
                <a:lnTo>
                  <a:pt x="2221458" y="776439"/>
                </a:lnTo>
                <a:lnTo>
                  <a:pt x="2191232" y="686828"/>
                </a:lnTo>
                <a:lnTo>
                  <a:pt x="2131313" y="512343"/>
                </a:lnTo>
                <a:lnTo>
                  <a:pt x="2084336" y="378917"/>
                </a:lnTo>
                <a:lnTo>
                  <a:pt x="2063877" y="326478"/>
                </a:lnTo>
                <a:lnTo>
                  <a:pt x="192559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895271" y="1954910"/>
            <a:ext cx="2593657" cy="25805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895271" y="1954910"/>
            <a:ext cx="2593975" cy="2580640"/>
          </a:xfrm>
          <a:custGeom>
            <a:avLst/>
            <a:gdLst/>
            <a:ahLst/>
            <a:cxnLst/>
            <a:rect l="l" t="t" r="r" b="b"/>
            <a:pathLst>
              <a:path w="2593975" h="2580640">
                <a:moveTo>
                  <a:pt x="1925599" y="0"/>
                </a:moveTo>
                <a:lnTo>
                  <a:pt x="0" y="732777"/>
                </a:lnTo>
                <a:lnTo>
                  <a:pt x="95770" y="1014729"/>
                </a:lnTo>
                <a:lnTo>
                  <a:pt x="152133" y="1171702"/>
                </a:lnTo>
                <a:lnTo>
                  <a:pt x="210743" y="1335798"/>
                </a:lnTo>
                <a:lnTo>
                  <a:pt x="280047" y="1533829"/>
                </a:lnTo>
                <a:lnTo>
                  <a:pt x="624789" y="2580525"/>
                </a:lnTo>
                <a:lnTo>
                  <a:pt x="960323" y="2467864"/>
                </a:lnTo>
                <a:lnTo>
                  <a:pt x="1278661" y="2356688"/>
                </a:lnTo>
                <a:lnTo>
                  <a:pt x="2593657" y="1863547"/>
                </a:lnTo>
                <a:lnTo>
                  <a:pt x="2446502" y="1446618"/>
                </a:lnTo>
                <a:lnTo>
                  <a:pt x="2331720" y="1113713"/>
                </a:lnTo>
                <a:lnTo>
                  <a:pt x="2282545" y="970191"/>
                </a:lnTo>
                <a:lnTo>
                  <a:pt x="2221458" y="776439"/>
                </a:lnTo>
                <a:lnTo>
                  <a:pt x="2191232" y="686828"/>
                </a:lnTo>
                <a:lnTo>
                  <a:pt x="2131313" y="512343"/>
                </a:lnTo>
                <a:lnTo>
                  <a:pt x="2084336" y="378917"/>
                </a:lnTo>
                <a:lnTo>
                  <a:pt x="2063877" y="326478"/>
                </a:lnTo>
                <a:lnTo>
                  <a:pt x="1925599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2378506" y="2513012"/>
            <a:ext cx="1746427" cy="153202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219308" y="1839188"/>
            <a:ext cx="3086100" cy="2372995"/>
          </a:xfrm>
          <a:custGeom>
            <a:avLst/>
            <a:gdLst/>
            <a:ahLst/>
            <a:cxnLst/>
            <a:rect l="l" t="t" r="r" b="b"/>
            <a:pathLst>
              <a:path w="3086100" h="2372995">
                <a:moveTo>
                  <a:pt x="314007" y="0"/>
                </a:moveTo>
                <a:lnTo>
                  <a:pt x="266611" y="294055"/>
                </a:lnTo>
                <a:lnTo>
                  <a:pt x="243941" y="459384"/>
                </a:lnTo>
                <a:lnTo>
                  <a:pt x="219862" y="632079"/>
                </a:lnTo>
                <a:lnTo>
                  <a:pt x="189064" y="839698"/>
                </a:lnTo>
                <a:lnTo>
                  <a:pt x="0" y="1925434"/>
                </a:lnTo>
                <a:lnTo>
                  <a:pt x="926719" y="2086267"/>
                </a:lnTo>
                <a:lnTo>
                  <a:pt x="2815450" y="2372741"/>
                </a:lnTo>
                <a:lnTo>
                  <a:pt x="2878772" y="1934946"/>
                </a:lnTo>
                <a:lnTo>
                  <a:pt x="2932645" y="1586852"/>
                </a:lnTo>
                <a:lnTo>
                  <a:pt x="2956255" y="1436941"/>
                </a:lnTo>
                <a:lnTo>
                  <a:pt x="2994571" y="1237437"/>
                </a:lnTo>
                <a:lnTo>
                  <a:pt x="3009900" y="1144092"/>
                </a:lnTo>
                <a:lnTo>
                  <a:pt x="3038424" y="961771"/>
                </a:lnTo>
                <a:lnTo>
                  <a:pt x="3058833" y="821740"/>
                </a:lnTo>
                <a:lnTo>
                  <a:pt x="3064421" y="765619"/>
                </a:lnTo>
                <a:lnTo>
                  <a:pt x="3085947" y="410349"/>
                </a:lnTo>
                <a:lnTo>
                  <a:pt x="314007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219308" y="1839188"/>
            <a:ext cx="3085947" cy="237274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4219308" y="1839188"/>
            <a:ext cx="3086100" cy="2372995"/>
          </a:xfrm>
          <a:custGeom>
            <a:avLst/>
            <a:gdLst/>
            <a:ahLst/>
            <a:cxnLst/>
            <a:rect l="l" t="t" r="r" b="b"/>
            <a:pathLst>
              <a:path w="3086100" h="2372995">
                <a:moveTo>
                  <a:pt x="314007" y="0"/>
                </a:moveTo>
                <a:lnTo>
                  <a:pt x="266611" y="294055"/>
                </a:lnTo>
                <a:lnTo>
                  <a:pt x="243941" y="459384"/>
                </a:lnTo>
                <a:lnTo>
                  <a:pt x="219862" y="632079"/>
                </a:lnTo>
                <a:lnTo>
                  <a:pt x="189064" y="839698"/>
                </a:lnTo>
                <a:lnTo>
                  <a:pt x="0" y="1925434"/>
                </a:lnTo>
                <a:lnTo>
                  <a:pt x="926719" y="2086267"/>
                </a:lnTo>
                <a:lnTo>
                  <a:pt x="2815450" y="2372741"/>
                </a:lnTo>
                <a:lnTo>
                  <a:pt x="2878772" y="1934946"/>
                </a:lnTo>
                <a:lnTo>
                  <a:pt x="2932645" y="1586852"/>
                </a:lnTo>
                <a:lnTo>
                  <a:pt x="2956255" y="1436941"/>
                </a:lnTo>
                <a:lnTo>
                  <a:pt x="2994571" y="1237437"/>
                </a:lnTo>
                <a:lnTo>
                  <a:pt x="3009900" y="1144092"/>
                </a:lnTo>
                <a:lnTo>
                  <a:pt x="3038424" y="961771"/>
                </a:lnTo>
                <a:lnTo>
                  <a:pt x="3058833" y="821740"/>
                </a:lnTo>
                <a:lnTo>
                  <a:pt x="3064421" y="765619"/>
                </a:lnTo>
                <a:lnTo>
                  <a:pt x="3085947" y="410349"/>
                </a:lnTo>
                <a:lnTo>
                  <a:pt x="314007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4617351" y="2447912"/>
            <a:ext cx="2264379" cy="11189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0"/>
            <a:ext cx="9143999" cy="685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5108016" y="3715842"/>
            <a:ext cx="2513330" cy="2260600"/>
          </a:xfrm>
          <a:custGeom>
            <a:avLst/>
            <a:gdLst/>
            <a:ahLst/>
            <a:cxnLst/>
            <a:rect l="l" t="t" r="r" b="b"/>
            <a:pathLst>
              <a:path w="2513329" h="2260600">
                <a:moveTo>
                  <a:pt x="2251786" y="0"/>
                </a:moveTo>
                <a:lnTo>
                  <a:pt x="0" y="322122"/>
                </a:lnTo>
                <a:lnTo>
                  <a:pt x="33781" y="617994"/>
                </a:lnTo>
                <a:lnTo>
                  <a:pt x="55867" y="783323"/>
                </a:lnTo>
                <a:lnTo>
                  <a:pt x="78625" y="956119"/>
                </a:lnTo>
                <a:lnTo>
                  <a:pt x="104546" y="1164348"/>
                </a:lnTo>
                <a:lnTo>
                  <a:pt x="135077" y="1458633"/>
                </a:lnTo>
                <a:lnTo>
                  <a:pt x="172821" y="1821827"/>
                </a:lnTo>
                <a:lnTo>
                  <a:pt x="218351" y="2260469"/>
                </a:lnTo>
                <a:lnTo>
                  <a:pt x="976845" y="2175574"/>
                </a:lnTo>
                <a:lnTo>
                  <a:pt x="2512809" y="1962725"/>
                </a:lnTo>
                <a:lnTo>
                  <a:pt x="2456891" y="1524076"/>
                </a:lnTo>
                <a:lnTo>
                  <a:pt x="2415171" y="1174394"/>
                </a:lnTo>
                <a:lnTo>
                  <a:pt x="2397518" y="1023708"/>
                </a:lnTo>
                <a:lnTo>
                  <a:pt x="2379383" y="821359"/>
                </a:lnTo>
                <a:lnTo>
                  <a:pt x="2368880" y="727367"/>
                </a:lnTo>
                <a:lnTo>
                  <a:pt x="2347264" y="544131"/>
                </a:lnTo>
                <a:lnTo>
                  <a:pt x="2329497" y="403796"/>
                </a:lnTo>
                <a:lnTo>
                  <a:pt x="2320366" y="348221"/>
                </a:lnTo>
                <a:lnTo>
                  <a:pt x="2251786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5108016" y="3715842"/>
            <a:ext cx="2512809" cy="22604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5108016" y="3715842"/>
            <a:ext cx="2513330" cy="2260600"/>
          </a:xfrm>
          <a:custGeom>
            <a:avLst/>
            <a:gdLst/>
            <a:ahLst/>
            <a:cxnLst/>
            <a:rect l="l" t="t" r="r" b="b"/>
            <a:pathLst>
              <a:path w="2513329" h="2260600">
                <a:moveTo>
                  <a:pt x="2251786" y="0"/>
                </a:moveTo>
                <a:lnTo>
                  <a:pt x="0" y="322122"/>
                </a:lnTo>
                <a:lnTo>
                  <a:pt x="33781" y="617994"/>
                </a:lnTo>
                <a:lnTo>
                  <a:pt x="55867" y="783323"/>
                </a:lnTo>
                <a:lnTo>
                  <a:pt x="78625" y="956119"/>
                </a:lnTo>
                <a:lnTo>
                  <a:pt x="104546" y="1164348"/>
                </a:lnTo>
                <a:lnTo>
                  <a:pt x="135077" y="1458633"/>
                </a:lnTo>
                <a:lnTo>
                  <a:pt x="172821" y="1821827"/>
                </a:lnTo>
                <a:lnTo>
                  <a:pt x="218351" y="2260469"/>
                </a:lnTo>
                <a:lnTo>
                  <a:pt x="976845" y="2175574"/>
                </a:lnTo>
                <a:lnTo>
                  <a:pt x="2512809" y="1962725"/>
                </a:lnTo>
                <a:lnTo>
                  <a:pt x="2456891" y="1524076"/>
                </a:lnTo>
                <a:lnTo>
                  <a:pt x="2415171" y="1174394"/>
                </a:lnTo>
                <a:lnTo>
                  <a:pt x="2397518" y="1023708"/>
                </a:lnTo>
                <a:lnTo>
                  <a:pt x="2379383" y="821359"/>
                </a:lnTo>
                <a:lnTo>
                  <a:pt x="2368880" y="727367"/>
                </a:lnTo>
                <a:lnTo>
                  <a:pt x="2347264" y="544131"/>
                </a:lnTo>
                <a:lnTo>
                  <a:pt x="2329497" y="403796"/>
                </a:lnTo>
                <a:lnTo>
                  <a:pt x="2320366" y="348221"/>
                </a:lnTo>
                <a:lnTo>
                  <a:pt x="2251786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5436668" y="4332633"/>
            <a:ext cx="1733827" cy="103476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749300" y="1320800"/>
            <a:ext cx="8394700" cy="4572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957864" y="1029970"/>
            <a:ext cx="8007350" cy="3937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500" spc="-35"/>
              <a:t>At </a:t>
            </a:r>
            <a:r>
              <a:rPr dirty="0" sz="2500" spc="-5"/>
              <a:t>end of </a:t>
            </a:r>
            <a:r>
              <a:rPr dirty="0" sz="2500" spc="10"/>
              <a:t>this </a:t>
            </a:r>
            <a:r>
              <a:rPr dirty="0" sz="2500" spc="-10"/>
              <a:t>lecture </a:t>
            </a:r>
            <a:r>
              <a:rPr dirty="0" sz="2500" spc="-55"/>
              <a:t>you </a:t>
            </a:r>
            <a:r>
              <a:rPr dirty="0" sz="2500" spc="-5"/>
              <a:t>should </a:t>
            </a:r>
            <a:r>
              <a:rPr dirty="0" sz="2500" spc="5"/>
              <a:t>be </a:t>
            </a:r>
            <a:r>
              <a:rPr dirty="0" sz="2500" spc="-5"/>
              <a:t>able </a:t>
            </a:r>
            <a:r>
              <a:rPr dirty="0" sz="2500" spc="20"/>
              <a:t>to</a:t>
            </a:r>
            <a:r>
              <a:rPr dirty="0" sz="2500" spc="-75"/>
              <a:t> </a:t>
            </a:r>
            <a:r>
              <a:rPr dirty="0" sz="2500"/>
              <a:t>know:</a:t>
            </a:r>
            <a:endParaRPr sz="2500"/>
          </a:p>
        </p:txBody>
      </p:sp>
      <p:sp>
        <p:nvSpPr>
          <p:cNvPr id="25" name="object 25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2691993" y="4069257"/>
            <a:ext cx="2025650" cy="1894839"/>
          </a:xfrm>
          <a:custGeom>
            <a:avLst/>
            <a:gdLst/>
            <a:ahLst/>
            <a:cxnLst/>
            <a:rect l="l" t="t" r="r" b="b"/>
            <a:pathLst>
              <a:path w="2025650" h="1894839">
                <a:moveTo>
                  <a:pt x="73761" y="0"/>
                </a:moveTo>
                <a:lnTo>
                  <a:pt x="62877" y="284594"/>
                </a:lnTo>
                <a:lnTo>
                  <a:pt x="59499" y="444055"/>
                </a:lnTo>
                <a:lnTo>
                  <a:pt x="55702" y="610654"/>
                </a:lnTo>
                <a:lnTo>
                  <a:pt x="49860" y="811237"/>
                </a:lnTo>
                <a:lnTo>
                  <a:pt x="36449" y="1093876"/>
                </a:lnTo>
                <a:lnTo>
                  <a:pt x="19951" y="1442720"/>
                </a:lnTo>
                <a:lnTo>
                  <a:pt x="0" y="1864001"/>
                </a:lnTo>
                <a:lnTo>
                  <a:pt x="332943" y="1877679"/>
                </a:lnTo>
                <a:lnTo>
                  <a:pt x="650278" y="1886831"/>
                </a:lnTo>
                <a:lnTo>
                  <a:pt x="1972538" y="1894325"/>
                </a:lnTo>
                <a:lnTo>
                  <a:pt x="1983740" y="1471612"/>
                </a:lnTo>
                <a:lnTo>
                  <a:pt x="1995081" y="1135037"/>
                </a:lnTo>
                <a:lnTo>
                  <a:pt x="2000250" y="990028"/>
                </a:lnTo>
                <a:lnTo>
                  <a:pt x="2011870" y="796074"/>
                </a:lnTo>
                <a:lnTo>
                  <a:pt x="2015515" y="705700"/>
                </a:lnTo>
                <a:lnTo>
                  <a:pt x="2021674" y="529361"/>
                </a:lnTo>
                <a:lnTo>
                  <a:pt x="2025370" y="394144"/>
                </a:lnTo>
                <a:lnTo>
                  <a:pt x="2025065" y="340309"/>
                </a:lnTo>
                <a:lnTo>
                  <a:pt x="2013584" y="1447"/>
                </a:lnTo>
                <a:lnTo>
                  <a:pt x="73761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/>
          <p:nvPr/>
        </p:nvSpPr>
        <p:spPr>
          <a:xfrm>
            <a:off x="2691993" y="4069257"/>
            <a:ext cx="2025370" cy="18943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2691993" y="4069257"/>
            <a:ext cx="2025650" cy="1894839"/>
          </a:xfrm>
          <a:custGeom>
            <a:avLst/>
            <a:gdLst/>
            <a:ahLst/>
            <a:cxnLst/>
            <a:rect l="l" t="t" r="r" b="b"/>
            <a:pathLst>
              <a:path w="2025650" h="1894839">
                <a:moveTo>
                  <a:pt x="73761" y="0"/>
                </a:moveTo>
                <a:lnTo>
                  <a:pt x="62877" y="284594"/>
                </a:lnTo>
                <a:lnTo>
                  <a:pt x="59499" y="444055"/>
                </a:lnTo>
                <a:lnTo>
                  <a:pt x="55702" y="610654"/>
                </a:lnTo>
                <a:lnTo>
                  <a:pt x="49860" y="811237"/>
                </a:lnTo>
                <a:lnTo>
                  <a:pt x="36449" y="1093876"/>
                </a:lnTo>
                <a:lnTo>
                  <a:pt x="19951" y="1442720"/>
                </a:lnTo>
                <a:lnTo>
                  <a:pt x="0" y="1864001"/>
                </a:lnTo>
                <a:lnTo>
                  <a:pt x="332943" y="1877679"/>
                </a:lnTo>
                <a:lnTo>
                  <a:pt x="650278" y="1886831"/>
                </a:lnTo>
                <a:lnTo>
                  <a:pt x="1972538" y="1894325"/>
                </a:lnTo>
                <a:lnTo>
                  <a:pt x="1983740" y="1471612"/>
                </a:lnTo>
                <a:lnTo>
                  <a:pt x="1995081" y="1135037"/>
                </a:lnTo>
                <a:lnTo>
                  <a:pt x="2000250" y="990028"/>
                </a:lnTo>
                <a:lnTo>
                  <a:pt x="2011870" y="796074"/>
                </a:lnTo>
                <a:lnTo>
                  <a:pt x="2015515" y="705700"/>
                </a:lnTo>
                <a:lnTo>
                  <a:pt x="2021674" y="529361"/>
                </a:lnTo>
                <a:lnTo>
                  <a:pt x="2025370" y="394144"/>
                </a:lnTo>
                <a:lnTo>
                  <a:pt x="2025065" y="340309"/>
                </a:lnTo>
                <a:lnTo>
                  <a:pt x="2013584" y="1447"/>
                </a:lnTo>
                <a:lnTo>
                  <a:pt x="73761" y="0"/>
                </a:lnTo>
              </a:path>
            </a:pathLst>
          </a:custGeom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/>
          <p:nvPr/>
        </p:nvSpPr>
        <p:spPr>
          <a:xfrm>
            <a:off x="2964814" y="4716106"/>
            <a:ext cx="1478216" cy="2247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1" name="object 31"/>
          <p:cNvSpPr/>
          <p:nvPr/>
        </p:nvSpPr>
        <p:spPr>
          <a:xfrm>
            <a:off x="3123526" y="5036858"/>
            <a:ext cx="134620" cy="193675"/>
          </a:xfrm>
          <a:custGeom>
            <a:avLst/>
            <a:gdLst/>
            <a:ahLst/>
            <a:cxnLst/>
            <a:rect l="l" t="t" r="r" b="b"/>
            <a:pathLst>
              <a:path w="134620" h="193675">
                <a:moveTo>
                  <a:pt x="13042" y="0"/>
                </a:moveTo>
                <a:lnTo>
                  <a:pt x="9817" y="1092"/>
                </a:lnTo>
                <a:lnTo>
                  <a:pt x="4864" y="5664"/>
                </a:lnTo>
                <a:lnTo>
                  <a:pt x="3581" y="9131"/>
                </a:lnTo>
                <a:lnTo>
                  <a:pt x="0" y="187985"/>
                </a:lnTo>
                <a:lnTo>
                  <a:pt x="279" y="188887"/>
                </a:lnTo>
                <a:lnTo>
                  <a:pt x="26428" y="193636"/>
                </a:lnTo>
                <a:lnTo>
                  <a:pt x="31394" y="193141"/>
                </a:lnTo>
                <a:lnTo>
                  <a:pt x="40386" y="126326"/>
                </a:lnTo>
                <a:lnTo>
                  <a:pt x="68701" y="126326"/>
                </a:lnTo>
                <a:lnTo>
                  <a:pt x="108453" y="114231"/>
                </a:lnTo>
                <a:lnTo>
                  <a:pt x="125149" y="96596"/>
                </a:lnTo>
                <a:lnTo>
                  <a:pt x="64795" y="96596"/>
                </a:lnTo>
                <a:lnTo>
                  <a:pt x="40982" y="96126"/>
                </a:lnTo>
                <a:lnTo>
                  <a:pt x="42290" y="30797"/>
                </a:lnTo>
                <a:lnTo>
                  <a:pt x="128139" y="30797"/>
                </a:lnTo>
                <a:lnTo>
                  <a:pt x="126466" y="27749"/>
                </a:lnTo>
                <a:lnTo>
                  <a:pt x="84429" y="3035"/>
                </a:lnTo>
                <a:lnTo>
                  <a:pt x="66954" y="1079"/>
                </a:lnTo>
                <a:lnTo>
                  <a:pt x="13042" y="0"/>
                </a:lnTo>
                <a:close/>
              </a:path>
              <a:path w="134620" h="193675">
                <a:moveTo>
                  <a:pt x="68701" y="126326"/>
                </a:moveTo>
                <a:lnTo>
                  <a:pt x="40386" y="126326"/>
                </a:lnTo>
                <a:lnTo>
                  <a:pt x="56451" y="126657"/>
                </a:lnTo>
                <a:lnTo>
                  <a:pt x="65669" y="126561"/>
                </a:lnTo>
                <a:lnTo>
                  <a:pt x="68701" y="126326"/>
                </a:lnTo>
                <a:close/>
              </a:path>
              <a:path w="134620" h="193675">
                <a:moveTo>
                  <a:pt x="128139" y="30797"/>
                </a:moveTo>
                <a:lnTo>
                  <a:pt x="42290" y="30797"/>
                </a:lnTo>
                <a:lnTo>
                  <a:pt x="63030" y="31216"/>
                </a:lnTo>
                <a:lnTo>
                  <a:pt x="66967" y="31572"/>
                </a:lnTo>
                <a:lnTo>
                  <a:pt x="93586" y="56197"/>
                </a:lnTo>
                <a:lnTo>
                  <a:pt x="93357" y="67894"/>
                </a:lnTo>
                <a:lnTo>
                  <a:pt x="64795" y="96596"/>
                </a:lnTo>
                <a:lnTo>
                  <a:pt x="125149" y="96596"/>
                </a:lnTo>
                <a:lnTo>
                  <a:pt x="134594" y="53098"/>
                </a:lnTo>
                <a:lnTo>
                  <a:pt x="133642" y="45999"/>
                </a:lnTo>
                <a:lnTo>
                  <a:pt x="129527" y="33324"/>
                </a:lnTo>
                <a:lnTo>
                  <a:pt x="128139" y="30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264992" y="5142090"/>
            <a:ext cx="76200" cy="32384"/>
          </a:xfrm>
          <a:custGeom>
            <a:avLst/>
            <a:gdLst/>
            <a:ahLst/>
            <a:cxnLst/>
            <a:rect l="l" t="t" r="r" b="b"/>
            <a:pathLst>
              <a:path w="76200" h="32385">
                <a:moveTo>
                  <a:pt x="4927" y="0"/>
                </a:moveTo>
                <a:lnTo>
                  <a:pt x="3124" y="1104"/>
                </a:lnTo>
                <a:lnTo>
                  <a:pt x="850" y="5626"/>
                </a:lnTo>
                <a:lnTo>
                  <a:pt x="215" y="9537"/>
                </a:lnTo>
                <a:lnTo>
                  <a:pt x="0" y="20739"/>
                </a:lnTo>
                <a:lnTo>
                  <a:pt x="457" y="24739"/>
                </a:lnTo>
                <a:lnTo>
                  <a:pt x="2552" y="29451"/>
                </a:lnTo>
                <a:lnTo>
                  <a:pt x="4317" y="30657"/>
                </a:lnTo>
                <a:lnTo>
                  <a:pt x="71069" y="31991"/>
                </a:lnTo>
                <a:lnTo>
                  <a:pt x="72834" y="30886"/>
                </a:lnTo>
                <a:lnTo>
                  <a:pt x="75107" y="26365"/>
                </a:lnTo>
                <a:lnTo>
                  <a:pt x="75730" y="22364"/>
                </a:lnTo>
                <a:lnTo>
                  <a:pt x="75831" y="11442"/>
                </a:lnTo>
                <a:lnTo>
                  <a:pt x="75412" y="7467"/>
                </a:lnTo>
                <a:lnTo>
                  <a:pt x="492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/>
          <p:nvPr/>
        </p:nvSpPr>
        <p:spPr>
          <a:xfrm>
            <a:off x="3350903" y="5040604"/>
            <a:ext cx="857885" cy="262255"/>
          </a:xfrm>
          <a:custGeom>
            <a:avLst/>
            <a:gdLst/>
            <a:ahLst/>
            <a:cxnLst/>
            <a:rect l="l" t="t" r="r" b="b"/>
            <a:pathLst>
              <a:path w="857885" h="262254">
                <a:moveTo>
                  <a:pt x="11116" y="0"/>
                </a:moveTo>
                <a:lnTo>
                  <a:pt x="5147" y="380"/>
                </a:lnTo>
                <a:lnTo>
                  <a:pt x="3026" y="977"/>
                </a:lnTo>
                <a:lnTo>
                  <a:pt x="511" y="3009"/>
                </a:lnTo>
                <a:lnTo>
                  <a:pt x="0" y="4495"/>
                </a:lnTo>
                <a:lnTo>
                  <a:pt x="25" y="5029"/>
                </a:lnTo>
                <a:lnTo>
                  <a:pt x="397" y="8737"/>
                </a:lnTo>
                <a:lnTo>
                  <a:pt x="1057" y="11582"/>
                </a:lnTo>
                <a:lnTo>
                  <a:pt x="56035" y="186994"/>
                </a:lnTo>
                <a:lnTo>
                  <a:pt x="56404" y="188290"/>
                </a:lnTo>
                <a:lnTo>
                  <a:pt x="93424" y="195859"/>
                </a:lnTo>
                <a:lnTo>
                  <a:pt x="99689" y="195668"/>
                </a:lnTo>
                <a:lnTo>
                  <a:pt x="109826" y="188290"/>
                </a:lnTo>
                <a:lnTo>
                  <a:pt x="120968" y="157225"/>
                </a:lnTo>
                <a:lnTo>
                  <a:pt x="85512" y="157225"/>
                </a:lnTo>
                <a:lnTo>
                  <a:pt x="41621" y="7785"/>
                </a:lnTo>
                <a:lnTo>
                  <a:pt x="41151" y="6286"/>
                </a:lnTo>
                <a:lnTo>
                  <a:pt x="25200" y="152"/>
                </a:lnTo>
                <a:lnTo>
                  <a:pt x="11116" y="0"/>
                </a:lnTo>
                <a:close/>
              </a:path>
              <a:path w="857885" h="262254">
                <a:moveTo>
                  <a:pt x="148149" y="2717"/>
                </a:moveTo>
                <a:lnTo>
                  <a:pt x="134598" y="10388"/>
                </a:lnTo>
                <a:lnTo>
                  <a:pt x="85665" y="157225"/>
                </a:lnTo>
                <a:lnTo>
                  <a:pt x="120968" y="157225"/>
                </a:lnTo>
                <a:lnTo>
                  <a:pt x="170602" y="18846"/>
                </a:lnTo>
                <a:lnTo>
                  <a:pt x="171859" y="15405"/>
                </a:lnTo>
                <a:lnTo>
                  <a:pt x="172685" y="12636"/>
                </a:lnTo>
                <a:lnTo>
                  <a:pt x="173426" y="8737"/>
                </a:lnTo>
                <a:lnTo>
                  <a:pt x="173356" y="7785"/>
                </a:lnTo>
                <a:lnTo>
                  <a:pt x="161052" y="2882"/>
                </a:lnTo>
                <a:lnTo>
                  <a:pt x="148149" y="2717"/>
                </a:lnTo>
                <a:close/>
              </a:path>
              <a:path w="857885" h="262254">
                <a:moveTo>
                  <a:pt x="284331" y="5499"/>
                </a:moveTo>
                <a:lnTo>
                  <a:pt x="267897" y="190550"/>
                </a:lnTo>
                <a:lnTo>
                  <a:pt x="268938" y="193725"/>
                </a:lnTo>
                <a:lnTo>
                  <a:pt x="273332" y="197675"/>
                </a:lnTo>
                <a:lnTo>
                  <a:pt x="276063" y="198704"/>
                </a:lnTo>
                <a:lnTo>
                  <a:pt x="368570" y="200558"/>
                </a:lnTo>
                <a:lnTo>
                  <a:pt x="369446" y="200278"/>
                </a:lnTo>
                <a:lnTo>
                  <a:pt x="373840" y="178803"/>
                </a:lnTo>
                <a:lnTo>
                  <a:pt x="373421" y="174726"/>
                </a:lnTo>
                <a:lnTo>
                  <a:pt x="307661" y="167030"/>
                </a:lnTo>
                <a:lnTo>
                  <a:pt x="310785" y="11137"/>
                </a:lnTo>
                <a:lnTo>
                  <a:pt x="295113" y="5575"/>
                </a:lnTo>
                <a:lnTo>
                  <a:pt x="284331" y="5499"/>
                </a:lnTo>
                <a:close/>
              </a:path>
              <a:path w="857885" h="262254">
                <a:moveTo>
                  <a:pt x="460137" y="56070"/>
                </a:moveTo>
                <a:lnTo>
                  <a:pt x="421520" y="63836"/>
                </a:lnTo>
                <a:lnTo>
                  <a:pt x="393687" y="93127"/>
                </a:lnTo>
                <a:lnTo>
                  <a:pt x="385842" y="130797"/>
                </a:lnTo>
                <a:lnTo>
                  <a:pt x="385935" y="139336"/>
                </a:lnTo>
                <a:lnTo>
                  <a:pt x="397808" y="180443"/>
                </a:lnTo>
                <a:lnTo>
                  <a:pt x="429946" y="202445"/>
                </a:lnTo>
                <a:lnTo>
                  <a:pt x="453863" y="205689"/>
                </a:lnTo>
                <a:lnTo>
                  <a:pt x="462728" y="205522"/>
                </a:lnTo>
                <a:lnTo>
                  <a:pt x="504122" y="190330"/>
                </a:lnTo>
                <a:lnTo>
                  <a:pt x="516401" y="175920"/>
                </a:lnTo>
                <a:lnTo>
                  <a:pt x="461445" y="175920"/>
                </a:lnTo>
                <a:lnTo>
                  <a:pt x="449647" y="175691"/>
                </a:lnTo>
                <a:lnTo>
                  <a:pt x="424704" y="142506"/>
                </a:lnTo>
                <a:lnTo>
                  <a:pt x="424441" y="138722"/>
                </a:lnTo>
                <a:lnTo>
                  <a:pt x="424551" y="122885"/>
                </a:lnTo>
                <a:lnTo>
                  <a:pt x="447767" y="86461"/>
                </a:lnTo>
                <a:lnTo>
                  <a:pt x="452644" y="85534"/>
                </a:lnTo>
                <a:lnTo>
                  <a:pt x="518861" y="85534"/>
                </a:lnTo>
                <a:lnTo>
                  <a:pt x="516255" y="81198"/>
                </a:lnTo>
                <a:lnTo>
                  <a:pt x="484184" y="59269"/>
                </a:lnTo>
                <a:lnTo>
                  <a:pt x="468759" y="56541"/>
                </a:lnTo>
                <a:lnTo>
                  <a:pt x="460137" y="56070"/>
                </a:lnTo>
                <a:close/>
              </a:path>
              <a:path w="857885" h="262254">
                <a:moveTo>
                  <a:pt x="518861" y="85534"/>
                </a:moveTo>
                <a:lnTo>
                  <a:pt x="452644" y="85534"/>
                </a:lnTo>
                <a:lnTo>
                  <a:pt x="464455" y="85775"/>
                </a:lnTo>
                <a:lnTo>
                  <a:pt x="469611" y="87020"/>
                </a:lnTo>
                <a:lnTo>
                  <a:pt x="489528" y="122356"/>
                </a:lnTo>
                <a:lnTo>
                  <a:pt x="489594" y="130797"/>
                </a:lnTo>
                <a:lnTo>
                  <a:pt x="489480" y="136474"/>
                </a:lnTo>
                <a:lnTo>
                  <a:pt x="466385" y="175005"/>
                </a:lnTo>
                <a:lnTo>
                  <a:pt x="461445" y="175920"/>
                </a:lnTo>
                <a:lnTo>
                  <a:pt x="516401" y="175920"/>
                </a:lnTo>
                <a:lnTo>
                  <a:pt x="527690" y="139336"/>
                </a:lnTo>
                <a:lnTo>
                  <a:pt x="528106" y="131686"/>
                </a:lnTo>
                <a:lnTo>
                  <a:pt x="528060" y="122356"/>
                </a:lnTo>
                <a:lnTo>
                  <a:pt x="519600" y="86763"/>
                </a:lnTo>
                <a:lnTo>
                  <a:pt x="518861" y="85534"/>
                </a:lnTo>
                <a:close/>
              </a:path>
              <a:path w="857885" h="262254">
                <a:moveTo>
                  <a:pt x="625199" y="59372"/>
                </a:moveTo>
                <a:lnTo>
                  <a:pt x="586588" y="67144"/>
                </a:lnTo>
                <a:lnTo>
                  <a:pt x="558761" y="96435"/>
                </a:lnTo>
                <a:lnTo>
                  <a:pt x="550916" y="134099"/>
                </a:lnTo>
                <a:lnTo>
                  <a:pt x="551002" y="142643"/>
                </a:lnTo>
                <a:lnTo>
                  <a:pt x="562876" y="183751"/>
                </a:lnTo>
                <a:lnTo>
                  <a:pt x="595013" y="205755"/>
                </a:lnTo>
                <a:lnTo>
                  <a:pt x="618925" y="209003"/>
                </a:lnTo>
                <a:lnTo>
                  <a:pt x="627795" y="208835"/>
                </a:lnTo>
                <a:lnTo>
                  <a:pt x="669184" y="193640"/>
                </a:lnTo>
                <a:lnTo>
                  <a:pt x="681458" y="179235"/>
                </a:lnTo>
                <a:lnTo>
                  <a:pt x="626519" y="179235"/>
                </a:lnTo>
                <a:lnTo>
                  <a:pt x="614708" y="178993"/>
                </a:lnTo>
                <a:lnTo>
                  <a:pt x="589778" y="145821"/>
                </a:lnTo>
                <a:lnTo>
                  <a:pt x="589507" y="142036"/>
                </a:lnTo>
                <a:lnTo>
                  <a:pt x="589626" y="126199"/>
                </a:lnTo>
                <a:lnTo>
                  <a:pt x="612829" y="89763"/>
                </a:lnTo>
                <a:lnTo>
                  <a:pt x="617706" y="88849"/>
                </a:lnTo>
                <a:lnTo>
                  <a:pt x="683930" y="88849"/>
                </a:lnTo>
                <a:lnTo>
                  <a:pt x="681324" y="84512"/>
                </a:lnTo>
                <a:lnTo>
                  <a:pt x="649246" y="62578"/>
                </a:lnTo>
                <a:lnTo>
                  <a:pt x="633821" y="59848"/>
                </a:lnTo>
                <a:lnTo>
                  <a:pt x="625199" y="59372"/>
                </a:lnTo>
                <a:close/>
              </a:path>
              <a:path w="857885" h="262254">
                <a:moveTo>
                  <a:pt x="683930" y="88849"/>
                </a:moveTo>
                <a:lnTo>
                  <a:pt x="617706" y="88849"/>
                </a:lnTo>
                <a:lnTo>
                  <a:pt x="629517" y="89077"/>
                </a:lnTo>
                <a:lnTo>
                  <a:pt x="634673" y="90335"/>
                </a:lnTo>
                <a:lnTo>
                  <a:pt x="654596" y="125666"/>
                </a:lnTo>
                <a:lnTo>
                  <a:pt x="654667" y="134099"/>
                </a:lnTo>
                <a:lnTo>
                  <a:pt x="654555" y="139788"/>
                </a:lnTo>
                <a:lnTo>
                  <a:pt x="631447" y="178307"/>
                </a:lnTo>
                <a:lnTo>
                  <a:pt x="626519" y="179235"/>
                </a:lnTo>
                <a:lnTo>
                  <a:pt x="681458" y="179235"/>
                </a:lnTo>
                <a:lnTo>
                  <a:pt x="692762" y="142643"/>
                </a:lnTo>
                <a:lnTo>
                  <a:pt x="693181" y="134988"/>
                </a:lnTo>
                <a:lnTo>
                  <a:pt x="693127" y="125666"/>
                </a:lnTo>
                <a:lnTo>
                  <a:pt x="684668" y="90077"/>
                </a:lnTo>
                <a:lnTo>
                  <a:pt x="683930" y="88849"/>
                </a:lnTo>
                <a:close/>
              </a:path>
              <a:path w="857885" h="262254">
                <a:moveTo>
                  <a:pt x="735778" y="64249"/>
                </a:moveTo>
                <a:lnTo>
                  <a:pt x="721630" y="256260"/>
                </a:lnTo>
                <a:lnTo>
                  <a:pt x="721909" y="257162"/>
                </a:lnTo>
                <a:lnTo>
                  <a:pt x="746966" y="262026"/>
                </a:lnTo>
                <a:lnTo>
                  <a:pt x="751741" y="261531"/>
                </a:lnTo>
                <a:lnTo>
                  <a:pt x="760403" y="193522"/>
                </a:lnTo>
                <a:lnTo>
                  <a:pt x="841125" y="193522"/>
                </a:lnTo>
                <a:lnTo>
                  <a:pt x="841696" y="192773"/>
                </a:lnTo>
                <a:lnTo>
                  <a:pt x="845227" y="187591"/>
                </a:lnTo>
                <a:lnTo>
                  <a:pt x="848333" y="181873"/>
                </a:lnTo>
                <a:lnTo>
                  <a:pt x="848843" y="180682"/>
                </a:lnTo>
                <a:lnTo>
                  <a:pt x="795442" y="180682"/>
                </a:lnTo>
                <a:lnTo>
                  <a:pt x="785422" y="180479"/>
                </a:lnTo>
                <a:lnTo>
                  <a:pt x="780494" y="178574"/>
                </a:lnTo>
                <a:lnTo>
                  <a:pt x="771122" y="171145"/>
                </a:lnTo>
                <a:lnTo>
                  <a:pt x="766219" y="165912"/>
                </a:lnTo>
                <a:lnTo>
                  <a:pt x="761089" y="159156"/>
                </a:lnTo>
                <a:lnTo>
                  <a:pt x="761965" y="115404"/>
                </a:lnTo>
                <a:lnTo>
                  <a:pt x="791010" y="94703"/>
                </a:lnTo>
                <a:lnTo>
                  <a:pt x="851533" y="94703"/>
                </a:lnTo>
                <a:lnTo>
                  <a:pt x="850484" y="91973"/>
                </a:lnTo>
                <a:lnTo>
                  <a:pt x="846857" y="86131"/>
                </a:lnTo>
                <a:lnTo>
                  <a:pt x="756745" y="86131"/>
                </a:lnTo>
                <a:lnTo>
                  <a:pt x="757018" y="72910"/>
                </a:lnTo>
                <a:lnTo>
                  <a:pt x="744388" y="64300"/>
                </a:lnTo>
                <a:lnTo>
                  <a:pt x="735778" y="64249"/>
                </a:lnTo>
                <a:close/>
              </a:path>
              <a:path w="857885" h="262254">
                <a:moveTo>
                  <a:pt x="841125" y="193522"/>
                </a:moveTo>
                <a:lnTo>
                  <a:pt x="760403" y="193522"/>
                </a:lnTo>
                <a:lnTo>
                  <a:pt x="763514" y="196659"/>
                </a:lnTo>
                <a:lnTo>
                  <a:pt x="798274" y="212597"/>
                </a:lnTo>
                <a:lnTo>
                  <a:pt x="805077" y="212395"/>
                </a:lnTo>
                <a:lnTo>
                  <a:pt x="841125" y="193522"/>
                </a:lnTo>
                <a:close/>
              </a:path>
              <a:path w="857885" h="262254">
                <a:moveTo>
                  <a:pt x="851533" y="94703"/>
                </a:moveTo>
                <a:lnTo>
                  <a:pt x="791010" y="94703"/>
                </a:lnTo>
                <a:lnTo>
                  <a:pt x="798452" y="94856"/>
                </a:lnTo>
                <a:lnTo>
                  <a:pt x="802567" y="96151"/>
                </a:lnTo>
                <a:lnTo>
                  <a:pt x="818658" y="138874"/>
                </a:lnTo>
                <a:lnTo>
                  <a:pt x="818556" y="143929"/>
                </a:lnTo>
                <a:lnTo>
                  <a:pt x="799608" y="179527"/>
                </a:lnTo>
                <a:lnTo>
                  <a:pt x="795442" y="180682"/>
                </a:lnTo>
                <a:lnTo>
                  <a:pt x="848843" y="180682"/>
                </a:lnTo>
                <a:lnTo>
                  <a:pt x="857607" y="138874"/>
                </a:lnTo>
                <a:lnTo>
                  <a:pt x="857558" y="127774"/>
                </a:lnTo>
                <a:lnTo>
                  <a:pt x="857248" y="122381"/>
                </a:lnTo>
                <a:lnTo>
                  <a:pt x="856456" y="115404"/>
                </a:lnTo>
                <a:lnTo>
                  <a:pt x="855199" y="108229"/>
                </a:lnTo>
                <a:lnTo>
                  <a:pt x="853481" y="99771"/>
                </a:lnTo>
                <a:lnTo>
                  <a:pt x="851533" y="94703"/>
                </a:lnTo>
                <a:close/>
              </a:path>
              <a:path w="857885" h="262254">
                <a:moveTo>
                  <a:pt x="800484" y="62890"/>
                </a:moveTo>
                <a:lnTo>
                  <a:pt x="764568" y="78816"/>
                </a:lnTo>
                <a:lnTo>
                  <a:pt x="756745" y="86131"/>
                </a:lnTo>
                <a:lnTo>
                  <a:pt x="846857" y="86131"/>
                </a:lnTo>
                <a:lnTo>
                  <a:pt x="812163" y="63481"/>
                </a:lnTo>
                <a:lnTo>
                  <a:pt x="800484" y="628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4242892" y="5236654"/>
            <a:ext cx="26034" cy="0"/>
          </a:xfrm>
          <a:custGeom>
            <a:avLst/>
            <a:gdLst/>
            <a:ahLst/>
            <a:cxnLst/>
            <a:rect l="l" t="t" r="r" b="b"/>
            <a:pathLst>
              <a:path w="26035" h="0">
                <a:moveTo>
                  <a:pt x="0" y="0"/>
                </a:moveTo>
                <a:lnTo>
                  <a:pt x="25615" y="0"/>
                </a:lnTo>
              </a:path>
            </a:pathLst>
          </a:custGeom>
          <a:ln w="31013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 txBox="1"/>
          <p:nvPr/>
        </p:nvSpPr>
        <p:spPr>
          <a:xfrm>
            <a:off x="8486140" y="6544643"/>
            <a:ext cx="1358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219200" y="787400"/>
            <a:ext cx="876300" cy="927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536700" y="787400"/>
            <a:ext cx="673100" cy="927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651000" y="787400"/>
            <a:ext cx="2628900" cy="927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464119" y="917257"/>
            <a:ext cx="2523490" cy="500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/>
              <a:t>R-R</a:t>
            </a:r>
            <a:r>
              <a:rPr dirty="0" spc="-60"/>
              <a:t> </a:t>
            </a:r>
            <a:r>
              <a:rPr dirty="0" spc="-30"/>
              <a:t>interval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679955" y="2296818"/>
            <a:ext cx="3945890" cy="3159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518159" indent="-292100">
              <a:lnSpc>
                <a:spcPct val="102299"/>
              </a:lnSpc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</a:t>
            </a:r>
            <a:r>
              <a:rPr dirty="0" sz="2100" spc="135">
                <a:solidFill>
                  <a:srgbClr val="8D1515"/>
                </a:solidFill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The </a:t>
            </a:r>
            <a:r>
              <a:rPr dirty="0" sz="2200" spc="-15">
                <a:latin typeface="Arial"/>
                <a:cs typeface="Arial"/>
              </a:rPr>
              <a:t>interval between </a:t>
            </a:r>
            <a:r>
              <a:rPr dirty="0" sz="2200" spc="-5">
                <a:latin typeface="Arial"/>
                <a:cs typeface="Arial"/>
              </a:rPr>
              <a:t>two  successive </a:t>
            </a:r>
            <a:r>
              <a:rPr dirty="0" sz="2200" spc="5">
                <a:latin typeface="Arial"/>
                <a:cs typeface="Arial"/>
              </a:rPr>
              <a:t>R-</a:t>
            </a:r>
            <a:r>
              <a:rPr dirty="0" sz="2200" spc="-45">
                <a:latin typeface="Arial"/>
                <a:cs typeface="Arial"/>
              </a:rPr>
              <a:t> </a:t>
            </a:r>
            <a:r>
              <a:rPr dirty="0" sz="2200" spc="-10">
                <a:latin typeface="Arial"/>
                <a:cs typeface="Arial"/>
              </a:rPr>
              <a:t>waves.</a:t>
            </a:r>
            <a:endParaRPr sz="2200">
              <a:latin typeface="Arial"/>
              <a:cs typeface="Arial"/>
            </a:endParaRPr>
          </a:p>
          <a:p>
            <a:pPr marL="304800" marR="5080" indent="-292100">
              <a:lnSpc>
                <a:spcPct val="102299"/>
              </a:lnSpc>
              <a:spcBef>
                <a:spcPts val="1100"/>
              </a:spcBef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 </a:t>
            </a:r>
            <a:r>
              <a:rPr dirty="0" sz="2200" spc="-10">
                <a:latin typeface="Arial"/>
                <a:cs typeface="Arial"/>
              </a:rPr>
              <a:t>It </a:t>
            </a:r>
            <a:r>
              <a:rPr dirty="0" sz="2200" spc="-20">
                <a:latin typeface="Arial"/>
                <a:cs typeface="Arial"/>
              </a:rPr>
              <a:t>determines </a:t>
            </a:r>
            <a:r>
              <a:rPr dirty="0" sz="2200" spc="-15">
                <a:latin typeface="Arial"/>
                <a:cs typeface="Arial"/>
              </a:rPr>
              <a:t>the</a:t>
            </a:r>
            <a:r>
              <a:rPr dirty="0" sz="2200" spc="-400">
                <a:latin typeface="Arial"/>
                <a:cs typeface="Arial"/>
              </a:rPr>
              <a:t> </a:t>
            </a:r>
            <a:r>
              <a:rPr dirty="0" sz="2200" spc="-25">
                <a:latin typeface="Arial"/>
                <a:cs typeface="Arial"/>
              </a:rPr>
              <a:t>heart </a:t>
            </a:r>
            <a:r>
              <a:rPr dirty="0" sz="2200" spc="-20">
                <a:latin typeface="Arial"/>
                <a:cs typeface="Arial"/>
              </a:rPr>
              <a:t>rate </a:t>
            </a:r>
            <a:r>
              <a:rPr dirty="0" sz="2200">
                <a:latin typeface="Arial"/>
                <a:cs typeface="Arial"/>
              </a:rPr>
              <a:t>&amp;  </a:t>
            </a:r>
            <a:r>
              <a:rPr dirty="0" sz="2200" spc="-15">
                <a:latin typeface="Arial"/>
                <a:cs typeface="Arial"/>
              </a:rPr>
              <a:t>cardiac </a:t>
            </a:r>
            <a:r>
              <a:rPr dirty="0" sz="2200">
                <a:latin typeface="Arial"/>
                <a:cs typeface="Arial"/>
              </a:rPr>
              <a:t>cycle</a:t>
            </a:r>
            <a:r>
              <a:rPr dirty="0" sz="2200" spc="-20">
                <a:latin typeface="Arial"/>
                <a:cs typeface="Arial"/>
              </a:rPr>
              <a:t> </a:t>
            </a:r>
            <a:r>
              <a:rPr dirty="0" sz="2200" spc="-15">
                <a:latin typeface="Arial"/>
                <a:cs typeface="Arial"/>
              </a:rPr>
              <a:t>length.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>
              <a:latin typeface="Times New Roman"/>
              <a:cs typeface="Times New Roman"/>
            </a:endParaRPr>
          </a:p>
          <a:p>
            <a:pPr marL="304800" marR="22225" indent="-292100">
              <a:lnSpc>
                <a:spcPct val="100400"/>
              </a:lnSpc>
              <a:spcBef>
                <a:spcPts val="5"/>
              </a:spcBef>
            </a:pPr>
            <a:r>
              <a:rPr dirty="0" sz="2100" spc="700">
                <a:solidFill>
                  <a:srgbClr val="8D1515"/>
                </a:solidFill>
                <a:latin typeface="Arial"/>
                <a:cs typeface="Arial"/>
              </a:rPr>
              <a:t>q </a:t>
            </a:r>
            <a:r>
              <a:rPr dirty="0" sz="2200" spc="-15">
                <a:latin typeface="Arial"/>
                <a:cs typeface="Arial"/>
              </a:rPr>
              <a:t>Heart </a:t>
            </a:r>
            <a:r>
              <a:rPr dirty="0" sz="2200" spc="-20">
                <a:latin typeface="Arial"/>
                <a:cs typeface="Arial"/>
              </a:rPr>
              <a:t>rate </a:t>
            </a:r>
            <a:r>
              <a:rPr dirty="0" sz="2200" spc="-10">
                <a:latin typeface="Arial"/>
                <a:cs typeface="Arial"/>
              </a:rPr>
              <a:t>can </a:t>
            </a:r>
            <a:r>
              <a:rPr dirty="0" sz="2200" spc="-15">
                <a:latin typeface="Arial"/>
                <a:cs typeface="Arial"/>
              </a:rPr>
              <a:t>be </a:t>
            </a:r>
            <a:r>
              <a:rPr dirty="0" sz="2200" spc="-25">
                <a:latin typeface="Arial"/>
                <a:cs typeface="Arial"/>
              </a:rPr>
              <a:t>measured  </a:t>
            </a:r>
            <a:r>
              <a:rPr dirty="0" sz="2200" spc="-15">
                <a:latin typeface="Arial"/>
                <a:cs typeface="Arial"/>
              </a:rPr>
              <a:t>by counting the </a:t>
            </a:r>
            <a:r>
              <a:rPr dirty="0" sz="2200" spc="-25">
                <a:latin typeface="Arial"/>
                <a:cs typeface="Arial"/>
              </a:rPr>
              <a:t>number </a:t>
            </a:r>
            <a:r>
              <a:rPr dirty="0" sz="2200" spc="-15">
                <a:latin typeface="Arial"/>
                <a:cs typeface="Arial"/>
              </a:rPr>
              <a:t>of </a:t>
            </a:r>
            <a:r>
              <a:rPr dirty="0" sz="2200" spc="5">
                <a:latin typeface="Arial"/>
                <a:cs typeface="Arial"/>
              </a:rPr>
              <a:t>R-  </a:t>
            </a:r>
            <a:r>
              <a:rPr dirty="0" sz="2200" spc="-10">
                <a:latin typeface="Arial"/>
                <a:cs typeface="Arial"/>
              </a:rPr>
              <a:t>waves </a:t>
            </a:r>
            <a:r>
              <a:rPr dirty="0" sz="2200" spc="-20">
                <a:latin typeface="Arial"/>
                <a:cs typeface="Arial"/>
              </a:rPr>
              <a:t>per</a:t>
            </a:r>
            <a:r>
              <a:rPr dirty="0" sz="2200" spc="95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minute.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724400" y="1092200"/>
            <a:ext cx="4038600" cy="2552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724400" y="3746500"/>
            <a:ext cx="4038600" cy="2133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/>
              <a:t>20</a:t>
            </a:fld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97240" y="6542881"/>
            <a:ext cx="366395" cy="179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25"/>
              </a:lnSpc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21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01600" y="698500"/>
            <a:ext cx="8864600" cy="6045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397240" y="6542881"/>
            <a:ext cx="366395" cy="1797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25"/>
              </a:lnSpc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21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393700" y="228600"/>
            <a:ext cx="3111500" cy="97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2933700" y="228600"/>
            <a:ext cx="3073400" cy="97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69833" y="365671"/>
            <a:ext cx="7800340" cy="56134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5">
                <a:solidFill>
                  <a:srgbClr val="002060"/>
                </a:solidFill>
              </a:rPr>
              <a:t>ECG </a:t>
            </a:r>
            <a:r>
              <a:rPr dirty="0" sz="3600" spc="-85">
                <a:solidFill>
                  <a:srgbClr val="002060"/>
                </a:solidFill>
              </a:rPr>
              <a:t>Waves, </a:t>
            </a:r>
            <a:r>
              <a:rPr dirty="0" sz="3600" spc="-20">
                <a:solidFill>
                  <a:srgbClr val="002060"/>
                </a:solidFill>
              </a:rPr>
              <a:t>Intervals </a:t>
            </a:r>
            <a:r>
              <a:rPr dirty="0" sz="3600">
                <a:solidFill>
                  <a:srgbClr val="002060"/>
                </a:solidFill>
              </a:rPr>
              <a:t>&amp;</a:t>
            </a:r>
            <a:r>
              <a:rPr dirty="0" sz="3600" spc="180">
                <a:solidFill>
                  <a:srgbClr val="002060"/>
                </a:solidFill>
              </a:rPr>
              <a:t> </a:t>
            </a:r>
            <a:r>
              <a:rPr dirty="0" sz="3600">
                <a:solidFill>
                  <a:srgbClr val="002060"/>
                </a:solidFill>
              </a:rPr>
              <a:t>Segments</a:t>
            </a:r>
            <a:endParaRPr sz="3600"/>
          </a:p>
        </p:txBody>
      </p:sp>
      <p:sp>
        <p:nvSpPr>
          <p:cNvPr id="11" name="object 11"/>
          <p:cNvSpPr/>
          <p:nvPr/>
        </p:nvSpPr>
        <p:spPr>
          <a:xfrm>
            <a:off x="5435600" y="228600"/>
            <a:ext cx="3302000" cy="97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93700" y="1054100"/>
            <a:ext cx="8407400" cy="57530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25040" y="2525915"/>
            <a:ext cx="1410335" cy="245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 b="1">
                <a:solidFill>
                  <a:srgbClr val="FF0000"/>
                </a:solidFill>
                <a:latin typeface="Arial Black"/>
                <a:cs typeface="Arial Black"/>
              </a:rPr>
              <a:t>0.08 </a:t>
            </a:r>
            <a:r>
              <a:rPr dirty="0" sz="1500" b="1">
                <a:solidFill>
                  <a:srgbClr val="FF0000"/>
                </a:solidFill>
                <a:latin typeface="Arial Black"/>
                <a:cs typeface="Arial Black"/>
              </a:rPr>
              <a:t>- </a:t>
            </a:r>
            <a:r>
              <a:rPr dirty="0" sz="1500" spc="-5" b="1">
                <a:solidFill>
                  <a:srgbClr val="FF0000"/>
                </a:solidFill>
                <a:latin typeface="Arial Black"/>
                <a:cs typeface="Arial Black"/>
              </a:rPr>
              <a:t>0.1</a:t>
            </a:r>
            <a:r>
              <a:rPr dirty="0" sz="1500" spc="-75" b="1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1500" spc="-10" b="1">
                <a:solidFill>
                  <a:srgbClr val="FF0000"/>
                </a:solidFill>
                <a:latin typeface="Arial Black"/>
                <a:cs typeface="Arial Black"/>
              </a:rPr>
              <a:t>sec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445052" y="1445793"/>
            <a:ext cx="1283335" cy="245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 b="1">
                <a:solidFill>
                  <a:srgbClr val="FF0000"/>
                </a:solidFill>
                <a:latin typeface="Arial Black"/>
                <a:cs typeface="Arial Black"/>
              </a:rPr>
              <a:t>0.3-0.32</a:t>
            </a:r>
            <a:r>
              <a:rPr dirty="0" sz="1500" spc="-85" b="1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1500" spc="-10" b="1">
                <a:solidFill>
                  <a:srgbClr val="FF0000"/>
                </a:solidFill>
                <a:latin typeface="Arial Black"/>
                <a:cs typeface="Arial Black"/>
              </a:rPr>
              <a:t>sec</a:t>
            </a:r>
            <a:endParaRPr sz="150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156930" y="6528434"/>
            <a:ext cx="2032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003820" y="1445793"/>
            <a:ext cx="1410335" cy="2451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500" spc="-5" b="1">
                <a:solidFill>
                  <a:srgbClr val="FF0000"/>
                </a:solidFill>
                <a:latin typeface="Arial Black"/>
                <a:cs typeface="Arial Black"/>
              </a:rPr>
              <a:t>0.04 </a:t>
            </a:r>
            <a:r>
              <a:rPr dirty="0" sz="1500" b="1">
                <a:solidFill>
                  <a:srgbClr val="FF0000"/>
                </a:solidFill>
                <a:latin typeface="Arial Black"/>
                <a:cs typeface="Arial Black"/>
              </a:rPr>
              <a:t>- </a:t>
            </a:r>
            <a:r>
              <a:rPr dirty="0" sz="1500" spc="-5" b="1">
                <a:solidFill>
                  <a:srgbClr val="FF0000"/>
                </a:solidFill>
                <a:latin typeface="Arial Black"/>
                <a:cs typeface="Arial Black"/>
              </a:rPr>
              <a:t>0.1</a:t>
            </a:r>
            <a:r>
              <a:rPr dirty="0" sz="1500" spc="-75" b="1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dirty="0" sz="1500" spc="-10" b="1">
                <a:solidFill>
                  <a:srgbClr val="FF0000"/>
                </a:solidFill>
                <a:latin typeface="Arial Black"/>
                <a:cs typeface="Arial Black"/>
              </a:rPr>
              <a:t>sec</a:t>
            </a:r>
            <a:endParaRPr sz="15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0"/>
            <a:ext cx="1358900" cy="3975100"/>
          </a:xfrm>
          <a:custGeom>
            <a:avLst/>
            <a:gdLst/>
            <a:ahLst/>
            <a:cxnLst/>
            <a:rect l="l" t="t" r="r" b="b"/>
            <a:pathLst>
              <a:path w="1358900" h="3975100">
                <a:moveTo>
                  <a:pt x="1358900" y="0"/>
                </a:moveTo>
                <a:lnTo>
                  <a:pt x="979665" y="0"/>
                </a:lnTo>
                <a:lnTo>
                  <a:pt x="0" y="3884536"/>
                </a:lnTo>
                <a:lnTo>
                  <a:pt x="360265" y="3975100"/>
                </a:lnTo>
                <a:lnTo>
                  <a:pt x="13589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200" y="0"/>
            <a:ext cx="1333500" cy="3860800"/>
          </a:xfrm>
          <a:custGeom>
            <a:avLst/>
            <a:gdLst/>
            <a:ahLst/>
            <a:cxnLst/>
            <a:rect l="l" t="t" r="r" b="b"/>
            <a:pathLst>
              <a:path w="1333500" h="3860800">
                <a:moveTo>
                  <a:pt x="1333500" y="0"/>
                </a:moveTo>
                <a:lnTo>
                  <a:pt x="953405" y="0"/>
                </a:lnTo>
                <a:lnTo>
                  <a:pt x="0" y="3770350"/>
                </a:lnTo>
                <a:lnTo>
                  <a:pt x="361090" y="3860800"/>
                </a:lnTo>
                <a:lnTo>
                  <a:pt x="13335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200" y="3771900"/>
            <a:ext cx="1943100" cy="3086100"/>
          </a:xfrm>
          <a:custGeom>
            <a:avLst/>
            <a:gdLst/>
            <a:ahLst/>
            <a:cxnLst/>
            <a:rect l="l" t="t" r="r" b="b"/>
            <a:pathLst>
              <a:path w="1943100" h="3086100">
                <a:moveTo>
                  <a:pt x="0" y="0"/>
                </a:moveTo>
                <a:lnTo>
                  <a:pt x="1857095" y="3086100"/>
                </a:lnTo>
                <a:lnTo>
                  <a:pt x="1943100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7700" y="3886200"/>
            <a:ext cx="2374900" cy="2971800"/>
          </a:xfrm>
          <a:custGeom>
            <a:avLst/>
            <a:gdLst/>
            <a:ahLst/>
            <a:cxnLst/>
            <a:rect l="l" t="t" r="r" b="b"/>
            <a:pathLst>
              <a:path w="2374900" h="2971800">
                <a:moveTo>
                  <a:pt x="0" y="0"/>
                </a:moveTo>
                <a:lnTo>
                  <a:pt x="2290711" y="2971800"/>
                </a:lnTo>
                <a:lnTo>
                  <a:pt x="237490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700" y="3886200"/>
            <a:ext cx="3340100" cy="2971800"/>
          </a:xfrm>
          <a:custGeom>
            <a:avLst/>
            <a:gdLst/>
            <a:ahLst/>
            <a:cxnLst/>
            <a:rect l="l" t="t" r="r" b="b"/>
            <a:pathLst>
              <a:path w="3340100" h="2971800">
                <a:moveTo>
                  <a:pt x="0" y="0"/>
                </a:moveTo>
                <a:lnTo>
                  <a:pt x="4762" y="4749"/>
                </a:lnTo>
                <a:lnTo>
                  <a:pt x="2378075" y="2971800"/>
                </a:lnTo>
                <a:lnTo>
                  <a:pt x="3340100" y="2971800"/>
                </a:lnTo>
                <a:lnTo>
                  <a:pt x="361950" y="9034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200" y="3771900"/>
            <a:ext cx="2667000" cy="3086100"/>
          </a:xfrm>
          <a:custGeom>
            <a:avLst/>
            <a:gdLst/>
            <a:ahLst/>
            <a:cxnLst/>
            <a:rect l="l" t="t" r="r" b="b"/>
            <a:pathLst>
              <a:path w="2667000" h="3086100">
                <a:moveTo>
                  <a:pt x="0" y="0"/>
                </a:moveTo>
                <a:lnTo>
                  <a:pt x="4773" y="4762"/>
                </a:lnTo>
                <a:lnTo>
                  <a:pt x="1946148" y="3086100"/>
                </a:lnTo>
                <a:lnTo>
                  <a:pt x="2667000" y="3086100"/>
                </a:lnTo>
                <a:lnTo>
                  <a:pt x="358039" y="95250"/>
                </a:lnTo>
                <a:lnTo>
                  <a:pt x="365200" y="95250"/>
                </a:lnTo>
                <a:lnTo>
                  <a:pt x="362813" y="90487"/>
                </a:lnTo>
                <a:lnTo>
                  <a:pt x="353265" y="85725"/>
                </a:lnTo>
                <a:lnTo>
                  <a:pt x="0" y="0"/>
                </a:lnTo>
                <a:close/>
              </a:path>
              <a:path w="2667000" h="3086100">
                <a:moveTo>
                  <a:pt x="370997" y="106816"/>
                </a:moveTo>
                <a:lnTo>
                  <a:pt x="372361" y="109537"/>
                </a:lnTo>
                <a:lnTo>
                  <a:pt x="420100" y="176212"/>
                </a:lnTo>
                <a:lnTo>
                  <a:pt x="370997" y="106816"/>
                </a:lnTo>
                <a:close/>
              </a:path>
              <a:path w="2667000" h="3086100">
                <a:moveTo>
                  <a:pt x="365200" y="95250"/>
                </a:moveTo>
                <a:lnTo>
                  <a:pt x="362813" y="95250"/>
                </a:lnTo>
                <a:lnTo>
                  <a:pt x="370997" y="106816"/>
                </a:lnTo>
                <a:lnTo>
                  <a:pt x="365200" y="9525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200" y="3771900"/>
            <a:ext cx="368300" cy="88900"/>
          </a:xfrm>
          <a:custGeom>
            <a:avLst/>
            <a:gdLst/>
            <a:ahLst/>
            <a:cxnLst/>
            <a:rect l="l" t="t" r="r" b="b"/>
            <a:pathLst>
              <a:path w="368300" h="88900">
                <a:moveTo>
                  <a:pt x="0" y="0"/>
                </a:moveTo>
                <a:lnTo>
                  <a:pt x="368300" y="88900"/>
                </a:lnTo>
                <a:lnTo>
                  <a:pt x="358607" y="84226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8800" y="387350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4884" y="0"/>
                </a:moveTo>
                <a:lnTo>
                  <a:pt x="0" y="0"/>
                </a:lnTo>
                <a:lnTo>
                  <a:pt x="63500" y="76200"/>
                </a:lnTo>
                <a:lnTo>
                  <a:pt x="4884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65400" y="2349500"/>
            <a:ext cx="4953000" cy="109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893354" y="2498725"/>
            <a:ext cx="6162675" cy="12319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977900">
              <a:lnSpc>
                <a:spcPct val="100000"/>
              </a:lnSpc>
            </a:pPr>
            <a:r>
              <a:rPr dirty="0" sz="4000" spc="-15"/>
              <a:t>Left </a:t>
            </a:r>
            <a:r>
              <a:rPr dirty="0" sz="4000" spc="-40"/>
              <a:t>Ventricular  </a:t>
            </a:r>
            <a:r>
              <a:rPr dirty="0" sz="4000" spc="-25"/>
              <a:t>Pressure </a:t>
            </a:r>
            <a:r>
              <a:rPr dirty="0" sz="4000" spc="-35"/>
              <a:t>versus</a:t>
            </a:r>
            <a:r>
              <a:rPr dirty="0" sz="4000" spc="145"/>
              <a:t> </a:t>
            </a:r>
            <a:r>
              <a:rPr dirty="0" sz="4000" spc="-65"/>
              <a:t>Volume</a:t>
            </a:r>
            <a:endParaRPr sz="4000"/>
          </a:p>
        </p:txBody>
      </p:sp>
      <p:sp>
        <p:nvSpPr>
          <p:cNvPr id="12" name="object 12"/>
          <p:cNvSpPr/>
          <p:nvPr/>
        </p:nvSpPr>
        <p:spPr>
          <a:xfrm>
            <a:off x="1587500" y="2959100"/>
            <a:ext cx="6769100" cy="109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00900" y="114300"/>
            <a:ext cx="1841500" cy="723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0"/>
            <a:ext cx="1358900" cy="3975100"/>
          </a:xfrm>
          <a:custGeom>
            <a:avLst/>
            <a:gdLst/>
            <a:ahLst/>
            <a:cxnLst/>
            <a:rect l="l" t="t" r="r" b="b"/>
            <a:pathLst>
              <a:path w="1358900" h="3975100">
                <a:moveTo>
                  <a:pt x="1358900" y="0"/>
                </a:moveTo>
                <a:lnTo>
                  <a:pt x="979665" y="0"/>
                </a:lnTo>
                <a:lnTo>
                  <a:pt x="0" y="3884536"/>
                </a:lnTo>
                <a:lnTo>
                  <a:pt x="360265" y="3975100"/>
                </a:lnTo>
                <a:lnTo>
                  <a:pt x="13589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200" y="0"/>
            <a:ext cx="1333500" cy="3860800"/>
          </a:xfrm>
          <a:custGeom>
            <a:avLst/>
            <a:gdLst/>
            <a:ahLst/>
            <a:cxnLst/>
            <a:rect l="l" t="t" r="r" b="b"/>
            <a:pathLst>
              <a:path w="1333500" h="3860800">
                <a:moveTo>
                  <a:pt x="1333500" y="0"/>
                </a:moveTo>
                <a:lnTo>
                  <a:pt x="953405" y="0"/>
                </a:lnTo>
                <a:lnTo>
                  <a:pt x="0" y="3770350"/>
                </a:lnTo>
                <a:lnTo>
                  <a:pt x="361090" y="3860800"/>
                </a:lnTo>
                <a:lnTo>
                  <a:pt x="13335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200" y="3771900"/>
            <a:ext cx="1943100" cy="3086100"/>
          </a:xfrm>
          <a:custGeom>
            <a:avLst/>
            <a:gdLst/>
            <a:ahLst/>
            <a:cxnLst/>
            <a:rect l="l" t="t" r="r" b="b"/>
            <a:pathLst>
              <a:path w="1943100" h="3086100">
                <a:moveTo>
                  <a:pt x="0" y="0"/>
                </a:moveTo>
                <a:lnTo>
                  <a:pt x="1857095" y="3086100"/>
                </a:lnTo>
                <a:lnTo>
                  <a:pt x="1943100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7700" y="3886200"/>
            <a:ext cx="2374900" cy="2971800"/>
          </a:xfrm>
          <a:custGeom>
            <a:avLst/>
            <a:gdLst/>
            <a:ahLst/>
            <a:cxnLst/>
            <a:rect l="l" t="t" r="r" b="b"/>
            <a:pathLst>
              <a:path w="2374900" h="2971800">
                <a:moveTo>
                  <a:pt x="0" y="0"/>
                </a:moveTo>
                <a:lnTo>
                  <a:pt x="2290711" y="2971800"/>
                </a:lnTo>
                <a:lnTo>
                  <a:pt x="237490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700" y="3886200"/>
            <a:ext cx="3340100" cy="2971800"/>
          </a:xfrm>
          <a:custGeom>
            <a:avLst/>
            <a:gdLst/>
            <a:ahLst/>
            <a:cxnLst/>
            <a:rect l="l" t="t" r="r" b="b"/>
            <a:pathLst>
              <a:path w="3340100" h="2971800">
                <a:moveTo>
                  <a:pt x="0" y="0"/>
                </a:moveTo>
                <a:lnTo>
                  <a:pt x="4762" y="4749"/>
                </a:lnTo>
                <a:lnTo>
                  <a:pt x="2378075" y="2971800"/>
                </a:lnTo>
                <a:lnTo>
                  <a:pt x="3340100" y="2971800"/>
                </a:lnTo>
                <a:lnTo>
                  <a:pt x="361950" y="9034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200" y="3771900"/>
            <a:ext cx="2667000" cy="3086100"/>
          </a:xfrm>
          <a:custGeom>
            <a:avLst/>
            <a:gdLst/>
            <a:ahLst/>
            <a:cxnLst/>
            <a:rect l="l" t="t" r="r" b="b"/>
            <a:pathLst>
              <a:path w="2667000" h="3086100">
                <a:moveTo>
                  <a:pt x="0" y="0"/>
                </a:moveTo>
                <a:lnTo>
                  <a:pt x="4773" y="4762"/>
                </a:lnTo>
                <a:lnTo>
                  <a:pt x="1946148" y="3086100"/>
                </a:lnTo>
                <a:lnTo>
                  <a:pt x="2667000" y="3086100"/>
                </a:lnTo>
                <a:lnTo>
                  <a:pt x="358039" y="95250"/>
                </a:lnTo>
                <a:lnTo>
                  <a:pt x="365200" y="95250"/>
                </a:lnTo>
                <a:lnTo>
                  <a:pt x="362813" y="90487"/>
                </a:lnTo>
                <a:lnTo>
                  <a:pt x="353265" y="85725"/>
                </a:lnTo>
                <a:lnTo>
                  <a:pt x="0" y="0"/>
                </a:lnTo>
                <a:close/>
              </a:path>
              <a:path w="2667000" h="3086100">
                <a:moveTo>
                  <a:pt x="370997" y="106816"/>
                </a:moveTo>
                <a:lnTo>
                  <a:pt x="372361" y="109537"/>
                </a:lnTo>
                <a:lnTo>
                  <a:pt x="420100" y="176212"/>
                </a:lnTo>
                <a:lnTo>
                  <a:pt x="370997" y="106816"/>
                </a:lnTo>
                <a:close/>
              </a:path>
              <a:path w="2667000" h="3086100">
                <a:moveTo>
                  <a:pt x="365200" y="95250"/>
                </a:moveTo>
                <a:lnTo>
                  <a:pt x="362813" y="95250"/>
                </a:lnTo>
                <a:lnTo>
                  <a:pt x="370997" y="106816"/>
                </a:lnTo>
                <a:lnTo>
                  <a:pt x="365200" y="9525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200" y="3771900"/>
            <a:ext cx="368300" cy="88900"/>
          </a:xfrm>
          <a:custGeom>
            <a:avLst/>
            <a:gdLst/>
            <a:ahLst/>
            <a:cxnLst/>
            <a:rect l="l" t="t" r="r" b="b"/>
            <a:pathLst>
              <a:path w="368300" h="88900">
                <a:moveTo>
                  <a:pt x="0" y="0"/>
                </a:moveTo>
                <a:lnTo>
                  <a:pt x="368300" y="88900"/>
                </a:lnTo>
                <a:lnTo>
                  <a:pt x="358607" y="84226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8800" y="387350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4884" y="0"/>
                </a:moveTo>
                <a:lnTo>
                  <a:pt x="0" y="0"/>
                </a:lnTo>
                <a:lnTo>
                  <a:pt x="63500" y="76200"/>
                </a:lnTo>
                <a:lnTo>
                  <a:pt x="4884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717800" y="2159000"/>
            <a:ext cx="44577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701800" y="2705100"/>
            <a:ext cx="2705100" cy="990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3835400" y="2705100"/>
            <a:ext cx="850900" cy="9906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4229100" y="2705100"/>
            <a:ext cx="3962400" cy="9906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1981161" y="2300719"/>
            <a:ext cx="5830570" cy="165353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2540">
              <a:lnSpc>
                <a:spcPts val="4310"/>
              </a:lnSpc>
            </a:pPr>
            <a:r>
              <a:rPr dirty="0" sz="3600" spc="-5">
                <a:solidFill>
                  <a:srgbClr val="C00000"/>
                </a:solidFill>
                <a:latin typeface="Cooper Black"/>
                <a:cs typeface="Cooper Black"/>
              </a:rPr>
              <a:t>Left</a:t>
            </a:r>
            <a:r>
              <a:rPr dirty="0" sz="3600" spc="-25">
                <a:solidFill>
                  <a:srgbClr val="C00000"/>
                </a:solidFill>
                <a:latin typeface="Cooper Black"/>
                <a:cs typeface="Cooper Black"/>
              </a:rPr>
              <a:t> </a:t>
            </a:r>
            <a:r>
              <a:rPr dirty="0" sz="3600" spc="-40">
                <a:solidFill>
                  <a:srgbClr val="C00000"/>
                </a:solidFill>
                <a:latin typeface="Cooper Black"/>
                <a:cs typeface="Cooper Black"/>
              </a:rPr>
              <a:t>Ventricular</a:t>
            </a:r>
            <a:endParaRPr sz="3600">
              <a:latin typeface="Cooper Black"/>
              <a:cs typeface="Cooper Black"/>
            </a:endParaRPr>
          </a:p>
          <a:p>
            <a:pPr algn="ctr" marL="12065" marR="5080">
              <a:lnSpc>
                <a:spcPts val="4300"/>
              </a:lnSpc>
              <a:spcBef>
                <a:spcPts val="150"/>
              </a:spcBef>
            </a:pPr>
            <a:r>
              <a:rPr dirty="0" sz="3600" spc="-15">
                <a:solidFill>
                  <a:srgbClr val="C00000"/>
                </a:solidFill>
                <a:latin typeface="Cooper Black"/>
                <a:cs typeface="Cooper Black"/>
              </a:rPr>
              <a:t>Pressure </a:t>
            </a:r>
            <a:r>
              <a:rPr dirty="0" sz="3600">
                <a:solidFill>
                  <a:srgbClr val="C00000"/>
                </a:solidFill>
                <a:latin typeface="Cooper Black"/>
                <a:cs typeface="Cooper Black"/>
              </a:rPr>
              <a:t>– </a:t>
            </a:r>
            <a:r>
              <a:rPr dirty="0" sz="3600" spc="-50">
                <a:solidFill>
                  <a:srgbClr val="C00000"/>
                </a:solidFill>
                <a:latin typeface="Cooper Black"/>
                <a:cs typeface="Cooper Black"/>
              </a:rPr>
              <a:t>Volume </a:t>
            </a:r>
            <a:r>
              <a:rPr dirty="0" sz="3600" spc="-25">
                <a:solidFill>
                  <a:srgbClr val="C00000"/>
                </a:solidFill>
                <a:latin typeface="Cooper Black"/>
                <a:cs typeface="Cooper Black"/>
              </a:rPr>
              <a:t>Curve  </a:t>
            </a:r>
            <a:r>
              <a:rPr dirty="0" sz="3600" spc="-25">
                <a:solidFill>
                  <a:srgbClr val="002060"/>
                </a:solidFill>
                <a:latin typeface="Cooper Black"/>
                <a:cs typeface="Cooper Black"/>
              </a:rPr>
              <a:t>“The </a:t>
            </a:r>
            <a:r>
              <a:rPr dirty="0" sz="3600" spc="5">
                <a:solidFill>
                  <a:srgbClr val="002060"/>
                </a:solidFill>
                <a:latin typeface="Cooper Black"/>
                <a:cs typeface="Cooper Black"/>
              </a:rPr>
              <a:t>Complete</a:t>
            </a:r>
            <a:r>
              <a:rPr dirty="0" sz="3600" spc="-50">
                <a:solidFill>
                  <a:srgbClr val="002060"/>
                </a:solidFill>
                <a:latin typeface="Cooper Black"/>
                <a:cs typeface="Cooper Black"/>
              </a:rPr>
              <a:t> </a:t>
            </a:r>
            <a:r>
              <a:rPr dirty="0" sz="3600">
                <a:solidFill>
                  <a:srgbClr val="002060"/>
                </a:solidFill>
                <a:latin typeface="Cooper Black"/>
                <a:cs typeface="Cooper Black"/>
              </a:rPr>
              <a:t>Picture”</a:t>
            </a:r>
            <a:endParaRPr sz="3600">
              <a:latin typeface="Cooper Black"/>
              <a:cs typeface="Cooper Black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28800" y="3251200"/>
            <a:ext cx="6121400" cy="9906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7200900" y="114300"/>
            <a:ext cx="1841500" cy="723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8409940" y="6436995"/>
            <a:ext cx="203200" cy="19431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0"/>
            <a:ext cx="1358900" cy="3975100"/>
          </a:xfrm>
          <a:custGeom>
            <a:avLst/>
            <a:gdLst/>
            <a:ahLst/>
            <a:cxnLst/>
            <a:rect l="l" t="t" r="r" b="b"/>
            <a:pathLst>
              <a:path w="1358900" h="3975100">
                <a:moveTo>
                  <a:pt x="1358900" y="0"/>
                </a:moveTo>
                <a:lnTo>
                  <a:pt x="979665" y="0"/>
                </a:lnTo>
                <a:lnTo>
                  <a:pt x="0" y="3884536"/>
                </a:lnTo>
                <a:lnTo>
                  <a:pt x="360265" y="3975100"/>
                </a:lnTo>
                <a:lnTo>
                  <a:pt x="13589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200" y="0"/>
            <a:ext cx="1333500" cy="3860800"/>
          </a:xfrm>
          <a:custGeom>
            <a:avLst/>
            <a:gdLst/>
            <a:ahLst/>
            <a:cxnLst/>
            <a:rect l="l" t="t" r="r" b="b"/>
            <a:pathLst>
              <a:path w="1333500" h="3860800">
                <a:moveTo>
                  <a:pt x="1333500" y="0"/>
                </a:moveTo>
                <a:lnTo>
                  <a:pt x="953405" y="0"/>
                </a:lnTo>
                <a:lnTo>
                  <a:pt x="0" y="3770350"/>
                </a:lnTo>
                <a:lnTo>
                  <a:pt x="361090" y="3860800"/>
                </a:lnTo>
                <a:lnTo>
                  <a:pt x="13335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200" y="3771900"/>
            <a:ext cx="1943100" cy="3086100"/>
          </a:xfrm>
          <a:custGeom>
            <a:avLst/>
            <a:gdLst/>
            <a:ahLst/>
            <a:cxnLst/>
            <a:rect l="l" t="t" r="r" b="b"/>
            <a:pathLst>
              <a:path w="1943100" h="3086100">
                <a:moveTo>
                  <a:pt x="0" y="0"/>
                </a:moveTo>
                <a:lnTo>
                  <a:pt x="1857095" y="3086100"/>
                </a:lnTo>
                <a:lnTo>
                  <a:pt x="1943100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7700" y="3886200"/>
            <a:ext cx="2374900" cy="2971800"/>
          </a:xfrm>
          <a:custGeom>
            <a:avLst/>
            <a:gdLst/>
            <a:ahLst/>
            <a:cxnLst/>
            <a:rect l="l" t="t" r="r" b="b"/>
            <a:pathLst>
              <a:path w="2374900" h="2971800">
                <a:moveTo>
                  <a:pt x="0" y="0"/>
                </a:moveTo>
                <a:lnTo>
                  <a:pt x="2290711" y="2971800"/>
                </a:lnTo>
                <a:lnTo>
                  <a:pt x="237490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700" y="3886200"/>
            <a:ext cx="3340100" cy="2971800"/>
          </a:xfrm>
          <a:custGeom>
            <a:avLst/>
            <a:gdLst/>
            <a:ahLst/>
            <a:cxnLst/>
            <a:rect l="l" t="t" r="r" b="b"/>
            <a:pathLst>
              <a:path w="3340100" h="2971800">
                <a:moveTo>
                  <a:pt x="0" y="0"/>
                </a:moveTo>
                <a:lnTo>
                  <a:pt x="4762" y="4749"/>
                </a:lnTo>
                <a:lnTo>
                  <a:pt x="2378075" y="2971800"/>
                </a:lnTo>
                <a:lnTo>
                  <a:pt x="3340100" y="2971800"/>
                </a:lnTo>
                <a:lnTo>
                  <a:pt x="361950" y="9034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200" y="3771900"/>
            <a:ext cx="2667000" cy="3086100"/>
          </a:xfrm>
          <a:custGeom>
            <a:avLst/>
            <a:gdLst/>
            <a:ahLst/>
            <a:cxnLst/>
            <a:rect l="l" t="t" r="r" b="b"/>
            <a:pathLst>
              <a:path w="2667000" h="3086100">
                <a:moveTo>
                  <a:pt x="0" y="0"/>
                </a:moveTo>
                <a:lnTo>
                  <a:pt x="4773" y="4762"/>
                </a:lnTo>
                <a:lnTo>
                  <a:pt x="1946148" y="3086100"/>
                </a:lnTo>
                <a:lnTo>
                  <a:pt x="2667000" y="3086100"/>
                </a:lnTo>
                <a:lnTo>
                  <a:pt x="358039" y="95250"/>
                </a:lnTo>
                <a:lnTo>
                  <a:pt x="365200" y="95250"/>
                </a:lnTo>
                <a:lnTo>
                  <a:pt x="362813" y="90487"/>
                </a:lnTo>
                <a:lnTo>
                  <a:pt x="353265" y="85725"/>
                </a:lnTo>
                <a:lnTo>
                  <a:pt x="0" y="0"/>
                </a:lnTo>
                <a:close/>
              </a:path>
              <a:path w="2667000" h="3086100">
                <a:moveTo>
                  <a:pt x="370997" y="106816"/>
                </a:moveTo>
                <a:lnTo>
                  <a:pt x="372361" y="109537"/>
                </a:lnTo>
                <a:lnTo>
                  <a:pt x="420100" y="176212"/>
                </a:lnTo>
                <a:lnTo>
                  <a:pt x="370997" y="106816"/>
                </a:lnTo>
                <a:close/>
              </a:path>
              <a:path w="2667000" h="3086100">
                <a:moveTo>
                  <a:pt x="365200" y="95250"/>
                </a:moveTo>
                <a:lnTo>
                  <a:pt x="362813" y="95250"/>
                </a:lnTo>
                <a:lnTo>
                  <a:pt x="370997" y="106816"/>
                </a:lnTo>
                <a:lnTo>
                  <a:pt x="365200" y="9525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200" y="3771900"/>
            <a:ext cx="368300" cy="88900"/>
          </a:xfrm>
          <a:custGeom>
            <a:avLst/>
            <a:gdLst/>
            <a:ahLst/>
            <a:cxnLst/>
            <a:rect l="l" t="t" r="r" b="b"/>
            <a:pathLst>
              <a:path w="368300" h="88900">
                <a:moveTo>
                  <a:pt x="0" y="0"/>
                </a:moveTo>
                <a:lnTo>
                  <a:pt x="368300" y="88900"/>
                </a:lnTo>
                <a:lnTo>
                  <a:pt x="358607" y="84226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8800" y="387350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4884" y="0"/>
                </a:moveTo>
                <a:lnTo>
                  <a:pt x="0" y="0"/>
                </a:lnTo>
                <a:lnTo>
                  <a:pt x="63500" y="76200"/>
                </a:lnTo>
                <a:lnTo>
                  <a:pt x="4884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2565400" y="2260600"/>
            <a:ext cx="4953000" cy="1092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651000" y="2870200"/>
            <a:ext cx="3009900" cy="109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025900" y="2870200"/>
            <a:ext cx="774700" cy="109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951558" y="2415882"/>
            <a:ext cx="6028055" cy="123190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 marR="5080" indent="914400">
              <a:lnSpc>
                <a:spcPct val="100000"/>
              </a:lnSpc>
            </a:pPr>
            <a:r>
              <a:rPr dirty="0" sz="4000" spc="-15"/>
              <a:t>Left </a:t>
            </a:r>
            <a:r>
              <a:rPr dirty="0" sz="4000" spc="-40"/>
              <a:t>Ventricular  </a:t>
            </a:r>
            <a:r>
              <a:rPr dirty="0" sz="4000" spc="-25">
                <a:solidFill>
                  <a:srgbClr val="002060"/>
                </a:solidFill>
              </a:rPr>
              <a:t>Pressure </a:t>
            </a:r>
            <a:r>
              <a:rPr dirty="0" sz="4000">
                <a:solidFill>
                  <a:srgbClr val="002060"/>
                </a:solidFill>
              </a:rPr>
              <a:t>- </a:t>
            </a:r>
            <a:r>
              <a:rPr dirty="0" sz="4000" spc="-65">
                <a:solidFill>
                  <a:srgbClr val="002060"/>
                </a:solidFill>
              </a:rPr>
              <a:t>Volume</a:t>
            </a:r>
            <a:r>
              <a:rPr dirty="0" sz="4000" spc="85">
                <a:solidFill>
                  <a:srgbClr val="002060"/>
                </a:solidFill>
              </a:rPr>
              <a:t> </a:t>
            </a:r>
            <a:r>
              <a:rPr dirty="0" sz="4000" spc="-15">
                <a:solidFill>
                  <a:srgbClr val="002060"/>
                </a:solidFill>
              </a:rPr>
              <a:t>Loop</a:t>
            </a:r>
            <a:endParaRPr sz="4000"/>
          </a:p>
        </p:txBody>
      </p:sp>
      <p:sp>
        <p:nvSpPr>
          <p:cNvPr id="14" name="object 14"/>
          <p:cNvSpPr/>
          <p:nvPr/>
        </p:nvSpPr>
        <p:spPr>
          <a:xfrm>
            <a:off x="4305300" y="2870200"/>
            <a:ext cx="3987800" cy="1092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7200900" y="114300"/>
            <a:ext cx="1841500" cy="723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algn="ctr" marL="161925" marR="5080">
              <a:lnSpc>
                <a:spcPct val="100000"/>
              </a:lnSpc>
            </a:pPr>
            <a:r>
              <a:rPr dirty="0" spc="5"/>
              <a:t>Left</a:t>
            </a:r>
            <a:r>
              <a:rPr dirty="0" spc="-110"/>
              <a:t> </a:t>
            </a:r>
            <a:r>
              <a:rPr dirty="0" spc="-30"/>
              <a:t>Ventricular</a:t>
            </a:r>
          </a:p>
          <a:p>
            <a:pPr algn="ctr" marL="161925">
              <a:lnSpc>
                <a:spcPct val="100000"/>
              </a:lnSpc>
            </a:pPr>
            <a:r>
              <a:rPr dirty="0" spc="-10"/>
              <a:t>Pressure </a:t>
            </a:r>
            <a:r>
              <a:rPr dirty="0"/>
              <a:t>– </a:t>
            </a:r>
            <a:r>
              <a:rPr dirty="0" spc="-60"/>
              <a:t>Volume</a:t>
            </a:r>
            <a:r>
              <a:rPr dirty="0" spc="5"/>
              <a:t> </a:t>
            </a:r>
            <a:r>
              <a:rPr dirty="0" spc="-5"/>
              <a:t>Loop</a:t>
            </a:r>
          </a:p>
        </p:txBody>
      </p:sp>
      <p:sp>
        <p:nvSpPr>
          <p:cNvPr id="3" name="object 3"/>
          <p:cNvSpPr/>
          <p:nvPr/>
        </p:nvSpPr>
        <p:spPr>
          <a:xfrm>
            <a:off x="1168400" y="2362200"/>
            <a:ext cx="6248400" cy="203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894243" y="2535336"/>
            <a:ext cx="5138420" cy="1296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-8255">
              <a:lnSpc>
                <a:spcPct val="99700"/>
              </a:lnSpc>
            </a:pPr>
            <a:r>
              <a:rPr dirty="0" sz="2800" b="1">
                <a:latin typeface="Calibri"/>
                <a:cs typeface="Calibri"/>
              </a:rPr>
              <a:t>Correlation </a:t>
            </a:r>
            <a:r>
              <a:rPr dirty="0" sz="2800" spc="-5" b="1">
                <a:latin typeface="Calibri"/>
                <a:cs typeface="Calibri"/>
              </a:rPr>
              <a:t>of </a:t>
            </a:r>
            <a:r>
              <a:rPr dirty="0" sz="2800" b="1">
                <a:latin typeface="Calibri"/>
                <a:cs typeface="Calibri"/>
              </a:rPr>
              <a:t>intra-ventricular  </a:t>
            </a:r>
            <a:r>
              <a:rPr dirty="0" sz="2800" spc="-5" b="1">
                <a:latin typeface="Calibri"/>
                <a:cs typeface="Calibri"/>
              </a:rPr>
              <a:t>changes </a:t>
            </a:r>
            <a:r>
              <a:rPr dirty="0" sz="2800" spc="5" b="1">
                <a:latin typeface="Calibri"/>
                <a:cs typeface="Calibri"/>
              </a:rPr>
              <a:t>in </a:t>
            </a:r>
            <a:r>
              <a:rPr dirty="0" sz="2800" spc="-5" b="1">
                <a:latin typeface="Calibri"/>
                <a:cs typeface="Calibri"/>
              </a:rPr>
              <a:t>volume </a:t>
            </a:r>
            <a:r>
              <a:rPr dirty="0" sz="2800" b="1">
                <a:latin typeface="Calibri"/>
                <a:cs typeface="Calibri"/>
              </a:rPr>
              <a:t>&amp; </a:t>
            </a:r>
            <a:r>
              <a:rPr dirty="0" sz="2800" spc="-10" b="1">
                <a:latin typeface="Calibri"/>
                <a:cs typeface="Calibri"/>
              </a:rPr>
              <a:t>pressure</a:t>
            </a:r>
            <a:r>
              <a:rPr dirty="0" sz="2800" spc="-105" b="1">
                <a:latin typeface="Calibri"/>
                <a:cs typeface="Calibri"/>
              </a:rPr>
              <a:t> </a:t>
            </a:r>
            <a:r>
              <a:rPr dirty="0" sz="2800" spc="5" b="1">
                <a:latin typeface="Calibri"/>
                <a:cs typeface="Calibri"/>
              </a:rPr>
              <a:t>that  occur </a:t>
            </a:r>
            <a:r>
              <a:rPr dirty="0" sz="2800" spc="-5" b="1">
                <a:latin typeface="Calibri"/>
                <a:cs typeface="Calibri"/>
              </a:rPr>
              <a:t>during one </a:t>
            </a:r>
            <a:r>
              <a:rPr dirty="0" sz="2800" spc="5" b="1">
                <a:latin typeface="Calibri"/>
                <a:cs typeface="Calibri"/>
              </a:rPr>
              <a:t>cardiac</a:t>
            </a:r>
            <a:r>
              <a:rPr dirty="0" sz="2800" spc="-165" b="1">
                <a:latin typeface="Calibri"/>
                <a:cs typeface="Calibri"/>
              </a:rPr>
              <a:t> </a:t>
            </a:r>
            <a:r>
              <a:rPr dirty="0" sz="2800" spc="5" b="1">
                <a:latin typeface="Calibri"/>
                <a:cs typeface="Calibri"/>
              </a:rPr>
              <a:t>cycle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8397240" y="6600984"/>
            <a:ext cx="228600" cy="22288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29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909146" y="1860829"/>
            <a:ext cx="190500" cy="1905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909146" y="2927629"/>
            <a:ext cx="190500" cy="190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429842" y="3359429"/>
            <a:ext cx="177800" cy="1778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1429842" y="3803929"/>
            <a:ext cx="177800" cy="177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909146" y="4654829"/>
            <a:ext cx="190500" cy="1905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429842" y="5099329"/>
            <a:ext cx="177800" cy="177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1429842" y="5543828"/>
            <a:ext cx="177800" cy="1778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353642" y="1710827"/>
            <a:ext cx="6832600" cy="40906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198120">
              <a:lnSpc>
                <a:spcPct val="102600"/>
              </a:lnSpc>
            </a:pPr>
            <a:r>
              <a:rPr dirty="0" sz="2600" spc="10">
                <a:latin typeface="Calibri"/>
                <a:cs typeface="Calibri"/>
              </a:rPr>
              <a:t>Both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5">
                <a:latin typeface="Calibri"/>
                <a:cs typeface="Calibri"/>
              </a:rPr>
              <a:t>ventricular</a:t>
            </a:r>
            <a:r>
              <a:rPr dirty="0" sz="2600" spc="-105">
                <a:latin typeface="Calibri"/>
                <a:cs typeface="Calibri"/>
              </a:rPr>
              <a:t> </a:t>
            </a:r>
            <a:r>
              <a:rPr dirty="0" sz="2600" spc="5">
                <a:latin typeface="Calibri"/>
                <a:cs typeface="Calibri"/>
              </a:rPr>
              <a:t>systole</a:t>
            </a:r>
            <a:r>
              <a:rPr dirty="0" sz="2600" spc="-19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&amp;</a:t>
            </a:r>
            <a:r>
              <a:rPr dirty="0" sz="2600" spc="25">
                <a:latin typeface="Calibri"/>
                <a:cs typeface="Calibri"/>
              </a:rPr>
              <a:t> </a:t>
            </a:r>
            <a:r>
              <a:rPr dirty="0" sz="2600">
                <a:latin typeface="Calibri"/>
                <a:cs typeface="Calibri"/>
              </a:rPr>
              <a:t>diastole</a:t>
            </a:r>
            <a:r>
              <a:rPr dirty="0" sz="2600" spc="-90">
                <a:latin typeface="Calibri"/>
                <a:cs typeface="Calibri"/>
              </a:rPr>
              <a:t> </a:t>
            </a:r>
            <a:r>
              <a:rPr dirty="0" sz="2600" spc="-20">
                <a:latin typeface="Calibri"/>
                <a:cs typeface="Calibri"/>
              </a:rPr>
              <a:t>can</a:t>
            </a:r>
            <a:r>
              <a:rPr dirty="0" sz="2600" spc="-65">
                <a:latin typeface="Calibri"/>
                <a:cs typeface="Calibri"/>
              </a:rPr>
              <a:t> </a:t>
            </a:r>
            <a:r>
              <a:rPr dirty="0" sz="2600" spc="15">
                <a:latin typeface="Calibri"/>
                <a:cs typeface="Calibri"/>
              </a:rPr>
              <a:t>be</a:t>
            </a:r>
            <a:r>
              <a:rPr dirty="0" sz="2600" spc="5">
                <a:latin typeface="Calibri"/>
                <a:cs typeface="Calibri"/>
              </a:rPr>
              <a:t> </a:t>
            </a:r>
            <a:r>
              <a:rPr dirty="0" sz="2600" spc="10">
                <a:latin typeface="Calibri"/>
                <a:cs typeface="Calibri"/>
              </a:rPr>
              <a:t>divided  into </a:t>
            </a:r>
            <a:r>
              <a:rPr dirty="0" sz="2600" spc="-10">
                <a:latin typeface="Calibri"/>
                <a:cs typeface="Calibri"/>
              </a:rPr>
              <a:t>early </a:t>
            </a:r>
            <a:r>
              <a:rPr dirty="0" sz="2600">
                <a:latin typeface="Calibri"/>
                <a:cs typeface="Calibri"/>
              </a:rPr>
              <a:t>&amp; </a:t>
            </a:r>
            <a:r>
              <a:rPr dirty="0" sz="2600" spc="-5">
                <a:latin typeface="Calibri"/>
                <a:cs typeface="Calibri"/>
              </a:rPr>
              <a:t>late</a:t>
            </a:r>
            <a:r>
              <a:rPr dirty="0" sz="2600" spc="-145">
                <a:latin typeface="Calibri"/>
                <a:cs typeface="Calibri"/>
              </a:rPr>
              <a:t> </a:t>
            </a:r>
            <a:r>
              <a:rPr dirty="0" sz="2600" spc="-5">
                <a:latin typeface="Calibri"/>
                <a:cs typeface="Calibri"/>
              </a:rPr>
              <a:t>phases.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1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-10">
                <a:latin typeface="Cooper Black"/>
                <a:cs typeface="Cooper Black"/>
              </a:rPr>
              <a:t>Systole:</a:t>
            </a:r>
            <a:endParaRPr sz="2200">
              <a:latin typeface="Cooper Black"/>
              <a:cs typeface="Cooper Black"/>
            </a:endParaRPr>
          </a:p>
          <a:p>
            <a:pPr marL="469900">
              <a:lnSpc>
                <a:spcPct val="100000"/>
              </a:lnSpc>
              <a:spcBef>
                <a:spcPts val="459"/>
              </a:spcBef>
            </a:pPr>
            <a:r>
              <a:rPr dirty="0" sz="2400" spc="-5">
                <a:latin typeface="Calibri"/>
                <a:cs typeface="Calibri"/>
              </a:rPr>
              <a:t>Early</a:t>
            </a:r>
            <a:r>
              <a:rPr dirty="0" sz="2400" spc="-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systole</a:t>
            </a:r>
            <a:r>
              <a:rPr dirty="0" sz="2400" spc="-15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=</a:t>
            </a:r>
            <a:r>
              <a:rPr dirty="0" sz="2400" spc="-60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‘Isovolumetric</a:t>
            </a:r>
            <a:r>
              <a:rPr dirty="0" sz="2400" spc="-175">
                <a:latin typeface="Calibri"/>
                <a:cs typeface="Calibri"/>
              </a:rPr>
              <a:t> </a:t>
            </a:r>
            <a:r>
              <a:rPr dirty="0" sz="2400" spc="-10">
                <a:latin typeface="Calibri"/>
                <a:cs typeface="Calibri"/>
              </a:rPr>
              <a:t>Contraction.’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20"/>
              </a:spcBef>
              <a:tabLst>
                <a:tab pos="2259965" algn="l"/>
              </a:tabLst>
            </a:pPr>
            <a:r>
              <a:rPr dirty="0" sz="2400" spc="-20">
                <a:latin typeface="Calibri"/>
                <a:cs typeface="Calibri"/>
              </a:rPr>
              <a:t>Late</a:t>
            </a:r>
            <a:r>
              <a:rPr dirty="0" sz="2400" spc="6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systole</a:t>
            </a:r>
            <a:r>
              <a:rPr dirty="0" sz="2400" spc="-140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=	</a:t>
            </a:r>
            <a:r>
              <a:rPr dirty="0" sz="2400" spc="10">
                <a:latin typeface="Calibri"/>
                <a:cs typeface="Calibri"/>
              </a:rPr>
              <a:t>Isotonic </a:t>
            </a:r>
            <a:r>
              <a:rPr dirty="0" sz="2400">
                <a:latin typeface="Calibri"/>
                <a:cs typeface="Calibri"/>
              </a:rPr>
              <a:t>Contraction </a:t>
            </a:r>
            <a:r>
              <a:rPr dirty="0" sz="2400" spc="10">
                <a:latin typeface="Calibri"/>
                <a:cs typeface="Calibri"/>
              </a:rPr>
              <a:t>‘Ejection</a:t>
            </a:r>
            <a:r>
              <a:rPr dirty="0" sz="2400" spc="-390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Phase.’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2200" spc="-10">
                <a:latin typeface="Cooper Black"/>
                <a:cs typeface="Cooper Black"/>
              </a:rPr>
              <a:t>Diastole:</a:t>
            </a:r>
            <a:endParaRPr sz="2200">
              <a:latin typeface="Cooper Black"/>
              <a:cs typeface="Cooper Black"/>
            </a:endParaRPr>
          </a:p>
          <a:p>
            <a:pPr marL="469900">
              <a:lnSpc>
                <a:spcPct val="100000"/>
              </a:lnSpc>
              <a:spcBef>
                <a:spcPts val="560"/>
              </a:spcBef>
            </a:pPr>
            <a:r>
              <a:rPr dirty="0" sz="2400" spc="-5">
                <a:latin typeface="Calibri"/>
                <a:cs typeface="Calibri"/>
              </a:rPr>
              <a:t>Early </a:t>
            </a:r>
            <a:r>
              <a:rPr dirty="0" sz="2400" spc="5">
                <a:latin typeface="Calibri"/>
                <a:cs typeface="Calibri"/>
              </a:rPr>
              <a:t>diastole </a:t>
            </a:r>
            <a:r>
              <a:rPr dirty="0" sz="2400">
                <a:latin typeface="Calibri"/>
                <a:cs typeface="Calibri"/>
              </a:rPr>
              <a:t>= </a:t>
            </a:r>
            <a:r>
              <a:rPr dirty="0" sz="2400" spc="5">
                <a:latin typeface="Calibri"/>
                <a:cs typeface="Calibri"/>
              </a:rPr>
              <a:t>‘Isovolumetric</a:t>
            </a:r>
            <a:r>
              <a:rPr dirty="0" sz="2400" spc="-385">
                <a:latin typeface="Calibri"/>
                <a:cs typeface="Calibri"/>
              </a:rPr>
              <a:t> </a:t>
            </a:r>
            <a:r>
              <a:rPr dirty="0" sz="2400" spc="-20">
                <a:latin typeface="Calibri"/>
                <a:cs typeface="Calibri"/>
              </a:rPr>
              <a:t>Relaxation.’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ct val="100000"/>
              </a:lnSpc>
              <a:spcBef>
                <a:spcPts val="620"/>
              </a:spcBef>
              <a:tabLst>
                <a:tab pos="2386965" algn="l"/>
              </a:tabLst>
            </a:pPr>
            <a:r>
              <a:rPr dirty="0" sz="2400" spc="-20">
                <a:latin typeface="Calibri"/>
                <a:cs typeface="Calibri"/>
              </a:rPr>
              <a:t>Late</a:t>
            </a:r>
            <a:r>
              <a:rPr dirty="0" sz="2400" spc="70">
                <a:latin typeface="Calibri"/>
                <a:cs typeface="Calibri"/>
              </a:rPr>
              <a:t> </a:t>
            </a:r>
            <a:r>
              <a:rPr dirty="0" sz="2400" spc="5">
                <a:latin typeface="Calibri"/>
                <a:cs typeface="Calibri"/>
              </a:rPr>
              <a:t>diastole</a:t>
            </a:r>
            <a:r>
              <a:rPr dirty="0" sz="2400" spc="-135">
                <a:latin typeface="Calibri"/>
                <a:cs typeface="Calibri"/>
              </a:rPr>
              <a:t> </a:t>
            </a:r>
            <a:r>
              <a:rPr dirty="0" sz="2400">
                <a:latin typeface="Calibri"/>
                <a:cs typeface="Calibri"/>
              </a:rPr>
              <a:t>=	</a:t>
            </a:r>
            <a:r>
              <a:rPr dirty="0" sz="2400" spc="10">
                <a:latin typeface="Calibri"/>
                <a:cs typeface="Calibri"/>
              </a:rPr>
              <a:t>Isotonic</a:t>
            </a:r>
            <a:r>
              <a:rPr dirty="0" sz="2400" spc="-175">
                <a:latin typeface="Calibri"/>
                <a:cs typeface="Calibri"/>
              </a:rPr>
              <a:t> </a:t>
            </a:r>
            <a:r>
              <a:rPr dirty="0" sz="2400" spc="-5">
                <a:latin typeface="Calibri"/>
                <a:cs typeface="Calibri"/>
              </a:rPr>
              <a:t>Relaxation</a:t>
            </a:r>
            <a:r>
              <a:rPr dirty="0" sz="2400" spc="-125">
                <a:latin typeface="Calibri"/>
                <a:cs typeface="Calibri"/>
              </a:rPr>
              <a:t> </a:t>
            </a:r>
            <a:r>
              <a:rPr dirty="0" sz="2400" spc="25">
                <a:latin typeface="Calibri"/>
                <a:cs typeface="Calibri"/>
              </a:rPr>
              <a:t>‘Filling</a:t>
            </a:r>
            <a:r>
              <a:rPr dirty="0" sz="2400" spc="-285">
                <a:latin typeface="Calibri"/>
                <a:cs typeface="Calibri"/>
              </a:rPr>
              <a:t> </a:t>
            </a:r>
            <a:r>
              <a:rPr dirty="0" sz="2400" spc="-45">
                <a:latin typeface="Calibri"/>
                <a:cs typeface="Calibri"/>
              </a:rPr>
              <a:t>Phase.’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673100" y="914400"/>
            <a:ext cx="7429500" cy="520700"/>
          </a:xfrm>
          <a:prstGeom prst="rect"/>
          <a:solidFill>
            <a:srgbClr val="FFFFCC"/>
          </a:solidFill>
        </p:spPr>
        <p:txBody>
          <a:bodyPr wrap="square" lIns="0" tIns="27305" rIns="0" bIns="0" rtlCol="0" vert="horz">
            <a:spAutoFit/>
          </a:bodyPr>
          <a:lstStyle/>
          <a:p>
            <a:pPr marL="89535">
              <a:lnSpc>
                <a:spcPct val="100000"/>
              </a:lnSpc>
              <a:spcBef>
                <a:spcPts val="215"/>
              </a:spcBef>
            </a:pPr>
            <a:r>
              <a:rPr dirty="0" sz="2800" spc="-10"/>
              <a:t>Basic Myocardial </a:t>
            </a:r>
            <a:r>
              <a:rPr dirty="0" sz="2800" spc="-5"/>
              <a:t>Muscle</a:t>
            </a:r>
            <a:r>
              <a:rPr dirty="0" sz="2800" spc="15"/>
              <a:t> </a:t>
            </a:r>
            <a:r>
              <a:rPr dirty="0" sz="2800" spc="5"/>
              <a:t>Mechanics:</a:t>
            </a:r>
            <a:endParaRPr sz="2800"/>
          </a:p>
        </p:txBody>
      </p:sp>
      <p:sp>
        <p:nvSpPr>
          <p:cNvPr id="17" name="object 17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397240" y="6600984"/>
            <a:ext cx="228600" cy="22288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220"/>
              </a:spcBef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29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444500" y="3797300"/>
            <a:ext cx="3124200" cy="850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499100" y="3797300"/>
            <a:ext cx="3124200" cy="850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2387600" y="3797300"/>
            <a:ext cx="1778000" cy="850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4940300" y="3797300"/>
            <a:ext cx="1778000" cy="850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2330450" y="1568450"/>
            <a:ext cx="711200" cy="2146300"/>
          </a:xfrm>
          <a:custGeom>
            <a:avLst/>
            <a:gdLst/>
            <a:ahLst/>
            <a:cxnLst/>
            <a:rect l="l" t="t" r="r" b="b"/>
            <a:pathLst>
              <a:path w="711200" h="2146300">
                <a:moveTo>
                  <a:pt x="711200" y="0"/>
                </a:moveTo>
                <a:lnTo>
                  <a:pt x="255917" y="0"/>
                </a:lnTo>
                <a:lnTo>
                  <a:pt x="195745" y="1860981"/>
                </a:lnTo>
                <a:lnTo>
                  <a:pt x="194297" y="1873135"/>
                </a:lnTo>
                <a:lnTo>
                  <a:pt x="191388" y="1905762"/>
                </a:lnTo>
                <a:lnTo>
                  <a:pt x="186321" y="1926869"/>
                </a:lnTo>
                <a:lnTo>
                  <a:pt x="181965" y="1951177"/>
                </a:lnTo>
                <a:lnTo>
                  <a:pt x="175437" y="1976767"/>
                </a:lnTo>
                <a:lnTo>
                  <a:pt x="166014" y="2004275"/>
                </a:lnTo>
                <a:lnTo>
                  <a:pt x="154419" y="2029866"/>
                </a:lnTo>
                <a:lnTo>
                  <a:pt x="149339" y="2043302"/>
                </a:lnTo>
                <a:lnTo>
                  <a:pt x="141363" y="2056104"/>
                </a:lnTo>
                <a:lnTo>
                  <a:pt x="134124" y="2068258"/>
                </a:lnTo>
                <a:lnTo>
                  <a:pt x="126149" y="2080412"/>
                </a:lnTo>
                <a:lnTo>
                  <a:pt x="97142" y="2111121"/>
                </a:lnTo>
                <a:lnTo>
                  <a:pt x="60172" y="2134146"/>
                </a:lnTo>
                <a:lnTo>
                  <a:pt x="15951" y="2145665"/>
                </a:lnTo>
                <a:lnTo>
                  <a:pt x="0" y="2146300"/>
                </a:lnTo>
                <a:lnTo>
                  <a:pt x="495160" y="2146300"/>
                </a:lnTo>
                <a:lnTo>
                  <a:pt x="542277" y="2139264"/>
                </a:lnTo>
                <a:lnTo>
                  <a:pt x="580707" y="2120074"/>
                </a:lnTo>
                <a:lnTo>
                  <a:pt x="612597" y="2091283"/>
                </a:lnTo>
                <a:lnTo>
                  <a:pt x="637247" y="2056104"/>
                </a:lnTo>
                <a:lnTo>
                  <a:pt x="649579" y="2029866"/>
                </a:lnTo>
                <a:lnTo>
                  <a:pt x="661174" y="2004275"/>
                </a:lnTo>
                <a:lnTo>
                  <a:pt x="670598" y="1976767"/>
                </a:lnTo>
                <a:lnTo>
                  <a:pt x="677125" y="1951177"/>
                </a:lnTo>
                <a:lnTo>
                  <a:pt x="681469" y="1926869"/>
                </a:lnTo>
                <a:lnTo>
                  <a:pt x="686549" y="1905762"/>
                </a:lnTo>
                <a:lnTo>
                  <a:pt x="689444" y="1873135"/>
                </a:lnTo>
                <a:lnTo>
                  <a:pt x="690905" y="1860981"/>
                </a:lnTo>
                <a:lnTo>
                  <a:pt x="711200" y="0"/>
                </a:lnTo>
                <a:close/>
              </a:path>
            </a:pathLst>
          </a:custGeom>
          <a:solidFill>
            <a:srgbClr val="68B9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2330450" y="1568450"/>
            <a:ext cx="711200" cy="2146300"/>
          </a:xfrm>
          <a:custGeom>
            <a:avLst/>
            <a:gdLst/>
            <a:ahLst/>
            <a:cxnLst/>
            <a:rect l="l" t="t" r="r" b="b"/>
            <a:pathLst>
              <a:path w="711200" h="2146300">
                <a:moveTo>
                  <a:pt x="495158" y="2146301"/>
                </a:moveTo>
                <a:lnTo>
                  <a:pt x="512557" y="2145661"/>
                </a:lnTo>
                <a:lnTo>
                  <a:pt x="527057" y="2143101"/>
                </a:lnTo>
                <a:lnTo>
                  <a:pt x="569105" y="2127111"/>
                </a:lnTo>
                <a:lnTo>
                  <a:pt x="602454" y="2102161"/>
                </a:lnTo>
                <a:lnTo>
                  <a:pt x="629278" y="2068251"/>
                </a:lnTo>
                <a:lnTo>
                  <a:pt x="637253" y="2056101"/>
                </a:lnTo>
                <a:lnTo>
                  <a:pt x="644502" y="2043301"/>
                </a:lnTo>
                <a:lnTo>
                  <a:pt x="649577" y="2029871"/>
                </a:lnTo>
                <a:lnTo>
                  <a:pt x="661177" y="2004281"/>
                </a:lnTo>
                <a:lnTo>
                  <a:pt x="670601" y="1976771"/>
                </a:lnTo>
                <a:lnTo>
                  <a:pt x="677126" y="1951181"/>
                </a:lnTo>
                <a:lnTo>
                  <a:pt x="681476" y="1926871"/>
                </a:lnTo>
                <a:lnTo>
                  <a:pt x="686551" y="1905761"/>
                </a:lnTo>
                <a:lnTo>
                  <a:pt x="689451" y="1873131"/>
                </a:lnTo>
                <a:lnTo>
                  <a:pt x="690901" y="1860981"/>
                </a:lnTo>
                <a:lnTo>
                  <a:pt x="711200" y="0"/>
                </a:lnTo>
                <a:lnTo>
                  <a:pt x="255916" y="0"/>
                </a:lnTo>
                <a:lnTo>
                  <a:pt x="195743" y="1860981"/>
                </a:lnTo>
                <a:lnTo>
                  <a:pt x="194293" y="1873131"/>
                </a:lnTo>
                <a:lnTo>
                  <a:pt x="191393" y="1905761"/>
                </a:lnTo>
                <a:lnTo>
                  <a:pt x="186319" y="1926871"/>
                </a:lnTo>
                <a:lnTo>
                  <a:pt x="181968" y="1951181"/>
                </a:lnTo>
                <a:lnTo>
                  <a:pt x="175444" y="1976771"/>
                </a:lnTo>
                <a:lnTo>
                  <a:pt x="166019" y="2004281"/>
                </a:lnTo>
                <a:lnTo>
                  <a:pt x="154420" y="2029871"/>
                </a:lnTo>
                <a:lnTo>
                  <a:pt x="149345" y="2043301"/>
                </a:lnTo>
                <a:lnTo>
                  <a:pt x="141370" y="2056101"/>
                </a:lnTo>
                <a:lnTo>
                  <a:pt x="134120" y="2068251"/>
                </a:lnTo>
                <a:lnTo>
                  <a:pt x="126146" y="2080411"/>
                </a:lnTo>
                <a:lnTo>
                  <a:pt x="97146" y="2111111"/>
                </a:lnTo>
                <a:lnTo>
                  <a:pt x="60172" y="2134141"/>
                </a:lnTo>
                <a:lnTo>
                  <a:pt x="15949" y="2145661"/>
                </a:lnTo>
                <a:lnTo>
                  <a:pt x="0" y="2146301"/>
                </a:lnTo>
                <a:lnTo>
                  <a:pt x="495158" y="2146301"/>
                </a:lnTo>
                <a:close/>
              </a:path>
            </a:pathLst>
          </a:custGeom>
          <a:ln w="12700">
            <a:solidFill>
              <a:srgbClr val="4A87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733550" y="3092450"/>
            <a:ext cx="1092200" cy="622300"/>
          </a:xfrm>
          <a:custGeom>
            <a:avLst/>
            <a:gdLst/>
            <a:ahLst/>
            <a:cxnLst/>
            <a:rect l="l" t="t" r="r" b="b"/>
            <a:pathLst>
              <a:path w="1092200" h="622300">
                <a:moveTo>
                  <a:pt x="593318" y="0"/>
                </a:moveTo>
                <a:lnTo>
                  <a:pt x="0" y="0"/>
                </a:lnTo>
                <a:lnTo>
                  <a:pt x="33883" y="635"/>
                </a:lnTo>
                <a:lnTo>
                  <a:pt x="64884" y="3797"/>
                </a:lnTo>
                <a:lnTo>
                  <a:pt x="121119" y="13893"/>
                </a:lnTo>
                <a:lnTo>
                  <a:pt x="170853" y="30327"/>
                </a:lnTo>
                <a:lnTo>
                  <a:pt x="213398" y="51168"/>
                </a:lnTo>
                <a:lnTo>
                  <a:pt x="250875" y="76441"/>
                </a:lnTo>
                <a:lnTo>
                  <a:pt x="282600" y="103606"/>
                </a:lnTo>
                <a:lnTo>
                  <a:pt x="308559" y="133311"/>
                </a:lnTo>
                <a:lnTo>
                  <a:pt x="330898" y="164261"/>
                </a:lnTo>
                <a:lnTo>
                  <a:pt x="356133" y="209753"/>
                </a:lnTo>
                <a:lnTo>
                  <a:pt x="372719" y="252082"/>
                </a:lnTo>
                <a:lnTo>
                  <a:pt x="384975" y="298830"/>
                </a:lnTo>
                <a:lnTo>
                  <a:pt x="388581" y="314629"/>
                </a:lnTo>
                <a:lnTo>
                  <a:pt x="390740" y="328523"/>
                </a:lnTo>
                <a:lnTo>
                  <a:pt x="392899" y="341160"/>
                </a:lnTo>
                <a:lnTo>
                  <a:pt x="398665" y="375272"/>
                </a:lnTo>
                <a:lnTo>
                  <a:pt x="412369" y="421398"/>
                </a:lnTo>
                <a:lnTo>
                  <a:pt x="433997" y="475729"/>
                </a:lnTo>
                <a:lnTo>
                  <a:pt x="455625" y="516788"/>
                </a:lnTo>
                <a:lnTo>
                  <a:pt x="494550" y="566077"/>
                </a:lnTo>
                <a:lnTo>
                  <a:pt x="533488" y="595769"/>
                </a:lnTo>
                <a:lnTo>
                  <a:pt x="578180" y="615353"/>
                </a:lnTo>
                <a:lnTo>
                  <a:pt x="632244" y="622300"/>
                </a:lnTo>
                <a:lnTo>
                  <a:pt x="1092200" y="622300"/>
                </a:lnTo>
                <a:lnTo>
                  <a:pt x="1078509" y="621664"/>
                </a:lnTo>
                <a:lnTo>
                  <a:pt x="1066241" y="619137"/>
                </a:lnTo>
                <a:lnTo>
                  <a:pt x="1030198" y="603351"/>
                </a:lnTo>
                <a:lnTo>
                  <a:pt x="999921" y="576808"/>
                </a:lnTo>
                <a:lnTo>
                  <a:pt x="973963" y="542061"/>
                </a:lnTo>
                <a:lnTo>
                  <a:pt x="966038" y="529424"/>
                </a:lnTo>
                <a:lnTo>
                  <a:pt x="938644" y="475729"/>
                </a:lnTo>
                <a:lnTo>
                  <a:pt x="918451" y="421398"/>
                </a:lnTo>
                <a:lnTo>
                  <a:pt x="904760" y="375272"/>
                </a:lnTo>
                <a:lnTo>
                  <a:pt x="896823" y="341160"/>
                </a:lnTo>
                <a:lnTo>
                  <a:pt x="893229" y="328523"/>
                </a:lnTo>
                <a:lnTo>
                  <a:pt x="892505" y="314629"/>
                </a:lnTo>
                <a:lnTo>
                  <a:pt x="888898" y="298830"/>
                </a:lnTo>
                <a:lnTo>
                  <a:pt x="884567" y="276720"/>
                </a:lnTo>
                <a:lnTo>
                  <a:pt x="868718" y="224282"/>
                </a:lnTo>
                <a:lnTo>
                  <a:pt x="843483" y="164261"/>
                </a:lnTo>
                <a:lnTo>
                  <a:pt x="816800" y="118770"/>
                </a:lnTo>
                <a:lnTo>
                  <a:pt x="780757" y="76441"/>
                </a:lnTo>
                <a:lnTo>
                  <a:pt x="736777" y="40436"/>
                </a:lnTo>
                <a:lnTo>
                  <a:pt x="701459" y="21475"/>
                </a:lnTo>
                <a:lnTo>
                  <a:pt x="661809" y="7581"/>
                </a:lnTo>
                <a:lnTo>
                  <a:pt x="617105" y="635"/>
                </a:lnTo>
                <a:lnTo>
                  <a:pt x="593318" y="0"/>
                </a:lnTo>
                <a:close/>
              </a:path>
            </a:pathLst>
          </a:custGeom>
          <a:solidFill>
            <a:srgbClr val="68B9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733550" y="3092450"/>
            <a:ext cx="1092200" cy="622300"/>
          </a:xfrm>
          <a:custGeom>
            <a:avLst/>
            <a:gdLst/>
            <a:ahLst/>
            <a:cxnLst/>
            <a:rect l="l" t="t" r="r" b="b"/>
            <a:pathLst>
              <a:path w="1092200" h="622300">
                <a:moveTo>
                  <a:pt x="632250" y="622300"/>
                </a:moveTo>
                <a:lnTo>
                  <a:pt x="613506" y="621668"/>
                </a:lnTo>
                <a:lnTo>
                  <a:pt x="595483" y="619141"/>
                </a:lnTo>
                <a:lnTo>
                  <a:pt x="546460" y="603347"/>
                </a:lnTo>
                <a:lnTo>
                  <a:pt x="507531" y="576812"/>
                </a:lnTo>
                <a:lnTo>
                  <a:pt x="484461" y="554068"/>
                </a:lnTo>
                <a:lnTo>
                  <a:pt x="474368" y="542064"/>
                </a:lnTo>
                <a:lnTo>
                  <a:pt x="447694" y="502894"/>
                </a:lnTo>
                <a:lnTo>
                  <a:pt x="421741" y="447930"/>
                </a:lnTo>
                <a:lnTo>
                  <a:pt x="404438" y="396756"/>
                </a:lnTo>
                <a:lnTo>
                  <a:pt x="392903" y="341159"/>
                </a:lnTo>
                <a:lnTo>
                  <a:pt x="390741" y="328524"/>
                </a:lnTo>
                <a:lnTo>
                  <a:pt x="388578" y="314625"/>
                </a:lnTo>
                <a:lnTo>
                  <a:pt x="384973" y="298830"/>
                </a:lnTo>
                <a:lnTo>
                  <a:pt x="372718" y="252079"/>
                </a:lnTo>
                <a:lnTo>
                  <a:pt x="356137" y="209750"/>
                </a:lnTo>
                <a:lnTo>
                  <a:pt x="330904" y="164262"/>
                </a:lnTo>
                <a:lnTo>
                  <a:pt x="308556" y="133305"/>
                </a:lnTo>
                <a:lnTo>
                  <a:pt x="282602" y="103611"/>
                </a:lnTo>
                <a:lnTo>
                  <a:pt x="250882" y="76444"/>
                </a:lnTo>
                <a:lnTo>
                  <a:pt x="213394" y="51174"/>
                </a:lnTo>
                <a:lnTo>
                  <a:pt x="170859" y="30325"/>
                </a:lnTo>
                <a:lnTo>
                  <a:pt x="121115" y="13899"/>
                </a:lnTo>
                <a:lnTo>
                  <a:pt x="64883" y="3790"/>
                </a:lnTo>
                <a:lnTo>
                  <a:pt x="0" y="0"/>
                </a:lnTo>
                <a:lnTo>
                  <a:pt x="593321" y="0"/>
                </a:lnTo>
                <a:lnTo>
                  <a:pt x="617111" y="631"/>
                </a:lnTo>
                <a:lnTo>
                  <a:pt x="640181" y="3790"/>
                </a:lnTo>
                <a:lnTo>
                  <a:pt x="681994" y="13899"/>
                </a:lnTo>
                <a:lnTo>
                  <a:pt x="719482" y="30325"/>
                </a:lnTo>
                <a:lnTo>
                  <a:pt x="752645" y="51174"/>
                </a:lnTo>
                <a:lnTo>
                  <a:pt x="793737" y="89712"/>
                </a:lnTo>
                <a:lnTo>
                  <a:pt x="826900" y="133305"/>
                </a:lnTo>
                <a:lnTo>
                  <a:pt x="857179" y="194587"/>
                </a:lnTo>
                <a:lnTo>
                  <a:pt x="877365" y="252079"/>
                </a:lnTo>
                <a:lnTo>
                  <a:pt x="888899" y="298830"/>
                </a:lnTo>
                <a:lnTo>
                  <a:pt x="892504" y="314625"/>
                </a:lnTo>
                <a:lnTo>
                  <a:pt x="893225" y="328524"/>
                </a:lnTo>
                <a:lnTo>
                  <a:pt x="896830" y="341159"/>
                </a:lnTo>
                <a:lnTo>
                  <a:pt x="904760" y="375275"/>
                </a:lnTo>
                <a:lnTo>
                  <a:pt x="918457" y="421395"/>
                </a:lnTo>
                <a:lnTo>
                  <a:pt x="938643" y="475728"/>
                </a:lnTo>
                <a:lnTo>
                  <a:pt x="966038" y="529429"/>
                </a:lnTo>
                <a:lnTo>
                  <a:pt x="973968" y="542064"/>
                </a:lnTo>
                <a:lnTo>
                  <a:pt x="981178" y="554068"/>
                </a:lnTo>
                <a:lnTo>
                  <a:pt x="1010020" y="586921"/>
                </a:lnTo>
                <a:lnTo>
                  <a:pt x="1041740" y="609664"/>
                </a:lnTo>
                <a:lnTo>
                  <a:pt x="1078500" y="621668"/>
                </a:lnTo>
                <a:lnTo>
                  <a:pt x="1092200" y="622300"/>
                </a:lnTo>
                <a:lnTo>
                  <a:pt x="632250" y="622300"/>
                </a:lnTo>
                <a:close/>
              </a:path>
            </a:pathLst>
          </a:custGeom>
          <a:ln w="12700">
            <a:solidFill>
              <a:srgbClr val="4A87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692150" y="3092450"/>
            <a:ext cx="1612900" cy="1244600"/>
          </a:xfrm>
          <a:custGeom>
            <a:avLst/>
            <a:gdLst/>
            <a:ahLst/>
            <a:cxnLst/>
            <a:rect l="l" t="t" r="r" b="b"/>
            <a:pathLst>
              <a:path w="1612900" h="1244600">
                <a:moveTo>
                  <a:pt x="1186129" y="911428"/>
                </a:moveTo>
                <a:lnTo>
                  <a:pt x="0" y="911428"/>
                </a:lnTo>
                <a:lnTo>
                  <a:pt x="0" y="914615"/>
                </a:lnTo>
                <a:lnTo>
                  <a:pt x="514446" y="1244600"/>
                </a:lnTo>
                <a:lnTo>
                  <a:pt x="1186129" y="914615"/>
                </a:lnTo>
                <a:lnTo>
                  <a:pt x="1186129" y="911428"/>
                </a:lnTo>
                <a:close/>
              </a:path>
              <a:path w="1612900" h="1244600">
                <a:moveTo>
                  <a:pt x="1612900" y="0"/>
                </a:moveTo>
                <a:lnTo>
                  <a:pt x="1057871" y="0"/>
                </a:lnTo>
                <a:lnTo>
                  <a:pt x="1027442" y="635"/>
                </a:lnTo>
                <a:lnTo>
                  <a:pt x="968032" y="5105"/>
                </a:lnTo>
                <a:lnTo>
                  <a:pt x="911517" y="14046"/>
                </a:lnTo>
                <a:lnTo>
                  <a:pt x="857897" y="26809"/>
                </a:lnTo>
                <a:lnTo>
                  <a:pt x="783259" y="52971"/>
                </a:lnTo>
                <a:lnTo>
                  <a:pt x="737616" y="74675"/>
                </a:lnTo>
                <a:lnTo>
                  <a:pt x="694867" y="100202"/>
                </a:lnTo>
                <a:lnTo>
                  <a:pt x="673125" y="112966"/>
                </a:lnTo>
                <a:lnTo>
                  <a:pt x="653567" y="127012"/>
                </a:lnTo>
                <a:lnTo>
                  <a:pt x="615162" y="157010"/>
                </a:lnTo>
                <a:lnTo>
                  <a:pt x="597052" y="171691"/>
                </a:lnTo>
                <a:lnTo>
                  <a:pt x="579653" y="188925"/>
                </a:lnTo>
                <a:lnTo>
                  <a:pt x="562993" y="204876"/>
                </a:lnTo>
                <a:lnTo>
                  <a:pt x="547052" y="222110"/>
                </a:lnTo>
                <a:lnTo>
                  <a:pt x="531112" y="239979"/>
                </a:lnTo>
                <a:lnTo>
                  <a:pt x="515171" y="256578"/>
                </a:lnTo>
                <a:lnTo>
                  <a:pt x="486912" y="292963"/>
                </a:lnTo>
                <a:lnTo>
                  <a:pt x="460828" y="330619"/>
                </a:lnTo>
                <a:lnTo>
                  <a:pt x="436918" y="367639"/>
                </a:lnTo>
                <a:lnTo>
                  <a:pt x="414455" y="405930"/>
                </a:lnTo>
                <a:lnTo>
                  <a:pt x="394167" y="443585"/>
                </a:lnTo>
                <a:lnTo>
                  <a:pt x="375329" y="481888"/>
                </a:lnTo>
                <a:lnTo>
                  <a:pt x="358663" y="518909"/>
                </a:lnTo>
                <a:lnTo>
                  <a:pt x="344172" y="555917"/>
                </a:lnTo>
                <a:lnTo>
                  <a:pt x="331129" y="591019"/>
                </a:lnTo>
                <a:lnTo>
                  <a:pt x="318811" y="623582"/>
                </a:lnTo>
                <a:lnTo>
                  <a:pt x="308668" y="655485"/>
                </a:lnTo>
                <a:lnTo>
                  <a:pt x="300697" y="685482"/>
                </a:lnTo>
                <a:lnTo>
                  <a:pt x="286931" y="737819"/>
                </a:lnTo>
                <a:lnTo>
                  <a:pt x="278236" y="778040"/>
                </a:lnTo>
                <a:lnTo>
                  <a:pt x="272439" y="802932"/>
                </a:lnTo>
                <a:lnTo>
                  <a:pt x="270990" y="812495"/>
                </a:lnTo>
                <a:lnTo>
                  <a:pt x="252150" y="911428"/>
                </a:lnTo>
                <a:lnTo>
                  <a:pt x="902093" y="911428"/>
                </a:lnTo>
                <a:lnTo>
                  <a:pt x="926007" y="812495"/>
                </a:lnTo>
                <a:lnTo>
                  <a:pt x="935418" y="778040"/>
                </a:lnTo>
                <a:lnTo>
                  <a:pt x="946289" y="737819"/>
                </a:lnTo>
                <a:lnTo>
                  <a:pt x="963688" y="685482"/>
                </a:lnTo>
                <a:lnTo>
                  <a:pt x="985418" y="623582"/>
                </a:lnTo>
                <a:lnTo>
                  <a:pt x="998461" y="591019"/>
                </a:lnTo>
                <a:lnTo>
                  <a:pt x="1012228" y="555917"/>
                </a:lnTo>
                <a:lnTo>
                  <a:pt x="1028166" y="518909"/>
                </a:lnTo>
                <a:lnTo>
                  <a:pt x="1045565" y="481888"/>
                </a:lnTo>
                <a:lnTo>
                  <a:pt x="1063675" y="443585"/>
                </a:lnTo>
                <a:lnTo>
                  <a:pt x="1083957" y="405930"/>
                </a:lnTo>
                <a:lnTo>
                  <a:pt x="1105700" y="367639"/>
                </a:lnTo>
                <a:lnTo>
                  <a:pt x="1128166" y="330619"/>
                </a:lnTo>
                <a:lnTo>
                  <a:pt x="1152067" y="292963"/>
                </a:lnTo>
                <a:lnTo>
                  <a:pt x="1178153" y="256578"/>
                </a:lnTo>
                <a:lnTo>
                  <a:pt x="1204963" y="222110"/>
                </a:lnTo>
                <a:lnTo>
                  <a:pt x="1233944" y="188925"/>
                </a:lnTo>
                <a:lnTo>
                  <a:pt x="1264386" y="157010"/>
                </a:lnTo>
                <a:lnTo>
                  <a:pt x="1312926" y="112966"/>
                </a:lnTo>
                <a:lnTo>
                  <a:pt x="1365097" y="74675"/>
                </a:lnTo>
                <a:lnTo>
                  <a:pt x="1402778" y="52971"/>
                </a:lnTo>
                <a:lnTo>
                  <a:pt x="1422336" y="44043"/>
                </a:lnTo>
                <a:lnTo>
                  <a:pt x="1441170" y="35102"/>
                </a:lnTo>
                <a:lnTo>
                  <a:pt x="1481023" y="19786"/>
                </a:lnTo>
                <a:lnTo>
                  <a:pt x="1524495" y="8940"/>
                </a:lnTo>
                <a:lnTo>
                  <a:pt x="1567256" y="1917"/>
                </a:lnTo>
                <a:lnTo>
                  <a:pt x="1589709" y="635"/>
                </a:lnTo>
                <a:lnTo>
                  <a:pt x="1612900" y="0"/>
                </a:lnTo>
                <a:close/>
              </a:path>
            </a:pathLst>
          </a:custGeom>
          <a:solidFill>
            <a:srgbClr val="68B9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692150" y="3092450"/>
            <a:ext cx="1612900" cy="1244600"/>
          </a:xfrm>
          <a:custGeom>
            <a:avLst/>
            <a:gdLst/>
            <a:ahLst/>
            <a:cxnLst/>
            <a:rect l="l" t="t" r="r" b="b"/>
            <a:pathLst>
              <a:path w="1612900" h="1244600">
                <a:moveTo>
                  <a:pt x="1612900" y="0"/>
                </a:moveTo>
                <a:lnTo>
                  <a:pt x="1057880" y="0"/>
                </a:lnTo>
                <a:lnTo>
                  <a:pt x="1027440" y="638"/>
                </a:lnTo>
                <a:lnTo>
                  <a:pt x="997737" y="1914"/>
                </a:lnTo>
                <a:lnTo>
                  <a:pt x="939771" y="8935"/>
                </a:lnTo>
                <a:lnTo>
                  <a:pt x="883979" y="19786"/>
                </a:lnTo>
                <a:lnTo>
                  <a:pt x="833259" y="35104"/>
                </a:lnTo>
                <a:lnTo>
                  <a:pt x="783264" y="52975"/>
                </a:lnTo>
                <a:lnTo>
                  <a:pt x="737616" y="74676"/>
                </a:lnTo>
                <a:lnTo>
                  <a:pt x="694866" y="100206"/>
                </a:lnTo>
                <a:lnTo>
                  <a:pt x="673128" y="112971"/>
                </a:lnTo>
                <a:lnTo>
                  <a:pt x="634726" y="141693"/>
                </a:lnTo>
                <a:lnTo>
                  <a:pt x="597048" y="171691"/>
                </a:lnTo>
                <a:lnTo>
                  <a:pt x="579659" y="188924"/>
                </a:lnTo>
                <a:lnTo>
                  <a:pt x="562993" y="204880"/>
                </a:lnTo>
                <a:lnTo>
                  <a:pt x="547053" y="222113"/>
                </a:lnTo>
                <a:lnTo>
                  <a:pt x="531112" y="239985"/>
                </a:lnTo>
                <a:lnTo>
                  <a:pt x="515172" y="256579"/>
                </a:lnTo>
                <a:lnTo>
                  <a:pt x="486913" y="292960"/>
                </a:lnTo>
                <a:lnTo>
                  <a:pt x="460829" y="330617"/>
                </a:lnTo>
                <a:lnTo>
                  <a:pt x="436918" y="367636"/>
                </a:lnTo>
                <a:lnTo>
                  <a:pt x="414456" y="405931"/>
                </a:lnTo>
                <a:lnTo>
                  <a:pt x="394168" y="443588"/>
                </a:lnTo>
                <a:lnTo>
                  <a:pt x="375329" y="481884"/>
                </a:lnTo>
                <a:lnTo>
                  <a:pt x="358664" y="518902"/>
                </a:lnTo>
                <a:lnTo>
                  <a:pt x="344172" y="555921"/>
                </a:lnTo>
                <a:lnTo>
                  <a:pt x="331130" y="591025"/>
                </a:lnTo>
                <a:lnTo>
                  <a:pt x="318812" y="623576"/>
                </a:lnTo>
                <a:lnTo>
                  <a:pt x="308668" y="655489"/>
                </a:lnTo>
                <a:lnTo>
                  <a:pt x="300698" y="685487"/>
                </a:lnTo>
                <a:lnTo>
                  <a:pt x="286931" y="737825"/>
                </a:lnTo>
                <a:lnTo>
                  <a:pt x="278236" y="778034"/>
                </a:lnTo>
                <a:lnTo>
                  <a:pt x="272440" y="802927"/>
                </a:lnTo>
                <a:lnTo>
                  <a:pt x="270990" y="812500"/>
                </a:lnTo>
                <a:lnTo>
                  <a:pt x="252151" y="911430"/>
                </a:lnTo>
                <a:lnTo>
                  <a:pt x="0" y="911430"/>
                </a:lnTo>
                <a:lnTo>
                  <a:pt x="0" y="914621"/>
                </a:lnTo>
                <a:lnTo>
                  <a:pt x="514447" y="1244600"/>
                </a:lnTo>
                <a:lnTo>
                  <a:pt x="1186130" y="914621"/>
                </a:lnTo>
                <a:lnTo>
                  <a:pt x="1186130" y="911430"/>
                </a:lnTo>
                <a:lnTo>
                  <a:pt x="902094" y="911430"/>
                </a:lnTo>
                <a:lnTo>
                  <a:pt x="926005" y="812500"/>
                </a:lnTo>
                <a:lnTo>
                  <a:pt x="935424" y="778034"/>
                </a:lnTo>
                <a:lnTo>
                  <a:pt x="946293" y="737825"/>
                </a:lnTo>
                <a:lnTo>
                  <a:pt x="963682" y="685487"/>
                </a:lnTo>
                <a:lnTo>
                  <a:pt x="985420" y="623576"/>
                </a:lnTo>
                <a:lnTo>
                  <a:pt x="998462" y="591025"/>
                </a:lnTo>
                <a:lnTo>
                  <a:pt x="1012230" y="555921"/>
                </a:lnTo>
                <a:lnTo>
                  <a:pt x="1028170" y="518902"/>
                </a:lnTo>
                <a:lnTo>
                  <a:pt x="1045560" y="481884"/>
                </a:lnTo>
                <a:lnTo>
                  <a:pt x="1063670" y="443588"/>
                </a:lnTo>
                <a:lnTo>
                  <a:pt x="1083960" y="405931"/>
                </a:lnTo>
                <a:lnTo>
                  <a:pt x="1105700" y="367636"/>
                </a:lnTo>
                <a:lnTo>
                  <a:pt x="1128160" y="330617"/>
                </a:lnTo>
                <a:lnTo>
                  <a:pt x="1152070" y="292960"/>
                </a:lnTo>
                <a:lnTo>
                  <a:pt x="1178160" y="256579"/>
                </a:lnTo>
                <a:lnTo>
                  <a:pt x="1204970" y="222113"/>
                </a:lnTo>
                <a:lnTo>
                  <a:pt x="1233950" y="188924"/>
                </a:lnTo>
                <a:lnTo>
                  <a:pt x="1264380" y="157011"/>
                </a:lnTo>
                <a:lnTo>
                  <a:pt x="1296990" y="127013"/>
                </a:lnTo>
                <a:lnTo>
                  <a:pt x="1312930" y="112971"/>
                </a:lnTo>
                <a:lnTo>
                  <a:pt x="1330320" y="100206"/>
                </a:lnTo>
                <a:lnTo>
                  <a:pt x="1348430" y="86802"/>
                </a:lnTo>
                <a:lnTo>
                  <a:pt x="1365100" y="74676"/>
                </a:lnTo>
                <a:lnTo>
                  <a:pt x="1383210" y="63825"/>
                </a:lnTo>
                <a:lnTo>
                  <a:pt x="1402770" y="52975"/>
                </a:lnTo>
                <a:lnTo>
                  <a:pt x="1422340" y="44039"/>
                </a:lnTo>
                <a:lnTo>
                  <a:pt x="1441180" y="35104"/>
                </a:lnTo>
                <a:lnTo>
                  <a:pt x="1481030" y="19786"/>
                </a:lnTo>
                <a:lnTo>
                  <a:pt x="1524500" y="8935"/>
                </a:lnTo>
                <a:lnTo>
                  <a:pt x="1567250" y="1914"/>
                </a:lnTo>
                <a:lnTo>
                  <a:pt x="1612900" y="0"/>
                </a:lnTo>
                <a:close/>
              </a:path>
            </a:pathLst>
          </a:custGeom>
          <a:ln w="12700">
            <a:solidFill>
              <a:srgbClr val="4A87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4298950" y="1568450"/>
            <a:ext cx="495300" cy="2133600"/>
          </a:xfrm>
          <a:custGeom>
            <a:avLst/>
            <a:gdLst/>
            <a:ahLst/>
            <a:cxnLst/>
            <a:rect l="l" t="t" r="r" b="b"/>
            <a:pathLst>
              <a:path w="495300" h="2133600">
                <a:moveTo>
                  <a:pt x="475856" y="0"/>
                </a:moveTo>
                <a:lnTo>
                  <a:pt x="20878" y="0"/>
                </a:lnTo>
                <a:lnTo>
                  <a:pt x="0" y="2133600"/>
                </a:lnTo>
                <a:lnTo>
                  <a:pt x="495300" y="2133600"/>
                </a:lnTo>
                <a:lnTo>
                  <a:pt x="475856" y="0"/>
                </a:lnTo>
                <a:close/>
              </a:path>
            </a:pathLst>
          </a:custGeom>
          <a:solidFill>
            <a:srgbClr val="68B9A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/>
          <p:nvPr/>
        </p:nvSpPr>
        <p:spPr>
          <a:xfrm>
            <a:off x="4298950" y="1568450"/>
            <a:ext cx="495300" cy="2133600"/>
          </a:xfrm>
          <a:custGeom>
            <a:avLst/>
            <a:gdLst/>
            <a:ahLst/>
            <a:cxnLst/>
            <a:rect l="l" t="t" r="r" b="b"/>
            <a:pathLst>
              <a:path w="495300" h="2133600">
                <a:moveTo>
                  <a:pt x="495300" y="2133601"/>
                </a:moveTo>
                <a:lnTo>
                  <a:pt x="0" y="2133601"/>
                </a:lnTo>
                <a:lnTo>
                  <a:pt x="20877" y="0"/>
                </a:lnTo>
                <a:lnTo>
                  <a:pt x="475862" y="0"/>
                </a:lnTo>
                <a:lnTo>
                  <a:pt x="495300" y="2133601"/>
                </a:lnTo>
                <a:close/>
              </a:path>
            </a:pathLst>
          </a:custGeom>
          <a:ln w="12700">
            <a:solidFill>
              <a:srgbClr val="4A877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/>
          <p:cNvSpPr/>
          <p:nvPr/>
        </p:nvSpPr>
        <p:spPr>
          <a:xfrm>
            <a:off x="2235200" y="1562100"/>
            <a:ext cx="6159500" cy="2781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2597150" y="628650"/>
            <a:ext cx="3962400" cy="939800"/>
          </a:xfrm>
          <a:custGeom>
            <a:avLst/>
            <a:gdLst/>
            <a:ahLst/>
            <a:cxnLst/>
            <a:rect l="l" t="t" r="r" b="b"/>
            <a:pathLst>
              <a:path w="3962400" h="939800">
                <a:moveTo>
                  <a:pt x="3805758" y="0"/>
                </a:moveTo>
                <a:lnTo>
                  <a:pt x="156641" y="0"/>
                </a:lnTo>
                <a:lnTo>
                  <a:pt x="107130" y="7985"/>
                </a:lnTo>
                <a:lnTo>
                  <a:pt x="64130" y="30222"/>
                </a:lnTo>
                <a:lnTo>
                  <a:pt x="30222" y="64130"/>
                </a:lnTo>
                <a:lnTo>
                  <a:pt x="7985" y="107130"/>
                </a:lnTo>
                <a:lnTo>
                  <a:pt x="0" y="156641"/>
                </a:lnTo>
                <a:lnTo>
                  <a:pt x="0" y="939800"/>
                </a:lnTo>
                <a:lnTo>
                  <a:pt x="3962400" y="939800"/>
                </a:lnTo>
                <a:lnTo>
                  <a:pt x="3962400" y="156641"/>
                </a:lnTo>
                <a:lnTo>
                  <a:pt x="3954414" y="107130"/>
                </a:lnTo>
                <a:lnTo>
                  <a:pt x="3932177" y="64130"/>
                </a:lnTo>
                <a:lnTo>
                  <a:pt x="3898269" y="30222"/>
                </a:lnTo>
                <a:lnTo>
                  <a:pt x="3855269" y="7985"/>
                </a:lnTo>
                <a:lnTo>
                  <a:pt x="3805758" y="0"/>
                </a:lnTo>
                <a:close/>
              </a:path>
            </a:pathLst>
          </a:custGeom>
          <a:solidFill>
            <a:srgbClr val="EAAC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2597150" y="628650"/>
            <a:ext cx="3962400" cy="939800"/>
          </a:xfrm>
          <a:custGeom>
            <a:avLst/>
            <a:gdLst/>
            <a:ahLst/>
            <a:cxnLst/>
            <a:rect l="l" t="t" r="r" b="b"/>
            <a:pathLst>
              <a:path w="3962400" h="939800">
                <a:moveTo>
                  <a:pt x="156637" y="0"/>
                </a:moveTo>
                <a:lnTo>
                  <a:pt x="3805762" y="0"/>
                </a:lnTo>
                <a:lnTo>
                  <a:pt x="3855272" y="7985"/>
                </a:lnTo>
                <a:lnTo>
                  <a:pt x="3898271" y="30222"/>
                </a:lnTo>
                <a:lnTo>
                  <a:pt x="3932179" y="64129"/>
                </a:lnTo>
                <a:lnTo>
                  <a:pt x="3954416" y="107128"/>
                </a:lnTo>
                <a:lnTo>
                  <a:pt x="3962402" y="156638"/>
                </a:lnTo>
                <a:lnTo>
                  <a:pt x="3962402" y="939800"/>
                </a:lnTo>
                <a:lnTo>
                  <a:pt x="0" y="939800"/>
                </a:lnTo>
                <a:lnTo>
                  <a:pt x="0" y="156638"/>
                </a:lnTo>
                <a:lnTo>
                  <a:pt x="7985" y="107128"/>
                </a:lnTo>
                <a:lnTo>
                  <a:pt x="30221" y="64129"/>
                </a:lnTo>
                <a:lnTo>
                  <a:pt x="64129" y="30222"/>
                </a:lnTo>
                <a:lnTo>
                  <a:pt x="107127" y="7985"/>
                </a:lnTo>
                <a:lnTo>
                  <a:pt x="156637" y="0"/>
                </a:lnTo>
                <a:close/>
              </a:path>
            </a:pathLst>
          </a:custGeom>
          <a:ln w="12700">
            <a:solidFill>
              <a:srgbClr val="AC7D24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title"/>
          </p:nvPr>
        </p:nvSpPr>
        <p:spPr>
          <a:xfrm>
            <a:off x="2934589" y="895730"/>
            <a:ext cx="3303270" cy="374015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400" spc="5" b="1">
                <a:solidFill>
                  <a:srgbClr val="FFFFFF"/>
                </a:solidFill>
                <a:latin typeface="Arial Narrow"/>
                <a:cs typeface="Arial Narrow"/>
              </a:rPr>
              <a:t>Events </a:t>
            </a:r>
            <a:r>
              <a:rPr dirty="0" sz="2400" spc="-25" b="1">
                <a:solidFill>
                  <a:srgbClr val="FFFFFF"/>
                </a:solidFill>
                <a:latin typeface="Arial Narrow"/>
                <a:cs typeface="Arial Narrow"/>
              </a:rPr>
              <a:t>in </a:t>
            </a:r>
            <a:r>
              <a:rPr dirty="0" sz="2400" spc="10" b="1">
                <a:solidFill>
                  <a:srgbClr val="FFFFFF"/>
                </a:solidFill>
                <a:latin typeface="Arial Narrow"/>
                <a:cs typeface="Arial Narrow"/>
              </a:rPr>
              <a:t>the </a:t>
            </a:r>
            <a:r>
              <a:rPr dirty="0" sz="2400" spc="-5" b="1">
                <a:solidFill>
                  <a:srgbClr val="FFFFFF"/>
                </a:solidFill>
                <a:latin typeface="Arial Narrow"/>
                <a:cs typeface="Arial Narrow"/>
              </a:rPr>
              <a:t>Cardiac</a:t>
            </a:r>
            <a:r>
              <a:rPr dirty="0" sz="2400" spc="-35" b="1">
                <a:solidFill>
                  <a:srgbClr val="FFFFFF"/>
                </a:solidFill>
                <a:latin typeface="Arial Narrow"/>
                <a:cs typeface="Arial Narrow"/>
              </a:rPr>
              <a:t> </a:t>
            </a:r>
            <a:r>
              <a:rPr dirty="0" sz="2400" spc="-15" b="1">
                <a:solidFill>
                  <a:srgbClr val="FFFFFF"/>
                </a:solidFill>
                <a:latin typeface="Arial Narrow"/>
                <a:cs typeface="Arial Narrow"/>
              </a:rPr>
              <a:t>Cycle</a:t>
            </a:r>
            <a:endParaRPr sz="2400">
              <a:latin typeface="Arial Narrow"/>
              <a:cs typeface="Arial Narrow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114300" y="4635500"/>
            <a:ext cx="1638300" cy="647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300481" y="4753609"/>
            <a:ext cx="1264920" cy="891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4254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 Narrow"/>
                <a:cs typeface="Arial Narrow"/>
              </a:rPr>
              <a:t>1</a:t>
            </a:r>
            <a:endParaRPr sz="2000">
              <a:latin typeface="Arial Narrow"/>
              <a:cs typeface="Arial Narrow"/>
            </a:endParaRPr>
          </a:p>
          <a:p>
            <a:pPr marL="368300" marR="5080" indent="-355600">
              <a:lnSpc>
                <a:spcPts val="2000"/>
              </a:lnSpc>
              <a:spcBef>
                <a:spcPts val="545"/>
              </a:spcBef>
              <a:buFont typeface="Arial Narrow"/>
              <a:buChar char="•"/>
              <a:tabLst>
                <a:tab pos="127000" algn="l"/>
              </a:tabLst>
            </a:pPr>
            <a:r>
              <a:rPr dirty="0" sz="2000" spc="30" b="1">
                <a:solidFill>
                  <a:srgbClr val="595959"/>
                </a:solidFill>
                <a:latin typeface="Arial Narrow"/>
                <a:cs typeface="Arial Narrow"/>
              </a:rPr>
              <a:t>M</a:t>
            </a:r>
            <a:r>
              <a:rPr dirty="0" sz="2000" spc="-15" b="1">
                <a:solidFill>
                  <a:srgbClr val="595959"/>
                </a:solidFill>
                <a:latin typeface="Arial Narrow"/>
                <a:cs typeface="Arial Narrow"/>
              </a:rPr>
              <a:t>ec</a:t>
            </a:r>
            <a:r>
              <a:rPr dirty="0" sz="2000" spc="-5" b="1">
                <a:solidFill>
                  <a:srgbClr val="595959"/>
                </a:solidFill>
                <a:latin typeface="Arial Narrow"/>
                <a:cs typeface="Arial Narrow"/>
              </a:rPr>
              <a:t>h</a:t>
            </a:r>
            <a:r>
              <a:rPr dirty="0" sz="2000" spc="-15" b="1">
                <a:solidFill>
                  <a:srgbClr val="595959"/>
                </a:solidFill>
                <a:latin typeface="Arial Narrow"/>
                <a:cs typeface="Arial Narrow"/>
              </a:rPr>
              <a:t>a</a:t>
            </a:r>
            <a:r>
              <a:rPr dirty="0" sz="2000" spc="-5" b="1">
                <a:solidFill>
                  <a:srgbClr val="595959"/>
                </a:solidFill>
                <a:latin typeface="Arial Narrow"/>
                <a:cs typeface="Arial Narrow"/>
              </a:rPr>
              <a:t>n</a:t>
            </a:r>
            <a:r>
              <a:rPr dirty="0" sz="2000" spc="40" b="1">
                <a:solidFill>
                  <a:srgbClr val="595959"/>
                </a:solidFill>
                <a:latin typeface="Arial Narrow"/>
                <a:cs typeface="Arial Narrow"/>
              </a:rPr>
              <a:t>i</a:t>
            </a:r>
            <a:r>
              <a:rPr dirty="0" sz="2000" spc="-15" b="1">
                <a:solidFill>
                  <a:srgbClr val="595959"/>
                </a:solidFill>
                <a:latin typeface="Arial Narrow"/>
                <a:cs typeface="Arial Narrow"/>
              </a:rPr>
              <a:t>ca</a:t>
            </a:r>
            <a:r>
              <a:rPr dirty="0" sz="2000" b="1">
                <a:solidFill>
                  <a:srgbClr val="595959"/>
                </a:solidFill>
                <a:latin typeface="Arial Narrow"/>
                <a:cs typeface="Arial Narrow"/>
              </a:rPr>
              <a:t>l  </a:t>
            </a:r>
            <a:r>
              <a:rPr dirty="0" sz="2000" spc="-20" b="1">
                <a:solidFill>
                  <a:srgbClr val="595959"/>
                </a:solidFill>
                <a:latin typeface="Arial Narrow"/>
                <a:cs typeface="Arial Narrow"/>
              </a:rPr>
              <a:t>events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/>
          <p:nvPr/>
        </p:nvSpPr>
        <p:spPr>
          <a:xfrm>
            <a:off x="1955800" y="4635500"/>
            <a:ext cx="1612900" cy="6477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2313432" y="4753609"/>
            <a:ext cx="939800" cy="891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571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 Narrow"/>
                <a:cs typeface="Arial Narrow"/>
              </a:rPr>
              <a:t>2</a:t>
            </a:r>
            <a:endParaRPr sz="2000">
              <a:latin typeface="Arial Narrow"/>
              <a:cs typeface="Arial Narrow"/>
            </a:endParaRPr>
          </a:p>
          <a:p>
            <a:pPr marL="88900" marR="5080" indent="-76200">
              <a:lnSpc>
                <a:spcPts val="2000"/>
              </a:lnSpc>
              <a:spcBef>
                <a:spcPts val="545"/>
              </a:spcBef>
              <a:buFont typeface="Arial Narrow"/>
              <a:buChar char="•"/>
              <a:tabLst>
                <a:tab pos="127000" algn="l"/>
              </a:tabLst>
            </a:pPr>
            <a:r>
              <a:rPr dirty="0" sz="2000" spc="-5" b="1">
                <a:solidFill>
                  <a:srgbClr val="595959"/>
                </a:solidFill>
                <a:latin typeface="Arial Narrow"/>
                <a:cs typeface="Arial Narrow"/>
              </a:rPr>
              <a:t>Volume  </a:t>
            </a:r>
            <a:r>
              <a:rPr dirty="0" sz="2000" spc="-15" b="1">
                <a:solidFill>
                  <a:srgbClr val="595959"/>
                </a:solidFill>
                <a:latin typeface="Arial Narrow"/>
                <a:cs typeface="Arial Narrow"/>
              </a:rPr>
              <a:t>c</a:t>
            </a:r>
            <a:r>
              <a:rPr dirty="0" sz="2000" spc="-5" b="1">
                <a:solidFill>
                  <a:srgbClr val="595959"/>
                </a:solidFill>
                <a:latin typeface="Arial Narrow"/>
                <a:cs typeface="Arial Narrow"/>
              </a:rPr>
              <a:t>h</a:t>
            </a:r>
            <a:r>
              <a:rPr dirty="0" sz="2000" spc="-15" b="1">
                <a:solidFill>
                  <a:srgbClr val="595959"/>
                </a:solidFill>
                <a:latin typeface="Arial Narrow"/>
                <a:cs typeface="Arial Narrow"/>
              </a:rPr>
              <a:t>a</a:t>
            </a:r>
            <a:r>
              <a:rPr dirty="0" sz="2000" spc="-5" b="1">
                <a:solidFill>
                  <a:srgbClr val="595959"/>
                </a:solidFill>
                <a:latin typeface="Arial Narrow"/>
                <a:cs typeface="Arial Narrow"/>
              </a:rPr>
              <a:t>ng</a:t>
            </a:r>
            <a:r>
              <a:rPr dirty="0" sz="2000" spc="-15" b="1">
                <a:solidFill>
                  <a:srgbClr val="595959"/>
                </a:solidFill>
                <a:latin typeface="Arial Narrow"/>
                <a:cs typeface="Arial Narrow"/>
              </a:rPr>
              <a:t>es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/>
          <p:nvPr/>
        </p:nvSpPr>
        <p:spPr>
          <a:xfrm>
            <a:off x="3771900" y="4635500"/>
            <a:ext cx="1625600" cy="6477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3" name="object 33"/>
          <p:cNvSpPr txBox="1"/>
          <p:nvPr/>
        </p:nvSpPr>
        <p:spPr>
          <a:xfrm>
            <a:off x="4072382" y="4753609"/>
            <a:ext cx="1017905" cy="891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3556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 Narrow"/>
                <a:cs typeface="Arial Narrow"/>
              </a:rPr>
              <a:t>3</a:t>
            </a:r>
            <a:endParaRPr sz="2000">
              <a:latin typeface="Arial Narrow"/>
              <a:cs typeface="Arial Narrow"/>
            </a:endParaRPr>
          </a:p>
          <a:p>
            <a:pPr marL="152400" marR="5080" indent="-139700">
              <a:lnSpc>
                <a:spcPts val="2000"/>
              </a:lnSpc>
              <a:spcBef>
                <a:spcPts val="545"/>
              </a:spcBef>
              <a:buFont typeface="Arial Narrow"/>
              <a:buChar char="•"/>
              <a:tabLst>
                <a:tab pos="127000" algn="l"/>
              </a:tabLst>
            </a:pPr>
            <a:r>
              <a:rPr dirty="0" sz="2000" spc="5" b="1">
                <a:solidFill>
                  <a:srgbClr val="595959"/>
                </a:solidFill>
                <a:latin typeface="Arial Narrow"/>
                <a:cs typeface="Arial Narrow"/>
              </a:rPr>
              <a:t>P</a:t>
            </a:r>
            <a:r>
              <a:rPr dirty="0" sz="2000" spc="-40" b="1">
                <a:solidFill>
                  <a:srgbClr val="595959"/>
                </a:solidFill>
                <a:latin typeface="Arial Narrow"/>
                <a:cs typeface="Arial Narrow"/>
              </a:rPr>
              <a:t>r</a:t>
            </a:r>
            <a:r>
              <a:rPr dirty="0" sz="2000" spc="-15" b="1">
                <a:solidFill>
                  <a:srgbClr val="595959"/>
                </a:solidFill>
                <a:latin typeface="Arial Narrow"/>
                <a:cs typeface="Arial Narrow"/>
              </a:rPr>
              <a:t>ess</a:t>
            </a:r>
            <a:r>
              <a:rPr dirty="0" sz="2000" spc="-5" b="1">
                <a:solidFill>
                  <a:srgbClr val="595959"/>
                </a:solidFill>
                <a:latin typeface="Arial Narrow"/>
                <a:cs typeface="Arial Narrow"/>
              </a:rPr>
              <a:t>u</a:t>
            </a:r>
            <a:r>
              <a:rPr dirty="0" sz="2000" spc="-40" b="1">
                <a:solidFill>
                  <a:srgbClr val="595959"/>
                </a:solidFill>
                <a:latin typeface="Arial Narrow"/>
                <a:cs typeface="Arial Narrow"/>
              </a:rPr>
              <a:t>r</a:t>
            </a:r>
            <a:r>
              <a:rPr dirty="0" sz="2000" b="1">
                <a:solidFill>
                  <a:srgbClr val="595959"/>
                </a:solidFill>
                <a:latin typeface="Arial Narrow"/>
                <a:cs typeface="Arial Narrow"/>
              </a:rPr>
              <a:t>e  </a:t>
            </a:r>
            <a:r>
              <a:rPr dirty="0" sz="2000" spc="-15" b="1">
                <a:solidFill>
                  <a:srgbClr val="595959"/>
                </a:solidFill>
                <a:latin typeface="Arial Narrow"/>
                <a:cs typeface="Arial Narrow"/>
              </a:rPr>
              <a:t>changes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5600700" y="4635500"/>
            <a:ext cx="1612900" cy="64770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6072632" y="4753609"/>
            <a:ext cx="776605" cy="8915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R="70485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 Narrow"/>
                <a:cs typeface="Arial Narrow"/>
              </a:rPr>
              <a:t>4</a:t>
            </a:r>
            <a:endParaRPr sz="2000">
              <a:latin typeface="Arial Narrow"/>
              <a:cs typeface="Arial Narrow"/>
            </a:endParaRPr>
          </a:p>
          <a:p>
            <a:pPr marL="25400" marR="5080" indent="-12700">
              <a:lnSpc>
                <a:spcPts val="2000"/>
              </a:lnSpc>
              <a:spcBef>
                <a:spcPts val="545"/>
              </a:spcBef>
              <a:buFont typeface="Arial Narrow"/>
              <a:buChar char="•"/>
              <a:tabLst>
                <a:tab pos="127000" algn="l"/>
              </a:tabLst>
            </a:pPr>
            <a:r>
              <a:rPr dirty="0" sz="2000" spc="-15" b="1">
                <a:solidFill>
                  <a:srgbClr val="595959"/>
                </a:solidFill>
                <a:latin typeface="Arial Narrow"/>
                <a:cs typeface="Arial Narrow"/>
              </a:rPr>
              <a:t>Heart  s</a:t>
            </a:r>
            <a:r>
              <a:rPr dirty="0" sz="2000" spc="-5" b="1">
                <a:solidFill>
                  <a:srgbClr val="595959"/>
                </a:solidFill>
                <a:latin typeface="Arial Narrow"/>
                <a:cs typeface="Arial Narrow"/>
              </a:rPr>
              <a:t>ound</a:t>
            </a:r>
            <a:r>
              <a:rPr dirty="0" sz="2000" b="1">
                <a:solidFill>
                  <a:srgbClr val="595959"/>
                </a:solidFill>
                <a:latin typeface="Arial Narrow"/>
                <a:cs typeface="Arial Narrow"/>
              </a:rPr>
              <a:t>s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7467600" y="5105400"/>
            <a:ext cx="1511300" cy="49530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7615643" y="5127917"/>
            <a:ext cx="1339850" cy="5168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 indent="76200">
              <a:lnSpc>
                <a:spcPts val="2000"/>
              </a:lnSpc>
              <a:buFont typeface="Arial Narrow"/>
              <a:buChar char="•"/>
              <a:tabLst>
                <a:tab pos="203200" algn="l"/>
              </a:tabLst>
            </a:pPr>
            <a:r>
              <a:rPr dirty="0" sz="2000" spc="-10" b="1">
                <a:solidFill>
                  <a:srgbClr val="595959"/>
                </a:solidFill>
                <a:latin typeface="Arial Narrow"/>
                <a:cs typeface="Arial Narrow"/>
              </a:rPr>
              <a:t>Electrical  </a:t>
            </a:r>
            <a:r>
              <a:rPr dirty="0" sz="2000" spc="-20" b="1">
                <a:solidFill>
                  <a:srgbClr val="595959"/>
                </a:solidFill>
                <a:latin typeface="Arial Narrow"/>
                <a:cs typeface="Arial Narrow"/>
              </a:rPr>
              <a:t>events</a:t>
            </a:r>
            <a:r>
              <a:rPr dirty="0" sz="2000" spc="65" b="1">
                <a:solidFill>
                  <a:srgbClr val="595959"/>
                </a:solidFill>
                <a:latin typeface="Arial Narrow"/>
                <a:cs typeface="Arial Narrow"/>
              </a:rPr>
              <a:t> </a:t>
            </a:r>
            <a:r>
              <a:rPr dirty="0" sz="2000" spc="-5" b="1">
                <a:solidFill>
                  <a:srgbClr val="595959"/>
                </a:solidFill>
                <a:latin typeface="Arial Narrow"/>
                <a:cs typeface="Arial Narrow"/>
              </a:rPr>
              <a:t>(ECG)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416800" y="4635500"/>
            <a:ext cx="1625600" cy="647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8173364" y="4753609"/>
            <a:ext cx="141605" cy="31369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>
                <a:solidFill>
                  <a:srgbClr val="FFFFFF"/>
                </a:solidFill>
                <a:latin typeface="Arial Narrow"/>
                <a:cs typeface="Arial Narrow"/>
              </a:rPr>
              <a:t>5</a:t>
            </a:r>
            <a:endParaRPr sz="2000">
              <a:latin typeface="Arial Narrow"/>
              <a:cs typeface="Arial Narrow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8486140" y="6544643"/>
            <a:ext cx="13589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2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49300"/>
            <a:ext cx="9144000" cy="6108700"/>
          </a:xfrm>
          <a:custGeom>
            <a:avLst/>
            <a:gdLst/>
            <a:ahLst/>
            <a:cxnLst/>
            <a:rect l="l" t="t" r="r" b="b"/>
            <a:pathLst>
              <a:path w="9144000" h="6108700">
                <a:moveTo>
                  <a:pt x="0" y="6108700"/>
                </a:moveTo>
                <a:lnTo>
                  <a:pt x="9144000" y="6108700"/>
                </a:lnTo>
                <a:lnTo>
                  <a:pt x="9144000" y="0"/>
                </a:lnTo>
                <a:lnTo>
                  <a:pt x="0" y="0"/>
                </a:lnTo>
                <a:lnTo>
                  <a:pt x="0" y="6108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755650"/>
          </a:xfrm>
          <a:custGeom>
            <a:avLst/>
            <a:gdLst/>
            <a:ahLst/>
            <a:cxnLst/>
            <a:rect l="l" t="t" r="r" b="b"/>
            <a:pathLst>
              <a:path w="9144000" h="755650">
                <a:moveTo>
                  <a:pt x="0" y="755650"/>
                </a:moveTo>
                <a:lnTo>
                  <a:pt x="9144000" y="755650"/>
                </a:lnTo>
                <a:lnTo>
                  <a:pt x="9144000" y="0"/>
                </a:lnTo>
                <a:lnTo>
                  <a:pt x="0" y="0"/>
                </a:lnTo>
                <a:lnTo>
                  <a:pt x="0" y="75565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749300"/>
            <a:ext cx="9144000" cy="12700"/>
          </a:xfrm>
          <a:custGeom>
            <a:avLst/>
            <a:gdLst/>
            <a:ahLst/>
            <a:cxnLst/>
            <a:rect l="l" t="t" r="r" b="b"/>
            <a:pathLst>
              <a:path w="9144000" h="12700">
                <a:moveTo>
                  <a:pt x="0" y="0"/>
                </a:moveTo>
                <a:lnTo>
                  <a:pt x="9143999" y="0"/>
                </a:lnTo>
                <a:lnTo>
                  <a:pt x="9143999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CBD4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46443" y="112750"/>
            <a:ext cx="7344409" cy="500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Ventricular </a:t>
            </a:r>
            <a:r>
              <a:rPr dirty="0" spc="-5"/>
              <a:t>Pressure </a:t>
            </a:r>
            <a:r>
              <a:rPr dirty="0"/>
              <a:t>- </a:t>
            </a:r>
            <a:r>
              <a:rPr dirty="0" spc="-40"/>
              <a:t>Volume</a:t>
            </a:r>
            <a:r>
              <a:rPr dirty="0" spc="-45"/>
              <a:t> </a:t>
            </a:r>
            <a:r>
              <a:rPr dirty="0" spc="-25"/>
              <a:t>Loop</a:t>
            </a:r>
          </a:p>
        </p:txBody>
      </p:sp>
      <p:sp>
        <p:nvSpPr>
          <p:cNvPr id="6" name="object 6"/>
          <p:cNvSpPr/>
          <p:nvPr/>
        </p:nvSpPr>
        <p:spPr>
          <a:xfrm>
            <a:off x="393700" y="1447800"/>
            <a:ext cx="6083300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792437" y="4501057"/>
            <a:ext cx="1245870" cy="558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2540">
              <a:lnSpc>
                <a:spcPts val="2130"/>
              </a:lnSpc>
            </a:pPr>
            <a:r>
              <a:rPr dirty="0" sz="1800" b="1">
                <a:solidFill>
                  <a:srgbClr val="002060"/>
                </a:solidFill>
                <a:latin typeface="Calibri"/>
                <a:cs typeface="Calibri"/>
              </a:rPr>
              <a:t>→</a:t>
            </a:r>
            <a:endParaRPr sz="1800">
              <a:latin typeface="Calibri"/>
              <a:cs typeface="Calibri"/>
            </a:endParaRPr>
          </a:p>
          <a:p>
            <a:pPr algn="ctr">
              <a:lnSpc>
                <a:spcPts val="2130"/>
              </a:lnSpc>
            </a:pPr>
            <a:r>
              <a:rPr dirty="0" sz="1800" spc="5" b="1">
                <a:solidFill>
                  <a:srgbClr val="002060"/>
                </a:solidFill>
                <a:latin typeface="Calibri"/>
                <a:cs typeface="Calibri"/>
              </a:rPr>
              <a:t>Late</a:t>
            </a:r>
            <a:r>
              <a:rPr dirty="0" sz="1800" spc="-8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-20" b="1">
                <a:solidFill>
                  <a:srgbClr val="002060"/>
                </a:solidFill>
                <a:latin typeface="Calibri"/>
                <a:cs typeface="Calibri"/>
              </a:rPr>
              <a:t>Diastole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741637" y="5237645"/>
            <a:ext cx="1354455" cy="2921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1800" spc="-20" b="1">
                <a:solidFill>
                  <a:srgbClr val="002060"/>
                </a:solidFill>
                <a:latin typeface="Calibri"/>
                <a:cs typeface="Calibri"/>
              </a:rPr>
              <a:t>(Filling</a:t>
            </a:r>
            <a:r>
              <a:rPr dirty="0" sz="1800" spc="6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1800" spc="5" b="1">
                <a:solidFill>
                  <a:srgbClr val="002060"/>
                </a:solidFill>
                <a:latin typeface="Calibri"/>
                <a:cs typeface="Calibri"/>
              </a:rPr>
              <a:t>phase)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0812" y="2896120"/>
            <a:ext cx="1266825" cy="7334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3810">
              <a:lnSpc>
                <a:spcPts val="1900"/>
              </a:lnSpc>
            </a:pPr>
            <a:r>
              <a:rPr dirty="0" sz="1600" spc="10" b="1">
                <a:solidFill>
                  <a:srgbClr val="002060"/>
                </a:solidFill>
                <a:latin typeface="Calibri"/>
                <a:cs typeface="Calibri"/>
              </a:rPr>
              <a:t>Early </a:t>
            </a:r>
            <a:r>
              <a:rPr dirty="0" sz="1600" spc="5" b="1">
                <a:solidFill>
                  <a:srgbClr val="002060"/>
                </a:solidFill>
                <a:latin typeface="Calibri"/>
                <a:cs typeface="Calibri"/>
              </a:rPr>
              <a:t>Diastole  </a:t>
            </a:r>
            <a:r>
              <a:rPr dirty="0" sz="1600" b="1">
                <a:solidFill>
                  <a:srgbClr val="002060"/>
                </a:solidFill>
                <a:latin typeface="Calibri"/>
                <a:cs typeface="Calibri"/>
              </a:rPr>
              <a:t>(</a:t>
            </a:r>
            <a:r>
              <a:rPr dirty="0" sz="1600" spc="-30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600" spc="-40" b="1">
                <a:solidFill>
                  <a:srgbClr val="002060"/>
                </a:solidFill>
                <a:latin typeface="Calibri"/>
                <a:cs typeface="Calibri"/>
              </a:rPr>
              <a:t>s</a:t>
            </a:r>
            <a:r>
              <a:rPr dirty="0" sz="1600" spc="40" b="1">
                <a:solidFill>
                  <a:srgbClr val="002060"/>
                </a:solidFill>
                <a:latin typeface="Calibri"/>
                <a:cs typeface="Calibri"/>
              </a:rPr>
              <a:t>ovo</a:t>
            </a:r>
            <a:r>
              <a:rPr dirty="0" sz="1600" spc="5" b="1">
                <a:solidFill>
                  <a:srgbClr val="002060"/>
                </a:solidFill>
                <a:latin typeface="Calibri"/>
                <a:cs typeface="Calibri"/>
              </a:rPr>
              <a:t>l</a:t>
            </a:r>
            <a:r>
              <a:rPr dirty="0" sz="1600" spc="40" b="1">
                <a:solidFill>
                  <a:srgbClr val="002060"/>
                </a:solidFill>
                <a:latin typeface="Calibri"/>
                <a:cs typeface="Calibri"/>
              </a:rPr>
              <a:t>u</a:t>
            </a:r>
            <a:r>
              <a:rPr dirty="0" sz="1600" spc="-5" b="1">
                <a:solidFill>
                  <a:srgbClr val="002060"/>
                </a:solidFill>
                <a:latin typeface="Calibri"/>
                <a:cs typeface="Calibri"/>
              </a:rPr>
              <a:t>m</a:t>
            </a:r>
            <a:r>
              <a:rPr dirty="0" sz="1600" spc="-10" b="1">
                <a:solidFill>
                  <a:srgbClr val="002060"/>
                </a:solidFill>
                <a:latin typeface="Calibri"/>
                <a:cs typeface="Calibri"/>
              </a:rPr>
              <a:t>e</a:t>
            </a:r>
            <a:r>
              <a:rPr dirty="0" sz="1600" spc="45" b="1">
                <a:solidFill>
                  <a:srgbClr val="002060"/>
                </a:solidFill>
                <a:latin typeface="Calibri"/>
                <a:cs typeface="Calibri"/>
              </a:rPr>
              <a:t>t</a:t>
            </a:r>
            <a:r>
              <a:rPr dirty="0" sz="1600" spc="30" b="1">
                <a:solidFill>
                  <a:srgbClr val="002060"/>
                </a:solidFill>
                <a:latin typeface="Calibri"/>
                <a:cs typeface="Calibri"/>
              </a:rPr>
              <a:t>r</a:t>
            </a:r>
            <a:r>
              <a:rPr dirty="0" sz="1600" spc="5" b="1">
                <a:solidFill>
                  <a:srgbClr val="002060"/>
                </a:solidFill>
                <a:latin typeface="Calibri"/>
                <a:cs typeface="Calibri"/>
              </a:rPr>
              <a:t>i</a:t>
            </a:r>
            <a:r>
              <a:rPr dirty="0" sz="1600" b="1">
                <a:solidFill>
                  <a:srgbClr val="002060"/>
                </a:solidFill>
                <a:latin typeface="Calibri"/>
                <a:cs typeface="Calibri"/>
              </a:rPr>
              <a:t>c  </a:t>
            </a:r>
            <a:r>
              <a:rPr dirty="0" sz="1600" spc="10" b="1">
                <a:solidFill>
                  <a:srgbClr val="002060"/>
                </a:solidFill>
                <a:latin typeface="Calibri"/>
                <a:cs typeface="Calibri"/>
              </a:rPr>
              <a:t>relaxation)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222512" y="1189845"/>
            <a:ext cx="1557655" cy="8432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18415">
              <a:lnSpc>
                <a:spcPct val="101899"/>
              </a:lnSpc>
            </a:pPr>
            <a:r>
              <a:rPr dirty="0" sz="1800" spc="5" b="1">
                <a:solidFill>
                  <a:srgbClr val="C00000"/>
                </a:solidFill>
                <a:latin typeface="Calibri"/>
                <a:cs typeface="Calibri"/>
              </a:rPr>
              <a:t>Late Systole  </a:t>
            </a:r>
            <a:r>
              <a:rPr dirty="0" sz="1800" spc="10" b="1">
                <a:solidFill>
                  <a:srgbClr val="C00000"/>
                </a:solidFill>
                <a:latin typeface="Calibri"/>
                <a:cs typeface="Calibri"/>
              </a:rPr>
              <a:t>(Ejection</a:t>
            </a:r>
            <a:r>
              <a:rPr dirty="0" sz="1800" spc="-170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800" spc="5" b="1">
                <a:solidFill>
                  <a:srgbClr val="C00000"/>
                </a:solidFill>
                <a:latin typeface="Calibri"/>
                <a:cs typeface="Calibri"/>
              </a:rPr>
              <a:t>phase)</a:t>
            </a:r>
            <a:endParaRPr sz="1800">
              <a:latin typeface="Calibri"/>
              <a:cs typeface="Calibri"/>
            </a:endParaRPr>
          </a:p>
          <a:p>
            <a:pPr algn="ctr" marL="20955">
              <a:lnSpc>
                <a:spcPts val="2100"/>
              </a:lnSpc>
            </a:pPr>
            <a:r>
              <a:rPr dirty="0" sz="1800" b="1">
                <a:solidFill>
                  <a:srgbClr val="C00000"/>
                </a:solidFill>
                <a:latin typeface="Calibri"/>
                <a:cs typeface="Calibri"/>
              </a:rPr>
              <a:t>←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72000" y="1485900"/>
            <a:ext cx="1803400" cy="1155700"/>
          </a:xfrm>
          <a:custGeom>
            <a:avLst/>
            <a:gdLst/>
            <a:ahLst/>
            <a:cxnLst/>
            <a:rect l="l" t="t" r="r" b="b"/>
            <a:pathLst>
              <a:path w="1803400" h="1155700">
                <a:moveTo>
                  <a:pt x="0" y="1155700"/>
                </a:moveTo>
                <a:lnTo>
                  <a:pt x="1803400" y="1155700"/>
                </a:lnTo>
                <a:lnTo>
                  <a:pt x="1803400" y="0"/>
                </a:lnTo>
                <a:lnTo>
                  <a:pt x="0" y="0"/>
                </a:lnTo>
                <a:lnTo>
                  <a:pt x="0" y="1155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216400" y="5575300"/>
            <a:ext cx="787400" cy="368300"/>
          </a:xfrm>
          <a:prstGeom prst="rect">
            <a:avLst/>
          </a:prstGeom>
          <a:solidFill>
            <a:srgbClr val="FFFFCC"/>
          </a:solidFill>
        </p:spPr>
        <p:txBody>
          <a:bodyPr wrap="square" lIns="0" tIns="36830" rIns="0" bIns="0" rtlCol="0" vert="horz">
            <a:spAutoFit/>
          </a:bodyPr>
          <a:lstStyle/>
          <a:p>
            <a:pPr marL="128270">
              <a:lnSpc>
                <a:spcPct val="100000"/>
              </a:lnSpc>
              <a:spcBef>
                <a:spcPts val="290"/>
              </a:spcBef>
            </a:pPr>
            <a:r>
              <a:rPr dirty="0" sz="1800" spc="-35" b="1">
                <a:solidFill>
                  <a:srgbClr val="FF0000"/>
                </a:solidFill>
                <a:latin typeface="Arial Black"/>
                <a:cs typeface="Arial Black"/>
              </a:rPr>
              <a:t>EDV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89100" y="5626100"/>
            <a:ext cx="952500" cy="381000"/>
          </a:xfrm>
          <a:prstGeom prst="rect">
            <a:avLst/>
          </a:prstGeom>
          <a:solidFill>
            <a:srgbClr val="FFFFCC"/>
          </a:solidFill>
        </p:spPr>
        <p:txBody>
          <a:bodyPr wrap="square" lIns="0" tIns="34290" rIns="0" bIns="0" rtlCol="0" vert="horz">
            <a:spAutoFit/>
          </a:bodyPr>
          <a:lstStyle/>
          <a:p>
            <a:pPr marL="220345">
              <a:lnSpc>
                <a:spcPct val="100000"/>
              </a:lnSpc>
              <a:spcBef>
                <a:spcPts val="270"/>
              </a:spcBef>
            </a:pPr>
            <a:r>
              <a:rPr dirty="0" sz="1800" b="1">
                <a:solidFill>
                  <a:srgbClr val="FF0000"/>
                </a:solidFill>
                <a:latin typeface="Arial Black"/>
                <a:cs typeface="Arial Black"/>
              </a:rPr>
              <a:t>ESV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098801" y="5048161"/>
            <a:ext cx="172085" cy="593090"/>
          </a:xfrm>
          <a:custGeom>
            <a:avLst/>
            <a:gdLst/>
            <a:ahLst/>
            <a:cxnLst/>
            <a:rect l="l" t="t" r="r" b="b"/>
            <a:pathLst>
              <a:path w="172085" h="593089">
                <a:moveTo>
                  <a:pt x="149447" y="107950"/>
                </a:moveTo>
                <a:lnTo>
                  <a:pt x="67995" y="107950"/>
                </a:lnTo>
                <a:lnTo>
                  <a:pt x="60198" y="591921"/>
                </a:lnTo>
                <a:lnTo>
                  <a:pt x="98298" y="592535"/>
                </a:lnTo>
                <a:lnTo>
                  <a:pt x="106083" y="108559"/>
                </a:lnTo>
                <a:lnTo>
                  <a:pt x="149789" y="108559"/>
                </a:lnTo>
                <a:lnTo>
                  <a:pt x="149447" y="107950"/>
                </a:lnTo>
                <a:close/>
              </a:path>
              <a:path w="172085" h="593089">
                <a:moveTo>
                  <a:pt x="149789" y="108559"/>
                </a:moveTo>
                <a:lnTo>
                  <a:pt x="106083" y="108559"/>
                </a:lnTo>
                <a:lnTo>
                  <a:pt x="136398" y="162496"/>
                </a:lnTo>
                <a:lnTo>
                  <a:pt x="141330" y="168226"/>
                </a:lnTo>
                <a:lnTo>
                  <a:pt x="147854" y="171507"/>
                </a:lnTo>
                <a:lnTo>
                  <a:pt x="155134" y="172101"/>
                </a:lnTo>
                <a:lnTo>
                  <a:pt x="162331" y="169773"/>
                </a:lnTo>
                <a:lnTo>
                  <a:pt x="168061" y="164833"/>
                </a:lnTo>
                <a:lnTo>
                  <a:pt x="171342" y="158305"/>
                </a:lnTo>
                <a:lnTo>
                  <a:pt x="171936" y="151024"/>
                </a:lnTo>
                <a:lnTo>
                  <a:pt x="169608" y="143827"/>
                </a:lnTo>
                <a:lnTo>
                  <a:pt x="149789" y="108559"/>
                </a:lnTo>
                <a:close/>
              </a:path>
              <a:path w="172085" h="593089">
                <a:moveTo>
                  <a:pt x="88785" y="0"/>
                </a:moveTo>
                <a:lnTo>
                  <a:pt x="647" y="145656"/>
                </a:lnTo>
                <a:lnTo>
                  <a:pt x="0" y="150837"/>
                </a:lnTo>
                <a:lnTo>
                  <a:pt x="2336" y="160299"/>
                </a:lnTo>
                <a:lnTo>
                  <a:pt x="5308" y="164592"/>
                </a:lnTo>
                <a:lnTo>
                  <a:pt x="9804" y="167309"/>
                </a:lnTo>
                <a:lnTo>
                  <a:pt x="16924" y="169868"/>
                </a:lnTo>
                <a:lnTo>
                  <a:pt x="24218" y="169511"/>
                </a:lnTo>
                <a:lnTo>
                  <a:pt x="30846" y="166447"/>
                </a:lnTo>
                <a:lnTo>
                  <a:pt x="35966" y="160883"/>
                </a:lnTo>
                <a:lnTo>
                  <a:pt x="67995" y="107950"/>
                </a:lnTo>
                <a:lnTo>
                  <a:pt x="149447" y="107950"/>
                </a:lnTo>
                <a:lnTo>
                  <a:pt x="887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4518621" y="4959261"/>
            <a:ext cx="172085" cy="632460"/>
          </a:xfrm>
          <a:custGeom>
            <a:avLst/>
            <a:gdLst/>
            <a:ahLst/>
            <a:cxnLst/>
            <a:rect l="l" t="t" r="r" b="b"/>
            <a:pathLst>
              <a:path w="172085" h="632460">
                <a:moveTo>
                  <a:pt x="149480" y="108216"/>
                </a:moveTo>
                <a:lnTo>
                  <a:pt x="67398" y="108216"/>
                </a:lnTo>
                <a:lnTo>
                  <a:pt x="66078" y="631879"/>
                </a:lnTo>
                <a:lnTo>
                  <a:pt x="104178" y="631974"/>
                </a:lnTo>
                <a:lnTo>
                  <a:pt x="105498" y="108318"/>
                </a:lnTo>
                <a:lnTo>
                  <a:pt x="149539" y="108318"/>
                </a:lnTo>
                <a:close/>
              </a:path>
              <a:path w="172085" h="632460">
                <a:moveTo>
                  <a:pt x="149539" y="108318"/>
                </a:moveTo>
                <a:lnTo>
                  <a:pt x="105498" y="108318"/>
                </a:lnTo>
                <a:lnTo>
                  <a:pt x="136525" y="161836"/>
                </a:lnTo>
                <a:lnTo>
                  <a:pt x="141543" y="167494"/>
                </a:lnTo>
                <a:lnTo>
                  <a:pt x="148113" y="170683"/>
                </a:lnTo>
                <a:lnTo>
                  <a:pt x="155398" y="171178"/>
                </a:lnTo>
                <a:lnTo>
                  <a:pt x="162559" y="168757"/>
                </a:lnTo>
                <a:lnTo>
                  <a:pt x="168226" y="163739"/>
                </a:lnTo>
                <a:lnTo>
                  <a:pt x="171418" y="157168"/>
                </a:lnTo>
                <a:lnTo>
                  <a:pt x="171914" y="149883"/>
                </a:lnTo>
                <a:lnTo>
                  <a:pt x="169494" y="142722"/>
                </a:lnTo>
                <a:lnTo>
                  <a:pt x="149539" y="108318"/>
                </a:lnTo>
                <a:close/>
              </a:path>
              <a:path w="172085" h="632460">
                <a:moveTo>
                  <a:pt x="86715" y="0"/>
                </a:moveTo>
                <a:lnTo>
                  <a:pt x="571" y="146837"/>
                </a:lnTo>
                <a:lnTo>
                  <a:pt x="0" y="152019"/>
                </a:lnTo>
                <a:lnTo>
                  <a:pt x="2451" y="161455"/>
                </a:lnTo>
                <a:lnTo>
                  <a:pt x="5486" y="165709"/>
                </a:lnTo>
                <a:lnTo>
                  <a:pt x="10020" y="168376"/>
                </a:lnTo>
                <a:lnTo>
                  <a:pt x="17174" y="170835"/>
                </a:lnTo>
                <a:lnTo>
                  <a:pt x="24461" y="170375"/>
                </a:lnTo>
                <a:lnTo>
                  <a:pt x="31046" y="167217"/>
                </a:lnTo>
                <a:lnTo>
                  <a:pt x="36093" y="161582"/>
                </a:lnTo>
                <a:lnTo>
                  <a:pt x="67398" y="108216"/>
                </a:lnTo>
                <a:lnTo>
                  <a:pt x="149480" y="108216"/>
                </a:lnTo>
                <a:lnTo>
                  <a:pt x="867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1836724" y="3303613"/>
            <a:ext cx="255904" cy="32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↓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737137" y="2961957"/>
            <a:ext cx="1355725" cy="9556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2035"/>
              </a:lnSpc>
            </a:pP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↑</a:t>
            </a:r>
            <a:endParaRPr sz="2000">
              <a:latin typeface="Calibri"/>
              <a:cs typeface="Calibri"/>
            </a:endParaRPr>
          </a:p>
          <a:p>
            <a:pPr algn="ctr" marL="88265">
              <a:lnSpc>
                <a:spcPts val="1545"/>
              </a:lnSpc>
            </a:pPr>
            <a:r>
              <a:rPr dirty="0" sz="1600" spc="10" b="1">
                <a:solidFill>
                  <a:srgbClr val="C00000"/>
                </a:solidFill>
                <a:latin typeface="Calibri"/>
                <a:cs typeface="Calibri"/>
              </a:rPr>
              <a:t>Early</a:t>
            </a:r>
            <a:r>
              <a:rPr dirty="0" sz="1600" spc="-9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600" spc="15" b="1">
                <a:solidFill>
                  <a:srgbClr val="C00000"/>
                </a:solidFill>
                <a:latin typeface="Calibri"/>
                <a:cs typeface="Calibri"/>
              </a:rPr>
              <a:t>Systole</a:t>
            </a:r>
            <a:endParaRPr sz="1600">
              <a:latin typeface="Calibri"/>
              <a:cs typeface="Calibri"/>
            </a:endParaRPr>
          </a:p>
          <a:p>
            <a:pPr algn="ctr" marL="100965" marR="5080">
              <a:lnSpc>
                <a:spcPts val="1900"/>
              </a:lnSpc>
              <a:spcBef>
                <a:spcPts val="70"/>
              </a:spcBef>
            </a:pP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dirty="0" sz="1600" spc="-30" b="1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dirty="0" sz="1600" spc="-40" b="1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dirty="0" sz="1600" spc="40" b="1">
                <a:solidFill>
                  <a:srgbClr val="C00000"/>
                </a:solidFill>
                <a:latin typeface="Calibri"/>
                <a:cs typeface="Calibri"/>
              </a:rPr>
              <a:t>ovo</a:t>
            </a:r>
            <a:r>
              <a:rPr dirty="0" sz="1600" spc="5" b="1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dirty="0" sz="1600" spc="40" b="1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dirty="0" sz="1600" spc="-5" b="1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dirty="0" sz="1600" spc="-10" b="1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dirty="0" sz="1600" spc="45" b="1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dirty="0" sz="1600" spc="30" b="1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dirty="0" sz="1600" spc="5" b="1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dirty="0" sz="1600" b="1">
                <a:solidFill>
                  <a:srgbClr val="C00000"/>
                </a:solidFill>
                <a:latin typeface="Calibri"/>
                <a:cs typeface="Calibri"/>
              </a:rPr>
              <a:t>c  </a:t>
            </a:r>
            <a:r>
              <a:rPr dirty="0" sz="1600" spc="20" b="1">
                <a:solidFill>
                  <a:srgbClr val="C00000"/>
                </a:solidFill>
                <a:latin typeface="Calibri"/>
                <a:cs typeface="Calibri"/>
              </a:rPr>
              <a:t>Contraction)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159500" y="1066800"/>
            <a:ext cx="2908300" cy="927100"/>
          </a:xfrm>
          <a:custGeom>
            <a:avLst/>
            <a:gdLst/>
            <a:ahLst/>
            <a:cxnLst/>
            <a:rect l="l" t="t" r="r" b="b"/>
            <a:pathLst>
              <a:path w="2908300" h="927100">
                <a:moveTo>
                  <a:pt x="0" y="927100"/>
                </a:moveTo>
                <a:lnTo>
                  <a:pt x="2908300" y="927100"/>
                </a:lnTo>
                <a:lnTo>
                  <a:pt x="2908300" y="0"/>
                </a:lnTo>
                <a:lnTo>
                  <a:pt x="0" y="0"/>
                </a:lnTo>
                <a:lnTo>
                  <a:pt x="0" y="927100"/>
                </a:lnTo>
                <a:close/>
              </a:path>
            </a:pathLst>
          </a:custGeom>
          <a:solidFill>
            <a:srgbClr val="D7DFC3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6247612" y="1200124"/>
            <a:ext cx="127000" cy="139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6603212" y="1099896"/>
            <a:ext cx="2365375" cy="836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99500"/>
              </a:lnSpc>
            </a:pPr>
            <a:r>
              <a:rPr dirty="0" sz="1800" b="1">
                <a:latin typeface="Calibri"/>
                <a:cs typeface="Calibri"/>
              </a:rPr>
              <a:t>Plots </a:t>
            </a:r>
            <a:r>
              <a:rPr dirty="0" sz="1800" spc="-35" b="1">
                <a:latin typeface="Calibri"/>
                <a:cs typeface="Calibri"/>
              </a:rPr>
              <a:t>LV </a:t>
            </a:r>
            <a:r>
              <a:rPr dirty="0" sz="1800" spc="-10" b="1">
                <a:latin typeface="Calibri"/>
                <a:cs typeface="Calibri"/>
              </a:rPr>
              <a:t>pressure</a:t>
            </a:r>
            <a:r>
              <a:rPr dirty="0" sz="1800" spc="-1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against  </a:t>
            </a:r>
            <a:r>
              <a:rPr dirty="0" sz="1800" spc="-35" b="1">
                <a:latin typeface="Calibri"/>
                <a:cs typeface="Calibri"/>
              </a:rPr>
              <a:t>LV </a:t>
            </a:r>
            <a:r>
              <a:rPr dirty="0" sz="1800" spc="15" b="1">
                <a:latin typeface="Calibri"/>
                <a:cs typeface="Calibri"/>
              </a:rPr>
              <a:t>volume </a:t>
            </a:r>
            <a:r>
              <a:rPr dirty="0" sz="1800" spc="5" b="1">
                <a:latin typeface="Calibri"/>
                <a:cs typeface="Calibri"/>
              </a:rPr>
              <a:t>through </a:t>
            </a:r>
            <a:r>
              <a:rPr dirty="0" sz="1800" spc="20" b="1">
                <a:latin typeface="Calibri"/>
                <a:cs typeface="Calibri"/>
              </a:rPr>
              <a:t>one  </a:t>
            </a:r>
            <a:r>
              <a:rPr dirty="0" sz="1800" spc="5" b="1">
                <a:latin typeface="Calibri"/>
                <a:cs typeface="Calibri"/>
              </a:rPr>
              <a:t>complete </a:t>
            </a:r>
            <a:r>
              <a:rPr dirty="0" sz="1800" b="1">
                <a:latin typeface="Calibri"/>
                <a:cs typeface="Calibri"/>
              </a:rPr>
              <a:t>cardiac</a:t>
            </a:r>
            <a:r>
              <a:rPr dirty="0" sz="1800" spc="-245" b="1">
                <a:latin typeface="Calibri"/>
                <a:cs typeface="Calibri"/>
              </a:rPr>
              <a:t> </a:t>
            </a:r>
            <a:r>
              <a:rPr dirty="0" sz="1800" spc="15" b="1">
                <a:latin typeface="Calibri"/>
                <a:cs typeface="Calibri"/>
              </a:rPr>
              <a:t>cycle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324600" y="2273300"/>
            <a:ext cx="2641600" cy="2070100"/>
          </a:xfrm>
          <a:custGeom>
            <a:avLst/>
            <a:gdLst/>
            <a:ahLst/>
            <a:cxnLst/>
            <a:rect l="l" t="t" r="r" b="b"/>
            <a:pathLst>
              <a:path w="2641600" h="2070100">
                <a:moveTo>
                  <a:pt x="0" y="2070100"/>
                </a:moveTo>
                <a:lnTo>
                  <a:pt x="2641600" y="2070100"/>
                </a:lnTo>
                <a:lnTo>
                  <a:pt x="2641600" y="0"/>
                </a:lnTo>
                <a:lnTo>
                  <a:pt x="0" y="0"/>
                </a:lnTo>
                <a:lnTo>
                  <a:pt x="0" y="2070100"/>
                </a:lnTo>
                <a:close/>
              </a:path>
            </a:pathLst>
          </a:custGeom>
          <a:solidFill>
            <a:srgbClr val="F2CD8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415138" y="2411488"/>
            <a:ext cx="114300" cy="127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6935838" y="2754388"/>
            <a:ext cx="127000" cy="139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6935838" y="3033788"/>
            <a:ext cx="127000" cy="1397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6415138" y="3465588"/>
            <a:ext cx="114300" cy="127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/>
          <p:nvPr/>
        </p:nvSpPr>
        <p:spPr>
          <a:xfrm>
            <a:off x="6935838" y="3808488"/>
            <a:ext cx="127000" cy="1397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7" name="object 27"/>
          <p:cNvSpPr/>
          <p:nvPr/>
        </p:nvSpPr>
        <p:spPr>
          <a:xfrm>
            <a:off x="6935838" y="4087888"/>
            <a:ext cx="127000" cy="1397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6324600" y="2273300"/>
            <a:ext cx="2641600" cy="2070100"/>
          </a:xfrm>
          <a:prstGeom prst="rect">
            <a:avLst/>
          </a:prstGeom>
        </p:spPr>
        <p:txBody>
          <a:bodyPr wrap="square" lIns="0" tIns="36195" rIns="0" bIns="0" rtlCol="0" vert="horz">
            <a:spAutoFit/>
          </a:bodyPr>
          <a:lstStyle/>
          <a:p>
            <a:pPr marL="890269" indent="-431800">
              <a:lnSpc>
                <a:spcPct val="100000"/>
              </a:lnSpc>
              <a:spcBef>
                <a:spcPts val="285"/>
              </a:spcBef>
            </a:pPr>
            <a:r>
              <a:rPr dirty="0" sz="1400" b="1">
                <a:latin typeface="Arial Black"/>
                <a:cs typeface="Arial Black"/>
              </a:rPr>
              <a:t>Systole: </a:t>
            </a:r>
            <a:r>
              <a:rPr dirty="0" sz="1800" spc="-25">
                <a:latin typeface="Calibri"/>
                <a:cs typeface="Calibri"/>
              </a:rPr>
              <a:t>divided</a:t>
            </a:r>
            <a:r>
              <a:rPr dirty="0" sz="1800" spc="-45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into,</a:t>
            </a:r>
            <a:endParaRPr sz="1800">
              <a:latin typeface="Calibri"/>
              <a:cs typeface="Calibri"/>
            </a:endParaRPr>
          </a:p>
          <a:p>
            <a:pPr algn="ctr" marL="890269" marR="601980">
              <a:lnSpc>
                <a:spcPct val="101899"/>
              </a:lnSpc>
              <a:spcBef>
                <a:spcPts val="495"/>
              </a:spcBef>
            </a:pPr>
            <a:r>
              <a:rPr dirty="0" sz="1800">
                <a:latin typeface="Calibri"/>
                <a:cs typeface="Calibri"/>
              </a:rPr>
              <a:t>Early</a:t>
            </a:r>
            <a:r>
              <a:rPr dirty="0" sz="1800" spc="-11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systole  </a:t>
            </a:r>
            <a:r>
              <a:rPr dirty="0" sz="1800" spc="15">
                <a:latin typeface="Calibri"/>
                <a:cs typeface="Calibri"/>
              </a:rPr>
              <a:t>Late</a:t>
            </a:r>
            <a:r>
              <a:rPr dirty="0" sz="1800" spc="-18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systole</a:t>
            </a:r>
            <a:endParaRPr sz="1800">
              <a:latin typeface="Calibri"/>
              <a:cs typeface="Calibri"/>
            </a:endParaRPr>
          </a:p>
          <a:p>
            <a:pPr marL="458470">
              <a:lnSpc>
                <a:spcPct val="100000"/>
              </a:lnSpc>
              <a:spcBef>
                <a:spcPts val="1240"/>
              </a:spcBef>
            </a:pPr>
            <a:r>
              <a:rPr dirty="0" sz="1400" spc="-5" b="1">
                <a:latin typeface="Arial Black"/>
                <a:cs typeface="Arial Black"/>
              </a:rPr>
              <a:t>Diastole: </a:t>
            </a:r>
            <a:r>
              <a:rPr dirty="0" sz="1800" spc="-25">
                <a:latin typeface="Calibri"/>
                <a:cs typeface="Calibri"/>
              </a:rPr>
              <a:t>divided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 spc="-25">
                <a:latin typeface="Calibri"/>
                <a:cs typeface="Calibri"/>
              </a:rPr>
              <a:t>into,</a:t>
            </a:r>
            <a:endParaRPr sz="1800">
              <a:latin typeface="Calibri"/>
              <a:cs typeface="Calibri"/>
            </a:endParaRPr>
          </a:p>
          <a:p>
            <a:pPr algn="ctr" marL="890269" marR="511809">
              <a:lnSpc>
                <a:spcPct val="101899"/>
              </a:lnSpc>
              <a:spcBef>
                <a:spcPts val="495"/>
              </a:spcBef>
            </a:pPr>
            <a:r>
              <a:rPr dirty="0" sz="1800">
                <a:latin typeface="Calibri"/>
                <a:cs typeface="Calibri"/>
              </a:rPr>
              <a:t>Early</a:t>
            </a:r>
            <a:r>
              <a:rPr dirty="0" sz="1800" spc="-100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diastole  </a:t>
            </a:r>
            <a:r>
              <a:rPr dirty="0" sz="1800" spc="15">
                <a:latin typeface="Calibri"/>
                <a:cs typeface="Calibri"/>
              </a:rPr>
              <a:t>Late</a:t>
            </a:r>
            <a:r>
              <a:rPr dirty="0" sz="1800" spc="-175">
                <a:latin typeface="Calibri"/>
                <a:cs typeface="Calibri"/>
              </a:rPr>
              <a:t> </a:t>
            </a:r>
            <a:r>
              <a:rPr dirty="0" sz="1800" spc="-15">
                <a:latin typeface="Calibri"/>
                <a:cs typeface="Calibri"/>
              </a:rPr>
              <a:t>diastole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8102600" y="25400"/>
            <a:ext cx="1016000" cy="4445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8409940" y="6645632"/>
            <a:ext cx="2032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310"/>
              </a:lnSpc>
            </a:pPr>
            <a:r>
              <a:rPr dirty="0" sz="1200" spc="30" b="1">
                <a:solidFill>
                  <a:srgbClr val="002060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62000"/>
            <a:ext cx="9144000" cy="6096000"/>
          </a:xfrm>
          <a:custGeom>
            <a:avLst/>
            <a:gdLst/>
            <a:ahLst/>
            <a:cxnLst/>
            <a:rect l="l" t="t" r="r" b="b"/>
            <a:pathLst>
              <a:path w="9144000" h="6096000">
                <a:moveTo>
                  <a:pt x="0" y="6096000"/>
                </a:moveTo>
                <a:lnTo>
                  <a:pt x="9144000" y="6096000"/>
                </a:lnTo>
                <a:lnTo>
                  <a:pt x="9144000" y="0"/>
                </a:lnTo>
                <a:lnTo>
                  <a:pt x="0" y="0"/>
                </a:lnTo>
                <a:lnTo>
                  <a:pt x="0" y="6096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350" y="6350"/>
            <a:ext cx="9137650" cy="762000"/>
          </a:xfrm>
          <a:custGeom>
            <a:avLst/>
            <a:gdLst/>
            <a:ahLst/>
            <a:cxnLst/>
            <a:rect l="l" t="t" r="r" b="b"/>
            <a:pathLst>
              <a:path w="9137650" h="762000">
                <a:moveTo>
                  <a:pt x="0" y="762000"/>
                </a:moveTo>
                <a:lnTo>
                  <a:pt x="9137650" y="762000"/>
                </a:lnTo>
                <a:lnTo>
                  <a:pt x="913765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350" y="0"/>
            <a:ext cx="9137650" cy="12700"/>
          </a:xfrm>
          <a:custGeom>
            <a:avLst/>
            <a:gdLst/>
            <a:ahLst/>
            <a:cxnLst/>
            <a:rect l="l" t="t" r="r" b="b"/>
            <a:pathLst>
              <a:path w="9137650" h="12700">
                <a:moveTo>
                  <a:pt x="0" y="0"/>
                </a:moveTo>
                <a:lnTo>
                  <a:pt x="9137649" y="0"/>
                </a:lnTo>
                <a:lnTo>
                  <a:pt x="9137649" y="12700"/>
                </a:lnTo>
                <a:lnTo>
                  <a:pt x="0" y="12700"/>
                </a:lnTo>
                <a:lnTo>
                  <a:pt x="0" y="0"/>
                </a:lnTo>
                <a:close/>
              </a:path>
            </a:pathLst>
          </a:custGeom>
          <a:solidFill>
            <a:srgbClr val="CBD4B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350" y="6350"/>
            <a:ext cx="9137650" cy="762000"/>
          </a:xfrm>
          <a:custGeom>
            <a:avLst/>
            <a:gdLst/>
            <a:ahLst/>
            <a:cxnLst/>
            <a:rect l="l" t="t" r="r" b="b"/>
            <a:pathLst>
              <a:path w="9137650" h="762000">
                <a:moveTo>
                  <a:pt x="9137649" y="762000"/>
                </a:moveTo>
                <a:lnTo>
                  <a:pt x="0" y="762000"/>
                </a:lnTo>
                <a:lnTo>
                  <a:pt x="0" y="0"/>
                </a:lnTo>
              </a:path>
            </a:pathLst>
          </a:custGeom>
          <a:ln w="12700">
            <a:solidFill>
              <a:srgbClr val="CBD4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81940" y="121894"/>
            <a:ext cx="7344409" cy="500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Ventricular </a:t>
            </a:r>
            <a:r>
              <a:rPr dirty="0" spc="-5"/>
              <a:t>Pressure </a:t>
            </a:r>
            <a:r>
              <a:rPr dirty="0"/>
              <a:t>- </a:t>
            </a:r>
            <a:r>
              <a:rPr dirty="0" spc="-40"/>
              <a:t>Volume</a:t>
            </a:r>
            <a:r>
              <a:rPr dirty="0" spc="-45"/>
              <a:t> </a:t>
            </a:r>
            <a:r>
              <a:rPr dirty="0" spc="-25"/>
              <a:t>Loop</a:t>
            </a:r>
          </a:p>
        </p:txBody>
      </p:sp>
      <p:sp>
        <p:nvSpPr>
          <p:cNvPr id="7" name="object 7"/>
          <p:cNvSpPr/>
          <p:nvPr/>
        </p:nvSpPr>
        <p:spPr>
          <a:xfrm>
            <a:off x="393700" y="1447800"/>
            <a:ext cx="6083300" cy="3924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2716212" y="4446625"/>
            <a:ext cx="1398270" cy="6273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1D5E75"/>
                </a:solidFill>
                <a:latin typeface="Calibri"/>
                <a:cs typeface="Calibri"/>
              </a:rPr>
              <a:t>→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spc="-10" b="1">
                <a:solidFill>
                  <a:srgbClr val="1D5E75"/>
                </a:solidFill>
                <a:latin typeface="Calibri"/>
                <a:cs typeface="Calibri"/>
              </a:rPr>
              <a:t>Late</a:t>
            </a:r>
            <a:r>
              <a:rPr dirty="0" sz="2000" spc="-160" b="1">
                <a:solidFill>
                  <a:srgbClr val="1D5E75"/>
                </a:solidFill>
                <a:latin typeface="Calibri"/>
                <a:cs typeface="Calibri"/>
              </a:rPr>
              <a:t> </a:t>
            </a:r>
            <a:r>
              <a:rPr dirty="0" sz="2000" spc="10" b="1">
                <a:solidFill>
                  <a:srgbClr val="1D5E75"/>
                </a:solidFill>
                <a:latin typeface="Calibri"/>
                <a:cs typeface="Calibri"/>
              </a:rPr>
              <a:t>Diastole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65412" y="5272125"/>
            <a:ext cx="1501775" cy="32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1D5E75"/>
                </a:solidFill>
                <a:latin typeface="Calibri"/>
                <a:cs typeface="Calibri"/>
              </a:rPr>
              <a:t>(Filling</a:t>
            </a:r>
            <a:r>
              <a:rPr dirty="0" sz="2000" spc="-85" b="1">
                <a:solidFill>
                  <a:srgbClr val="1D5E75"/>
                </a:solidFill>
                <a:latin typeface="Calibri"/>
                <a:cs typeface="Calibri"/>
              </a:rPr>
              <a:t> </a:t>
            </a:r>
            <a:r>
              <a:rPr dirty="0" sz="2000" spc="5" b="1">
                <a:solidFill>
                  <a:srgbClr val="1D5E75"/>
                </a:solidFill>
                <a:latin typeface="Calibri"/>
                <a:cs typeface="Calibri"/>
              </a:rPr>
              <a:t>phase)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946" y="2900108"/>
            <a:ext cx="1403350" cy="8369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700" marR="5080" indent="6350">
              <a:lnSpc>
                <a:spcPct val="99500"/>
              </a:lnSpc>
            </a:pPr>
            <a:r>
              <a:rPr dirty="0" sz="1800" spc="-15" b="1">
                <a:solidFill>
                  <a:srgbClr val="1D5E75"/>
                </a:solidFill>
                <a:latin typeface="Calibri"/>
                <a:cs typeface="Calibri"/>
              </a:rPr>
              <a:t>Early </a:t>
            </a:r>
            <a:r>
              <a:rPr dirty="0" sz="1800" spc="-20" b="1">
                <a:solidFill>
                  <a:srgbClr val="1D5E75"/>
                </a:solidFill>
                <a:latin typeface="Calibri"/>
                <a:cs typeface="Calibri"/>
              </a:rPr>
              <a:t>Diastole  </a:t>
            </a:r>
            <a:r>
              <a:rPr dirty="0" sz="1800" spc="35" b="1">
                <a:solidFill>
                  <a:srgbClr val="1D5E75"/>
                </a:solidFill>
                <a:latin typeface="Calibri"/>
                <a:cs typeface="Calibri"/>
              </a:rPr>
              <a:t>(</a:t>
            </a:r>
            <a:r>
              <a:rPr dirty="0" sz="1800" spc="20" b="1">
                <a:solidFill>
                  <a:srgbClr val="1D5E75"/>
                </a:solidFill>
                <a:latin typeface="Calibri"/>
                <a:cs typeface="Calibri"/>
              </a:rPr>
              <a:t>I</a:t>
            </a:r>
            <a:r>
              <a:rPr dirty="0" sz="1800" spc="-20" b="1">
                <a:solidFill>
                  <a:srgbClr val="1D5E75"/>
                </a:solidFill>
                <a:latin typeface="Calibri"/>
                <a:cs typeface="Calibri"/>
              </a:rPr>
              <a:t>s</a:t>
            </a:r>
            <a:r>
              <a:rPr dirty="0" sz="1800" spc="30" b="1">
                <a:solidFill>
                  <a:srgbClr val="1D5E75"/>
                </a:solidFill>
                <a:latin typeface="Calibri"/>
                <a:cs typeface="Calibri"/>
              </a:rPr>
              <a:t>o</a:t>
            </a:r>
            <a:r>
              <a:rPr dirty="0" sz="1800" spc="45" b="1">
                <a:solidFill>
                  <a:srgbClr val="1D5E75"/>
                </a:solidFill>
                <a:latin typeface="Calibri"/>
                <a:cs typeface="Calibri"/>
              </a:rPr>
              <a:t>v</a:t>
            </a:r>
            <a:r>
              <a:rPr dirty="0" sz="1800" spc="30" b="1">
                <a:solidFill>
                  <a:srgbClr val="1D5E75"/>
                </a:solidFill>
                <a:latin typeface="Calibri"/>
                <a:cs typeface="Calibri"/>
              </a:rPr>
              <a:t>o</a:t>
            </a:r>
            <a:r>
              <a:rPr dirty="0" sz="1800" spc="-45" b="1">
                <a:solidFill>
                  <a:srgbClr val="1D5E75"/>
                </a:solidFill>
                <a:latin typeface="Calibri"/>
                <a:cs typeface="Calibri"/>
              </a:rPr>
              <a:t>l</a:t>
            </a:r>
            <a:r>
              <a:rPr dirty="0" sz="1800" spc="30" b="1">
                <a:solidFill>
                  <a:srgbClr val="1D5E75"/>
                </a:solidFill>
                <a:latin typeface="Calibri"/>
                <a:cs typeface="Calibri"/>
              </a:rPr>
              <a:t>um</a:t>
            </a:r>
            <a:r>
              <a:rPr dirty="0" sz="1800" spc="-10" b="1">
                <a:solidFill>
                  <a:srgbClr val="1D5E75"/>
                </a:solidFill>
                <a:latin typeface="Calibri"/>
                <a:cs typeface="Calibri"/>
              </a:rPr>
              <a:t>e</a:t>
            </a:r>
            <a:r>
              <a:rPr dirty="0" sz="1800" spc="-25" b="1">
                <a:solidFill>
                  <a:srgbClr val="1D5E75"/>
                </a:solidFill>
                <a:latin typeface="Calibri"/>
                <a:cs typeface="Calibri"/>
              </a:rPr>
              <a:t>t</a:t>
            </a:r>
            <a:r>
              <a:rPr dirty="0" sz="1800" spc="-45" b="1">
                <a:solidFill>
                  <a:srgbClr val="1D5E75"/>
                </a:solidFill>
                <a:latin typeface="Calibri"/>
                <a:cs typeface="Calibri"/>
              </a:rPr>
              <a:t>ri</a:t>
            </a:r>
            <a:r>
              <a:rPr dirty="0" sz="1800" b="1">
                <a:solidFill>
                  <a:srgbClr val="1D5E75"/>
                </a:solidFill>
                <a:latin typeface="Calibri"/>
                <a:cs typeface="Calibri"/>
              </a:rPr>
              <a:t>c  </a:t>
            </a:r>
            <a:r>
              <a:rPr dirty="0" sz="1800" spc="-15" b="1">
                <a:solidFill>
                  <a:srgbClr val="1D5E75"/>
                </a:solidFill>
                <a:latin typeface="Calibri"/>
                <a:cs typeface="Calibri"/>
              </a:rPr>
              <a:t>relaxation)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46312" y="1195057"/>
            <a:ext cx="1717675" cy="9321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 indent="10160">
              <a:lnSpc>
                <a:spcPct val="100000"/>
              </a:lnSpc>
            </a:pPr>
            <a:r>
              <a:rPr dirty="0" sz="2000" spc="-10" b="1">
                <a:solidFill>
                  <a:srgbClr val="C00000"/>
                </a:solidFill>
                <a:latin typeface="Calibri"/>
                <a:cs typeface="Calibri"/>
              </a:rPr>
              <a:t>Late Systole  </a:t>
            </a:r>
            <a:r>
              <a:rPr dirty="0" sz="2000" spc="-5" b="1">
                <a:solidFill>
                  <a:srgbClr val="C00000"/>
                </a:solidFill>
                <a:latin typeface="Calibri"/>
                <a:cs typeface="Calibri"/>
              </a:rPr>
              <a:t>(Ejection</a:t>
            </a:r>
            <a:r>
              <a:rPr dirty="0" sz="2000" spc="-10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000" spc="5" b="1">
                <a:solidFill>
                  <a:srgbClr val="C00000"/>
                </a:solidFill>
                <a:latin typeface="Calibri"/>
                <a:cs typeface="Calibri"/>
              </a:rPr>
              <a:t>phase)</a:t>
            </a:r>
            <a:endParaRPr sz="2000">
              <a:latin typeface="Calibri"/>
              <a:cs typeface="Calibri"/>
            </a:endParaRPr>
          </a:p>
          <a:p>
            <a:pPr algn="ctr" marL="10795">
              <a:lnSpc>
                <a:spcPct val="100000"/>
              </a:lnSpc>
            </a:pP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←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572000" y="1485900"/>
            <a:ext cx="1803400" cy="1155700"/>
          </a:xfrm>
          <a:custGeom>
            <a:avLst/>
            <a:gdLst/>
            <a:ahLst/>
            <a:cxnLst/>
            <a:rect l="l" t="t" r="r" b="b"/>
            <a:pathLst>
              <a:path w="1803400" h="1155700">
                <a:moveTo>
                  <a:pt x="0" y="1155700"/>
                </a:moveTo>
                <a:lnTo>
                  <a:pt x="1803400" y="1155700"/>
                </a:lnTo>
                <a:lnTo>
                  <a:pt x="1803400" y="0"/>
                </a:lnTo>
                <a:lnTo>
                  <a:pt x="0" y="0"/>
                </a:lnTo>
                <a:lnTo>
                  <a:pt x="0" y="1155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6146800" y="4013200"/>
            <a:ext cx="2997200" cy="2844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070600" y="1193800"/>
            <a:ext cx="2933700" cy="1320800"/>
          </a:xfrm>
          <a:prstGeom prst="rect">
            <a:avLst/>
          </a:prstGeom>
          <a:solidFill>
            <a:srgbClr val="F2CD86"/>
          </a:solidFill>
        </p:spPr>
        <p:txBody>
          <a:bodyPr wrap="square" lIns="0" tIns="35560" rIns="0" bIns="0" rtlCol="0" vert="horz">
            <a:spAutoFit/>
          </a:bodyPr>
          <a:lstStyle/>
          <a:p>
            <a:pPr algn="just" marL="296545" marR="292100" indent="-12700">
              <a:lnSpc>
                <a:spcPct val="100000"/>
              </a:lnSpc>
              <a:spcBef>
                <a:spcPts val="280"/>
              </a:spcBef>
            </a:pPr>
            <a:r>
              <a:rPr dirty="0" sz="2000" b="1">
                <a:latin typeface="Calibri"/>
                <a:cs typeface="Calibri"/>
              </a:rPr>
              <a:t>A – </a:t>
            </a:r>
            <a:r>
              <a:rPr dirty="0" sz="2000" spc="-10" b="1">
                <a:latin typeface="Calibri"/>
                <a:cs typeface="Calibri"/>
              </a:rPr>
              <a:t>Mitral </a:t>
            </a:r>
            <a:r>
              <a:rPr dirty="0" sz="2000" spc="-20" b="1">
                <a:latin typeface="Calibri"/>
                <a:cs typeface="Calibri"/>
              </a:rPr>
              <a:t>valve </a:t>
            </a:r>
            <a:r>
              <a:rPr dirty="0" sz="2000" spc="10" b="1">
                <a:latin typeface="Calibri"/>
                <a:cs typeface="Calibri"/>
              </a:rPr>
              <a:t>opens  </a:t>
            </a:r>
            <a:r>
              <a:rPr dirty="0" sz="2000" b="1">
                <a:latin typeface="Calibri"/>
                <a:cs typeface="Calibri"/>
              </a:rPr>
              <a:t>B – </a:t>
            </a:r>
            <a:r>
              <a:rPr dirty="0" sz="2000" spc="-10" b="1">
                <a:latin typeface="Calibri"/>
                <a:cs typeface="Calibri"/>
              </a:rPr>
              <a:t>Mitral </a:t>
            </a:r>
            <a:r>
              <a:rPr dirty="0" sz="2000" spc="-20" b="1">
                <a:latin typeface="Calibri"/>
                <a:cs typeface="Calibri"/>
              </a:rPr>
              <a:t>valve </a:t>
            </a:r>
            <a:r>
              <a:rPr dirty="0" sz="2000" spc="-5" b="1">
                <a:latin typeface="Calibri"/>
                <a:cs typeface="Calibri"/>
              </a:rPr>
              <a:t>closes  </a:t>
            </a:r>
            <a:r>
              <a:rPr dirty="0" sz="2000" b="1">
                <a:latin typeface="Calibri"/>
                <a:cs typeface="Calibri"/>
              </a:rPr>
              <a:t>C – Aortic </a:t>
            </a:r>
            <a:r>
              <a:rPr dirty="0" sz="2000" spc="-20" b="1">
                <a:latin typeface="Calibri"/>
                <a:cs typeface="Calibri"/>
              </a:rPr>
              <a:t>valve </a:t>
            </a:r>
            <a:r>
              <a:rPr dirty="0" sz="2000" spc="10" b="1">
                <a:latin typeface="Calibri"/>
                <a:cs typeface="Calibri"/>
              </a:rPr>
              <a:t>opens  </a:t>
            </a:r>
            <a:r>
              <a:rPr dirty="0" sz="2000" b="1">
                <a:latin typeface="Calibri"/>
                <a:cs typeface="Calibri"/>
              </a:rPr>
              <a:t>D – Aortic </a:t>
            </a:r>
            <a:r>
              <a:rPr dirty="0" sz="2000" spc="-20" b="1">
                <a:latin typeface="Calibri"/>
                <a:cs typeface="Calibri"/>
              </a:rPr>
              <a:t>valve</a:t>
            </a:r>
            <a:r>
              <a:rPr dirty="0" sz="2000" spc="-95" b="1">
                <a:latin typeface="Calibri"/>
                <a:cs typeface="Calibri"/>
              </a:rPr>
              <a:t> </a:t>
            </a:r>
            <a:r>
              <a:rPr dirty="0" sz="2000" spc="-5" b="1">
                <a:latin typeface="Calibri"/>
                <a:cs typeface="Calibri"/>
              </a:rPr>
              <a:t>closes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16400" y="5575300"/>
            <a:ext cx="787400" cy="368300"/>
          </a:xfrm>
          <a:prstGeom prst="rect">
            <a:avLst/>
          </a:prstGeom>
          <a:solidFill>
            <a:srgbClr val="FFFFCC"/>
          </a:solidFill>
        </p:spPr>
        <p:txBody>
          <a:bodyPr wrap="square" lIns="0" tIns="36830" rIns="0" bIns="0" rtlCol="0" vert="horz">
            <a:spAutoFit/>
          </a:bodyPr>
          <a:lstStyle/>
          <a:p>
            <a:pPr marL="128270">
              <a:lnSpc>
                <a:spcPct val="100000"/>
              </a:lnSpc>
              <a:spcBef>
                <a:spcPts val="290"/>
              </a:spcBef>
            </a:pPr>
            <a:r>
              <a:rPr dirty="0" sz="1800" spc="-35" b="1">
                <a:solidFill>
                  <a:srgbClr val="FF0000"/>
                </a:solidFill>
                <a:latin typeface="Arial Black"/>
                <a:cs typeface="Arial Black"/>
              </a:rPr>
              <a:t>EDV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89100" y="5626100"/>
            <a:ext cx="952500" cy="381000"/>
          </a:xfrm>
          <a:prstGeom prst="rect">
            <a:avLst/>
          </a:prstGeom>
          <a:solidFill>
            <a:srgbClr val="FFFFCC"/>
          </a:solidFill>
        </p:spPr>
        <p:txBody>
          <a:bodyPr wrap="square" lIns="0" tIns="34290" rIns="0" bIns="0" rtlCol="0" vert="horz">
            <a:spAutoFit/>
          </a:bodyPr>
          <a:lstStyle/>
          <a:p>
            <a:pPr marL="220345">
              <a:lnSpc>
                <a:spcPct val="100000"/>
              </a:lnSpc>
              <a:spcBef>
                <a:spcPts val="270"/>
              </a:spcBef>
            </a:pPr>
            <a:r>
              <a:rPr dirty="0" sz="1800" b="1">
                <a:solidFill>
                  <a:srgbClr val="FF0000"/>
                </a:solidFill>
                <a:latin typeface="Arial Black"/>
                <a:cs typeface="Arial Black"/>
              </a:rPr>
              <a:t>ESV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098801" y="5048161"/>
            <a:ext cx="172085" cy="593090"/>
          </a:xfrm>
          <a:custGeom>
            <a:avLst/>
            <a:gdLst/>
            <a:ahLst/>
            <a:cxnLst/>
            <a:rect l="l" t="t" r="r" b="b"/>
            <a:pathLst>
              <a:path w="172085" h="593089">
                <a:moveTo>
                  <a:pt x="149447" y="107950"/>
                </a:moveTo>
                <a:lnTo>
                  <a:pt x="67995" y="107950"/>
                </a:lnTo>
                <a:lnTo>
                  <a:pt x="60198" y="591921"/>
                </a:lnTo>
                <a:lnTo>
                  <a:pt x="98298" y="592535"/>
                </a:lnTo>
                <a:lnTo>
                  <a:pt x="106083" y="108559"/>
                </a:lnTo>
                <a:lnTo>
                  <a:pt x="149789" y="108559"/>
                </a:lnTo>
                <a:lnTo>
                  <a:pt x="149447" y="107950"/>
                </a:lnTo>
                <a:close/>
              </a:path>
              <a:path w="172085" h="593089">
                <a:moveTo>
                  <a:pt x="149789" y="108559"/>
                </a:moveTo>
                <a:lnTo>
                  <a:pt x="106083" y="108559"/>
                </a:lnTo>
                <a:lnTo>
                  <a:pt x="136398" y="162496"/>
                </a:lnTo>
                <a:lnTo>
                  <a:pt x="141330" y="168226"/>
                </a:lnTo>
                <a:lnTo>
                  <a:pt x="147854" y="171507"/>
                </a:lnTo>
                <a:lnTo>
                  <a:pt x="155134" y="172101"/>
                </a:lnTo>
                <a:lnTo>
                  <a:pt x="162331" y="169773"/>
                </a:lnTo>
                <a:lnTo>
                  <a:pt x="168061" y="164833"/>
                </a:lnTo>
                <a:lnTo>
                  <a:pt x="171342" y="158305"/>
                </a:lnTo>
                <a:lnTo>
                  <a:pt x="171936" y="151024"/>
                </a:lnTo>
                <a:lnTo>
                  <a:pt x="169608" y="143827"/>
                </a:lnTo>
                <a:lnTo>
                  <a:pt x="149789" y="108559"/>
                </a:lnTo>
                <a:close/>
              </a:path>
              <a:path w="172085" h="593089">
                <a:moveTo>
                  <a:pt x="88785" y="0"/>
                </a:moveTo>
                <a:lnTo>
                  <a:pt x="647" y="145656"/>
                </a:lnTo>
                <a:lnTo>
                  <a:pt x="0" y="150837"/>
                </a:lnTo>
                <a:lnTo>
                  <a:pt x="2336" y="160299"/>
                </a:lnTo>
                <a:lnTo>
                  <a:pt x="5308" y="164592"/>
                </a:lnTo>
                <a:lnTo>
                  <a:pt x="9804" y="167309"/>
                </a:lnTo>
                <a:lnTo>
                  <a:pt x="16924" y="169868"/>
                </a:lnTo>
                <a:lnTo>
                  <a:pt x="24218" y="169511"/>
                </a:lnTo>
                <a:lnTo>
                  <a:pt x="30846" y="166447"/>
                </a:lnTo>
                <a:lnTo>
                  <a:pt x="35966" y="160883"/>
                </a:lnTo>
                <a:lnTo>
                  <a:pt x="67995" y="107950"/>
                </a:lnTo>
                <a:lnTo>
                  <a:pt x="149447" y="107950"/>
                </a:lnTo>
                <a:lnTo>
                  <a:pt x="887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518621" y="4959261"/>
            <a:ext cx="172085" cy="632460"/>
          </a:xfrm>
          <a:custGeom>
            <a:avLst/>
            <a:gdLst/>
            <a:ahLst/>
            <a:cxnLst/>
            <a:rect l="l" t="t" r="r" b="b"/>
            <a:pathLst>
              <a:path w="172085" h="632460">
                <a:moveTo>
                  <a:pt x="149480" y="108216"/>
                </a:moveTo>
                <a:lnTo>
                  <a:pt x="67398" y="108216"/>
                </a:lnTo>
                <a:lnTo>
                  <a:pt x="66078" y="631879"/>
                </a:lnTo>
                <a:lnTo>
                  <a:pt x="104178" y="631974"/>
                </a:lnTo>
                <a:lnTo>
                  <a:pt x="105498" y="108318"/>
                </a:lnTo>
                <a:lnTo>
                  <a:pt x="149539" y="108318"/>
                </a:lnTo>
                <a:close/>
              </a:path>
              <a:path w="172085" h="632460">
                <a:moveTo>
                  <a:pt x="149539" y="108318"/>
                </a:moveTo>
                <a:lnTo>
                  <a:pt x="105498" y="108318"/>
                </a:lnTo>
                <a:lnTo>
                  <a:pt x="136525" y="161836"/>
                </a:lnTo>
                <a:lnTo>
                  <a:pt x="141543" y="167494"/>
                </a:lnTo>
                <a:lnTo>
                  <a:pt x="148113" y="170683"/>
                </a:lnTo>
                <a:lnTo>
                  <a:pt x="155398" y="171178"/>
                </a:lnTo>
                <a:lnTo>
                  <a:pt x="162559" y="168757"/>
                </a:lnTo>
                <a:lnTo>
                  <a:pt x="168226" y="163739"/>
                </a:lnTo>
                <a:lnTo>
                  <a:pt x="171418" y="157168"/>
                </a:lnTo>
                <a:lnTo>
                  <a:pt x="171914" y="149883"/>
                </a:lnTo>
                <a:lnTo>
                  <a:pt x="169494" y="142722"/>
                </a:lnTo>
                <a:lnTo>
                  <a:pt x="149539" y="108318"/>
                </a:lnTo>
                <a:close/>
              </a:path>
              <a:path w="172085" h="632460">
                <a:moveTo>
                  <a:pt x="86715" y="0"/>
                </a:moveTo>
                <a:lnTo>
                  <a:pt x="571" y="146837"/>
                </a:lnTo>
                <a:lnTo>
                  <a:pt x="0" y="152019"/>
                </a:lnTo>
                <a:lnTo>
                  <a:pt x="2451" y="161455"/>
                </a:lnTo>
                <a:lnTo>
                  <a:pt x="5486" y="165709"/>
                </a:lnTo>
                <a:lnTo>
                  <a:pt x="10020" y="168376"/>
                </a:lnTo>
                <a:lnTo>
                  <a:pt x="17174" y="170835"/>
                </a:lnTo>
                <a:lnTo>
                  <a:pt x="24461" y="170375"/>
                </a:lnTo>
                <a:lnTo>
                  <a:pt x="31046" y="167217"/>
                </a:lnTo>
                <a:lnTo>
                  <a:pt x="36093" y="161582"/>
                </a:lnTo>
                <a:lnTo>
                  <a:pt x="67398" y="108216"/>
                </a:lnTo>
                <a:lnTo>
                  <a:pt x="149480" y="108216"/>
                </a:lnTo>
                <a:lnTo>
                  <a:pt x="867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1836724" y="3303613"/>
            <a:ext cx="255904" cy="32258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2000" b="1">
                <a:solidFill>
                  <a:srgbClr val="1D5E75"/>
                </a:solidFill>
                <a:latin typeface="Calibri"/>
                <a:cs typeface="Calibri"/>
              </a:rPr>
              <a:t>↓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99000" y="2961957"/>
            <a:ext cx="1541780" cy="134556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50800">
              <a:lnSpc>
                <a:spcPct val="100000"/>
              </a:lnSpc>
            </a:pP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↑</a:t>
            </a:r>
            <a:endParaRPr sz="2000">
              <a:latin typeface="Calibri"/>
              <a:cs typeface="Calibri"/>
            </a:endParaRPr>
          </a:p>
          <a:p>
            <a:pPr algn="ctr" marL="12700" marR="5080" indent="-16510">
              <a:lnSpc>
                <a:spcPct val="100000"/>
              </a:lnSpc>
              <a:spcBef>
                <a:spcPts val="850"/>
              </a:spcBef>
            </a:pP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Early </a:t>
            </a:r>
            <a:r>
              <a:rPr dirty="0" sz="2000" spc="-10" b="1">
                <a:solidFill>
                  <a:srgbClr val="C00000"/>
                </a:solidFill>
                <a:latin typeface="Calibri"/>
                <a:cs typeface="Calibri"/>
              </a:rPr>
              <a:t>Systole  </a:t>
            </a:r>
            <a:r>
              <a:rPr dirty="0" sz="2000" spc="-25" b="1">
                <a:solidFill>
                  <a:srgbClr val="C00000"/>
                </a:solidFill>
                <a:latin typeface="Calibri"/>
                <a:cs typeface="Calibri"/>
              </a:rPr>
              <a:t>(</a:t>
            </a:r>
            <a:r>
              <a:rPr dirty="0" sz="2000" spc="-35" b="1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s</a:t>
            </a:r>
            <a:r>
              <a:rPr dirty="0" sz="2000" spc="20" b="1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dirty="0" sz="2000" spc="-50" b="1">
                <a:solidFill>
                  <a:srgbClr val="C00000"/>
                </a:solidFill>
                <a:latin typeface="Calibri"/>
                <a:cs typeface="Calibri"/>
              </a:rPr>
              <a:t>v</a:t>
            </a:r>
            <a:r>
              <a:rPr dirty="0" sz="2000" spc="20" b="1">
                <a:solidFill>
                  <a:srgbClr val="C00000"/>
                </a:solidFill>
                <a:latin typeface="Calibri"/>
                <a:cs typeface="Calibri"/>
              </a:rPr>
              <a:t>o</a:t>
            </a:r>
            <a:r>
              <a:rPr dirty="0" sz="2000" spc="5" b="1">
                <a:solidFill>
                  <a:srgbClr val="C00000"/>
                </a:solidFill>
                <a:latin typeface="Calibri"/>
                <a:cs typeface="Calibri"/>
              </a:rPr>
              <a:t>l</a:t>
            </a:r>
            <a:r>
              <a:rPr dirty="0" sz="2000" spc="25" b="1">
                <a:solidFill>
                  <a:srgbClr val="C00000"/>
                </a:solidFill>
                <a:latin typeface="Calibri"/>
                <a:cs typeface="Calibri"/>
              </a:rPr>
              <a:t>u</a:t>
            </a:r>
            <a:r>
              <a:rPr dirty="0" sz="2000" spc="-30" b="1">
                <a:solidFill>
                  <a:srgbClr val="C00000"/>
                </a:solidFill>
                <a:latin typeface="Calibri"/>
                <a:cs typeface="Calibri"/>
              </a:rPr>
              <a:t>m</a:t>
            </a:r>
            <a:r>
              <a:rPr dirty="0" sz="2000" spc="-10" b="1">
                <a:solidFill>
                  <a:srgbClr val="C00000"/>
                </a:solidFill>
                <a:latin typeface="Calibri"/>
                <a:cs typeface="Calibri"/>
              </a:rPr>
              <a:t>e</a:t>
            </a:r>
            <a:r>
              <a:rPr dirty="0" sz="2000" spc="5" b="1">
                <a:solidFill>
                  <a:srgbClr val="C00000"/>
                </a:solidFill>
                <a:latin typeface="Calibri"/>
                <a:cs typeface="Calibri"/>
              </a:rPr>
              <a:t>t</a:t>
            </a:r>
            <a:r>
              <a:rPr dirty="0" sz="2000" spc="-15" b="1">
                <a:solidFill>
                  <a:srgbClr val="C00000"/>
                </a:solidFill>
                <a:latin typeface="Calibri"/>
                <a:cs typeface="Calibri"/>
              </a:rPr>
              <a:t>r</a:t>
            </a:r>
            <a:r>
              <a:rPr dirty="0" sz="2000" spc="5" b="1">
                <a:solidFill>
                  <a:srgbClr val="C00000"/>
                </a:solidFill>
                <a:latin typeface="Calibri"/>
                <a:cs typeface="Calibri"/>
              </a:rPr>
              <a:t>i</a:t>
            </a:r>
            <a:r>
              <a:rPr dirty="0" sz="2000" b="1">
                <a:solidFill>
                  <a:srgbClr val="C00000"/>
                </a:solidFill>
                <a:latin typeface="Calibri"/>
                <a:cs typeface="Calibri"/>
              </a:rPr>
              <a:t>c  </a:t>
            </a:r>
            <a:r>
              <a:rPr dirty="0" sz="2000" spc="5" b="1">
                <a:solidFill>
                  <a:srgbClr val="C00000"/>
                </a:solidFill>
                <a:latin typeface="Calibri"/>
                <a:cs typeface="Calibri"/>
              </a:rPr>
              <a:t>Contraction)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1860550" y="4502150"/>
            <a:ext cx="469900" cy="292100"/>
          </a:xfrm>
          <a:custGeom>
            <a:avLst/>
            <a:gdLst/>
            <a:ahLst/>
            <a:cxnLst/>
            <a:rect l="l" t="t" r="r" b="b"/>
            <a:pathLst>
              <a:path w="469900" h="292100">
                <a:moveTo>
                  <a:pt x="0" y="146050"/>
                </a:moveTo>
                <a:lnTo>
                  <a:pt x="23880" y="81820"/>
                </a:lnTo>
                <a:lnTo>
                  <a:pt x="51616" y="54703"/>
                </a:lnTo>
                <a:lnTo>
                  <a:pt x="88000" y="32085"/>
                </a:lnTo>
                <a:lnTo>
                  <a:pt x="131625" y="14844"/>
                </a:lnTo>
                <a:lnTo>
                  <a:pt x="181078" y="3857"/>
                </a:lnTo>
                <a:lnTo>
                  <a:pt x="234950" y="0"/>
                </a:lnTo>
                <a:lnTo>
                  <a:pt x="288821" y="3857"/>
                </a:lnTo>
                <a:lnTo>
                  <a:pt x="338275" y="14844"/>
                </a:lnTo>
                <a:lnTo>
                  <a:pt x="381899" y="32085"/>
                </a:lnTo>
                <a:lnTo>
                  <a:pt x="418284" y="54703"/>
                </a:lnTo>
                <a:lnTo>
                  <a:pt x="446019" y="81820"/>
                </a:lnTo>
                <a:lnTo>
                  <a:pt x="469900" y="146050"/>
                </a:lnTo>
                <a:lnTo>
                  <a:pt x="463695" y="179537"/>
                </a:lnTo>
                <a:lnTo>
                  <a:pt x="418284" y="237396"/>
                </a:lnTo>
                <a:lnTo>
                  <a:pt x="381899" y="260014"/>
                </a:lnTo>
                <a:lnTo>
                  <a:pt x="338275" y="277255"/>
                </a:lnTo>
                <a:lnTo>
                  <a:pt x="288821" y="288242"/>
                </a:lnTo>
                <a:lnTo>
                  <a:pt x="234950" y="292100"/>
                </a:lnTo>
                <a:lnTo>
                  <a:pt x="181078" y="288242"/>
                </a:lnTo>
                <a:lnTo>
                  <a:pt x="131625" y="277255"/>
                </a:lnTo>
                <a:lnTo>
                  <a:pt x="88000" y="260014"/>
                </a:lnTo>
                <a:lnTo>
                  <a:pt x="51616" y="237396"/>
                </a:lnTo>
                <a:lnTo>
                  <a:pt x="23880" y="210279"/>
                </a:lnTo>
                <a:lnTo>
                  <a:pt x="0" y="14605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4349750" y="4425950"/>
            <a:ext cx="469900" cy="292100"/>
          </a:xfrm>
          <a:custGeom>
            <a:avLst/>
            <a:gdLst/>
            <a:ahLst/>
            <a:cxnLst/>
            <a:rect l="l" t="t" r="r" b="b"/>
            <a:pathLst>
              <a:path w="469900" h="292100">
                <a:moveTo>
                  <a:pt x="0" y="146050"/>
                </a:moveTo>
                <a:lnTo>
                  <a:pt x="23880" y="81820"/>
                </a:lnTo>
                <a:lnTo>
                  <a:pt x="51616" y="54703"/>
                </a:lnTo>
                <a:lnTo>
                  <a:pt x="88000" y="32085"/>
                </a:lnTo>
                <a:lnTo>
                  <a:pt x="131625" y="14844"/>
                </a:lnTo>
                <a:lnTo>
                  <a:pt x="181078" y="3857"/>
                </a:lnTo>
                <a:lnTo>
                  <a:pt x="234950" y="0"/>
                </a:lnTo>
                <a:lnTo>
                  <a:pt x="288821" y="3857"/>
                </a:lnTo>
                <a:lnTo>
                  <a:pt x="338275" y="14844"/>
                </a:lnTo>
                <a:lnTo>
                  <a:pt x="381899" y="32085"/>
                </a:lnTo>
                <a:lnTo>
                  <a:pt x="418284" y="54703"/>
                </a:lnTo>
                <a:lnTo>
                  <a:pt x="446019" y="81820"/>
                </a:lnTo>
                <a:lnTo>
                  <a:pt x="469900" y="146050"/>
                </a:lnTo>
                <a:lnTo>
                  <a:pt x="463695" y="179537"/>
                </a:lnTo>
                <a:lnTo>
                  <a:pt x="418284" y="237396"/>
                </a:lnTo>
                <a:lnTo>
                  <a:pt x="381899" y="260014"/>
                </a:lnTo>
                <a:lnTo>
                  <a:pt x="338275" y="277255"/>
                </a:lnTo>
                <a:lnTo>
                  <a:pt x="288821" y="288242"/>
                </a:lnTo>
                <a:lnTo>
                  <a:pt x="234950" y="292100"/>
                </a:lnTo>
                <a:lnTo>
                  <a:pt x="181078" y="288242"/>
                </a:lnTo>
                <a:lnTo>
                  <a:pt x="131625" y="277255"/>
                </a:lnTo>
                <a:lnTo>
                  <a:pt x="88000" y="260014"/>
                </a:lnTo>
                <a:lnTo>
                  <a:pt x="51616" y="237396"/>
                </a:lnTo>
                <a:lnTo>
                  <a:pt x="23880" y="210279"/>
                </a:lnTo>
                <a:lnTo>
                  <a:pt x="0" y="146050"/>
                </a:lnTo>
                <a:close/>
              </a:path>
            </a:pathLst>
          </a:custGeom>
          <a:ln w="63500">
            <a:solidFill>
              <a:srgbClr val="FF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/>
          <p:nvPr/>
        </p:nvSpPr>
        <p:spPr>
          <a:xfrm>
            <a:off x="4464050" y="2647950"/>
            <a:ext cx="469900" cy="292100"/>
          </a:xfrm>
          <a:custGeom>
            <a:avLst/>
            <a:gdLst/>
            <a:ahLst/>
            <a:cxnLst/>
            <a:rect l="l" t="t" r="r" b="b"/>
            <a:pathLst>
              <a:path w="469900" h="292100">
                <a:moveTo>
                  <a:pt x="0" y="146050"/>
                </a:moveTo>
                <a:lnTo>
                  <a:pt x="23880" y="81820"/>
                </a:lnTo>
                <a:lnTo>
                  <a:pt x="51616" y="54703"/>
                </a:lnTo>
                <a:lnTo>
                  <a:pt x="88000" y="32085"/>
                </a:lnTo>
                <a:lnTo>
                  <a:pt x="131625" y="14844"/>
                </a:lnTo>
                <a:lnTo>
                  <a:pt x="181078" y="3857"/>
                </a:lnTo>
                <a:lnTo>
                  <a:pt x="234950" y="0"/>
                </a:lnTo>
                <a:lnTo>
                  <a:pt x="288821" y="3857"/>
                </a:lnTo>
                <a:lnTo>
                  <a:pt x="338275" y="14844"/>
                </a:lnTo>
                <a:lnTo>
                  <a:pt x="381899" y="32085"/>
                </a:lnTo>
                <a:lnTo>
                  <a:pt x="418284" y="54703"/>
                </a:lnTo>
                <a:lnTo>
                  <a:pt x="446019" y="81820"/>
                </a:lnTo>
                <a:lnTo>
                  <a:pt x="469900" y="146050"/>
                </a:lnTo>
                <a:lnTo>
                  <a:pt x="463695" y="179537"/>
                </a:lnTo>
                <a:lnTo>
                  <a:pt x="418284" y="237396"/>
                </a:lnTo>
                <a:lnTo>
                  <a:pt x="381899" y="260014"/>
                </a:lnTo>
                <a:lnTo>
                  <a:pt x="338275" y="277255"/>
                </a:lnTo>
                <a:lnTo>
                  <a:pt x="288821" y="288242"/>
                </a:lnTo>
                <a:lnTo>
                  <a:pt x="234950" y="292100"/>
                </a:lnTo>
                <a:lnTo>
                  <a:pt x="181078" y="288242"/>
                </a:lnTo>
                <a:lnTo>
                  <a:pt x="131625" y="277255"/>
                </a:lnTo>
                <a:lnTo>
                  <a:pt x="88000" y="260014"/>
                </a:lnTo>
                <a:lnTo>
                  <a:pt x="51616" y="237396"/>
                </a:lnTo>
                <a:lnTo>
                  <a:pt x="23880" y="210279"/>
                </a:lnTo>
                <a:lnTo>
                  <a:pt x="0" y="146050"/>
                </a:lnTo>
                <a:close/>
              </a:path>
            </a:pathLst>
          </a:custGeom>
          <a:ln w="63500">
            <a:solidFill>
              <a:srgbClr val="00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4" name="object 24"/>
          <p:cNvSpPr/>
          <p:nvPr/>
        </p:nvSpPr>
        <p:spPr>
          <a:xfrm>
            <a:off x="1885950" y="2076450"/>
            <a:ext cx="457200" cy="292100"/>
          </a:xfrm>
          <a:custGeom>
            <a:avLst/>
            <a:gdLst/>
            <a:ahLst/>
            <a:cxnLst/>
            <a:rect l="l" t="t" r="r" b="b"/>
            <a:pathLst>
              <a:path w="457200" h="292100">
                <a:moveTo>
                  <a:pt x="0" y="146050"/>
                </a:moveTo>
                <a:lnTo>
                  <a:pt x="8165" y="107224"/>
                </a:lnTo>
                <a:lnTo>
                  <a:pt x="31210" y="72335"/>
                </a:lnTo>
                <a:lnTo>
                  <a:pt x="66955" y="42776"/>
                </a:lnTo>
                <a:lnTo>
                  <a:pt x="113221" y="19940"/>
                </a:lnTo>
                <a:lnTo>
                  <a:pt x="167829" y="5217"/>
                </a:lnTo>
                <a:lnTo>
                  <a:pt x="228600" y="0"/>
                </a:lnTo>
                <a:lnTo>
                  <a:pt x="289370" y="5217"/>
                </a:lnTo>
                <a:lnTo>
                  <a:pt x="343978" y="19940"/>
                </a:lnTo>
                <a:lnTo>
                  <a:pt x="390244" y="42776"/>
                </a:lnTo>
                <a:lnTo>
                  <a:pt x="425989" y="72335"/>
                </a:lnTo>
                <a:lnTo>
                  <a:pt x="449034" y="107224"/>
                </a:lnTo>
                <a:lnTo>
                  <a:pt x="457200" y="146050"/>
                </a:lnTo>
                <a:lnTo>
                  <a:pt x="449034" y="184875"/>
                </a:lnTo>
                <a:lnTo>
                  <a:pt x="425989" y="219764"/>
                </a:lnTo>
                <a:lnTo>
                  <a:pt x="390244" y="249323"/>
                </a:lnTo>
                <a:lnTo>
                  <a:pt x="343978" y="272160"/>
                </a:lnTo>
                <a:lnTo>
                  <a:pt x="289370" y="286883"/>
                </a:lnTo>
                <a:lnTo>
                  <a:pt x="228600" y="292100"/>
                </a:lnTo>
                <a:lnTo>
                  <a:pt x="167829" y="286883"/>
                </a:lnTo>
                <a:lnTo>
                  <a:pt x="113221" y="272160"/>
                </a:lnTo>
                <a:lnTo>
                  <a:pt x="66955" y="249323"/>
                </a:lnTo>
                <a:lnTo>
                  <a:pt x="31210" y="219764"/>
                </a:lnTo>
                <a:lnTo>
                  <a:pt x="8165" y="184875"/>
                </a:lnTo>
                <a:lnTo>
                  <a:pt x="0" y="146050"/>
                </a:lnTo>
                <a:close/>
              </a:path>
            </a:pathLst>
          </a:custGeom>
          <a:ln w="63500">
            <a:solidFill>
              <a:srgbClr val="0099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6" name="object 26"/>
          <p:cNvSpPr txBox="1"/>
          <p:nvPr/>
        </p:nvSpPr>
        <p:spPr>
          <a:xfrm>
            <a:off x="8397240" y="6645632"/>
            <a:ext cx="2286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31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711200"/>
            <a:ext cx="9144000" cy="614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6724650" y="5848350"/>
            <a:ext cx="2311400" cy="39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6724650" y="5848350"/>
            <a:ext cx="2311400" cy="393700"/>
          </a:xfrm>
          <a:prstGeom prst="rect">
            <a:avLst/>
          </a:prstGeom>
          <a:ln w="12700">
            <a:solidFill>
              <a:srgbClr val="CBD4B9"/>
            </a:solidFill>
          </a:ln>
        </p:spPr>
        <p:txBody>
          <a:bodyPr wrap="square" lIns="0" tIns="15240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120"/>
              </a:spcBef>
            </a:pPr>
            <a:r>
              <a:rPr dirty="0" sz="2000" spc="-25" b="1">
                <a:latin typeface="Arial Black"/>
                <a:cs typeface="Arial Black"/>
              </a:rPr>
              <a:t>SV </a:t>
            </a:r>
            <a:r>
              <a:rPr dirty="0" sz="2000" b="1">
                <a:latin typeface="Arial Black"/>
                <a:cs typeface="Arial Black"/>
              </a:rPr>
              <a:t>= </a:t>
            </a:r>
            <a:r>
              <a:rPr dirty="0" sz="2000" spc="-35" b="1">
                <a:latin typeface="Arial Black"/>
                <a:cs typeface="Arial Black"/>
              </a:rPr>
              <a:t>EDV </a:t>
            </a:r>
            <a:r>
              <a:rPr dirty="0" sz="2000" b="1">
                <a:latin typeface="Arial Black"/>
                <a:cs typeface="Arial Black"/>
              </a:rPr>
              <a:t>-</a:t>
            </a:r>
            <a:r>
              <a:rPr dirty="0" sz="2000" spc="-10" b="1">
                <a:latin typeface="Arial Black"/>
                <a:cs typeface="Arial Black"/>
              </a:rPr>
              <a:t> </a:t>
            </a:r>
            <a:r>
              <a:rPr dirty="0" sz="2000" spc="-45" b="1">
                <a:latin typeface="Arial Black"/>
                <a:cs typeface="Arial Black"/>
              </a:rPr>
              <a:t>ESV</a:t>
            </a:r>
            <a:endParaRPr sz="20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959350" y="1142695"/>
            <a:ext cx="2267585" cy="253365"/>
          </a:xfrm>
          <a:custGeom>
            <a:avLst/>
            <a:gdLst/>
            <a:ahLst/>
            <a:cxnLst/>
            <a:rect l="l" t="t" r="r" b="b"/>
            <a:pathLst>
              <a:path w="2267584" h="253365">
                <a:moveTo>
                  <a:pt x="72237" y="177380"/>
                </a:moveTo>
                <a:lnTo>
                  <a:pt x="0" y="222554"/>
                </a:lnTo>
                <a:lnTo>
                  <a:pt x="79476" y="253237"/>
                </a:lnTo>
                <a:lnTo>
                  <a:pt x="76453" y="221627"/>
                </a:lnTo>
                <a:lnTo>
                  <a:pt x="208772" y="208991"/>
                </a:lnTo>
                <a:lnTo>
                  <a:pt x="75247" y="208991"/>
                </a:lnTo>
                <a:lnTo>
                  <a:pt x="72237" y="177380"/>
                </a:lnTo>
                <a:close/>
              </a:path>
              <a:path w="2267584" h="253365">
                <a:moveTo>
                  <a:pt x="2263482" y="0"/>
                </a:moveTo>
                <a:lnTo>
                  <a:pt x="75247" y="208991"/>
                </a:lnTo>
                <a:lnTo>
                  <a:pt x="208772" y="208991"/>
                </a:lnTo>
                <a:lnTo>
                  <a:pt x="2264689" y="12649"/>
                </a:lnTo>
                <a:lnTo>
                  <a:pt x="2267254" y="9537"/>
                </a:lnTo>
                <a:lnTo>
                  <a:pt x="2266581" y="2565"/>
                </a:lnTo>
                <a:lnTo>
                  <a:pt x="226348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7232650" y="933450"/>
            <a:ext cx="1612900" cy="368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7232650" y="933450"/>
            <a:ext cx="1612900" cy="368300"/>
          </a:xfrm>
          <a:prstGeom prst="rect">
            <a:avLst/>
          </a:prstGeom>
          <a:ln w="12700">
            <a:solidFill>
              <a:srgbClr val="F3D2AE"/>
            </a:solidFill>
          </a:ln>
        </p:spPr>
        <p:txBody>
          <a:bodyPr wrap="square" lIns="0" tIns="21590" rIns="0" bIns="0" rtlCol="0" vert="horz">
            <a:spAutoFit/>
          </a:bodyPr>
          <a:lstStyle/>
          <a:p>
            <a:pPr marL="75565">
              <a:lnSpc>
                <a:spcPct val="100000"/>
              </a:lnSpc>
              <a:spcBef>
                <a:spcPts val="170"/>
              </a:spcBef>
            </a:pPr>
            <a:r>
              <a:rPr dirty="0" sz="1800" b="1">
                <a:latin typeface="Arial Black"/>
                <a:cs typeface="Arial Black"/>
              </a:rPr>
              <a:t>Systolic</a:t>
            </a:r>
            <a:r>
              <a:rPr dirty="0" sz="1800" spc="-105" b="1">
                <a:latin typeface="Arial Black"/>
                <a:cs typeface="Arial Black"/>
              </a:rPr>
              <a:t> </a:t>
            </a:r>
            <a:r>
              <a:rPr dirty="0" sz="1800" b="1">
                <a:latin typeface="Arial Black"/>
                <a:cs typeface="Arial Black"/>
              </a:rPr>
              <a:t>BP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184900" y="2781300"/>
            <a:ext cx="1473200" cy="711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86500" y="2133244"/>
            <a:ext cx="1348105" cy="589915"/>
          </a:xfrm>
          <a:custGeom>
            <a:avLst/>
            <a:gdLst/>
            <a:ahLst/>
            <a:cxnLst/>
            <a:rect l="l" t="t" r="r" b="b"/>
            <a:pathLst>
              <a:path w="1348104" h="589914">
                <a:moveTo>
                  <a:pt x="55029" y="519518"/>
                </a:moveTo>
                <a:lnTo>
                  <a:pt x="0" y="584555"/>
                </a:lnTo>
                <a:lnTo>
                  <a:pt x="85051" y="589559"/>
                </a:lnTo>
                <a:lnTo>
                  <a:pt x="75044" y="566216"/>
                </a:lnTo>
                <a:lnTo>
                  <a:pt x="129540" y="542861"/>
                </a:lnTo>
                <a:lnTo>
                  <a:pt x="65036" y="542861"/>
                </a:lnTo>
                <a:lnTo>
                  <a:pt x="55029" y="519518"/>
                </a:lnTo>
                <a:close/>
              </a:path>
              <a:path w="1348104" h="589914">
                <a:moveTo>
                  <a:pt x="1331722" y="0"/>
                </a:moveTo>
                <a:lnTo>
                  <a:pt x="65036" y="542861"/>
                </a:lnTo>
                <a:lnTo>
                  <a:pt x="129540" y="542861"/>
                </a:lnTo>
                <a:lnTo>
                  <a:pt x="1344955" y="21971"/>
                </a:lnTo>
                <a:lnTo>
                  <a:pt x="1347939" y="14503"/>
                </a:lnTo>
                <a:lnTo>
                  <a:pt x="1343786" y="4825"/>
                </a:lnTo>
                <a:lnTo>
                  <a:pt x="1341234" y="2476"/>
                </a:lnTo>
                <a:lnTo>
                  <a:pt x="1335201" y="63"/>
                </a:lnTo>
                <a:lnTo>
                  <a:pt x="133172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7651750" y="1797050"/>
            <a:ext cx="1358900" cy="647700"/>
          </a:xfrm>
          <a:prstGeom prst="rect">
            <a:avLst/>
          </a:prstGeom>
          <a:solidFill>
            <a:srgbClr val="F67534"/>
          </a:solidFill>
          <a:ln w="12700">
            <a:solidFill>
              <a:srgbClr val="B55423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483870" marR="129539" indent="-381000">
              <a:lnSpc>
                <a:spcPts val="2100"/>
              </a:lnSpc>
              <a:spcBef>
                <a:spcPts val="240"/>
              </a:spcBef>
            </a:pPr>
            <a:r>
              <a:rPr dirty="0" sz="1800" spc="-5" b="1">
                <a:solidFill>
                  <a:srgbClr val="FFFFFF"/>
                </a:solidFill>
                <a:latin typeface="Arial Black"/>
                <a:cs typeface="Arial Black"/>
              </a:rPr>
              <a:t>Diastolic  </a:t>
            </a:r>
            <a:r>
              <a:rPr dirty="0" sz="1800" b="1">
                <a:solidFill>
                  <a:srgbClr val="FFFFFF"/>
                </a:solidFill>
                <a:latin typeface="Arial Black"/>
                <a:cs typeface="Arial Black"/>
              </a:rPr>
              <a:t>BP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25921" y="1156016"/>
            <a:ext cx="2165350" cy="520065"/>
          </a:xfrm>
          <a:custGeom>
            <a:avLst/>
            <a:gdLst/>
            <a:ahLst/>
            <a:cxnLst/>
            <a:rect l="l" t="t" r="r" b="b"/>
            <a:pathLst>
              <a:path w="2165350" h="520064">
                <a:moveTo>
                  <a:pt x="15242" y="0"/>
                </a:moveTo>
                <a:lnTo>
                  <a:pt x="8454" y="2692"/>
                </a:lnTo>
                <a:lnTo>
                  <a:pt x="3170" y="7734"/>
                </a:lnTo>
                <a:lnTo>
                  <a:pt x="123" y="14657"/>
                </a:lnTo>
                <a:lnTo>
                  <a:pt x="0" y="22224"/>
                </a:lnTo>
                <a:lnTo>
                  <a:pt x="2691" y="29012"/>
                </a:lnTo>
                <a:lnTo>
                  <a:pt x="7731" y="34293"/>
                </a:lnTo>
                <a:lnTo>
                  <a:pt x="14651" y="37339"/>
                </a:lnTo>
                <a:lnTo>
                  <a:pt x="2049293" y="482804"/>
                </a:lnTo>
                <a:lnTo>
                  <a:pt x="2041152" y="520015"/>
                </a:lnTo>
                <a:lnTo>
                  <a:pt x="2165028" y="488633"/>
                </a:lnTo>
                <a:lnTo>
                  <a:pt x="2111704" y="445580"/>
                </a:lnTo>
                <a:lnTo>
                  <a:pt x="2057446" y="445580"/>
                </a:lnTo>
                <a:lnTo>
                  <a:pt x="22805" y="128"/>
                </a:lnTo>
                <a:lnTo>
                  <a:pt x="15242" y="0"/>
                </a:lnTo>
                <a:close/>
              </a:path>
              <a:path w="2165350" h="520064">
                <a:moveTo>
                  <a:pt x="2065600" y="408357"/>
                </a:moveTo>
                <a:lnTo>
                  <a:pt x="2057446" y="445580"/>
                </a:lnTo>
                <a:lnTo>
                  <a:pt x="2111704" y="445580"/>
                </a:lnTo>
                <a:lnTo>
                  <a:pt x="2065600" y="408357"/>
                </a:lnTo>
                <a:close/>
              </a:path>
            </a:pathLst>
          </a:custGeom>
          <a:solidFill>
            <a:srgbClr val="EAAC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463550" y="933450"/>
            <a:ext cx="1181100" cy="647700"/>
          </a:xfrm>
          <a:prstGeom prst="rect">
            <a:avLst/>
          </a:prstGeom>
          <a:solidFill>
            <a:srgbClr val="EAAC35"/>
          </a:solidFill>
          <a:ln w="12700">
            <a:solidFill>
              <a:srgbClr val="AC7D24"/>
            </a:solidFill>
          </a:ln>
        </p:spPr>
        <p:txBody>
          <a:bodyPr wrap="square" lIns="0" tIns="36830" rIns="0" bIns="0" rtlCol="0" vert="horz">
            <a:spAutoFit/>
          </a:bodyPr>
          <a:lstStyle/>
          <a:p>
            <a:pPr marL="121920" marR="111125" indent="63500">
              <a:lnSpc>
                <a:spcPts val="2100"/>
              </a:lnSpc>
              <a:spcBef>
                <a:spcPts val="290"/>
              </a:spcBef>
            </a:pPr>
            <a:r>
              <a:rPr dirty="0" sz="1800" spc="-5" b="1">
                <a:solidFill>
                  <a:srgbClr val="FFFFFF"/>
                </a:solidFill>
                <a:latin typeface="Arial Black"/>
                <a:cs typeface="Arial Black"/>
              </a:rPr>
              <a:t>End of  </a:t>
            </a:r>
            <a:r>
              <a:rPr dirty="0" sz="1800" b="1">
                <a:solidFill>
                  <a:srgbClr val="FFFFFF"/>
                </a:solidFill>
                <a:latin typeface="Arial Black"/>
                <a:cs typeface="Arial Black"/>
              </a:rPr>
              <a:t>Systole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0" y="6350"/>
            <a:ext cx="9124950" cy="762000"/>
          </a:xfrm>
          <a:custGeom>
            <a:avLst/>
            <a:gdLst/>
            <a:ahLst/>
            <a:cxnLst/>
            <a:rect l="l" t="t" r="r" b="b"/>
            <a:pathLst>
              <a:path w="9124950" h="762000">
                <a:moveTo>
                  <a:pt x="0" y="762000"/>
                </a:moveTo>
                <a:lnTo>
                  <a:pt x="9124950" y="762000"/>
                </a:lnTo>
                <a:lnTo>
                  <a:pt x="9124950" y="0"/>
                </a:lnTo>
                <a:lnTo>
                  <a:pt x="0" y="0"/>
                </a:lnTo>
                <a:lnTo>
                  <a:pt x="0" y="7620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6350"/>
            <a:ext cx="9124950" cy="762000"/>
          </a:xfrm>
          <a:custGeom>
            <a:avLst/>
            <a:gdLst/>
            <a:ahLst/>
            <a:cxnLst/>
            <a:rect l="l" t="t" r="r" b="b"/>
            <a:pathLst>
              <a:path w="9124950" h="762000">
                <a:moveTo>
                  <a:pt x="0" y="0"/>
                </a:moveTo>
                <a:lnTo>
                  <a:pt x="9124955" y="0"/>
                </a:lnTo>
                <a:lnTo>
                  <a:pt x="9124955" y="762000"/>
                </a:lnTo>
                <a:lnTo>
                  <a:pt x="0" y="762000"/>
                </a:lnTo>
              </a:path>
            </a:pathLst>
          </a:custGeom>
          <a:ln w="12700">
            <a:solidFill>
              <a:srgbClr val="CBD4B9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349317" y="74663"/>
            <a:ext cx="7344409" cy="50038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pc="-30"/>
              <a:t>Ventricular </a:t>
            </a:r>
            <a:r>
              <a:rPr dirty="0" spc="-5"/>
              <a:t>Pressure </a:t>
            </a:r>
            <a:r>
              <a:rPr dirty="0"/>
              <a:t>- </a:t>
            </a:r>
            <a:r>
              <a:rPr dirty="0" spc="-40"/>
              <a:t>Volume</a:t>
            </a:r>
            <a:r>
              <a:rPr dirty="0" spc="-45"/>
              <a:t> </a:t>
            </a:r>
            <a:r>
              <a:rPr dirty="0" spc="-25"/>
              <a:t>Loop</a:t>
            </a:r>
          </a:p>
        </p:txBody>
      </p:sp>
      <p:sp>
        <p:nvSpPr>
          <p:cNvPr id="16" name="object 16"/>
          <p:cNvSpPr/>
          <p:nvPr/>
        </p:nvSpPr>
        <p:spPr>
          <a:xfrm>
            <a:off x="7385050" y="4222750"/>
            <a:ext cx="1612900" cy="647700"/>
          </a:xfrm>
          <a:custGeom>
            <a:avLst/>
            <a:gdLst/>
            <a:ahLst/>
            <a:cxnLst/>
            <a:rect l="l" t="t" r="r" b="b"/>
            <a:pathLst>
              <a:path w="1612900" h="647700">
                <a:moveTo>
                  <a:pt x="0" y="647700"/>
                </a:moveTo>
                <a:lnTo>
                  <a:pt x="1612900" y="647700"/>
                </a:lnTo>
                <a:lnTo>
                  <a:pt x="1612900" y="0"/>
                </a:lnTo>
                <a:lnTo>
                  <a:pt x="0" y="0"/>
                </a:lnTo>
                <a:lnTo>
                  <a:pt x="0" y="647700"/>
                </a:lnTo>
                <a:close/>
              </a:path>
            </a:pathLst>
          </a:custGeom>
          <a:solidFill>
            <a:srgbClr val="EAAC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7385050" y="4222750"/>
            <a:ext cx="1612900" cy="647700"/>
          </a:xfrm>
          <a:prstGeom prst="rect">
            <a:avLst/>
          </a:prstGeom>
          <a:ln w="12700">
            <a:solidFill>
              <a:srgbClr val="AC7D24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marL="158115" marR="176530" indent="12700">
              <a:lnSpc>
                <a:spcPts val="2100"/>
              </a:lnSpc>
              <a:spcBef>
                <a:spcPts val="240"/>
              </a:spcBef>
            </a:pPr>
            <a:r>
              <a:rPr dirty="0" sz="1800" spc="-5" b="1">
                <a:solidFill>
                  <a:srgbClr val="FFFFFF"/>
                </a:solidFill>
                <a:latin typeface="Arial Black"/>
                <a:cs typeface="Arial Black"/>
              </a:rPr>
              <a:t>Beginning  of</a:t>
            </a:r>
            <a:r>
              <a:rPr dirty="0" sz="1800" spc="25" b="1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dirty="0" sz="1800" spc="-5" b="1">
                <a:solidFill>
                  <a:srgbClr val="FFFFFF"/>
                </a:solidFill>
                <a:latin typeface="Arial Black"/>
                <a:cs typeface="Arial Black"/>
              </a:rPr>
              <a:t>Systole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305550" y="4343599"/>
            <a:ext cx="1149350" cy="337820"/>
          </a:xfrm>
          <a:custGeom>
            <a:avLst/>
            <a:gdLst/>
            <a:ahLst/>
            <a:cxnLst/>
            <a:rect l="l" t="t" r="r" b="b"/>
            <a:pathLst>
              <a:path w="1149350" h="337820">
                <a:moveTo>
                  <a:pt x="96367" y="227015"/>
                </a:moveTo>
                <a:lnTo>
                  <a:pt x="0" y="310949"/>
                </a:lnTo>
                <a:lnTo>
                  <a:pt x="124967" y="337683"/>
                </a:lnTo>
                <a:lnTo>
                  <a:pt x="115430" y="300789"/>
                </a:lnTo>
                <a:lnTo>
                  <a:pt x="258143" y="263909"/>
                </a:lnTo>
                <a:lnTo>
                  <a:pt x="105892" y="263909"/>
                </a:lnTo>
                <a:lnTo>
                  <a:pt x="96367" y="227015"/>
                </a:lnTo>
                <a:close/>
              </a:path>
              <a:path w="1149350" h="337820">
                <a:moveTo>
                  <a:pt x="1133090" y="0"/>
                </a:moveTo>
                <a:lnTo>
                  <a:pt x="1125537" y="409"/>
                </a:lnTo>
                <a:lnTo>
                  <a:pt x="105892" y="263909"/>
                </a:lnTo>
                <a:lnTo>
                  <a:pt x="258143" y="263909"/>
                </a:lnTo>
                <a:lnTo>
                  <a:pt x="1135062" y="37290"/>
                </a:lnTo>
                <a:lnTo>
                  <a:pt x="1141866" y="33988"/>
                </a:lnTo>
                <a:lnTo>
                  <a:pt x="1146706" y="28522"/>
                </a:lnTo>
                <a:lnTo>
                  <a:pt x="1149144" y="21640"/>
                </a:lnTo>
                <a:lnTo>
                  <a:pt x="1148740" y="14087"/>
                </a:lnTo>
                <a:lnTo>
                  <a:pt x="1145438" y="7281"/>
                </a:lnTo>
                <a:lnTo>
                  <a:pt x="1139972" y="2438"/>
                </a:lnTo>
                <a:lnTo>
                  <a:pt x="1133090" y="0"/>
                </a:lnTo>
                <a:close/>
              </a:path>
            </a:pathLst>
          </a:custGeom>
          <a:solidFill>
            <a:srgbClr val="EAAC3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/>
          <p:cNvSpPr/>
          <p:nvPr/>
        </p:nvSpPr>
        <p:spPr>
          <a:xfrm>
            <a:off x="2616200" y="5359400"/>
            <a:ext cx="952500" cy="368300"/>
          </a:xfrm>
          <a:custGeom>
            <a:avLst/>
            <a:gdLst/>
            <a:ahLst/>
            <a:cxnLst/>
            <a:rect l="l" t="t" r="r" b="b"/>
            <a:pathLst>
              <a:path w="952500" h="368300">
                <a:moveTo>
                  <a:pt x="0" y="368300"/>
                </a:moveTo>
                <a:lnTo>
                  <a:pt x="952500" y="368300"/>
                </a:lnTo>
                <a:lnTo>
                  <a:pt x="952500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616200" y="5359400"/>
            <a:ext cx="952500" cy="368300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222250">
              <a:lnSpc>
                <a:spcPct val="100000"/>
              </a:lnSpc>
              <a:spcBef>
                <a:spcPts val="245"/>
              </a:spcBef>
            </a:pPr>
            <a:r>
              <a:rPr dirty="0" sz="1800" b="1">
                <a:solidFill>
                  <a:srgbClr val="FF0000"/>
                </a:solidFill>
                <a:latin typeface="Arial Black"/>
                <a:cs typeface="Arial Black"/>
              </a:rPr>
              <a:t>ESV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343909" y="4870373"/>
            <a:ext cx="444500" cy="583565"/>
          </a:xfrm>
          <a:custGeom>
            <a:avLst/>
            <a:gdLst/>
            <a:ahLst/>
            <a:cxnLst/>
            <a:rect l="l" t="t" r="r" b="b"/>
            <a:pathLst>
              <a:path w="444500" h="583564">
                <a:moveTo>
                  <a:pt x="435198" y="75196"/>
                </a:moveTo>
                <a:lnTo>
                  <a:pt x="363715" y="75196"/>
                </a:lnTo>
                <a:lnTo>
                  <a:pt x="0" y="560146"/>
                </a:lnTo>
                <a:lnTo>
                  <a:pt x="30479" y="583006"/>
                </a:lnTo>
                <a:lnTo>
                  <a:pt x="394195" y="98056"/>
                </a:lnTo>
                <a:lnTo>
                  <a:pt x="432548" y="98056"/>
                </a:lnTo>
                <a:lnTo>
                  <a:pt x="435198" y="75196"/>
                </a:lnTo>
                <a:close/>
              </a:path>
              <a:path w="444500" h="583564">
                <a:moveTo>
                  <a:pt x="432548" y="98056"/>
                </a:moveTo>
                <a:lnTo>
                  <a:pt x="394195" y="98056"/>
                </a:lnTo>
                <a:lnTo>
                  <a:pt x="387070" y="159499"/>
                </a:lnTo>
                <a:lnTo>
                  <a:pt x="387706" y="167039"/>
                </a:lnTo>
                <a:lnTo>
                  <a:pt x="391066" y="173526"/>
                </a:lnTo>
                <a:lnTo>
                  <a:pt x="396609" y="178280"/>
                </a:lnTo>
                <a:lnTo>
                  <a:pt x="403796" y="180619"/>
                </a:lnTo>
                <a:lnTo>
                  <a:pt x="411336" y="179984"/>
                </a:lnTo>
                <a:lnTo>
                  <a:pt x="417823" y="176628"/>
                </a:lnTo>
                <a:lnTo>
                  <a:pt x="422577" y="171086"/>
                </a:lnTo>
                <a:lnTo>
                  <a:pt x="424916" y="163893"/>
                </a:lnTo>
                <a:lnTo>
                  <a:pt x="432548" y="98056"/>
                </a:lnTo>
                <a:close/>
              </a:path>
              <a:path w="444500" h="583564">
                <a:moveTo>
                  <a:pt x="443915" y="0"/>
                </a:moveTo>
                <a:lnTo>
                  <a:pt x="291909" y="64134"/>
                </a:lnTo>
                <a:lnTo>
                  <a:pt x="285660" y="68396"/>
                </a:lnTo>
                <a:lnTo>
                  <a:pt x="281668" y="74512"/>
                </a:lnTo>
                <a:lnTo>
                  <a:pt x="280259" y="81678"/>
                </a:lnTo>
                <a:lnTo>
                  <a:pt x="281762" y="89090"/>
                </a:lnTo>
                <a:lnTo>
                  <a:pt x="286024" y="95339"/>
                </a:lnTo>
                <a:lnTo>
                  <a:pt x="292139" y="99331"/>
                </a:lnTo>
                <a:lnTo>
                  <a:pt x="299305" y="100740"/>
                </a:lnTo>
                <a:lnTo>
                  <a:pt x="306717" y="99237"/>
                </a:lnTo>
                <a:lnTo>
                  <a:pt x="363715" y="75196"/>
                </a:lnTo>
                <a:lnTo>
                  <a:pt x="435198" y="75196"/>
                </a:lnTo>
                <a:lnTo>
                  <a:pt x="44391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/>
          <p:nvPr/>
        </p:nvSpPr>
        <p:spPr>
          <a:xfrm>
            <a:off x="6578600" y="5207000"/>
            <a:ext cx="774700" cy="368300"/>
          </a:xfrm>
          <a:custGeom>
            <a:avLst/>
            <a:gdLst/>
            <a:ahLst/>
            <a:cxnLst/>
            <a:rect l="l" t="t" r="r" b="b"/>
            <a:pathLst>
              <a:path w="774700" h="368300">
                <a:moveTo>
                  <a:pt x="0" y="368300"/>
                </a:moveTo>
                <a:lnTo>
                  <a:pt x="774700" y="368300"/>
                </a:lnTo>
                <a:lnTo>
                  <a:pt x="774700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6578600" y="5207000"/>
            <a:ext cx="774700" cy="368300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marL="123825">
              <a:lnSpc>
                <a:spcPct val="100000"/>
              </a:lnSpc>
              <a:spcBef>
                <a:spcPts val="225"/>
              </a:spcBef>
            </a:pPr>
            <a:r>
              <a:rPr dirty="0" sz="1800" spc="-35" b="1">
                <a:solidFill>
                  <a:srgbClr val="FF0000"/>
                </a:solidFill>
                <a:latin typeface="Arial Black"/>
                <a:cs typeface="Arial Black"/>
              </a:rPr>
              <a:t>EDV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6343599" y="4743373"/>
            <a:ext cx="340360" cy="560705"/>
          </a:xfrm>
          <a:custGeom>
            <a:avLst/>
            <a:gdLst/>
            <a:ahLst/>
            <a:cxnLst/>
            <a:rect l="l" t="t" r="r" b="b"/>
            <a:pathLst>
              <a:path w="340359" h="560704">
                <a:moveTo>
                  <a:pt x="82654" y="102996"/>
                </a:moveTo>
                <a:lnTo>
                  <a:pt x="38455" y="102996"/>
                </a:lnTo>
                <a:lnTo>
                  <a:pt x="307479" y="560603"/>
                </a:lnTo>
                <a:lnTo>
                  <a:pt x="340334" y="541299"/>
                </a:lnTo>
                <a:lnTo>
                  <a:pt x="82654" y="102996"/>
                </a:lnTo>
                <a:close/>
              </a:path>
              <a:path w="340359" h="560704">
                <a:moveTo>
                  <a:pt x="0" y="0"/>
                </a:moveTo>
                <a:lnTo>
                  <a:pt x="571" y="164985"/>
                </a:lnTo>
                <a:lnTo>
                  <a:pt x="19685" y="183972"/>
                </a:lnTo>
                <a:lnTo>
                  <a:pt x="27091" y="182448"/>
                </a:lnTo>
                <a:lnTo>
                  <a:pt x="33131" y="178342"/>
                </a:lnTo>
                <a:lnTo>
                  <a:pt x="37194" y="172270"/>
                </a:lnTo>
                <a:lnTo>
                  <a:pt x="38671" y="164845"/>
                </a:lnTo>
                <a:lnTo>
                  <a:pt x="38455" y="102996"/>
                </a:lnTo>
                <a:lnTo>
                  <a:pt x="82654" y="102996"/>
                </a:lnTo>
                <a:lnTo>
                  <a:pt x="71297" y="83680"/>
                </a:lnTo>
                <a:lnTo>
                  <a:pt x="147333" y="83680"/>
                </a:lnTo>
                <a:lnTo>
                  <a:pt x="143891" y="80721"/>
                </a:lnTo>
                <a:lnTo>
                  <a:pt x="0" y="0"/>
                </a:lnTo>
                <a:close/>
              </a:path>
              <a:path w="340359" h="560704">
                <a:moveTo>
                  <a:pt x="147333" y="83680"/>
                </a:moveTo>
                <a:lnTo>
                  <a:pt x="71297" y="83680"/>
                </a:lnTo>
                <a:lnTo>
                  <a:pt x="125247" y="113944"/>
                </a:lnTo>
                <a:lnTo>
                  <a:pt x="132449" y="116271"/>
                </a:lnTo>
                <a:lnTo>
                  <a:pt x="139728" y="115676"/>
                </a:lnTo>
                <a:lnTo>
                  <a:pt x="146250" y="112392"/>
                </a:lnTo>
                <a:lnTo>
                  <a:pt x="151180" y="106654"/>
                </a:lnTo>
                <a:lnTo>
                  <a:pt x="153508" y="99457"/>
                </a:lnTo>
                <a:lnTo>
                  <a:pt x="152912" y="92178"/>
                </a:lnTo>
                <a:lnTo>
                  <a:pt x="149628" y="85653"/>
                </a:lnTo>
                <a:lnTo>
                  <a:pt x="147333" y="8368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5" name="object 25"/>
          <p:cNvSpPr txBox="1"/>
          <p:nvPr/>
        </p:nvSpPr>
        <p:spPr>
          <a:xfrm>
            <a:off x="19050" y="2063750"/>
            <a:ext cx="1587500" cy="330200"/>
          </a:xfrm>
          <a:prstGeom prst="rect">
            <a:avLst/>
          </a:prstGeom>
          <a:solidFill>
            <a:srgbClr val="BCE292"/>
          </a:solidFill>
          <a:ln w="12700">
            <a:solidFill>
              <a:srgbClr val="009900"/>
            </a:solidFill>
          </a:ln>
        </p:spPr>
        <p:txBody>
          <a:bodyPr wrap="square" lIns="0" tIns="14605" rIns="0" bIns="0" rtlCol="0" vert="horz">
            <a:spAutoFit/>
          </a:bodyPr>
          <a:lstStyle/>
          <a:p>
            <a:pPr marL="94615">
              <a:lnSpc>
                <a:spcPct val="100000"/>
              </a:lnSpc>
              <a:spcBef>
                <a:spcPts val="115"/>
              </a:spcBef>
            </a:pPr>
            <a:r>
              <a:rPr dirty="0" sz="1600" spc="-10" b="1">
                <a:latin typeface="Arial Black"/>
                <a:cs typeface="Arial Black"/>
              </a:rPr>
              <a:t>Contractility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850" y="3676650"/>
            <a:ext cx="1511300" cy="330200"/>
          </a:xfrm>
          <a:prstGeom prst="rect">
            <a:avLst/>
          </a:prstGeom>
          <a:solidFill>
            <a:srgbClr val="BCE292"/>
          </a:solidFill>
          <a:ln w="12700">
            <a:solidFill>
              <a:srgbClr val="009900"/>
            </a:solidFill>
          </a:ln>
        </p:spPr>
        <p:txBody>
          <a:bodyPr wrap="square" lIns="0" tIns="16510" rIns="0" bIns="0" rtlCol="0" vert="horz">
            <a:spAutoFit/>
          </a:bodyPr>
          <a:lstStyle/>
          <a:p>
            <a:pPr marL="79375">
              <a:lnSpc>
                <a:spcPct val="100000"/>
              </a:lnSpc>
              <a:spcBef>
                <a:spcPts val="130"/>
              </a:spcBef>
            </a:pPr>
            <a:r>
              <a:rPr dirty="0" sz="1600" b="1">
                <a:latin typeface="Arial Black"/>
                <a:cs typeface="Arial Black"/>
              </a:rPr>
              <a:t>Compliance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450" y="2876550"/>
            <a:ext cx="1562100" cy="342900"/>
          </a:xfrm>
          <a:prstGeom prst="rect">
            <a:avLst/>
          </a:prstGeom>
          <a:solidFill>
            <a:srgbClr val="F09999"/>
          </a:solidFill>
          <a:ln w="12700">
            <a:solidFill>
              <a:srgbClr val="000000"/>
            </a:solidFill>
          </a:ln>
        </p:spPr>
        <p:txBody>
          <a:bodyPr wrap="square" lIns="0" tIns="24130" rIns="0" bIns="0" rtlCol="0" vert="horz">
            <a:spAutoFit/>
          </a:bodyPr>
          <a:lstStyle/>
          <a:p>
            <a:pPr marL="78105">
              <a:lnSpc>
                <a:spcPct val="100000"/>
              </a:lnSpc>
              <a:spcBef>
                <a:spcPts val="190"/>
              </a:spcBef>
            </a:pPr>
            <a:r>
              <a:rPr dirty="0" sz="1600" spc="-10" b="1">
                <a:latin typeface="Arial Black"/>
                <a:cs typeface="Arial Black"/>
              </a:rPr>
              <a:t>Area </a:t>
            </a:r>
            <a:r>
              <a:rPr dirty="0" sz="1600" b="1">
                <a:latin typeface="Arial Black"/>
                <a:cs typeface="Arial Black"/>
              </a:rPr>
              <a:t>=</a:t>
            </a:r>
            <a:r>
              <a:rPr dirty="0" sz="1600" spc="40" b="1">
                <a:latin typeface="Arial Black"/>
                <a:cs typeface="Arial Black"/>
              </a:rPr>
              <a:t> </a:t>
            </a:r>
            <a:r>
              <a:rPr dirty="0" sz="1600" spc="25" b="1">
                <a:latin typeface="Arial Black"/>
                <a:cs typeface="Arial Black"/>
              </a:rPr>
              <a:t>Work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8397240" y="6645632"/>
            <a:ext cx="2286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31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775008" y="1790280"/>
            <a:ext cx="203200" cy="215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775008" y="2387180"/>
            <a:ext cx="203200" cy="215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75008" y="2984080"/>
            <a:ext cx="203200" cy="215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775008" y="3580981"/>
            <a:ext cx="203200" cy="2159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75008" y="4177881"/>
            <a:ext cx="203200" cy="215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75008" y="4762081"/>
            <a:ext cx="203200" cy="215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775008" y="5358981"/>
            <a:ext cx="203200" cy="2159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58470" marR="5080">
              <a:lnSpc>
                <a:spcPct val="163200"/>
              </a:lnSpc>
            </a:pPr>
            <a:r>
              <a:rPr dirty="0" spc="10"/>
              <a:t>Closer </a:t>
            </a:r>
            <a:r>
              <a:rPr dirty="0"/>
              <a:t>&amp; </a:t>
            </a:r>
            <a:r>
              <a:rPr dirty="0" spc="50"/>
              <a:t>openingof </a:t>
            </a:r>
            <a:r>
              <a:rPr dirty="0" spc="-15"/>
              <a:t>mitral </a:t>
            </a:r>
            <a:r>
              <a:rPr dirty="0"/>
              <a:t>&amp; </a:t>
            </a:r>
            <a:r>
              <a:rPr dirty="0" spc="-10"/>
              <a:t>aortic- </a:t>
            </a:r>
            <a:r>
              <a:rPr dirty="0" spc="5"/>
              <a:t>vs </a:t>
            </a:r>
            <a:r>
              <a:rPr dirty="0" spc="15"/>
              <a:t>during </a:t>
            </a:r>
            <a:r>
              <a:rPr dirty="0" spc="-15"/>
              <a:t>each</a:t>
            </a:r>
            <a:r>
              <a:rPr dirty="0" spc="-200"/>
              <a:t> </a:t>
            </a:r>
            <a:r>
              <a:rPr dirty="0" spc="-5"/>
              <a:t>phase.  </a:t>
            </a:r>
            <a:r>
              <a:rPr dirty="0" spc="15"/>
              <a:t>Beginning</a:t>
            </a:r>
            <a:r>
              <a:rPr dirty="0" spc="-185"/>
              <a:t> </a:t>
            </a:r>
            <a:r>
              <a:rPr dirty="0" spc="15"/>
              <a:t>of</a:t>
            </a:r>
            <a:r>
              <a:rPr dirty="0" spc="-85"/>
              <a:t> </a:t>
            </a:r>
            <a:r>
              <a:rPr dirty="0"/>
              <a:t>systole</a:t>
            </a:r>
            <a:r>
              <a:rPr dirty="0" spc="-150"/>
              <a:t> </a:t>
            </a:r>
            <a:r>
              <a:rPr dirty="0" spc="-15"/>
              <a:t>(B)</a:t>
            </a:r>
            <a:r>
              <a:rPr dirty="0" spc="10"/>
              <a:t> </a:t>
            </a:r>
            <a:r>
              <a:rPr dirty="0"/>
              <a:t>&amp;</a:t>
            </a:r>
            <a:r>
              <a:rPr dirty="0" spc="5"/>
              <a:t> </a:t>
            </a:r>
            <a:r>
              <a:rPr dirty="0" spc="10"/>
              <a:t>end</a:t>
            </a:r>
            <a:r>
              <a:rPr dirty="0" spc="-114"/>
              <a:t> </a:t>
            </a:r>
            <a:r>
              <a:rPr dirty="0" spc="-35"/>
              <a:t>(D.)</a:t>
            </a:r>
          </a:p>
          <a:p>
            <a:pPr marL="458470" marR="2797175">
              <a:lnSpc>
                <a:spcPct val="163200"/>
              </a:lnSpc>
            </a:pPr>
            <a:r>
              <a:rPr dirty="0" spc="-5"/>
              <a:t>Early </a:t>
            </a:r>
            <a:r>
              <a:rPr dirty="0"/>
              <a:t>&amp; </a:t>
            </a:r>
            <a:r>
              <a:rPr dirty="0" spc="-5"/>
              <a:t>late </a:t>
            </a:r>
            <a:r>
              <a:rPr dirty="0" spc="25"/>
              <a:t>systolicperiods.  </a:t>
            </a:r>
            <a:r>
              <a:rPr dirty="0" spc="15"/>
              <a:t>Beginning</a:t>
            </a:r>
            <a:r>
              <a:rPr dirty="0" spc="-185"/>
              <a:t> </a:t>
            </a:r>
            <a:r>
              <a:rPr dirty="0" spc="15"/>
              <a:t>of</a:t>
            </a:r>
            <a:r>
              <a:rPr dirty="0" spc="-85"/>
              <a:t> </a:t>
            </a:r>
            <a:r>
              <a:rPr dirty="0" spc="5"/>
              <a:t>diastole</a:t>
            </a:r>
            <a:r>
              <a:rPr dirty="0" spc="-150"/>
              <a:t> </a:t>
            </a:r>
            <a:r>
              <a:rPr dirty="0" spc="-5"/>
              <a:t>(D)</a:t>
            </a:r>
            <a:r>
              <a:rPr dirty="0" spc="15"/>
              <a:t> </a:t>
            </a:r>
            <a:r>
              <a:rPr dirty="0"/>
              <a:t>&amp;</a:t>
            </a:r>
            <a:r>
              <a:rPr dirty="0" spc="5"/>
              <a:t> </a:t>
            </a:r>
            <a:r>
              <a:rPr dirty="0" spc="10"/>
              <a:t>end</a:t>
            </a:r>
            <a:r>
              <a:rPr dirty="0" spc="-114"/>
              <a:t> </a:t>
            </a:r>
            <a:r>
              <a:rPr dirty="0" spc="-15"/>
              <a:t>(B.)  </a:t>
            </a:r>
            <a:r>
              <a:rPr dirty="0" spc="-5"/>
              <a:t>Early </a:t>
            </a:r>
            <a:r>
              <a:rPr dirty="0"/>
              <a:t>&amp; </a:t>
            </a:r>
            <a:r>
              <a:rPr dirty="0" spc="-5"/>
              <a:t>late</a:t>
            </a:r>
            <a:r>
              <a:rPr dirty="0" spc="-110"/>
              <a:t> </a:t>
            </a:r>
            <a:r>
              <a:rPr dirty="0" spc="25"/>
              <a:t>diastolicperiods.</a:t>
            </a:r>
          </a:p>
          <a:p>
            <a:pPr marL="458470" marR="1642110">
              <a:lnSpc>
                <a:spcPts val="4700"/>
              </a:lnSpc>
              <a:spcBef>
                <a:spcPts val="359"/>
              </a:spcBef>
            </a:pPr>
            <a:r>
              <a:rPr dirty="0" spc="10"/>
              <a:t>Diastolic</a:t>
            </a:r>
            <a:r>
              <a:rPr dirty="0" spc="-165"/>
              <a:t> </a:t>
            </a:r>
            <a:r>
              <a:rPr dirty="0" spc="25"/>
              <a:t>filling</a:t>
            </a:r>
            <a:r>
              <a:rPr dirty="0" spc="-280"/>
              <a:t> </a:t>
            </a:r>
            <a:r>
              <a:rPr dirty="0"/>
              <a:t>occurs</a:t>
            </a:r>
            <a:r>
              <a:rPr dirty="0" spc="5"/>
              <a:t> </a:t>
            </a:r>
            <a:r>
              <a:rPr dirty="0"/>
              <a:t>between</a:t>
            </a:r>
            <a:r>
              <a:rPr dirty="0" spc="-114"/>
              <a:t> </a:t>
            </a:r>
            <a:r>
              <a:rPr dirty="0" spc="20"/>
              <a:t>points</a:t>
            </a:r>
            <a:r>
              <a:rPr dirty="0" spc="-190"/>
              <a:t> </a:t>
            </a:r>
            <a:r>
              <a:rPr dirty="0"/>
              <a:t>A</a:t>
            </a:r>
            <a:r>
              <a:rPr dirty="0" spc="-45"/>
              <a:t> </a:t>
            </a:r>
            <a:r>
              <a:rPr dirty="0"/>
              <a:t>&amp;</a:t>
            </a:r>
            <a:r>
              <a:rPr dirty="0" spc="10"/>
              <a:t> </a:t>
            </a:r>
            <a:r>
              <a:rPr dirty="0" spc="-5"/>
              <a:t>B.  </a:t>
            </a:r>
            <a:r>
              <a:rPr dirty="0" spc="10"/>
              <a:t>Ejection</a:t>
            </a:r>
            <a:r>
              <a:rPr dirty="0" spc="-110"/>
              <a:t> </a:t>
            </a:r>
            <a:r>
              <a:rPr dirty="0"/>
              <a:t>occurs</a:t>
            </a:r>
            <a:r>
              <a:rPr dirty="0" spc="-90"/>
              <a:t> </a:t>
            </a:r>
            <a:r>
              <a:rPr dirty="0"/>
              <a:t>between</a:t>
            </a:r>
            <a:r>
              <a:rPr dirty="0" spc="-110"/>
              <a:t> </a:t>
            </a:r>
            <a:r>
              <a:rPr dirty="0" spc="20"/>
              <a:t>points</a:t>
            </a:r>
            <a:r>
              <a:rPr dirty="0" spc="-190"/>
              <a:t> </a:t>
            </a:r>
            <a:r>
              <a:rPr dirty="0"/>
              <a:t>C</a:t>
            </a:r>
            <a:r>
              <a:rPr dirty="0" spc="-30"/>
              <a:t> </a:t>
            </a:r>
            <a:r>
              <a:rPr dirty="0"/>
              <a:t>&amp;</a:t>
            </a:r>
            <a:r>
              <a:rPr dirty="0" spc="15"/>
              <a:t> </a:t>
            </a:r>
            <a:r>
              <a:rPr dirty="0" spc="-40"/>
              <a:t>D.</a:t>
            </a: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425450" y="920750"/>
            <a:ext cx="8547100" cy="419100"/>
          </a:xfrm>
          <a:prstGeom prst="rect"/>
          <a:solidFill>
            <a:srgbClr val="F2CD86"/>
          </a:solidFill>
          <a:ln w="12700">
            <a:solidFill>
              <a:srgbClr val="CBD4B9"/>
            </a:solidFill>
          </a:ln>
        </p:spPr>
        <p:txBody>
          <a:bodyPr wrap="square" lIns="0" tIns="14604" rIns="0" bIns="0" rtlCol="0" vert="horz">
            <a:spAutoFit/>
          </a:bodyPr>
          <a:lstStyle/>
          <a:p>
            <a:pPr marL="93345">
              <a:lnSpc>
                <a:spcPct val="100000"/>
              </a:lnSpc>
              <a:spcBef>
                <a:spcPts val="114"/>
              </a:spcBef>
            </a:pPr>
            <a:r>
              <a:rPr dirty="0" sz="2200" spc="-10">
                <a:solidFill>
                  <a:srgbClr val="000000"/>
                </a:solidFill>
              </a:rPr>
              <a:t>What </a:t>
            </a:r>
            <a:r>
              <a:rPr dirty="0" sz="2200" spc="-35">
                <a:solidFill>
                  <a:srgbClr val="000000"/>
                </a:solidFill>
              </a:rPr>
              <a:t>you </a:t>
            </a:r>
            <a:r>
              <a:rPr dirty="0" sz="2200" spc="-15">
                <a:solidFill>
                  <a:srgbClr val="000000"/>
                </a:solidFill>
              </a:rPr>
              <a:t>should </a:t>
            </a:r>
            <a:r>
              <a:rPr dirty="0" sz="2200" spc="5">
                <a:solidFill>
                  <a:srgbClr val="000000"/>
                </a:solidFill>
              </a:rPr>
              <a:t>remember </a:t>
            </a:r>
            <a:r>
              <a:rPr dirty="0" sz="2200" spc="-15">
                <a:solidFill>
                  <a:srgbClr val="000000"/>
                </a:solidFill>
              </a:rPr>
              <a:t>about </a:t>
            </a:r>
            <a:r>
              <a:rPr dirty="0" sz="2200" spc="-5">
                <a:solidFill>
                  <a:srgbClr val="000000"/>
                </a:solidFill>
              </a:rPr>
              <a:t>Pressure </a:t>
            </a:r>
            <a:r>
              <a:rPr dirty="0" sz="2200">
                <a:solidFill>
                  <a:srgbClr val="000000"/>
                </a:solidFill>
              </a:rPr>
              <a:t>– </a:t>
            </a:r>
            <a:r>
              <a:rPr dirty="0" sz="2200" spc="-40">
                <a:solidFill>
                  <a:srgbClr val="000000"/>
                </a:solidFill>
              </a:rPr>
              <a:t>Volume</a:t>
            </a:r>
            <a:r>
              <a:rPr dirty="0" sz="2200" spc="-35">
                <a:solidFill>
                  <a:srgbClr val="000000"/>
                </a:solidFill>
              </a:rPr>
              <a:t> </a:t>
            </a:r>
            <a:r>
              <a:rPr dirty="0" sz="2200" spc="-5">
                <a:solidFill>
                  <a:srgbClr val="000000"/>
                </a:solidFill>
              </a:rPr>
              <a:t>loop?</a:t>
            </a:r>
            <a:endParaRPr sz="2200"/>
          </a:p>
        </p:txBody>
      </p:sp>
      <p:sp>
        <p:nvSpPr>
          <p:cNvPr id="17" name="object 17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8397240" y="6645632"/>
            <a:ext cx="22860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25400">
              <a:lnSpc>
                <a:spcPts val="1310"/>
              </a:lnSpc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31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223000" y="5765800"/>
            <a:ext cx="2921000" cy="109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6658508" y="5918799"/>
            <a:ext cx="2165985" cy="79057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4800" spc="-10" b="1" i="1">
                <a:solidFill>
                  <a:srgbClr val="008000"/>
                </a:solidFill>
                <a:latin typeface="Brush Script MT"/>
                <a:cs typeface="Brush Script MT"/>
              </a:rPr>
              <a:t>Thank</a:t>
            </a:r>
            <a:r>
              <a:rPr dirty="0" sz="4800" spc="-170" b="1" i="1">
                <a:solidFill>
                  <a:srgbClr val="008000"/>
                </a:solidFill>
                <a:latin typeface="Brush Script MT"/>
                <a:cs typeface="Brush Script MT"/>
              </a:rPr>
              <a:t> </a:t>
            </a:r>
            <a:r>
              <a:rPr dirty="0" sz="4800" spc="-125" b="1" i="1">
                <a:solidFill>
                  <a:srgbClr val="008000"/>
                </a:solidFill>
                <a:latin typeface="Brush Script MT"/>
                <a:cs typeface="Brush Script MT"/>
              </a:rPr>
              <a:t>You</a:t>
            </a:r>
            <a:endParaRPr sz="4800">
              <a:latin typeface="Brush Script MT"/>
              <a:cs typeface="Brush Script M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7700" y="0"/>
            <a:ext cx="1358900" cy="3975100"/>
          </a:xfrm>
          <a:custGeom>
            <a:avLst/>
            <a:gdLst/>
            <a:ahLst/>
            <a:cxnLst/>
            <a:rect l="l" t="t" r="r" b="b"/>
            <a:pathLst>
              <a:path w="1358900" h="3975100">
                <a:moveTo>
                  <a:pt x="1358900" y="0"/>
                </a:moveTo>
                <a:lnTo>
                  <a:pt x="979665" y="0"/>
                </a:lnTo>
                <a:lnTo>
                  <a:pt x="0" y="3884536"/>
                </a:lnTo>
                <a:lnTo>
                  <a:pt x="360265" y="3975100"/>
                </a:lnTo>
                <a:lnTo>
                  <a:pt x="13589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203200" y="0"/>
            <a:ext cx="1333500" cy="3860800"/>
          </a:xfrm>
          <a:custGeom>
            <a:avLst/>
            <a:gdLst/>
            <a:ahLst/>
            <a:cxnLst/>
            <a:rect l="l" t="t" r="r" b="b"/>
            <a:pathLst>
              <a:path w="1333500" h="3860800">
                <a:moveTo>
                  <a:pt x="1333500" y="0"/>
                </a:moveTo>
                <a:lnTo>
                  <a:pt x="953405" y="0"/>
                </a:lnTo>
                <a:lnTo>
                  <a:pt x="0" y="3770350"/>
                </a:lnTo>
                <a:lnTo>
                  <a:pt x="361090" y="3860800"/>
                </a:lnTo>
                <a:lnTo>
                  <a:pt x="13335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203200" y="3771900"/>
            <a:ext cx="1943100" cy="3086100"/>
          </a:xfrm>
          <a:custGeom>
            <a:avLst/>
            <a:gdLst/>
            <a:ahLst/>
            <a:cxnLst/>
            <a:rect l="l" t="t" r="r" b="b"/>
            <a:pathLst>
              <a:path w="1943100" h="3086100">
                <a:moveTo>
                  <a:pt x="0" y="0"/>
                </a:moveTo>
                <a:lnTo>
                  <a:pt x="1857095" y="3086100"/>
                </a:lnTo>
                <a:lnTo>
                  <a:pt x="1943100" y="30861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7700" y="3886200"/>
            <a:ext cx="2374900" cy="2971800"/>
          </a:xfrm>
          <a:custGeom>
            <a:avLst/>
            <a:gdLst/>
            <a:ahLst/>
            <a:cxnLst/>
            <a:rect l="l" t="t" r="r" b="b"/>
            <a:pathLst>
              <a:path w="2374900" h="2971800">
                <a:moveTo>
                  <a:pt x="0" y="0"/>
                </a:moveTo>
                <a:lnTo>
                  <a:pt x="2290711" y="2971800"/>
                </a:lnTo>
                <a:lnTo>
                  <a:pt x="2374900" y="29718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47700" y="3886200"/>
            <a:ext cx="3340100" cy="2971800"/>
          </a:xfrm>
          <a:custGeom>
            <a:avLst/>
            <a:gdLst/>
            <a:ahLst/>
            <a:cxnLst/>
            <a:rect l="l" t="t" r="r" b="b"/>
            <a:pathLst>
              <a:path w="3340100" h="2971800">
                <a:moveTo>
                  <a:pt x="0" y="0"/>
                </a:moveTo>
                <a:lnTo>
                  <a:pt x="4762" y="4749"/>
                </a:lnTo>
                <a:lnTo>
                  <a:pt x="2378075" y="2971800"/>
                </a:lnTo>
                <a:lnTo>
                  <a:pt x="3340100" y="2971800"/>
                </a:lnTo>
                <a:lnTo>
                  <a:pt x="361950" y="9034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203200" y="3771900"/>
            <a:ext cx="2667000" cy="3086100"/>
          </a:xfrm>
          <a:custGeom>
            <a:avLst/>
            <a:gdLst/>
            <a:ahLst/>
            <a:cxnLst/>
            <a:rect l="l" t="t" r="r" b="b"/>
            <a:pathLst>
              <a:path w="2667000" h="3086100">
                <a:moveTo>
                  <a:pt x="0" y="0"/>
                </a:moveTo>
                <a:lnTo>
                  <a:pt x="4773" y="4762"/>
                </a:lnTo>
                <a:lnTo>
                  <a:pt x="1946148" y="3086100"/>
                </a:lnTo>
                <a:lnTo>
                  <a:pt x="2667000" y="3086100"/>
                </a:lnTo>
                <a:lnTo>
                  <a:pt x="358039" y="95250"/>
                </a:lnTo>
                <a:lnTo>
                  <a:pt x="365200" y="95250"/>
                </a:lnTo>
                <a:lnTo>
                  <a:pt x="362813" y="90487"/>
                </a:lnTo>
                <a:lnTo>
                  <a:pt x="353265" y="85725"/>
                </a:lnTo>
                <a:lnTo>
                  <a:pt x="0" y="0"/>
                </a:lnTo>
                <a:close/>
              </a:path>
              <a:path w="2667000" h="3086100">
                <a:moveTo>
                  <a:pt x="370997" y="106816"/>
                </a:moveTo>
                <a:lnTo>
                  <a:pt x="372361" y="109537"/>
                </a:lnTo>
                <a:lnTo>
                  <a:pt x="420100" y="176212"/>
                </a:lnTo>
                <a:lnTo>
                  <a:pt x="370997" y="106816"/>
                </a:lnTo>
                <a:close/>
              </a:path>
              <a:path w="2667000" h="3086100">
                <a:moveTo>
                  <a:pt x="365200" y="95250"/>
                </a:moveTo>
                <a:lnTo>
                  <a:pt x="362813" y="95250"/>
                </a:lnTo>
                <a:lnTo>
                  <a:pt x="370997" y="106816"/>
                </a:lnTo>
                <a:lnTo>
                  <a:pt x="365200" y="9525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203200" y="3771900"/>
            <a:ext cx="368300" cy="88900"/>
          </a:xfrm>
          <a:custGeom>
            <a:avLst/>
            <a:gdLst/>
            <a:ahLst/>
            <a:cxnLst/>
            <a:rect l="l" t="t" r="r" b="b"/>
            <a:pathLst>
              <a:path w="368300" h="88900">
                <a:moveTo>
                  <a:pt x="0" y="0"/>
                </a:moveTo>
                <a:lnTo>
                  <a:pt x="368300" y="88900"/>
                </a:lnTo>
                <a:lnTo>
                  <a:pt x="358607" y="84226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558800" y="3873500"/>
            <a:ext cx="63500" cy="76200"/>
          </a:xfrm>
          <a:custGeom>
            <a:avLst/>
            <a:gdLst/>
            <a:ahLst/>
            <a:cxnLst/>
            <a:rect l="l" t="t" r="r" b="b"/>
            <a:pathLst>
              <a:path w="63500" h="76200">
                <a:moveTo>
                  <a:pt x="4884" y="0"/>
                </a:moveTo>
                <a:lnTo>
                  <a:pt x="0" y="0"/>
                </a:lnTo>
                <a:lnTo>
                  <a:pt x="63500" y="76200"/>
                </a:lnTo>
                <a:lnTo>
                  <a:pt x="4884" y="0"/>
                </a:lnTo>
                <a:close/>
              </a:path>
            </a:pathLst>
          </a:custGeom>
          <a:solidFill>
            <a:srgbClr val="29ABE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739900" y="2501900"/>
            <a:ext cx="6451600" cy="97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15058" y="2653665"/>
            <a:ext cx="5904865" cy="1087120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50800" marR="5080" indent="-38100">
              <a:lnSpc>
                <a:spcPts val="4300"/>
              </a:lnSpc>
            </a:pPr>
            <a:r>
              <a:rPr dirty="0" sz="3600" spc="-5"/>
              <a:t>Electrical </a:t>
            </a:r>
            <a:r>
              <a:rPr dirty="0" sz="3600" spc="-15"/>
              <a:t>Changes </a:t>
            </a:r>
            <a:r>
              <a:rPr dirty="0" sz="3600" spc="10"/>
              <a:t>(ECG)  </a:t>
            </a:r>
            <a:r>
              <a:rPr dirty="0" sz="3600" spc="-10"/>
              <a:t>During </a:t>
            </a:r>
            <a:r>
              <a:rPr dirty="0" sz="3600" spc="-5"/>
              <a:t>the </a:t>
            </a:r>
            <a:r>
              <a:rPr dirty="0" sz="3600" spc="-20"/>
              <a:t>Cardiac</a:t>
            </a:r>
            <a:r>
              <a:rPr dirty="0" sz="3600" spc="140"/>
              <a:t> </a:t>
            </a:r>
            <a:r>
              <a:rPr dirty="0" sz="3600" spc="-30"/>
              <a:t>Cycle</a:t>
            </a:r>
            <a:endParaRPr sz="3600"/>
          </a:p>
        </p:txBody>
      </p:sp>
      <p:sp>
        <p:nvSpPr>
          <p:cNvPr id="12" name="object 12"/>
          <p:cNvSpPr/>
          <p:nvPr/>
        </p:nvSpPr>
        <p:spPr>
          <a:xfrm>
            <a:off x="1778000" y="3048000"/>
            <a:ext cx="6375400" cy="977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7200900" y="114300"/>
            <a:ext cx="1841500" cy="723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4432300"/>
            <a:ext cx="9144000" cy="11557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5400"/>
            <a:ext cx="2095500" cy="13208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439737" y="170179"/>
            <a:ext cx="1261745" cy="56134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600" spc="10">
                <a:solidFill>
                  <a:srgbClr val="002060"/>
                </a:solidFill>
                <a:latin typeface="Cooper Black"/>
                <a:cs typeface="Cooper Black"/>
              </a:rPr>
              <a:t>E</a:t>
            </a:r>
            <a:r>
              <a:rPr dirty="0" sz="3600" spc="5">
                <a:solidFill>
                  <a:srgbClr val="002060"/>
                </a:solidFill>
                <a:latin typeface="Cooper Black"/>
                <a:cs typeface="Cooper Black"/>
              </a:rPr>
              <a:t>C</a:t>
            </a:r>
            <a:r>
              <a:rPr dirty="0" sz="3600" spc="40">
                <a:solidFill>
                  <a:srgbClr val="002060"/>
                </a:solidFill>
                <a:latin typeface="Cooper Black"/>
                <a:cs typeface="Cooper Black"/>
              </a:rPr>
              <a:t>G</a:t>
            </a:r>
            <a:r>
              <a:rPr dirty="0" sz="3600">
                <a:solidFill>
                  <a:srgbClr val="002060"/>
                </a:solidFill>
                <a:latin typeface="Cooper Black"/>
                <a:cs typeface="Cooper Black"/>
              </a:rPr>
              <a:t>?</a:t>
            </a:r>
            <a:endParaRPr sz="3600">
              <a:latin typeface="Cooper Black"/>
              <a:cs typeface="Cooper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5100" y="38100"/>
            <a:ext cx="1803400" cy="9779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08000" y="2565400"/>
            <a:ext cx="8216900" cy="1651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944880" y="2686367"/>
            <a:ext cx="7332345" cy="121983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algn="ctr" marL="12065" marR="5080">
              <a:lnSpc>
                <a:spcPct val="101000"/>
              </a:lnSpc>
            </a:pPr>
            <a:r>
              <a:rPr dirty="0" sz="2600" b="1">
                <a:solidFill>
                  <a:srgbClr val="002060"/>
                </a:solidFill>
                <a:latin typeface="Calibri"/>
                <a:cs typeface="Calibri"/>
              </a:rPr>
              <a:t>A </a:t>
            </a:r>
            <a:r>
              <a:rPr dirty="0" sz="2600" spc="-15" b="1">
                <a:solidFill>
                  <a:srgbClr val="002060"/>
                </a:solidFill>
                <a:latin typeface="Calibri"/>
                <a:cs typeface="Calibri"/>
              </a:rPr>
              <a:t>diagnostic </a:t>
            </a:r>
            <a:r>
              <a:rPr dirty="0" sz="2600" spc="-5" b="1">
                <a:solidFill>
                  <a:srgbClr val="002060"/>
                </a:solidFill>
                <a:latin typeface="Calibri"/>
                <a:cs typeface="Calibri"/>
              </a:rPr>
              <a:t>tool </a:t>
            </a:r>
            <a:r>
              <a:rPr dirty="0" sz="2600" b="1">
                <a:solidFill>
                  <a:srgbClr val="002060"/>
                </a:solidFill>
                <a:latin typeface="Calibri"/>
                <a:cs typeface="Calibri"/>
              </a:rPr>
              <a:t>that </a:t>
            </a:r>
            <a:r>
              <a:rPr dirty="0" sz="2600" spc="-10" b="1">
                <a:solidFill>
                  <a:srgbClr val="002060"/>
                </a:solidFill>
                <a:latin typeface="Calibri"/>
                <a:cs typeface="Calibri"/>
              </a:rPr>
              <a:t>records </a:t>
            </a:r>
            <a:r>
              <a:rPr dirty="0" sz="2600" b="1">
                <a:solidFill>
                  <a:srgbClr val="002060"/>
                </a:solidFill>
                <a:latin typeface="Calibri"/>
                <a:cs typeface="Calibri"/>
              </a:rPr>
              <a:t>of </a:t>
            </a:r>
            <a:r>
              <a:rPr dirty="0" sz="2600" spc="-5" b="1">
                <a:solidFill>
                  <a:srgbClr val="002060"/>
                </a:solidFill>
                <a:latin typeface="Calibri"/>
                <a:cs typeface="Calibri"/>
              </a:rPr>
              <a:t>the </a:t>
            </a:r>
            <a:r>
              <a:rPr dirty="0" sz="2600" spc="-10" b="1">
                <a:solidFill>
                  <a:srgbClr val="002060"/>
                </a:solidFill>
                <a:latin typeface="Calibri"/>
                <a:cs typeface="Calibri"/>
              </a:rPr>
              <a:t>electrical </a:t>
            </a:r>
            <a:r>
              <a:rPr dirty="0" sz="2600" spc="-15" b="1">
                <a:solidFill>
                  <a:srgbClr val="002060"/>
                </a:solidFill>
                <a:latin typeface="Calibri"/>
                <a:cs typeface="Calibri"/>
              </a:rPr>
              <a:t>activity  </a:t>
            </a:r>
            <a:r>
              <a:rPr dirty="0" sz="2600" spc="-5" b="1">
                <a:solidFill>
                  <a:srgbClr val="002060"/>
                </a:solidFill>
                <a:latin typeface="Calibri"/>
                <a:cs typeface="Calibri"/>
              </a:rPr>
              <a:t>(action </a:t>
            </a:r>
            <a:r>
              <a:rPr dirty="0" sz="2600" spc="-15" b="1">
                <a:solidFill>
                  <a:srgbClr val="002060"/>
                </a:solidFill>
                <a:latin typeface="Calibri"/>
                <a:cs typeface="Calibri"/>
              </a:rPr>
              <a:t>potentials) </a:t>
            </a:r>
            <a:r>
              <a:rPr dirty="0" sz="2600" spc="-20" b="1">
                <a:solidFill>
                  <a:srgbClr val="002060"/>
                </a:solidFill>
                <a:latin typeface="Calibri"/>
                <a:cs typeface="Calibri"/>
              </a:rPr>
              <a:t>generated </a:t>
            </a:r>
            <a:r>
              <a:rPr dirty="0" sz="2600" b="1">
                <a:solidFill>
                  <a:srgbClr val="002060"/>
                </a:solidFill>
                <a:latin typeface="Calibri"/>
                <a:cs typeface="Calibri"/>
              </a:rPr>
              <a:t>by </a:t>
            </a:r>
            <a:r>
              <a:rPr dirty="0" sz="2600" spc="-5" b="1">
                <a:solidFill>
                  <a:srgbClr val="002060"/>
                </a:solidFill>
                <a:latin typeface="Calibri"/>
                <a:cs typeface="Calibri"/>
              </a:rPr>
              <a:t>the heart </a:t>
            </a:r>
            <a:r>
              <a:rPr dirty="0" sz="2600" spc="-15" b="1">
                <a:solidFill>
                  <a:srgbClr val="002060"/>
                </a:solidFill>
                <a:latin typeface="Calibri"/>
                <a:cs typeface="Calibri"/>
              </a:rPr>
              <a:t>from </a:t>
            </a:r>
            <a:r>
              <a:rPr dirty="0" sz="2600" spc="-10" b="1">
                <a:solidFill>
                  <a:srgbClr val="002060"/>
                </a:solidFill>
                <a:latin typeface="Calibri"/>
                <a:cs typeface="Calibri"/>
              </a:rPr>
              <a:t>chest  surface, </a:t>
            </a:r>
            <a:r>
              <a:rPr dirty="0" sz="2600" spc="-5" b="1">
                <a:solidFill>
                  <a:srgbClr val="002060"/>
                </a:solidFill>
                <a:latin typeface="Calibri"/>
                <a:cs typeface="Calibri"/>
              </a:rPr>
              <a:t>per </a:t>
            </a:r>
            <a:r>
              <a:rPr dirty="0" sz="2600" spc="-10" b="1">
                <a:solidFill>
                  <a:srgbClr val="002060"/>
                </a:solidFill>
                <a:latin typeface="Calibri"/>
                <a:cs typeface="Calibri"/>
              </a:rPr>
              <a:t>unit</a:t>
            </a:r>
            <a:r>
              <a:rPr dirty="0" sz="2600" spc="-1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600" spc="-20" b="1">
                <a:solidFill>
                  <a:srgbClr val="002060"/>
                </a:solidFill>
                <a:latin typeface="Calibri"/>
                <a:cs typeface="Calibri"/>
              </a:rPr>
              <a:t>time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8486140" y="6544643"/>
            <a:ext cx="135890" cy="27940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665"/>
              </a:spcBef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406400"/>
            <a:ext cx="9144000" cy="645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609600"/>
            <a:ext cx="9144000" cy="62483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7937500" cy="952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304800" y="152400"/>
            <a:ext cx="7302500" cy="406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8486140" y="6544643"/>
            <a:ext cx="135890" cy="279400"/>
          </a:xfrm>
          <a:prstGeom prst="rect">
            <a:avLst/>
          </a:prstGeom>
        </p:spPr>
        <p:txBody>
          <a:bodyPr wrap="square" lIns="0" tIns="84455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665"/>
              </a:spcBef>
            </a:pPr>
            <a:fld id="{81D60167-4931-47E6-BA6A-407CBD079E47}" type="slidenum">
              <a:rPr dirty="0" sz="1200" b="1">
                <a:solidFill>
                  <a:srgbClr val="002060"/>
                </a:solidFill>
                <a:latin typeface="Arial"/>
                <a:cs typeface="Arial"/>
              </a:rPr>
              <a:t>6</a:t>
            </a:fld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84300" y="558800"/>
            <a:ext cx="6400800" cy="977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524635">
              <a:lnSpc>
                <a:spcPct val="100000"/>
              </a:lnSpc>
            </a:pPr>
            <a:r>
              <a:rPr dirty="0" sz="3400" spc="-15"/>
              <a:t>Electrical </a:t>
            </a:r>
            <a:r>
              <a:rPr dirty="0" sz="3400" spc="-5"/>
              <a:t>activity </a:t>
            </a:r>
            <a:r>
              <a:rPr dirty="0" sz="3400" spc="-25"/>
              <a:t>of</a:t>
            </a:r>
            <a:r>
              <a:rPr dirty="0" sz="3400" spc="114"/>
              <a:t> </a:t>
            </a:r>
            <a:r>
              <a:rPr dirty="0" sz="3400" spc="-15"/>
              <a:t>heart</a:t>
            </a:r>
            <a:endParaRPr sz="3400"/>
          </a:p>
        </p:txBody>
      </p:sp>
      <p:sp>
        <p:nvSpPr>
          <p:cNvPr id="10" name="object 10"/>
          <p:cNvSpPr txBox="1"/>
          <p:nvPr/>
        </p:nvSpPr>
        <p:spPr>
          <a:xfrm>
            <a:off x="1027419" y="1547495"/>
            <a:ext cx="7522845" cy="429387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26670" indent="-292100">
              <a:lnSpc>
                <a:spcPct val="95200"/>
              </a:lnSpc>
              <a:buClr>
                <a:srgbClr val="8D1515"/>
              </a:buClr>
              <a:buSzPct val="145833"/>
              <a:buFont typeface="Arial"/>
              <a:buChar char="§"/>
              <a:tabLst>
                <a:tab pos="304800" algn="l"/>
              </a:tabLst>
            </a:pPr>
            <a:r>
              <a:rPr dirty="0" sz="2400" spc="-85" b="1">
                <a:latin typeface="Arial"/>
                <a:cs typeface="Arial"/>
              </a:rPr>
              <a:t>To </a:t>
            </a:r>
            <a:r>
              <a:rPr dirty="0" sz="2400" spc="5" b="1">
                <a:latin typeface="Arial"/>
                <a:cs typeface="Arial"/>
              </a:rPr>
              <a:t>produce </a:t>
            </a:r>
            <a:r>
              <a:rPr dirty="0" sz="2400" spc="-10" b="1">
                <a:latin typeface="Arial"/>
                <a:cs typeface="Arial"/>
              </a:rPr>
              <a:t>normal </a:t>
            </a:r>
            <a:r>
              <a:rPr dirty="0" sz="2400" spc="10" b="1">
                <a:latin typeface="Arial"/>
                <a:cs typeface="Arial"/>
              </a:rPr>
              <a:t>sinus </a:t>
            </a:r>
            <a:r>
              <a:rPr dirty="0" sz="2400" spc="-10" b="1">
                <a:latin typeface="Arial"/>
                <a:cs typeface="Arial"/>
              </a:rPr>
              <a:t>rhythm, </a:t>
            </a:r>
            <a:r>
              <a:rPr dirty="0" sz="2400" spc="-15" b="1">
                <a:latin typeface="Arial"/>
                <a:cs typeface="Arial"/>
              </a:rPr>
              <a:t>(3) </a:t>
            </a:r>
            <a:r>
              <a:rPr dirty="0" sz="2400" spc="-10" b="1">
                <a:latin typeface="Arial"/>
                <a:cs typeface="Arial"/>
              </a:rPr>
              <a:t>criteria </a:t>
            </a:r>
            <a:r>
              <a:rPr dirty="0" sz="2400" spc="-20" b="1">
                <a:latin typeface="Arial"/>
                <a:cs typeface="Arial"/>
              </a:rPr>
              <a:t>must  </a:t>
            </a:r>
            <a:r>
              <a:rPr dirty="0" sz="2400" spc="15" b="1">
                <a:latin typeface="Arial"/>
                <a:cs typeface="Arial"/>
              </a:rPr>
              <a:t>be</a:t>
            </a:r>
            <a:r>
              <a:rPr dirty="0" sz="2400" spc="-95" b="1">
                <a:latin typeface="Arial"/>
                <a:cs typeface="Arial"/>
              </a:rPr>
              <a:t> </a:t>
            </a:r>
            <a:r>
              <a:rPr dirty="0" sz="2400" spc="-20" b="1">
                <a:latin typeface="Arial"/>
                <a:cs typeface="Arial"/>
              </a:rPr>
              <a:t>met:</a:t>
            </a:r>
            <a:endParaRPr sz="2400">
              <a:latin typeface="Arial"/>
              <a:cs typeface="Arial"/>
            </a:endParaRPr>
          </a:p>
          <a:p>
            <a:pPr lvl="1" marL="825500" indent="-317500">
              <a:lnSpc>
                <a:spcPct val="100000"/>
              </a:lnSpc>
              <a:spcBef>
                <a:spcPts val="1120"/>
              </a:spcBef>
              <a:buAutoNum type="arabicPeriod"/>
              <a:tabLst>
                <a:tab pos="850265" algn="l"/>
                <a:tab pos="850900" algn="l"/>
              </a:tabLst>
            </a:pPr>
            <a:r>
              <a:rPr dirty="0" sz="2000" spc="-10">
                <a:latin typeface="Arial"/>
                <a:cs typeface="Arial"/>
              </a:rPr>
              <a:t>Action </a:t>
            </a:r>
            <a:r>
              <a:rPr dirty="0" sz="2000" spc="-5">
                <a:latin typeface="Arial"/>
                <a:cs typeface="Arial"/>
              </a:rPr>
              <a:t>potential </a:t>
            </a:r>
            <a:r>
              <a:rPr dirty="0" sz="2000">
                <a:latin typeface="Arial"/>
                <a:cs typeface="Arial"/>
              </a:rPr>
              <a:t>must </a:t>
            </a:r>
            <a:r>
              <a:rPr dirty="0" sz="2000" spc="-10">
                <a:latin typeface="Arial"/>
                <a:cs typeface="Arial"/>
              </a:rPr>
              <a:t>originate </a:t>
            </a:r>
            <a:r>
              <a:rPr dirty="0" sz="2000" spc="-25">
                <a:latin typeface="Arial"/>
                <a:cs typeface="Arial"/>
              </a:rPr>
              <a:t>in SA-</a:t>
            </a:r>
            <a:r>
              <a:rPr dirty="0" sz="2000" spc="4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node.</a:t>
            </a:r>
            <a:endParaRPr sz="2000">
              <a:latin typeface="Arial"/>
              <a:cs typeface="Arial"/>
            </a:endParaRPr>
          </a:p>
          <a:p>
            <a:pPr lvl="1" marL="825500" marR="10160" indent="-317500">
              <a:lnSpc>
                <a:spcPct val="100000"/>
              </a:lnSpc>
              <a:spcBef>
                <a:spcPts val="1100"/>
              </a:spcBef>
              <a:buAutoNum type="arabicPeriod"/>
              <a:tabLst>
                <a:tab pos="862965" algn="l"/>
                <a:tab pos="863600" algn="l"/>
              </a:tabLst>
            </a:pPr>
            <a:r>
              <a:rPr dirty="0" sz="2000" spc="-20">
                <a:latin typeface="Arial"/>
                <a:cs typeface="Arial"/>
              </a:rPr>
              <a:t>SA </a:t>
            </a:r>
            <a:r>
              <a:rPr dirty="0" sz="2000" spc="-15">
                <a:latin typeface="Arial"/>
                <a:cs typeface="Arial"/>
              </a:rPr>
              <a:t>nodal impulse </a:t>
            </a:r>
            <a:r>
              <a:rPr dirty="0" sz="2000">
                <a:latin typeface="Arial"/>
                <a:cs typeface="Arial"/>
              </a:rPr>
              <a:t>must </a:t>
            </a:r>
            <a:r>
              <a:rPr dirty="0" sz="2000" spc="-10">
                <a:latin typeface="Arial"/>
                <a:cs typeface="Arial"/>
              </a:rPr>
              <a:t>occur regularly at </a:t>
            </a:r>
            <a:r>
              <a:rPr dirty="0" sz="2000">
                <a:latin typeface="Arial"/>
                <a:cs typeface="Arial"/>
              </a:rPr>
              <a:t>a </a:t>
            </a:r>
            <a:r>
              <a:rPr dirty="0" sz="2000" spc="10">
                <a:latin typeface="Arial"/>
                <a:cs typeface="Arial"/>
              </a:rPr>
              <a:t>rate </a:t>
            </a:r>
            <a:r>
              <a:rPr dirty="0" sz="2000" spc="-10">
                <a:latin typeface="Arial"/>
                <a:cs typeface="Arial"/>
              </a:rPr>
              <a:t>of 60 </a:t>
            </a:r>
            <a:r>
              <a:rPr dirty="0" sz="2000">
                <a:latin typeface="Arial"/>
                <a:cs typeface="Arial"/>
              </a:rPr>
              <a:t>– </a:t>
            </a:r>
            <a:r>
              <a:rPr dirty="0" sz="2000" spc="-15">
                <a:latin typeface="Arial"/>
                <a:cs typeface="Arial"/>
              </a:rPr>
              <a:t>100  impulses </a:t>
            </a:r>
            <a:r>
              <a:rPr dirty="0" sz="2000" spc="-10">
                <a:latin typeface="Arial"/>
                <a:cs typeface="Arial"/>
              </a:rPr>
              <a:t>per</a:t>
            </a:r>
            <a:r>
              <a:rPr dirty="0" sz="2000" spc="6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minute.</a:t>
            </a:r>
            <a:endParaRPr sz="2000">
              <a:latin typeface="Arial"/>
              <a:cs typeface="Arial"/>
            </a:endParaRPr>
          </a:p>
          <a:p>
            <a:pPr lvl="1" marL="825500" marR="5080" indent="-317500">
              <a:lnSpc>
                <a:spcPct val="100000"/>
              </a:lnSpc>
              <a:spcBef>
                <a:spcPts val="1000"/>
              </a:spcBef>
              <a:buAutoNum type="arabicPeriod"/>
              <a:tabLst>
                <a:tab pos="850265" algn="l"/>
                <a:tab pos="850900" algn="l"/>
              </a:tabLst>
            </a:pPr>
            <a:r>
              <a:rPr dirty="0" sz="2000" spc="-10">
                <a:latin typeface="Arial"/>
                <a:cs typeface="Arial"/>
              </a:rPr>
              <a:t>Activation of </a:t>
            </a:r>
            <a:r>
              <a:rPr dirty="0" sz="2000" spc="-5">
                <a:latin typeface="Arial"/>
                <a:cs typeface="Arial"/>
              </a:rPr>
              <a:t>myocardium </a:t>
            </a:r>
            <a:r>
              <a:rPr dirty="0" sz="2000">
                <a:latin typeface="Arial"/>
                <a:cs typeface="Arial"/>
              </a:rPr>
              <a:t>must </a:t>
            </a:r>
            <a:r>
              <a:rPr dirty="0" sz="2000" spc="-10">
                <a:latin typeface="Arial"/>
                <a:cs typeface="Arial"/>
              </a:rPr>
              <a:t>occur </a:t>
            </a:r>
            <a:r>
              <a:rPr dirty="0" sz="2000" spc="-25">
                <a:latin typeface="Arial"/>
                <a:cs typeface="Arial"/>
              </a:rPr>
              <a:t>in </a:t>
            </a:r>
            <a:r>
              <a:rPr dirty="0" sz="2000">
                <a:latin typeface="Arial"/>
                <a:cs typeface="Arial"/>
              </a:rPr>
              <a:t>correct </a:t>
            </a:r>
            <a:r>
              <a:rPr dirty="0" sz="2000" spc="-10">
                <a:latin typeface="Arial"/>
                <a:cs typeface="Arial"/>
              </a:rPr>
              <a:t>sequence </a:t>
            </a:r>
            <a:r>
              <a:rPr dirty="0" sz="2000">
                <a:latin typeface="Arial"/>
                <a:cs typeface="Arial"/>
              </a:rPr>
              <a:t>&amp;  correct </a:t>
            </a:r>
            <a:r>
              <a:rPr dirty="0" sz="2000" spc="-10">
                <a:latin typeface="Arial"/>
                <a:cs typeface="Arial"/>
              </a:rPr>
              <a:t>timing </a:t>
            </a:r>
            <a:r>
              <a:rPr dirty="0" sz="2000">
                <a:latin typeface="Arial"/>
                <a:cs typeface="Arial"/>
              </a:rPr>
              <a:t>&amp;</a:t>
            </a:r>
            <a:r>
              <a:rPr dirty="0" sz="2000" spc="-95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delays.</a:t>
            </a:r>
            <a:endParaRPr sz="2000">
              <a:latin typeface="Arial"/>
              <a:cs typeface="Arial"/>
            </a:endParaRPr>
          </a:p>
          <a:p>
            <a:pPr lvl="1">
              <a:lnSpc>
                <a:spcPct val="100000"/>
              </a:lnSpc>
              <a:buFont typeface="Arial"/>
              <a:buAutoNum type="arabicPeriod"/>
            </a:pP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Font typeface="Arial"/>
              <a:buAutoNum type="arabicPeriod"/>
            </a:pPr>
            <a:endParaRPr sz="1650">
              <a:latin typeface="Times New Roman"/>
              <a:cs typeface="Times New Roman"/>
            </a:endParaRPr>
          </a:p>
          <a:p>
            <a:pPr marL="304800" indent="-292100">
              <a:lnSpc>
                <a:spcPts val="3820"/>
              </a:lnSpc>
              <a:buClr>
                <a:srgbClr val="8D1515"/>
              </a:buClr>
              <a:buSzPct val="145454"/>
              <a:buChar char="§"/>
              <a:tabLst>
                <a:tab pos="304800" algn="l"/>
              </a:tabLst>
            </a:pPr>
            <a:r>
              <a:rPr dirty="0" sz="2200" spc="15">
                <a:latin typeface="Arial"/>
                <a:cs typeface="Arial"/>
              </a:rPr>
              <a:t>SA </a:t>
            </a:r>
            <a:r>
              <a:rPr dirty="0" sz="2200" spc="-20">
                <a:latin typeface="Arial"/>
                <a:cs typeface="Arial"/>
              </a:rPr>
              <a:t>node rate: </a:t>
            </a:r>
            <a:r>
              <a:rPr dirty="0" sz="2200" spc="-25">
                <a:latin typeface="Arial"/>
                <a:cs typeface="Arial"/>
              </a:rPr>
              <a:t>60-100</a:t>
            </a:r>
            <a:r>
              <a:rPr dirty="0" sz="2200" spc="7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b/min.</a:t>
            </a:r>
            <a:endParaRPr sz="2200">
              <a:latin typeface="Arial"/>
              <a:cs typeface="Arial"/>
            </a:endParaRPr>
          </a:p>
          <a:p>
            <a:pPr marL="304800" indent="-292100">
              <a:lnSpc>
                <a:spcPts val="3820"/>
              </a:lnSpc>
              <a:buClr>
                <a:srgbClr val="8D1515"/>
              </a:buClr>
              <a:buSzPct val="145454"/>
              <a:buChar char="§"/>
              <a:tabLst>
                <a:tab pos="304800" algn="l"/>
              </a:tabLst>
            </a:pPr>
            <a:r>
              <a:rPr dirty="0" sz="2200" spc="-15">
                <a:latin typeface="Arial"/>
                <a:cs typeface="Arial"/>
              </a:rPr>
              <a:t>Under vagal influence </a:t>
            </a:r>
            <a:r>
              <a:rPr dirty="0" sz="2200" spc="-25">
                <a:latin typeface="Arial"/>
                <a:cs typeface="Arial"/>
              </a:rPr>
              <a:t>70-80</a:t>
            </a:r>
            <a:r>
              <a:rPr dirty="0" sz="2200" spc="400">
                <a:latin typeface="Arial"/>
                <a:cs typeface="Arial"/>
              </a:rPr>
              <a:t> </a:t>
            </a:r>
            <a:r>
              <a:rPr dirty="0" sz="2200" spc="-20">
                <a:latin typeface="Arial"/>
                <a:cs typeface="Arial"/>
              </a:rPr>
              <a:t>b/min.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1910">
              <a:lnSpc>
                <a:spcPts val="1350"/>
              </a:lnSpc>
            </a:pPr>
            <a:fld id="{81D60167-4931-47E6-BA6A-407CBD079E47}" type="slidenum">
              <a:rPr dirty="0"/>
              <a:t>8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83404" y="1591640"/>
            <a:ext cx="7856220" cy="41884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68300" indent="-355600">
              <a:lnSpc>
                <a:spcPct val="100000"/>
              </a:lnSpc>
              <a:buClr>
                <a:srgbClr val="8D1515"/>
              </a:buClr>
              <a:buSzPct val="145000"/>
              <a:buChar char="•"/>
              <a:tabLst>
                <a:tab pos="367665" algn="l"/>
                <a:tab pos="368300" algn="l"/>
              </a:tabLst>
            </a:pPr>
            <a:r>
              <a:rPr dirty="0" sz="2000" spc="-10">
                <a:latin typeface="Arial"/>
                <a:cs typeface="Arial"/>
              </a:rPr>
              <a:t>Action </a:t>
            </a:r>
            <a:r>
              <a:rPr dirty="0" sz="2000" spc="-5">
                <a:latin typeface="Arial"/>
                <a:cs typeface="Arial"/>
              </a:rPr>
              <a:t>potential </a:t>
            </a:r>
            <a:r>
              <a:rPr dirty="0" sz="2000" spc="-10">
                <a:latin typeface="Arial"/>
                <a:cs typeface="Arial"/>
              </a:rPr>
              <a:t>(AP) originates </a:t>
            </a:r>
            <a:r>
              <a:rPr dirty="0" sz="2000" spc="-25">
                <a:latin typeface="Arial"/>
                <a:cs typeface="Arial"/>
              </a:rPr>
              <a:t>in SA- </a:t>
            </a:r>
            <a:r>
              <a:rPr dirty="0" sz="2000" spc="-15">
                <a:latin typeface="Arial"/>
                <a:cs typeface="Arial"/>
              </a:rPr>
              <a:t>node </a:t>
            </a:r>
            <a:r>
              <a:rPr dirty="0" sz="2000" spc="-10">
                <a:latin typeface="Arial"/>
                <a:cs typeface="Arial"/>
              </a:rPr>
              <a:t>at </a:t>
            </a:r>
            <a:r>
              <a:rPr dirty="0" sz="2000" spc="5">
                <a:latin typeface="Arial"/>
                <a:cs typeface="Arial"/>
              </a:rPr>
              <a:t>time</a:t>
            </a:r>
            <a:r>
              <a:rPr dirty="0" sz="2000" spc="254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zero.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Clr>
                <a:srgbClr val="8D1515"/>
              </a:buClr>
              <a:buFont typeface="Arial"/>
              <a:buChar char="•"/>
            </a:pPr>
            <a:endParaRPr sz="3300">
              <a:latin typeface="Times New Roman"/>
              <a:cs typeface="Times New Roman"/>
            </a:endParaRPr>
          </a:p>
          <a:p>
            <a:pPr marL="368300" indent="-355600">
              <a:lnSpc>
                <a:spcPct val="100000"/>
              </a:lnSpc>
              <a:buClr>
                <a:srgbClr val="8D1515"/>
              </a:buClr>
              <a:buSzPct val="145000"/>
              <a:buChar char="•"/>
              <a:tabLst>
                <a:tab pos="367665" algn="l"/>
                <a:tab pos="368300" algn="l"/>
              </a:tabLst>
            </a:pPr>
            <a:r>
              <a:rPr dirty="0" sz="2000" spc="20">
                <a:latin typeface="Arial"/>
                <a:cs typeface="Arial"/>
              </a:rPr>
              <a:t>It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then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takes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a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 spc="10">
                <a:latin typeface="Arial"/>
                <a:cs typeface="Arial"/>
              </a:rPr>
              <a:t>total</a:t>
            </a:r>
            <a:r>
              <a:rPr dirty="0" sz="2000" spc="-10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of</a:t>
            </a:r>
            <a:r>
              <a:rPr dirty="0" sz="2000" spc="-15">
                <a:latin typeface="Arial"/>
                <a:cs typeface="Arial"/>
              </a:rPr>
              <a:t> </a:t>
            </a:r>
            <a:r>
              <a:rPr dirty="0" sz="2000" spc="10">
                <a:latin typeface="Arial"/>
                <a:cs typeface="Arial"/>
              </a:rPr>
              <a:t>(0.1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sec.)</a:t>
            </a:r>
            <a:r>
              <a:rPr dirty="0" sz="2000" spc="-25">
                <a:latin typeface="Arial"/>
                <a:cs typeface="Arial"/>
              </a:rPr>
              <a:t> </a:t>
            </a:r>
            <a:r>
              <a:rPr dirty="0" sz="2000" spc="20">
                <a:latin typeface="Arial"/>
                <a:cs typeface="Arial"/>
              </a:rPr>
              <a:t>to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spread</a:t>
            </a:r>
            <a:r>
              <a:rPr dirty="0" sz="2000" spc="30">
                <a:latin typeface="Arial"/>
                <a:cs typeface="Arial"/>
              </a:rPr>
              <a:t> </a:t>
            </a:r>
            <a:r>
              <a:rPr dirty="0" sz="2000">
                <a:latin typeface="Arial"/>
                <a:cs typeface="Arial"/>
              </a:rPr>
              <a:t>through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the</a:t>
            </a:r>
            <a:r>
              <a:rPr dirty="0" sz="2000" spc="-7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atria.</a:t>
            </a:r>
            <a:endParaRPr sz="20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900"/>
              </a:spcBef>
              <a:buClr>
                <a:srgbClr val="8D1515"/>
              </a:buClr>
              <a:buSzPct val="145000"/>
              <a:buChar char="•"/>
              <a:tabLst>
                <a:tab pos="367665" algn="l"/>
                <a:tab pos="368300" algn="l"/>
              </a:tabLst>
            </a:pPr>
            <a:r>
              <a:rPr dirty="0" sz="2000" spc="-5">
                <a:latin typeface="Arial"/>
                <a:cs typeface="Arial"/>
              </a:rPr>
              <a:t>Atrial </a:t>
            </a:r>
            <a:r>
              <a:rPr dirty="0" sz="2000" spc="-15">
                <a:latin typeface="Arial"/>
                <a:cs typeface="Arial"/>
              </a:rPr>
              <a:t>depolarization </a:t>
            </a:r>
            <a:r>
              <a:rPr dirty="0" sz="2000" spc="-25">
                <a:latin typeface="Arial"/>
                <a:cs typeface="Arial"/>
              </a:rPr>
              <a:t>is </a:t>
            </a:r>
            <a:r>
              <a:rPr dirty="0" sz="2000" spc="-20">
                <a:latin typeface="Arial"/>
                <a:cs typeface="Arial"/>
              </a:rPr>
              <a:t>followed </a:t>
            </a:r>
            <a:r>
              <a:rPr dirty="0" sz="2000" spc="-10">
                <a:latin typeface="Arial"/>
                <a:cs typeface="Arial"/>
              </a:rPr>
              <a:t>by </a:t>
            </a:r>
            <a:r>
              <a:rPr dirty="0" sz="2000" spc="-5">
                <a:latin typeface="Arial"/>
                <a:cs typeface="Arial"/>
              </a:rPr>
              <a:t>atrial </a:t>
            </a:r>
            <a:r>
              <a:rPr dirty="0" sz="2000">
                <a:latin typeface="Arial"/>
                <a:cs typeface="Arial"/>
              </a:rPr>
              <a:t>contraction </a:t>
            </a:r>
            <a:r>
              <a:rPr dirty="0" sz="2000" spc="5">
                <a:latin typeface="Arial"/>
                <a:cs typeface="Arial"/>
              </a:rPr>
              <a:t>for </a:t>
            </a:r>
            <a:r>
              <a:rPr dirty="0" sz="2000" spc="10">
                <a:latin typeface="Arial"/>
                <a:cs typeface="Arial"/>
              </a:rPr>
              <a:t>(0.1</a:t>
            </a:r>
            <a:r>
              <a:rPr dirty="0" sz="2000" spc="280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sec.)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  <a:buClr>
                <a:srgbClr val="8D1515"/>
              </a:buClr>
              <a:buFont typeface="Arial"/>
              <a:buChar char="•"/>
            </a:pPr>
            <a:endParaRPr sz="3100">
              <a:latin typeface="Times New Roman"/>
              <a:cs typeface="Times New Roman"/>
            </a:endParaRPr>
          </a:p>
          <a:p>
            <a:pPr marL="368300" marR="467359" indent="-355600">
              <a:lnSpc>
                <a:spcPct val="108300"/>
              </a:lnSpc>
              <a:buClr>
                <a:srgbClr val="8D1515"/>
              </a:buClr>
              <a:buSzPct val="145000"/>
              <a:buChar char="•"/>
              <a:tabLst>
                <a:tab pos="367665" algn="l"/>
                <a:tab pos="368300" algn="l"/>
              </a:tabLst>
            </a:pPr>
            <a:r>
              <a:rPr dirty="0" sz="2000" spc="-15">
                <a:latin typeface="Arial"/>
                <a:cs typeface="Arial"/>
              </a:rPr>
              <a:t>The impulse </a:t>
            </a:r>
            <a:r>
              <a:rPr dirty="0" sz="2000">
                <a:latin typeface="Arial"/>
                <a:cs typeface="Arial"/>
              </a:rPr>
              <a:t>then </a:t>
            </a:r>
            <a:r>
              <a:rPr dirty="0" sz="2000" spc="-5">
                <a:latin typeface="Arial"/>
                <a:cs typeface="Arial"/>
              </a:rPr>
              <a:t>reaches </a:t>
            </a:r>
            <a:r>
              <a:rPr dirty="0" sz="2000" spc="-90">
                <a:latin typeface="Arial"/>
                <a:cs typeface="Arial"/>
              </a:rPr>
              <a:t>AV- </a:t>
            </a:r>
            <a:r>
              <a:rPr dirty="0" sz="2000" spc="-15">
                <a:latin typeface="Arial"/>
                <a:cs typeface="Arial"/>
              </a:rPr>
              <a:t>node, </a:t>
            </a:r>
            <a:r>
              <a:rPr dirty="0" sz="2000" spc="-30">
                <a:latin typeface="Arial"/>
                <a:cs typeface="Arial"/>
              </a:rPr>
              <a:t>His </a:t>
            </a:r>
            <a:r>
              <a:rPr dirty="0" sz="2000" spc="-25">
                <a:latin typeface="Arial"/>
                <a:cs typeface="Arial"/>
              </a:rPr>
              <a:t>Bundle </a:t>
            </a:r>
            <a:r>
              <a:rPr dirty="0" sz="2000">
                <a:latin typeface="Arial"/>
                <a:cs typeface="Arial"/>
              </a:rPr>
              <a:t>&amp; </a:t>
            </a:r>
            <a:r>
              <a:rPr dirty="0" sz="2000" spc="5">
                <a:latin typeface="Arial"/>
                <a:cs typeface="Arial"/>
              </a:rPr>
              <a:t>the </a:t>
            </a:r>
            <a:r>
              <a:rPr dirty="0" sz="2000" spc="-20">
                <a:latin typeface="Arial"/>
                <a:cs typeface="Arial"/>
              </a:rPr>
              <a:t>Purkinje  </a:t>
            </a:r>
            <a:r>
              <a:rPr dirty="0" sz="2000">
                <a:latin typeface="Arial"/>
                <a:cs typeface="Arial"/>
              </a:rPr>
              <a:t>system </a:t>
            </a:r>
            <a:r>
              <a:rPr dirty="0" sz="2000" spc="20">
                <a:latin typeface="Arial"/>
                <a:cs typeface="Arial"/>
              </a:rPr>
              <a:t>to </a:t>
            </a:r>
            <a:r>
              <a:rPr dirty="0" sz="2000" spc="5">
                <a:latin typeface="Arial"/>
                <a:cs typeface="Arial"/>
              </a:rPr>
              <a:t>the farthest </a:t>
            </a:r>
            <a:r>
              <a:rPr dirty="0" sz="2000" spc="-20">
                <a:latin typeface="Arial"/>
                <a:cs typeface="Arial"/>
              </a:rPr>
              <a:t>point </a:t>
            </a:r>
            <a:r>
              <a:rPr dirty="0" sz="2000" spc="-25">
                <a:latin typeface="Arial"/>
                <a:cs typeface="Arial"/>
              </a:rPr>
              <a:t>in </a:t>
            </a:r>
            <a:r>
              <a:rPr dirty="0" sz="2000" spc="-10">
                <a:latin typeface="Arial"/>
                <a:cs typeface="Arial"/>
              </a:rPr>
              <a:t>ventricles </a:t>
            </a:r>
            <a:r>
              <a:rPr dirty="0" sz="2000" spc="-25">
                <a:latin typeface="Arial"/>
                <a:cs typeface="Arial"/>
              </a:rPr>
              <a:t>in </a:t>
            </a:r>
            <a:r>
              <a:rPr dirty="0" sz="2000" spc="5">
                <a:latin typeface="Arial"/>
                <a:cs typeface="Arial"/>
              </a:rPr>
              <a:t>(0.08 </a:t>
            </a:r>
            <a:r>
              <a:rPr dirty="0" sz="2000">
                <a:latin typeface="Arial"/>
                <a:cs typeface="Arial"/>
              </a:rPr>
              <a:t>- </a:t>
            </a:r>
            <a:r>
              <a:rPr dirty="0" sz="2000" spc="5">
                <a:latin typeface="Arial"/>
                <a:cs typeface="Arial"/>
              </a:rPr>
              <a:t>0.1</a:t>
            </a:r>
            <a:r>
              <a:rPr dirty="0" sz="2000" spc="-75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sec.)</a:t>
            </a:r>
            <a:endParaRPr sz="2000">
              <a:latin typeface="Arial"/>
              <a:cs typeface="Arial"/>
            </a:endParaRPr>
          </a:p>
          <a:p>
            <a:pPr marL="368300" indent="-355600">
              <a:lnSpc>
                <a:spcPct val="100000"/>
              </a:lnSpc>
              <a:spcBef>
                <a:spcPts val="900"/>
              </a:spcBef>
              <a:buClr>
                <a:srgbClr val="8D1515"/>
              </a:buClr>
              <a:buSzPct val="145000"/>
              <a:buChar char="•"/>
              <a:tabLst>
                <a:tab pos="367665" algn="l"/>
                <a:tab pos="368300" algn="l"/>
              </a:tabLst>
            </a:pPr>
            <a:r>
              <a:rPr dirty="0" sz="2000" spc="-20">
                <a:latin typeface="Arial"/>
                <a:cs typeface="Arial"/>
              </a:rPr>
              <a:t>Ventricles </a:t>
            </a:r>
            <a:r>
              <a:rPr dirty="0" sz="2000">
                <a:latin typeface="Arial"/>
                <a:cs typeface="Arial"/>
              </a:rPr>
              <a:t>contract </a:t>
            </a:r>
            <a:r>
              <a:rPr dirty="0" sz="2000" spc="5">
                <a:latin typeface="Arial"/>
                <a:cs typeface="Arial"/>
              </a:rPr>
              <a:t>for </a:t>
            </a:r>
            <a:r>
              <a:rPr dirty="0" sz="2000">
                <a:latin typeface="Arial"/>
                <a:cs typeface="Arial"/>
              </a:rPr>
              <a:t>a </a:t>
            </a:r>
            <a:r>
              <a:rPr dirty="0" sz="2000" spc="10">
                <a:latin typeface="Arial"/>
                <a:cs typeface="Arial"/>
              </a:rPr>
              <a:t>total </a:t>
            </a:r>
            <a:r>
              <a:rPr dirty="0" sz="2000" spc="5">
                <a:latin typeface="Arial"/>
                <a:cs typeface="Arial"/>
              </a:rPr>
              <a:t>time </a:t>
            </a:r>
            <a:r>
              <a:rPr dirty="0" sz="2000" spc="-10">
                <a:latin typeface="Arial"/>
                <a:cs typeface="Arial"/>
              </a:rPr>
              <a:t>period of </a:t>
            </a:r>
            <a:r>
              <a:rPr dirty="0" sz="2000" spc="10">
                <a:latin typeface="Arial"/>
                <a:cs typeface="Arial"/>
              </a:rPr>
              <a:t>(0.3</a:t>
            </a:r>
            <a:r>
              <a:rPr dirty="0" sz="2000" spc="-215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sec.)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8D1515"/>
              </a:buClr>
              <a:buFont typeface="Arial"/>
              <a:buChar char="•"/>
            </a:pPr>
            <a:endParaRPr sz="3000">
              <a:latin typeface="Times New Roman"/>
              <a:cs typeface="Times New Roman"/>
            </a:endParaRPr>
          </a:p>
          <a:p>
            <a:pPr marL="368300" marR="5080" indent="-355600">
              <a:lnSpc>
                <a:spcPct val="112500"/>
              </a:lnSpc>
              <a:buClr>
                <a:srgbClr val="8D1515"/>
              </a:buClr>
              <a:buSzPct val="145000"/>
              <a:buChar char="•"/>
              <a:tabLst>
                <a:tab pos="367665" algn="l"/>
                <a:tab pos="368300" algn="l"/>
              </a:tabLst>
            </a:pPr>
            <a:r>
              <a:rPr dirty="0" sz="2000" spc="-45">
                <a:latin typeface="Arial"/>
                <a:cs typeface="Arial"/>
              </a:rPr>
              <a:t>Total </a:t>
            </a:r>
            <a:r>
              <a:rPr dirty="0" sz="2000" spc="5">
                <a:latin typeface="Arial"/>
                <a:cs typeface="Arial"/>
              </a:rPr>
              <a:t>time </a:t>
            </a:r>
            <a:r>
              <a:rPr dirty="0" sz="2000" spc="-10">
                <a:latin typeface="Arial"/>
                <a:cs typeface="Arial"/>
              </a:rPr>
              <a:t>period </a:t>
            </a:r>
            <a:r>
              <a:rPr dirty="0" sz="2000" spc="5">
                <a:latin typeface="Arial"/>
                <a:cs typeface="Arial"/>
              </a:rPr>
              <a:t>for </a:t>
            </a:r>
            <a:r>
              <a:rPr dirty="0" sz="2000" spc="-10">
                <a:latin typeface="Arial"/>
                <a:cs typeface="Arial"/>
              </a:rPr>
              <a:t>one cardiac cycle </a:t>
            </a:r>
            <a:r>
              <a:rPr dirty="0" sz="2000">
                <a:latin typeface="Arial"/>
                <a:cs typeface="Arial"/>
              </a:rPr>
              <a:t>= </a:t>
            </a:r>
            <a:r>
              <a:rPr dirty="0" sz="2000" spc="5">
                <a:latin typeface="Arial"/>
                <a:cs typeface="Arial"/>
              </a:rPr>
              <a:t>0.8 </a:t>
            </a:r>
            <a:r>
              <a:rPr dirty="0" sz="2000">
                <a:latin typeface="Arial"/>
                <a:cs typeface="Arial"/>
              </a:rPr>
              <a:t>- 0.83 </a:t>
            </a:r>
            <a:r>
              <a:rPr dirty="0" sz="2000" spc="-5">
                <a:latin typeface="Arial"/>
                <a:cs typeface="Arial"/>
              </a:rPr>
              <a:t>sec. </a:t>
            </a:r>
            <a:r>
              <a:rPr dirty="0" sz="2000" spc="-20">
                <a:latin typeface="Arial"/>
                <a:cs typeface="Arial"/>
              </a:rPr>
              <a:t>when </a:t>
            </a:r>
            <a:r>
              <a:rPr dirty="0" sz="2000" spc="-5">
                <a:latin typeface="Arial"/>
                <a:cs typeface="Arial"/>
              </a:rPr>
              <a:t>heart  </a:t>
            </a:r>
            <a:r>
              <a:rPr dirty="0" sz="2000" spc="10">
                <a:latin typeface="Arial"/>
                <a:cs typeface="Arial"/>
              </a:rPr>
              <a:t>rate </a:t>
            </a:r>
            <a:r>
              <a:rPr dirty="0" sz="2000">
                <a:latin typeface="Arial"/>
                <a:cs typeface="Arial"/>
              </a:rPr>
              <a:t>= </a:t>
            </a:r>
            <a:r>
              <a:rPr dirty="0" sz="2000" spc="-10">
                <a:latin typeface="Arial"/>
                <a:cs typeface="Arial"/>
              </a:rPr>
              <a:t>72</a:t>
            </a:r>
            <a:r>
              <a:rPr dirty="0" sz="2000" spc="-145">
                <a:latin typeface="Arial"/>
                <a:cs typeface="Arial"/>
              </a:rPr>
              <a:t> </a:t>
            </a:r>
            <a:r>
              <a:rPr dirty="0" sz="2000" spc="5">
                <a:latin typeface="Arial"/>
                <a:cs typeface="Arial"/>
              </a:rPr>
              <a:t>bpm.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49707" rIns="0" bIns="0" rtlCol="0" vert="horz">
            <a:spAutoFit/>
          </a:bodyPr>
          <a:lstStyle/>
          <a:p>
            <a:pPr marL="1867535">
              <a:lnSpc>
                <a:spcPct val="100000"/>
              </a:lnSpc>
            </a:pPr>
            <a:r>
              <a:rPr dirty="0" sz="2800"/>
              <a:t>Electrical </a:t>
            </a:r>
            <a:r>
              <a:rPr dirty="0" sz="2800" spc="5"/>
              <a:t>activity of</a:t>
            </a:r>
            <a:r>
              <a:rPr dirty="0" sz="2800" spc="-90"/>
              <a:t> </a:t>
            </a:r>
            <a:r>
              <a:rPr dirty="0" sz="2800"/>
              <a:t>heart…</a:t>
            </a:r>
            <a:endParaRPr sz="2800"/>
          </a:p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1910">
              <a:lnSpc>
                <a:spcPts val="1350"/>
              </a:lnSpc>
            </a:pPr>
            <a:fld id="{81D60167-4931-47E6-BA6A-407CBD079E47}" type="slidenum">
              <a:rPr dirty="0"/>
              <a:t>8</a:t>
            </a:fld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79500" cy="5295900"/>
          </a:xfrm>
          <a:custGeom>
            <a:avLst/>
            <a:gdLst/>
            <a:ahLst/>
            <a:cxnLst/>
            <a:rect l="l" t="t" r="r" b="b"/>
            <a:pathLst>
              <a:path w="1079500" h="5295900">
                <a:moveTo>
                  <a:pt x="1079500" y="0"/>
                </a:moveTo>
                <a:lnTo>
                  <a:pt x="820803" y="0"/>
                </a:lnTo>
                <a:lnTo>
                  <a:pt x="0" y="4976520"/>
                </a:lnTo>
                <a:lnTo>
                  <a:pt x="0" y="5262537"/>
                </a:lnTo>
                <a:lnTo>
                  <a:pt x="201208" y="5295900"/>
                </a:lnTo>
                <a:lnTo>
                  <a:pt x="1079500" y="0"/>
                </a:lnTo>
                <a:close/>
              </a:path>
            </a:pathLst>
          </a:custGeom>
          <a:solidFill>
            <a:srgbClr val="BC1C1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762000" cy="4622800"/>
          </a:xfrm>
          <a:custGeom>
            <a:avLst/>
            <a:gdLst/>
            <a:ahLst/>
            <a:cxnLst/>
            <a:rect l="l" t="t" r="r" b="b"/>
            <a:pathLst>
              <a:path w="762000" h="4622800">
                <a:moveTo>
                  <a:pt x="762000" y="0"/>
                </a:moveTo>
                <a:lnTo>
                  <a:pt x="506937" y="0"/>
                </a:lnTo>
                <a:lnTo>
                  <a:pt x="0" y="3075520"/>
                </a:lnTo>
                <a:lnTo>
                  <a:pt x="0" y="4622800"/>
                </a:lnTo>
                <a:lnTo>
                  <a:pt x="762000" y="0"/>
                </a:lnTo>
                <a:close/>
              </a:path>
            </a:pathLst>
          </a:custGeom>
          <a:solidFill>
            <a:srgbClr val="59595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5664200"/>
            <a:ext cx="901700" cy="1193800"/>
          </a:xfrm>
          <a:custGeom>
            <a:avLst/>
            <a:gdLst/>
            <a:ahLst/>
            <a:cxnLst/>
            <a:rect l="l" t="t" r="r" b="b"/>
            <a:pathLst>
              <a:path w="901700" h="1193800">
                <a:moveTo>
                  <a:pt x="0" y="0"/>
                </a:moveTo>
                <a:lnTo>
                  <a:pt x="0" y="19024"/>
                </a:lnTo>
                <a:lnTo>
                  <a:pt x="849588" y="1193800"/>
                </a:lnTo>
                <a:lnTo>
                  <a:pt x="901700" y="1193800"/>
                </a:lnTo>
                <a:lnTo>
                  <a:pt x="0" y="0"/>
                </a:lnTo>
                <a:close/>
              </a:path>
            </a:pathLst>
          </a:custGeom>
          <a:solidFill>
            <a:srgbClr val="26262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5295900"/>
            <a:ext cx="1485900" cy="1562100"/>
          </a:xfrm>
          <a:custGeom>
            <a:avLst/>
            <a:gdLst/>
            <a:ahLst/>
            <a:cxnLst/>
            <a:rect l="l" t="t" r="r" b="b"/>
            <a:pathLst>
              <a:path w="1485900" h="1562100">
                <a:moveTo>
                  <a:pt x="0" y="0"/>
                </a:moveTo>
                <a:lnTo>
                  <a:pt x="0" y="4762"/>
                </a:lnTo>
                <a:lnTo>
                  <a:pt x="1428813" y="1562100"/>
                </a:lnTo>
                <a:lnTo>
                  <a:pt x="1485900" y="1562100"/>
                </a:lnTo>
                <a:lnTo>
                  <a:pt x="0" y="0"/>
                </a:lnTo>
                <a:close/>
              </a:path>
            </a:pathLst>
          </a:custGeom>
          <a:solidFill>
            <a:srgbClr val="5E0E0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5257800"/>
            <a:ext cx="2133600" cy="1600200"/>
          </a:xfrm>
          <a:custGeom>
            <a:avLst/>
            <a:gdLst/>
            <a:ahLst/>
            <a:cxnLst/>
            <a:rect l="l" t="t" r="r" b="b"/>
            <a:pathLst>
              <a:path w="2133600" h="1600200">
                <a:moveTo>
                  <a:pt x="0" y="0"/>
                </a:moveTo>
                <a:lnTo>
                  <a:pt x="0" y="38100"/>
                </a:lnTo>
                <a:lnTo>
                  <a:pt x="1488592" y="1600200"/>
                </a:lnTo>
                <a:lnTo>
                  <a:pt x="2133600" y="1600200"/>
                </a:lnTo>
                <a:lnTo>
                  <a:pt x="200173" y="33337"/>
                </a:lnTo>
                <a:lnTo>
                  <a:pt x="0" y="0"/>
                </a:lnTo>
                <a:close/>
              </a:path>
            </a:pathLst>
          </a:custGeom>
          <a:solidFill>
            <a:srgbClr val="8D151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5359400"/>
            <a:ext cx="1384300" cy="1498600"/>
          </a:xfrm>
          <a:custGeom>
            <a:avLst/>
            <a:gdLst/>
            <a:ahLst/>
            <a:cxnLst/>
            <a:rect l="l" t="t" r="r" b="b"/>
            <a:pathLst>
              <a:path w="1384300" h="1498600">
                <a:moveTo>
                  <a:pt x="0" y="0"/>
                </a:moveTo>
                <a:lnTo>
                  <a:pt x="0" y="304477"/>
                </a:lnTo>
                <a:lnTo>
                  <a:pt x="910639" y="1498600"/>
                </a:lnTo>
                <a:lnTo>
                  <a:pt x="1384300" y="1498600"/>
                </a:lnTo>
                <a:lnTo>
                  <a:pt x="0" y="0"/>
                </a:lnTo>
                <a:close/>
              </a:path>
            </a:pathLst>
          </a:custGeom>
          <a:solidFill>
            <a:srgbClr val="40404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155700" y="330200"/>
            <a:ext cx="6985000" cy="99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23771" y="471970"/>
            <a:ext cx="6416040" cy="518159"/>
          </a:xfrm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 sz="3400" spc="-10"/>
              <a:t>Ectopic </a:t>
            </a:r>
            <a:r>
              <a:rPr dirty="0" sz="3400"/>
              <a:t>&amp; </a:t>
            </a:r>
            <a:r>
              <a:rPr dirty="0" sz="3400" spc="5"/>
              <a:t>Latent</a:t>
            </a:r>
            <a:r>
              <a:rPr dirty="0" sz="3400" spc="-100"/>
              <a:t> </a:t>
            </a:r>
            <a:r>
              <a:rPr dirty="0" sz="3400" spc="-30"/>
              <a:t>Pacemakers</a:t>
            </a:r>
            <a:endParaRPr sz="3400"/>
          </a:p>
        </p:txBody>
      </p:sp>
      <p:sp>
        <p:nvSpPr>
          <p:cNvPr id="10" name="object 10"/>
          <p:cNvSpPr txBox="1"/>
          <p:nvPr/>
        </p:nvSpPr>
        <p:spPr>
          <a:xfrm>
            <a:off x="1114771" y="1340370"/>
            <a:ext cx="7990205" cy="20675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260350" indent="-292100">
              <a:lnSpc>
                <a:spcPct val="100000"/>
              </a:lnSpc>
              <a:buClr>
                <a:srgbClr val="8D1515"/>
              </a:buClr>
              <a:buSzPct val="145000"/>
              <a:buChar char="•"/>
              <a:tabLst>
                <a:tab pos="304165" algn="l"/>
                <a:tab pos="304800" algn="l"/>
              </a:tabLst>
            </a:pPr>
            <a:r>
              <a:rPr dirty="0" sz="2000" spc="20">
                <a:latin typeface="Arial"/>
                <a:cs typeface="Arial"/>
              </a:rPr>
              <a:t>In </a:t>
            </a:r>
            <a:r>
              <a:rPr dirty="0" sz="2000" spc="-15">
                <a:latin typeface="Arial"/>
                <a:cs typeface="Arial"/>
              </a:rPr>
              <a:t>addition </a:t>
            </a:r>
            <a:r>
              <a:rPr dirty="0" sz="2000" spc="20">
                <a:latin typeface="Arial"/>
                <a:cs typeface="Arial"/>
              </a:rPr>
              <a:t>to </a:t>
            </a:r>
            <a:r>
              <a:rPr dirty="0" sz="2000" spc="5">
                <a:latin typeface="Arial"/>
                <a:cs typeface="Arial"/>
              </a:rPr>
              <a:t>the </a:t>
            </a:r>
            <a:r>
              <a:rPr dirty="0" sz="2000" spc="-25">
                <a:latin typeface="Arial"/>
                <a:cs typeface="Arial"/>
              </a:rPr>
              <a:t>SA- </a:t>
            </a:r>
            <a:r>
              <a:rPr dirty="0" sz="2000" spc="-15">
                <a:latin typeface="Arial"/>
                <a:cs typeface="Arial"/>
              </a:rPr>
              <a:t>node, </a:t>
            </a:r>
            <a:r>
              <a:rPr dirty="0" sz="2000" spc="-90">
                <a:latin typeface="Arial"/>
                <a:cs typeface="Arial"/>
              </a:rPr>
              <a:t>AV- </a:t>
            </a:r>
            <a:r>
              <a:rPr dirty="0" sz="2000" spc="-15">
                <a:latin typeface="Arial"/>
                <a:cs typeface="Arial"/>
              </a:rPr>
              <a:t>node, </a:t>
            </a:r>
            <a:r>
              <a:rPr dirty="0" sz="2000" spc="-30">
                <a:latin typeface="Arial"/>
                <a:cs typeface="Arial"/>
              </a:rPr>
              <a:t>His </a:t>
            </a:r>
            <a:r>
              <a:rPr dirty="0" sz="2000" spc="-20">
                <a:latin typeface="Arial"/>
                <a:cs typeface="Arial"/>
              </a:rPr>
              <a:t>bundle </a:t>
            </a:r>
            <a:r>
              <a:rPr dirty="0" sz="2000">
                <a:latin typeface="Arial"/>
                <a:cs typeface="Arial"/>
              </a:rPr>
              <a:t>&amp; </a:t>
            </a:r>
            <a:r>
              <a:rPr dirty="0" sz="2000" spc="-20">
                <a:latin typeface="Arial"/>
                <a:cs typeface="Arial"/>
              </a:rPr>
              <a:t>Purkinje </a:t>
            </a:r>
            <a:r>
              <a:rPr dirty="0" sz="2000" spc="-5">
                <a:latin typeface="Arial"/>
                <a:cs typeface="Arial"/>
              </a:rPr>
              <a:t>fibers  </a:t>
            </a:r>
            <a:r>
              <a:rPr dirty="0" sz="2000" spc="-10">
                <a:latin typeface="Arial"/>
                <a:cs typeface="Arial"/>
              </a:rPr>
              <a:t>have </a:t>
            </a:r>
            <a:r>
              <a:rPr dirty="0" sz="2000" spc="-15">
                <a:latin typeface="Arial"/>
                <a:cs typeface="Arial"/>
              </a:rPr>
              <a:t>intrinsic </a:t>
            </a:r>
            <a:r>
              <a:rPr dirty="0" sz="2000">
                <a:latin typeface="Arial"/>
                <a:cs typeface="Arial"/>
              </a:rPr>
              <a:t>automaticity &amp; </a:t>
            </a:r>
            <a:r>
              <a:rPr dirty="0" sz="2000" spc="-20">
                <a:latin typeface="Arial"/>
                <a:cs typeface="Arial"/>
              </a:rPr>
              <a:t>ability </a:t>
            </a:r>
            <a:r>
              <a:rPr dirty="0" sz="2000" spc="20">
                <a:latin typeface="Arial"/>
                <a:cs typeface="Arial"/>
              </a:rPr>
              <a:t>to </a:t>
            </a:r>
            <a:r>
              <a:rPr dirty="0" sz="2000" spc="-5">
                <a:latin typeface="Arial"/>
                <a:cs typeface="Arial"/>
              </a:rPr>
              <a:t>set </a:t>
            </a:r>
            <a:r>
              <a:rPr dirty="0" sz="2000">
                <a:latin typeface="Arial"/>
                <a:cs typeface="Arial"/>
              </a:rPr>
              <a:t>a </a:t>
            </a:r>
            <a:r>
              <a:rPr dirty="0" sz="2000" spc="-10">
                <a:latin typeface="Arial"/>
                <a:cs typeface="Arial"/>
              </a:rPr>
              <a:t>pace. </a:t>
            </a:r>
            <a:r>
              <a:rPr dirty="0" sz="2000" spc="-15">
                <a:latin typeface="Arial"/>
                <a:cs typeface="Arial"/>
              </a:rPr>
              <a:t>They </a:t>
            </a:r>
            <a:r>
              <a:rPr dirty="0" sz="2000" spc="5">
                <a:latin typeface="Arial"/>
                <a:cs typeface="Arial"/>
              </a:rPr>
              <a:t>are </a:t>
            </a:r>
            <a:r>
              <a:rPr dirty="0" sz="2000" spc="-20">
                <a:latin typeface="Arial"/>
                <a:cs typeface="Arial"/>
              </a:rPr>
              <a:t>called  </a:t>
            </a:r>
            <a:r>
              <a:rPr dirty="0" sz="2000" b="1">
                <a:latin typeface="Arial"/>
                <a:cs typeface="Arial"/>
              </a:rPr>
              <a:t>latent</a:t>
            </a:r>
            <a:r>
              <a:rPr dirty="0" sz="2000" spc="-10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Pacemakers.</a:t>
            </a:r>
            <a:endParaRPr sz="2000">
              <a:latin typeface="Arial"/>
              <a:cs typeface="Arial"/>
            </a:endParaRPr>
          </a:p>
          <a:p>
            <a:pPr marL="304800" marR="5080" indent="-292100">
              <a:lnSpc>
                <a:spcPct val="100000"/>
              </a:lnSpc>
              <a:spcBef>
                <a:spcPts val="1800"/>
              </a:spcBef>
              <a:buClr>
                <a:srgbClr val="8D1515"/>
              </a:buClr>
              <a:buSzPct val="145000"/>
              <a:buFont typeface="Arial"/>
              <a:buChar char="•"/>
              <a:tabLst>
                <a:tab pos="304165" algn="l"/>
                <a:tab pos="304800" algn="l"/>
              </a:tabLst>
            </a:pPr>
            <a:r>
              <a:rPr dirty="0" sz="2000" spc="-10" b="1">
                <a:latin typeface="Arial"/>
                <a:cs typeface="Arial"/>
              </a:rPr>
              <a:t>Latent Pacemakers </a:t>
            </a:r>
            <a:r>
              <a:rPr dirty="0" sz="2000" spc="5">
                <a:latin typeface="Arial"/>
                <a:cs typeface="Arial"/>
              </a:rPr>
              <a:t>are </a:t>
            </a:r>
            <a:r>
              <a:rPr dirty="0" sz="2000" spc="-10">
                <a:latin typeface="Arial"/>
                <a:cs typeface="Arial"/>
              </a:rPr>
              <a:t>normally </a:t>
            </a:r>
            <a:r>
              <a:rPr dirty="0" sz="2000" spc="-5">
                <a:latin typeface="Arial"/>
                <a:cs typeface="Arial"/>
              </a:rPr>
              <a:t>suppressed </a:t>
            </a:r>
            <a:r>
              <a:rPr dirty="0" sz="2000">
                <a:latin typeface="Arial"/>
                <a:cs typeface="Arial"/>
              </a:rPr>
              <a:t>&amp; </a:t>
            </a:r>
            <a:r>
              <a:rPr dirty="0" sz="2000" spc="-5">
                <a:latin typeface="Arial"/>
                <a:cs typeface="Arial"/>
              </a:rPr>
              <a:t>function </a:t>
            </a:r>
            <a:r>
              <a:rPr dirty="0" sz="2000" spc="-20">
                <a:latin typeface="Arial"/>
                <a:cs typeface="Arial"/>
              </a:rPr>
              <a:t>only </a:t>
            </a:r>
            <a:r>
              <a:rPr dirty="0" sz="2000" spc="-25">
                <a:latin typeface="Arial"/>
                <a:cs typeface="Arial"/>
              </a:rPr>
              <a:t>if </a:t>
            </a:r>
            <a:r>
              <a:rPr dirty="0" sz="2000" spc="5">
                <a:latin typeface="Arial"/>
                <a:cs typeface="Arial"/>
              </a:rPr>
              <a:t>the  </a:t>
            </a:r>
            <a:r>
              <a:rPr dirty="0" sz="2000" spc="-25">
                <a:latin typeface="Arial"/>
                <a:cs typeface="Arial"/>
              </a:rPr>
              <a:t>SA- </a:t>
            </a:r>
            <a:r>
              <a:rPr dirty="0" sz="2000" spc="-15">
                <a:latin typeface="Arial"/>
                <a:cs typeface="Arial"/>
              </a:rPr>
              <a:t>node </a:t>
            </a:r>
            <a:r>
              <a:rPr dirty="0" sz="2000" spc="-25">
                <a:latin typeface="Arial"/>
                <a:cs typeface="Arial"/>
              </a:rPr>
              <a:t>is </a:t>
            </a:r>
            <a:r>
              <a:rPr dirty="0" sz="2000" spc="-10">
                <a:latin typeface="Arial"/>
                <a:cs typeface="Arial"/>
              </a:rPr>
              <a:t>damaged, or </a:t>
            </a:r>
            <a:r>
              <a:rPr dirty="0" sz="2000" spc="-5">
                <a:latin typeface="Arial"/>
                <a:cs typeface="Arial"/>
              </a:rPr>
              <a:t>its </a:t>
            </a:r>
            <a:r>
              <a:rPr dirty="0" sz="2000" spc="-15">
                <a:latin typeface="Arial"/>
                <a:cs typeface="Arial"/>
              </a:rPr>
              <a:t>impulse </a:t>
            </a:r>
            <a:r>
              <a:rPr dirty="0" sz="2000" spc="-25">
                <a:latin typeface="Arial"/>
                <a:cs typeface="Arial"/>
              </a:rPr>
              <a:t>is </a:t>
            </a:r>
            <a:r>
              <a:rPr dirty="0" sz="2000" spc="-15">
                <a:latin typeface="Arial"/>
                <a:cs typeface="Arial"/>
              </a:rPr>
              <a:t>blocked, </a:t>
            </a:r>
            <a:r>
              <a:rPr dirty="0" sz="2000" spc="-10">
                <a:latin typeface="Arial"/>
                <a:cs typeface="Arial"/>
              </a:rPr>
              <a:t>or </a:t>
            </a:r>
            <a:r>
              <a:rPr dirty="0" sz="2000" spc="-25">
                <a:latin typeface="Arial"/>
                <a:cs typeface="Arial"/>
              </a:rPr>
              <a:t>if </a:t>
            </a:r>
            <a:r>
              <a:rPr dirty="0" sz="2000" spc="5">
                <a:latin typeface="Arial"/>
                <a:cs typeface="Arial"/>
              </a:rPr>
              <a:t>the </a:t>
            </a:r>
            <a:r>
              <a:rPr dirty="0" sz="2000" spc="10">
                <a:latin typeface="Arial"/>
                <a:cs typeface="Arial"/>
              </a:rPr>
              <a:t>rate </a:t>
            </a:r>
            <a:r>
              <a:rPr dirty="0" sz="2000" spc="-10">
                <a:latin typeface="Arial"/>
                <a:cs typeface="Arial"/>
              </a:rPr>
              <a:t>of firing  of </a:t>
            </a:r>
            <a:r>
              <a:rPr dirty="0" sz="2000" spc="5">
                <a:latin typeface="Arial"/>
                <a:cs typeface="Arial"/>
              </a:rPr>
              <a:t>the </a:t>
            </a:r>
            <a:r>
              <a:rPr dirty="0" sz="2000" spc="-10">
                <a:latin typeface="Arial"/>
                <a:cs typeface="Arial"/>
              </a:rPr>
              <a:t>latent </a:t>
            </a:r>
            <a:r>
              <a:rPr dirty="0" sz="2000" spc="-5">
                <a:latin typeface="Arial"/>
                <a:cs typeface="Arial"/>
              </a:rPr>
              <a:t>pacemakers</a:t>
            </a:r>
            <a:r>
              <a:rPr dirty="0" sz="2000" spc="-60">
                <a:latin typeface="Arial"/>
                <a:cs typeface="Arial"/>
              </a:rPr>
              <a:t> </a:t>
            </a:r>
            <a:r>
              <a:rPr dirty="0" sz="2000" spc="-10">
                <a:latin typeface="Arial"/>
                <a:cs typeface="Arial"/>
              </a:rPr>
              <a:t>increases.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14771" y="3626370"/>
            <a:ext cx="4526915" cy="86995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indent="-292100">
              <a:lnSpc>
                <a:spcPct val="100000"/>
              </a:lnSpc>
              <a:buClr>
                <a:srgbClr val="8D1515"/>
              </a:buClr>
              <a:buSzPct val="145000"/>
              <a:buChar char="•"/>
              <a:tabLst>
                <a:tab pos="304165" algn="l"/>
                <a:tab pos="304800" algn="l"/>
              </a:tabLst>
            </a:pPr>
            <a:r>
              <a:rPr dirty="0" sz="2000" spc="-90">
                <a:latin typeface="Arial"/>
                <a:cs typeface="Arial"/>
              </a:rPr>
              <a:t>AV- </a:t>
            </a:r>
            <a:r>
              <a:rPr dirty="0" sz="2000" spc="-15">
                <a:latin typeface="Arial"/>
                <a:cs typeface="Arial"/>
              </a:rPr>
              <a:t>node </a:t>
            </a:r>
            <a:r>
              <a:rPr dirty="0" sz="2000" spc="-10">
                <a:latin typeface="Arial"/>
                <a:cs typeface="Arial"/>
              </a:rPr>
              <a:t>discharges at 40 –60</a:t>
            </a:r>
            <a:r>
              <a:rPr dirty="0" sz="2000" spc="170">
                <a:latin typeface="Arial"/>
                <a:cs typeface="Arial"/>
              </a:rPr>
              <a:t> </a:t>
            </a:r>
            <a:r>
              <a:rPr dirty="0" sz="2000" spc="-5">
                <a:latin typeface="Arial"/>
                <a:cs typeface="Arial"/>
              </a:rPr>
              <a:t>b/min.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dirty="0" sz="2900">
                <a:solidFill>
                  <a:srgbClr val="8D1515"/>
                </a:solidFill>
                <a:latin typeface="Arial"/>
                <a:cs typeface="Arial"/>
              </a:rPr>
              <a:t>•</a:t>
            </a:r>
            <a:endParaRPr sz="2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406867" y="4159770"/>
            <a:ext cx="7569200" cy="6197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dirty="0" sz="2000" spc="20">
                <a:latin typeface="Arial"/>
                <a:cs typeface="Arial"/>
              </a:rPr>
              <a:t>If </a:t>
            </a:r>
            <a:r>
              <a:rPr dirty="0" sz="2000">
                <a:latin typeface="Arial"/>
                <a:cs typeface="Arial"/>
              </a:rPr>
              <a:t>both </a:t>
            </a:r>
            <a:r>
              <a:rPr dirty="0" sz="2000" spc="-10">
                <a:latin typeface="Arial"/>
                <a:cs typeface="Arial"/>
              </a:rPr>
              <a:t>damaged </a:t>
            </a:r>
            <a:r>
              <a:rPr dirty="0" sz="2000">
                <a:latin typeface="Arial"/>
                <a:cs typeface="Arial"/>
              </a:rPr>
              <a:t>then </a:t>
            </a:r>
            <a:r>
              <a:rPr dirty="0" sz="2000" spc="-20">
                <a:latin typeface="Arial"/>
                <a:cs typeface="Arial"/>
              </a:rPr>
              <a:t>bundle </a:t>
            </a:r>
            <a:r>
              <a:rPr dirty="0" sz="2000" spc="-10">
                <a:latin typeface="Arial"/>
                <a:cs typeface="Arial"/>
              </a:rPr>
              <a:t>of </a:t>
            </a:r>
            <a:r>
              <a:rPr dirty="0" sz="2000" spc="-30">
                <a:latin typeface="Arial"/>
                <a:cs typeface="Arial"/>
              </a:rPr>
              <a:t>His </a:t>
            </a:r>
            <a:r>
              <a:rPr dirty="0" sz="2000" spc="-10">
                <a:latin typeface="Arial"/>
                <a:cs typeface="Arial"/>
              </a:rPr>
              <a:t>or </a:t>
            </a:r>
            <a:r>
              <a:rPr dirty="0" sz="2000" spc="-20">
                <a:latin typeface="Arial"/>
                <a:cs typeface="Arial"/>
              </a:rPr>
              <a:t>Purkinje </a:t>
            </a:r>
            <a:r>
              <a:rPr dirty="0" sz="2000" spc="-5">
                <a:latin typeface="Arial"/>
                <a:cs typeface="Arial"/>
              </a:rPr>
              <a:t>fibers </a:t>
            </a:r>
            <a:r>
              <a:rPr dirty="0" sz="2000">
                <a:latin typeface="Arial"/>
                <a:cs typeface="Arial"/>
              </a:rPr>
              <a:t>fires </a:t>
            </a:r>
            <a:r>
              <a:rPr dirty="0" sz="2000" spc="-10">
                <a:latin typeface="Arial"/>
                <a:cs typeface="Arial"/>
              </a:rPr>
              <a:t>at 20- </a:t>
            </a:r>
            <a:r>
              <a:rPr dirty="0" sz="2000" spc="-15">
                <a:latin typeface="Arial"/>
                <a:cs typeface="Arial"/>
              </a:rPr>
              <a:t>40  </a:t>
            </a:r>
            <a:r>
              <a:rPr dirty="0" sz="2000">
                <a:latin typeface="Arial"/>
                <a:cs typeface="Arial"/>
              </a:rPr>
              <a:t>beats/min.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14771" y="4997958"/>
            <a:ext cx="7243445" cy="145796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304800" marR="5080" indent="-292100">
              <a:lnSpc>
                <a:spcPct val="100000"/>
              </a:lnSpc>
              <a:buClr>
                <a:srgbClr val="8D1515"/>
              </a:buClr>
              <a:buSzPct val="145000"/>
              <a:buChar char="•"/>
              <a:tabLst>
                <a:tab pos="304165" algn="l"/>
                <a:tab pos="304800" algn="l"/>
              </a:tabLst>
            </a:pPr>
            <a:r>
              <a:rPr dirty="0" sz="2000" spc="-5">
                <a:latin typeface="Arial"/>
                <a:cs typeface="Arial"/>
              </a:rPr>
              <a:t>Sometimes atrial </a:t>
            </a:r>
            <a:r>
              <a:rPr dirty="0" sz="2000" spc="-10">
                <a:latin typeface="Arial"/>
                <a:cs typeface="Arial"/>
              </a:rPr>
              <a:t>or ventricular fiber </a:t>
            </a:r>
            <a:r>
              <a:rPr dirty="0" sz="2000" spc="-25">
                <a:latin typeface="Arial"/>
                <a:cs typeface="Arial"/>
              </a:rPr>
              <a:t>is </a:t>
            </a:r>
            <a:r>
              <a:rPr dirty="0" sz="2000" spc="-15">
                <a:latin typeface="Arial"/>
                <a:cs typeface="Arial"/>
              </a:rPr>
              <a:t>excessively excitable </a:t>
            </a:r>
            <a:r>
              <a:rPr dirty="0" sz="2000">
                <a:latin typeface="Arial"/>
                <a:cs typeface="Arial"/>
              </a:rPr>
              <a:t>&amp;  </a:t>
            </a:r>
            <a:r>
              <a:rPr dirty="0" sz="2000" spc="-5">
                <a:latin typeface="Arial"/>
                <a:cs typeface="Arial"/>
              </a:rPr>
              <a:t>become</a:t>
            </a:r>
            <a:r>
              <a:rPr dirty="0" sz="2000" spc="-20">
                <a:latin typeface="Arial"/>
                <a:cs typeface="Arial"/>
              </a:rPr>
              <a:t> </a:t>
            </a:r>
            <a:r>
              <a:rPr dirty="0" sz="2000" spc="-15">
                <a:latin typeface="Arial"/>
                <a:cs typeface="Arial"/>
              </a:rPr>
              <a:t>pacemaker.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8D1515"/>
              </a:buClr>
              <a:buFont typeface="Arial"/>
              <a:buChar char="•"/>
            </a:pPr>
            <a:endParaRPr sz="1550">
              <a:latin typeface="Times New Roman"/>
              <a:cs typeface="Times New Roman"/>
            </a:endParaRPr>
          </a:p>
          <a:p>
            <a:pPr marL="304800" marR="134620" indent="-292100">
              <a:lnSpc>
                <a:spcPct val="100000"/>
              </a:lnSpc>
              <a:buClr>
                <a:srgbClr val="8D1515"/>
              </a:buClr>
              <a:buSzPct val="145000"/>
              <a:buChar char="•"/>
              <a:tabLst>
                <a:tab pos="304165" algn="l"/>
                <a:tab pos="304800" algn="l"/>
              </a:tabLst>
            </a:pPr>
            <a:r>
              <a:rPr dirty="0" sz="2000">
                <a:latin typeface="Arial"/>
                <a:cs typeface="Arial"/>
              </a:rPr>
              <a:t>A </a:t>
            </a:r>
            <a:r>
              <a:rPr dirty="0" sz="2000" spc="-5">
                <a:latin typeface="Arial"/>
                <a:cs typeface="Arial"/>
              </a:rPr>
              <a:t>pacemaker </a:t>
            </a:r>
            <a:r>
              <a:rPr dirty="0" sz="2000" spc="-15">
                <a:latin typeface="Arial"/>
                <a:cs typeface="Arial"/>
              </a:rPr>
              <a:t>elsewhere </a:t>
            </a:r>
            <a:r>
              <a:rPr dirty="0" sz="2000">
                <a:latin typeface="Arial"/>
                <a:cs typeface="Arial"/>
              </a:rPr>
              <a:t>than </a:t>
            </a:r>
            <a:r>
              <a:rPr dirty="0" sz="2000" spc="5">
                <a:latin typeface="Arial"/>
                <a:cs typeface="Arial"/>
              </a:rPr>
              <a:t>the </a:t>
            </a:r>
            <a:r>
              <a:rPr dirty="0" sz="2000" spc="-25">
                <a:latin typeface="Arial"/>
                <a:cs typeface="Arial"/>
              </a:rPr>
              <a:t>SA- </a:t>
            </a:r>
            <a:r>
              <a:rPr dirty="0" sz="2000" spc="-15">
                <a:latin typeface="Arial"/>
                <a:cs typeface="Arial"/>
              </a:rPr>
              <a:t>node </a:t>
            </a:r>
            <a:r>
              <a:rPr dirty="0" sz="2000" spc="-25">
                <a:latin typeface="Arial"/>
                <a:cs typeface="Arial"/>
              </a:rPr>
              <a:t>is </a:t>
            </a:r>
            <a:r>
              <a:rPr dirty="0" sz="2000" spc="-20">
                <a:latin typeface="Arial"/>
                <a:cs typeface="Arial"/>
              </a:rPr>
              <a:t>called </a:t>
            </a:r>
            <a:r>
              <a:rPr dirty="0" sz="2000" spc="-5" b="1">
                <a:latin typeface="Arial"/>
                <a:cs typeface="Arial"/>
              </a:rPr>
              <a:t>Ectopic  </a:t>
            </a:r>
            <a:r>
              <a:rPr dirty="0" sz="2000" spc="-20" b="1">
                <a:latin typeface="Arial"/>
                <a:cs typeface="Arial"/>
              </a:rPr>
              <a:t>Pacemaker.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912100" y="25400"/>
            <a:ext cx="1206500" cy="546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41910">
              <a:lnSpc>
                <a:spcPts val="1350"/>
              </a:lnSpc>
            </a:pPr>
            <a:fld id="{81D60167-4931-47E6-BA6A-407CBD079E47}" type="slidenum">
              <a:rPr dirty="0"/>
              <a:t>8</a:t>
            </a:fld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2017-03-15T08:22:08Z</dcterms:created>
  <dcterms:modified xsi:type="dcterms:W3CDTF">2017-03-15T08:22:08Z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2017-03-15T00:00:00Z</vt:filetime>
  </property>
</Properties>
</file>