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06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06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06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06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06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19100" y="431800"/>
            <a:ext cx="8305800" cy="548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1686417"/>
            <a:ext cx="7767319" cy="81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500" y="3193288"/>
            <a:ext cx="5614670" cy="1718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12140" y="6669120"/>
            <a:ext cx="305244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206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jp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jpg"/><Relationship Id="rId7" Type="http://schemas.openxmlformats.org/officeDocument/2006/relationships/image" Target="../media/image1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Relationship Id="rId8" Type="http://schemas.openxmlformats.org/officeDocument/2006/relationships/image" Target="../media/image19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6.png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png"/><Relationship Id="rId6" Type="http://schemas.openxmlformats.org/officeDocument/2006/relationships/image" Target="../media/image200.png"/><Relationship Id="rId7" Type="http://schemas.openxmlformats.org/officeDocument/2006/relationships/image" Target="../media/image201.png"/><Relationship Id="rId8" Type="http://schemas.openxmlformats.org/officeDocument/2006/relationships/image" Target="../media/image20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9" Type="http://schemas.openxmlformats.org/officeDocument/2006/relationships/image" Target="../media/image235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5.png"/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image" Target="../media/image25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6.png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ng"/><Relationship Id="rId6" Type="http://schemas.openxmlformats.org/officeDocument/2006/relationships/image" Target="../media/image260.png"/><Relationship Id="rId7" Type="http://schemas.openxmlformats.org/officeDocument/2006/relationships/image" Target="../media/image261.png"/><Relationship Id="rId8" Type="http://schemas.openxmlformats.org/officeDocument/2006/relationships/image" Target="../media/image262.png"/><Relationship Id="rId9" Type="http://schemas.openxmlformats.org/officeDocument/2006/relationships/image" Target="../media/image26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jpg"/><Relationship Id="rId5" Type="http://schemas.openxmlformats.org/officeDocument/2006/relationships/image" Target="../media/image26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8.jpg"/><Relationship Id="rId3" Type="http://schemas.openxmlformats.org/officeDocument/2006/relationships/image" Target="../media/image26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431800"/>
            <a:ext cx="8305800" cy="311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4492" y="1696059"/>
            <a:ext cx="3472179" cy="317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0">
                <a:solidFill>
                  <a:srgbClr val="002060"/>
                </a:solidFill>
                <a:latin typeface="Cooper Black"/>
                <a:cs typeface="Cooper Black"/>
              </a:rPr>
              <a:t>Cardiovascular</a:t>
            </a:r>
            <a:r>
              <a:rPr dirty="0" spc="-265" b="0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pc="5" b="0">
                <a:solidFill>
                  <a:srgbClr val="002060"/>
                </a:solidFill>
                <a:latin typeface="Cooper Black"/>
                <a:cs typeface="Cooper Black"/>
              </a:rPr>
              <a:t>Physiology</a:t>
            </a:r>
          </a:p>
        </p:txBody>
      </p:sp>
      <p:sp>
        <p:nvSpPr>
          <p:cNvPr id="7" name="object 7"/>
          <p:cNvSpPr/>
          <p:nvPr/>
        </p:nvSpPr>
        <p:spPr>
          <a:xfrm>
            <a:off x="457200" y="1625600"/>
            <a:ext cx="3771900" cy="55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700" y="2565400"/>
            <a:ext cx="5308600" cy="120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4492" y="2722077"/>
            <a:ext cx="4498975" cy="135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4400" spc="15">
                <a:solidFill>
                  <a:srgbClr val="C00000"/>
                </a:solidFill>
                <a:latin typeface="Cooper Black"/>
                <a:cs typeface="Cooper Black"/>
              </a:rPr>
              <a:t>Heart </a:t>
            </a:r>
            <a:r>
              <a:rPr dirty="0" sz="4400">
                <a:solidFill>
                  <a:srgbClr val="C00000"/>
                </a:solidFill>
                <a:latin typeface="Cooper Black"/>
                <a:cs typeface="Cooper Black"/>
              </a:rPr>
              <a:t>Sounds</a:t>
            </a:r>
            <a:r>
              <a:rPr dirty="0" sz="4400" spc="-140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4400">
                <a:solidFill>
                  <a:srgbClr val="C00000"/>
                </a:solidFill>
                <a:latin typeface="Cooper Black"/>
                <a:cs typeface="Cooper Black"/>
              </a:rPr>
              <a:t>&amp;  </a:t>
            </a:r>
            <a:r>
              <a:rPr dirty="0" sz="4400" spc="10">
                <a:solidFill>
                  <a:srgbClr val="C00000"/>
                </a:solidFill>
                <a:latin typeface="Cooper Black"/>
                <a:cs typeface="Cooper Black"/>
              </a:rPr>
              <a:t>Murmurs</a:t>
            </a:r>
            <a:endParaRPr sz="4400">
              <a:latin typeface="Cooper Black"/>
              <a:cs typeface="Cooper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6700" y="3238500"/>
            <a:ext cx="3365500" cy="120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40325" y="4919916"/>
            <a:ext cx="3556000" cy="146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0">
                <a:solidFill>
                  <a:srgbClr val="292400"/>
                </a:solidFill>
                <a:latin typeface="Cooper Black"/>
                <a:cs typeface="Cooper Black"/>
              </a:rPr>
              <a:t>Dr. </a:t>
            </a:r>
            <a:r>
              <a:rPr dirty="0" sz="1800" spc="10">
                <a:solidFill>
                  <a:srgbClr val="292400"/>
                </a:solidFill>
                <a:latin typeface="Cooper Black"/>
                <a:cs typeface="Cooper Black"/>
              </a:rPr>
              <a:t>Abeer </a:t>
            </a:r>
            <a:r>
              <a:rPr dirty="0" sz="1800" spc="5">
                <a:solidFill>
                  <a:srgbClr val="292400"/>
                </a:solidFill>
                <a:latin typeface="Cooper Black"/>
                <a:cs typeface="Cooper Black"/>
              </a:rPr>
              <a:t>A.</a:t>
            </a:r>
            <a:r>
              <a:rPr dirty="0" sz="1800" spc="-140">
                <a:solidFill>
                  <a:srgbClr val="292400"/>
                </a:solidFill>
                <a:latin typeface="Cooper Black"/>
                <a:cs typeface="Cooper Black"/>
              </a:rPr>
              <a:t> </a:t>
            </a:r>
            <a:r>
              <a:rPr dirty="0" sz="1800" spc="10">
                <a:solidFill>
                  <a:srgbClr val="292400"/>
                </a:solidFill>
                <a:latin typeface="Cooper Black"/>
                <a:cs typeface="Cooper Black"/>
              </a:rPr>
              <a:t>Al-Masri</a:t>
            </a:r>
            <a:endParaRPr sz="18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 spc="-10">
                <a:solidFill>
                  <a:srgbClr val="292400"/>
                </a:solidFill>
                <a:latin typeface="Calibri"/>
                <a:cs typeface="Calibri"/>
              </a:rPr>
              <a:t>MBBS, MSc,</a:t>
            </a:r>
            <a:r>
              <a:rPr dirty="0" sz="1800" spc="30">
                <a:solidFill>
                  <a:srgbClr val="29240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292400"/>
                </a:solidFill>
                <a:latin typeface="Calibri"/>
                <a:cs typeface="Calibri"/>
              </a:rPr>
              <a:t>PhD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0">
                <a:solidFill>
                  <a:srgbClr val="292400"/>
                </a:solidFill>
                <a:latin typeface="Calibri"/>
                <a:cs typeface="Calibri"/>
              </a:rPr>
              <a:t>Associate</a:t>
            </a:r>
            <a:r>
              <a:rPr dirty="0" sz="1800" spc="-70">
                <a:solidFill>
                  <a:srgbClr val="2924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92400"/>
                </a:solidFill>
                <a:latin typeface="Calibri"/>
                <a:cs typeface="Calibri"/>
              </a:rPr>
              <a:t>Professor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160"/>
              </a:spcBef>
            </a:pPr>
            <a:r>
              <a:rPr dirty="0" sz="1800" spc="-15">
                <a:solidFill>
                  <a:srgbClr val="292400"/>
                </a:solidFill>
                <a:latin typeface="Calibri"/>
                <a:cs typeface="Calibri"/>
              </a:rPr>
              <a:t>Consultant </a:t>
            </a:r>
            <a:r>
              <a:rPr dirty="0" sz="1800" spc="-5">
                <a:solidFill>
                  <a:srgbClr val="292400"/>
                </a:solidFill>
                <a:latin typeface="Calibri"/>
                <a:cs typeface="Calibri"/>
              </a:rPr>
              <a:t>Cardiovascular </a:t>
            </a:r>
            <a:r>
              <a:rPr dirty="0" sz="1800" spc="-30">
                <a:solidFill>
                  <a:srgbClr val="292400"/>
                </a:solidFill>
                <a:latin typeface="Calibri"/>
                <a:cs typeface="Calibri"/>
              </a:rPr>
              <a:t>Physiologist  </a:t>
            </a:r>
            <a:r>
              <a:rPr dirty="0" sz="1800" spc="-5">
                <a:solidFill>
                  <a:srgbClr val="292400"/>
                </a:solidFill>
                <a:latin typeface="Calibri"/>
                <a:cs typeface="Calibri"/>
              </a:rPr>
              <a:t>Faculty </a:t>
            </a:r>
            <a:r>
              <a:rPr dirty="0" sz="1800" spc="-25">
                <a:solidFill>
                  <a:srgbClr val="292400"/>
                </a:solidFill>
                <a:latin typeface="Calibri"/>
                <a:cs typeface="Calibri"/>
              </a:rPr>
              <a:t>of </a:t>
            </a:r>
            <a:r>
              <a:rPr dirty="0" sz="1800" spc="-15">
                <a:solidFill>
                  <a:srgbClr val="292400"/>
                </a:solidFill>
                <a:latin typeface="Calibri"/>
                <a:cs typeface="Calibri"/>
              </a:rPr>
              <a:t>Medicine,</a:t>
            </a:r>
            <a:r>
              <a:rPr dirty="0" sz="1800" spc="125">
                <a:solidFill>
                  <a:srgbClr val="29240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292400"/>
                </a:solidFill>
                <a:latin typeface="Calibri"/>
                <a:cs typeface="Calibri"/>
              </a:rPr>
              <a:t>KSU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30800" y="2044700"/>
            <a:ext cx="3530600" cy="276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45300" y="508000"/>
            <a:ext cx="18415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787400"/>
            <a:ext cx="10033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9900" y="1346200"/>
            <a:ext cx="82042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0850" y="1327150"/>
            <a:ext cx="8242300" cy="2438400"/>
          </a:xfrm>
          <a:custGeom>
            <a:avLst/>
            <a:gdLst/>
            <a:ahLst/>
            <a:cxnLst/>
            <a:rect l="l" t="t" r="r" b="b"/>
            <a:pathLst>
              <a:path w="8242300" h="2438400">
                <a:moveTo>
                  <a:pt x="0" y="0"/>
                </a:moveTo>
                <a:lnTo>
                  <a:pt x="8242304" y="0"/>
                </a:lnTo>
                <a:lnTo>
                  <a:pt x="8242304" y="2438401"/>
                </a:lnTo>
                <a:lnTo>
                  <a:pt x="0" y="243840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E86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3908" y="3964343"/>
            <a:ext cx="177800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3908" y="4751743"/>
            <a:ext cx="177800" cy="17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3908" y="5170843"/>
            <a:ext cx="177800" cy="177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3908" y="5589940"/>
            <a:ext cx="177800" cy="17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3908" y="5996340"/>
            <a:ext cx="177800" cy="17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95704" y="3822082"/>
            <a:ext cx="6862445" cy="2419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2400">
                <a:latin typeface="Calibri"/>
                <a:cs typeface="Calibri"/>
              </a:rPr>
              <a:t>Recorded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during</a:t>
            </a:r>
            <a:r>
              <a:rPr dirty="0" sz="2400" spc="-17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‘rapid </a:t>
            </a:r>
            <a:r>
              <a:rPr dirty="0" sz="2400" spc="30">
                <a:latin typeface="Calibri"/>
                <a:cs typeface="Calibri"/>
              </a:rPr>
              <a:t>filling’</a:t>
            </a:r>
            <a:r>
              <a:rPr dirty="0" sz="2400" spc="-2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phase,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due</a:t>
            </a:r>
            <a:r>
              <a:rPr dirty="0" sz="2400" spc="-1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rush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of 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41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into </a:t>
            </a:r>
            <a:r>
              <a:rPr dirty="0" sz="2400" spc="10">
                <a:latin typeface="Calibri"/>
                <a:cs typeface="Calibri"/>
              </a:rPr>
              <a:t>the </a:t>
            </a:r>
            <a:r>
              <a:rPr dirty="0" sz="2400" spc="5">
                <a:latin typeface="Calibri"/>
                <a:cs typeface="Calibri"/>
              </a:rPr>
              <a:t>ventricle.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latin typeface="Calibri"/>
                <a:cs typeface="Calibri"/>
              </a:rPr>
              <a:t>Duration </a:t>
            </a:r>
            <a:r>
              <a:rPr dirty="0" sz="2400">
                <a:latin typeface="Symbol"/>
                <a:cs typeface="Symbol"/>
              </a:rPr>
              <a:t>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Calibri"/>
                <a:cs typeface="Calibri"/>
              </a:rPr>
              <a:t>0.05</a:t>
            </a:r>
            <a:r>
              <a:rPr dirty="0" sz="2400" spc="-229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sec.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 spc="-5">
                <a:latin typeface="Calibri"/>
                <a:cs typeface="Calibri"/>
              </a:rPr>
              <a:t>S3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is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usually</a:t>
            </a:r>
            <a:r>
              <a:rPr dirty="0" sz="2400" spc="-14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not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audible</a:t>
            </a:r>
            <a:r>
              <a:rPr dirty="0" sz="2400" spc="-1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..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(very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low</a:t>
            </a:r>
            <a:r>
              <a:rPr dirty="0" sz="2400" spc="-17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pitch)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latin typeface="Calibri"/>
                <a:cs typeface="Calibri"/>
              </a:rPr>
              <a:t>?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 spc="25">
                <a:latin typeface="Calibri"/>
                <a:cs typeface="Calibri"/>
              </a:rPr>
              <a:t>in</a:t>
            </a:r>
            <a:r>
              <a:rPr dirty="0" sz="2400" spc="-14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children.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400" spc="-15">
                <a:latin typeface="Calibri"/>
                <a:cs typeface="Calibri"/>
              </a:rPr>
              <a:t>Best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 spc="-25">
                <a:latin typeface="Calibri"/>
                <a:cs typeface="Calibri"/>
              </a:rPr>
              <a:t>at </a:t>
            </a:r>
            <a:r>
              <a:rPr dirty="0" sz="2400" spc="-5">
                <a:latin typeface="Calibri"/>
                <a:cs typeface="Calibri"/>
              </a:rPr>
              <a:t>Mitral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area.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58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10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097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452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850900"/>
            <a:ext cx="1003300" cy="44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400" y="1485900"/>
            <a:ext cx="83058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7350" y="1466850"/>
            <a:ext cx="8343900" cy="2552700"/>
          </a:xfrm>
          <a:custGeom>
            <a:avLst/>
            <a:gdLst/>
            <a:ahLst/>
            <a:cxnLst/>
            <a:rect l="l" t="t" r="r" b="b"/>
            <a:pathLst>
              <a:path w="8343900" h="2552700">
                <a:moveTo>
                  <a:pt x="0" y="0"/>
                </a:moveTo>
                <a:lnTo>
                  <a:pt x="8343904" y="0"/>
                </a:lnTo>
                <a:lnTo>
                  <a:pt x="8343904" y="2552701"/>
                </a:lnTo>
                <a:lnTo>
                  <a:pt x="0" y="255270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E86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8846" y="4116196"/>
            <a:ext cx="5579110" cy="2162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0" indent="-368300">
              <a:lnSpc>
                <a:spcPct val="100000"/>
              </a:lnSpc>
              <a:buClr>
                <a:srgbClr val="002776"/>
              </a:buClr>
              <a:buSzPct val="95833"/>
              <a:buFont typeface="Arial"/>
              <a:buChar char="§"/>
              <a:tabLst>
                <a:tab pos="380365" algn="l"/>
                <a:tab pos="381000" algn="l"/>
              </a:tabLst>
            </a:pPr>
            <a:r>
              <a:rPr dirty="0" sz="2400">
                <a:latin typeface="Calibri"/>
                <a:cs typeface="Calibri"/>
              </a:rPr>
              <a:t>Recorded </a:t>
            </a:r>
            <a:r>
              <a:rPr dirty="0" sz="2400" spc="15">
                <a:latin typeface="Calibri"/>
                <a:cs typeface="Calibri"/>
              </a:rPr>
              <a:t>during </a:t>
            </a:r>
            <a:r>
              <a:rPr dirty="0" sz="2400" spc="-30">
                <a:latin typeface="Calibri"/>
                <a:cs typeface="Calibri"/>
              </a:rPr>
              <a:t>‘atrial</a:t>
            </a:r>
            <a:r>
              <a:rPr dirty="0" sz="2400" spc="-22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systole.’</a:t>
            </a:r>
            <a:endParaRPr sz="2400">
              <a:latin typeface="Calibri"/>
              <a:cs typeface="Calibri"/>
            </a:endParaRPr>
          </a:p>
          <a:p>
            <a:pPr marL="381000" indent="-368300">
              <a:lnSpc>
                <a:spcPct val="100000"/>
              </a:lnSpc>
              <a:spcBef>
                <a:spcPts val="720"/>
              </a:spcBef>
              <a:buClr>
                <a:srgbClr val="002776"/>
              </a:buClr>
              <a:buSzPct val="95833"/>
              <a:buFont typeface="Arial"/>
              <a:buChar char="§"/>
              <a:tabLst>
                <a:tab pos="380365" algn="l"/>
                <a:tab pos="381000" algn="l"/>
              </a:tabLst>
            </a:pPr>
            <a:r>
              <a:rPr dirty="0" sz="2400">
                <a:latin typeface="Calibri"/>
                <a:cs typeface="Calibri"/>
              </a:rPr>
              <a:t>Duration </a:t>
            </a:r>
            <a:r>
              <a:rPr dirty="0" sz="2400">
                <a:latin typeface="Symbol"/>
                <a:cs typeface="Symbol"/>
              </a:rPr>
              <a:t>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Calibri"/>
                <a:cs typeface="Calibri"/>
              </a:rPr>
              <a:t>0.04</a:t>
            </a:r>
            <a:r>
              <a:rPr dirty="0" sz="2400" spc="-229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sec.</a:t>
            </a:r>
            <a:endParaRPr sz="2400">
              <a:latin typeface="Calibri"/>
              <a:cs typeface="Calibri"/>
            </a:endParaRPr>
          </a:p>
          <a:p>
            <a:pPr marL="381000" indent="-368300">
              <a:lnSpc>
                <a:spcPct val="100000"/>
              </a:lnSpc>
              <a:spcBef>
                <a:spcPts val="520"/>
              </a:spcBef>
              <a:buClr>
                <a:srgbClr val="002776"/>
              </a:buClr>
              <a:buSzPct val="95833"/>
              <a:buFont typeface="Arial"/>
              <a:buChar char="§"/>
              <a:tabLst>
                <a:tab pos="380365" algn="l"/>
                <a:tab pos="381000" algn="l"/>
              </a:tabLst>
            </a:pPr>
            <a:r>
              <a:rPr dirty="0" sz="2400" spc="-5">
                <a:latin typeface="Calibri"/>
                <a:cs typeface="Calibri"/>
              </a:rPr>
              <a:t>S4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is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usually</a:t>
            </a:r>
            <a:r>
              <a:rPr dirty="0" sz="2400" spc="-14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not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audible</a:t>
            </a:r>
            <a:r>
              <a:rPr dirty="0" sz="2400" spc="-1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..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(very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low</a:t>
            </a:r>
            <a:r>
              <a:rPr dirty="0" sz="2400" spc="-16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pitch)</a:t>
            </a:r>
            <a:endParaRPr sz="2400">
              <a:latin typeface="Calibri"/>
              <a:cs typeface="Calibri"/>
            </a:endParaRPr>
          </a:p>
          <a:p>
            <a:pPr marL="381000" indent="-368300">
              <a:lnSpc>
                <a:spcPct val="100000"/>
              </a:lnSpc>
              <a:spcBef>
                <a:spcPts val="620"/>
              </a:spcBef>
              <a:buClr>
                <a:srgbClr val="002776"/>
              </a:buClr>
              <a:buSzPct val="95833"/>
              <a:buFont typeface="Arial"/>
              <a:buChar char="§"/>
              <a:tabLst>
                <a:tab pos="380365" algn="l"/>
                <a:tab pos="381000" algn="l"/>
              </a:tabLst>
            </a:pPr>
            <a:r>
              <a:rPr dirty="0" sz="2400">
                <a:latin typeface="Calibri"/>
                <a:cs typeface="Calibri"/>
              </a:rPr>
              <a:t>?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 spc="25">
                <a:latin typeface="Calibri"/>
                <a:cs typeface="Calibri"/>
              </a:rPr>
              <a:t>in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elderly.</a:t>
            </a:r>
            <a:endParaRPr sz="2400">
              <a:latin typeface="Calibri"/>
              <a:cs typeface="Calibri"/>
            </a:endParaRPr>
          </a:p>
          <a:p>
            <a:pPr marL="381000" indent="-368300">
              <a:lnSpc>
                <a:spcPct val="100000"/>
              </a:lnSpc>
              <a:spcBef>
                <a:spcPts val="620"/>
              </a:spcBef>
              <a:buClr>
                <a:srgbClr val="002776"/>
              </a:buClr>
              <a:buSzPct val="95833"/>
              <a:buFont typeface="Arial"/>
              <a:buChar char="§"/>
              <a:tabLst>
                <a:tab pos="380365" algn="l"/>
                <a:tab pos="381000" algn="l"/>
              </a:tabLst>
            </a:pPr>
            <a:r>
              <a:rPr dirty="0" sz="2400" spc="-15">
                <a:latin typeface="Calibri"/>
                <a:cs typeface="Calibri"/>
              </a:rPr>
              <a:t>Best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 spc="-25">
                <a:latin typeface="Calibri"/>
                <a:cs typeface="Calibri"/>
              </a:rPr>
              <a:t>at </a:t>
            </a:r>
            <a:r>
              <a:rPr dirty="0" sz="2400" spc="-5">
                <a:latin typeface="Calibri"/>
                <a:cs typeface="Calibri"/>
              </a:rPr>
              <a:t>Mitral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area.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87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542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40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1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19750" y="14922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90600"/>
            <a:ext cx="75057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9000" y="1714500"/>
            <a:ext cx="74803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222" rIns="0" bIns="0" rtlCol="0" vert="horz">
            <a:spAutoFit/>
          </a:bodyPr>
          <a:lstStyle/>
          <a:p>
            <a:pPr marL="408940">
              <a:lnSpc>
                <a:spcPct val="100000"/>
              </a:lnSpc>
            </a:pPr>
            <a:r>
              <a:rPr dirty="0" sz="3200" spc="-10"/>
              <a:t>Important </a:t>
            </a:r>
            <a:r>
              <a:rPr dirty="0" sz="3200" spc="-15"/>
              <a:t>for </a:t>
            </a:r>
            <a:r>
              <a:rPr dirty="0" sz="3200" spc="-5"/>
              <a:t>diagnosis </a:t>
            </a:r>
            <a:r>
              <a:rPr dirty="0" sz="3200" spc="-15"/>
              <a:t>of heart</a:t>
            </a:r>
            <a:r>
              <a:rPr dirty="0" sz="3200" spc="70"/>
              <a:t> </a:t>
            </a:r>
            <a:r>
              <a:rPr dirty="0" sz="3200" spc="-15"/>
              <a:t>murmurs.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854200" y="2946400"/>
            <a:ext cx="5384800" cy="850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22400" y="2946400"/>
            <a:ext cx="863600" cy="86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16100" y="3949700"/>
            <a:ext cx="53848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2400" y="3975100"/>
            <a:ext cx="863600" cy="86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16100" y="5016500"/>
            <a:ext cx="5384800" cy="86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25839" y="3121278"/>
            <a:ext cx="4631055" cy="2585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9370" marR="5080">
              <a:lnSpc>
                <a:spcPts val="2000"/>
              </a:lnSpc>
            </a:pP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Abnormal </a:t>
            </a:r>
            <a:r>
              <a:rPr dirty="0" sz="1800" spc="-5" b="1">
                <a:solidFill>
                  <a:srgbClr val="002060"/>
                </a:solidFill>
                <a:latin typeface="Verdana"/>
                <a:cs typeface="Verdana"/>
              </a:rPr>
              <a:t>extra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heart </a:t>
            </a:r>
            <a:r>
              <a:rPr dirty="0" sz="1800" spc="10" b="1">
                <a:solidFill>
                  <a:srgbClr val="002060"/>
                </a:solidFill>
                <a:latin typeface="Verdana"/>
                <a:cs typeface="Verdana"/>
              </a:rPr>
              <a:t>sounds</a:t>
            </a:r>
            <a:r>
              <a:rPr dirty="0" sz="1800" spc="-114" b="1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heard  </a:t>
            </a:r>
            <a:r>
              <a:rPr dirty="0" sz="1800" spc="5" b="1">
                <a:solidFill>
                  <a:srgbClr val="002060"/>
                </a:solidFill>
                <a:latin typeface="Verdana"/>
                <a:cs typeface="Verdana"/>
              </a:rPr>
              <a:t>during </a:t>
            </a:r>
            <a:r>
              <a:rPr dirty="0" sz="1800" spc="-5" b="1">
                <a:solidFill>
                  <a:srgbClr val="002060"/>
                </a:solidFill>
                <a:latin typeface="Verdana"/>
                <a:cs typeface="Verdana"/>
              </a:rPr>
              <a:t>the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heart </a:t>
            </a:r>
            <a:r>
              <a:rPr dirty="0" sz="1800" spc="5" b="1">
                <a:solidFill>
                  <a:srgbClr val="002060"/>
                </a:solidFill>
                <a:latin typeface="Verdana"/>
                <a:cs typeface="Verdana"/>
              </a:rPr>
              <a:t>beat</a:t>
            </a:r>
            <a:r>
              <a:rPr dirty="0" sz="1800" spc="-190" b="1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dirty="0" sz="1800" spc="10" b="1">
                <a:solidFill>
                  <a:srgbClr val="002060"/>
                </a:solidFill>
                <a:latin typeface="Verdana"/>
                <a:cs typeface="Verdana"/>
              </a:rPr>
              <a:t>cycle.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L="12065" marR="52069" indent="4445">
              <a:lnSpc>
                <a:spcPct val="90300"/>
              </a:lnSpc>
              <a:spcBef>
                <a:spcPts val="1135"/>
              </a:spcBef>
            </a:pPr>
            <a:r>
              <a:rPr dirty="0" sz="1800" spc="5" b="1">
                <a:solidFill>
                  <a:srgbClr val="002060"/>
                </a:solidFill>
                <a:latin typeface="Verdana"/>
                <a:cs typeface="Verdana"/>
              </a:rPr>
              <a:t>Produced </a:t>
            </a:r>
            <a:r>
              <a:rPr dirty="0" sz="1800" spc="20" b="1">
                <a:solidFill>
                  <a:srgbClr val="002060"/>
                </a:solidFill>
                <a:latin typeface="Verdana"/>
                <a:cs typeface="Verdana"/>
              </a:rPr>
              <a:t>by </a:t>
            </a:r>
            <a:r>
              <a:rPr dirty="0" sz="1800" spc="5" b="1">
                <a:solidFill>
                  <a:srgbClr val="002060"/>
                </a:solidFill>
                <a:latin typeface="Verdana"/>
                <a:cs typeface="Verdana"/>
              </a:rPr>
              <a:t>turbulence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(abnormal  patterns) </a:t>
            </a:r>
            <a:r>
              <a:rPr dirty="0" sz="1800" spc="-20" b="1">
                <a:solidFill>
                  <a:srgbClr val="002060"/>
                </a:solidFill>
                <a:latin typeface="Verdana"/>
                <a:cs typeface="Verdana"/>
              </a:rPr>
              <a:t>of </a:t>
            </a:r>
            <a:r>
              <a:rPr dirty="0" sz="1800" spc="-15" b="1">
                <a:solidFill>
                  <a:srgbClr val="002060"/>
                </a:solidFill>
                <a:latin typeface="Verdana"/>
                <a:cs typeface="Verdana"/>
              </a:rPr>
              <a:t>blood </a:t>
            </a:r>
            <a:r>
              <a:rPr dirty="0" sz="1800" spc="-10" b="1">
                <a:solidFill>
                  <a:srgbClr val="002060"/>
                </a:solidFill>
                <a:latin typeface="Verdana"/>
                <a:cs typeface="Verdana"/>
              </a:rPr>
              <a:t>flow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through </a:t>
            </a:r>
            <a:r>
              <a:rPr dirty="0" sz="1800" spc="-5" b="1">
                <a:solidFill>
                  <a:srgbClr val="002060"/>
                </a:solidFill>
                <a:latin typeface="Verdana"/>
                <a:cs typeface="Verdana"/>
              </a:rPr>
              <a:t>the 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heart &amp; </a:t>
            </a:r>
            <a:r>
              <a:rPr dirty="0" sz="1800" spc="-15" b="1">
                <a:solidFill>
                  <a:srgbClr val="002060"/>
                </a:solidFill>
                <a:latin typeface="Verdana"/>
                <a:cs typeface="Verdana"/>
              </a:rPr>
              <a:t>its</a:t>
            </a:r>
            <a:r>
              <a:rPr dirty="0" sz="1800" spc="-50" b="1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dirty="0" sz="1800" spc="5" b="1">
                <a:solidFill>
                  <a:srgbClr val="002060"/>
                </a:solidFill>
                <a:latin typeface="Verdana"/>
                <a:cs typeface="Verdana"/>
              </a:rPr>
              <a:t>valves.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L="305435" marR="338455">
              <a:lnSpc>
                <a:spcPts val="2000"/>
              </a:lnSpc>
              <a:spcBef>
                <a:spcPts val="1215"/>
              </a:spcBef>
            </a:pP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Murmurs are </a:t>
            </a:r>
            <a:r>
              <a:rPr dirty="0" sz="1800" spc="-5" b="1">
                <a:solidFill>
                  <a:srgbClr val="002060"/>
                </a:solidFill>
                <a:latin typeface="Verdana"/>
                <a:cs typeface="Verdana"/>
              </a:rPr>
              <a:t>longer than </a:t>
            </a:r>
            <a:r>
              <a:rPr dirty="0" sz="1800" b="1">
                <a:solidFill>
                  <a:srgbClr val="002060"/>
                </a:solidFill>
                <a:latin typeface="Verdana"/>
                <a:cs typeface="Verdana"/>
              </a:rPr>
              <a:t>heart  </a:t>
            </a:r>
            <a:r>
              <a:rPr dirty="0" sz="1800" spc="15" b="1">
                <a:solidFill>
                  <a:srgbClr val="002060"/>
                </a:solidFill>
                <a:latin typeface="Verdana"/>
                <a:cs typeface="Verdana"/>
              </a:rPr>
              <a:t>sounds.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2400" y="5016500"/>
            <a:ext cx="863600" cy="86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838200"/>
            <a:ext cx="5651500" cy="9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780" y="2084997"/>
            <a:ext cx="2625090" cy="304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dirty="0" sz="1600" spc="535" b="0">
                <a:solidFill>
                  <a:srgbClr val="5A160B"/>
                </a:solidFill>
                <a:latin typeface="Arial"/>
                <a:cs typeface="Arial"/>
              </a:rPr>
              <a:t>q	</a:t>
            </a:r>
            <a:r>
              <a:rPr dirty="0" spc="-40" b="1">
                <a:latin typeface="Arial Black"/>
                <a:cs typeface="Arial Black"/>
              </a:rPr>
              <a:t>Valves</a:t>
            </a:r>
            <a:r>
              <a:rPr dirty="0" spc="60" b="1">
                <a:latin typeface="Arial Black"/>
                <a:cs typeface="Arial Black"/>
              </a:rPr>
              <a:t> </a:t>
            </a:r>
            <a:r>
              <a:rPr dirty="0" spc="-30" b="1">
                <a:latin typeface="Arial Black"/>
                <a:cs typeface="Arial Black"/>
              </a:rPr>
              <a:t>closing: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80" y="2542197"/>
            <a:ext cx="7590790" cy="317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0600" indent="-355600">
              <a:lnSpc>
                <a:spcPts val="2620"/>
              </a:lnSpc>
              <a:buClr>
                <a:srgbClr val="5A160B"/>
              </a:buClr>
              <a:buSzPct val="81818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>
                <a:latin typeface="Calibri"/>
                <a:cs typeface="Calibri"/>
              </a:rPr>
              <a:t>Atrio-ventricular =</a:t>
            </a:r>
            <a:r>
              <a:rPr dirty="0" sz="2200" spc="-29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(S1)</a:t>
            </a:r>
            <a:endParaRPr sz="2200">
              <a:latin typeface="Calibri"/>
              <a:cs typeface="Calibri"/>
            </a:endParaRPr>
          </a:p>
          <a:p>
            <a:pPr marL="990600" indent="-355600">
              <a:lnSpc>
                <a:spcPts val="2620"/>
              </a:lnSpc>
              <a:buClr>
                <a:srgbClr val="5A160B"/>
              </a:buClr>
              <a:buSzPct val="81818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spc="15">
                <a:latin typeface="Calibri"/>
                <a:cs typeface="Calibri"/>
              </a:rPr>
              <a:t>Semilunar </a:t>
            </a:r>
            <a:r>
              <a:rPr dirty="0" sz="2200">
                <a:latin typeface="Calibri"/>
                <a:cs typeface="Calibri"/>
              </a:rPr>
              <a:t>=</a:t>
            </a:r>
            <a:r>
              <a:rPr dirty="0" sz="2200" spc="-25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(S2)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  <a:tabLst>
                <a:tab pos="545465" algn="l"/>
              </a:tabLst>
            </a:pPr>
            <a:r>
              <a:rPr dirty="0" sz="1600" spc="535">
                <a:solidFill>
                  <a:srgbClr val="5A160B"/>
                </a:solidFill>
                <a:latin typeface="Arial"/>
                <a:cs typeface="Arial"/>
              </a:rPr>
              <a:t>q	</a:t>
            </a:r>
            <a:r>
              <a:rPr dirty="0" sz="2000" spc="-20" b="1">
                <a:latin typeface="Arial Black"/>
                <a:cs typeface="Arial Black"/>
              </a:rPr>
              <a:t>Increased </a:t>
            </a:r>
            <a:r>
              <a:rPr dirty="0" sz="2000" spc="-10" b="1">
                <a:latin typeface="Arial Black"/>
                <a:cs typeface="Arial Black"/>
              </a:rPr>
              <a:t>intra-cardiac </a:t>
            </a:r>
            <a:r>
              <a:rPr dirty="0" sz="2000" spc="-20" b="1">
                <a:latin typeface="Arial Black"/>
                <a:cs typeface="Arial Black"/>
              </a:rPr>
              <a:t>hemodynamics</a:t>
            </a:r>
            <a:r>
              <a:rPr dirty="0" sz="2000" spc="605" b="1">
                <a:latin typeface="Arial Black"/>
                <a:cs typeface="Arial Black"/>
              </a:rPr>
              <a:t> </a:t>
            </a:r>
            <a:r>
              <a:rPr dirty="0" sz="2000" spc="5" b="1">
                <a:latin typeface="Arial Black"/>
                <a:cs typeface="Arial Black"/>
              </a:rPr>
              <a:t>(Murmurs):</a:t>
            </a:r>
            <a:endParaRPr sz="2000">
              <a:latin typeface="Arial Black"/>
              <a:cs typeface="Arial Black"/>
            </a:endParaRPr>
          </a:p>
          <a:p>
            <a:pPr marL="546100">
              <a:lnSpc>
                <a:spcPct val="100000"/>
              </a:lnSpc>
              <a:spcBef>
                <a:spcPts val="1100"/>
              </a:spcBef>
              <a:tabLst>
                <a:tab pos="989965" algn="l"/>
              </a:tabLst>
            </a:pPr>
            <a:r>
              <a:rPr dirty="0" sz="1800" spc="600">
                <a:solidFill>
                  <a:srgbClr val="5A160B"/>
                </a:solidFill>
                <a:latin typeface="Arial"/>
                <a:cs typeface="Arial"/>
              </a:rPr>
              <a:t>q	</a:t>
            </a:r>
            <a:r>
              <a:rPr dirty="0" sz="2200" spc="15">
                <a:latin typeface="Calibri"/>
                <a:cs typeface="Calibri"/>
              </a:rPr>
              <a:t>Blood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striking</a:t>
            </a:r>
            <a:r>
              <a:rPr dirty="0" sz="2200" spc="-1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left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ventricle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=</a:t>
            </a:r>
            <a:r>
              <a:rPr dirty="0" sz="2200" spc="-5">
                <a:latin typeface="Calibri"/>
                <a:cs typeface="Calibri"/>
              </a:rPr>
              <a:t> (S3,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S4)</a:t>
            </a:r>
            <a:endParaRPr sz="2200">
              <a:latin typeface="Calibri"/>
              <a:cs typeface="Calibri"/>
            </a:endParaRPr>
          </a:p>
          <a:p>
            <a:pPr marL="546100">
              <a:lnSpc>
                <a:spcPct val="100000"/>
              </a:lnSpc>
              <a:spcBef>
                <a:spcPts val="1260"/>
              </a:spcBef>
              <a:tabLst>
                <a:tab pos="989965" algn="l"/>
              </a:tabLst>
            </a:pPr>
            <a:r>
              <a:rPr dirty="0" sz="1800" spc="600">
                <a:solidFill>
                  <a:srgbClr val="5A160B"/>
                </a:solidFill>
                <a:latin typeface="Arial"/>
                <a:cs typeface="Arial"/>
              </a:rPr>
              <a:t>q	</a:t>
            </a:r>
            <a:r>
              <a:rPr dirty="0" sz="2200" spc="15">
                <a:latin typeface="Calibri"/>
                <a:cs typeface="Calibri"/>
              </a:rPr>
              <a:t>Increased</a:t>
            </a:r>
            <a:r>
              <a:rPr dirty="0" sz="2200" spc="-16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flow</a:t>
            </a:r>
            <a:r>
              <a:rPr dirty="0" sz="2200" spc="-17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across</a:t>
            </a:r>
            <a:r>
              <a:rPr dirty="0" sz="2200" spc="-165">
                <a:latin typeface="Calibri"/>
                <a:cs typeface="Calibri"/>
              </a:rPr>
              <a:t> </a:t>
            </a:r>
            <a:r>
              <a:rPr dirty="0" sz="2200" spc="30" u="sng">
                <a:latin typeface="Calibri"/>
                <a:cs typeface="Calibri"/>
              </a:rPr>
              <a:t>normal</a:t>
            </a:r>
            <a:r>
              <a:rPr dirty="0" sz="2200" spc="-210" u="sng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valves.</a:t>
            </a:r>
            <a:endParaRPr sz="2200">
              <a:latin typeface="Calibri"/>
              <a:cs typeface="Calibri"/>
            </a:endParaRPr>
          </a:p>
          <a:p>
            <a:pPr marL="546100">
              <a:lnSpc>
                <a:spcPct val="100000"/>
              </a:lnSpc>
              <a:spcBef>
                <a:spcPts val="1160"/>
              </a:spcBef>
              <a:tabLst>
                <a:tab pos="989965" algn="l"/>
              </a:tabLst>
            </a:pPr>
            <a:r>
              <a:rPr dirty="0" sz="1800" spc="600">
                <a:solidFill>
                  <a:srgbClr val="5A160B"/>
                </a:solidFill>
                <a:latin typeface="Arial"/>
                <a:cs typeface="Arial"/>
              </a:rPr>
              <a:t>q	</a:t>
            </a:r>
            <a:r>
              <a:rPr dirty="0" sz="2200" spc="10">
                <a:latin typeface="Calibri"/>
                <a:cs typeface="Calibri"/>
              </a:rPr>
              <a:t>Turbulent</a:t>
            </a:r>
            <a:r>
              <a:rPr dirty="0" sz="2200" spc="-24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flow</a:t>
            </a:r>
            <a:r>
              <a:rPr dirty="0" sz="2200" spc="-18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through</a:t>
            </a:r>
            <a:r>
              <a:rPr dirty="0" sz="2200" spc="-1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an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20" u="sng">
                <a:latin typeface="Calibri"/>
                <a:cs typeface="Calibri"/>
              </a:rPr>
              <a:t>abnormal</a:t>
            </a:r>
            <a:r>
              <a:rPr dirty="0" sz="2200" spc="20">
                <a:latin typeface="Calibri"/>
                <a:cs typeface="Calibri"/>
              </a:rPr>
              <a:t>valve.</a:t>
            </a:r>
            <a:endParaRPr sz="2200">
              <a:latin typeface="Calibri"/>
              <a:cs typeface="Calibri"/>
            </a:endParaRPr>
          </a:p>
          <a:p>
            <a:pPr marL="546100">
              <a:lnSpc>
                <a:spcPct val="100000"/>
              </a:lnSpc>
              <a:spcBef>
                <a:spcPts val="1260"/>
              </a:spcBef>
              <a:tabLst>
                <a:tab pos="989965" algn="l"/>
              </a:tabLst>
            </a:pPr>
            <a:r>
              <a:rPr dirty="0" sz="1800" spc="600">
                <a:solidFill>
                  <a:srgbClr val="5A160B"/>
                </a:solidFill>
                <a:latin typeface="Arial"/>
                <a:cs typeface="Arial"/>
              </a:rPr>
              <a:t>q	</a:t>
            </a:r>
            <a:r>
              <a:rPr dirty="0" sz="2200" spc="10">
                <a:latin typeface="Calibri"/>
                <a:cs typeface="Calibri"/>
              </a:rPr>
              <a:t>Turbulent</a:t>
            </a:r>
            <a:r>
              <a:rPr dirty="0" sz="2200" spc="-25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flow</a:t>
            </a:r>
            <a:r>
              <a:rPr dirty="0" sz="2200" spc="-19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through</a:t>
            </a:r>
            <a:r>
              <a:rPr dirty="0" sz="2200" spc="-17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septal</a:t>
            </a:r>
            <a:r>
              <a:rPr dirty="0" sz="2200" spc="-1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defect.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250" y="739061"/>
            <a:ext cx="6543084" cy="389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5937" y="1221661"/>
            <a:ext cx="3328187" cy="30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2540000"/>
            <a:ext cx="387350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5980" y="2684780"/>
            <a:ext cx="3345815" cy="28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2600"/>
              </a:lnSpc>
            </a:pPr>
            <a:r>
              <a:rPr dirty="0" sz="2200" b="1">
                <a:latin typeface="Calibri"/>
                <a:cs typeface="Calibri"/>
              </a:rPr>
              <a:t>- </a:t>
            </a:r>
            <a:r>
              <a:rPr dirty="0" sz="2200" spc="-5" b="1">
                <a:latin typeface="Symbol"/>
                <a:cs typeface="Symbol"/>
              </a:rPr>
              <a:t></a:t>
            </a:r>
            <a:r>
              <a:rPr dirty="0" sz="2200" spc="-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Calibri"/>
                <a:cs typeface="Calibri"/>
              </a:rPr>
              <a:t>blood </a:t>
            </a:r>
            <a:r>
              <a:rPr dirty="0" sz="2200" spc="-10" b="1">
                <a:latin typeface="Calibri"/>
                <a:cs typeface="Calibri"/>
              </a:rPr>
              <a:t>flow </a:t>
            </a:r>
            <a:r>
              <a:rPr dirty="0" sz="2200" spc="5" b="1">
                <a:latin typeface="Calibri"/>
                <a:cs typeface="Calibri"/>
              </a:rPr>
              <a:t>across</a:t>
            </a:r>
            <a:r>
              <a:rPr dirty="0" sz="2200" spc="-195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normal  </a:t>
            </a:r>
            <a:r>
              <a:rPr dirty="0" sz="2200" spc="-15" b="1">
                <a:latin typeface="Calibri"/>
                <a:cs typeface="Calibri"/>
              </a:rPr>
              <a:t>valves: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900" spc="-10">
                <a:latin typeface="Calibri"/>
                <a:cs typeface="Calibri"/>
              </a:rPr>
              <a:t>e.g.</a:t>
            </a:r>
            <a:endParaRPr sz="19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520"/>
              </a:spcBef>
              <a:buClr>
                <a:srgbClr val="FE8637"/>
              </a:buClr>
              <a:buSzPct val="78947"/>
              <a:buChar char="-"/>
              <a:tabLst>
                <a:tab pos="278765" algn="l"/>
                <a:tab pos="279400" algn="l"/>
              </a:tabLst>
            </a:pPr>
            <a:r>
              <a:rPr dirty="0" sz="1900" spc="-5">
                <a:latin typeface="Calibri"/>
                <a:cs typeface="Calibri"/>
              </a:rPr>
              <a:t>Pregnancy</a:t>
            </a:r>
            <a:endParaRPr sz="19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20"/>
              </a:spcBef>
              <a:buClr>
                <a:srgbClr val="FE8637"/>
              </a:buClr>
              <a:buSzPct val="78947"/>
              <a:buChar char="-"/>
              <a:tabLst>
                <a:tab pos="278765" algn="l"/>
                <a:tab pos="279400" algn="l"/>
              </a:tabLst>
            </a:pPr>
            <a:r>
              <a:rPr dirty="0" sz="1900" spc="-5">
                <a:latin typeface="Calibri"/>
                <a:cs typeface="Calibri"/>
              </a:rPr>
              <a:t>Hyperthyroidism</a:t>
            </a:r>
            <a:endParaRPr sz="19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20"/>
              </a:spcBef>
              <a:buClr>
                <a:srgbClr val="FE8637"/>
              </a:buClr>
              <a:buSzPct val="78947"/>
              <a:buChar char="-"/>
              <a:tabLst>
                <a:tab pos="278765" algn="l"/>
                <a:tab pos="279400" algn="l"/>
              </a:tabLst>
            </a:pPr>
            <a:r>
              <a:rPr dirty="0" sz="1900" spc="-20">
                <a:latin typeface="Calibri"/>
                <a:cs typeface="Calibri"/>
              </a:rPr>
              <a:t>Anemia</a:t>
            </a:r>
            <a:endParaRPr sz="19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20"/>
              </a:spcBef>
              <a:buClr>
                <a:srgbClr val="FE8637"/>
              </a:buClr>
              <a:buSzPct val="78947"/>
              <a:buChar char="-"/>
              <a:tabLst>
                <a:tab pos="278765" algn="l"/>
                <a:tab pos="279400" algn="l"/>
              </a:tabLst>
            </a:pPr>
            <a:r>
              <a:rPr dirty="0" sz="1900" spc="-10">
                <a:latin typeface="Calibri"/>
                <a:cs typeface="Calibri"/>
              </a:rPr>
              <a:t>Fever</a:t>
            </a:r>
            <a:endParaRPr sz="19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20"/>
              </a:spcBef>
              <a:buClr>
                <a:srgbClr val="FE8637"/>
              </a:buClr>
              <a:buSzPct val="78947"/>
              <a:buChar char="-"/>
              <a:tabLst>
                <a:tab pos="278765" algn="l"/>
                <a:tab pos="279400" algn="l"/>
              </a:tabLst>
            </a:pPr>
            <a:r>
              <a:rPr dirty="0" sz="1900" spc="-15">
                <a:latin typeface="Calibri"/>
                <a:cs typeface="Calibri"/>
              </a:rPr>
              <a:t>Children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7100" y="2565400"/>
            <a:ext cx="3746500" cy="328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81892" y="2710015"/>
            <a:ext cx="3251200" cy="282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2230"/>
              </a:lnSpc>
            </a:pPr>
            <a:r>
              <a:rPr dirty="0" sz="2200" b="1">
                <a:latin typeface="Calibri"/>
                <a:cs typeface="Calibri"/>
              </a:rPr>
              <a:t>- </a:t>
            </a:r>
            <a:r>
              <a:rPr dirty="0" sz="2200" spc="-10" b="1">
                <a:latin typeface="Calibri"/>
                <a:cs typeface="Calibri"/>
              </a:rPr>
              <a:t>Turbulent flow</a:t>
            </a:r>
            <a:r>
              <a:rPr dirty="0" sz="2200" spc="-114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through</a:t>
            </a:r>
            <a:endParaRPr sz="2200">
              <a:latin typeface="Calibri"/>
              <a:cs typeface="Calibri"/>
            </a:endParaRPr>
          </a:p>
          <a:p>
            <a:pPr marL="241300" marR="717550">
              <a:lnSpc>
                <a:spcPts val="2300"/>
              </a:lnSpc>
              <a:spcBef>
                <a:spcPts val="240"/>
              </a:spcBef>
            </a:pPr>
            <a:r>
              <a:rPr dirty="0" sz="2200" spc="10" b="1">
                <a:latin typeface="Calibri"/>
                <a:cs typeface="Calibri"/>
              </a:rPr>
              <a:t>abnormal </a:t>
            </a:r>
            <a:r>
              <a:rPr dirty="0" sz="2200" spc="-20" b="1">
                <a:latin typeface="Calibri"/>
                <a:cs typeface="Calibri"/>
              </a:rPr>
              <a:t>valves,</a:t>
            </a:r>
            <a:r>
              <a:rPr dirty="0" sz="2200" spc="-165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or  </a:t>
            </a:r>
            <a:r>
              <a:rPr dirty="0" sz="2200" spc="10" b="1">
                <a:latin typeface="Calibri"/>
                <a:cs typeface="Calibri"/>
              </a:rPr>
              <a:t>septal</a:t>
            </a:r>
            <a:r>
              <a:rPr dirty="0" sz="2200" spc="-2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defect..</a:t>
            </a:r>
            <a:endParaRPr sz="220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  <a:spcBef>
                <a:spcPts val="640"/>
              </a:spcBef>
            </a:pPr>
            <a:r>
              <a:rPr dirty="0" sz="2200" b="1">
                <a:latin typeface="Calibri"/>
                <a:cs typeface="Calibri"/>
              </a:rPr>
              <a:t>?</a:t>
            </a:r>
            <a:r>
              <a:rPr dirty="0" sz="2200" spc="-8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Congenital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 spc="-15">
                <a:latin typeface="Calibri"/>
                <a:cs typeface="Calibri"/>
              </a:rPr>
              <a:t>e.g.</a:t>
            </a:r>
            <a:endParaRPr sz="2000">
              <a:latin typeface="Calibri"/>
              <a:cs typeface="Calibri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80000"/>
              <a:buChar char="-"/>
              <a:tabLst>
                <a:tab pos="278765" algn="l"/>
                <a:tab pos="279400" algn="l"/>
              </a:tabLst>
            </a:pPr>
            <a:r>
              <a:rPr dirty="0" sz="2000" spc="10">
                <a:latin typeface="Calibri"/>
                <a:cs typeface="Calibri"/>
              </a:rPr>
              <a:t>Tight valve</a:t>
            </a:r>
            <a:r>
              <a:rPr dirty="0" sz="2000" spc="-21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(stenosis)</a:t>
            </a:r>
            <a:endParaRPr sz="2000">
              <a:latin typeface="Calibri"/>
              <a:cs typeface="Calibri"/>
            </a:endParaRPr>
          </a:p>
          <a:p>
            <a:pPr marL="279400" marR="5080" indent="-2667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80000"/>
              <a:buChar char="-"/>
              <a:tabLst>
                <a:tab pos="278765" algn="l"/>
                <a:tab pos="279400" algn="l"/>
              </a:tabLst>
            </a:pPr>
            <a:r>
              <a:rPr dirty="0" sz="2000" spc="-5">
                <a:latin typeface="Calibri"/>
                <a:cs typeface="Calibri"/>
              </a:rPr>
              <a:t>Leaky </a:t>
            </a:r>
            <a:r>
              <a:rPr dirty="0" sz="2000" spc="10">
                <a:latin typeface="Calibri"/>
                <a:cs typeface="Calibri"/>
              </a:rPr>
              <a:t>valve (regurgitation</a:t>
            </a:r>
            <a:r>
              <a:rPr dirty="0" sz="2000" spc="-254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or  </a:t>
            </a:r>
            <a:r>
              <a:rPr dirty="0" sz="2000" spc="5">
                <a:latin typeface="Calibri"/>
                <a:cs typeface="Calibri"/>
              </a:rPr>
              <a:t>insufficiency)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800" y="1727200"/>
            <a:ext cx="4178300" cy="74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9900" y="1752600"/>
            <a:ext cx="4241800" cy="71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750" y="1797050"/>
            <a:ext cx="3962400" cy="533400"/>
          </a:xfrm>
          <a:custGeom>
            <a:avLst/>
            <a:gdLst/>
            <a:ahLst/>
            <a:cxnLst/>
            <a:rect l="l" t="t" r="r" b="b"/>
            <a:pathLst>
              <a:path w="3962400" h="533400">
                <a:moveTo>
                  <a:pt x="0" y="0"/>
                </a:moveTo>
                <a:lnTo>
                  <a:pt x="3962402" y="0"/>
                </a:lnTo>
                <a:lnTo>
                  <a:pt x="3962402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9750" y="1797050"/>
            <a:ext cx="3962400" cy="533400"/>
          </a:xfrm>
          <a:prstGeom prst="rect"/>
          <a:solidFill>
            <a:srgbClr val="F5CD2D"/>
          </a:solidFill>
        </p:spPr>
        <p:txBody>
          <a:bodyPr wrap="square" lIns="0" tIns="68580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540"/>
              </a:spcBef>
              <a:tabLst>
                <a:tab pos="594995" algn="l"/>
              </a:tabLst>
            </a:pPr>
            <a:r>
              <a:rPr dirty="0" spc="-20" b="1">
                <a:latin typeface="Arial Black"/>
                <a:cs typeface="Arial Black"/>
              </a:rPr>
              <a:t>1.	Physiological</a:t>
            </a:r>
            <a:r>
              <a:rPr dirty="0" spc="245" b="1">
                <a:latin typeface="Arial Black"/>
                <a:cs typeface="Arial Black"/>
              </a:rPr>
              <a:t> </a:t>
            </a:r>
            <a:r>
              <a:rPr dirty="0" b="1">
                <a:latin typeface="Arial Black"/>
                <a:cs typeface="Arial Black"/>
              </a:rPr>
              <a:t>Murmurs:</a:t>
            </a:r>
          </a:p>
        </p:txBody>
      </p:sp>
      <p:sp>
        <p:nvSpPr>
          <p:cNvPr id="12" name="object 12"/>
          <p:cNvSpPr/>
          <p:nvPr/>
        </p:nvSpPr>
        <p:spPr>
          <a:xfrm>
            <a:off x="4546600" y="1752600"/>
            <a:ext cx="4178300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84700" y="1778000"/>
            <a:ext cx="41148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54550" y="1822450"/>
            <a:ext cx="3962400" cy="508000"/>
          </a:xfrm>
          <a:custGeom>
            <a:avLst/>
            <a:gdLst/>
            <a:ahLst/>
            <a:cxnLst/>
            <a:rect l="l" t="t" r="r" b="b"/>
            <a:pathLst>
              <a:path w="3962400" h="508000">
                <a:moveTo>
                  <a:pt x="0" y="0"/>
                </a:moveTo>
                <a:lnTo>
                  <a:pt x="3962402" y="0"/>
                </a:lnTo>
                <a:lnTo>
                  <a:pt x="3962402" y="508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654550" y="1822450"/>
            <a:ext cx="3962400" cy="5080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67945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535"/>
              </a:spcBef>
              <a:tabLst>
                <a:tab pos="594995" algn="l"/>
              </a:tabLst>
            </a:pPr>
            <a:r>
              <a:rPr dirty="0" sz="2000" spc="-20" b="1">
                <a:latin typeface="Arial Black"/>
                <a:cs typeface="Arial Black"/>
              </a:rPr>
              <a:t>2.	Pathological</a:t>
            </a:r>
            <a:r>
              <a:rPr dirty="0" sz="2000" spc="120" b="1">
                <a:latin typeface="Arial Black"/>
                <a:cs typeface="Arial Black"/>
              </a:rPr>
              <a:t> </a:t>
            </a:r>
            <a:r>
              <a:rPr dirty="0" sz="2000" b="1">
                <a:latin typeface="Arial Black"/>
                <a:cs typeface="Arial Black"/>
              </a:rPr>
              <a:t>Murmurs: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0900" y="977900"/>
            <a:ext cx="74422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5303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0739" y="1772920"/>
            <a:ext cx="4645025" cy="3926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5" b="1">
                <a:latin typeface="Calibri"/>
                <a:cs typeface="Calibri"/>
              </a:rPr>
              <a:t>Timing </a:t>
            </a:r>
            <a:r>
              <a:rPr dirty="0" sz="2800" spc="-5" b="1">
                <a:latin typeface="Calibri"/>
                <a:cs typeface="Calibri"/>
              </a:rPr>
              <a:t>(systolic or</a:t>
            </a:r>
            <a:r>
              <a:rPr dirty="0" sz="2800" spc="-225" b="1">
                <a:latin typeface="Calibri"/>
                <a:cs typeface="Calibri"/>
              </a:rPr>
              <a:t> </a:t>
            </a:r>
            <a:r>
              <a:rPr dirty="0" sz="2800" spc="5" b="1">
                <a:latin typeface="Calibri"/>
                <a:cs typeface="Calibri"/>
              </a:rPr>
              <a:t>diastolic)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5327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-5" b="1">
                <a:latin typeface="Calibri"/>
                <a:cs typeface="Calibri"/>
              </a:rPr>
              <a:t>Shape</a:t>
            </a:r>
            <a:endParaRPr sz="2800">
              <a:latin typeface="Calibri"/>
              <a:cs typeface="Calibri"/>
            </a:endParaRPr>
          </a:p>
          <a:p>
            <a:pPr marL="12700" marR="2667635">
              <a:lnSpc>
                <a:spcPts val="4600"/>
              </a:lnSpc>
              <a:spcBef>
                <a:spcPts val="259"/>
              </a:spcBef>
              <a:tabLst>
                <a:tab pos="5327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5" b="1">
                <a:latin typeface="Calibri"/>
                <a:cs typeface="Calibri"/>
              </a:rPr>
              <a:t>Location  </a:t>
            </a: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800" spc="20" b="1">
                <a:latin typeface="Calibri"/>
                <a:cs typeface="Calibri"/>
              </a:rPr>
              <a:t>R</a:t>
            </a:r>
            <a:r>
              <a:rPr dirty="0" sz="2800" spc="15" b="1">
                <a:latin typeface="Calibri"/>
                <a:cs typeface="Calibri"/>
              </a:rPr>
              <a:t>a</a:t>
            </a:r>
            <a:r>
              <a:rPr dirty="0" sz="2800" spc="-5" b="1">
                <a:latin typeface="Calibri"/>
                <a:cs typeface="Calibri"/>
              </a:rPr>
              <a:t>d</a:t>
            </a:r>
            <a:r>
              <a:rPr dirty="0" sz="2800" spc="10" b="1">
                <a:latin typeface="Calibri"/>
                <a:cs typeface="Calibri"/>
              </a:rPr>
              <a:t>i</a:t>
            </a:r>
            <a:r>
              <a:rPr dirty="0" sz="2800" spc="15" b="1">
                <a:latin typeface="Calibri"/>
                <a:cs typeface="Calibri"/>
              </a:rPr>
              <a:t>a</a:t>
            </a:r>
            <a:r>
              <a:rPr dirty="0" sz="2800" spc="30" b="1">
                <a:latin typeface="Calibri"/>
                <a:cs typeface="Calibri"/>
              </a:rPr>
              <a:t>t</a:t>
            </a:r>
            <a:r>
              <a:rPr dirty="0" sz="2800" spc="10" b="1">
                <a:latin typeface="Calibri"/>
                <a:cs typeface="Calibri"/>
              </a:rPr>
              <a:t>i</a:t>
            </a:r>
            <a:r>
              <a:rPr dirty="0" sz="2800" spc="-10" b="1">
                <a:latin typeface="Calibri"/>
                <a:cs typeface="Calibri"/>
              </a:rPr>
              <a:t>o</a:t>
            </a:r>
            <a:r>
              <a:rPr dirty="0" sz="2800" b="1">
                <a:latin typeface="Calibri"/>
                <a:cs typeface="Calibri"/>
              </a:rPr>
              <a:t>n  </a:t>
            </a: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-5" b="1">
                <a:latin typeface="Calibri"/>
                <a:cs typeface="Calibri"/>
              </a:rPr>
              <a:t>Intensity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5327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10" b="1">
                <a:latin typeface="Calibri"/>
                <a:cs typeface="Calibri"/>
              </a:rPr>
              <a:t>Pitch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532765" algn="l"/>
              </a:tabLst>
            </a:pPr>
            <a:r>
              <a:rPr dirty="0" sz="2400" spc="8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800" spc="5" b="1">
                <a:latin typeface="Calibri"/>
                <a:cs typeface="Calibri"/>
              </a:rPr>
              <a:t>Quality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300" y="825500"/>
            <a:ext cx="23368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1541759"/>
            <a:ext cx="7165975" cy="755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dirty="0" sz="2400" spc="20"/>
              <a:t>Murmurs</a:t>
            </a:r>
            <a:r>
              <a:rPr dirty="0" sz="2400" spc="-210"/>
              <a:t> </a:t>
            </a:r>
            <a:r>
              <a:rPr dirty="0" sz="2400" spc="20"/>
              <a:t>are</a:t>
            </a:r>
            <a:r>
              <a:rPr dirty="0" sz="2400" spc="-65"/>
              <a:t> </a:t>
            </a:r>
            <a:r>
              <a:rPr dirty="0" sz="2400" spc="10"/>
              <a:t>described</a:t>
            </a:r>
            <a:r>
              <a:rPr dirty="0" sz="2400" spc="-140"/>
              <a:t> </a:t>
            </a:r>
            <a:r>
              <a:rPr dirty="0" sz="2400" spc="10"/>
              <a:t>according</a:t>
            </a:r>
            <a:r>
              <a:rPr dirty="0" sz="2400" spc="-195"/>
              <a:t> </a:t>
            </a:r>
            <a:r>
              <a:rPr dirty="0" sz="2400" spc="-20"/>
              <a:t>to</a:t>
            </a:r>
            <a:r>
              <a:rPr dirty="0" sz="2400" spc="-45"/>
              <a:t> </a:t>
            </a:r>
            <a:r>
              <a:rPr dirty="0" sz="2400" spc="-5"/>
              <a:t>their</a:t>
            </a:r>
            <a:r>
              <a:rPr dirty="0" sz="2400" spc="85"/>
              <a:t> </a:t>
            </a:r>
            <a:r>
              <a:rPr dirty="0" sz="2400" spc="5"/>
              <a:t>position</a:t>
            </a:r>
            <a:r>
              <a:rPr dirty="0" sz="2400" spc="-140"/>
              <a:t> </a:t>
            </a:r>
            <a:r>
              <a:rPr dirty="0" sz="2400" spc="5"/>
              <a:t>in</a:t>
            </a:r>
            <a:r>
              <a:rPr dirty="0" sz="2400" spc="-45"/>
              <a:t> </a:t>
            </a:r>
            <a:r>
              <a:rPr dirty="0" sz="2400" spc="-10"/>
              <a:t>the  </a:t>
            </a:r>
            <a:r>
              <a:rPr dirty="0" sz="2400" spc="10"/>
              <a:t>cardiac</a:t>
            </a:r>
            <a:r>
              <a:rPr dirty="0" sz="2400" spc="-240"/>
              <a:t> </a:t>
            </a:r>
            <a:r>
              <a:rPr dirty="0" sz="2400" spc="-10"/>
              <a:t>cycle: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16939" y="2357120"/>
            <a:ext cx="2007870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400" spc="5">
                <a:latin typeface="Calibri"/>
                <a:cs typeface="Calibri"/>
              </a:rPr>
              <a:t>Systolic.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400" spc="5">
                <a:latin typeface="Calibri"/>
                <a:cs typeface="Calibri"/>
              </a:rPr>
              <a:t>Diastolic.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400" spc="20">
                <a:latin typeface="Calibri"/>
                <a:cs typeface="Calibri"/>
              </a:rPr>
              <a:t>C</a:t>
            </a:r>
            <a:r>
              <a:rPr dirty="0" sz="2400" spc="30">
                <a:latin typeface="Calibri"/>
                <a:cs typeface="Calibri"/>
              </a:rPr>
              <a:t>o</a:t>
            </a:r>
            <a:r>
              <a:rPr dirty="0" sz="2400" spc="35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45">
                <a:latin typeface="Calibri"/>
                <a:cs typeface="Calibri"/>
              </a:rPr>
              <a:t>i</a:t>
            </a:r>
            <a:r>
              <a:rPr dirty="0" sz="2400" spc="35">
                <a:latin typeface="Calibri"/>
                <a:cs typeface="Calibri"/>
              </a:rPr>
              <a:t>nu</a:t>
            </a:r>
            <a:r>
              <a:rPr dirty="0" sz="2400" spc="30">
                <a:latin typeface="Calibri"/>
                <a:cs typeface="Calibri"/>
              </a:rPr>
              <a:t>o</a:t>
            </a:r>
            <a:r>
              <a:rPr dirty="0" sz="2400" spc="35">
                <a:latin typeface="Calibri"/>
                <a:cs typeface="Calibri"/>
              </a:rPr>
              <a:t>u</a:t>
            </a:r>
            <a:r>
              <a:rPr dirty="0" sz="2400" spc="-40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800" y="3657600"/>
            <a:ext cx="83058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16939" y="4629391"/>
            <a:ext cx="22993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Holosystolic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Murmur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" y="5181600"/>
            <a:ext cx="86868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6939" y="6153387"/>
            <a:ext cx="18929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Diastolic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Murmur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711200"/>
            <a:ext cx="8305800" cy="561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51200" y="4076700"/>
            <a:ext cx="42672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51200" y="4051300"/>
            <a:ext cx="3797300" cy="96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59150" y="4146550"/>
            <a:ext cx="4051300" cy="698500"/>
          </a:xfrm>
          <a:custGeom>
            <a:avLst/>
            <a:gdLst/>
            <a:ahLst/>
            <a:cxnLst/>
            <a:rect l="l" t="t" r="r" b="b"/>
            <a:pathLst>
              <a:path w="4051300" h="698500">
                <a:moveTo>
                  <a:pt x="0" y="0"/>
                </a:moveTo>
                <a:lnTo>
                  <a:pt x="4051302" y="0"/>
                </a:lnTo>
                <a:lnTo>
                  <a:pt x="4051302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59150" y="4146550"/>
            <a:ext cx="4051300" cy="6985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2540" rIns="0" bIns="0" rtlCol="0" vert="horz">
            <a:spAutoFit/>
          </a:bodyPr>
          <a:lstStyle/>
          <a:p>
            <a:pPr marL="1036955">
              <a:lnSpc>
                <a:spcPts val="1860"/>
              </a:lnSpc>
              <a:spcBef>
                <a:spcPts val="20"/>
              </a:spcBef>
            </a:pPr>
            <a:r>
              <a:rPr dirty="0" sz="1600" b="1">
                <a:latin typeface="Arial Black"/>
                <a:cs typeface="Arial Black"/>
              </a:rPr>
              <a:t>Systolic</a:t>
            </a:r>
            <a:r>
              <a:rPr dirty="0" sz="1600" spc="-70" b="1">
                <a:latin typeface="Arial Black"/>
                <a:cs typeface="Arial Black"/>
              </a:rPr>
              <a:t> </a:t>
            </a:r>
            <a:r>
              <a:rPr dirty="0" sz="1600" spc="15" b="1">
                <a:latin typeface="Arial Black"/>
                <a:cs typeface="Arial Black"/>
              </a:rPr>
              <a:t>Murmurs</a:t>
            </a:r>
            <a:endParaRPr sz="1600">
              <a:latin typeface="Arial Black"/>
              <a:cs typeface="Arial Black"/>
            </a:endParaRPr>
          </a:p>
          <a:p>
            <a:pPr marL="262890" indent="-177800">
              <a:lnSpc>
                <a:spcPts val="1530"/>
              </a:lnSpc>
              <a:buChar char="•"/>
              <a:tabLst>
                <a:tab pos="262890" algn="l"/>
              </a:tabLst>
            </a:pPr>
            <a:r>
              <a:rPr dirty="0" sz="1400">
                <a:latin typeface="Arial"/>
                <a:cs typeface="Arial"/>
              </a:rPr>
              <a:t>Between </a:t>
            </a:r>
            <a:r>
              <a:rPr dirty="0" sz="1400" spc="-20">
                <a:latin typeface="Arial"/>
                <a:cs typeface="Arial"/>
              </a:rPr>
              <a:t>S</a:t>
            </a:r>
            <a:r>
              <a:rPr dirty="0" baseline="-18518" sz="1350" spc="-30">
                <a:latin typeface="Arial"/>
                <a:cs typeface="Arial"/>
              </a:rPr>
              <a:t>1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S</a:t>
            </a:r>
            <a:r>
              <a:rPr dirty="0" baseline="-18518" sz="1350" spc="-30">
                <a:latin typeface="Arial"/>
                <a:cs typeface="Arial"/>
              </a:rPr>
              <a:t>2</a:t>
            </a:r>
            <a:endParaRPr baseline="-18518" sz="1350">
              <a:latin typeface="Arial"/>
              <a:cs typeface="Arial"/>
            </a:endParaRPr>
          </a:p>
          <a:p>
            <a:pPr marL="262890" indent="-177800">
              <a:lnSpc>
                <a:spcPts val="1590"/>
              </a:lnSpc>
              <a:buChar char="•"/>
              <a:tabLst>
                <a:tab pos="262890" algn="l"/>
              </a:tabLst>
            </a:pPr>
            <a:r>
              <a:rPr dirty="0" sz="1400" spc="-5">
                <a:latin typeface="Arial"/>
                <a:cs typeface="Arial"/>
              </a:rPr>
              <a:t>Classified </a:t>
            </a:r>
            <a:r>
              <a:rPr dirty="0" sz="1400" spc="10">
                <a:latin typeface="Arial"/>
                <a:cs typeface="Arial"/>
              </a:rPr>
              <a:t>as </a:t>
            </a:r>
            <a:r>
              <a:rPr dirty="0" sz="1400" spc="-10">
                <a:latin typeface="Arial"/>
                <a:cs typeface="Arial"/>
              </a:rPr>
              <a:t>early, </a:t>
            </a:r>
            <a:r>
              <a:rPr dirty="0" sz="1400" spc="5">
                <a:latin typeface="Arial"/>
                <a:cs typeface="Arial"/>
              </a:rPr>
              <a:t>mid, late,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holosystolic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56000" y="0"/>
            <a:ext cx="3416300" cy="86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56000" y="0"/>
            <a:ext cx="2933700" cy="88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63950" y="19050"/>
            <a:ext cx="3200400" cy="698500"/>
          </a:xfrm>
          <a:custGeom>
            <a:avLst/>
            <a:gdLst/>
            <a:ahLst/>
            <a:cxnLst/>
            <a:rect l="l" t="t" r="r" b="b"/>
            <a:pathLst>
              <a:path w="3200400" h="698500">
                <a:moveTo>
                  <a:pt x="0" y="698500"/>
                </a:moveTo>
                <a:lnTo>
                  <a:pt x="3200400" y="698500"/>
                </a:lnTo>
                <a:lnTo>
                  <a:pt x="3200400" y="0"/>
                </a:ln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5CD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63950" y="19050"/>
            <a:ext cx="3200400" cy="698500"/>
          </a:xfrm>
          <a:custGeom>
            <a:avLst/>
            <a:gdLst/>
            <a:ahLst/>
            <a:cxnLst/>
            <a:rect l="l" t="t" r="r" b="b"/>
            <a:pathLst>
              <a:path w="3200400" h="698500">
                <a:moveTo>
                  <a:pt x="0" y="0"/>
                </a:moveTo>
                <a:lnTo>
                  <a:pt x="3200401" y="0"/>
                </a:lnTo>
                <a:lnTo>
                  <a:pt x="3200401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36340" y="21272"/>
            <a:ext cx="2550160" cy="643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5300">
              <a:lnSpc>
                <a:spcPts val="1860"/>
              </a:lnSpc>
            </a:pPr>
            <a:r>
              <a:rPr dirty="0" sz="1600" spc="-10" b="1">
                <a:latin typeface="Arial Black"/>
                <a:cs typeface="Arial Black"/>
              </a:rPr>
              <a:t>Diastolic</a:t>
            </a:r>
            <a:r>
              <a:rPr dirty="0" sz="1600" spc="10" b="1">
                <a:latin typeface="Arial Black"/>
                <a:cs typeface="Arial Black"/>
              </a:rPr>
              <a:t> </a:t>
            </a:r>
            <a:r>
              <a:rPr dirty="0" sz="1600" spc="15" b="1">
                <a:latin typeface="Arial Black"/>
                <a:cs typeface="Arial Black"/>
              </a:rPr>
              <a:t>Murmurs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ts val="1530"/>
              </a:lnSpc>
              <a:buChar char="•"/>
              <a:tabLst>
                <a:tab pos="190500" algn="l"/>
              </a:tabLst>
            </a:pPr>
            <a:r>
              <a:rPr dirty="0" sz="1400">
                <a:latin typeface="Arial"/>
                <a:cs typeface="Arial"/>
              </a:rPr>
              <a:t>Between </a:t>
            </a:r>
            <a:r>
              <a:rPr dirty="0" sz="1400" spc="-20">
                <a:latin typeface="Arial"/>
                <a:cs typeface="Arial"/>
              </a:rPr>
              <a:t>S</a:t>
            </a:r>
            <a:r>
              <a:rPr dirty="0" baseline="-18518" sz="1350" spc="-30">
                <a:latin typeface="Arial"/>
                <a:cs typeface="Arial"/>
              </a:rPr>
              <a:t>2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S</a:t>
            </a:r>
            <a:r>
              <a:rPr dirty="0" baseline="-18518" sz="1350" spc="-30">
                <a:latin typeface="Arial"/>
                <a:cs typeface="Arial"/>
              </a:rPr>
              <a:t>1</a:t>
            </a:r>
            <a:endParaRPr baseline="-18518" sz="1350">
              <a:latin typeface="Arial"/>
              <a:cs typeface="Arial"/>
            </a:endParaRPr>
          </a:p>
          <a:p>
            <a:pPr marL="190500" indent="-177800">
              <a:lnSpc>
                <a:spcPts val="1590"/>
              </a:lnSpc>
              <a:buChar char="•"/>
              <a:tabLst>
                <a:tab pos="190500" algn="l"/>
              </a:tabLst>
            </a:pPr>
            <a:r>
              <a:rPr dirty="0" sz="1400" spc="-5">
                <a:latin typeface="Arial"/>
                <a:cs typeface="Arial"/>
              </a:rPr>
              <a:t>Classified </a:t>
            </a:r>
            <a:r>
              <a:rPr dirty="0" sz="1400" spc="10">
                <a:latin typeface="Arial"/>
                <a:cs typeface="Arial"/>
              </a:rPr>
              <a:t>as </a:t>
            </a:r>
            <a:r>
              <a:rPr dirty="0" sz="1400" spc="-10">
                <a:latin typeface="Arial"/>
                <a:cs typeface="Arial"/>
              </a:rPr>
              <a:t>early, </a:t>
            </a:r>
            <a:r>
              <a:rPr dirty="0" sz="1400" spc="5">
                <a:latin typeface="Arial"/>
                <a:cs typeface="Arial"/>
              </a:rPr>
              <a:t>mid,</a:t>
            </a:r>
            <a:r>
              <a:rPr dirty="0" sz="1400" spc="-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9250" y="2749550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 h="0">
                <a:moveTo>
                  <a:pt x="0" y="0"/>
                </a:moveTo>
                <a:lnTo>
                  <a:pt x="8458204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5800" y="5943600"/>
            <a:ext cx="8001000" cy="368300"/>
          </a:xfrm>
          <a:custGeom>
            <a:avLst/>
            <a:gdLst/>
            <a:ahLst/>
            <a:cxnLst/>
            <a:rect l="l" t="t" r="r" b="b"/>
            <a:pathLst>
              <a:path w="8001000" h="368300">
                <a:moveTo>
                  <a:pt x="0" y="368300"/>
                </a:moveTo>
                <a:lnTo>
                  <a:pt x="8001000" y="368300"/>
                </a:lnTo>
                <a:lnTo>
                  <a:pt x="80010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6900" y="825500"/>
            <a:ext cx="22098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6139" y="1485379"/>
            <a:ext cx="3961129" cy="8013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 sz="2600" spc="5" b="0">
                <a:latin typeface="Calibri"/>
                <a:cs typeface="Calibri"/>
              </a:rPr>
              <a:t>Crescendo (grows</a:t>
            </a:r>
            <a:r>
              <a:rPr dirty="0" sz="2600" spc="-335" b="0">
                <a:latin typeface="Calibri"/>
                <a:cs typeface="Calibri"/>
              </a:rPr>
              <a:t> </a:t>
            </a:r>
            <a:r>
              <a:rPr dirty="0" sz="2600" spc="-25" b="0">
                <a:latin typeface="Calibri"/>
                <a:cs typeface="Calibri"/>
              </a:rPr>
              <a:t>louder.)</a:t>
            </a:r>
            <a:endParaRPr sz="2600">
              <a:latin typeface="Calibri"/>
              <a:cs typeface="Calibri"/>
            </a:endParaRPr>
          </a:p>
          <a:p>
            <a:pPr marL="457200" indent="-444500">
              <a:lnSpc>
                <a:spcPts val="3110"/>
              </a:lnSpc>
              <a:spcBef>
                <a:spcPts val="80"/>
              </a:spcBef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 sz="2600" spc="5" b="0">
                <a:latin typeface="Calibri"/>
                <a:cs typeface="Calibri"/>
              </a:rPr>
              <a:t>Decrescendo.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139" y="2286749"/>
            <a:ext cx="6374130" cy="788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ts val="3100"/>
              </a:lnSpc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 sz="2600" spc="5">
                <a:latin typeface="Calibri"/>
                <a:cs typeface="Calibri"/>
              </a:rPr>
              <a:t>Crescendo-decrescendo</a:t>
            </a:r>
            <a:r>
              <a:rPr dirty="0" sz="2600" spc="-17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(Diamond-shaped.)</a:t>
            </a:r>
            <a:endParaRPr sz="2600">
              <a:latin typeface="Calibri"/>
              <a:cs typeface="Calibri"/>
            </a:endParaRPr>
          </a:p>
          <a:p>
            <a:pPr marL="457200" indent="-444500">
              <a:lnSpc>
                <a:spcPts val="3110"/>
              </a:lnSpc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 sz="2600" spc="-10">
                <a:latin typeface="Calibri"/>
                <a:cs typeface="Calibri"/>
              </a:rPr>
              <a:t>Plateau.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3700" y="5181600"/>
            <a:ext cx="83693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43294" y="6229587"/>
            <a:ext cx="330136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latin typeface="Verdana"/>
                <a:cs typeface="Verdana"/>
              </a:rPr>
              <a:t>Diamond-shaped</a:t>
            </a:r>
            <a:r>
              <a:rPr dirty="0" sz="1800" spc="-12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Murmur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000" y="3200400"/>
            <a:ext cx="79248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7700" y="4610100"/>
            <a:ext cx="7899400" cy="342900"/>
          </a:xfrm>
          <a:prstGeom prst="rect">
            <a:avLst/>
          </a:prstGeom>
          <a:solidFill>
            <a:srgbClr val="FDF5D5"/>
          </a:solidFill>
        </p:spPr>
        <p:txBody>
          <a:bodyPr wrap="square" lIns="0" tIns="50165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395"/>
              </a:spcBef>
            </a:pPr>
            <a:r>
              <a:rPr dirty="0" sz="1600" spc="-15" b="1">
                <a:latin typeface="Verdana"/>
                <a:cs typeface="Verdana"/>
              </a:rPr>
              <a:t>Murmurs described </a:t>
            </a:r>
            <a:r>
              <a:rPr dirty="0" sz="1600" spc="-20" b="1">
                <a:latin typeface="Verdana"/>
                <a:cs typeface="Verdana"/>
              </a:rPr>
              <a:t>according </a:t>
            </a:r>
            <a:r>
              <a:rPr dirty="0" sz="1600" spc="-15" b="1">
                <a:latin typeface="Verdana"/>
                <a:cs typeface="Verdana"/>
              </a:rPr>
              <a:t>to </a:t>
            </a:r>
            <a:r>
              <a:rPr dirty="0" sz="1600" spc="-25" b="1">
                <a:latin typeface="Verdana"/>
                <a:cs typeface="Verdana"/>
              </a:rPr>
              <a:t>the </a:t>
            </a:r>
            <a:r>
              <a:rPr dirty="0" sz="1600" spc="-5" b="1">
                <a:latin typeface="Verdana"/>
                <a:cs typeface="Verdana"/>
              </a:rPr>
              <a:t>waxing </a:t>
            </a:r>
            <a:r>
              <a:rPr dirty="0" sz="1600" b="1">
                <a:latin typeface="Verdana"/>
                <a:cs typeface="Verdana"/>
              </a:rPr>
              <a:t>&amp; </a:t>
            </a:r>
            <a:r>
              <a:rPr dirty="0" sz="1600" spc="-15" b="1">
                <a:latin typeface="Verdana"/>
                <a:cs typeface="Verdana"/>
              </a:rPr>
              <a:t>waning </a:t>
            </a:r>
            <a:r>
              <a:rPr dirty="0" sz="1600" b="1">
                <a:latin typeface="Verdana"/>
                <a:cs typeface="Verdana"/>
              </a:rPr>
              <a:t>of </a:t>
            </a:r>
            <a:r>
              <a:rPr dirty="0" sz="1600" spc="-25" b="1">
                <a:latin typeface="Verdana"/>
                <a:cs typeface="Verdana"/>
              </a:rPr>
              <a:t>the </a:t>
            </a:r>
            <a:r>
              <a:rPr dirty="0" sz="1600" spc="229" b="1">
                <a:latin typeface="Verdana"/>
                <a:cs typeface="Verdana"/>
              </a:rPr>
              <a:t> </a:t>
            </a:r>
            <a:r>
              <a:rPr dirty="0" sz="1600" spc="-30" b="1">
                <a:latin typeface="Verdana"/>
                <a:cs typeface="Verdana"/>
              </a:rPr>
              <a:t>sound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300" y="825500"/>
            <a:ext cx="73660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1696720"/>
            <a:ext cx="7759065" cy="83946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0065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 Black"/>
                <a:cs typeface="Arial Black"/>
              </a:rPr>
              <a:t>3.	</a:t>
            </a:r>
            <a:r>
              <a:rPr dirty="0" sz="2400" b="1">
                <a:solidFill>
                  <a:srgbClr val="FF0000"/>
                </a:solidFill>
                <a:latin typeface="Arial Black"/>
                <a:cs typeface="Arial Black"/>
              </a:rPr>
              <a:t>Location </a:t>
            </a:r>
            <a:r>
              <a:rPr dirty="0" sz="2400" spc="-5" b="1">
                <a:solidFill>
                  <a:srgbClr val="FF0000"/>
                </a:solidFill>
                <a:latin typeface="Arial Black"/>
                <a:cs typeface="Arial Black"/>
              </a:rPr>
              <a:t>of maximum</a:t>
            </a:r>
            <a:r>
              <a:rPr dirty="0" sz="2400" spc="20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Arial Black"/>
                <a:cs typeface="Arial Black"/>
              </a:rPr>
              <a:t>intensity</a:t>
            </a:r>
            <a:endParaRPr sz="2400">
              <a:latin typeface="Arial Black"/>
              <a:cs typeface="Arial Black"/>
            </a:endParaRPr>
          </a:p>
          <a:p>
            <a:pPr marL="558800">
              <a:lnSpc>
                <a:spcPts val="3110"/>
              </a:lnSpc>
              <a:spcBef>
                <a:spcPts val="620"/>
              </a:spcBef>
            </a:pPr>
            <a:r>
              <a:rPr dirty="0" sz="2600" spc="5" b="0">
                <a:latin typeface="Calibri"/>
                <a:cs typeface="Calibri"/>
              </a:rPr>
              <a:t>Determined</a:t>
            </a:r>
            <a:r>
              <a:rPr dirty="0" sz="2600" spc="-165" b="0">
                <a:latin typeface="Calibri"/>
                <a:cs typeface="Calibri"/>
              </a:rPr>
              <a:t> </a:t>
            </a:r>
            <a:r>
              <a:rPr dirty="0" sz="2600" spc="15" b="0">
                <a:latin typeface="Calibri"/>
                <a:cs typeface="Calibri"/>
              </a:rPr>
              <a:t>by</a:t>
            </a:r>
            <a:r>
              <a:rPr dirty="0" sz="2600" spc="-70" b="0">
                <a:latin typeface="Calibri"/>
                <a:cs typeface="Calibri"/>
              </a:rPr>
              <a:t> </a:t>
            </a:r>
            <a:r>
              <a:rPr dirty="0" sz="2600" spc="20" b="0">
                <a:latin typeface="Calibri"/>
                <a:cs typeface="Calibri"/>
              </a:rPr>
              <a:t>the</a:t>
            </a:r>
            <a:r>
              <a:rPr dirty="0" sz="2600" spc="-90" b="0"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site</a:t>
            </a:r>
            <a:r>
              <a:rPr dirty="0" sz="2600" spc="-90" b="0">
                <a:latin typeface="Calibri"/>
                <a:cs typeface="Calibri"/>
              </a:rPr>
              <a:t> </a:t>
            </a:r>
            <a:r>
              <a:rPr dirty="0" sz="2600" spc="10" b="0">
                <a:latin typeface="Calibri"/>
                <a:cs typeface="Calibri"/>
              </a:rPr>
              <a:t>where</a:t>
            </a:r>
            <a:r>
              <a:rPr dirty="0" sz="2600" spc="-90" b="0">
                <a:latin typeface="Calibri"/>
                <a:cs typeface="Calibri"/>
              </a:rPr>
              <a:t> </a:t>
            </a:r>
            <a:r>
              <a:rPr dirty="0" sz="2600" spc="20" b="0">
                <a:latin typeface="Calibri"/>
                <a:cs typeface="Calibri"/>
              </a:rPr>
              <a:t>the</a:t>
            </a:r>
            <a:r>
              <a:rPr dirty="0" sz="2600" spc="-90" b="0">
                <a:latin typeface="Calibri"/>
                <a:cs typeface="Calibri"/>
              </a:rPr>
              <a:t> </a:t>
            </a:r>
            <a:r>
              <a:rPr dirty="0" sz="2600" spc="15" b="0">
                <a:latin typeface="Calibri"/>
                <a:cs typeface="Calibri"/>
              </a:rPr>
              <a:t>murmur</a:t>
            </a:r>
            <a:r>
              <a:rPr dirty="0" sz="2600" spc="-100" b="0">
                <a:latin typeface="Calibri"/>
                <a:cs typeface="Calibri"/>
              </a:rPr>
              <a:t> </a:t>
            </a:r>
            <a:r>
              <a:rPr dirty="0" sz="2600" spc="-5" b="0">
                <a:latin typeface="Calibri"/>
                <a:cs typeface="Calibri"/>
              </a:rPr>
              <a:t>originates;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540000"/>
            <a:ext cx="7682865" cy="2430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00" marR="241935" indent="-50800">
              <a:lnSpc>
                <a:spcPts val="3200"/>
              </a:lnSpc>
              <a:tabLst>
                <a:tab pos="1180465" algn="l"/>
              </a:tabLst>
            </a:pPr>
            <a:r>
              <a:rPr dirty="0" sz="2600" spc="5">
                <a:latin typeface="Calibri"/>
                <a:cs typeface="Calibri"/>
              </a:rPr>
              <a:t>e.g.	Aortic, </a:t>
            </a:r>
            <a:r>
              <a:rPr dirty="0" sz="2600" spc="-20">
                <a:latin typeface="Calibri"/>
                <a:cs typeface="Calibri"/>
              </a:rPr>
              <a:t>Pulmonary, </a:t>
            </a:r>
            <a:r>
              <a:rPr dirty="0" sz="2600" spc="-10">
                <a:latin typeface="Calibri"/>
                <a:cs typeface="Calibri"/>
              </a:rPr>
              <a:t>Tricuspid, </a:t>
            </a:r>
            <a:r>
              <a:rPr dirty="0" sz="2600">
                <a:latin typeface="Calibri"/>
                <a:cs typeface="Calibri"/>
              </a:rPr>
              <a:t>&amp;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Mitral</a:t>
            </a:r>
            <a:r>
              <a:rPr dirty="0" sz="2600" spc="105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listening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areas.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0065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 Black"/>
                <a:cs typeface="Arial Black"/>
              </a:rPr>
              <a:t>4.	</a:t>
            </a:r>
            <a:r>
              <a:rPr dirty="0" sz="2400" b="1">
                <a:solidFill>
                  <a:srgbClr val="FF0000"/>
                </a:solidFill>
                <a:latin typeface="Arial Black"/>
                <a:cs typeface="Arial Black"/>
              </a:rPr>
              <a:t>Radiation</a:t>
            </a:r>
            <a:endParaRPr sz="2400">
              <a:latin typeface="Arial Black"/>
              <a:cs typeface="Arial Black"/>
            </a:endParaRPr>
          </a:p>
          <a:p>
            <a:pPr marL="558800" marR="5080" indent="-12700">
              <a:lnSpc>
                <a:spcPts val="3100"/>
              </a:lnSpc>
              <a:spcBef>
                <a:spcPts val="740"/>
              </a:spcBef>
            </a:pPr>
            <a:r>
              <a:rPr dirty="0" sz="2600">
                <a:latin typeface="Calibri"/>
                <a:cs typeface="Calibri"/>
              </a:rPr>
              <a:t>Reflects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intensity</a:t>
            </a:r>
            <a:r>
              <a:rPr dirty="0" sz="2600" spc="-175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of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20">
                <a:latin typeface="Calibri"/>
                <a:cs typeface="Calibri"/>
              </a:rPr>
              <a:t>the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murmur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&amp;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direction</a:t>
            </a:r>
            <a:r>
              <a:rPr dirty="0" sz="2600" spc="-160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of </a:t>
            </a:r>
            <a:r>
              <a:rPr dirty="0" sz="2600" spc="20">
                <a:latin typeface="Calibri"/>
                <a:cs typeface="Calibri"/>
              </a:rPr>
              <a:t>blood  </a:t>
            </a:r>
            <a:r>
              <a:rPr dirty="0" sz="2600" spc="-30">
                <a:latin typeface="Calibri"/>
                <a:cs typeface="Calibri"/>
              </a:rPr>
              <a:t>flow.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14714" y="1623593"/>
            <a:ext cx="2418080" cy="2431415"/>
          </a:xfrm>
          <a:custGeom>
            <a:avLst/>
            <a:gdLst/>
            <a:ahLst/>
            <a:cxnLst/>
            <a:rect l="l" t="t" r="r" b="b"/>
            <a:pathLst>
              <a:path w="2418079" h="2431415">
                <a:moveTo>
                  <a:pt x="2162073" y="0"/>
                </a:moveTo>
                <a:lnTo>
                  <a:pt x="0" y="306197"/>
                </a:lnTo>
                <a:lnTo>
                  <a:pt x="33159" y="630580"/>
                </a:lnTo>
                <a:lnTo>
                  <a:pt x="54762" y="811911"/>
                </a:lnTo>
                <a:lnTo>
                  <a:pt x="77038" y="1001407"/>
                </a:lnTo>
                <a:lnTo>
                  <a:pt x="102438" y="1229741"/>
                </a:lnTo>
                <a:lnTo>
                  <a:pt x="132461" y="1552321"/>
                </a:lnTo>
                <a:lnTo>
                  <a:pt x="214375" y="2431224"/>
                </a:lnTo>
                <a:lnTo>
                  <a:pt x="587603" y="2393899"/>
                </a:lnTo>
                <a:lnTo>
                  <a:pt x="942695" y="2353906"/>
                </a:lnTo>
                <a:lnTo>
                  <a:pt x="2417483" y="2152561"/>
                </a:lnTo>
                <a:lnTo>
                  <a:pt x="2362720" y="1671535"/>
                </a:lnTo>
                <a:lnTo>
                  <a:pt x="2321814" y="1288135"/>
                </a:lnTo>
                <a:lnTo>
                  <a:pt x="2304491" y="1122921"/>
                </a:lnTo>
                <a:lnTo>
                  <a:pt x="2286596" y="901179"/>
                </a:lnTo>
                <a:lnTo>
                  <a:pt x="2276284" y="798131"/>
                </a:lnTo>
                <a:lnTo>
                  <a:pt x="2255088" y="597242"/>
                </a:lnTo>
                <a:lnTo>
                  <a:pt x="2237689" y="443344"/>
                </a:lnTo>
                <a:lnTo>
                  <a:pt x="2228773" y="382346"/>
                </a:lnTo>
                <a:lnTo>
                  <a:pt x="216207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14714" y="1623593"/>
            <a:ext cx="2417483" cy="243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4714" y="1623593"/>
            <a:ext cx="2418080" cy="2431415"/>
          </a:xfrm>
          <a:custGeom>
            <a:avLst/>
            <a:gdLst/>
            <a:ahLst/>
            <a:cxnLst/>
            <a:rect l="l" t="t" r="r" b="b"/>
            <a:pathLst>
              <a:path w="2418079" h="2431415">
                <a:moveTo>
                  <a:pt x="2162073" y="0"/>
                </a:moveTo>
                <a:lnTo>
                  <a:pt x="0" y="306197"/>
                </a:lnTo>
                <a:lnTo>
                  <a:pt x="33159" y="630580"/>
                </a:lnTo>
                <a:lnTo>
                  <a:pt x="54762" y="811911"/>
                </a:lnTo>
                <a:lnTo>
                  <a:pt x="77038" y="1001407"/>
                </a:lnTo>
                <a:lnTo>
                  <a:pt x="102438" y="1229741"/>
                </a:lnTo>
                <a:lnTo>
                  <a:pt x="132461" y="1552321"/>
                </a:lnTo>
                <a:lnTo>
                  <a:pt x="214375" y="2431224"/>
                </a:lnTo>
                <a:lnTo>
                  <a:pt x="587603" y="2393899"/>
                </a:lnTo>
                <a:lnTo>
                  <a:pt x="942695" y="2353906"/>
                </a:lnTo>
                <a:lnTo>
                  <a:pt x="2417483" y="2152561"/>
                </a:lnTo>
                <a:lnTo>
                  <a:pt x="2362720" y="1671535"/>
                </a:lnTo>
                <a:lnTo>
                  <a:pt x="2321814" y="1288135"/>
                </a:lnTo>
                <a:lnTo>
                  <a:pt x="2304491" y="1122921"/>
                </a:lnTo>
                <a:lnTo>
                  <a:pt x="2286596" y="901179"/>
                </a:lnTo>
                <a:lnTo>
                  <a:pt x="2276284" y="798131"/>
                </a:lnTo>
                <a:lnTo>
                  <a:pt x="2255088" y="597242"/>
                </a:lnTo>
                <a:lnTo>
                  <a:pt x="2237689" y="443344"/>
                </a:lnTo>
                <a:lnTo>
                  <a:pt x="2228773" y="382346"/>
                </a:lnTo>
                <a:lnTo>
                  <a:pt x="216207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48127" y="2335402"/>
            <a:ext cx="1894674" cy="1002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97197" y="1802828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68" y="293941"/>
                </a:lnTo>
                <a:lnTo>
                  <a:pt x="246240" y="459168"/>
                </a:lnTo>
                <a:lnTo>
                  <a:pt x="221602" y="631761"/>
                </a:lnTo>
                <a:lnTo>
                  <a:pt x="190258" y="839279"/>
                </a:lnTo>
                <a:lnTo>
                  <a:pt x="0" y="1924786"/>
                </a:lnTo>
                <a:lnTo>
                  <a:pt x="867994" y="2074329"/>
                </a:lnTo>
                <a:lnTo>
                  <a:pt x="2637523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15" y="1402575"/>
                </a:lnTo>
                <a:lnTo>
                  <a:pt x="2819044" y="1203071"/>
                </a:lnTo>
                <a:lnTo>
                  <a:pt x="2834525" y="1109764"/>
                </a:lnTo>
                <a:lnTo>
                  <a:pt x="2863456" y="927519"/>
                </a:lnTo>
                <a:lnTo>
                  <a:pt x="2884258" y="787565"/>
                </a:lnTo>
                <a:lnTo>
                  <a:pt x="2890164" y="731494"/>
                </a:lnTo>
                <a:lnTo>
                  <a:pt x="2914548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97197" y="1802828"/>
            <a:ext cx="2914548" cy="2337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7197" y="1802828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68" y="293941"/>
                </a:lnTo>
                <a:lnTo>
                  <a:pt x="246240" y="459168"/>
                </a:lnTo>
                <a:lnTo>
                  <a:pt x="221602" y="631761"/>
                </a:lnTo>
                <a:lnTo>
                  <a:pt x="190258" y="839279"/>
                </a:lnTo>
                <a:lnTo>
                  <a:pt x="0" y="1924786"/>
                </a:lnTo>
                <a:lnTo>
                  <a:pt x="867994" y="2074329"/>
                </a:lnTo>
                <a:lnTo>
                  <a:pt x="2637523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15" y="1402575"/>
                </a:lnTo>
                <a:lnTo>
                  <a:pt x="2819044" y="1203071"/>
                </a:lnTo>
                <a:lnTo>
                  <a:pt x="2834525" y="1109764"/>
                </a:lnTo>
                <a:lnTo>
                  <a:pt x="2863456" y="927519"/>
                </a:lnTo>
                <a:lnTo>
                  <a:pt x="2884258" y="787565"/>
                </a:lnTo>
                <a:lnTo>
                  <a:pt x="2890164" y="731494"/>
                </a:lnTo>
                <a:lnTo>
                  <a:pt x="2914548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86248" y="2410034"/>
            <a:ext cx="1955863" cy="9715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4037" y="3765435"/>
            <a:ext cx="2850515" cy="2289175"/>
          </a:xfrm>
          <a:custGeom>
            <a:avLst/>
            <a:gdLst/>
            <a:ahLst/>
            <a:cxnLst/>
            <a:rect l="l" t="t" r="r" b="b"/>
            <a:pathLst>
              <a:path w="2850515" h="2289175">
                <a:moveTo>
                  <a:pt x="2577033" y="0"/>
                </a:moveTo>
                <a:lnTo>
                  <a:pt x="0" y="351269"/>
                </a:lnTo>
                <a:lnTo>
                  <a:pt x="34823" y="647052"/>
                </a:lnTo>
                <a:lnTo>
                  <a:pt x="57937" y="812292"/>
                </a:lnTo>
                <a:lnTo>
                  <a:pt x="81724" y="984986"/>
                </a:lnTo>
                <a:lnTo>
                  <a:pt x="108699" y="1193114"/>
                </a:lnTo>
                <a:lnTo>
                  <a:pt x="139814" y="1487360"/>
                </a:lnTo>
                <a:lnTo>
                  <a:pt x="224726" y="2289045"/>
                </a:lnTo>
                <a:lnTo>
                  <a:pt x="1092466" y="2194358"/>
                </a:lnTo>
                <a:lnTo>
                  <a:pt x="2850197" y="1961634"/>
                </a:lnTo>
                <a:lnTo>
                  <a:pt x="2791904" y="1523199"/>
                </a:lnTo>
                <a:lnTo>
                  <a:pt x="2748699" y="1173645"/>
                </a:lnTo>
                <a:lnTo>
                  <a:pt x="2730449" y="1023010"/>
                </a:lnTo>
                <a:lnTo>
                  <a:pt x="2712313" y="820674"/>
                </a:lnTo>
                <a:lnTo>
                  <a:pt x="2701518" y="726706"/>
                </a:lnTo>
                <a:lnTo>
                  <a:pt x="2679166" y="543534"/>
                </a:lnTo>
                <a:lnTo>
                  <a:pt x="2660662" y="403263"/>
                </a:lnTo>
                <a:lnTo>
                  <a:pt x="2650934" y="347738"/>
                </a:lnTo>
                <a:lnTo>
                  <a:pt x="257703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64037" y="3765435"/>
            <a:ext cx="2850197" cy="2289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64037" y="3765435"/>
            <a:ext cx="2850515" cy="2289175"/>
          </a:xfrm>
          <a:custGeom>
            <a:avLst/>
            <a:gdLst/>
            <a:ahLst/>
            <a:cxnLst/>
            <a:rect l="l" t="t" r="r" b="b"/>
            <a:pathLst>
              <a:path w="2850515" h="2289175">
                <a:moveTo>
                  <a:pt x="2577033" y="0"/>
                </a:moveTo>
                <a:lnTo>
                  <a:pt x="0" y="351269"/>
                </a:lnTo>
                <a:lnTo>
                  <a:pt x="34823" y="647052"/>
                </a:lnTo>
                <a:lnTo>
                  <a:pt x="57937" y="812292"/>
                </a:lnTo>
                <a:lnTo>
                  <a:pt x="81724" y="984986"/>
                </a:lnTo>
                <a:lnTo>
                  <a:pt x="108699" y="1193114"/>
                </a:lnTo>
                <a:lnTo>
                  <a:pt x="139814" y="1487360"/>
                </a:lnTo>
                <a:lnTo>
                  <a:pt x="224726" y="2289045"/>
                </a:lnTo>
                <a:lnTo>
                  <a:pt x="1092466" y="2194358"/>
                </a:lnTo>
                <a:lnTo>
                  <a:pt x="2850197" y="1961634"/>
                </a:lnTo>
                <a:lnTo>
                  <a:pt x="2791904" y="1523199"/>
                </a:lnTo>
                <a:lnTo>
                  <a:pt x="2748699" y="1173645"/>
                </a:lnTo>
                <a:lnTo>
                  <a:pt x="2730449" y="1023010"/>
                </a:lnTo>
                <a:lnTo>
                  <a:pt x="2712313" y="820674"/>
                </a:lnTo>
                <a:lnTo>
                  <a:pt x="2701518" y="726706"/>
                </a:lnTo>
                <a:lnTo>
                  <a:pt x="2679166" y="543534"/>
                </a:lnTo>
                <a:lnTo>
                  <a:pt x="2660662" y="403263"/>
                </a:lnTo>
                <a:lnTo>
                  <a:pt x="2650934" y="347738"/>
                </a:lnTo>
                <a:lnTo>
                  <a:pt x="257703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43924" y="4279087"/>
            <a:ext cx="1956442" cy="14053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82203" y="3608451"/>
            <a:ext cx="2336800" cy="2291715"/>
          </a:xfrm>
          <a:custGeom>
            <a:avLst/>
            <a:gdLst/>
            <a:ahLst/>
            <a:cxnLst/>
            <a:rect l="l" t="t" r="r" b="b"/>
            <a:pathLst>
              <a:path w="2336800" h="2291715">
                <a:moveTo>
                  <a:pt x="2028672" y="0"/>
                </a:moveTo>
                <a:lnTo>
                  <a:pt x="0" y="359663"/>
                </a:lnTo>
                <a:lnTo>
                  <a:pt x="41338" y="654570"/>
                </a:lnTo>
                <a:lnTo>
                  <a:pt x="67348" y="819302"/>
                </a:lnTo>
                <a:lnTo>
                  <a:pt x="94221" y="991463"/>
                </a:lnTo>
                <a:lnTo>
                  <a:pt x="125272" y="1198968"/>
                </a:lnTo>
                <a:lnTo>
                  <a:pt x="268147" y="2291666"/>
                </a:lnTo>
                <a:lnTo>
                  <a:pt x="618832" y="2243750"/>
                </a:lnTo>
                <a:lnTo>
                  <a:pt x="952347" y="2194088"/>
                </a:lnTo>
                <a:lnTo>
                  <a:pt x="2336380" y="1955609"/>
                </a:lnTo>
                <a:lnTo>
                  <a:pt x="2269794" y="1518513"/>
                </a:lnTo>
                <a:lnTo>
                  <a:pt x="2219312" y="1170012"/>
                </a:lnTo>
                <a:lnTo>
                  <a:pt x="2197849" y="1019835"/>
                </a:lnTo>
                <a:lnTo>
                  <a:pt x="2174074" y="818070"/>
                </a:lnTo>
                <a:lnTo>
                  <a:pt x="2161146" y="724382"/>
                </a:lnTo>
                <a:lnTo>
                  <a:pt x="2134920" y="541769"/>
                </a:lnTo>
                <a:lnTo>
                  <a:pt x="2113737" y="401916"/>
                </a:lnTo>
                <a:lnTo>
                  <a:pt x="2103437" y="346570"/>
                </a:lnTo>
                <a:lnTo>
                  <a:pt x="202867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82203" y="3608451"/>
            <a:ext cx="2336380" cy="22916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82203" y="3608451"/>
            <a:ext cx="2336800" cy="2291715"/>
          </a:xfrm>
          <a:custGeom>
            <a:avLst/>
            <a:gdLst/>
            <a:ahLst/>
            <a:cxnLst/>
            <a:rect l="l" t="t" r="r" b="b"/>
            <a:pathLst>
              <a:path w="2336800" h="2291715">
                <a:moveTo>
                  <a:pt x="2028672" y="0"/>
                </a:moveTo>
                <a:lnTo>
                  <a:pt x="0" y="359663"/>
                </a:lnTo>
                <a:lnTo>
                  <a:pt x="41338" y="654570"/>
                </a:lnTo>
                <a:lnTo>
                  <a:pt x="67348" y="819302"/>
                </a:lnTo>
                <a:lnTo>
                  <a:pt x="94221" y="991463"/>
                </a:lnTo>
                <a:lnTo>
                  <a:pt x="125272" y="1198968"/>
                </a:lnTo>
                <a:lnTo>
                  <a:pt x="268147" y="2291666"/>
                </a:lnTo>
                <a:lnTo>
                  <a:pt x="618832" y="2243750"/>
                </a:lnTo>
                <a:lnTo>
                  <a:pt x="952347" y="2194088"/>
                </a:lnTo>
                <a:lnTo>
                  <a:pt x="2336380" y="1955609"/>
                </a:lnTo>
                <a:lnTo>
                  <a:pt x="2269794" y="1518513"/>
                </a:lnTo>
                <a:lnTo>
                  <a:pt x="2219312" y="1170012"/>
                </a:lnTo>
                <a:lnTo>
                  <a:pt x="2197849" y="1019835"/>
                </a:lnTo>
                <a:lnTo>
                  <a:pt x="2174074" y="818070"/>
                </a:lnTo>
                <a:lnTo>
                  <a:pt x="2161146" y="724382"/>
                </a:lnTo>
                <a:lnTo>
                  <a:pt x="2134920" y="541769"/>
                </a:lnTo>
                <a:lnTo>
                  <a:pt x="2113737" y="401916"/>
                </a:lnTo>
                <a:lnTo>
                  <a:pt x="2103437" y="346570"/>
                </a:lnTo>
                <a:lnTo>
                  <a:pt x="202867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51328" y="4288282"/>
            <a:ext cx="1707769" cy="9998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25700" y="1168400"/>
            <a:ext cx="4787900" cy="622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07703" y="743813"/>
            <a:ext cx="4218940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0">
                <a:solidFill>
                  <a:srgbClr val="C00000"/>
                </a:solidFill>
                <a:latin typeface="Cooper Black"/>
                <a:cs typeface="Cooper Black"/>
              </a:rPr>
              <a:t>Lecture</a:t>
            </a:r>
            <a:r>
              <a:rPr dirty="0" sz="3600" spc="-60" b="0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3600" b="0">
                <a:solidFill>
                  <a:srgbClr val="C00000"/>
                </a:solidFill>
                <a:latin typeface="Cooper Black"/>
                <a:cs typeface="Cooper Black"/>
              </a:rPr>
              <a:t>Outcomes</a:t>
            </a:r>
            <a:endParaRPr sz="3600">
              <a:latin typeface="Cooper Black"/>
              <a:cs typeface="Cooper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50800"/>
            <a:ext cx="1600200" cy="1397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12140" y="6624496"/>
            <a:ext cx="3543300" cy="19748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000" spc="-5">
                <a:solidFill>
                  <a:srgbClr val="002060"/>
                </a:solidFill>
                <a:latin typeface="Verdana"/>
                <a:cs typeface="Verdana"/>
              </a:rPr>
              <a:t>Dr. Abeer </a:t>
            </a:r>
            <a:r>
              <a:rPr dirty="0" sz="1000" spc="5">
                <a:solidFill>
                  <a:srgbClr val="002060"/>
                </a:solidFill>
                <a:latin typeface="Verdana"/>
                <a:cs typeface="Verdana"/>
              </a:rPr>
              <a:t>A. </a:t>
            </a:r>
            <a:r>
              <a:rPr dirty="0" sz="1000">
                <a:solidFill>
                  <a:srgbClr val="002060"/>
                </a:solidFill>
                <a:latin typeface="Verdana"/>
                <a:cs typeface="Verdana"/>
              </a:rPr>
              <a:t>Al-Masri, </a:t>
            </a:r>
            <a:r>
              <a:rPr dirty="0" sz="1000" spc="-280">
                <a:solidFill>
                  <a:srgbClr val="002060"/>
                </a:solidFill>
                <a:latin typeface="Verdana"/>
                <a:cs typeface="Verdana"/>
              </a:rPr>
              <a:t>F</a:t>
            </a:r>
            <a:r>
              <a:rPr dirty="0" baseline="19444" sz="1500" spc="-419">
                <a:solidFill>
                  <a:srgbClr val="BCB372"/>
                </a:solidFill>
                <a:latin typeface="Verdana"/>
                <a:cs typeface="Verdana"/>
              </a:rPr>
              <a:t>D</a:t>
            </a:r>
            <a:r>
              <a:rPr dirty="0" sz="1000" spc="-280">
                <a:solidFill>
                  <a:srgbClr val="002060"/>
                </a:solidFill>
                <a:latin typeface="Verdana"/>
                <a:cs typeface="Verdana"/>
              </a:rPr>
              <a:t>a</a:t>
            </a:r>
            <a:r>
              <a:rPr dirty="0" baseline="19444" sz="1500" spc="-419">
                <a:solidFill>
                  <a:srgbClr val="BCB372"/>
                </a:solidFill>
                <a:latin typeface="Verdana"/>
                <a:cs typeface="Verdana"/>
              </a:rPr>
              <a:t>r</a:t>
            </a:r>
            <a:r>
              <a:rPr dirty="0" sz="1000" spc="-28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dirty="0" baseline="19444" sz="1500" spc="-419">
                <a:solidFill>
                  <a:srgbClr val="BCB372"/>
                </a:solidFill>
                <a:latin typeface="Verdana"/>
                <a:cs typeface="Verdana"/>
              </a:rPr>
              <a:t>. </a:t>
            </a:r>
            <a:r>
              <a:rPr dirty="0" sz="1000" spc="-245">
                <a:solidFill>
                  <a:srgbClr val="002060"/>
                </a:solidFill>
                <a:latin typeface="Verdana"/>
                <a:cs typeface="Verdana"/>
              </a:rPr>
              <a:t>u</a:t>
            </a:r>
            <a:r>
              <a:rPr dirty="0" baseline="19444" sz="1500" spc="-367">
                <a:solidFill>
                  <a:srgbClr val="BCB372"/>
                </a:solidFill>
                <a:latin typeface="Verdana"/>
                <a:cs typeface="Verdana"/>
              </a:rPr>
              <a:t>A</a:t>
            </a:r>
            <a:r>
              <a:rPr dirty="0" sz="1000" spc="-245">
                <a:solidFill>
                  <a:srgbClr val="002060"/>
                </a:solidFill>
                <a:latin typeface="Verdana"/>
                <a:cs typeface="Verdana"/>
              </a:rPr>
              <a:t>lt</a:t>
            </a:r>
            <a:r>
              <a:rPr dirty="0" baseline="19444" sz="1500" spc="-367">
                <a:solidFill>
                  <a:srgbClr val="BCB372"/>
                </a:solidFill>
                <a:latin typeface="Verdana"/>
                <a:cs typeface="Verdana"/>
              </a:rPr>
              <a:t>b</a:t>
            </a:r>
            <a:r>
              <a:rPr dirty="0" sz="1000" spc="-245">
                <a:solidFill>
                  <a:srgbClr val="002060"/>
                </a:solidFill>
                <a:latin typeface="Verdana"/>
                <a:cs typeface="Verdana"/>
              </a:rPr>
              <a:t>y</a:t>
            </a:r>
            <a:r>
              <a:rPr dirty="0" baseline="19444" sz="1500" spc="-367">
                <a:solidFill>
                  <a:srgbClr val="BCB372"/>
                </a:solidFill>
                <a:latin typeface="Verdana"/>
                <a:cs typeface="Verdana"/>
              </a:rPr>
              <a:t>ee</a:t>
            </a:r>
            <a:r>
              <a:rPr dirty="0" sz="1000" spc="-245">
                <a:solidFill>
                  <a:srgbClr val="002060"/>
                </a:solidFill>
                <a:latin typeface="Verdana"/>
                <a:cs typeface="Verdana"/>
              </a:rPr>
              <a:t>o</a:t>
            </a:r>
            <a:r>
              <a:rPr dirty="0" baseline="19444" sz="1500" spc="-367">
                <a:solidFill>
                  <a:srgbClr val="BCB372"/>
                </a:solidFill>
                <a:latin typeface="Verdana"/>
                <a:cs typeface="Verdana"/>
              </a:rPr>
              <a:t>r</a:t>
            </a:r>
            <a:r>
              <a:rPr dirty="0" sz="1000" spc="-245">
                <a:solidFill>
                  <a:srgbClr val="002060"/>
                </a:solidFill>
                <a:latin typeface="Verdana"/>
                <a:cs typeface="Verdana"/>
              </a:rPr>
              <a:t>f    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A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M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.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A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di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l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c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-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i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M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n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a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e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s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,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r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K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i,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S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F</a:t>
            </a:r>
            <a:r>
              <a:rPr dirty="0" sz="1000" spc="-210">
                <a:solidFill>
                  <a:srgbClr val="002060"/>
                </a:solidFill>
                <a:latin typeface="Verdana"/>
                <a:cs typeface="Verdana"/>
              </a:rPr>
              <a:t>U</a:t>
            </a:r>
            <a:r>
              <a:rPr dirty="0" baseline="19444" sz="1500" spc="-315">
                <a:solidFill>
                  <a:srgbClr val="BCB372"/>
                </a:solidFill>
                <a:latin typeface="Verdana"/>
                <a:cs typeface="Verdana"/>
              </a:rPr>
              <a:t>aculty </a:t>
            </a:r>
            <a:r>
              <a:rPr dirty="0" baseline="19444" sz="1500" spc="-202">
                <a:solidFill>
                  <a:srgbClr val="BCB372"/>
                </a:solidFill>
                <a:latin typeface="Verdana"/>
                <a:cs typeface="Verdana"/>
              </a:rPr>
              <a:t> </a:t>
            </a:r>
            <a:r>
              <a:rPr dirty="0" baseline="19444" sz="1500" spc="-7">
                <a:solidFill>
                  <a:srgbClr val="BCB372"/>
                </a:solidFill>
                <a:latin typeface="Verdana"/>
                <a:cs typeface="Verdana"/>
              </a:rPr>
              <a:t>of</a:t>
            </a:r>
            <a:endParaRPr baseline="19444" sz="15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6631" y="6624496"/>
            <a:ext cx="93154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z="1000" spc="-10">
                <a:solidFill>
                  <a:srgbClr val="BCB372"/>
                </a:solidFill>
                <a:latin typeface="Verdana"/>
                <a:cs typeface="Verdana"/>
              </a:rPr>
              <a:t>Medicine,</a:t>
            </a:r>
            <a:r>
              <a:rPr dirty="0" sz="1000" spc="-105">
                <a:solidFill>
                  <a:srgbClr val="BCB372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BCB372"/>
                </a:solidFill>
                <a:latin typeface="Verdana"/>
                <a:cs typeface="Verdana"/>
              </a:rPr>
              <a:t>KSU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6900" y="825500"/>
            <a:ext cx="28067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1544320"/>
            <a:ext cx="6898640" cy="415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2600" spc="-260" b="0">
                <a:latin typeface="Arial"/>
                <a:cs typeface="Arial"/>
              </a:rPr>
              <a:t>§	</a:t>
            </a:r>
            <a:r>
              <a:rPr dirty="0" sz="2600" spc="-15"/>
              <a:t>Graded </a:t>
            </a:r>
            <a:r>
              <a:rPr dirty="0" sz="2600"/>
              <a:t>on a </a:t>
            </a:r>
            <a:r>
              <a:rPr dirty="0" sz="2600" spc="-10"/>
              <a:t>(6) point </a:t>
            </a:r>
            <a:r>
              <a:rPr dirty="0" sz="2600" spc="-5"/>
              <a:t>according to </a:t>
            </a:r>
            <a:r>
              <a:rPr dirty="0" sz="2600" spc="-15" u="sng"/>
              <a:t>Levine</a:t>
            </a:r>
            <a:r>
              <a:rPr dirty="0" sz="2600" spc="75" u="sng"/>
              <a:t> </a:t>
            </a:r>
            <a:r>
              <a:rPr dirty="0" sz="2600" spc="-15" u="sng"/>
              <a:t>scale</a:t>
            </a:r>
            <a:r>
              <a:rPr dirty="0" sz="2600" spc="-15"/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1981200"/>
            <a:ext cx="8305800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87600" y="4191000"/>
            <a:ext cx="5689600" cy="342900"/>
          </a:xfrm>
          <a:prstGeom prst="rect">
            <a:avLst/>
          </a:prstGeom>
          <a:solidFill>
            <a:srgbClr val="FDF5D5"/>
          </a:solidFill>
        </p:spPr>
        <p:txBody>
          <a:bodyPr wrap="square" lIns="0" tIns="45720" rIns="0" bIns="0" rtlCol="0" vert="horz">
            <a:spAutoFit/>
          </a:bodyPr>
          <a:lstStyle/>
          <a:p>
            <a:pPr marL="681990">
              <a:lnSpc>
                <a:spcPct val="100000"/>
              </a:lnSpc>
              <a:spcBef>
                <a:spcPts val="360"/>
              </a:spcBef>
            </a:pPr>
            <a:r>
              <a:rPr dirty="0" sz="1600" spc="-20" b="1">
                <a:latin typeface="Verdana"/>
                <a:cs typeface="Verdana"/>
              </a:rPr>
              <a:t>Classification </a:t>
            </a:r>
            <a:r>
              <a:rPr dirty="0" sz="1600" b="1">
                <a:latin typeface="Verdana"/>
                <a:cs typeface="Verdana"/>
              </a:rPr>
              <a:t>of </a:t>
            </a:r>
            <a:r>
              <a:rPr dirty="0" sz="1600" spc="-15" b="1">
                <a:latin typeface="Verdana"/>
                <a:cs typeface="Verdana"/>
              </a:rPr>
              <a:t>murmurs </a:t>
            </a:r>
            <a:r>
              <a:rPr dirty="0" sz="1600" spc="-10" b="1">
                <a:latin typeface="Verdana"/>
                <a:cs typeface="Verdana"/>
              </a:rPr>
              <a:t>by</a:t>
            </a:r>
            <a:r>
              <a:rPr dirty="0" sz="1600" spc="305" b="1">
                <a:latin typeface="Verdana"/>
                <a:cs typeface="Verdana"/>
              </a:rPr>
              <a:t> </a:t>
            </a:r>
            <a:r>
              <a:rPr dirty="0" sz="1600" spc="-25" b="1">
                <a:latin typeface="Verdana"/>
                <a:cs typeface="Verdana"/>
              </a:rPr>
              <a:t>loudness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2600" y="4610100"/>
            <a:ext cx="939800" cy="2794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50165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395"/>
              </a:spcBef>
            </a:pPr>
            <a:r>
              <a:rPr dirty="0" sz="1200" spc="-5" b="1">
                <a:latin typeface="Verdana"/>
                <a:cs typeface="Verdana"/>
              </a:rPr>
              <a:t>Grade</a:t>
            </a:r>
            <a:r>
              <a:rPr dirty="0" sz="1200" spc="-10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5600" y="4635500"/>
            <a:ext cx="939800" cy="2667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41275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325"/>
              </a:spcBef>
            </a:pPr>
            <a:r>
              <a:rPr dirty="0" sz="1200" spc="-5" b="1">
                <a:latin typeface="Verdana"/>
                <a:cs typeface="Verdana"/>
              </a:rPr>
              <a:t>Grade</a:t>
            </a:r>
            <a:r>
              <a:rPr dirty="0" sz="1200" spc="-10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9400" y="4622800"/>
            <a:ext cx="939800" cy="2667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40005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315"/>
              </a:spcBef>
            </a:pPr>
            <a:r>
              <a:rPr dirty="0" sz="1200" spc="-5" b="1">
                <a:latin typeface="Verdana"/>
                <a:cs typeface="Verdana"/>
              </a:rPr>
              <a:t>Grade</a:t>
            </a:r>
            <a:r>
              <a:rPr dirty="0" sz="1200" spc="-10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1600" y="4635500"/>
            <a:ext cx="952500" cy="2667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4127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325"/>
              </a:spcBef>
            </a:pPr>
            <a:r>
              <a:rPr dirty="0" sz="1200" spc="-5" b="1">
                <a:latin typeface="Verdana"/>
                <a:cs typeface="Verdana"/>
              </a:rPr>
              <a:t>Grade</a:t>
            </a:r>
            <a:r>
              <a:rPr dirty="0" sz="1200" spc="-10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9200" y="4622800"/>
            <a:ext cx="939800" cy="2667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40005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315"/>
              </a:spcBef>
            </a:pPr>
            <a:r>
              <a:rPr dirty="0" sz="1200" spc="-5" b="1">
                <a:latin typeface="Verdana"/>
                <a:cs typeface="Verdana"/>
              </a:rPr>
              <a:t>Grade</a:t>
            </a:r>
            <a:r>
              <a:rPr dirty="0" sz="1200" spc="-10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8400" y="4610100"/>
            <a:ext cx="939800" cy="279400"/>
          </a:xfrm>
          <a:prstGeom prst="rect">
            <a:avLst/>
          </a:prstGeom>
          <a:solidFill>
            <a:srgbClr val="F5CD2D"/>
          </a:solidFill>
        </p:spPr>
        <p:txBody>
          <a:bodyPr wrap="square" lIns="0" tIns="48895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385"/>
              </a:spcBef>
            </a:pPr>
            <a:r>
              <a:rPr dirty="0" sz="1200" spc="-5" b="1">
                <a:latin typeface="Verdana"/>
                <a:cs typeface="Verdana"/>
              </a:rPr>
              <a:t>Grade</a:t>
            </a:r>
            <a:r>
              <a:rPr dirty="0" sz="1200" spc="-10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1339" y="4919979"/>
            <a:ext cx="909319" cy="1063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5080" indent="-127000">
              <a:lnSpc>
                <a:spcPts val="19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b="1">
                <a:latin typeface="Calibri"/>
                <a:cs typeface="Calibri"/>
              </a:rPr>
              <a:t>Lowest  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39700" marR="360680" indent="-127000">
              <a:lnSpc>
                <a:spcPct val="104200"/>
              </a:lnSpc>
              <a:spcBef>
                <a:spcPts val="439"/>
              </a:spcBef>
              <a:buFont typeface="Arial"/>
              <a:buChar char="•"/>
              <a:tabLst>
                <a:tab pos="139700" algn="l"/>
              </a:tabLst>
            </a:pPr>
            <a:r>
              <a:rPr dirty="0" sz="1600" spc="-35" b="1">
                <a:latin typeface="Calibri"/>
                <a:cs typeface="Calibri"/>
              </a:rPr>
              <a:t>Very  </a:t>
            </a:r>
            <a:r>
              <a:rPr dirty="0" sz="1600" spc="-10" b="1">
                <a:latin typeface="Calibri"/>
                <a:cs typeface="Calibri"/>
              </a:rPr>
              <a:t>f</a:t>
            </a:r>
            <a:r>
              <a:rPr dirty="0" sz="1600" spc="10" b="1">
                <a:latin typeface="Calibri"/>
                <a:cs typeface="Calibri"/>
              </a:rPr>
              <a:t>a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3839" y="4919979"/>
            <a:ext cx="977900" cy="1063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73025" indent="-127000">
              <a:lnSpc>
                <a:spcPts val="19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15" b="1">
                <a:latin typeface="Calibri"/>
                <a:cs typeface="Calibri"/>
              </a:rPr>
              <a:t>Low  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39700" marR="5080" indent="-127000">
              <a:lnSpc>
                <a:spcPct val="104200"/>
              </a:lnSpc>
              <a:spcBef>
                <a:spcPts val="439"/>
              </a:spcBef>
              <a:buFont typeface="Arial"/>
              <a:buChar char="•"/>
              <a:tabLst>
                <a:tab pos="139700" algn="l"/>
              </a:tabLst>
            </a:pPr>
            <a:r>
              <a:rPr dirty="0" sz="1600" spc="5" b="1">
                <a:latin typeface="Calibri"/>
                <a:cs typeface="Calibri"/>
              </a:rPr>
              <a:t>Quiet</a:t>
            </a:r>
            <a:r>
              <a:rPr dirty="0" sz="1600" spc="-10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but  </a:t>
            </a:r>
            <a:r>
              <a:rPr dirty="0" sz="1600" spc="10" b="1">
                <a:latin typeface="Calibri"/>
                <a:cs typeface="Calibri"/>
              </a:rPr>
              <a:t>heard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10839" y="5963920"/>
            <a:ext cx="1100455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 b="1">
                <a:latin typeface="Calibri"/>
                <a:cs typeface="Calibri"/>
              </a:rPr>
              <a:t>immediately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2186" y="4956467"/>
            <a:ext cx="90931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5080" indent="-127000">
              <a:lnSpc>
                <a:spcPts val="19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10" b="1">
                <a:latin typeface="Calibri"/>
                <a:cs typeface="Calibri"/>
              </a:rPr>
              <a:t>Medium  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9186" y="5759113"/>
            <a:ext cx="414655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 b="1">
                <a:latin typeface="Calibri"/>
                <a:cs typeface="Calibri"/>
              </a:rPr>
              <a:t>l</a:t>
            </a:r>
            <a:r>
              <a:rPr dirty="0" sz="1600" spc="40" b="1">
                <a:latin typeface="Calibri"/>
                <a:cs typeface="Calibri"/>
              </a:rPr>
              <a:t>ou</a:t>
            </a:r>
            <a:r>
              <a:rPr dirty="0" sz="1600" b="1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4188" y="4954485"/>
            <a:ext cx="90931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5080" indent="-127000">
              <a:lnSpc>
                <a:spcPts val="19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10" b="1">
                <a:latin typeface="Calibri"/>
                <a:cs typeface="Calibri"/>
              </a:rPr>
              <a:t>Medium  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2186" y="5505113"/>
            <a:ext cx="1811020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indent="-127000">
              <a:lnSpc>
                <a:spcPct val="1000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15" b="1">
                <a:latin typeface="Calibri"/>
                <a:cs typeface="Calibri"/>
              </a:rPr>
              <a:t>Moderately  </a:t>
            </a:r>
            <a:r>
              <a:rPr dirty="0" sz="1600">
                <a:latin typeface="Arial"/>
                <a:cs typeface="Arial"/>
              </a:rPr>
              <a:t>•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20" b="1">
                <a:latin typeface="Calibri"/>
                <a:cs typeface="Calibri"/>
              </a:rPr>
              <a:t>Loud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4188" y="5833326"/>
            <a:ext cx="678180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indent="-127000">
              <a:lnSpc>
                <a:spcPct val="1000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5" b="1">
                <a:latin typeface="Calibri"/>
                <a:cs typeface="Calibri"/>
              </a:rPr>
              <a:t>T</a:t>
            </a:r>
            <a:r>
              <a:rPr dirty="0" sz="1600" spc="40" b="1">
                <a:latin typeface="Calibri"/>
                <a:cs typeface="Calibri"/>
              </a:rPr>
              <a:t>h</a:t>
            </a:r>
            <a:r>
              <a:rPr dirty="0" sz="1600" spc="30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ill</a:t>
            </a:r>
            <a:r>
              <a:rPr dirty="0" sz="1600" b="1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23723" y="4951628"/>
            <a:ext cx="1207770" cy="1863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303530" indent="-127000">
              <a:lnSpc>
                <a:spcPts val="19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20" b="1">
                <a:latin typeface="Calibri"/>
                <a:cs typeface="Calibri"/>
              </a:rPr>
              <a:t>Loud  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39700" marR="5080" indent="-127000">
              <a:lnSpc>
                <a:spcPct val="100699"/>
              </a:lnSpc>
              <a:spcBef>
                <a:spcPts val="505"/>
              </a:spcBef>
              <a:buFont typeface="Arial"/>
              <a:buChar char="•"/>
              <a:tabLst>
                <a:tab pos="139700" algn="l"/>
              </a:tabLst>
            </a:pPr>
            <a:r>
              <a:rPr dirty="0" sz="1600" b="1">
                <a:latin typeface="Calibri"/>
                <a:cs typeface="Calibri"/>
              </a:rPr>
              <a:t>Heard </a:t>
            </a:r>
            <a:r>
              <a:rPr dirty="0" sz="1600" spc="10" b="1">
                <a:latin typeface="Calibri"/>
                <a:cs typeface="Calibri"/>
              </a:rPr>
              <a:t>with  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40" b="1">
                <a:latin typeface="Calibri"/>
                <a:cs typeface="Calibri"/>
              </a:rPr>
              <a:t>ho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30" b="1">
                <a:latin typeface="Calibri"/>
                <a:cs typeface="Calibri"/>
              </a:rPr>
              <a:t>c</a:t>
            </a:r>
            <a:r>
              <a:rPr dirty="0" sz="1600" spc="40" b="1">
                <a:latin typeface="Calibri"/>
                <a:cs typeface="Calibri"/>
              </a:rPr>
              <a:t>op</a:t>
            </a:r>
            <a:r>
              <a:rPr dirty="0" sz="1600" b="1">
                <a:latin typeface="Calibri"/>
                <a:cs typeface="Calibri"/>
              </a:rPr>
              <a:t>e  </a:t>
            </a:r>
            <a:r>
              <a:rPr dirty="0" sz="1600" spc="20" b="1">
                <a:latin typeface="Calibri"/>
                <a:cs typeface="Calibri"/>
              </a:rPr>
              <a:t>partly </a:t>
            </a:r>
            <a:r>
              <a:rPr dirty="0" sz="1600" spc="5" b="1">
                <a:latin typeface="Calibri"/>
                <a:cs typeface="Calibri"/>
              </a:rPr>
              <a:t>off  </a:t>
            </a:r>
            <a:r>
              <a:rPr dirty="0" sz="1600" spc="25" b="1">
                <a:latin typeface="Calibri"/>
                <a:cs typeface="Calibri"/>
              </a:rPr>
              <a:t>the</a:t>
            </a:r>
            <a:r>
              <a:rPr dirty="0" sz="1600" spc="-1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chest</a:t>
            </a:r>
            <a:endParaRPr sz="1600">
              <a:latin typeface="Calibri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39700" algn="l"/>
              </a:tabLst>
            </a:pPr>
            <a:r>
              <a:rPr dirty="0" sz="1600" spc="10" b="1">
                <a:latin typeface="Calibri"/>
                <a:cs typeface="Calibri"/>
              </a:rPr>
              <a:t>Thrills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97343" y="4944427"/>
            <a:ext cx="1207770" cy="187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0" marR="303530" indent="-127000">
              <a:lnSpc>
                <a:spcPts val="1900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10" b="1">
                <a:latin typeface="Calibri"/>
                <a:cs typeface="Calibri"/>
              </a:rPr>
              <a:t>Loudest  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0" b="1">
                <a:latin typeface="Calibri"/>
                <a:cs typeface="Calibri"/>
              </a:rPr>
              <a:t>n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39700" algn="l"/>
              </a:tabLst>
            </a:pPr>
            <a:r>
              <a:rPr dirty="0" sz="1600" spc="45" b="1"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  <a:p>
            <a:pPr marL="139700" marR="5080">
              <a:lnSpc>
                <a:spcPts val="1900"/>
              </a:lnSpc>
              <a:spcBef>
                <a:spcPts val="160"/>
              </a:spcBef>
            </a:pP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45" b="1">
                <a:latin typeface="Calibri"/>
                <a:cs typeface="Calibri"/>
              </a:rPr>
              <a:t>t</a:t>
            </a:r>
            <a:r>
              <a:rPr dirty="0" sz="1600" spc="40" b="1">
                <a:latin typeface="Calibri"/>
                <a:cs typeface="Calibri"/>
              </a:rPr>
              <a:t>ho</a:t>
            </a:r>
            <a:r>
              <a:rPr dirty="0" sz="1600" spc="-40" b="1">
                <a:latin typeface="Calibri"/>
                <a:cs typeface="Calibri"/>
              </a:rPr>
              <a:t>s</a:t>
            </a:r>
            <a:r>
              <a:rPr dirty="0" sz="1600" spc="30" b="1">
                <a:latin typeface="Calibri"/>
                <a:cs typeface="Calibri"/>
              </a:rPr>
              <a:t>c</a:t>
            </a:r>
            <a:r>
              <a:rPr dirty="0" sz="1600" spc="40" b="1">
                <a:latin typeface="Calibri"/>
                <a:cs typeface="Calibri"/>
              </a:rPr>
              <a:t>op</a:t>
            </a:r>
            <a:r>
              <a:rPr dirty="0" sz="1600" b="1">
                <a:latin typeface="Calibri"/>
                <a:cs typeface="Calibri"/>
              </a:rPr>
              <a:t>e  </a:t>
            </a:r>
            <a:r>
              <a:rPr dirty="0" sz="1600" spc="5" b="1">
                <a:latin typeface="Calibri"/>
                <a:cs typeface="Calibri"/>
              </a:rPr>
              <a:t>needed</a:t>
            </a:r>
            <a:endParaRPr sz="1600">
              <a:latin typeface="Calibri"/>
              <a:cs typeface="Calibri"/>
            </a:endParaRPr>
          </a:p>
          <a:p>
            <a:pPr marL="139700" indent="-127000">
              <a:lnSpc>
                <a:spcPts val="1839"/>
              </a:lnSpc>
              <a:buFont typeface="Arial"/>
              <a:buChar char="•"/>
              <a:tabLst>
                <a:tab pos="139700" algn="l"/>
              </a:tabLst>
            </a:pPr>
            <a:r>
              <a:rPr dirty="0" sz="1600" spc="10" b="1">
                <a:latin typeface="Calibri"/>
                <a:cs typeface="Calibri"/>
              </a:rPr>
              <a:t>Thrills</a:t>
            </a:r>
            <a:endParaRPr sz="1600">
              <a:latin typeface="Calibri"/>
              <a:cs typeface="Calibri"/>
            </a:endParaRPr>
          </a:p>
          <a:p>
            <a:pPr algn="r" marR="96520">
              <a:lnSpc>
                <a:spcPct val="100000"/>
              </a:lnSpc>
              <a:spcBef>
                <a:spcPts val="1225"/>
              </a:spcBef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43200" y="4660900"/>
            <a:ext cx="0" cy="1963420"/>
          </a:xfrm>
          <a:custGeom>
            <a:avLst/>
            <a:gdLst/>
            <a:ahLst/>
            <a:cxnLst/>
            <a:rect l="l" t="t" r="r" b="b"/>
            <a:pathLst>
              <a:path w="0" h="1963420">
                <a:moveTo>
                  <a:pt x="0" y="0"/>
                </a:moveTo>
                <a:lnTo>
                  <a:pt x="0" y="196335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62400" y="4648200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09">
                <a:moveTo>
                  <a:pt x="0" y="0"/>
                </a:moveTo>
                <a:lnTo>
                  <a:pt x="1" y="19717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05398" y="4648200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09">
                <a:moveTo>
                  <a:pt x="1" y="0"/>
                </a:moveTo>
                <a:lnTo>
                  <a:pt x="0" y="19717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72200" y="4648200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09">
                <a:moveTo>
                  <a:pt x="0" y="0"/>
                </a:moveTo>
                <a:lnTo>
                  <a:pt x="1" y="19717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91400" y="4648200"/>
            <a:ext cx="27305" cy="1972310"/>
          </a:xfrm>
          <a:custGeom>
            <a:avLst/>
            <a:gdLst/>
            <a:ahLst/>
            <a:cxnLst/>
            <a:rect l="l" t="t" r="r" b="b"/>
            <a:pathLst>
              <a:path w="27304" h="1972309">
                <a:moveTo>
                  <a:pt x="0" y="0"/>
                </a:moveTo>
                <a:lnTo>
                  <a:pt x="27199" y="19717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12140" y="6659880"/>
            <a:ext cx="305244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002060"/>
                </a:solidFill>
                <a:latin typeface="Verdana"/>
                <a:cs typeface="Verdana"/>
              </a:rPr>
              <a:t>Dr. Abeer </a:t>
            </a:r>
            <a:r>
              <a:rPr dirty="0" sz="1000" spc="5">
                <a:solidFill>
                  <a:srgbClr val="002060"/>
                </a:solidFill>
                <a:latin typeface="Verdana"/>
                <a:cs typeface="Verdana"/>
              </a:rPr>
              <a:t>A. </a:t>
            </a:r>
            <a:r>
              <a:rPr dirty="0" sz="1000">
                <a:solidFill>
                  <a:srgbClr val="002060"/>
                </a:solidFill>
                <a:latin typeface="Verdana"/>
                <a:cs typeface="Verdana"/>
              </a:rPr>
              <a:t>Al-Masri, </a:t>
            </a:r>
            <a:r>
              <a:rPr dirty="0" sz="1000" spc="-5">
                <a:solidFill>
                  <a:srgbClr val="002060"/>
                </a:solidFill>
                <a:latin typeface="Verdana"/>
                <a:cs typeface="Verdana"/>
              </a:rPr>
              <a:t>Faculty of </a:t>
            </a:r>
            <a:r>
              <a:rPr dirty="0" sz="1000" spc="-10">
                <a:solidFill>
                  <a:srgbClr val="002060"/>
                </a:solidFill>
                <a:latin typeface="Verdana"/>
                <a:cs typeface="Verdana"/>
              </a:rPr>
              <a:t>Medicine,</a:t>
            </a:r>
            <a:r>
              <a:rPr dirty="0" sz="1000" spc="-2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002060"/>
                </a:solidFill>
                <a:latin typeface="Verdana"/>
                <a:cs typeface="Verdana"/>
              </a:rPr>
              <a:t>KSU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76400" y="825500"/>
            <a:ext cx="55245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2912" y="1601152"/>
          <a:ext cx="8272780" cy="4356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6705603"/>
              </a:tblGrid>
              <a:tr h="762000"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I /</a:t>
                      </a:r>
                      <a:r>
                        <a:rPr dirty="0" sz="2800" spc="-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15" b="1">
                          <a:latin typeface="Arial"/>
                          <a:cs typeface="Arial"/>
                        </a:rPr>
                        <a:t>VI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2000" spc="-15">
                          <a:latin typeface="Arial"/>
                          <a:cs typeface="Arial"/>
                        </a:rPr>
                        <a:t>need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quiet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room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trained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ear </a:t>
                      </a:r>
                      <a:r>
                        <a:rPr dirty="0" sz="2000" spc="2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hear.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(difficult </a:t>
                      </a:r>
                      <a:r>
                        <a:rPr dirty="0" sz="2000" spc="2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hear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even by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expert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listeners)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800" spc="10" b="1">
                          <a:latin typeface="Arial"/>
                          <a:cs typeface="Arial"/>
                        </a:rPr>
                        <a:t>II </a:t>
                      </a:r>
                      <a:r>
                        <a:rPr dirty="0" sz="28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2800" spc="-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15" b="1">
                          <a:latin typeface="Arial"/>
                          <a:cs typeface="Arial"/>
                        </a:rPr>
                        <a:t>VI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audible </a:t>
                      </a:r>
                      <a:r>
                        <a:rPr dirty="0" sz="2000" spc="2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anyone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listens</a:t>
                      </a:r>
                      <a:r>
                        <a:rPr dirty="0" sz="2000" spc="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attentively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 spc="-15">
                          <a:latin typeface="Arial"/>
                          <a:cs typeface="Arial"/>
                        </a:rPr>
                        <a:t>(usually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audible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000" spc="3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listeners)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r" marR="2774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800" spc="10" b="1">
                          <a:latin typeface="Arial"/>
                          <a:cs typeface="Arial"/>
                        </a:rPr>
                        <a:t>III </a:t>
                      </a:r>
                      <a:r>
                        <a:rPr dirty="0" sz="28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2800" spc="-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15" b="1">
                          <a:latin typeface="Arial"/>
                          <a:cs typeface="Arial"/>
                        </a:rPr>
                        <a:t>VI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loud,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but not</a:t>
                      </a:r>
                      <a:r>
                        <a:rPr dirty="0" sz="2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palpable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4455" marR="1333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(easy </a:t>
                      </a:r>
                      <a:r>
                        <a:rPr dirty="0" sz="2000" spc="2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hear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even by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inexperienced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listeners, but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without 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palpable</a:t>
                      </a:r>
                      <a:r>
                        <a:rPr dirty="0" sz="2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thrill)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r" marR="2647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800" spc="10" b="1">
                          <a:latin typeface="Arial"/>
                          <a:cs typeface="Arial"/>
                        </a:rPr>
                        <a:t>IV </a:t>
                      </a:r>
                      <a:r>
                        <a:rPr dirty="0" sz="28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2800" spc="-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15" b="1">
                          <a:latin typeface="Arial"/>
                          <a:cs typeface="Arial"/>
                        </a:rPr>
                        <a:t>VI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loud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palpable: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produces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precordial</a:t>
                      </a:r>
                      <a:r>
                        <a:rPr dirty="0" sz="2000" spc="3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thrill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7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r" marR="31178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800" b="1">
                          <a:latin typeface="Arial"/>
                          <a:cs typeface="Arial"/>
                        </a:rPr>
                        <a:t>V /</a:t>
                      </a:r>
                      <a:r>
                        <a:rPr dirty="0" sz="28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30" b="1">
                          <a:latin typeface="Arial"/>
                          <a:cs typeface="Arial"/>
                        </a:rPr>
                        <a:t>VI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53276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audible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stethoscope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placed perpendicular </a:t>
                      </a:r>
                      <a:r>
                        <a:rPr dirty="0" sz="2000" spc="2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chest</a:t>
                      </a:r>
                      <a:r>
                        <a:rPr dirty="0" sz="20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wall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7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r" marR="26098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800" spc="15" b="1">
                          <a:latin typeface="Arial"/>
                          <a:cs typeface="Arial"/>
                        </a:rPr>
                        <a:t>VI </a:t>
                      </a:r>
                      <a:r>
                        <a:rPr dirty="0" sz="28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2800" spc="-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30" b="1">
                          <a:latin typeface="Arial"/>
                          <a:cs typeface="Arial"/>
                        </a:rPr>
                        <a:t>VI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3FFF3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audible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without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stethoscope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300" y="825500"/>
            <a:ext cx="73660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1544320"/>
            <a:ext cx="139827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0700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 Black"/>
                <a:cs typeface="Arial Black"/>
              </a:rPr>
              <a:t>6</a:t>
            </a:r>
            <a:r>
              <a:rPr dirty="0" sz="2400" b="1">
                <a:solidFill>
                  <a:srgbClr val="FF0000"/>
                </a:solidFill>
                <a:latin typeface="Arial Black"/>
                <a:cs typeface="Arial Black"/>
              </a:rPr>
              <a:t>.	</a:t>
            </a:r>
            <a:r>
              <a:rPr dirty="0" sz="2400" spc="-35" b="1">
                <a:solidFill>
                  <a:srgbClr val="FF0000"/>
                </a:solidFill>
                <a:latin typeface="Arial Black"/>
                <a:cs typeface="Arial Black"/>
              </a:rPr>
              <a:t>P</a:t>
            </a:r>
            <a:r>
              <a:rPr dirty="0" sz="2400" b="1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dirty="0" sz="2400" spc="35" b="1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dirty="0" sz="2400" spc="-5" b="1">
                <a:solidFill>
                  <a:srgbClr val="FF0000"/>
                </a:solidFill>
                <a:latin typeface="Arial Black"/>
                <a:cs typeface="Arial Black"/>
              </a:rPr>
              <a:t>ch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1988820"/>
            <a:ext cx="5525135" cy="397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>
              <a:lnSpc>
                <a:spcPct val="100000"/>
              </a:lnSpc>
            </a:pPr>
            <a:r>
              <a:rPr dirty="0" sz="2400" spc="5">
                <a:latin typeface="Calibri"/>
                <a:cs typeface="Calibri"/>
              </a:rPr>
              <a:t>High, </a:t>
            </a:r>
            <a:r>
              <a:rPr dirty="0" sz="2400" spc="10">
                <a:latin typeface="Calibri"/>
                <a:cs typeface="Calibri"/>
              </a:rPr>
              <a:t>medium,</a:t>
            </a:r>
            <a:r>
              <a:rPr dirty="0" sz="2400" spc="-26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low.</a:t>
            </a:r>
            <a:endParaRPr sz="2400">
              <a:latin typeface="Calibri"/>
              <a:cs typeface="Calibri"/>
            </a:endParaRPr>
          </a:p>
          <a:p>
            <a:pPr marL="520700" indent="-508000">
              <a:lnSpc>
                <a:spcPct val="100000"/>
              </a:lnSpc>
              <a:spcBef>
                <a:spcPts val="1220"/>
              </a:spcBef>
              <a:buAutoNum type="arabicPeriod" startAt="7"/>
              <a:tabLst>
                <a:tab pos="520700" algn="l"/>
                <a:tab pos="521334" algn="l"/>
              </a:tabLst>
            </a:pPr>
            <a:r>
              <a:rPr dirty="0" sz="2400" b="1">
                <a:solidFill>
                  <a:srgbClr val="FF0000"/>
                </a:solidFill>
                <a:latin typeface="Arial Black"/>
                <a:cs typeface="Arial Black"/>
              </a:rPr>
              <a:t>Quality</a:t>
            </a:r>
            <a:endParaRPr sz="2400">
              <a:latin typeface="Arial Black"/>
              <a:cs typeface="Arial Black"/>
            </a:endParaRPr>
          </a:p>
          <a:p>
            <a:pPr marL="546100">
              <a:lnSpc>
                <a:spcPct val="100000"/>
              </a:lnSpc>
              <a:spcBef>
                <a:spcPts val="620"/>
              </a:spcBef>
            </a:pPr>
            <a:r>
              <a:rPr dirty="0" sz="2400" spc="10">
                <a:latin typeface="Calibri"/>
                <a:cs typeface="Calibri"/>
              </a:rPr>
              <a:t>Blowing, </a:t>
            </a:r>
            <a:r>
              <a:rPr dirty="0" sz="2400" spc="-10">
                <a:latin typeface="Calibri"/>
                <a:cs typeface="Calibri"/>
              </a:rPr>
              <a:t>harsh, </a:t>
            </a:r>
            <a:r>
              <a:rPr dirty="0" sz="2400" spc="15">
                <a:latin typeface="Calibri"/>
                <a:cs typeface="Calibri"/>
              </a:rPr>
              <a:t>rumbling</a:t>
            </a:r>
            <a:r>
              <a:rPr dirty="0" sz="2400" spc="-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 musical.</a:t>
            </a:r>
            <a:endParaRPr sz="2400">
              <a:latin typeface="Calibri"/>
              <a:cs typeface="Calibri"/>
            </a:endParaRPr>
          </a:p>
          <a:p>
            <a:pPr marL="520700" indent="-508000">
              <a:lnSpc>
                <a:spcPct val="100000"/>
              </a:lnSpc>
              <a:spcBef>
                <a:spcPts val="1220"/>
              </a:spcBef>
              <a:buAutoNum type="arabicPeriod" startAt="8"/>
              <a:tabLst>
                <a:tab pos="520700" algn="l"/>
                <a:tab pos="521334" algn="l"/>
              </a:tabLst>
            </a:pPr>
            <a:r>
              <a:rPr dirty="0" sz="2400" spc="25" b="1">
                <a:solidFill>
                  <a:srgbClr val="FF0000"/>
                </a:solidFill>
                <a:latin typeface="Arial Black"/>
                <a:cs typeface="Arial Black"/>
              </a:rPr>
              <a:t>Others:</a:t>
            </a:r>
            <a:endParaRPr sz="2400">
              <a:latin typeface="Arial Black"/>
              <a:cs typeface="Arial Black"/>
            </a:endParaRPr>
          </a:p>
          <a:p>
            <a:pPr lvl="1" marL="901700" indent="-368300">
              <a:lnSpc>
                <a:spcPct val="100000"/>
              </a:lnSpc>
              <a:spcBef>
                <a:spcPts val="520"/>
              </a:spcBef>
              <a:buAutoNum type="romanLcPeriod"/>
              <a:tabLst>
                <a:tab pos="901065" algn="l"/>
                <a:tab pos="901700" algn="l"/>
              </a:tabLst>
            </a:pPr>
            <a:r>
              <a:rPr dirty="0" sz="2400" spc="-10" b="1">
                <a:latin typeface="Calibri"/>
                <a:cs typeface="Calibri"/>
              </a:rPr>
              <a:t>Variation </a:t>
            </a:r>
            <a:r>
              <a:rPr dirty="0" sz="2400" spc="-5" b="1">
                <a:latin typeface="Calibri"/>
                <a:cs typeface="Calibri"/>
              </a:rPr>
              <a:t>with</a:t>
            </a:r>
            <a:r>
              <a:rPr dirty="0" sz="2400" spc="-2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respiration: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20"/>
              </a:spcBef>
            </a:pPr>
            <a:r>
              <a:rPr dirty="0" sz="2000" spc="10">
                <a:latin typeface="Calibri"/>
                <a:cs typeface="Calibri"/>
              </a:rPr>
              <a:t>Right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sided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murmurs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change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left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sided.</a:t>
            </a:r>
            <a:endParaRPr sz="2000">
              <a:latin typeface="Calibri"/>
              <a:cs typeface="Calibri"/>
            </a:endParaRPr>
          </a:p>
          <a:p>
            <a:pPr lvl="1" marL="901065" indent="-367665">
              <a:lnSpc>
                <a:spcPct val="100000"/>
              </a:lnSpc>
              <a:spcBef>
                <a:spcPts val="500"/>
              </a:spcBef>
              <a:buAutoNum type="romanLcPeriod" startAt="2"/>
              <a:tabLst>
                <a:tab pos="901065" algn="l"/>
                <a:tab pos="901700" algn="l"/>
              </a:tabLst>
            </a:pPr>
            <a:r>
              <a:rPr dirty="0" sz="2400" spc="-10" b="1">
                <a:latin typeface="Calibri"/>
                <a:cs typeface="Calibri"/>
              </a:rPr>
              <a:t>Variation </a:t>
            </a:r>
            <a:r>
              <a:rPr dirty="0" sz="2400" spc="-5" b="1">
                <a:latin typeface="Calibri"/>
                <a:cs typeface="Calibri"/>
              </a:rPr>
              <a:t>with </a:t>
            </a:r>
            <a:r>
              <a:rPr dirty="0" sz="2400" b="1">
                <a:latin typeface="Calibri"/>
                <a:cs typeface="Calibri"/>
              </a:rPr>
              <a:t>position of</a:t>
            </a:r>
            <a:r>
              <a:rPr dirty="0" sz="2400" spc="-1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patient.</a:t>
            </a:r>
            <a:endParaRPr sz="2400">
              <a:latin typeface="Calibri"/>
              <a:cs typeface="Calibri"/>
            </a:endParaRPr>
          </a:p>
          <a:p>
            <a:pPr lvl="1" marL="914400" indent="-381000">
              <a:lnSpc>
                <a:spcPct val="100000"/>
              </a:lnSpc>
              <a:spcBef>
                <a:spcPts val="620"/>
              </a:spcBef>
              <a:buAutoNum type="romanLcPeriod" startAt="2"/>
              <a:tabLst>
                <a:tab pos="914400" algn="l"/>
              </a:tabLst>
            </a:pPr>
            <a:r>
              <a:rPr dirty="0" sz="2400" spc="-10" b="1">
                <a:latin typeface="Calibri"/>
                <a:cs typeface="Calibri"/>
              </a:rPr>
              <a:t>Variation </a:t>
            </a:r>
            <a:r>
              <a:rPr dirty="0" sz="2400" spc="-5" b="1">
                <a:latin typeface="Calibri"/>
                <a:cs typeface="Calibri"/>
              </a:rPr>
              <a:t>with </a:t>
            </a:r>
            <a:r>
              <a:rPr dirty="0" sz="2400" spc="5" b="1">
                <a:latin typeface="Calibri"/>
                <a:cs typeface="Calibri"/>
              </a:rPr>
              <a:t>special</a:t>
            </a:r>
            <a:r>
              <a:rPr dirty="0" sz="2400" spc="-254" b="1">
                <a:latin typeface="Calibri"/>
                <a:cs typeface="Calibri"/>
              </a:rPr>
              <a:t> </a:t>
            </a:r>
            <a:r>
              <a:rPr dirty="0" sz="2400" spc="10" b="1">
                <a:latin typeface="Calibri"/>
                <a:cs typeface="Calibri"/>
              </a:rPr>
              <a:t>maneuvers: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20"/>
              </a:spcBef>
            </a:pPr>
            <a:r>
              <a:rPr dirty="0" sz="2000">
                <a:latin typeface="Calibri"/>
                <a:cs typeface="Calibri"/>
              </a:rPr>
              <a:t>Valsalva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>
                <a:latin typeface="Symbol"/>
                <a:cs typeface="Symbol"/>
              </a:rPr>
              <a:t>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Calibri"/>
                <a:cs typeface="Calibri"/>
              </a:rPr>
              <a:t>Murmurs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>
                <a:latin typeface="Symbol"/>
                <a:cs typeface="Symbol"/>
              </a:rPr>
              <a:t>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length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intensity.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431800"/>
            <a:ext cx="8305800" cy="311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5019" y="2941637"/>
            <a:ext cx="3905885" cy="5086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5" b="1">
                <a:solidFill>
                  <a:srgbClr val="002060"/>
                </a:solidFill>
                <a:latin typeface="Arial Black"/>
                <a:cs typeface="Arial Black"/>
              </a:rPr>
              <a:t>Systolic</a:t>
            </a:r>
            <a:r>
              <a:rPr dirty="0" sz="3200" spc="-155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3200" spc="20" b="1">
                <a:solidFill>
                  <a:srgbClr val="002060"/>
                </a:solidFill>
                <a:latin typeface="Arial Black"/>
                <a:cs typeface="Arial Black"/>
              </a:rPr>
              <a:t>Murmurs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3800" y="3746500"/>
            <a:ext cx="3708400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67600" y="533400"/>
            <a:ext cx="1206500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1130300"/>
            <a:ext cx="4800600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2579" y="848399"/>
            <a:ext cx="4747026" cy="313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1557020"/>
            <a:ext cx="6375400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</a:tabLst>
            </a:pPr>
            <a:r>
              <a:rPr dirty="0" sz="2200" spc="735" b="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5"/>
              <a:t>Derived </a:t>
            </a:r>
            <a:r>
              <a:rPr dirty="0" sz="2600" spc="-15"/>
              <a:t>from </a:t>
            </a:r>
            <a:r>
              <a:rPr dirty="0" sz="2600" spc="-10"/>
              <a:t>harsh </a:t>
            </a:r>
            <a:r>
              <a:rPr dirty="0" sz="2600"/>
              <a:t>&amp; </a:t>
            </a:r>
            <a:r>
              <a:rPr dirty="0" sz="2600" spc="-5">
                <a:latin typeface="Symbol"/>
                <a:cs typeface="Symbol"/>
              </a:rPr>
              <a:t></a:t>
            </a:r>
            <a:r>
              <a:rPr dirty="0" sz="2600" spc="-5">
                <a:latin typeface="Times New Roman"/>
                <a:cs typeface="Times New Roman"/>
              </a:rPr>
              <a:t> </a:t>
            </a:r>
            <a:r>
              <a:rPr dirty="0" sz="2600" spc="-10"/>
              <a:t>turbulence </a:t>
            </a:r>
            <a:r>
              <a:rPr dirty="0" sz="2600" spc="-20"/>
              <a:t>in</a:t>
            </a:r>
            <a:r>
              <a:rPr dirty="0" sz="2600" spc="245"/>
              <a:t> </a:t>
            </a:r>
            <a:r>
              <a:rPr dirty="0" sz="2600" spc="-65"/>
              <a:t>flow.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103120"/>
            <a:ext cx="7994015" cy="345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10" b="1">
                <a:latin typeface="Calibri"/>
                <a:cs typeface="Calibri"/>
              </a:rPr>
              <a:t>Associated</a:t>
            </a:r>
            <a:r>
              <a:rPr dirty="0" sz="2600" spc="-55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with:</a:t>
            </a:r>
            <a:endParaRPr sz="26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1180"/>
              </a:spcBef>
              <a:buFont typeface="Calibri"/>
              <a:buAutoNum type="arabicPeriod"/>
              <a:tabLst>
                <a:tab pos="926465" algn="l"/>
                <a:tab pos="927100" algn="l"/>
              </a:tabLst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Calibri"/>
                <a:cs typeface="Calibri"/>
              </a:rPr>
              <a:t>flow </a:t>
            </a:r>
            <a:r>
              <a:rPr dirty="0" sz="2400" spc="-20">
                <a:latin typeface="Calibri"/>
                <a:cs typeface="Calibri"/>
              </a:rPr>
              <a:t>across </a:t>
            </a:r>
            <a:r>
              <a:rPr dirty="0" sz="2400" spc="-10">
                <a:latin typeface="Calibri"/>
                <a:cs typeface="Calibri"/>
              </a:rPr>
              <a:t>normal</a:t>
            </a:r>
            <a:r>
              <a:rPr dirty="0" sz="2400" spc="-16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valve.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620"/>
              </a:spcBef>
              <a:buFont typeface="Calibri"/>
              <a:buAutoNum type="arabicPeriod"/>
              <a:tabLst>
                <a:tab pos="926465" algn="l"/>
                <a:tab pos="927100" algn="l"/>
              </a:tabLst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Calibri"/>
                <a:cs typeface="Calibri"/>
              </a:rPr>
              <a:t>flow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into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dilated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great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vessel.</a:t>
            </a:r>
            <a:endParaRPr sz="2400">
              <a:latin typeface="Calibri"/>
              <a:cs typeface="Calibri"/>
            </a:endParaRPr>
          </a:p>
          <a:p>
            <a:pPr marL="927100" marR="5080" indent="-457200">
              <a:lnSpc>
                <a:spcPts val="2800"/>
              </a:lnSpc>
              <a:spcBef>
                <a:spcPts val="780"/>
              </a:spcBef>
              <a:buFont typeface="Calibri"/>
              <a:buAutoNum type="arabicPeriod"/>
              <a:tabLst>
                <a:tab pos="901065" algn="l"/>
                <a:tab pos="901700" algn="l"/>
              </a:tabLst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Calibri"/>
                <a:cs typeface="Calibri"/>
              </a:rPr>
              <a:t>flow </a:t>
            </a:r>
            <a:r>
              <a:rPr dirty="0" sz="2400" spc="-20">
                <a:latin typeface="Calibri"/>
                <a:cs typeface="Calibri"/>
              </a:rPr>
              <a:t>across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 spc="-10">
                <a:latin typeface="Calibri"/>
                <a:cs typeface="Calibri"/>
              </a:rPr>
              <a:t>abnormal </a:t>
            </a:r>
            <a:r>
              <a:rPr dirty="0" sz="2400" spc="5">
                <a:latin typeface="Calibri"/>
                <a:cs typeface="Calibri"/>
              </a:rPr>
              <a:t>valve, </a:t>
            </a:r>
            <a:r>
              <a:rPr dirty="0" sz="2400" spc="1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narrowed</a:t>
            </a:r>
            <a:r>
              <a:rPr dirty="0" sz="2400" spc="-16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ventricular  </a:t>
            </a:r>
            <a:r>
              <a:rPr dirty="0" sz="2400" spc="10">
                <a:latin typeface="Calibri"/>
                <a:cs typeface="Calibri"/>
              </a:rPr>
              <a:t>outflow </a:t>
            </a:r>
            <a:r>
              <a:rPr dirty="0" sz="2400" spc="-25">
                <a:latin typeface="Calibri"/>
                <a:cs typeface="Calibri"/>
              </a:rPr>
              <a:t>tract </a:t>
            </a: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10">
                <a:latin typeface="Calibri"/>
                <a:cs typeface="Calibri"/>
              </a:rPr>
              <a:t>e.g. </a:t>
            </a:r>
            <a:r>
              <a:rPr dirty="0" sz="2400" spc="-5">
                <a:latin typeface="Calibri"/>
                <a:cs typeface="Calibri"/>
              </a:rPr>
              <a:t>aortic </a:t>
            </a:r>
            <a:r>
              <a:rPr dirty="0" sz="2400">
                <a:latin typeface="Calibri"/>
                <a:cs typeface="Calibri"/>
              </a:rPr>
              <a:t>/pulmonary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stenosis.</a:t>
            </a:r>
            <a:endParaRPr sz="2400">
              <a:latin typeface="Calibri"/>
              <a:cs typeface="Calibri"/>
            </a:endParaRPr>
          </a:p>
          <a:p>
            <a:pPr marL="927100" marR="1635125" indent="-457200">
              <a:lnSpc>
                <a:spcPct val="100699"/>
              </a:lnSpc>
              <a:spcBef>
                <a:spcPts val="520"/>
              </a:spcBef>
              <a:buFont typeface="Calibri"/>
              <a:buAutoNum type="arabicPeriod"/>
              <a:tabLst>
                <a:tab pos="901065" algn="l"/>
                <a:tab pos="901700" algn="l"/>
              </a:tabLst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Calibri"/>
                <a:cs typeface="Calibri"/>
              </a:rPr>
              <a:t>flow </a:t>
            </a:r>
            <a:r>
              <a:rPr dirty="0" sz="2400" spc="-20">
                <a:latin typeface="Calibri"/>
                <a:cs typeface="Calibri"/>
              </a:rPr>
              <a:t>across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 spc="10">
                <a:latin typeface="Calibri"/>
                <a:cs typeface="Calibri"/>
              </a:rPr>
              <a:t>incompetent </a:t>
            </a:r>
            <a:r>
              <a:rPr dirty="0" sz="2400" spc="-45">
                <a:latin typeface="Calibri"/>
                <a:cs typeface="Calibri"/>
              </a:rPr>
              <a:t>AV </a:t>
            </a:r>
            <a:r>
              <a:rPr dirty="0" sz="2400" spc="5">
                <a:latin typeface="Calibri"/>
                <a:cs typeface="Calibri"/>
              </a:rPr>
              <a:t>valve</a:t>
            </a:r>
            <a:r>
              <a:rPr dirty="0" sz="2400" spc="-3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10">
                <a:latin typeface="Calibri"/>
                <a:cs typeface="Calibri"/>
              </a:rPr>
              <a:t>e.g.  </a:t>
            </a:r>
            <a:r>
              <a:rPr dirty="0" sz="2400">
                <a:latin typeface="Calibri"/>
                <a:cs typeface="Calibri"/>
              </a:rPr>
              <a:t>mitral/tricuspid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regurgitation.</a:t>
            </a:r>
            <a:endParaRPr sz="2400">
              <a:latin typeface="Calibri"/>
              <a:cs typeface="Calibri"/>
            </a:endParaRPr>
          </a:p>
          <a:p>
            <a:pPr marL="901700" indent="-431800">
              <a:lnSpc>
                <a:spcPct val="100000"/>
              </a:lnSpc>
              <a:spcBef>
                <a:spcPts val="620"/>
              </a:spcBef>
              <a:buFont typeface="Calibri"/>
              <a:buAutoNum type="arabicPeriod"/>
              <a:tabLst>
                <a:tab pos="901065" algn="l"/>
                <a:tab pos="901700" algn="l"/>
              </a:tabLst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Calibri"/>
                <a:cs typeface="Calibri"/>
              </a:rPr>
              <a:t>flow </a:t>
            </a:r>
            <a:r>
              <a:rPr dirty="0" sz="2400" spc="-20">
                <a:latin typeface="Calibri"/>
                <a:cs typeface="Calibri"/>
              </a:rPr>
              <a:t>across </a:t>
            </a:r>
            <a:r>
              <a:rPr dirty="0" sz="2400" spc="1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inter-ventricular </a:t>
            </a:r>
            <a:r>
              <a:rPr dirty="0" sz="2400" spc="5">
                <a:latin typeface="Calibri"/>
                <a:cs typeface="Calibri"/>
              </a:rPr>
              <a:t>septum </a:t>
            </a: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10">
                <a:latin typeface="Calibri"/>
                <a:cs typeface="Calibri"/>
              </a:rPr>
              <a:t>e.g.</a:t>
            </a:r>
            <a:r>
              <a:rPr dirty="0" sz="2400" spc="-3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VSD.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" y="558800"/>
            <a:ext cx="74676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4541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8340" y="2242820"/>
            <a:ext cx="5969635" cy="2296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libri"/>
                <a:cs typeface="Calibri"/>
              </a:rPr>
              <a:t>Aortic </a:t>
            </a:r>
            <a:r>
              <a:rPr dirty="0" sz="2200" spc="5" b="1">
                <a:latin typeface="Calibri"/>
                <a:cs typeface="Calibri"/>
              </a:rPr>
              <a:t>stenosis </a:t>
            </a:r>
            <a:r>
              <a:rPr dirty="0" sz="2200" b="1">
                <a:latin typeface="Calibri"/>
                <a:cs typeface="Calibri"/>
              </a:rPr>
              <a:t>– </a:t>
            </a:r>
            <a:r>
              <a:rPr dirty="0" sz="2000" spc="10">
                <a:latin typeface="Calibri"/>
                <a:cs typeface="Calibri"/>
              </a:rPr>
              <a:t>ejection</a:t>
            </a:r>
            <a:r>
              <a:rPr dirty="0" sz="2000" spc="-2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murmur.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200" spc="5" b="1">
                <a:latin typeface="Calibri"/>
                <a:cs typeface="Calibri"/>
              </a:rPr>
              <a:t>Pulmonary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stenosis</a:t>
            </a:r>
            <a:r>
              <a:rPr dirty="0" sz="2200" spc="-18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– </a:t>
            </a:r>
            <a:r>
              <a:rPr dirty="0" sz="2000" spc="10">
                <a:latin typeface="Calibri"/>
                <a:cs typeface="Calibri"/>
              </a:rPr>
              <a:t>ejection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murmur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spilling</a:t>
            </a:r>
            <a:r>
              <a:rPr dirty="0" sz="2000" spc="-2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S2.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libri"/>
                <a:cs typeface="Calibri"/>
              </a:rPr>
              <a:t>Mitral </a:t>
            </a:r>
            <a:r>
              <a:rPr dirty="0" sz="2200" b="1">
                <a:latin typeface="Calibri"/>
                <a:cs typeface="Calibri"/>
              </a:rPr>
              <a:t>/ </a:t>
            </a:r>
            <a:r>
              <a:rPr dirty="0" sz="2200" spc="-15" b="1">
                <a:latin typeface="Calibri"/>
                <a:cs typeface="Calibri"/>
              </a:rPr>
              <a:t>Tricuspid </a:t>
            </a:r>
            <a:r>
              <a:rPr dirty="0" sz="2200" spc="-5" b="1">
                <a:latin typeface="Calibri"/>
                <a:cs typeface="Calibri"/>
              </a:rPr>
              <a:t>regurgitation </a:t>
            </a:r>
            <a:r>
              <a:rPr dirty="0" sz="2200" b="1">
                <a:latin typeface="Calibri"/>
                <a:cs typeface="Calibri"/>
              </a:rPr>
              <a:t>–</a:t>
            </a:r>
            <a:r>
              <a:rPr dirty="0" sz="2200" spc="-150" b="1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holosystolic.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libri"/>
                <a:cs typeface="Calibri"/>
              </a:rPr>
              <a:t>Mitral </a:t>
            </a:r>
            <a:r>
              <a:rPr dirty="0" sz="2200" spc="-25" b="1">
                <a:latin typeface="Calibri"/>
                <a:cs typeface="Calibri"/>
              </a:rPr>
              <a:t>valve </a:t>
            </a:r>
            <a:r>
              <a:rPr dirty="0" sz="2200" spc="5" b="1">
                <a:latin typeface="Calibri"/>
                <a:cs typeface="Calibri"/>
              </a:rPr>
              <a:t>prolapse </a:t>
            </a:r>
            <a:r>
              <a:rPr dirty="0" sz="2200" b="1">
                <a:latin typeface="Calibri"/>
                <a:cs typeface="Calibri"/>
              </a:rPr>
              <a:t>– </a:t>
            </a:r>
            <a:r>
              <a:rPr dirty="0" sz="2000" spc="20">
                <a:latin typeface="Calibri"/>
                <a:cs typeface="Calibri"/>
              </a:rPr>
              <a:t>mid-late</a:t>
            </a:r>
            <a:r>
              <a:rPr dirty="0" sz="2000" spc="-21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systole.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200" spc="-15" b="1">
                <a:latin typeface="Calibri"/>
                <a:cs typeface="Calibri"/>
              </a:rPr>
              <a:t>Ventricular </a:t>
            </a:r>
            <a:r>
              <a:rPr dirty="0" sz="2200" spc="10" b="1">
                <a:latin typeface="Calibri"/>
                <a:cs typeface="Calibri"/>
              </a:rPr>
              <a:t>septal </a:t>
            </a:r>
            <a:r>
              <a:rPr dirty="0" sz="2200" spc="-5" b="1">
                <a:latin typeface="Calibri"/>
                <a:cs typeface="Calibri"/>
              </a:rPr>
              <a:t>defect </a:t>
            </a:r>
            <a:r>
              <a:rPr dirty="0" sz="2200" spc="-10" b="1">
                <a:latin typeface="Calibri"/>
                <a:cs typeface="Calibri"/>
              </a:rPr>
              <a:t>(VSD) </a:t>
            </a:r>
            <a:r>
              <a:rPr dirty="0" sz="2200" b="1">
                <a:latin typeface="Calibri"/>
                <a:cs typeface="Calibri"/>
              </a:rPr>
              <a:t>–</a:t>
            </a:r>
            <a:r>
              <a:rPr dirty="0" sz="2200" spc="-270" b="1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holosystolic.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6400" y="1625600"/>
            <a:ext cx="215900" cy="355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64350" y="1682750"/>
            <a:ext cx="0" cy="3352800"/>
          </a:xfrm>
          <a:custGeom>
            <a:avLst/>
            <a:gdLst/>
            <a:ahLst/>
            <a:cxnLst/>
            <a:rect l="l" t="t" r="r" b="b"/>
            <a:pathLst>
              <a:path w="0" h="3352800">
                <a:moveTo>
                  <a:pt x="0" y="0"/>
                </a:moveTo>
                <a:lnTo>
                  <a:pt x="0" y="33528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18400" y="1625600"/>
            <a:ext cx="228600" cy="355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6350" y="1682750"/>
            <a:ext cx="12700" cy="3352800"/>
          </a:xfrm>
          <a:custGeom>
            <a:avLst/>
            <a:gdLst/>
            <a:ahLst/>
            <a:cxnLst/>
            <a:rect l="l" t="t" r="r" b="b"/>
            <a:pathLst>
              <a:path w="12700" h="3352800">
                <a:moveTo>
                  <a:pt x="0" y="0"/>
                </a:moveTo>
                <a:lnTo>
                  <a:pt x="12700" y="33528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758940" y="52273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4046" y="52273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25256" y="52273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85200" y="1625600"/>
            <a:ext cx="215900" cy="355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93150" y="1682750"/>
            <a:ext cx="0" cy="3352800"/>
          </a:xfrm>
          <a:custGeom>
            <a:avLst/>
            <a:gdLst/>
            <a:ahLst/>
            <a:cxnLst/>
            <a:rect l="l" t="t" r="r" b="b"/>
            <a:pathLst>
              <a:path w="0" h="3352800">
                <a:moveTo>
                  <a:pt x="0" y="0"/>
                </a:moveTo>
                <a:lnTo>
                  <a:pt x="0" y="33528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70700" y="2349500"/>
            <a:ext cx="381000" cy="203200"/>
          </a:xfrm>
          <a:custGeom>
            <a:avLst/>
            <a:gdLst/>
            <a:ahLst/>
            <a:cxnLst/>
            <a:rect l="l" t="t" r="r" b="b"/>
            <a:pathLst>
              <a:path w="381000" h="203200">
                <a:moveTo>
                  <a:pt x="381000" y="0"/>
                </a:moveTo>
                <a:lnTo>
                  <a:pt x="0" y="101600"/>
                </a:lnTo>
                <a:lnTo>
                  <a:pt x="381000" y="2032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46886" y="2340076"/>
            <a:ext cx="381635" cy="217804"/>
          </a:xfrm>
          <a:custGeom>
            <a:avLst/>
            <a:gdLst/>
            <a:ahLst/>
            <a:cxnLst/>
            <a:rect l="l" t="t" r="r" b="b"/>
            <a:pathLst>
              <a:path w="381634" h="217805">
                <a:moveTo>
                  <a:pt x="0" y="0"/>
                </a:moveTo>
                <a:lnTo>
                  <a:pt x="101" y="217487"/>
                </a:lnTo>
                <a:lnTo>
                  <a:pt x="381050" y="1085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70700" y="3429000"/>
            <a:ext cx="749300" cy="139700"/>
          </a:xfrm>
          <a:custGeom>
            <a:avLst/>
            <a:gdLst/>
            <a:ahLst/>
            <a:cxnLst/>
            <a:rect l="l" t="t" r="r" b="b"/>
            <a:pathLst>
              <a:path w="749300" h="139700">
                <a:moveTo>
                  <a:pt x="0" y="139700"/>
                </a:moveTo>
                <a:lnTo>
                  <a:pt x="749300" y="139700"/>
                </a:lnTo>
                <a:lnTo>
                  <a:pt x="7493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92950" y="3854450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12700">
            <a:solidFill>
              <a:srgbClr val="575F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61200" y="3937000"/>
            <a:ext cx="482600" cy="114300"/>
          </a:xfrm>
          <a:custGeom>
            <a:avLst/>
            <a:gdLst/>
            <a:ahLst/>
            <a:cxnLst/>
            <a:rect l="l" t="t" r="r" b="b"/>
            <a:pathLst>
              <a:path w="482600" h="114300">
                <a:moveTo>
                  <a:pt x="241300" y="0"/>
                </a:moveTo>
                <a:lnTo>
                  <a:pt x="165032" y="2913"/>
                </a:lnTo>
                <a:lnTo>
                  <a:pt x="98793" y="11027"/>
                </a:lnTo>
                <a:lnTo>
                  <a:pt x="46558" y="23399"/>
                </a:lnTo>
                <a:lnTo>
                  <a:pt x="0" y="57150"/>
                </a:lnTo>
                <a:lnTo>
                  <a:pt x="12302" y="75212"/>
                </a:lnTo>
                <a:lnTo>
                  <a:pt x="46558" y="90900"/>
                </a:lnTo>
                <a:lnTo>
                  <a:pt x="98793" y="103272"/>
                </a:lnTo>
                <a:lnTo>
                  <a:pt x="165032" y="111386"/>
                </a:lnTo>
                <a:lnTo>
                  <a:pt x="241300" y="114300"/>
                </a:lnTo>
                <a:lnTo>
                  <a:pt x="317567" y="111386"/>
                </a:lnTo>
                <a:lnTo>
                  <a:pt x="383806" y="103272"/>
                </a:lnTo>
                <a:lnTo>
                  <a:pt x="436041" y="90900"/>
                </a:lnTo>
                <a:lnTo>
                  <a:pt x="470297" y="75212"/>
                </a:lnTo>
                <a:lnTo>
                  <a:pt x="482600" y="57150"/>
                </a:lnTo>
                <a:lnTo>
                  <a:pt x="470297" y="39087"/>
                </a:lnTo>
                <a:lnTo>
                  <a:pt x="436041" y="23399"/>
                </a:lnTo>
                <a:lnTo>
                  <a:pt x="383806" y="11027"/>
                </a:lnTo>
                <a:lnTo>
                  <a:pt x="317567" y="2913"/>
                </a:lnTo>
                <a:lnTo>
                  <a:pt x="241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58000" y="2844800"/>
            <a:ext cx="381000" cy="203200"/>
          </a:xfrm>
          <a:custGeom>
            <a:avLst/>
            <a:gdLst/>
            <a:ahLst/>
            <a:cxnLst/>
            <a:rect l="l" t="t" r="r" b="b"/>
            <a:pathLst>
              <a:path w="381000" h="203200">
                <a:moveTo>
                  <a:pt x="381000" y="0"/>
                </a:moveTo>
                <a:lnTo>
                  <a:pt x="0" y="101600"/>
                </a:lnTo>
                <a:lnTo>
                  <a:pt x="381000" y="2032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32598" y="2830614"/>
            <a:ext cx="387985" cy="217804"/>
          </a:xfrm>
          <a:custGeom>
            <a:avLst/>
            <a:gdLst/>
            <a:ahLst/>
            <a:cxnLst/>
            <a:rect l="l" t="t" r="r" b="b"/>
            <a:pathLst>
              <a:path w="387984" h="217805">
                <a:moveTo>
                  <a:pt x="0" y="0"/>
                </a:moveTo>
                <a:lnTo>
                  <a:pt x="101" y="217487"/>
                </a:lnTo>
                <a:lnTo>
                  <a:pt x="387400" y="1085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89850" y="282575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58000" y="4343400"/>
            <a:ext cx="749300" cy="139700"/>
          </a:xfrm>
          <a:custGeom>
            <a:avLst/>
            <a:gdLst/>
            <a:ahLst/>
            <a:cxnLst/>
            <a:rect l="l" t="t" r="r" b="b"/>
            <a:pathLst>
              <a:path w="749300" h="139700">
                <a:moveTo>
                  <a:pt x="0" y="139700"/>
                </a:moveTo>
                <a:lnTo>
                  <a:pt x="749300" y="139700"/>
                </a:lnTo>
                <a:lnTo>
                  <a:pt x="749300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0100" y="1143000"/>
            <a:ext cx="2019300" cy="31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7405" y="917130"/>
            <a:ext cx="1958975" cy="263525"/>
          </a:xfrm>
          <a:custGeom>
            <a:avLst/>
            <a:gdLst/>
            <a:ahLst/>
            <a:cxnLst/>
            <a:rect l="l" t="t" r="r" b="b"/>
            <a:pathLst>
              <a:path w="1958975" h="263525">
                <a:moveTo>
                  <a:pt x="1544116" y="0"/>
                </a:moveTo>
                <a:lnTo>
                  <a:pt x="1488946" y="8685"/>
                </a:lnTo>
                <a:lnTo>
                  <a:pt x="1447406" y="34734"/>
                </a:lnTo>
                <a:lnTo>
                  <a:pt x="1421346" y="76403"/>
                </a:lnTo>
                <a:lnTo>
                  <a:pt x="1412671" y="131787"/>
                </a:lnTo>
                <a:lnTo>
                  <a:pt x="1413769" y="153169"/>
                </a:lnTo>
                <a:lnTo>
                  <a:pt x="1422540" y="190327"/>
                </a:lnTo>
                <a:lnTo>
                  <a:pt x="1450422" y="231803"/>
                </a:lnTo>
                <a:lnTo>
                  <a:pt x="1491003" y="255517"/>
                </a:lnTo>
                <a:lnTo>
                  <a:pt x="1547240" y="263232"/>
                </a:lnTo>
                <a:lnTo>
                  <a:pt x="1567550" y="262239"/>
                </a:lnTo>
                <a:lnTo>
                  <a:pt x="1617992" y="247345"/>
                </a:lnTo>
                <a:lnTo>
                  <a:pt x="1653057" y="216382"/>
                </a:lnTo>
                <a:lnTo>
                  <a:pt x="1660489" y="204368"/>
                </a:lnTo>
                <a:lnTo>
                  <a:pt x="1544637" y="204368"/>
                </a:lnTo>
                <a:lnTo>
                  <a:pt x="1532957" y="203315"/>
                </a:lnTo>
                <a:lnTo>
                  <a:pt x="1499393" y="177750"/>
                </a:lnTo>
                <a:lnTo>
                  <a:pt x="1491335" y="132143"/>
                </a:lnTo>
                <a:lnTo>
                  <a:pt x="1492235" y="114072"/>
                </a:lnTo>
                <a:lnTo>
                  <a:pt x="1505737" y="76403"/>
                </a:lnTo>
                <a:lnTo>
                  <a:pt x="1543939" y="59562"/>
                </a:lnTo>
                <a:lnTo>
                  <a:pt x="1660318" y="59562"/>
                </a:lnTo>
                <a:lnTo>
                  <a:pt x="1657089" y="52893"/>
                </a:lnTo>
                <a:lnTo>
                  <a:pt x="1642046" y="34124"/>
                </a:lnTo>
                <a:lnTo>
                  <a:pt x="1623032" y="19197"/>
                </a:lnTo>
                <a:lnTo>
                  <a:pt x="1600373" y="8532"/>
                </a:lnTo>
                <a:lnTo>
                  <a:pt x="1574068" y="2133"/>
                </a:lnTo>
                <a:lnTo>
                  <a:pt x="1544116" y="0"/>
                </a:lnTo>
                <a:close/>
              </a:path>
              <a:path w="1958975" h="263525">
                <a:moveTo>
                  <a:pt x="1660318" y="59562"/>
                </a:moveTo>
                <a:lnTo>
                  <a:pt x="1543939" y="59562"/>
                </a:lnTo>
                <a:lnTo>
                  <a:pt x="1555768" y="60615"/>
                </a:lnTo>
                <a:lnTo>
                  <a:pt x="1566190" y="63706"/>
                </a:lnTo>
                <a:lnTo>
                  <a:pt x="1594146" y="97561"/>
                </a:lnTo>
                <a:lnTo>
                  <a:pt x="1597774" y="128663"/>
                </a:lnTo>
                <a:lnTo>
                  <a:pt x="1596905" y="148380"/>
                </a:lnTo>
                <a:lnTo>
                  <a:pt x="1583880" y="187871"/>
                </a:lnTo>
                <a:lnTo>
                  <a:pt x="1544637" y="204368"/>
                </a:lnTo>
                <a:lnTo>
                  <a:pt x="1660489" y="204368"/>
                </a:lnTo>
                <a:lnTo>
                  <a:pt x="1675486" y="151017"/>
                </a:lnTo>
                <a:lnTo>
                  <a:pt x="1676348" y="128663"/>
                </a:lnTo>
                <a:lnTo>
                  <a:pt x="1674277" y="100685"/>
                </a:lnTo>
                <a:lnTo>
                  <a:pt x="1667832" y="75080"/>
                </a:lnTo>
                <a:lnTo>
                  <a:pt x="1660318" y="59562"/>
                </a:lnTo>
                <a:close/>
              </a:path>
              <a:path w="1958975" h="263525">
                <a:moveTo>
                  <a:pt x="1788642" y="4343"/>
                </a:moveTo>
                <a:lnTo>
                  <a:pt x="1715198" y="4343"/>
                </a:lnTo>
                <a:lnTo>
                  <a:pt x="1715198" y="258889"/>
                </a:lnTo>
                <a:lnTo>
                  <a:pt x="1789163" y="258889"/>
                </a:lnTo>
                <a:lnTo>
                  <a:pt x="1789163" y="119113"/>
                </a:lnTo>
                <a:lnTo>
                  <a:pt x="1866760" y="119113"/>
                </a:lnTo>
                <a:lnTo>
                  <a:pt x="1788642" y="4343"/>
                </a:lnTo>
                <a:close/>
              </a:path>
              <a:path w="1958975" h="263525">
                <a:moveTo>
                  <a:pt x="1866760" y="119113"/>
                </a:moveTo>
                <a:lnTo>
                  <a:pt x="1789163" y="119113"/>
                </a:lnTo>
                <a:lnTo>
                  <a:pt x="1884489" y="258889"/>
                </a:lnTo>
                <a:lnTo>
                  <a:pt x="1958632" y="258889"/>
                </a:lnTo>
                <a:lnTo>
                  <a:pt x="1958632" y="145161"/>
                </a:lnTo>
                <a:lnTo>
                  <a:pt x="1884489" y="145161"/>
                </a:lnTo>
                <a:lnTo>
                  <a:pt x="1866760" y="119113"/>
                </a:lnTo>
                <a:close/>
              </a:path>
              <a:path w="1958975" h="263525">
                <a:moveTo>
                  <a:pt x="1958632" y="4343"/>
                </a:moveTo>
                <a:lnTo>
                  <a:pt x="1884489" y="4343"/>
                </a:lnTo>
                <a:lnTo>
                  <a:pt x="1884489" y="145161"/>
                </a:lnTo>
                <a:lnTo>
                  <a:pt x="1958632" y="145161"/>
                </a:lnTo>
                <a:lnTo>
                  <a:pt x="1958632" y="4343"/>
                </a:lnTo>
                <a:close/>
              </a:path>
              <a:path w="1958975" h="263525">
                <a:moveTo>
                  <a:pt x="1364830" y="4343"/>
                </a:moveTo>
                <a:lnTo>
                  <a:pt x="1286002" y="4343"/>
                </a:lnTo>
                <a:lnTo>
                  <a:pt x="1286002" y="258889"/>
                </a:lnTo>
                <a:lnTo>
                  <a:pt x="1364830" y="258889"/>
                </a:lnTo>
                <a:lnTo>
                  <a:pt x="1364830" y="4343"/>
                </a:lnTo>
                <a:close/>
              </a:path>
              <a:path w="1958975" h="263525">
                <a:moveTo>
                  <a:pt x="1169860" y="67195"/>
                </a:moveTo>
                <a:lnTo>
                  <a:pt x="1091209" y="67195"/>
                </a:lnTo>
                <a:lnTo>
                  <a:pt x="1091209" y="258889"/>
                </a:lnTo>
                <a:lnTo>
                  <a:pt x="1169860" y="258889"/>
                </a:lnTo>
                <a:lnTo>
                  <a:pt x="1169860" y="67195"/>
                </a:lnTo>
                <a:close/>
              </a:path>
              <a:path w="1958975" h="263525">
                <a:moveTo>
                  <a:pt x="1250086" y="4343"/>
                </a:moveTo>
                <a:lnTo>
                  <a:pt x="1010983" y="4343"/>
                </a:lnTo>
                <a:lnTo>
                  <a:pt x="1010983" y="67195"/>
                </a:lnTo>
                <a:lnTo>
                  <a:pt x="1250086" y="67195"/>
                </a:lnTo>
                <a:lnTo>
                  <a:pt x="1250086" y="4343"/>
                </a:lnTo>
                <a:close/>
              </a:path>
              <a:path w="1958975" h="263525">
                <a:moveTo>
                  <a:pt x="706094" y="4343"/>
                </a:moveTo>
                <a:lnTo>
                  <a:pt x="495300" y="4343"/>
                </a:lnTo>
                <a:lnTo>
                  <a:pt x="495300" y="258889"/>
                </a:lnTo>
                <a:lnTo>
                  <a:pt x="709904" y="258889"/>
                </a:lnTo>
                <a:lnTo>
                  <a:pt x="709904" y="201244"/>
                </a:lnTo>
                <a:lnTo>
                  <a:pt x="574128" y="201244"/>
                </a:lnTo>
                <a:lnTo>
                  <a:pt x="574128" y="151066"/>
                </a:lnTo>
                <a:lnTo>
                  <a:pt x="696544" y="151066"/>
                </a:lnTo>
                <a:lnTo>
                  <a:pt x="696544" y="99148"/>
                </a:lnTo>
                <a:lnTo>
                  <a:pt x="574128" y="99148"/>
                </a:lnTo>
                <a:lnTo>
                  <a:pt x="574128" y="58686"/>
                </a:lnTo>
                <a:lnTo>
                  <a:pt x="706094" y="58686"/>
                </a:lnTo>
                <a:lnTo>
                  <a:pt x="706094" y="4343"/>
                </a:lnTo>
                <a:close/>
              </a:path>
              <a:path w="1958975" h="263525">
                <a:moveTo>
                  <a:pt x="309388" y="162699"/>
                </a:moveTo>
                <a:lnTo>
                  <a:pt x="234205" y="172935"/>
                </a:lnTo>
                <a:lnTo>
                  <a:pt x="235838" y="187106"/>
                </a:lnTo>
                <a:lnTo>
                  <a:pt x="238654" y="200093"/>
                </a:lnTo>
                <a:lnTo>
                  <a:pt x="261791" y="240160"/>
                </a:lnTo>
                <a:lnTo>
                  <a:pt x="306088" y="260796"/>
                </a:lnTo>
                <a:lnTo>
                  <a:pt x="340295" y="263398"/>
                </a:lnTo>
                <a:lnTo>
                  <a:pt x="357706" y="262411"/>
                </a:lnTo>
                <a:lnTo>
                  <a:pt x="400110" y="247599"/>
                </a:lnTo>
                <a:lnTo>
                  <a:pt x="431191" y="209054"/>
                </a:lnTo>
                <a:lnTo>
                  <a:pt x="432488" y="204190"/>
                </a:lnTo>
                <a:lnTo>
                  <a:pt x="329008" y="204190"/>
                </a:lnTo>
                <a:lnTo>
                  <a:pt x="324726" y="203098"/>
                </a:lnTo>
                <a:lnTo>
                  <a:pt x="309504" y="173926"/>
                </a:lnTo>
                <a:lnTo>
                  <a:pt x="309388" y="162699"/>
                </a:lnTo>
                <a:close/>
              </a:path>
              <a:path w="1958975" h="263525">
                <a:moveTo>
                  <a:pt x="438918" y="4343"/>
                </a:moveTo>
                <a:lnTo>
                  <a:pt x="360089" y="4343"/>
                </a:lnTo>
                <a:lnTo>
                  <a:pt x="360021" y="163218"/>
                </a:lnTo>
                <a:lnTo>
                  <a:pt x="359704" y="172099"/>
                </a:lnTo>
                <a:lnTo>
                  <a:pt x="343362" y="204190"/>
                </a:lnTo>
                <a:lnTo>
                  <a:pt x="432488" y="204190"/>
                </a:lnTo>
                <a:lnTo>
                  <a:pt x="434572" y="196379"/>
                </a:lnTo>
                <a:lnTo>
                  <a:pt x="436986" y="181100"/>
                </a:lnTo>
                <a:lnTo>
                  <a:pt x="438435" y="163218"/>
                </a:lnTo>
                <a:lnTo>
                  <a:pt x="438918" y="142735"/>
                </a:lnTo>
                <a:lnTo>
                  <a:pt x="438918" y="4343"/>
                </a:lnTo>
                <a:close/>
              </a:path>
              <a:path w="1958975" h="263525">
                <a:moveTo>
                  <a:pt x="210789" y="4343"/>
                </a:moveTo>
                <a:lnTo>
                  <a:pt x="0" y="4343"/>
                </a:lnTo>
                <a:lnTo>
                  <a:pt x="0" y="258889"/>
                </a:lnTo>
                <a:lnTo>
                  <a:pt x="214609" y="258889"/>
                </a:lnTo>
                <a:lnTo>
                  <a:pt x="214609" y="201244"/>
                </a:lnTo>
                <a:lnTo>
                  <a:pt x="78828" y="201244"/>
                </a:lnTo>
                <a:lnTo>
                  <a:pt x="78828" y="151066"/>
                </a:lnTo>
                <a:lnTo>
                  <a:pt x="201240" y="151066"/>
                </a:lnTo>
                <a:lnTo>
                  <a:pt x="201240" y="99148"/>
                </a:lnTo>
                <a:lnTo>
                  <a:pt x="78828" y="99148"/>
                </a:lnTo>
                <a:lnTo>
                  <a:pt x="78828" y="58686"/>
                </a:lnTo>
                <a:lnTo>
                  <a:pt x="210789" y="58686"/>
                </a:lnTo>
                <a:lnTo>
                  <a:pt x="210789" y="4343"/>
                </a:lnTo>
                <a:close/>
              </a:path>
              <a:path w="1958975" h="263525">
                <a:moveTo>
                  <a:pt x="868933" y="0"/>
                </a:moveTo>
                <a:lnTo>
                  <a:pt x="814431" y="8486"/>
                </a:lnTo>
                <a:lnTo>
                  <a:pt x="773874" y="33947"/>
                </a:lnTo>
                <a:lnTo>
                  <a:pt x="748671" y="75209"/>
                </a:lnTo>
                <a:lnTo>
                  <a:pt x="740270" y="131102"/>
                </a:lnTo>
                <a:lnTo>
                  <a:pt x="741463" y="153736"/>
                </a:lnTo>
                <a:lnTo>
                  <a:pt x="751012" y="192627"/>
                </a:lnTo>
                <a:lnTo>
                  <a:pt x="780272" y="234692"/>
                </a:lnTo>
                <a:lnTo>
                  <a:pt x="818877" y="256615"/>
                </a:lnTo>
                <a:lnTo>
                  <a:pt x="872578" y="263398"/>
                </a:lnTo>
                <a:lnTo>
                  <a:pt x="888928" y="262780"/>
                </a:lnTo>
                <a:lnTo>
                  <a:pt x="928916" y="253504"/>
                </a:lnTo>
                <a:lnTo>
                  <a:pt x="965987" y="224167"/>
                </a:lnTo>
                <a:lnTo>
                  <a:pt x="977866" y="204368"/>
                </a:lnTo>
                <a:lnTo>
                  <a:pt x="868057" y="204368"/>
                </a:lnTo>
                <a:lnTo>
                  <a:pt x="857077" y="203387"/>
                </a:lnTo>
                <a:lnTo>
                  <a:pt x="826326" y="179135"/>
                </a:lnTo>
                <a:lnTo>
                  <a:pt x="819099" y="130581"/>
                </a:lnTo>
                <a:lnTo>
                  <a:pt x="819772" y="114614"/>
                </a:lnTo>
                <a:lnTo>
                  <a:pt x="837767" y="70973"/>
                </a:lnTo>
                <a:lnTo>
                  <a:pt x="870838" y="58864"/>
                </a:lnTo>
                <a:lnTo>
                  <a:pt x="977023" y="58864"/>
                </a:lnTo>
                <a:lnTo>
                  <a:pt x="968535" y="44105"/>
                </a:lnTo>
                <a:lnTo>
                  <a:pt x="929502" y="10946"/>
                </a:lnTo>
                <a:lnTo>
                  <a:pt x="891696" y="1216"/>
                </a:lnTo>
                <a:lnTo>
                  <a:pt x="868933" y="0"/>
                </a:lnTo>
                <a:close/>
              </a:path>
              <a:path w="1958975" h="263525">
                <a:moveTo>
                  <a:pt x="918933" y="154889"/>
                </a:moveTo>
                <a:lnTo>
                  <a:pt x="902182" y="191693"/>
                </a:lnTo>
                <a:lnTo>
                  <a:pt x="868057" y="204368"/>
                </a:lnTo>
                <a:lnTo>
                  <a:pt x="977866" y="204368"/>
                </a:lnTo>
                <a:lnTo>
                  <a:pt x="978923" y="202328"/>
                </a:lnTo>
                <a:lnTo>
                  <a:pt x="983894" y="189618"/>
                </a:lnTo>
                <a:lnTo>
                  <a:pt x="987869" y="175717"/>
                </a:lnTo>
                <a:lnTo>
                  <a:pt x="918933" y="154889"/>
                </a:lnTo>
                <a:close/>
              </a:path>
              <a:path w="1958975" h="263525">
                <a:moveTo>
                  <a:pt x="977023" y="58864"/>
                </a:moveTo>
                <a:lnTo>
                  <a:pt x="878713" y="58864"/>
                </a:lnTo>
                <a:lnTo>
                  <a:pt x="885837" y="60490"/>
                </a:lnTo>
                <a:lnTo>
                  <a:pt x="898563" y="66967"/>
                </a:lnTo>
                <a:lnTo>
                  <a:pt x="903947" y="71602"/>
                </a:lnTo>
                <a:lnTo>
                  <a:pt x="908342" y="77622"/>
                </a:lnTo>
                <a:lnTo>
                  <a:pt x="911009" y="81203"/>
                </a:lnTo>
                <a:lnTo>
                  <a:pt x="913549" y="86880"/>
                </a:lnTo>
                <a:lnTo>
                  <a:pt x="915987" y="94627"/>
                </a:lnTo>
                <a:lnTo>
                  <a:pt x="985443" y="79184"/>
                </a:lnTo>
                <a:lnTo>
                  <a:pt x="977873" y="60341"/>
                </a:lnTo>
                <a:lnTo>
                  <a:pt x="977023" y="5886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18738" y="976689"/>
            <a:ext cx="106680" cy="145415"/>
          </a:xfrm>
          <a:custGeom>
            <a:avLst/>
            <a:gdLst/>
            <a:ahLst/>
            <a:cxnLst/>
            <a:rect l="l" t="t" r="r" b="b"/>
            <a:pathLst>
              <a:path w="106680" h="145415">
                <a:moveTo>
                  <a:pt x="52603" y="0"/>
                </a:moveTo>
                <a:lnTo>
                  <a:pt x="14414" y="16842"/>
                </a:lnTo>
                <a:lnTo>
                  <a:pt x="900" y="54509"/>
                </a:lnTo>
                <a:lnTo>
                  <a:pt x="0" y="72578"/>
                </a:lnTo>
                <a:lnTo>
                  <a:pt x="895" y="90495"/>
                </a:lnTo>
                <a:lnTo>
                  <a:pt x="14325" y="127967"/>
                </a:lnTo>
                <a:lnTo>
                  <a:pt x="53301" y="144809"/>
                </a:lnTo>
                <a:lnTo>
                  <a:pt x="65262" y="143778"/>
                </a:lnTo>
                <a:lnTo>
                  <a:pt x="98621" y="118428"/>
                </a:lnTo>
                <a:lnTo>
                  <a:pt x="106438" y="69105"/>
                </a:lnTo>
                <a:lnTo>
                  <a:pt x="105531" y="52344"/>
                </a:lnTo>
                <a:lnTo>
                  <a:pt x="91935" y="16581"/>
                </a:lnTo>
                <a:lnTo>
                  <a:pt x="52603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2601" y="921473"/>
            <a:ext cx="243840" cy="254635"/>
          </a:xfrm>
          <a:custGeom>
            <a:avLst/>
            <a:gdLst/>
            <a:ahLst/>
            <a:cxnLst/>
            <a:rect l="l" t="t" r="r" b="b"/>
            <a:pathLst>
              <a:path w="243839" h="254634">
                <a:moveTo>
                  <a:pt x="0" y="0"/>
                </a:moveTo>
                <a:lnTo>
                  <a:pt x="73444" y="0"/>
                </a:lnTo>
                <a:lnTo>
                  <a:pt x="169290" y="140816"/>
                </a:lnTo>
                <a:lnTo>
                  <a:pt x="169290" y="0"/>
                </a:lnTo>
                <a:lnTo>
                  <a:pt x="243433" y="0"/>
                </a:lnTo>
                <a:lnTo>
                  <a:pt x="243433" y="254546"/>
                </a:lnTo>
                <a:lnTo>
                  <a:pt x="169290" y="254546"/>
                </a:lnTo>
                <a:lnTo>
                  <a:pt x="73964" y="114771"/>
                </a:lnTo>
                <a:lnTo>
                  <a:pt x="73964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3404" y="921473"/>
            <a:ext cx="79375" cy="254635"/>
          </a:xfrm>
          <a:custGeom>
            <a:avLst/>
            <a:gdLst/>
            <a:ahLst/>
            <a:cxnLst/>
            <a:rect l="l" t="t" r="r" b="b"/>
            <a:pathLst>
              <a:path w="79375" h="254634">
                <a:moveTo>
                  <a:pt x="0" y="0"/>
                </a:moveTo>
                <a:lnTo>
                  <a:pt x="78828" y="0"/>
                </a:lnTo>
                <a:lnTo>
                  <a:pt x="78828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38393" y="921473"/>
            <a:ext cx="239395" cy="254635"/>
          </a:xfrm>
          <a:custGeom>
            <a:avLst/>
            <a:gdLst/>
            <a:ahLst/>
            <a:cxnLst/>
            <a:rect l="l" t="t" r="r" b="b"/>
            <a:pathLst>
              <a:path w="239394" h="254634">
                <a:moveTo>
                  <a:pt x="0" y="0"/>
                </a:moveTo>
                <a:lnTo>
                  <a:pt x="239095" y="0"/>
                </a:lnTo>
                <a:lnTo>
                  <a:pt x="239095" y="62856"/>
                </a:lnTo>
                <a:lnTo>
                  <a:pt x="158873" y="62856"/>
                </a:lnTo>
                <a:lnTo>
                  <a:pt x="158873" y="254546"/>
                </a:lnTo>
                <a:lnTo>
                  <a:pt x="80218" y="254546"/>
                </a:lnTo>
                <a:lnTo>
                  <a:pt x="80218" y="62856"/>
                </a:lnTo>
                <a:lnTo>
                  <a:pt x="0" y="6285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22703" y="921473"/>
            <a:ext cx="214629" cy="254635"/>
          </a:xfrm>
          <a:custGeom>
            <a:avLst/>
            <a:gdLst/>
            <a:ahLst/>
            <a:cxnLst/>
            <a:rect l="l" t="t" r="r" b="b"/>
            <a:pathLst>
              <a:path w="214630" h="254634">
                <a:moveTo>
                  <a:pt x="0" y="0"/>
                </a:moveTo>
                <a:lnTo>
                  <a:pt x="210790" y="0"/>
                </a:lnTo>
                <a:lnTo>
                  <a:pt x="210790" y="54347"/>
                </a:lnTo>
                <a:lnTo>
                  <a:pt x="78828" y="54347"/>
                </a:lnTo>
                <a:lnTo>
                  <a:pt x="78828" y="94804"/>
                </a:lnTo>
                <a:lnTo>
                  <a:pt x="201240" y="94804"/>
                </a:lnTo>
                <a:lnTo>
                  <a:pt x="201240" y="146720"/>
                </a:lnTo>
                <a:lnTo>
                  <a:pt x="78828" y="146720"/>
                </a:lnTo>
                <a:lnTo>
                  <a:pt x="78828" y="196900"/>
                </a:lnTo>
                <a:lnTo>
                  <a:pt x="214610" y="196900"/>
                </a:lnTo>
                <a:lnTo>
                  <a:pt x="214610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1609" y="921473"/>
            <a:ext cx="205104" cy="259079"/>
          </a:xfrm>
          <a:custGeom>
            <a:avLst/>
            <a:gdLst/>
            <a:ahLst/>
            <a:cxnLst/>
            <a:rect l="l" t="t" r="r" b="b"/>
            <a:pathLst>
              <a:path w="205105" h="259080">
                <a:moveTo>
                  <a:pt x="125883" y="0"/>
                </a:moveTo>
                <a:lnTo>
                  <a:pt x="204713" y="0"/>
                </a:lnTo>
                <a:lnTo>
                  <a:pt x="204713" y="138385"/>
                </a:lnTo>
                <a:lnTo>
                  <a:pt x="202782" y="176758"/>
                </a:lnTo>
                <a:lnTo>
                  <a:pt x="192147" y="215652"/>
                </a:lnTo>
                <a:lnTo>
                  <a:pt x="153410" y="250172"/>
                </a:lnTo>
                <a:lnTo>
                  <a:pt x="106089" y="259060"/>
                </a:lnTo>
                <a:lnTo>
                  <a:pt x="87901" y="258409"/>
                </a:lnTo>
                <a:lnTo>
                  <a:pt x="46360" y="248642"/>
                </a:lnTo>
                <a:lnTo>
                  <a:pt x="13630" y="218169"/>
                </a:lnTo>
                <a:lnTo>
                  <a:pt x="0" y="168597"/>
                </a:lnTo>
                <a:lnTo>
                  <a:pt x="75182" y="158353"/>
                </a:lnTo>
                <a:lnTo>
                  <a:pt x="75298" y="169581"/>
                </a:lnTo>
                <a:lnTo>
                  <a:pt x="76282" y="177916"/>
                </a:lnTo>
                <a:lnTo>
                  <a:pt x="78135" y="183356"/>
                </a:lnTo>
                <a:lnTo>
                  <a:pt x="79987" y="188797"/>
                </a:lnTo>
                <a:lnTo>
                  <a:pt x="83112" y="193195"/>
                </a:lnTo>
                <a:lnTo>
                  <a:pt x="87510" y="196552"/>
                </a:lnTo>
                <a:lnTo>
                  <a:pt x="90520" y="198752"/>
                </a:lnTo>
                <a:lnTo>
                  <a:pt x="94804" y="199851"/>
                </a:lnTo>
                <a:lnTo>
                  <a:pt x="100360" y="199851"/>
                </a:lnTo>
                <a:lnTo>
                  <a:pt x="109157" y="199851"/>
                </a:lnTo>
                <a:lnTo>
                  <a:pt x="125883" y="156964"/>
                </a:lnTo>
                <a:lnTo>
                  <a:pt x="125883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7403" y="921473"/>
            <a:ext cx="214629" cy="254635"/>
          </a:xfrm>
          <a:custGeom>
            <a:avLst/>
            <a:gdLst/>
            <a:ahLst/>
            <a:cxnLst/>
            <a:rect l="l" t="t" r="r" b="b"/>
            <a:pathLst>
              <a:path w="214630" h="254634">
                <a:moveTo>
                  <a:pt x="0" y="0"/>
                </a:moveTo>
                <a:lnTo>
                  <a:pt x="210790" y="0"/>
                </a:lnTo>
                <a:lnTo>
                  <a:pt x="210790" y="54347"/>
                </a:lnTo>
                <a:lnTo>
                  <a:pt x="78829" y="54347"/>
                </a:lnTo>
                <a:lnTo>
                  <a:pt x="78829" y="94804"/>
                </a:lnTo>
                <a:lnTo>
                  <a:pt x="201240" y="94804"/>
                </a:lnTo>
                <a:lnTo>
                  <a:pt x="201240" y="146720"/>
                </a:lnTo>
                <a:lnTo>
                  <a:pt x="78829" y="146720"/>
                </a:lnTo>
                <a:lnTo>
                  <a:pt x="78829" y="196900"/>
                </a:lnTo>
                <a:lnTo>
                  <a:pt x="214609" y="196900"/>
                </a:lnTo>
                <a:lnTo>
                  <a:pt x="214609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40086" y="917133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60" h="263525">
                <a:moveTo>
                  <a:pt x="131432" y="0"/>
                </a:moveTo>
                <a:lnTo>
                  <a:pt x="187688" y="8529"/>
                </a:lnTo>
                <a:lnTo>
                  <a:pt x="229361" y="34119"/>
                </a:lnTo>
                <a:lnTo>
                  <a:pt x="255147" y="75075"/>
                </a:lnTo>
                <a:lnTo>
                  <a:pt x="263740" y="129703"/>
                </a:lnTo>
                <a:lnTo>
                  <a:pt x="262802" y="151011"/>
                </a:lnTo>
                <a:lnTo>
                  <a:pt x="248716" y="202890"/>
                </a:lnTo>
                <a:lnTo>
                  <a:pt x="218677" y="238604"/>
                </a:lnTo>
                <a:lnTo>
                  <a:pt x="173429" y="259255"/>
                </a:lnTo>
                <a:lnTo>
                  <a:pt x="134556" y="263227"/>
                </a:lnTo>
                <a:lnTo>
                  <a:pt x="113956" y="262370"/>
                </a:lnTo>
                <a:lnTo>
                  <a:pt x="63284" y="249510"/>
                </a:lnTo>
                <a:lnTo>
                  <a:pt x="26965" y="219949"/>
                </a:lnTo>
                <a:lnTo>
                  <a:pt x="4381" y="172678"/>
                </a:lnTo>
                <a:lnTo>
                  <a:pt x="0" y="131787"/>
                </a:lnTo>
                <a:lnTo>
                  <a:pt x="2169" y="102346"/>
                </a:lnTo>
                <a:lnTo>
                  <a:pt x="19529" y="53815"/>
                </a:lnTo>
                <a:lnTo>
                  <a:pt x="53788" y="19534"/>
                </a:lnTo>
                <a:lnTo>
                  <a:pt x="102142" y="2170"/>
                </a:lnTo>
                <a:lnTo>
                  <a:pt x="131432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67675" y="917133"/>
            <a:ext cx="247650" cy="263525"/>
          </a:xfrm>
          <a:custGeom>
            <a:avLst/>
            <a:gdLst/>
            <a:ahLst/>
            <a:cxnLst/>
            <a:rect l="l" t="t" r="r" b="b"/>
            <a:pathLst>
              <a:path w="247650" h="263525">
                <a:moveTo>
                  <a:pt x="128661" y="0"/>
                </a:moveTo>
                <a:lnTo>
                  <a:pt x="171614" y="4861"/>
                </a:lnTo>
                <a:lnTo>
                  <a:pt x="217154" y="30472"/>
                </a:lnTo>
                <a:lnTo>
                  <a:pt x="245169" y="79176"/>
                </a:lnTo>
                <a:lnTo>
                  <a:pt x="175715" y="94630"/>
                </a:lnTo>
                <a:lnTo>
                  <a:pt x="173285" y="86874"/>
                </a:lnTo>
                <a:lnTo>
                  <a:pt x="170738" y="81202"/>
                </a:lnTo>
                <a:lnTo>
                  <a:pt x="168076" y="77614"/>
                </a:lnTo>
                <a:lnTo>
                  <a:pt x="163677" y="71594"/>
                </a:lnTo>
                <a:lnTo>
                  <a:pt x="158295" y="66964"/>
                </a:lnTo>
                <a:lnTo>
                  <a:pt x="151928" y="63723"/>
                </a:lnTo>
                <a:lnTo>
                  <a:pt x="145561" y="60482"/>
                </a:lnTo>
                <a:lnTo>
                  <a:pt x="138442" y="58861"/>
                </a:lnTo>
                <a:lnTo>
                  <a:pt x="130571" y="58861"/>
                </a:lnTo>
                <a:lnTo>
                  <a:pt x="89594" y="80392"/>
                </a:lnTo>
                <a:lnTo>
                  <a:pt x="78828" y="130572"/>
                </a:lnTo>
                <a:lnTo>
                  <a:pt x="79631" y="150089"/>
                </a:lnTo>
                <a:lnTo>
                  <a:pt x="91677" y="188652"/>
                </a:lnTo>
                <a:lnTo>
                  <a:pt x="127793" y="204366"/>
                </a:lnTo>
                <a:lnTo>
                  <a:pt x="138390" y="203574"/>
                </a:lnTo>
                <a:lnTo>
                  <a:pt x="171874" y="176150"/>
                </a:lnTo>
                <a:lnTo>
                  <a:pt x="178667" y="154880"/>
                </a:lnTo>
                <a:lnTo>
                  <a:pt x="247600" y="175716"/>
                </a:lnTo>
                <a:lnTo>
                  <a:pt x="232689" y="213840"/>
                </a:lnTo>
                <a:lnTo>
                  <a:pt x="199270" y="247958"/>
                </a:lnTo>
                <a:lnTo>
                  <a:pt x="148656" y="262782"/>
                </a:lnTo>
                <a:lnTo>
                  <a:pt x="132307" y="263401"/>
                </a:lnTo>
                <a:lnTo>
                  <a:pt x="112507" y="262647"/>
                </a:lnTo>
                <a:lnTo>
                  <a:pt x="64504" y="251333"/>
                </a:lnTo>
                <a:lnTo>
                  <a:pt x="29099" y="222928"/>
                </a:lnTo>
                <a:lnTo>
                  <a:pt x="4774" y="174240"/>
                </a:lnTo>
                <a:lnTo>
                  <a:pt x="0" y="131093"/>
                </a:lnTo>
                <a:lnTo>
                  <a:pt x="2099" y="101320"/>
                </a:lnTo>
                <a:lnTo>
                  <a:pt x="18898" y="52746"/>
                </a:lnTo>
                <a:lnTo>
                  <a:pt x="52138" y="19094"/>
                </a:lnTo>
                <a:lnTo>
                  <a:pt x="99670" y="2121"/>
                </a:lnTo>
                <a:lnTo>
                  <a:pt x="128661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21000" y="1143000"/>
            <a:ext cx="9144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54578" y="917130"/>
            <a:ext cx="851535" cy="334010"/>
          </a:xfrm>
          <a:custGeom>
            <a:avLst/>
            <a:gdLst/>
            <a:ahLst/>
            <a:cxnLst/>
            <a:rect l="l" t="t" r="r" b="b"/>
            <a:pathLst>
              <a:path w="851535" h="334009">
                <a:moveTo>
                  <a:pt x="734098" y="4343"/>
                </a:moveTo>
                <a:lnTo>
                  <a:pt x="617245" y="4343"/>
                </a:lnTo>
                <a:lnTo>
                  <a:pt x="617245" y="258889"/>
                </a:lnTo>
                <a:lnTo>
                  <a:pt x="734098" y="258889"/>
                </a:lnTo>
                <a:lnTo>
                  <a:pt x="744906" y="258455"/>
                </a:lnTo>
                <a:lnTo>
                  <a:pt x="790287" y="248792"/>
                </a:lnTo>
                <a:lnTo>
                  <a:pt x="824192" y="223663"/>
                </a:lnTo>
                <a:lnTo>
                  <a:pt x="838867" y="201066"/>
                </a:lnTo>
                <a:lnTo>
                  <a:pt x="695896" y="201066"/>
                </a:lnTo>
                <a:lnTo>
                  <a:pt x="695896" y="61988"/>
                </a:lnTo>
                <a:lnTo>
                  <a:pt x="838092" y="61988"/>
                </a:lnTo>
                <a:lnTo>
                  <a:pt x="837061" y="59602"/>
                </a:lnTo>
                <a:lnTo>
                  <a:pt x="809345" y="25139"/>
                </a:lnTo>
                <a:lnTo>
                  <a:pt x="765330" y="6686"/>
                </a:lnTo>
                <a:lnTo>
                  <a:pt x="750545" y="4929"/>
                </a:lnTo>
                <a:lnTo>
                  <a:pt x="734098" y="4343"/>
                </a:lnTo>
                <a:close/>
              </a:path>
              <a:path w="851535" h="334009">
                <a:moveTo>
                  <a:pt x="838092" y="61988"/>
                </a:moveTo>
                <a:lnTo>
                  <a:pt x="715517" y="61988"/>
                </a:lnTo>
                <a:lnTo>
                  <a:pt x="729710" y="62922"/>
                </a:lnTo>
                <a:lnTo>
                  <a:pt x="741732" y="65722"/>
                </a:lnTo>
                <a:lnTo>
                  <a:pt x="769167" y="98239"/>
                </a:lnTo>
                <a:lnTo>
                  <a:pt x="772464" y="132308"/>
                </a:lnTo>
                <a:lnTo>
                  <a:pt x="772095" y="146529"/>
                </a:lnTo>
                <a:lnTo>
                  <a:pt x="762635" y="185585"/>
                </a:lnTo>
                <a:lnTo>
                  <a:pt x="726610" y="200725"/>
                </a:lnTo>
                <a:lnTo>
                  <a:pt x="715175" y="201066"/>
                </a:lnTo>
                <a:lnTo>
                  <a:pt x="838867" y="201066"/>
                </a:lnTo>
                <a:lnTo>
                  <a:pt x="850890" y="150003"/>
                </a:lnTo>
                <a:lnTo>
                  <a:pt x="851471" y="130746"/>
                </a:lnTo>
                <a:lnTo>
                  <a:pt x="851080" y="117899"/>
                </a:lnTo>
                <a:lnTo>
                  <a:pt x="849909" y="105398"/>
                </a:lnTo>
                <a:lnTo>
                  <a:pt x="847956" y="93243"/>
                </a:lnTo>
                <a:lnTo>
                  <a:pt x="845223" y="81432"/>
                </a:lnTo>
                <a:lnTo>
                  <a:pt x="841620" y="70159"/>
                </a:lnTo>
                <a:lnTo>
                  <a:pt x="838092" y="61988"/>
                </a:lnTo>
                <a:close/>
              </a:path>
              <a:path w="851535" h="334009">
                <a:moveTo>
                  <a:pt x="558457" y="4343"/>
                </a:moveTo>
                <a:lnTo>
                  <a:pt x="479628" y="4343"/>
                </a:lnTo>
                <a:lnTo>
                  <a:pt x="479628" y="258889"/>
                </a:lnTo>
                <a:lnTo>
                  <a:pt x="558457" y="258889"/>
                </a:lnTo>
                <a:lnTo>
                  <a:pt x="558457" y="4343"/>
                </a:lnTo>
                <a:close/>
              </a:path>
              <a:path w="851535" h="334009">
                <a:moveTo>
                  <a:pt x="248919" y="4343"/>
                </a:moveTo>
                <a:lnTo>
                  <a:pt x="145427" y="4343"/>
                </a:lnTo>
                <a:lnTo>
                  <a:pt x="145427" y="258889"/>
                </a:lnTo>
                <a:lnTo>
                  <a:pt x="209842" y="258889"/>
                </a:lnTo>
                <a:lnTo>
                  <a:pt x="209842" y="64770"/>
                </a:lnTo>
                <a:lnTo>
                  <a:pt x="264498" y="64770"/>
                </a:lnTo>
                <a:lnTo>
                  <a:pt x="248919" y="4343"/>
                </a:lnTo>
                <a:close/>
              </a:path>
              <a:path w="851535" h="334009">
                <a:moveTo>
                  <a:pt x="264498" y="64770"/>
                </a:moveTo>
                <a:lnTo>
                  <a:pt x="209842" y="64770"/>
                </a:lnTo>
                <a:lnTo>
                  <a:pt x="259511" y="258889"/>
                </a:lnTo>
                <a:lnTo>
                  <a:pt x="317677" y="258889"/>
                </a:lnTo>
                <a:lnTo>
                  <a:pt x="343265" y="159219"/>
                </a:lnTo>
                <a:lnTo>
                  <a:pt x="288848" y="159219"/>
                </a:lnTo>
                <a:lnTo>
                  <a:pt x="264498" y="64770"/>
                </a:lnTo>
                <a:close/>
              </a:path>
              <a:path w="851535" h="334009">
                <a:moveTo>
                  <a:pt x="431749" y="64770"/>
                </a:moveTo>
                <a:lnTo>
                  <a:pt x="367512" y="64770"/>
                </a:lnTo>
                <a:lnTo>
                  <a:pt x="367512" y="258889"/>
                </a:lnTo>
                <a:lnTo>
                  <a:pt x="431749" y="258889"/>
                </a:lnTo>
                <a:lnTo>
                  <a:pt x="431749" y="64770"/>
                </a:lnTo>
                <a:close/>
              </a:path>
              <a:path w="851535" h="334009">
                <a:moveTo>
                  <a:pt x="431749" y="4343"/>
                </a:moveTo>
                <a:lnTo>
                  <a:pt x="328612" y="4343"/>
                </a:lnTo>
                <a:lnTo>
                  <a:pt x="288848" y="159219"/>
                </a:lnTo>
                <a:lnTo>
                  <a:pt x="343265" y="159219"/>
                </a:lnTo>
                <a:lnTo>
                  <a:pt x="367512" y="64770"/>
                </a:lnTo>
                <a:lnTo>
                  <a:pt x="431749" y="64770"/>
                </a:lnTo>
                <a:lnTo>
                  <a:pt x="431749" y="4343"/>
                </a:lnTo>
                <a:close/>
              </a:path>
              <a:path w="851535" h="334009">
                <a:moveTo>
                  <a:pt x="105054" y="0"/>
                </a:moveTo>
                <a:lnTo>
                  <a:pt x="60947" y="0"/>
                </a:lnTo>
                <a:lnTo>
                  <a:pt x="45924" y="21393"/>
                </a:lnTo>
                <a:lnTo>
                  <a:pt x="22612" y="62807"/>
                </a:lnTo>
                <a:lnTo>
                  <a:pt x="8058" y="102893"/>
                </a:lnTo>
                <a:lnTo>
                  <a:pt x="895" y="144651"/>
                </a:lnTo>
                <a:lnTo>
                  <a:pt x="0" y="166344"/>
                </a:lnTo>
                <a:lnTo>
                  <a:pt x="852" y="187294"/>
                </a:lnTo>
                <a:lnTo>
                  <a:pt x="7667" y="227795"/>
                </a:lnTo>
                <a:lnTo>
                  <a:pt x="21699" y="267231"/>
                </a:lnTo>
                <a:lnTo>
                  <a:pt x="45359" y="310422"/>
                </a:lnTo>
                <a:lnTo>
                  <a:pt x="60947" y="333730"/>
                </a:lnTo>
                <a:lnTo>
                  <a:pt x="105054" y="333730"/>
                </a:lnTo>
                <a:lnTo>
                  <a:pt x="86970" y="292075"/>
                </a:lnTo>
                <a:lnTo>
                  <a:pt x="74056" y="250986"/>
                </a:lnTo>
                <a:lnTo>
                  <a:pt x="66310" y="210465"/>
                </a:lnTo>
                <a:lnTo>
                  <a:pt x="63728" y="170510"/>
                </a:lnTo>
                <a:lnTo>
                  <a:pt x="64259" y="150238"/>
                </a:lnTo>
                <a:lnTo>
                  <a:pt x="68513" y="111515"/>
                </a:lnTo>
                <a:lnTo>
                  <a:pt x="78061" y="71233"/>
                </a:lnTo>
                <a:lnTo>
                  <a:pt x="94472" y="24703"/>
                </a:lnTo>
                <a:lnTo>
                  <a:pt x="10505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50477" y="979120"/>
            <a:ext cx="76835" cy="139700"/>
          </a:xfrm>
          <a:custGeom>
            <a:avLst/>
            <a:gdLst/>
            <a:ahLst/>
            <a:cxnLst/>
            <a:rect l="l" t="t" r="r" b="b"/>
            <a:pathLst>
              <a:path w="76835" h="139700">
                <a:moveTo>
                  <a:pt x="0" y="0"/>
                </a:moveTo>
                <a:lnTo>
                  <a:pt x="0" y="139079"/>
                </a:lnTo>
                <a:lnTo>
                  <a:pt x="19273" y="139079"/>
                </a:lnTo>
                <a:lnTo>
                  <a:pt x="61292" y="129964"/>
                </a:lnTo>
                <a:lnTo>
                  <a:pt x="76203" y="84542"/>
                </a:lnTo>
                <a:lnTo>
                  <a:pt x="76572" y="70321"/>
                </a:lnTo>
                <a:lnTo>
                  <a:pt x="75747" y="51688"/>
                </a:lnTo>
                <a:lnTo>
                  <a:pt x="63375" y="14932"/>
                </a:lnTo>
                <a:lnTo>
                  <a:pt x="1962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71821" y="921473"/>
            <a:ext cx="234315" cy="254635"/>
          </a:xfrm>
          <a:custGeom>
            <a:avLst/>
            <a:gdLst/>
            <a:ahLst/>
            <a:cxnLst/>
            <a:rect l="l" t="t" r="r" b="b"/>
            <a:pathLst>
              <a:path w="234314" h="254634">
                <a:moveTo>
                  <a:pt x="0" y="0"/>
                </a:moveTo>
                <a:lnTo>
                  <a:pt x="116855" y="0"/>
                </a:lnTo>
                <a:lnTo>
                  <a:pt x="133301" y="586"/>
                </a:lnTo>
                <a:lnTo>
                  <a:pt x="172678" y="9376"/>
                </a:lnTo>
                <a:lnTo>
                  <a:pt x="207839" y="36290"/>
                </a:lnTo>
                <a:lnTo>
                  <a:pt x="227980" y="77092"/>
                </a:lnTo>
                <a:lnTo>
                  <a:pt x="234231" y="126405"/>
                </a:lnTo>
                <a:lnTo>
                  <a:pt x="233650" y="145662"/>
                </a:lnTo>
                <a:lnTo>
                  <a:pt x="224941" y="189694"/>
                </a:lnTo>
                <a:lnTo>
                  <a:pt x="199157" y="227372"/>
                </a:lnTo>
                <a:lnTo>
                  <a:pt x="163736" y="247600"/>
                </a:lnTo>
                <a:lnTo>
                  <a:pt x="116855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34205" y="921473"/>
            <a:ext cx="79375" cy="254635"/>
          </a:xfrm>
          <a:custGeom>
            <a:avLst/>
            <a:gdLst/>
            <a:ahLst/>
            <a:cxnLst/>
            <a:rect l="l" t="t" r="r" b="b"/>
            <a:pathLst>
              <a:path w="79375" h="254634">
                <a:moveTo>
                  <a:pt x="0" y="0"/>
                </a:moveTo>
                <a:lnTo>
                  <a:pt x="78828" y="0"/>
                </a:lnTo>
                <a:lnTo>
                  <a:pt x="78828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00011" y="921473"/>
            <a:ext cx="286385" cy="254635"/>
          </a:xfrm>
          <a:custGeom>
            <a:avLst/>
            <a:gdLst/>
            <a:ahLst/>
            <a:cxnLst/>
            <a:rect l="l" t="t" r="r" b="b"/>
            <a:pathLst>
              <a:path w="286385" h="254634">
                <a:moveTo>
                  <a:pt x="0" y="0"/>
                </a:moveTo>
                <a:lnTo>
                  <a:pt x="103485" y="0"/>
                </a:lnTo>
                <a:lnTo>
                  <a:pt x="143421" y="154880"/>
                </a:lnTo>
                <a:lnTo>
                  <a:pt x="183183" y="0"/>
                </a:lnTo>
                <a:lnTo>
                  <a:pt x="286321" y="0"/>
                </a:lnTo>
                <a:lnTo>
                  <a:pt x="286321" y="254546"/>
                </a:lnTo>
                <a:lnTo>
                  <a:pt x="222077" y="254546"/>
                </a:lnTo>
                <a:lnTo>
                  <a:pt x="222077" y="60424"/>
                </a:lnTo>
                <a:lnTo>
                  <a:pt x="172243" y="254546"/>
                </a:lnTo>
                <a:lnTo>
                  <a:pt x="114076" y="254546"/>
                </a:lnTo>
                <a:lnTo>
                  <a:pt x="64418" y="60424"/>
                </a:lnTo>
                <a:lnTo>
                  <a:pt x="64418" y="254546"/>
                </a:lnTo>
                <a:lnTo>
                  <a:pt x="0" y="25454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54582" y="917133"/>
            <a:ext cx="105410" cy="334010"/>
          </a:xfrm>
          <a:custGeom>
            <a:avLst/>
            <a:gdLst/>
            <a:ahLst/>
            <a:cxnLst/>
            <a:rect l="l" t="t" r="r" b="b"/>
            <a:pathLst>
              <a:path w="105410" h="334009">
                <a:moveTo>
                  <a:pt x="60945" y="0"/>
                </a:moveTo>
                <a:lnTo>
                  <a:pt x="105047" y="0"/>
                </a:lnTo>
                <a:lnTo>
                  <a:pt x="94467" y="24699"/>
                </a:lnTo>
                <a:lnTo>
                  <a:pt x="85470" y="48443"/>
                </a:lnTo>
                <a:lnTo>
                  <a:pt x="72231" y="93068"/>
                </a:lnTo>
                <a:lnTo>
                  <a:pt x="64255" y="150236"/>
                </a:lnTo>
                <a:lnTo>
                  <a:pt x="63723" y="170507"/>
                </a:lnTo>
                <a:lnTo>
                  <a:pt x="66306" y="210465"/>
                </a:lnTo>
                <a:lnTo>
                  <a:pt x="74054" y="250986"/>
                </a:lnTo>
                <a:lnTo>
                  <a:pt x="86968" y="292072"/>
                </a:lnTo>
                <a:lnTo>
                  <a:pt x="105047" y="333722"/>
                </a:lnTo>
                <a:lnTo>
                  <a:pt x="60945" y="333722"/>
                </a:lnTo>
                <a:lnTo>
                  <a:pt x="32273" y="288252"/>
                </a:lnTo>
                <a:lnTo>
                  <a:pt x="13630" y="247340"/>
                </a:lnTo>
                <a:lnTo>
                  <a:pt x="3407" y="207773"/>
                </a:lnTo>
                <a:lnTo>
                  <a:pt x="0" y="166340"/>
                </a:lnTo>
                <a:lnTo>
                  <a:pt x="895" y="144647"/>
                </a:lnTo>
                <a:lnTo>
                  <a:pt x="8057" y="102888"/>
                </a:lnTo>
                <a:lnTo>
                  <a:pt x="22610" y="62801"/>
                </a:lnTo>
                <a:lnTo>
                  <a:pt x="45920" y="21389"/>
                </a:lnTo>
                <a:lnTo>
                  <a:pt x="60945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97300" y="1206500"/>
            <a:ext cx="165100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31945" y="108321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 h="0">
                <a:moveTo>
                  <a:pt x="0" y="0"/>
                </a:moveTo>
                <a:lnTo>
                  <a:pt x="102790" y="0"/>
                </a:lnTo>
              </a:path>
            </a:pathLst>
          </a:custGeom>
          <a:ln w="54694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31948" y="1055866"/>
            <a:ext cx="102870" cy="55244"/>
          </a:xfrm>
          <a:custGeom>
            <a:avLst/>
            <a:gdLst/>
            <a:ahLst/>
            <a:cxnLst/>
            <a:rect l="l" t="t" r="r" b="b"/>
            <a:pathLst>
              <a:path w="102870" h="55244">
                <a:moveTo>
                  <a:pt x="0" y="0"/>
                </a:moveTo>
                <a:lnTo>
                  <a:pt x="102790" y="0"/>
                </a:lnTo>
                <a:lnTo>
                  <a:pt x="102790" y="54694"/>
                </a:lnTo>
                <a:lnTo>
                  <a:pt x="0" y="546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24300" y="1143000"/>
            <a:ext cx="1993900" cy="31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44413" y="910783"/>
            <a:ext cx="1953911" cy="2761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92800" y="1143000"/>
            <a:ext cx="2362200" cy="317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14475" y="910783"/>
            <a:ext cx="2312165" cy="3464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88340" y="1475308"/>
            <a:ext cx="5481320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2200" spc="735" b="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5" b="0">
                <a:latin typeface="Calibri"/>
                <a:cs typeface="Calibri"/>
              </a:rPr>
              <a:t>Most </a:t>
            </a:r>
            <a:r>
              <a:rPr dirty="0" sz="2600" spc="15" b="0">
                <a:latin typeface="Calibri"/>
                <a:cs typeface="Calibri"/>
              </a:rPr>
              <a:t>common </a:t>
            </a:r>
            <a:r>
              <a:rPr dirty="0" sz="2600" spc="10" b="0">
                <a:latin typeface="Calibri"/>
                <a:cs typeface="Calibri"/>
              </a:rPr>
              <a:t>kind of </a:t>
            </a:r>
            <a:r>
              <a:rPr dirty="0" sz="2600" spc="-5" b="0">
                <a:latin typeface="Calibri"/>
                <a:cs typeface="Calibri"/>
              </a:rPr>
              <a:t>heart</a:t>
            </a:r>
            <a:r>
              <a:rPr dirty="0" sz="2600" spc="-320" b="0">
                <a:latin typeface="Calibri"/>
                <a:cs typeface="Calibri"/>
              </a:rPr>
              <a:t> </a:t>
            </a:r>
            <a:r>
              <a:rPr dirty="0" sz="2600" spc="-35" b="0">
                <a:latin typeface="Calibri"/>
                <a:cs typeface="Calibri"/>
              </a:rPr>
              <a:t>murmur.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340" y="2034108"/>
            <a:ext cx="6612255" cy="441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5">
                <a:latin typeface="Calibri"/>
                <a:cs typeface="Calibri"/>
              </a:rPr>
              <a:t>Usually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crescendo-decrescendo.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4819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15">
                <a:latin typeface="Calibri"/>
                <a:cs typeface="Calibri"/>
              </a:rPr>
              <a:t>They </a:t>
            </a:r>
            <a:r>
              <a:rPr dirty="0" sz="2600" spc="-10">
                <a:latin typeface="Calibri"/>
                <a:cs typeface="Calibri"/>
              </a:rPr>
              <a:t>?may</a:t>
            </a:r>
            <a:r>
              <a:rPr dirty="0" sz="2600" spc="-229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be:</a:t>
            </a:r>
            <a:endParaRPr sz="2600">
              <a:latin typeface="Calibri"/>
              <a:cs typeface="Calibri"/>
            </a:endParaRPr>
          </a:p>
          <a:p>
            <a:pPr marL="889000" indent="-4191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888365" algn="l"/>
                <a:tab pos="889000" algn="l"/>
              </a:tabLst>
            </a:pPr>
            <a:r>
              <a:rPr dirty="0" sz="2000" spc="-30" b="1">
                <a:latin typeface="Arial Black"/>
                <a:cs typeface="Arial Black"/>
              </a:rPr>
              <a:t>Innocent</a:t>
            </a:r>
            <a:endParaRPr sz="2000">
              <a:latin typeface="Arial Black"/>
              <a:cs typeface="Arial Black"/>
            </a:endParaRPr>
          </a:p>
          <a:p>
            <a:pPr marL="927100">
              <a:lnSpc>
                <a:spcPct val="100000"/>
              </a:lnSpc>
            </a:pPr>
            <a:r>
              <a:rPr dirty="0" sz="2200" spc="30">
                <a:latin typeface="Calibri"/>
                <a:cs typeface="Calibri"/>
              </a:rPr>
              <a:t>Common</a:t>
            </a:r>
            <a:r>
              <a:rPr dirty="0" sz="2200" spc="-16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children</a:t>
            </a:r>
            <a:r>
              <a:rPr dirty="0" sz="2200" spc="-1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&amp;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young</a:t>
            </a:r>
            <a:r>
              <a:rPr dirty="0" sz="2200" spc="-14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adults.</a:t>
            </a:r>
            <a:endParaRPr sz="2200">
              <a:latin typeface="Calibri"/>
              <a:cs typeface="Calibri"/>
            </a:endParaRPr>
          </a:p>
          <a:p>
            <a:pPr marL="889000" indent="-419100">
              <a:lnSpc>
                <a:spcPct val="100000"/>
              </a:lnSpc>
              <a:spcBef>
                <a:spcPts val="1260"/>
              </a:spcBef>
              <a:buAutoNum type="arabicPeriod" startAt="2"/>
              <a:tabLst>
                <a:tab pos="888365" algn="l"/>
                <a:tab pos="889000" algn="l"/>
              </a:tabLst>
            </a:pPr>
            <a:r>
              <a:rPr dirty="0" sz="2000" spc="-20" b="1">
                <a:latin typeface="Arial Black"/>
                <a:cs typeface="Arial Black"/>
              </a:rPr>
              <a:t>Physiological</a:t>
            </a:r>
            <a:endParaRPr sz="2000">
              <a:latin typeface="Arial Black"/>
              <a:cs typeface="Arial Black"/>
            </a:endParaRPr>
          </a:p>
          <a:p>
            <a:pPr marL="927100">
              <a:lnSpc>
                <a:spcPts val="2620"/>
              </a:lnSpc>
            </a:pPr>
            <a:r>
              <a:rPr dirty="0" sz="2200" spc="20">
                <a:latin typeface="Calibri"/>
                <a:cs typeface="Calibri"/>
              </a:rPr>
              <a:t>Can be </a:t>
            </a:r>
            <a:r>
              <a:rPr dirty="0" sz="2200" spc="-10">
                <a:latin typeface="Calibri"/>
                <a:cs typeface="Calibri"/>
              </a:rPr>
              <a:t>detected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-260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hyper-dynamicstates,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ts val="2620"/>
              </a:lnSpc>
              <a:tabLst>
                <a:tab pos="1472565" algn="l"/>
              </a:tabLst>
            </a:pPr>
            <a:r>
              <a:rPr dirty="0" sz="2200">
                <a:latin typeface="Calibri"/>
                <a:cs typeface="Calibri"/>
              </a:rPr>
              <a:t>e.g.	</a:t>
            </a:r>
            <a:r>
              <a:rPr dirty="0" sz="2200" spc="20">
                <a:latin typeface="Calibri"/>
                <a:cs typeface="Calibri"/>
              </a:rPr>
              <a:t>anemia,</a:t>
            </a:r>
            <a:r>
              <a:rPr dirty="0" sz="2200" spc="-3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pregnancy, </a:t>
            </a:r>
            <a:r>
              <a:rPr dirty="0" sz="2200" spc="-15">
                <a:latin typeface="Calibri"/>
                <a:cs typeface="Calibri"/>
              </a:rPr>
              <a:t>fever </a:t>
            </a:r>
            <a:r>
              <a:rPr dirty="0" sz="2200">
                <a:latin typeface="Calibri"/>
                <a:cs typeface="Calibri"/>
              </a:rPr>
              <a:t>&amp; </a:t>
            </a:r>
            <a:r>
              <a:rPr dirty="0" sz="2200" spc="5">
                <a:latin typeface="Calibri"/>
                <a:cs typeface="Calibri"/>
              </a:rPr>
              <a:t>hyperthyroidism.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350"/>
              </a:lnSpc>
              <a:spcBef>
                <a:spcPts val="1260"/>
              </a:spcBef>
              <a:tabLst>
                <a:tab pos="977265" algn="l"/>
              </a:tabLst>
            </a:pPr>
            <a:r>
              <a:rPr dirty="0" sz="2000" spc="-20" b="1">
                <a:latin typeface="Arial Black"/>
                <a:cs typeface="Arial Black"/>
              </a:rPr>
              <a:t>3.	Pathological</a:t>
            </a:r>
            <a:endParaRPr sz="2000">
              <a:latin typeface="Arial Black"/>
              <a:cs typeface="Arial Black"/>
            </a:endParaRPr>
          </a:p>
          <a:p>
            <a:pPr marL="927100">
              <a:lnSpc>
                <a:spcPts val="2590"/>
              </a:lnSpc>
            </a:pPr>
            <a:r>
              <a:rPr dirty="0" sz="2200" spc="15">
                <a:latin typeface="Calibri"/>
                <a:cs typeface="Calibri"/>
              </a:rPr>
              <a:t>Secondary</a:t>
            </a:r>
            <a:r>
              <a:rPr dirty="0" sz="2200" spc="-2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structural</a:t>
            </a:r>
            <a:r>
              <a:rPr dirty="0" sz="2200" spc="-21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CV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abnormalities,</a:t>
            </a:r>
            <a:endParaRPr sz="2200">
              <a:latin typeface="Calibri"/>
              <a:cs typeface="Calibri"/>
            </a:endParaRPr>
          </a:p>
          <a:p>
            <a:pPr marL="927100" marR="478155">
              <a:lnSpc>
                <a:spcPts val="2600"/>
              </a:lnSpc>
              <a:spcBef>
                <a:spcPts val="180"/>
              </a:spcBef>
              <a:tabLst>
                <a:tab pos="1472565" algn="l"/>
              </a:tabLst>
            </a:pPr>
            <a:r>
              <a:rPr dirty="0" sz="2200">
                <a:latin typeface="Calibri"/>
                <a:cs typeface="Calibri"/>
              </a:rPr>
              <a:t>e.g.	</a:t>
            </a:r>
            <a:r>
              <a:rPr dirty="0" sz="2200" spc="15">
                <a:latin typeface="Calibri"/>
                <a:cs typeface="Calibri"/>
              </a:rPr>
              <a:t>Aortic/pulmonary</a:t>
            </a:r>
            <a:r>
              <a:rPr dirty="0" sz="2200" spc="-24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stenosis,</a:t>
            </a:r>
            <a:r>
              <a:rPr dirty="0" sz="2200" spc="-29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Hypertrophic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cardiomyopathy</a:t>
            </a:r>
            <a:r>
              <a:rPr dirty="0" sz="2200" spc="-19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&amp;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mitral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prolapse.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8800" y="1206500"/>
            <a:ext cx="762000" cy="29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3107" y="990460"/>
            <a:ext cx="697230" cy="236854"/>
          </a:xfrm>
          <a:custGeom>
            <a:avLst/>
            <a:gdLst/>
            <a:ahLst/>
            <a:cxnLst/>
            <a:rect l="l" t="t" r="r" b="b"/>
            <a:pathLst>
              <a:path w="697230" h="236855">
                <a:moveTo>
                  <a:pt x="121406" y="0"/>
                </a:moveTo>
                <a:lnTo>
                  <a:pt x="0" y="0"/>
                </a:lnTo>
                <a:lnTo>
                  <a:pt x="0" y="236359"/>
                </a:lnTo>
                <a:lnTo>
                  <a:pt x="73359" y="236359"/>
                </a:lnTo>
                <a:lnTo>
                  <a:pt x="73359" y="148653"/>
                </a:lnTo>
                <a:lnTo>
                  <a:pt x="113344" y="148653"/>
                </a:lnTo>
                <a:lnTo>
                  <a:pt x="151858" y="143614"/>
                </a:lnTo>
                <a:lnTo>
                  <a:pt x="188462" y="117444"/>
                </a:lnTo>
                <a:lnTo>
                  <a:pt x="196180" y="100761"/>
                </a:lnTo>
                <a:lnTo>
                  <a:pt x="73359" y="100761"/>
                </a:lnTo>
                <a:lnTo>
                  <a:pt x="73359" y="48044"/>
                </a:lnTo>
                <a:lnTo>
                  <a:pt x="197258" y="48044"/>
                </a:lnTo>
                <a:lnTo>
                  <a:pt x="195632" y="41711"/>
                </a:lnTo>
                <a:lnTo>
                  <a:pt x="169700" y="10608"/>
                </a:lnTo>
                <a:lnTo>
                  <a:pt x="139993" y="1178"/>
                </a:lnTo>
                <a:lnTo>
                  <a:pt x="121406" y="0"/>
                </a:lnTo>
                <a:close/>
              </a:path>
              <a:path w="697230" h="236855">
                <a:moveTo>
                  <a:pt x="360846" y="0"/>
                </a:moveTo>
                <a:lnTo>
                  <a:pt x="281198" y="0"/>
                </a:lnTo>
                <a:lnTo>
                  <a:pt x="192360" y="236359"/>
                </a:lnTo>
                <a:lnTo>
                  <a:pt x="267009" y="236359"/>
                </a:lnTo>
                <a:lnTo>
                  <a:pt x="278457" y="197345"/>
                </a:lnTo>
                <a:lnTo>
                  <a:pt x="435020" y="197345"/>
                </a:lnTo>
                <a:lnTo>
                  <a:pt x="415807" y="146227"/>
                </a:lnTo>
                <a:lnTo>
                  <a:pt x="294257" y="146227"/>
                </a:lnTo>
                <a:lnTo>
                  <a:pt x="320216" y="61264"/>
                </a:lnTo>
                <a:lnTo>
                  <a:pt x="383873" y="61264"/>
                </a:lnTo>
                <a:lnTo>
                  <a:pt x="360846" y="0"/>
                </a:lnTo>
                <a:close/>
              </a:path>
              <a:path w="697230" h="236855">
                <a:moveTo>
                  <a:pt x="435020" y="197345"/>
                </a:moveTo>
                <a:lnTo>
                  <a:pt x="361651" y="197345"/>
                </a:lnTo>
                <a:lnTo>
                  <a:pt x="373260" y="236359"/>
                </a:lnTo>
                <a:lnTo>
                  <a:pt x="449684" y="236359"/>
                </a:lnTo>
                <a:lnTo>
                  <a:pt x="435020" y="197345"/>
                </a:lnTo>
                <a:close/>
              </a:path>
              <a:path w="697230" h="236855">
                <a:moveTo>
                  <a:pt x="383873" y="61264"/>
                </a:moveTo>
                <a:lnTo>
                  <a:pt x="320216" y="61264"/>
                </a:lnTo>
                <a:lnTo>
                  <a:pt x="346335" y="146227"/>
                </a:lnTo>
                <a:lnTo>
                  <a:pt x="415807" y="146227"/>
                </a:lnTo>
                <a:lnTo>
                  <a:pt x="383873" y="61264"/>
                </a:lnTo>
                <a:close/>
              </a:path>
              <a:path w="697230" h="236855">
                <a:moveTo>
                  <a:pt x="197258" y="48044"/>
                </a:moveTo>
                <a:lnTo>
                  <a:pt x="94159" y="48044"/>
                </a:lnTo>
                <a:lnTo>
                  <a:pt x="103580" y="48527"/>
                </a:lnTo>
                <a:lnTo>
                  <a:pt x="111369" y="49977"/>
                </a:lnTo>
                <a:lnTo>
                  <a:pt x="117526" y="52394"/>
                </a:lnTo>
                <a:lnTo>
                  <a:pt x="122050" y="55778"/>
                </a:lnTo>
                <a:lnTo>
                  <a:pt x="126996" y="60947"/>
                </a:lnTo>
                <a:lnTo>
                  <a:pt x="129467" y="67233"/>
                </a:lnTo>
                <a:lnTo>
                  <a:pt x="129467" y="82283"/>
                </a:lnTo>
                <a:lnTo>
                  <a:pt x="91255" y="100761"/>
                </a:lnTo>
                <a:lnTo>
                  <a:pt x="196180" y="100761"/>
                </a:lnTo>
                <a:lnTo>
                  <a:pt x="199224" y="89474"/>
                </a:lnTo>
                <a:lnTo>
                  <a:pt x="200569" y="72555"/>
                </a:lnTo>
                <a:lnTo>
                  <a:pt x="199335" y="56133"/>
                </a:lnTo>
                <a:lnTo>
                  <a:pt x="197258" y="48044"/>
                </a:lnTo>
                <a:close/>
              </a:path>
              <a:path w="697230" h="236855">
                <a:moveTo>
                  <a:pt x="538906" y="0"/>
                </a:moveTo>
                <a:lnTo>
                  <a:pt x="470706" y="0"/>
                </a:lnTo>
                <a:lnTo>
                  <a:pt x="470706" y="236359"/>
                </a:lnTo>
                <a:lnTo>
                  <a:pt x="539390" y="236359"/>
                </a:lnTo>
                <a:lnTo>
                  <a:pt x="539390" y="106565"/>
                </a:lnTo>
                <a:lnTo>
                  <a:pt x="611438" y="106565"/>
                </a:lnTo>
                <a:lnTo>
                  <a:pt x="538906" y="0"/>
                </a:lnTo>
                <a:close/>
              </a:path>
              <a:path w="697230" h="236855">
                <a:moveTo>
                  <a:pt x="611438" y="106565"/>
                </a:moveTo>
                <a:lnTo>
                  <a:pt x="539390" y="106565"/>
                </a:lnTo>
                <a:lnTo>
                  <a:pt x="627905" y="236359"/>
                </a:lnTo>
                <a:lnTo>
                  <a:pt x="696755" y="236359"/>
                </a:lnTo>
                <a:lnTo>
                  <a:pt x="696755" y="130759"/>
                </a:lnTo>
                <a:lnTo>
                  <a:pt x="627905" y="130759"/>
                </a:lnTo>
                <a:lnTo>
                  <a:pt x="611438" y="106565"/>
                </a:lnTo>
                <a:close/>
              </a:path>
              <a:path w="697230" h="236855">
                <a:moveTo>
                  <a:pt x="696755" y="0"/>
                </a:moveTo>
                <a:lnTo>
                  <a:pt x="627905" y="0"/>
                </a:lnTo>
                <a:lnTo>
                  <a:pt x="627905" y="130759"/>
                </a:lnTo>
                <a:lnTo>
                  <a:pt x="696755" y="130759"/>
                </a:lnTo>
                <a:lnTo>
                  <a:pt x="696755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7365" y="1051723"/>
            <a:ext cx="52069" cy="85090"/>
          </a:xfrm>
          <a:custGeom>
            <a:avLst/>
            <a:gdLst/>
            <a:ahLst/>
            <a:cxnLst/>
            <a:rect l="l" t="t" r="r" b="b"/>
            <a:pathLst>
              <a:path w="52069" h="85090">
                <a:moveTo>
                  <a:pt x="25958" y="0"/>
                </a:moveTo>
                <a:lnTo>
                  <a:pt x="0" y="84968"/>
                </a:lnTo>
                <a:lnTo>
                  <a:pt x="52077" y="84968"/>
                </a:lnTo>
                <a:lnTo>
                  <a:pt x="25958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6467" y="1038503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0" y="0"/>
                </a:moveTo>
                <a:lnTo>
                  <a:pt x="0" y="52721"/>
                </a:lnTo>
                <a:lnTo>
                  <a:pt x="17896" y="52721"/>
                </a:lnTo>
                <a:lnTo>
                  <a:pt x="56107" y="34234"/>
                </a:lnTo>
                <a:lnTo>
                  <a:pt x="56107" y="26602"/>
                </a:lnTo>
                <a:lnTo>
                  <a:pt x="56107" y="19185"/>
                </a:lnTo>
                <a:lnTo>
                  <a:pt x="2079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3814" y="990456"/>
            <a:ext cx="226060" cy="236854"/>
          </a:xfrm>
          <a:custGeom>
            <a:avLst/>
            <a:gdLst/>
            <a:ahLst/>
            <a:cxnLst/>
            <a:rect l="l" t="t" r="r" b="b"/>
            <a:pathLst>
              <a:path w="226059" h="236855">
                <a:moveTo>
                  <a:pt x="0" y="0"/>
                </a:moveTo>
                <a:lnTo>
                  <a:pt x="68200" y="0"/>
                </a:lnTo>
                <a:lnTo>
                  <a:pt x="157199" y="130757"/>
                </a:lnTo>
                <a:lnTo>
                  <a:pt x="157199" y="0"/>
                </a:lnTo>
                <a:lnTo>
                  <a:pt x="226044" y="0"/>
                </a:lnTo>
                <a:lnTo>
                  <a:pt x="226044" y="236363"/>
                </a:lnTo>
                <a:lnTo>
                  <a:pt x="157199" y="236363"/>
                </a:lnTo>
                <a:lnTo>
                  <a:pt x="68684" y="106573"/>
                </a:lnTo>
                <a:lnTo>
                  <a:pt x="68684" y="236363"/>
                </a:lnTo>
                <a:lnTo>
                  <a:pt x="0" y="2363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5468" y="990456"/>
            <a:ext cx="257810" cy="236854"/>
          </a:xfrm>
          <a:custGeom>
            <a:avLst/>
            <a:gdLst/>
            <a:ahLst/>
            <a:cxnLst/>
            <a:rect l="l" t="t" r="r" b="b"/>
            <a:pathLst>
              <a:path w="257809" h="236855">
                <a:moveTo>
                  <a:pt x="88837" y="0"/>
                </a:moveTo>
                <a:lnTo>
                  <a:pt x="168485" y="0"/>
                </a:lnTo>
                <a:lnTo>
                  <a:pt x="257323" y="236363"/>
                </a:lnTo>
                <a:lnTo>
                  <a:pt x="180900" y="236363"/>
                </a:lnTo>
                <a:lnTo>
                  <a:pt x="169292" y="197345"/>
                </a:lnTo>
                <a:lnTo>
                  <a:pt x="86097" y="197345"/>
                </a:lnTo>
                <a:lnTo>
                  <a:pt x="74649" y="236363"/>
                </a:lnTo>
                <a:lnTo>
                  <a:pt x="0" y="236363"/>
                </a:lnTo>
                <a:lnTo>
                  <a:pt x="88837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3107" y="990456"/>
            <a:ext cx="200660" cy="236854"/>
          </a:xfrm>
          <a:custGeom>
            <a:avLst/>
            <a:gdLst/>
            <a:ahLst/>
            <a:cxnLst/>
            <a:rect l="l" t="t" r="r" b="b"/>
            <a:pathLst>
              <a:path w="200659" h="236855">
                <a:moveTo>
                  <a:pt x="0" y="0"/>
                </a:moveTo>
                <a:lnTo>
                  <a:pt x="121406" y="0"/>
                </a:lnTo>
                <a:lnTo>
                  <a:pt x="139993" y="1178"/>
                </a:lnTo>
                <a:lnTo>
                  <a:pt x="180819" y="18863"/>
                </a:lnTo>
                <a:lnTo>
                  <a:pt x="199336" y="56138"/>
                </a:lnTo>
                <a:lnTo>
                  <a:pt x="200570" y="72553"/>
                </a:lnTo>
                <a:lnTo>
                  <a:pt x="199225" y="89472"/>
                </a:lnTo>
                <a:lnTo>
                  <a:pt x="179047" y="128500"/>
                </a:lnTo>
                <a:lnTo>
                  <a:pt x="134017" y="147394"/>
                </a:lnTo>
                <a:lnTo>
                  <a:pt x="113344" y="148654"/>
                </a:lnTo>
                <a:lnTo>
                  <a:pt x="73359" y="148654"/>
                </a:lnTo>
                <a:lnTo>
                  <a:pt x="73359" y="236363"/>
                </a:lnTo>
                <a:lnTo>
                  <a:pt x="0" y="2363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5400" y="1257300"/>
            <a:ext cx="1524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5803" y="114064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 h="0">
                <a:moveTo>
                  <a:pt x="0" y="0"/>
                </a:moveTo>
                <a:lnTo>
                  <a:pt x="95448" y="0"/>
                </a:lnTo>
              </a:path>
            </a:pathLst>
          </a:custGeom>
          <a:ln w="50787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25794" y="1115248"/>
            <a:ext cx="95885" cy="50800"/>
          </a:xfrm>
          <a:custGeom>
            <a:avLst/>
            <a:gdLst/>
            <a:ahLst/>
            <a:cxnLst/>
            <a:rect l="l" t="t" r="r" b="b"/>
            <a:pathLst>
              <a:path w="95884" h="50800">
                <a:moveTo>
                  <a:pt x="0" y="0"/>
                </a:moveTo>
                <a:lnTo>
                  <a:pt x="95448" y="0"/>
                </a:lnTo>
                <a:lnTo>
                  <a:pt x="95448" y="50787"/>
                </a:lnTo>
                <a:lnTo>
                  <a:pt x="0" y="507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9700" y="1206500"/>
            <a:ext cx="18796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37936" y="980075"/>
            <a:ext cx="1821607" cy="2572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52800" y="1206500"/>
            <a:ext cx="1524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81298" y="986421"/>
            <a:ext cx="97790" cy="310515"/>
          </a:xfrm>
          <a:custGeom>
            <a:avLst/>
            <a:gdLst/>
            <a:ahLst/>
            <a:cxnLst/>
            <a:rect l="l" t="t" r="r" b="b"/>
            <a:pathLst>
              <a:path w="97789" h="310515">
                <a:moveTo>
                  <a:pt x="97548" y="0"/>
                </a:moveTo>
                <a:lnTo>
                  <a:pt x="56591" y="0"/>
                </a:lnTo>
                <a:lnTo>
                  <a:pt x="42641" y="19864"/>
                </a:lnTo>
                <a:lnTo>
                  <a:pt x="21001" y="58318"/>
                </a:lnTo>
                <a:lnTo>
                  <a:pt x="7484" y="95544"/>
                </a:lnTo>
                <a:lnTo>
                  <a:pt x="831" y="134316"/>
                </a:lnTo>
                <a:lnTo>
                  <a:pt x="0" y="154457"/>
                </a:lnTo>
                <a:lnTo>
                  <a:pt x="790" y="173911"/>
                </a:lnTo>
                <a:lnTo>
                  <a:pt x="7120" y="211525"/>
                </a:lnTo>
                <a:lnTo>
                  <a:pt x="20150" y="248143"/>
                </a:lnTo>
                <a:lnTo>
                  <a:pt x="42115" y="288249"/>
                </a:lnTo>
                <a:lnTo>
                  <a:pt x="56591" y="309892"/>
                </a:lnTo>
                <a:lnTo>
                  <a:pt x="97548" y="309892"/>
                </a:lnTo>
                <a:lnTo>
                  <a:pt x="80761" y="271216"/>
                </a:lnTo>
                <a:lnTo>
                  <a:pt x="68767" y="233064"/>
                </a:lnTo>
                <a:lnTo>
                  <a:pt x="61569" y="195435"/>
                </a:lnTo>
                <a:lnTo>
                  <a:pt x="59169" y="158330"/>
                </a:lnTo>
                <a:lnTo>
                  <a:pt x="59664" y="139506"/>
                </a:lnTo>
                <a:lnTo>
                  <a:pt x="67081" y="86423"/>
                </a:lnTo>
                <a:lnTo>
                  <a:pt x="79367" y="44988"/>
                </a:lnTo>
                <a:lnTo>
                  <a:pt x="87721" y="22938"/>
                </a:lnTo>
                <a:lnTo>
                  <a:pt x="9754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81297" y="986425"/>
            <a:ext cx="97790" cy="309880"/>
          </a:xfrm>
          <a:custGeom>
            <a:avLst/>
            <a:gdLst/>
            <a:ahLst/>
            <a:cxnLst/>
            <a:rect l="l" t="t" r="r" b="b"/>
            <a:pathLst>
              <a:path w="97789" h="309880">
                <a:moveTo>
                  <a:pt x="56591" y="0"/>
                </a:moveTo>
                <a:lnTo>
                  <a:pt x="97544" y="0"/>
                </a:lnTo>
                <a:lnTo>
                  <a:pt x="87719" y="22934"/>
                </a:lnTo>
                <a:lnTo>
                  <a:pt x="79365" y="44983"/>
                </a:lnTo>
                <a:lnTo>
                  <a:pt x="67071" y="86419"/>
                </a:lnTo>
                <a:lnTo>
                  <a:pt x="59665" y="139504"/>
                </a:lnTo>
                <a:lnTo>
                  <a:pt x="59171" y="158328"/>
                </a:lnTo>
                <a:lnTo>
                  <a:pt x="61569" y="195431"/>
                </a:lnTo>
                <a:lnTo>
                  <a:pt x="68764" y="233058"/>
                </a:lnTo>
                <a:lnTo>
                  <a:pt x="80756" y="271209"/>
                </a:lnTo>
                <a:lnTo>
                  <a:pt x="97544" y="309884"/>
                </a:lnTo>
                <a:lnTo>
                  <a:pt x="56591" y="309884"/>
                </a:lnTo>
                <a:lnTo>
                  <a:pt x="29968" y="267662"/>
                </a:lnTo>
                <a:lnTo>
                  <a:pt x="12656" y="229672"/>
                </a:lnTo>
                <a:lnTo>
                  <a:pt x="791" y="173912"/>
                </a:lnTo>
                <a:lnTo>
                  <a:pt x="0" y="154458"/>
                </a:lnTo>
                <a:lnTo>
                  <a:pt x="831" y="134314"/>
                </a:lnTo>
                <a:lnTo>
                  <a:pt x="7482" y="95538"/>
                </a:lnTo>
                <a:lnTo>
                  <a:pt x="20995" y="58314"/>
                </a:lnTo>
                <a:lnTo>
                  <a:pt x="42640" y="19861"/>
                </a:lnTo>
                <a:lnTo>
                  <a:pt x="56591" y="0"/>
                </a:lnTo>
                <a:close/>
              </a:path>
            </a:pathLst>
          </a:custGeom>
          <a:ln w="12700">
            <a:solidFill>
              <a:srgbClr val="C39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79800" y="1206500"/>
            <a:ext cx="29210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08396" y="980075"/>
            <a:ext cx="2862647" cy="257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50000" y="1206500"/>
            <a:ext cx="2197100" cy="30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79687" y="980075"/>
            <a:ext cx="2143383" cy="322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9750" y="15303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40739" y="1772920"/>
            <a:ext cx="7106284" cy="276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15">
                <a:latin typeface="Calibri"/>
                <a:cs typeface="Calibri"/>
              </a:rPr>
              <a:t>Pathological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murmur.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5">
                <a:latin typeface="Calibri"/>
                <a:cs typeface="Calibri"/>
              </a:rPr>
              <a:t>Begins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immediately</a:t>
            </a:r>
            <a:r>
              <a:rPr dirty="0" sz="2600" spc="-17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with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S1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&amp;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continues</a:t>
            </a:r>
            <a:r>
              <a:rPr dirty="0" sz="2600" spc="-21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up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to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S2.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15">
                <a:latin typeface="Calibri"/>
                <a:cs typeface="Calibri"/>
              </a:rPr>
              <a:t>Heard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with:</a:t>
            </a:r>
            <a:endParaRPr sz="2600">
              <a:latin typeface="Calibri"/>
              <a:cs typeface="Calibri"/>
            </a:endParaRPr>
          </a:p>
          <a:p>
            <a:pPr marL="1155700" indent="-279400">
              <a:lnSpc>
                <a:spcPct val="100000"/>
              </a:lnSpc>
              <a:spcBef>
                <a:spcPts val="1180"/>
              </a:spcBef>
              <a:buClr>
                <a:srgbClr val="C00000"/>
              </a:buClr>
              <a:buSzPct val="84615"/>
              <a:buFont typeface="Arial"/>
              <a:buChar char="§"/>
              <a:tabLst>
                <a:tab pos="1155065" algn="l"/>
                <a:tab pos="1155700" algn="l"/>
              </a:tabLst>
            </a:pPr>
            <a:r>
              <a:rPr dirty="0" sz="2600" spc="-10">
                <a:latin typeface="Calibri"/>
                <a:cs typeface="Calibri"/>
              </a:rPr>
              <a:t>Mitral/tricuspid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regurgitation.</a:t>
            </a:r>
            <a:endParaRPr sz="2600">
              <a:latin typeface="Calibri"/>
              <a:cs typeface="Calibri"/>
            </a:endParaRPr>
          </a:p>
          <a:p>
            <a:pPr marL="1155700" indent="-2794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84615"/>
              <a:buFont typeface="Arial"/>
              <a:buChar char="§"/>
              <a:tabLst>
                <a:tab pos="1155065" algn="l"/>
                <a:tab pos="1155700" algn="l"/>
              </a:tabLst>
            </a:pPr>
            <a:r>
              <a:rPr dirty="0" sz="2600" spc="-5">
                <a:latin typeface="Calibri"/>
                <a:cs typeface="Calibri"/>
              </a:rPr>
              <a:t>Ventricular septal </a:t>
            </a:r>
            <a:r>
              <a:rPr dirty="0" sz="2600" spc="-10">
                <a:latin typeface="Calibri"/>
                <a:cs typeface="Calibri"/>
              </a:rPr>
              <a:t>defect</a:t>
            </a:r>
            <a:r>
              <a:rPr dirty="0" sz="2600" spc="-27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(VSD).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977900"/>
            <a:ext cx="34925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8683" y="2885440"/>
            <a:ext cx="401383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1900" spc="30">
                <a:solidFill>
                  <a:srgbClr val="B32C16"/>
                </a:solidFill>
                <a:latin typeface="Arial"/>
                <a:cs typeface="Arial"/>
              </a:rPr>
              <a:t>Ø	</a:t>
            </a:r>
            <a:r>
              <a:rPr dirty="0" sz="2400" spc="-95" b="1">
                <a:latin typeface="Calibri"/>
                <a:cs typeface="Calibri"/>
              </a:rPr>
              <a:t>T- </a:t>
            </a:r>
            <a:r>
              <a:rPr dirty="0" sz="2000" spc="20">
                <a:latin typeface="Calibri"/>
                <a:cs typeface="Calibri"/>
              </a:rPr>
              <a:t>mid-systolic </a:t>
            </a:r>
            <a:r>
              <a:rPr dirty="0" sz="2000" spc="10">
                <a:latin typeface="Calibri"/>
                <a:cs typeface="Calibri"/>
              </a:rPr>
              <a:t>(ejection)</a:t>
            </a:r>
            <a:r>
              <a:rPr dirty="0" sz="2000" spc="-3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murmur.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683" y="3251301"/>
            <a:ext cx="6469380" cy="173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0" marR="1541145" indent="-685800">
              <a:lnSpc>
                <a:spcPct val="12150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-10" b="1">
                <a:latin typeface="Calibri"/>
                <a:cs typeface="Calibri"/>
              </a:rPr>
              <a:t>L-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best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heard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@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aortic</a:t>
            </a:r>
            <a:r>
              <a:rPr dirty="0" sz="2000" spc="-204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area,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radiates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along  </a:t>
            </a:r>
            <a:r>
              <a:rPr dirty="0" sz="2000" spc="15">
                <a:latin typeface="Calibri"/>
                <a:cs typeface="Calibri"/>
              </a:rPr>
              <a:t>carotid</a:t>
            </a:r>
            <a:r>
              <a:rPr dirty="0" sz="2000" spc="-17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arteries.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10" b="1">
                <a:latin typeface="Calibri"/>
                <a:cs typeface="Calibri"/>
              </a:rPr>
              <a:t>C-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harsh,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loud,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may</a:t>
            </a:r>
            <a:r>
              <a:rPr dirty="0" sz="2000" spc="-16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have</a:t>
            </a:r>
            <a:r>
              <a:rPr dirty="0" sz="2000" spc="-15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associated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thrill,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“ejection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click.”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20" b="1">
                <a:latin typeface="Calibri"/>
                <a:cs typeface="Calibri"/>
              </a:rPr>
              <a:t>A-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older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age,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bicuspid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aortic</a:t>
            </a:r>
            <a:r>
              <a:rPr dirty="0" sz="2000" spc="-204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valve,</a:t>
            </a:r>
            <a:r>
              <a:rPr dirty="0" sz="2000" spc="-16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rheumatic</a:t>
            </a:r>
            <a:r>
              <a:rPr dirty="0" sz="2000" spc="-204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fever.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7900" y="1727200"/>
            <a:ext cx="72009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7900" y="1638300"/>
            <a:ext cx="72644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3150" y="1784350"/>
            <a:ext cx="701040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3150" y="1784350"/>
            <a:ext cx="7010400" cy="812800"/>
          </a:xfrm>
          <a:prstGeom prst="rect"/>
          <a:ln w="12700">
            <a:solidFill>
              <a:srgbClr val="747B87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180975" marR="193675" indent="495300">
              <a:lnSpc>
                <a:spcPts val="2800"/>
              </a:lnSpc>
              <a:spcBef>
                <a:spcPts val="120"/>
              </a:spcBef>
            </a:pPr>
            <a:r>
              <a:rPr dirty="0" sz="2600" spc="-15"/>
              <a:t>Narrowing </a:t>
            </a:r>
            <a:r>
              <a:rPr dirty="0" sz="2600"/>
              <a:t>of </a:t>
            </a:r>
            <a:r>
              <a:rPr dirty="0" sz="2600" spc="-10"/>
              <a:t>aortic outflow </a:t>
            </a:r>
            <a:r>
              <a:rPr dirty="0" sz="2600" spc="-25"/>
              <a:t>tract </a:t>
            </a:r>
            <a:r>
              <a:rPr dirty="0" sz="2600" spc="-10"/>
              <a:t>causing  obstruction </a:t>
            </a:r>
            <a:r>
              <a:rPr dirty="0" sz="2600"/>
              <a:t>of </a:t>
            </a:r>
            <a:r>
              <a:rPr dirty="0" sz="2600" spc="-20"/>
              <a:t>flow </a:t>
            </a:r>
            <a:r>
              <a:rPr dirty="0" sz="2600" spc="-15"/>
              <a:t>from </a:t>
            </a:r>
            <a:r>
              <a:rPr dirty="0" sz="2600" spc="-100"/>
              <a:t>LV </a:t>
            </a:r>
            <a:r>
              <a:rPr dirty="0" sz="2600" spc="-15"/>
              <a:t>into </a:t>
            </a:r>
            <a:r>
              <a:rPr dirty="0" sz="2600" spc="-10"/>
              <a:t>ascending</a:t>
            </a:r>
            <a:r>
              <a:rPr dirty="0" sz="2600" spc="260"/>
              <a:t> </a:t>
            </a:r>
            <a:r>
              <a:rPr dirty="0" sz="2600" spc="-5"/>
              <a:t>aorta</a:t>
            </a:r>
            <a:endParaRPr sz="2600"/>
          </a:p>
        </p:txBody>
      </p:sp>
      <p:sp>
        <p:nvSpPr>
          <p:cNvPr id="9" name="object 9"/>
          <p:cNvSpPr/>
          <p:nvPr/>
        </p:nvSpPr>
        <p:spPr>
          <a:xfrm>
            <a:off x="6756400" y="2844800"/>
            <a:ext cx="228600" cy="73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4350" y="2901950"/>
            <a:ext cx="12700" cy="533400"/>
          </a:xfrm>
          <a:custGeom>
            <a:avLst/>
            <a:gdLst/>
            <a:ahLst/>
            <a:cxnLst/>
            <a:rect l="l" t="t" r="r" b="b"/>
            <a:pathLst>
              <a:path w="12700" h="533400">
                <a:moveTo>
                  <a:pt x="0" y="0"/>
                </a:moveTo>
                <a:lnTo>
                  <a:pt x="12700" y="533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8400" y="2844800"/>
            <a:ext cx="215900" cy="73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26350" y="290195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70700" y="2984500"/>
            <a:ext cx="355600" cy="292100"/>
          </a:xfrm>
          <a:custGeom>
            <a:avLst/>
            <a:gdLst/>
            <a:ahLst/>
            <a:cxnLst/>
            <a:rect l="l" t="t" r="r" b="b"/>
            <a:pathLst>
              <a:path w="355600" h="292100">
                <a:moveTo>
                  <a:pt x="355600" y="0"/>
                </a:moveTo>
                <a:lnTo>
                  <a:pt x="0" y="146050"/>
                </a:lnTo>
                <a:lnTo>
                  <a:pt x="355600" y="292100"/>
                </a:lnTo>
                <a:lnTo>
                  <a:pt x="355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29588" y="3004540"/>
            <a:ext cx="381635" cy="261620"/>
          </a:xfrm>
          <a:custGeom>
            <a:avLst/>
            <a:gdLst/>
            <a:ahLst/>
            <a:cxnLst/>
            <a:rect l="l" t="t" r="r" b="b"/>
            <a:pathLst>
              <a:path w="381634" h="261620">
                <a:moveTo>
                  <a:pt x="0" y="0"/>
                </a:moveTo>
                <a:lnTo>
                  <a:pt x="126" y="261188"/>
                </a:lnTo>
                <a:lnTo>
                  <a:pt x="381444" y="13040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768045" y="35509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4645" y="35509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3180" y="6039592"/>
            <a:ext cx="5250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Note: </a:t>
            </a:r>
            <a:r>
              <a:rPr dirty="0" sz="1800" spc="-50" b="1">
                <a:latin typeface="Calibri"/>
                <a:cs typeface="Calibri"/>
              </a:rPr>
              <a:t>T- </a:t>
            </a:r>
            <a:r>
              <a:rPr dirty="0" sz="1800" spc="-25">
                <a:latin typeface="Calibri"/>
                <a:cs typeface="Calibri"/>
              </a:rPr>
              <a:t>Timing; </a:t>
            </a:r>
            <a:r>
              <a:rPr dirty="0" sz="1800" spc="15" b="1">
                <a:latin typeface="Calibri"/>
                <a:cs typeface="Calibri"/>
              </a:rPr>
              <a:t>L- </a:t>
            </a:r>
            <a:r>
              <a:rPr dirty="0" sz="1800" spc="-10">
                <a:latin typeface="Calibri"/>
                <a:cs typeface="Calibri"/>
              </a:rPr>
              <a:t>Location; </a:t>
            </a:r>
            <a:r>
              <a:rPr dirty="0" sz="1800" spc="20" b="1">
                <a:latin typeface="Calibri"/>
                <a:cs typeface="Calibri"/>
              </a:rPr>
              <a:t>C- </a:t>
            </a:r>
            <a:r>
              <a:rPr dirty="0" sz="1800">
                <a:latin typeface="Calibri"/>
                <a:cs typeface="Calibri"/>
              </a:rPr>
              <a:t>Character; </a:t>
            </a:r>
            <a:r>
              <a:rPr dirty="0" sz="1800" b="1">
                <a:latin typeface="Calibri"/>
                <a:cs typeface="Calibri"/>
              </a:rPr>
              <a:t>A-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1130300"/>
            <a:ext cx="34417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4100" y="3037840"/>
            <a:ext cx="397637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1900" spc="30">
                <a:solidFill>
                  <a:srgbClr val="B32C16"/>
                </a:solidFill>
                <a:latin typeface="Arial"/>
                <a:cs typeface="Arial"/>
              </a:rPr>
              <a:t>Ø	</a:t>
            </a:r>
            <a:r>
              <a:rPr dirty="0" sz="2400" spc="-95" b="1">
                <a:latin typeface="Calibri"/>
                <a:cs typeface="Calibri"/>
              </a:rPr>
              <a:t>T- </a:t>
            </a:r>
            <a:r>
              <a:rPr dirty="0" sz="2400" spc="15">
                <a:latin typeface="Calibri"/>
                <a:cs typeface="Calibri"/>
              </a:rPr>
              <a:t>mid- </a:t>
            </a:r>
            <a:r>
              <a:rPr dirty="0" sz="2400" spc="-5">
                <a:latin typeface="Calibri"/>
                <a:cs typeface="Calibri"/>
              </a:rPr>
              <a:t>late </a:t>
            </a:r>
            <a:r>
              <a:rPr dirty="0" sz="2400" spc="5">
                <a:latin typeface="Calibri"/>
                <a:cs typeface="Calibri"/>
              </a:rPr>
              <a:t>systolic</a:t>
            </a:r>
            <a:r>
              <a:rPr dirty="0" sz="2400" spc="-229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murmur.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100" y="3482340"/>
            <a:ext cx="3163570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-10" b="1">
                <a:latin typeface="Calibri"/>
                <a:cs typeface="Calibri"/>
              </a:rPr>
              <a:t>L- </a:t>
            </a:r>
            <a:r>
              <a:rPr dirty="0" sz="2400">
                <a:latin typeface="Calibri"/>
                <a:cs typeface="Calibri"/>
              </a:rPr>
              <a:t>best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>
                <a:latin typeface="Calibri"/>
                <a:cs typeface="Calibri"/>
              </a:rPr>
              <a:t>@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apex.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10" b="1">
                <a:latin typeface="Calibri"/>
                <a:cs typeface="Calibri"/>
              </a:rPr>
              <a:t>C- </a:t>
            </a:r>
            <a:r>
              <a:rPr dirty="0" sz="2400" spc="5">
                <a:latin typeface="Calibri"/>
                <a:cs typeface="Calibri"/>
              </a:rPr>
              <a:t>mid systolic</a:t>
            </a:r>
            <a:r>
              <a:rPr dirty="0" sz="2400" spc="-34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click.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100" y="4292701"/>
            <a:ext cx="6878955" cy="90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0" marR="5080" indent="-825500">
              <a:lnSpc>
                <a:spcPct val="121500"/>
              </a:lnSpc>
              <a:tabLst>
                <a:tab pos="469265" algn="l"/>
              </a:tabLst>
            </a:pPr>
            <a:r>
              <a:rPr dirty="0" sz="1900" spc="30">
                <a:solidFill>
                  <a:srgbClr val="B32C16"/>
                </a:solidFill>
                <a:latin typeface="Arial"/>
                <a:cs typeface="Arial"/>
              </a:rPr>
              <a:t>Ø	</a:t>
            </a:r>
            <a:r>
              <a:rPr dirty="0" sz="2400" spc="20" b="1">
                <a:latin typeface="Calibri"/>
                <a:cs typeface="Calibri"/>
              </a:rPr>
              <a:t>A- </a:t>
            </a:r>
            <a:r>
              <a:rPr dirty="0" sz="2400" spc="-10">
                <a:latin typeface="Calibri"/>
                <a:cs typeface="Calibri"/>
              </a:rPr>
              <a:t>~5% normal </a:t>
            </a:r>
            <a:r>
              <a:rPr dirty="0" sz="2400" spc="20">
                <a:latin typeface="Calibri"/>
                <a:cs typeface="Calibri"/>
              </a:rPr>
              <a:t>population,</a:t>
            </a:r>
            <a:r>
              <a:rPr dirty="0" sz="2400" spc="-4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asymptomatic, </a:t>
            </a:r>
            <a:r>
              <a:rPr dirty="0" sz="2400">
                <a:latin typeface="Calibri"/>
                <a:cs typeface="Calibri"/>
              </a:rPr>
              <a:t>?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sudden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death.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2700" y="1803400"/>
            <a:ext cx="6515100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6200" y="1752600"/>
            <a:ext cx="6477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7950" y="1860550"/>
            <a:ext cx="6324600" cy="88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77950" y="1860550"/>
            <a:ext cx="6324600" cy="889000"/>
          </a:xfrm>
          <a:prstGeom prst="rect"/>
          <a:ln w="12700">
            <a:solidFill>
              <a:srgbClr val="747B87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marL="1488440" marR="237490" indent="-1244600">
              <a:lnSpc>
                <a:spcPts val="3200"/>
              </a:lnSpc>
              <a:spcBef>
                <a:spcPts val="70"/>
              </a:spcBef>
            </a:pPr>
            <a:r>
              <a:rPr dirty="0" sz="2600" spc="-10"/>
              <a:t>Bulging </a:t>
            </a:r>
            <a:r>
              <a:rPr dirty="0" sz="2600"/>
              <a:t>of one or both </a:t>
            </a:r>
            <a:r>
              <a:rPr dirty="0" sz="2600" spc="-30"/>
              <a:t>mitral </a:t>
            </a:r>
            <a:r>
              <a:rPr dirty="0" sz="2600" spc="-20"/>
              <a:t>valve </a:t>
            </a:r>
            <a:r>
              <a:rPr dirty="0" sz="2600" spc="-15"/>
              <a:t>leaflets  </a:t>
            </a:r>
            <a:r>
              <a:rPr dirty="0" sz="2600" spc="-10"/>
              <a:t>into </a:t>
            </a:r>
            <a:r>
              <a:rPr dirty="0" sz="2600"/>
              <a:t>LA </a:t>
            </a:r>
            <a:r>
              <a:rPr dirty="0" sz="2600" spc="-15"/>
              <a:t>during </a:t>
            </a:r>
            <a:r>
              <a:rPr dirty="0" sz="2600" spc="-100"/>
              <a:t>LV</a:t>
            </a:r>
            <a:r>
              <a:rPr dirty="0" sz="2600" spc="65"/>
              <a:t> </a:t>
            </a:r>
            <a:r>
              <a:rPr dirty="0" sz="2600" spc="-25"/>
              <a:t>systole</a:t>
            </a:r>
            <a:endParaRPr sz="2600"/>
          </a:p>
        </p:txBody>
      </p:sp>
      <p:sp>
        <p:nvSpPr>
          <p:cNvPr id="10" name="object 10"/>
          <p:cNvSpPr txBox="1"/>
          <p:nvPr/>
        </p:nvSpPr>
        <p:spPr>
          <a:xfrm>
            <a:off x="1541780" y="6039592"/>
            <a:ext cx="5250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Note: </a:t>
            </a:r>
            <a:r>
              <a:rPr dirty="0" sz="1800" spc="-50" b="1">
                <a:latin typeface="Calibri"/>
                <a:cs typeface="Calibri"/>
              </a:rPr>
              <a:t>T- </a:t>
            </a:r>
            <a:r>
              <a:rPr dirty="0" sz="1800" spc="-25">
                <a:latin typeface="Calibri"/>
                <a:cs typeface="Calibri"/>
              </a:rPr>
              <a:t>Timing; </a:t>
            </a:r>
            <a:r>
              <a:rPr dirty="0" sz="1800" spc="15" b="1">
                <a:latin typeface="Calibri"/>
                <a:cs typeface="Calibri"/>
              </a:rPr>
              <a:t>L- </a:t>
            </a:r>
            <a:r>
              <a:rPr dirty="0" sz="1800" spc="-10">
                <a:latin typeface="Calibri"/>
                <a:cs typeface="Calibri"/>
              </a:rPr>
              <a:t>Location; </a:t>
            </a:r>
            <a:r>
              <a:rPr dirty="0" sz="1800" spc="20" b="1">
                <a:latin typeface="Calibri"/>
                <a:cs typeface="Calibri"/>
              </a:rPr>
              <a:t>C- </a:t>
            </a:r>
            <a:r>
              <a:rPr dirty="0" sz="1800">
                <a:latin typeface="Calibri"/>
                <a:cs typeface="Calibri"/>
              </a:rPr>
              <a:t>Character; </a:t>
            </a:r>
            <a:r>
              <a:rPr dirty="0" sz="1800" b="1">
                <a:latin typeface="Calibri"/>
                <a:cs typeface="Calibri"/>
              </a:rPr>
              <a:t>A-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56400" y="2844800"/>
            <a:ext cx="215900" cy="104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64350" y="29019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18400" y="2844800"/>
            <a:ext cx="215900" cy="1041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26350" y="29019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768045" y="378670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4645" y="378670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6600" y="3162300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25400">
            <a:solidFill>
              <a:srgbClr val="575F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61200" y="3238500"/>
            <a:ext cx="482600" cy="114300"/>
          </a:xfrm>
          <a:custGeom>
            <a:avLst/>
            <a:gdLst/>
            <a:ahLst/>
            <a:cxnLst/>
            <a:rect l="l" t="t" r="r" b="b"/>
            <a:pathLst>
              <a:path w="482600" h="114300">
                <a:moveTo>
                  <a:pt x="241300" y="0"/>
                </a:moveTo>
                <a:lnTo>
                  <a:pt x="165032" y="2913"/>
                </a:lnTo>
                <a:lnTo>
                  <a:pt x="98793" y="11027"/>
                </a:lnTo>
                <a:lnTo>
                  <a:pt x="46558" y="23399"/>
                </a:lnTo>
                <a:lnTo>
                  <a:pt x="0" y="57150"/>
                </a:lnTo>
                <a:lnTo>
                  <a:pt x="12302" y="75212"/>
                </a:lnTo>
                <a:lnTo>
                  <a:pt x="46558" y="90900"/>
                </a:lnTo>
                <a:lnTo>
                  <a:pt x="98793" y="103272"/>
                </a:lnTo>
                <a:lnTo>
                  <a:pt x="165032" y="111386"/>
                </a:lnTo>
                <a:lnTo>
                  <a:pt x="241300" y="114300"/>
                </a:lnTo>
                <a:lnTo>
                  <a:pt x="317567" y="111386"/>
                </a:lnTo>
                <a:lnTo>
                  <a:pt x="383806" y="103272"/>
                </a:lnTo>
                <a:lnTo>
                  <a:pt x="436041" y="90900"/>
                </a:lnTo>
                <a:lnTo>
                  <a:pt x="470297" y="75212"/>
                </a:lnTo>
                <a:lnTo>
                  <a:pt x="482600" y="57150"/>
                </a:lnTo>
                <a:lnTo>
                  <a:pt x="470297" y="39087"/>
                </a:lnTo>
                <a:lnTo>
                  <a:pt x="436041" y="23399"/>
                </a:lnTo>
                <a:lnTo>
                  <a:pt x="383806" y="11027"/>
                </a:lnTo>
                <a:lnTo>
                  <a:pt x="317567" y="2913"/>
                </a:lnTo>
                <a:lnTo>
                  <a:pt x="241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35" y="2218677"/>
            <a:ext cx="1778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1759" rIns="0" bIns="0" rtlCol="0" vert="horz">
            <a:spAutoFit/>
          </a:bodyPr>
          <a:lstStyle/>
          <a:p>
            <a:pPr marL="786765">
              <a:lnSpc>
                <a:spcPct val="100000"/>
              </a:lnSpc>
            </a:pPr>
            <a:r>
              <a:rPr dirty="0" sz="2800" spc="10"/>
              <a:t>Detected </a:t>
            </a:r>
            <a:r>
              <a:rPr dirty="0" sz="2800" spc="-15"/>
              <a:t>over </a:t>
            </a:r>
            <a:r>
              <a:rPr dirty="0" sz="2800"/>
              <a:t>anterior </a:t>
            </a:r>
            <a:r>
              <a:rPr dirty="0" sz="2800" spc="-5"/>
              <a:t>chest </a:t>
            </a:r>
            <a:r>
              <a:rPr dirty="0" sz="2800" spc="5"/>
              <a:t>wall</a:t>
            </a:r>
            <a:r>
              <a:rPr dirty="0" sz="2800" spc="-330"/>
              <a:t> </a:t>
            </a:r>
            <a:r>
              <a:rPr dirty="0" sz="2800" spc="-15"/>
              <a:t>by: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487830" y="2955277"/>
            <a:ext cx="6379210" cy="100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Clr>
                <a:srgbClr val="7598D9"/>
              </a:buClr>
              <a:buSzPct val="92307"/>
              <a:buFont typeface="MS Mincho"/>
              <a:buChar char="■"/>
              <a:tabLst>
                <a:tab pos="457200" algn="l"/>
              </a:tabLst>
            </a:pPr>
            <a:r>
              <a:rPr dirty="0" sz="2600" spc="-10" b="1">
                <a:latin typeface="Calibri"/>
                <a:cs typeface="Calibri"/>
              </a:rPr>
              <a:t>Auscultation: </a:t>
            </a:r>
            <a:r>
              <a:rPr dirty="0" sz="2400">
                <a:latin typeface="Calibri"/>
                <a:cs typeface="Calibri"/>
              </a:rPr>
              <a:t>…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(Stethoscope)</a:t>
            </a:r>
            <a:endParaRPr sz="2400">
              <a:latin typeface="Calibri"/>
              <a:cs typeface="Calibri"/>
            </a:endParaRPr>
          </a:p>
          <a:p>
            <a:pPr marL="457200" indent="-444500">
              <a:lnSpc>
                <a:spcPct val="100000"/>
              </a:lnSpc>
              <a:spcBef>
                <a:spcPts val="1480"/>
              </a:spcBef>
              <a:buClr>
                <a:srgbClr val="7598D9"/>
              </a:buClr>
              <a:buSzPct val="92307"/>
              <a:buFont typeface="MS Mincho"/>
              <a:buChar char="■"/>
              <a:tabLst>
                <a:tab pos="457200" algn="l"/>
              </a:tabLst>
            </a:pPr>
            <a:r>
              <a:rPr dirty="0" sz="2600" spc="-15" b="1">
                <a:latin typeface="Calibri"/>
                <a:cs typeface="Calibri"/>
              </a:rPr>
              <a:t>Phonocardiography: </a:t>
            </a:r>
            <a:r>
              <a:rPr dirty="0" sz="2400" spc="5">
                <a:latin typeface="Calibri"/>
                <a:cs typeface="Calibri"/>
              </a:rPr>
              <a:t>(sound recording</a:t>
            </a:r>
            <a:r>
              <a:rPr dirty="0" sz="2400" spc="-18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device)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8900" y="1143000"/>
            <a:ext cx="3543300" cy="62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83300" y="2476500"/>
            <a:ext cx="1092200" cy="116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6400" y="4203700"/>
            <a:ext cx="5575300" cy="115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300" y="1054100"/>
            <a:ext cx="45974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5980" y="3037840"/>
            <a:ext cx="5817870" cy="127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5" b="1">
                <a:latin typeface="Calibri"/>
                <a:cs typeface="Calibri"/>
              </a:rPr>
              <a:t>T</a:t>
            </a:r>
            <a:r>
              <a:rPr dirty="0" sz="2400" spc="5">
                <a:latin typeface="Calibri"/>
                <a:cs typeface="Calibri"/>
              </a:rPr>
              <a:t>- holosystolic</a:t>
            </a:r>
            <a:r>
              <a:rPr dirty="0" sz="2400" spc="-28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murmur.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-10" b="1">
                <a:latin typeface="Calibri"/>
                <a:cs typeface="Calibri"/>
              </a:rPr>
              <a:t>L</a:t>
            </a:r>
            <a:r>
              <a:rPr dirty="0" sz="2400" spc="-10">
                <a:latin typeface="Calibri"/>
                <a:cs typeface="Calibri"/>
              </a:rPr>
              <a:t>- </a:t>
            </a:r>
            <a:r>
              <a:rPr dirty="0" sz="2400">
                <a:latin typeface="Calibri"/>
                <a:cs typeface="Calibri"/>
              </a:rPr>
              <a:t>best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>
                <a:latin typeface="Calibri"/>
                <a:cs typeface="Calibri"/>
              </a:rPr>
              <a:t>@ </a:t>
            </a:r>
            <a:r>
              <a:rPr dirty="0" sz="2400" spc="-10">
                <a:latin typeface="Calibri"/>
                <a:cs typeface="Calibri"/>
              </a:rPr>
              <a:t>apex, radiates </a:t>
            </a:r>
            <a:r>
              <a:rPr dirty="0" sz="2400" spc="-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left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axilla.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10" b="1">
                <a:latin typeface="Calibri"/>
                <a:cs typeface="Calibri"/>
              </a:rPr>
              <a:t>C- </a:t>
            </a:r>
            <a:r>
              <a:rPr dirty="0" sz="2400" spc="-10">
                <a:latin typeface="Calibri"/>
                <a:cs typeface="Calibri"/>
              </a:rPr>
              <a:t>soft, </a:t>
            </a:r>
            <a:r>
              <a:rPr dirty="0" sz="2400" spc="10">
                <a:latin typeface="Calibri"/>
                <a:cs typeface="Calibri"/>
              </a:rPr>
              <a:t>high-pitched,</a:t>
            </a:r>
            <a:r>
              <a:rPr dirty="0" sz="2400" spc="-29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blowing.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3700" y="1803400"/>
            <a:ext cx="5829300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8000" y="1752600"/>
            <a:ext cx="5588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58950" y="1860550"/>
            <a:ext cx="5638800" cy="88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8950" y="1860550"/>
            <a:ext cx="5638800" cy="889000"/>
          </a:xfrm>
          <a:prstGeom prst="rect"/>
          <a:ln w="12700">
            <a:solidFill>
              <a:srgbClr val="747B87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marL="294640" marR="309245" indent="330200">
              <a:lnSpc>
                <a:spcPts val="3200"/>
              </a:lnSpc>
              <a:spcBef>
                <a:spcPts val="70"/>
              </a:spcBef>
            </a:pPr>
            <a:r>
              <a:rPr dirty="0" sz="2600" spc="-15"/>
              <a:t>Retrograde </a:t>
            </a:r>
            <a:r>
              <a:rPr dirty="0" sz="2600" spc="-20"/>
              <a:t>flow </a:t>
            </a:r>
            <a:r>
              <a:rPr dirty="0" sz="2600" spc="-15"/>
              <a:t>from </a:t>
            </a:r>
            <a:r>
              <a:rPr dirty="0" sz="2600" spc="-100"/>
              <a:t>LV </a:t>
            </a:r>
            <a:r>
              <a:rPr dirty="0" sz="2600" spc="-10"/>
              <a:t>into </a:t>
            </a:r>
            <a:r>
              <a:rPr dirty="0" sz="2600"/>
              <a:t>LA  </a:t>
            </a:r>
            <a:r>
              <a:rPr dirty="0" sz="2600" spc="-10"/>
              <a:t>through </a:t>
            </a:r>
            <a:r>
              <a:rPr dirty="0" sz="2600" spc="5"/>
              <a:t>an </a:t>
            </a:r>
            <a:r>
              <a:rPr dirty="0" sz="2600" spc="-10"/>
              <a:t>incompetent </a:t>
            </a:r>
            <a:r>
              <a:rPr dirty="0" sz="2600" spc="-30"/>
              <a:t>mitral</a:t>
            </a:r>
            <a:r>
              <a:rPr dirty="0" sz="2600" spc="110"/>
              <a:t> </a:t>
            </a:r>
            <a:r>
              <a:rPr dirty="0" sz="2600" spc="-30"/>
              <a:t>valve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855980" y="4374997"/>
            <a:ext cx="6451600" cy="1956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5080" indent="-457200">
              <a:lnSpc>
                <a:spcPct val="99000"/>
              </a:lnSpc>
              <a:tabLst>
                <a:tab pos="469265" algn="l"/>
              </a:tabLst>
            </a:pPr>
            <a:r>
              <a:rPr dirty="0" sz="1900" spc="30">
                <a:solidFill>
                  <a:srgbClr val="B32C16"/>
                </a:solidFill>
                <a:latin typeface="Arial"/>
                <a:cs typeface="Arial"/>
              </a:rPr>
              <a:t>Ø	</a:t>
            </a:r>
            <a:r>
              <a:rPr dirty="0" sz="2400" spc="20" b="1">
                <a:latin typeface="Calibri"/>
                <a:cs typeface="Calibri"/>
              </a:rPr>
              <a:t>A</a:t>
            </a:r>
            <a:r>
              <a:rPr dirty="0" sz="2400" spc="20">
                <a:latin typeface="Calibri"/>
                <a:cs typeface="Calibri"/>
              </a:rPr>
              <a:t>- MV </a:t>
            </a:r>
            <a:r>
              <a:rPr dirty="0" sz="2400">
                <a:latin typeface="Calibri"/>
                <a:cs typeface="Calibri"/>
              </a:rPr>
              <a:t>prolapse, </a:t>
            </a:r>
            <a:r>
              <a:rPr dirty="0" sz="2400" spc="20">
                <a:latin typeface="Calibri"/>
                <a:cs typeface="Calibri"/>
              </a:rPr>
              <a:t>MV</a:t>
            </a:r>
            <a:r>
              <a:rPr dirty="0" sz="2400" spc="-3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myxomatous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degeneration,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MI, </a:t>
            </a:r>
            <a:r>
              <a:rPr dirty="0" sz="2400">
                <a:latin typeface="Calibri"/>
                <a:cs typeface="Calibri"/>
              </a:rPr>
              <a:t>rheumatic </a:t>
            </a:r>
            <a:r>
              <a:rPr dirty="0" sz="2400" spc="-10">
                <a:latin typeface="Calibri"/>
                <a:cs typeface="Calibri"/>
              </a:rPr>
              <a:t>heart </a:t>
            </a:r>
            <a:r>
              <a:rPr dirty="0" sz="2400" spc="-5">
                <a:latin typeface="Calibri"/>
                <a:cs typeface="Calibri"/>
              </a:rPr>
              <a:t>disease, </a:t>
            </a:r>
            <a:r>
              <a:rPr dirty="0" sz="2400" spc="-10">
                <a:latin typeface="Calibri"/>
                <a:cs typeface="Calibri"/>
              </a:rPr>
              <a:t>cardiomyopathy,  </a:t>
            </a:r>
            <a:r>
              <a:rPr dirty="0" sz="2400" spc="5">
                <a:latin typeface="Calibri"/>
                <a:cs typeface="Calibri"/>
              </a:rPr>
              <a:t>endocarditis.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795"/>
              </a:spcBef>
            </a:pPr>
            <a:r>
              <a:rPr dirty="0" sz="1800" b="1">
                <a:latin typeface="Calibri"/>
                <a:cs typeface="Calibri"/>
              </a:rPr>
              <a:t>Note: </a:t>
            </a:r>
            <a:r>
              <a:rPr dirty="0" sz="1800" spc="-50" b="1">
                <a:latin typeface="Calibri"/>
                <a:cs typeface="Calibri"/>
              </a:rPr>
              <a:t>T- </a:t>
            </a:r>
            <a:r>
              <a:rPr dirty="0" sz="1800" spc="-25">
                <a:latin typeface="Calibri"/>
                <a:cs typeface="Calibri"/>
              </a:rPr>
              <a:t>Timing; </a:t>
            </a:r>
            <a:r>
              <a:rPr dirty="0" sz="1800" spc="15" b="1">
                <a:latin typeface="Calibri"/>
                <a:cs typeface="Calibri"/>
              </a:rPr>
              <a:t>L- </a:t>
            </a:r>
            <a:r>
              <a:rPr dirty="0" sz="1800" spc="-10">
                <a:latin typeface="Calibri"/>
                <a:cs typeface="Calibri"/>
              </a:rPr>
              <a:t>Location; </a:t>
            </a:r>
            <a:r>
              <a:rPr dirty="0" sz="1800" spc="20" b="1">
                <a:latin typeface="Calibri"/>
                <a:cs typeface="Calibri"/>
              </a:rPr>
              <a:t>C- </a:t>
            </a:r>
            <a:r>
              <a:rPr dirty="0" sz="1800">
                <a:latin typeface="Calibri"/>
                <a:cs typeface="Calibri"/>
              </a:rPr>
              <a:t>Character; </a:t>
            </a:r>
            <a:r>
              <a:rPr dirty="0" sz="1800" b="1">
                <a:latin typeface="Calibri"/>
                <a:cs typeface="Calibri"/>
              </a:rPr>
              <a:t>A-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6400" y="2844800"/>
            <a:ext cx="215900" cy="104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4350" y="29019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8400" y="2844800"/>
            <a:ext cx="215900" cy="1041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26350" y="29019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768045" y="378670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4645" y="378670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0700" y="3200400"/>
            <a:ext cx="749300" cy="279400"/>
          </a:xfrm>
          <a:custGeom>
            <a:avLst/>
            <a:gdLst/>
            <a:ahLst/>
            <a:cxnLst/>
            <a:rect l="l" t="t" r="r" b="b"/>
            <a:pathLst>
              <a:path w="749300" h="279400">
                <a:moveTo>
                  <a:pt x="0" y="279400"/>
                </a:moveTo>
                <a:lnTo>
                  <a:pt x="749300" y="279400"/>
                </a:lnTo>
                <a:lnTo>
                  <a:pt x="7493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431800"/>
            <a:ext cx="8305800" cy="311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5019" y="2941637"/>
            <a:ext cx="4083685" cy="5086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5" b="1">
                <a:solidFill>
                  <a:srgbClr val="002060"/>
                </a:solidFill>
                <a:latin typeface="Arial Black"/>
                <a:cs typeface="Arial Black"/>
              </a:rPr>
              <a:t>Diastolic</a:t>
            </a:r>
            <a:r>
              <a:rPr dirty="0" sz="3200" spc="-185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3200" spc="20" b="1">
                <a:solidFill>
                  <a:srgbClr val="002060"/>
                </a:solidFill>
                <a:latin typeface="Arial Black"/>
                <a:cs typeface="Arial Black"/>
              </a:rPr>
              <a:t>Murmurs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3800" y="3746500"/>
            <a:ext cx="2095500" cy="1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67600" y="533400"/>
            <a:ext cx="1206500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300" y="1130300"/>
            <a:ext cx="4978400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9446" y="848399"/>
            <a:ext cx="4920659" cy="313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1340" y="1620520"/>
            <a:ext cx="5417185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2200" spc="735" b="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b="0">
                <a:latin typeface="Calibri"/>
                <a:cs typeface="Calibri"/>
              </a:rPr>
              <a:t>Almost </a:t>
            </a:r>
            <a:r>
              <a:rPr dirty="0" sz="2600" spc="-10" b="0">
                <a:latin typeface="Calibri"/>
                <a:cs typeface="Calibri"/>
              </a:rPr>
              <a:t>always </a:t>
            </a:r>
            <a:r>
              <a:rPr dirty="0" sz="2600" spc="5" b="0">
                <a:latin typeface="Calibri"/>
                <a:cs typeface="Calibri"/>
              </a:rPr>
              <a:t>indicate </a:t>
            </a:r>
            <a:r>
              <a:rPr dirty="0" sz="2600" spc="-5" b="0">
                <a:latin typeface="Calibri"/>
                <a:cs typeface="Calibri"/>
              </a:rPr>
              <a:t>heart</a:t>
            </a:r>
            <a:r>
              <a:rPr dirty="0" sz="2600" spc="-335" b="0">
                <a:latin typeface="Calibri"/>
                <a:cs typeface="Calibri"/>
              </a:rPr>
              <a:t> </a:t>
            </a:r>
            <a:r>
              <a:rPr dirty="0" sz="2600" spc="-10" b="0">
                <a:latin typeface="Calibri"/>
                <a:cs typeface="Calibri"/>
              </a:rPr>
              <a:t>disease.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340" y="2255520"/>
            <a:ext cx="8248650" cy="2944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10">
                <a:latin typeface="Calibri"/>
                <a:cs typeface="Calibri"/>
              </a:rPr>
              <a:t>Two basic</a:t>
            </a:r>
            <a:r>
              <a:rPr dirty="0" sz="2600" spc="-225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types:</a:t>
            </a:r>
            <a:endParaRPr sz="2600">
              <a:latin typeface="Calibri"/>
              <a:cs typeface="Calibri"/>
            </a:endParaRPr>
          </a:p>
          <a:p>
            <a:pPr marL="838200" indent="-4191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837565" algn="l"/>
                <a:tab pos="838200" algn="l"/>
                <a:tab pos="3529965" algn="l"/>
              </a:tabLst>
            </a:pPr>
            <a:r>
              <a:rPr dirty="0" sz="2000" spc="10" b="1">
                <a:latin typeface="Arial Black"/>
                <a:cs typeface="Arial Black"/>
              </a:rPr>
              <a:t>Early</a:t>
            </a:r>
            <a:r>
              <a:rPr dirty="0" sz="2000" spc="25" b="1">
                <a:latin typeface="Arial Black"/>
                <a:cs typeface="Arial Black"/>
              </a:rPr>
              <a:t> </a:t>
            </a:r>
            <a:r>
              <a:rPr dirty="0" sz="2000" spc="-30" b="1">
                <a:latin typeface="Arial Black"/>
                <a:cs typeface="Arial Black"/>
              </a:rPr>
              <a:t>decrescendo	</a:t>
            </a:r>
            <a:r>
              <a:rPr dirty="0" sz="2000" spc="-5" b="1">
                <a:latin typeface="Arial Black"/>
                <a:cs typeface="Arial Black"/>
              </a:rPr>
              <a:t>diastolic</a:t>
            </a:r>
            <a:r>
              <a:rPr dirty="0" sz="2000" spc="-65" b="1">
                <a:latin typeface="Arial Black"/>
                <a:cs typeface="Arial Black"/>
              </a:rPr>
              <a:t> </a:t>
            </a:r>
            <a:r>
              <a:rPr dirty="0" sz="2000" b="1">
                <a:latin typeface="Arial Black"/>
                <a:cs typeface="Arial Black"/>
              </a:rPr>
              <a:t>murmurs:</a:t>
            </a:r>
            <a:endParaRPr sz="2000">
              <a:latin typeface="Arial Black"/>
              <a:cs typeface="Arial Black"/>
            </a:endParaRPr>
          </a:p>
          <a:p>
            <a:pPr marL="863600">
              <a:lnSpc>
                <a:spcPts val="2620"/>
              </a:lnSpc>
              <a:spcBef>
                <a:spcPts val="600"/>
              </a:spcBef>
            </a:pPr>
            <a:r>
              <a:rPr dirty="0" sz="2200">
                <a:latin typeface="Calibri"/>
                <a:cs typeface="Calibri"/>
              </a:rPr>
              <a:t>Signify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regurgitant</a:t>
            </a:r>
            <a:r>
              <a:rPr dirty="0" sz="2200" spc="-13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flow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through</a:t>
            </a:r>
            <a:r>
              <a:rPr dirty="0" sz="2200" spc="-15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an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incompetent</a:t>
            </a:r>
            <a:r>
              <a:rPr dirty="0" sz="2200" spc="-24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semilunar</a:t>
            </a:r>
            <a:r>
              <a:rPr dirty="0" sz="2200" spc="-16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valve,</a:t>
            </a:r>
            <a:endParaRPr sz="2200">
              <a:latin typeface="Calibri"/>
              <a:cs typeface="Calibri"/>
            </a:endParaRPr>
          </a:p>
          <a:p>
            <a:pPr marL="889000">
              <a:lnSpc>
                <a:spcPts val="2620"/>
              </a:lnSpc>
            </a:pPr>
            <a:r>
              <a:rPr dirty="0" sz="2200">
                <a:latin typeface="Calibri"/>
                <a:cs typeface="Calibri"/>
              </a:rPr>
              <a:t>e.g. </a:t>
            </a:r>
            <a:r>
              <a:rPr dirty="0" sz="2200" spc="10">
                <a:latin typeface="Calibri"/>
                <a:cs typeface="Calibri"/>
              </a:rPr>
              <a:t>aortic/pulmonary</a:t>
            </a:r>
            <a:r>
              <a:rPr dirty="0" sz="2200" spc="-229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regurgitation.</a:t>
            </a:r>
            <a:endParaRPr sz="22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1660"/>
              </a:spcBef>
              <a:tabLst>
                <a:tab pos="837565" algn="l"/>
              </a:tabLst>
            </a:pPr>
            <a:r>
              <a:rPr dirty="0" sz="2000" spc="-20" b="1">
                <a:latin typeface="Arial Black"/>
                <a:cs typeface="Arial Black"/>
              </a:rPr>
              <a:t>2.	</a:t>
            </a:r>
            <a:r>
              <a:rPr dirty="0" sz="2000" spc="-5" b="1">
                <a:latin typeface="Arial Black"/>
                <a:cs typeface="Arial Black"/>
              </a:rPr>
              <a:t>Rumbling diastolic </a:t>
            </a:r>
            <a:r>
              <a:rPr dirty="0" sz="2000" spc="5" b="1">
                <a:latin typeface="Arial Black"/>
                <a:cs typeface="Arial Black"/>
              </a:rPr>
              <a:t>murmurs </a:t>
            </a:r>
            <a:r>
              <a:rPr dirty="0" sz="2000" spc="15" b="1">
                <a:latin typeface="Arial Black"/>
                <a:cs typeface="Arial Black"/>
              </a:rPr>
              <a:t>in </a:t>
            </a:r>
            <a:r>
              <a:rPr dirty="0" sz="2000" spc="-5" b="1">
                <a:latin typeface="Arial Black"/>
                <a:cs typeface="Arial Black"/>
              </a:rPr>
              <a:t>mid- </a:t>
            </a:r>
            <a:r>
              <a:rPr dirty="0" sz="2000" spc="-20" b="1">
                <a:latin typeface="Arial Black"/>
                <a:cs typeface="Arial Black"/>
              </a:rPr>
              <a:t>or </a:t>
            </a:r>
            <a:r>
              <a:rPr dirty="0" sz="2000" b="1">
                <a:latin typeface="Arial Black"/>
                <a:cs typeface="Arial Black"/>
              </a:rPr>
              <a:t>late</a:t>
            </a:r>
            <a:r>
              <a:rPr dirty="0" sz="2000" spc="10" b="1">
                <a:latin typeface="Arial Black"/>
                <a:cs typeface="Arial Black"/>
              </a:rPr>
              <a:t> </a:t>
            </a:r>
            <a:r>
              <a:rPr dirty="0" sz="2000" spc="-15" b="1">
                <a:latin typeface="Arial Black"/>
                <a:cs typeface="Arial Black"/>
              </a:rPr>
              <a:t>diastole:</a:t>
            </a:r>
            <a:endParaRPr sz="2000">
              <a:latin typeface="Arial Black"/>
              <a:cs typeface="Arial Black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dirty="0" sz="2200" spc="-5">
                <a:latin typeface="Calibri"/>
                <a:cs typeface="Calibri"/>
              </a:rPr>
              <a:t>Suggest </a:t>
            </a:r>
            <a:r>
              <a:rPr dirty="0" sz="2200" spc="10">
                <a:latin typeface="Calibri"/>
                <a:cs typeface="Calibri"/>
              </a:rPr>
              <a:t>stenosis </a:t>
            </a:r>
            <a:r>
              <a:rPr dirty="0" sz="2200" spc="15">
                <a:latin typeface="Calibri"/>
                <a:cs typeface="Calibri"/>
              </a:rPr>
              <a:t>of </a:t>
            </a:r>
            <a:r>
              <a:rPr dirty="0" sz="2200" spc="20">
                <a:latin typeface="Calibri"/>
                <a:cs typeface="Calibri"/>
              </a:rPr>
              <a:t>an</a:t>
            </a:r>
            <a:r>
              <a:rPr dirty="0" sz="2200" spc="-27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AV </a:t>
            </a:r>
            <a:r>
              <a:rPr dirty="0" sz="2200" spc="5">
                <a:latin typeface="Calibri"/>
                <a:cs typeface="Calibri"/>
              </a:rPr>
              <a:t>valve,</a:t>
            </a:r>
            <a:endParaRPr sz="22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60"/>
              </a:spcBef>
            </a:pPr>
            <a:r>
              <a:rPr dirty="0" sz="2200">
                <a:latin typeface="Calibri"/>
                <a:cs typeface="Calibri"/>
              </a:rPr>
              <a:t>e.g. mitral/tricuspid</a:t>
            </a:r>
            <a:r>
              <a:rPr dirty="0" sz="2200" spc="-12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stenosis.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100" y="596900"/>
            <a:ext cx="76073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4541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1620520"/>
            <a:ext cx="263017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u="sng"/>
              <a:t>Soft, </a:t>
            </a:r>
            <a:r>
              <a:rPr dirty="0" sz="2400" u="sng"/>
              <a:t>blowing,</a:t>
            </a:r>
            <a:r>
              <a:rPr dirty="0" sz="2400" spc="-95" u="sng"/>
              <a:t> </a:t>
            </a:r>
            <a:r>
              <a:rPr dirty="0" sz="2400" spc="-5" u="sng"/>
              <a:t>gurgle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878839" y="2217420"/>
            <a:ext cx="5588000" cy="83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2200" spc="5">
                <a:latin typeface="Calibri"/>
                <a:cs typeface="Calibri"/>
              </a:rPr>
              <a:t>Aortic</a:t>
            </a:r>
            <a:r>
              <a:rPr dirty="0" sz="2200" spc="-1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regurgitation</a:t>
            </a:r>
            <a:r>
              <a:rPr dirty="0" sz="2200" spc="-1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early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diastole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2200" spc="5">
                <a:latin typeface="Calibri"/>
                <a:cs typeface="Calibri"/>
              </a:rPr>
              <a:t>Mitral</a:t>
            </a:r>
            <a:r>
              <a:rPr dirty="0" sz="2200" spc="-20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stenosis</a:t>
            </a:r>
            <a:r>
              <a:rPr dirty="0" sz="2200" spc="-1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-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mid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to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late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(pre-systolic)diastole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6400" y="1625600"/>
            <a:ext cx="215900" cy="210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4350" y="168275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8400" y="1625600"/>
            <a:ext cx="215900" cy="210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26350" y="168275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771640" y="37795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6340" y="37795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36940" y="37795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85200" y="1625600"/>
            <a:ext cx="215900" cy="210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693150" y="1682750"/>
            <a:ext cx="0" cy="1905000"/>
          </a:xfrm>
          <a:custGeom>
            <a:avLst/>
            <a:gdLst/>
            <a:ahLst/>
            <a:cxnLst/>
            <a:rect l="l" t="t" r="r" b="b"/>
            <a:pathLst>
              <a:path w="0" h="1905000">
                <a:moveTo>
                  <a:pt x="0" y="0"/>
                </a:moveTo>
                <a:lnTo>
                  <a:pt x="0" y="19050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45400" y="2209800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0" y="0"/>
                </a:moveTo>
                <a:lnTo>
                  <a:pt x="0" y="355600"/>
                </a:lnTo>
                <a:lnTo>
                  <a:pt x="457200" y="177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31150" y="2813050"/>
            <a:ext cx="0" cy="254000"/>
          </a:xfrm>
          <a:custGeom>
            <a:avLst/>
            <a:gdLst/>
            <a:ahLst/>
            <a:cxnLst/>
            <a:rect l="l" t="t" r="r" b="b"/>
            <a:pathLst>
              <a:path w="0"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38100">
            <a:solidFill>
              <a:srgbClr val="CEB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67699" y="2846616"/>
            <a:ext cx="225425" cy="183515"/>
          </a:xfrm>
          <a:custGeom>
            <a:avLst/>
            <a:gdLst/>
            <a:ahLst/>
            <a:cxnLst/>
            <a:rect l="l" t="t" r="r" b="b"/>
            <a:pathLst>
              <a:path w="225425" h="183514">
                <a:moveTo>
                  <a:pt x="216903" y="0"/>
                </a:moveTo>
                <a:lnTo>
                  <a:pt x="0" y="101549"/>
                </a:lnTo>
                <a:lnTo>
                  <a:pt x="225196" y="183095"/>
                </a:lnTo>
                <a:lnTo>
                  <a:pt x="216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52714" y="2858312"/>
            <a:ext cx="246379" cy="157480"/>
          </a:xfrm>
          <a:custGeom>
            <a:avLst/>
            <a:gdLst/>
            <a:ahLst/>
            <a:cxnLst/>
            <a:rect l="l" t="t" r="r" b="b"/>
            <a:pathLst>
              <a:path w="246379" h="157480">
                <a:moveTo>
                  <a:pt x="246087" y="0"/>
                </a:moveTo>
                <a:lnTo>
                  <a:pt x="0" y="76441"/>
                </a:lnTo>
                <a:lnTo>
                  <a:pt x="244754" y="157035"/>
                </a:lnTo>
                <a:lnTo>
                  <a:pt x="2460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96567" y="2862287"/>
            <a:ext cx="269240" cy="160020"/>
          </a:xfrm>
          <a:custGeom>
            <a:avLst/>
            <a:gdLst/>
            <a:ahLst/>
            <a:cxnLst/>
            <a:rect l="l" t="t" r="r" b="b"/>
            <a:pathLst>
              <a:path w="269240" h="160019">
                <a:moveTo>
                  <a:pt x="0" y="0"/>
                </a:moveTo>
                <a:lnTo>
                  <a:pt x="6146" y="159638"/>
                </a:lnTo>
                <a:lnTo>
                  <a:pt x="268706" y="695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300" y="1206500"/>
            <a:ext cx="46736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5500" y="3114040"/>
            <a:ext cx="379857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1900" spc="30">
                <a:solidFill>
                  <a:srgbClr val="B32C16"/>
                </a:solidFill>
                <a:latin typeface="Arial"/>
                <a:cs typeface="Arial"/>
              </a:rPr>
              <a:t>Ø	</a:t>
            </a:r>
            <a:r>
              <a:rPr dirty="0" sz="2400" spc="-95" b="1">
                <a:latin typeface="Calibri"/>
                <a:cs typeface="Calibri"/>
              </a:rPr>
              <a:t>T- </a:t>
            </a:r>
            <a:r>
              <a:rPr dirty="0" sz="2400" spc="10">
                <a:latin typeface="Calibri"/>
                <a:cs typeface="Calibri"/>
              </a:rPr>
              <a:t>diastolic </a:t>
            </a:r>
            <a:r>
              <a:rPr dirty="0" sz="2400" spc="-10">
                <a:latin typeface="Calibri"/>
                <a:cs typeface="Calibri"/>
              </a:rPr>
              <a:t>(early)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murmur.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0" y="4003040"/>
            <a:ext cx="7630159" cy="127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0" indent="-825500">
              <a:lnSpc>
                <a:spcPct val="10000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10" b="1">
                <a:latin typeface="Calibri"/>
                <a:cs typeface="Calibri"/>
              </a:rPr>
              <a:t>C-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high-pitched,</a:t>
            </a:r>
            <a:r>
              <a:rPr dirty="0" sz="2400" spc="-24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blowing,</a:t>
            </a:r>
            <a:r>
              <a:rPr dirty="0" sz="2400" spc="-2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decrescendo.</a:t>
            </a:r>
            <a:endParaRPr sz="2400">
              <a:latin typeface="Calibri"/>
              <a:cs typeface="Calibri"/>
            </a:endParaRPr>
          </a:p>
          <a:p>
            <a:pPr marL="838200" marR="5080" indent="-825500">
              <a:lnSpc>
                <a:spcPct val="12150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20" b="1">
                <a:latin typeface="Calibri"/>
                <a:cs typeface="Calibri"/>
              </a:rPr>
              <a:t>A-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aortic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root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degeneration,</a:t>
            </a:r>
            <a:r>
              <a:rPr dirty="0" sz="2400" spc="-1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rheumatic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heart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VSD  </a:t>
            </a:r>
            <a:r>
              <a:rPr dirty="0" sz="2400" spc="-10">
                <a:latin typeface="Calibri"/>
                <a:cs typeface="Calibri"/>
              </a:rPr>
              <a:t>w/aortic </a:t>
            </a:r>
            <a:r>
              <a:rPr dirty="0" sz="2400" spc="5">
                <a:latin typeface="Calibri"/>
                <a:cs typeface="Calibri"/>
              </a:rPr>
              <a:t>valve </a:t>
            </a:r>
            <a:r>
              <a:rPr dirty="0" sz="2400">
                <a:latin typeface="Calibri"/>
                <a:cs typeface="Calibri"/>
              </a:rPr>
              <a:t>prolapse</a:t>
            </a:r>
            <a:r>
              <a:rPr dirty="0" sz="2400" spc="-2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(kids.)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2300" y="1930400"/>
            <a:ext cx="56007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9300" y="1841500"/>
            <a:ext cx="5410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87550" y="1987550"/>
            <a:ext cx="541020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7550" y="1987550"/>
            <a:ext cx="5410200" cy="812800"/>
          </a:xfrm>
          <a:prstGeom prst="rect"/>
          <a:ln w="12700">
            <a:solidFill>
              <a:srgbClr val="747B87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383540" marR="313690" indent="-76200">
              <a:lnSpc>
                <a:spcPts val="2800"/>
              </a:lnSpc>
              <a:spcBef>
                <a:spcPts val="120"/>
              </a:spcBef>
            </a:pPr>
            <a:r>
              <a:rPr dirty="0" sz="2600" spc="-15"/>
              <a:t>Retrograde </a:t>
            </a:r>
            <a:r>
              <a:rPr dirty="0" sz="2600" spc="-20"/>
              <a:t>flow </a:t>
            </a:r>
            <a:r>
              <a:rPr dirty="0" sz="2600" spc="-15"/>
              <a:t>from </a:t>
            </a:r>
            <a:r>
              <a:rPr dirty="0" sz="2600" spc="-5"/>
              <a:t>aorta </a:t>
            </a:r>
            <a:r>
              <a:rPr dirty="0" sz="2600" spc="-10"/>
              <a:t>into </a:t>
            </a:r>
            <a:r>
              <a:rPr dirty="0" sz="2600" spc="-100"/>
              <a:t>LV  </a:t>
            </a:r>
            <a:r>
              <a:rPr dirty="0" sz="2600" spc="-10"/>
              <a:t>through incompetent aortic</a:t>
            </a:r>
            <a:r>
              <a:rPr dirty="0" sz="2600" spc="35"/>
              <a:t> </a:t>
            </a:r>
            <a:r>
              <a:rPr dirty="0" sz="2600" spc="-10"/>
              <a:t>cusps</a:t>
            </a:r>
            <a:endParaRPr sz="2600"/>
          </a:p>
        </p:txBody>
      </p:sp>
      <p:sp>
        <p:nvSpPr>
          <p:cNvPr id="9" name="object 9"/>
          <p:cNvSpPr/>
          <p:nvPr/>
        </p:nvSpPr>
        <p:spPr>
          <a:xfrm>
            <a:off x="7505700" y="2921000"/>
            <a:ext cx="215900" cy="104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13650" y="29781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2800" y="2921000"/>
            <a:ext cx="215900" cy="1041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40750" y="29781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32700" y="3187700"/>
            <a:ext cx="444500" cy="266700"/>
          </a:xfrm>
          <a:custGeom>
            <a:avLst/>
            <a:gdLst/>
            <a:ahLst/>
            <a:cxnLst/>
            <a:rect l="l" t="t" r="r" b="b"/>
            <a:pathLst>
              <a:path w="444500" h="266700">
                <a:moveTo>
                  <a:pt x="0" y="0"/>
                </a:moveTo>
                <a:lnTo>
                  <a:pt x="0" y="266700"/>
                </a:lnTo>
                <a:lnTo>
                  <a:pt x="44450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13180" y="6039592"/>
            <a:ext cx="5250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Note: </a:t>
            </a:r>
            <a:r>
              <a:rPr dirty="0" sz="1800" spc="-50" b="1">
                <a:latin typeface="Calibri"/>
                <a:cs typeface="Calibri"/>
              </a:rPr>
              <a:t>T- </a:t>
            </a:r>
            <a:r>
              <a:rPr dirty="0" sz="1800" spc="-25">
                <a:latin typeface="Calibri"/>
                <a:cs typeface="Calibri"/>
              </a:rPr>
              <a:t>Timing; </a:t>
            </a:r>
            <a:r>
              <a:rPr dirty="0" sz="1800" spc="15" b="1">
                <a:latin typeface="Calibri"/>
                <a:cs typeface="Calibri"/>
              </a:rPr>
              <a:t>L- </a:t>
            </a:r>
            <a:r>
              <a:rPr dirty="0" sz="1800" spc="-10">
                <a:latin typeface="Calibri"/>
                <a:cs typeface="Calibri"/>
              </a:rPr>
              <a:t>Location; </a:t>
            </a:r>
            <a:r>
              <a:rPr dirty="0" sz="1800" spc="20" b="1">
                <a:latin typeface="Calibri"/>
                <a:cs typeface="Calibri"/>
              </a:rPr>
              <a:t>C- </a:t>
            </a:r>
            <a:r>
              <a:rPr dirty="0" sz="1800">
                <a:latin typeface="Calibri"/>
                <a:cs typeface="Calibri"/>
              </a:rPr>
              <a:t>Character; </a:t>
            </a:r>
            <a:r>
              <a:rPr dirty="0" sz="1800" b="1">
                <a:latin typeface="Calibri"/>
                <a:cs typeface="Calibri"/>
              </a:rPr>
              <a:t>A-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5500" y="3558540"/>
            <a:ext cx="618807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10"/>
              </a:lnSpc>
              <a:tabLst>
                <a:tab pos="469265" algn="l"/>
              </a:tabLst>
            </a:pPr>
            <a:r>
              <a:rPr dirty="0" sz="1900" spc="30">
                <a:solidFill>
                  <a:srgbClr val="B32C16"/>
                </a:solidFill>
                <a:latin typeface="Arial"/>
                <a:cs typeface="Arial"/>
              </a:rPr>
              <a:t>Ø	</a:t>
            </a:r>
            <a:r>
              <a:rPr dirty="0" sz="2400" spc="-10" b="1">
                <a:latin typeface="Calibri"/>
                <a:cs typeface="Calibri"/>
              </a:rPr>
              <a:t>L- </a:t>
            </a:r>
            <a:r>
              <a:rPr dirty="0" sz="2400">
                <a:latin typeface="Calibri"/>
                <a:cs typeface="Calibri"/>
              </a:rPr>
              <a:t>best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 spc="-35">
                <a:latin typeface="Calibri"/>
                <a:cs typeface="Calibri"/>
              </a:rPr>
              <a:t>@2</a:t>
            </a:r>
            <a:r>
              <a:rPr dirty="0" baseline="24305" sz="2400" spc="-52">
                <a:latin typeface="Calibri"/>
                <a:cs typeface="Calibri"/>
              </a:rPr>
              <a:t>nd</a:t>
            </a:r>
            <a:r>
              <a:rPr dirty="0" sz="2400" spc="-35">
                <a:latin typeface="Calibri"/>
                <a:cs typeface="Calibri"/>
              </a:rPr>
              <a:t>-4</a:t>
            </a:r>
            <a:r>
              <a:rPr dirty="0" baseline="24305" sz="2400" spc="-52">
                <a:latin typeface="Calibri"/>
                <a:cs typeface="Calibri"/>
              </a:rPr>
              <a:t>th  </a:t>
            </a:r>
            <a:r>
              <a:rPr dirty="0" sz="2400">
                <a:latin typeface="Calibri"/>
                <a:cs typeface="Calibri"/>
              </a:rPr>
              <a:t>left </a:t>
            </a:r>
            <a:r>
              <a:rPr dirty="0" sz="2400" spc="-5">
                <a:latin typeface="Calibri"/>
                <a:cs typeface="Calibri"/>
              </a:rPr>
              <a:t>intercostal</a:t>
            </a:r>
            <a:r>
              <a:rPr dirty="0" sz="2400" spc="-3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spaces.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ts val="141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0140" y="38557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48075" y="38557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56400" y="2921000"/>
            <a:ext cx="215900" cy="1041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64350" y="29781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0200" y="1117600"/>
            <a:ext cx="34163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1700" y="3438550"/>
            <a:ext cx="5541010" cy="220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ts val="241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-95" b="1">
                <a:latin typeface="Calibri"/>
                <a:cs typeface="Calibri"/>
              </a:rPr>
              <a:t>T- </a:t>
            </a:r>
            <a:r>
              <a:rPr dirty="0" sz="2400" spc="10">
                <a:latin typeface="Calibri"/>
                <a:cs typeface="Calibri"/>
              </a:rPr>
              <a:t>diastolic </a:t>
            </a:r>
            <a:r>
              <a:rPr dirty="0" sz="2400" spc="5">
                <a:latin typeface="Calibri"/>
                <a:cs typeface="Calibri"/>
              </a:rPr>
              <a:t>(mid-diastolic, </a:t>
            </a:r>
            <a:r>
              <a:rPr dirty="0" sz="2400" spc="15">
                <a:latin typeface="Calibri"/>
                <a:cs typeface="Calibri"/>
              </a:rPr>
              <a:t>or</a:t>
            </a:r>
            <a:r>
              <a:rPr dirty="0" sz="2400" spc="-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pre-systolic)</a:t>
            </a:r>
            <a:endParaRPr sz="2400">
              <a:latin typeface="Calibri"/>
              <a:cs typeface="Calibri"/>
            </a:endParaRPr>
          </a:p>
          <a:p>
            <a:pPr marL="469900" marR="892810">
              <a:lnSpc>
                <a:spcPts val="2500"/>
              </a:lnSpc>
              <a:spcBef>
                <a:spcPts val="259"/>
              </a:spcBef>
            </a:pPr>
            <a:r>
              <a:rPr dirty="0" sz="2400" spc="-5">
                <a:latin typeface="Calibri"/>
                <a:cs typeface="Calibri"/>
              </a:rPr>
              <a:t>murmur </a:t>
            </a:r>
            <a:r>
              <a:rPr dirty="0" sz="2400" spc="5">
                <a:latin typeface="Calibri"/>
                <a:cs typeface="Calibri"/>
              </a:rPr>
              <a:t>with </a:t>
            </a:r>
            <a:r>
              <a:rPr dirty="0" sz="2400" spc="10">
                <a:latin typeface="Calibri"/>
                <a:cs typeface="Calibri"/>
              </a:rPr>
              <a:t>‘opening </a:t>
            </a:r>
            <a:r>
              <a:rPr dirty="0" sz="2400" spc="-5">
                <a:latin typeface="Calibri"/>
                <a:cs typeface="Calibri"/>
              </a:rPr>
              <a:t>snap’</a:t>
            </a:r>
            <a:r>
              <a:rPr dirty="0" sz="2400" spc="-2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after  </a:t>
            </a:r>
            <a:r>
              <a:rPr dirty="0" sz="2400">
                <a:latin typeface="Calibri"/>
                <a:cs typeface="Calibri"/>
              </a:rPr>
              <a:t>closure </a:t>
            </a:r>
            <a:r>
              <a:rPr dirty="0" sz="2400" spc="15">
                <a:latin typeface="Calibri"/>
                <a:cs typeface="Calibri"/>
              </a:rPr>
              <a:t>of </a:t>
            </a:r>
            <a:r>
              <a:rPr dirty="0" sz="2400" spc="-5">
                <a:latin typeface="Calibri"/>
                <a:cs typeface="Calibri"/>
              </a:rPr>
              <a:t>aortic</a:t>
            </a:r>
            <a:r>
              <a:rPr dirty="0" sz="2400" spc="-17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valve.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-10" b="1">
                <a:latin typeface="Calibri"/>
                <a:cs typeface="Calibri"/>
              </a:rPr>
              <a:t>L- </a:t>
            </a:r>
            <a:r>
              <a:rPr dirty="0" sz="2400">
                <a:latin typeface="Calibri"/>
                <a:cs typeface="Calibri"/>
              </a:rPr>
              <a:t>best </a:t>
            </a:r>
            <a:r>
              <a:rPr dirty="0" sz="2400" spc="-10">
                <a:latin typeface="Calibri"/>
                <a:cs typeface="Calibri"/>
              </a:rPr>
              <a:t>heard </a:t>
            </a:r>
            <a:r>
              <a:rPr dirty="0" sz="2400">
                <a:latin typeface="Calibri"/>
                <a:cs typeface="Calibri"/>
              </a:rPr>
              <a:t>@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apex.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10" b="1">
                <a:latin typeface="Calibri"/>
                <a:cs typeface="Calibri"/>
              </a:rPr>
              <a:t>C- </a:t>
            </a:r>
            <a:r>
              <a:rPr dirty="0" sz="2400" spc="25">
                <a:latin typeface="Calibri"/>
                <a:cs typeface="Calibri"/>
              </a:rPr>
              <a:t>low </a:t>
            </a:r>
            <a:r>
              <a:rPr dirty="0" sz="2400" spc="10">
                <a:latin typeface="Calibri"/>
                <a:cs typeface="Calibri"/>
              </a:rPr>
              <a:t>pitched </a:t>
            </a:r>
            <a:r>
              <a:rPr dirty="0" sz="2400" spc="-15">
                <a:latin typeface="Calibri"/>
                <a:cs typeface="Calibri"/>
              </a:rPr>
              <a:t>(heard </a:t>
            </a:r>
            <a:r>
              <a:rPr dirty="0" sz="2400" spc="5">
                <a:latin typeface="Calibri"/>
                <a:cs typeface="Calibri"/>
              </a:rPr>
              <a:t>with</a:t>
            </a:r>
            <a:r>
              <a:rPr dirty="0" sz="2400" spc="-34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bell.)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z="2400" spc="20" b="1">
                <a:latin typeface="Calibri"/>
                <a:cs typeface="Calibri"/>
              </a:rPr>
              <a:t>A- </a:t>
            </a:r>
            <a:r>
              <a:rPr dirty="0" sz="2400">
                <a:latin typeface="Calibri"/>
                <a:cs typeface="Calibri"/>
              </a:rPr>
              <a:t>rheumatic</a:t>
            </a:r>
            <a:r>
              <a:rPr dirty="0" sz="2400" spc="-235">
                <a:latin typeface="Calibri"/>
                <a:cs typeface="Calibri"/>
              </a:rPr>
              <a:t> </a:t>
            </a:r>
            <a:r>
              <a:rPr dirty="0" sz="2400" spc="-60">
                <a:latin typeface="Calibri"/>
                <a:cs typeface="Calibri"/>
              </a:rPr>
              <a:t>fever.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6500" y="1778000"/>
            <a:ext cx="6667500" cy="148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3800" y="1727200"/>
            <a:ext cx="6769100" cy="1663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1750" y="1835150"/>
            <a:ext cx="64770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1750" y="1835150"/>
            <a:ext cx="6477000" cy="1295400"/>
          </a:xfrm>
          <a:prstGeom prst="rect">
            <a:avLst/>
          </a:prstGeom>
          <a:ln w="12700">
            <a:solidFill>
              <a:srgbClr val="747B87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1527175" marR="163195" indent="-1358900">
              <a:lnSpc>
                <a:spcPts val="3200"/>
              </a:lnSpc>
              <a:spcBef>
                <a:spcPts val="100"/>
              </a:spcBef>
            </a:pPr>
            <a:r>
              <a:rPr dirty="0" sz="2600" spc="-10" b="1">
                <a:latin typeface="Calibri"/>
                <a:cs typeface="Calibri"/>
              </a:rPr>
              <a:t>Obstruction </a:t>
            </a:r>
            <a:r>
              <a:rPr dirty="0" sz="2600" b="1">
                <a:latin typeface="Calibri"/>
                <a:cs typeface="Calibri"/>
              </a:rPr>
              <a:t>of </a:t>
            </a:r>
            <a:r>
              <a:rPr dirty="0" sz="2600" spc="-20" b="1">
                <a:latin typeface="Calibri"/>
                <a:cs typeface="Calibri"/>
              </a:rPr>
              <a:t>flow </a:t>
            </a:r>
            <a:r>
              <a:rPr dirty="0" sz="2600" spc="-15" b="1">
                <a:latin typeface="Calibri"/>
                <a:cs typeface="Calibri"/>
              </a:rPr>
              <a:t>from </a:t>
            </a:r>
            <a:r>
              <a:rPr dirty="0" sz="2600" b="1">
                <a:latin typeface="Calibri"/>
                <a:cs typeface="Calibri"/>
              </a:rPr>
              <a:t>LA </a:t>
            </a:r>
            <a:r>
              <a:rPr dirty="0" sz="2600" spc="-5" b="1">
                <a:latin typeface="Calibri"/>
                <a:cs typeface="Calibri"/>
              </a:rPr>
              <a:t>to </a:t>
            </a:r>
            <a:r>
              <a:rPr dirty="0" sz="2600" spc="-100" b="1">
                <a:latin typeface="Calibri"/>
                <a:cs typeface="Calibri"/>
              </a:rPr>
              <a:t>LV </a:t>
            </a:r>
            <a:r>
              <a:rPr dirty="0" sz="2600" spc="-5" b="1">
                <a:latin typeface="Calibri"/>
                <a:cs typeface="Calibri"/>
              </a:rPr>
              <a:t>because </a:t>
            </a:r>
            <a:r>
              <a:rPr dirty="0" sz="2600" b="1">
                <a:latin typeface="Calibri"/>
                <a:cs typeface="Calibri"/>
              </a:rPr>
              <a:t>of  a </a:t>
            </a:r>
            <a:r>
              <a:rPr dirty="0" sz="2600" spc="-15" b="1">
                <a:latin typeface="Calibri"/>
                <a:cs typeface="Calibri"/>
              </a:rPr>
              <a:t>narrowed </a:t>
            </a:r>
            <a:r>
              <a:rPr dirty="0" sz="2600" spc="-30" b="1">
                <a:latin typeface="Calibri"/>
                <a:cs typeface="Calibri"/>
              </a:rPr>
              <a:t>mitral</a:t>
            </a:r>
            <a:r>
              <a:rPr dirty="0" sz="2600" spc="90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orifice</a:t>
            </a:r>
            <a:endParaRPr sz="2600">
              <a:latin typeface="Calibri"/>
              <a:cs typeface="Calibri"/>
            </a:endParaRPr>
          </a:p>
          <a:p>
            <a:pPr marL="790575">
              <a:lnSpc>
                <a:spcPts val="2980"/>
              </a:lnSpc>
            </a:pPr>
            <a:r>
              <a:rPr dirty="0" sz="2600" spc="-35" b="1">
                <a:latin typeface="Calibri"/>
                <a:cs typeface="Calibri"/>
              </a:rPr>
              <a:t>(Valve </a:t>
            </a:r>
            <a:r>
              <a:rPr dirty="0" sz="2600" spc="-5" b="1">
                <a:latin typeface="Calibri"/>
                <a:cs typeface="Calibri"/>
              </a:rPr>
              <a:t>becomes </a:t>
            </a:r>
            <a:r>
              <a:rPr dirty="0" sz="2600" spc="-25" b="1">
                <a:latin typeface="Calibri"/>
                <a:cs typeface="Calibri"/>
              </a:rPr>
              <a:t>thickened </a:t>
            </a:r>
            <a:r>
              <a:rPr dirty="0" sz="2600" b="1">
                <a:latin typeface="Calibri"/>
                <a:cs typeface="Calibri"/>
              </a:rPr>
              <a:t>&amp;</a:t>
            </a:r>
            <a:r>
              <a:rPr dirty="0" sz="2600" spc="225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calcified)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9380" y="6039592"/>
            <a:ext cx="5250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Note: </a:t>
            </a:r>
            <a:r>
              <a:rPr dirty="0" sz="1800" spc="-50" b="1">
                <a:latin typeface="Calibri"/>
                <a:cs typeface="Calibri"/>
              </a:rPr>
              <a:t>T- </a:t>
            </a:r>
            <a:r>
              <a:rPr dirty="0" sz="1800" spc="-25">
                <a:latin typeface="Calibri"/>
                <a:cs typeface="Calibri"/>
              </a:rPr>
              <a:t>Timing; </a:t>
            </a:r>
            <a:r>
              <a:rPr dirty="0" sz="1800" spc="15" b="1">
                <a:latin typeface="Calibri"/>
                <a:cs typeface="Calibri"/>
              </a:rPr>
              <a:t>L- </a:t>
            </a:r>
            <a:r>
              <a:rPr dirty="0" sz="1800" spc="-10">
                <a:latin typeface="Calibri"/>
                <a:cs typeface="Calibri"/>
              </a:rPr>
              <a:t>Location; </a:t>
            </a:r>
            <a:r>
              <a:rPr dirty="0" sz="1800" spc="20" b="1">
                <a:latin typeface="Calibri"/>
                <a:cs typeface="Calibri"/>
              </a:rPr>
              <a:t>C- </a:t>
            </a:r>
            <a:r>
              <a:rPr dirty="0" sz="1800">
                <a:latin typeface="Calibri"/>
                <a:cs typeface="Calibri"/>
              </a:rPr>
              <a:t>Character; </a:t>
            </a:r>
            <a:r>
              <a:rPr dirty="0" sz="1800" b="1">
                <a:latin typeface="Calibri"/>
                <a:cs typeface="Calibri"/>
              </a:rPr>
              <a:t>A-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13600" y="3302000"/>
            <a:ext cx="215900" cy="104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21550" y="33591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80400" y="3302000"/>
            <a:ext cx="215900" cy="1041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88350" y="33591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50150" y="3587750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38100">
            <a:solidFill>
              <a:srgbClr val="CEB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51001" y="3658831"/>
            <a:ext cx="304165" cy="154305"/>
          </a:xfrm>
          <a:custGeom>
            <a:avLst/>
            <a:gdLst/>
            <a:ahLst/>
            <a:cxnLst/>
            <a:rect l="l" t="t" r="r" b="b"/>
            <a:pathLst>
              <a:path w="304165" h="154304">
                <a:moveTo>
                  <a:pt x="304139" y="0"/>
                </a:moveTo>
                <a:lnTo>
                  <a:pt x="0" y="74295"/>
                </a:lnTo>
                <a:lnTo>
                  <a:pt x="302844" y="153733"/>
                </a:lnTo>
                <a:lnTo>
                  <a:pt x="3041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49984" y="3675799"/>
            <a:ext cx="383540" cy="134620"/>
          </a:xfrm>
          <a:custGeom>
            <a:avLst/>
            <a:gdLst/>
            <a:ahLst/>
            <a:cxnLst/>
            <a:rect l="l" t="t" r="r" b="b"/>
            <a:pathLst>
              <a:path w="383540" h="134620">
                <a:moveTo>
                  <a:pt x="0" y="0"/>
                </a:moveTo>
                <a:lnTo>
                  <a:pt x="5168" y="134200"/>
                </a:lnTo>
                <a:lnTo>
                  <a:pt x="383463" y="5243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28126" y="3667658"/>
            <a:ext cx="154305" cy="170180"/>
          </a:xfrm>
          <a:custGeom>
            <a:avLst/>
            <a:gdLst/>
            <a:ahLst/>
            <a:cxnLst/>
            <a:rect l="l" t="t" r="r" b="b"/>
            <a:pathLst>
              <a:path w="154304" h="170179">
                <a:moveTo>
                  <a:pt x="146176" y="0"/>
                </a:moveTo>
                <a:lnTo>
                  <a:pt x="0" y="91820"/>
                </a:lnTo>
                <a:lnTo>
                  <a:pt x="153873" y="170052"/>
                </a:lnTo>
                <a:lnTo>
                  <a:pt x="146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504940" y="423374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1540" y="423374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3003" y="4233748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15100" y="3302000"/>
            <a:ext cx="215900" cy="1041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23050" y="33591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300" y="1854200"/>
            <a:ext cx="4838700" cy="48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025" y="3853294"/>
            <a:ext cx="1222019" cy="303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03202" y="3869169"/>
            <a:ext cx="1224153" cy="304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86790" y="3641157"/>
            <a:ext cx="397832" cy="761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97350" y="374015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1" y="5334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74139" y="3169920"/>
            <a:ext cx="35623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0" b="1">
                <a:latin typeface="Verdana"/>
                <a:cs typeface="Verdana"/>
              </a:rPr>
              <a:t>S1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0803" y="3169920"/>
            <a:ext cx="845185" cy="2813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dirty="0" sz="1800" spc="20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2	</a:t>
            </a:r>
            <a:r>
              <a:rPr dirty="0" sz="1800" spc="-35">
                <a:latin typeface="Verdana"/>
                <a:cs typeface="Verdana"/>
              </a:rPr>
              <a:t>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9876" y="3169920"/>
            <a:ext cx="35306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20" b="1">
                <a:latin typeface="Verdana"/>
                <a:cs typeface="Verdana"/>
              </a:rPr>
              <a:t>S</a:t>
            </a:r>
            <a:r>
              <a:rPr dirty="0" sz="1800" b="1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3505200"/>
            <a:ext cx="0" cy="1066800"/>
          </a:xfrm>
          <a:custGeom>
            <a:avLst/>
            <a:gdLst/>
            <a:ahLst/>
            <a:cxnLst/>
            <a:rect l="l" t="t" r="r" b="b"/>
            <a:pathLst>
              <a:path w="0"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33800" y="3479800"/>
            <a:ext cx="0" cy="1066800"/>
          </a:xfrm>
          <a:custGeom>
            <a:avLst/>
            <a:gdLst/>
            <a:ahLst/>
            <a:cxnLst/>
            <a:rect l="l" t="t" r="r" b="b"/>
            <a:pathLst>
              <a:path w="0" h="1066800">
                <a:moveTo>
                  <a:pt x="0" y="0"/>
                </a:moveTo>
                <a:lnTo>
                  <a:pt x="1" y="10668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67600" y="3505200"/>
            <a:ext cx="0" cy="1066800"/>
          </a:xfrm>
          <a:custGeom>
            <a:avLst/>
            <a:gdLst/>
            <a:ahLst/>
            <a:cxnLst/>
            <a:rect l="l" t="t" r="r" b="b"/>
            <a:pathLst>
              <a:path w="0"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431800"/>
            <a:ext cx="8305800" cy="311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5019" y="2941637"/>
            <a:ext cx="4629785" cy="5086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20" b="1">
                <a:solidFill>
                  <a:srgbClr val="002060"/>
                </a:solidFill>
                <a:latin typeface="Arial Black"/>
                <a:cs typeface="Arial Black"/>
              </a:rPr>
              <a:t>Continuous</a:t>
            </a:r>
            <a:r>
              <a:rPr dirty="0" sz="3200" spc="95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3200" spc="20" b="1">
                <a:solidFill>
                  <a:srgbClr val="002060"/>
                </a:solidFill>
                <a:latin typeface="Arial Black"/>
                <a:cs typeface="Arial Black"/>
              </a:rPr>
              <a:t>Murmurs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7600" y="533400"/>
            <a:ext cx="1206500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825500"/>
            <a:ext cx="46355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3779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0" marR="5080" indent="-393700">
              <a:lnSpc>
                <a:spcPct val="102600"/>
              </a:lnSpc>
            </a:pPr>
            <a:r>
              <a:rPr dirty="0" sz="2200" spc="735" b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200" spc="-35" b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latin typeface="Calibri"/>
                <a:cs typeface="Calibri"/>
              </a:rPr>
              <a:t>Begin </a:t>
            </a:r>
            <a:r>
              <a:rPr dirty="0" sz="2600" b="0">
                <a:latin typeface="Calibri"/>
                <a:cs typeface="Calibri"/>
              </a:rPr>
              <a:t>in systole, ? </a:t>
            </a:r>
            <a:r>
              <a:rPr dirty="0" sz="2600" spc="-5" b="0">
                <a:latin typeface="Calibri"/>
                <a:cs typeface="Calibri"/>
              </a:rPr>
              <a:t>peak near </a:t>
            </a:r>
            <a:r>
              <a:rPr dirty="0" sz="2600" b="0">
                <a:latin typeface="Calibri"/>
                <a:cs typeface="Calibri"/>
              </a:rPr>
              <a:t>S2 &amp; </a:t>
            </a:r>
            <a:r>
              <a:rPr dirty="0" sz="2600" spc="15" b="0">
                <a:latin typeface="Calibri"/>
                <a:cs typeface="Calibri"/>
              </a:rPr>
              <a:t>continue </a:t>
            </a:r>
            <a:r>
              <a:rPr dirty="0" sz="2600" spc="10" b="0">
                <a:latin typeface="Calibri"/>
                <a:cs typeface="Calibri"/>
              </a:rPr>
              <a:t>into </a:t>
            </a:r>
            <a:r>
              <a:rPr dirty="0" sz="2600" spc="-20" b="0">
                <a:latin typeface="Calibri"/>
                <a:cs typeface="Calibri"/>
              </a:rPr>
              <a:t>all </a:t>
            </a:r>
            <a:r>
              <a:rPr dirty="0" sz="2600" spc="10" b="0">
                <a:latin typeface="Calibri"/>
                <a:cs typeface="Calibri"/>
              </a:rPr>
              <a:t>or  </a:t>
            </a:r>
            <a:r>
              <a:rPr dirty="0" sz="2600" spc="-10" b="0">
                <a:latin typeface="Calibri"/>
                <a:cs typeface="Calibri"/>
              </a:rPr>
              <a:t>part </a:t>
            </a:r>
            <a:r>
              <a:rPr dirty="0" sz="2600" spc="10" b="0">
                <a:latin typeface="Calibri"/>
                <a:cs typeface="Calibri"/>
              </a:rPr>
              <a:t>of</a:t>
            </a:r>
            <a:r>
              <a:rPr dirty="0" sz="2600" spc="-100" b="0"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diastole.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725420"/>
            <a:ext cx="4893310" cy="1356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200" spc="3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15">
                <a:latin typeface="Calibri"/>
                <a:cs typeface="Calibri"/>
              </a:rPr>
              <a:t>Heard </a:t>
            </a:r>
            <a:r>
              <a:rPr dirty="0" sz="2600" spc="15">
                <a:latin typeface="Calibri"/>
                <a:cs typeface="Calibri"/>
              </a:rPr>
              <a:t>with:</a:t>
            </a:r>
            <a:endParaRPr sz="2600">
              <a:latin typeface="Calibri"/>
              <a:cs typeface="Calibri"/>
            </a:endParaRPr>
          </a:p>
          <a:p>
            <a:pPr marL="1104900" indent="-292100">
              <a:lnSpc>
                <a:spcPct val="100000"/>
              </a:lnSpc>
              <a:spcBef>
                <a:spcPts val="1180"/>
              </a:spcBef>
              <a:buClr>
                <a:srgbClr val="C00000"/>
              </a:buClr>
              <a:buSzPct val="83333"/>
              <a:buFont typeface="Arial"/>
              <a:buChar char="§"/>
              <a:tabLst>
                <a:tab pos="1104265" algn="l"/>
                <a:tab pos="1104900" algn="l"/>
              </a:tabLst>
            </a:pPr>
            <a:r>
              <a:rPr dirty="0" sz="2400" spc="-30">
                <a:latin typeface="Calibri"/>
                <a:cs typeface="Calibri"/>
              </a:rPr>
              <a:t>Patent </a:t>
            </a:r>
            <a:r>
              <a:rPr dirty="0" sz="2400" spc="10">
                <a:latin typeface="Calibri"/>
                <a:cs typeface="Calibri"/>
              </a:rPr>
              <a:t>ductus </a:t>
            </a:r>
            <a:r>
              <a:rPr dirty="0" sz="2400" spc="-10">
                <a:latin typeface="Calibri"/>
                <a:cs typeface="Calibri"/>
              </a:rPr>
              <a:t>arteriosus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(PDA)</a:t>
            </a:r>
            <a:endParaRPr sz="2400">
              <a:latin typeface="Calibri"/>
              <a:cs typeface="Calibri"/>
            </a:endParaRPr>
          </a:p>
          <a:p>
            <a:pPr marL="1104900" indent="-29210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SzPct val="83333"/>
              <a:buFont typeface="Arial"/>
              <a:buChar char="§"/>
              <a:tabLst>
                <a:tab pos="1104265" algn="l"/>
                <a:tab pos="1104900" algn="l"/>
              </a:tabLst>
            </a:pPr>
            <a:r>
              <a:rPr dirty="0" sz="2400" spc="-5">
                <a:latin typeface="Calibri"/>
                <a:cs typeface="Calibri"/>
              </a:rPr>
              <a:t>Ventricular </a:t>
            </a:r>
            <a:r>
              <a:rPr dirty="0" sz="2400" spc="-10">
                <a:latin typeface="Calibri"/>
                <a:cs typeface="Calibri"/>
              </a:rPr>
              <a:t>septal </a:t>
            </a:r>
            <a:r>
              <a:rPr dirty="0" sz="2400" spc="-20">
                <a:latin typeface="Calibri"/>
                <a:cs typeface="Calibri"/>
              </a:rPr>
              <a:t>defect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(VSD)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38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9300" y="723900"/>
            <a:ext cx="7454900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153035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5">
                <a:moveTo>
                  <a:pt x="0" y="0"/>
                </a:moveTo>
                <a:lnTo>
                  <a:pt x="7924804" y="1587"/>
                </a:lnTo>
              </a:path>
            </a:pathLst>
          </a:custGeom>
          <a:ln w="38100">
            <a:solidFill>
              <a:srgbClr val="9A3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0202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pc="-10"/>
              <a:t>1.  </a:t>
            </a:r>
            <a:r>
              <a:rPr dirty="0" spc="10"/>
              <a:t>Patent </a:t>
            </a:r>
            <a:r>
              <a:rPr dirty="0" spc="5"/>
              <a:t>ductus</a:t>
            </a:r>
            <a:r>
              <a:rPr dirty="0" spc="-330"/>
              <a:t> </a:t>
            </a:r>
            <a:r>
              <a:rPr dirty="0"/>
              <a:t>arteriosus </a:t>
            </a:r>
            <a:r>
              <a:rPr dirty="0" spc="5"/>
              <a:t>(PDA)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1239" y="2700020"/>
            <a:ext cx="3736975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2.  </a:t>
            </a:r>
            <a:r>
              <a:rPr dirty="0" sz="2000" b="1">
                <a:latin typeface="Calibri"/>
                <a:cs typeface="Calibri"/>
              </a:rPr>
              <a:t>? </a:t>
            </a:r>
            <a:r>
              <a:rPr dirty="0" sz="2000" spc="-10" b="1">
                <a:latin typeface="Calibri"/>
                <a:cs typeface="Calibri"/>
              </a:rPr>
              <a:t>Ventricular </a:t>
            </a:r>
            <a:r>
              <a:rPr dirty="0" sz="2000" spc="5" b="1">
                <a:latin typeface="Calibri"/>
                <a:cs typeface="Calibri"/>
              </a:rPr>
              <a:t>septal </a:t>
            </a:r>
            <a:r>
              <a:rPr dirty="0" sz="2000" spc="-15" b="1">
                <a:latin typeface="Calibri"/>
                <a:cs typeface="Calibri"/>
              </a:rPr>
              <a:t>defect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(VSD)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6400" y="1625600"/>
            <a:ext cx="215900" cy="222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4350" y="1682750"/>
            <a:ext cx="0" cy="2019300"/>
          </a:xfrm>
          <a:custGeom>
            <a:avLst/>
            <a:gdLst/>
            <a:ahLst/>
            <a:cxnLst/>
            <a:rect l="l" t="t" r="r" b="b"/>
            <a:pathLst>
              <a:path w="0" h="2019300">
                <a:moveTo>
                  <a:pt x="0" y="0"/>
                </a:moveTo>
                <a:lnTo>
                  <a:pt x="0" y="20193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8400" y="1625600"/>
            <a:ext cx="215900" cy="222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7300" y="19843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07300" y="31337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71640" y="39319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6340" y="39319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6940" y="3931920"/>
            <a:ext cx="305435" cy="25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Verdana"/>
                <a:cs typeface="Verdana"/>
              </a:rPr>
              <a:t>S1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85200" y="1625600"/>
            <a:ext cx="215900" cy="2222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93150" y="1682750"/>
            <a:ext cx="0" cy="2019300"/>
          </a:xfrm>
          <a:custGeom>
            <a:avLst/>
            <a:gdLst/>
            <a:ahLst/>
            <a:cxnLst/>
            <a:rect l="l" t="t" r="r" b="b"/>
            <a:pathLst>
              <a:path w="0" h="2019300">
                <a:moveTo>
                  <a:pt x="0" y="0"/>
                </a:moveTo>
                <a:lnTo>
                  <a:pt x="0" y="201930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70700" y="2286000"/>
            <a:ext cx="1816100" cy="279400"/>
          </a:xfrm>
          <a:custGeom>
            <a:avLst/>
            <a:gdLst/>
            <a:ahLst/>
            <a:cxnLst/>
            <a:rect l="l" t="t" r="r" b="b"/>
            <a:pathLst>
              <a:path w="1816100" h="279400">
                <a:moveTo>
                  <a:pt x="0" y="279400"/>
                </a:moveTo>
                <a:lnTo>
                  <a:pt x="1816100" y="279400"/>
                </a:lnTo>
                <a:lnTo>
                  <a:pt x="18161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58000" y="2692400"/>
            <a:ext cx="1816100" cy="279400"/>
          </a:xfrm>
          <a:custGeom>
            <a:avLst/>
            <a:gdLst/>
            <a:ahLst/>
            <a:cxnLst/>
            <a:rect l="l" t="t" r="r" b="b"/>
            <a:pathLst>
              <a:path w="1816100" h="279400">
                <a:moveTo>
                  <a:pt x="0" y="279400"/>
                </a:moveTo>
                <a:lnTo>
                  <a:pt x="1816100" y="279400"/>
                </a:lnTo>
                <a:lnTo>
                  <a:pt x="18161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38</a:t>
            </a:fld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935" y="1685277"/>
            <a:ext cx="1778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635" y="1494777"/>
            <a:ext cx="4341495" cy="447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/>
              <a:t>Best heard </a:t>
            </a:r>
            <a:r>
              <a:rPr dirty="0" sz="2800" spc="5"/>
              <a:t>at </a:t>
            </a:r>
            <a:r>
              <a:rPr dirty="0" sz="2800"/>
              <a:t>4 </a:t>
            </a:r>
            <a:r>
              <a:rPr dirty="0" sz="2800" spc="10"/>
              <a:t>certain</a:t>
            </a:r>
            <a:r>
              <a:rPr dirty="0" sz="2800" spc="-225"/>
              <a:t> </a:t>
            </a:r>
            <a:r>
              <a:rPr dirty="0" sz="2800"/>
              <a:t>areas: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183035" y="4428477"/>
            <a:ext cx="2850515" cy="1450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0" indent="-393700">
              <a:lnSpc>
                <a:spcPct val="100000"/>
              </a:lnSpc>
              <a:buClr>
                <a:srgbClr val="B32C16"/>
              </a:buClr>
              <a:buSzPct val="83333"/>
              <a:buFont typeface="MS Mincho"/>
              <a:buChar char="■"/>
              <a:tabLst>
                <a:tab pos="406400" algn="l"/>
              </a:tabLst>
            </a:pPr>
            <a:r>
              <a:rPr dirty="0" sz="2400" spc="15" b="1">
                <a:latin typeface="Calibri"/>
                <a:cs typeface="Calibri"/>
              </a:rPr>
              <a:t>Pulmonary</a:t>
            </a:r>
            <a:r>
              <a:rPr dirty="0" sz="2400" spc="-265" b="1">
                <a:latin typeface="Calibri"/>
                <a:cs typeface="Calibri"/>
              </a:rPr>
              <a:t> </a:t>
            </a:r>
            <a:r>
              <a:rPr dirty="0" sz="2400" spc="10" b="1">
                <a:latin typeface="Calibri"/>
                <a:cs typeface="Calibri"/>
              </a:rPr>
              <a:t>area:</a:t>
            </a:r>
            <a:endParaRPr sz="2400">
              <a:latin typeface="Calibri"/>
              <a:cs typeface="Calibri"/>
            </a:endParaRPr>
          </a:p>
          <a:p>
            <a:pPr lvl="1" marL="622300" indent="-2540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 sz="1900" spc="15">
                <a:latin typeface="Calibri"/>
                <a:cs typeface="Calibri"/>
              </a:rPr>
              <a:t>2</a:t>
            </a:r>
            <a:r>
              <a:rPr dirty="0" baseline="25641" sz="1950" spc="22">
                <a:latin typeface="Calibri"/>
                <a:cs typeface="Calibri"/>
              </a:rPr>
              <a:t>nd </a:t>
            </a:r>
            <a:r>
              <a:rPr dirty="0" sz="1900">
                <a:latin typeface="Calibri"/>
                <a:cs typeface="Calibri"/>
              </a:rPr>
              <a:t>Lt </a:t>
            </a:r>
            <a:r>
              <a:rPr dirty="0" sz="1900" spc="-20">
                <a:latin typeface="Calibri"/>
                <a:cs typeface="Calibri"/>
              </a:rPr>
              <a:t>intercostal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space</a:t>
            </a:r>
            <a:endParaRPr sz="1900">
              <a:latin typeface="Calibri"/>
              <a:cs typeface="Calibri"/>
            </a:endParaRPr>
          </a:p>
          <a:p>
            <a:pPr marL="431800" indent="-393700">
              <a:lnSpc>
                <a:spcPct val="100000"/>
              </a:lnSpc>
              <a:spcBef>
                <a:spcPts val="520"/>
              </a:spcBef>
              <a:buClr>
                <a:srgbClr val="B32C16"/>
              </a:buClr>
              <a:buSzPct val="83333"/>
              <a:buFont typeface="MS Mincho"/>
              <a:buChar char="■"/>
              <a:tabLst>
                <a:tab pos="431800" algn="l"/>
              </a:tabLst>
            </a:pPr>
            <a:r>
              <a:rPr dirty="0" sz="2400" spc="10" b="1">
                <a:latin typeface="Calibri"/>
                <a:cs typeface="Calibri"/>
              </a:rPr>
              <a:t>Aortic</a:t>
            </a:r>
            <a:r>
              <a:rPr dirty="0" sz="2400" spc="-225" b="1">
                <a:latin typeface="Calibri"/>
                <a:cs typeface="Calibri"/>
              </a:rPr>
              <a:t> </a:t>
            </a:r>
            <a:r>
              <a:rPr dirty="0" sz="2400" spc="10" b="1">
                <a:latin typeface="Calibri"/>
                <a:cs typeface="Calibri"/>
              </a:rPr>
              <a:t>area:</a:t>
            </a:r>
            <a:endParaRPr sz="2400">
              <a:latin typeface="Calibri"/>
              <a:cs typeface="Calibri"/>
            </a:endParaRPr>
          </a:p>
          <a:p>
            <a:pPr lvl="1" marL="622300" indent="-254000">
              <a:lnSpc>
                <a:spcPct val="100000"/>
              </a:lnSpc>
              <a:spcBef>
                <a:spcPts val="32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dirty="0" sz="1900" spc="15">
                <a:latin typeface="Calibri"/>
                <a:cs typeface="Calibri"/>
              </a:rPr>
              <a:t>2</a:t>
            </a:r>
            <a:r>
              <a:rPr dirty="0" baseline="25641" sz="1950" spc="22">
                <a:latin typeface="Calibri"/>
                <a:cs typeface="Calibri"/>
              </a:rPr>
              <a:t>nd </a:t>
            </a:r>
            <a:r>
              <a:rPr dirty="0" sz="1900" spc="-20">
                <a:latin typeface="Calibri"/>
                <a:cs typeface="Calibri"/>
              </a:rPr>
              <a:t>Rt costal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cartilage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00" y="850900"/>
            <a:ext cx="5994400" cy="62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3200" y="2032000"/>
            <a:ext cx="4038600" cy="231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61179" y="4422140"/>
            <a:ext cx="188722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0" indent="-368300">
              <a:lnSpc>
                <a:spcPct val="100000"/>
              </a:lnSpc>
              <a:buClr>
                <a:srgbClr val="B32C16"/>
              </a:buClr>
              <a:buSzPct val="79166"/>
              <a:buFont typeface="MS Mincho"/>
              <a:buChar char="■"/>
              <a:tabLst>
                <a:tab pos="381000" algn="l"/>
              </a:tabLst>
            </a:pPr>
            <a:r>
              <a:rPr dirty="0" sz="2400" spc="-15" b="1">
                <a:latin typeface="Calibri"/>
                <a:cs typeface="Calibri"/>
              </a:rPr>
              <a:t>Mitral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10" b="1">
                <a:latin typeface="Calibri"/>
                <a:cs typeface="Calibri"/>
              </a:rPr>
              <a:t>area: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6779" y="4800737"/>
            <a:ext cx="3858895" cy="779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marR="5080" indent="-266700">
              <a:lnSpc>
                <a:spcPct val="78900"/>
              </a:lnSpc>
              <a:buClr>
                <a:srgbClr val="C00000"/>
              </a:buClr>
              <a:buSzPct val="78947"/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1900" spc="15">
                <a:latin typeface="Calibri"/>
                <a:cs typeface="Calibri"/>
              </a:rPr>
              <a:t>5</a:t>
            </a:r>
            <a:r>
              <a:rPr dirty="0" baseline="25641" sz="1950" spc="22">
                <a:latin typeface="Calibri"/>
                <a:cs typeface="Calibri"/>
              </a:rPr>
              <a:t>nd </a:t>
            </a:r>
            <a:r>
              <a:rPr dirty="0" sz="1900">
                <a:latin typeface="Calibri"/>
                <a:cs typeface="Calibri"/>
              </a:rPr>
              <a:t>Lt </a:t>
            </a:r>
            <a:r>
              <a:rPr dirty="0" sz="1900" spc="-20">
                <a:latin typeface="Calibri"/>
                <a:cs typeface="Calibri"/>
              </a:rPr>
              <a:t>intercostal </a:t>
            </a:r>
            <a:r>
              <a:rPr dirty="0" sz="1900" spc="-15">
                <a:latin typeface="Calibri"/>
                <a:cs typeface="Calibri"/>
              </a:rPr>
              <a:t>space crossing mid-  clavicular </a:t>
            </a:r>
            <a:r>
              <a:rPr dirty="0" sz="1900" spc="-30">
                <a:latin typeface="Calibri"/>
                <a:cs typeface="Calibri"/>
              </a:rPr>
              <a:t>line,</a:t>
            </a:r>
            <a:r>
              <a:rPr dirty="0" sz="1900" spc="18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or</a:t>
            </a:r>
            <a:endParaRPr sz="19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1900">
                <a:latin typeface="Calibri"/>
                <a:cs typeface="Calibri"/>
              </a:rPr>
              <a:t>9 </a:t>
            </a:r>
            <a:r>
              <a:rPr dirty="0" sz="1900" spc="-5">
                <a:latin typeface="Calibri"/>
                <a:cs typeface="Calibri"/>
              </a:rPr>
              <a:t>cm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20">
                <a:latin typeface="Calibri"/>
                <a:cs typeface="Calibri"/>
              </a:rPr>
              <a:t>(2.5-3 </a:t>
            </a:r>
            <a:r>
              <a:rPr dirty="0" sz="1900" spc="-15">
                <a:latin typeface="Calibri"/>
                <a:cs typeface="Calibri"/>
              </a:rPr>
              <a:t>in) </a:t>
            </a:r>
            <a:r>
              <a:rPr dirty="0" sz="1900" spc="10">
                <a:latin typeface="Calibri"/>
                <a:cs typeface="Calibri"/>
              </a:rPr>
              <a:t>from </a:t>
            </a:r>
            <a:r>
              <a:rPr dirty="0" sz="1900" spc="-15">
                <a:latin typeface="Calibri"/>
                <a:cs typeface="Calibri"/>
              </a:rPr>
              <a:t>sternum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1179" y="5565138"/>
            <a:ext cx="3899535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0" indent="-368300">
              <a:lnSpc>
                <a:spcPts val="2790"/>
              </a:lnSpc>
              <a:buClr>
                <a:srgbClr val="B32C16"/>
              </a:buClr>
              <a:buSzPct val="79166"/>
              <a:buFont typeface="MS Mincho"/>
              <a:buChar char="■"/>
              <a:tabLst>
                <a:tab pos="381000" algn="l"/>
              </a:tabLst>
            </a:pPr>
            <a:r>
              <a:rPr dirty="0" sz="2400" b="1">
                <a:latin typeface="Calibri"/>
                <a:cs typeface="Calibri"/>
              </a:rPr>
              <a:t>Tricuspid</a:t>
            </a:r>
            <a:r>
              <a:rPr dirty="0" sz="2400" spc="-200" b="1">
                <a:latin typeface="Calibri"/>
                <a:cs typeface="Calibri"/>
              </a:rPr>
              <a:t> </a:t>
            </a:r>
            <a:r>
              <a:rPr dirty="0" sz="2400" spc="10" b="1">
                <a:latin typeface="Calibri"/>
                <a:cs typeface="Calibri"/>
              </a:rPr>
              <a:t>area:</a:t>
            </a:r>
            <a:endParaRPr sz="2400">
              <a:latin typeface="Calibri"/>
              <a:cs typeface="Calibri"/>
            </a:endParaRPr>
          </a:p>
          <a:p>
            <a:pPr lvl="1" marL="635000" marR="5080" indent="-266700">
              <a:lnSpc>
                <a:spcPts val="1900"/>
              </a:lnSpc>
              <a:spcBef>
                <a:spcPts val="29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dirty="0" sz="1900" spc="-15">
                <a:latin typeface="Calibri"/>
                <a:cs typeface="Calibri"/>
              </a:rPr>
              <a:t>lower </a:t>
            </a:r>
            <a:r>
              <a:rPr dirty="0" sz="1900" spc="5">
                <a:latin typeface="Calibri"/>
                <a:cs typeface="Calibri"/>
              </a:rPr>
              <a:t>part </a:t>
            </a:r>
            <a:r>
              <a:rPr dirty="0" sz="1900" spc="-5">
                <a:latin typeface="Calibri"/>
                <a:cs typeface="Calibri"/>
              </a:rPr>
              <a:t>of </a:t>
            </a:r>
            <a:r>
              <a:rPr dirty="0" sz="1900" spc="-15">
                <a:latin typeface="Calibri"/>
                <a:cs typeface="Calibri"/>
              </a:rPr>
              <a:t>sternum </a:t>
            </a:r>
            <a:r>
              <a:rPr dirty="0" sz="1900">
                <a:latin typeface="Calibri"/>
                <a:cs typeface="Calibri"/>
              </a:rPr>
              <a:t>towards</a:t>
            </a:r>
            <a:r>
              <a:rPr dirty="0" sz="1900" spc="-125">
                <a:latin typeface="Calibri"/>
                <a:cs typeface="Calibri"/>
              </a:rPr>
              <a:t> </a:t>
            </a:r>
            <a:r>
              <a:rPr dirty="0" sz="1900" spc="-35">
                <a:latin typeface="Calibri"/>
                <a:cs typeface="Calibri"/>
              </a:rPr>
              <a:t>Rt  </a:t>
            </a:r>
            <a:r>
              <a:rPr dirty="0" sz="1900" spc="-25">
                <a:latin typeface="Calibri"/>
                <a:cs typeface="Calibri"/>
              </a:rPr>
              <a:t>side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1117600"/>
            <a:ext cx="57658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pc="-95" b="1">
                <a:latin typeface="Calibri"/>
                <a:cs typeface="Calibri"/>
              </a:rPr>
              <a:t>T- </a:t>
            </a:r>
            <a:r>
              <a:rPr dirty="0" spc="20"/>
              <a:t>continuous</a:t>
            </a:r>
            <a:r>
              <a:rPr dirty="0" spc="-215"/>
              <a:t> </a:t>
            </a:r>
            <a:r>
              <a:rPr dirty="0" spc="-40"/>
              <a:t>murmur.</a:t>
            </a: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pc="-10" b="1">
                <a:latin typeface="Calibri"/>
                <a:cs typeface="Calibri"/>
              </a:rPr>
              <a:t>L- </a:t>
            </a:r>
            <a:r>
              <a:rPr dirty="0"/>
              <a:t>best </a:t>
            </a:r>
            <a:r>
              <a:rPr dirty="0" spc="-10"/>
              <a:t>heard </a:t>
            </a:r>
            <a:r>
              <a:rPr dirty="0"/>
              <a:t>@ </a:t>
            </a:r>
            <a:r>
              <a:rPr dirty="0" spc="20"/>
              <a:t>upper </a:t>
            </a:r>
            <a:r>
              <a:rPr dirty="0"/>
              <a:t>left </a:t>
            </a:r>
            <a:r>
              <a:rPr dirty="0" spc="-15"/>
              <a:t>sternal</a:t>
            </a:r>
            <a:r>
              <a:rPr dirty="0" spc="-200"/>
              <a:t> </a:t>
            </a:r>
            <a:r>
              <a:rPr dirty="0" spc="-25"/>
              <a:t>border.</a:t>
            </a: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pc="10" b="1">
                <a:latin typeface="Calibri"/>
                <a:cs typeface="Calibri"/>
              </a:rPr>
              <a:t>C-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/>
              <a:t>machine-like.</a:t>
            </a: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79166"/>
              <a:buFont typeface="Arial"/>
              <a:buChar char="Ø"/>
              <a:tabLst>
                <a:tab pos="469265" algn="l"/>
                <a:tab pos="469900" algn="l"/>
              </a:tabLst>
            </a:pPr>
            <a:r>
              <a:rPr dirty="0" spc="20" b="1">
                <a:latin typeface="Calibri"/>
                <a:cs typeface="Calibri"/>
              </a:rPr>
              <a:t>A- </a:t>
            </a:r>
            <a:r>
              <a:rPr dirty="0"/>
              <a:t>left </a:t>
            </a:r>
            <a:r>
              <a:rPr dirty="0" spc="-5"/>
              <a:t>to </a:t>
            </a:r>
            <a:r>
              <a:rPr dirty="0"/>
              <a:t>right </a:t>
            </a:r>
            <a:r>
              <a:rPr dirty="0" spc="10"/>
              <a:t>shunt,</a:t>
            </a:r>
            <a:r>
              <a:rPr dirty="0" spc="-395"/>
              <a:t> </a:t>
            </a:r>
            <a:r>
              <a:rPr dirty="0" spc="-5"/>
              <a:t>cyanosis.</a:t>
            </a:r>
          </a:p>
        </p:txBody>
      </p:sp>
      <p:sp>
        <p:nvSpPr>
          <p:cNvPr id="4" name="object 4"/>
          <p:cNvSpPr/>
          <p:nvPr/>
        </p:nvSpPr>
        <p:spPr>
          <a:xfrm>
            <a:off x="1816100" y="1930400"/>
            <a:ext cx="5448300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41500" y="1879600"/>
            <a:ext cx="53848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1350" y="1987550"/>
            <a:ext cx="5257800" cy="88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1350" y="1987550"/>
            <a:ext cx="5257800" cy="889000"/>
          </a:xfrm>
          <a:prstGeom prst="rect"/>
          <a:ln w="12700">
            <a:solidFill>
              <a:srgbClr val="747B87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205740" marR="219710" indent="444500">
              <a:lnSpc>
                <a:spcPts val="3200"/>
              </a:lnSpc>
              <a:spcBef>
                <a:spcPts val="100"/>
              </a:spcBef>
            </a:pPr>
            <a:r>
              <a:rPr dirty="0" sz="2600" spc="-30"/>
              <a:t>Failure </a:t>
            </a:r>
            <a:r>
              <a:rPr dirty="0" sz="2600"/>
              <a:t>of </a:t>
            </a:r>
            <a:r>
              <a:rPr dirty="0" sz="2600" spc="-15"/>
              <a:t>closure </a:t>
            </a:r>
            <a:r>
              <a:rPr dirty="0" sz="2600"/>
              <a:t>of </a:t>
            </a:r>
            <a:r>
              <a:rPr dirty="0" sz="2600" spc="-5"/>
              <a:t>the </a:t>
            </a:r>
            <a:r>
              <a:rPr dirty="0" sz="2600"/>
              <a:t>duct  </a:t>
            </a:r>
            <a:r>
              <a:rPr dirty="0" sz="2600" spc="-15"/>
              <a:t>between </a:t>
            </a:r>
            <a:r>
              <a:rPr dirty="0" sz="2600" spc="-10"/>
              <a:t>pulmonary artery </a:t>
            </a:r>
            <a:r>
              <a:rPr dirty="0" sz="2600"/>
              <a:t>&amp;</a:t>
            </a:r>
            <a:r>
              <a:rPr dirty="0" sz="2600" spc="140"/>
              <a:t> </a:t>
            </a:r>
            <a:r>
              <a:rPr dirty="0" sz="2600" spc="-5"/>
              <a:t>aorta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1313180" y="6039592"/>
            <a:ext cx="5250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Note: </a:t>
            </a:r>
            <a:r>
              <a:rPr dirty="0" sz="1800" spc="-50" b="1">
                <a:latin typeface="Calibri"/>
                <a:cs typeface="Calibri"/>
              </a:rPr>
              <a:t>T- </a:t>
            </a:r>
            <a:r>
              <a:rPr dirty="0" sz="1800" spc="-25">
                <a:latin typeface="Calibri"/>
                <a:cs typeface="Calibri"/>
              </a:rPr>
              <a:t>Timing; </a:t>
            </a:r>
            <a:r>
              <a:rPr dirty="0" sz="1800" spc="15" b="1">
                <a:latin typeface="Calibri"/>
                <a:cs typeface="Calibri"/>
              </a:rPr>
              <a:t>L- </a:t>
            </a:r>
            <a:r>
              <a:rPr dirty="0" sz="1800" spc="-10">
                <a:latin typeface="Calibri"/>
                <a:cs typeface="Calibri"/>
              </a:rPr>
              <a:t>Location; </a:t>
            </a:r>
            <a:r>
              <a:rPr dirty="0" sz="1800" spc="20" b="1">
                <a:latin typeface="Calibri"/>
                <a:cs typeface="Calibri"/>
              </a:rPr>
              <a:t>C- </a:t>
            </a:r>
            <a:r>
              <a:rPr dirty="0" sz="1800">
                <a:latin typeface="Calibri"/>
                <a:cs typeface="Calibri"/>
              </a:rPr>
              <a:t>Character; </a:t>
            </a:r>
            <a:r>
              <a:rPr dirty="0" sz="1800" b="1">
                <a:latin typeface="Calibri"/>
                <a:cs typeface="Calibri"/>
              </a:rPr>
              <a:t>A-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75400" y="3073400"/>
            <a:ext cx="215900" cy="104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83350" y="31305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1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37400" y="3073400"/>
            <a:ext cx="215900" cy="1041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45350" y="31305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28740" y="40081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5340" y="40081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06803" y="4008120"/>
            <a:ext cx="28003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04200" y="3073400"/>
            <a:ext cx="215900" cy="1041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12150" y="31305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77000" y="3429000"/>
            <a:ext cx="1816100" cy="279400"/>
          </a:xfrm>
          <a:custGeom>
            <a:avLst/>
            <a:gdLst/>
            <a:ahLst/>
            <a:cxnLst/>
            <a:rect l="l" t="t" r="r" b="b"/>
            <a:pathLst>
              <a:path w="1816100" h="279400">
                <a:moveTo>
                  <a:pt x="0" y="279400"/>
                </a:moveTo>
                <a:lnTo>
                  <a:pt x="1816100" y="279400"/>
                </a:lnTo>
                <a:lnTo>
                  <a:pt x="18161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92100"/>
            <a:ext cx="872490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150" y="336550"/>
            <a:ext cx="85344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150" y="336550"/>
            <a:ext cx="8534400" cy="6197600"/>
          </a:xfrm>
          <a:custGeom>
            <a:avLst/>
            <a:gdLst/>
            <a:ahLst/>
            <a:cxnLst/>
            <a:rect l="l" t="t" r="r" b="b"/>
            <a:pathLst>
              <a:path w="8534400" h="6197600">
                <a:moveTo>
                  <a:pt x="0" y="128968"/>
                </a:moveTo>
                <a:lnTo>
                  <a:pt x="10134" y="78767"/>
                </a:lnTo>
                <a:lnTo>
                  <a:pt x="37773" y="37773"/>
                </a:lnTo>
                <a:lnTo>
                  <a:pt x="78767" y="10134"/>
                </a:lnTo>
                <a:lnTo>
                  <a:pt x="128968" y="0"/>
                </a:lnTo>
                <a:lnTo>
                  <a:pt x="8405434" y="0"/>
                </a:lnTo>
                <a:lnTo>
                  <a:pt x="8455636" y="10134"/>
                </a:lnTo>
                <a:lnTo>
                  <a:pt x="8496631" y="37773"/>
                </a:lnTo>
                <a:lnTo>
                  <a:pt x="8524270" y="78767"/>
                </a:lnTo>
                <a:lnTo>
                  <a:pt x="8534404" y="128968"/>
                </a:lnTo>
                <a:lnTo>
                  <a:pt x="8534404" y="6068633"/>
                </a:lnTo>
                <a:lnTo>
                  <a:pt x="8524270" y="6118835"/>
                </a:lnTo>
                <a:lnTo>
                  <a:pt x="8496631" y="6159829"/>
                </a:lnTo>
                <a:lnTo>
                  <a:pt x="8455636" y="6187468"/>
                </a:lnTo>
                <a:lnTo>
                  <a:pt x="8405434" y="6197603"/>
                </a:lnTo>
                <a:lnTo>
                  <a:pt x="128968" y="6197603"/>
                </a:lnTo>
                <a:lnTo>
                  <a:pt x="78767" y="6187468"/>
                </a:lnTo>
                <a:lnTo>
                  <a:pt x="37773" y="6159829"/>
                </a:lnTo>
                <a:lnTo>
                  <a:pt x="10134" y="6118835"/>
                </a:lnTo>
                <a:lnTo>
                  <a:pt x="0" y="6068633"/>
                </a:lnTo>
                <a:lnTo>
                  <a:pt x="0" y="128968"/>
                </a:lnTo>
                <a:close/>
              </a:path>
            </a:pathLst>
          </a:custGeom>
          <a:ln w="12700">
            <a:solidFill>
              <a:srgbClr val="A4A3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381000"/>
            <a:ext cx="8001000" cy="609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12950" y="365378"/>
            <a:ext cx="5717540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Patent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Ductus Arteriosus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Resultant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Left-to-Right</a:t>
            </a:r>
            <a:r>
              <a:rPr dirty="0" sz="1500" spc="3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Shunting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0" b="1" i="1">
                <a:solidFill>
                  <a:srgbClr val="008000"/>
                </a:solidFill>
                <a:latin typeface="Brush Script MT"/>
                <a:cs typeface="Brush Script MT"/>
              </a:rPr>
              <a:t>Thank</a:t>
            </a:r>
            <a:r>
              <a:rPr dirty="0" sz="4800" spc="-170" b="1" i="1">
                <a:solidFill>
                  <a:srgbClr val="008000"/>
                </a:solidFill>
                <a:latin typeface="Brush Script MT"/>
                <a:cs typeface="Brush Script MT"/>
              </a:rPr>
              <a:t> </a:t>
            </a:r>
            <a:r>
              <a:rPr dirty="0" sz="4800" spc="-125" b="1" i="1">
                <a:solidFill>
                  <a:srgbClr val="008000"/>
                </a:solidFill>
                <a:latin typeface="Brush Script MT"/>
                <a:cs typeface="Brush Script MT"/>
              </a:rPr>
              <a:t>You</a:t>
            </a:r>
            <a:endParaRPr sz="48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620" y="1154709"/>
            <a:ext cx="2941320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0">
                <a:solidFill>
                  <a:srgbClr val="CC3300"/>
                </a:solidFill>
                <a:latin typeface="Cooper Black"/>
                <a:cs typeface="Cooper Black"/>
              </a:rPr>
              <a:t>Heart</a:t>
            </a:r>
            <a:r>
              <a:rPr dirty="0" sz="3200" spc="-80" b="0">
                <a:solidFill>
                  <a:srgbClr val="CC3300"/>
                </a:solidFill>
                <a:latin typeface="Cooper Black"/>
                <a:cs typeface="Cooper Black"/>
              </a:rPr>
              <a:t> </a:t>
            </a:r>
            <a:r>
              <a:rPr dirty="0" sz="3200" spc="-5" b="0">
                <a:solidFill>
                  <a:srgbClr val="CC3300"/>
                </a:solidFill>
                <a:latin typeface="Cooper Black"/>
                <a:cs typeface="Cooper Black"/>
              </a:rPr>
              <a:t>Sounds:</a:t>
            </a:r>
            <a:endParaRPr sz="320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67" y="2133866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6167" y="1981466"/>
            <a:ext cx="5863590" cy="146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b="1">
                <a:latin typeface="Calibri"/>
                <a:cs typeface="Calibri"/>
              </a:rPr>
              <a:t>‘4’ </a:t>
            </a:r>
            <a:r>
              <a:rPr dirty="0" sz="2600" spc="-5" b="1">
                <a:latin typeface="Calibri"/>
                <a:cs typeface="Calibri"/>
              </a:rPr>
              <a:t>heart </a:t>
            </a:r>
            <a:r>
              <a:rPr dirty="0" sz="2600" spc="-10" b="1">
                <a:latin typeface="Calibri"/>
                <a:cs typeface="Calibri"/>
              </a:rPr>
              <a:t>sounds </a:t>
            </a:r>
            <a:r>
              <a:rPr dirty="0" sz="2600" spc="5" b="1">
                <a:latin typeface="Calibri"/>
                <a:cs typeface="Calibri"/>
              </a:rPr>
              <a:t>can </a:t>
            </a:r>
            <a:r>
              <a:rPr dirty="0" sz="2600" b="1">
                <a:latin typeface="Calibri"/>
                <a:cs typeface="Calibri"/>
              </a:rPr>
              <a:t>be</a:t>
            </a:r>
            <a:r>
              <a:rPr dirty="0" sz="2600" spc="10" b="1">
                <a:latin typeface="Calibri"/>
                <a:cs typeface="Calibri"/>
              </a:rPr>
              <a:t> </a:t>
            </a:r>
            <a:r>
              <a:rPr dirty="0" sz="2600" spc="-5" b="1">
                <a:latin typeface="Calibri"/>
                <a:cs typeface="Calibri"/>
              </a:rPr>
              <a:t>detected:</a:t>
            </a:r>
            <a:endParaRPr sz="2600">
              <a:latin typeface="Calibri"/>
              <a:cs typeface="Calibri"/>
            </a:endParaRPr>
          </a:p>
          <a:p>
            <a:pPr marL="495300" indent="-393700">
              <a:lnSpc>
                <a:spcPct val="100000"/>
              </a:lnSpc>
              <a:spcBef>
                <a:spcPts val="1880"/>
              </a:spcBef>
              <a:buClr>
                <a:srgbClr val="0070C0"/>
              </a:buClr>
              <a:buFont typeface="Arial"/>
              <a:buChar char="■"/>
              <a:tabLst>
                <a:tab pos="494665" algn="l"/>
                <a:tab pos="495300" algn="l"/>
              </a:tabLst>
            </a:pPr>
            <a:r>
              <a:rPr dirty="0" sz="2400" spc="-20">
                <a:latin typeface="Calibri"/>
                <a:cs typeface="Calibri"/>
              </a:rPr>
              <a:t>1</a:t>
            </a:r>
            <a:r>
              <a:rPr dirty="0" baseline="24305" sz="2400" spc="-30">
                <a:latin typeface="Calibri"/>
                <a:cs typeface="Calibri"/>
              </a:rPr>
              <a:t>st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25">
                <a:latin typeface="Calibri"/>
                <a:cs typeface="Calibri"/>
              </a:rPr>
              <a:t>2</a:t>
            </a:r>
            <a:r>
              <a:rPr dirty="0" baseline="24305" sz="2400" spc="-37">
                <a:latin typeface="Calibri"/>
                <a:cs typeface="Calibri"/>
              </a:rPr>
              <a:t>nd </a:t>
            </a:r>
            <a:r>
              <a:rPr dirty="0" sz="2400" spc="15">
                <a:latin typeface="Calibri"/>
                <a:cs typeface="Calibri"/>
              </a:rPr>
              <a:t>ht sounds </a:t>
            </a:r>
            <a:r>
              <a:rPr dirty="0" sz="2400">
                <a:latin typeface="Calibri"/>
                <a:cs typeface="Calibri"/>
              </a:rPr>
              <a:t>… </a:t>
            </a:r>
            <a:r>
              <a:rPr dirty="0" sz="2400" spc="5">
                <a:latin typeface="Calibri"/>
                <a:cs typeface="Calibri"/>
              </a:rPr>
              <a:t>(usually</a:t>
            </a:r>
            <a:r>
              <a:rPr dirty="0" sz="2400" spc="-31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audible)</a:t>
            </a:r>
            <a:endParaRPr sz="2400">
              <a:latin typeface="Calibri"/>
              <a:cs typeface="Calibri"/>
            </a:endParaRPr>
          </a:p>
          <a:p>
            <a:pPr marL="495300" indent="-393700">
              <a:lnSpc>
                <a:spcPct val="100000"/>
              </a:lnSpc>
              <a:spcBef>
                <a:spcPts val="620"/>
              </a:spcBef>
              <a:buClr>
                <a:srgbClr val="0070C0"/>
              </a:buClr>
              <a:buFont typeface="Arial"/>
              <a:buChar char="■"/>
              <a:tabLst>
                <a:tab pos="494665" algn="l"/>
                <a:tab pos="495300" algn="l"/>
              </a:tabLst>
            </a:pPr>
            <a:r>
              <a:rPr dirty="0" sz="2400" spc="5">
                <a:latin typeface="Calibri"/>
                <a:cs typeface="Calibri"/>
              </a:rPr>
              <a:t>3</a:t>
            </a:r>
            <a:r>
              <a:rPr dirty="0" baseline="24305" sz="2400" spc="7">
                <a:latin typeface="Calibri"/>
                <a:cs typeface="Calibri"/>
              </a:rPr>
              <a:t>rd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20">
                <a:latin typeface="Calibri"/>
                <a:cs typeface="Calibri"/>
              </a:rPr>
              <a:t>4</a:t>
            </a:r>
            <a:r>
              <a:rPr dirty="0" baseline="24305" sz="2400" spc="-30">
                <a:latin typeface="Calibri"/>
                <a:cs typeface="Calibri"/>
              </a:rPr>
              <a:t>th </a:t>
            </a:r>
            <a:r>
              <a:rPr dirty="0" sz="2400" spc="15">
                <a:latin typeface="Calibri"/>
                <a:cs typeface="Calibri"/>
              </a:rPr>
              <a:t>ht sounds </a:t>
            </a:r>
            <a:r>
              <a:rPr dirty="0" sz="2400">
                <a:latin typeface="Calibri"/>
                <a:cs typeface="Calibri"/>
              </a:rPr>
              <a:t>… </a:t>
            </a:r>
            <a:r>
              <a:rPr dirty="0" sz="2400" spc="-5">
                <a:latin typeface="Calibri"/>
                <a:cs typeface="Calibri"/>
              </a:rPr>
              <a:t>(sometimes</a:t>
            </a:r>
            <a:r>
              <a:rPr dirty="0" sz="2400" spc="-32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detected)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8600" y="3835400"/>
            <a:ext cx="6223000" cy="176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1750" y="4210050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774700" h="774700">
                <a:moveTo>
                  <a:pt x="0" y="387350"/>
                </a:moveTo>
                <a:lnTo>
                  <a:pt x="3017" y="338761"/>
                </a:lnTo>
                <a:lnTo>
                  <a:pt x="11830" y="291974"/>
                </a:lnTo>
                <a:lnTo>
                  <a:pt x="26073" y="247350"/>
                </a:lnTo>
                <a:lnTo>
                  <a:pt x="45384" y="205254"/>
                </a:lnTo>
                <a:lnTo>
                  <a:pt x="69400" y="166048"/>
                </a:lnTo>
                <a:lnTo>
                  <a:pt x="97758" y="130095"/>
                </a:lnTo>
                <a:lnTo>
                  <a:pt x="130095" y="97758"/>
                </a:lnTo>
                <a:lnTo>
                  <a:pt x="166048" y="69400"/>
                </a:lnTo>
                <a:lnTo>
                  <a:pt x="205254" y="45384"/>
                </a:lnTo>
                <a:lnTo>
                  <a:pt x="247350" y="26073"/>
                </a:lnTo>
                <a:lnTo>
                  <a:pt x="291974" y="11830"/>
                </a:lnTo>
                <a:lnTo>
                  <a:pt x="338761" y="3017"/>
                </a:lnTo>
                <a:lnTo>
                  <a:pt x="387350" y="0"/>
                </a:lnTo>
                <a:lnTo>
                  <a:pt x="435938" y="3017"/>
                </a:lnTo>
                <a:lnTo>
                  <a:pt x="482725" y="11830"/>
                </a:lnTo>
                <a:lnTo>
                  <a:pt x="527349" y="26073"/>
                </a:lnTo>
                <a:lnTo>
                  <a:pt x="569445" y="45384"/>
                </a:lnTo>
                <a:lnTo>
                  <a:pt x="608651" y="69400"/>
                </a:lnTo>
                <a:lnTo>
                  <a:pt x="644604" y="97758"/>
                </a:lnTo>
                <a:lnTo>
                  <a:pt x="676941" y="130095"/>
                </a:lnTo>
                <a:lnTo>
                  <a:pt x="705300" y="166048"/>
                </a:lnTo>
                <a:lnTo>
                  <a:pt x="729316" y="205254"/>
                </a:lnTo>
                <a:lnTo>
                  <a:pt x="748627" y="247350"/>
                </a:lnTo>
                <a:lnTo>
                  <a:pt x="762870" y="291974"/>
                </a:lnTo>
                <a:lnTo>
                  <a:pt x="771682" y="338761"/>
                </a:lnTo>
                <a:lnTo>
                  <a:pt x="774700" y="387350"/>
                </a:lnTo>
                <a:lnTo>
                  <a:pt x="771682" y="435938"/>
                </a:lnTo>
                <a:lnTo>
                  <a:pt x="762870" y="482725"/>
                </a:lnTo>
                <a:lnTo>
                  <a:pt x="748627" y="527349"/>
                </a:lnTo>
                <a:lnTo>
                  <a:pt x="729316" y="569445"/>
                </a:lnTo>
                <a:lnTo>
                  <a:pt x="705300" y="608651"/>
                </a:lnTo>
                <a:lnTo>
                  <a:pt x="676941" y="644604"/>
                </a:lnTo>
                <a:lnTo>
                  <a:pt x="644604" y="676941"/>
                </a:lnTo>
                <a:lnTo>
                  <a:pt x="608651" y="705300"/>
                </a:lnTo>
                <a:lnTo>
                  <a:pt x="569445" y="729316"/>
                </a:lnTo>
                <a:lnTo>
                  <a:pt x="527349" y="748627"/>
                </a:lnTo>
                <a:lnTo>
                  <a:pt x="482725" y="762870"/>
                </a:lnTo>
                <a:lnTo>
                  <a:pt x="435938" y="771682"/>
                </a:lnTo>
                <a:lnTo>
                  <a:pt x="387350" y="774700"/>
                </a:lnTo>
                <a:lnTo>
                  <a:pt x="338761" y="771682"/>
                </a:lnTo>
                <a:lnTo>
                  <a:pt x="291974" y="762870"/>
                </a:lnTo>
                <a:lnTo>
                  <a:pt x="247350" y="748627"/>
                </a:lnTo>
                <a:lnTo>
                  <a:pt x="205254" y="729316"/>
                </a:lnTo>
                <a:lnTo>
                  <a:pt x="166048" y="705300"/>
                </a:lnTo>
                <a:lnTo>
                  <a:pt x="130095" y="676941"/>
                </a:lnTo>
                <a:lnTo>
                  <a:pt x="97758" y="644604"/>
                </a:lnTo>
                <a:lnTo>
                  <a:pt x="69400" y="608651"/>
                </a:lnTo>
                <a:lnTo>
                  <a:pt x="45384" y="569445"/>
                </a:lnTo>
                <a:lnTo>
                  <a:pt x="26073" y="527349"/>
                </a:lnTo>
                <a:lnTo>
                  <a:pt x="11830" y="482725"/>
                </a:lnTo>
                <a:lnTo>
                  <a:pt x="3017" y="435938"/>
                </a:lnTo>
                <a:lnTo>
                  <a:pt x="0" y="3873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86250" y="4222750"/>
            <a:ext cx="584200" cy="723900"/>
          </a:xfrm>
          <a:custGeom>
            <a:avLst/>
            <a:gdLst/>
            <a:ahLst/>
            <a:cxnLst/>
            <a:rect l="l" t="t" r="r" b="b"/>
            <a:pathLst>
              <a:path w="584200" h="723900">
                <a:moveTo>
                  <a:pt x="0" y="361950"/>
                </a:moveTo>
                <a:lnTo>
                  <a:pt x="3167" y="308463"/>
                </a:lnTo>
                <a:lnTo>
                  <a:pt x="12367" y="257414"/>
                </a:lnTo>
                <a:lnTo>
                  <a:pt x="27148" y="209361"/>
                </a:lnTo>
                <a:lnTo>
                  <a:pt x="47059" y="164864"/>
                </a:lnTo>
                <a:lnTo>
                  <a:pt x="71647" y="124484"/>
                </a:lnTo>
                <a:lnTo>
                  <a:pt x="100461" y="88780"/>
                </a:lnTo>
                <a:lnTo>
                  <a:pt x="133048" y="58312"/>
                </a:lnTo>
                <a:lnTo>
                  <a:pt x="168958" y="33640"/>
                </a:lnTo>
                <a:lnTo>
                  <a:pt x="207737" y="15324"/>
                </a:lnTo>
                <a:lnTo>
                  <a:pt x="248935" y="3924"/>
                </a:lnTo>
                <a:lnTo>
                  <a:pt x="292100" y="0"/>
                </a:lnTo>
                <a:lnTo>
                  <a:pt x="335264" y="3924"/>
                </a:lnTo>
                <a:lnTo>
                  <a:pt x="376462" y="15324"/>
                </a:lnTo>
                <a:lnTo>
                  <a:pt x="415242" y="33640"/>
                </a:lnTo>
                <a:lnTo>
                  <a:pt x="451151" y="58312"/>
                </a:lnTo>
                <a:lnTo>
                  <a:pt x="483739" y="88780"/>
                </a:lnTo>
                <a:lnTo>
                  <a:pt x="512552" y="124484"/>
                </a:lnTo>
                <a:lnTo>
                  <a:pt x="537141" y="164864"/>
                </a:lnTo>
                <a:lnTo>
                  <a:pt x="557051" y="209361"/>
                </a:lnTo>
                <a:lnTo>
                  <a:pt x="571833" y="257414"/>
                </a:lnTo>
                <a:lnTo>
                  <a:pt x="581033" y="308463"/>
                </a:lnTo>
                <a:lnTo>
                  <a:pt x="584200" y="361950"/>
                </a:lnTo>
                <a:lnTo>
                  <a:pt x="581033" y="415436"/>
                </a:lnTo>
                <a:lnTo>
                  <a:pt x="571833" y="466486"/>
                </a:lnTo>
                <a:lnTo>
                  <a:pt x="557051" y="514539"/>
                </a:lnTo>
                <a:lnTo>
                  <a:pt x="537141" y="559035"/>
                </a:lnTo>
                <a:lnTo>
                  <a:pt x="512552" y="599415"/>
                </a:lnTo>
                <a:lnTo>
                  <a:pt x="483739" y="635119"/>
                </a:lnTo>
                <a:lnTo>
                  <a:pt x="451151" y="665587"/>
                </a:lnTo>
                <a:lnTo>
                  <a:pt x="415242" y="690259"/>
                </a:lnTo>
                <a:lnTo>
                  <a:pt x="376462" y="708575"/>
                </a:lnTo>
                <a:lnTo>
                  <a:pt x="335264" y="719975"/>
                </a:lnTo>
                <a:lnTo>
                  <a:pt x="292100" y="723900"/>
                </a:lnTo>
                <a:lnTo>
                  <a:pt x="248935" y="719975"/>
                </a:lnTo>
                <a:lnTo>
                  <a:pt x="207737" y="708575"/>
                </a:lnTo>
                <a:lnTo>
                  <a:pt x="168958" y="690259"/>
                </a:lnTo>
                <a:lnTo>
                  <a:pt x="133048" y="665587"/>
                </a:lnTo>
                <a:lnTo>
                  <a:pt x="100461" y="635119"/>
                </a:lnTo>
                <a:lnTo>
                  <a:pt x="71647" y="599415"/>
                </a:lnTo>
                <a:lnTo>
                  <a:pt x="47059" y="559035"/>
                </a:lnTo>
                <a:lnTo>
                  <a:pt x="27148" y="514539"/>
                </a:lnTo>
                <a:lnTo>
                  <a:pt x="12367" y="466486"/>
                </a:lnTo>
                <a:lnTo>
                  <a:pt x="3167" y="415436"/>
                </a:lnTo>
                <a:lnTo>
                  <a:pt x="0" y="3619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1350" y="4349750"/>
            <a:ext cx="609600" cy="495300"/>
          </a:xfrm>
          <a:custGeom>
            <a:avLst/>
            <a:gdLst/>
            <a:ahLst/>
            <a:cxnLst/>
            <a:rect l="l" t="t" r="r" b="b"/>
            <a:pathLst>
              <a:path w="609600" h="495300">
                <a:moveTo>
                  <a:pt x="0" y="247650"/>
                </a:moveTo>
                <a:lnTo>
                  <a:pt x="4910" y="203134"/>
                </a:lnTo>
                <a:lnTo>
                  <a:pt x="19069" y="161237"/>
                </a:lnTo>
                <a:lnTo>
                  <a:pt x="41614" y="122656"/>
                </a:lnTo>
                <a:lnTo>
                  <a:pt x="71685" y="88092"/>
                </a:lnTo>
                <a:lnTo>
                  <a:pt x="108421" y="58244"/>
                </a:lnTo>
                <a:lnTo>
                  <a:pt x="150961" y="33811"/>
                </a:lnTo>
                <a:lnTo>
                  <a:pt x="198445" y="15493"/>
                </a:lnTo>
                <a:lnTo>
                  <a:pt x="250012" y="3989"/>
                </a:lnTo>
                <a:lnTo>
                  <a:pt x="304800" y="0"/>
                </a:lnTo>
                <a:lnTo>
                  <a:pt x="359588" y="3989"/>
                </a:lnTo>
                <a:lnTo>
                  <a:pt x="411154" y="15493"/>
                </a:lnTo>
                <a:lnTo>
                  <a:pt x="458638" y="33811"/>
                </a:lnTo>
                <a:lnTo>
                  <a:pt x="501178" y="58244"/>
                </a:lnTo>
                <a:lnTo>
                  <a:pt x="537915" y="88092"/>
                </a:lnTo>
                <a:lnTo>
                  <a:pt x="567986" y="122656"/>
                </a:lnTo>
                <a:lnTo>
                  <a:pt x="590531" y="161237"/>
                </a:lnTo>
                <a:lnTo>
                  <a:pt x="604689" y="203134"/>
                </a:lnTo>
                <a:lnTo>
                  <a:pt x="609600" y="247650"/>
                </a:lnTo>
                <a:lnTo>
                  <a:pt x="604689" y="292165"/>
                </a:lnTo>
                <a:lnTo>
                  <a:pt x="590531" y="334063"/>
                </a:lnTo>
                <a:lnTo>
                  <a:pt x="567986" y="372643"/>
                </a:lnTo>
                <a:lnTo>
                  <a:pt x="537915" y="407207"/>
                </a:lnTo>
                <a:lnTo>
                  <a:pt x="501178" y="437055"/>
                </a:lnTo>
                <a:lnTo>
                  <a:pt x="458638" y="461488"/>
                </a:lnTo>
                <a:lnTo>
                  <a:pt x="411154" y="479806"/>
                </a:lnTo>
                <a:lnTo>
                  <a:pt x="359588" y="491310"/>
                </a:lnTo>
                <a:lnTo>
                  <a:pt x="304800" y="495300"/>
                </a:lnTo>
                <a:lnTo>
                  <a:pt x="250012" y="491310"/>
                </a:lnTo>
                <a:lnTo>
                  <a:pt x="198445" y="479806"/>
                </a:lnTo>
                <a:lnTo>
                  <a:pt x="150961" y="461488"/>
                </a:lnTo>
                <a:lnTo>
                  <a:pt x="108421" y="437055"/>
                </a:lnTo>
                <a:lnTo>
                  <a:pt x="71685" y="407207"/>
                </a:lnTo>
                <a:lnTo>
                  <a:pt x="41614" y="372643"/>
                </a:lnTo>
                <a:lnTo>
                  <a:pt x="19069" y="334063"/>
                </a:lnTo>
                <a:lnTo>
                  <a:pt x="4910" y="292165"/>
                </a:lnTo>
                <a:lnTo>
                  <a:pt x="0" y="247650"/>
                </a:lnTo>
                <a:close/>
              </a:path>
            </a:pathLst>
          </a:custGeom>
          <a:ln w="63500">
            <a:solidFill>
              <a:srgbClr val="FFC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95850" y="4387850"/>
            <a:ext cx="609600" cy="495300"/>
          </a:xfrm>
          <a:custGeom>
            <a:avLst/>
            <a:gdLst/>
            <a:ahLst/>
            <a:cxnLst/>
            <a:rect l="l" t="t" r="r" b="b"/>
            <a:pathLst>
              <a:path w="609600" h="495300">
                <a:moveTo>
                  <a:pt x="0" y="247650"/>
                </a:moveTo>
                <a:lnTo>
                  <a:pt x="4910" y="203134"/>
                </a:lnTo>
                <a:lnTo>
                  <a:pt x="19069" y="161237"/>
                </a:lnTo>
                <a:lnTo>
                  <a:pt x="41614" y="122656"/>
                </a:lnTo>
                <a:lnTo>
                  <a:pt x="71685" y="88092"/>
                </a:lnTo>
                <a:lnTo>
                  <a:pt x="108421" y="58244"/>
                </a:lnTo>
                <a:lnTo>
                  <a:pt x="150961" y="33811"/>
                </a:lnTo>
                <a:lnTo>
                  <a:pt x="198445" y="15493"/>
                </a:lnTo>
                <a:lnTo>
                  <a:pt x="250012" y="3989"/>
                </a:lnTo>
                <a:lnTo>
                  <a:pt x="304800" y="0"/>
                </a:lnTo>
                <a:lnTo>
                  <a:pt x="359588" y="3989"/>
                </a:lnTo>
                <a:lnTo>
                  <a:pt x="411154" y="15493"/>
                </a:lnTo>
                <a:lnTo>
                  <a:pt x="458638" y="33811"/>
                </a:lnTo>
                <a:lnTo>
                  <a:pt x="501178" y="58244"/>
                </a:lnTo>
                <a:lnTo>
                  <a:pt x="537915" y="88092"/>
                </a:lnTo>
                <a:lnTo>
                  <a:pt x="567986" y="122656"/>
                </a:lnTo>
                <a:lnTo>
                  <a:pt x="590531" y="161237"/>
                </a:lnTo>
                <a:lnTo>
                  <a:pt x="604689" y="203134"/>
                </a:lnTo>
                <a:lnTo>
                  <a:pt x="609600" y="247650"/>
                </a:lnTo>
                <a:lnTo>
                  <a:pt x="604689" y="292165"/>
                </a:lnTo>
                <a:lnTo>
                  <a:pt x="590531" y="334063"/>
                </a:lnTo>
                <a:lnTo>
                  <a:pt x="567986" y="372643"/>
                </a:lnTo>
                <a:lnTo>
                  <a:pt x="537915" y="407207"/>
                </a:lnTo>
                <a:lnTo>
                  <a:pt x="501178" y="437055"/>
                </a:lnTo>
                <a:lnTo>
                  <a:pt x="458638" y="461488"/>
                </a:lnTo>
                <a:lnTo>
                  <a:pt x="411154" y="479806"/>
                </a:lnTo>
                <a:lnTo>
                  <a:pt x="359588" y="491310"/>
                </a:lnTo>
                <a:lnTo>
                  <a:pt x="304800" y="495300"/>
                </a:lnTo>
                <a:lnTo>
                  <a:pt x="250012" y="491310"/>
                </a:lnTo>
                <a:lnTo>
                  <a:pt x="198445" y="479806"/>
                </a:lnTo>
                <a:lnTo>
                  <a:pt x="150961" y="461488"/>
                </a:lnTo>
                <a:lnTo>
                  <a:pt x="108421" y="437055"/>
                </a:lnTo>
                <a:lnTo>
                  <a:pt x="71685" y="407207"/>
                </a:lnTo>
                <a:lnTo>
                  <a:pt x="41614" y="372643"/>
                </a:lnTo>
                <a:lnTo>
                  <a:pt x="19069" y="334063"/>
                </a:lnTo>
                <a:lnTo>
                  <a:pt x="4910" y="292165"/>
                </a:lnTo>
                <a:lnTo>
                  <a:pt x="0" y="247650"/>
                </a:lnTo>
                <a:close/>
              </a:path>
            </a:pathLst>
          </a:custGeom>
          <a:ln w="63500">
            <a:solidFill>
              <a:srgbClr val="FFC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400" y="1308100"/>
            <a:ext cx="45212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2438400"/>
            <a:ext cx="81661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550" y="2419350"/>
            <a:ext cx="8204200" cy="2247900"/>
          </a:xfrm>
          <a:custGeom>
            <a:avLst/>
            <a:gdLst/>
            <a:ahLst/>
            <a:cxnLst/>
            <a:rect l="l" t="t" r="r" b="b"/>
            <a:pathLst>
              <a:path w="8204200" h="2247900">
                <a:moveTo>
                  <a:pt x="0" y="0"/>
                </a:moveTo>
                <a:lnTo>
                  <a:pt x="8204204" y="0"/>
                </a:lnTo>
                <a:lnTo>
                  <a:pt x="8204204" y="2247901"/>
                </a:lnTo>
                <a:lnTo>
                  <a:pt x="0" y="224790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E86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787400"/>
            <a:ext cx="10033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1447800"/>
            <a:ext cx="8166100" cy="201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550" y="1428750"/>
            <a:ext cx="8204200" cy="2057400"/>
          </a:xfrm>
          <a:custGeom>
            <a:avLst/>
            <a:gdLst/>
            <a:ahLst/>
            <a:cxnLst/>
            <a:rect l="l" t="t" r="r" b="b"/>
            <a:pathLst>
              <a:path w="8204200" h="2057400">
                <a:moveTo>
                  <a:pt x="0" y="0"/>
                </a:moveTo>
                <a:lnTo>
                  <a:pt x="8204204" y="0"/>
                </a:lnTo>
                <a:lnTo>
                  <a:pt x="8204204" y="2057401"/>
                </a:lnTo>
                <a:lnTo>
                  <a:pt x="0" y="205740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E863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2999" y="3614420"/>
            <a:ext cx="1396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2999" y="4046220"/>
            <a:ext cx="139699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2999" y="4490720"/>
            <a:ext cx="139699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2999" y="4935220"/>
            <a:ext cx="1396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2999" y="5379720"/>
            <a:ext cx="139699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2999" y="5824220"/>
            <a:ext cx="139699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2999" y="6256020"/>
            <a:ext cx="139699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47499" y="3500120"/>
            <a:ext cx="6579234" cy="2964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Due </a:t>
            </a:r>
            <a:r>
              <a:rPr dirty="0" sz="2000" spc="15">
                <a:latin typeface="Calibri"/>
                <a:cs typeface="Calibri"/>
              </a:rPr>
              <a:t>to </a:t>
            </a:r>
            <a:r>
              <a:rPr dirty="0" sz="2000" spc="10">
                <a:latin typeface="Calibri"/>
                <a:cs typeface="Calibri"/>
              </a:rPr>
              <a:t>closure </a:t>
            </a:r>
            <a:r>
              <a:rPr dirty="0" sz="2000" spc="20">
                <a:latin typeface="Calibri"/>
                <a:cs typeface="Calibri"/>
              </a:rPr>
              <a:t>of </a:t>
            </a:r>
            <a:r>
              <a:rPr dirty="0" sz="2000" spc="25">
                <a:latin typeface="Calibri"/>
                <a:cs typeface="Calibri"/>
              </a:rPr>
              <a:t>the</a:t>
            </a:r>
            <a:r>
              <a:rPr dirty="0" sz="2000" spc="-325">
                <a:latin typeface="Calibri"/>
                <a:cs typeface="Calibri"/>
              </a:rPr>
              <a:t> </a:t>
            </a:r>
            <a:r>
              <a:rPr dirty="0" sz="2000" spc="-65">
                <a:latin typeface="Calibri"/>
                <a:cs typeface="Calibri"/>
              </a:rPr>
              <a:t>AV- </a:t>
            </a:r>
            <a:r>
              <a:rPr dirty="0" sz="2000">
                <a:latin typeface="Calibri"/>
                <a:cs typeface="Calibri"/>
              </a:rPr>
              <a:t>vs.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latin typeface="Calibri"/>
                <a:cs typeface="Calibri"/>
              </a:rPr>
              <a:t>It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marks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beginning</a:t>
            </a:r>
            <a:r>
              <a:rPr dirty="0" sz="2000" spc="-20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ventricular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systole.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45800"/>
              </a:lnSpc>
            </a:pPr>
            <a:r>
              <a:rPr dirty="0" sz="2000" spc="5">
                <a:latin typeface="Calibri"/>
                <a:cs typeface="Calibri"/>
              </a:rPr>
              <a:t>Recorded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at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beginning</a:t>
            </a:r>
            <a:r>
              <a:rPr dirty="0" sz="2000" spc="-19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the</a:t>
            </a:r>
            <a:r>
              <a:rPr dirty="0" sz="2000" spc="-15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‘isometric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contraction’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phase.  </a:t>
            </a:r>
            <a:r>
              <a:rPr dirty="0" sz="2000" spc="10">
                <a:latin typeface="Calibri"/>
                <a:cs typeface="Calibri"/>
              </a:rPr>
              <a:t>Long </a:t>
            </a:r>
            <a:r>
              <a:rPr dirty="0" sz="2000" spc="20">
                <a:latin typeface="Calibri"/>
                <a:cs typeface="Calibri"/>
              </a:rPr>
              <a:t>in </a:t>
            </a:r>
            <a:r>
              <a:rPr dirty="0" sz="2000" spc="30">
                <a:latin typeface="Calibri"/>
                <a:cs typeface="Calibri"/>
              </a:rPr>
              <a:t>duration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-5">
                <a:latin typeface="Symbol"/>
                <a:cs typeface="Symbol"/>
              </a:rPr>
              <a:t>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0.15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sec.)</a:t>
            </a:r>
            <a:endParaRPr sz="2000">
              <a:latin typeface="Calibri"/>
              <a:cs typeface="Calibri"/>
            </a:endParaRPr>
          </a:p>
          <a:p>
            <a:pPr marL="12700" marR="3776345">
              <a:lnSpc>
                <a:spcPct val="145800"/>
              </a:lnSpc>
            </a:pPr>
            <a:r>
              <a:rPr dirty="0" sz="2000" spc="-15">
                <a:latin typeface="Calibri"/>
                <a:cs typeface="Calibri"/>
              </a:rPr>
              <a:t>Of </a:t>
            </a:r>
            <a:r>
              <a:rPr dirty="0" sz="2000" spc="25">
                <a:latin typeface="Calibri"/>
                <a:cs typeface="Calibri"/>
              </a:rPr>
              <a:t>low </a:t>
            </a:r>
            <a:r>
              <a:rPr dirty="0" sz="2000" spc="10">
                <a:latin typeface="Calibri"/>
                <a:cs typeface="Calibri"/>
              </a:rPr>
              <a:t>pitch </a:t>
            </a:r>
            <a:r>
              <a:rPr dirty="0" sz="2000" spc="-10">
                <a:latin typeface="Calibri"/>
                <a:cs typeface="Calibri"/>
              </a:rPr>
              <a:t>(LUB) </a:t>
            </a:r>
            <a:r>
              <a:rPr dirty="0" sz="2000" spc="-5">
                <a:latin typeface="Calibri"/>
                <a:cs typeface="Calibri"/>
              </a:rPr>
              <a:t>..</a:t>
            </a:r>
            <a:r>
              <a:rPr dirty="0" sz="2000" spc="-21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(Loud)  </a:t>
            </a:r>
            <a:r>
              <a:rPr dirty="0" sz="2000" spc="-15">
                <a:latin typeface="Calibri"/>
                <a:cs typeface="Calibri"/>
              </a:rPr>
              <a:t>25-35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Hz.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5">
                <a:latin typeface="Calibri"/>
                <a:cs typeface="Calibri"/>
              </a:rPr>
              <a:t>Best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heard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at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Mitral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Tricuspid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areas.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59250" y="15557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08250" y="15430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58851" y="15684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198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198" y="152400"/>
                </a:lnTo>
                <a:close/>
              </a:path>
              <a:path w="76200" h="228600">
                <a:moveTo>
                  <a:pt x="44448" y="0"/>
                </a:moveTo>
                <a:lnTo>
                  <a:pt x="31748" y="0"/>
                </a:lnTo>
                <a:lnTo>
                  <a:pt x="31750" y="152400"/>
                </a:lnTo>
                <a:lnTo>
                  <a:pt x="44448" y="152400"/>
                </a:lnTo>
                <a:lnTo>
                  <a:pt x="44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59450" y="15684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900" y="571500"/>
            <a:ext cx="10033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5331" y="3498126"/>
            <a:ext cx="165100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30931" y="3371126"/>
            <a:ext cx="3614420" cy="33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25">
                <a:latin typeface="Calibri"/>
                <a:cs typeface="Calibri"/>
              </a:rPr>
              <a:t>Due</a:t>
            </a:r>
            <a:r>
              <a:rPr dirty="0" sz="2200" spc="-1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closure</a:t>
            </a:r>
            <a:r>
              <a:rPr dirty="0" sz="2200" spc="-204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of </a:t>
            </a:r>
            <a:r>
              <a:rPr dirty="0" sz="2200" spc="10">
                <a:latin typeface="Calibri"/>
                <a:cs typeface="Calibri"/>
              </a:rPr>
              <a:t>semilunar-</a:t>
            </a:r>
            <a:r>
              <a:rPr dirty="0" sz="2200" spc="-18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vs.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331" y="3904526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331" y="4310926"/>
            <a:ext cx="1651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8031" y="4755426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8031" y="5174526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031" y="5580926"/>
            <a:ext cx="165100" cy="16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8031" y="5987326"/>
            <a:ext cx="1651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30931" y="3777526"/>
            <a:ext cx="7031990" cy="2418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200" spc="15">
                <a:latin typeface="Calibri"/>
                <a:cs typeface="Calibri"/>
              </a:rPr>
              <a:t>Marks</a:t>
            </a:r>
            <a:r>
              <a:rPr dirty="0" sz="2200" spc="-1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beginning</a:t>
            </a:r>
            <a:r>
              <a:rPr dirty="0" sz="2200" spc="-14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of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ventricular</a:t>
            </a:r>
            <a:r>
              <a:rPr dirty="0" sz="2200" spc="-17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diastole.</a:t>
            </a:r>
            <a:endParaRPr sz="2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60"/>
              </a:spcBef>
            </a:pPr>
            <a:r>
              <a:rPr dirty="0" sz="2200" spc="10">
                <a:latin typeface="Calibri"/>
                <a:cs typeface="Calibri"/>
              </a:rPr>
              <a:t>Recorded</a:t>
            </a:r>
            <a:r>
              <a:rPr dirty="0" sz="2200" spc="-15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at</a:t>
            </a:r>
            <a:r>
              <a:rPr dirty="0" sz="2200" spc="-1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10">
                <a:latin typeface="Calibri"/>
                <a:cs typeface="Calibri"/>
              </a:rPr>
              <a:t> beginning</a:t>
            </a:r>
            <a:r>
              <a:rPr dirty="0" sz="2200" spc="-13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of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‘isometric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relaxation’</a:t>
            </a:r>
            <a:r>
              <a:rPr dirty="0" sz="2200" spc="-250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phase.</a:t>
            </a:r>
            <a:endParaRPr sz="2200">
              <a:latin typeface="Calibri"/>
              <a:cs typeface="Calibri"/>
            </a:endParaRPr>
          </a:p>
          <a:p>
            <a:pPr algn="just" marL="12700" marR="2912745">
              <a:lnSpc>
                <a:spcPct val="121400"/>
              </a:lnSpc>
              <a:spcBef>
                <a:spcPts val="40"/>
              </a:spcBef>
            </a:pPr>
            <a:r>
              <a:rPr dirty="0" sz="2200" spc="15">
                <a:latin typeface="Calibri"/>
                <a:cs typeface="Calibri"/>
              </a:rPr>
              <a:t>Short</a:t>
            </a:r>
            <a:r>
              <a:rPr dirty="0" sz="2200" spc="-1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duration</a:t>
            </a:r>
            <a:r>
              <a:rPr dirty="0" sz="2200" spc="-16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(</a:t>
            </a:r>
            <a:r>
              <a:rPr dirty="0" sz="2400" spc="10">
                <a:latin typeface="Symbol"/>
                <a:cs typeface="Symbol"/>
              </a:rPr>
              <a:t></a:t>
            </a:r>
            <a:r>
              <a:rPr dirty="0" sz="2400" spc="-225">
                <a:latin typeface="Times New Roman"/>
                <a:cs typeface="Times New Roman"/>
              </a:rPr>
              <a:t> </a:t>
            </a:r>
            <a:r>
              <a:rPr dirty="0" sz="2200">
                <a:latin typeface="Calibri"/>
                <a:cs typeface="Calibri"/>
              </a:rPr>
              <a:t>0.11-0.125</a:t>
            </a:r>
            <a:r>
              <a:rPr dirty="0" sz="2200" spc="-12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sec.)  </a:t>
            </a:r>
            <a:r>
              <a:rPr dirty="0" sz="2200" spc="20">
                <a:latin typeface="Calibri"/>
                <a:cs typeface="Calibri"/>
              </a:rPr>
              <a:t>Of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high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pitch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(DUB)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..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(Soft</a:t>
            </a:r>
            <a:r>
              <a:rPr dirty="0" sz="2200" spc="-1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&amp;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Sharp)  </a:t>
            </a:r>
            <a:r>
              <a:rPr dirty="0" sz="2200" spc="-10">
                <a:latin typeface="Calibri"/>
                <a:cs typeface="Calibri"/>
              </a:rPr>
              <a:t>50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Hz.</a:t>
            </a:r>
            <a:endParaRPr sz="2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60"/>
              </a:spcBef>
            </a:pPr>
            <a:r>
              <a:rPr dirty="0" sz="2200" spc="10">
                <a:latin typeface="Calibri"/>
                <a:cs typeface="Calibri"/>
              </a:rPr>
              <a:t>Best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heard</a:t>
            </a:r>
            <a:r>
              <a:rPr dirty="0" sz="2200" spc="-16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at</a:t>
            </a:r>
            <a:r>
              <a:rPr dirty="0" sz="2200" spc="-14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Aortic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&amp;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Pulmonary</a:t>
            </a:r>
            <a:r>
              <a:rPr dirty="0" sz="2200" spc="-200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areas.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2600" y="1358900"/>
            <a:ext cx="8166100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79950" y="1263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28950" y="1263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79550" y="1263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80150" y="1263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900" y="571500"/>
            <a:ext cx="1003300" cy="43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3987800"/>
            <a:ext cx="85344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0" y="3213100"/>
            <a:ext cx="3403600" cy="86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8050" y="3930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3200" y="5232400"/>
            <a:ext cx="2451100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8750" y="5518150"/>
            <a:ext cx="431800" cy="292100"/>
          </a:xfrm>
          <a:custGeom>
            <a:avLst/>
            <a:gdLst/>
            <a:ahLst/>
            <a:cxnLst/>
            <a:rect l="l" t="t" r="r" b="b"/>
            <a:pathLst>
              <a:path w="431800" h="292100">
                <a:moveTo>
                  <a:pt x="0" y="146050"/>
                </a:moveTo>
                <a:lnTo>
                  <a:pt x="7712" y="107224"/>
                </a:lnTo>
                <a:lnTo>
                  <a:pt x="29476" y="72335"/>
                </a:lnTo>
                <a:lnTo>
                  <a:pt x="63235" y="42777"/>
                </a:lnTo>
                <a:lnTo>
                  <a:pt x="106931" y="19940"/>
                </a:lnTo>
                <a:lnTo>
                  <a:pt x="158505" y="5217"/>
                </a:lnTo>
                <a:lnTo>
                  <a:pt x="215900" y="0"/>
                </a:lnTo>
                <a:lnTo>
                  <a:pt x="273294" y="5217"/>
                </a:lnTo>
                <a:lnTo>
                  <a:pt x="324868" y="19940"/>
                </a:lnTo>
                <a:lnTo>
                  <a:pt x="368564" y="42777"/>
                </a:lnTo>
                <a:lnTo>
                  <a:pt x="402323" y="72335"/>
                </a:lnTo>
                <a:lnTo>
                  <a:pt x="424088" y="107224"/>
                </a:lnTo>
                <a:lnTo>
                  <a:pt x="431800" y="146050"/>
                </a:lnTo>
                <a:lnTo>
                  <a:pt x="424088" y="184875"/>
                </a:lnTo>
                <a:lnTo>
                  <a:pt x="402323" y="219764"/>
                </a:lnTo>
                <a:lnTo>
                  <a:pt x="368564" y="249323"/>
                </a:lnTo>
                <a:lnTo>
                  <a:pt x="324868" y="272160"/>
                </a:lnTo>
                <a:lnTo>
                  <a:pt x="273294" y="286883"/>
                </a:lnTo>
                <a:lnTo>
                  <a:pt x="215900" y="292100"/>
                </a:lnTo>
                <a:lnTo>
                  <a:pt x="158505" y="286883"/>
                </a:lnTo>
                <a:lnTo>
                  <a:pt x="106931" y="272160"/>
                </a:lnTo>
                <a:lnTo>
                  <a:pt x="63235" y="249323"/>
                </a:lnTo>
                <a:lnTo>
                  <a:pt x="29476" y="219764"/>
                </a:lnTo>
                <a:lnTo>
                  <a:pt x="7712" y="184875"/>
                </a:lnTo>
                <a:lnTo>
                  <a:pt x="0" y="1460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0731" y="2436888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30931" y="2309888"/>
            <a:ext cx="6334125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S2 </a:t>
            </a:r>
            <a:r>
              <a:rPr dirty="0" sz="2200">
                <a:latin typeface="Calibri"/>
                <a:cs typeface="Calibri"/>
              </a:rPr>
              <a:t>splits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physiologically</a:t>
            </a:r>
            <a:r>
              <a:rPr dirty="0" sz="2200" spc="-19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into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sounds</a:t>
            </a:r>
            <a:r>
              <a:rPr dirty="0" sz="2200" spc="-155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duringinspiration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60"/>
              </a:spcBef>
            </a:pPr>
            <a:r>
              <a:rPr dirty="0" sz="2200">
                <a:latin typeface="Calibri"/>
                <a:cs typeface="Calibri"/>
              </a:rPr>
              <a:t>= Physiological</a:t>
            </a:r>
            <a:r>
              <a:rPr dirty="0" sz="2200" spc="-229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Splitting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3059430" marR="1188085" indent="-774700">
              <a:lnSpc>
                <a:spcPts val="1900"/>
              </a:lnSpc>
            </a:pPr>
            <a:r>
              <a:rPr dirty="0" sz="1600" b="1">
                <a:latin typeface="Arial"/>
                <a:cs typeface="Arial"/>
              </a:rPr>
              <a:t>Physiological </a:t>
            </a:r>
            <a:r>
              <a:rPr dirty="0" sz="1600" spc="-20" b="1">
                <a:latin typeface="Arial"/>
                <a:cs typeface="Arial"/>
              </a:rPr>
              <a:t>splitting </a:t>
            </a:r>
            <a:r>
              <a:rPr dirty="0" sz="1600" spc="-5" b="1">
                <a:latin typeface="Arial"/>
                <a:cs typeface="Arial"/>
              </a:rPr>
              <a:t>during  </a:t>
            </a:r>
            <a:r>
              <a:rPr dirty="0" sz="1600" spc="-15" b="1">
                <a:latin typeface="Arial"/>
                <a:cs typeface="Arial"/>
              </a:rPr>
              <a:t>INSPIRATION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331" y="5129288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30931" y="4969431"/>
            <a:ext cx="4610735" cy="7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 marR="5080" indent="-76200">
              <a:lnSpc>
                <a:spcPct val="109800"/>
              </a:lnSpc>
            </a:pPr>
            <a:r>
              <a:rPr dirty="0" sz="2200" spc="15">
                <a:latin typeface="Calibri"/>
                <a:cs typeface="Calibri"/>
              </a:rPr>
              <a:t>This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splitting</a:t>
            </a:r>
            <a:r>
              <a:rPr dirty="0" sz="2200" spc="-14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occurs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due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delay</a:t>
            </a:r>
            <a:r>
              <a:rPr dirty="0" sz="2200" spc="-21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closure  </a:t>
            </a:r>
            <a:r>
              <a:rPr dirty="0" sz="2200" spc="20">
                <a:latin typeface="Calibri"/>
                <a:cs typeface="Calibri"/>
              </a:rPr>
              <a:t>of </a:t>
            </a:r>
            <a:r>
              <a:rPr dirty="0" sz="2200" spc="30">
                <a:latin typeface="Calibri"/>
                <a:cs typeface="Calibri"/>
              </a:rPr>
              <a:t>pulmonary</a:t>
            </a:r>
            <a:r>
              <a:rPr dirty="0" sz="2200" spc="-39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valve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90850" y="3930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2600" y="1270000"/>
            <a:ext cx="8166100" cy="850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79950" y="11493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8950" y="11493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79550" y="1136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90650" y="39306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80150" y="11620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81750" y="391795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152400"/>
                </a:moveTo>
                <a:lnTo>
                  <a:pt x="0" y="152400"/>
                </a:lnTo>
                <a:lnTo>
                  <a:pt x="38100" y="228600"/>
                </a:lnTo>
                <a:lnTo>
                  <a:pt x="76200" y="152400"/>
                </a:lnTo>
                <a:close/>
              </a:path>
              <a:path w="76200" h="228600">
                <a:moveTo>
                  <a:pt x="44450" y="0"/>
                </a:moveTo>
                <a:lnTo>
                  <a:pt x="31750" y="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25"/>
              </a:lnSpc>
            </a:pPr>
            <a:r>
              <a:rPr dirty="0" spc="-5"/>
              <a:t>Dr. Abeer </a:t>
            </a:r>
            <a:r>
              <a:rPr dirty="0" spc="5"/>
              <a:t>A. </a:t>
            </a:r>
            <a:r>
              <a:rPr dirty="0"/>
              <a:t>Al-Masri, </a:t>
            </a:r>
            <a:r>
              <a:rPr dirty="0" spc="-5"/>
              <a:t>Faculty of </a:t>
            </a:r>
            <a:r>
              <a:rPr dirty="0" spc="-10"/>
              <a:t>Medicine,</a:t>
            </a:r>
            <a:r>
              <a:rPr dirty="0" spc="-20"/>
              <a:t> </a:t>
            </a:r>
            <a:r>
              <a:rPr dirty="0" spc="5"/>
              <a:t>KSU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2017-03-26T19:25:29Z</dcterms:created>
  <dcterms:modified xsi:type="dcterms:W3CDTF">2017-03-26T19:25:29Z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2017-03-26T00:00:00Z</vt:filetime>
  </property>
</Properties>
</file>