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62015" y="394385"/>
            <a:ext cx="4219968" cy="7315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46707" y="4295523"/>
            <a:ext cx="8250585" cy="1857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448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4542904" y="1774767"/>
            <a:ext cx="133003" cy="922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2838792" y="2539537"/>
            <a:ext cx="3462248" cy="1072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448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59283" y="274091"/>
            <a:ext cx="4825433" cy="7315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8580" y="1657896"/>
            <a:ext cx="8586838" cy="3946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jpg"/><Relationship Id="rId10" Type="http://schemas.openxmlformats.org/officeDocument/2006/relationships/image" Target="../media/image1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jpg"/><Relationship Id="rId3" Type="http://schemas.openxmlformats.org/officeDocument/2006/relationships/image" Target="../media/image105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7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8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9.jpg"/><Relationship Id="rId3" Type="http://schemas.openxmlformats.org/officeDocument/2006/relationships/image" Target="../media/image110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1.jpg"/><Relationship Id="rId3" Type="http://schemas.openxmlformats.org/officeDocument/2006/relationships/image" Target="../media/image112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3.png"/><Relationship Id="rId3" Type="http://schemas.openxmlformats.org/officeDocument/2006/relationships/image" Target="../media/image114.png"/><Relationship Id="rId4" Type="http://schemas.openxmlformats.org/officeDocument/2006/relationships/image" Target="../media/image115.png"/><Relationship Id="rId5" Type="http://schemas.openxmlformats.org/officeDocument/2006/relationships/image" Target="../media/image116.jpg"/><Relationship Id="rId6" Type="http://schemas.openxmlformats.org/officeDocument/2006/relationships/image" Target="../media/image117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8.png"/><Relationship Id="rId3" Type="http://schemas.openxmlformats.org/officeDocument/2006/relationships/image" Target="../media/image119.png"/><Relationship Id="rId4" Type="http://schemas.openxmlformats.org/officeDocument/2006/relationships/image" Target="../media/image120.png"/><Relationship Id="rId5" Type="http://schemas.openxmlformats.org/officeDocument/2006/relationships/image" Target="../media/image121.png"/><Relationship Id="rId6" Type="http://schemas.openxmlformats.org/officeDocument/2006/relationships/image" Target="../media/image122.png"/><Relationship Id="rId7" Type="http://schemas.openxmlformats.org/officeDocument/2006/relationships/image" Target="../media/image123.png"/><Relationship Id="rId8" Type="http://schemas.openxmlformats.org/officeDocument/2006/relationships/image" Target="../media/image124.png"/><Relationship Id="rId9" Type="http://schemas.openxmlformats.org/officeDocument/2006/relationships/image" Target="../media/image125.png"/><Relationship Id="rId10" Type="http://schemas.openxmlformats.org/officeDocument/2006/relationships/image" Target="../media/image126.png"/><Relationship Id="rId11" Type="http://schemas.openxmlformats.org/officeDocument/2006/relationships/image" Target="../media/image127.png"/><Relationship Id="rId12" Type="http://schemas.openxmlformats.org/officeDocument/2006/relationships/image" Target="../media/image128.png"/><Relationship Id="rId13" Type="http://schemas.openxmlformats.org/officeDocument/2006/relationships/image" Target="../media/image129.png"/><Relationship Id="rId14" Type="http://schemas.openxmlformats.org/officeDocument/2006/relationships/image" Target="../media/image130.png"/><Relationship Id="rId15" Type="http://schemas.openxmlformats.org/officeDocument/2006/relationships/image" Target="../media/image131.png"/><Relationship Id="rId16" Type="http://schemas.openxmlformats.org/officeDocument/2006/relationships/image" Target="../media/image132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3.png"/><Relationship Id="rId3" Type="http://schemas.openxmlformats.org/officeDocument/2006/relationships/image" Target="../media/image134.png"/><Relationship Id="rId4" Type="http://schemas.openxmlformats.org/officeDocument/2006/relationships/image" Target="../media/image135.png"/><Relationship Id="rId5" Type="http://schemas.openxmlformats.org/officeDocument/2006/relationships/image" Target="../media/image136.png"/><Relationship Id="rId6" Type="http://schemas.openxmlformats.org/officeDocument/2006/relationships/image" Target="../media/image137.png"/><Relationship Id="rId7" Type="http://schemas.openxmlformats.org/officeDocument/2006/relationships/image" Target="../media/image138.png"/><Relationship Id="rId8" Type="http://schemas.openxmlformats.org/officeDocument/2006/relationships/image" Target="../media/image139.png"/><Relationship Id="rId9" Type="http://schemas.openxmlformats.org/officeDocument/2006/relationships/image" Target="../media/image140.png"/><Relationship Id="rId10" Type="http://schemas.openxmlformats.org/officeDocument/2006/relationships/image" Target="../media/image141.png"/><Relationship Id="rId11" Type="http://schemas.openxmlformats.org/officeDocument/2006/relationships/image" Target="../media/image142.png"/><Relationship Id="rId12" Type="http://schemas.openxmlformats.org/officeDocument/2006/relationships/image" Target="../media/image143.png"/><Relationship Id="rId13" Type="http://schemas.openxmlformats.org/officeDocument/2006/relationships/image" Target="../media/image144.png"/><Relationship Id="rId14" Type="http://schemas.openxmlformats.org/officeDocument/2006/relationships/image" Target="../media/image145.png"/><Relationship Id="rId15" Type="http://schemas.openxmlformats.org/officeDocument/2006/relationships/image" Target="../media/image146.png"/><Relationship Id="rId16" Type="http://schemas.openxmlformats.org/officeDocument/2006/relationships/image" Target="../media/image147.png"/><Relationship Id="rId17" Type="http://schemas.openxmlformats.org/officeDocument/2006/relationships/image" Target="../media/image148.png"/><Relationship Id="rId18" Type="http://schemas.openxmlformats.org/officeDocument/2006/relationships/image" Target="../media/image149.png"/><Relationship Id="rId19" Type="http://schemas.openxmlformats.org/officeDocument/2006/relationships/image" Target="../media/image150.png"/><Relationship Id="rId20" Type="http://schemas.openxmlformats.org/officeDocument/2006/relationships/image" Target="../media/image151.png"/><Relationship Id="rId21" Type="http://schemas.openxmlformats.org/officeDocument/2006/relationships/image" Target="../media/image152.png"/><Relationship Id="rId22" Type="http://schemas.openxmlformats.org/officeDocument/2006/relationships/image" Target="../media/image153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4.jpg"/><Relationship Id="rId3" Type="http://schemas.openxmlformats.org/officeDocument/2006/relationships/image" Target="../media/image155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6.png"/><Relationship Id="rId3" Type="http://schemas.openxmlformats.org/officeDocument/2006/relationships/image" Target="../media/image157.png"/><Relationship Id="rId4" Type="http://schemas.openxmlformats.org/officeDocument/2006/relationships/image" Target="../media/image158.png"/><Relationship Id="rId5" Type="http://schemas.openxmlformats.org/officeDocument/2006/relationships/image" Target="../media/image159.png"/><Relationship Id="rId6" Type="http://schemas.openxmlformats.org/officeDocument/2006/relationships/image" Target="../media/image160.png"/><Relationship Id="rId7" Type="http://schemas.openxmlformats.org/officeDocument/2006/relationships/image" Target="../media/image161.png"/><Relationship Id="rId8" Type="http://schemas.openxmlformats.org/officeDocument/2006/relationships/image" Target="../media/image162.png"/><Relationship Id="rId9" Type="http://schemas.openxmlformats.org/officeDocument/2006/relationships/image" Target="../media/image163.png"/><Relationship Id="rId10" Type="http://schemas.openxmlformats.org/officeDocument/2006/relationships/image" Target="../media/image164.png"/><Relationship Id="rId11" Type="http://schemas.openxmlformats.org/officeDocument/2006/relationships/image" Target="../media/image165.png"/><Relationship Id="rId12" Type="http://schemas.openxmlformats.org/officeDocument/2006/relationships/image" Target="../media/image166.png"/><Relationship Id="rId13" Type="http://schemas.openxmlformats.org/officeDocument/2006/relationships/image" Target="../media/image167.png"/><Relationship Id="rId14" Type="http://schemas.openxmlformats.org/officeDocument/2006/relationships/image" Target="../media/image168.png"/><Relationship Id="rId15" Type="http://schemas.openxmlformats.org/officeDocument/2006/relationships/image" Target="../media/image169.png"/><Relationship Id="rId16" Type="http://schemas.openxmlformats.org/officeDocument/2006/relationships/image" Target="../media/image170.jpg"/><Relationship Id="rId17" Type="http://schemas.openxmlformats.org/officeDocument/2006/relationships/image" Target="../media/image171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2.png"/><Relationship Id="rId3" Type="http://schemas.openxmlformats.org/officeDocument/2006/relationships/image" Target="../media/image173.jpg"/><Relationship Id="rId4" Type="http://schemas.openxmlformats.org/officeDocument/2006/relationships/image" Target="../media/image174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5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6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7.png"/><Relationship Id="rId3" Type="http://schemas.openxmlformats.org/officeDocument/2006/relationships/image" Target="../media/image178.png"/><Relationship Id="rId4" Type="http://schemas.openxmlformats.org/officeDocument/2006/relationships/image" Target="../media/image179.png"/><Relationship Id="rId5" Type="http://schemas.openxmlformats.org/officeDocument/2006/relationships/image" Target="../media/image180.png"/><Relationship Id="rId6" Type="http://schemas.openxmlformats.org/officeDocument/2006/relationships/image" Target="../media/image181.png"/><Relationship Id="rId7" Type="http://schemas.openxmlformats.org/officeDocument/2006/relationships/image" Target="../media/image182.png"/><Relationship Id="rId8" Type="http://schemas.openxmlformats.org/officeDocument/2006/relationships/image" Target="../media/image183.png"/><Relationship Id="rId9" Type="http://schemas.openxmlformats.org/officeDocument/2006/relationships/image" Target="../media/image184.png"/><Relationship Id="rId10" Type="http://schemas.openxmlformats.org/officeDocument/2006/relationships/image" Target="../media/image185.png"/><Relationship Id="rId11" Type="http://schemas.openxmlformats.org/officeDocument/2006/relationships/image" Target="../media/image186.png"/><Relationship Id="rId12" Type="http://schemas.openxmlformats.org/officeDocument/2006/relationships/image" Target="../media/image187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8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Relationship Id="rId11" Type="http://schemas.openxmlformats.org/officeDocument/2006/relationships/image" Target="../media/image30.png"/><Relationship Id="rId12" Type="http://schemas.openxmlformats.org/officeDocument/2006/relationships/image" Target="../media/image31.png"/><Relationship Id="rId13" Type="http://schemas.openxmlformats.org/officeDocument/2006/relationships/image" Target="../media/image32.png"/><Relationship Id="rId14" Type="http://schemas.openxmlformats.org/officeDocument/2006/relationships/image" Target="../media/image33.png"/><Relationship Id="rId15" Type="http://schemas.openxmlformats.org/officeDocument/2006/relationships/image" Target="../media/image34.png"/><Relationship Id="rId16" Type="http://schemas.openxmlformats.org/officeDocument/2006/relationships/image" Target="../media/image35.png"/><Relationship Id="rId17" Type="http://schemas.openxmlformats.org/officeDocument/2006/relationships/image" Target="../media/image36.png"/><Relationship Id="rId18" Type="http://schemas.openxmlformats.org/officeDocument/2006/relationships/image" Target="../media/image37.png"/><Relationship Id="rId19" Type="http://schemas.openxmlformats.org/officeDocument/2006/relationships/image" Target="../media/image38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Relationship Id="rId11" Type="http://schemas.openxmlformats.org/officeDocument/2006/relationships/image" Target="../media/image52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59.png"/><Relationship Id="rId9" Type="http://schemas.openxmlformats.org/officeDocument/2006/relationships/image" Target="../media/image60.png"/><Relationship Id="rId10" Type="http://schemas.openxmlformats.org/officeDocument/2006/relationships/image" Target="../media/image61.png"/><Relationship Id="rId11" Type="http://schemas.openxmlformats.org/officeDocument/2006/relationships/image" Target="../media/image62.png"/><Relationship Id="rId12" Type="http://schemas.openxmlformats.org/officeDocument/2006/relationships/image" Target="../media/image63.png"/><Relationship Id="rId13" Type="http://schemas.openxmlformats.org/officeDocument/2006/relationships/image" Target="../media/image64.png"/><Relationship Id="rId14" Type="http://schemas.openxmlformats.org/officeDocument/2006/relationships/image" Target="../media/image65.png"/><Relationship Id="rId15" Type="http://schemas.openxmlformats.org/officeDocument/2006/relationships/image" Target="../media/image66.png"/><Relationship Id="rId16" Type="http://schemas.openxmlformats.org/officeDocument/2006/relationships/image" Target="../media/image67.jpg"/><Relationship Id="rId17" Type="http://schemas.openxmlformats.org/officeDocument/2006/relationships/image" Target="../media/image68.jpg"/><Relationship Id="rId18" Type="http://schemas.openxmlformats.org/officeDocument/2006/relationships/image" Target="../media/image69.jpg"/><Relationship Id="rId19" Type="http://schemas.openxmlformats.org/officeDocument/2006/relationships/image" Target="../media/image70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7" Type="http://schemas.openxmlformats.org/officeDocument/2006/relationships/image" Target="../media/image76.png"/><Relationship Id="rId8" Type="http://schemas.openxmlformats.org/officeDocument/2006/relationships/image" Target="../media/image77.png"/><Relationship Id="rId9" Type="http://schemas.openxmlformats.org/officeDocument/2006/relationships/image" Target="../media/image78.png"/><Relationship Id="rId10" Type="http://schemas.openxmlformats.org/officeDocument/2006/relationships/image" Target="../media/image79.png"/><Relationship Id="rId11" Type="http://schemas.openxmlformats.org/officeDocument/2006/relationships/image" Target="../media/image80.png"/><Relationship Id="rId12" Type="http://schemas.openxmlformats.org/officeDocument/2006/relationships/image" Target="../media/image81.png"/><Relationship Id="rId13" Type="http://schemas.openxmlformats.org/officeDocument/2006/relationships/image" Target="../media/image82.png"/><Relationship Id="rId14" Type="http://schemas.openxmlformats.org/officeDocument/2006/relationships/image" Target="../media/image83.png"/><Relationship Id="rId15" Type="http://schemas.openxmlformats.org/officeDocument/2006/relationships/image" Target="../media/image84.png"/><Relationship Id="rId16" Type="http://schemas.openxmlformats.org/officeDocument/2006/relationships/image" Target="../media/image85.png"/><Relationship Id="rId17" Type="http://schemas.openxmlformats.org/officeDocument/2006/relationships/image" Target="../media/image86.png"/><Relationship Id="rId18" Type="http://schemas.openxmlformats.org/officeDocument/2006/relationships/image" Target="../media/image87.png"/><Relationship Id="rId19" Type="http://schemas.openxmlformats.org/officeDocument/2006/relationships/image" Target="../media/image88.png"/><Relationship Id="rId20" Type="http://schemas.openxmlformats.org/officeDocument/2006/relationships/image" Target="../media/image89.png"/><Relationship Id="rId21" Type="http://schemas.openxmlformats.org/officeDocument/2006/relationships/image" Target="../media/image90.png"/><Relationship Id="rId22" Type="http://schemas.openxmlformats.org/officeDocument/2006/relationships/image" Target="../media/image91.png"/><Relationship Id="rId23" Type="http://schemas.openxmlformats.org/officeDocument/2006/relationships/image" Target="../media/image92.png"/><Relationship Id="rId24" Type="http://schemas.openxmlformats.org/officeDocument/2006/relationships/image" Target="../media/image93.png"/><Relationship Id="rId25" Type="http://schemas.openxmlformats.org/officeDocument/2006/relationships/image" Target="../media/image94.png"/><Relationship Id="rId26" Type="http://schemas.openxmlformats.org/officeDocument/2006/relationships/image" Target="../media/image95.png"/><Relationship Id="rId27" Type="http://schemas.openxmlformats.org/officeDocument/2006/relationships/image" Target="../media/image96.png"/><Relationship Id="rId28" Type="http://schemas.openxmlformats.org/officeDocument/2006/relationships/image" Target="../media/image9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9.png"/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image" Target="../media/image102.png"/><Relationship Id="rId6" Type="http://schemas.openxmlformats.org/officeDocument/2006/relationships/image" Target="../media/image10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94558" y="4554067"/>
            <a:ext cx="2941955" cy="629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800" spc="-5" b="1" i="1">
                <a:solidFill>
                  <a:srgbClr val="FFFFFF"/>
                </a:solidFill>
                <a:latin typeface="Edwardian Script ITC"/>
                <a:cs typeface="Edwardian Script ITC"/>
              </a:rPr>
              <a:t>Dr. Thouraya</a:t>
            </a:r>
            <a:r>
              <a:rPr dirty="0" sz="3800" spc="-80" b="1" i="1">
                <a:solidFill>
                  <a:srgbClr val="FFFFFF"/>
                </a:solidFill>
                <a:latin typeface="Edwardian Script ITC"/>
                <a:cs typeface="Edwardian Script ITC"/>
              </a:rPr>
              <a:t> </a:t>
            </a:r>
            <a:r>
              <a:rPr dirty="0" sz="3800" spc="-5" b="1" i="1">
                <a:solidFill>
                  <a:srgbClr val="FFFFFF"/>
                </a:solidFill>
                <a:latin typeface="Edwardian Script ITC"/>
                <a:cs typeface="Edwardian Script ITC"/>
              </a:rPr>
              <a:t>Said</a:t>
            </a:r>
            <a:endParaRPr sz="3800">
              <a:latin typeface="Edwardian Script ITC"/>
              <a:cs typeface="Edwardian Script IT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1643" y="261852"/>
            <a:ext cx="7830591" cy="910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50031" y="1001681"/>
            <a:ext cx="2510447" cy="9060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39488" y="1749826"/>
            <a:ext cx="731520" cy="906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26622" y="2497979"/>
            <a:ext cx="7144791" cy="9102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39349" y="468668"/>
            <a:ext cx="7528007" cy="5976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492563" y="1213358"/>
            <a:ext cx="2162467" cy="4663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366564" y="1960918"/>
            <a:ext cx="387985" cy="464820"/>
          </a:xfrm>
          <a:custGeom>
            <a:avLst/>
            <a:gdLst/>
            <a:ahLst/>
            <a:cxnLst/>
            <a:rect l="l" t="t" r="r" b="b"/>
            <a:pathLst>
              <a:path w="387985" h="464819">
                <a:moveTo>
                  <a:pt x="369376" y="421246"/>
                </a:moveTo>
                <a:lnTo>
                  <a:pt x="274827" y="421246"/>
                </a:lnTo>
                <a:lnTo>
                  <a:pt x="280626" y="427092"/>
                </a:lnTo>
                <a:lnTo>
                  <a:pt x="316363" y="456893"/>
                </a:lnTo>
                <a:lnTo>
                  <a:pt x="328129" y="464235"/>
                </a:lnTo>
                <a:lnTo>
                  <a:pt x="369376" y="421246"/>
                </a:lnTo>
                <a:close/>
              </a:path>
              <a:path w="387985" h="464819">
                <a:moveTo>
                  <a:pt x="219430" y="0"/>
                </a:moveTo>
                <a:lnTo>
                  <a:pt x="168973" y="7983"/>
                </a:lnTo>
                <a:lnTo>
                  <a:pt x="129374" y="31940"/>
                </a:lnTo>
                <a:lnTo>
                  <a:pt x="103754" y="67624"/>
                </a:lnTo>
                <a:lnTo>
                  <a:pt x="95211" y="110756"/>
                </a:lnTo>
                <a:lnTo>
                  <a:pt x="96438" y="127415"/>
                </a:lnTo>
                <a:lnTo>
                  <a:pt x="100115" y="145445"/>
                </a:lnTo>
                <a:lnTo>
                  <a:pt x="106243" y="164843"/>
                </a:lnTo>
                <a:lnTo>
                  <a:pt x="114820" y="185610"/>
                </a:lnTo>
                <a:lnTo>
                  <a:pt x="95978" y="196011"/>
                </a:lnTo>
                <a:lnTo>
                  <a:pt x="56349" y="222173"/>
                </a:lnTo>
                <a:lnTo>
                  <a:pt x="24104" y="257978"/>
                </a:lnTo>
                <a:lnTo>
                  <a:pt x="3917" y="302298"/>
                </a:lnTo>
                <a:lnTo>
                  <a:pt x="0" y="334949"/>
                </a:lnTo>
                <a:lnTo>
                  <a:pt x="2469" y="360581"/>
                </a:lnTo>
                <a:lnTo>
                  <a:pt x="22229" y="405615"/>
                </a:lnTo>
                <a:lnTo>
                  <a:pt x="61141" y="441086"/>
                </a:lnTo>
                <a:lnTo>
                  <a:pt x="115562" y="459451"/>
                </a:lnTo>
                <a:lnTo>
                  <a:pt x="148361" y="461746"/>
                </a:lnTo>
                <a:lnTo>
                  <a:pt x="167192" y="461022"/>
                </a:lnTo>
                <a:lnTo>
                  <a:pt x="219811" y="450164"/>
                </a:lnTo>
                <a:lnTo>
                  <a:pt x="263181" y="429561"/>
                </a:lnTo>
                <a:lnTo>
                  <a:pt x="274827" y="421246"/>
                </a:lnTo>
                <a:lnTo>
                  <a:pt x="369376" y="421246"/>
                </a:lnTo>
                <a:lnTo>
                  <a:pt x="382828" y="407225"/>
                </a:lnTo>
                <a:lnTo>
                  <a:pt x="369984" y="396071"/>
                </a:lnTo>
                <a:lnTo>
                  <a:pt x="364214" y="390804"/>
                </a:lnTo>
                <a:lnTo>
                  <a:pt x="151891" y="390804"/>
                </a:lnTo>
                <a:lnTo>
                  <a:pt x="137792" y="389678"/>
                </a:lnTo>
                <a:lnTo>
                  <a:pt x="96545" y="363186"/>
                </a:lnTo>
                <a:lnTo>
                  <a:pt x="86499" y="326770"/>
                </a:lnTo>
                <a:lnTo>
                  <a:pt x="90231" y="303273"/>
                </a:lnTo>
                <a:lnTo>
                  <a:pt x="101425" y="282176"/>
                </a:lnTo>
                <a:lnTo>
                  <a:pt x="120082" y="263482"/>
                </a:lnTo>
                <a:lnTo>
                  <a:pt x="146202" y="247192"/>
                </a:lnTo>
                <a:lnTo>
                  <a:pt x="243568" y="247192"/>
                </a:lnTo>
                <a:lnTo>
                  <a:pt x="239166" y="240482"/>
                </a:lnTo>
                <a:lnTo>
                  <a:pt x="228879" y="224246"/>
                </a:lnTo>
                <a:lnTo>
                  <a:pt x="219659" y="209080"/>
                </a:lnTo>
                <a:lnTo>
                  <a:pt x="245443" y="194726"/>
                </a:lnTo>
                <a:lnTo>
                  <a:pt x="267322" y="179668"/>
                </a:lnTo>
                <a:lnTo>
                  <a:pt x="285295" y="163908"/>
                </a:lnTo>
                <a:lnTo>
                  <a:pt x="297768" y="149313"/>
                </a:lnTo>
                <a:lnTo>
                  <a:pt x="187960" y="149313"/>
                </a:lnTo>
                <a:lnTo>
                  <a:pt x="182233" y="136091"/>
                </a:lnTo>
                <a:lnTo>
                  <a:pt x="178141" y="123856"/>
                </a:lnTo>
                <a:lnTo>
                  <a:pt x="175685" y="112612"/>
                </a:lnTo>
                <a:lnTo>
                  <a:pt x="174866" y="102362"/>
                </a:lnTo>
                <a:lnTo>
                  <a:pt x="175628" y="92634"/>
                </a:lnTo>
                <a:lnTo>
                  <a:pt x="200763" y="59791"/>
                </a:lnTo>
                <a:lnTo>
                  <a:pt x="217525" y="56629"/>
                </a:lnTo>
                <a:lnTo>
                  <a:pt x="317814" y="56629"/>
                </a:lnTo>
                <a:lnTo>
                  <a:pt x="316569" y="52985"/>
                </a:lnTo>
                <a:lnTo>
                  <a:pt x="280213" y="14294"/>
                </a:lnTo>
                <a:lnTo>
                  <a:pt x="242179" y="1588"/>
                </a:lnTo>
                <a:lnTo>
                  <a:pt x="219430" y="0"/>
                </a:lnTo>
                <a:close/>
              </a:path>
              <a:path w="387985" h="464819">
                <a:moveTo>
                  <a:pt x="243568" y="247192"/>
                </a:moveTo>
                <a:lnTo>
                  <a:pt x="146202" y="247192"/>
                </a:lnTo>
                <a:lnTo>
                  <a:pt x="163945" y="277910"/>
                </a:lnTo>
                <a:lnTo>
                  <a:pt x="183168" y="307867"/>
                </a:lnTo>
                <a:lnTo>
                  <a:pt x="203873" y="337061"/>
                </a:lnTo>
                <a:lnTo>
                  <a:pt x="226060" y="365493"/>
                </a:lnTo>
                <a:lnTo>
                  <a:pt x="207116" y="376563"/>
                </a:lnTo>
                <a:lnTo>
                  <a:pt x="188442" y="384473"/>
                </a:lnTo>
                <a:lnTo>
                  <a:pt x="170035" y="389221"/>
                </a:lnTo>
                <a:lnTo>
                  <a:pt x="151891" y="390804"/>
                </a:lnTo>
                <a:lnTo>
                  <a:pt x="364214" y="390804"/>
                </a:lnTo>
                <a:lnTo>
                  <a:pt x="358349" y="385449"/>
                </a:lnTo>
                <a:lnTo>
                  <a:pt x="347924" y="375359"/>
                </a:lnTo>
                <a:lnTo>
                  <a:pt x="338709" y="365798"/>
                </a:lnTo>
                <a:lnTo>
                  <a:pt x="344871" y="359616"/>
                </a:lnTo>
                <a:lnTo>
                  <a:pt x="351316" y="352304"/>
                </a:lnTo>
                <a:lnTo>
                  <a:pt x="377580" y="315301"/>
                </a:lnTo>
                <a:lnTo>
                  <a:pt x="381074" y="309397"/>
                </a:lnTo>
                <a:lnTo>
                  <a:pt x="287934" y="309397"/>
                </a:lnTo>
                <a:lnTo>
                  <a:pt x="282828" y="303541"/>
                </a:lnTo>
                <a:lnTo>
                  <a:pt x="276961" y="296051"/>
                </a:lnTo>
                <a:lnTo>
                  <a:pt x="270286" y="286858"/>
                </a:lnTo>
                <a:lnTo>
                  <a:pt x="262940" y="276161"/>
                </a:lnTo>
                <a:lnTo>
                  <a:pt x="250520" y="257787"/>
                </a:lnTo>
                <a:lnTo>
                  <a:pt x="243568" y="247192"/>
                </a:lnTo>
                <a:close/>
              </a:path>
              <a:path w="387985" h="464819">
                <a:moveTo>
                  <a:pt x="325094" y="259702"/>
                </a:moveTo>
                <a:lnTo>
                  <a:pt x="314664" y="275611"/>
                </a:lnTo>
                <a:lnTo>
                  <a:pt x="304995" y="289198"/>
                </a:lnTo>
                <a:lnTo>
                  <a:pt x="296085" y="300460"/>
                </a:lnTo>
                <a:lnTo>
                  <a:pt x="287934" y="309397"/>
                </a:lnTo>
                <a:lnTo>
                  <a:pt x="381074" y="309397"/>
                </a:lnTo>
                <a:lnTo>
                  <a:pt x="382955" y="306220"/>
                </a:lnTo>
                <a:lnTo>
                  <a:pt x="387667" y="297497"/>
                </a:lnTo>
                <a:lnTo>
                  <a:pt x="325094" y="259702"/>
                </a:lnTo>
                <a:close/>
              </a:path>
              <a:path w="387985" h="464819">
                <a:moveTo>
                  <a:pt x="317814" y="56629"/>
                </a:moveTo>
                <a:lnTo>
                  <a:pt x="227279" y="56629"/>
                </a:lnTo>
                <a:lnTo>
                  <a:pt x="234950" y="59321"/>
                </a:lnTo>
                <a:lnTo>
                  <a:pt x="246125" y="70091"/>
                </a:lnTo>
                <a:lnTo>
                  <a:pt x="248919" y="76949"/>
                </a:lnTo>
                <a:lnTo>
                  <a:pt x="248919" y="85293"/>
                </a:lnTo>
                <a:lnTo>
                  <a:pt x="229908" y="121699"/>
                </a:lnTo>
                <a:lnTo>
                  <a:pt x="187960" y="149313"/>
                </a:lnTo>
                <a:lnTo>
                  <a:pt x="297768" y="149313"/>
                </a:lnTo>
                <a:lnTo>
                  <a:pt x="317538" y="114998"/>
                </a:lnTo>
                <a:lnTo>
                  <a:pt x="323556" y="85293"/>
                </a:lnTo>
                <a:lnTo>
                  <a:pt x="323485" y="83877"/>
                </a:lnTo>
                <a:lnTo>
                  <a:pt x="321839" y="68405"/>
                </a:lnTo>
                <a:lnTo>
                  <a:pt x="317814" y="56629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453064" y="2208117"/>
            <a:ext cx="139700" cy="144145"/>
          </a:xfrm>
          <a:custGeom>
            <a:avLst/>
            <a:gdLst/>
            <a:ahLst/>
            <a:cxnLst/>
            <a:rect l="l" t="t" r="r" b="b"/>
            <a:pathLst>
              <a:path w="139700" h="144144">
                <a:moveTo>
                  <a:pt x="59715" y="0"/>
                </a:moveTo>
                <a:lnTo>
                  <a:pt x="33588" y="16291"/>
                </a:lnTo>
                <a:lnTo>
                  <a:pt x="14927" y="34985"/>
                </a:lnTo>
                <a:lnTo>
                  <a:pt x="3731" y="56080"/>
                </a:lnTo>
                <a:lnTo>
                  <a:pt x="0" y="79576"/>
                </a:lnTo>
                <a:lnTo>
                  <a:pt x="1116" y="92973"/>
                </a:lnTo>
                <a:lnTo>
                  <a:pt x="27526" y="133487"/>
                </a:lnTo>
                <a:lnTo>
                  <a:pt x="65392" y="143605"/>
                </a:lnTo>
                <a:lnTo>
                  <a:pt x="83535" y="142023"/>
                </a:lnTo>
                <a:lnTo>
                  <a:pt x="101942" y="137280"/>
                </a:lnTo>
                <a:lnTo>
                  <a:pt x="120617" y="129373"/>
                </a:lnTo>
                <a:lnTo>
                  <a:pt x="139560" y="118305"/>
                </a:lnTo>
                <a:lnTo>
                  <a:pt x="117374" y="89872"/>
                </a:lnTo>
                <a:lnTo>
                  <a:pt x="96670" y="60676"/>
                </a:lnTo>
                <a:lnTo>
                  <a:pt x="77450" y="30719"/>
                </a:lnTo>
                <a:lnTo>
                  <a:pt x="59715" y="0"/>
                </a:lnTo>
                <a:close/>
              </a:path>
            </a:pathLst>
          </a:custGeom>
          <a:ln w="12699">
            <a:solidFill>
              <a:srgbClr val="0057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41430" y="2017547"/>
            <a:ext cx="74295" cy="92710"/>
          </a:xfrm>
          <a:custGeom>
            <a:avLst/>
            <a:gdLst/>
            <a:ahLst/>
            <a:cxnLst/>
            <a:rect l="l" t="t" r="r" b="b"/>
            <a:pathLst>
              <a:path w="74295" h="92710">
                <a:moveTo>
                  <a:pt x="42659" y="0"/>
                </a:moveTo>
                <a:lnTo>
                  <a:pt x="6858" y="19468"/>
                </a:lnTo>
                <a:lnTo>
                  <a:pt x="0" y="45739"/>
                </a:lnTo>
                <a:lnTo>
                  <a:pt x="818" y="55991"/>
                </a:lnTo>
                <a:lnTo>
                  <a:pt x="3275" y="67235"/>
                </a:lnTo>
                <a:lnTo>
                  <a:pt x="7366" y="79468"/>
                </a:lnTo>
                <a:lnTo>
                  <a:pt x="13093" y="92693"/>
                </a:lnTo>
                <a:lnTo>
                  <a:pt x="29743" y="83525"/>
                </a:lnTo>
                <a:lnTo>
                  <a:pt x="63690" y="55802"/>
                </a:lnTo>
                <a:lnTo>
                  <a:pt x="74053" y="28665"/>
                </a:lnTo>
                <a:lnTo>
                  <a:pt x="74053" y="20328"/>
                </a:lnTo>
                <a:lnTo>
                  <a:pt x="71259" y="13467"/>
                </a:lnTo>
                <a:lnTo>
                  <a:pt x="65671" y="8081"/>
                </a:lnTo>
                <a:lnTo>
                  <a:pt x="60083" y="2693"/>
                </a:lnTo>
                <a:lnTo>
                  <a:pt x="52412" y="0"/>
                </a:lnTo>
                <a:lnTo>
                  <a:pt x="42659" y="0"/>
                </a:lnTo>
                <a:close/>
              </a:path>
            </a:pathLst>
          </a:custGeom>
          <a:ln w="12699">
            <a:solidFill>
              <a:srgbClr val="0057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366564" y="1960918"/>
            <a:ext cx="387985" cy="464820"/>
          </a:xfrm>
          <a:custGeom>
            <a:avLst/>
            <a:gdLst/>
            <a:ahLst/>
            <a:cxnLst/>
            <a:rect l="l" t="t" r="r" b="b"/>
            <a:pathLst>
              <a:path w="387985" h="464819">
                <a:moveTo>
                  <a:pt x="219430" y="0"/>
                </a:moveTo>
                <a:lnTo>
                  <a:pt x="262439" y="6353"/>
                </a:lnTo>
                <a:lnTo>
                  <a:pt x="295503" y="25412"/>
                </a:lnTo>
                <a:lnTo>
                  <a:pt x="321840" y="68412"/>
                </a:lnTo>
                <a:lnTo>
                  <a:pt x="323595" y="84914"/>
                </a:lnTo>
                <a:lnTo>
                  <a:pt x="322081" y="99663"/>
                </a:lnTo>
                <a:lnTo>
                  <a:pt x="299364" y="147450"/>
                </a:lnTo>
                <a:lnTo>
                  <a:pt x="267322" y="179673"/>
                </a:lnTo>
                <a:lnTo>
                  <a:pt x="219659" y="209082"/>
                </a:lnTo>
                <a:lnTo>
                  <a:pt x="228879" y="224250"/>
                </a:lnTo>
                <a:lnTo>
                  <a:pt x="250520" y="257792"/>
                </a:lnTo>
                <a:lnTo>
                  <a:pt x="276961" y="296059"/>
                </a:lnTo>
                <a:lnTo>
                  <a:pt x="287934" y="309399"/>
                </a:lnTo>
                <a:lnTo>
                  <a:pt x="296085" y="300463"/>
                </a:lnTo>
                <a:lnTo>
                  <a:pt x="304996" y="289201"/>
                </a:lnTo>
                <a:lnTo>
                  <a:pt x="314669" y="275615"/>
                </a:lnTo>
                <a:lnTo>
                  <a:pt x="325107" y="259703"/>
                </a:lnTo>
                <a:lnTo>
                  <a:pt x="387667" y="297508"/>
                </a:lnTo>
                <a:lnTo>
                  <a:pt x="364845" y="334554"/>
                </a:lnTo>
                <a:lnTo>
                  <a:pt x="338708" y="365805"/>
                </a:lnTo>
                <a:lnTo>
                  <a:pt x="347924" y="375363"/>
                </a:lnTo>
                <a:lnTo>
                  <a:pt x="358349" y="385454"/>
                </a:lnTo>
                <a:lnTo>
                  <a:pt x="369984" y="396078"/>
                </a:lnTo>
                <a:lnTo>
                  <a:pt x="382828" y="407236"/>
                </a:lnTo>
                <a:lnTo>
                  <a:pt x="328129" y="464235"/>
                </a:lnTo>
                <a:lnTo>
                  <a:pt x="294105" y="439355"/>
                </a:lnTo>
                <a:lnTo>
                  <a:pt x="274827" y="421248"/>
                </a:lnTo>
                <a:lnTo>
                  <a:pt x="263181" y="429565"/>
                </a:lnTo>
                <a:lnTo>
                  <a:pt x="219811" y="450175"/>
                </a:lnTo>
                <a:lnTo>
                  <a:pt x="167192" y="461023"/>
                </a:lnTo>
                <a:lnTo>
                  <a:pt x="148361" y="461746"/>
                </a:lnTo>
                <a:lnTo>
                  <a:pt x="115562" y="459451"/>
                </a:lnTo>
                <a:lnTo>
                  <a:pt x="61141" y="441089"/>
                </a:lnTo>
                <a:lnTo>
                  <a:pt x="22229" y="405620"/>
                </a:lnTo>
                <a:lnTo>
                  <a:pt x="2469" y="360586"/>
                </a:lnTo>
                <a:lnTo>
                  <a:pt x="0" y="334953"/>
                </a:lnTo>
                <a:lnTo>
                  <a:pt x="979" y="318334"/>
                </a:lnTo>
                <a:lnTo>
                  <a:pt x="15684" y="272017"/>
                </a:lnTo>
                <a:lnTo>
                  <a:pt x="44436" y="233068"/>
                </a:lnTo>
                <a:lnTo>
                  <a:pt x="79951" y="205575"/>
                </a:lnTo>
                <a:lnTo>
                  <a:pt x="114820" y="185610"/>
                </a:lnTo>
                <a:lnTo>
                  <a:pt x="106243" y="164845"/>
                </a:lnTo>
                <a:lnTo>
                  <a:pt x="100115" y="145448"/>
                </a:lnTo>
                <a:lnTo>
                  <a:pt x="96438" y="127420"/>
                </a:lnTo>
                <a:lnTo>
                  <a:pt x="95211" y="110760"/>
                </a:lnTo>
                <a:lnTo>
                  <a:pt x="97347" y="88262"/>
                </a:lnTo>
                <a:lnTo>
                  <a:pt x="114430" y="48858"/>
                </a:lnTo>
                <a:lnTo>
                  <a:pt x="147818" y="17972"/>
                </a:lnTo>
                <a:lnTo>
                  <a:pt x="192843" y="1996"/>
                </a:lnTo>
                <a:lnTo>
                  <a:pt x="219430" y="0"/>
                </a:lnTo>
                <a:close/>
              </a:path>
            </a:pathLst>
          </a:custGeom>
          <a:ln w="12699">
            <a:solidFill>
              <a:srgbClr val="0057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35791" y="2703868"/>
            <a:ext cx="6636456" cy="4744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79511" y="3774485"/>
            <a:ext cx="1714500" cy="2247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299464" y="3688732"/>
            <a:ext cx="1714500" cy="22479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94970">
              <a:lnSpc>
                <a:spcPct val="100000"/>
              </a:lnSpc>
            </a:pPr>
            <a:r>
              <a:rPr dirty="0"/>
              <a:t>CAP </a:t>
            </a:r>
            <a:r>
              <a:rPr dirty="0" spc="-5"/>
              <a:t>and</a:t>
            </a:r>
            <a:r>
              <a:rPr dirty="0" spc="-185"/>
              <a:t> </a:t>
            </a:r>
            <a:r>
              <a:rPr dirty="0"/>
              <a:t>ECG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59" y="1674520"/>
            <a:ext cx="4547235" cy="3067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 u="heavy">
                <a:solidFill>
                  <a:srgbClr val="92D050"/>
                </a:solidFill>
                <a:latin typeface="Arial"/>
                <a:cs typeface="Arial"/>
              </a:rPr>
              <a:t>Dicrotic Notch (Dn) or</a:t>
            </a:r>
            <a:r>
              <a:rPr dirty="0" sz="2400" spc="-105" b="1" u="heavy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2400" b="1" u="heavy">
                <a:solidFill>
                  <a:srgbClr val="92D050"/>
                </a:solidFill>
                <a:latin typeface="Arial"/>
                <a:cs typeface="Arial"/>
              </a:rPr>
              <a:t>Incisura:</a:t>
            </a:r>
            <a:endParaRPr sz="2400">
              <a:latin typeface="Arial"/>
              <a:cs typeface="Arial"/>
            </a:endParaRPr>
          </a:p>
          <a:p>
            <a:pPr marL="84455" marR="122555">
              <a:lnSpc>
                <a:spcPct val="149600"/>
              </a:lnSpc>
              <a:spcBef>
                <a:spcPts val="1445"/>
              </a:spcBef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Coincides with the </a:t>
            </a: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second heart  sound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when we relate it to a  </a:t>
            </a: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phonocardiogram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and occurs</a:t>
            </a:r>
            <a:r>
              <a:rPr dirty="0" sz="22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just  after the </a:t>
            </a:r>
            <a:r>
              <a:rPr dirty="0" sz="2200" spc="-25" b="1">
                <a:solidFill>
                  <a:srgbClr val="92D050"/>
                </a:solidFill>
                <a:latin typeface="Arial"/>
                <a:cs typeface="Arial"/>
              </a:rPr>
              <a:t>T-wave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when we relate it  to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22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92D050"/>
                </a:solidFill>
                <a:latin typeface="Arial"/>
                <a:cs typeface="Arial"/>
              </a:rPr>
              <a:t>ECG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84163" y="1859635"/>
            <a:ext cx="2514600" cy="2790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576881" y="79267"/>
            <a:ext cx="567118" cy="5067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244" y="1670075"/>
            <a:ext cx="8456295" cy="3077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68300" indent="-355600">
              <a:lnSpc>
                <a:spcPct val="100000"/>
              </a:lnSpc>
              <a:buClr>
                <a:srgbClr val="FFFF00"/>
              </a:buClr>
              <a:buFont typeface="Arial"/>
              <a:buChar char="Ø"/>
              <a:tabLst>
                <a:tab pos="378460" algn="l"/>
              </a:tabLst>
            </a:pPr>
            <a:r>
              <a:rPr dirty="0" sz="2800" spc="-5" b="1">
                <a:solidFill>
                  <a:srgbClr val="FFFB00"/>
                </a:solidFill>
                <a:latin typeface="Arial"/>
                <a:cs typeface="Arial"/>
              </a:rPr>
              <a:t>Hyperkinetic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in aortic regurgitation or conditions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00"/>
              </a:buClr>
              <a:buFont typeface="Arial"/>
              <a:buChar char="Ø"/>
            </a:pPr>
            <a:endParaRPr sz="2900">
              <a:latin typeface="Times New Roman"/>
              <a:cs typeface="Times New Roman"/>
            </a:endParaRPr>
          </a:p>
          <a:p>
            <a:pPr marL="368300">
              <a:lnSpc>
                <a:spcPct val="100000"/>
              </a:lnSpc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high cardiac</a:t>
            </a:r>
            <a:r>
              <a:rPr dirty="0" sz="2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output.</a:t>
            </a:r>
            <a:endParaRPr sz="2800">
              <a:latin typeface="Arial"/>
              <a:cs typeface="Arial"/>
            </a:endParaRPr>
          </a:p>
          <a:p>
            <a:pPr marL="368300" marR="163830" indent="-355600">
              <a:lnSpc>
                <a:spcPct val="200199"/>
              </a:lnSpc>
              <a:spcBef>
                <a:spcPts val="645"/>
              </a:spcBef>
              <a:buClr>
                <a:srgbClr val="FFFF00"/>
              </a:buClr>
              <a:buFont typeface="Arial"/>
              <a:buChar char="Ø"/>
              <a:tabLst>
                <a:tab pos="378460" algn="l"/>
              </a:tabLst>
            </a:pPr>
            <a:r>
              <a:rPr dirty="0" sz="2800" spc="-5" b="1">
                <a:solidFill>
                  <a:srgbClr val="FFFB00"/>
                </a:solidFill>
                <a:latin typeface="Arial"/>
                <a:cs typeface="Arial"/>
              </a:rPr>
              <a:t>Hypokinetic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aortic stenosis or conditions of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low  cardiac</a:t>
            </a:r>
            <a:r>
              <a:rPr dirty="0" sz="2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output.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25755">
              <a:lnSpc>
                <a:spcPct val="100000"/>
              </a:lnSpc>
            </a:pPr>
            <a:r>
              <a:rPr dirty="0" spc="-5"/>
              <a:t>Abnormal</a:t>
            </a:r>
            <a:r>
              <a:rPr dirty="0" spc="-85"/>
              <a:t> </a:t>
            </a:r>
            <a:r>
              <a:rPr dirty="0"/>
              <a:t>CAP</a:t>
            </a:r>
          </a:p>
        </p:txBody>
      </p:sp>
      <p:sp>
        <p:nvSpPr>
          <p:cNvPr id="4" name="object 4"/>
          <p:cNvSpPr/>
          <p:nvPr/>
        </p:nvSpPr>
        <p:spPr>
          <a:xfrm>
            <a:off x="8576881" y="79267"/>
            <a:ext cx="567118" cy="506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6707" y="350011"/>
            <a:ext cx="8006080" cy="33261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74370">
              <a:lnSpc>
                <a:spcPct val="100000"/>
              </a:lnSpc>
              <a:tabLst>
                <a:tab pos="3045460" algn="l"/>
                <a:tab pos="5382895" algn="l"/>
              </a:tabLst>
            </a:pPr>
            <a:r>
              <a:rPr dirty="0" sz="4800" spc="-5" b="1">
                <a:solidFill>
                  <a:srgbClr val="FFFF00"/>
                </a:solidFill>
                <a:latin typeface="Arial"/>
                <a:cs typeface="Arial"/>
              </a:rPr>
              <a:t>Jugular	</a:t>
            </a:r>
            <a:r>
              <a:rPr dirty="0" sz="4800" spc="-50" b="1">
                <a:solidFill>
                  <a:srgbClr val="FFFF00"/>
                </a:solidFill>
                <a:latin typeface="Arial"/>
                <a:cs typeface="Arial"/>
              </a:rPr>
              <a:t>Venous	</a:t>
            </a:r>
            <a:r>
              <a:rPr dirty="0" sz="4800" spc="-5" b="1">
                <a:solidFill>
                  <a:srgbClr val="FFFF00"/>
                </a:solidFill>
                <a:latin typeface="Arial"/>
                <a:cs typeface="Arial"/>
              </a:rPr>
              <a:t>Pressure</a:t>
            </a:r>
            <a:endParaRPr sz="4800">
              <a:latin typeface="Arial"/>
              <a:cs typeface="Arial"/>
            </a:endParaRPr>
          </a:p>
          <a:p>
            <a:pPr marL="469900" marR="108585" indent="-457200">
              <a:lnSpc>
                <a:spcPct val="149200"/>
              </a:lnSpc>
              <a:spcBef>
                <a:spcPts val="1019"/>
              </a:spcBef>
              <a:tabLst>
                <a:tab pos="469265" algn="l"/>
              </a:tabLst>
            </a:pPr>
            <a:r>
              <a:rPr dirty="0" sz="2700" spc="900">
                <a:solidFill>
                  <a:srgbClr val="FFFF00"/>
                </a:solidFill>
                <a:latin typeface="Arial"/>
                <a:cs typeface="Arial"/>
              </a:rPr>
              <a:t>q	</a:t>
            </a:r>
            <a:r>
              <a:rPr dirty="0" sz="2700" spc="15">
                <a:solidFill>
                  <a:srgbClr val="FFFFFF"/>
                </a:solidFill>
                <a:latin typeface="Arial"/>
                <a:cs typeface="Arial"/>
              </a:rPr>
              <a:t>Pressure changes </a:t>
            </a:r>
            <a:r>
              <a:rPr dirty="0" sz="2700" spc="5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2700" spc="1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700" spc="15">
                <a:solidFill>
                  <a:srgbClr val="FFFFFF"/>
                </a:solidFill>
                <a:latin typeface="Arial"/>
                <a:cs typeface="Arial"/>
              </a:rPr>
              <a:t>right</a:t>
            </a:r>
            <a:r>
              <a:rPr dirty="0" sz="27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10">
                <a:solidFill>
                  <a:srgbClr val="FFFFFF"/>
                </a:solidFill>
                <a:latin typeface="Arial"/>
                <a:cs typeface="Arial"/>
              </a:rPr>
              <a:t>atrium</a:t>
            </a:r>
            <a:r>
              <a:rPr dirty="0" sz="27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15">
                <a:solidFill>
                  <a:srgbClr val="FFFFFF"/>
                </a:solidFill>
                <a:latin typeface="Arial"/>
                <a:cs typeface="Arial"/>
              </a:rPr>
              <a:t>are  transmitted </a:t>
            </a:r>
            <a:r>
              <a:rPr dirty="0" sz="2700" spc="10">
                <a:solidFill>
                  <a:srgbClr val="FFFFFF"/>
                </a:solidFill>
                <a:latin typeface="Arial"/>
                <a:cs typeface="Arial"/>
              </a:rPr>
              <a:t>directly to the </a:t>
            </a:r>
            <a:r>
              <a:rPr dirty="0" sz="2700" spc="10">
                <a:solidFill>
                  <a:srgbClr val="FFFF00"/>
                </a:solidFill>
                <a:latin typeface="Arial"/>
                <a:cs typeface="Arial"/>
              </a:rPr>
              <a:t>right </a:t>
            </a:r>
            <a:r>
              <a:rPr dirty="0" sz="2700" spc="15" b="1">
                <a:solidFill>
                  <a:srgbClr val="FFFF00"/>
                </a:solidFill>
                <a:latin typeface="Arial"/>
                <a:cs typeface="Arial"/>
              </a:rPr>
              <a:t>internal </a:t>
            </a:r>
            <a:r>
              <a:rPr dirty="0" sz="2700" spc="20" b="1">
                <a:solidFill>
                  <a:srgbClr val="FFFF00"/>
                </a:solidFill>
                <a:latin typeface="Arial"/>
                <a:cs typeface="Arial"/>
              </a:rPr>
              <a:t>jugular  </a:t>
            </a:r>
            <a:r>
              <a:rPr dirty="0" sz="2700" spc="10" b="1">
                <a:solidFill>
                  <a:srgbClr val="FFFF00"/>
                </a:solidFill>
                <a:latin typeface="Arial"/>
                <a:cs typeface="Arial"/>
              </a:rPr>
              <a:t>vein </a:t>
            </a:r>
            <a:r>
              <a:rPr dirty="0" sz="2700" spc="15" b="1">
                <a:solidFill>
                  <a:srgbClr val="FFFF00"/>
                </a:solidFill>
                <a:latin typeface="Arial"/>
                <a:cs typeface="Arial"/>
              </a:rPr>
              <a:t>(RIJV) </a:t>
            </a:r>
            <a:r>
              <a:rPr dirty="0" sz="2700" spc="5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dirty="0" sz="2700" spc="20">
                <a:solidFill>
                  <a:srgbClr val="FFFFFF"/>
                </a:solidFill>
                <a:latin typeface="Arial"/>
                <a:cs typeface="Arial"/>
              </a:rPr>
              <a:t>there </a:t>
            </a:r>
            <a:r>
              <a:rPr dirty="0" sz="2700" spc="15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dirty="0" sz="2700" spc="10">
                <a:solidFill>
                  <a:srgbClr val="FFFFFF"/>
                </a:solidFill>
                <a:latin typeface="Arial"/>
                <a:cs typeface="Arial"/>
              </a:rPr>
              <a:t>no </a:t>
            </a:r>
            <a:r>
              <a:rPr dirty="0" sz="2700" spc="20">
                <a:solidFill>
                  <a:srgbClr val="FFFFFF"/>
                </a:solidFill>
                <a:latin typeface="Arial"/>
                <a:cs typeface="Arial"/>
              </a:rPr>
              <a:t>valves between </a:t>
            </a:r>
            <a:r>
              <a:rPr dirty="0" sz="2700" spc="30">
                <a:solidFill>
                  <a:srgbClr val="FFFFFF"/>
                </a:solidFill>
                <a:latin typeface="Arial"/>
                <a:cs typeface="Arial"/>
              </a:rPr>
              <a:t>this  </a:t>
            </a:r>
            <a:r>
              <a:rPr dirty="0" sz="2700" spc="20">
                <a:solidFill>
                  <a:srgbClr val="FFFFFF"/>
                </a:solidFill>
                <a:latin typeface="Arial"/>
                <a:cs typeface="Arial"/>
              </a:rPr>
              <a:t>vein </a:t>
            </a:r>
            <a:r>
              <a:rPr dirty="0" sz="2700" spc="1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700" spc="20">
                <a:solidFill>
                  <a:srgbClr val="FFFFFF"/>
                </a:solidFill>
                <a:latin typeface="Arial"/>
                <a:cs typeface="Arial"/>
              </a:rPr>
              <a:t>the right</a:t>
            </a:r>
            <a:r>
              <a:rPr dirty="0" sz="27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25">
                <a:solidFill>
                  <a:srgbClr val="FFFFFF"/>
                </a:solidFill>
                <a:latin typeface="Arial"/>
                <a:cs typeface="Arial"/>
              </a:rPr>
              <a:t>atrium.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6707" y="4295523"/>
            <a:ext cx="7653655" cy="1857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469900" marR="5080" indent="-457200">
              <a:lnSpc>
                <a:spcPct val="149700"/>
              </a:lnSpc>
            </a:pPr>
            <a:r>
              <a:rPr dirty="0" sz="2700" spc="900">
                <a:solidFill>
                  <a:srgbClr val="FFFF00"/>
                </a:solidFill>
                <a:latin typeface="Arial"/>
                <a:cs typeface="Arial"/>
              </a:rPr>
              <a:t>q </a:t>
            </a:r>
            <a:r>
              <a:rPr dirty="0" sz="2700" spc="2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700" spc="20" b="1">
                <a:solidFill>
                  <a:srgbClr val="FFFB00"/>
                </a:solidFill>
                <a:latin typeface="Arial"/>
                <a:cs typeface="Arial"/>
              </a:rPr>
              <a:t>external </a:t>
            </a:r>
            <a:r>
              <a:rPr dirty="0" sz="2700" spc="25" b="1">
                <a:solidFill>
                  <a:srgbClr val="FFFB00"/>
                </a:solidFill>
                <a:latin typeface="Arial"/>
                <a:cs typeface="Arial"/>
              </a:rPr>
              <a:t>jugular </a:t>
            </a:r>
            <a:r>
              <a:rPr dirty="0" sz="2700" spc="15" b="1">
                <a:solidFill>
                  <a:srgbClr val="FFFB00"/>
                </a:solidFill>
                <a:latin typeface="Arial"/>
                <a:cs typeface="Arial"/>
              </a:rPr>
              <a:t>vein </a:t>
            </a:r>
            <a:r>
              <a:rPr dirty="0" sz="2700" spc="1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dirty="0" sz="2700" spc="20">
                <a:solidFill>
                  <a:srgbClr val="FFFFFF"/>
                </a:solidFill>
                <a:latin typeface="Arial"/>
                <a:cs typeface="Arial"/>
              </a:rPr>
              <a:t>easier </a:t>
            </a:r>
            <a:r>
              <a:rPr dirty="0" sz="2700" spc="1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700" spc="20">
                <a:solidFill>
                  <a:srgbClr val="FFFFFF"/>
                </a:solidFill>
                <a:latin typeface="Arial"/>
                <a:cs typeface="Arial"/>
              </a:rPr>
              <a:t>see</a:t>
            </a:r>
            <a:r>
              <a:rPr dirty="0" sz="2700" spc="-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25">
                <a:solidFill>
                  <a:srgbClr val="FFFFFF"/>
                </a:solidFill>
                <a:latin typeface="Arial"/>
                <a:cs typeface="Arial"/>
              </a:rPr>
              <a:t>but  </a:t>
            </a:r>
            <a:r>
              <a:rPr dirty="0" sz="2700" spc="15">
                <a:solidFill>
                  <a:srgbClr val="FFFFFF"/>
                </a:solidFill>
                <a:latin typeface="Arial"/>
                <a:cs typeface="Arial"/>
              </a:rPr>
              <a:t>has </a:t>
            </a:r>
            <a:r>
              <a:rPr dirty="0" sz="2700" spc="25">
                <a:solidFill>
                  <a:srgbClr val="FFFFFF"/>
                </a:solidFill>
                <a:latin typeface="Arial"/>
                <a:cs typeface="Arial"/>
              </a:rPr>
              <a:t>valves </a:t>
            </a:r>
            <a:r>
              <a:rPr dirty="0" sz="2700" spc="1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700" spc="1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dirty="0" sz="2700" spc="25">
                <a:solidFill>
                  <a:srgbClr val="FFFFFF"/>
                </a:solidFill>
                <a:latin typeface="Arial"/>
                <a:cs typeface="Arial"/>
              </a:rPr>
              <a:t>subject </a:t>
            </a:r>
            <a:r>
              <a:rPr dirty="0" sz="2700" spc="1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700" spc="25">
                <a:solidFill>
                  <a:srgbClr val="FFFFFF"/>
                </a:solidFill>
                <a:latin typeface="Arial"/>
                <a:cs typeface="Arial"/>
              </a:rPr>
              <a:t>compression </a:t>
            </a:r>
            <a:r>
              <a:rPr dirty="0" sz="2700" spc="1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dirty="0" sz="2700" spc="25">
                <a:solidFill>
                  <a:srgbClr val="FFFFFF"/>
                </a:solidFill>
                <a:latin typeface="Arial"/>
                <a:cs typeface="Arial"/>
              </a:rPr>
              <a:t>it  </a:t>
            </a:r>
            <a:r>
              <a:rPr dirty="0" sz="2700" spc="20">
                <a:solidFill>
                  <a:srgbClr val="FFFFFF"/>
                </a:solidFill>
                <a:latin typeface="Arial"/>
                <a:cs typeface="Arial"/>
              </a:rPr>
              <a:t>enters the chest </a:t>
            </a:r>
            <a:r>
              <a:rPr dirty="0" sz="2700" spc="25">
                <a:solidFill>
                  <a:srgbClr val="FFFFFF"/>
                </a:solidFill>
                <a:latin typeface="Arial"/>
                <a:cs typeface="Arial"/>
              </a:rPr>
              <a:t>(tortuous</a:t>
            </a:r>
            <a:r>
              <a:rPr dirty="0" sz="27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30">
                <a:solidFill>
                  <a:srgbClr val="FFFFFF"/>
                </a:solidFill>
                <a:latin typeface="Arial"/>
                <a:cs typeface="Arial"/>
              </a:rPr>
              <a:t>course).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76881" y="79267"/>
            <a:ext cx="567118" cy="506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5616" y="1086584"/>
            <a:ext cx="6840855" cy="5056505"/>
          </a:xfrm>
          <a:prstGeom prst="rect">
            <a:avLst/>
          </a:prstGeom>
        </p:spPr>
        <p:txBody>
          <a:bodyPr wrap="square" lIns="0" tIns="351155" rIns="0" bIns="0" rtlCol="0" vert="horz">
            <a:spAutoFit/>
          </a:bodyPr>
          <a:lstStyle/>
          <a:p>
            <a:pPr algn="ctr" marL="90805">
              <a:lnSpc>
                <a:spcPct val="100000"/>
              </a:lnSpc>
              <a:spcBef>
                <a:spcPts val="2765"/>
              </a:spcBef>
            </a:pPr>
            <a:r>
              <a:rPr dirty="0" sz="5400" spc="1800">
                <a:solidFill>
                  <a:srgbClr val="DBA455"/>
                </a:solidFill>
                <a:latin typeface="Arial"/>
                <a:cs typeface="Arial"/>
              </a:rPr>
              <a:t></a:t>
            </a:r>
            <a:endParaRPr sz="5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72590" y="1936381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717" y="1587"/>
                </a:moveTo>
                <a:lnTo>
                  <a:pt x="0" y="0"/>
                </a:lnTo>
              </a:path>
            </a:pathLst>
          </a:custGeom>
          <a:ln w="12699">
            <a:solidFill>
              <a:srgbClr val="E3B2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31981" y="1933409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717" y="1587"/>
                </a:moveTo>
                <a:lnTo>
                  <a:pt x="0" y="0"/>
                </a:lnTo>
              </a:path>
            </a:pathLst>
          </a:custGeom>
          <a:ln w="12699">
            <a:solidFill>
              <a:srgbClr val="E3B2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15616" y="1086584"/>
            <a:ext cx="6840753" cy="5056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How </a:t>
            </a:r>
            <a:r>
              <a:rPr dirty="0"/>
              <a:t>to</a:t>
            </a:r>
            <a:r>
              <a:rPr dirty="0" spc="-70"/>
              <a:t> </a:t>
            </a:r>
            <a:r>
              <a:rPr dirty="0" spc="-5"/>
              <a:t>examine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267" y="1181506"/>
            <a:ext cx="3989704" cy="5417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935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dirty="0" sz="2400" spc="-2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Use the right 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IJV.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935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dirty="0" sz="2400" spc="-4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Patient at a 45° angle.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368300" marR="61594" indent="-355600">
              <a:lnSpc>
                <a:spcPts val="2320"/>
              </a:lnSpc>
              <a:spcBef>
                <a:spcPts val="5"/>
              </a:spcBef>
            </a:pPr>
            <a:r>
              <a:rPr dirty="0" sz="2400" spc="935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dirty="0" sz="2400" spc="-3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Head turned slightly to the 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left.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368300" marR="20955" indent="-355600">
              <a:lnSpc>
                <a:spcPct val="80100"/>
              </a:lnSpc>
            </a:pPr>
            <a:r>
              <a:rPr dirty="0" sz="2400" spc="935">
                <a:solidFill>
                  <a:srgbClr val="FFFF00"/>
                </a:solidFill>
                <a:latin typeface="Arial"/>
                <a:cs typeface="Arial"/>
              </a:rPr>
              <a:t>v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IJV runs from medial end  of clavicle to the ear lobe  under medial aspect of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the  SCM.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50">
              <a:latin typeface="Times New Roman"/>
              <a:cs typeface="Times New Roman"/>
            </a:endParaRPr>
          </a:p>
          <a:p>
            <a:pPr marL="368300" marR="5080" indent="-355600">
              <a:lnSpc>
                <a:spcPts val="2320"/>
              </a:lnSpc>
            </a:pPr>
            <a:r>
              <a:rPr dirty="0" sz="2400" spc="935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dirty="0" sz="2400" spc="-1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Find its pulsation between  the 2 attachments of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SCM.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600"/>
              </a:lnSpc>
            </a:pPr>
            <a:r>
              <a:rPr dirty="0" sz="2400" spc="935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dirty="0" sz="2400" spc="-3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More prominent with</a:t>
            </a:r>
            <a:endParaRPr sz="2400">
              <a:latin typeface="Arial"/>
              <a:cs typeface="Arial"/>
            </a:endParaRPr>
          </a:p>
          <a:p>
            <a:pPr marL="368300">
              <a:lnSpc>
                <a:spcPts val="2600"/>
              </a:lnSpc>
            </a:pP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Valsava</a:t>
            </a:r>
            <a:r>
              <a:rPr dirty="0" sz="24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manoeuvre.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1844823"/>
            <a:ext cx="3886200" cy="396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576881" y="79267"/>
            <a:ext cx="567118" cy="5067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23732" y="476677"/>
            <a:ext cx="4800599" cy="5789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76881" y="79267"/>
            <a:ext cx="567118" cy="5067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43937" y="349136"/>
            <a:ext cx="4276902" cy="8977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735">
              <a:lnSpc>
                <a:spcPct val="100000"/>
              </a:lnSpc>
            </a:pPr>
            <a:r>
              <a:rPr dirty="0"/>
              <a:t>JVP</a:t>
            </a:r>
            <a:r>
              <a:rPr dirty="0" spc="-75"/>
              <a:t> </a:t>
            </a:r>
            <a:r>
              <a:rPr dirty="0" spc="-5"/>
              <a:t>waveform</a:t>
            </a:r>
          </a:p>
        </p:txBody>
      </p:sp>
      <p:sp>
        <p:nvSpPr>
          <p:cNvPr id="4" name="object 4"/>
          <p:cNvSpPr/>
          <p:nvPr/>
        </p:nvSpPr>
        <p:spPr>
          <a:xfrm>
            <a:off x="507076" y="1604363"/>
            <a:ext cx="7473137" cy="6276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7076" y="2086493"/>
            <a:ext cx="4563681" cy="6276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35940" y="1666240"/>
            <a:ext cx="7389495" cy="965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3800"/>
              </a:lnSpc>
            </a:pP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Classically 3 visible peaks (waves) and</a:t>
            </a:r>
            <a:r>
              <a:rPr dirty="0" sz="32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2  visible</a:t>
            </a:r>
            <a:r>
              <a:rPr dirty="0" sz="3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descents/troughs.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27782" y="3340912"/>
            <a:ext cx="3481704" cy="21602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576881" y="79267"/>
            <a:ext cx="567118" cy="5067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1188" y="349136"/>
            <a:ext cx="6787337" cy="8977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4713" y="394385"/>
            <a:ext cx="6700520" cy="73152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350770" algn="l"/>
                <a:tab pos="4857115" algn="l"/>
              </a:tabLst>
            </a:pPr>
            <a:r>
              <a:rPr dirty="0"/>
              <a:t>Ca</a:t>
            </a:r>
            <a:r>
              <a:rPr dirty="0" spc="-5"/>
              <a:t>u</a:t>
            </a:r>
            <a:r>
              <a:rPr dirty="0"/>
              <a:t>ses	</a:t>
            </a:r>
            <a:r>
              <a:rPr dirty="0" spc="-5"/>
              <a:t>o</a:t>
            </a:r>
            <a:r>
              <a:rPr dirty="0"/>
              <a:t>f</a:t>
            </a:r>
            <a:r>
              <a:rPr dirty="0" spc="-5"/>
              <a:t> </a:t>
            </a:r>
            <a:r>
              <a:rPr dirty="0"/>
              <a:t>t</a:t>
            </a:r>
            <a:r>
              <a:rPr dirty="0" spc="-5"/>
              <a:t>h</a:t>
            </a:r>
            <a:r>
              <a:rPr dirty="0"/>
              <a:t>ese	</a:t>
            </a:r>
            <a:r>
              <a:rPr dirty="0" spc="-5"/>
              <a:t>w</a:t>
            </a:r>
            <a:r>
              <a:rPr dirty="0"/>
              <a:t>aves</a:t>
            </a:r>
          </a:p>
        </p:txBody>
      </p:sp>
      <p:sp>
        <p:nvSpPr>
          <p:cNvPr id="4" name="object 4"/>
          <p:cNvSpPr/>
          <p:nvPr/>
        </p:nvSpPr>
        <p:spPr>
          <a:xfrm>
            <a:off x="507076" y="1604363"/>
            <a:ext cx="5378335" cy="6276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52054" y="2086493"/>
            <a:ext cx="7319352" cy="6276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52054" y="2572792"/>
            <a:ext cx="6912025" cy="6234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51807" y="3067394"/>
            <a:ext cx="120534" cy="6234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07076" y="3549536"/>
            <a:ext cx="7789024" cy="7148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32014" y="3836324"/>
            <a:ext cx="311726" cy="3075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07076" y="3549536"/>
            <a:ext cx="7789024" cy="7148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52054" y="4131421"/>
            <a:ext cx="7660182" cy="6276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52054" y="4630192"/>
            <a:ext cx="6733311" cy="62345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52054" y="5112326"/>
            <a:ext cx="5947752" cy="62345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52054" y="5594465"/>
            <a:ext cx="2211184" cy="6234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48640" y="1808479"/>
            <a:ext cx="243840" cy="2438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48640" y="3849115"/>
            <a:ext cx="243840" cy="2438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878839" y="1645920"/>
            <a:ext cx="7571105" cy="4484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820"/>
              </a:lnSpc>
            </a:pPr>
            <a:r>
              <a:rPr dirty="0" sz="3200" b="1">
                <a:solidFill>
                  <a:srgbClr val="FFFF00"/>
                </a:solidFill>
                <a:latin typeface="Arial"/>
                <a:cs typeface="Arial"/>
              </a:rPr>
              <a:t>‘a’ </a:t>
            </a:r>
            <a:r>
              <a:rPr dirty="0" sz="2800" b="1">
                <a:solidFill>
                  <a:srgbClr val="FFFB00"/>
                </a:solidFill>
                <a:latin typeface="Arial"/>
                <a:cs typeface="Arial"/>
              </a:rPr>
              <a:t>wave</a:t>
            </a:r>
            <a:r>
              <a:rPr dirty="0" sz="3200" b="1">
                <a:solidFill>
                  <a:srgbClr val="FFFF00"/>
                </a:solidFill>
                <a:latin typeface="Arial"/>
                <a:cs typeface="Arial"/>
              </a:rPr>
              <a:t>: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right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atrial</a:t>
            </a:r>
            <a:r>
              <a:rPr dirty="0" sz="3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systole.</a:t>
            </a:r>
            <a:endParaRPr sz="3200">
              <a:latin typeface="Arial"/>
              <a:cs typeface="Arial"/>
            </a:endParaRPr>
          </a:p>
          <a:p>
            <a:pPr marL="12700" marR="197485">
              <a:lnSpc>
                <a:spcPts val="3800"/>
              </a:lnSpc>
              <a:spcBef>
                <a:spcPts val="140"/>
              </a:spcBef>
            </a:pP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Right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atrial contraction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late diastole to 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propel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additional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blood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dirty="0" sz="32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ventricles.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900">
              <a:latin typeface="Times New Roman"/>
              <a:cs typeface="Times New Roman"/>
            </a:endParaRPr>
          </a:p>
          <a:p>
            <a:pPr marL="12700" marR="5080">
              <a:lnSpc>
                <a:spcPct val="99800"/>
              </a:lnSpc>
            </a:pPr>
            <a:r>
              <a:rPr dirty="0" sz="3200" b="1">
                <a:solidFill>
                  <a:srgbClr val="FFFF00"/>
                </a:solidFill>
                <a:latin typeface="Arial"/>
                <a:cs typeface="Arial"/>
              </a:rPr>
              <a:t>‘c’ </a:t>
            </a:r>
            <a:r>
              <a:rPr dirty="0" sz="2800" b="1">
                <a:solidFill>
                  <a:srgbClr val="FFFB00"/>
                </a:solidFill>
                <a:latin typeface="Arial"/>
                <a:cs typeface="Arial"/>
              </a:rPr>
              <a:t>wave</a:t>
            </a:r>
            <a:r>
              <a:rPr dirty="0" sz="3200" b="1">
                <a:solidFill>
                  <a:srgbClr val="FFFF00"/>
                </a:solidFill>
                <a:latin typeface="Arial"/>
                <a:cs typeface="Arial"/>
              </a:rPr>
              <a:t>: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transmitted manifestation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rise in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atrial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pressure produced by</a:t>
            </a:r>
            <a:r>
              <a:rPr dirty="0" sz="32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bulging  of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tricuspid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valve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into the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right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atrium 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during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isovolumentric ventricular  contraction.</a:t>
            </a:r>
            <a:endParaRPr sz="3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576881" y="79267"/>
            <a:ext cx="567118" cy="5067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7076" y="336661"/>
            <a:ext cx="5453151" cy="6276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2054" y="822961"/>
            <a:ext cx="6912025" cy="6234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52054" y="1305091"/>
            <a:ext cx="6492239" cy="6234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52054" y="1799705"/>
            <a:ext cx="6467297" cy="6234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52054" y="2281848"/>
            <a:ext cx="1487982" cy="6234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51807" y="2776446"/>
            <a:ext cx="120534" cy="6276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07076" y="3258592"/>
            <a:ext cx="7863840" cy="7148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32014" y="3545377"/>
            <a:ext cx="311726" cy="3117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07076" y="3258592"/>
            <a:ext cx="7863840" cy="7148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52054" y="3844634"/>
            <a:ext cx="6454825" cy="62345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51807" y="4326776"/>
            <a:ext cx="120534" cy="62345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07076" y="4821378"/>
            <a:ext cx="8042567" cy="71489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32014" y="5108166"/>
            <a:ext cx="311726" cy="3075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07076" y="4821378"/>
            <a:ext cx="8042567" cy="71489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52054" y="5407428"/>
            <a:ext cx="7153097" cy="62345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52054" y="5889568"/>
            <a:ext cx="2797225" cy="62345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10985" y="6384173"/>
            <a:ext cx="116378" cy="47382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48640" y="540943"/>
            <a:ext cx="243840" cy="24383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48640" y="3559467"/>
            <a:ext cx="243840" cy="24383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48640" y="5121567"/>
            <a:ext cx="243840" cy="24384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878839" y="378383"/>
            <a:ext cx="7626984" cy="6046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820"/>
              </a:lnSpc>
            </a:pPr>
            <a:r>
              <a:rPr dirty="0" sz="3200" b="1">
                <a:solidFill>
                  <a:srgbClr val="FFFF00"/>
                </a:solidFill>
                <a:latin typeface="Arial"/>
                <a:cs typeface="Arial"/>
              </a:rPr>
              <a:t>‘x’ </a:t>
            </a:r>
            <a:r>
              <a:rPr dirty="0" sz="2800" spc="-5" b="1">
                <a:solidFill>
                  <a:srgbClr val="FFFB00"/>
                </a:solidFill>
                <a:latin typeface="Arial"/>
                <a:cs typeface="Arial"/>
              </a:rPr>
              <a:t>descent</a:t>
            </a:r>
            <a:r>
              <a:rPr dirty="0" sz="3200" spc="-5" b="1">
                <a:solidFill>
                  <a:srgbClr val="FFFF00"/>
                </a:solidFill>
                <a:latin typeface="Arial"/>
                <a:cs typeface="Arial"/>
              </a:rPr>
              <a:t>: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atrial</a:t>
            </a:r>
            <a:r>
              <a:rPr dirty="0" sz="3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relaxation.</a:t>
            </a:r>
            <a:endParaRPr sz="3200">
              <a:latin typeface="Arial"/>
              <a:cs typeface="Arial"/>
            </a:endParaRPr>
          </a:p>
          <a:p>
            <a:pPr marL="12700" marR="805815">
              <a:lnSpc>
                <a:spcPts val="3800"/>
              </a:lnSpc>
              <a:spcBef>
                <a:spcPts val="140"/>
              </a:spcBef>
            </a:pP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Due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downward displacement of</a:t>
            </a:r>
            <a:r>
              <a:rPr dirty="0" sz="32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the  tricuspid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valve by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the contraction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 of</a:t>
            </a:r>
            <a:endParaRPr sz="3200">
              <a:latin typeface="Arial"/>
              <a:cs typeface="Arial"/>
            </a:endParaRPr>
          </a:p>
          <a:p>
            <a:pPr marL="12700" marR="1258570">
              <a:lnSpc>
                <a:spcPts val="3800"/>
              </a:lnSpc>
              <a:spcBef>
                <a:spcPts val="100"/>
              </a:spcBef>
            </a:pP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papillary muscles during</a:t>
            </a:r>
            <a:r>
              <a:rPr dirty="0" sz="32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ventricular  systole.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900">
              <a:latin typeface="Times New Roman"/>
              <a:cs typeface="Times New Roman"/>
            </a:endParaRPr>
          </a:p>
          <a:p>
            <a:pPr marL="12700" marR="185420">
              <a:lnSpc>
                <a:spcPct val="100000"/>
              </a:lnSpc>
            </a:pPr>
            <a:r>
              <a:rPr dirty="0" sz="3200" b="1">
                <a:solidFill>
                  <a:srgbClr val="FFFF00"/>
                </a:solidFill>
                <a:latin typeface="Arial"/>
                <a:cs typeface="Arial"/>
              </a:rPr>
              <a:t>‘v’ </a:t>
            </a:r>
            <a:r>
              <a:rPr dirty="0" sz="2800" b="1">
                <a:solidFill>
                  <a:srgbClr val="FFFB00"/>
                </a:solidFill>
                <a:latin typeface="Arial"/>
                <a:cs typeface="Arial"/>
              </a:rPr>
              <a:t>wave</a:t>
            </a:r>
            <a:r>
              <a:rPr dirty="0" sz="3200" b="1">
                <a:solidFill>
                  <a:srgbClr val="FFFF00"/>
                </a:solidFill>
                <a:latin typeface="Arial"/>
                <a:cs typeface="Arial"/>
              </a:rPr>
              <a:t>: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rise in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atrial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pressure by</a:t>
            </a:r>
            <a:r>
              <a:rPr dirty="0" sz="32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venous 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return before tricuspid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valve</a:t>
            </a:r>
            <a:r>
              <a:rPr dirty="0" sz="3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opens.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00">
              <a:latin typeface="Times New Roman"/>
              <a:cs typeface="Times New Roman"/>
            </a:endParaRPr>
          </a:p>
          <a:p>
            <a:pPr marL="12700" marR="5080">
              <a:lnSpc>
                <a:spcPct val="99400"/>
              </a:lnSpc>
            </a:pPr>
            <a:r>
              <a:rPr dirty="0" sz="3200" b="1">
                <a:solidFill>
                  <a:srgbClr val="FFFF00"/>
                </a:solidFill>
                <a:latin typeface="Arial"/>
                <a:cs typeface="Arial"/>
              </a:rPr>
              <a:t>‘y’ </a:t>
            </a:r>
            <a:r>
              <a:rPr dirty="0" sz="2800" spc="-5" b="1">
                <a:solidFill>
                  <a:srgbClr val="FFFB00"/>
                </a:solidFill>
                <a:latin typeface="Arial"/>
                <a:cs typeface="Arial"/>
              </a:rPr>
              <a:t>descent</a:t>
            </a:r>
            <a:r>
              <a:rPr dirty="0" sz="3200" spc="-5" b="1">
                <a:solidFill>
                  <a:srgbClr val="FFFF00"/>
                </a:solidFill>
                <a:latin typeface="Arial"/>
                <a:cs typeface="Arial"/>
              </a:rPr>
              <a:t>: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tricuspid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valve opens. Passive  rapid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ventricular filling,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decreasing right 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atrial</a:t>
            </a:r>
            <a:r>
              <a:rPr dirty="0" sz="32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pressure.</a:t>
            </a:r>
            <a:endParaRPr sz="3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576881" y="79267"/>
            <a:ext cx="567118" cy="50678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76881" y="79267"/>
            <a:ext cx="567118" cy="506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75651" y="188644"/>
            <a:ext cx="5937656" cy="65603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92577" y="62345"/>
            <a:ext cx="3221177" cy="8977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30467" y="106349"/>
            <a:ext cx="3108960" cy="73850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Objectives</a:t>
            </a:r>
          </a:p>
        </p:txBody>
      </p:sp>
      <p:sp>
        <p:nvSpPr>
          <p:cNvPr id="4" name="object 4"/>
          <p:cNvSpPr/>
          <p:nvPr/>
        </p:nvSpPr>
        <p:spPr>
          <a:xfrm>
            <a:off x="448886" y="1276009"/>
            <a:ext cx="4251960" cy="743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3825" y="1874514"/>
            <a:ext cx="4210392" cy="831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8886" y="1911927"/>
            <a:ext cx="8350135" cy="8312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93865" y="2635138"/>
            <a:ext cx="2610192" cy="7439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8886" y="3271056"/>
            <a:ext cx="5835535" cy="8312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8886" y="4006738"/>
            <a:ext cx="6953592" cy="8354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93865" y="4729939"/>
            <a:ext cx="2813862" cy="7439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74276" y="1492275"/>
            <a:ext cx="8275320" cy="389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 b="1" u="heavy">
                <a:solidFill>
                  <a:srgbClr val="FFFFFF"/>
                </a:solidFill>
                <a:latin typeface="Arial"/>
                <a:cs typeface="Arial"/>
              </a:rPr>
              <a:t>Identify and</a:t>
            </a:r>
            <a:r>
              <a:rPr dirty="0" sz="2800" spc="-30" b="1" u="heavy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 u="heavy">
                <a:solidFill>
                  <a:srgbClr val="FFFFFF"/>
                </a:solidFill>
                <a:latin typeface="Arial"/>
                <a:cs typeface="Arial"/>
              </a:rPr>
              <a:t>understand: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49600"/>
              </a:lnSpc>
              <a:spcBef>
                <a:spcPts val="645"/>
              </a:spcBef>
              <a:buSzPct val="89285"/>
              <a:buChar char="ü"/>
              <a:tabLst>
                <a:tab pos="355600" algn="l"/>
              </a:tabLst>
            </a:pP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events causing the different waves of the</a:t>
            </a:r>
            <a:r>
              <a:rPr dirty="0" sz="2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JVP  &amp; CAP</a:t>
            </a:r>
            <a:r>
              <a:rPr dirty="0" sz="2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tracings.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310"/>
              </a:spcBef>
              <a:buSzPct val="89285"/>
              <a:buChar char="ü"/>
              <a:tabLst>
                <a:tab pos="355600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Difference between JVP and</a:t>
            </a:r>
            <a:r>
              <a:rPr dirty="0" sz="2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CAP.</a:t>
            </a:r>
            <a:endParaRPr sz="2800">
              <a:latin typeface="Arial"/>
              <a:cs typeface="Arial"/>
            </a:endParaRPr>
          </a:p>
          <a:p>
            <a:pPr marL="355600" marR="1388745" indent="-342900">
              <a:lnSpc>
                <a:spcPct val="149600"/>
              </a:lnSpc>
              <a:spcBef>
                <a:spcPts val="770"/>
              </a:spcBef>
              <a:buSzPct val="89285"/>
              <a:buChar char="ü"/>
              <a:tabLst>
                <a:tab pos="355600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Correlation between JVP, CAP, ECG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Phoncardiogram.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576881" y="79267"/>
            <a:ext cx="567118" cy="5067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2712" y="399014"/>
            <a:ext cx="7365072" cy="785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4318" y="440105"/>
            <a:ext cx="7256780" cy="6477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982720" algn="l"/>
              </a:tabLst>
            </a:pPr>
            <a:r>
              <a:rPr dirty="0" sz="4200" spc="-5"/>
              <a:t>How</a:t>
            </a:r>
            <a:r>
              <a:rPr dirty="0" sz="4200" spc="5"/>
              <a:t> </a:t>
            </a:r>
            <a:r>
              <a:rPr dirty="0" sz="4200"/>
              <a:t>to</a:t>
            </a:r>
            <a:r>
              <a:rPr dirty="0" sz="4200" spc="5"/>
              <a:t> </a:t>
            </a:r>
            <a:r>
              <a:rPr dirty="0" sz="4200" spc="-5"/>
              <a:t>identify	</a:t>
            </a:r>
            <a:r>
              <a:rPr dirty="0" sz="4200"/>
              <a:t>JVP</a:t>
            </a:r>
            <a:r>
              <a:rPr dirty="0" sz="4200" spc="-80"/>
              <a:t> </a:t>
            </a:r>
            <a:r>
              <a:rPr dirty="0" sz="4200" spc="-5"/>
              <a:t>tracing?</a:t>
            </a:r>
            <a:endParaRPr sz="4200"/>
          </a:p>
        </p:txBody>
      </p:sp>
      <p:sp>
        <p:nvSpPr>
          <p:cNvPr id="4" name="object 4"/>
          <p:cNvSpPr/>
          <p:nvPr/>
        </p:nvSpPr>
        <p:spPr>
          <a:xfrm>
            <a:off x="162097" y="1608515"/>
            <a:ext cx="4056608" cy="4904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56457" y="1961804"/>
            <a:ext cx="3146361" cy="4904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68926" y="2331717"/>
            <a:ext cx="2207031" cy="4904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47897" y="2697477"/>
            <a:ext cx="108065" cy="4904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62097" y="3067401"/>
            <a:ext cx="4006735" cy="5527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68926" y="3499660"/>
            <a:ext cx="2015832" cy="4904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47897" y="3869576"/>
            <a:ext cx="108065" cy="4862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62097" y="4235331"/>
            <a:ext cx="4044137" cy="5527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47897" y="4667590"/>
            <a:ext cx="108065" cy="4904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62097" y="5037512"/>
            <a:ext cx="3828008" cy="5527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56457" y="5482243"/>
            <a:ext cx="3067392" cy="4904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47897" y="5848003"/>
            <a:ext cx="108065" cy="4904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36912" y="6650181"/>
            <a:ext cx="108065" cy="20781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86244" y="1649577"/>
            <a:ext cx="3998595" cy="42456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22300" marR="13970" indent="-609600">
              <a:lnSpc>
                <a:spcPct val="99000"/>
              </a:lnSpc>
              <a:buClr>
                <a:srgbClr val="FFFF00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First identify </a:t>
            </a: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v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wave,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you 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find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it between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two  descents </a:t>
            </a: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x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dirty="0" sz="2400">
                <a:solidFill>
                  <a:srgbClr val="FFFFCC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AutoNum type="arabicPeriod"/>
            </a:pPr>
            <a:endParaRPr sz="3150">
              <a:latin typeface="Times New Roman"/>
              <a:cs typeface="Times New Roman"/>
            </a:endParaRPr>
          </a:p>
          <a:p>
            <a:pPr marL="622300" marR="63500" indent="-609600">
              <a:lnSpc>
                <a:spcPts val="2820"/>
              </a:lnSpc>
              <a:buClr>
                <a:srgbClr val="FFFF00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a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c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wave</a:t>
            </a:r>
            <a:r>
              <a:rPr dirty="0" sz="24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precede  the </a:t>
            </a: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x</a:t>
            </a:r>
            <a:r>
              <a:rPr dirty="0" sz="2400" spc="-10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descent.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AutoNum type="arabicPeriod"/>
            </a:pPr>
            <a:endParaRPr sz="2950">
              <a:latin typeface="Times New Roman"/>
              <a:cs typeface="Times New Roman"/>
            </a:endParaRPr>
          </a:p>
          <a:p>
            <a:pPr marL="579755" indent="-56705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79755" algn="l"/>
                <a:tab pos="580390" algn="l"/>
              </a:tabLst>
            </a:pP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x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more prominent than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AutoNum type="arabicPeriod"/>
            </a:pPr>
            <a:endParaRPr sz="2900">
              <a:latin typeface="Times New Roman"/>
              <a:cs typeface="Times New Roman"/>
            </a:endParaRPr>
          </a:p>
          <a:p>
            <a:pPr marL="622300" marR="224790" indent="-609600">
              <a:lnSpc>
                <a:spcPct val="101499"/>
              </a:lnSpc>
              <a:buAutoNum type="arabicPeriod"/>
              <a:tabLst>
                <a:tab pos="579755" algn="l"/>
                <a:tab pos="580390" algn="l"/>
              </a:tabLst>
            </a:pP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x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v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24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BFBFBF"/>
                </a:solidFill>
                <a:latin typeface="Arial"/>
                <a:cs typeface="Arial"/>
              </a:rPr>
              <a:t>systolic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.  </a:t>
            </a: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y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a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24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B0F0"/>
                </a:solidFill>
                <a:latin typeface="Arial"/>
                <a:cs typeface="Arial"/>
              </a:rPr>
              <a:t>diastolic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445977" y="1799183"/>
            <a:ext cx="4626000" cy="343001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576881" y="79267"/>
            <a:ext cx="567118" cy="5067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6575" y="211976"/>
            <a:ext cx="3715791" cy="8977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09600">
              <a:lnSpc>
                <a:spcPct val="100000"/>
              </a:lnSpc>
            </a:pPr>
            <a:r>
              <a:rPr dirty="0" spc="-5"/>
              <a:t>Correlations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6244" y="1197521"/>
            <a:ext cx="1529715" cy="405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 spc="869">
                <a:solidFill>
                  <a:srgbClr val="FFFF00"/>
                </a:solidFill>
                <a:latin typeface="Arial"/>
                <a:cs typeface="Arial"/>
              </a:rPr>
              <a:t>q</a:t>
            </a:r>
            <a:r>
              <a:rPr dirty="0" sz="2600" spc="-26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B0F0"/>
                </a:solidFill>
                <a:latin typeface="Arial"/>
                <a:cs typeface="Arial"/>
              </a:rPr>
              <a:t>a </a:t>
            </a:r>
            <a:r>
              <a:rPr dirty="0" sz="2600">
                <a:solidFill>
                  <a:srgbClr val="00BEF3"/>
                </a:solidFill>
                <a:latin typeface="Arial"/>
                <a:cs typeface="Arial"/>
              </a:rPr>
              <a:t>wave: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6244" y="1716189"/>
            <a:ext cx="3983354" cy="3501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9100">
              <a:lnSpc>
                <a:spcPct val="100000"/>
              </a:lnSpc>
              <a:tabLst>
                <a:tab pos="784225" algn="l"/>
              </a:tabLst>
            </a:pPr>
            <a:r>
              <a:rPr dirty="0" sz="1600" spc="625">
                <a:solidFill>
                  <a:srgbClr val="FFFF00"/>
                </a:solidFill>
                <a:latin typeface="Arial"/>
                <a:cs typeface="Arial"/>
              </a:rPr>
              <a:t>v	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Follows </a:t>
            </a:r>
            <a:r>
              <a:rPr dirty="0" sz="1600" b="1">
                <a:solidFill>
                  <a:srgbClr val="FFFF00"/>
                </a:solidFill>
                <a:latin typeface="Arial"/>
                <a:cs typeface="Arial"/>
              </a:rPr>
              <a:t>P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wave of</a:t>
            </a:r>
            <a:r>
              <a:rPr dirty="0" sz="16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ECG.</a:t>
            </a:r>
            <a:endParaRPr sz="1600">
              <a:latin typeface="Arial"/>
              <a:cs typeface="Arial"/>
            </a:endParaRPr>
          </a:p>
          <a:p>
            <a:pPr marL="419100">
              <a:lnSpc>
                <a:spcPct val="100000"/>
              </a:lnSpc>
              <a:spcBef>
                <a:spcPts val="980"/>
              </a:spcBef>
              <a:tabLst>
                <a:tab pos="784225" algn="l"/>
              </a:tabLst>
            </a:pPr>
            <a:r>
              <a:rPr dirty="0" sz="1600" spc="625">
                <a:solidFill>
                  <a:srgbClr val="FFFF00"/>
                </a:solidFill>
                <a:latin typeface="Arial"/>
                <a:cs typeface="Arial"/>
              </a:rPr>
              <a:t>v	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Precedes upstroke of carotid</a:t>
            </a:r>
            <a:r>
              <a:rPr dirty="0" sz="16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pulse.</a:t>
            </a:r>
            <a:endParaRPr sz="1600">
              <a:latin typeface="Arial"/>
              <a:cs typeface="Arial"/>
            </a:endParaRPr>
          </a:p>
          <a:p>
            <a:pPr marL="419100">
              <a:lnSpc>
                <a:spcPct val="100000"/>
              </a:lnSpc>
              <a:spcBef>
                <a:spcPts val="980"/>
              </a:spcBef>
              <a:tabLst>
                <a:tab pos="784225" algn="l"/>
              </a:tabLst>
            </a:pPr>
            <a:r>
              <a:rPr dirty="0" sz="1600" spc="625">
                <a:solidFill>
                  <a:srgbClr val="FFFF00"/>
                </a:solidFill>
                <a:latin typeface="Arial"/>
                <a:cs typeface="Arial"/>
              </a:rPr>
              <a:t>v	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Just before</a:t>
            </a:r>
            <a:r>
              <a:rPr dirty="0" sz="16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B050"/>
                </a:solidFill>
                <a:latin typeface="Arial"/>
                <a:cs typeface="Arial"/>
              </a:rPr>
              <a:t>S1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600" spc="869">
                <a:solidFill>
                  <a:srgbClr val="FFFF00"/>
                </a:solidFill>
                <a:latin typeface="Arial"/>
                <a:cs typeface="Arial"/>
              </a:rPr>
              <a:t>q</a:t>
            </a:r>
            <a:r>
              <a:rPr dirty="0" sz="2600" spc="-254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B0F0"/>
                </a:solidFill>
                <a:latin typeface="Arial"/>
                <a:cs typeface="Arial"/>
              </a:rPr>
              <a:t>c </a:t>
            </a:r>
            <a:r>
              <a:rPr dirty="0" sz="2600">
                <a:solidFill>
                  <a:srgbClr val="00BEF3"/>
                </a:solidFill>
                <a:latin typeface="Arial"/>
                <a:cs typeface="Arial"/>
              </a:rPr>
              <a:t>wave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follows </a:t>
            </a:r>
            <a:r>
              <a:rPr dirty="0" sz="1700" b="1">
                <a:solidFill>
                  <a:srgbClr val="FFFF00"/>
                </a:solidFill>
                <a:latin typeface="Arial"/>
                <a:cs typeface="Arial"/>
              </a:rPr>
              <a:t>QRS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700" b="1">
                <a:solidFill>
                  <a:srgbClr val="00B050"/>
                </a:solidFill>
                <a:latin typeface="Arial"/>
                <a:cs typeface="Arial"/>
              </a:rPr>
              <a:t>S1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50">
              <a:latin typeface="Times New Roman"/>
              <a:cs typeface="Times New Roman"/>
            </a:endParaRPr>
          </a:p>
          <a:p>
            <a:pPr marL="368300" marR="126364" indent="-355600">
              <a:lnSpc>
                <a:spcPct val="124100"/>
              </a:lnSpc>
            </a:pPr>
            <a:r>
              <a:rPr dirty="0" sz="2600" spc="869">
                <a:solidFill>
                  <a:srgbClr val="FFFF00"/>
                </a:solidFill>
                <a:latin typeface="Arial"/>
                <a:cs typeface="Arial"/>
              </a:rPr>
              <a:t>q</a:t>
            </a:r>
            <a:r>
              <a:rPr dirty="0" sz="2600" spc="-25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B0F0"/>
                </a:solidFill>
                <a:latin typeface="Arial"/>
                <a:cs typeface="Arial"/>
              </a:rPr>
              <a:t>v </a:t>
            </a:r>
            <a:r>
              <a:rPr dirty="0" sz="2600">
                <a:solidFill>
                  <a:srgbClr val="00BEF3"/>
                </a:solidFill>
                <a:latin typeface="Arial"/>
                <a:cs typeface="Arial"/>
              </a:rPr>
              <a:t>wave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peaks after </a:t>
            </a:r>
            <a:r>
              <a:rPr dirty="0" sz="1700" b="1">
                <a:solidFill>
                  <a:srgbClr val="00B050"/>
                </a:solidFill>
                <a:latin typeface="Arial"/>
                <a:cs typeface="Arial"/>
              </a:rPr>
              <a:t>S2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which is  synchronous with dicrotic notch</a:t>
            </a:r>
            <a:r>
              <a:rPr dirty="0" sz="17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(late  systole).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48059" y="1556788"/>
            <a:ext cx="3758882" cy="45783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576881" y="79267"/>
            <a:ext cx="567118" cy="5067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5C7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9591" y="476676"/>
            <a:ext cx="7351712" cy="5624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5C7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3400" y="457200"/>
            <a:ext cx="8153400" cy="594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28637" y="452437"/>
            <a:ext cx="8162925" cy="5953125"/>
          </a:xfrm>
          <a:custGeom>
            <a:avLst/>
            <a:gdLst/>
            <a:ahLst/>
            <a:cxnLst/>
            <a:rect l="l" t="t" r="r" b="b"/>
            <a:pathLst>
              <a:path w="8162925" h="5953125">
                <a:moveTo>
                  <a:pt x="0" y="0"/>
                </a:moveTo>
                <a:lnTo>
                  <a:pt x="8162914" y="0"/>
                </a:lnTo>
                <a:lnTo>
                  <a:pt x="8162914" y="5953115"/>
                </a:lnTo>
                <a:lnTo>
                  <a:pt x="0" y="595311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D5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7447" y="83122"/>
            <a:ext cx="6446520" cy="8977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11297" y="126695"/>
            <a:ext cx="6326505" cy="73152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Clinical</a:t>
            </a:r>
            <a:r>
              <a:rPr dirty="0" spc="-50"/>
              <a:t> </a:t>
            </a:r>
            <a:r>
              <a:rPr dirty="0" spc="-5"/>
              <a:t>abnormalities</a:t>
            </a:r>
          </a:p>
        </p:txBody>
      </p:sp>
      <p:sp>
        <p:nvSpPr>
          <p:cNvPr id="4" name="object 4"/>
          <p:cNvSpPr/>
          <p:nvPr/>
        </p:nvSpPr>
        <p:spPr>
          <a:xfrm>
            <a:off x="519545" y="989215"/>
            <a:ext cx="2173782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80902" y="1533696"/>
            <a:ext cx="7714208" cy="6317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55222" y="2040773"/>
            <a:ext cx="7668488" cy="4904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55222" y="2410685"/>
            <a:ext cx="4301832" cy="4904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80902" y="2780611"/>
            <a:ext cx="4031665" cy="6276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80902" y="3287680"/>
            <a:ext cx="7319352" cy="6317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76745" y="3794756"/>
            <a:ext cx="6205448" cy="5527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19545" y="4239491"/>
            <a:ext cx="7369238" cy="7897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19545" y="4900352"/>
            <a:ext cx="7369238" cy="7897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46284" y="1026452"/>
            <a:ext cx="2120265" cy="548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1105">
                <a:solidFill>
                  <a:srgbClr val="FFCC66"/>
                </a:solidFill>
                <a:latin typeface="Arial"/>
                <a:cs typeface="Arial"/>
              </a:rPr>
              <a:t>q</a:t>
            </a:r>
            <a:r>
              <a:rPr dirty="0" sz="3200" spc="-7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00B0F0"/>
                </a:solidFill>
                <a:latin typeface="Arial"/>
                <a:cs typeface="Arial"/>
              </a:rPr>
              <a:t>a </a:t>
            </a:r>
            <a:r>
              <a:rPr dirty="0" sz="3600" spc="-5">
                <a:solidFill>
                  <a:srgbClr val="00BEF3"/>
                </a:solidFill>
                <a:latin typeface="Arial"/>
                <a:cs typeface="Arial"/>
              </a:rPr>
              <a:t>wave</a:t>
            </a:r>
            <a:r>
              <a:rPr dirty="0" sz="3600" spc="-5" b="1">
                <a:solidFill>
                  <a:srgbClr val="FFCC66"/>
                </a:solidFill>
                <a:latin typeface="Arial"/>
                <a:cs typeface="Arial"/>
              </a:rPr>
              <a:t>:</a:t>
            </a:r>
            <a:endParaRPr sz="36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21410" indent="-384175">
              <a:lnSpc>
                <a:spcPts val="3345"/>
              </a:lnSpc>
              <a:buFont typeface="Arial"/>
              <a:buChar char="•"/>
              <a:tabLst>
                <a:tab pos="1122045" algn="l"/>
                <a:tab pos="1122680" algn="l"/>
              </a:tabLst>
            </a:pPr>
            <a:r>
              <a:rPr dirty="0" sz="2800" spc="-5" b="1">
                <a:solidFill>
                  <a:srgbClr val="FFFF66"/>
                </a:solidFill>
                <a:latin typeface="Arial"/>
                <a:cs typeface="Arial"/>
              </a:rPr>
              <a:t>Prominent: </a:t>
            </a:r>
            <a:r>
              <a:rPr dirty="0"/>
              <a:t>Right heart failure, pulmonary</a:t>
            </a:r>
            <a:r>
              <a:rPr dirty="0" spc="-75"/>
              <a:t> </a:t>
            </a:r>
            <a:r>
              <a:rPr dirty="0"/>
              <a:t>stenosis,</a:t>
            </a:r>
            <a:endParaRPr sz="2800">
              <a:latin typeface="Arial"/>
              <a:cs typeface="Arial"/>
            </a:endParaRPr>
          </a:p>
          <a:p>
            <a:pPr marL="4015740" marR="5080">
              <a:lnSpc>
                <a:spcPts val="2900"/>
              </a:lnSpc>
              <a:spcBef>
                <a:spcPts val="60"/>
              </a:spcBef>
            </a:pPr>
            <a:r>
              <a:rPr dirty="0"/>
              <a:t>pulmonary hypertension,</a:t>
            </a:r>
            <a:r>
              <a:rPr dirty="0" spc="-105"/>
              <a:t> </a:t>
            </a:r>
            <a:r>
              <a:rPr dirty="0"/>
              <a:t>tricuspid  stenosis.</a:t>
            </a:r>
          </a:p>
          <a:p>
            <a:pPr marL="1121410" indent="-384175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1122045" algn="l"/>
                <a:tab pos="1122680" algn="l"/>
              </a:tabLst>
            </a:pPr>
            <a:r>
              <a:rPr dirty="0" sz="2800" spc="-5" b="1">
                <a:solidFill>
                  <a:srgbClr val="FFFF66"/>
                </a:solidFill>
                <a:latin typeface="Arial"/>
                <a:cs typeface="Arial"/>
              </a:rPr>
              <a:t>Absent: </a:t>
            </a:r>
            <a:r>
              <a:rPr dirty="0"/>
              <a:t>Atrial</a:t>
            </a:r>
            <a:r>
              <a:rPr dirty="0" spc="-75"/>
              <a:t> </a:t>
            </a:r>
            <a:r>
              <a:rPr dirty="0"/>
              <a:t>fibrillation.</a:t>
            </a:r>
            <a:endParaRPr sz="2800">
              <a:latin typeface="Arial"/>
              <a:cs typeface="Arial"/>
            </a:endParaRPr>
          </a:p>
          <a:p>
            <a:pPr marL="1121410" indent="-384175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1122045" algn="l"/>
                <a:tab pos="1122680" algn="l"/>
              </a:tabLst>
            </a:pPr>
            <a:r>
              <a:rPr dirty="0" sz="2800" spc="-5" b="1">
                <a:solidFill>
                  <a:srgbClr val="FFFF66"/>
                </a:solidFill>
                <a:latin typeface="Arial"/>
                <a:cs typeface="Arial"/>
              </a:rPr>
              <a:t>Cannon </a:t>
            </a:r>
            <a:r>
              <a:rPr dirty="0" sz="2800" b="1">
                <a:solidFill>
                  <a:srgbClr val="FFFF66"/>
                </a:solidFill>
                <a:latin typeface="Arial"/>
                <a:cs typeface="Arial"/>
              </a:rPr>
              <a:t>wave: </a:t>
            </a:r>
            <a:r>
              <a:rPr dirty="0"/>
              <a:t>Complete AV block, atrial</a:t>
            </a:r>
            <a:r>
              <a:rPr dirty="0" spc="-105"/>
              <a:t> </a:t>
            </a:r>
            <a:r>
              <a:rPr dirty="0"/>
              <a:t>flutter,</a:t>
            </a:r>
            <a:endParaRPr sz="2800">
              <a:latin typeface="Arial"/>
              <a:cs typeface="Arial"/>
            </a:endParaRPr>
          </a:p>
          <a:p>
            <a:pPr marL="3700779">
              <a:lnSpc>
                <a:spcPct val="100000"/>
              </a:lnSpc>
              <a:spcBef>
                <a:spcPts val="540"/>
              </a:spcBef>
            </a:pPr>
            <a:r>
              <a:rPr dirty="0"/>
              <a:t>ventricular</a:t>
            </a:r>
            <a:r>
              <a:rPr dirty="0" spc="-100"/>
              <a:t> </a:t>
            </a:r>
            <a:r>
              <a:rPr dirty="0"/>
              <a:t>tachycardia.</a:t>
            </a:r>
          </a:p>
          <a:p>
            <a:pPr marL="280035">
              <a:lnSpc>
                <a:spcPct val="100000"/>
              </a:lnSpc>
              <a:spcBef>
                <a:spcPts val="905"/>
              </a:spcBef>
            </a:pPr>
            <a:r>
              <a:rPr dirty="0" sz="3200" spc="550">
                <a:solidFill>
                  <a:srgbClr val="FFCC66"/>
                </a:solidFill>
              </a:rPr>
              <a:t>q</a:t>
            </a:r>
            <a:r>
              <a:rPr dirty="0" sz="3600" spc="550" b="1">
                <a:solidFill>
                  <a:srgbClr val="00B0F0"/>
                </a:solidFill>
                <a:latin typeface="Arial"/>
                <a:cs typeface="Arial"/>
              </a:rPr>
              <a:t>c </a:t>
            </a:r>
            <a:r>
              <a:rPr dirty="0" sz="3600" spc="-5">
                <a:solidFill>
                  <a:srgbClr val="00BEF3"/>
                </a:solidFill>
              </a:rPr>
              <a:t>wave</a:t>
            </a:r>
            <a:r>
              <a:rPr dirty="0" sz="3600" spc="-5" b="1">
                <a:solidFill>
                  <a:srgbClr val="FFCC66"/>
                </a:solidFill>
                <a:latin typeface="Arial"/>
                <a:cs typeface="Arial"/>
              </a:rPr>
              <a:t>:</a:t>
            </a:r>
            <a:r>
              <a:rPr dirty="0" sz="3600" spc="-630" b="1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dirty="0" sz="2600"/>
              <a:t>Prominent in tricuspid regurgitation.</a:t>
            </a:r>
            <a:endParaRPr sz="2600">
              <a:latin typeface="Arial"/>
              <a:cs typeface="Arial"/>
            </a:endParaRPr>
          </a:p>
          <a:p>
            <a:pPr marL="280035">
              <a:lnSpc>
                <a:spcPct val="100000"/>
              </a:lnSpc>
              <a:spcBef>
                <a:spcPts val="880"/>
              </a:spcBef>
            </a:pPr>
            <a:r>
              <a:rPr dirty="0" sz="3200" spc="550">
                <a:solidFill>
                  <a:srgbClr val="FFCC66"/>
                </a:solidFill>
              </a:rPr>
              <a:t>q</a:t>
            </a:r>
            <a:r>
              <a:rPr dirty="0" sz="3600" spc="550" b="1">
                <a:solidFill>
                  <a:srgbClr val="00B0F0"/>
                </a:solidFill>
                <a:latin typeface="Arial"/>
                <a:cs typeface="Arial"/>
              </a:rPr>
              <a:t>v </a:t>
            </a:r>
            <a:r>
              <a:rPr dirty="0" sz="3600" spc="-5">
                <a:solidFill>
                  <a:srgbClr val="00BEF3"/>
                </a:solidFill>
              </a:rPr>
              <a:t>wave</a:t>
            </a:r>
            <a:r>
              <a:rPr dirty="0" sz="3600" spc="-5" b="1">
                <a:solidFill>
                  <a:srgbClr val="FFCC66"/>
                </a:solidFill>
                <a:latin typeface="Arial"/>
                <a:cs typeface="Arial"/>
              </a:rPr>
              <a:t>:</a:t>
            </a:r>
            <a:r>
              <a:rPr dirty="0" sz="3600" spc="-630" b="1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dirty="0" sz="2600"/>
              <a:t>Prominent in tricuspid regurgitation.</a:t>
            </a:r>
            <a:endParaRPr sz="2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576881" y="79267"/>
            <a:ext cx="567118" cy="5067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95500" y="0"/>
            <a:ext cx="4928831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8804" y="2732938"/>
            <a:ext cx="3411220" cy="76835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0">
                <a:solidFill>
                  <a:srgbClr val="FF66FF"/>
                </a:solidFill>
              </a:rPr>
              <a:t>Thank</a:t>
            </a:r>
            <a:r>
              <a:rPr dirty="0" sz="5000" spc="-110">
                <a:solidFill>
                  <a:srgbClr val="FF66FF"/>
                </a:solidFill>
              </a:rPr>
              <a:t> </a:t>
            </a:r>
            <a:r>
              <a:rPr dirty="0" sz="5000" spc="-5">
                <a:solidFill>
                  <a:srgbClr val="FF66FF"/>
                </a:solidFill>
              </a:rPr>
              <a:t>you!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7076" y="411481"/>
            <a:ext cx="7547952" cy="6234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2054" y="893624"/>
            <a:ext cx="5349239" cy="6234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51807" y="1375754"/>
            <a:ext cx="120534" cy="6234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7076" y="1870368"/>
            <a:ext cx="6799808" cy="7148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2014" y="2157155"/>
            <a:ext cx="311726" cy="3075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07076" y="1870368"/>
            <a:ext cx="6799808" cy="7148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52054" y="2456409"/>
            <a:ext cx="7344295" cy="6234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52054" y="2938552"/>
            <a:ext cx="2439784" cy="62345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51807" y="3433154"/>
            <a:ext cx="120534" cy="62345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07076" y="3915297"/>
            <a:ext cx="7942808" cy="7148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32014" y="4202084"/>
            <a:ext cx="311726" cy="3075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07076" y="3915297"/>
            <a:ext cx="7942808" cy="71489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52054" y="4501338"/>
            <a:ext cx="7140625" cy="62345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52054" y="4983479"/>
            <a:ext cx="4447311" cy="62345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48640" y="612940"/>
            <a:ext cx="243840" cy="2438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48640" y="2170976"/>
            <a:ext cx="243840" cy="24383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48640" y="4215676"/>
            <a:ext cx="243840" cy="24383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878839" y="450380"/>
            <a:ext cx="7526020" cy="5068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820"/>
              </a:lnSpc>
            </a:pP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3200" spc="-5" b="1">
                <a:solidFill>
                  <a:srgbClr val="FFFF00"/>
                </a:solidFill>
                <a:latin typeface="Arial"/>
                <a:cs typeface="Arial"/>
              </a:rPr>
              <a:t>carotid pulse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tells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about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3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FFFF00"/>
                </a:solidFill>
                <a:latin typeface="Arial"/>
                <a:cs typeface="Arial"/>
              </a:rPr>
              <a:t>aorta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820"/>
              </a:lnSpc>
            </a:pP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3200" spc="-5" b="1">
                <a:solidFill>
                  <a:srgbClr val="FFFF00"/>
                </a:solidFill>
                <a:latin typeface="Arial"/>
                <a:cs typeface="Arial"/>
              </a:rPr>
              <a:t>left ventricular</a:t>
            </a:r>
            <a:r>
              <a:rPr dirty="0" sz="3200" spc="-1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function.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00">
              <a:latin typeface="Times New Roman"/>
              <a:cs typeface="Times New Roman"/>
            </a:endParaRPr>
          </a:p>
          <a:p>
            <a:pPr marL="12700" marR="276860">
              <a:lnSpc>
                <a:spcPct val="99400"/>
              </a:lnSpc>
            </a:pPr>
            <a:r>
              <a:rPr dirty="0" sz="3200" b="1">
                <a:solidFill>
                  <a:srgbClr val="FFFF00"/>
                </a:solidFill>
                <a:latin typeface="Arial"/>
                <a:cs typeface="Arial"/>
              </a:rPr>
              <a:t>JVP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provides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information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regarding  hemodynamic changes in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3200" spc="-5" b="1">
                <a:solidFill>
                  <a:srgbClr val="FFFF00"/>
                </a:solidFill>
                <a:latin typeface="Arial"/>
                <a:cs typeface="Arial"/>
              </a:rPr>
              <a:t>right</a:t>
            </a:r>
            <a:r>
              <a:rPr dirty="0" sz="3200" spc="-8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FFFF00"/>
                </a:solidFill>
                <a:latin typeface="Arial"/>
                <a:cs typeface="Arial"/>
              </a:rPr>
              <a:t>side  of the</a:t>
            </a:r>
            <a:r>
              <a:rPr dirty="0" sz="3200" spc="-6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FFFF00"/>
                </a:solidFill>
                <a:latin typeface="Arial"/>
                <a:cs typeface="Arial"/>
              </a:rPr>
              <a:t>heart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00">
              <a:latin typeface="Times New Roman"/>
              <a:cs typeface="Times New Roman"/>
            </a:endParaRPr>
          </a:p>
          <a:p>
            <a:pPr marL="12700" marR="5080">
              <a:lnSpc>
                <a:spcPct val="99400"/>
              </a:lnSpc>
            </a:pP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Evaluation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of pulse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waveform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helps in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diagnosis of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certain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cardiac diseases &amp;  assessing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dirty="0" sz="3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severity.</a:t>
            </a:r>
            <a:endParaRPr sz="3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576881" y="79267"/>
            <a:ext cx="567118" cy="50678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6288" y="91446"/>
            <a:ext cx="6055817" cy="785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72836" y="727360"/>
            <a:ext cx="7302728" cy="785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95001" y="1359134"/>
            <a:ext cx="1787232" cy="785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11310" y="156794"/>
            <a:ext cx="7198995" cy="1892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622935">
              <a:lnSpc>
                <a:spcPts val="5000"/>
              </a:lnSpc>
              <a:tabLst>
                <a:tab pos="4310380" algn="l"/>
              </a:tabLst>
            </a:pPr>
            <a:r>
              <a:rPr dirty="0" sz="4200" spc="-5" b="1">
                <a:solidFill>
                  <a:srgbClr val="FFFF00"/>
                </a:solidFill>
                <a:latin typeface="Arial"/>
                <a:cs typeface="Arial"/>
              </a:rPr>
              <a:t>Distinguishing features  between</a:t>
            </a:r>
            <a:r>
              <a:rPr dirty="0" sz="4200" spc="1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200" spc="-5" b="1">
                <a:solidFill>
                  <a:srgbClr val="FFFF00"/>
                </a:solidFill>
                <a:latin typeface="Arial"/>
                <a:cs typeface="Arial"/>
              </a:rPr>
              <a:t>venous	and</a:t>
            </a:r>
            <a:r>
              <a:rPr dirty="0" sz="4200" spc="-6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200" spc="-5" b="1">
                <a:solidFill>
                  <a:srgbClr val="FFFF00"/>
                </a:solidFill>
                <a:latin typeface="Arial"/>
                <a:cs typeface="Arial"/>
              </a:rPr>
              <a:t>arterial</a:t>
            </a:r>
            <a:endParaRPr sz="4200">
              <a:latin typeface="Arial"/>
              <a:cs typeface="Arial"/>
            </a:endParaRPr>
          </a:p>
          <a:p>
            <a:pPr algn="ctr" marL="147955">
              <a:lnSpc>
                <a:spcPts val="4840"/>
              </a:lnSpc>
            </a:pPr>
            <a:r>
              <a:rPr dirty="0" sz="4200" spc="-5" b="1">
                <a:solidFill>
                  <a:srgbClr val="FFFF00"/>
                </a:solidFill>
                <a:latin typeface="Arial"/>
                <a:cs typeface="Arial"/>
              </a:rPr>
              <a:t>pulses</a:t>
            </a:r>
            <a:endParaRPr sz="42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00350" y="2630563"/>
          <a:ext cx="8454390" cy="3397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7642"/>
                <a:gridCol w="4217642"/>
              </a:tblGrid>
              <a:tr h="557609"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2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JVP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180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2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CAP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180FF"/>
                    </a:solidFill>
                  </a:tcPr>
                </a:tc>
              </a:tr>
              <a:tr h="565351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2100" spc="-1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Visible </a:t>
                      </a:r>
                      <a:r>
                        <a:rPr dirty="0" sz="210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but </a:t>
                      </a:r>
                      <a:r>
                        <a:rPr dirty="0" sz="2100" b="1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2100" spc="-65" b="1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00" spc="-5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palpable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DFF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210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Palpable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DFF"/>
                    </a:solidFill>
                  </a:tcPr>
                </a:tc>
              </a:tr>
              <a:tr h="56536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210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Obliterated by</a:t>
                      </a:r>
                      <a:r>
                        <a:rPr dirty="0" sz="2100" spc="-10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0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pressure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F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2100" b="1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210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obliterated by</a:t>
                      </a:r>
                      <a:r>
                        <a:rPr dirty="0" sz="2100" spc="-105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0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pressure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F"/>
                    </a:solidFill>
                  </a:tcPr>
                </a:tc>
              </a:tr>
              <a:tr h="56535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2100" b="1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2 </a:t>
                      </a:r>
                      <a:r>
                        <a:rPr dirty="0" sz="210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pulsations per</a:t>
                      </a:r>
                      <a:r>
                        <a:rPr dirty="0" sz="2100" spc="-10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0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systole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DFF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2100" b="1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1 </a:t>
                      </a:r>
                      <a:r>
                        <a:rPr dirty="0" sz="210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pulsation per</a:t>
                      </a:r>
                      <a:r>
                        <a:rPr dirty="0" sz="2100" spc="-10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0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systole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DFF"/>
                    </a:solidFill>
                  </a:tcPr>
                </a:tc>
              </a:tr>
              <a:tr h="56535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210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Decreases with</a:t>
                      </a:r>
                      <a:r>
                        <a:rPr dirty="0" sz="2100" spc="-10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0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inspiration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F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210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2100" spc="-1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effect </a:t>
                      </a:r>
                      <a:r>
                        <a:rPr dirty="0" sz="210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2100" spc="-8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0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respiration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F"/>
                    </a:solidFill>
                  </a:tcPr>
                </a:tc>
              </a:tr>
              <a:tr h="56535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210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Enhanced by</a:t>
                      </a:r>
                      <a:r>
                        <a:rPr dirty="0" sz="2100" spc="-10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0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H-J-Reflex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DFF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210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2100" spc="-1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effect </a:t>
                      </a:r>
                      <a:r>
                        <a:rPr dirty="0" sz="210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of abdominal</a:t>
                      </a:r>
                      <a:r>
                        <a:rPr dirty="0" sz="2100" spc="-8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0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pressure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DFF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8576881" y="79267"/>
            <a:ext cx="567118" cy="5067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3414" y="1346666"/>
            <a:ext cx="8503920" cy="644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60862" y="1878669"/>
            <a:ext cx="5478081" cy="644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3414" y="2427320"/>
            <a:ext cx="8188032" cy="7065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60862" y="3034140"/>
            <a:ext cx="1845424" cy="6442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10737" y="3582779"/>
            <a:ext cx="3537064" cy="7065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10737" y="4189610"/>
            <a:ext cx="8171408" cy="7065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67937" y="4800596"/>
            <a:ext cx="7498080" cy="6442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67937" y="5349240"/>
            <a:ext cx="7094905" cy="6400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67937" y="5881254"/>
            <a:ext cx="818803" cy="6400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30259" y="1359707"/>
            <a:ext cx="8509000" cy="5077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68300" marR="86360" indent="-355600">
              <a:lnSpc>
                <a:spcPct val="166700"/>
              </a:lnSpc>
              <a:tabLst>
                <a:tab pos="377825" algn="l"/>
              </a:tabLst>
            </a:pPr>
            <a:r>
              <a:rPr dirty="0" sz="2100" spc="700">
                <a:solidFill>
                  <a:srgbClr val="FFFF00"/>
                </a:solidFill>
                <a:latin typeface="Arial"/>
                <a:cs typeface="Arial"/>
              </a:rPr>
              <a:t>q		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The carotid pulse can be taken on the right side of the neck</a:t>
            </a:r>
            <a:r>
              <a:rPr dirty="0" sz="21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the  carotid artery in order to determine heart</a:t>
            </a:r>
            <a:r>
              <a:rPr dirty="0" sz="21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rate.</a:t>
            </a:r>
            <a:endParaRPr sz="2100">
              <a:latin typeface="Arial"/>
              <a:cs typeface="Arial"/>
            </a:endParaRPr>
          </a:p>
          <a:p>
            <a:pPr marL="368300" marR="398780" indent="-355600">
              <a:lnSpc>
                <a:spcPct val="170500"/>
              </a:lnSpc>
              <a:spcBef>
                <a:spcPts val="505"/>
              </a:spcBef>
              <a:tabLst>
                <a:tab pos="377825" algn="l"/>
              </a:tabLst>
            </a:pPr>
            <a:r>
              <a:rPr dirty="0" sz="2100" spc="700">
                <a:solidFill>
                  <a:srgbClr val="FFFF00"/>
                </a:solidFill>
                <a:latin typeface="Arial"/>
                <a:cs typeface="Arial"/>
              </a:rPr>
              <a:t>q		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When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blood is forced into the aorta during ventricular</a:t>
            </a:r>
            <a:r>
              <a:rPr dirty="0" sz="21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systole,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two  things</a:t>
            </a:r>
            <a:r>
              <a:rPr dirty="0" sz="21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happen: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Times New Roman"/>
              <a:cs typeface="Times New Roman"/>
            </a:endParaRPr>
          </a:p>
          <a:p>
            <a:pPr marL="876300" indent="-457200">
              <a:lnSpc>
                <a:spcPct val="100000"/>
              </a:lnSpc>
              <a:buClr>
                <a:srgbClr val="FFFF00"/>
              </a:buClr>
              <a:buAutoNum type="arabicPeriod"/>
              <a:tabLst>
                <a:tab pos="875665" algn="l"/>
                <a:tab pos="876300" algn="l"/>
              </a:tabLst>
            </a:pP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Blood is moved</a:t>
            </a:r>
            <a:r>
              <a:rPr dirty="0" sz="21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forwards.</a:t>
            </a:r>
            <a:endParaRPr sz="2100">
              <a:latin typeface="Arial"/>
              <a:cs typeface="Arial"/>
            </a:endParaRPr>
          </a:p>
          <a:p>
            <a:pPr marL="876300" marR="5080" indent="-457200">
              <a:lnSpc>
                <a:spcPct val="169300"/>
              </a:lnSpc>
              <a:spcBef>
                <a:spcPts val="530"/>
              </a:spcBef>
              <a:buClr>
                <a:srgbClr val="FFFF00"/>
              </a:buClr>
              <a:buAutoNum type="arabicPeriod"/>
              <a:tabLst>
                <a:tab pos="875665" algn="l"/>
                <a:tab pos="876300" algn="l"/>
              </a:tabLst>
            </a:pP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 pressure wave is set up which travels along the wall of</a:t>
            </a:r>
            <a:r>
              <a:rPr dirty="0" sz="2100" spc="-22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arteries  (faster than the flow of blood), expanding the arterial walls as it  travels. The expansion of the arterial wall is palpable as the  pulse.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67629" y="183578"/>
            <a:ext cx="7106920" cy="73850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Carotid arterial</a:t>
            </a:r>
            <a:r>
              <a:rPr dirty="0" spc="-15"/>
              <a:t> </a:t>
            </a:r>
            <a:r>
              <a:rPr dirty="0" spc="-5"/>
              <a:t>pressure</a:t>
            </a:r>
          </a:p>
        </p:txBody>
      </p:sp>
      <p:sp>
        <p:nvSpPr>
          <p:cNvPr id="13" name="object 13"/>
          <p:cNvSpPr/>
          <p:nvPr/>
        </p:nvSpPr>
        <p:spPr>
          <a:xfrm>
            <a:off x="8576881" y="79267"/>
            <a:ext cx="567118" cy="5067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192" y="1205341"/>
            <a:ext cx="103909" cy="353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8847" y="1446419"/>
            <a:ext cx="4069079" cy="5902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39832" y="1916089"/>
            <a:ext cx="3852951" cy="515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39832" y="2298473"/>
            <a:ext cx="2493822" cy="5153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02177" y="2576944"/>
            <a:ext cx="99752" cy="45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8847" y="2946861"/>
            <a:ext cx="4617720" cy="5902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39832" y="3416530"/>
            <a:ext cx="3499662" cy="5153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39832" y="3794762"/>
            <a:ext cx="3753192" cy="5153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39832" y="4177146"/>
            <a:ext cx="1542008" cy="5153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27116" y="4559530"/>
            <a:ext cx="108065" cy="5153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8847" y="4937762"/>
            <a:ext cx="4172991" cy="6068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39832" y="5419897"/>
            <a:ext cx="3586937" cy="5153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39832" y="5814752"/>
            <a:ext cx="3246119" cy="5153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35676" y="6192982"/>
            <a:ext cx="1550327" cy="57357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53000" y="1577515"/>
            <a:ext cx="4549140" cy="5111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22300" marR="161925" indent="-609600">
              <a:lnSpc>
                <a:spcPct val="89700"/>
              </a:lnSpc>
              <a:buClr>
                <a:srgbClr val="FFFF66"/>
              </a:buClr>
              <a:buSzPct val="89285"/>
              <a:buAutoNum type="arabicPeriod"/>
              <a:tabLst>
                <a:tab pos="621665" algn="l"/>
                <a:tab pos="622300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Subject supine at 30°  head slightly bent to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the  examined</a:t>
            </a:r>
            <a:r>
              <a:rPr dirty="0" sz="2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side.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FF66"/>
              </a:buClr>
              <a:buFont typeface="Arial"/>
              <a:buAutoNum type="arabicPeriod"/>
            </a:pPr>
            <a:endParaRPr sz="2400">
              <a:latin typeface="Times New Roman"/>
              <a:cs typeface="Times New Roman"/>
            </a:endParaRPr>
          </a:p>
          <a:p>
            <a:pPr marL="622300" marR="5080" indent="-609600">
              <a:lnSpc>
                <a:spcPct val="89600"/>
              </a:lnSpc>
              <a:buClr>
                <a:srgbClr val="FFFF66"/>
              </a:buClr>
              <a:buSzPct val="89285"/>
              <a:buAutoNum type="arabicPeriod"/>
              <a:tabLst>
                <a:tab pos="621665" algn="l"/>
                <a:tab pos="622300" algn="l"/>
              </a:tabLst>
            </a:pP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Feel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CAP on medial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side  of SCM alongside the  lateral border of thyroid  cartilage.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FF66"/>
              </a:buClr>
              <a:buFont typeface="Arial"/>
              <a:buAutoNum type="arabicPeriod"/>
            </a:pPr>
            <a:endParaRPr sz="3250">
              <a:latin typeface="Times New Roman"/>
              <a:cs typeface="Times New Roman"/>
            </a:endParaRPr>
          </a:p>
          <a:p>
            <a:pPr marL="622300" marR="439420" indent="-609600">
              <a:lnSpc>
                <a:spcPct val="90200"/>
              </a:lnSpc>
              <a:buClr>
                <a:srgbClr val="FFFF66"/>
              </a:buClr>
              <a:buSzPct val="89285"/>
              <a:buAutoNum type="arabicPeriod"/>
              <a:tabLst>
                <a:tab pos="621665" algn="l"/>
                <a:tab pos="622300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Apply transducer over  CAP using soft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rubber  band &amp; connect it to 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recorder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371877" y="62331"/>
            <a:ext cx="4666615" cy="73850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How </a:t>
            </a:r>
            <a:r>
              <a:rPr dirty="0"/>
              <a:t>to</a:t>
            </a:r>
            <a:r>
              <a:rPr dirty="0" spc="-70"/>
              <a:t> </a:t>
            </a:r>
            <a:r>
              <a:rPr dirty="0" spc="-5"/>
              <a:t>examine</a:t>
            </a:r>
          </a:p>
        </p:txBody>
      </p:sp>
      <p:sp>
        <p:nvSpPr>
          <p:cNvPr id="18" name="object 18"/>
          <p:cNvSpPr/>
          <p:nvPr/>
        </p:nvSpPr>
        <p:spPr>
          <a:xfrm>
            <a:off x="6962775" y="4725144"/>
            <a:ext cx="2181225" cy="16573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860035" y="4725144"/>
            <a:ext cx="2143125" cy="16478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576881" y="79267"/>
            <a:ext cx="567118" cy="5067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860035" y="1556791"/>
            <a:ext cx="4283964" cy="288032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7192" y="349136"/>
            <a:ext cx="6267792" cy="8977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06771" y="394385"/>
            <a:ext cx="6156325" cy="73152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450080" algn="l"/>
              </a:tabLst>
            </a:pPr>
            <a:r>
              <a:rPr dirty="0"/>
              <a:t>Rec</a:t>
            </a:r>
            <a:r>
              <a:rPr dirty="0" spc="-5"/>
              <a:t>o</a:t>
            </a:r>
            <a:r>
              <a:rPr dirty="0"/>
              <a:t>r</a:t>
            </a:r>
            <a:r>
              <a:rPr dirty="0" spc="-5"/>
              <a:t>d</a:t>
            </a:r>
            <a:r>
              <a:rPr dirty="0"/>
              <a:t>ed</a:t>
            </a:r>
            <a:r>
              <a:rPr dirty="0" spc="-5"/>
              <a:t> </a:t>
            </a:r>
            <a:r>
              <a:rPr dirty="0"/>
              <a:t>CAP	</a:t>
            </a:r>
            <a:r>
              <a:rPr dirty="0" spc="-5"/>
              <a:t>g</a:t>
            </a:r>
            <a:r>
              <a:rPr dirty="0"/>
              <a:t>ra</a:t>
            </a:r>
            <a:r>
              <a:rPr dirty="0" spc="-5"/>
              <a:t>p</a:t>
            </a:r>
            <a:r>
              <a:rPr dirty="0"/>
              <a:t>h</a:t>
            </a:r>
          </a:p>
        </p:txBody>
      </p:sp>
      <p:sp>
        <p:nvSpPr>
          <p:cNvPr id="4" name="object 4"/>
          <p:cNvSpPr/>
          <p:nvPr/>
        </p:nvSpPr>
        <p:spPr>
          <a:xfrm>
            <a:off x="511232" y="1421480"/>
            <a:ext cx="5199608" cy="4779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6992" y="1783074"/>
            <a:ext cx="1571104" cy="831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1232" y="1421480"/>
            <a:ext cx="5199608" cy="4779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389911" y="1783074"/>
            <a:ext cx="847897" cy="831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1232" y="1421480"/>
            <a:ext cx="5199608" cy="4779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11232" y="1774767"/>
            <a:ext cx="7182192" cy="5569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52054" y="2207026"/>
            <a:ext cx="6754088" cy="4779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52054" y="2564480"/>
            <a:ext cx="1226127" cy="47798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43494" y="2917769"/>
            <a:ext cx="108065" cy="47798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11232" y="3275211"/>
            <a:ext cx="4297680" cy="5527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76992" y="3715785"/>
            <a:ext cx="1280160" cy="831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11232" y="3275211"/>
            <a:ext cx="4297680" cy="55279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098967" y="3715785"/>
            <a:ext cx="2635135" cy="831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11232" y="3275211"/>
            <a:ext cx="4297680" cy="5527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11232" y="3707481"/>
            <a:ext cx="7689265" cy="55279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52054" y="4152208"/>
            <a:ext cx="7385862" cy="47798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52054" y="4505497"/>
            <a:ext cx="6055817" cy="47798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43494" y="4862939"/>
            <a:ext cx="108065" cy="47798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11232" y="5216236"/>
            <a:ext cx="7194664" cy="55695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76992" y="5656810"/>
            <a:ext cx="1280160" cy="8312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11232" y="5216236"/>
            <a:ext cx="7194664" cy="55695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098967" y="5656810"/>
            <a:ext cx="935182" cy="8312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11232" y="5216236"/>
            <a:ext cx="7194664" cy="55695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52054" y="5648497"/>
            <a:ext cx="7186345" cy="5029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52054" y="6005944"/>
            <a:ext cx="1862048" cy="47798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535940" y="1425473"/>
            <a:ext cx="7654925" cy="499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300" spc="760">
                <a:solidFill>
                  <a:srgbClr val="FFFF66"/>
                </a:solidFill>
                <a:latin typeface="Arial"/>
                <a:cs typeface="Arial"/>
              </a:rPr>
              <a:t>q</a:t>
            </a:r>
            <a:r>
              <a:rPr dirty="0" sz="2300" spc="-155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dirty="0" sz="2600" spc="-5" b="1" u="heavy">
                <a:solidFill>
                  <a:srgbClr val="FFFF66"/>
                </a:solidFill>
                <a:latin typeface="Arial"/>
                <a:cs typeface="Arial"/>
              </a:rPr>
              <a:t>Anacrotic </a:t>
            </a:r>
            <a:r>
              <a:rPr dirty="0" sz="2600" b="1" u="heavy">
                <a:solidFill>
                  <a:srgbClr val="FFFF66"/>
                </a:solidFill>
                <a:latin typeface="Arial"/>
                <a:cs typeface="Arial"/>
              </a:rPr>
              <a:t>limb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(rapid upstroke):</a:t>
            </a:r>
            <a:endParaRPr sz="2600">
              <a:latin typeface="Arial"/>
              <a:cs typeface="Arial"/>
            </a:endParaRPr>
          </a:p>
          <a:p>
            <a:pPr algn="just" marL="355600" marR="549910" indent="23495">
              <a:lnSpc>
                <a:spcPct val="89400"/>
              </a:lnSpc>
              <a:spcBef>
                <a:spcPts val="635"/>
              </a:spcBef>
            </a:pP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Sharp rise in pressure to a peak of</a:t>
            </a:r>
            <a:r>
              <a:rPr dirty="0" sz="26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FF00"/>
                </a:solidFill>
                <a:latin typeface="Arial"/>
                <a:cs typeface="Arial"/>
              </a:rPr>
              <a:t>120mmHg 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during maximum ejection phase of ventricular  systole.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300" spc="805">
                <a:solidFill>
                  <a:srgbClr val="FFFF66"/>
                </a:solidFill>
                <a:latin typeface="Arial"/>
                <a:cs typeface="Arial"/>
              </a:rPr>
              <a:t>q</a:t>
            </a:r>
            <a:r>
              <a:rPr dirty="0" sz="2300" spc="-9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dirty="0" sz="2600" spc="-5" b="1" u="heavy">
                <a:solidFill>
                  <a:srgbClr val="FFFF66"/>
                </a:solidFill>
                <a:latin typeface="Arial"/>
                <a:cs typeface="Arial"/>
              </a:rPr>
              <a:t>Dicrotic notch (Incisura)</a:t>
            </a:r>
            <a:r>
              <a:rPr dirty="0" sz="2600" spc="-5">
                <a:solidFill>
                  <a:srgbClr val="FFFF66"/>
                </a:solidFill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algn="just" marL="355600" marR="5080" indent="23495">
              <a:lnSpc>
                <a:spcPct val="91000"/>
              </a:lnSpc>
              <a:spcBef>
                <a:spcPts val="560"/>
              </a:spcBef>
            </a:pP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Aortic valve snaps shut; blood rebounded against  arterial walls produces slight elevation in</a:t>
            </a:r>
            <a:r>
              <a:rPr dirty="0" sz="26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pressure  (marks beginning of ventricular</a:t>
            </a:r>
            <a:r>
              <a:rPr dirty="0" sz="26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diastole).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ts val="2950"/>
              </a:lnSpc>
            </a:pPr>
            <a:r>
              <a:rPr dirty="0" sz="2300" spc="760">
                <a:solidFill>
                  <a:srgbClr val="FFFF66"/>
                </a:solidFill>
                <a:latin typeface="Arial"/>
                <a:cs typeface="Arial"/>
              </a:rPr>
              <a:t>q</a:t>
            </a:r>
            <a:r>
              <a:rPr dirty="0" sz="2300" spc="-114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dirty="0" sz="2600" spc="-5" b="1" u="heavy">
                <a:solidFill>
                  <a:srgbClr val="FFFF66"/>
                </a:solidFill>
                <a:latin typeface="Arial"/>
                <a:cs typeface="Arial"/>
              </a:rPr>
              <a:t>Dicrotic </a:t>
            </a:r>
            <a:r>
              <a:rPr dirty="0" sz="2600" b="1" u="heavy">
                <a:solidFill>
                  <a:srgbClr val="FFFF66"/>
                </a:solidFill>
                <a:latin typeface="Arial"/>
                <a:cs typeface="Arial"/>
              </a:rPr>
              <a:t>limb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(descending limb after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Incisura)</a:t>
            </a:r>
            <a:r>
              <a:rPr dirty="0" sz="2600" spc="-5">
                <a:solidFill>
                  <a:srgbClr val="FFFF66"/>
                </a:solidFill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355600" marR="227965">
              <a:lnSpc>
                <a:spcPts val="2800"/>
              </a:lnSpc>
              <a:spcBef>
                <a:spcPts val="185"/>
              </a:spcBef>
            </a:pPr>
            <a:r>
              <a:rPr dirty="0" sz="2600">
                <a:solidFill>
                  <a:srgbClr val="FFFFFF"/>
                </a:solidFill>
                <a:latin typeface="Symbol"/>
                <a:cs typeface="Symbol"/>
              </a:rPr>
              <a:t>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in pressure to </a:t>
            </a:r>
            <a:r>
              <a:rPr dirty="0" sz="2600" b="1">
                <a:solidFill>
                  <a:srgbClr val="FFFF00"/>
                </a:solidFill>
                <a:latin typeface="Arial"/>
                <a:cs typeface="Arial"/>
              </a:rPr>
              <a:t>80mmHg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due to elastic recoil</a:t>
            </a:r>
            <a:r>
              <a:rPr dirty="0" sz="2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of  arterial</a:t>
            </a:r>
            <a:r>
              <a:rPr dirty="0" sz="26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wall.</a:t>
            </a:r>
            <a:endParaRPr sz="26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576881" y="79267"/>
            <a:ext cx="567118" cy="50678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5C7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58825" y="882650"/>
            <a:ext cx="7626350" cy="509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9545" y="336669"/>
            <a:ext cx="5868784" cy="6650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19545" y="872840"/>
            <a:ext cx="5906185" cy="7523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9545" y="1508754"/>
            <a:ext cx="5881255" cy="7523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6284" y="419011"/>
            <a:ext cx="5815965" cy="498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572635" algn="l"/>
              </a:tabLst>
            </a:pPr>
            <a:r>
              <a:rPr dirty="0" sz="3200" spc="1070">
                <a:solidFill>
                  <a:srgbClr val="FFFF00"/>
                </a:solidFill>
                <a:latin typeface="Arial"/>
                <a:cs typeface="Arial"/>
              </a:rPr>
              <a:t>q</a:t>
            </a:r>
            <a:r>
              <a:rPr dirty="0" sz="3200" spc="2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Cardiac Cycle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duration:	</a:t>
            </a:r>
            <a:r>
              <a:rPr dirty="0" sz="3200" b="1">
                <a:solidFill>
                  <a:srgbClr val="FFFF00"/>
                </a:solidFill>
                <a:latin typeface="Times New Roman"/>
                <a:cs typeface="Times New Roman"/>
              </a:rPr>
              <a:t>0.8</a:t>
            </a:r>
            <a:r>
              <a:rPr dirty="0" sz="3200" spc="-9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sec.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284" y="1049947"/>
            <a:ext cx="3886200" cy="1133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1070">
                <a:solidFill>
                  <a:srgbClr val="FFFF00"/>
                </a:solidFill>
                <a:latin typeface="Arial"/>
                <a:cs typeface="Arial"/>
              </a:rPr>
              <a:t>q</a:t>
            </a:r>
            <a:r>
              <a:rPr dirty="0" sz="3200" spc="-12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Ventricular </a:t>
            </a:r>
            <a:r>
              <a:rPr dirty="0" sz="3200" spc="-5" b="1">
                <a:solidFill>
                  <a:srgbClr val="FFFFFF"/>
                </a:solidFill>
                <a:latin typeface="Times New Roman"/>
                <a:cs typeface="Times New Roman"/>
              </a:rPr>
              <a:t>systole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dirty="0" sz="3200" spc="1070">
                <a:solidFill>
                  <a:srgbClr val="FFFF00"/>
                </a:solidFill>
                <a:latin typeface="Arial"/>
                <a:cs typeface="Arial"/>
              </a:rPr>
              <a:t>q</a:t>
            </a:r>
            <a:r>
              <a:rPr dirty="0" sz="3200" spc="-12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Ventricular </a:t>
            </a:r>
            <a:r>
              <a:rPr dirty="0" sz="3200" spc="-5" b="1">
                <a:solidFill>
                  <a:srgbClr val="FFFFFF"/>
                </a:solidFill>
                <a:latin typeface="Times New Roman"/>
                <a:cs typeface="Times New Roman"/>
              </a:rPr>
              <a:t>diastole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18284" y="1049947"/>
            <a:ext cx="1278255" cy="1133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925">
              <a:lnSpc>
                <a:spcPct val="100000"/>
              </a:lnSpc>
            </a:pPr>
            <a:r>
              <a:rPr dirty="0" sz="3200" b="1">
                <a:solidFill>
                  <a:srgbClr val="FFFF00"/>
                </a:solidFill>
                <a:latin typeface="Times New Roman"/>
                <a:cs typeface="Times New Roman"/>
              </a:rPr>
              <a:t>0.3</a:t>
            </a:r>
            <a:r>
              <a:rPr dirty="0" sz="3200" spc="-9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sec.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dirty="0" sz="3200" b="1">
                <a:solidFill>
                  <a:srgbClr val="FFFF00"/>
                </a:solidFill>
                <a:latin typeface="Times New Roman"/>
                <a:cs typeface="Times New Roman"/>
              </a:rPr>
              <a:t>0.5</a:t>
            </a:r>
            <a:r>
              <a:rPr dirty="0" sz="3200" spc="-9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sec.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7316" y="3301622"/>
            <a:ext cx="8400059" cy="23042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576881" y="79267"/>
            <a:ext cx="567118" cy="5067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2017-03-22T18:03:26Z</dcterms:created>
  <dcterms:modified xsi:type="dcterms:W3CDTF">2017-03-22T18:03:26Z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2017-03-22T00:00:00Z</vt:filetime>
  </property>
</Properties>
</file>