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30"/>
  </p:notesMasterIdLst>
  <p:sldIdLst>
    <p:sldId id="344" r:id="rId3"/>
    <p:sldId id="329" r:id="rId4"/>
    <p:sldId id="262" r:id="rId5"/>
    <p:sldId id="327" r:id="rId6"/>
    <p:sldId id="259" r:id="rId7"/>
    <p:sldId id="336" r:id="rId8"/>
    <p:sldId id="263" r:id="rId9"/>
    <p:sldId id="260" r:id="rId10"/>
    <p:sldId id="335" r:id="rId11"/>
    <p:sldId id="345" r:id="rId12"/>
    <p:sldId id="291" r:id="rId13"/>
    <p:sldId id="347" r:id="rId14"/>
    <p:sldId id="271" r:id="rId15"/>
    <p:sldId id="289" r:id="rId16"/>
    <p:sldId id="348" r:id="rId17"/>
    <p:sldId id="338" r:id="rId18"/>
    <p:sldId id="288" r:id="rId19"/>
    <p:sldId id="307" r:id="rId20"/>
    <p:sldId id="285" r:id="rId21"/>
    <p:sldId id="309" r:id="rId22"/>
    <p:sldId id="342" r:id="rId23"/>
    <p:sldId id="287" r:id="rId24"/>
    <p:sldId id="325" r:id="rId25"/>
    <p:sldId id="298" r:id="rId26"/>
    <p:sldId id="349" r:id="rId27"/>
    <p:sldId id="350" r:id="rId28"/>
    <p:sldId id="3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04C0"/>
    <a:srgbClr val="12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>
        <p:scale>
          <a:sx n="80" d="100"/>
          <a:sy n="80" d="100"/>
        </p:scale>
        <p:origin x="-68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File:Gray492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/>
              <a:t>DR. SAEED VOHRA</a:t>
            </a:r>
            <a:endParaRPr lang="en-US" dirty="0"/>
          </a:p>
          <a:p>
            <a:pPr algn="r"/>
            <a:r>
              <a:rPr lang="en-US" b="1" i="1" dirty="0" smtClean="0"/>
              <a:t>DR. SANAA AL-SHAARAWI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14151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96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sulcus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/>
              <a:t>which on the inside forms a ridge,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crista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47649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95800" y="25908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32004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part:</a:t>
            </a:r>
            <a:r>
              <a:rPr lang="en-US" sz="2000" b="1" i="1" dirty="0"/>
              <a:t> </a:t>
            </a:r>
            <a:r>
              <a:rPr lang="en-US" sz="2000" dirty="0"/>
              <a:t>rough 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 smtClean="0">
                <a:solidFill>
                  <a:schemeClr val="hlink"/>
                </a:solidFill>
              </a:rPr>
              <a:t>) </a:t>
            </a:r>
            <a:r>
              <a:rPr lang="en-US" sz="2000" b="1" i="1" dirty="0"/>
              <a:t>is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valve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358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ventricle communicates with the right atrium through 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800" b="1" dirty="0" err="1" smtClean="0"/>
              <a:t>infundibulum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609600"/>
            <a:ext cx="41148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Its wall is </a:t>
            </a:r>
            <a:r>
              <a:rPr lang="en-US" sz="2300" dirty="0">
                <a:solidFill>
                  <a:srgbClr val="FF0000"/>
                </a:solidFill>
              </a:rPr>
              <a:t>thinner </a:t>
            </a:r>
            <a:r>
              <a:rPr lang="en-US" sz="2300" dirty="0"/>
              <a:t>than that of left </a:t>
            </a:r>
            <a:r>
              <a:rPr lang="en-US" sz="2300" dirty="0" smtClean="0"/>
              <a:t>ventricle</a:t>
            </a: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300" dirty="0"/>
              <a:t>Its wall contains projections called </a:t>
            </a:r>
            <a:r>
              <a:rPr lang="en-US" sz="2300" i="1" dirty="0" err="1">
                <a:solidFill>
                  <a:srgbClr val="FF0000"/>
                </a:solidFill>
              </a:rPr>
              <a:t>trabeculae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carnae</a:t>
            </a:r>
            <a:r>
              <a:rPr lang="en-US" sz="2300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300" dirty="0" smtClean="0"/>
              <a:t>The  right ventricle communicates </a:t>
            </a:r>
            <a:r>
              <a:rPr lang="en-US" sz="2300" dirty="0"/>
              <a:t>with right atrium through </a:t>
            </a:r>
            <a:r>
              <a:rPr lang="en-US" sz="2300" dirty="0">
                <a:solidFill>
                  <a:schemeClr val="hlink"/>
                </a:solidFill>
              </a:rPr>
              <a:t>right </a:t>
            </a:r>
            <a:r>
              <a:rPr lang="en-US" sz="2300" dirty="0" err="1">
                <a:solidFill>
                  <a:schemeClr val="hlink"/>
                </a:solidFill>
              </a:rPr>
              <a:t>atrioventricular</a:t>
            </a:r>
            <a:r>
              <a:rPr lang="en-US" sz="2300" dirty="0">
                <a:solidFill>
                  <a:schemeClr val="hlink"/>
                </a:solidFill>
              </a:rPr>
              <a:t>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r>
              <a:rPr lang="en-US" sz="2300" dirty="0" smtClean="0"/>
              <a:t> &amp; </a:t>
            </a:r>
            <a:r>
              <a:rPr lang="en-US" sz="2300" dirty="0"/>
              <a:t>with pulmonary trunk through </a:t>
            </a:r>
            <a:r>
              <a:rPr lang="en-US" sz="2300" dirty="0">
                <a:solidFill>
                  <a:schemeClr val="hlink"/>
                </a:solidFill>
              </a:rPr>
              <a:t>pulmonary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300" dirty="0"/>
              <a:t>Large projections arise from the walls  called  </a:t>
            </a:r>
            <a:r>
              <a:rPr lang="en-US" sz="2300" b="1" i="1" dirty="0" smtClean="0">
                <a:solidFill>
                  <a:srgbClr val="FF0000"/>
                </a:solidFill>
              </a:rPr>
              <a:t>papillary </a:t>
            </a:r>
            <a:r>
              <a:rPr lang="en-US" sz="2300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 Anterior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Posterior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 err="1">
                <a:solidFill>
                  <a:srgbClr val="FF0000"/>
                </a:solidFill>
              </a:rPr>
              <a:t>Septal</a:t>
            </a:r>
            <a:r>
              <a:rPr lang="en-US" sz="2300" b="1" i="1" dirty="0">
                <a:solidFill>
                  <a:srgbClr val="FF0000"/>
                </a:solidFill>
              </a:rPr>
              <a:t>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40481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bright="-7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6510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1233130"/>
            <a:ext cx="3733800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Blood leaves the right ventricle to pulmonary trunk through  pulmonary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wall of </a:t>
            </a:r>
            <a:r>
              <a:rPr lang="en-US" sz="2000" b="1" i="1" dirty="0" err="1">
                <a:solidFill>
                  <a:srgbClr val="FF0066"/>
                </a:solidFill>
              </a:rPr>
              <a:t>infundibulum</a:t>
            </a:r>
            <a:r>
              <a:rPr lang="en-US" sz="2000" b="1" i="1" dirty="0"/>
              <a:t> is smooth and contains no </a:t>
            </a:r>
            <a:r>
              <a:rPr lang="en-US" sz="2000" b="1" i="1" dirty="0" err="1"/>
              <a:t>trabeculae</a:t>
            </a:r>
            <a:r>
              <a:rPr lang="en-US" sz="2000" b="1" i="1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>
                <a:solidFill>
                  <a:srgbClr val="FF0066"/>
                </a:solidFill>
              </a:rPr>
              <a:t>Interventricular</a:t>
            </a:r>
            <a:r>
              <a:rPr lang="en-US" sz="2000" b="1" i="1" dirty="0">
                <a:solidFill>
                  <a:srgbClr val="FF0066"/>
                </a:solidFill>
              </a:rPr>
              <a:t> 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0" y="4114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is guarded by a fibrous ring which gives attachment to the 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has 3-cusps  (anterior-posterior-</a:t>
            </a:r>
            <a:r>
              <a:rPr lang="en-US" sz="2400" dirty="0" err="1"/>
              <a:t>septal</a:t>
            </a:r>
            <a:r>
              <a:rPr lang="en-US" sz="2400" dirty="0"/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4" cstate="print"/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The valve is formed of                  </a:t>
            </a:r>
            <a:r>
              <a:rPr lang="en-US" sz="2800" b="1" dirty="0">
                <a:solidFill>
                  <a:srgbClr val="FF0066"/>
                </a:solidFill>
              </a:rPr>
              <a:t>3 semilunar </a:t>
            </a:r>
            <a:r>
              <a:rPr lang="en-US" sz="2800" b="1" dirty="0" smtClean="0">
                <a:solidFill>
                  <a:srgbClr val="FF0066"/>
                </a:solidFill>
              </a:rPr>
              <a:t>cusps</a:t>
            </a:r>
            <a:r>
              <a:rPr lang="en-US" sz="2800" dirty="0" smtClean="0">
                <a:solidFill>
                  <a:srgbClr val="FF0066"/>
                </a:solidFill>
              </a:rPr>
              <a:t>                  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12B22D"/>
                </a:solidFill>
              </a:rPr>
              <a:t>2 anterior and  </a:t>
            </a:r>
            <a:r>
              <a:rPr lang="en-US" sz="2800" b="1" dirty="0">
                <a:solidFill>
                  <a:srgbClr val="2804C0"/>
                </a:solidFill>
              </a:rPr>
              <a:t>one posterior</a:t>
            </a:r>
            <a:r>
              <a:rPr lang="en-US" sz="2800" dirty="0"/>
              <a:t> which are concave superiorly and convex inferiorly.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No </a:t>
            </a:r>
            <a:r>
              <a:rPr lang="en-US" sz="2800" dirty="0" err="1"/>
              <a:t>chordae</a:t>
            </a:r>
            <a:r>
              <a:rPr lang="en-US" sz="2800" dirty="0"/>
              <a:t> </a:t>
            </a:r>
            <a:r>
              <a:rPr lang="en-US" sz="2800" dirty="0" err="1"/>
              <a:t>tendineae</a:t>
            </a:r>
            <a:r>
              <a:rPr lang="en-US" sz="2800" dirty="0"/>
              <a:t> or papillary muscles are attached to </a:t>
            </a:r>
            <a:r>
              <a:rPr lang="en-US" sz="2800" dirty="0" smtClean="0"/>
              <a:t>these cusps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7" y="11430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regarding 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apex,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chambers :</a:t>
            </a:r>
            <a:r>
              <a:rPr lang="en-US" sz="2000" i="1" dirty="0" smtClean="0"/>
              <a:t> right atrium, right ventricle, left atrium and left ventricle.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(Tricuspid)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(Mitral) orifice.</a:t>
            </a:r>
          </a:p>
          <a:p>
            <a:pPr eaLnBrk="1" hangingPunct="1"/>
            <a:r>
              <a:rPr lang="en-US" sz="2000" i="1" dirty="0" smtClean="0"/>
              <a:t>Aortic orifice.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1508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 descr="74D7E00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027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smooth.</a:t>
            </a:r>
          </a:p>
        </p:txBody>
      </p:sp>
      <p:pic>
        <p:nvPicPr>
          <p:cNvPr id="22532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144780" y="2514600"/>
            <a:ext cx="419862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pic>
        <p:nvPicPr>
          <p:cNvPr id="24579" name="Picture 6" descr="541460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l="8949" t="8287" r="4944" b="50258"/>
          <a:stretch>
            <a:fillRect/>
          </a:stretch>
        </p:blipFill>
        <p:spPr bwMode="auto">
          <a:xfrm>
            <a:off x="152400" y="838200"/>
            <a:ext cx="4191000" cy="310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522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Aortic valve</a:t>
            </a:r>
            <a:r>
              <a:rPr lang="en-US" sz="2800"/>
              <a:t> is formed of </a:t>
            </a:r>
            <a:r>
              <a:rPr lang="en-US" sz="2800" b="1">
                <a:solidFill>
                  <a:srgbClr val="FF0066"/>
                </a:solidFill>
              </a:rPr>
              <a:t>3 semilunar cusps</a:t>
            </a:r>
            <a:r>
              <a:rPr lang="en-US" sz="2800"/>
              <a:t> which are similar to those of pulmonary valve, but the position of the cusps differs being </a:t>
            </a:r>
            <a:r>
              <a:rPr lang="en-US" sz="2800" b="1">
                <a:solidFill>
                  <a:srgbClr val="12B22D"/>
                </a:solidFill>
              </a:rPr>
              <a:t>one anterior</a:t>
            </a:r>
            <a:r>
              <a:rPr lang="en-US" sz="2800"/>
              <a:t> </a:t>
            </a:r>
            <a:r>
              <a:rPr lang="en-US" sz="2800" b="1">
                <a:solidFill>
                  <a:srgbClr val="2804C0"/>
                </a:solidFill>
              </a:rPr>
              <a:t>and 2 posterior</a:t>
            </a:r>
            <a:r>
              <a:rPr lang="en-US" sz="2800">
                <a:solidFill>
                  <a:srgbClr val="2804C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2804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-1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0999"/>
            <a:ext cx="3962400" cy="23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 situated below arch of aorta.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parasympathetic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</a:t>
            </a:r>
            <a:r>
              <a:rPr lang="en-US" sz="2800" i="1" u="sng" dirty="0" err="1" smtClean="0"/>
              <a:t>vagus</a:t>
            </a:r>
            <a:r>
              <a:rPr lang="en-US" sz="2800" i="1" u="sng" dirty="0" smtClean="0"/>
              <a:t> nerves.</a:t>
            </a:r>
          </a:p>
          <a:p>
            <a:pPr eaLnBrk="1" hangingPunct="1">
              <a:defRPr/>
            </a:pPr>
            <a:r>
              <a:rPr lang="en-US" sz="2800" dirty="0" smtClean="0"/>
              <a:t>Postganglionic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reach heart along – </a:t>
            </a:r>
            <a:r>
              <a:rPr lang="en-US" sz="2800" dirty="0" smtClean="0">
                <a:solidFill>
                  <a:schemeClr val="hlink"/>
                </a:solidFill>
              </a:rPr>
              <a:t>SAN,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AVN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12B22D"/>
                </a:solidFill>
              </a:rPr>
              <a:t>nerve plexus around coronary arteries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hlink"/>
                </a:solidFill>
              </a:rPr>
              <a:t>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--- accelerate heart rate </a:t>
            </a:r>
            <a:r>
              <a:rPr lang="en-US" sz="2800" dirty="0" smtClean="0">
                <a:solidFill>
                  <a:schemeClr val="hlink"/>
                </a:solidFill>
              </a:rPr>
              <a:t>but </a:t>
            </a:r>
            <a:r>
              <a:rPr lang="en-US" sz="2800" dirty="0" err="1" smtClean="0">
                <a:solidFill>
                  <a:schemeClr val="hlink"/>
                </a:solidFill>
              </a:rPr>
              <a:t>Parasymp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 --- slow heart rate (constriction of </a:t>
            </a:r>
            <a:r>
              <a:rPr lang="en-US" sz="2800" dirty="0" err="1" smtClean="0"/>
              <a:t>coronay</a:t>
            </a:r>
            <a:r>
              <a:rPr lang="en-US" sz="2800" dirty="0" smtClean="0"/>
              <a:t> arteries)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beating of the heart is regulated by the </a:t>
            </a:r>
            <a:r>
              <a:rPr lang="en-US" sz="2000" b="1" dirty="0" smtClean="0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5334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does not rest on its base; it rests on its diaphragmatic (inferior) surface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8382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Divided by </a:t>
            </a:r>
            <a:r>
              <a:rPr lang="en-US" sz="2000" dirty="0" smtClean="0">
                <a:solidFill>
                  <a:schemeClr val="hlink"/>
                </a:solidFill>
              </a:rPr>
              <a:t>coronary (</a:t>
            </a:r>
            <a:r>
              <a:rPr lang="en-US" sz="2000" dirty="0" err="1" smtClean="0">
                <a:solidFill>
                  <a:schemeClr val="hlink"/>
                </a:solidFill>
              </a:rPr>
              <a:t>atrio</a:t>
            </a:r>
            <a:r>
              <a:rPr lang="en-US" sz="2000" dirty="0" smtClean="0">
                <a:solidFill>
                  <a:schemeClr val="hlink"/>
                </a:solidFill>
              </a:rPr>
              <a:t>-ventricular) groove</a:t>
            </a:r>
            <a:r>
              <a:rPr lang="en-US" sz="20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Atrial</a:t>
            </a:r>
            <a:r>
              <a:rPr lang="en-US" sz="2000" dirty="0" smtClean="0">
                <a:solidFill>
                  <a:schemeClr val="hlink"/>
                </a:solidFill>
              </a:rPr>
              <a:t> part,</a:t>
            </a:r>
            <a:r>
              <a:rPr lang="en-US" sz="20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Ventricular part</a:t>
            </a:r>
            <a:r>
              <a:rPr lang="en-US" sz="20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The 2 ventricles are separated  by </a:t>
            </a:r>
            <a:r>
              <a:rPr lang="en-US" sz="2000" dirty="0" smtClean="0">
                <a:solidFill>
                  <a:srgbClr val="FF0000"/>
                </a:solidFill>
              </a:rPr>
              <a:t>anterior </a:t>
            </a:r>
            <a:r>
              <a:rPr lang="en-US" sz="20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2000" dirty="0" smtClean="0">
                <a:solidFill>
                  <a:srgbClr val="FF0000"/>
                </a:solidFill>
              </a:rPr>
              <a:t> groove, </a:t>
            </a:r>
            <a:r>
              <a:rPr lang="en-US" sz="2000" dirty="0" smtClean="0"/>
              <a:t>which lodges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Anterior </a:t>
            </a:r>
            <a:r>
              <a:rPr lang="en-US" sz="20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20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coronary groove </a:t>
            </a:r>
            <a:r>
              <a:rPr lang="en-US" sz="2000" dirty="0" smtClean="0"/>
              <a:t>lodges</a:t>
            </a:r>
            <a:r>
              <a:rPr lang="en-US" sz="20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b="1" dirty="0" smtClean="0"/>
              <a:t>surface</a:t>
            </a:r>
            <a:r>
              <a:rPr lang="en-US" sz="2800" dirty="0" smtClean="0"/>
              <a:t> is formed mainly by the right atrium and the right ventricle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4800600"/>
            <a:ext cx="1295400" cy="381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</a:t>
            </a:r>
            <a:r>
              <a:rPr lang="en-US" sz="2400" b="1" dirty="0"/>
              <a:t>is formed </a:t>
            </a:r>
            <a:r>
              <a:rPr lang="en-US" sz="2400" b="1" dirty="0" smtClean="0"/>
              <a:t>mainly by </a:t>
            </a:r>
            <a:r>
              <a:rPr lang="en-US" sz="2400" b="1" dirty="0"/>
              <a:t>the </a:t>
            </a:r>
            <a:r>
              <a:rPr lang="en-US" sz="2400" b="1" dirty="0" smtClean="0"/>
              <a:t>right atrium &amp; the right ventricle, which are separated from each other by the vertical atrioventricular groove.   </a:t>
            </a:r>
            <a:r>
              <a:rPr lang="en-US" sz="2400" b="1" dirty="0"/>
              <a:t>superior and inferior borders of the </a:t>
            </a:r>
            <a:r>
              <a:rPr lang="en-US" sz="2400" b="1" dirty="0" smtClean="0"/>
              <a:t>heart. The right ventricle is separated from the left ventricle by an anterior interventricular groove. </a:t>
            </a:r>
            <a:endParaRPr 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93" y="2514600"/>
            <a:ext cx="53136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6019800"/>
            <a:ext cx="1524000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pic>
        <p:nvPicPr>
          <p:cNvPr id="12291" name="Picture 4" descr="8EC2088A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152400" y="8382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24400" y="1295400"/>
            <a:ext cx="4038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Middle 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Gray49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81200" cy="16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4876800"/>
            <a:ext cx="1143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00600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r>
              <a:rPr lang="en-US" sz="2400" dirty="0">
                <a:solidFill>
                  <a:schemeClr val="hlink"/>
                </a:solidFill>
              </a:rPr>
              <a:t>post part of coronary </a:t>
            </a:r>
            <a:r>
              <a:rPr lang="en-US" sz="2400" dirty="0" err="1">
                <a:solidFill>
                  <a:schemeClr val="hlink"/>
                </a:solidFill>
              </a:rPr>
              <a:t>sulcus</a:t>
            </a:r>
            <a:r>
              <a:rPr lang="en-US" sz="2400" dirty="0">
                <a:solidFill>
                  <a:schemeClr val="hlink"/>
                </a:solidFill>
              </a:rPr>
              <a:t> , 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2887</TotalTime>
  <Words>1646</Words>
  <Application>Microsoft Office PowerPoint</Application>
  <PresentationFormat>On-screen Show (4:3)</PresentationFormat>
  <Paragraphs>148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2_Stream</vt:lpstr>
      <vt:lpstr>PowerPoint Presentation</vt:lpstr>
      <vt:lpstr>OBJECTIVES</vt:lpstr>
      <vt:lpstr>The Heart</vt:lpstr>
      <vt:lpstr>Apex of the heart</vt:lpstr>
      <vt:lpstr>Sterno-costal (anterior)surface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Cavity of Right Atrium</vt:lpstr>
      <vt:lpstr>Right ventricle</vt:lpstr>
      <vt:lpstr> Cavity of right ventricle</vt:lpstr>
      <vt:lpstr>PowerPoint Presentation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VOHRA</cp:lastModifiedBy>
  <cp:revision>414</cp:revision>
  <dcterms:created xsi:type="dcterms:W3CDTF">2006-09-23T19:09:44Z</dcterms:created>
  <dcterms:modified xsi:type="dcterms:W3CDTF">2017-03-05T06:37:28Z</dcterms:modified>
</cp:coreProperties>
</file>