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sldIdLst>
    <p:sldId id="376" r:id="rId2"/>
    <p:sldId id="344" r:id="rId3"/>
    <p:sldId id="377" r:id="rId4"/>
    <p:sldId id="345" r:id="rId5"/>
    <p:sldId id="346" r:id="rId6"/>
    <p:sldId id="347" r:id="rId7"/>
    <p:sldId id="348" r:id="rId8"/>
    <p:sldId id="349" r:id="rId9"/>
    <p:sldId id="351" r:id="rId10"/>
    <p:sldId id="352" r:id="rId11"/>
    <p:sldId id="353" r:id="rId12"/>
    <p:sldId id="354" r:id="rId13"/>
    <p:sldId id="357" r:id="rId14"/>
    <p:sldId id="359" r:id="rId15"/>
    <p:sldId id="360" r:id="rId16"/>
    <p:sldId id="361" r:id="rId17"/>
    <p:sldId id="364" r:id="rId18"/>
    <p:sldId id="365" r:id="rId19"/>
    <p:sldId id="366" r:id="rId20"/>
    <p:sldId id="367" r:id="rId21"/>
    <p:sldId id="368" r:id="rId22"/>
    <p:sldId id="369" r:id="rId23"/>
    <p:sldId id="375" r:id="rId24"/>
    <p:sldId id="374" r:id="rId25"/>
    <p:sldId id="370" r:id="rId26"/>
    <p:sldId id="371" r:id="rId27"/>
    <p:sldId id="372" r:id="rId28"/>
    <p:sldId id="373" r:id="rId29"/>
    <p:sldId id="34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6600"/>
    <a:srgbClr val="FF9900"/>
    <a:srgbClr val="0000CC"/>
    <a:srgbClr val="00FF00"/>
    <a:srgbClr val="FF3300"/>
    <a:srgbClr val="006600"/>
    <a:srgbClr val="009900"/>
    <a:srgbClr val="F40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>
        <p:scale>
          <a:sx n="71" d="100"/>
          <a:sy n="71" d="100"/>
        </p:scale>
        <p:origin x="-48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8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2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462337" y="5368273"/>
            <a:ext cx="36160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School of Medicine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@khaleelya</a:t>
            </a:r>
          </a:p>
        </p:txBody>
      </p:sp>
      <p:pic>
        <p:nvPicPr>
          <p:cNvPr id="1026" name="Picture 2" descr="Image result for Cardiovascula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28" y="1022750"/>
            <a:ext cx="5742305" cy="43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880" y="0"/>
            <a:ext cx="9144000" cy="204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MAJOR BODY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			VEINS</a:t>
            </a:r>
          </a:p>
        </p:txBody>
      </p:sp>
    </p:spTree>
    <p:extLst>
      <p:ext uri="{BB962C8B-B14F-4D97-AF65-F5344CB8AC3E}">
        <p14:creationId xmlns:p14="http://schemas.microsoft.com/office/powerpoint/2010/main" val="27468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UPPER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18542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DIVISIONS: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SUPERFICIAL VEINS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DEEP VEINS </a:t>
            </a:r>
          </a:p>
          <a:p>
            <a:endParaRPr lang="ar-SA" dirty="0">
              <a:latin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446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UPPER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87900" cy="43307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SUPERFICIAL VEINS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CEPHALIC VEIN 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 the superficial fascia on the lateral side of the biceps.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Drains into the Axillary vein.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BASILIC VEIN 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in the superficial fascia on the medial side of the biceps.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Halfway up the arm, it pierces the deep fascia 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At the lower border of the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teres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major it joins the venae comitantes of the brachial artery to form the Axillary vein.</a:t>
            </a:r>
          </a:p>
          <a:p>
            <a:endParaRPr lang="ar-SA" dirty="0">
              <a:effectLst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126102" y="1524000"/>
            <a:ext cx="3890897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UPPER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64100" cy="32893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DEEP VEINS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VENAE COMMITANTES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Which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accompany all the large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arteries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Usually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pairs</a:t>
            </a:r>
            <a:endParaRPr lang="en-US" dirty="0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AXILLARY VEIN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Formed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by the union of basilic vein and the venae comitantes of the brachial artery.</a:t>
            </a:r>
          </a:p>
          <a:p>
            <a:endParaRPr lang="ar-SA" dirty="0"/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5044016" y="1511300"/>
            <a:ext cx="3884083" cy="466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31.media.tumblr.com/19851a19d0b1b0a6ef5d14aec38759f2/tumblr_inline_mya2hbysCm1sujlf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9" y="494160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INFERIOR VENA CAVA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0"/>
            <a:ext cx="4508500" cy="3162300"/>
          </a:xfrm>
        </p:spPr>
        <p:txBody>
          <a:bodyPr/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most of the blood from the body below the diaphragm to the right atrium.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Formed by the union of the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common iliac veins behind the right common iliac artery at the level of the 5th lumbar vertebra. 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Ascends on the right side of the aorta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Pierces the central tendon of diaphragm at the level of the 8th thoracic vertebra. </a:t>
            </a:r>
          </a:p>
          <a:p>
            <a:endParaRPr lang="ar-SA" sz="24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1026" name="Picture 2" descr="http://wikiperiment.net/wp-content/uploads/2014/10/Veins-in-abdominal-ca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2" y="1465262"/>
            <a:ext cx="4204198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TRIBUTARIES OF INFERIOR </a:t>
            </a:r>
            <a:b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VENA CAVA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1000"/>
            <a:ext cx="4584700" cy="4127500"/>
          </a:xfrm>
        </p:spPr>
        <p:txBody>
          <a:bodyPr/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common iliac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Median sacral vein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Four paired lumbar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Right gonadal </a:t>
            </a: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vein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left vein drains into the left renal vein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Paired renal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Right suprarenal vein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left vein drains into the left renal vein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Hepatic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Paired inferior phrenic vein</a:t>
            </a:r>
          </a:p>
          <a:p>
            <a:endParaRPr lang="ar-SA" sz="24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2050" name="Picture 2" descr="http://classes.midlandstech.edu/carterp/Courses/bio211/chap19/figure_19_29a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382711"/>
            <a:ext cx="3651250" cy="50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LOWER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606800" cy="19685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TWO DIVISIONS: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SUPERFICIAL VEINS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DEEP VEINS </a:t>
            </a:r>
          </a:p>
          <a:p>
            <a:endParaRPr lang="ar-SA" dirty="0">
              <a:latin typeface="Arial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232400" y="1181100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LOWER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8991600" cy="30861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SUPERFICIAL VEINS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Form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 network in the subcutaneous tissue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Pattern is variable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They are the tributaries of the: 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Great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(long) saphenous vein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Small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(short) saphenous vein</a:t>
            </a:r>
          </a:p>
          <a:p>
            <a:endParaRPr lang="ar-SA" sz="2400" dirty="0">
              <a:latin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GREAT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864100" cy="3860800"/>
          </a:xfrm>
        </p:spPr>
        <p:txBody>
          <a:bodyPr/>
          <a:lstStyle/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longest vein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Begins from the medial end of the dorsal venous arch of the foot.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Passes upward in front of the medial malleolus with the saphenous nerve.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Then it ascends in accompany with the saphenous nerve in the superficial fascia over the medial side of the leg.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>
              <a:solidFill>
                <a:srgbClr val="FFFF00"/>
              </a:solidFill>
              <a:latin typeface="Arial" pitchFamily="34" charset="0"/>
              <a:cs typeface="+mj-cs"/>
            </a:endParaRPr>
          </a:p>
          <a:p>
            <a:endParaRPr lang="ar-SA" sz="2200" dirty="0">
              <a:latin typeface="Arial" pitchFamily="34" charset="0"/>
              <a:cs typeface="+mj-cs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GREAT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389"/>
            <a:ext cx="4318000" cy="3860800"/>
          </a:xfrm>
        </p:spPr>
        <p:txBody>
          <a:bodyPr/>
          <a:lstStyle/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obliquely upwards, and lies behind the medial border of the patella.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Passes behind the knee and curves forward around the medial side of the thigh.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Hooks through the lower part of the saphenous opening in the deep fascia to joins the femoral vein about 1.5 in. (4 cm) below and lateral to the pubic tubercle.</a:t>
            </a:r>
          </a:p>
          <a:p>
            <a:endParaRPr lang="ar-SA" sz="2200" dirty="0">
              <a:latin typeface="Arial" pitchFamily="34" charset="0"/>
              <a:cs typeface="+mj-cs"/>
            </a:endParaRPr>
          </a:p>
        </p:txBody>
      </p:sp>
      <p:pic>
        <p:nvPicPr>
          <p:cNvPr id="6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501653" y="1522949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:\dad\Student Gray\6. Lower limb\F66122-006-f040.jpg"/>
          <p:cNvPicPr>
            <a:picLocks noChangeAspect="1" noChangeArrowheads="1"/>
          </p:cNvPicPr>
          <p:nvPr/>
        </p:nvPicPr>
        <p:blipFill>
          <a:blip r:embed="rId4" cstate="print"/>
          <a:srcRect l="13182" t="4167" r="14545" b="4167"/>
          <a:stretch>
            <a:fillRect/>
          </a:stretch>
        </p:blipFill>
        <p:spPr bwMode="auto">
          <a:xfrm>
            <a:off x="4445878" y="1562238"/>
            <a:ext cx="2055775" cy="218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GREAT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05400" cy="3860800"/>
          </a:xfrm>
        </p:spPr>
        <p:txBody>
          <a:bodyPr/>
          <a:lstStyle/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is  connected to the small saphenous vein by one or two branches that pass behind the knee.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Numerous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perforating veins connect the great saphenous vein with the deep veins.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perforating veins have valves which allow blood flow from superficial to deep veins.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great saphenous vein is used in venous grafting and saphenous cut down (take care of the saphenous nerve)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  <a:p>
            <a:endParaRPr lang="ar-SA" sz="22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900" y="875725"/>
            <a:ext cx="8674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i="1" dirty="0" smtClean="0">
                <a:latin typeface="Adobe Arabic" pitchFamily="18" charset="-78"/>
                <a:cs typeface="Adobe Arabic" pitchFamily="18" charset="-78"/>
              </a:rPr>
              <a:t>  At the end of the lecture, the student should be able to:</a:t>
            </a:r>
          </a:p>
          <a:p>
            <a:pPr eaLnBrk="1" hangingPunct="1">
              <a:buFont typeface="Arial" pitchFamily="34" charset="0"/>
              <a:buNone/>
            </a:pPr>
            <a:endParaRPr lang="en-US" sz="1800" dirty="0" smtClean="0">
              <a:latin typeface="Sakkal Majalla" pitchFamily="2" charset="-78"/>
              <a:cs typeface="Sakkal Majalla" pitchFamily="2" charset="-78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latin typeface="Adobe Arabic" pitchFamily="18" charset="-78"/>
                <a:cs typeface="Adobe Arabic" pitchFamily="18" charset="-78"/>
              </a:rPr>
              <a:t>Define veins and understand the general principle of venous system.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800" b="1" dirty="0">
                <a:latin typeface="Adobe Arabic" pitchFamily="18" charset="-78"/>
                <a:cs typeface="Adobe Arabic" pitchFamily="18" charset="-78"/>
              </a:rPr>
              <a:t>Describe the superior &amp; inferior Vena Cava.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800" dirty="0">
                <a:latin typeface="Adobe Arabic" pitchFamily="18" charset="-78"/>
                <a:cs typeface="Adobe Arabic" pitchFamily="18" charset="-78"/>
              </a:rPr>
              <a:t>formation and their tributaries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800" b="1" dirty="0">
                <a:latin typeface="Adobe Arabic" pitchFamily="18" charset="-78"/>
                <a:cs typeface="Adobe Arabic" pitchFamily="18" charset="-78"/>
              </a:rPr>
              <a:t>List major veins and their tributaries in;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Adobe Arabic" pitchFamily="18" charset="-78"/>
                <a:cs typeface="Adobe Arabic" pitchFamily="18" charset="-78"/>
              </a:rPr>
              <a:t> head &amp; neck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Adobe Arabic" pitchFamily="18" charset="-78"/>
                <a:cs typeface="Adobe Arabic" pitchFamily="18" charset="-78"/>
              </a:rPr>
              <a:t> thorax &amp; abdomen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Adobe Arabic" pitchFamily="18" charset="-78"/>
                <a:cs typeface="Adobe Arabic" pitchFamily="18" charset="-78"/>
              </a:rPr>
              <a:t> upper &amp; lower limbs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1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800" b="1" dirty="0">
                <a:latin typeface="Adobe Arabic" pitchFamily="18" charset="-78"/>
                <a:cs typeface="Adobe Arabic" pitchFamily="18" charset="-78"/>
              </a:rPr>
              <a:t>Describe the Portal Vein.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800" dirty="0">
                <a:latin typeface="Adobe Arabic" pitchFamily="18" charset="-78"/>
                <a:cs typeface="Adobe Arabic" pitchFamily="18" charset="-78"/>
              </a:rPr>
              <a:t>formation &amp; tributaries.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800" b="1" dirty="0">
                <a:latin typeface="Adobe Arabic" pitchFamily="18" charset="-78"/>
                <a:cs typeface="Adobe Arabic" pitchFamily="18" charset="-78"/>
              </a:rPr>
              <a:t>Describe the Portocaval Anastomosis.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dirty="0">
                <a:latin typeface="Adobe Arabic" pitchFamily="18" charset="-78"/>
                <a:cs typeface="Adobe Arabic" pitchFamily="18" charset="-78"/>
              </a:rPr>
              <a:t>formation, sites and importance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SMALL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1562100"/>
            <a:ext cx="5753100" cy="3657600"/>
          </a:xfrm>
        </p:spPr>
        <p:txBody>
          <a:bodyPr/>
          <a:lstStyle/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Arises from the lateral end of the dorsal venous arch.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Ascends behind the lateral malleolus in company with the sural nerve.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Follows the lateral border of the tendocalcaneus and then runs up to the middle of the back of the leg.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Pierces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deep fascia in the lower part of the popliteal fossa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into the popliteal vein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Has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numerous valves along its course.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Anastomosis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freely with great saphenous vein.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  <a:p>
            <a:endParaRPr lang="ar-SA" sz="22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8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LOWER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4826000" cy="36449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DEEP VEINS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Comprise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venae comitantes, which accompany all the large arteries, usually in pairs. 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Venae comitantes unite to form the popliteal vein, which continues as the femoral vein.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Receive blood from superficial veins through perforating veins. </a:t>
            </a:r>
          </a:p>
          <a:p>
            <a:endParaRPr lang="ar-SA" sz="2400" dirty="0">
              <a:latin typeface="Arial" pitchFamily="34" charset="0"/>
            </a:endParaRPr>
          </a:p>
        </p:txBody>
      </p:sp>
      <p:pic>
        <p:nvPicPr>
          <p:cNvPr id="4098" name="Picture 2" descr="http://img.webmd.com/dtmcms/live/webmd/consumer_assets/site_images/media/medical/hw/h9991261_00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617662"/>
            <a:ext cx="285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MECHANISM OF VENOUS RETURN</a:t>
            </a:r>
            <a:b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FROM LOWER LIMB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3700"/>
            <a:ext cx="4940300" cy="3009900"/>
          </a:xfrm>
        </p:spPr>
        <p:txBody>
          <a:bodyPr/>
          <a:lstStyle/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Much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of the saphenous blood passes from superficial to deep veins through the perforating veins</a:t>
            </a:r>
          </a:p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blood is pumped upwards in the deep veins by the contraction of the </a:t>
            </a:r>
            <a:r>
              <a:rPr lang="en-US" sz="2200" b="1" dirty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calf muscles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(calf pump).</a:t>
            </a:r>
          </a:p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This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action </a:t>
            </a: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of </a:t>
            </a:r>
            <a:r>
              <a:rPr lang="en-US" sz="2200" b="1" dirty="0" smtClean="0">
                <a:solidFill>
                  <a:srgbClr val="FF99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calf pump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is assisted by the tight sleeve of deep fascia surrounding these muscles.</a:t>
            </a:r>
          </a:p>
          <a:p>
            <a:endParaRPr lang="ar-SA" sz="18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122" name="Picture 2" descr="http://www.chivatechnique.com/images/vein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714500"/>
            <a:ext cx="39719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FACTORS AIMING BLOOD RETURN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5080000" cy="5041900"/>
          </a:xfrm>
        </p:spPr>
        <p:txBody>
          <a:bodyPr/>
          <a:lstStyle/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Muscle </a:t>
            </a:r>
            <a:r>
              <a:rPr lang="en-US" sz="1600" b="1" dirty="0" smtClean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Contraction</a:t>
            </a:r>
            <a:r>
              <a:rPr lang="en-US" sz="1600" b="1" dirty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. 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Rhythmical 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contraction of limb muscles as occurs during normal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locomotory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activity (walking, running, swimming) promotes venous return by the muscle pump mechanism.</a:t>
            </a:r>
          </a:p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Respiratory Pump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During respiratory inspiration, the venous return increases because of a decrease in right atrial pressure.</a:t>
            </a:r>
          </a:p>
          <a:p>
            <a:pPr marL="571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Decreased V</a:t>
            </a:r>
            <a:r>
              <a:rPr lang="en-US" sz="1600" b="1" dirty="0" smtClean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enous </a:t>
            </a:r>
            <a:r>
              <a:rPr lang="en-US" sz="1600" b="1" dirty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</a:t>
            </a:r>
            <a:r>
              <a:rPr lang="en-US" sz="1600" b="1" dirty="0" smtClean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ompliance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Sympathetic activation of veins decreases venous compliance, increases central venous pressure and promotes venous return.</a:t>
            </a:r>
          </a:p>
          <a:p>
            <a:pPr marL="571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Gravity 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 effects of gravity on venous return seem paradoxical because when a person stands up hydrostatic forces cause the right atrial pressure to decrease and the venous pressure in the dependent limbs to increase. </a:t>
            </a:r>
            <a:endParaRPr lang="ar-SA" sz="16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194" name="Picture 2" descr="skeletal muscle pump promotes venous retur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206500"/>
            <a:ext cx="2330450" cy="27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VARICOSE VEINS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400" y="1689100"/>
            <a:ext cx="3556000" cy="3416300"/>
          </a:xfrm>
        </p:spPr>
        <p:txBody>
          <a:bodyPr/>
          <a:lstStyle/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If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valves in the perforating veins become incompetent, the direction of blood flow is reversed and the veins become varicosed. Most common in posterior &amp; medial parts of the lower limb, particularly in old people.</a:t>
            </a:r>
          </a:p>
          <a:p>
            <a:endParaRPr lang="ar-SA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146" name="Picture 2" descr="http://adamhymans.com/wp-content/uploads/2016/01/Varicose-ve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719262"/>
            <a:ext cx="54102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PORTAL CIRCULATION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727200"/>
            <a:ext cx="4279900" cy="3035300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portal venous system is a series of veins or venules that directly connect two capillary beds. </a:t>
            </a:r>
          </a:p>
          <a:p>
            <a:pPr>
              <a:buFont typeface="Wingdings" pitchFamily="2" charset="2"/>
              <a:buChar char="q"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Examples 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of such systems include the hepatic portal vein and hypophseal portal system.</a:t>
            </a:r>
          </a:p>
          <a:p>
            <a:endParaRPr lang="ar-SA" sz="22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r="1817" b="2856"/>
          <a:stretch>
            <a:fillRect/>
          </a:stretch>
        </p:blipFill>
        <p:spPr bwMode="auto">
          <a:xfrm>
            <a:off x="4635500" y="1447799"/>
            <a:ext cx="4102100" cy="42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HEPATIC PORTAL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97000"/>
            <a:ext cx="4483100" cy="3251200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Drains blood from the gastrointestinal tract and spleen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It is formed by the union of the superior mesenteric and splenic veins.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Immediately before reaching the liver, the portal vein divides into right and left that enter the liver.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Tributaries: Gastric and cystic veins</a:t>
            </a:r>
          </a:p>
          <a:p>
            <a:endParaRPr lang="ar-SA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l="24892" r="1817" b="2856"/>
          <a:stretch>
            <a:fillRect/>
          </a:stretch>
        </p:blipFill>
        <p:spPr bwMode="auto">
          <a:xfrm>
            <a:off x="5181600" y="1384300"/>
            <a:ext cx="3797300" cy="432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effectLst/>
                <a:latin typeface="Bodoni MT Black" pitchFamily="18" charset="0"/>
              </a:rPr>
              <a:t>PORTOCAVAL ANASTOMOSIS</a:t>
            </a:r>
            <a:endParaRPr lang="ar-SA" sz="3600" dirty="0">
              <a:solidFill>
                <a:srgbClr val="3333FF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5156200" cy="2451100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 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portacaval</a:t>
            </a: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anastomosis (also known as portal systemic anastomosis) is a specific type of anastomosis that occurs between the veins of portal circulation and those of systemic circulation.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 anastomotic channels become dilated (varicosed) in case of portal hypertension.</a:t>
            </a:r>
          </a:p>
          <a:p>
            <a:pPr>
              <a:buClrTx/>
              <a:buFont typeface="Wingdings" pitchFamily="2" charset="2"/>
              <a:buChar char="q"/>
            </a:pPr>
            <a:endParaRPr lang="ar-SA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065110" y="1447800"/>
            <a:ext cx="402809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effectLst/>
                <a:latin typeface="Bodoni MT Black" pitchFamily="18" charset="0"/>
              </a:rPr>
              <a:t>SITES OF PORTOCAVAL ANASTOMOSIS</a:t>
            </a:r>
            <a:endParaRPr lang="ar-SA" sz="3200" dirty="0">
              <a:solidFill>
                <a:srgbClr val="3333FF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4787900" cy="4238812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Lower end of esophagus: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left gastric vein &amp; azygos vein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Lower part of rectum: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(Hemorrhoids) superior and middle rectal veins &amp; inferior rectal vein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Para umbilical region: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(Caput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Medusae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) Para umbilical veins &amp; superficial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epigastric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vein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Retroperitoneal: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draining colon &amp; veins of the posterior abdominal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wall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Bare area of </a:t>
            </a:r>
            <a:r>
              <a:rPr lang="en-US" sz="2000" b="1" dirty="0" smtClean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liver: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There is some anastomosis between portal venous channels in the liver and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azygous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system of veins above the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diaphragm. </a:t>
            </a:r>
            <a:r>
              <a:rPr lang="en-US" sz="2000" dirty="0">
                <a:effectLst/>
              </a:rPr>
              <a:t>across the bare area of liver.</a:t>
            </a: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endParaRPr lang="ar-SA" sz="20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pic>
        <p:nvPicPr>
          <p:cNvPr id="7170" name="Picture 2" descr="https://s3.amazonaws.com/classconnection/46/flashcards/1740046/png/screen_shot_2014-10-28_at_35558_pm-1495854B2F95CE835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497012"/>
            <a:ext cx="40957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25781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Adobe Arabic" pitchFamily="18" charset="-78"/>
              </a:rPr>
              <a:t>QUESTIONS!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cs typeface="Adobe Arabic" pitchFamily="18" charset="-7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2133599" y="2294082"/>
            <a:ext cx="1524000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rgbClr val="FF6600"/>
                </a:solidFill>
                <a:effectLst/>
                <a:latin typeface="Bodoni MT Black" pitchFamily="18" charset="0"/>
                <a:cs typeface="Adobe Arabic" pitchFamily="18" charset="-78"/>
              </a:rPr>
              <a:t>Any</a:t>
            </a:r>
            <a:endParaRPr lang="en-US" sz="4000" dirty="0">
              <a:solidFill>
                <a:srgbClr val="FF6600"/>
              </a:solidFill>
              <a:effectLst/>
              <a:latin typeface="Bodoni MT Black" pitchFamily="18" charset="0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ghw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059" y="645461"/>
            <a:ext cx="7171764" cy="47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320800"/>
            <a:ext cx="5410200" cy="4495800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are blood vessels that bring blood back to the heart.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All veins carry deoxygenated blood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akkal Majalla" pitchFamily="2" charset="-78"/>
                <a:ea typeface="+mn-ea"/>
                <a:cs typeface="Sakkal Majalla" pitchFamily="2" charset="-78"/>
              </a:rPr>
              <a:t>with the exception of the pulmonary veins and umbilical veins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There are two types of veins: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akkal Majalla" pitchFamily="2" charset="-78"/>
                <a:ea typeface="+mn-ea"/>
                <a:cs typeface="Sakkal Majalla" pitchFamily="2" charset="-78"/>
              </a:rPr>
              <a:t>Superficial veins: close to the surface of the body</a:t>
            </a:r>
          </a:p>
          <a:p>
            <a:pPr marL="1197864" lvl="2" indent="-285750" fontAlgn="auto"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NO corresponding arteries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akkal Majalla" pitchFamily="2" charset="-78"/>
                <a:ea typeface="+mn-ea"/>
                <a:cs typeface="Sakkal Majalla" pitchFamily="2" charset="-78"/>
              </a:rPr>
              <a:t>Deep veins: found deeper in the body </a:t>
            </a:r>
          </a:p>
          <a:p>
            <a:pPr marL="1197864" lvl="2" indent="-285750" fontAlgn="auto"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With corresponding arteries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of the systemic circulation: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Superior and inferior vena cava with their tributaries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of the portal circulation: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Portal vein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endParaRPr lang="ar-SA" sz="22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42" name="Picture 2" descr="http://orig11.deviantart.net/7d31/f/2011/252/b/6/human_heart_tattoo_design_by_metamodernism-d49dz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92" y="1498600"/>
            <a:ext cx="3469931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SUPERIOR VENA CAVA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4559300" cy="4419600"/>
          </a:xfrm>
        </p:spPr>
        <p:txBody>
          <a:bodyPr/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Formed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by the union of the right and left brachiocephalic veins. </a:t>
            </a:r>
          </a:p>
          <a:p>
            <a:pPr marL="800100" lvl="1" indent="-342900" algn="just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Brachiocephalic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are formed by the union of internal jugular and subclavian veins.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venous blood from:</a:t>
            </a:r>
          </a:p>
          <a:p>
            <a:pPr marL="800100" lvl="1" indent="-342900" algn="just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Head, neck, thoracic wall &amp; upper limbs 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Passes downward and enter the right atrium.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Receives azygos vein on the posterior aspect just before it enters the heart.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q"/>
              <a:defRPr/>
            </a:pPr>
            <a:endParaRPr lang="ar-SA" sz="22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2" descr="http://wikiperiment.net/wp-content/uploads/2014/10/Veins-in-abdominal-ca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2" y="1465262"/>
            <a:ext cx="4204198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VEINS OF HEAD 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8229600" cy="29845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DIVISIONS: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SUPERFICIAL VEINS</a:t>
            </a:r>
          </a:p>
          <a:p>
            <a:pPr marL="1200150" lvl="3" indent="-342900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EXTERNAL JUGULAR VEINS</a:t>
            </a:r>
          </a:p>
          <a:p>
            <a:pPr marL="1200150" lvl="3" indent="-342900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ANTERIOR JUGULAR VEINS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DEEP VEINS </a:t>
            </a:r>
          </a:p>
          <a:p>
            <a:pPr marL="1200150" lvl="3" indent="-342900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INTERNAL JUGULARS VEINS</a:t>
            </a:r>
          </a:p>
          <a:p>
            <a:endParaRPr lang="ar-SA" dirty="0"/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851400" y="1460500"/>
            <a:ext cx="3784600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SUPERFICIAL VEINS OF </a:t>
            </a: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/>
            </a:r>
            <a:b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HEAD </a:t>
            </a:r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3400"/>
            <a:ext cx="4495800" cy="28067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EXTERNAL JUGULAR VEINS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Lies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superficial to the sternomastoid muscle 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passes down the neck and it is the only tributary of the subclavian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ormed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by the junction of the posterior division of the retromandibular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vein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(temporomaxillary vein) with the posterior auricular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It drains blood from: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Outside of the skull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Deep parts of the face.</a:t>
            </a:r>
          </a:p>
          <a:p>
            <a:pPr marL="400050" lvl="2" indent="0" algn="just">
              <a:buClr>
                <a:srgbClr val="000000"/>
              </a:buClr>
              <a:buNone/>
              <a:defRPr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  <a:p>
            <a:endParaRPr lang="ar-SA" dirty="0"/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4699000" y="1803400"/>
            <a:ext cx="3911600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SUPERFICIAL VEINS OF </a:t>
            </a:r>
            <a:b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HEAD 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4559300" cy="44958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+mj-cs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ANTERIOR JUGULAR VEINS: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begins in the upper part of the neck by the union of the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submental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veins. 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descends close to the median line of the neck, medial to the sternomastoid muscle.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lower part of the neck, it passes laterally beneath that muscle to drain into the external jugular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Just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above the sternum the two anterior jugular veins communicate by a transverse vein to form the jugular arch.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ar-SA" sz="2000" b="1" dirty="0">
              <a:solidFill>
                <a:srgbClr val="000000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909086" y="1299528"/>
            <a:ext cx="4069814" cy="367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DEEP VEINS OF HEAD 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4838700" cy="44958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+mj-cs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INTERNAL JUGULARS VEIN: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blood from the head, brain, face &amp; neck.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descends in the neck along with the internal and common carotid arteries and vagus nerve, within the </a:t>
            </a:r>
            <a:r>
              <a:rPr lang="en-US" sz="2000" b="1" dirty="0">
                <a:solidFill>
                  <a:srgbClr val="FF66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carotid sheath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Joins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subclavian vein to form the brachiocephalic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Tributaries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: 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Superior thyroid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Lingual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Facial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Occipital veins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Dural venous sinuses</a:t>
            </a:r>
          </a:p>
          <a:p>
            <a:endParaRPr lang="ar-SA" sz="2400" dirty="0">
              <a:latin typeface="Arial" pitchFamily="34" charset="0"/>
              <a:cs typeface="+mj-cs"/>
            </a:endParaRPr>
          </a:p>
        </p:txBody>
      </p:sp>
      <p:pic>
        <p:nvPicPr>
          <p:cNvPr id="4" name="Picture 6" descr="E:\dad\Student Gray\8. Head and neck\F66122-008-f194.jpg"/>
          <p:cNvPicPr>
            <a:picLocks noChangeAspect="1" noChangeArrowheads="1"/>
          </p:cNvPicPr>
          <p:nvPr/>
        </p:nvPicPr>
        <p:blipFill>
          <a:blip r:embed="rId3" cstate="print"/>
          <a:srcRect t="5338" b="4024"/>
          <a:stretch>
            <a:fillRect/>
          </a:stretch>
        </p:blipFill>
        <p:spPr bwMode="auto">
          <a:xfrm>
            <a:off x="5245100" y="1663701"/>
            <a:ext cx="3508828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3478</TotalTime>
  <Words>1441</Words>
  <Application>Microsoft Office PowerPoint</Application>
  <PresentationFormat>On-screen Show (4:3)</PresentationFormat>
  <Paragraphs>209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Teamwork</vt:lpstr>
      <vt:lpstr>PowerPoint Presentation</vt:lpstr>
      <vt:lpstr>OBJECTIVES</vt:lpstr>
      <vt:lpstr>PowerPoint Presentation</vt:lpstr>
      <vt:lpstr>VEINS</vt:lpstr>
      <vt:lpstr>SUPERIOR VENA CAVA</vt:lpstr>
      <vt:lpstr>VEINS OF HEAD &amp; NECK</vt:lpstr>
      <vt:lpstr>SUPERFICIAL VEINS OF  HEAD &amp; NECK</vt:lpstr>
      <vt:lpstr>SUPERFICIAL VEINS OF  HEAD &amp; NECK</vt:lpstr>
      <vt:lpstr>DEEP VEINS OF HEAD &amp; NECK</vt:lpstr>
      <vt:lpstr>VEINS OF UPPER LIMBS</vt:lpstr>
      <vt:lpstr>VEINS OF UPPER LIMBS</vt:lpstr>
      <vt:lpstr>VEINS OF UPPER LIMBS</vt:lpstr>
      <vt:lpstr>INFERIOR VENA CAVA</vt:lpstr>
      <vt:lpstr>TRIBUTARIES OF INFERIOR  VENA CAVA</vt:lpstr>
      <vt:lpstr>VEINS OF LOWER LIMBS</vt:lpstr>
      <vt:lpstr>VEINS OF LOWER LIMBS</vt:lpstr>
      <vt:lpstr>GREAT SAPHENOUS VEIN</vt:lpstr>
      <vt:lpstr>GREAT SAPHENOUS VEIN</vt:lpstr>
      <vt:lpstr>GREAT SAPHENOUS VEIN</vt:lpstr>
      <vt:lpstr>SMALL SAPHENOUS VEIN</vt:lpstr>
      <vt:lpstr>VEINS OF LOWER LIMBS</vt:lpstr>
      <vt:lpstr>MECHANISM OF VENOUS RETURN FROM LOWER LIMB</vt:lpstr>
      <vt:lpstr>FACTORS AIMING BLOOD RETURN</vt:lpstr>
      <vt:lpstr>VARICOSE VEINS</vt:lpstr>
      <vt:lpstr>PORTAL CIRCULATION</vt:lpstr>
      <vt:lpstr>HEPATIC PORTAL VEIN</vt:lpstr>
      <vt:lpstr>PORTOCAVAL ANASTOMOSIS</vt:lpstr>
      <vt:lpstr>SITES OF PORTOCAVAL ANASTOMOSIS</vt:lpstr>
      <vt:lpstr>QUESTIONS!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سالم</cp:lastModifiedBy>
  <cp:revision>123</cp:revision>
  <dcterms:created xsi:type="dcterms:W3CDTF">2005-03-12T06:42:31Z</dcterms:created>
  <dcterms:modified xsi:type="dcterms:W3CDTF">2017-03-27T05:12:43Z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