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300" r:id="rId3"/>
    <p:sldId id="301" r:id="rId4"/>
    <p:sldId id="257" r:id="rId5"/>
    <p:sldId id="287" r:id="rId6"/>
    <p:sldId id="288" r:id="rId7"/>
    <p:sldId id="289" r:id="rId8"/>
    <p:sldId id="290" r:id="rId9"/>
    <p:sldId id="291" r:id="rId10"/>
    <p:sldId id="292" r:id="rId11"/>
    <p:sldId id="306" r:id="rId12"/>
    <p:sldId id="293" r:id="rId13"/>
    <p:sldId id="296" r:id="rId14"/>
    <p:sldId id="294" r:id="rId15"/>
    <p:sldId id="297" r:id="rId16"/>
    <p:sldId id="299" r:id="rId17"/>
    <p:sldId id="302" r:id="rId18"/>
    <p:sldId id="303" r:id="rId19"/>
    <p:sldId id="304" r:id="rId20"/>
    <p:sldId id="305" r:id="rId21"/>
    <p:sldId id="307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17-04-08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17-04-08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17-04-08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17-04-08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17-04-08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17-04-08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17-04-08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17-04-08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17-04-08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17-04-08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17-04-08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17-04-08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128" y="5052545"/>
            <a:ext cx="5637010" cy="882119"/>
          </a:xfrm>
        </p:spPr>
        <p:txBody>
          <a:bodyPr/>
          <a:lstStyle/>
          <a:p>
            <a:r>
              <a:rPr lang="en-US" dirty="0" smtClean="0"/>
              <a:t>Cardiovascular System Block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1322719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Lipoprotein Metabolism</a:t>
            </a:r>
            <a:endParaRPr lang="en-US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971128" y="3379232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Dr. </a:t>
            </a:r>
            <a:r>
              <a:rPr lang="en-US" sz="3200" dirty="0" err="1" smtClean="0"/>
              <a:t>Usman</a:t>
            </a:r>
            <a:r>
              <a:rPr lang="en-US" sz="3200" dirty="0" smtClean="0"/>
              <a:t> </a:t>
            </a:r>
            <a:r>
              <a:rPr lang="en-US" sz="3200" dirty="0" err="1" smtClean="0"/>
              <a:t>Ghani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19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150993"/>
            <a:ext cx="8558650" cy="502733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600" dirty="0" smtClean="0"/>
              <a:t>Produced and secreted by the liver</a:t>
            </a:r>
          </a:p>
          <a:p>
            <a:pPr marL="45720" indent="0">
              <a:buNone/>
            </a:pPr>
            <a:r>
              <a:rPr lang="en-US" sz="3600" dirty="0" smtClean="0"/>
              <a:t>Composed of:</a:t>
            </a:r>
          </a:p>
          <a:p>
            <a:pPr lvl="1">
              <a:buFont typeface="Wingdings" charset="2"/>
              <a:buChar char="²"/>
            </a:pPr>
            <a:r>
              <a:rPr lang="en-US" sz="3600" dirty="0" smtClean="0">
                <a:solidFill>
                  <a:srgbClr val="FF6600"/>
                </a:solidFill>
              </a:rPr>
              <a:t>Mainly endogenous TAGs (60%)</a:t>
            </a:r>
          </a:p>
          <a:p>
            <a:pPr lvl="1">
              <a:buFont typeface="Wingdings" charset="2"/>
              <a:buChar char="²"/>
            </a:pPr>
            <a:r>
              <a:rPr lang="en-US" sz="3600" dirty="0">
                <a:solidFill>
                  <a:srgbClr val="FF6600"/>
                </a:solidFill>
              </a:rPr>
              <a:t>S</a:t>
            </a:r>
            <a:r>
              <a:rPr lang="en-US" sz="3600" dirty="0" smtClean="0">
                <a:solidFill>
                  <a:srgbClr val="FF6600"/>
                </a:solidFill>
              </a:rPr>
              <a:t>ome cholesterol (free and esterified)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Carry these lipids from the liver to peripheral tissues</a:t>
            </a:r>
          </a:p>
        </p:txBody>
      </p:sp>
    </p:spTree>
    <p:extLst>
      <p:ext uri="{BB962C8B-B14F-4D97-AF65-F5344CB8AC3E}">
        <p14:creationId xmlns:p14="http://schemas.microsoft.com/office/powerpoint/2010/main" val="24256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150993"/>
            <a:ext cx="8558650" cy="502733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600" dirty="0" smtClean="0"/>
              <a:t>Peripheral </a:t>
            </a:r>
            <a:r>
              <a:rPr lang="en-US" sz="3600" dirty="0" smtClean="0"/>
              <a:t>tissues </a:t>
            </a:r>
            <a:r>
              <a:rPr lang="en-US" sz="3600" dirty="0" smtClean="0"/>
              <a:t>degrade TAGs by </a:t>
            </a:r>
            <a:r>
              <a:rPr lang="en-US" sz="3600" dirty="0" smtClean="0">
                <a:solidFill>
                  <a:srgbClr val="FF6600"/>
                </a:solidFill>
              </a:rPr>
              <a:t>lipoprotein lipase (LPL)</a:t>
            </a:r>
            <a:r>
              <a:rPr lang="en-US" sz="3600" dirty="0" smtClean="0"/>
              <a:t> enzyme</a:t>
            </a:r>
          </a:p>
          <a:p>
            <a:pPr>
              <a:buFont typeface="Wingdings" charset="2"/>
              <a:buChar char="²"/>
            </a:pPr>
            <a:endParaRPr lang="en-US" sz="3600" dirty="0" smtClean="0"/>
          </a:p>
          <a:p>
            <a:pPr>
              <a:buFont typeface="Wingdings" charset="2"/>
              <a:buChar char="²"/>
            </a:pPr>
            <a:r>
              <a:rPr lang="en-US" sz="3600" dirty="0" smtClean="0"/>
              <a:t>Imbalance in hepatic TAG synthesis and secretion of VLDL can lead to:</a:t>
            </a:r>
          </a:p>
          <a:p>
            <a:pPr lvl="1">
              <a:buFont typeface="Wingdings" charset="2"/>
              <a:buChar char="²"/>
            </a:pPr>
            <a:r>
              <a:rPr lang="en-US" sz="3600" dirty="0" smtClean="0"/>
              <a:t>Obesity</a:t>
            </a:r>
          </a:p>
          <a:p>
            <a:pPr lvl="1">
              <a:buFont typeface="Wingdings" charset="2"/>
              <a:buChar char="²"/>
            </a:pPr>
            <a:r>
              <a:rPr lang="en-US" sz="3600" dirty="0" smtClean="0"/>
              <a:t>Type 2 diabetes mellitus</a:t>
            </a:r>
          </a:p>
        </p:txBody>
      </p:sp>
    </p:spTree>
    <p:extLst>
      <p:ext uri="{BB962C8B-B14F-4D97-AF65-F5344CB8AC3E}">
        <p14:creationId xmlns:p14="http://schemas.microsoft.com/office/powerpoint/2010/main" val="23666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20"/>
            <a:ext cx="9144000" cy="62182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432" y="46019"/>
            <a:ext cx="8624784" cy="761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1. Release from the liver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As nascent particles containing:</a:t>
            </a:r>
          </a:p>
          <a:p>
            <a:pPr lvl="1">
              <a:buFont typeface="Wingdings" charset="2"/>
              <a:buChar char="²"/>
            </a:pPr>
            <a:r>
              <a:rPr lang="en-US" sz="2600" dirty="0" smtClean="0">
                <a:solidFill>
                  <a:srgbClr val="FF6600"/>
                </a:solidFill>
              </a:rPr>
              <a:t>TAGs and cholesterol </a:t>
            </a:r>
          </a:p>
          <a:p>
            <a:pPr lvl="1">
              <a:buFont typeface="Wingdings" charset="2"/>
              <a:buChar char="²"/>
            </a:pPr>
            <a:r>
              <a:rPr lang="en-US" sz="2600" dirty="0">
                <a:solidFill>
                  <a:srgbClr val="FF6600"/>
                </a:solidFill>
              </a:rPr>
              <a:t>A</a:t>
            </a:r>
            <a:r>
              <a:rPr lang="en-US" sz="2600" dirty="0" smtClean="0">
                <a:solidFill>
                  <a:srgbClr val="FF6600"/>
                </a:solidFill>
              </a:rPr>
              <a:t>po B-100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Obtain apo C-II and apo E from circulating HDL particles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Apo C-II is required for activation of LPL</a:t>
            </a:r>
          </a:p>
        </p:txBody>
      </p:sp>
    </p:spTree>
    <p:extLst>
      <p:ext uri="{BB962C8B-B14F-4D97-AF65-F5344CB8AC3E}">
        <p14:creationId xmlns:p14="http://schemas.microsoft.com/office/powerpoint/2010/main" val="18375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5368340" cy="1157891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5302206" cy="51596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400" dirty="0">
                <a:solidFill>
                  <a:srgbClr val="FF6600"/>
                </a:solidFill>
              </a:rPr>
              <a:t>2</a:t>
            </a:r>
            <a:r>
              <a:rPr lang="en-US" sz="2400" dirty="0" smtClean="0">
                <a:solidFill>
                  <a:srgbClr val="FF6600"/>
                </a:solidFill>
              </a:rPr>
              <a:t>. Modification in the circulation</a:t>
            </a:r>
          </a:p>
          <a:p>
            <a:pPr>
              <a:buFont typeface="Wingdings" charset="2"/>
              <a:buChar char="²"/>
            </a:pPr>
            <a:endParaRPr lang="en-US" sz="2400" dirty="0" smtClean="0"/>
          </a:p>
          <a:p>
            <a:pPr>
              <a:buFont typeface="Wingdings" charset="2"/>
              <a:buChar char="²"/>
            </a:pPr>
            <a:r>
              <a:rPr lang="en-US" sz="2400" dirty="0" smtClean="0"/>
              <a:t>TAGs in VLDL are degraded by lipoprotein lipase (LPL)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VLDL becomes smaller and denser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Surface components (apo C and E) are returned to HDL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VLDL transfers TAGs to HDL in exchange for cholesteryl esters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This exchange is catalyzed by cholesteryl ester transfer protein (CETP)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772" y="0"/>
            <a:ext cx="3577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FF6600"/>
                </a:solidFill>
              </a:rPr>
              <a:t>3. Conversion to LDL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After </a:t>
            </a:r>
            <a:r>
              <a:rPr lang="en-US" sz="3200" dirty="0" smtClean="0"/>
              <a:t>modifications, VLDL is </a:t>
            </a:r>
            <a:r>
              <a:rPr lang="en-US" sz="3200" dirty="0"/>
              <a:t>converted to: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LDL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IDL (taken up by liver cells thru apo E)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VLDL </a:t>
            </a:r>
            <a:r>
              <a:rPr lang="en-US" sz="3200" dirty="0" smtClean="0"/>
              <a:t>remnants</a:t>
            </a:r>
          </a:p>
          <a:p>
            <a:pPr>
              <a:buFont typeface="Wingdings" charset="2"/>
              <a:buChar char="²"/>
            </a:pPr>
            <a:endParaRPr lang="en-US" sz="3400" dirty="0" smtClean="0"/>
          </a:p>
          <a:p>
            <a:pPr>
              <a:buFont typeface="Wingdings" charset="2"/>
              <a:buChar char="²"/>
            </a:pPr>
            <a:r>
              <a:rPr lang="en-US" sz="3400" dirty="0" smtClean="0">
                <a:solidFill>
                  <a:srgbClr val="FF6600"/>
                </a:solidFill>
              </a:rPr>
              <a:t>Apo </a:t>
            </a:r>
            <a:r>
              <a:rPr lang="en-US" sz="3400" dirty="0">
                <a:solidFill>
                  <a:srgbClr val="FF6600"/>
                </a:solidFill>
              </a:rPr>
              <a:t>E </a:t>
            </a:r>
            <a:r>
              <a:rPr lang="en-US" sz="3400" dirty="0" smtClean="0">
                <a:solidFill>
                  <a:srgbClr val="FF6600"/>
                </a:solidFill>
              </a:rPr>
              <a:t>exists </a:t>
            </a:r>
            <a:r>
              <a:rPr lang="en-US" sz="3400" dirty="0">
                <a:solidFill>
                  <a:srgbClr val="FF6600"/>
                </a:solidFill>
              </a:rPr>
              <a:t>in three isoforms: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E-2 (Poorly binds to receptors)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E-3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E-4</a:t>
            </a:r>
          </a:p>
          <a:p>
            <a:pPr>
              <a:buFont typeface="Wingdings" charset="2"/>
              <a:buChar char="²"/>
            </a:pP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39518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Lipoprotein lipase (LPL)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²"/>
            </a:pPr>
            <a:r>
              <a:rPr lang="en-US" sz="2800" dirty="0" smtClean="0"/>
              <a:t>Extracellular enzyme</a:t>
            </a:r>
            <a:r>
              <a:rPr lang="en-US" sz="2800" dirty="0"/>
              <a:t> </a:t>
            </a:r>
            <a:r>
              <a:rPr lang="en-US" sz="2800" dirty="0" smtClean="0"/>
              <a:t>that degrades lipids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A</a:t>
            </a:r>
            <a:r>
              <a:rPr lang="en-US" sz="2800" dirty="0" smtClean="0"/>
              <a:t>nchored </a:t>
            </a:r>
            <a:r>
              <a:rPr lang="en-US" sz="2800" dirty="0"/>
              <a:t>by </a:t>
            </a:r>
            <a:r>
              <a:rPr lang="en-US" sz="2800" dirty="0" smtClean="0"/>
              <a:t>heparin </a:t>
            </a:r>
            <a:r>
              <a:rPr lang="en-US" sz="2800" dirty="0"/>
              <a:t>sulfate to the capillary walls of most </a:t>
            </a:r>
            <a:r>
              <a:rPr lang="en-US" sz="2800" dirty="0" smtClean="0"/>
              <a:t>tissues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Mainly </a:t>
            </a:r>
            <a:r>
              <a:rPr lang="en-US" sz="2800" dirty="0"/>
              <a:t>present in adipose tissue, </a:t>
            </a:r>
            <a:r>
              <a:rPr lang="en-US" sz="2800" dirty="0" smtClean="0"/>
              <a:t>cardiac and skeletal muscle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Requires </a:t>
            </a:r>
            <a:r>
              <a:rPr lang="en-US" sz="2800" dirty="0" err="1"/>
              <a:t>a</a:t>
            </a:r>
            <a:r>
              <a:rPr lang="en-US" sz="2800" dirty="0" err="1" smtClean="0"/>
              <a:t>po</a:t>
            </a:r>
            <a:r>
              <a:rPr lang="en-US" sz="2800" dirty="0" smtClean="0"/>
              <a:t> C</a:t>
            </a:r>
            <a:r>
              <a:rPr lang="en-US" sz="2800" dirty="0"/>
              <a:t>-II for </a:t>
            </a:r>
            <a:r>
              <a:rPr lang="en-US" sz="2800" dirty="0" smtClean="0"/>
              <a:t>activation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Degrades TAGs into free fatty acids and glycerol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Insulin stimulates </a:t>
            </a:r>
            <a:r>
              <a:rPr lang="en-US" sz="2800" dirty="0" smtClean="0"/>
              <a:t>LPL synthesis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rgbClr val="FF6600"/>
                </a:solidFill>
              </a:rPr>
              <a:t>Deficiency of LPL or apo C-II causes:</a:t>
            </a:r>
          </a:p>
          <a:p>
            <a:pPr lvl="1">
              <a:buFont typeface="Wingdings" charset="2"/>
              <a:buChar char="²"/>
            </a:pPr>
            <a:r>
              <a:rPr lang="en-US" sz="2800" dirty="0">
                <a:solidFill>
                  <a:srgbClr val="FF6600"/>
                </a:solidFill>
              </a:rPr>
              <a:t>T</a:t>
            </a:r>
            <a:r>
              <a:rPr lang="en-US" sz="2800" dirty="0" smtClean="0">
                <a:solidFill>
                  <a:srgbClr val="FF6600"/>
                </a:solidFill>
              </a:rPr>
              <a:t>ype </a:t>
            </a:r>
            <a:r>
              <a:rPr lang="en-US" sz="2800" dirty="0">
                <a:solidFill>
                  <a:srgbClr val="FF6600"/>
                </a:solidFill>
              </a:rPr>
              <a:t>1 </a:t>
            </a:r>
            <a:r>
              <a:rPr lang="en-US" sz="2800" dirty="0" smtClean="0">
                <a:solidFill>
                  <a:srgbClr val="FF6600"/>
                </a:solidFill>
              </a:rPr>
              <a:t>hyperlipoproteinemia (familial LPL </a:t>
            </a:r>
            <a:r>
              <a:rPr lang="en-US" sz="2800" dirty="0">
                <a:solidFill>
                  <a:srgbClr val="FF6600"/>
                </a:solidFill>
              </a:rPr>
              <a:t>deficiency)</a:t>
            </a:r>
            <a:r>
              <a:rPr lang="en-US" sz="2800" dirty="0"/>
              <a:t>	</a:t>
            </a:r>
            <a:r>
              <a:rPr lang="en-US" dirty="0"/>
              <a:t>	</a:t>
            </a:r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06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Hypolipoproteinemia</a:t>
            </a:r>
          </a:p>
          <a:p>
            <a:pPr marL="45720" indent="0">
              <a:buNone/>
            </a:pP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FF6600"/>
                </a:solidFill>
              </a:rPr>
              <a:t>Abetalipoproteinemia</a:t>
            </a:r>
            <a:r>
              <a:rPr lang="en-US" sz="3000" dirty="0"/>
              <a:t> is due to inability to load apo B with lipids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Few VLDLs </a:t>
            </a:r>
            <a:r>
              <a:rPr lang="en-US" sz="3000" dirty="0" smtClean="0"/>
              <a:t> and chylomicrons are </a:t>
            </a:r>
            <a:r>
              <a:rPr lang="en-US" sz="3000" dirty="0"/>
              <a:t>formed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TAGs accumulate in liver and intestine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07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Steatohepatitis</a:t>
            </a:r>
            <a:endParaRPr lang="en-US" sz="2800" dirty="0">
              <a:solidFill>
                <a:srgbClr val="FF6600"/>
              </a:solidFill>
            </a:endParaRPr>
          </a:p>
          <a:p>
            <a:pPr marL="4572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(Fatty liver disease)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endParaRPr lang="en-US" sz="3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Imbalance between:</a:t>
            </a:r>
          </a:p>
          <a:p>
            <a:pPr lvl="1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TAG synthesis in the liver and </a:t>
            </a:r>
          </a:p>
          <a:p>
            <a:pPr lvl="1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Secretion from the liver</a:t>
            </a:r>
          </a:p>
          <a:p>
            <a:pPr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Leads to accumulation of TAGs in the liver (fatty liver)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5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dirty="0" smtClean="0">
                <a:solidFill>
                  <a:srgbClr val="FF6600"/>
                </a:solidFill>
              </a:rPr>
              <a:t>Type I </a:t>
            </a:r>
            <a:r>
              <a:rPr lang="en-US" sz="3200" dirty="0">
                <a:solidFill>
                  <a:srgbClr val="FF6600"/>
                </a:solidFill>
              </a:rPr>
              <a:t>h</a:t>
            </a:r>
            <a:r>
              <a:rPr lang="en-US" sz="3200" dirty="0" smtClean="0">
                <a:solidFill>
                  <a:srgbClr val="FF6600"/>
                </a:solidFill>
              </a:rPr>
              <a:t>yperlipoproteinemia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A</a:t>
            </a:r>
            <a:r>
              <a:rPr lang="en-US" sz="3200" dirty="0" smtClean="0"/>
              <a:t> rare, autosomal </a:t>
            </a:r>
            <a:r>
              <a:rPr lang="en-US" sz="3200" dirty="0"/>
              <a:t>recessive </a:t>
            </a:r>
            <a:r>
              <a:rPr lang="en-US" sz="3200" dirty="0" smtClean="0"/>
              <a:t>disease</a:t>
            </a:r>
            <a:endParaRPr lang="en-US" sz="3200" dirty="0"/>
          </a:p>
          <a:p>
            <a:pPr>
              <a:buFont typeface="Wingdings" charset="2"/>
              <a:buChar char="²"/>
            </a:pPr>
            <a:r>
              <a:rPr lang="en-US" sz="3200" dirty="0"/>
              <a:t>Due to </a:t>
            </a:r>
            <a:r>
              <a:rPr lang="en-US" sz="3200" dirty="0" smtClean="0"/>
              <a:t>familial deficiency </a:t>
            </a:r>
            <a:r>
              <a:rPr lang="en-US" sz="3200" dirty="0"/>
              <a:t>of </a:t>
            </a:r>
            <a:r>
              <a:rPr lang="en-US" sz="3200" dirty="0" smtClean="0"/>
              <a:t>LPL </a:t>
            </a:r>
            <a:r>
              <a:rPr lang="en-US" sz="3200" dirty="0"/>
              <a:t>or its coenzyme </a:t>
            </a:r>
            <a:r>
              <a:rPr lang="en-US" sz="3200" dirty="0" smtClean="0"/>
              <a:t>(</a:t>
            </a:r>
            <a:r>
              <a:rPr lang="en-US" sz="3200" dirty="0" err="1" smtClean="0"/>
              <a:t>apo</a:t>
            </a:r>
            <a:r>
              <a:rPr lang="en-US" sz="3200" dirty="0" smtClean="0"/>
              <a:t> </a:t>
            </a:r>
            <a:r>
              <a:rPr lang="en-US" sz="3200" dirty="0"/>
              <a:t>C-II)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Causes excessive </a:t>
            </a:r>
            <a:r>
              <a:rPr lang="en-US" sz="3200" dirty="0"/>
              <a:t>accumulation </a:t>
            </a:r>
            <a:r>
              <a:rPr lang="en-US" sz="3200" dirty="0" smtClean="0"/>
              <a:t>of chylomicrons in plasma (</a:t>
            </a:r>
            <a:r>
              <a:rPr lang="en-US" sz="3200" dirty="0"/>
              <a:t>≥1000 mg/dl</a:t>
            </a:r>
            <a:r>
              <a:rPr lang="en-US" sz="3200" dirty="0" smtClean="0"/>
              <a:t>) </a:t>
            </a:r>
            <a:r>
              <a:rPr lang="en-US" sz="3200" dirty="0" smtClean="0">
                <a:solidFill>
                  <a:srgbClr val="FF6600"/>
                </a:solidFill>
              </a:rPr>
              <a:t>(hyperchylomicronemia)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High fasting plasma TAGs are observed in these patients</a:t>
            </a:r>
            <a:endParaRPr lang="en-US" sz="3200" dirty="0"/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35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203158"/>
            <a:ext cx="8479282" cy="5146311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2800" dirty="0"/>
              <a:t>By the end of this lecture, the First Year students will be able to: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Define and list the types, structure and composition of </a:t>
            </a:r>
            <a:r>
              <a:rPr lang="en-US" sz="2800" dirty="0" smtClean="0"/>
              <a:t>lipoproteins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Understand various functions of lipoprotein </a:t>
            </a:r>
            <a:r>
              <a:rPr lang="en-US" sz="2800" dirty="0" smtClean="0"/>
              <a:t>particles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Compare the functions of lipoprotein particles and their implications in </a:t>
            </a:r>
            <a:r>
              <a:rPr lang="en-US" sz="2800" dirty="0" smtClean="0"/>
              <a:t>disease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Understand the metabolism of chylomicrons, VLDL and LDL </a:t>
            </a:r>
            <a:r>
              <a:rPr lang="en-US" sz="2800" dirty="0" smtClean="0"/>
              <a:t>particles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Discuss the functions of lipoprotein lipase and its role in disease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List the diseases due to imbalance in the metabolism of </a:t>
            </a:r>
            <a:r>
              <a:rPr lang="en-US" sz="2800" dirty="0" smtClean="0"/>
              <a:t>lipoproteins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63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200" dirty="0" smtClean="0">
                <a:solidFill>
                  <a:srgbClr val="FF6600"/>
                </a:solidFill>
              </a:rPr>
              <a:t>Type III hyperlipoproteinemia</a:t>
            </a:r>
          </a:p>
          <a:p>
            <a:pPr>
              <a:buFont typeface="Wingdings" charset="2"/>
              <a:buChar char="²"/>
            </a:pPr>
            <a:r>
              <a:rPr lang="en-US" sz="3000" dirty="0" smtClean="0"/>
              <a:t>Also called </a:t>
            </a:r>
            <a:r>
              <a:rPr lang="en-US" sz="3000" dirty="0" smtClean="0">
                <a:solidFill>
                  <a:srgbClr val="FF6600"/>
                </a:solidFill>
              </a:rPr>
              <a:t>familial dysbetalipoproteinemia</a:t>
            </a:r>
            <a:r>
              <a:rPr lang="en-US" sz="3000" dirty="0"/>
              <a:t>, </a:t>
            </a:r>
            <a:r>
              <a:rPr lang="en-US" sz="3000" dirty="0" smtClean="0"/>
              <a:t>or broad </a:t>
            </a:r>
            <a:r>
              <a:rPr lang="en-US" sz="3000" dirty="0"/>
              <a:t>beta </a:t>
            </a:r>
            <a:r>
              <a:rPr lang="en-US" sz="3000" dirty="0" smtClean="0"/>
              <a:t>disease</a:t>
            </a:r>
            <a:endParaRPr lang="en-US" sz="3000" dirty="0"/>
          </a:p>
          <a:p>
            <a:pPr>
              <a:buFont typeface="Wingdings" charset="2"/>
              <a:buChar char="²"/>
            </a:pPr>
            <a:r>
              <a:rPr lang="en-US" sz="3000" dirty="0" smtClean="0"/>
              <a:t>Individuals </a:t>
            </a:r>
            <a:r>
              <a:rPr lang="en-US" sz="3000" dirty="0"/>
              <a:t>homozygous for apo E-2 are deficient in clearing:</a:t>
            </a:r>
          </a:p>
          <a:p>
            <a:pPr lvl="1">
              <a:buFont typeface="Wingdings" charset="2"/>
              <a:buChar char="²"/>
            </a:pPr>
            <a:r>
              <a:rPr lang="en-US" sz="2800" dirty="0"/>
              <a:t>Chylomicron </a:t>
            </a:r>
            <a:r>
              <a:rPr lang="en-US" sz="2800" dirty="0" smtClean="0"/>
              <a:t>remnants and</a:t>
            </a:r>
            <a:endParaRPr lang="en-US" sz="2800" dirty="0"/>
          </a:p>
          <a:p>
            <a:pPr lvl="1">
              <a:buFont typeface="Wingdings" charset="2"/>
              <a:buChar char="²"/>
            </a:pPr>
            <a:r>
              <a:rPr lang="en-US" sz="2800" dirty="0"/>
              <a:t>IDL from the circulation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Leads to </a:t>
            </a:r>
            <a:r>
              <a:rPr lang="en-US" sz="3000" dirty="0">
                <a:solidFill>
                  <a:srgbClr val="FF6600"/>
                </a:solidFill>
              </a:rPr>
              <a:t>hypercholesterolemia</a:t>
            </a:r>
            <a:r>
              <a:rPr lang="en-US" sz="3000" dirty="0"/>
              <a:t> and </a:t>
            </a:r>
            <a:r>
              <a:rPr lang="en-US" sz="3000" dirty="0">
                <a:solidFill>
                  <a:srgbClr val="FF6600"/>
                </a:solidFill>
              </a:rPr>
              <a:t>premature atherosclerosis</a:t>
            </a:r>
          </a:p>
          <a:p>
            <a:pPr>
              <a:buFont typeface="Wingdings" charset="2"/>
              <a:buChar char="²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48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²"/>
            </a:pPr>
            <a:r>
              <a:rPr lang="en-US" sz="2800" dirty="0"/>
              <a:t>Lipoproteins are important for transportation of lipids to and from liver and peripheral </a:t>
            </a:r>
            <a:r>
              <a:rPr lang="en-US" sz="2800" dirty="0" smtClean="0"/>
              <a:t>tissues</a:t>
            </a:r>
          </a:p>
          <a:p>
            <a:pPr lvl="0">
              <a:buFont typeface="Wingdings" charset="2"/>
              <a:buChar char="²"/>
            </a:pPr>
            <a:endParaRPr lang="en-US" sz="2800" dirty="0" smtClean="0"/>
          </a:p>
          <a:p>
            <a:pPr lvl="0">
              <a:buFont typeface="Wingdings" charset="2"/>
              <a:buChar char="²"/>
            </a:pPr>
            <a:r>
              <a:rPr lang="en-US" sz="2800" dirty="0" smtClean="0"/>
              <a:t>Different </a:t>
            </a:r>
            <a:r>
              <a:rPr lang="en-US" sz="2800" dirty="0"/>
              <a:t>types of lipoproteins perform different functions in the </a:t>
            </a:r>
            <a:r>
              <a:rPr lang="en-US" sz="2800" dirty="0" smtClean="0"/>
              <a:t>body</a:t>
            </a:r>
          </a:p>
          <a:p>
            <a:pPr lvl="0">
              <a:buFont typeface="Wingdings" charset="2"/>
              <a:buChar char="²"/>
            </a:pPr>
            <a:endParaRPr lang="en-US" sz="2800" dirty="0" smtClean="0"/>
          </a:p>
          <a:p>
            <a:pPr lvl="0">
              <a:buFont typeface="Wingdings" charset="2"/>
              <a:buChar char="²"/>
            </a:pPr>
            <a:r>
              <a:rPr lang="en-US" sz="2800" dirty="0" smtClean="0"/>
              <a:t>Imbalance </a:t>
            </a:r>
            <a:r>
              <a:rPr lang="en-US" sz="2800" dirty="0"/>
              <a:t>in the metabolism of lipoproteins leads to accumulation of lipids in the tissues and circulation increasing the risk for atherosclerosis and coronary heart </a:t>
            </a:r>
            <a:r>
              <a:rPr lang="en-US" sz="2800" dirty="0" smtClean="0"/>
              <a:t>disease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23825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3200" dirty="0" smtClean="0"/>
          </a:p>
          <a:p>
            <a:pPr marL="45720" indent="0">
              <a:buNone/>
            </a:pPr>
            <a:r>
              <a:rPr lang="en-US" sz="3200" dirty="0" smtClean="0"/>
              <a:t>Lippincott’s </a:t>
            </a:r>
            <a:r>
              <a:rPr lang="en-US" sz="3200" dirty="0"/>
              <a:t>Biochemistry. 6</a:t>
            </a:r>
            <a:r>
              <a:rPr lang="en-US" sz="3200" baseline="30000" dirty="0"/>
              <a:t>th</a:t>
            </a:r>
            <a:r>
              <a:rPr lang="en-US" sz="3200" dirty="0"/>
              <a:t> Edition, Chapter 18, pp. 226-232. Lippincott Williams &amp; Wilkins, New York, USA. </a:t>
            </a:r>
            <a:endParaRPr lang="en-CA" sz="3200" b="1" u="words" dirty="0"/>
          </a:p>
        </p:txBody>
      </p:sp>
    </p:spTree>
    <p:extLst>
      <p:ext uri="{BB962C8B-B14F-4D97-AF65-F5344CB8AC3E}">
        <p14:creationId xmlns:p14="http://schemas.microsoft.com/office/powerpoint/2010/main" val="22828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587577"/>
            <a:ext cx="8479282" cy="476189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3600" dirty="0" smtClean="0"/>
              <a:t>Lipoprotein types and composition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Apolipoproteins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Chylomicrons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VLDL particles and their metabolism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Lipoprotein lipase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VLDL diseases</a:t>
            </a:r>
          </a:p>
        </p:txBody>
      </p:sp>
    </p:spTree>
    <p:extLst>
      <p:ext uri="{BB962C8B-B14F-4D97-AF65-F5344CB8AC3E}">
        <p14:creationId xmlns:p14="http://schemas.microsoft.com/office/powerpoint/2010/main" val="22168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587577"/>
            <a:ext cx="8479282" cy="476189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800" dirty="0" smtClean="0"/>
              <a:t>Lipids are hydrophobic molecules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T</a:t>
            </a:r>
            <a:r>
              <a:rPr lang="en-US" sz="2800" dirty="0" smtClean="0"/>
              <a:t>ransported in plasma as lipoprotein particles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Plasma lipoproteins are spherical macromolecular complexes of: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>
                <a:solidFill>
                  <a:srgbClr val="FF6600"/>
                </a:solidFill>
              </a:rPr>
              <a:t>Lipids</a:t>
            </a:r>
            <a:r>
              <a:rPr lang="en-US" sz="2800" dirty="0" smtClean="0"/>
              <a:t> and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>
                <a:solidFill>
                  <a:srgbClr val="FF6600"/>
                </a:solidFill>
              </a:rPr>
              <a:t>Specific proteins (apolipoproteins)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Lipoproteins keep lipid contents soluble while transporting them to and from the tissues</a:t>
            </a:r>
          </a:p>
        </p:txBody>
      </p:sp>
    </p:spTree>
    <p:extLst>
      <p:ext uri="{BB962C8B-B14F-4D97-AF65-F5344CB8AC3E}">
        <p14:creationId xmlns:p14="http://schemas.microsoft.com/office/powerpoint/2010/main" val="33295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3" y="257699"/>
            <a:ext cx="621725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Types of 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375902"/>
            <a:ext cx="6058529" cy="497440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/>
              <a:t>Chylomicrons (lowest density, largest)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VLDL (</a:t>
            </a:r>
            <a:r>
              <a:rPr lang="en-US" sz="2400" dirty="0"/>
              <a:t>v</a:t>
            </a:r>
            <a:r>
              <a:rPr lang="en-US" sz="2400" dirty="0" smtClean="0"/>
              <a:t>ery </a:t>
            </a:r>
            <a:r>
              <a:rPr lang="en-US" sz="2400" dirty="0"/>
              <a:t>l</a:t>
            </a:r>
            <a:r>
              <a:rPr lang="en-US" sz="2400" dirty="0" smtClean="0"/>
              <a:t>ow </a:t>
            </a:r>
            <a:r>
              <a:rPr lang="en-US" sz="2400" dirty="0"/>
              <a:t>d</a:t>
            </a:r>
            <a:r>
              <a:rPr lang="en-US" sz="2400" dirty="0" smtClean="0"/>
              <a:t>ensity lipoproteins)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LDL (</a:t>
            </a:r>
            <a:r>
              <a:rPr lang="en-US" sz="2400" dirty="0"/>
              <a:t>l</a:t>
            </a:r>
            <a:r>
              <a:rPr lang="en-US" sz="2400" dirty="0" smtClean="0"/>
              <a:t>ow density lipoproteins)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HDL (high </a:t>
            </a:r>
            <a:r>
              <a:rPr lang="en-US" sz="2400" dirty="0"/>
              <a:t>d</a:t>
            </a:r>
            <a:r>
              <a:rPr lang="en-US" sz="2400" dirty="0" smtClean="0"/>
              <a:t>ensity lipoproteins)</a:t>
            </a:r>
            <a:endParaRPr lang="en-US" sz="2400" dirty="0"/>
          </a:p>
          <a:p>
            <a:pPr>
              <a:buFont typeface="Wingdings" charset="2"/>
              <a:buChar char="²"/>
            </a:pPr>
            <a:endParaRPr lang="en-US" sz="2400" dirty="0" smtClean="0"/>
          </a:p>
          <a:p>
            <a:pPr>
              <a:buFont typeface="Wingdings" charset="2"/>
              <a:buChar char="²"/>
            </a:pPr>
            <a:r>
              <a:rPr lang="en-US" sz="2400" dirty="0" smtClean="0"/>
              <a:t>Lipoproteins differ in: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Lipid and protein composition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Size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Density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Site of origin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98" y="0"/>
            <a:ext cx="2502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4856759" cy="163416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Compositions of</a:t>
            </a:r>
            <a:br>
              <a:rPr lang="en-US" dirty="0" smtClean="0"/>
            </a:br>
            <a:r>
              <a:rPr lang="en-US" dirty="0" smtClean="0"/>
              <a:t>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891862"/>
            <a:ext cx="4790625" cy="464366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Neutral lipid core (hydrophobic):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Triacylglycerols (TAGs)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Cholesteryl esters</a:t>
            </a:r>
          </a:p>
          <a:p>
            <a:pPr>
              <a:buFont typeface="Wingdings" charset="2"/>
              <a:buChar char="²"/>
            </a:pPr>
            <a:endParaRPr lang="en-US" sz="2400" dirty="0"/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Hydrophilic shell: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Amphipathic apolipoproteins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Phospholipids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Free cholesterol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192" y="0"/>
            <a:ext cx="4088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33" y="224902"/>
            <a:ext cx="3036717" cy="6342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150" y="224902"/>
            <a:ext cx="3029236" cy="36241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59150" y="3885546"/>
            <a:ext cx="5709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TAGs are mainly transported by: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Chylomicrons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VLDL</a:t>
            </a:r>
          </a:p>
          <a:p>
            <a:pPr>
              <a:buFont typeface="Wingdings" charset="2"/>
              <a:buChar char="²"/>
            </a:pPr>
            <a:endParaRPr lang="en-US" sz="2400" dirty="0" smtClean="0">
              <a:solidFill>
                <a:srgbClr val="FF66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Cholesterol mainly transported by: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LDL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HDL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485" y="274764"/>
            <a:ext cx="4856759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Apolipoproteins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70056"/>
            <a:ext cx="8558650" cy="535807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Types: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Apo B-48, B-100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Apo C-I, C-II, C-III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Apo E</a:t>
            </a:r>
          </a:p>
          <a:p>
            <a:pPr marL="4572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Functions: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Provide structure to lipoprotein particles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Provide recognition sites for cell-surface receptors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Activators or coenzymes for the enzymes involved in lipoprotein metabolism</a:t>
            </a:r>
          </a:p>
        </p:txBody>
      </p:sp>
    </p:spTree>
    <p:extLst>
      <p:ext uri="{BB962C8B-B14F-4D97-AF65-F5344CB8AC3E}">
        <p14:creationId xmlns:p14="http://schemas.microsoft.com/office/powerpoint/2010/main" val="11166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Chylomicrons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547887"/>
            <a:ext cx="8558650" cy="4630441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200" dirty="0" smtClean="0"/>
              <a:t>Assembled in the intestinal mucosal cells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Transport to peripheral tissue:</a:t>
            </a:r>
          </a:p>
          <a:p>
            <a:pPr lvl="1">
              <a:buFont typeface="Wingdings" charset="2"/>
              <a:buChar char="²"/>
            </a:pPr>
            <a:r>
              <a:rPr lang="en-US" sz="3200" dirty="0" smtClean="0">
                <a:solidFill>
                  <a:srgbClr val="FF6600"/>
                </a:solidFill>
              </a:rPr>
              <a:t>Dietary TAGs (90%)</a:t>
            </a:r>
          </a:p>
          <a:p>
            <a:pPr lvl="1">
              <a:buFont typeface="Wingdings" charset="2"/>
              <a:buChar char="²"/>
            </a:pPr>
            <a:r>
              <a:rPr lang="en-US" sz="3200" dirty="0" smtClean="0">
                <a:solidFill>
                  <a:srgbClr val="FF6600"/>
                </a:solidFill>
              </a:rPr>
              <a:t>Cholesterol</a:t>
            </a:r>
          </a:p>
          <a:p>
            <a:pPr lvl="1">
              <a:buFont typeface="Wingdings" charset="2"/>
              <a:buChar char="²"/>
            </a:pPr>
            <a:r>
              <a:rPr lang="en-US" sz="3200" dirty="0">
                <a:solidFill>
                  <a:srgbClr val="FF6600"/>
                </a:solidFill>
              </a:rPr>
              <a:t>F</a:t>
            </a:r>
            <a:r>
              <a:rPr lang="en-US" sz="3200" dirty="0" smtClean="0">
                <a:solidFill>
                  <a:srgbClr val="FF6600"/>
                </a:solidFill>
              </a:rPr>
              <a:t>at-soluble vitamins</a:t>
            </a:r>
          </a:p>
          <a:p>
            <a:pPr lvl="1">
              <a:buFont typeface="Wingdings" charset="2"/>
              <a:buChar char="²"/>
            </a:pPr>
            <a:r>
              <a:rPr lang="en-US" sz="3200" dirty="0">
                <a:solidFill>
                  <a:srgbClr val="FF6600"/>
                </a:solidFill>
              </a:rPr>
              <a:t>C</a:t>
            </a:r>
            <a:r>
              <a:rPr lang="en-US" sz="3200" dirty="0" smtClean="0">
                <a:solidFill>
                  <a:srgbClr val="FF6600"/>
                </a:solidFill>
              </a:rPr>
              <a:t>holesteryl esters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The milky appearance of plasma after a meal is due to chylomicrons </a:t>
            </a:r>
          </a:p>
          <a:p>
            <a:pPr>
              <a:buFont typeface="Wingdings" charset="2"/>
              <a:buChar char="²"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62" t="28680" r="58085" b="14844"/>
          <a:stretch/>
        </p:blipFill>
        <p:spPr>
          <a:xfrm>
            <a:off x="7051093" y="2580105"/>
            <a:ext cx="1772123" cy="27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296</TotalTime>
  <Words>823</Words>
  <Application>Microsoft Macintosh PowerPoint</Application>
  <PresentationFormat>On-screen Show (4:3)</PresentationFormat>
  <Paragraphs>153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Slipstream</vt:lpstr>
      <vt:lpstr>Lipoprotein Metabolism</vt:lpstr>
      <vt:lpstr>Objectives</vt:lpstr>
      <vt:lpstr>Overview</vt:lpstr>
      <vt:lpstr>Lipoproteins</vt:lpstr>
      <vt:lpstr>Types of lipoproteins</vt:lpstr>
      <vt:lpstr>Compositions of lipoproteins</vt:lpstr>
      <vt:lpstr>PowerPoint Presentation</vt:lpstr>
      <vt:lpstr>Apolipoproteins</vt:lpstr>
      <vt:lpstr>Chylomicrons</vt:lpstr>
      <vt:lpstr>VLDL</vt:lpstr>
      <vt:lpstr>VLDL</vt:lpstr>
      <vt:lpstr>VLDL metabolism</vt:lpstr>
      <vt:lpstr>VLDL metabolism</vt:lpstr>
      <vt:lpstr>VLDL metabolism</vt:lpstr>
      <vt:lpstr>VLDL metabolism</vt:lpstr>
      <vt:lpstr>Lipoprotein lipase (LPL)</vt:lpstr>
      <vt:lpstr>VLDL diseases</vt:lpstr>
      <vt:lpstr>VLDL diseases</vt:lpstr>
      <vt:lpstr>VLDL diseases</vt:lpstr>
      <vt:lpstr>VLDL diseases</vt:lpstr>
      <vt:lpstr>Take home message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UG</dc:creator>
  <cp:lastModifiedBy>UG</cp:lastModifiedBy>
  <cp:revision>43</cp:revision>
  <dcterms:created xsi:type="dcterms:W3CDTF">2017-03-29T08:15:30Z</dcterms:created>
  <dcterms:modified xsi:type="dcterms:W3CDTF">2017-04-08T17:52:04Z</dcterms:modified>
</cp:coreProperties>
</file>