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3" r:id="rId5"/>
    <p:sldId id="284" r:id="rId6"/>
    <p:sldId id="286" r:id="rId7"/>
    <p:sldId id="285" r:id="rId8"/>
    <p:sldId id="287" r:id="rId9"/>
    <p:sldId id="289" r:id="rId10"/>
    <p:sldId id="292" r:id="rId11"/>
    <p:sldId id="290" r:id="rId12"/>
    <p:sldId id="288" r:id="rId13"/>
    <p:sldId id="291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Lipoproteins and Atheroscloresis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Cardiovascular </a:t>
            </a:r>
            <a:r>
              <a:rPr lang="en-US" dirty="0" smtClean="0"/>
              <a:t>Block</a:t>
            </a:r>
          </a:p>
          <a:p>
            <a:endParaRPr lang="en-US" dirty="0"/>
          </a:p>
          <a:p>
            <a:r>
              <a:rPr lang="en-US" dirty="0" smtClean="0"/>
              <a:t>Dr. </a:t>
            </a:r>
            <a:r>
              <a:rPr lang="en-US" dirty="0" err="1" smtClean="0"/>
              <a:t>Usman</a:t>
            </a:r>
            <a:r>
              <a:rPr lang="en-US" dirty="0" smtClean="0"/>
              <a:t> </a:t>
            </a:r>
            <a:r>
              <a:rPr lang="en-US" dirty="0" err="1" smtClean="0"/>
              <a:t>Ghani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High density lipoprotein (HDL)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117911"/>
            <a:ext cx="5251599" cy="5219169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CCFFCC"/>
                </a:solidFill>
                <a:latin typeface="Garamond"/>
                <a:cs typeface="Garamond"/>
              </a:rPr>
              <a:t>H</a:t>
            </a:r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DL particles</a:t>
            </a:r>
            <a:r>
              <a:rPr lang="en-US" sz="3000" dirty="0" smtClean="0">
                <a:latin typeface="Garamond"/>
                <a:cs typeface="Garamond"/>
              </a:rPr>
              <a:t> mainly contain:</a:t>
            </a:r>
          </a:p>
          <a:p>
            <a:pPr lvl="1"/>
            <a:r>
              <a:rPr lang="en-US" sz="2800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rotein, phospholipids, cholesterol, cholesteryl esters</a:t>
            </a:r>
          </a:p>
          <a:p>
            <a:r>
              <a:rPr lang="en-US" sz="3000" dirty="0" smtClean="0">
                <a:latin typeface="Garamond"/>
                <a:cs typeface="Garamond"/>
              </a:rPr>
              <a:t>Produced in the liver and intestine</a:t>
            </a:r>
          </a:p>
          <a:p>
            <a:r>
              <a:rPr lang="en-US" sz="3000" dirty="0" smtClean="0">
                <a:latin typeface="Garamond"/>
                <a:cs typeface="Garamond"/>
              </a:rPr>
              <a:t>Contains Apo A-1</a:t>
            </a:r>
            <a:r>
              <a:rPr lang="en-US" sz="3000" smtClean="0">
                <a:latin typeface="Garamond"/>
                <a:cs typeface="Garamond"/>
              </a:rPr>
              <a:t>, </a:t>
            </a:r>
            <a:r>
              <a:rPr lang="en-US" sz="3000" smtClean="0">
                <a:latin typeface="Garamond"/>
                <a:cs typeface="Garamond"/>
              </a:rPr>
              <a:t>C-II </a:t>
            </a:r>
            <a:r>
              <a:rPr lang="en-US" sz="3000" dirty="0" smtClean="0">
                <a:latin typeface="Garamond"/>
                <a:cs typeface="Garamond"/>
              </a:rPr>
              <a:t>and E lipoproteins</a:t>
            </a:r>
          </a:p>
          <a:p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Take up cholesterol from peripheral tissues to the liver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932" r="18582"/>
          <a:stretch/>
        </p:blipFill>
        <p:spPr>
          <a:xfrm>
            <a:off x="5886554" y="1358900"/>
            <a:ext cx="3057370" cy="458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High density lipoprotein (HDL)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853311"/>
            <a:ext cx="7859210" cy="569544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CCFFCC"/>
                </a:solidFill>
                <a:latin typeface="Garamond"/>
                <a:cs typeface="Garamond"/>
              </a:rPr>
              <a:t>Nascent </a:t>
            </a:r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HDL:</a:t>
            </a:r>
          </a:p>
          <a:p>
            <a:pPr lvl="1"/>
            <a:r>
              <a:rPr lang="en-US" sz="2800" dirty="0" smtClean="0">
                <a:latin typeface="Garamond"/>
                <a:cs typeface="Garamond"/>
              </a:rPr>
              <a:t>Disk</a:t>
            </a:r>
            <a:r>
              <a:rPr lang="en-US" sz="2800" dirty="0">
                <a:latin typeface="Garamond"/>
                <a:cs typeface="Garamond"/>
              </a:rPr>
              <a:t>-</a:t>
            </a:r>
            <a:r>
              <a:rPr lang="en-US" sz="2800" dirty="0" smtClean="0">
                <a:latin typeface="Garamond"/>
                <a:cs typeface="Garamond"/>
              </a:rPr>
              <a:t>shaped</a:t>
            </a:r>
          </a:p>
          <a:p>
            <a:pPr lvl="1"/>
            <a:r>
              <a:rPr lang="en-US" sz="2800" dirty="0" smtClean="0">
                <a:latin typeface="Garamond"/>
                <a:cs typeface="Garamond"/>
              </a:rPr>
              <a:t>Contains </a:t>
            </a:r>
            <a:r>
              <a:rPr lang="en-US" sz="2800" dirty="0">
                <a:latin typeface="Garamond"/>
                <a:cs typeface="Garamond"/>
              </a:rPr>
              <a:t>apo A-I, C-II </a:t>
            </a:r>
            <a:r>
              <a:rPr lang="en-US" sz="2800" dirty="0" smtClean="0">
                <a:latin typeface="Garamond"/>
                <a:cs typeface="Garamond"/>
              </a:rPr>
              <a:t>and E lipoproteins</a:t>
            </a:r>
          </a:p>
          <a:p>
            <a:pPr lvl="1"/>
            <a:r>
              <a:rPr lang="en-US" sz="2800" dirty="0" smtClean="0">
                <a:latin typeface="Garamond"/>
                <a:cs typeface="Garamond"/>
              </a:rPr>
              <a:t>Mainly contains phospholipids</a:t>
            </a:r>
            <a:endParaRPr lang="en-US" sz="2800" dirty="0">
              <a:latin typeface="Garamond"/>
              <a:cs typeface="Garamond"/>
            </a:endParaRPr>
          </a:p>
          <a:p>
            <a:endParaRPr lang="en-US" sz="3000" dirty="0" smtClean="0">
              <a:latin typeface="Garamond"/>
              <a:cs typeface="Garamond"/>
            </a:endParaRPr>
          </a:p>
          <a:p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Mature HDL:</a:t>
            </a:r>
          </a:p>
          <a:p>
            <a:pPr lvl="1"/>
            <a:r>
              <a:rPr lang="en-US" sz="2800" dirty="0" smtClean="0">
                <a:latin typeface="Garamond"/>
                <a:cs typeface="Garamond"/>
              </a:rPr>
              <a:t>Nascent HDL + cholesteryl esters </a:t>
            </a:r>
            <a:r>
              <a:rPr lang="en-US" sz="2800" dirty="0" smtClean="0"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 smtClean="0">
                <a:solidFill>
                  <a:srgbClr val="FFFF00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 smtClean="0">
                <a:solidFill>
                  <a:srgbClr val="FFFF00"/>
                </a:solidFill>
                <a:latin typeface="Garamond"/>
                <a:cs typeface="Garamond"/>
              </a:rPr>
              <a:t>3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 smtClean="0">
                <a:solidFill>
                  <a:srgbClr val="FFFF00"/>
                </a:solidFill>
                <a:latin typeface="Garamond"/>
                <a:cs typeface="Garamond"/>
              </a:rPr>
              <a:t>3</a:t>
            </a:r>
            <a:r>
              <a:rPr lang="en-US" sz="2800" dirty="0" smtClean="0">
                <a:solidFill>
                  <a:srgbClr val="FFFF00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+ more cholesteryl esters </a:t>
            </a:r>
            <a:r>
              <a:rPr lang="en-US" sz="2800" dirty="0" smtClean="0"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 smtClean="0">
                <a:latin typeface="Garamond"/>
                <a:cs typeface="Garamond"/>
              </a:rPr>
              <a:t>spherical </a:t>
            </a:r>
            <a:r>
              <a:rPr lang="en-US" sz="2800" dirty="0" smtClean="0">
                <a:solidFill>
                  <a:srgbClr val="CCFFCC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 smtClean="0">
                <a:solidFill>
                  <a:srgbClr val="CCFFCC"/>
                </a:solidFill>
                <a:latin typeface="Garamond"/>
                <a:cs typeface="Garamond"/>
              </a:rPr>
              <a:t>2</a:t>
            </a:r>
            <a:endParaRPr lang="en-US" sz="2800" dirty="0" smtClean="0">
              <a:solidFill>
                <a:srgbClr val="CCFFCC"/>
              </a:solidFill>
              <a:latin typeface="Garamond"/>
              <a:cs typeface="Garamond"/>
            </a:endParaRPr>
          </a:p>
          <a:p>
            <a:pPr lvl="1"/>
            <a:r>
              <a:rPr lang="en-US" sz="2800" dirty="0" smtClean="0">
                <a:solidFill>
                  <a:srgbClr val="CCFFCC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 smtClean="0">
                <a:solidFill>
                  <a:srgbClr val="CCFFCC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srgbClr val="CCFFCC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transfers cholesterol to the liver</a:t>
            </a:r>
            <a:endParaRPr lang="en-US" sz="28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9024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Functions of HDL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369281"/>
            <a:ext cx="8399913" cy="52614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Reservoir of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apoproteins (Apo </a:t>
            </a: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C-II and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E)</a:t>
            </a: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Transports cholesterol to liver from: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CCFFCC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srgbClr val="CCFFCC"/>
                </a:solidFill>
                <a:latin typeface="Garamond"/>
                <a:cs typeface="Garamond"/>
              </a:rPr>
              <a:t>eripheral tissues</a:t>
            </a:r>
            <a:endParaRPr lang="en-US" sz="2800" dirty="0">
              <a:solidFill>
                <a:srgbClr val="CCFFCC"/>
              </a:solidFill>
              <a:latin typeface="Garamond"/>
              <a:cs typeface="Garamond"/>
            </a:endParaRP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CCFFCC"/>
                </a:solidFill>
                <a:latin typeface="Garamond"/>
                <a:cs typeface="Garamond"/>
              </a:rPr>
              <a:t>Other lipoproteins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CCFFCC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srgbClr val="CCFFCC"/>
                </a:solidFill>
                <a:latin typeface="Garamond"/>
                <a:cs typeface="Garamond"/>
              </a:rPr>
              <a:t>ell membranes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uitable for cholesterol uptake due to: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igh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content of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phospholipids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Phospholipids solubilize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cholesterol and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provide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fatty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acids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for cholesterol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esterification</a:t>
            </a: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</a:pP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918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HDL metabolism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333500"/>
            <a:ext cx="87630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6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HDL is a good cholesterol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HDL transports cholesterol from peripheral tissues to the liver for degradation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Reduces cholesterol level in tissues and circulation (reverse cholesterol transport)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High HDL levels have inverse correlation with atherosclerosis</a:t>
            </a:r>
          </a:p>
          <a:p>
            <a:pPr>
              <a:spcAft>
                <a:spcPts val="900"/>
              </a:spcAft>
            </a:pPr>
            <a:r>
              <a:rPr lang="en-US" sz="2600" dirty="0" smtClean="0">
                <a:solidFill>
                  <a:srgbClr val="CCFFCC"/>
                </a:solidFill>
                <a:latin typeface="Garamond"/>
                <a:cs typeface="Garamond"/>
              </a:rPr>
              <a:t>Reverse cholesterol transport includes: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CCFFCC"/>
                </a:solidFill>
                <a:latin typeface="Garamond"/>
                <a:cs typeface="Garamond"/>
              </a:rPr>
              <a:t>C</a:t>
            </a:r>
            <a:r>
              <a:rPr lang="en-US" sz="2600" dirty="0" smtClean="0">
                <a:solidFill>
                  <a:srgbClr val="CCFFCC"/>
                </a:solidFill>
                <a:latin typeface="Garamond"/>
                <a:cs typeface="Garamond"/>
              </a:rPr>
              <a:t>holesterol efflux from peripheral tissues to HDL</a:t>
            </a:r>
          </a:p>
          <a:p>
            <a:pPr lvl="1">
              <a:spcAft>
                <a:spcPts val="900"/>
              </a:spcAft>
            </a:pPr>
            <a:r>
              <a:rPr lang="en-US" sz="2600" dirty="0" smtClean="0">
                <a:solidFill>
                  <a:srgbClr val="CCFFCC"/>
                </a:solidFill>
                <a:latin typeface="Garamond"/>
                <a:cs typeface="Garamond"/>
              </a:rPr>
              <a:t>Cholesterol esterification </a:t>
            </a:r>
          </a:p>
          <a:p>
            <a:pPr lvl="1">
              <a:spcAft>
                <a:spcPts val="900"/>
              </a:spcAft>
            </a:pPr>
            <a:r>
              <a:rPr lang="en-US" sz="2600" dirty="0" smtClean="0">
                <a:solidFill>
                  <a:srgbClr val="CCFFCC"/>
                </a:solidFill>
                <a:latin typeface="Garamond"/>
                <a:cs typeface="Garamond"/>
              </a:rPr>
              <a:t>Binding and transfer of cholesteryl ester-rich HDL</a:t>
            </a:r>
            <a:r>
              <a:rPr lang="en-US" sz="2600" baseline="-25000" dirty="0" smtClean="0">
                <a:solidFill>
                  <a:srgbClr val="CCFFCC"/>
                </a:solidFill>
                <a:latin typeface="Garamond"/>
                <a:cs typeface="Garamond"/>
              </a:rPr>
              <a:t>2</a:t>
            </a:r>
            <a:r>
              <a:rPr lang="en-US" sz="2600" dirty="0" smtClean="0">
                <a:solidFill>
                  <a:srgbClr val="CCFFCC"/>
                </a:solidFill>
                <a:latin typeface="Garamond"/>
                <a:cs typeface="Garamond"/>
              </a:rPr>
              <a:t> to liver</a:t>
            </a:r>
          </a:p>
          <a:p>
            <a:pPr lvl="1">
              <a:spcAft>
                <a:spcPts val="900"/>
              </a:spcAft>
            </a:pPr>
            <a:r>
              <a:rPr lang="en-US" sz="2600" dirty="0" smtClean="0">
                <a:solidFill>
                  <a:srgbClr val="CCFFCC"/>
                </a:solidFill>
                <a:latin typeface="Garamond"/>
                <a:cs typeface="Garamond"/>
              </a:rPr>
              <a:t>Release </a:t>
            </a:r>
            <a:r>
              <a:rPr lang="en-US" sz="2600" dirty="0">
                <a:solidFill>
                  <a:srgbClr val="CCFFCC"/>
                </a:solidFill>
                <a:latin typeface="Garamond"/>
                <a:cs typeface="Garamond"/>
              </a:rPr>
              <a:t>of lipid-depleted </a:t>
            </a:r>
            <a:r>
              <a:rPr lang="en-US" sz="2600" dirty="0" smtClean="0">
                <a:solidFill>
                  <a:srgbClr val="CCFFCC"/>
                </a:solidFill>
                <a:latin typeface="Garamond"/>
                <a:cs typeface="Garamond"/>
              </a:rPr>
              <a:t>HDL</a:t>
            </a:r>
            <a:r>
              <a:rPr lang="en-US" sz="2600" baseline="-25000" dirty="0" smtClean="0">
                <a:solidFill>
                  <a:srgbClr val="CCFFCC"/>
                </a:solidFill>
                <a:latin typeface="Garamond"/>
                <a:cs typeface="Garamond"/>
              </a:rPr>
              <a:t>3</a:t>
            </a:r>
            <a:r>
              <a:rPr lang="en-US" sz="2600" dirty="0" smtClean="0">
                <a:solidFill>
                  <a:srgbClr val="CCFFCC"/>
                </a:solidFill>
                <a:latin typeface="Garamond"/>
                <a:cs typeface="Garamond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6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Atherosclerosis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LDL uptake by cells is receptor mediated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Additionally, macrophages possess </a:t>
            </a:r>
            <a:r>
              <a:rPr lang="en-US" sz="3600" dirty="0" smtClean="0">
                <a:solidFill>
                  <a:srgbClr val="FF6600"/>
                </a:solidFill>
                <a:latin typeface="Garamond"/>
                <a:cs typeface="Garamond"/>
              </a:rPr>
              <a:t>scavenger receptors </a:t>
            </a:r>
            <a:r>
              <a:rPr lang="en-US" sz="3600" dirty="0" smtClean="0">
                <a:latin typeface="Garamond"/>
                <a:cs typeface="Garamond"/>
              </a:rPr>
              <a:t>called</a:t>
            </a:r>
            <a:r>
              <a:rPr lang="en-US" sz="3600" dirty="0" smtClean="0">
                <a:solidFill>
                  <a:srgbClr val="FF6600"/>
                </a:solidFill>
                <a:latin typeface="Garamond"/>
                <a:cs typeface="Garamond"/>
              </a:rPr>
              <a:t> scavenger receptor class A (SR-A)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The macrophages take up chemically-modified LDL by endocytosis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 smtClean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9861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Atherosclerosis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Chemically-modified LDL contains </a:t>
            </a:r>
            <a:r>
              <a:rPr lang="en-US" sz="3600" dirty="0" smtClean="0">
                <a:solidFill>
                  <a:srgbClr val="FF6600"/>
                </a:solidFill>
                <a:latin typeface="Garamond"/>
                <a:cs typeface="Garamond"/>
              </a:rPr>
              <a:t>oxidized </a:t>
            </a: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lipids and Apo B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Unlike LDL receptors, the SR-A is not down-regulated in response to high intracellular cholesterol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Cholesteryl esters accumulate in macrophages converting to </a:t>
            </a:r>
            <a:r>
              <a:rPr lang="en-US" sz="3600" dirty="0" smtClean="0">
                <a:solidFill>
                  <a:srgbClr val="FF6600"/>
                </a:solidFill>
                <a:latin typeface="Garamond"/>
                <a:cs typeface="Garamond"/>
              </a:rPr>
              <a:t>foam cells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6600"/>
                </a:solidFill>
                <a:latin typeface="Garamond"/>
                <a:cs typeface="Garamond"/>
              </a:rPr>
              <a:t>Foam cells </a:t>
            </a: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contribute to plaque formation  and atherosclerosis</a:t>
            </a:r>
          </a:p>
        </p:txBody>
      </p:sp>
    </p:spTree>
    <p:extLst>
      <p:ext uri="{BB962C8B-B14F-4D97-AF65-F5344CB8AC3E}">
        <p14:creationId xmlns:p14="http://schemas.microsoft.com/office/powerpoint/2010/main" val="241161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0"/>
            <a:ext cx="7484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8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7823"/>
            <a:ext cx="7315200" cy="10583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Lab investigations of atherosclerosis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501581"/>
            <a:ext cx="8399913" cy="48355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200" dirty="0" smtClean="0">
                <a:solidFill>
                  <a:srgbClr val="CCFFCC"/>
                </a:solidFill>
                <a:latin typeface="Garamond"/>
                <a:cs typeface="Garamond"/>
              </a:rPr>
              <a:t>Fasting serum </a:t>
            </a:r>
            <a:r>
              <a:rPr lang="en-US" sz="3200" dirty="0">
                <a:solidFill>
                  <a:srgbClr val="CCFFCC"/>
                </a:solidFill>
                <a:latin typeface="Garamond"/>
                <a:cs typeface="Garamond"/>
              </a:rPr>
              <a:t>lipid profile</a:t>
            </a:r>
            <a:r>
              <a:rPr lang="en-US" sz="3200" dirty="0" smtClean="0">
                <a:solidFill>
                  <a:srgbClr val="CCFFCC"/>
                </a:solidFill>
                <a:latin typeface="Garamond"/>
                <a:cs typeface="Garamond"/>
              </a:rPr>
              <a:t>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TAG level (reflects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chylomicron and VLDL levels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)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LDL, HDL levels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Total cholesterol level (reflects LDL, HDL and cholesterol levels)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Other tests: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Serum lipoprotein electrophoresis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Serum apoprotein levels (e.g.,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po-B)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8848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Lipoprotein (a)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FFFF00"/>
                </a:solidFill>
                <a:latin typeface="Garamond"/>
                <a:cs typeface="Garamond"/>
              </a:rPr>
              <a:t>Lp(</a:t>
            </a:r>
            <a:r>
              <a:rPr lang="en-US" sz="3400" dirty="0" smtClean="0">
                <a:solidFill>
                  <a:srgbClr val="FFFF00"/>
                </a:solidFill>
                <a:latin typeface="Garamond"/>
                <a:cs typeface="Garamond"/>
              </a:rPr>
              <a:t>a)</a:t>
            </a:r>
            <a:r>
              <a:rPr lang="en-US" sz="3400" dirty="0" smtClean="0">
                <a:latin typeface="Garamond"/>
                <a:cs typeface="Garamond"/>
              </a:rPr>
              <a:t> is identical </a:t>
            </a:r>
            <a:r>
              <a:rPr lang="en-US" sz="3400" dirty="0">
                <a:latin typeface="Garamond"/>
                <a:cs typeface="Garamond"/>
              </a:rPr>
              <a:t>in structure to LDL </a:t>
            </a:r>
            <a:r>
              <a:rPr lang="en-US" sz="3400" dirty="0" smtClean="0">
                <a:latin typeface="Garamond"/>
                <a:cs typeface="Garamond"/>
              </a:rPr>
              <a:t>particle</a:t>
            </a:r>
            <a:endParaRPr lang="en-US" sz="3400" dirty="0">
              <a:latin typeface="Garamond"/>
              <a:cs typeface="Garamond"/>
            </a:endParaRPr>
          </a:p>
          <a:p>
            <a:r>
              <a:rPr lang="en-US" sz="3400" dirty="0">
                <a:latin typeface="Garamond"/>
                <a:cs typeface="Garamond"/>
              </a:rPr>
              <a:t>C</a:t>
            </a:r>
            <a:r>
              <a:rPr lang="en-US" sz="3400" dirty="0" smtClean="0">
                <a:latin typeface="Garamond"/>
                <a:cs typeface="Garamond"/>
              </a:rPr>
              <a:t>ontains </a:t>
            </a:r>
            <a:r>
              <a:rPr lang="en-US" sz="3400" dirty="0" smtClean="0">
                <a:solidFill>
                  <a:srgbClr val="FF6600"/>
                </a:solidFill>
                <a:latin typeface="Garamond"/>
                <a:cs typeface="Garamond"/>
              </a:rPr>
              <a:t>apo(a)</a:t>
            </a:r>
            <a:r>
              <a:rPr lang="en-US" sz="3400" dirty="0" smtClean="0">
                <a:latin typeface="Garamond"/>
                <a:cs typeface="Garamond"/>
              </a:rPr>
              <a:t> in </a:t>
            </a:r>
            <a:r>
              <a:rPr lang="en-US" sz="3400" dirty="0">
                <a:latin typeface="Garamond"/>
                <a:cs typeface="Garamond"/>
              </a:rPr>
              <a:t>addition to apo B-</a:t>
            </a:r>
            <a:r>
              <a:rPr lang="en-US" sz="3400" dirty="0" smtClean="0">
                <a:latin typeface="Garamond"/>
                <a:cs typeface="Garamond"/>
              </a:rPr>
              <a:t>100</a:t>
            </a:r>
            <a:endParaRPr lang="en-US" sz="3400" dirty="0">
              <a:latin typeface="Garamond"/>
              <a:cs typeface="Garamond"/>
            </a:endParaRPr>
          </a:p>
          <a:p>
            <a:r>
              <a:rPr lang="en-US" sz="3400" dirty="0" smtClean="0">
                <a:latin typeface="Garamond"/>
                <a:cs typeface="Garamond"/>
              </a:rPr>
              <a:t>High plasma </a:t>
            </a:r>
            <a:r>
              <a:rPr lang="en-US" sz="3400" dirty="0">
                <a:latin typeface="Garamond"/>
                <a:cs typeface="Garamond"/>
              </a:rPr>
              <a:t>Lp(a) </a:t>
            </a:r>
            <a:r>
              <a:rPr lang="en-US" sz="3400" dirty="0" smtClean="0">
                <a:latin typeface="Garamond"/>
                <a:cs typeface="Garamond"/>
              </a:rPr>
              <a:t>level is </a:t>
            </a:r>
            <a:r>
              <a:rPr lang="en-US" sz="3400" dirty="0">
                <a:latin typeface="Garamond"/>
                <a:cs typeface="Garamond"/>
              </a:rPr>
              <a:t>associated </a:t>
            </a:r>
            <a:r>
              <a:rPr lang="en-US" sz="3400" dirty="0" smtClean="0">
                <a:latin typeface="Garamond"/>
                <a:cs typeface="Garamond"/>
              </a:rPr>
              <a:t>with </a:t>
            </a:r>
            <a:r>
              <a:rPr lang="en-US" sz="3400" dirty="0">
                <a:latin typeface="Garamond"/>
                <a:cs typeface="Garamond"/>
              </a:rPr>
              <a:t>increased risk of coronary heart </a:t>
            </a:r>
            <a:r>
              <a:rPr lang="en-US" sz="3400" dirty="0" smtClean="0">
                <a:latin typeface="Garamond"/>
                <a:cs typeface="Garamond"/>
              </a:rPr>
              <a:t>disease</a:t>
            </a:r>
            <a:endParaRPr lang="en-US" sz="3400" dirty="0">
              <a:latin typeface="Garamond"/>
              <a:cs typeface="Garamond"/>
            </a:endParaRPr>
          </a:p>
          <a:p>
            <a:endParaRPr lang="en-US" sz="3400" dirty="0" smtClean="0">
              <a:latin typeface="Garamond"/>
              <a:cs typeface="Garamond"/>
            </a:endParaRPr>
          </a:p>
          <a:p>
            <a:r>
              <a:rPr lang="en-US" sz="3400" dirty="0" smtClean="0">
                <a:latin typeface="Garamond"/>
                <a:cs typeface="Garamond"/>
              </a:rPr>
              <a:t>Circulating </a:t>
            </a:r>
            <a:r>
              <a:rPr lang="en-US" sz="3400" dirty="0">
                <a:latin typeface="Garamond"/>
                <a:cs typeface="Garamond"/>
              </a:rPr>
              <a:t>levels of Lp(a) are determined by:</a:t>
            </a:r>
          </a:p>
          <a:p>
            <a:pPr lvl="1"/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Genetics</a:t>
            </a:r>
            <a:r>
              <a:rPr lang="en-US" sz="3400" dirty="0" smtClean="0">
                <a:latin typeface="Garamond"/>
                <a:cs typeface="Garamond"/>
              </a:rPr>
              <a:t> (mainly)</a:t>
            </a:r>
            <a:endParaRPr lang="en-US" sz="3400" dirty="0">
              <a:latin typeface="Garamond"/>
              <a:cs typeface="Garamond"/>
            </a:endParaRPr>
          </a:p>
          <a:p>
            <a:pPr lvl="1"/>
            <a:r>
              <a:rPr lang="en-US" sz="3400" dirty="0">
                <a:latin typeface="Garamond"/>
                <a:cs typeface="Garamond"/>
              </a:rPr>
              <a:t>Diet </a:t>
            </a:r>
            <a:r>
              <a:rPr lang="en-US" sz="3400" dirty="0" smtClean="0">
                <a:latin typeface="Garamond"/>
                <a:cs typeface="Garamond"/>
              </a:rPr>
              <a:t>(trans FAs </a:t>
            </a:r>
            <a:r>
              <a:rPr lang="en-US" sz="3400" dirty="0" smtClean="0">
                <a:latin typeface="Garamond"/>
                <a:cs typeface="Garamond"/>
                <a:sym typeface="Wingdings" charset="0"/>
              </a:rPr>
              <a:t>increase Lp(a) levels)</a:t>
            </a:r>
            <a:endParaRPr lang="en-US" sz="3400" dirty="0">
              <a:latin typeface="Garamond"/>
              <a:cs typeface="Garamond"/>
              <a:sym typeface="Symbol" charset="0"/>
            </a:endParaRPr>
          </a:p>
          <a:p>
            <a:pPr lvl="1"/>
            <a:r>
              <a:rPr lang="en-US" sz="3400" dirty="0" smtClean="0">
                <a:latin typeface="Garamond"/>
                <a:cs typeface="Garamond"/>
                <a:sym typeface="Symbol" charset="0"/>
              </a:rPr>
              <a:t>Estrogen (decreases Lp</a:t>
            </a:r>
            <a:r>
              <a:rPr lang="en-US" sz="3400" dirty="0">
                <a:latin typeface="Garamond"/>
                <a:cs typeface="Garamond"/>
                <a:sym typeface="Symbol" charset="0"/>
              </a:rPr>
              <a:t>(a</a:t>
            </a:r>
            <a:r>
              <a:rPr lang="en-US" sz="3400" dirty="0" smtClean="0">
                <a:latin typeface="Garamond"/>
                <a:cs typeface="Garamond"/>
                <a:sym typeface="Symbol" charset="0"/>
              </a:rPr>
              <a:t>) levels)</a:t>
            </a:r>
          </a:p>
        </p:txBody>
      </p:sp>
    </p:spTree>
    <p:extLst>
      <p:ext uri="{BB962C8B-B14F-4D97-AF65-F5344CB8AC3E}">
        <p14:creationId xmlns:p14="http://schemas.microsoft.com/office/powerpoint/2010/main" val="20205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60957"/>
            <a:ext cx="7315200" cy="6811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77520"/>
            <a:ext cx="8452826" cy="56467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300" dirty="0"/>
              <a:t>By the end of this lecture, the First Year students will be able to:</a:t>
            </a:r>
            <a:endParaRPr lang="en-CA" sz="2300" b="1" u="words" dirty="0"/>
          </a:p>
          <a:p>
            <a:pPr lvl="0"/>
            <a:r>
              <a:rPr lang="en-US" sz="2300" dirty="0"/>
              <a:t>Correlate </a:t>
            </a:r>
            <a:r>
              <a:rPr lang="en-US" sz="2300" dirty="0" smtClean="0"/>
              <a:t>the imbalance </a:t>
            </a:r>
            <a:r>
              <a:rPr lang="en-US" sz="2300" dirty="0"/>
              <a:t>in lipoprotein metabolism with the development of </a:t>
            </a:r>
            <a:r>
              <a:rPr lang="en-US" sz="2300" dirty="0" smtClean="0"/>
              <a:t>atherosclerosis</a:t>
            </a:r>
            <a:endParaRPr lang="en-CA" sz="2300" b="1" u="words" dirty="0"/>
          </a:p>
          <a:p>
            <a:pPr lvl="0"/>
            <a:r>
              <a:rPr lang="en-US" sz="2300" dirty="0"/>
              <a:t>Understand the functions and metabolism of LDL and HDL cholesterol</a:t>
            </a:r>
            <a:endParaRPr lang="en-CA" sz="2300" b="1" u="words" dirty="0"/>
          </a:p>
          <a:p>
            <a:pPr lvl="0"/>
            <a:r>
              <a:rPr lang="en-US" sz="2300" dirty="0"/>
              <a:t>Describe the receptor-mediated endocytosis of LDL and its regulation</a:t>
            </a:r>
            <a:endParaRPr lang="en-CA" sz="2300" b="1" u="words" dirty="0"/>
          </a:p>
          <a:p>
            <a:pPr lvl="0"/>
            <a:r>
              <a:rPr lang="en-US" sz="2300" dirty="0"/>
              <a:t>Recognize how LDL is considered a bad cholesterol whereas HDL a good cholesterol</a:t>
            </a:r>
            <a:endParaRPr lang="en-CA" sz="2300" b="1" u="words" dirty="0"/>
          </a:p>
          <a:p>
            <a:pPr lvl="0"/>
            <a:r>
              <a:rPr lang="en-US" sz="2300" dirty="0"/>
              <a:t>Understand the biochemistry of atherosclerosis and its laboratory investigations</a:t>
            </a:r>
            <a:endParaRPr lang="en-CA" sz="2300" b="1" u="words" dirty="0"/>
          </a:p>
          <a:p>
            <a:pPr lvl="0"/>
            <a:r>
              <a:rPr lang="en-US" sz="2300" dirty="0"/>
              <a:t>Discuss the role of lipoprotein(a) in the development of heart </a:t>
            </a:r>
            <a:r>
              <a:rPr lang="en-US" sz="2300" dirty="0" smtClean="0"/>
              <a:t>disease</a:t>
            </a:r>
            <a:endParaRPr lang="en-CA" sz="2300" b="1" u="words" dirty="0"/>
          </a:p>
        </p:txBody>
      </p:sp>
    </p:spTree>
    <p:extLst>
      <p:ext uri="{BB962C8B-B14F-4D97-AF65-F5344CB8AC3E}">
        <p14:creationId xmlns:p14="http://schemas.microsoft.com/office/powerpoint/2010/main" val="361926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Lipoprotein (a)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Garamond"/>
                <a:cs typeface="Garamond"/>
              </a:rPr>
              <a:t>The apo(a) protein is structurally similar to plasminogen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C</a:t>
            </a:r>
            <a:r>
              <a:rPr lang="en-US" sz="3300" dirty="0" smtClean="0">
                <a:latin typeface="Garamond"/>
                <a:cs typeface="Garamond"/>
              </a:rPr>
              <a:t>ompetes with plasminogen</a:t>
            </a:r>
          </a:p>
          <a:p>
            <a:pPr lvl="1"/>
            <a:r>
              <a:rPr lang="en-US" sz="3300" dirty="0" smtClean="0">
                <a:latin typeface="Garamond"/>
                <a:cs typeface="Garamond"/>
              </a:rPr>
              <a:t>Slows the breakdown of blood clots</a:t>
            </a:r>
          </a:p>
          <a:p>
            <a:pPr lvl="1"/>
            <a:r>
              <a:rPr lang="en-US" sz="3300" dirty="0" smtClean="0">
                <a:latin typeface="Garamond"/>
                <a:cs typeface="Garamond"/>
              </a:rPr>
              <a:t>Triggering heart attack</a:t>
            </a:r>
          </a:p>
          <a:p>
            <a:pPr lvl="1"/>
            <a:r>
              <a:rPr lang="en-US" sz="3300" dirty="0" smtClean="0">
                <a:latin typeface="Garamond"/>
                <a:cs typeface="Garamond"/>
              </a:rPr>
              <a:t>A risk factor for CAD</a:t>
            </a:r>
          </a:p>
        </p:txBody>
      </p:sp>
    </p:spTree>
    <p:extLst>
      <p:ext uri="{BB962C8B-B14F-4D97-AF65-F5344CB8AC3E}">
        <p14:creationId xmlns:p14="http://schemas.microsoft.com/office/powerpoint/2010/main" val="413335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pPr lvl="0"/>
            <a:r>
              <a:rPr lang="en-US" sz="3000" dirty="0">
                <a:latin typeface="Garamond"/>
                <a:cs typeface="Garamond"/>
              </a:rPr>
              <a:t>Imbalance in the LDL and HDL metabolism causes increased accumulation of lipids in the </a:t>
            </a:r>
            <a:r>
              <a:rPr lang="en-US" sz="3000" dirty="0" smtClean="0">
                <a:latin typeface="Garamond"/>
                <a:cs typeface="Garamond"/>
              </a:rPr>
              <a:t>body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LDL is bad cholesterol whereas HDL is good </a:t>
            </a:r>
            <a:r>
              <a:rPr lang="en-US" sz="3000" dirty="0" smtClean="0">
                <a:latin typeface="Garamond"/>
                <a:cs typeface="Garamond"/>
              </a:rPr>
              <a:t>cholesterol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The pathogenesis of atherosclerosis includes the uptake of oxidized LDL by macrophages through scavenger receptor class A (SR-A) producing foam cells and atherosclerotic </a:t>
            </a:r>
            <a:r>
              <a:rPr lang="en-US" sz="3000" dirty="0" smtClean="0">
                <a:latin typeface="Garamond"/>
                <a:cs typeface="Garamond"/>
              </a:rPr>
              <a:t>plaque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Individuals with high level of plasma Lp (a) are at higher risk for coronary heart </a:t>
            </a:r>
            <a:r>
              <a:rPr lang="en-US" sz="3000" dirty="0" smtClean="0">
                <a:latin typeface="Garamond"/>
                <a:cs typeface="Garamond"/>
              </a:rPr>
              <a:t>disease</a:t>
            </a:r>
            <a:endParaRPr lang="en-CA" sz="30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171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aramond"/>
                <a:cs typeface="Garamond"/>
              </a:rPr>
              <a:t>Lippincott’s Biochemistry. 6</a:t>
            </a:r>
            <a:r>
              <a:rPr lang="en-US" sz="3200" baseline="30000" dirty="0">
                <a:latin typeface="Garamond"/>
                <a:cs typeface="Garamond"/>
              </a:rPr>
              <a:t>th</a:t>
            </a:r>
            <a:r>
              <a:rPr lang="en-US" sz="3200" dirty="0">
                <a:latin typeface="Garamond"/>
                <a:cs typeface="Garamond"/>
              </a:rPr>
              <a:t> Edition, Chapter 18, pp. 231-237. Lippincott Williams &amp; Wilkins, New York, USA. </a:t>
            </a:r>
            <a:endParaRPr lang="en-CA" sz="32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0108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49808"/>
            <a:ext cx="7315200" cy="8864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786024"/>
            <a:ext cx="8452826" cy="48288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Low density lipoprotein (LDL)</a:t>
            </a:r>
          </a:p>
          <a:p>
            <a:r>
              <a:rPr lang="en-US" sz="2800" dirty="0" smtClean="0"/>
              <a:t>Receptor-mediated endocytosis of LDL and its regulation</a:t>
            </a:r>
          </a:p>
          <a:p>
            <a:r>
              <a:rPr lang="en-US" sz="2800" dirty="0" smtClean="0"/>
              <a:t>LDL is bad cholesterol</a:t>
            </a:r>
          </a:p>
          <a:p>
            <a:r>
              <a:rPr lang="en-US" sz="2800" dirty="0" smtClean="0"/>
              <a:t>High density lipoprotein (HDL) and its functions</a:t>
            </a:r>
          </a:p>
          <a:p>
            <a:r>
              <a:rPr lang="en-US" sz="2800" dirty="0" smtClean="0"/>
              <a:t>Metabolism of HDL</a:t>
            </a:r>
          </a:p>
          <a:p>
            <a:r>
              <a:rPr lang="en-US" sz="2800" dirty="0" smtClean="0"/>
              <a:t>HDL is good cholesterol</a:t>
            </a:r>
          </a:p>
          <a:p>
            <a:r>
              <a:rPr lang="en-US" sz="2800" dirty="0" smtClean="0"/>
              <a:t>Atherosclerosis</a:t>
            </a:r>
          </a:p>
          <a:p>
            <a:r>
              <a:rPr lang="en-US" sz="2800" dirty="0" smtClean="0"/>
              <a:t>Lipoprotein(a)</a:t>
            </a:r>
          </a:p>
        </p:txBody>
      </p:sp>
    </p:spTree>
    <p:extLst>
      <p:ext uri="{BB962C8B-B14F-4D97-AF65-F5344CB8AC3E}">
        <p14:creationId xmlns:p14="http://schemas.microsoft.com/office/powerpoint/2010/main" val="42589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88"/>
            <a:ext cx="7315200" cy="8864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243594"/>
            <a:ext cx="8452826" cy="541099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>
                <a:latin typeface="Garamond"/>
                <a:cs typeface="Garamond"/>
              </a:rPr>
              <a:t>C</a:t>
            </a:r>
            <a:r>
              <a:rPr lang="en-US" sz="3000" dirty="0" smtClean="0">
                <a:latin typeface="Garamond"/>
                <a:cs typeface="Garamond"/>
              </a:rPr>
              <a:t>holesterol </a:t>
            </a:r>
            <a:r>
              <a:rPr lang="en-US" sz="3000" dirty="0">
                <a:latin typeface="Garamond"/>
                <a:cs typeface="Garamond"/>
              </a:rPr>
              <a:t>homeostasis </a:t>
            </a:r>
            <a:r>
              <a:rPr lang="en-US" sz="3000" dirty="0" smtClean="0">
                <a:latin typeface="Garamond"/>
                <a:cs typeface="Garamond"/>
              </a:rPr>
              <a:t>is a balance between cholesterol transport:</a:t>
            </a:r>
          </a:p>
          <a:p>
            <a:r>
              <a:rPr lang="en-US" sz="3000" dirty="0">
                <a:solidFill>
                  <a:srgbClr val="FF6600"/>
                </a:solidFill>
                <a:latin typeface="Garamond"/>
                <a:cs typeface="Garamond"/>
              </a:rPr>
              <a:t>F</a:t>
            </a:r>
            <a:r>
              <a:rPr lang="en-US" sz="3000" dirty="0" smtClean="0">
                <a:solidFill>
                  <a:srgbClr val="FF6600"/>
                </a:solidFill>
                <a:latin typeface="Garamond"/>
                <a:cs typeface="Garamond"/>
              </a:rPr>
              <a:t>rom the liver </a:t>
            </a:r>
            <a:r>
              <a:rPr lang="en-US" sz="3000" dirty="0">
                <a:solidFill>
                  <a:srgbClr val="FF6600"/>
                </a:solidFill>
                <a:latin typeface="Garamond"/>
                <a:cs typeface="Garamond"/>
              </a:rPr>
              <a:t>to </a:t>
            </a:r>
            <a:r>
              <a:rPr lang="en-US" sz="3000" dirty="0" smtClean="0">
                <a:solidFill>
                  <a:srgbClr val="FF6600"/>
                </a:solidFill>
                <a:latin typeface="Garamond"/>
                <a:cs typeface="Garamond"/>
              </a:rPr>
              <a:t>peripheral tissues </a:t>
            </a:r>
            <a:r>
              <a:rPr lang="en-US" sz="3000" dirty="0">
                <a:solidFill>
                  <a:srgbClr val="FF6600"/>
                </a:solidFill>
                <a:latin typeface="Garamond"/>
                <a:cs typeface="Garamond"/>
              </a:rPr>
              <a:t>by </a:t>
            </a:r>
            <a:r>
              <a:rPr lang="en-US" sz="3000" dirty="0" smtClean="0">
                <a:solidFill>
                  <a:srgbClr val="FF6600"/>
                </a:solidFill>
                <a:latin typeface="Garamond"/>
                <a:cs typeface="Garamond"/>
              </a:rPr>
              <a:t>LDL</a:t>
            </a:r>
          </a:p>
          <a:p>
            <a:r>
              <a:rPr lang="en-US" sz="3000" dirty="0">
                <a:solidFill>
                  <a:srgbClr val="CCFFCC"/>
                </a:solidFill>
                <a:latin typeface="Garamond"/>
                <a:cs typeface="Garamond"/>
              </a:rPr>
              <a:t>F</a:t>
            </a:r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rom </a:t>
            </a:r>
            <a:r>
              <a:rPr lang="en-US" sz="3000" dirty="0">
                <a:solidFill>
                  <a:srgbClr val="CCFFCC"/>
                </a:solidFill>
                <a:latin typeface="Garamond"/>
                <a:cs typeface="Garamond"/>
              </a:rPr>
              <a:t>peripheral 	tissues to </a:t>
            </a:r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the liver </a:t>
            </a:r>
            <a:r>
              <a:rPr lang="en-US" sz="3000" dirty="0">
                <a:solidFill>
                  <a:srgbClr val="CCFFCC"/>
                </a:solidFill>
                <a:latin typeface="Garamond"/>
                <a:cs typeface="Garamond"/>
              </a:rPr>
              <a:t>by </a:t>
            </a:r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HDL</a:t>
            </a:r>
            <a:endParaRPr lang="en-US" sz="3000" dirty="0">
              <a:solidFill>
                <a:srgbClr val="CCFFCC"/>
              </a:solidFill>
              <a:latin typeface="Garamond"/>
              <a:cs typeface="Garamond"/>
            </a:endParaRPr>
          </a:p>
          <a:p>
            <a:pPr marL="45720" indent="0">
              <a:buNone/>
            </a:pPr>
            <a:endParaRPr lang="en-US" sz="3000" dirty="0" smtClean="0">
              <a:latin typeface="Garamond"/>
              <a:cs typeface="Garamond"/>
            </a:endParaRPr>
          </a:p>
          <a:p>
            <a:pPr marL="45720" indent="0">
              <a:buNone/>
            </a:pPr>
            <a:r>
              <a:rPr lang="en-US" sz="3000" dirty="0" smtClean="0">
                <a:latin typeface="Garamond"/>
                <a:cs typeface="Garamond"/>
              </a:rPr>
              <a:t>Imbalance in the above leads to:</a:t>
            </a:r>
          </a:p>
          <a:p>
            <a:r>
              <a:rPr lang="en-US" sz="3000" dirty="0">
                <a:solidFill>
                  <a:srgbClr val="FFFF00"/>
                </a:solidFill>
                <a:latin typeface="Garamond"/>
                <a:cs typeface="Garamond"/>
              </a:rPr>
              <a:t>C</a:t>
            </a:r>
            <a:r>
              <a:rPr lang="en-US" sz="3000" dirty="0" smtClean="0">
                <a:solidFill>
                  <a:srgbClr val="FFFF00"/>
                </a:solidFill>
                <a:latin typeface="Garamond"/>
                <a:cs typeface="Garamond"/>
              </a:rPr>
              <a:t>holesterol deposition in blood vessels</a:t>
            </a:r>
            <a:endParaRPr lang="en-US" sz="3000" dirty="0">
              <a:solidFill>
                <a:srgbClr val="FFFF00"/>
              </a:solidFill>
              <a:latin typeface="Garamond"/>
              <a:cs typeface="Garamond"/>
            </a:endParaRPr>
          </a:p>
          <a:p>
            <a:r>
              <a:rPr lang="en-US" sz="3000" dirty="0" smtClean="0">
                <a:solidFill>
                  <a:srgbClr val="FFFF00"/>
                </a:solidFill>
                <a:latin typeface="Garamond"/>
                <a:cs typeface="Garamond"/>
              </a:rPr>
              <a:t>Thickening and </a:t>
            </a:r>
            <a:r>
              <a:rPr lang="en-US" sz="3000" dirty="0">
                <a:solidFill>
                  <a:srgbClr val="FFFF00"/>
                </a:solidFill>
                <a:latin typeface="Garamond"/>
                <a:cs typeface="Garamond"/>
              </a:rPr>
              <a:t>narrowing of the </a:t>
            </a:r>
            <a:r>
              <a:rPr lang="en-US" sz="3000" dirty="0" smtClean="0">
                <a:solidFill>
                  <a:srgbClr val="FFFF00"/>
                </a:solidFill>
                <a:latin typeface="Garamond"/>
                <a:cs typeface="Garamond"/>
              </a:rPr>
              <a:t>lumen of arteries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Garamond"/>
                <a:cs typeface="Garamond"/>
              </a:rPr>
              <a:t>Atherosclerosis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Garamond"/>
                <a:cs typeface="Garamond"/>
              </a:rPr>
              <a:t>Heart disease</a:t>
            </a:r>
            <a:endParaRPr lang="en-US" sz="3000" dirty="0">
              <a:solidFill>
                <a:srgbClr val="FFFF00"/>
              </a:solidFill>
              <a:latin typeface="Garamond"/>
              <a:cs typeface="Garamond"/>
            </a:endParaRPr>
          </a:p>
          <a:p>
            <a:endParaRPr lang="en-US" sz="3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5543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Low density lipoprotein (LDL)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853311"/>
            <a:ext cx="5251599" cy="5695441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6600"/>
                </a:solidFill>
                <a:latin typeface="Garamond"/>
                <a:cs typeface="Garamond"/>
              </a:rPr>
              <a:t>LDL</a:t>
            </a:r>
            <a:r>
              <a:rPr lang="en-US" sz="3000" dirty="0" smtClean="0">
                <a:latin typeface="Garamond"/>
                <a:cs typeface="Garamond"/>
              </a:rPr>
              <a:t> particles mainly contain cholesterol and cholesteryl esters</a:t>
            </a:r>
          </a:p>
          <a:p>
            <a:r>
              <a:rPr lang="en-US" sz="3000" dirty="0" smtClean="0">
                <a:latin typeface="Garamond"/>
                <a:cs typeface="Garamond"/>
              </a:rPr>
              <a:t>Produced from VLDL particles</a:t>
            </a:r>
          </a:p>
          <a:p>
            <a:r>
              <a:rPr lang="en-US" sz="3000" dirty="0" smtClean="0">
                <a:latin typeface="Garamond"/>
                <a:cs typeface="Garamond"/>
              </a:rPr>
              <a:t>Contain </a:t>
            </a:r>
            <a:r>
              <a:rPr lang="en-US" sz="3000" dirty="0" smtClean="0">
                <a:solidFill>
                  <a:srgbClr val="FFFF00"/>
                </a:solidFill>
                <a:latin typeface="Garamond"/>
                <a:cs typeface="Garamond"/>
              </a:rPr>
              <a:t>Apo B-100 lipoprotein</a:t>
            </a:r>
          </a:p>
          <a:p>
            <a:r>
              <a:rPr lang="en-US" sz="3000" dirty="0">
                <a:solidFill>
                  <a:srgbClr val="CCFFCC"/>
                </a:solidFill>
                <a:latin typeface="Garamond"/>
                <a:cs typeface="Garamond"/>
              </a:rPr>
              <a:t>P</a:t>
            </a:r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rovides cholesterol to peripheral tissue</a:t>
            </a:r>
          </a:p>
          <a:p>
            <a:r>
              <a:rPr lang="en-US" sz="3000" dirty="0" smtClean="0">
                <a:latin typeface="Garamond"/>
                <a:cs typeface="Garamond"/>
              </a:rPr>
              <a:t>LDL binds to cell surface receptors thru </a:t>
            </a:r>
            <a:r>
              <a:rPr lang="en-US" sz="3000" dirty="0" smtClean="0">
                <a:solidFill>
                  <a:srgbClr val="FFFF00"/>
                </a:solidFill>
                <a:latin typeface="Garamond"/>
                <a:cs typeface="Garamond"/>
              </a:rPr>
              <a:t>Apo B-100</a:t>
            </a:r>
          </a:p>
          <a:p>
            <a:r>
              <a:rPr lang="en-US" sz="3000" dirty="0" smtClean="0">
                <a:latin typeface="Garamond"/>
                <a:cs typeface="Garamond"/>
              </a:rPr>
              <a:t>Called </a:t>
            </a:r>
            <a:r>
              <a:rPr lang="en-US" sz="3000" dirty="0" smtClean="0">
                <a:solidFill>
                  <a:srgbClr val="CCFFCC"/>
                </a:solidFill>
                <a:latin typeface="Garamond"/>
                <a:cs typeface="Garamond"/>
              </a:rPr>
              <a:t>receptor-mediated endocytosis</a:t>
            </a:r>
            <a:endParaRPr lang="en-US" sz="3000" dirty="0">
              <a:solidFill>
                <a:srgbClr val="CCFFCC"/>
              </a:solidFill>
              <a:latin typeface="Garamond"/>
              <a:cs typeface="Garamon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7886" t="8653" r="17685" b="5198"/>
          <a:stretch/>
        </p:blipFill>
        <p:spPr>
          <a:xfrm>
            <a:off x="5953586" y="840090"/>
            <a:ext cx="3174772" cy="31619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586" y="3988783"/>
            <a:ext cx="31623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8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7983"/>
            <a:ext cx="7315200" cy="1012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Receptor-mediated</a:t>
            </a:r>
            <a:br>
              <a:rPr lang="en-US" dirty="0" smtClean="0"/>
            </a:br>
            <a:r>
              <a:rPr lang="en-US" dirty="0" smtClean="0"/>
              <a:t>endocytosis</a:t>
            </a:r>
            <a:r>
              <a:rPr lang="en-US" dirty="0"/>
              <a:t> </a:t>
            </a:r>
            <a:r>
              <a:rPr lang="en-US" dirty="0" smtClean="0"/>
              <a:t>of LDL particles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408971"/>
            <a:ext cx="8399913" cy="49545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 smtClean="0">
                <a:latin typeface="Garamond"/>
                <a:cs typeface="Garamond"/>
              </a:rPr>
              <a:t>Major steps:</a:t>
            </a:r>
          </a:p>
          <a:p>
            <a:r>
              <a:rPr lang="en-US" sz="3000" dirty="0" smtClean="0">
                <a:latin typeface="Garamond"/>
                <a:cs typeface="Garamond"/>
              </a:rPr>
              <a:t>Binding of </a:t>
            </a:r>
            <a:r>
              <a:rPr lang="en-US" sz="3000" dirty="0" smtClean="0">
                <a:solidFill>
                  <a:srgbClr val="FFFF00"/>
                </a:solidFill>
                <a:latin typeface="Garamond"/>
                <a:cs typeface="Garamond"/>
              </a:rPr>
              <a:t>Apo B-100 </a:t>
            </a:r>
            <a:r>
              <a:rPr lang="en-US" sz="3000" dirty="0" smtClean="0">
                <a:latin typeface="Garamond"/>
                <a:cs typeface="Garamond"/>
              </a:rPr>
              <a:t>to </a:t>
            </a:r>
            <a:r>
              <a:rPr lang="en-US" sz="3000" dirty="0" smtClean="0">
                <a:solidFill>
                  <a:srgbClr val="FF6600"/>
                </a:solidFill>
                <a:latin typeface="Garamond"/>
                <a:cs typeface="Garamond"/>
              </a:rPr>
              <a:t>LDL receptor </a:t>
            </a:r>
            <a:r>
              <a:rPr lang="en-US" sz="3000" dirty="0" smtClean="0">
                <a:latin typeface="Garamond"/>
                <a:cs typeface="Garamond"/>
              </a:rPr>
              <a:t>glycoprotein</a:t>
            </a:r>
          </a:p>
          <a:p>
            <a:r>
              <a:rPr lang="en-US" sz="3000" dirty="0" smtClean="0">
                <a:latin typeface="Garamond"/>
                <a:cs typeface="Garamond"/>
              </a:rPr>
              <a:t>Endocytosis</a:t>
            </a:r>
          </a:p>
          <a:p>
            <a:r>
              <a:rPr lang="en-US" sz="3000" dirty="0" smtClean="0">
                <a:latin typeface="Garamond"/>
                <a:cs typeface="Garamond"/>
              </a:rPr>
              <a:t>Endosome formation (LDL vesicle fuses with other vesicles)</a:t>
            </a:r>
          </a:p>
          <a:p>
            <a:r>
              <a:rPr lang="en-US" sz="3000" dirty="0" smtClean="0">
                <a:latin typeface="Garamond"/>
                <a:cs typeface="Garamond"/>
              </a:rPr>
              <a:t>Separation of LDL from its receptor</a:t>
            </a:r>
          </a:p>
          <a:p>
            <a:r>
              <a:rPr lang="en-US" sz="3000" dirty="0" smtClean="0">
                <a:latin typeface="Garamond"/>
                <a:cs typeface="Garamond"/>
              </a:rPr>
              <a:t>Receptor is recycled</a:t>
            </a:r>
          </a:p>
          <a:p>
            <a:r>
              <a:rPr lang="en-US" sz="3000" dirty="0" smtClean="0">
                <a:latin typeface="Garamond"/>
                <a:cs typeface="Garamond"/>
              </a:rPr>
              <a:t>LDL degraded by lysosomes releasing:</a:t>
            </a:r>
          </a:p>
          <a:p>
            <a:pPr lvl="1"/>
            <a:r>
              <a:rPr lang="en-US" sz="2800" dirty="0" smtClean="0">
                <a:latin typeface="Garamond"/>
                <a:cs typeface="Garamond"/>
              </a:rPr>
              <a:t>Free cholesterol, fatty acids, amino acids, phospholipids</a:t>
            </a:r>
            <a:endParaRPr lang="en-US" sz="28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741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0"/>
            <a:ext cx="60024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66947" y="188249"/>
            <a:ext cx="3019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/>
                <a:cs typeface="Garamond"/>
              </a:rPr>
              <a:t>Cellular uptake and degradation</a:t>
            </a:r>
          </a:p>
          <a:p>
            <a:r>
              <a:rPr lang="en-US" dirty="0" smtClean="0">
                <a:solidFill>
                  <a:schemeClr val="bg1"/>
                </a:solidFill>
                <a:latin typeface="Garamond"/>
                <a:cs typeface="Garamond"/>
              </a:rPr>
              <a:t>of LDL particles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8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0389" y="267378"/>
            <a:ext cx="8399913" cy="76137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Regulation of LDL endocytosis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1" y="1408971"/>
            <a:ext cx="4272712" cy="544902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FF6600"/>
                </a:solidFill>
                <a:latin typeface="Garamond"/>
                <a:cs typeface="Garamond"/>
              </a:rPr>
              <a:t>Down regulation:</a:t>
            </a:r>
          </a:p>
          <a:p>
            <a:r>
              <a:rPr lang="en-US" sz="2400" dirty="0" smtClean="0">
                <a:solidFill>
                  <a:srgbClr val="FF6600"/>
                </a:solidFill>
                <a:latin typeface="Garamond"/>
                <a:cs typeface="Garamond"/>
              </a:rPr>
              <a:t>High </a:t>
            </a:r>
            <a:r>
              <a:rPr lang="en-US" sz="2400" dirty="0">
                <a:solidFill>
                  <a:srgbClr val="FF6600"/>
                </a:solidFill>
                <a:latin typeface="Garamond"/>
                <a:cs typeface="Garamond"/>
              </a:rPr>
              <a:t>intracellular cholesterol </a:t>
            </a:r>
            <a:r>
              <a:rPr lang="en-US" sz="2400" dirty="0" smtClean="0">
                <a:solidFill>
                  <a:srgbClr val="FF6600"/>
                </a:solidFill>
                <a:latin typeface="Garamond"/>
                <a:cs typeface="Garamond"/>
              </a:rPr>
              <a:t>level causes:</a:t>
            </a:r>
          </a:p>
          <a:p>
            <a:pPr lvl="1"/>
            <a:r>
              <a:rPr lang="en-US" sz="2400" dirty="0" smtClean="0">
                <a:latin typeface="Garamond"/>
                <a:cs typeface="Garamond"/>
              </a:rPr>
              <a:t>Degradation of </a:t>
            </a:r>
            <a:r>
              <a:rPr lang="en-US" sz="2400" dirty="0">
                <a:latin typeface="Garamond"/>
                <a:cs typeface="Garamond"/>
              </a:rPr>
              <a:t>LDL </a:t>
            </a:r>
            <a:r>
              <a:rPr lang="en-US" sz="2400" dirty="0" smtClean="0">
                <a:latin typeface="Garamond"/>
                <a:cs typeface="Garamond"/>
              </a:rPr>
              <a:t>receptors</a:t>
            </a:r>
          </a:p>
          <a:p>
            <a:pPr lvl="1"/>
            <a:r>
              <a:rPr lang="en-US" sz="2400" dirty="0" smtClean="0">
                <a:latin typeface="Garamond"/>
                <a:cs typeface="Garamond"/>
              </a:rPr>
              <a:t>Inhibition </a:t>
            </a:r>
            <a:r>
              <a:rPr lang="en-US" sz="2400" dirty="0">
                <a:latin typeface="Garamond"/>
                <a:cs typeface="Garamond"/>
              </a:rPr>
              <a:t>of </a:t>
            </a:r>
            <a:r>
              <a:rPr lang="en-US" sz="2400" dirty="0" smtClean="0">
                <a:latin typeface="Garamond"/>
                <a:cs typeface="Garamond"/>
              </a:rPr>
              <a:t>receptor </a:t>
            </a:r>
            <a:r>
              <a:rPr lang="en-US" sz="2400" dirty="0">
                <a:latin typeface="Garamond"/>
                <a:cs typeface="Garamond"/>
              </a:rPr>
              <a:t>synthesis at gene </a:t>
            </a:r>
            <a:r>
              <a:rPr lang="en-US" sz="2400" dirty="0" smtClean="0">
                <a:latin typeface="Garamond"/>
                <a:cs typeface="Garamond"/>
              </a:rPr>
              <a:t>level</a:t>
            </a:r>
          </a:p>
          <a:p>
            <a:pPr lvl="1"/>
            <a:r>
              <a:rPr lang="en-US" sz="2400" dirty="0" smtClean="0">
                <a:latin typeface="Garamond"/>
                <a:cs typeface="Garamond"/>
              </a:rPr>
              <a:t>Reduction in cell surface receptors</a:t>
            </a:r>
          </a:p>
          <a:p>
            <a:pPr lvl="1"/>
            <a:r>
              <a:rPr lang="en-US" sz="2400" dirty="0" smtClean="0">
                <a:latin typeface="Garamond"/>
                <a:cs typeface="Garamond"/>
              </a:rPr>
              <a:t>Decreased uptake </a:t>
            </a:r>
            <a:r>
              <a:rPr lang="en-US" sz="2400" dirty="0">
                <a:latin typeface="Garamond"/>
                <a:cs typeface="Garamond"/>
              </a:rPr>
              <a:t>of </a:t>
            </a:r>
            <a:r>
              <a:rPr lang="en-US" sz="2400" dirty="0" smtClean="0">
                <a:latin typeface="Garamond"/>
                <a:cs typeface="Garamond"/>
              </a:rPr>
              <a:t>LDL by cells</a:t>
            </a:r>
          </a:p>
          <a:p>
            <a:pPr lvl="1"/>
            <a:r>
              <a:rPr lang="en-US" sz="2400" dirty="0" smtClean="0">
                <a:latin typeface="Garamond"/>
                <a:cs typeface="Garamond"/>
              </a:rPr>
              <a:t>Decreased </a:t>
            </a:r>
            <a:r>
              <a:rPr lang="en-US" sz="2400" i="1" dirty="0">
                <a:latin typeface="Garamond"/>
                <a:cs typeface="Garamond"/>
              </a:rPr>
              <a:t>de novo </a:t>
            </a:r>
            <a:r>
              <a:rPr lang="en-US" sz="2400" dirty="0">
                <a:latin typeface="Garamond"/>
                <a:cs typeface="Garamond"/>
              </a:rPr>
              <a:t>synthesis of </a:t>
            </a:r>
            <a:r>
              <a:rPr lang="en-US" sz="2400" dirty="0" smtClean="0">
                <a:latin typeface="Garamond"/>
                <a:cs typeface="Garamond"/>
              </a:rPr>
              <a:t>cholesterol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636767" y="1455002"/>
            <a:ext cx="4272712" cy="495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400" dirty="0" smtClean="0">
                <a:solidFill>
                  <a:srgbClr val="CCFFCC"/>
                </a:solidFill>
                <a:latin typeface="Garamond"/>
                <a:cs typeface="Garamond"/>
              </a:rPr>
              <a:t>Up regulation:</a:t>
            </a:r>
          </a:p>
          <a:p>
            <a:r>
              <a:rPr lang="en-US" sz="2400" dirty="0" smtClean="0">
                <a:solidFill>
                  <a:srgbClr val="CCFFCC"/>
                </a:solidFill>
                <a:latin typeface="Garamond"/>
                <a:cs typeface="Garamond"/>
              </a:rPr>
              <a:t>Low </a:t>
            </a:r>
            <a:r>
              <a:rPr lang="en-US" sz="2400" dirty="0">
                <a:solidFill>
                  <a:srgbClr val="CCFFCC"/>
                </a:solidFill>
                <a:latin typeface="Garamond"/>
                <a:cs typeface="Garamond"/>
              </a:rPr>
              <a:t>intracellular </a:t>
            </a:r>
            <a:r>
              <a:rPr lang="en-US" sz="2400" dirty="0" smtClean="0">
                <a:solidFill>
                  <a:srgbClr val="CCFFCC"/>
                </a:solidFill>
                <a:latin typeface="Garamond"/>
                <a:cs typeface="Garamond"/>
              </a:rPr>
              <a:t>cholesterol level causes:</a:t>
            </a:r>
          </a:p>
          <a:p>
            <a:pPr lvl="1"/>
            <a:r>
              <a:rPr lang="en-US" sz="2400" dirty="0" smtClean="0">
                <a:latin typeface="Garamond"/>
                <a:cs typeface="Garamond"/>
              </a:rPr>
              <a:t>Recycling </a:t>
            </a:r>
            <a:r>
              <a:rPr lang="en-US" sz="2400" dirty="0">
                <a:latin typeface="Garamond"/>
                <a:cs typeface="Garamond"/>
              </a:rPr>
              <a:t>of LDL </a:t>
            </a:r>
            <a:r>
              <a:rPr lang="en-US" sz="2400" dirty="0" smtClean="0">
                <a:latin typeface="Garamond"/>
                <a:cs typeface="Garamond"/>
              </a:rPr>
              <a:t>receptors</a:t>
            </a:r>
          </a:p>
          <a:p>
            <a:pPr lvl="1"/>
            <a:r>
              <a:rPr lang="en-US" sz="2400" dirty="0" smtClean="0">
                <a:latin typeface="Garamond"/>
                <a:cs typeface="Garamond"/>
              </a:rPr>
              <a:t>Increased receptor </a:t>
            </a:r>
            <a:r>
              <a:rPr lang="en-US" sz="2400" dirty="0">
                <a:latin typeface="Garamond"/>
                <a:cs typeface="Garamond"/>
              </a:rPr>
              <a:t>synthesis at gene level </a:t>
            </a:r>
            <a:endParaRPr lang="en-US" sz="2400" dirty="0" smtClean="0">
              <a:latin typeface="Garamond"/>
              <a:cs typeface="Garamond"/>
            </a:endParaRPr>
          </a:p>
          <a:p>
            <a:pPr lvl="1"/>
            <a:r>
              <a:rPr lang="en-US" sz="2400" dirty="0" smtClean="0">
                <a:latin typeface="Garamond"/>
                <a:cs typeface="Garamond"/>
              </a:rPr>
              <a:t>Increase in cell surface receptors</a:t>
            </a:r>
          </a:p>
          <a:p>
            <a:pPr lvl="1"/>
            <a:r>
              <a:rPr lang="en-US" sz="2400" dirty="0" smtClean="0">
                <a:latin typeface="Garamond"/>
                <a:cs typeface="Garamond"/>
              </a:rPr>
              <a:t>Increased uptake </a:t>
            </a:r>
            <a:r>
              <a:rPr lang="en-US" sz="2400" dirty="0">
                <a:latin typeface="Garamond"/>
                <a:cs typeface="Garamond"/>
              </a:rPr>
              <a:t>of LDL</a:t>
            </a:r>
            <a:br>
              <a:rPr lang="en-US" sz="2400" dirty="0">
                <a:latin typeface="Garamond"/>
                <a:cs typeface="Garamond"/>
              </a:rPr>
            </a:br>
            <a:r>
              <a:rPr lang="en-US" sz="2400" dirty="0" smtClean="0">
                <a:latin typeface="Garamond"/>
                <a:cs typeface="Garamond"/>
              </a:rPr>
              <a:t> by cells</a:t>
            </a:r>
          </a:p>
          <a:p>
            <a:pPr lvl="1"/>
            <a:r>
              <a:rPr lang="en-US" sz="2400" dirty="0" smtClean="0">
                <a:latin typeface="Garamond"/>
                <a:cs typeface="Garamond"/>
              </a:rPr>
              <a:t>Increased </a:t>
            </a:r>
            <a:r>
              <a:rPr lang="en-US" sz="2400" i="1" dirty="0">
                <a:latin typeface="Garamond"/>
                <a:cs typeface="Garamond"/>
              </a:rPr>
              <a:t>de novo</a:t>
            </a:r>
            <a:r>
              <a:rPr lang="en-US" sz="2400" dirty="0">
                <a:latin typeface="Garamond"/>
                <a:cs typeface="Garamond"/>
              </a:rPr>
              <a:t> synthesis of cholesterol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154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LDL is bad cholesterol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117911"/>
            <a:ext cx="7859210" cy="5219169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Garamond"/>
                <a:cs typeface="Garamond"/>
              </a:rPr>
              <a:t> </a:t>
            </a:r>
            <a:r>
              <a:rPr lang="en-US" sz="3000" dirty="0" smtClean="0">
                <a:solidFill>
                  <a:srgbClr val="FF6600"/>
                </a:solidFill>
                <a:latin typeface="Garamond"/>
                <a:cs typeface="Garamond"/>
              </a:rPr>
              <a:t>Transports cholesterol to peripheral tissues</a:t>
            </a:r>
          </a:p>
          <a:p>
            <a:r>
              <a:rPr lang="en-US" sz="3000" dirty="0" smtClean="0">
                <a:latin typeface="Garamond"/>
                <a:cs typeface="Garamond"/>
              </a:rPr>
              <a:t>Elevated LDL levels </a:t>
            </a:r>
            <a:r>
              <a:rPr lang="en-US" sz="3000" dirty="0" smtClean="0">
                <a:latin typeface="Garamond"/>
                <a:cs typeface="Garamond"/>
                <a:sym typeface="Wingdings"/>
              </a:rPr>
              <a:t> </a:t>
            </a:r>
            <a:r>
              <a:rPr lang="en-US" sz="3000" dirty="0" smtClean="0">
                <a:latin typeface="Garamond"/>
                <a:cs typeface="Garamond"/>
              </a:rPr>
              <a:t>increased risk for atherosclerosis / heart disease</a:t>
            </a:r>
          </a:p>
          <a:p>
            <a:r>
              <a:rPr lang="en-US" sz="3000" dirty="0" smtClean="0">
                <a:latin typeface="Garamond"/>
                <a:cs typeface="Garamond"/>
              </a:rPr>
              <a:t>Deficiency or defects in LDL receptors results in:</a:t>
            </a:r>
          </a:p>
          <a:p>
            <a:pPr lvl="1"/>
            <a:r>
              <a:rPr lang="en-US" sz="2800" dirty="0" smtClean="0">
                <a:latin typeface="Garamond"/>
                <a:cs typeface="Garamond"/>
              </a:rPr>
              <a:t>Decreased uptake of cholesterol by cells</a:t>
            </a:r>
          </a:p>
          <a:p>
            <a:pPr lvl="1"/>
            <a:r>
              <a:rPr lang="en-US" sz="2800" dirty="0" smtClean="0">
                <a:latin typeface="Garamond"/>
                <a:cs typeface="Garamond"/>
              </a:rPr>
              <a:t>Increased accumulation of cholesterol in blood vessels</a:t>
            </a:r>
          </a:p>
          <a:p>
            <a:r>
              <a:rPr lang="en-US" sz="3000" dirty="0">
                <a:solidFill>
                  <a:srgbClr val="FFFF00"/>
                </a:solidFill>
                <a:latin typeface="Garamond"/>
                <a:cs typeface="Garamond"/>
              </a:rPr>
              <a:t>F</a:t>
            </a:r>
            <a:r>
              <a:rPr lang="en-US" sz="3000" dirty="0" smtClean="0">
                <a:solidFill>
                  <a:srgbClr val="FFFF00"/>
                </a:solidFill>
                <a:latin typeface="Garamond"/>
                <a:cs typeface="Garamond"/>
              </a:rPr>
              <a:t>amilial hypercholesterolemia</a:t>
            </a:r>
          </a:p>
          <a:p>
            <a:pPr lvl="1"/>
            <a:r>
              <a:rPr lang="en-US" sz="2800" dirty="0" smtClean="0">
                <a:latin typeface="Garamond"/>
                <a:cs typeface="Garamond"/>
              </a:rPr>
              <a:t>Patients are unable to clear LDL from blood</a:t>
            </a:r>
          </a:p>
          <a:p>
            <a:pPr lvl="1"/>
            <a:r>
              <a:rPr lang="en-US" sz="2800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remature atherosclerosis and heart disease</a:t>
            </a:r>
          </a:p>
        </p:txBody>
      </p:sp>
    </p:spTree>
    <p:extLst>
      <p:ext uri="{BB962C8B-B14F-4D97-AF65-F5344CB8AC3E}">
        <p14:creationId xmlns:p14="http://schemas.microsoft.com/office/powerpoint/2010/main" val="261338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532</TotalTime>
  <Words>873</Words>
  <Application>Microsoft Office PowerPoint</Application>
  <PresentationFormat>On-screen Show (4:3)</PresentationFormat>
  <Paragraphs>149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Perspective</vt:lpstr>
      <vt:lpstr>Lipoproteins and Atheroscloresis</vt:lpstr>
      <vt:lpstr>Objectives</vt:lpstr>
      <vt:lpstr>Overview</vt:lpstr>
      <vt:lpstr>Overview</vt:lpstr>
      <vt:lpstr>Low density lipoprotein (LDL)</vt:lpstr>
      <vt:lpstr>Receptor-mediated endocytosis of LDL particles</vt:lpstr>
      <vt:lpstr>PowerPoint Presentation</vt:lpstr>
      <vt:lpstr>Regulation of LDL endocytosis</vt:lpstr>
      <vt:lpstr>LDL is bad cholesterol</vt:lpstr>
      <vt:lpstr>High density lipoprotein (HDL)</vt:lpstr>
      <vt:lpstr>High density lipoprotein (HDL)</vt:lpstr>
      <vt:lpstr>Functions of HDL</vt:lpstr>
      <vt:lpstr>HDL metabolism</vt:lpstr>
      <vt:lpstr>HDL is a good cholesterol</vt:lpstr>
      <vt:lpstr>Atherosclerosis</vt:lpstr>
      <vt:lpstr>Atherosclerosis</vt:lpstr>
      <vt:lpstr>PowerPoint Presentation</vt:lpstr>
      <vt:lpstr>Lab investigations of atherosclerosis</vt:lpstr>
      <vt:lpstr>Lipoprotein (a)</vt:lpstr>
      <vt:lpstr>Lipoprotein (a)</vt:lpstr>
      <vt:lpstr>Take home message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Lipoproteins and Atheroscloresis</dc:title>
  <dc:creator>UG</dc:creator>
  <cp:lastModifiedBy>سالم</cp:lastModifiedBy>
  <cp:revision>43</cp:revision>
  <dcterms:created xsi:type="dcterms:W3CDTF">2017-03-29T11:28:16Z</dcterms:created>
  <dcterms:modified xsi:type="dcterms:W3CDTF">2017-04-09T08:25:46Z</dcterms:modified>
</cp:coreProperties>
</file>