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8" r:id="rId9"/>
    <p:sldId id="284" r:id="rId10"/>
    <p:sldId id="285" r:id="rId11"/>
    <p:sldId id="286" r:id="rId12"/>
    <p:sldId id="287" r:id="rId13"/>
    <p:sldId id="289" r:id="rId14"/>
    <p:sldId id="291" r:id="rId15"/>
    <p:sldId id="290" r:id="rId16"/>
    <p:sldId id="293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3D30-6412-2D49-8F74-D76F224C1D7C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77C2-2464-8043-9D53-7EF8676E6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17-04-07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4642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Cardiovascular System </a:t>
            </a:r>
            <a:r>
              <a:rPr lang="en-US" dirty="0" smtClean="0"/>
              <a:t>Block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Dr. </a:t>
            </a:r>
            <a:r>
              <a:rPr lang="en-US" sz="3200" dirty="0" err="1" smtClean="0"/>
              <a:t>Usman</a:t>
            </a:r>
            <a:r>
              <a:rPr lang="en-US" sz="3200" dirty="0" smtClean="0"/>
              <a:t> </a:t>
            </a:r>
            <a:r>
              <a:rPr lang="en-US" sz="3200" dirty="0" err="1" smtClean="0"/>
              <a:t>Ghani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2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205738"/>
            <a:ext cx="4707283" cy="1569353"/>
          </a:xfrm>
        </p:spPr>
        <p:txBody>
          <a:bodyPr/>
          <a:lstStyle/>
          <a:p>
            <a:pPr algn="l"/>
            <a:r>
              <a:rPr lang="en-US" sz="4400" dirty="0" smtClean="0"/>
              <a:t>Glutathione system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941784"/>
            <a:ext cx="4707283" cy="418912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Present in most cells</a:t>
            </a:r>
          </a:p>
          <a:p>
            <a:r>
              <a:rPr lang="en-US" sz="2800" dirty="0" smtClean="0"/>
              <a:t>Chemically detoxifies </a:t>
            </a:r>
            <a:r>
              <a:rPr lang="en-US" sz="2800" dirty="0" smtClean="0">
                <a:solidFill>
                  <a:srgbClr val="FF6600"/>
                </a:solidFill>
              </a:rPr>
              <a:t>H</a:t>
            </a:r>
            <a:r>
              <a:rPr lang="en-US" sz="2800" baseline="-25000" dirty="0" smtClean="0">
                <a:solidFill>
                  <a:srgbClr val="FF6600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O</a:t>
            </a:r>
            <a:r>
              <a:rPr lang="en-US" sz="2800" baseline="-25000" dirty="0" smtClean="0">
                <a:solidFill>
                  <a:srgbClr val="FF6600"/>
                </a:solidFill>
              </a:rPr>
              <a:t>2</a:t>
            </a:r>
          </a:p>
          <a:p>
            <a:r>
              <a:rPr lang="en-US" sz="2800" dirty="0" smtClean="0"/>
              <a:t>Catalyzed by glutathione reductase</a:t>
            </a:r>
          </a:p>
          <a:p>
            <a:r>
              <a:rPr lang="en-US" sz="2800" dirty="0" smtClean="0"/>
              <a:t>Produces </a:t>
            </a:r>
            <a:r>
              <a:rPr lang="en-US" sz="2800" dirty="0" smtClean="0">
                <a:solidFill>
                  <a:srgbClr val="008000"/>
                </a:solidFill>
              </a:rPr>
              <a:t>NADPH</a:t>
            </a:r>
            <a:r>
              <a:rPr lang="en-US" sz="2800" dirty="0" smtClean="0"/>
              <a:t> that reduces </a:t>
            </a:r>
            <a:r>
              <a:rPr lang="en-US" sz="2800" dirty="0" smtClean="0">
                <a:solidFill>
                  <a:srgbClr val="FF6600"/>
                </a:solidFill>
              </a:rPr>
              <a:t>H</a:t>
            </a:r>
            <a:r>
              <a:rPr lang="en-US" sz="2800" baseline="-25000" dirty="0" smtClean="0">
                <a:solidFill>
                  <a:srgbClr val="FF6600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O</a:t>
            </a:r>
            <a:r>
              <a:rPr lang="en-US" sz="2800" baseline="-25000" dirty="0" smtClean="0">
                <a:solidFill>
                  <a:srgbClr val="FF660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29" t="2999" r="5213" b="3435"/>
          <a:stretch/>
        </p:blipFill>
        <p:spPr>
          <a:xfrm>
            <a:off x="5115656" y="205738"/>
            <a:ext cx="4028344" cy="64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150201"/>
            <a:ext cx="8708317" cy="764654"/>
          </a:xfrm>
        </p:spPr>
        <p:txBody>
          <a:bodyPr/>
          <a:lstStyle/>
          <a:p>
            <a:r>
              <a:rPr lang="en-US" sz="4400" dirty="0" smtClean="0"/>
              <a:t>G6PD deficiency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4623369"/>
            <a:ext cx="8708318" cy="1999099"/>
          </a:xfrm>
        </p:spPr>
        <p:txBody>
          <a:bodyPr>
            <a:no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eads to NADPH deficiency</a:t>
            </a:r>
          </a:p>
          <a:p>
            <a:r>
              <a:rPr lang="en-US" sz="2200" dirty="0" smtClean="0"/>
              <a:t>Cells are unable to reduce free radicals</a:t>
            </a:r>
          </a:p>
          <a:p>
            <a:r>
              <a:rPr lang="en-US" sz="2200" dirty="0" smtClean="0"/>
              <a:t>Oxidation of cellular proteins is increased</a:t>
            </a:r>
            <a:r>
              <a:rPr lang="en-US" sz="2200" dirty="0"/>
              <a:t> </a:t>
            </a:r>
            <a:r>
              <a:rPr lang="en-US" sz="2200" dirty="0" smtClean="0"/>
              <a:t>causing impaired cell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05"/>
            <a:ext cx="9144000" cy="37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259437"/>
            <a:ext cx="8544452" cy="914854"/>
          </a:xfrm>
        </p:spPr>
        <p:txBody>
          <a:bodyPr/>
          <a:lstStyle/>
          <a:p>
            <a:r>
              <a:rPr lang="en-US" sz="4400" dirty="0" smtClean="0"/>
              <a:t>Effects of ROS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283528"/>
            <a:ext cx="4324933" cy="5311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Lipid </a:t>
            </a:r>
            <a:r>
              <a:rPr lang="en-US" sz="2800" dirty="0"/>
              <a:t>peroxidation (polyunsaturated fatty acids)</a:t>
            </a:r>
          </a:p>
          <a:p>
            <a:r>
              <a:rPr lang="en-US" sz="2800" dirty="0"/>
              <a:t>DNA damage</a:t>
            </a:r>
          </a:p>
          <a:p>
            <a:r>
              <a:rPr lang="en-US" sz="2800" dirty="0"/>
              <a:t>Protein </a:t>
            </a:r>
            <a:r>
              <a:rPr lang="en-US" sz="2800" dirty="0" smtClean="0"/>
              <a:t>denaturation</a:t>
            </a:r>
            <a:endParaRPr lang="en-US" sz="2800" dirty="0"/>
          </a:p>
          <a:p>
            <a:r>
              <a:rPr lang="en-US" sz="2800" dirty="0"/>
              <a:t>Cytoskeletal </a:t>
            </a:r>
            <a:r>
              <a:rPr lang="en-US" sz="2800" dirty="0" smtClean="0"/>
              <a:t>damage</a:t>
            </a:r>
          </a:p>
          <a:p>
            <a:r>
              <a:rPr lang="en-US" sz="2800" dirty="0" smtClean="0"/>
              <a:t>Chemotaxis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7722" y="1283528"/>
            <a:ext cx="4324933" cy="53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 signaling effects</a:t>
            </a:r>
          </a:p>
          <a:p>
            <a:pPr lvl="1"/>
            <a:r>
              <a:rPr lang="en-US" sz="2600" dirty="0"/>
              <a:t>Release of Ca</a:t>
            </a:r>
            <a:r>
              <a:rPr lang="en-US" sz="2600" baseline="30000" dirty="0"/>
              <a:t>2+</a:t>
            </a:r>
            <a:r>
              <a:rPr lang="en-US" sz="2600" dirty="0"/>
              <a:t> from intracellular </a:t>
            </a:r>
            <a:r>
              <a:rPr lang="en-US" sz="2600" dirty="0" smtClean="0"/>
              <a:t>stores</a:t>
            </a:r>
            <a:endParaRPr lang="en-US" sz="2800" dirty="0" smtClean="0"/>
          </a:p>
          <a:p>
            <a:r>
              <a:rPr lang="en-US" sz="2800" dirty="0" smtClean="0"/>
              <a:t>Altered vascular tone</a:t>
            </a:r>
          </a:p>
          <a:p>
            <a:r>
              <a:rPr lang="en-US" sz="2800" dirty="0" smtClean="0"/>
              <a:t>Increased endothelial cell permeability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39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Nitric oxide (NO)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Endothelial-derived relaxing factor</a:t>
            </a:r>
          </a:p>
          <a:p>
            <a:r>
              <a:rPr lang="en-US" sz="2800" dirty="0" smtClean="0"/>
              <a:t>Causes vasodilation by relaxing vascular smooth muscle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NO</a:t>
            </a:r>
            <a:r>
              <a:rPr lang="en-US" sz="2800" dirty="0" smtClean="0"/>
              <a:t> is a gas with short half-life (3-10 sec)</a:t>
            </a:r>
          </a:p>
          <a:p>
            <a:r>
              <a:rPr lang="en-US" sz="2800" dirty="0" smtClean="0"/>
              <a:t>NO + Oxygen/Superoxide </a:t>
            </a:r>
            <a:r>
              <a:rPr lang="en-US" sz="2800" dirty="0" smtClean="0">
                <a:sym typeface="Wingdings"/>
              </a:rPr>
              <a:t> Nitrates, Nitrites,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Peroxynitrite (O=NOO</a:t>
            </a:r>
            <a:r>
              <a:rPr lang="en-US" sz="2800" baseline="30000" dirty="0" smtClean="0">
                <a:solidFill>
                  <a:srgbClr val="FF6600"/>
                </a:solidFill>
                <a:sym typeface="Wingdings"/>
              </a:rPr>
              <a:t>-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)</a:t>
            </a:r>
          </a:p>
          <a:p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Peroxynitrite is a Reactive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N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itrogen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S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pecies (RNS)</a:t>
            </a:r>
            <a:endParaRPr lang="en-US" sz="2800" dirty="0" smtClean="0">
              <a:solidFill>
                <a:srgbClr val="FF6600"/>
              </a:solidFill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341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55" y="0"/>
            <a:ext cx="219005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6" y="518835"/>
            <a:ext cx="400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1655"/>
            <a:ext cx="7691719" cy="761593"/>
          </a:xfrm>
        </p:spPr>
        <p:txBody>
          <a:bodyPr/>
          <a:lstStyle/>
          <a:p>
            <a:r>
              <a:rPr lang="en-US" sz="4400" dirty="0" smtClean="0"/>
              <a:t>Nitric oxide (NO)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759322"/>
            <a:ext cx="8339621" cy="609867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6600"/>
                </a:solidFill>
              </a:rPr>
              <a:t>NO</a:t>
            </a:r>
            <a:r>
              <a:rPr lang="en-US" sz="2600" dirty="0" smtClean="0"/>
              <a:t> is produced by nitric oxide synthase: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eNOS in the endothelium (vaso-relaxation)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nNOS in the neural tissue (neurotransmission)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iNOS in macrophages, neutrophils (infection)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bNOS (bacterial)</a:t>
            </a:r>
          </a:p>
          <a:p>
            <a:r>
              <a:rPr lang="en-US" sz="2600" dirty="0" smtClean="0"/>
              <a:t>iNOS activity (normally low) increased by infection and pro-inflammatory cytokines</a:t>
            </a:r>
          </a:p>
          <a:p>
            <a:r>
              <a:rPr lang="en-US" sz="2600" dirty="0">
                <a:solidFill>
                  <a:srgbClr val="FF6600"/>
                </a:solidFill>
              </a:rPr>
              <a:t>A</a:t>
            </a:r>
            <a:r>
              <a:rPr lang="en-US" sz="2600" dirty="0" smtClean="0">
                <a:solidFill>
                  <a:srgbClr val="FF6600"/>
                </a:solidFill>
              </a:rPr>
              <a:t>ctivated macrophages produce </a:t>
            </a:r>
            <a:r>
              <a:rPr lang="en-US" sz="2600" dirty="0" smtClean="0">
                <a:solidFill>
                  <a:srgbClr val="FF6600"/>
                </a:solidFill>
                <a:sym typeface="Wingdings"/>
              </a:rPr>
              <a:t>O</a:t>
            </a:r>
            <a:r>
              <a:rPr lang="en-US" sz="2600" baseline="-25000" dirty="0" smtClean="0">
                <a:solidFill>
                  <a:srgbClr val="FF6600"/>
                </a:solidFill>
                <a:sym typeface="Wingdings"/>
              </a:rPr>
              <a:t>2</a:t>
            </a:r>
            <a:r>
              <a:rPr lang="en-US" sz="2600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baseline="30000" dirty="0" smtClean="0">
                <a:solidFill>
                  <a:srgbClr val="FF6600"/>
                </a:solidFill>
                <a:sym typeface="Wingdings"/>
              </a:rPr>
              <a:t>-</a:t>
            </a:r>
            <a:r>
              <a:rPr lang="en-US" sz="2600" dirty="0" smtClean="0">
                <a:solidFill>
                  <a:srgbClr val="FF6600"/>
                </a:solidFill>
                <a:sym typeface="Wingdings"/>
              </a:rPr>
              <a:t> radical </a:t>
            </a:r>
            <a:r>
              <a:rPr lang="en-US" sz="2600" dirty="0" smtClean="0">
                <a:solidFill>
                  <a:srgbClr val="FF6600"/>
                </a:solidFill>
              </a:rPr>
              <a:t>+ NO </a:t>
            </a:r>
            <a:r>
              <a:rPr lang="en-US" sz="2600" dirty="0" smtClean="0">
                <a:solidFill>
                  <a:srgbClr val="FF6600"/>
                </a:solidFill>
                <a:sym typeface="Wingdings"/>
              </a:rPr>
              <a:t> OH</a:t>
            </a:r>
            <a:r>
              <a:rPr lang="en-US" sz="2600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dirty="0" smtClean="0">
                <a:solidFill>
                  <a:srgbClr val="FF6600"/>
                </a:solidFill>
                <a:sym typeface="Wingdings"/>
              </a:rPr>
              <a:t> radical  highly bactericidal</a:t>
            </a:r>
          </a:p>
          <a:p>
            <a:r>
              <a:rPr lang="en-US" sz="2600" dirty="0" smtClean="0">
                <a:solidFill>
                  <a:srgbClr val="FF6600"/>
                </a:solidFill>
                <a:sym typeface="Wingdings"/>
              </a:rPr>
              <a:t>Increased iNOS activity  free radicals  oxidative stress</a:t>
            </a:r>
            <a:endParaRPr lang="en-US" sz="26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27" y="757702"/>
            <a:ext cx="6657685" cy="61002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95565"/>
            <a:ext cx="7691719" cy="761593"/>
          </a:xfrm>
        </p:spPr>
        <p:txBody>
          <a:bodyPr/>
          <a:lstStyle/>
          <a:p>
            <a:r>
              <a:rPr lang="en-US" sz="3600" dirty="0" smtClean="0"/>
              <a:t>Oxidative stress and atherosclerosis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83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1599712"/>
            <a:ext cx="8339621" cy="41887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Oxidative stress is due to excessive production of ROS and NOS in the cells.</a:t>
            </a:r>
            <a:endParaRPr lang="en-CA" sz="2800" b="1" u="words" dirty="0"/>
          </a:p>
          <a:p>
            <a:pPr lvl="0"/>
            <a:r>
              <a:rPr lang="en-US" sz="2800" dirty="0"/>
              <a:t>Cells neutralize these oxidants by a number of antioxidant processes.</a:t>
            </a:r>
            <a:endParaRPr lang="en-CA" sz="2800" b="1" u="words" dirty="0"/>
          </a:p>
          <a:p>
            <a:pPr lvl="0"/>
            <a:r>
              <a:rPr lang="en-US" sz="2800" dirty="0"/>
              <a:t>Imbalance between oxidants and antioxidants in the cells can result in the development of many diseases including atherosclerosis.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414532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58223"/>
            <a:ext cx="7691719" cy="761593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Lippincott’s Biochemistry,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Edition, Chapter 13, pp. 148-152. Lippincott Williams &amp; Wilkins, New York, USA. 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1262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94121"/>
            <a:ext cx="7691719" cy="642505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211" y="936626"/>
            <a:ext cx="8569157" cy="580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By the end of this lecture, the First Year students will be able to:</a:t>
            </a:r>
            <a:endParaRPr lang="en-CA" sz="1900" u="words" dirty="0"/>
          </a:p>
          <a:p>
            <a:pPr lvl="0"/>
            <a:r>
              <a:rPr lang="en-US" sz="1900" dirty="0"/>
              <a:t>Define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harmful effects of oxidative stress to the cell and its </a:t>
            </a:r>
            <a:r>
              <a:rPr lang="en-US" sz="1900" dirty="0" smtClean="0"/>
              <a:t>diseases</a:t>
            </a:r>
            <a:endParaRPr lang="en-CA" sz="1900" u="words" dirty="0"/>
          </a:p>
          <a:p>
            <a:pPr lvl="0"/>
            <a:r>
              <a:rPr lang="en-US" sz="1900" dirty="0"/>
              <a:t>List the types, sources and effects of Reactive Oxygen Species (ROS</a:t>
            </a:r>
            <a:r>
              <a:rPr lang="en-US" sz="1900" dirty="0" smtClean="0"/>
              <a:t>)</a:t>
            </a:r>
            <a:endParaRPr lang="en-CA" sz="1900" u="words" dirty="0"/>
          </a:p>
          <a:p>
            <a:pPr lvl="0"/>
            <a:r>
              <a:rPr lang="en-US" sz="1900" dirty="0"/>
              <a:t>List various </a:t>
            </a:r>
            <a:r>
              <a:rPr lang="en-US" sz="1900" dirty="0" smtClean="0"/>
              <a:t>antioxidants </a:t>
            </a:r>
            <a:r>
              <a:rPr lang="en-US" sz="1900" dirty="0"/>
              <a:t>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Understand the role of glutathione system in detoxifying oxidants 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Discuss how G6PD deficiency leads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role of Reactive Nitrogen Species (RNS) in contributing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Correlate the role of oxidative stress </a:t>
            </a:r>
            <a:r>
              <a:rPr lang="en-US" sz="1900" dirty="0" smtClean="0"/>
              <a:t>to </a:t>
            </a:r>
            <a:r>
              <a:rPr lang="en-US" sz="1900" dirty="0"/>
              <a:t>pathogenesis of </a:t>
            </a:r>
            <a:r>
              <a:rPr lang="en-US" sz="1900" dirty="0" smtClean="0"/>
              <a:t>atherosclerosis</a:t>
            </a:r>
            <a:endParaRPr lang="en-CA" sz="1900" u="words" dirty="0"/>
          </a:p>
        </p:txBody>
      </p:sp>
    </p:spTree>
    <p:extLst>
      <p:ext uri="{BB962C8B-B14F-4D97-AF65-F5344CB8AC3E}">
        <p14:creationId xmlns:p14="http://schemas.microsoft.com/office/powerpoint/2010/main" val="56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Reactive </a:t>
            </a:r>
            <a:r>
              <a:rPr lang="en-US" dirty="0"/>
              <a:t>O</a:t>
            </a:r>
            <a:r>
              <a:rPr lang="en-US" dirty="0" smtClean="0"/>
              <a:t>xygen </a:t>
            </a:r>
            <a:r>
              <a:rPr lang="en-US" dirty="0"/>
              <a:t>S</a:t>
            </a:r>
            <a:r>
              <a:rPr lang="en-US" dirty="0" smtClean="0"/>
              <a:t>pecies (ROS): types, sources, effects</a:t>
            </a:r>
          </a:p>
          <a:p>
            <a:r>
              <a:rPr lang="en-US" dirty="0" smtClean="0"/>
              <a:t>Antioxidants</a:t>
            </a:r>
          </a:p>
          <a:p>
            <a:r>
              <a:rPr lang="en-US" dirty="0" smtClean="0"/>
              <a:t>Glutathione system</a:t>
            </a:r>
          </a:p>
          <a:p>
            <a:r>
              <a:rPr lang="en-US" dirty="0" smtClean="0"/>
              <a:t>G6PD deficiency</a:t>
            </a:r>
          </a:p>
          <a:p>
            <a:r>
              <a:rPr lang="en-US" dirty="0" smtClean="0"/>
              <a:t>Nitric oxide (NO): Reactive Nitrogen Species (RNS)</a:t>
            </a:r>
          </a:p>
          <a:p>
            <a:r>
              <a:rPr lang="en-US" dirty="0" smtClean="0"/>
              <a:t>Oxidative stress and atherosclerosis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532195" cy="487019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condition in which cells </a:t>
            </a:r>
            <a:r>
              <a:rPr lang="en-US" sz="3200" dirty="0"/>
              <a:t>are </a:t>
            </a:r>
            <a:r>
              <a:rPr lang="en-US" sz="3200" dirty="0" smtClean="0"/>
              <a:t>exposed </a:t>
            </a:r>
            <a:r>
              <a:rPr lang="en-US" sz="3200" dirty="0"/>
              <a:t>to excessive levels </a:t>
            </a:r>
            <a:r>
              <a:rPr lang="en-US" sz="3200" dirty="0" smtClean="0"/>
              <a:t>of:</a:t>
            </a:r>
          </a:p>
          <a:p>
            <a:pPr lvl="1"/>
            <a:r>
              <a:rPr lang="en-US" sz="2800" dirty="0" smtClean="0">
                <a:solidFill>
                  <a:srgbClr val="FF6600"/>
                </a:solidFill>
              </a:rPr>
              <a:t>Reactive Oxygen Species (ROS) </a:t>
            </a:r>
            <a:r>
              <a:rPr lang="en-US" sz="2800" dirty="0" smtClean="0"/>
              <a:t>or </a:t>
            </a:r>
          </a:p>
          <a:p>
            <a:pPr lvl="1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Reactive Nitrogen Species (RNS)</a:t>
            </a:r>
          </a:p>
          <a:p>
            <a:r>
              <a:rPr lang="en-US" sz="3000" dirty="0" smtClean="0"/>
              <a:t>Cells </a:t>
            </a:r>
            <a:r>
              <a:rPr lang="en-US" sz="3000" dirty="0"/>
              <a:t>are unable to </a:t>
            </a:r>
            <a:r>
              <a:rPr lang="en-US" sz="3000" dirty="0" smtClean="0"/>
              <a:t>neutralize </a:t>
            </a:r>
            <a:r>
              <a:rPr lang="en-US" sz="3000" dirty="0"/>
              <a:t>their deleterious effects with </a:t>
            </a:r>
            <a:r>
              <a:rPr lang="en-US" sz="3000" dirty="0" smtClean="0"/>
              <a:t>antioxidants </a:t>
            </a:r>
            <a:endParaRPr lang="en-US" sz="3000" dirty="0"/>
          </a:p>
          <a:p>
            <a:r>
              <a:rPr lang="en-US" sz="3200" dirty="0" smtClean="0"/>
              <a:t>Oxidative stress is implicated in </a:t>
            </a:r>
            <a:r>
              <a:rPr lang="en-US" sz="3200" dirty="0" smtClean="0">
                <a:solidFill>
                  <a:srgbClr val="FF6600"/>
                </a:solidFill>
              </a:rPr>
              <a:t>atherosclerosis, CAD, ageing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Cellular imbalance of </a:t>
            </a:r>
            <a:r>
              <a:rPr lang="en-US" sz="3200" dirty="0" smtClean="0">
                <a:solidFill>
                  <a:srgbClr val="FF6600"/>
                </a:solidFill>
              </a:rPr>
              <a:t>oxidants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8000"/>
                </a:solidFill>
              </a:rPr>
              <a:t>antioxidants</a:t>
            </a:r>
            <a:r>
              <a:rPr lang="en-US" sz="3200" dirty="0" smtClean="0"/>
              <a:t> damages:</a:t>
            </a:r>
          </a:p>
          <a:p>
            <a:pPr lvl="1"/>
            <a:r>
              <a:rPr lang="en-US" sz="3000" dirty="0" smtClean="0"/>
              <a:t>DNA, proteins, lipids</a:t>
            </a:r>
          </a:p>
          <a:p>
            <a:r>
              <a:rPr lang="en-US" sz="3200" dirty="0" smtClean="0"/>
              <a:t>Diseases due to oxidative stress:</a:t>
            </a:r>
          </a:p>
          <a:p>
            <a:pPr lvl="1"/>
            <a:r>
              <a:rPr lang="en-US" sz="3200" dirty="0" smtClean="0"/>
              <a:t>Inflammatory diseases (rheumatoid arthritis), atherosclerosis, CAD, obesity, cancer, G6PD deficiency hemolytic anemia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0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400" dirty="0" smtClean="0"/>
              <a:t>Reactive Oxygen Species (ROS)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54618"/>
            <a:ext cx="8339621" cy="5222645"/>
          </a:xfrm>
        </p:spPr>
        <p:txBody>
          <a:bodyPr>
            <a:noAutofit/>
          </a:bodyPr>
          <a:lstStyle/>
          <a:p>
            <a:r>
              <a:rPr lang="en-US" dirty="0" smtClean="0"/>
              <a:t>Incomplete reduction of oxygen to water produces </a:t>
            </a:r>
            <a:r>
              <a:rPr lang="en-US" dirty="0" smtClean="0">
                <a:solidFill>
                  <a:srgbClr val="FF6600"/>
                </a:solidFill>
              </a:rPr>
              <a:t>ROS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ROS</a:t>
            </a:r>
            <a:r>
              <a:rPr lang="en-US" dirty="0" smtClean="0"/>
              <a:t> are continuously formed: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 byproducts of aerobic metabolism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Thru reactions with drugs and toxins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cellular antioxidant level is low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Creating oxidative stress in cell</a:t>
            </a:r>
          </a:p>
          <a:p>
            <a:r>
              <a:rPr lang="en-US" dirty="0" smtClean="0"/>
              <a:t>ROS can damage DNA, proteins, unsaturated lipids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cell death</a:t>
            </a:r>
          </a:p>
          <a:p>
            <a:r>
              <a:rPr lang="en-US" dirty="0"/>
              <a:t>C</a:t>
            </a:r>
            <a:r>
              <a:rPr lang="en-US" dirty="0" smtClean="0"/>
              <a:t>ells have protective antioxidant mechanisms that neutralize ROS</a:t>
            </a:r>
          </a:p>
        </p:txBody>
      </p:sp>
    </p:spTree>
    <p:extLst>
      <p:ext uri="{BB962C8B-B14F-4D97-AF65-F5344CB8AC3E}">
        <p14:creationId xmlns:p14="http://schemas.microsoft.com/office/powerpoint/2010/main" val="266295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314979"/>
            <a:ext cx="8532195" cy="1143000"/>
          </a:xfrm>
        </p:spPr>
        <p:txBody>
          <a:bodyPr/>
          <a:lstStyle/>
          <a:p>
            <a:r>
              <a:rPr lang="en-US" sz="4800" dirty="0" smtClean="0"/>
              <a:t>Reactive Oxygen Species (ROS)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390"/>
            <a:ext cx="9144000" cy="3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800" dirty="0" smtClean="0"/>
              <a:t>Types and sources of ROS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46129"/>
            <a:ext cx="8339621" cy="503060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Free radicals:</a:t>
            </a:r>
          </a:p>
          <a:p>
            <a:pPr lvl="1"/>
            <a:r>
              <a:rPr lang="en-US" sz="2400" dirty="0" smtClean="0"/>
              <a:t>Superoxide </a:t>
            </a:r>
            <a:r>
              <a:rPr lang="en-US" sz="2400" dirty="0"/>
              <a:t>(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Hydroxyl </a:t>
            </a:r>
            <a:r>
              <a:rPr lang="en-US" sz="2400" dirty="0"/>
              <a:t>radical (</a:t>
            </a:r>
            <a:r>
              <a:rPr lang="en-US" sz="2400" dirty="0" smtClean="0"/>
              <a:t>OH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dirty="0" smtClean="0">
                <a:solidFill>
                  <a:srgbClr val="FF6600"/>
                </a:solidFill>
              </a:rPr>
              <a:t>Non-free radical:</a:t>
            </a:r>
          </a:p>
          <a:p>
            <a:pPr lvl="1"/>
            <a:r>
              <a:rPr lang="en-US" dirty="0" smtClean="0"/>
              <a:t>Hydrogen </a:t>
            </a:r>
            <a:r>
              <a:rPr lang="en-US" dirty="0"/>
              <a:t>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6600"/>
                </a:solidFill>
              </a:rPr>
              <a:t>Sources</a:t>
            </a:r>
            <a:r>
              <a:rPr lang="en-US" dirty="0" smtClean="0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 dirty="0" smtClean="0"/>
              <a:t>Aerobic metabolism</a:t>
            </a:r>
          </a:p>
          <a:p>
            <a:pPr lvl="1"/>
            <a:r>
              <a:rPr lang="en-US" dirty="0" smtClean="0"/>
              <a:t>Partial reduction of molecular oxygen in ETC</a:t>
            </a:r>
          </a:p>
          <a:p>
            <a:pPr lvl="1"/>
            <a:r>
              <a:rPr lang="en-US" dirty="0" smtClean="0"/>
              <a:t>Ingestion of drugs, toxins, chemicals</a:t>
            </a:r>
          </a:p>
        </p:txBody>
      </p:sp>
    </p:spTree>
    <p:extLst>
      <p:ext uri="{BB962C8B-B14F-4D97-AF65-F5344CB8AC3E}">
        <p14:creationId xmlns:p14="http://schemas.microsoft.com/office/powerpoint/2010/main" val="23707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Antioxidants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Enzymes:</a:t>
            </a:r>
          </a:p>
          <a:p>
            <a:pPr lvl="1"/>
            <a:r>
              <a:rPr lang="en-US" sz="2800" dirty="0" smtClean="0"/>
              <a:t>Superoxide dismutase</a:t>
            </a:r>
          </a:p>
          <a:p>
            <a:pPr lvl="1"/>
            <a:r>
              <a:rPr lang="en-US" sz="2800" dirty="0" smtClean="0"/>
              <a:t>Catalase</a:t>
            </a:r>
          </a:p>
          <a:p>
            <a:pPr lvl="1"/>
            <a:r>
              <a:rPr lang="en-US" sz="2800" dirty="0" smtClean="0"/>
              <a:t>Glutathione system</a:t>
            </a:r>
            <a:endParaRPr lang="en-US" sz="2800" dirty="0"/>
          </a:p>
          <a:p>
            <a:r>
              <a:rPr lang="en-US" sz="2800" dirty="0" smtClean="0">
                <a:solidFill>
                  <a:srgbClr val="008000"/>
                </a:solidFill>
              </a:rPr>
              <a:t>Vitamins:</a:t>
            </a:r>
          </a:p>
          <a:p>
            <a:pPr lvl="1"/>
            <a:r>
              <a:rPr lang="en-US" sz="2800" dirty="0" smtClean="0"/>
              <a:t>Vitamins A, C, E</a:t>
            </a:r>
          </a:p>
          <a:p>
            <a:pPr lvl="1"/>
            <a:r>
              <a:rPr lang="en-US" sz="2800" dirty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-Carotene</a:t>
            </a:r>
          </a:p>
        </p:txBody>
      </p:sp>
    </p:spTree>
    <p:extLst>
      <p:ext uri="{BB962C8B-B14F-4D97-AF65-F5344CB8AC3E}">
        <p14:creationId xmlns:p14="http://schemas.microsoft.com/office/powerpoint/2010/main" val="362125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400</TotalTime>
  <Words>656</Words>
  <Application>Microsoft Macintosh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Venture</vt:lpstr>
      <vt:lpstr>Oxidative Stress</vt:lpstr>
      <vt:lpstr>Objectives</vt:lpstr>
      <vt:lpstr>Overview</vt:lpstr>
      <vt:lpstr>Oxidative stress</vt:lpstr>
      <vt:lpstr>Oxidative stress</vt:lpstr>
      <vt:lpstr>Reactive Oxygen Species (ROS)</vt:lpstr>
      <vt:lpstr>Reactive Oxygen Species (ROS)</vt:lpstr>
      <vt:lpstr>Types and sources of ROS</vt:lpstr>
      <vt:lpstr>Antioxidants</vt:lpstr>
      <vt:lpstr>Glutathione system</vt:lpstr>
      <vt:lpstr>G6PD deficiency</vt:lpstr>
      <vt:lpstr>Effects of ROS</vt:lpstr>
      <vt:lpstr>Nitric oxide (NO)</vt:lpstr>
      <vt:lpstr>PowerPoint Presentation</vt:lpstr>
      <vt:lpstr>Nitric oxide (NO)</vt:lpstr>
      <vt:lpstr>Oxidative stress and atherosclerosis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Oxidative Stress</dc:title>
  <dc:creator>UG</dc:creator>
  <cp:lastModifiedBy>UG</cp:lastModifiedBy>
  <cp:revision>40</cp:revision>
  <dcterms:created xsi:type="dcterms:W3CDTF">2017-03-29T11:49:26Z</dcterms:created>
  <dcterms:modified xsi:type="dcterms:W3CDTF">2017-04-07T12:08:47Z</dcterms:modified>
</cp:coreProperties>
</file>