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10" r:id="rId1"/>
  </p:sldMasterIdLst>
  <p:notesMasterIdLst>
    <p:notesMasterId r:id="rId42"/>
  </p:notesMasterIdLst>
  <p:sldIdLst>
    <p:sldId id="611" r:id="rId2"/>
    <p:sldId id="331" r:id="rId3"/>
    <p:sldId id="579" r:id="rId4"/>
    <p:sldId id="571" r:id="rId5"/>
    <p:sldId id="340" r:id="rId6"/>
    <p:sldId id="575" r:id="rId7"/>
    <p:sldId id="576" r:id="rId8"/>
    <p:sldId id="570" r:id="rId9"/>
    <p:sldId id="572" r:id="rId10"/>
    <p:sldId id="536" r:id="rId11"/>
    <p:sldId id="360" r:id="rId12"/>
    <p:sldId id="553" r:id="rId13"/>
    <p:sldId id="580" r:id="rId14"/>
    <p:sldId id="585" r:id="rId15"/>
    <p:sldId id="582" r:id="rId16"/>
    <p:sldId id="586" r:id="rId17"/>
    <p:sldId id="584" r:id="rId18"/>
    <p:sldId id="587" r:id="rId19"/>
    <p:sldId id="583" r:id="rId20"/>
    <p:sldId id="589" r:id="rId21"/>
    <p:sldId id="590" r:id="rId22"/>
    <p:sldId id="591" r:id="rId23"/>
    <p:sldId id="592" r:id="rId24"/>
    <p:sldId id="594" r:id="rId25"/>
    <p:sldId id="595" r:id="rId26"/>
    <p:sldId id="596" r:id="rId27"/>
    <p:sldId id="597" r:id="rId28"/>
    <p:sldId id="598" r:id="rId29"/>
    <p:sldId id="599" r:id="rId30"/>
    <p:sldId id="600" r:id="rId31"/>
    <p:sldId id="601" r:id="rId32"/>
    <p:sldId id="602" r:id="rId33"/>
    <p:sldId id="603" r:id="rId34"/>
    <p:sldId id="604" r:id="rId35"/>
    <p:sldId id="605" r:id="rId36"/>
    <p:sldId id="606" r:id="rId37"/>
    <p:sldId id="607" r:id="rId38"/>
    <p:sldId id="608" r:id="rId39"/>
    <p:sldId id="609" r:id="rId40"/>
    <p:sldId id="610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873" autoAdjust="0"/>
    <p:restoredTop sz="94667" autoAdjust="0"/>
  </p:normalViewPr>
  <p:slideViewPr>
    <p:cSldViewPr>
      <p:cViewPr>
        <p:scale>
          <a:sx n="70" d="100"/>
          <a:sy n="70" d="100"/>
        </p:scale>
        <p:origin x="-1272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9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26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4A08100-B877-4B2C-A2AC-08939DB82C4B}" type="datetimeFigureOut">
              <a:rPr lang="en-US"/>
              <a:pPr>
                <a:defRPr/>
              </a:pPr>
              <a:t>2/28/2016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7A3164D-33AE-45FD-B865-3E9D2A958A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90403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A3164D-33AE-45FD-B865-3E9D2A958A9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6341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9070F9-C53A-4FB3-8637-C9E6D30F932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03034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2BA6B3-F326-479B-A5DF-5D7289F6522C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7701162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6DAA75-E3F9-478E-897A-C9B9668463C3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9856429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9070F9-C53A-4FB3-8637-C9E6D30F932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85268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dirty="0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886FA8D-73A2-4949-9234-E3120827EE09}" type="slidenum">
              <a:rPr lang="en-CA" smtClean="0"/>
              <a:pPr/>
              <a:t>25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xmlns="" val="36183822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9070F9-C53A-4FB3-8637-C9E6D30F932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82323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9070F9-C53A-4FB3-8637-C9E6D30F932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73225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E85A83-0F1D-45F8-B2F6-E90932590780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8846111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CB3BA5-69B8-4BBF-90E4-11D35A6A2ADD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xmlns="" val="4019361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8D9C71-B432-401F-B086-B5D29940380A}" type="slidenum">
              <a:rPr lang="en-CA" smtClean="0"/>
              <a:pPr/>
              <a:t>30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xmlns="" val="3998865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A3164D-33AE-45FD-B865-3E9D2A958A9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01103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7F134A3-D66C-4B4C-B7C6-50C93FA52F0F}" type="slidenum">
              <a:rPr lang="en-CA" smtClean="0"/>
              <a:pPr/>
              <a:t>31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xmlns="" val="2795694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196EFC-98CA-4FEB-A0FC-DDAA97BED45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Natural history of atherosclerosis. Plaques usually develop slowly and insidiously over many years, beginning in childhood or shortly thereafter. As described in the text, they may progress from a fatty streak to a fibrous plaque and then to a complicated plaque that is likely to lead to clinical effects.</a:t>
            </a:r>
          </a:p>
        </p:txBody>
      </p:sp>
    </p:spTree>
    <p:extLst>
      <p:ext uri="{BB962C8B-B14F-4D97-AF65-F5344CB8AC3E}">
        <p14:creationId xmlns:p14="http://schemas.microsoft.com/office/powerpoint/2010/main" xmlns="" val="3516043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A3164D-33AE-45FD-B865-3E9D2A958A9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5946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A3164D-33AE-45FD-B865-3E9D2A958A9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305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9070F9-C53A-4FB3-8637-C9E6D30F932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4751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9070F9-C53A-4FB3-8637-C9E6D30F932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85463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9070F9-C53A-4FB3-8637-C9E6D30F932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83398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9070F9-C53A-4FB3-8637-C9E6D30F932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1457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384991-E4F8-474E-9FA6-C28A88DE8EAE}" type="datetimeFigureOut">
              <a:rPr lang="en-US" smtClean="0"/>
              <a:pPr>
                <a:defRPr/>
              </a:pPr>
              <a:t>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5124E7-C069-4C24-86B4-23DC7589DD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3834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F633DB-9863-4D66-8ADE-A11056757766}" type="datetimeFigureOut">
              <a:rPr lang="en-US" smtClean="0"/>
              <a:pPr>
                <a:defRPr/>
              </a:pPr>
              <a:t>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EEBCBE-B125-47B7-8A04-88B8B6A359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26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1F433B-C9D3-4B85-A70A-8352357F46E8}" type="datetimeFigureOut">
              <a:rPr lang="en-US" smtClean="0"/>
              <a:pPr>
                <a:defRPr/>
              </a:pPr>
              <a:t>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C7640-CEF2-49C1-85A6-9A3D1C526D7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0376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4411F-B533-4687-B1A1-56A7423531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1097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F46959-34FD-486C-A642-9B8D74AD31E9}" type="datetimeFigureOut">
              <a:rPr lang="en-US" smtClean="0"/>
              <a:pPr>
                <a:defRPr/>
              </a:pPr>
              <a:t>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2A1AB9-F3DE-4915-B139-566AED63311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3201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F9499B-EBB4-40B7-91F1-74B73047A015}" type="datetimeFigureOut">
              <a:rPr lang="en-US" smtClean="0"/>
              <a:pPr>
                <a:defRPr/>
              </a:pPr>
              <a:t>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6CD56B-AF4E-47F6-A4DA-DAB5B7E9B1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4842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7259E6-D774-432F-9F01-8C349792DD59}" type="datetimeFigureOut">
              <a:rPr lang="en-US" smtClean="0"/>
              <a:pPr>
                <a:defRPr/>
              </a:pPr>
              <a:t>2/28/2016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8D34A1-87F7-46CD-8CFA-CE3F935D43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9416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7B4F6D-DE45-4CEF-810C-4EDDC11C3437}" type="datetimeFigureOut">
              <a:rPr lang="en-US" smtClean="0"/>
              <a:pPr>
                <a:defRPr/>
              </a:pPr>
              <a:t>2/28/2016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75966A-911D-41AC-8858-D60997D47A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5147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DBAE25-DC02-4752-964B-2ECA17F383EB}" type="datetimeFigureOut">
              <a:rPr lang="en-US" smtClean="0"/>
              <a:pPr>
                <a:defRPr/>
              </a:pPr>
              <a:t>2/28/2016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0229E4-73BE-443B-A330-F52E85383A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6273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2424C7-B27F-48BB-8481-0BAC237F1559}" type="datetimeFigureOut">
              <a:rPr lang="en-US" smtClean="0"/>
              <a:pPr>
                <a:defRPr/>
              </a:pPr>
              <a:t>2/28/2016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791D9-9452-4C7C-B743-899A853771B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3957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ADE1C6-7669-4459-A8FF-FC6E6514BBDE}" type="datetimeFigureOut">
              <a:rPr lang="en-US" smtClean="0"/>
              <a:pPr>
                <a:defRPr/>
              </a:pPr>
              <a:t>2/28/2016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8532E5-48B6-41F5-8BDB-DB1127EBE9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637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07EF0F-D03D-43E0-B564-94315D1E8792}" type="datetimeFigureOut">
              <a:rPr lang="en-US" smtClean="0"/>
              <a:pPr>
                <a:defRPr/>
              </a:pPr>
              <a:t>2/28/2016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5C49E1-40AA-4275-B3B0-41349E9051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5651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644ECE7-870E-4555-BCC4-615AD767E63D}" type="datetimeFigureOut">
              <a:rPr lang="en-US" smtClean="0"/>
              <a:pPr>
                <a:defRPr/>
              </a:pPr>
              <a:t>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158B6D2-EECE-4A5D-ACB7-FDFB933CBA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9315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1" r:id="rId1"/>
    <p:sldLayoutId id="2147484312" r:id="rId2"/>
    <p:sldLayoutId id="2147484313" r:id="rId3"/>
    <p:sldLayoutId id="2147484314" r:id="rId4"/>
    <p:sldLayoutId id="2147484315" r:id="rId5"/>
    <p:sldLayoutId id="2147484316" r:id="rId6"/>
    <p:sldLayoutId id="2147484317" r:id="rId7"/>
    <p:sldLayoutId id="2147484318" r:id="rId8"/>
    <p:sldLayoutId id="2147484319" r:id="rId9"/>
    <p:sldLayoutId id="2147484320" r:id="rId10"/>
    <p:sldLayoutId id="2147484321" r:id="rId11"/>
    <p:sldLayoutId id="214748432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Calibri" pitchFamily="34" charset="0"/>
              </a:rPr>
              <a:t>Pathology of cardiovascular system</a:t>
            </a:r>
            <a:br>
              <a:rPr lang="en-US" b="1" dirty="0" smtClean="0">
                <a:latin typeface="Calibri" pitchFamily="34" charset="0"/>
              </a:rPr>
            </a:br>
            <a:r>
              <a:rPr lang="en-US" b="1" dirty="0" smtClean="0">
                <a:latin typeface="Calibri" pitchFamily="34" charset="0"/>
              </a:rPr>
              <a:t>6 lectures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b="1" dirty="0" smtClean="0"/>
              <a:t>Rheumatic Heart Disease………….Dr </a:t>
            </a:r>
            <a:r>
              <a:rPr lang="en-US" sz="2000" b="1" dirty="0" err="1" smtClean="0"/>
              <a:t>Rikabi</a:t>
            </a:r>
            <a:endParaRPr lang="en-US" sz="20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/>
              <a:t>Ischemic Heart Disease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>
                <a:cs typeface="Lucida Sans Unicode" pitchFamily="34" charset="0"/>
              </a:rPr>
              <a:t>Atherosclerosis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>
                <a:cs typeface="Lucida Sans Unicode" pitchFamily="34" charset="0"/>
              </a:rPr>
              <a:t>Hypertension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err="1" smtClean="0">
                <a:cs typeface="Lucida Sans Unicode" pitchFamily="34" charset="0"/>
              </a:rPr>
              <a:t>Thromboembolism</a:t>
            </a:r>
            <a:endParaRPr lang="en-US" sz="2000" b="1" dirty="0" smtClean="0">
              <a:cs typeface="Lucida Sans Unicode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b="1" dirty="0" err="1" smtClean="0">
                <a:cs typeface="Lucida Sans Unicode" pitchFamily="34" charset="0"/>
              </a:rPr>
              <a:t>Vasculitis</a:t>
            </a:r>
            <a:endParaRPr lang="en-US" sz="2000" b="1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قوس كبير أيمن 3"/>
          <p:cNvSpPr/>
          <p:nvPr/>
        </p:nvSpPr>
        <p:spPr>
          <a:xfrm>
            <a:off x="3786182" y="2285992"/>
            <a:ext cx="500066" cy="57150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قوس كبير أيمن 4"/>
          <p:cNvSpPr/>
          <p:nvPr/>
        </p:nvSpPr>
        <p:spPr>
          <a:xfrm>
            <a:off x="3786182" y="3429000"/>
            <a:ext cx="500066" cy="57150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رابط كسهم مستقيم 6"/>
          <p:cNvCxnSpPr/>
          <p:nvPr/>
        </p:nvCxnSpPr>
        <p:spPr>
          <a:xfrm>
            <a:off x="3143240" y="3143248"/>
            <a:ext cx="135732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مستطيل 7"/>
          <p:cNvSpPr/>
          <p:nvPr/>
        </p:nvSpPr>
        <p:spPr>
          <a:xfrm>
            <a:off x="4643438" y="2357430"/>
            <a:ext cx="354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1 </a:t>
            </a:r>
            <a:endParaRPr lang="en-US" dirty="0"/>
          </a:p>
        </p:txBody>
      </p:sp>
      <p:sp>
        <p:nvSpPr>
          <p:cNvPr id="9" name="مستطيل 8"/>
          <p:cNvSpPr/>
          <p:nvPr/>
        </p:nvSpPr>
        <p:spPr>
          <a:xfrm>
            <a:off x="4714876" y="4500570"/>
            <a:ext cx="354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5 </a:t>
            </a:r>
            <a:endParaRPr lang="en-US" dirty="0"/>
          </a:p>
        </p:txBody>
      </p:sp>
      <p:sp>
        <p:nvSpPr>
          <p:cNvPr id="10" name="مستطيل 9"/>
          <p:cNvSpPr/>
          <p:nvPr/>
        </p:nvSpPr>
        <p:spPr>
          <a:xfrm>
            <a:off x="4643438" y="3000372"/>
            <a:ext cx="354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2 </a:t>
            </a:r>
            <a:endParaRPr lang="en-US" dirty="0"/>
          </a:p>
        </p:txBody>
      </p:sp>
      <p:sp>
        <p:nvSpPr>
          <p:cNvPr id="11" name="مستطيل 10"/>
          <p:cNvSpPr/>
          <p:nvPr/>
        </p:nvSpPr>
        <p:spPr>
          <a:xfrm>
            <a:off x="4612589" y="3500438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3,4 </a:t>
            </a:r>
            <a:endParaRPr lang="en-US" dirty="0"/>
          </a:p>
        </p:txBody>
      </p:sp>
      <p:sp>
        <p:nvSpPr>
          <p:cNvPr id="12" name="مستطيل 11"/>
          <p:cNvSpPr/>
          <p:nvPr/>
        </p:nvSpPr>
        <p:spPr>
          <a:xfrm>
            <a:off x="3428992" y="2928934"/>
            <a:ext cx="81144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dirty="0" smtClean="0">
                <a:cs typeface="Lucida Sans Unicode" pitchFamily="34" charset="0"/>
              </a:rPr>
              <a:t>Revision </a:t>
            </a:r>
            <a:endParaRPr lang="en-US" sz="1050" dirty="0"/>
          </a:p>
        </p:txBody>
      </p:sp>
      <p:sp>
        <p:nvSpPr>
          <p:cNvPr id="13" name="مستطيل 12"/>
          <p:cNvSpPr/>
          <p:nvPr/>
        </p:nvSpPr>
        <p:spPr>
          <a:xfrm>
            <a:off x="3071802" y="4572008"/>
            <a:ext cx="121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cs typeface="Lucida Sans Unicode" pitchFamily="34" charset="0"/>
              </a:rPr>
              <a:t>Revision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latin typeface="Lucida Sans Unicode" pitchFamily="34" charset="0"/>
                <a:cs typeface="Lucida Sans Unicode" pitchFamily="34" charset="0"/>
              </a:rPr>
              <a:t>Importance of types of lipoproteins in </a:t>
            </a:r>
            <a:r>
              <a:rPr lang="en-US" dirty="0" err="1" smtClean="0">
                <a:latin typeface="Lucida Sans Unicode" pitchFamily="34" charset="0"/>
                <a:cs typeface="Lucida Sans Unicode" pitchFamily="34" charset="0"/>
              </a:rPr>
              <a:t>hypelipidemia</a:t>
            </a:r>
            <a:endParaRPr lang="en-US" dirty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7890" name="Content Placeholder 1"/>
          <p:cNvSpPr>
            <a:spLocks noGrp="1"/>
          </p:cNvSpPr>
          <p:nvPr>
            <p:ph idx="1"/>
          </p:nvPr>
        </p:nvSpPr>
        <p:spPr>
          <a:xfrm>
            <a:off x="838201" y="2362200"/>
            <a:ext cx="39624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400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Low-density lipoproteins (LDLs)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Very-low-density lipoproteins (VLDLs)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Chylomicrons </a:t>
            </a:r>
          </a:p>
          <a:p>
            <a:endParaRPr lang="en-US" dirty="0" smtClean="0">
              <a:latin typeface="Lucida Sans Unicode" pitchFamily="34" charset="0"/>
              <a:cs typeface="Lucida Sans Unicode" pitchFamily="34" charset="0"/>
            </a:endParaRPr>
          </a:p>
          <a:p>
            <a:pPr>
              <a:buFont typeface="Wingdings 3" pitchFamily="18" charset="2"/>
              <a:buNone/>
            </a:pPr>
            <a:endParaRPr lang="en-US" dirty="0" smtClean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57800" y="2362200"/>
            <a:ext cx="3257550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smtClean="0">
                <a:latin typeface="Lucida Sans Unicode" pitchFamily="34" charset="0"/>
                <a:cs typeface="Lucida Sans Unicode" pitchFamily="34" charset="0"/>
              </a:rPr>
              <a:t>High-density lipoproteins (HDLs)</a:t>
            </a:r>
            <a:endParaRPr lang="en-US" sz="1400" dirty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57800" y="3747571"/>
            <a:ext cx="34289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Lucida Sans Unicode" pitchFamily="34" charset="0"/>
                <a:cs typeface="Lucida Sans Unicode" pitchFamily="34" charset="0"/>
              </a:rPr>
              <a:t>“</a:t>
            </a:r>
            <a:r>
              <a:rPr lang="en-US" dirty="0">
                <a:latin typeface="Lucida Sans Unicode" pitchFamily="34" charset="0"/>
                <a:cs typeface="Lucida Sans Unicode" pitchFamily="34" charset="0"/>
              </a:rPr>
              <a:t>good” cholesterol, because high levels </a:t>
            </a:r>
            <a:r>
              <a:rPr lang="en-US" dirty="0" smtClean="0">
                <a:latin typeface="Lucida Sans Unicode" pitchFamily="34" charset="0"/>
                <a:cs typeface="Lucida Sans Unicode" pitchFamily="34" charset="0"/>
              </a:rPr>
              <a:t>seem </a:t>
            </a:r>
            <a:r>
              <a:rPr lang="en-US" dirty="0">
                <a:latin typeface="Lucida Sans Unicode" pitchFamily="34" charset="0"/>
                <a:cs typeface="Lucida Sans Unicode" pitchFamily="34" charset="0"/>
              </a:rPr>
              <a:t>to protect against heart attack. </a:t>
            </a:r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flipH="1" flipV="1">
            <a:off x="6744847" y="2683748"/>
            <a:ext cx="227453" cy="10638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224006" y="1671810"/>
            <a:ext cx="3810000" cy="128089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z="1800" i="1" dirty="0" smtClean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>
          <a:xfrm>
            <a:off x="4648200" y="1676400"/>
            <a:ext cx="4419600" cy="4234822"/>
          </a:xfrm>
        </p:spPr>
        <p:txBody>
          <a:bodyPr>
            <a:normAutofit/>
          </a:bodyPr>
          <a:lstStyle/>
          <a:p>
            <a:endParaRPr lang="en-US" dirty="0" smtClean="0"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09578"/>
            <a:ext cx="4139543" cy="675495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15743" y="123349"/>
            <a:ext cx="1079142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400" dirty="0"/>
              <a:t>Risk Factors </a:t>
            </a:r>
          </a:p>
        </p:txBody>
      </p:sp>
      <p:cxnSp>
        <p:nvCxnSpPr>
          <p:cNvPr id="6" name="Straight Arrow Connector 5"/>
          <p:cNvCxnSpPr>
            <a:stCxn id="4" idx="1"/>
          </p:cNvCxnSpPr>
          <p:nvPr/>
        </p:nvCxnSpPr>
        <p:spPr>
          <a:xfrm flipH="1">
            <a:off x="1371600" y="277238"/>
            <a:ext cx="2844143" cy="11962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6683" y="1164911"/>
            <a:ext cx="3746639" cy="52578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797011" y="1795768"/>
            <a:ext cx="186942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>
                <a:latin typeface="Lucida Sans Unicode" pitchFamily="34" charset="0"/>
                <a:cs typeface="Lucida Sans Unicode" pitchFamily="34" charset="0"/>
              </a:rPr>
              <a:t>PATHOGENESIS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6" name="Picture 4" descr="http://www.pathophys.org/wp-content/uploads/2012/10/Athero-Risk-Complica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84596"/>
            <a:ext cx="8534400" cy="633857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306638" y="6488668"/>
            <a:ext cx="1837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http://www.pathophys.org</a:t>
            </a:r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76200"/>
            <a:ext cx="65892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352800" y="6475815"/>
            <a:ext cx="19406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/>
              <a:t> treatment : Angioplasty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43000"/>
            <a:ext cx="7772400" cy="1219199"/>
          </a:xfrm>
        </p:spPr>
        <p:txBody>
          <a:bodyPr>
            <a:noAutofit/>
          </a:bodyPr>
          <a:lstStyle/>
          <a:p>
            <a:r>
              <a:rPr lang="en-US" sz="5400" dirty="0" smtClean="0">
                <a:latin typeface="Calibri" pitchFamily="34" charset="0"/>
              </a:rPr>
              <a:t>Ischemic Heart Disease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772400" cy="1733104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Calibri" pitchFamily="34" charset="0"/>
              </a:rPr>
              <a:t>Ahmed </a:t>
            </a:r>
            <a:r>
              <a:rPr lang="en-US" b="1" dirty="0" err="1" smtClean="0">
                <a:latin typeface="Calibri" pitchFamily="34" charset="0"/>
              </a:rPr>
              <a:t>Alhumaidi</a:t>
            </a:r>
            <a:endParaRPr lang="en-US" b="1" dirty="0" smtClean="0">
              <a:latin typeface="Calibri" pitchFamily="34" charset="0"/>
            </a:endParaRPr>
          </a:p>
          <a:p>
            <a:r>
              <a:rPr lang="en-US" b="1" dirty="0" smtClean="0">
                <a:latin typeface="Calibri" pitchFamily="34" charset="0"/>
              </a:rPr>
              <a:t>Pathology Department</a:t>
            </a:r>
          </a:p>
          <a:p>
            <a:r>
              <a:rPr lang="en-US" b="1" dirty="0" smtClean="0">
                <a:latin typeface="Calibri" pitchFamily="34" charset="0"/>
              </a:rPr>
              <a:t>KSU, Riyadh</a:t>
            </a:r>
          </a:p>
          <a:p>
            <a:r>
              <a:rPr lang="en-US" b="1" dirty="0" smtClean="0">
                <a:latin typeface="Calibri" pitchFamily="34" charset="0"/>
              </a:rPr>
              <a:t>2015</a:t>
            </a:r>
          </a:p>
          <a:p>
            <a:r>
              <a:rPr lang="en-US" b="1" dirty="0" smtClean="0"/>
              <a:t>Reference: Robbins &amp; </a:t>
            </a:r>
            <a:r>
              <a:rPr lang="en-US" b="1" dirty="0" err="1" smtClean="0"/>
              <a:t>Cotran</a:t>
            </a:r>
            <a:r>
              <a:rPr lang="en-US" b="1" dirty="0" smtClean="0"/>
              <a:t> Pathology and Rubin’s Patholo</a:t>
            </a:r>
            <a:r>
              <a:rPr lang="en-US" dirty="0" smtClean="0"/>
              <a:t>gy</a:t>
            </a:r>
          </a:p>
          <a:p>
            <a:endParaRPr lang="ar-SA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136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مستطيل 4"/>
          <p:cNvSpPr/>
          <p:nvPr/>
        </p:nvSpPr>
        <p:spPr>
          <a:xfrm>
            <a:off x="500034" y="1928802"/>
            <a:ext cx="2822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 insufficient  blood supply</a:t>
            </a:r>
            <a:endParaRPr lang="en-US" dirty="0"/>
          </a:p>
        </p:txBody>
      </p:sp>
      <p:sp>
        <p:nvSpPr>
          <p:cNvPr id="6" name="مستطيل 5"/>
          <p:cNvSpPr/>
          <p:nvPr/>
        </p:nvSpPr>
        <p:spPr>
          <a:xfrm>
            <a:off x="3357554" y="928670"/>
            <a:ext cx="2351926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Ischemic Heart Disease</a:t>
            </a:r>
            <a:endParaRPr lang="en-US" dirty="0"/>
          </a:p>
        </p:txBody>
      </p:sp>
      <p:cxnSp>
        <p:nvCxnSpPr>
          <p:cNvPr id="8" name="رابط كسهم مستقيم 7"/>
          <p:cNvCxnSpPr/>
          <p:nvPr/>
        </p:nvCxnSpPr>
        <p:spPr>
          <a:xfrm rot="10800000" flipV="1">
            <a:off x="1285852" y="1214422"/>
            <a:ext cx="2428892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مستطيل 8"/>
          <p:cNvSpPr/>
          <p:nvPr/>
        </p:nvSpPr>
        <p:spPr>
          <a:xfrm>
            <a:off x="7000892" y="1928802"/>
            <a:ext cx="1422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Myocardium </a:t>
            </a:r>
            <a:endParaRPr lang="en-US" dirty="0"/>
          </a:p>
        </p:txBody>
      </p:sp>
      <p:cxnSp>
        <p:nvCxnSpPr>
          <p:cNvPr id="11" name="رابط كسهم مستقيم 10"/>
          <p:cNvCxnSpPr>
            <a:endCxn id="9" idx="1"/>
          </p:cNvCxnSpPr>
          <p:nvPr/>
        </p:nvCxnSpPr>
        <p:spPr>
          <a:xfrm>
            <a:off x="4643438" y="1214422"/>
            <a:ext cx="2357454" cy="8990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مستطيل 11"/>
          <p:cNvSpPr/>
          <p:nvPr/>
        </p:nvSpPr>
        <p:spPr>
          <a:xfrm>
            <a:off x="1428728" y="3071810"/>
            <a:ext cx="57864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buFont typeface="Wingdings" pitchFamily="2" charset="2"/>
              <a:buChar char="ü"/>
            </a:pPr>
            <a:r>
              <a:rPr lang="en-US" sz="2100" dirty="0" smtClean="0">
                <a:latin typeface="Calibri" pitchFamily="34" charset="0"/>
              </a:rPr>
              <a:t>Angina pectoris (chest pain).</a:t>
            </a:r>
          </a:p>
          <a:p>
            <a:pPr lvl="2">
              <a:buFont typeface="Wingdings" pitchFamily="2" charset="2"/>
              <a:buChar char="ü"/>
            </a:pPr>
            <a:r>
              <a:rPr lang="en-US" sz="2100" dirty="0" smtClean="0">
                <a:latin typeface="Calibri" pitchFamily="34" charset="0"/>
              </a:rPr>
              <a:t>Acute myocardial infarction.</a:t>
            </a:r>
          </a:p>
          <a:p>
            <a:pPr lvl="2">
              <a:buFont typeface="Wingdings" pitchFamily="2" charset="2"/>
              <a:buChar char="ü"/>
            </a:pPr>
            <a:r>
              <a:rPr lang="en-US" sz="2100" dirty="0" smtClean="0">
                <a:latin typeface="Calibri" pitchFamily="34" charset="0"/>
              </a:rPr>
              <a:t>Sudden cardiac death.</a:t>
            </a:r>
          </a:p>
          <a:p>
            <a:pPr lvl="2">
              <a:buFont typeface="Wingdings" pitchFamily="2" charset="2"/>
              <a:buChar char="ü"/>
            </a:pPr>
            <a:r>
              <a:rPr lang="en-US" sz="2100" dirty="0" smtClean="0">
                <a:latin typeface="Calibri" pitchFamily="34" charset="0"/>
              </a:rPr>
              <a:t>Chronic ischemic heart disease </a:t>
            </a:r>
            <a:endParaRPr lang="en-US" dirty="0"/>
          </a:p>
        </p:txBody>
      </p:sp>
      <p:sp>
        <p:nvSpPr>
          <p:cNvPr id="13" name="مستطيل 12"/>
          <p:cNvSpPr/>
          <p:nvPr/>
        </p:nvSpPr>
        <p:spPr>
          <a:xfrm>
            <a:off x="2000232" y="1357298"/>
            <a:ext cx="1592167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CA" dirty="0" smtClean="0">
                <a:latin typeface="Calibri" pitchFamily="34" charset="0"/>
              </a:rPr>
              <a:t>atherosclerosis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Pathogenesis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lesion obstructing 70% to 75% or more of a vessel lumen-so-called critical stenosis-generally causes </a:t>
            </a:r>
            <a:r>
              <a:rPr lang="en-US" dirty="0">
                <a:solidFill>
                  <a:srgbClr val="FF0000"/>
                </a:solidFill>
              </a:rPr>
              <a:t>symptomatic ischemia (angina) </a:t>
            </a:r>
            <a:r>
              <a:rPr lang="en-US" dirty="0"/>
              <a:t>only in the setting of increased demand </a:t>
            </a:r>
            <a:endParaRPr lang="en-US" dirty="0" smtClean="0"/>
          </a:p>
          <a:p>
            <a:r>
              <a:rPr lang="en-US" dirty="0" smtClean="0"/>
              <a:t>A  </a:t>
            </a:r>
            <a:r>
              <a:rPr lang="en-US" dirty="0"/>
              <a:t>fixed 90% stenosis can lead to inadequate coronary blood flow even at </a:t>
            </a:r>
            <a:r>
              <a:rPr lang="en-US" dirty="0" smtClean="0"/>
              <a:t>rest</a:t>
            </a: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03258364"/>
              </p:ext>
            </p:extLst>
          </p:nvPr>
        </p:nvGraphicFramePr>
        <p:xfrm>
          <a:off x="822959" y="3429000"/>
          <a:ext cx="7543800" cy="849630"/>
        </p:xfrm>
        <a:graphic>
          <a:graphicData uri="http://schemas.openxmlformats.org/drawingml/2006/table">
            <a:tbl>
              <a:tblPr/>
              <a:tblGrid>
                <a:gridCol w="7543800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800" dirty="0"/>
                        <a:t>In most patients, unstable angina, infarction, </a:t>
                      </a:r>
                      <a:r>
                        <a:rPr lang="en-US" sz="1800" dirty="0" smtClean="0"/>
                        <a:t>occur </a:t>
                      </a:r>
                      <a:r>
                        <a:rPr lang="en-US" sz="1800" dirty="0"/>
                        <a:t>because of </a:t>
                      </a:r>
                      <a:r>
                        <a:rPr lang="en-US" sz="1800" u="sng" dirty="0">
                          <a:solidFill>
                            <a:srgbClr val="FF0000"/>
                          </a:solidFill>
                        </a:rPr>
                        <a:t>abrupt plaque change </a:t>
                      </a:r>
                      <a:r>
                        <a:rPr lang="en-US" sz="1800" dirty="0"/>
                        <a:t>followed by thrombosis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447800" y="4800600"/>
            <a:ext cx="27206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/>
              <a:t>Rupture, fissuring, or ulceration</a:t>
            </a:r>
            <a:r>
              <a:rPr lang="en-US" sz="1400" dirty="0"/>
              <a:t> </a:t>
            </a:r>
          </a:p>
        </p:txBody>
      </p:sp>
      <p:cxnSp>
        <p:nvCxnSpPr>
          <p:cNvPr id="7" name="Straight Arrow Connector 6"/>
          <p:cNvCxnSpPr>
            <a:stCxn id="4" idx="0"/>
          </p:cNvCxnSpPr>
          <p:nvPr/>
        </p:nvCxnSpPr>
        <p:spPr>
          <a:xfrm rot="16200000" flipV="1">
            <a:off x="1754090" y="3746580"/>
            <a:ext cx="514344" cy="1593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6617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01300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0"/>
            <a:ext cx="6286544" cy="6588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400" dirty="0" smtClean="0">
                <a:latin typeface="Calibri" pitchFamily="34" charset="0"/>
              </a:rPr>
              <a:t/>
            </a:r>
            <a:br>
              <a:rPr lang="en-US" sz="3400" dirty="0" smtClean="0">
                <a:latin typeface="Calibri" pitchFamily="34" charset="0"/>
              </a:rPr>
            </a:br>
            <a:r>
              <a:rPr lang="en-US" sz="3400" dirty="0" smtClean="0">
                <a:latin typeface="Calibri" pitchFamily="34" charset="0"/>
              </a:rPr>
              <a:t> Angina pectoris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65125" lvl="1" indent="-255588" eaLnBrk="1" hangingPunct="1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dirty="0" smtClean="0">
                <a:latin typeface="Calibri" pitchFamily="34" charset="0"/>
              </a:rPr>
              <a:t>Angina pectoris is a type of IHD characterized by paroxysmal and usually recurrent attacks of </a:t>
            </a:r>
            <a:r>
              <a:rPr lang="en-US" i="1" u="sng" dirty="0" err="1" smtClean="0">
                <a:solidFill>
                  <a:srgbClr val="FF0000"/>
                </a:solidFill>
                <a:latin typeface="Calibri" pitchFamily="34" charset="0"/>
              </a:rPr>
              <a:t>substernal</a:t>
            </a:r>
            <a:r>
              <a:rPr lang="en-US" dirty="0" smtClean="0">
                <a:latin typeface="Calibri" pitchFamily="34" charset="0"/>
              </a:rPr>
              <a:t> chest discomfort (variously described as constricting, crushing, squeezing, choking, or knifelike).</a:t>
            </a:r>
            <a:r>
              <a:rPr lang="en-CA" dirty="0" smtClean="0">
                <a:latin typeface="Calibri" pitchFamily="34" charset="0"/>
              </a:rPr>
              <a:t> May radiate down the left arm or to the left jaw </a:t>
            </a:r>
            <a:r>
              <a:rPr lang="en-CA" i="1" dirty="0" smtClean="0">
                <a:latin typeface="Calibri" pitchFamily="34" charset="0"/>
              </a:rPr>
              <a:t>(referred pain)</a:t>
            </a:r>
            <a:r>
              <a:rPr lang="en-US" b="1" i="1" dirty="0" smtClean="0">
                <a:latin typeface="Calibri" pitchFamily="34" charset="0"/>
              </a:rPr>
              <a:t> . </a:t>
            </a:r>
            <a:endParaRPr lang="en-CA" b="1" dirty="0" smtClean="0">
              <a:latin typeface="Calibri" pitchFamily="34" charset="0"/>
            </a:endParaRPr>
          </a:p>
          <a:p>
            <a:pPr marL="365125" lvl="1" indent="-255588" eaLnBrk="1" hangingPunct="1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endParaRPr lang="en-CA" dirty="0" smtClean="0">
              <a:latin typeface="Calibri" pitchFamily="34" charset="0"/>
            </a:endParaRPr>
          </a:p>
          <a:p>
            <a:pPr eaLnBrk="1" hangingPunct="1"/>
            <a:endParaRPr lang="en-US" dirty="0" smtClean="0">
              <a:latin typeface="Calibri" pitchFamily="34" charset="0"/>
            </a:endParaRPr>
          </a:p>
          <a:p>
            <a:pPr eaLnBrk="1" hangingPunct="1"/>
            <a:endParaRPr lang="en-US" dirty="0" smtClean="0"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8427" y="3720824"/>
            <a:ext cx="47484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buClr>
                <a:srgbClr val="00CCFF"/>
              </a:buClr>
              <a:buSzPct val="90000"/>
              <a:buFont typeface="+mj-lt"/>
              <a:buAutoNum type="arabicPeriod"/>
            </a:pPr>
            <a:r>
              <a:rPr lang="en-US" sz="2000" dirty="0">
                <a:latin typeface="Calibri" pitchFamily="34" charset="0"/>
              </a:rPr>
              <a:t>Typical (stable) angina</a:t>
            </a:r>
          </a:p>
          <a:p>
            <a:pPr marL="914400" lvl="1" indent="-457200"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itchFamily="34" charset="0"/>
              </a:rPr>
              <a:t>pain on exertion</a:t>
            </a:r>
          </a:p>
          <a:p>
            <a:pPr marL="914400" lvl="1" indent="-457200"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itchFamily="34" charset="0"/>
              </a:rPr>
              <a:t>fixed narrowing of coronary artery</a:t>
            </a:r>
          </a:p>
          <a:p>
            <a:pPr marL="457200" indent="-457200" eaLnBrk="1" hangingPunct="1">
              <a:buClr>
                <a:srgbClr val="00CCFF"/>
              </a:buClr>
              <a:buSzPct val="90000"/>
              <a:buFont typeface="+mj-lt"/>
              <a:buAutoNum type="arabicPeriod"/>
            </a:pPr>
            <a:r>
              <a:rPr lang="en-US" sz="2000" dirty="0">
                <a:latin typeface="Calibri" pitchFamily="34" charset="0"/>
              </a:rPr>
              <a:t>Unstable (pre-infarction) angina</a:t>
            </a:r>
          </a:p>
          <a:p>
            <a:pPr marL="914400" lvl="1" indent="-457200"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itchFamily="34" charset="0"/>
              </a:rPr>
              <a:t>increasing pain with less exertion</a:t>
            </a:r>
          </a:p>
          <a:p>
            <a:pPr marL="914400" lvl="1" indent="-457200"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itchFamily="34" charset="0"/>
              </a:rPr>
              <a:t>plaque disruption and thrombosis</a:t>
            </a:r>
          </a:p>
          <a:p>
            <a:pPr marL="457200" indent="-457200" eaLnBrk="1" hangingPunct="1">
              <a:buClr>
                <a:srgbClr val="00CCFF"/>
              </a:buClr>
              <a:buSzPct val="90000"/>
              <a:buFont typeface="+mj-lt"/>
              <a:buAutoNum type="arabicPeriod"/>
            </a:pPr>
            <a:r>
              <a:rPr lang="en-US" sz="2000" dirty="0" err="1">
                <a:latin typeface="Calibri" pitchFamily="34" charset="0"/>
              </a:rPr>
              <a:t>Prinzmetal</a:t>
            </a:r>
            <a:r>
              <a:rPr lang="en-US" sz="2000" dirty="0">
                <a:latin typeface="Calibri" pitchFamily="34" charset="0"/>
              </a:rPr>
              <a:t> (variant) angina</a:t>
            </a:r>
          </a:p>
          <a:p>
            <a:pPr marL="914400" lvl="1" indent="-457200"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itchFamily="34" charset="0"/>
              </a:rPr>
              <a:t>pain at rest</a:t>
            </a:r>
          </a:p>
          <a:p>
            <a:pPr marL="914400" lvl="1" indent="-457200"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itchFamily="34" charset="0"/>
              </a:rPr>
              <a:t>coronary artery spasm of unknown etiology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000" y="3105835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buClr>
                <a:srgbClr val="00CCFF"/>
              </a:buClr>
              <a:buSzPct val="90000"/>
            </a:pPr>
            <a:r>
              <a:rPr lang="en-US" dirty="0">
                <a:latin typeface="Calibri" pitchFamily="34" charset="0"/>
              </a:rPr>
              <a:t>Intermittent chest pain caused by transient, reversible ischemia</a:t>
            </a:r>
          </a:p>
        </p:txBody>
      </p:sp>
      <p:sp>
        <p:nvSpPr>
          <p:cNvPr id="4" name="Rectangle 3"/>
          <p:cNvSpPr/>
          <p:nvPr/>
        </p:nvSpPr>
        <p:spPr>
          <a:xfrm>
            <a:off x="4191000" y="5181600"/>
            <a:ext cx="2250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>
                <a:solidFill>
                  <a:srgbClr val="252525"/>
                </a:solidFill>
                <a:latin typeface="arial" panose="020B0604020202020204" pitchFamily="34" charset="0"/>
              </a:rPr>
              <a:t>ذبحة صدرية مخالفة للمعتاد،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8834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Calibri" pitchFamily="34" charset="0"/>
              </a:rPr>
              <a:t>Myocardial Infarction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dirty="0" smtClean="0">
              <a:latin typeface="Calibri" pitchFamily="34" charset="0"/>
            </a:endParaRPr>
          </a:p>
          <a:p>
            <a:pPr eaLnBrk="1" hangingPunct="1"/>
            <a:r>
              <a:rPr lang="en-US" dirty="0" smtClean="0">
                <a:latin typeface="Calibri" pitchFamily="34" charset="0"/>
              </a:rPr>
              <a:t>Definition: MI, also known as "heart attack," is the death of cardiac muscle resulting from ischemia.</a:t>
            </a:r>
          </a:p>
          <a:p>
            <a:pPr eaLnBrk="1" hangingPunct="1"/>
            <a:r>
              <a:rPr lang="en-US" dirty="0" smtClean="0">
                <a:latin typeface="Calibri" pitchFamily="34" charset="0"/>
              </a:rPr>
              <a:t>Risk factors are the same as those of atherosclerosis.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3657600"/>
            <a:ext cx="3886605" cy="3124200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500034" y="407194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Disruption of an atherosclerotic plaque results in the formation of thrombus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73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733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 descr="733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0"/>
            <a:ext cx="3733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f013003"/>
          <p:cNvPicPr>
            <a:picLocks noChangeAspect="1" noChangeArrowheads="1"/>
          </p:cNvPicPr>
          <p:nvPr/>
        </p:nvPicPr>
        <p:blipFill>
          <a:blip r:embed="rId5" cstate="print"/>
          <a:srcRect l="62964"/>
          <a:stretch>
            <a:fillRect/>
          </a:stretch>
        </p:blipFill>
        <p:spPr bwMode="auto">
          <a:xfrm>
            <a:off x="5410200" y="3792538"/>
            <a:ext cx="3733800" cy="306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0" y="4106863"/>
            <a:ext cx="5410200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Calibri" pitchFamily="34" charset="0"/>
                <a:ea typeface="Times New Roman (Arabic)"/>
                <a:cs typeface="Times New Roman (Arabic)"/>
              </a:rPr>
              <a:t>A. Plaque rupture without superimposed thrombus in a patient who died suddenly.</a:t>
            </a:r>
          </a:p>
          <a:p>
            <a:pPr>
              <a:spcBef>
                <a:spcPct val="50000"/>
              </a:spcBef>
            </a:pPr>
            <a:r>
              <a:rPr lang="en-US" sz="1400">
                <a:latin typeface="Calibri" pitchFamily="34" charset="0"/>
                <a:ea typeface="Times New Roman (Arabic)"/>
                <a:cs typeface="Times New Roman (Arabic)"/>
              </a:rPr>
              <a:t>B. Acute coronary thrombosis superimposed on an atherosclerotic</a:t>
            </a:r>
          </a:p>
          <a:p>
            <a:pPr>
              <a:spcBef>
                <a:spcPct val="50000"/>
              </a:spcBef>
            </a:pPr>
            <a:r>
              <a:rPr lang="en-US" sz="1400">
                <a:latin typeface="Calibri" pitchFamily="34" charset="0"/>
                <a:ea typeface="Times New Roman (Arabic)"/>
                <a:cs typeface="Times New Roman (Arabic)"/>
              </a:rPr>
              <a:t>plaque with focal disruption of the fibrous cap, triggering fatal</a:t>
            </a:r>
          </a:p>
          <a:p>
            <a:pPr>
              <a:spcBef>
                <a:spcPct val="50000"/>
              </a:spcBef>
            </a:pPr>
            <a:r>
              <a:rPr lang="en-US" sz="1400">
                <a:latin typeface="Calibri" pitchFamily="34" charset="0"/>
                <a:ea typeface="Times New Roman (Arabic)"/>
                <a:cs typeface="Times New Roman (Arabic)"/>
              </a:rPr>
              <a:t>myocardial infarction.</a:t>
            </a:r>
          </a:p>
          <a:p>
            <a:pPr>
              <a:spcBef>
                <a:spcPct val="50000"/>
              </a:spcBef>
            </a:pPr>
            <a:r>
              <a:rPr lang="en-US" sz="1400">
                <a:latin typeface="Calibri" pitchFamily="34" charset="0"/>
                <a:ea typeface="Times New Roman (Arabic)"/>
                <a:cs typeface="Times New Roman (Arabic)"/>
              </a:rPr>
              <a:t>C. Massive plaque rupture with superimposed thrombus, also</a:t>
            </a:r>
          </a:p>
          <a:p>
            <a:pPr>
              <a:spcBef>
                <a:spcPct val="50000"/>
              </a:spcBef>
            </a:pPr>
            <a:r>
              <a:rPr lang="en-US" sz="1400">
                <a:latin typeface="Calibri" pitchFamily="34" charset="0"/>
                <a:ea typeface="Times New Roman (Arabic)"/>
                <a:cs typeface="Times New Roman (Arabic)"/>
              </a:rPr>
              <a:t>triggering a fatal myocardial infarction (special stain highlighting</a:t>
            </a:r>
          </a:p>
          <a:p>
            <a:pPr>
              <a:spcBef>
                <a:spcPct val="50000"/>
              </a:spcBef>
            </a:pPr>
            <a:r>
              <a:rPr lang="en-US" sz="1400">
                <a:latin typeface="Calibri" pitchFamily="34" charset="0"/>
                <a:ea typeface="Times New Roman (Arabic)"/>
                <a:cs typeface="Times New Roman (Arabic)"/>
              </a:rPr>
              <a:t>fibrin in red). In both</a:t>
            </a:r>
          </a:p>
        </p:txBody>
      </p:sp>
    </p:spTree>
    <p:extLst>
      <p:ext uri="{BB962C8B-B14F-4D97-AF65-F5344CB8AC3E}">
        <p14:creationId xmlns:p14="http://schemas.microsoft.com/office/powerpoint/2010/main" xmlns="" val="387689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848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latin typeface="Lucida Sans Unicode" pitchFamily="34" charset="0"/>
                <a:cs typeface="Lucida Sans Unicode" pitchFamily="34" charset="0"/>
              </a:rPr>
              <a:t>Atherosclerosis and ischemic heart disease</a:t>
            </a:r>
            <a:br>
              <a:rPr lang="en-US" sz="2800" b="1" dirty="0" smtClean="0">
                <a:latin typeface="Lucida Sans Unicode" pitchFamily="34" charset="0"/>
                <a:cs typeface="Lucida Sans Unicode" pitchFamily="34" charset="0"/>
              </a:rPr>
            </a:br>
            <a:r>
              <a:rPr lang="en-US" sz="1800" b="1" dirty="0" smtClean="0">
                <a:latin typeface="Lucida Sans Unicode" pitchFamily="34" charset="0"/>
                <a:cs typeface="Lucida Sans Unicode" pitchFamily="34" charset="0"/>
              </a:rPr>
              <a:t>Ahmed </a:t>
            </a:r>
            <a:r>
              <a:rPr lang="en-US" sz="1800" b="1" dirty="0" err="1" smtClean="0">
                <a:latin typeface="Lucida Sans Unicode" pitchFamily="34" charset="0"/>
                <a:cs typeface="Lucida Sans Unicode" pitchFamily="34" charset="0"/>
              </a:rPr>
              <a:t>Alhumidi</a:t>
            </a:r>
            <a:r>
              <a:rPr lang="en-US" sz="1800" b="1" dirty="0" smtClean="0">
                <a:latin typeface="Lucida Sans Unicode" pitchFamily="34" charset="0"/>
                <a:cs typeface="Lucida Sans Unicode" pitchFamily="34" charset="0"/>
              </a:rPr>
              <a:t>. </a:t>
            </a:r>
            <a:br>
              <a:rPr lang="en-US" sz="1800" b="1" dirty="0" smtClean="0">
                <a:latin typeface="Lucida Sans Unicode" pitchFamily="34" charset="0"/>
                <a:cs typeface="Lucida Sans Unicode" pitchFamily="34" charset="0"/>
              </a:rPr>
            </a:br>
            <a:r>
              <a:rPr lang="en-US" sz="1800" b="1" dirty="0" smtClean="0">
                <a:latin typeface="Lucida Sans Unicode" pitchFamily="34" charset="0"/>
                <a:cs typeface="Lucida Sans Unicode" pitchFamily="34" charset="0"/>
              </a:rPr>
              <a:t>Pathology. </a:t>
            </a:r>
            <a:br>
              <a:rPr lang="en-US" sz="1800" b="1" dirty="0" smtClean="0">
                <a:latin typeface="Lucida Sans Unicode" pitchFamily="34" charset="0"/>
                <a:cs typeface="Lucida Sans Unicode" pitchFamily="34" charset="0"/>
              </a:rPr>
            </a:br>
            <a:r>
              <a:rPr lang="en-US" sz="1800" b="1" dirty="0" smtClean="0">
                <a:latin typeface="Lucida Sans Unicode" pitchFamily="34" charset="0"/>
                <a:cs typeface="Lucida Sans Unicode" pitchFamily="34" charset="0"/>
              </a:rPr>
              <a:t>KSU. Riyadh. </a:t>
            </a:r>
            <a:br>
              <a:rPr lang="en-US" sz="1800" b="1" dirty="0" smtClean="0">
                <a:latin typeface="Lucida Sans Unicode" pitchFamily="34" charset="0"/>
                <a:cs typeface="Lucida Sans Unicode" pitchFamily="34" charset="0"/>
              </a:rPr>
            </a:br>
            <a:r>
              <a:rPr lang="en-US" sz="1800" b="1" dirty="0" smtClean="0">
                <a:latin typeface="Lucida Sans Unicode" pitchFamily="34" charset="0"/>
                <a:cs typeface="Lucida Sans Unicode" pitchFamily="34" charset="0"/>
              </a:rPr>
              <a:t>2015</a:t>
            </a:r>
          </a:p>
        </p:txBody>
      </p:sp>
      <p:pic>
        <p:nvPicPr>
          <p:cNvPr id="80898" name="Picture 2" descr="http://news.vanderbilt.edu/files/atheroscleros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3352800"/>
            <a:ext cx="4714875" cy="26574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Calibri" pitchFamily="34" charset="0"/>
              </a:rPr>
              <a:t>Pathogenesis of MI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</a:rPr>
              <a:t>Myocardial necrosis begins within 20-30 minutes, mostly starting at the </a:t>
            </a:r>
            <a:r>
              <a:rPr lang="en-US" dirty="0" err="1" smtClean="0">
                <a:latin typeface="Calibri" pitchFamily="34" charset="0"/>
              </a:rPr>
              <a:t>subendocardial</a:t>
            </a:r>
            <a:r>
              <a:rPr lang="en-US" dirty="0" smtClean="0">
                <a:latin typeface="Calibri" pitchFamily="34" charset="0"/>
              </a:rPr>
              <a:t> region (less </a:t>
            </a:r>
            <a:r>
              <a:rPr lang="en-US" dirty="0" err="1" smtClean="0">
                <a:latin typeface="Calibri" pitchFamily="34" charset="0"/>
              </a:rPr>
              <a:t>perfused</a:t>
            </a:r>
            <a:r>
              <a:rPr lang="en-US" dirty="0" smtClean="0">
                <a:latin typeface="Calibri" pitchFamily="34" charset="0"/>
              </a:rPr>
              <a:t>, high intramural pressure).</a:t>
            </a:r>
          </a:p>
          <a:p>
            <a:pPr eaLnBrk="1" hangingPunct="1"/>
            <a:endParaRPr lang="en-US" dirty="0" smtClean="0">
              <a:latin typeface="Calibri" pitchFamily="34" charset="0"/>
            </a:endParaRPr>
          </a:p>
          <a:p>
            <a:pPr eaLnBrk="1" hangingPunct="1"/>
            <a:r>
              <a:rPr lang="en-US" dirty="0" smtClean="0">
                <a:latin typeface="Calibri" pitchFamily="34" charset="0"/>
              </a:rPr>
              <a:t>Infarct reaches its full size within 3-6 hrs., during this period, </a:t>
            </a:r>
            <a:r>
              <a:rPr lang="en-US" dirty="0" err="1" smtClean="0">
                <a:latin typeface="Calibri" pitchFamily="34" charset="0"/>
              </a:rPr>
              <a:t>lysis</a:t>
            </a:r>
            <a:r>
              <a:rPr lang="en-US" dirty="0" smtClean="0">
                <a:latin typeface="Calibri" pitchFamily="34" charset="0"/>
              </a:rPr>
              <a:t> of the thrombus by streptokinase or tissue </a:t>
            </a:r>
            <a:r>
              <a:rPr lang="en-US" dirty="0" err="1" smtClean="0">
                <a:latin typeface="Calibri" pitchFamily="34" charset="0"/>
              </a:rPr>
              <a:t>plasminogen</a:t>
            </a:r>
            <a:r>
              <a:rPr lang="en-US" dirty="0" smtClean="0">
                <a:latin typeface="Calibri" pitchFamily="34" charset="0"/>
              </a:rPr>
              <a:t> activator, may limit the size of the infarct.</a:t>
            </a:r>
          </a:p>
          <a:p>
            <a:pPr eaLnBrk="1" hangingPunct="1"/>
            <a:endParaRPr lang="en-US" dirty="0" smtClean="0">
              <a:latin typeface="Calibri" pitchFamily="34" charset="0"/>
            </a:endParaRPr>
          </a:p>
          <a:p>
            <a:pPr eaLnBrk="1" hangingPunct="1"/>
            <a:r>
              <a:rPr lang="en-US" dirty="0" smtClean="0">
                <a:latin typeface="Calibri" pitchFamily="34" charset="0"/>
              </a:rPr>
              <a:t>Irreversible cell injury: 20-40 min</a:t>
            </a:r>
          </a:p>
          <a:p>
            <a:pPr eaLnBrk="1" hangingPunct="1">
              <a:buNone/>
            </a:pPr>
            <a:endParaRPr lang="en-US" dirty="0" smtClean="0">
              <a:latin typeface="Calibri" pitchFamily="34" charset="0"/>
            </a:endParaRPr>
          </a:p>
          <a:p>
            <a:pPr eaLnBrk="1" hangingPunct="1"/>
            <a:endParaRPr lang="en-US" dirty="0" smtClean="0">
              <a:latin typeface="Calibri" pitchFamily="34" charset="0"/>
            </a:endParaRPr>
          </a:p>
          <a:p>
            <a:pPr eaLnBrk="1" hangingPunct="1"/>
            <a:endParaRPr lang="en-US" dirty="0" smtClean="0">
              <a:latin typeface="Calibri" pitchFamily="34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285984" y="515762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hangingPunct="1">
              <a:buFont typeface="+mj-lt"/>
              <a:buAutoNum type="arabicPeriod"/>
            </a:pPr>
            <a:r>
              <a:rPr lang="en-US" b="1" dirty="0" err="1" smtClean="0">
                <a:latin typeface="Calibri" pitchFamily="34" charset="0"/>
              </a:rPr>
              <a:t>Transmural</a:t>
            </a:r>
            <a:endParaRPr lang="en-US" b="1" dirty="0" smtClean="0">
              <a:latin typeface="Calibri" pitchFamily="34" charset="0"/>
            </a:endParaRPr>
          </a:p>
          <a:p>
            <a:pPr marL="800100" lvl="1" indent="-342900" eaLnBrk="1" hangingPunct="1"/>
            <a:r>
              <a:rPr lang="en-US" dirty="0" smtClean="0">
                <a:latin typeface="Calibri" pitchFamily="34" charset="0"/>
              </a:rPr>
              <a:t>Full thickness (&gt;50% of the wall)</a:t>
            </a:r>
          </a:p>
          <a:p>
            <a:pPr marL="342900" indent="-342900" eaLnBrk="1" hangingPunct="1">
              <a:buFont typeface="+mj-lt"/>
              <a:buAutoNum type="arabicPeriod"/>
            </a:pPr>
            <a:r>
              <a:rPr lang="en-US" b="1" dirty="0" err="1" smtClean="0">
                <a:latin typeface="Calibri" pitchFamily="34" charset="0"/>
              </a:rPr>
              <a:t>Subendocardial</a:t>
            </a:r>
            <a:endParaRPr lang="en-US" b="1" dirty="0" smtClean="0">
              <a:latin typeface="Calibri" pitchFamily="34" charset="0"/>
            </a:endParaRPr>
          </a:p>
          <a:p>
            <a:pPr marL="800100" lvl="1" indent="-342900" eaLnBrk="1" hangingPunct="1"/>
            <a:r>
              <a:rPr lang="en-US" dirty="0" smtClean="0">
                <a:latin typeface="Calibri" pitchFamily="34" charset="0"/>
              </a:rPr>
              <a:t>Inner 1/3 of myocardium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2357422" y="4786322"/>
            <a:ext cx="77053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Types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8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2472266435"/>
              </p:ext>
            </p:extLst>
          </p:nvPr>
        </p:nvGraphicFramePr>
        <p:xfrm>
          <a:off x="914400" y="1828800"/>
          <a:ext cx="7467599" cy="4038600"/>
        </p:xfrm>
        <a:graphic>
          <a:graphicData uri="http://schemas.openxmlformats.org/drawingml/2006/table">
            <a:tbl>
              <a:tblPr/>
              <a:tblGrid>
                <a:gridCol w="978935"/>
                <a:gridCol w="2967397"/>
                <a:gridCol w="3521267"/>
              </a:tblGrid>
              <a:tr h="68450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Gross changes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Microscopic changes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93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0-4h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4493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4-12h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Mottling </a:t>
                      </a:r>
                      <a:r>
                        <a:rPr kumimoji="0" lang="ar-S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تبقع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Coagulation necrosis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71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12-24h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Mottling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More coagulation necrosis;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neutrophils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come 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7871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1-7 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Yellow infarct center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Neutrophils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die, macrophages come to eat dead cells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93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1-2 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Yellow center, red borders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Granulation tissue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4493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2-8 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Scar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Collagen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5092" name="Text Box 86"/>
          <p:cNvSpPr txBox="1">
            <a:spLocks noChangeArrowheads="1"/>
          </p:cNvSpPr>
          <p:nvPr/>
        </p:nvSpPr>
        <p:spPr bwMode="auto">
          <a:xfrm>
            <a:off x="609600" y="639763"/>
            <a:ext cx="7848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</a:rPr>
              <a:t>Morphologic Changes in Myocardial Infarction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3"/>
          <p:cNvSpPr txBox="1">
            <a:spLocks noChangeArrowheads="1"/>
          </p:cNvSpPr>
          <p:nvPr/>
        </p:nvSpPr>
        <p:spPr bwMode="auto">
          <a:xfrm>
            <a:off x="600075" y="6229350"/>
            <a:ext cx="7848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US" sz="2800" dirty="0">
                <a:solidFill>
                  <a:srgbClr val="000000"/>
                </a:solidFill>
              </a:rPr>
              <a:t>MI: day 1, day 3, day 7</a:t>
            </a:r>
          </a:p>
        </p:txBody>
      </p:sp>
      <p:pic>
        <p:nvPicPr>
          <p:cNvPr id="48131" name="Picture 5" descr="MI 1 day"/>
          <p:cNvPicPr>
            <a:picLocks noChangeAspect="1" noChangeArrowheads="1"/>
          </p:cNvPicPr>
          <p:nvPr/>
        </p:nvPicPr>
        <p:blipFill>
          <a:blip r:embed="rId3" cstate="print"/>
          <a:srcRect t="543" r="67499" b="21362"/>
          <a:stretch>
            <a:fillRect/>
          </a:stretch>
        </p:blipFill>
        <p:spPr bwMode="auto">
          <a:xfrm>
            <a:off x="0" y="0"/>
            <a:ext cx="2971800" cy="615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6" descr="MI 3 days"/>
          <p:cNvPicPr>
            <a:picLocks noChangeAspect="1" noChangeArrowheads="1"/>
          </p:cNvPicPr>
          <p:nvPr/>
        </p:nvPicPr>
        <p:blipFill>
          <a:blip r:embed="rId4" cstate="print"/>
          <a:srcRect l="34883" r="33333" b="15169"/>
          <a:stretch>
            <a:fillRect/>
          </a:stretch>
        </p:blipFill>
        <p:spPr bwMode="auto">
          <a:xfrm>
            <a:off x="3071802" y="0"/>
            <a:ext cx="31242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7" descr="MI 7 days"/>
          <p:cNvPicPr>
            <a:picLocks noChangeAspect="1" noChangeArrowheads="1"/>
          </p:cNvPicPr>
          <p:nvPr/>
        </p:nvPicPr>
        <p:blipFill>
          <a:blip r:embed="rId5" cstate="print"/>
          <a:srcRect l="44882" t="407" r="23622" b="11302"/>
          <a:stretch>
            <a:fillRect/>
          </a:stretch>
        </p:blipFill>
        <p:spPr bwMode="auto">
          <a:xfrm>
            <a:off x="6096000" y="-9525"/>
            <a:ext cx="3048000" cy="618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4" name="Line 8"/>
          <p:cNvSpPr>
            <a:spLocks noChangeShapeType="1"/>
          </p:cNvSpPr>
          <p:nvPr/>
        </p:nvSpPr>
        <p:spPr bwMode="auto">
          <a:xfrm>
            <a:off x="2971800" y="0"/>
            <a:ext cx="0" cy="6172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35" name="Line 9"/>
          <p:cNvSpPr>
            <a:spLocks noChangeShapeType="1"/>
          </p:cNvSpPr>
          <p:nvPr/>
        </p:nvSpPr>
        <p:spPr bwMode="auto">
          <a:xfrm>
            <a:off x="6096000" y="0"/>
            <a:ext cx="0" cy="6172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مستطيل 7"/>
          <p:cNvSpPr/>
          <p:nvPr/>
        </p:nvSpPr>
        <p:spPr>
          <a:xfrm>
            <a:off x="1330065" y="1142984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day 1,</a:t>
            </a:r>
            <a:endParaRPr lang="en-US" dirty="0"/>
          </a:p>
        </p:txBody>
      </p:sp>
      <p:sp>
        <p:nvSpPr>
          <p:cNvPr id="9" name="مستطيل 8"/>
          <p:cNvSpPr/>
          <p:nvPr/>
        </p:nvSpPr>
        <p:spPr>
          <a:xfrm>
            <a:off x="285720" y="2500306"/>
            <a:ext cx="2124877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eaLnBrk="0" hangingPunct="0">
              <a:spcBef>
                <a:spcPct val="50000"/>
              </a:spcBef>
              <a:buClr>
                <a:srgbClr val="00FFFF"/>
              </a:buClr>
              <a:buSzPct val="110000"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Coagulation necrosis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3857620" y="1214422"/>
            <a:ext cx="851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Day 3,</a:t>
            </a:r>
            <a:endParaRPr lang="en-US" dirty="0"/>
          </a:p>
        </p:txBody>
      </p:sp>
      <p:sp>
        <p:nvSpPr>
          <p:cNvPr id="11" name="مستطيل 10"/>
          <p:cNvSpPr/>
          <p:nvPr/>
        </p:nvSpPr>
        <p:spPr>
          <a:xfrm>
            <a:off x="2071670" y="1643050"/>
            <a:ext cx="2857521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</a:rPr>
              <a:t>Neutrophils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en-US" dirty="0"/>
          </a:p>
        </p:txBody>
      </p:sp>
      <p:sp>
        <p:nvSpPr>
          <p:cNvPr id="12" name="مستطيل 11"/>
          <p:cNvSpPr/>
          <p:nvPr/>
        </p:nvSpPr>
        <p:spPr>
          <a:xfrm>
            <a:off x="7643834" y="1214422"/>
            <a:ext cx="748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day 7</a:t>
            </a:r>
            <a:endParaRPr lang="en-US" dirty="0"/>
          </a:p>
        </p:txBody>
      </p:sp>
      <p:sp>
        <p:nvSpPr>
          <p:cNvPr id="13" name="مستطيل 12"/>
          <p:cNvSpPr/>
          <p:nvPr/>
        </p:nvSpPr>
        <p:spPr>
          <a:xfrm>
            <a:off x="3143240" y="2357430"/>
            <a:ext cx="5000660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Macrophages </a:t>
            </a:r>
            <a:endParaRPr lang="en-US" dirty="0"/>
          </a:p>
        </p:txBody>
      </p:sp>
      <p:sp>
        <p:nvSpPr>
          <p:cNvPr id="14" name="مستطيل 13"/>
          <p:cNvSpPr/>
          <p:nvPr/>
        </p:nvSpPr>
        <p:spPr>
          <a:xfrm>
            <a:off x="2714612" y="1214422"/>
            <a:ext cx="851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Day 2,</a:t>
            </a:r>
            <a:endParaRPr lang="en-US" dirty="0"/>
          </a:p>
        </p:txBody>
      </p:sp>
      <p:sp>
        <p:nvSpPr>
          <p:cNvPr id="15" name="مستطيل 14"/>
          <p:cNvSpPr/>
          <p:nvPr/>
        </p:nvSpPr>
        <p:spPr>
          <a:xfrm>
            <a:off x="5715008" y="1214422"/>
            <a:ext cx="851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Day 5,</a:t>
            </a:r>
            <a:endParaRPr lang="en-US" dirty="0"/>
          </a:p>
        </p:txBody>
      </p:sp>
      <p:sp>
        <p:nvSpPr>
          <p:cNvPr id="16" name="مستطيل 15"/>
          <p:cNvSpPr/>
          <p:nvPr/>
        </p:nvSpPr>
        <p:spPr>
          <a:xfrm>
            <a:off x="4786314" y="1214422"/>
            <a:ext cx="851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Day 4,</a:t>
            </a:r>
            <a:endParaRPr lang="en-US" dirty="0"/>
          </a:p>
        </p:txBody>
      </p:sp>
      <p:sp>
        <p:nvSpPr>
          <p:cNvPr id="17" name="مستطيل 16"/>
          <p:cNvSpPr/>
          <p:nvPr/>
        </p:nvSpPr>
        <p:spPr>
          <a:xfrm>
            <a:off x="6715140" y="1214422"/>
            <a:ext cx="851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Day 6,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 descr="F013008"/>
          <p:cNvPicPr>
            <a:picLocks noChangeAspect="1" noChangeArrowheads="1"/>
          </p:cNvPicPr>
          <p:nvPr/>
        </p:nvPicPr>
        <p:blipFill>
          <a:blip r:embed="rId2" cstate="print"/>
          <a:srcRect l="49895" t="38373" b="31395"/>
          <a:stretch>
            <a:fillRect/>
          </a:stretch>
        </p:blipFill>
        <p:spPr bwMode="auto">
          <a:xfrm>
            <a:off x="0" y="571480"/>
            <a:ext cx="4151013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1857356" y="571480"/>
            <a:ext cx="94032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eaLnBrk="0" hangingPunct="0">
              <a:spcBef>
                <a:spcPct val="50000"/>
              </a:spcBef>
              <a:buClr>
                <a:srgbClr val="00FFFF"/>
              </a:buClr>
              <a:buSzPct val="110000"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2 weeks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1428728" y="1000108"/>
            <a:ext cx="1894621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eaLnBrk="0" hangingPunct="0">
              <a:spcBef>
                <a:spcPct val="50000"/>
              </a:spcBef>
              <a:buClr>
                <a:srgbClr val="00FFFF"/>
              </a:buClr>
              <a:buSzPct val="110000"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Granulation tissue</a:t>
            </a:r>
          </a:p>
        </p:txBody>
      </p:sp>
      <p:pic>
        <p:nvPicPr>
          <p:cNvPr id="6" name="Picture 3" descr="F013008"/>
          <p:cNvPicPr>
            <a:picLocks noChangeAspect="1" noChangeArrowheads="1"/>
          </p:cNvPicPr>
          <p:nvPr/>
        </p:nvPicPr>
        <p:blipFill>
          <a:blip r:embed="rId2" cstate="print"/>
          <a:srcRect t="69478" r="49159"/>
          <a:stretch>
            <a:fillRect/>
          </a:stretch>
        </p:blipFill>
        <p:spPr bwMode="auto">
          <a:xfrm>
            <a:off x="5643570" y="500042"/>
            <a:ext cx="4252938" cy="276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مستطيل 6"/>
          <p:cNvSpPr/>
          <p:nvPr/>
        </p:nvSpPr>
        <p:spPr>
          <a:xfrm>
            <a:off x="6858016" y="1000108"/>
            <a:ext cx="172579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err="1" smtClean="0">
                <a:latin typeface="Calibri" pitchFamily="34" charset="0"/>
                <a:ea typeface="Times New Roman (Arabic)"/>
                <a:cs typeface="Times New Roman (Arabic)"/>
              </a:rPr>
              <a:t>collagenous</a:t>
            </a:r>
            <a:r>
              <a:rPr lang="en-US" dirty="0" smtClean="0">
                <a:latin typeface="Calibri" pitchFamily="34" charset="0"/>
                <a:ea typeface="Times New Roman (Arabic)"/>
                <a:cs typeface="Times New Roman (Arabic)"/>
              </a:rPr>
              <a:t> scar</a:t>
            </a:r>
            <a:endParaRPr lang="en-US" dirty="0"/>
          </a:p>
        </p:txBody>
      </p:sp>
      <p:sp>
        <p:nvSpPr>
          <p:cNvPr id="8" name="مستطيل 7"/>
          <p:cNvSpPr/>
          <p:nvPr/>
        </p:nvSpPr>
        <p:spPr>
          <a:xfrm>
            <a:off x="7358082" y="571480"/>
            <a:ext cx="97924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eaLnBrk="0" hangingPunct="0">
              <a:spcBef>
                <a:spcPct val="50000"/>
              </a:spcBef>
              <a:buClr>
                <a:srgbClr val="00FFFF"/>
              </a:buClr>
              <a:buSzPct val="110000"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1 month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610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Calibri" pitchFamily="34" charset="0"/>
              </a:rPr>
              <a:t>Myocardial Infarction: Clinical Features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981200"/>
            <a:ext cx="8686800" cy="411480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>
                <a:latin typeface="Calibri" pitchFamily="34" charset="0"/>
              </a:rPr>
              <a:t>Pain:</a:t>
            </a:r>
          </a:p>
          <a:p>
            <a:pPr marL="621792" lvl="1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2400" dirty="0" smtClean="0">
                <a:latin typeface="Calibri" pitchFamily="34" charset="0"/>
              </a:rPr>
              <a:t>Severe crushing sub-</a:t>
            </a:r>
            <a:r>
              <a:rPr lang="en-US" sz="2400" dirty="0" err="1" smtClean="0">
                <a:latin typeface="Calibri" pitchFamily="34" charset="0"/>
              </a:rPr>
              <a:t>sternal</a:t>
            </a:r>
            <a:r>
              <a:rPr lang="en-US" sz="2400" dirty="0" smtClean="0">
                <a:latin typeface="Calibri" pitchFamily="34" charset="0"/>
              </a:rPr>
              <a:t> chest pain, which may radiate to the neck, jaw, </a:t>
            </a:r>
            <a:r>
              <a:rPr lang="en-US" sz="2400" dirty="0" err="1" smtClean="0">
                <a:latin typeface="Calibri" pitchFamily="34" charset="0"/>
              </a:rPr>
              <a:t>epigastrium</a:t>
            </a:r>
            <a:r>
              <a:rPr lang="en-US" sz="2400" dirty="0" smtClean="0">
                <a:latin typeface="Calibri" pitchFamily="34" charset="0"/>
              </a:rPr>
              <a:t>, shoulder or left arm.</a:t>
            </a:r>
          </a:p>
          <a:p>
            <a:pPr marL="621792" lvl="1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2400" dirty="0" smtClean="0">
                <a:latin typeface="Calibri" pitchFamily="34" charset="0"/>
              </a:rPr>
              <a:t>Pain lasts for hours to days and is not relieved by nitroglycerin.</a:t>
            </a:r>
          </a:p>
          <a:p>
            <a:pPr marL="621792" lvl="1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2400" dirty="0" smtClean="0">
                <a:latin typeface="Calibri" pitchFamily="34" charset="0"/>
              </a:rPr>
              <a:t>Absent in 20% of patients (diabetics, hypertensive, elderly).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>
                <a:latin typeface="Calibri" pitchFamily="34" charset="0"/>
              </a:rPr>
              <a:t>Pulse is rapid and weak.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>
                <a:latin typeface="Calibri" pitchFamily="34" charset="0"/>
              </a:rPr>
              <a:t>Diaphoresis (sweating)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err="1" smtClean="0">
                <a:latin typeface="Calibri" pitchFamily="34" charset="0"/>
              </a:rPr>
              <a:t>Dyspnea</a:t>
            </a:r>
            <a:r>
              <a:rPr lang="en-US" sz="2400" dirty="0" smtClean="0">
                <a:latin typeface="Calibri" pitchFamily="34" charset="0"/>
              </a:rPr>
              <a:t>.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err="1" smtClean="0">
                <a:latin typeface="Calibri" pitchFamily="34" charset="0"/>
              </a:rPr>
              <a:t>Cardiogenic</a:t>
            </a:r>
            <a:r>
              <a:rPr lang="en-US" sz="2400" dirty="0" smtClean="0">
                <a:latin typeface="Calibri" pitchFamily="34" charset="0"/>
              </a:rPr>
              <a:t> shock in massive MI(&gt;40%of lt. ventricle). 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>
                <a:latin typeface="Calibri" pitchFamily="34" charset="0"/>
              </a:rPr>
              <a:t>ECG shows typical findings of ischemia.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3286116" y="6488668"/>
            <a:ext cx="26597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 </a:t>
            </a:r>
            <a:r>
              <a:rPr lang="en-US" sz="1100" dirty="0" smtClean="0">
                <a:solidFill>
                  <a:srgbClr val="FF0000"/>
                </a:solidFill>
              </a:rPr>
              <a:t>shock</a:t>
            </a:r>
            <a:r>
              <a:rPr lang="en-US" sz="1100" dirty="0" smtClean="0"/>
              <a:t> is low blood perfusion to tissues 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Calibri" pitchFamily="34" charset="0"/>
              </a:rPr>
              <a:t>Ischemic Heart Disease </a:t>
            </a:r>
            <a:br>
              <a:rPr lang="en-US" dirty="0" smtClean="0">
                <a:latin typeface="Calibri" pitchFamily="34" charset="0"/>
              </a:rPr>
            </a:br>
            <a:r>
              <a:rPr lang="en-US" dirty="0" smtClean="0">
                <a:latin typeface="Calibri" pitchFamily="34" charset="0"/>
              </a:rPr>
              <a:t>Laboratory evaluation</a:t>
            </a:r>
            <a:endParaRPr lang="en-CA" dirty="0" smtClean="0">
              <a:latin typeface="Calibri" pitchFamily="34" charset="0"/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+mj-lt"/>
              <a:buAutoNum type="arabicPeriod"/>
            </a:pPr>
            <a:r>
              <a:rPr lang="en-US" dirty="0" err="1" smtClean="0">
                <a:latin typeface="Calibri" pitchFamily="34" charset="0"/>
              </a:rPr>
              <a:t>Troponins</a:t>
            </a:r>
            <a:r>
              <a:rPr lang="en-US" dirty="0" smtClean="0">
                <a:latin typeface="Calibri" pitchFamily="34" charset="0"/>
              </a:rPr>
              <a:t>: </a:t>
            </a:r>
            <a:r>
              <a:rPr lang="en-US" b="1" dirty="0" smtClean="0">
                <a:latin typeface="Calibri" pitchFamily="34" charset="0"/>
              </a:rPr>
              <a:t>best marker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n-US" dirty="0" err="1" smtClean="0">
                <a:latin typeface="Calibri" pitchFamily="34" charset="0"/>
              </a:rPr>
              <a:t>TnT</a:t>
            </a:r>
            <a:r>
              <a:rPr lang="en-US" dirty="0" smtClean="0">
                <a:latin typeface="Calibri" pitchFamily="34" charset="0"/>
              </a:rPr>
              <a:t>,  </a:t>
            </a:r>
            <a:r>
              <a:rPr lang="en-US" dirty="0" err="1" smtClean="0">
                <a:latin typeface="Calibri" pitchFamily="34" charset="0"/>
              </a:rPr>
              <a:t>TnI</a:t>
            </a:r>
            <a:r>
              <a:rPr lang="en-US" dirty="0" smtClean="0">
                <a:latin typeface="Calibri" pitchFamily="34" charset="0"/>
              </a:rPr>
              <a:t> (more specific).</a:t>
            </a:r>
          </a:p>
          <a:p>
            <a:pPr marL="544068" lvl="1" indent="-342900"/>
            <a:r>
              <a:rPr lang="en-CA" dirty="0" err="1" smtClean="0">
                <a:latin typeface="Calibri" pitchFamily="34" charset="0"/>
              </a:rPr>
              <a:t>TnI</a:t>
            </a:r>
            <a:r>
              <a:rPr lang="en-CA" dirty="0" smtClean="0">
                <a:latin typeface="Calibri" pitchFamily="34" charset="0"/>
              </a:rPr>
              <a:t> and </a:t>
            </a:r>
            <a:r>
              <a:rPr lang="en-CA" dirty="0" err="1" smtClean="0">
                <a:latin typeface="Calibri" pitchFamily="34" charset="0"/>
              </a:rPr>
              <a:t>TnT</a:t>
            </a:r>
            <a:r>
              <a:rPr lang="en-CA" dirty="0" smtClean="0">
                <a:latin typeface="Calibri" pitchFamily="34" charset="0"/>
              </a:rPr>
              <a:t> are not normally detectable in the circulation</a:t>
            </a:r>
          </a:p>
          <a:p>
            <a:pPr marL="544068" lvl="1" indent="-342900"/>
            <a:r>
              <a:rPr lang="en-CA" dirty="0" smtClean="0">
                <a:latin typeface="Calibri" pitchFamily="34" charset="0"/>
              </a:rPr>
              <a:t>After acute MI both </a:t>
            </a:r>
            <a:r>
              <a:rPr lang="en-CA" dirty="0" err="1" smtClean="0">
                <a:latin typeface="Calibri" pitchFamily="34" charset="0"/>
              </a:rPr>
              <a:t>troponins</a:t>
            </a:r>
            <a:r>
              <a:rPr lang="en-CA" dirty="0" smtClean="0">
                <a:latin typeface="Calibri" pitchFamily="34" charset="0"/>
              </a:rPr>
              <a:t> become detectable after 2 to 4 hours, peaks at 48 hours. Their levels remain elevated for 7 to 10 days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CA" dirty="0" smtClean="0">
                <a:latin typeface="Calibri" pitchFamily="34" charset="0"/>
              </a:rPr>
              <a:t>CK-MB is the </a:t>
            </a:r>
            <a:r>
              <a:rPr lang="en-CA" b="1" dirty="0" smtClean="0">
                <a:latin typeface="Calibri" pitchFamily="34" charset="0"/>
              </a:rPr>
              <a:t>second best mar</a:t>
            </a:r>
            <a:r>
              <a:rPr lang="en-CA" dirty="0" smtClean="0">
                <a:latin typeface="Calibri" pitchFamily="34" charset="0"/>
              </a:rPr>
              <a:t>ker:</a:t>
            </a:r>
          </a:p>
          <a:p>
            <a:pPr marL="544068" lvl="1" indent="-342900"/>
            <a:r>
              <a:rPr lang="en-CA" dirty="0" smtClean="0">
                <a:latin typeface="Calibri" pitchFamily="34" charset="0"/>
              </a:rPr>
              <a:t>It begins to rise within 2 to 4 hours of MI, peaks at 24 to 48 hours and returns to normal within approximately 72 hours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 smtClean="0">
                <a:latin typeface="Calibri" pitchFamily="34" charset="0"/>
              </a:rPr>
              <a:t>Lactate </a:t>
            </a:r>
            <a:r>
              <a:rPr lang="en-US" dirty="0" err="1" smtClean="0">
                <a:latin typeface="Calibri" pitchFamily="34" charset="0"/>
              </a:rPr>
              <a:t>dehydrogenase</a:t>
            </a:r>
            <a:r>
              <a:rPr lang="en-US" dirty="0" smtClean="0">
                <a:latin typeface="Calibri" pitchFamily="34" charset="0"/>
              </a:rPr>
              <a:t> (LD)… LD1.</a:t>
            </a:r>
          </a:p>
          <a:p>
            <a:pPr marL="544068" lvl="1" indent="-342900"/>
            <a:r>
              <a:rPr lang="en-US" dirty="0" smtClean="0">
                <a:latin typeface="Calibri" pitchFamily="34" charset="0"/>
              </a:rPr>
              <a:t>Rise 24 hrs,   peaks 72 hrs,  persists 72 hrs.</a:t>
            </a:r>
          </a:p>
          <a:p>
            <a:pPr lvl="1" eaLnBrk="1" hangingPunct="1">
              <a:buNone/>
            </a:pPr>
            <a:endParaRPr lang="en-CA" dirty="0" smtClean="0">
              <a:latin typeface="Calibri" pitchFamily="34" charset="0"/>
            </a:endParaRPr>
          </a:p>
          <a:p>
            <a:pPr lvl="1" eaLnBrk="1" hangingPunct="1">
              <a:buFont typeface="Arial" charset="0"/>
              <a:buNone/>
            </a:pPr>
            <a:endParaRPr lang="en-CA" dirty="0" smtClean="0">
              <a:latin typeface="Calibri" pitchFamily="34" charset="0"/>
            </a:endParaRPr>
          </a:p>
          <a:p>
            <a:pPr eaLnBrk="1" hangingPunct="1"/>
            <a:endParaRPr lang="en-CA" dirty="0" smtClean="0"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045" y="6032352"/>
            <a:ext cx="836812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Calibri" pitchFamily="34" charset="0"/>
              </a:rPr>
              <a:t>Troponins </a:t>
            </a:r>
            <a:r>
              <a:rPr lang="en-US" sz="1200" dirty="0" smtClean="0">
                <a:latin typeface="Calibri" pitchFamily="34" charset="0"/>
              </a:rPr>
              <a:t>are </a:t>
            </a:r>
            <a:r>
              <a:rPr lang="en-US" sz="1200" dirty="0">
                <a:latin typeface="Arial" panose="020B0604020202020204" pitchFamily="34" charset="0"/>
              </a:rPr>
              <a:t> regulatory </a:t>
            </a:r>
            <a:r>
              <a:rPr lang="en-US" sz="1200" dirty="0" smtClean="0">
                <a:latin typeface="Arial" panose="020B0604020202020204" pitchFamily="34" charset="0"/>
              </a:rPr>
              <a:t>proteins (</a:t>
            </a:r>
            <a:r>
              <a:rPr lang="it-IT" sz="1200" dirty="0"/>
              <a:t>(troponin C, </a:t>
            </a:r>
            <a:r>
              <a:rPr lang="it-IT" sz="1200" dirty="0" smtClean="0"/>
              <a:t>troponin I</a:t>
            </a:r>
            <a:r>
              <a:rPr lang="it-IT" sz="1200" dirty="0"/>
              <a:t>, and troponin T)</a:t>
            </a:r>
            <a:r>
              <a:rPr lang="en-US" sz="1200" dirty="0" smtClean="0">
                <a:latin typeface="Arial" panose="020B0604020202020204" pitchFamily="34" charset="0"/>
              </a:rPr>
              <a:t> that are integral </a:t>
            </a:r>
            <a:r>
              <a:rPr lang="en-US" sz="1200" dirty="0">
                <a:latin typeface="Arial" panose="020B0604020202020204" pitchFamily="34" charset="0"/>
              </a:rPr>
              <a:t>to muscle contraction</a:t>
            </a:r>
            <a:endParaRPr lang="en-US" sz="1200" dirty="0"/>
          </a:p>
        </p:txBody>
      </p:sp>
      <p:sp>
        <p:nvSpPr>
          <p:cNvPr id="3" name="Rectangle 2"/>
          <p:cNvSpPr/>
          <p:nvPr/>
        </p:nvSpPr>
        <p:spPr>
          <a:xfrm>
            <a:off x="35496" y="6309351"/>
            <a:ext cx="864096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dirty="0" err="1">
                <a:latin typeface="Arial" panose="020B0604020202020204" pitchFamily="34" charset="0"/>
              </a:rPr>
              <a:t>Creatine</a:t>
            </a:r>
            <a:r>
              <a:rPr lang="en-US" sz="1050" b="1" dirty="0">
                <a:latin typeface="Arial" panose="020B0604020202020204" pitchFamily="34" charset="0"/>
              </a:rPr>
              <a:t> kinase</a:t>
            </a:r>
            <a:r>
              <a:rPr lang="en-US" sz="1050" dirty="0">
                <a:latin typeface="Arial" panose="020B0604020202020204" pitchFamily="34" charset="0"/>
              </a:rPr>
              <a:t> (CK) </a:t>
            </a:r>
            <a:r>
              <a:rPr lang="en-US" sz="1050" dirty="0" smtClean="0">
                <a:latin typeface="Arial" panose="020B0604020202020204" pitchFamily="34" charset="0"/>
              </a:rPr>
              <a:t>—is </a:t>
            </a:r>
            <a:r>
              <a:rPr lang="en-US" sz="1050" dirty="0">
                <a:latin typeface="Arial" panose="020B0604020202020204" pitchFamily="34" charset="0"/>
              </a:rPr>
              <a:t>an </a:t>
            </a:r>
            <a:r>
              <a:rPr lang="en-US" sz="1050" dirty="0" smtClean="0">
                <a:latin typeface="Arial" panose="020B0604020202020204" pitchFamily="34" charset="0"/>
              </a:rPr>
              <a:t>enzyme </a:t>
            </a:r>
            <a:r>
              <a:rPr lang="en-US" sz="1050" dirty="0">
                <a:latin typeface="Arial" panose="020B0604020202020204" pitchFamily="34" charset="0"/>
              </a:rPr>
              <a:t> </a:t>
            </a:r>
            <a:r>
              <a:rPr lang="en-US" sz="1050" dirty="0" smtClean="0">
                <a:latin typeface="Arial" panose="020B0604020202020204" pitchFamily="34" charset="0"/>
              </a:rPr>
              <a:t>expressed </a:t>
            </a:r>
            <a:r>
              <a:rPr lang="en-US" sz="1050" dirty="0">
                <a:latin typeface="Arial" panose="020B0604020202020204" pitchFamily="34" charset="0"/>
              </a:rPr>
              <a:t>by various tissues and cell </a:t>
            </a:r>
            <a:r>
              <a:rPr lang="en-US" sz="1050" dirty="0" smtClean="0">
                <a:latin typeface="Arial" panose="020B0604020202020204" pitchFamily="34" charset="0"/>
              </a:rPr>
              <a:t>types  3 </a:t>
            </a:r>
            <a:r>
              <a:rPr lang="en-US" sz="1050" dirty="0" err="1" smtClean="0">
                <a:latin typeface="Arial" panose="020B0604020202020204" pitchFamily="34" charset="0"/>
              </a:rPr>
              <a:t>isoypes</a:t>
            </a:r>
            <a:r>
              <a:rPr lang="en-US" sz="1050" dirty="0" smtClean="0">
                <a:latin typeface="Arial" panose="020B0604020202020204" pitchFamily="34" charset="0"/>
              </a:rPr>
              <a:t> </a:t>
            </a:r>
            <a:r>
              <a:rPr lang="en-US" sz="1050" dirty="0" smtClean="0"/>
              <a:t>CK-MM</a:t>
            </a:r>
            <a:r>
              <a:rPr lang="en-US" sz="1050" dirty="0"/>
              <a:t>, CK-BB and CK-MB</a:t>
            </a:r>
            <a:r>
              <a:rPr lang="en-US" sz="1050" dirty="0" smtClean="0">
                <a:latin typeface="Arial" panose="020B0604020202020204" pitchFamily="34" charset="0"/>
              </a:rPr>
              <a:t>. [M: </a:t>
            </a:r>
            <a:r>
              <a:rPr lang="en-US" sz="1050" dirty="0" err="1" smtClean="0">
                <a:latin typeface="Arial" panose="020B0604020202020204" pitchFamily="34" charset="0"/>
              </a:rPr>
              <a:t>musle</a:t>
            </a:r>
            <a:r>
              <a:rPr lang="en-US" sz="1050" dirty="0" smtClean="0">
                <a:latin typeface="Arial" panose="020B0604020202020204" pitchFamily="34" charset="0"/>
              </a:rPr>
              <a:t> B brain</a:t>
            </a:r>
            <a:r>
              <a:rPr lang="en-US" sz="1050" dirty="0">
                <a:latin typeface="Arial" panose="020B0604020202020204" pitchFamily="34" charset="0"/>
              </a:rPr>
              <a:t> </a:t>
            </a:r>
            <a:r>
              <a:rPr lang="en-US" sz="1050" dirty="0" smtClean="0">
                <a:latin typeface="Arial" panose="020B0604020202020204" pitchFamily="34" charset="0"/>
              </a:rPr>
              <a:t>]</a:t>
            </a:r>
            <a:endParaRPr lang="en-US" sz="1050" dirty="0"/>
          </a:p>
        </p:txBody>
      </p:sp>
      <p:sp>
        <p:nvSpPr>
          <p:cNvPr id="4" name="Rectangle 3"/>
          <p:cNvSpPr/>
          <p:nvPr/>
        </p:nvSpPr>
        <p:spPr>
          <a:xfrm>
            <a:off x="0" y="6563267"/>
            <a:ext cx="90364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</a:rPr>
              <a:t>A </a:t>
            </a:r>
            <a:r>
              <a:rPr lang="en-US" sz="900" b="1" dirty="0">
                <a:latin typeface="Arial" panose="020B0604020202020204" pitchFamily="34" charset="0"/>
              </a:rPr>
              <a:t>lactate dehydrogenase</a:t>
            </a:r>
            <a:r>
              <a:rPr lang="en-US" sz="900" dirty="0">
                <a:latin typeface="Arial" panose="020B0604020202020204" pitchFamily="34" charset="0"/>
              </a:rPr>
              <a:t> (</a:t>
            </a:r>
            <a:r>
              <a:rPr lang="en-US" sz="900" b="1" dirty="0">
                <a:latin typeface="Arial" panose="020B0604020202020204" pitchFamily="34" charset="0"/>
              </a:rPr>
              <a:t>LDH</a:t>
            </a:r>
            <a:r>
              <a:rPr lang="en-US" sz="900" dirty="0">
                <a:latin typeface="Arial" panose="020B0604020202020204" pitchFamily="34" charset="0"/>
              </a:rPr>
              <a:t> or </a:t>
            </a:r>
            <a:r>
              <a:rPr lang="en-US" sz="900" b="1" dirty="0">
                <a:latin typeface="Arial" panose="020B0604020202020204" pitchFamily="34" charset="0"/>
              </a:rPr>
              <a:t>LD</a:t>
            </a:r>
            <a:r>
              <a:rPr lang="en-US" sz="900" dirty="0">
                <a:latin typeface="Arial" panose="020B0604020202020204" pitchFamily="34" charset="0"/>
              </a:rPr>
              <a:t>) is an enzyme found in nearly all living </a:t>
            </a:r>
            <a:r>
              <a:rPr lang="en-US" sz="900" smtClean="0">
                <a:latin typeface="Arial" panose="020B0604020202020204" pitchFamily="34" charset="0"/>
              </a:rPr>
              <a:t>cells [</a:t>
            </a:r>
            <a:r>
              <a:rPr lang="en-US" sz="900" smtClean="0"/>
              <a:t>LDH-1—</a:t>
            </a:r>
            <a:r>
              <a:rPr lang="en-US" sz="900" dirty="0"/>
              <a:t> heart </a:t>
            </a:r>
            <a:r>
              <a:rPr lang="en-US" sz="900" dirty="0" smtClean="0"/>
              <a:t> RBC</a:t>
            </a:r>
            <a:r>
              <a:rPr lang="en-US" sz="900" smtClean="0"/>
              <a:t>, brain].</a:t>
            </a:r>
            <a:endParaRPr lang="en-US" sz="900" dirty="0"/>
          </a:p>
          <a:p>
            <a:r>
              <a:rPr lang="en-US" sz="1100" dirty="0">
                <a:latin typeface="Arial" panose="020B0604020202020204" pitchFamily="34" charset="0"/>
              </a:rPr>
              <a:t> 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400" dirty="0" smtClean="0">
                <a:latin typeface="Calibri" pitchFamily="34" charset="0"/>
              </a:rPr>
              <a:t>Myocardial Infarction: Outcomes or complications 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752600"/>
            <a:ext cx="7772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Calibri" pitchFamily="34" charset="0"/>
              </a:rPr>
              <a:t>No complications in 10-20%.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Calibri" pitchFamily="34" charset="0"/>
              </a:rPr>
              <a:t>80-90% experience one or more of the following complications:</a:t>
            </a:r>
          </a:p>
          <a:p>
            <a:pPr marL="849313" lvl="1" indent="-457200" eaLnBrk="1" hangingPunct="1">
              <a:lnSpc>
                <a:spcPct val="90000"/>
              </a:lnSpc>
              <a:buFont typeface="Lucida Sans Unicode" pitchFamily="34" charset="0"/>
              <a:buAutoNum type="arabicPeriod"/>
            </a:pPr>
            <a:r>
              <a:rPr lang="en-US" sz="2400" dirty="0" smtClean="0">
                <a:latin typeface="Calibri" pitchFamily="34" charset="0"/>
              </a:rPr>
              <a:t>Cardiac arrhythmia (75-90%). Many patients have conduction disturbances and myocardial irritability following MI, which undoubtedly are responsible for many of the sudden deaths. Sudden coronary death can occur due to ventricular arrhythmia.</a:t>
            </a:r>
          </a:p>
          <a:p>
            <a:pPr marL="849313" lvl="1" indent="-457200" eaLnBrk="1" hangingPunct="1">
              <a:lnSpc>
                <a:spcPct val="90000"/>
              </a:lnSpc>
              <a:buFont typeface="Lucida Sans Unicode" pitchFamily="34" charset="0"/>
              <a:buAutoNum type="arabicPeriod"/>
            </a:pPr>
            <a:r>
              <a:rPr lang="en-US" sz="2400" dirty="0" smtClean="0">
                <a:latin typeface="Calibri" pitchFamily="34" charset="0"/>
              </a:rPr>
              <a:t>Left ventricular failure with mild to severe pulmonary edema (60%).</a:t>
            </a:r>
          </a:p>
          <a:p>
            <a:pPr marL="849313" lvl="1" indent="-457200" eaLnBrk="1" hangingPunct="1">
              <a:lnSpc>
                <a:spcPct val="90000"/>
              </a:lnSpc>
              <a:buFont typeface="Lucida Sans Unicode" pitchFamily="34" charset="0"/>
              <a:buAutoNum type="arabicPeriod"/>
            </a:pPr>
            <a:r>
              <a:rPr lang="en-US" sz="2400" dirty="0" err="1" smtClean="0">
                <a:latin typeface="Calibri" pitchFamily="34" charset="0"/>
              </a:rPr>
              <a:t>Cardiogenic</a:t>
            </a:r>
            <a:r>
              <a:rPr lang="en-US" sz="2400" dirty="0" smtClean="0">
                <a:latin typeface="Calibri" pitchFamily="34" charset="0"/>
              </a:rPr>
              <a:t> shock (10%).</a:t>
            </a:r>
          </a:p>
          <a:p>
            <a:pPr marL="849313" lvl="1" indent="-457200" eaLnBrk="1" hangingPunct="1">
              <a:lnSpc>
                <a:spcPct val="90000"/>
              </a:lnSpc>
              <a:buFont typeface="Lucida Sans Unicode" pitchFamily="34" charset="0"/>
              <a:buAutoNum type="arabicPeriod"/>
            </a:pPr>
            <a:endParaRPr lang="en-US" dirty="0" smtClean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80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Calibri" pitchFamily="34" charset="0"/>
              </a:rPr>
              <a:t>Complications of MI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56705" indent="-457200">
              <a:buFont typeface="+mj-lt"/>
              <a:buAutoNum type="arabicPeriod" startAt="4"/>
            </a:pPr>
            <a:r>
              <a:rPr lang="en-US" sz="2100" dirty="0" smtClean="0">
                <a:latin typeface="Calibri" pitchFamily="34" charset="0"/>
              </a:rPr>
              <a:t>Myocardial rupture:</a:t>
            </a:r>
          </a:p>
          <a:p>
            <a:pPr marL="556705" indent="-457200">
              <a:buFont typeface="+mj-lt"/>
              <a:buAutoNum type="arabicPeriod" startAt="4"/>
            </a:pPr>
            <a:r>
              <a:rPr lang="en-US" sz="2100" dirty="0" err="1" smtClean="0">
                <a:latin typeface="Calibri" pitchFamily="34" charset="0"/>
              </a:rPr>
              <a:t>Thromboembolism</a:t>
            </a:r>
            <a:r>
              <a:rPr lang="en-US" sz="2100" dirty="0" smtClean="0">
                <a:latin typeface="Calibri" pitchFamily="34" charset="0"/>
              </a:rPr>
              <a:t> (15-49%). the</a:t>
            </a:r>
            <a:r>
              <a:rPr lang="en-US" sz="2100" b="1" i="1" dirty="0" smtClean="0">
                <a:latin typeface="Calibri" pitchFamily="34" charset="0"/>
              </a:rPr>
              <a:t> </a:t>
            </a:r>
            <a:r>
              <a:rPr lang="en-US" sz="2100" dirty="0" smtClean="0">
                <a:latin typeface="Calibri" pitchFamily="34" charset="0"/>
              </a:rPr>
              <a:t>combination of a local myocardial abnormality in contractility (causing stasis) with </a:t>
            </a:r>
            <a:r>
              <a:rPr lang="en-US" sz="2100" dirty="0" err="1" smtClean="0">
                <a:latin typeface="Calibri" pitchFamily="34" charset="0"/>
              </a:rPr>
              <a:t>endocardial</a:t>
            </a:r>
            <a:r>
              <a:rPr lang="en-US" sz="2100" dirty="0" smtClean="0">
                <a:latin typeface="Calibri" pitchFamily="34" charset="0"/>
              </a:rPr>
              <a:t> damage (causing a </a:t>
            </a:r>
            <a:r>
              <a:rPr lang="en-US" sz="2100" dirty="0" err="1" smtClean="0">
                <a:latin typeface="Calibri" pitchFamily="34" charset="0"/>
              </a:rPr>
              <a:t>thrombogenic</a:t>
            </a:r>
            <a:r>
              <a:rPr lang="en-US" sz="2100" dirty="0" smtClean="0">
                <a:latin typeface="Calibri" pitchFamily="34" charset="0"/>
              </a:rPr>
              <a:t> surface) can foster mural thrombosis and, potentially, </a:t>
            </a:r>
            <a:r>
              <a:rPr lang="en-US" sz="2100" dirty="0" err="1" smtClean="0">
                <a:latin typeface="Calibri" pitchFamily="34" charset="0"/>
              </a:rPr>
              <a:t>thromboembolism</a:t>
            </a:r>
            <a:r>
              <a:rPr lang="en-US" sz="2100" dirty="0" smtClean="0">
                <a:latin typeface="Calibri" pitchFamily="34" charset="0"/>
              </a:rPr>
              <a:t> </a:t>
            </a:r>
          </a:p>
          <a:p>
            <a:pPr marL="556705" indent="-457200">
              <a:buFont typeface="+mj-lt"/>
              <a:buAutoNum type="arabicPeriod" startAt="4"/>
            </a:pPr>
            <a:r>
              <a:rPr lang="en-US" sz="2100" dirty="0" err="1" smtClean="0">
                <a:latin typeface="Calibri" pitchFamily="34" charset="0"/>
              </a:rPr>
              <a:t>Pericarditis</a:t>
            </a:r>
            <a:r>
              <a:rPr lang="en-US" sz="2100" dirty="0" smtClean="0">
                <a:latin typeface="Calibri" pitchFamily="34" charset="0"/>
              </a:rPr>
              <a:t> </a:t>
            </a:r>
          </a:p>
          <a:p>
            <a:pPr marL="556705" indent="-457200">
              <a:buFont typeface="+mj-lt"/>
              <a:buAutoNum type="arabicPeriod" startAt="4"/>
            </a:pPr>
            <a:r>
              <a:rPr lang="en-US" sz="2100" dirty="0" smtClean="0">
                <a:latin typeface="Calibri" pitchFamily="34" charset="0"/>
              </a:rPr>
              <a:t>Ventricular aneurysm in which the ventricle is dilated and the wall is thinned out. </a:t>
            </a:r>
            <a:endParaRPr lang="en-US" sz="2100" dirty="0">
              <a:latin typeface="Calibri" pitchFamily="34" charset="0"/>
            </a:endParaRPr>
          </a:p>
          <a:p>
            <a:pPr marL="624078" indent="-514350">
              <a:spcAft>
                <a:spcPts val="0"/>
              </a:spcAft>
              <a:buFont typeface="+mj-lt"/>
              <a:buAutoNum type="arabicPeriod" startAt="4"/>
              <a:defRPr/>
            </a:pPr>
            <a:r>
              <a:rPr lang="en-US" sz="2100" dirty="0">
                <a:latin typeface="Calibri" pitchFamily="34" charset="0"/>
              </a:rPr>
              <a:t>External rupture of the infarct with associated bleeding into the pericardial space (</a:t>
            </a:r>
            <a:r>
              <a:rPr lang="en-US" sz="2100" dirty="0" err="1">
                <a:latin typeface="Calibri" pitchFamily="34" charset="0"/>
              </a:rPr>
              <a:t>hemopericardium</a:t>
            </a:r>
            <a:r>
              <a:rPr lang="en-US" sz="2100" dirty="0">
                <a:latin typeface="Calibri" pitchFamily="34" charset="0"/>
              </a:rPr>
              <a:t>).</a:t>
            </a:r>
          </a:p>
          <a:p>
            <a:pPr marL="624078" indent="-514350">
              <a:spcAft>
                <a:spcPts val="0"/>
              </a:spcAft>
              <a:buFont typeface="+mj-lt"/>
              <a:buAutoNum type="arabicPeriod" startAt="4"/>
              <a:defRPr/>
            </a:pPr>
            <a:r>
              <a:rPr lang="en-US" sz="2100" dirty="0">
                <a:latin typeface="Calibri" pitchFamily="34" charset="0"/>
              </a:rPr>
              <a:t>Progressive late heart failure in the form of chronic IHD.</a:t>
            </a:r>
          </a:p>
          <a:p>
            <a:pPr marL="849313" lvl="1" indent="-457200" eaLnBrk="1" hangingPunct="1">
              <a:lnSpc>
                <a:spcPct val="90000"/>
              </a:lnSpc>
              <a:buFont typeface="Lucida Sans Unicode" pitchFamily="34" charset="0"/>
              <a:buAutoNum type="arabicPeriod" startAt="4"/>
            </a:pPr>
            <a:endParaRPr lang="en-US" sz="2400" dirty="0" smtClean="0">
              <a:latin typeface="Calibri" pitchFamily="34" charset="0"/>
            </a:endParaRPr>
          </a:p>
          <a:p>
            <a:pPr marL="849313" lvl="1" indent="-457200" eaLnBrk="1" hangingPunct="1">
              <a:lnSpc>
                <a:spcPct val="90000"/>
              </a:lnSpc>
              <a:buFont typeface="Lucida Sans Unicode" pitchFamily="34" charset="0"/>
              <a:buAutoNum type="arabicPeriod" startAt="4"/>
            </a:pPr>
            <a:endParaRPr lang="en-US" dirty="0" smtClean="0">
              <a:latin typeface="Calibri" pitchFamily="34" charset="0"/>
            </a:endParaRPr>
          </a:p>
          <a:p>
            <a:pPr marL="849313" lvl="1" indent="-457200" eaLnBrk="1" hangingPunct="1">
              <a:lnSpc>
                <a:spcPct val="90000"/>
              </a:lnSpc>
              <a:buFont typeface="Lucida Sans Unicode" pitchFamily="34" charset="0"/>
              <a:buAutoNum type="arabicPeriod" startAt="4"/>
            </a:pPr>
            <a:endParaRPr lang="en-US" dirty="0" smtClean="0">
              <a:latin typeface="Calibri" pitchFamily="34" charset="0"/>
            </a:endParaRPr>
          </a:p>
          <a:p>
            <a:pPr marL="623888" indent="-514350" eaLnBrk="1" hangingPunct="1">
              <a:buFont typeface="Lucida Sans Unicode" pitchFamily="34" charset="0"/>
              <a:buAutoNum type="arabicPeriod" startAt="4"/>
            </a:pPr>
            <a:endParaRPr lang="en-US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sz="3600" dirty="0" smtClean="0">
                <a:latin typeface="Calibri" pitchFamily="34" charset="0"/>
              </a:rPr>
              <a:t>Myocardial Infarction (MI), summary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905000"/>
            <a:ext cx="7543800" cy="3048000"/>
          </a:xfrm>
        </p:spPr>
        <p:txBody>
          <a:bodyPr>
            <a:normAutofit/>
          </a:bodyPr>
          <a:lstStyle/>
          <a:p>
            <a:pPr marL="457200" indent="-457200" eaLnBrk="1" hangingPunct="1">
              <a:buClr>
                <a:srgbClr val="00CCFF"/>
              </a:buClr>
              <a:buSzPct val="90000"/>
            </a:pPr>
            <a:r>
              <a:rPr lang="en-US" sz="2800" dirty="0" smtClean="0">
                <a:latin typeface="Calibri" pitchFamily="34" charset="0"/>
              </a:rPr>
              <a:t>Necrosis of heart muscle caused by ischemia</a:t>
            </a:r>
          </a:p>
          <a:p>
            <a:pPr marL="457200" indent="-457200" eaLnBrk="1" hangingPunct="1">
              <a:buClr>
                <a:srgbClr val="00CCFF"/>
              </a:buClr>
              <a:buSzPct val="90000"/>
            </a:pPr>
            <a:r>
              <a:rPr lang="en-US" sz="2800" dirty="0" smtClean="0">
                <a:latin typeface="Calibri" pitchFamily="34" charset="0"/>
              </a:rPr>
              <a:t>Most due to acute coronary artery thrombosis</a:t>
            </a:r>
          </a:p>
          <a:p>
            <a:pPr marL="914400" lvl="1" indent="-457200" eaLnBrk="1" hangingPunct="1">
              <a:spcBef>
                <a:spcPct val="0"/>
              </a:spcBef>
              <a:buClr>
                <a:schemeClr val="tx2"/>
              </a:buClr>
              <a:buSzPct val="90000"/>
              <a:buFontTx/>
              <a:buChar char="•"/>
            </a:pPr>
            <a:r>
              <a:rPr lang="en-US" dirty="0" smtClean="0">
                <a:latin typeface="Calibri" pitchFamily="34" charset="0"/>
              </a:rPr>
              <a:t>irreversible injury/cell death in 20-40 minutes</a:t>
            </a:r>
          </a:p>
          <a:p>
            <a:pPr marL="457200" indent="-457200" eaLnBrk="1" hangingPunct="1">
              <a:buClr>
                <a:srgbClr val="00CCFF"/>
              </a:buClr>
              <a:buSzPct val="90000"/>
            </a:pPr>
            <a:r>
              <a:rPr lang="en-US" sz="2800" dirty="0" smtClean="0">
                <a:latin typeface="Calibri" pitchFamily="34" charset="0"/>
              </a:rPr>
              <a:t>Prompt reperfusion can salvage myocardium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7827340" y="6429396"/>
            <a:ext cx="8880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Calibri" pitchFamily="34" charset="0"/>
              </a:rPr>
              <a:t>Salvage </a:t>
            </a:r>
            <a:r>
              <a:rPr lang="ar-SA" sz="1200" dirty="0" smtClean="0">
                <a:latin typeface="Calibri" pitchFamily="34" charset="0"/>
              </a:rPr>
              <a:t>ينقذ</a:t>
            </a:r>
            <a:r>
              <a:rPr lang="en-US" sz="1200" dirty="0" smtClean="0">
                <a:latin typeface="Calibri" pitchFamily="34" charset="0"/>
              </a:rPr>
              <a:t> 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sz="3600" dirty="0" smtClean="0">
                <a:latin typeface="Calibri" pitchFamily="34" charset="0"/>
              </a:rPr>
              <a:t>Myocardial Infarction (MI), summary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1905000"/>
            <a:ext cx="6858000" cy="4343400"/>
          </a:xfrm>
        </p:spPr>
        <p:txBody>
          <a:bodyPr>
            <a:normAutofit fontScale="92500" lnSpcReduction="20000"/>
          </a:bodyPr>
          <a:lstStyle/>
          <a:p>
            <a:pPr marL="457200" indent="-457200" eaLnBrk="1" hangingPunct="1">
              <a:buClr>
                <a:srgbClr val="00CCFF"/>
              </a:buClr>
              <a:buSzPct val="90000"/>
            </a:pPr>
            <a:r>
              <a:rPr lang="en-US" sz="2800" dirty="0" smtClean="0">
                <a:latin typeface="Calibri" pitchFamily="34" charset="0"/>
              </a:rPr>
              <a:t>Clinical features</a:t>
            </a:r>
          </a:p>
          <a:p>
            <a:pPr marL="914400" lvl="1" indent="-457200" eaLnBrk="1" hangingPunct="1">
              <a:spcBef>
                <a:spcPct val="0"/>
              </a:spcBef>
              <a:buClr>
                <a:schemeClr val="tx2"/>
              </a:buClr>
              <a:buSzPct val="90000"/>
              <a:buFontTx/>
              <a:buChar char="•"/>
            </a:pPr>
            <a:r>
              <a:rPr lang="en-US" dirty="0" smtClean="0">
                <a:latin typeface="Calibri" pitchFamily="34" charset="0"/>
              </a:rPr>
              <a:t>Severe, crushing chest pain ± radiation</a:t>
            </a:r>
          </a:p>
          <a:p>
            <a:pPr marL="914400" lvl="1" indent="-457200" eaLnBrk="1" hangingPunct="1">
              <a:spcBef>
                <a:spcPct val="0"/>
              </a:spcBef>
              <a:buClr>
                <a:schemeClr val="tx2"/>
              </a:buClr>
              <a:buSzPct val="90000"/>
              <a:buFontTx/>
              <a:buChar char="•"/>
            </a:pPr>
            <a:r>
              <a:rPr lang="en-US" dirty="0" smtClean="0">
                <a:latin typeface="Calibri" pitchFamily="34" charset="0"/>
              </a:rPr>
              <a:t>Not relieved by nitroglycerin, rest</a:t>
            </a:r>
          </a:p>
          <a:p>
            <a:pPr marL="914400" lvl="1" indent="-457200" eaLnBrk="1" hangingPunct="1">
              <a:spcBef>
                <a:spcPct val="0"/>
              </a:spcBef>
              <a:buClr>
                <a:schemeClr val="tx2"/>
              </a:buClr>
              <a:buSzPct val="90000"/>
              <a:buFontTx/>
              <a:buChar char="•"/>
            </a:pPr>
            <a:r>
              <a:rPr lang="en-US" dirty="0" smtClean="0">
                <a:latin typeface="Calibri" pitchFamily="34" charset="0"/>
              </a:rPr>
              <a:t>Sweating, nausea, </a:t>
            </a:r>
            <a:r>
              <a:rPr lang="en-US" dirty="0" err="1" smtClean="0">
                <a:latin typeface="Calibri" pitchFamily="34" charset="0"/>
              </a:rPr>
              <a:t>dyspnea</a:t>
            </a:r>
            <a:endParaRPr lang="en-US" dirty="0" smtClean="0">
              <a:latin typeface="Calibri" pitchFamily="34" charset="0"/>
            </a:endParaRPr>
          </a:p>
          <a:p>
            <a:pPr marL="914400" lvl="1" indent="-457200" eaLnBrk="1" hangingPunct="1">
              <a:spcBef>
                <a:spcPct val="0"/>
              </a:spcBef>
              <a:buClr>
                <a:schemeClr val="tx2"/>
              </a:buClr>
              <a:buSzPct val="90000"/>
              <a:buFontTx/>
              <a:buChar char="•"/>
            </a:pPr>
            <a:r>
              <a:rPr lang="en-US" dirty="0" smtClean="0">
                <a:latin typeface="Calibri" pitchFamily="34" charset="0"/>
              </a:rPr>
              <a:t>Sometimes no symptoms</a:t>
            </a:r>
          </a:p>
          <a:p>
            <a:pPr marL="457200" indent="-457200" eaLnBrk="1" hangingPunct="1">
              <a:buClr>
                <a:srgbClr val="00CCFF"/>
              </a:buClr>
              <a:buSzPct val="90000"/>
            </a:pPr>
            <a:r>
              <a:rPr lang="en-US" sz="2800" dirty="0" smtClean="0">
                <a:latin typeface="Calibri" pitchFamily="34" charset="0"/>
              </a:rPr>
              <a:t>Laboratory evaluation</a:t>
            </a:r>
          </a:p>
          <a:p>
            <a:pPr marL="914400" lvl="1" indent="-457200" eaLnBrk="1" hangingPunct="1">
              <a:spcBef>
                <a:spcPct val="0"/>
              </a:spcBef>
              <a:buClr>
                <a:schemeClr val="tx2"/>
              </a:buClr>
              <a:buSzPct val="90000"/>
              <a:buFontTx/>
              <a:buChar char="•"/>
            </a:pPr>
            <a:r>
              <a:rPr lang="en-US" sz="1700" dirty="0" err="1" smtClean="0">
                <a:latin typeface="Calibri" pitchFamily="34" charset="0"/>
              </a:rPr>
              <a:t>Troponins</a:t>
            </a:r>
            <a:r>
              <a:rPr lang="en-US" sz="1700" dirty="0" smtClean="0">
                <a:latin typeface="Calibri" pitchFamily="34" charset="0"/>
              </a:rPr>
              <a:t> </a:t>
            </a:r>
            <a:r>
              <a:rPr lang="ar-SA" sz="1700" dirty="0" smtClean="0">
                <a:latin typeface="Calibri" pitchFamily="34" charset="0"/>
              </a:rPr>
              <a:t> </a:t>
            </a:r>
            <a:r>
              <a:rPr lang="en-US" sz="1700" dirty="0" smtClean="0">
                <a:latin typeface="Calibri" pitchFamily="34" charset="0"/>
              </a:rPr>
              <a:t>detected within 2-4 hours, remain elevated for a week.</a:t>
            </a:r>
          </a:p>
          <a:p>
            <a:pPr marL="914400" lvl="1" indent="-457200" eaLnBrk="1" hangingPunct="1">
              <a:spcBef>
                <a:spcPct val="0"/>
              </a:spcBef>
              <a:buClr>
                <a:schemeClr val="tx2"/>
              </a:buClr>
              <a:buSzPct val="90000"/>
              <a:buFontTx/>
              <a:buChar char="•"/>
            </a:pPr>
            <a:r>
              <a:rPr lang="en-US" dirty="0" smtClean="0">
                <a:latin typeface="Calibri" pitchFamily="34" charset="0"/>
              </a:rPr>
              <a:t>CK-MB increases within 2-4 hours, returns to normal within 72 hours.</a:t>
            </a:r>
          </a:p>
          <a:p>
            <a:pPr marL="457200" indent="-457200">
              <a:buClr>
                <a:srgbClr val="00CCFF"/>
              </a:buClr>
              <a:buSzPct val="90000"/>
            </a:pPr>
            <a:r>
              <a:rPr lang="en-US" sz="2800" dirty="0">
                <a:latin typeface="Calibri" pitchFamily="34" charset="0"/>
              </a:rPr>
              <a:t>Complications</a:t>
            </a:r>
          </a:p>
          <a:p>
            <a:pPr marL="914400" lvl="1" indent="-457200">
              <a:spcBef>
                <a:spcPct val="0"/>
              </a:spcBef>
              <a:buClr>
                <a:schemeClr val="tx2"/>
              </a:buClr>
              <a:buSzPct val="90000"/>
              <a:buFontTx/>
              <a:buChar char="•"/>
            </a:pPr>
            <a:r>
              <a:rPr lang="en-US" dirty="0">
                <a:latin typeface="Calibri" pitchFamily="34" charset="0"/>
              </a:rPr>
              <a:t>contractile dysfunction</a:t>
            </a:r>
          </a:p>
          <a:p>
            <a:pPr marL="914400" lvl="1" indent="-457200">
              <a:spcBef>
                <a:spcPct val="0"/>
              </a:spcBef>
              <a:buClr>
                <a:schemeClr val="tx2"/>
              </a:buClr>
              <a:buSzPct val="90000"/>
              <a:buFontTx/>
              <a:buChar char="•"/>
            </a:pPr>
            <a:r>
              <a:rPr lang="en-US" dirty="0">
                <a:latin typeface="Calibri" pitchFamily="34" charset="0"/>
              </a:rPr>
              <a:t>arrhythmias</a:t>
            </a:r>
          </a:p>
          <a:p>
            <a:pPr marL="914400" lvl="1" indent="-457200">
              <a:spcBef>
                <a:spcPct val="0"/>
              </a:spcBef>
              <a:buClr>
                <a:schemeClr val="tx2"/>
              </a:buClr>
              <a:buSzPct val="90000"/>
              <a:buFontTx/>
              <a:buChar char="•"/>
            </a:pPr>
            <a:r>
              <a:rPr lang="en-US" dirty="0">
                <a:latin typeface="Calibri" pitchFamily="34" charset="0"/>
              </a:rPr>
              <a:t>rupture</a:t>
            </a:r>
          </a:p>
          <a:p>
            <a:pPr marL="914400" lvl="1" indent="-457200">
              <a:spcBef>
                <a:spcPct val="0"/>
              </a:spcBef>
              <a:buClr>
                <a:schemeClr val="tx2"/>
              </a:buClr>
              <a:buSzPct val="90000"/>
              <a:buFontTx/>
              <a:buChar char="•"/>
            </a:pPr>
            <a:r>
              <a:rPr lang="en-US" dirty="0">
                <a:latin typeface="Calibri" pitchFamily="34" charset="0"/>
              </a:rPr>
              <a:t>chronic progressive heart failure</a:t>
            </a:r>
          </a:p>
          <a:p>
            <a:pPr marL="457200" indent="-457200">
              <a:buClr>
                <a:srgbClr val="00CCFF"/>
              </a:buClr>
              <a:buSzPct val="90000"/>
            </a:pPr>
            <a:r>
              <a:rPr lang="en-US" sz="2800" dirty="0">
                <a:latin typeface="Calibri" pitchFamily="34" charset="0"/>
              </a:rPr>
              <a:t>Prognosis</a:t>
            </a:r>
          </a:p>
          <a:p>
            <a:pPr marL="914400" lvl="1" indent="-457200">
              <a:spcBef>
                <a:spcPct val="0"/>
              </a:spcBef>
              <a:buClr>
                <a:schemeClr val="tx2"/>
              </a:buClr>
              <a:buSzPct val="90000"/>
              <a:buFontTx/>
              <a:buChar char="•"/>
            </a:pPr>
            <a:r>
              <a:rPr lang="en-US" dirty="0">
                <a:latin typeface="Calibri" pitchFamily="34" charset="0"/>
              </a:rPr>
              <a:t>depends on remaining function and perfusion</a:t>
            </a:r>
          </a:p>
          <a:p>
            <a:pPr marL="914400" lvl="1" indent="-457200">
              <a:spcBef>
                <a:spcPct val="0"/>
              </a:spcBef>
              <a:buClr>
                <a:schemeClr val="tx2"/>
              </a:buClr>
              <a:buSzPct val="90000"/>
              <a:buFontTx/>
              <a:buChar char="•"/>
            </a:pPr>
            <a:r>
              <a:rPr lang="en-US" dirty="0">
                <a:latin typeface="Calibri" pitchFamily="34" charset="0"/>
              </a:rPr>
              <a:t>overall 1 year mortality: 30%</a:t>
            </a:r>
          </a:p>
          <a:p>
            <a:pPr marL="914400" lvl="1" indent="-457200">
              <a:spcBef>
                <a:spcPct val="0"/>
              </a:spcBef>
              <a:buClr>
                <a:schemeClr val="tx2"/>
              </a:buClr>
              <a:buSzPct val="90000"/>
              <a:buFontTx/>
              <a:buChar char="•"/>
            </a:pPr>
            <a:r>
              <a:rPr lang="en-US" dirty="0">
                <a:latin typeface="Calibri" pitchFamily="34" charset="0"/>
              </a:rPr>
              <a:t>3-4% mortality per year thereafter</a:t>
            </a:r>
          </a:p>
          <a:p>
            <a:pPr marL="457200" lvl="1" indent="0" eaLnBrk="1" hangingPunct="1">
              <a:spcBef>
                <a:spcPct val="0"/>
              </a:spcBef>
              <a:buClr>
                <a:schemeClr val="tx2"/>
              </a:buClr>
              <a:buSzPct val="90000"/>
              <a:buNone/>
            </a:pPr>
            <a:endParaRPr lang="en-US" sz="280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/>
              <a:t>Objectives: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33600"/>
            <a:ext cx="7886700" cy="2136775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Understand </a:t>
            </a:r>
            <a:r>
              <a:rPr lang="en-US" dirty="0"/>
              <a:t>the </a:t>
            </a:r>
            <a:r>
              <a:rPr lang="en-US" dirty="0" smtClean="0"/>
              <a:t>pathology, pathogenesis </a:t>
            </a:r>
            <a:r>
              <a:rPr lang="en-US" dirty="0"/>
              <a:t>and clinical consequences of atherosclerosis.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Be able to discuss pathology and complications of </a:t>
            </a:r>
            <a:r>
              <a:rPr lang="en-US" dirty="0" err="1"/>
              <a:t>ischaemic</a:t>
            </a:r>
            <a:r>
              <a:rPr lang="en-US" dirty="0"/>
              <a:t> heart diseases with special emphasis on myocardial infarction.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Know how lifestyle modifications can reduce the risk of </a:t>
            </a:r>
            <a:r>
              <a:rPr lang="en-US" dirty="0" err="1"/>
              <a:t>ischaemic</a:t>
            </a:r>
            <a:r>
              <a:rPr lang="en-US" dirty="0"/>
              <a:t> heart disease.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181600" y="103516"/>
            <a:ext cx="5410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Lucida Sans Unicode" pitchFamily="34" charset="0"/>
                <a:cs typeface="Lucida Sans Unicode" pitchFamily="34" charset="0"/>
              </a:rPr>
              <a:t>Atherosclerosis and ischemic heart disease</a:t>
            </a:r>
            <a:br>
              <a:rPr lang="en-US" sz="1400" b="1" dirty="0">
                <a:latin typeface="Lucida Sans Unicode" pitchFamily="34" charset="0"/>
                <a:cs typeface="Lucida Sans Unicode" pitchFamily="34" charset="0"/>
              </a:rPr>
            </a:b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201493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i="1" dirty="0" smtClean="0">
                <a:latin typeface="Calibri" pitchFamily="34" charset="0"/>
              </a:rPr>
              <a:t>Chronic ischemic heart disease</a:t>
            </a:r>
            <a:endParaRPr lang="en-CA" dirty="0" smtClean="0">
              <a:latin typeface="Calibri" pitchFamily="34" charset="0"/>
            </a:endParaRP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381001" y="1845734"/>
            <a:ext cx="7985760" cy="4023360"/>
          </a:xfrm>
        </p:spPr>
        <p:txBody>
          <a:bodyPr/>
          <a:lstStyle/>
          <a:p>
            <a:pPr eaLnBrk="1" hangingPunct="1"/>
            <a:endParaRPr lang="en-CA" dirty="0" smtClean="0">
              <a:latin typeface="Calibri" pitchFamily="34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CA" sz="2400" dirty="0" smtClean="0">
                <a:latin typeface="Calibri" pitchFamily="34" charset="0"/>
              </a:rPr>
              <a:t>Progressive heart failure due to ischemic injury, either from:</a:t>
            </a:r>
          </a:p>
          <a:p>
            <a:pPr lvl="1" eaLnBrk="1" hangingPunct="1"/>
            <a:r>
              <a:rPr lang="en-CA" sz="2400" dirty="0" smtClean="0">
                <a:latin typeface="Calibri" pitchFamily="34" charset="0"/>
              </a:rPr>
              <a:t> prior infarction(s) (most common)</a:t>
            </a:r>
          </a:p>
          <a:p>
            <a:pPr lvl="1" eaLnBrk="1" hangingPunct="1"/>
            <a:r>
              <a:rPr lang="en-CA" sz="2400" dirty="0" smtClean="0">
                <a:latin typeface="Calibri" pitchFamily="34" charset="0"/>
              </a:rPr>
              <a:t> chronic low-grade ischemia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Calibri" pitchFamily="34" charset="0"/>
              </a:rPr>
              <a:t>Ischemic Heart Disease </a:t>
            </a:r>
            <a:r>
              <a:rPr lang="en-CA" i="1" dirty="0" smtClean="0">
                <a:latin typeface="Calibri" pitchFamily="34" charset="0"/>
              </a:rPr>
              <a:t/>
            </a:r>
            <a:br>
              <a:rPr lang="en-CA" i="1" dirty="0" smtClean="0">
                <a:latin typeface="Calibri" pitchFamily="34" charset="0"/>
              </a:rPr>
            </a:br>
            <a:r>
              <a:rPr lang="en-CA" i="1" dirty="0" smtClean="0">
                <a:latin typeface="Calibri" pitchFamily="34" charset="0"/>
              </a:rPr>
              <a:t>Sudden cardiac death</a:t>
            </a:r>
            <a:endParaRPr lang="en-CA" dirty="0" smtClean="0">
              <a:latin typeface="Calibri" pitchFamily="34" charset="0"/>
            </a:endParaRP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CA" dirty="0" smtClean="0">
              <a:latin typeface="Calibri" pitchFamily="34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CA" sz="2400" dirty="0" smtClean="0">
                <a:latin typeface="Calibri" pitchFamily="34" charset="0"/>
              </a:rPr>
              <a:t>Unexpected death from cardiac causes either without symptoms or within 1 to 24 hours of symptom onset </a:t>
            </a:r>
          </a:p>
          <a:p>
            <a:pPr eaLnBrk="1" hangingPunct="1">
              <a:buNone/>
            </a:pPr>
            <a:endParaRPr lang="en-CA" sz="2400" dirty="0" smtClean="0">
              <a:latin typeface="Calibri" pitchFamily="34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CA" sz="2400" dirty="0" smtClean="0">
                <a:latin typeface="Calibri" pitchFamily="34" charset="0"/>
              </a:rPr>
              <a:t>Results from a fatal arrhythmia, most commonly in patients with severe coronary artery disease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500042"/>
            <a:ext cx="7886700" cy="5643602"/>
          </a:xfrm>
        </p:spPr>
        <p:txBody>
          <a:bodyPr>
            <a:noAutofit/>
          </a:bodyPr>
          <a:lstStyle/>
          <a:p>
            <a:pPr marL="457200" lvl="0" indent="-457200">
              <a:buNone/>
            </a:pPr>
            <a:endParaRPr lang="en-US" sz="1200" dirty="0" smtClean="0"/>
          </a:p>
          <a:p>
            <a:pPr marL="0" lvl="0" indent="0">
              <a:buNone/>
            </a:pPr>
            <a:r>
              <a:rPr lang="en-US" sz="1200" b="1" dirty="0" smtClean="0">
                <a:solidFill>
                  <a:srgbClr val="FF0000"/>
                </a:solidFill>
              </a:rPr>
              <a:t>Understand </a:t>
            </a:r>
            <a:r>
              <a:rPr lang="en-US" sz="1200" b="1" dirty="0">
                <a:solidFill>
                  <a:srgbClr val="FF0000"/>
                </a:solidFill>
              </a:rPr>
              <a:t>the </a:t>
            </a:r>
            <a:r>
              <a:rPr lang="en-US" sz="1200" b="1" dirty="0" smtClean="0">
                <a:solidFill>
                  <a:srgbClr val="FF0000"/>
                </a:solidFill>
              </a:rPr>
              <a:t>pathology, pathogenesis </a:t>
            </a:r>
            <a:r>
              <a:rPr lang="en-US" sz="1200" b="1" dirty="0">
                <a:solidFill>
                  <a:srgbClr val="FF0000"/>
                </a:solidFill>
              </a:rPr>
              <a:t>and clinical consequences of </a:t>
            </a:r>
            <a:r>
              <a:rPr lang="en-US" sz="1200" b="1" dirty="0" smtClean="0">
                <a:solidFill>
                  <a:srgbClr val="FF0000"/>
                </a:solidFill>
              </a:rPr>
              <a:t>atherosclerosis.</a:t>
            </a:r>
          </a:p>
          <a:p>
            <a:pPr marL="457200" lvl="0" indent="-457200">
              <a:buNone/>
            </a:pPr>
            <a:r>
              <a:rPr lang="en-US" sz="1200" b="1" dirty="0" smtClean="0">
                <a:solidFill>
                  <a:srgbClr val="FF0000"/>
                </a:solidFill>
              </a:rPr>
              <a:t>pathology</a:t>
            </a:r>
            <a:r>
              <a:rPr lang="en-US" sz="1200" dirty="0" smtClean="0"/>
              <a:t>  </a:t>
            </a:r>
            <a:r>
              <a:rPr lang="en-US" sz="1200" dirty="0" smtClean="0">
                <a:cs typeface="Lucida Sans Unicode" pitchFamily="34" charset="0"/>
              </a:rPr>
              <a:t>Cells, Extracellular matrix:, Lipid, fibrous cap</a:t>
            </a:r>
          </a:p>
          <a:p>
            <a:pPr marL="457200" lvl="0" indent="-457200">
              <a:buNone/>
            </a:pPr>
            <a:r>
              <a:rPr lang="en-US" sz="1200" b="1" dirty="0" smtClean="0">
                <a:solidFill>
                  <a:srgbClr val="FF0000"/>
                </a:solidFill>
              </a:rPr>
              <a:t>Pathogenesis    </a:t>
            </a:r>
            <a:r>
              <a:rPr lang="en-US" sz="1200" dirty="0" smtClean="0"/>
              <a:t>endothelial cell injury….dysfunction….smooth muscle immigration ……macrophages and smooth muscle engulf fat …… smooth muscle  proliferation  and collagen deposition </a:t>
            </a:r>
          </a:p>
          <a:p>
            <a:pPr marL="228600" indent="-228600">
              <a:buNone/>
            </a:pPr>
            <a:r>
              <a:rPr lang="en-US" sz="1200" b="1" dirty="0" smtClean="0">
                <a:solidFill>
                  <a:srgbClr val="FF0000"/>
                </a:solidFill>
              </a:rPr>
              <a:t>Complications </a:t>
            </a:r>
            <a:endParaRPr lang="en-US" sz="1200" b="1" dirty="0" smtClean="0"/>
          </a:p>
          <a:p>
            <a:pPr marL="228600" indent="-228600">
              <a:buNone/>
            </a:pPr>
            <a:r>
              <a:rPr lang="en-US" sz="1200" dirty="0" smtClean="0"/>
              <a:t>Arterial obstruction</a:t>
            </a:r>
            <a:r>
              <a:rPr lang="en-US" sz="1200" dirty="0" smtClean="0"/>
              <a:t>………</a:t>
            </a:r>
            <a:r>
              <a:rPr lang="en-US" sz="1200" dirty="0"/>
              <a:t>ischemia </a:t>
            </a:r>
            <a:r>
              <a:rPr lang="en-US" sz="1200" dirty="0" smtClean="0"/>
              <a:t> </a:t>
            </a:r>
          </a:p>
          <a:p>
            <a:pPr marL="228600" indent="-228600">
              <a:buNone/>
            </a:pPr>
            <a:r>
              <a:rPr lang="en-US" sz="1200" dirty="0" err="1" smtClean="0"/>
              <a:t>Embolization</a:t>
            </a:r>
            <a:r>
              <a:rPr lang="en-US" sz="1200" dirty="0" smtClean="0"/>
              <a:t> </a:t>
            </a:r>
            <a:r>
              <a:rPr lang="en-US" sz="1200" dirty="0"/>
              <a:t>of plaque </a:t>
            </a:r>
            <a:r>
              <a:rPr lang="en-US" sz="1200" dirty="0" smtClean="0"/>
              <a:t>material……</a:t>
            </a:r>
            <a:r>
              <a:rPr lang="en-US" sz="1200" dirty="0"/>
              <a:t> ischemia</a:t>
            </a:r>
            <a:r>
              <a:rPr lang="en-US" sz="1200" dirty="0" smtClean="0"/>
              <a:t> </a:t>
            </a:r>
          </a:p>
          <a:p>
            <a:pPr marL="228600" indent="-228600">
              <a:buNone/>
            </a:pPr>
            <a:r>
              <a:rPr lang="en-US" sz="1200" dirty="0" smtClean="0"/>
              <a:t>Weakening with </a:t>
            </a:r>
            <a:r>
              <a:rPr lang="en-US" sz="1200" dirty="0"/>
              <a:t>rupture of the arterial </a:t>
            </a:r>
            <a:r>
              <a:rPr lang="en-US" sz="1200" dirty="0" smtClean="0"/>
              <a:t>wall …..aneurism and rupture of </a:t>
            </a:r>
            <a:r>
              <a:rPr lang="en-US" sz="1200" dirty="0" smtClean="0"/>
              <a:t>vessel</a:t>
            </a:r>
            <a:endParaRPr lang="en-US" sz="1200" dirty="0"/>
          </a:p>
          <a:p>
            <a:pPr marL="0" lvl="0" indent="0">
              <a:buNone/>
            </a:pPr>
            <a:r>
              <a:rPr lang="en-US" sz="1200" b="1" dirty="0" smtClean="0">
                <a:solidFill>
                  <a:srgbClr val="FF0000"/>
                </a:solidFill>
              </a:rPr>
              <a:t>Be </a:t>
            </a:r>
            <a:r>
              <a:rPr lang="en-US" sz="1200" b="1" dirty="0">
                <a:solidFill>
                  <a:srgbClr val="FF0000"/>
                </a:solidFill>
              </a:rPr>
              <a:t>able to discuss pathology and complications of </a:t>
            </a:r>
            <a:r>
              <a:rPr lang="en-US" sz="1200" b="1" dirty="0" err="1">
                <a:solidFill>
                  <a:srgbClr val="FF0000"/>
                </a:solidFill>
              </a:rPr>
              <a:t>ischaemic</a:t>
            </a:r>
            <a:r>
              <a:rPr lang="en-US" sz="1200" b="1" dirty="0">
                <a:solidFill>
                  <a:srgbClr val="FF0000"/>
                </a:solidFill>
              </a:rPr>
              <a:t> heart diseases with special emphasis on myocardial infarction.</a:t>
            </a:r>
          </a:p>
          <a:p>
            <a:pPr marL="0" lvl="0" indent="0">
              <a:buNone/>
            </a:pPr>
            <a:endParaRPr lang="en-US" sz="1200" b="1" dirty="0" smtClean="0">
              <a:solidFill>
                <a:srgbClr val="FF0000"/>
              </a:solidFill>
            </a:endParaRPr>
          </a:p>
          <a:p>
            <a:pPr marL="0" lvl="0" indent="0">
              <a:buNone/>
            </a:pPr>
            <a:r>
              <a:rPr lang="en-US" sz="1200" b="1" dirty="0" smtClean="0">
                <a:solidFill>
                  <a:srgbClr val="FF0000"/>
                </a:solidFill>
              </a:rPr>
              <a:t>Pathology  </a:t>
            </a:r>
          </a:p>
          <a:p>
            <a:pPr marL="0" lvl="0" indent="0">
              <a:buNone/>
            </a:pPr>
            <a:r>
              <a:rPr lang="en-US" sz="1200" b="1" dirty="0" smtClean="0">
                <a:solidFill>
                  <a:srgbClr val="FF0000"/>
                </a:solidFill>
              </a:rPr>
              <a:t>MI</a:t>
            </a:r>
            <a:r>
              <a:rPr lang="en-US" sz="1200" b="1" dirty="0" smtClean="0">
                <a:solidFill>
                  <a:srgbClr val="FF0000"/>
                </a:solidFill>
              </a:rPr>
              <a:t> </a:t>
            </a:r>
            <a:endParaRPr lang="en-US" sz="1200" b="1" dirty="0" smtClean="0">
              <a:solidFill>
                <a:srgbClr val="FF0000"/>
              </a:solidFill>
            </a:endParaRPr>
          </a:p>
          <a:p>
            <a:pPr marL="0" lvl="0" indent="0">
              <a:buNone/>
            </a:pPr>
            <a:endParaRPr lang="en-US" sz="1200" b="1" dirty="0">
              <a:solidFill>
                <a:srgbClr val="FF0000"/>
              </a:solidFill>
            </a:endParaRPr>
          </a:p>
          <a:p>
            <a:pPr marL="0" lvl="0" indent="0">
              <a:buNone/>
            </a:pPr>
            <a:endParaRPr lang="en-US" sz="1200" b="1" dirty="0" smtClean="0">
              <a:solidFill>
                <a:srgbClr val="FF0000"/>
              </a:solidFill>
            </a:endParaRPr>
          </a:p>
          <a:p>
            <a:pPr marL="0" lvl="0" indent="0">
              <a:buNone/>
            </a:pPr>
            <a:endParaRPr lang="en-US" sz="1200" b="1" dirty="0">
              <a:solidFill>
                <a:srgbClr val="FF0000"/>
              </a:solidFill>
            </a:endParaRPr>
          </a:p>
          <a:p>
            <a:pPr marL="0" lvl="0" indent="0">
              <a:buNone/>
            </a:pPr>
            <a:r>
              <a:rPr lang="en-US" sz="1200" b="1" dirty="0" smtClean="0">
                <a:solidFill>
                  <a:srgbClr val="FF0000"/>
                </a:solidFill>
              </a:rPr>
              <a:t>Complications</a:t>
            </a:r>
          </a:p>
          <a:p>
            <a:pPr marL="0" lvl="0" indent="0">
              <a:buNone/>
            </a:pPr>
            <a:r>
              <a:rPr lang="en-US" sz="1200" b="1" dirty="0" smtClean="0">
                <a:solidFill>
                  <a:srgbClr val="FF0000"/>
                </a:solidFill>
              </a:rPr>
              <a:t>MI</a:t>
            </a:r>
            <a:endParaRPr lang="en-US" sz="1200" b="1" dirty="0" smtClean="0">
              <a:solidFill>
                <a:srgbClr val="FF0000"/>
              </a:solidFill>
            </a:endParaRPr>
          </a:p>
          <a:p>
            <a:pPr marL="0" lvl="0" indent="0">
              <a:buNone/>
            </a:pPr>
            <a:endParaRPr lang="en-US" sz="1200" dirty="0" smtClean="0"/>
          </a:p>
          <a:p>
            <a:pPr marL="457200" lvl="0" indent="-457200">
              <a:buNone/>
            </a:pPr>
            <a:endParaRPr lang="en-US" sz="1200" dirty="0" smtClean="0"/>
          </a:p>
          <a:p>
            <a:pPr marL="457200" lvl="0" indent="-457200">
              <a:buNone/>
            </a:pPr>
            <a:endParaRPr lang="en-US" sz="1200" dirty="0" smtClean="0"/>
          </a:p>
          <a:p>
            <a:pPr marL="457200" lvl="0" indent="-457200">
              <a:buNone/>
            </a:pPr>
            <a:endParaRPr lang="en-US" sz="12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US" sz="1200" dirty="0" smtClean="0"/>
              <a:t>how </a:t>
            </a:r>
            <a:r>
              <a:rPr lang="en-US" sz="1200" dirty="0"/>
              <a:t>lifestyle modifications can reduce the risk of </a:t>
            </a:r>
            <a:r>
              <a:rPr lang="en-US" sz="1200" dirty="0" smtClean="0"/>
              <a:t>atherosclerosis and </a:t>
            </a:r>
            <a:r>
              <a:rPr lang="en-US" sz="1200" dirty="0" err="1" smtClean="0"/>
              <a:t>ischaemic</a:t>
            </a:r>
            <a:r>
              <a:rPr lang="en-US" sz="1200" dirty="0" smtClean="0"/>
              <a:t> </a:t>
            </a:r>
            <a:r>
              <a:rPr lang="en-US" sz="1200" dirty="0"/>
              <a:t>heart disease.</a:t>
            </a:r>
          </a:p>
          <a:p>
            <a:endParaRPr lang="en-US" sz="1200" dirty="0"/>
          </a:p>
        </p:txBody>
      </p:sp>
      <p:sp>
        <p:nvSpPr>
          <p:cNvPr id="4" name="Rectangle 3"/>
          <p:cNvSpPr/>
          <p:nvPr/>
        </p:nvSpPr>
        <p:spPr>
          <a:xfrm>
            <a:off x="5181600" y="103516"/>
            <a:ext cx="5410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Lucida Sans Unicode" pitchFamily="34" charset="0"/>
                <a:cs typeface="Lucida Sans Unicode" pitchFamily="34" charset="0"/>
              </a:rPr>
              <a:t>Atherosclerosis and ischemic heart disease</a:t>
            </a:r>
            <a:br>
              <a:rPr lang="en-US" sz="1400" b="1" dirty="0">
                <a:latin typeface="Lucida Sans Unicode" pitchFamily="34" charset="0"/>
                <a:cs typeface="Lucida Sans Unicode" pitchFamily="34" charset="0"/>
              </a:rPr>
            </a:br>
            <a:endParaRPr lang="en-US" sz="1400" dirty="0"/>
          </a:p>
        </p:txBody>
      </p:sp>
      <p:sp>
        <p:nvSpPr>
          <p:cNvPr id="5" name="مستطيل 4"/>
          <p:cNvSpPr/>
          <p:nvPr/>
        </p:nvSpPr>
        <p:spPr>
          <a:xfrm>
            <a:off x="0" y="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1" u="sng" dirty="0" smtClean="0"/>
              <a:t>Objectives: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15616" y="3321843"/>
            <a:ext cx="3744416" cy="11079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0" indent="0">
              <a:buNone/>
            </a:pPr>
            <a:r>
              <a:rPr lang="en-US" sz="1100" dirty="0"/>
              <a:t>0-4 h No pathological findings</a:t>
            </a:r>
          </a:p>
          <a:p>
            <a:pPr marL="0" lvl="0" indent="0">
              <a:buNone/>
            </a:pPr>
            <a:r>
              <a:rPr lang="en-US" sz="1100" dirty="0"/>
              <a:t>4-12h coagulation necrosis</a:t>
            </a:r>
          </a:p>
          <a:p>
            <a:pPr marL="0" lvl="0" indent="0">
              <a:buNone/>
            </a:pPr>
            <a:r>
              <a:rPr lang="en-US" sz="1100" dirty="0"/>
              <a:t>12-1day neutrophils</a:t>
            </a:r>
          </a:p>
          <a:p>
            <a:pPr marL="0" lvl="0" indent="0">
              <a:buNone/>
            </a:pPr>
            <a:r>
              <a:rPr lang="en-US" sz="1100" dirty="0"/>
              <a:t>1 day – 7 days  less neutrophils and more macrophages</a:t>
            </a:r>
          </a:p>
          <a:p>
            <a:pPr marL="0" lvl="0" indent="0">
              <a:buNone/>
            </a:pPr>
            <a:r>
              <a:rPr lang="en-US" sz="1100" dirty="0"/>
              <a:t>1 week-2 weeks granulation tissue</a:t>
            </a:r>
          </a:p>
          <a:p>
            <a:pPr marL="0" lvl="0" indent="0">
              <a:buNone/>
            </a:pPr>
            <a:r>
              <a:rPr lang="en-US" sz="1100" dirty="0"/>
              <a:t>2 weeks – 8 weeks fibrosis 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1357290" y="4500570"/>
            <a:ext cx="1594026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200" dirty="0" smtClean="0">
                <a:latin typeface="Calibri" pitchFamily="34" charset="0"/>
              </a:rPr>
              <a:t>Arrhythmia</a:t>
            </a:r>
          </a:p>
          <a:p>
            <a:r>
              <a:rPr lang="en-US" sz="1200" dirty="0" smtClean="0">
                <a:latin typeface="Calibri" pitchFamily="34" charset="0"/>
              </a:rPr>
              <a:t>Left ventricular failure </a:t>
            </a:r>
          </a:p>
          <a:p>
            <a:r>
              <a:rPr lang="en-US" sz="1200" dirty="0" err="1" smtClean="0">
                <a:latin typeface="Calibri" pitchFamily="34" charset="0"/>
              </a:rPr>
              <a:t>Cardiogenic</a:t>
            </a:r>
            <a:r>
              <a:rPr lang="en-US" sz="1200" dirty="0" smtClean="0">
                <a:latin typeface="Calibri" pitchFamily="34" charset="0"/>
              </a:rPr>
              <a:t> shock</a:t>
            </a:r>
          </a:p>
          <a:p>
            <a:r>
              <a:rPr lang="en-US" sz="1200" dirty="0" smtClean="0">
                <a:latin typeface="Calibri" pitchFamily="34" charset="0"/>
              </a:rPr>
              <a:t>Myocardial rupture</a:t>
            </a:r>
          </a:p>
          <a:p>
            <a:r>
              <a:rPr lang="en-US" sz="1200" dirty="0" err="1" smtClean="0">
                <a:latin typeface="Calibri" pitchFamily="34" charset="0"/>
              </a:rPr>
              <a:t>Thromboembolism</a:t>
            </a:r>
            <a:endParaRPr lang="en-US" dirty="0"/>
          </a:p>
        </p:txBody>
      </p:sp>
      <p:sp>
        <p:nvSpPr>
          <p:cNvPr id="8" name="مستطيل 7"/>
          <p:cNvSpPr/>
          <p:nvPr/>
        </p:nvSpPr>
        <p:spPr>
          <a:xfrm>
            <a:off x="3500430" y="4500570"/>
            <a:ext cx="27860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Calibri" pitchFamily="34" charset="0"/>
              </a:rPr>
              <a:t>Serum  </a:t>
            </a:r>
            <a:r>
              <a:rPr lang="en-US" sz="1200" dirty="0" err="1" smtClean="0">
                <a:latin typeface="Calibri" pitchFamily="34" charset="0"/>
              </a:rPr>
              <a:t>Troponins</a:t>
            </a:r>
            <a:r>
              <a:rPr lang="en-US" sz="1200" dirty="0" smtClean="0">
                <a:latin typeface="Calibri" pitchFamily="34" charset="0"/>
              </a:rPr>
              <a:t> </a:t>
            </a:r>
            <a:r>
              <a:rPr lang="en-US" sz="1200" dirty="0" smtClean="0">
                <a:latin typeface="Calibri" pitchFamily="34" charset="0"/>
              </a:rPr>
              <a:t> and CK MB</a:t>
            </a:r>
            <a:endParaRPr lang="en-US" sz="1200" dirty="0"/>
          </a:p>
        </p:txBody>
      </p:sp>
      <p:sp>
        <p:nvSpPr>
          <p:cNvPr id="10" name="مستطيل 9"/>
          <p:cNvSpPr/>
          <p:nvPr/>
        </p:nvSpPr>
        <p:spPr>
          <a:xfrm>
            <a:off x="3527852" y="4786322"/>
            <a:ext cx="9012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Calibri" pitchFamily="34" charset="0"/>
              </a:rPr>
              <a:t>ECG finding</a:t>
            </a:r>
            <a:endParaRPr lang="en-US" sz="1200" dirty="0"/>
          </a:p>
        </p:txBody>
      </p:sp>
      <p:sp>
        <p:nvSpPr>
          <p:cNvPr id="11" name="مستطيل 10"/>
          <p:cNvSpPr/>
          <p:nvPr/>
        </p:nvSpPr>
        <p:spPr>
          <a:xfrm>
            <a:off x="7000892" y="3357562"/>
            <a:ext cx="1539204" cy="57708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050" dirty="0" smtClean="0">
                <a:latin typeface="Calibri" pitchFamily="34" charset="0"/>
              </a:rPr>
              <a:t>Typical </a:t>
            </a:r>
            <a:r>
              <a:rPr lang="en-US" sz="1050" dirty="0" smtClean="0">
                <a:latin typeface="Calibri" pitchFamily="34" charset="0"/>
              </a:rPr>
              <a:t> Angina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050" dirty="0" smtClean="0">
                <a:latin typeface="Calibri" pitchFamily="34" charset="0"/>
              </a:rPr>
              <a:t>Unstable angina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050" dirty="0" err="1" smtClean="0">
                <a:latin typeface="Calibri" pitchFamily="34" charset="0"/>
              </a:rPr>
              <a:t>Prinzmetal</a:t>
            </a:r>
            <a:r>
              <a:rPr lang="en-US" sz="1050" dirty="0" smtClean="0">
                <a:latin typeface="Calibri" pitchFamily="34" charset="0"/>
              </a:rPr>
              <a:t> angina 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xmlns="" val="201493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68-year-old obese woman (BMI = 32 kg/m2) presents </a:t>
            </a:r>
            <a:r>
              <a:rPr lang="en-US" dirty="0" smtClean="0"/>
              <a:t>with </a:t>
            </a:r>
            <a:r>
              <a:rPr lang="en-US" dirty="0" err="1" smtClean="0"/>
              <a:t>substernal</a:t>
            </a:r>
            <a:r>
              <a:rPr lang="en-US" dirty="0" smtClean="0"/>
              <a:t> </a:t>
            </a:r>
            <a:r>
              <a:rPr lang="en-US" dirty="0"/>
              <a:t>chest </a:t>
            </a:r>
            <a:r>
              <a:rPr lang="en-US" dirty="0" smtClean="0"/>
              <a:t>pain. Results </a:t>
            </a:r>
            <a:r>
              <a:rPr lang="en-US" dirty="0"/>
              <a:t>of laboratory studies </a:t>
            </a:r>
            <a:r>
              <a:rPr lang="en-US" dirty="0" smtClean="0"/>
              <a:t>include an </a:t>
            </a:r>
            <a:r>
              <a:rPr lang="en-US" dirty="0"/>
              <a:t>elevated WBC count (13,000/</a:t>
            </a:r>
            <a:r>
              <a:rPr lang="en-US" dirty="0" err="1"/>
              <a:t>μL</a:t>
            </a:r>
            <a:r>
              <a:rPr lang="en-US" dirty="0"/>
              <a:t>), CK-MB of 6.6 </a:t>
            </a:r>
            <a:r>
              <a:rPr lang="en-US" dirty="0" smtClean="0"/>
              <a:t>ng/mL, and </a:t>
            </a:r>
            <a:r>
              <a:rPr lang="en-US" dirty="0"/>
              <a:t>troponin-I of 2.5 ng/</a:t>
            </a:r>
            <a:r>
              <a:rPr lang="en-US" dirty="0" err="1"/>
              <a:t>mL.</a:t>
            </a:r>
            <a:r>
              <a:rPr lang="en-US" dirty="0"/>
              <a:t> ECG </a:t>
            </a:r>
            <a:r>
              <a:rPr lang="en-US" dirty="0" smtClean="0"/>
              <a:t>confirms </a:t>
            </a:r>
            <a:r>
              <a:rPr lang="en-US" dirty="0"/>
              <a:t>a </a:t>
            </a:r>
            <a:r>
              <a:rPr lang="en-US" dirty="0" smtClean="0"/>
              <a:t>myocardial infarction </a:t>
            </a:r>
            <a:r>
              <a:rPr lang="en-US" dirty="0"/>
              <a:t>of the left ventricular wall. Which of the </a:t>
            </a:r>
            <a:r>
              <a:rPr lang="en-US" dirty="0" smtClean="0"/>
              <a:t>following mechanisms </a:t>
            </a:r>
            <a:r>
              <a:rPr lang="en-US" dirty="0"/>
              <a:t>is most likely responsible for the </a:t>
            </a:r>
            <a:r>
              <a:rPr lang="en-US" dirty="0" smtClean="0"/>
              <a:t>myocardial infarction </a:t>
            </a:r>
            <a:r>
              <a:rPr lang="en-US" dirty="0"/>
              <a:t>in this patient?</a:t>
            </a:r>
          </a:p>
          <a:p>
            <a:pPr marL="0" indent="0">
              <a:buNone/>
            </a:pPr>
            <a:r>
              <a:rPr lang="en-US" dirty="0"/>
              <a:t>(A) Coronary artery thrombosis</a:t>
            </a:r>
          </a:p>
          <a:p>
            <a:pPr marL="0" indent="0">
              <a:buNone/>
            </a:pPr>
            <a:r>
              <a:rPr lang="en-US" dirty="0"/>
              <a:t>(B) Coronary artery vasospasm</a:t>
            </a:r>
          </a:p>
          <a:p>
            <a:pPr marL="0" indent="0">
              <a:buNone/>
            </a:pPr>
            <a:r>
              <a:rPr lang="en-US" dirty="0"/>
              <a:t>(C) Decreased collateral blood </a:t>
            </a:r>
            <a:r>
              <a:rPr lang="en-US" dirty="0" smtClean="0"/>
              <a:t>flow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(D) Deep venous thrombosis</a:t>
            </a:r>
          </a:p>
          <a:p>
            <a:pPr marL="0" indent="0">
              <a:buNone/>
            </a:pPr>
            <a:r>
              <a:rPr lang="en-US" dirty="0"/>
              <a:t>(E) Paradoxical embolism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7143768" y="6215082"/>
            <a:ext cx="15327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Ahmed </a:t>
            </a:r>
            <a:r>
              <a:rPr lang="en-US" sz="1200" dirty="0" err="1" smtClean="0"/>
              <a:t>alhumaidi</a:t>
            </a:r>
            <a:endParaRPr lang="en-US" sz="1200" dirty="0" smtClean="0"/>
          </a:p>
          <a:p>
            <a:r>
              <a:rPr lang="en-US" sz="1200" dirty="0" smtClean="0"/>
              <a:t>Associate professor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The answer is A: Coronary artery thrombosis. </a:t>
            </a:r>
            <a:r>
              <a:rPr lang="en-US" dirty="0"/>
              <a:t>Coronary </a:t>
            </a:r>
            <a:r>
              <a:rPr lang="en-US" dirty="0" smtClean="0"/>
              <a:t>artery thrombosis </a:t>
            </a:r>
            <a:r>
              <a:rPr lang="en-US" dirty="0"/>
              <a:t>is the most common cause of acute </a:t>
            </a:r>
            <a:r>
              <a:rPr lang="en-US" dirty="0" smtClean="0"/>
              <a:t>myocardial infarction </a:t>
            </a:r>
            <a:r>
              <a:rPr lang="en-US" dirty="0"/>
              <a:t>and is often secondary to rupture of an </a:t>
            </a:r>
            <a:r>
              <a:rPr lang="en-US" dirty="0" smtClean="0"/>
              <a:t>atherosclerotic plaque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b="1" dirty="0" smtClean="0"/>
              <a:t>Diagnosis</a:t>
            </a:r>
            <a:r>
              <a:rPr lang="en-US" b="1" dirty="0"/>
              <a:t>: </a:t>
            </a:r>
            <a:r>
              <a:rPr lang="en-US" dirty="0"/>
              <a:t>Myocardial infarction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7611208" y="6396335"/>
            <a:ext cx="15327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Ahmed </a:t>
            </a:r>
            <a:r>
              <a:rPr lang="en-US" sz="1200" dirty="0" err="1" smtClean="0"/>
              <a:t>alhumaidi</a:t>
            </a:r>
            <a:endParaRPr lang="en-US" sz="1200" dirty="0" smtClean="0"/>
          </a:p>
          <a:p>
            <a:r>
              <a:rPr lang="en-US" sz="1200" dirty="0" smtClean="0"/>
              <a:t>Associate professor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319127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study of atheroma formation leading to atherosclerotic complications evaluates potential risk factors for relevance in </a:t>
            </a:r>
            <a:r>
              <a:rPr lang="en-US" dirty="0" smtClean="0"/>
              <a:t>a population</a:t>
            </a:r>
            <a:r>
              <a:rPr lang="en-US" dirty="0"/>
              <a:t>. Three factors are found to play a significant role in the causation of atherosclerosis: smoking, </a:t>
            </a:r>
            <a:r>
              <a:rPr lang="en-US" dirty="0" smtClean="0"/>
              <a:t>hypertension, and </a:t>
            </a:r>
            <a:r>
              <a:rPr lang="en-US" dirty="0"/>
              <a:t>hypercholesterolemia. These factors are analyzed for their relationship to experimental models for </a:t>
            </a:r>
            <a:r>
              <a:rPr lang="en-US" dirty="0" err="1" smtClean="0"/>
              <a:t>atherogenesis</a:t>
            </a:r>
            <a:r>
              <a:rPr lang="en-US" dirty="0" smtClean="0"/>
              <a:t>. Which </a:t>
            </a:r>
            <a:r>
              <a:rPr lang="en-US" dirty="0"/>
              <a:t>of the following events is the most important direct biologic consequence of these factors?</a:t>
            </a:r>
          </a:p>
          <a:p>
            <a:pPr marL="0" indent="0">
              <a:buNone/>
            </a:pPr>
            <a:r>
              <a:rPr lang="en-US" dirty="0"/>
              <a:t>□ (A) Endothelial injury and its </a:t>
            </a:r>
            <a:r>
              <a:rPr lang="en-US" dirty="0" err="1"/>
              <a:t>sequelae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□ (B) Conversion of smooth muscle cells to foam cells</a:t>
            </a:r>
          </a:p>
          <a:p>
            <a:pPr marL="0" indent="0">
              <a:buNone/>
            </a:pPr>
            <a:r>
              <a:rPr lang="en-US" dirty="0"/>
              <a:t>□ (C) Alterations of hepatic lipoprotein receptors</a:t>
            </a:r>
          </a:p>
          <a:p>
            <a:pPr marL="0" indent="0">
              <a:buNone/>
            </a:pPr>
            <a:r>
              <a:rPr lang="en-US" dirty="0"/>
              <a:t>□ (D) Inhibition of LDL oxidation</a:t>
            </a:r>
          </a:p>
          <a:p>
            <a:pPr marL="0" indent="0">
              <a:buNone/>
            </a:pPr>
            <a:r>
              <a:rPr lang="en-US" dirty="0"/>
              <a:t>□ (E) Alterations of endogenous factors regulating vasomotor tone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7611208" y="6396335"/>
            <a:ext cx="15327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Ahmed </a:t>
            </a:r>
            <a:r>
              <a:rPr lang="en-US" sz="1200" dirty="0" err="1" smtClean="0"/>
              <a:t>alhumaidi</a:t>
            </a:r>
            <a:endParaRPr lang="en-US" sz="1200" dirty="0" smtClean="0"/>
          </a:p>
          <a:p>
            <a:r>
              <a:rPr lang="en-US" sz="1200" dirty="0" smtClean="0"/>
              <a:t>Associate professor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171320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(A) </a:t>
            </a:r>
            <a:r>
              <a:rPr lang="en-US" dirty="0"/>
              <a:t>Atherosclerosis is thought to result from a form of endothelial injury and the subsequent chronic inflammation </a:t>
            </a:r>
            <a:r>
              <a:rPr lang="en-US" dirty="0" smtClean="0"/>
              <a:t>and repair </a:t>
            </a:r>
            <a:r>
              <a:rPr lang="en-US" dirty="0"/>
              <a:t>of the intima. All risk factors, including smoking, hyperlipidemia, and hypertension, cause biochemical or </a:t>
            </a:r>
            <a:r>
              <a:rPr lang="en-US" dirty="0" smtClean="0"/>
              <a:t>mechanical injury </a:t>
            </a:r>
            <a:r>
              <a:rPr lang="en-US" dirty="0"/>
              <a:t>to the endothelium. Formation of foam cells occurs after the initial endothelial injury. Although lipoprotein </a:t>
            </a:r>
            <a:r>
              <a:rPr lang="en-US" dirty="0" smtClean="0"/>
              <a:t>receptor alterations </a:t>
            </a:r>
            <a:r>
              <a:rPr lang="en-US" dirty="0"/>
              <a:t>can occur in some inherited conditions, these account for only a fraction of cases of atherosclerosis, and </a:t>
            </a:r>
            <a:r>
              <a:rPr lang="en-US" dirty="0" smtClean="0"/>
              <a:t>other lifestyle </a:t>
            </a:r>
            <a:r>
              <a:rPr lang="en-US" dirty="0"/>
              <a:t>conditions do not affect their action. Inhibition of LDL oxidation should diminish atheroma formation. </a:t>
            </a:r>
            <a:r>
              <a:rPr lang="en-US" dirty="0" smtClean="0"/>
              <a:t>Vasomotor tone </a:t>
            </a:r>
            <a:r>
              <a:rPr lang="en-US" dirty="0"/>
              <a:t>does not play a major role in </a:t>
            </a:r>
            <a:r>
              <a:rPr lang="en-US" dirty="0" err="1"/>
              <a:t>atherogenesis</a:t>
            </a:r>
            <a:r>
              <a:rPr lang="en-US" dirty="0"/>
              <a:t>.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7611208" y="6396335"/>
            <a:ext cx="15327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Ahmed </a:t>
            </a:r>
            <a:r>
              <a:rPr lang="en-US" sz="1200" dirty="0" err="1" smtClean="0"/>
              <a:t>alhumaidi</a:t>
            </a:r>
            <a:endParaRPr lang="en-US" sz="1200" dirty="0" smtClean="0"/>
          </a:p>
          <a:p>
            <a:r>
              <a:rPr lang="en-US" sz="1200" dirty="0" smtClean="0"/>
              <a:t>Associate professor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74780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59-year-old man has experienced chest pain at rest for the past year. On physical examination, his pulse is </a:t>
            </a:r>
            <a:r>
              <a:rPr lang="en-US" dirty="0" smtClean="0"/>
              <a:t>80/min and </a:t>
            </a:r>
            <a:r>
              <a:rPr lang="en-US" dirty="0"/>
              <a:t>irregular. The figure shows the microscopic appearance representative of the patient's left anterior descending </a:t>
            </a:r>
            <a:r>
              <a:rPr lang="en-US" dirty="0" smtClean="0"/>
              <a:t>artery. Which </a:t>
            </a:r>
            <a:r>
              <a:rPr lang="en-US" dirty="0"/>
              <a:t>of the following laboratory findings is most likely to have a causal relationship to the process illustrated?</a:t>
            </a:r>
          </a:p>
          <a:p>
            <a:r>
              <a:rPr lang="en-US" dirty="0"/>
              <a:t>□ (A) Low </a:t>
            </a:r>
            <a:r>
              <a:rPr lang="en-US" dirty="0" err="1"/>
              <a:t>Lp</a:t>
            </a:r>
            <a:r>
              <a:rPr lang="en-US" dirty="0"/>
              <a:t>(a)</a:t>
            </a:r>
          </a:p>
          <a:p>
            <a:r>
              <a:rPr lang="en-US" dirty="0"/>
              <a:t>□ (B) Positive VDRL</a:t>
            </a:r>
          </a:p>
          <a:p>
            <a:r>
              <a:rPr lang="en-US" dirty="0" smtClean="0"/>
              <a:t>□ </a:t>
            </a:r>
            <a:r>
              <a:rPr lang="en-US" dirty="0"/>
              <a:t>(C) Low HDL cholesterol</a:t>
            </a:r>
          </a:p>
          <a:p>
            <a:r>
              <a:rPr lang="en-US" dirty="0"/>
              <a:t>□ (D) Elevated platelet count</a:t>
            </a:r>
          </a:p>
          <a:p>
            <a:r>
              <a:rPr lang="en-US" dirty="0"/>
              <a:t>□ (E) Low plasma homocysteine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1" y="3863181"/>
            <a:ext cx="3470213" cy="2445544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7611208" y="6396335"/>
            <a:ext cx="15327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Ahmed </a:t>
            </a:r>
            <a:r>
              <a:rPr lang="en-US" sz="1200" dirty="0" err="1" smtClean="0"/>
              <a:t>alhumaidi</a:t>
            </a:r>
            <a:endParaRPr lang="en-US" sz="1200" dirty="0" smtClean="0"/>
          </a:p>
          <a:p>
            <a:r>
              <a:rPr lang="en-US" sz="1200" dirty="0" smtClean="0"/>
              <a:t>Associate professor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348468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(C) </a:t>
            </a:r>
            <a:r>
              <a:rPr lang="en-US" dirty="0"/>
              <a:t>The figure shows an arterial lumen that is markedly narrowed by </a:t>
            </a:r>
            <a:r>
              <a:rPr lang="en-US" dirty="0" err="1"/>
              <a:t>atheromatous</a:t>
            </a:r>
            <a:r>
              <a:rPr lang="en-US" dirty="0"/>
              <a:t> plaque complicated by </a:t>
            </a:r>
            <a:r>
              <a:rPr lang="en-US" dirty="0" smtClean="0"/>
              <a:t>calcification. Hypercholesterolemia </a:t>
            </a:r>
            <a:r>
              <a:rPr lang="en-US" dirty="0"/>
              <a:t>with elevated LDL and decreased HDL levels is a key risk factor for </a:t>
            </a:r>
            <a:r>
              <a:rPr lang="en-US" dirty="0" err="1"/>
              <a:t>atherogenesis</a:t>
            </a:r>
            <a:r>
              <a:rPr lang="en-US" dirty="0"/>
              <a:t>. Levels of </a:t>
            </a:r>
            <a:r>
              <a:rPr lang="en-US" dirty="0" err="1" smtClean="0"/>
              <a:t>Lp</a:t>
            </a:r>
            <a:r>
              <a:rPr lang="en-US" dirty="0" smtClean="0"/>
              <a:t>(a) and </a:t>
            </a:r>
            <a:r>
              <a:rPr lang="en-US" dirty="0"/>
              <a:t>homocysteine, if elevated, increase the risk of atherosclerosis. Syphilis (positive VDRL test result) </a:t>
            </a:r>
            <a:r>
              <a:rPr lang="en-US" dirty="0" smtClean="0"/>
              <a:t>produces endarteritis </a:t>
            </a:r>
            <a:r>
              <a:rPr lang="en-US" dirty="0"/>
              <a:t>obliterans of the aortic vasa </a:t>
            </a:r>
            <a:r>
              <a:rPr lang="en-US" dirty="0" err="1"/>
              <a:t>vasorum</a:t>
            </a:r>
            <a:r>
              <a:rPr lang="en-US" dirty="0"/>
              <a:t>, which weakens the wall and predisposes to aneurysms. </a:t>
            </a:r>
            <a:r>
              <a:rPr lang="en-US" dirty="0" smtClean="0"/>
              <a:t>Although platelets </a:t>
            </a:r>
            <a:r>
              <a:rPr lang="en-US" dirty="0"/>
              <a:t>participate in forming </a:t>
            </a:r>
            <a:r>
              <a:rPr lang="en-US" dirty="0" err="1"/>
              <a:t>atheromatous</a:t>
            </a:r>
            <a:r>
              <a:rPr lang="en-US" dirty="0"/>
              <a:t> plaques, their number is not of major importance. Thrombocytosis can </a:t>
            </a:r>
            <a:r>
              <a:rPr lang="en-US" dirty="0" smtClean="0"/>
              <a:t>result in </a:t>
            </a:r>
            <a:r>
              <a:rPr lang="en-US" dirty="0"/>
              <a:t>thrombosis or hemorrhage.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7611208" y="6396335"/>
            <a:ext cx="15327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Ahmed </a:t>
            </a:r>
            <a:r>
              <a:rPr lang="en-US" sz="1200" dirty="0" err="1" smtClean="0"/>
              <a:t>alhumaidi</a:t>
            </a:r>
            <a:endParaRPr lang="en-US" sz="1200" dirty="0" smtClean="0"/>
          </a:p>
          <a:p>
            <a:r>
              <a:rPr lang="en-US" sz="1200" dirty="0" smtClean="0"/>
              <a:t>Associate professor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187011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714356"/>
            <a:ext cx="7886700" cy="4351338"/>
          </a:xfrm>
        </p:spPr>
        <p:txBody>
          <a:bodyPr>
            <a:noAutofit/>
          </a:bodyPr>
          <a:lstStyle/>
          <a:p>
            <a:r>
              <a:rPr lang="en-US" sz="2000" dirty="0"/>
              <a:t>A 60-year-old man has experienced angina on exertion for the past 6 years. A coronary angiogram performed 2 </a:t>
            </a:r>
            <a:r>
              <a:rPr lang="en-US" sz="2000" dirty="0" smtClean="0"/>
              <a:t>years ago </a:t>
            </a:r>
            <a:r>
              <a:rPr lang="en-US" sz="2000" dirty="0"/>
              <a:t>showed 75% stenosis of the left anterior descending coronary artery and 50% stenosis of the right coronary </a:t>
            </a:r>
            <a:r>
              <a:rPr lang="en-US" sz="2000" dirty="0" smtClean="0"/>
              <a:t>artery. For </a:t>
            </a:r>
            <a:r>
              <a:rPr lang="en-US" sz="2000" dirty="0"/>
              <a:t>the past 3 weeks, the frequency and severity of the </a:t>
            </a:r>
            <a:r>
              <a:rPr lang="en-US" sz="2000" dirty="0" err="1"/>
              <a:t>anginal</a:t>
            </a:r>
            <a:r>
              <a:rPr lang="en-US" sz="2000" dirty="0"/>
              <a:t> attacks have increased, and pain sometimes occurs </a:t>
            </a:r>
            <a:r>
              <a:rPr lang="en-US" sz="2000" dirty="0" smtClean="0"/>
              <a:t>even when </a:t>
            </a:r>
            <a:r>
              <a:rPr lang="en-US" sz="2000" dirty="0"/>
              <a:t>he is lying in bed. </a:t>
            </a:r>
            <a:r>
              <a:rPr lang="en-US" sz="2000" dirty="0" smtClean="0"/>
              <a:t>Which </a:t>
            </a:r>
            <a:r>
              <a:rPr lang="en-US" sz="2000" dirty="0"/>
              <a:t>of </a:t>
            </a:r>
            <a:r>
              <a:rPr lang="en-US" sz="2000" dirty="0" smtClean="0"/>
              <a:t>the following </a:t>
            </a:r>
            <a:r>
              <a:rPr lang="en-US" sz="2000" dirty="0"/>
              <a:t>is most likely to explain these findings?</a:t>
            </a:r>
          </a:p>
          <a:p>
            <a:pPr marL="0" indent="0">
              <a:buNone/>
            </a:pPr>
            <a:r>
              <a:rPr lang="en-US" sz="2000" dirty="0"/>
              <a:t>□ (A) Hypertrophy of ischemic myocardium with increased oxygen demands</a:t>
            </a:r>
          </a:p>
          <a:p>
            <a:pPr marL="0" indent="0">
              <a:buNone/>
            </a:pPr>
            <a:r>
              <a:rPr lang="en-US" sz="2000" dirty="0"/>
              <a:t>□ (B) Increasing stenosis of right coronary artery</a:t>
            </a:r>
          </a:p>
          <a:p>
            <a:pPr marL="0" indent="0">
              <a:buNone/>
            </a:pPr>
            <a:r>
              <a:rPr lang="en-US" sz="2000" dirty="0"/>
              <a:t>□ (C) Fissuring of plaque in left coronary artery with superimposed mural (partial) thrombosis</a:t>
            </a:r>
          </a:p>
          <a:p>
            <a:pPr marL="0" indent="0">
              <a:buNone/>
            </a:pPr>
            <a:r>
              <a:rPr lang="en-US" sz="2000" dirty="0"/>
              <a:t>□ (D) Sudden complete thrombotic occlusion of right and left coronary arteries</a:t>
            </a:r>
          </a:p>
          <a:p>
            <a:pPr marL="0" indent="0">
              <a:buNone/>
            </a:pPr>
            <a:r>
              <a:rPr lang="en-US" sz="2000" dirty="0"/>
              <a:t>□ (E) Reduction in oxygen-carrying capacity owing to pulmonary congestion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7611208" y="6396335"/>
            <a:ext cx="15327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Ahmed </a:t>
            </a:r>
            <a:r>
              <a:rPr lang="en-US" sz="1200" dirty="0" err="1" smtClean="0"/>
              <a:t>alhumaidi</a:t>
            </a:r>
            <a:endParaRPr lang="en-US" sz="1200" dirty="0" smtClean="0"/>
          </a:p>
          <a:p>
            <a:r>
              <a:rPr lang="en-US" sz="1200" dirty="0" smtClean="0"/>
              <a:t>Associate professor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373799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066800" y="1924280"/>
            <a:ext cx="69342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</a:rPr>
              <a:t>Arteriosclerosis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hardening of the arteries") is a generic term for thickening and loss of elasticity of arterial walls.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29159" y="3581400"/>
            <a:ext cx="1762021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</a:rPr>
              <a:t>Atherosclerosis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124200" y="3581400"/>
            <a:ext cx="3980577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i="1" dirty="0" err="1">
                <a:solidFill>
                  <a:srgbClr val="000000"/>
                </a:solidFill>
                <a:latin typeface="arial" panose="020B0604020202020204" pitchFamily="34" charset="0"/>
              </a:rPr>
              <a:t>Mönckeberg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</a:rPr>
              <a:t> medial calcific sclerosis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202443" y="3581400"/>
            <a:ext cx="1941557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</a:rPr>
              <a:t>Arteriolosclerosis</a:t>
            </a:r>
            <a:endParaRPr lang="en-US" dirty="0"/>
          </a:p>
        </p:txBody>
      </p:sp>
      <p:cxnSp>
        <p:nvCxnSpPr>
          <p:cNvPr id="8" name="Straight Arrow Connector 7"/>
          <p:cNvCxnSpPr>
            <a:stCxn id="3" idx="2"/>
            <a:endCxn id="4" idx="0"/>
          </p:cNvCxnSpPr>
          <p:nvPr/>
        </p:nvCxnSpPr>
        <p:spPr>
          <a:xfrm flipH="1">
            <a:off x="1910170" y="2570611"/>
            <a:ext cx="2623730" cy="10107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3" idx="2"/>
            <a:endCxn id="5" idx="0"/>
          </p:cNvCxnSpPr>
          <p:nvPr/>
        </p:nvCxnSpPr>
        <p:spPr>
          <a:xfrm>
            <a:off x="4533900" y="2570611"/>
            <a:ext cx="580589" cy="10107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3" idx="2"/>
            <a:endCxn id="6" idx="0"/>
          </p:cNvCxnSpPr>
          <p:nvPr/>
        </p:nvCxnSpPr>
        <p:spPr>
          <a:xfrm>
            <a:off x="4533900" y="2570611"/>
            <a:ext cx="3639322" cy="10107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202443" y="4043065"/>
            <a:ext cx="1249060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400" i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Hypertention</a:t>
            </a:r>
            <a:r>
              <a:rPr lang="en-US" sz="14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100330" y="3993979"/>
            <a:ext cx="811441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4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Old 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6372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(</a:t>
            </a:r>
            <a:r>
              <a:rPr lang="en-US" sz="2600" b="1" dirty="0"/>
              <a:t>C) </a:t>
            </a:r>
            <a:r>
              <a:rPr lang="en-US" sz="2600" dirty="0"/>
              <a:t>This patient has 75% stenosis of the left anterior descending branch of the coronary artery. This degree </a:t>
            </a:r>
            <a:r>
              <a:rPr lang="en-US" sz="2600" dirty="0" smtClean="0"/>
              <a:t>of</a:t>
            </a:r>
            <a:r>
              <a:rPr lang="ar-SA" sz="2600" dirty="0" smtClean="0"/>
              <a:t> </a:t>
            </a:r>
            <a:r>
              <a:rPr lang="en-US" sz="2600" dirty="0" smtClean="0"/>
              <a:t>stenosis </a:t>
            </a:r>
            <a:r>
              <a:rPr lang="en-US" sz="2600" dirty="0"/>
              <a:t>prevents adequate perfusion of the heart when myocardial demand is increased, which occurs during </a:t>
            </a:r>
            <a:r>
              <a:rPr lang="en-US" sz="2600" dirty="0" smtClean="0"/>
              <a:t>exertion.</a:t>
            </a:r>
            <a:r>
              <a:rPr lang="ar-SA" sz="2600" dirty="0" smtClean="0"/>
              <a:t> </a:t>
            </a:r>
            <a:r>
              <a:rPr lang="en-US" sz="2600" dirty="0" smtClean="0"/>
              <a:t>The </a:t>
            </a:r>
            <a:r>
              <a:rPr lang="en-US" sz="2600" dirty="0"/>
              <a:t>patient had angina on exertion. The patient has recently developed unstable angina, which is manifested </a:t>
            </a:r>
            <a:r>
              <a:rPr lang="en-US" sz="2600" dirty="0" smtClean="0"/>
              <a:t>by</a:t>
            </a:r>
            <a:r>
              <a:rPr lang="ar-SA" sz="2600" dirty="0" smtClean="0"/>
              <a:t> </a:t>
            </a:r>
            <a:r>
              <a:rPr lang="en-US" sz="2600" dirty="0" smtClean="0"/>
              <a:t>increased </a:t>
            </a:r>
            <a:r>
              <a:rPr lang="en-US" sz="2600" dirty="0"/>
              <a:t>frequency and severity of the attacks and angina at rest. In most patients, unstable angina is induced </a:t>
            </a:r>
            <a:r>
              <a:rPr lang="en-US" sz="2600" dirty="0" smtClean="0"/>
              <a:t>by</a:t>
            </a:r>
            <a:r>
              <a:rPr lang="ar-SA" sz="2600" dirty="0" smtClean="0"/>
              <a:t> </a:t>
            </a:r>
            <a:r>
              <a:rPr lang="en-US" sz="2600" dirty="0" smtClean="0"/>
              <a:t>disruption </a:t>
            </a:r>
            <a:r>
              <a:rPr lang="en-US" sz="2600" dirty="0"/>
              <a:t>of an atherosclerotic plaque followed by a mural thrombus and possibly distal embolization, vasospasm, or </a:t>
            </a:r>
            <a:r>
              <a:rPr lang="en-US" sz="2600" dirty="0" smtClean="0"/>
              <a:t>both.</a:t>
            </a:r>
            <a:endParaRPr lang="ar-SA" sz="2600" dirty="0" smtClean="0"/>
          </a:p>
          <a:p>
            <a:r>
              <a:rPr lang="en-US" sz="2600" dirty="0" smtClean="0"/>
              <a:t>Hypertrophy </a:t>
            </a:r>
            <a:r>
              <a:rPr lang="en-US" sz="2600" dirty="0"/>
              <a:t>of the heart is unlikely in this case because there is neither hypertension nor a </a:t>
            </a:r>
            <a:r>
              <a:rPr lang="en-US" sz="2600" dirty="0" err="1"/>
              <a:t>valvular</a:t>
            </a:r>
            <a:r>
              <a:rPr lang="en-US" sz="2600" dirty="0"/>
              <a:t> lesion. </a:t>
            </a:r>
            <a:endParaRPr lang="en-US" sz="2600" dirty="0" smtClean="0"/>
          </a:p>
          <a:p>
            <a:r>
              <a:rPr lang="en-US" sz="2600" dirty="0" smtClean="0"/>
              <a:t>The remaining</a:t>
            </a:r>
            <a:r>
              <a:rPr lang="ar-SA" sz="2600" dirty="0" smtClean="0"/>
              <a:t> </a:t>
            </a:r>
            <a:r>
              <a:rPr lang="en-US" sz="2600" dirty="0" smtClean="0"/>
              <a:t>choices </a:t>
            </a:r>
            <a:r>
              <a:rPr lang="en-US" sz="2600" dirty="0"/>
              <a:t>theoretically can give rise to a similar picture, but plaque disruption with mural thrombosis is the most </a:t>
            </a:r>
            <a:r>
              <a:rPr lang="en-US" sz="2600" dirty="0" smtClean="0"/>
              <a:t>common</a:t>
            </a:r>
            <a:r>
              <a:rPr lang="ar-SA" sz="2600" dirty="0" smtClean="0"/>
              <a:t> </a:t>
            </a:r>
            <a:r>
              <a:rPr lang="en-US" sz="2600" dirty="0" smtClean="0"/>
              <a:t>anatomic </a:t>
            </a:r>
            <a:r>
              <a:rPr lang="en-US" sz="2600" dirty="0"/>
              <a:t>finding when the patient develops unstable angina. </a:t>
            </a:r>
            <a:endParaRPr lang="en-US" sz="2600" dirty="0" smtClean="0"/>
          </a:p>
          <a:p>
            <a:r>
              <a:rPr lang="en-US" sz="2600" dirty="0" smtClean="0"/>
              <a:t>It </a:t>
            </a:r>
            <a:r>
              <a:rPr lang="en-US" sz="2600" dirty="0"/>
              <a:t>is important to recognize this because unstable angina is </a:t>
            </a:r>
            <a:r>
              <a:rPr lang="en-US" sz="2600" dirty="0" smtClean="0"/>
              <a:t>a</a:t>
            </a:r>
            <a:r>
              <a:rPr lang="ar-SA" sz="2600" dirty="0" smtClean="0"/>
              <a:t> </a:t>
            </a:r>
            <a:r>
              <a:rPr lang="en-US" sz="2600" dirty="0" smtClean="0"/>
              <a:t>harbinger </a:t>
            </a:r>
            <a:r>
              <a:rPr lang="en-US" sz="2600" dirty="0"/>
              <a:t>of myocardial infarction.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7611208" y="6396335"/>
            <a:ext cx="15327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Ahmed </a:t>
            </a:r>
            <a:r>
              <a:rPr lang="en-US" sz="1200" dirty="0" err="1" smtClean="0"/>
              <a:t>alhumaidi</a:t>
            </a:r>
            <a:endParaRPr lang="en-US" sz="1200" dirty="0" smtClean="0"/>
          </a:p>
          <a:p>
            <a:r>
              <a:rPr lang="en-US" sz="1200" dirty="0" smtClean="0"/>
              <a:t>Associate professor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314938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37449"/>
            <a:ext cx="4619625" cy="128089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latin typeface="Lucida Sans Unicode" pitchFamily="34" charset="0"/>
                <a:cs typeface="Lucida Sans Unicode" pitchFamily="34" charset="0"/>
              </a:rPr>
              <a:t>Atherosclerosis (AS)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7048"/>
            <a:ext cx="8791575" cy="4572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000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Atherosclerosis is characterized by intimal lesions called </a:t>
            </a:r>
            <a:r>
              <a:rPr lang="en-US" sz="2000" b="1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atheroma</a:t>
            </a:r>
            <a:r>
              <a:rPr lang="en-US" sz="2000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, which protrude into and </a:t>
            </a:r>
            <a:r>
              <a:rPr lang="en-US" sz="2000" i="1" u="sng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obstruct</a:t>
            </a:r>
            <a:r>
              <a:rPr lang="en-US" sz="2000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 vascular lumens and </a:t>
            </a:r>
            <a:r>
              <a:rPr lang="en-US" sz="2000" i="1" u="sng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weaken</a:t>
            </a:r>
            <a:r>
              <a:rPr lang="en-US" sz="2000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 the underlying media. </a:t>
            </a:r>
          </a:p>
        </p:txBody>
      </p:sp>
      <p:pic>
        <p:nvPicPr>
          <p:cNvPr id="66562" name="Picture 2" descr="http://patienteducationcenter.org/wp-content/uploads/2012/05/205203-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134873"/>
            <a:ext cx="3152775" cy="3743325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1661992" y="280872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Lucida Sans Unicode" pitchFamily="34" charset="0"/>
                <a:cs typeface="Lucida Sans Unicode" pitchFamily="34" charset="0"/>
              </a:rPr>
              <a:t>Intimal </a:t>
            </a:r>
            <a:r>
              <a:rPr lang="en-US" dirty="0">
                <a:latin typeface="Lucida Sans Unicode" pitchFamily="34" charset="0"/>
                <a:cs typeface="Lucida Sans Unicode" pitchFamily="34" charset="0"/>
              </a:rPr>
              <a:t>thickening </a:t>
            </a:r>
            <a:r>
              <a:rPr lang="en-US" dirty="0" smtClean="0">
                <a:latin typeface="Lucida Sans Unicode" pitchFamily="34" charset="0"/>
                <a:cs typeface="Lucida Sans Unicode" pitchFamily="34" charset="0"/>
              </a:rPr>
              <a:t>+ lipid </a:t>
            </a:r>
            <a:r>
              <a:rPr lang="en-US" dirty="0">
                <a:latin typeface="Lucida Sans Unicode" pitchFamily="34" charset="0"/>
                <a:cs typeface="Lucida Sans Unicode" pitchFamily="34" charset="0"/>
              </a:rPr>
              <a:t>accumulation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2400" y="2779606"/>
            <a:ext cx="1540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Lucida Sans Unicode" pitchFamily="34" charset="0"/>
                <a:cs typeface="Lucida Sans Unicode" pitchFamily="34" charset="0"/>
              </a:rPr>
              <a:t>Atheroma= </a:t>
            </a:r>
            <a:endParaRPr lang="en-US" dirty="0"/>
          </a:p>
        </p:txBody>
      </p:sp>
      <p:pic>
        <p:nvPicPr>
          <p:cNvPr id="8" name="Picture 2" descr="http://www.med.uottawa.ca/patho/eng/Public/cardio/complicatedather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4714256"/>
            <a:ext cx="2590800" cy="154924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Lucida Sans Unicode" pitchFamily="34" charset="0"/>
                <a:cs typeface="Lucida Sans Unicode" pitchFamily="34" charset="0"/>
              </a:rPr>
              <a:t>Atheroma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2008880"/>
            <a:ext cx="8763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Lucida Sans Unicode" pitchFamily="34" charset="0"/>
                <a:cs typeface="Lucida Sans Unicode" pitchFamily="34" charset="0"/>
              </a:rPr>
              <a:t>Atherosclerotic plaques have three principal components: 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b="1" dirty="0">
                <a:latin typeface="Lucida Sans Unicode" pitchFamily="34" charset="0"/>
                <a:cs typeface="Lucida Sans Unicode" pitchFamily="34" charset="0"/>
              </a:rPr>
              <a:t>Cells</a:t>
            </a:r>
            <a:r>
              <a:rPr lang="en-US" dirty="0">
                <a:latin typeface="Lucida Sans Unicode" pitchFamily="34" charset="0"/>
                <a:cs typeface="Lucida Sans Unicode" pitchFamily="34" charset="0"/>
              </a:rPr>
              <a:t>: SMCs, </a:t>
            </a:r>
            <a:r>
              <a:rPr lang="en-US" dirty="0" smtClean="0">
                <a:latin typeface="Lucida Sans Unicode" pitchFamily="34" charset="0"/>
                <a:cs typeface="Lucida Sans Unicode" pitchFamily="34" charset="0"/>
              </a:rPr>
              <a:t>foam macrophages</a:t>
            </a:r>
            <a:r>
              <a:rPr lang="en-US" dirty="0">
                <a:latin typeface="Lucida Sans Unicode" pitchFamily="34" charset="0"/>
                <a:cs typeface="Lucida Sans Unicode" pitchFamily="34" charset="0"/>
              </a:rPr>
              <a:t>, </a:t>
            </a:r>
            <a:r>
              <a:rPr lang="en-US" dirty="0" smtClean="0">
                <a:latin typeface="Lucida Sans Unicode" pitchFamily="34" charset="0"/>
                <a:cs typeface="Lucida Sans Unicode" pitchFamily="34" charset="0"/>
              </a:rPr>
              <a:t>lymphocytes</a:t>
            </a:r>
            <a:endParaRPr lang="en-US" dirty="0">
              <a:latin typeface="Lucida Sans Unicode" pitchFamily="34" charset="0"/>
              <a:cs typeface="Lucida Sans Unicode" pitchFamily="34" charset="0"/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b="1" dirty="0">
                <a:latin typeface="Lucida Sans Unicode" pitchFamily="34" charset="0"/>
                <a:cs typeface="Lucida Sans Unicode" pitchFamily="34" charset="0"/>
              </a:rPr>
              <a:t>Extracellular matrix</a:t>
            </a:r>
            <a:r>
              <a:rPr lang="en-US" dirty="0">
                <a:latin typeface="Lucida Sans Unicode" pitchFamily="34" charset="0"/>
                <a:cs typeface="Lucida Sans Unicode" pitchFamily="34" charset="0"/>
              </a:rPr>
              <a:t>: </a:t>
            </a:r>
            <a:r>
              <a:rPr lang="en-US" dirty="0" smtClean="0">
                <a:latin typeface="Lucida Sans Unicode" pitchFamily="34" charset="0"/>
                <a:cs typeface="Lucida Sans Unicode" pitchFamily="34" charset="0"/>
              </a:rPr>
              <a:t>collagen</a:t>
            </a:r>
            <a:r>
              <a:rPr lang="en-US" dirty="0">
                <a:latin typeface="Lucida Sans Unicode" pitchFamily="34" charset="0"/>
                <a:cs typeface="Lucida Sans Unicode" pitchFamily="34" charset="0"/>
              </a:rPr>
              <a:t>, elastic </a:t>
            </a:r>
            <a:r>
              <a:rPr lang="en-US" dirty="0" smtClean="0">
                <a:latin typeface="Lucida Sans Unicode" pitchFamily="34" charset="0"/>
                <a:cs typeface="Lucida Sans Unicode" pitchFamily="34" charset="0"/>
              </a:rPr>
              <a:t>fibers</a:t>
            </a:r>
            <a:endParaRPr lang="en-US" dirty="0">
              <a:latin typeface="Lucida Sans Unicode" pitchFamily="34" charset="0"/>
              <a:cs typeface="Lucida Sans Unicode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latin typeface="Lucida Sans Unicode" pitchFamily="34" charset="0"/>
                <a:cs typeface="Lucida Sans Unicode" pitchFamily="34" charset="0"/>
              </a:rPr>
              <a:t>Lipid</a:t>
            </a:r>
            <a:r>
              <a:rPr lang="en-US" dirty="0">
                <a:latin typeface="Lucida Sans Unicode" pitchFamily="34" charset="0"/>
                <a:cs typeface="Lucida Sans Unicode" pitchFamily="34" charset="0"/>
              </a:rPr>
              <a:t>: Typical </a:t>
            </a:r>
            <a:r>
              <a:rPr lang="en-US" dirty="0" err="1">
                <a:latin typeface="Lucida Sans Unicode" pitchFamily="34" charset="0"/>
                <a:cs typeface="Lucida Sans Unicode" pitchFamily="34" charset="0"/>
              </a:rPr>
              <a:t>atheromas</a:t>
            </a:r>
            <a:r>
              <a:rPr lang="en-US" dirty="0">
                <a:latin typeface="Lucida Sans Unicode" pitchFamily="34" charset="0"/>
                <a:cs typeface="Lucida Sans Unicode" pitchFamily="34" charset="0"/>
              </a:rPr>
              <a:t> contain relatively abundant lipid both intracellular and extracellular lipid . </a:t>
            </a:r>
          </a:p>
        </p:txBody>
      </p:sp>
      <p:pic>
        <p:nvPicPr>
          <p:cNvPr id="5" name="Picture 2" descr="http://www.robbinspathology.com/common/showimage.cfm?type=f&amp;ThisFigFile=S01871-011-f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887" y="3669463"/>
            <a:ext cx="90805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2481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" y="186014"/>
            <a:ext cx="8077200" cy="3815280"/>
          </a:xfrm>
          <a:prstGeom prst="rect">
            <a:avLst/>
          </a:prstGeom>
        </p:spPr>
      </p:pic>
      <p:pic>
        <p:nvPicPr>
          <p:cNvPr id="5" name="Picture 4" descr="73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676" y="4173871"/>
            <a:ext cx="1552711" cy="2340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F0120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4155510"/>
            <a:ext cx="3092052" cy="2325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 flipH="1">
            <a:off x="1143000" y="1521532"/>
            <a:ext cx="762000" cy="3822724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971800" y="1825625"/>
            <a:ext cx="2286000" cy="350027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629400" y="2438400"/>
            <a:ext cx="1371600" cy="2120351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-8482" y="6496607"/>
            <a:ext cx="14350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>
                <a:latin typeface="Lucida Sans Unicode" panose="020B0602030504020204" pitchFamily="34" charset="0"/>
                <a:cs typeface="Lucida Sans Unicode" pitchFamily="34" charset="0"/>
              </a:rPr>
              <a:t>Fatty </a:t>
            </a:r>
            <a:r>
              <a:rPr lang="en-US" sz="1400" i="1" dirty="0" smtClean="0">
                <a:latin typeface="Lucida Sans Unicode" panose="020B0602030504020204" pitchFamily="34" charset="0"/>
                <a:cs typeface="Lucida Sans Unicode" pitchFamily="34" charset="0"/>
              </a:rPr>
              <a:t>streaks=</a:t>
            </a:r>
            <a:endParaRPr lang="en-US" sz="1400" dirty="0"/>
          </a:p>
        </p:txBody>
      </p:sp>
      <p:sp>
        <p:nvSpPr>
          <p:cNvPr id="14" name="Rectangle 13"/>
          <p:cNvSpPr/>
          <p:nvPr/>
        </p:nvSpPr>
        <p:spPr>
          <a:xfrm>
            <a:off x="1283951" y="6496607"/>
            <a:ext cx="22212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Calibri" pitchFamily="34" charset="0"/>
              </a:rPr>
              <a:t>macrophage-derived foam cells </a:t>
            </a:r>
            <a:endParaRPr lang="en-US" sz="1200" dirty="0"/>
          </a:p>
        </p:txBody>
      </p:sp>
      <p:sp>
        <p:nvSpPr>
          <p:cNvPr id="16" name="Rectangle 15"/>
          <p:cNvSpPr/>
          <p:nvPr/>
        </p:nvSpPr>
        <p:spPr>
          <a:xfrm>
            <a:off x="5819787" y="6465829"/>
            <a:ext cx="16192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Calibri" pitchFamily="34" charset="0"/>
              </a:rPr>
              <a:t>complicated lesions</a:t>
            </a:r>
            <a:endParaRPr lang="en-US" sz="1400" dirty="0"/>
          </a:p>
        </p:txBody>
      </p:sp>
      <p:sp>
        <p:nvSpPr>
          <p:cNvPr id="17" name="Rectangle 16"/>
          <p:cNvSpPr/>
          <p:nvPr/>
        </p:nvSpPr>
        <p:spPr>
          <a:xfrm>
            <a:off x="3954974" y="6448608"/>
            <a:ext cx="13070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Calibri" pitchFamily="34" charset="0"/>
              </a:rPr>
              <a:t>fibrous plaques</a:t>
            </a:r>
            <a:endParaRPr lang="en-US" sz="1400" dirty="0"/>
          </a:p>
        </p:txBody>
      </p:sp>
      <p:sp>
        <p:nvSpPr>
          <p:cNvPr id="18" name="Rectangle 17"/>
          <p:cNvSpPr/>
          <p:nvPr/>
        </p:nvSpPr>
        <p:spPr>
          <a:xfrm>
            <a:off x="7315200" y="4271179"/>
            <a:ext cx="1321196" cy="261610"/>
          </a:xfrm>
          <a:prstGeom prst="rect">
            <a:avLst/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49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100" b="1" dirty="0" smtClean="0">
                <a:latin typeface="Lucida Sans Unicode" pitchFamily="34" charset="0"/>
                <a:cs typeface="Lucida Sans Unicode" pitchFamily="34" charset="0"/>
              </a:rPr>
              <a:t>COMPLICATIONS</a:t>
            </a:r>
            <a:endParaRPr lang="en-US" sz="1100" dirty="0"/>
          </a:p>
        </p:txBody>
      </p:sp>
      <p:sp>
        <p:nvSpPr>
          <p:cNvPr id="19" name="Rectangle 18"/>
          <p:cNvSpPr/>
          <p:nvPr/>
        </p:nvSpPr>
        <p:spPr>
          <a:xfrm>
            <a:off x="7162800" y="4597746"/>
            <a:ext cx="1981200" cy="7571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28600" indent="-2286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sz="1200" dirty="0">
                <a:latin typeface="Lucida Sans Unicode" pitchFamily="34" charset="0"/>
                <a:cs typeface="Lucida Sans Unicode" pitchFamily="34" charset="0"/>
              </a:rPr>
              <a:t>Rupture, </a:t>
            </a:r>
            <a:r>
              <a:rPr lang="en-US" sz="1200" dirty="0" smtClean="0">
                <a:latin typeface="Lucida Sans Unicode" pitchFamily="34" charset="0"/>
                <a:cs typeface="Lucida Sans Unicode" pitchFamily="34" charset="0"/>
              </a:rPr>
              <a:t>ulceration</a:t>
            </a:r>
            <a:endParaRPr lang="en-US" sz="1200" dirty="0">
              <a:latin typeface="Lucida Sans Unicode" pitchFamily="34" charset="0"/>
              <a:cs typeface="Lucida Sans Unicode" pitchFamily="34" charset="0"/>
            </a:endParaRPr>
          </a:p>
          <a:p>
            <a:pPr marL="228600" indent="-2286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sz="1200" dirty="0">
                <a:latin typeface="Lucida Sans Unicode" pitchFamily="34" charset="0"/>
                <a:cs typeface="Lucida Sans Unicode" pitchFamily="34" charset="0"/>
              </a:rPr>
              <a:t>Hemorrhage</a:t>
            </a:r>
          </a:p>
          <a:p>
            <a:pPr marL="228600" indent="-228600">
              <a:lnSpc>
                <a:spcPct val="90000"/>
              </a:lnSpc>
              <a:buFont typeface="+mj-lt"/>
              <a:buAutoNum type="arabicPeriod"/>
            </a:pPr>
            <a:r>
              <a:rPr lang="en-US" sz="1200" dirty="0">
                <a:latin typeface="Lucida Sans Unicode" pitchFamily="34" charset="0"/>
                <a:cs typeface="Lucida Sans Unicode" pitchFamily="34" charset="0"/>
              </a:rPr>
              <a:t>thrombosis, </a:t>
            </a:r>
          </a:p>
          <a:p>
            <a:pPr marL="228600" indent="-228600">
              <a:lnSpc>
                <a:spcPct val="90000"/>
              </a:lnSpc>
              <a:buFont typeface="+mj-lt"/>
              <a:buAutoNum type="arabicPeriod"/>
            </a:pPr>
            <a:r>
              <a:rPr lang="en-US" sz="1200" dirty="0">
                <a:latin typeface="Lucida Sans Unicode" pitchFamily="34" charset="0"/>
                <a:cs typeface="Lucida Sans Unicode" pitchFamily="34" charset="0"/>
              </a:rPr>
              <a:t>Aneurysmal dilation. </a:t>
            </a:r>
          </a:p>
        </p:txBody>
      </p:sp>
    </p:spTree>
    <p:extLst>
      <p:ext uri="{BB962C8B-B14F-4D97-AF65-F5344CB8AC3E}">
        <p14:creationId xmlns:p14="http://schemas.microsoft.com/office/powerpoint/2010/main" xmlns="" val="58570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f0120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0"/>
            <a:ext cx="804388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0" y="6580188"/>
            <a:ext cx="13811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latin typeface="Calibri" pitchFamily="34" charset="0"/>
              </a:rPr>
              <a:t>Slide 12.5</a:t>
            </a:r>
            <a:endParaRPr lang="en-US" sz="1200">
              <a:latin typeface="Times New Roman" pitchFamily="18" charset="0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2784475" y="6381750"/>
            <a:ext cx="3879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Natural history of atherosclerosis</a:t>
            </a:r>
          </a:p>
        </p:txBody>
      </p:sp>
    </p:spTree>
    <p:extLst>
      <p:ext uri="{BB962C8B-B14F-4D97-AF65-F5344CB8AC3E}">
        <p14:creationId xmlns:p14="http://schemas.microsoft.com/office/powerpoint/2010/main" xmlns="" val="21675563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05393050"/>
              </p:ext>
            </p:extLst>
          </p:nvPr>
        </p:nvGraphicFramePr>
        <p:xfrm>
          <a:off x="228600" y="1905000"/>
          <a:ext cx="5029200" cy="281490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86000"/>
                <a:gridCol w="2743200"/>
              </a:tblGrid>
              <a:tr h="326778">
                <a:tc gridSpan="2">
                  <a:txBody>
                    <a:bodyPr/>
                    <a:lstStyle/>
                    <a:p>
                      <a:pPr algn="just"/>
                      <a:r>
                        <a:rPr lang="en-US" sz="1400" dirty="0" smtClean="0"/>
                        <a:t>                                </a:t>
                      </a:r>
                    </a:p>
                    <a:p>
                      <a:pPr algn="just"/>
                      <a:r>
                        <a:rPr lang="en-US" sz="1400" dirty="0" smtClean="0"/>
                        <a:t>                            MAJOR</a:t>
                      </a:r>
                      <a:r>
                        <a:rPr lang="en-US" sz="1400" baseline="0" dirty="0" smtClean="0"/>
                        <a:t> RISK FACTORS</a:t>
                      </a:r>
                    </a:p>
                    <a:p>
                      <a:pPr algn="just"/>
                      <a:endParaRPr lang="en-US" sz="1400" dirty="0"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</a:tr>
              <a:tr h="32677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NON-MODIFIABLE</a:t>
                      </a:r>
                    </a:p>
                    <a:p>
                      <a:endParaRPr lang="en-US" sz="1400" b="1" dirty="0"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POTENTIALLY MODIFIABLE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</a:tr>
              <a:tr h="29876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Increasing age</a:t>
                      </a:r>
                      <a:endParaRPr lang="en-US" sz="14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Hyperlipidemia</a:t>
                      </a:r>
                      <a:endParaRPr lang="en-US" sz="14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</a:tr>
              <a:tr h="32677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Male</a:t>
                      </a:r>
                      <a:r>
                        <a:rPr lang="en-US" sz="1400" baseline="0" dirty="0" smtClean="0"/>
                        <a:t> g</a:t>
                      </a:r>
                      <a:r>
                        <a:rPr lang="en-US" sz="1400" dirty="0" smtClean="0"/>
                        <a:t>ender</a:t>
                      </a:r>
                      <a:endParaRPr lang="en-US" sz="14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Hypertension</a:t>
                      </a:r>
                      <a:endParaRPr lang="en-US" sz="14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</a:tr>
              <a:tr h="46682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Family history</a:t>
                      </a:r>
                      <a:endParaRPr lang="en-US" sz="14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Cigarette smoking</a:t>
                      </a:r>
                      <a:endParaRPr lang="en-US" sz="1400" dirty="0" smtClean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</a:tr>
              <a:tr h="46682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Genetic abnormalities</a:t>
                      </a:r>
                      <a:endParaRPr lang="en-US" sz="14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Diabetes</a:t>
                      </a:r>
                      <a:endParaRPr lang="en-US" sz="14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95400" y="0"/>
            <a:ext cx="65892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Risk Factors for Atherosclerosis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39881426"/>
              </p:ext>
            </p:extLst>
          </p:nvPr>
        </p:nvGraphicFramePr>
        <p:xfrm>
          <a:off x="5486400" y="914400"/>
          <a:ext cx="3479074" cy="522635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479074"/>
              </a:tblGrid>
              <a:tr h="653556">
                <a:tc>
                  <a:txBody>
                    <a:bodyPr/>
                    <a:lstStyle/>
                    <a:p>
                      <a:pPr algn="just"/>
                      <a:r>
                        <a:rPr lang="en-US" sz="1400" baseline="0" dirty="0" smtClean="0"/>
                        <a:t>       </a:t>
                      </a:r>
                      <a:r>
                        <a:rPr lang="en-US" sz="1400" dirty="0" smtClean="0"/>
                        <a:t>MINOR/UNCERTAIN/NONQUANTITATED</a:t>
                      </a:r>
                      <a:r>
                        <a:rPr lang="en-US" sz="1400" baseline="0" dirty="0" smtClean="0"/>
                        <a:t>              </a:t>
                      </a:r>
                      <a:r>
                        <a:rPr lang="en-US" sz="1400" dirty="0" smtClean="0"/>
                        <a:t>RISK</a:t>
                      </a:r>
                      <a:r>
                        <a:rPr lang="en-US" sz="1400" baseline="0" dirty="0" smtClean="0"/>
                        <a:t> FACTORS</a:t>
                      </a:r>
                      <a:endParaRPr lang="en-US" sz="1400" dirty="0"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</a:tr>
              <a:tr h="298768">
                <a:tc>
                  <a:txBody>
                    <a:bodyPr/>
                    <a:lstStyle/>
                    <a:p>
                      <a:pPr eaLnBrk="1" hangingPunct="1">
                        <a:lnSpc>
                          <a:spcPct val="80000"/>
                        </a:lnSpc>
                      </a:pPr>
                      <a:r>
                        <a:rPr lang="en-US" sz="1400" dirty="0" smtClean="0"/>
                        <a:t>Obesity</a:t>
                      </a:r>
                    </a:p>
                    <a:p>
                      <a:endParaRPr lang="en-US" sz="14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</a:tr>
              <a:tr h="32677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Physical inactivity</a:t>
                      </a:r>
                    </a:p>
                    <a:p>
                      <a:endParaRPr lang="en-US" sz="14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</a:tr>
              <a:tr h="46682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Stress ("type A" personality)</a:t>
                      </a:r>
                    </a:p>
                    <a:p>
                      <a:endParaRPr lang="en-US" sz="14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</a:tr>
              <a:tr h="46682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Postmenopausal estrogen deficiency</a:t>
                      </a:r>
                      <a:endParaRPr lang="en-US" sz="14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</a:tr>
              <a:tr h="60687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High carbohydrate intake</a:t>
                      </a:r>
                    </a:p>
                    <a:p>
                      <a:endParaRPr lang="en-US" sz="14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</a:tr>
              <a:tr h="18673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Alcohol</a:t>
                      </a:r>
                      <a:endParaRPr lang="en-US" sz="1400" dirty="0" smtClean="0"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/>
                </a:tc>
              </a:tr>
              <a:tr h="32677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Lipoprotein </a:t>
                      </a:r>
                      <a:r>
                        <a:rPr lang="en-US" sz="1400" dirty="0" err="1" smtClean="0"/>
                        <a:t>Lp</a:t>
                      </a:r>
                      <a:r>
                        <a:rPr lang="en-US" sz="1400" dirty="0" smtClean="0"/>
                        <a:t>(a)</a:t>
                      </a:r>
                    </a:p>
                    <a:p>
                      <a:endParaRPr lang="en-US" sz="14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</a:tr>
              <a:tr h="634882">
                <a:tc>
                  <a:txBody>
                    <a:bodyPr/>
                    <a:lstStyle/>
                    <a:p>
                      <a:pPr eaLnBrk="1" hangingPunct="1">
                        <a:lnSpc>
                          <a:spcPct val="80000"/>
                        </a:lnSpc>
                      </a:pPr>
                      <a:r>
                        <a:rPr lang="en-US" sz="1400" dirty="0" smtClean="0"/>
                        <a:t> </a:t>
                      </a:r>
                    </a:p>
                    <a:p>
                      <a:pPr eaLnBrk="1" hangingPunct="1">
                        <a:lnSpc>
                          <a:spcPct val="80000"/>
                        </a:lnSpc>
                      </a:pPr>
                      <a:r>
                        <a:rPr lang="en-US" sz="1400" dirty="0" smtClean="0"/>
                        <a:t>Hardened (trans)unsaturated fat intake</a:t>
                      </a:r>
                    </a:p>
                    <a:p>
                      <a:endParaRPr lang="en-US" sz="14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</a:tr>
              <a:tr h="46682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Chlamydia </a:t>
                      </a:r>
                      <a:r>
                        <a:rPr lang="en-US" sz="1400" dirty="0" err="1" smtClean="0"/>
                        <a:t>pneumoniae</a:t>
                      </a:r>
                      <a:endParaRPr lang="en-US" sz="1400" dirty="0" smtClean="0"/>
                    </a:p>
                    <a:p>
                      <a:endParaRPr lang="en-US" sz="14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مستطيل 4"/>
          <p:cNvSpPr/>
          <p:nvPr/>
        </p:nvSpPr>
        <p:spPr>
          <a:xfrm>
            <a:off x="4572000" y="6215082"/>
            <a:ext cx="45720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>
              <a:buAutoNum type="romanLcParenBoth"/>
            </a:pPr>
            <a:r>
              <a:rPr lang="en-US" sz="1200" dirty="0" smtClean="0"/>
              <a:t>anti-C. </a:t>
            </a:r>
            <a:r>
              <a:rPr lang="en-US" sz="1200" dirty="0" err="1" smtClean="0"/>
              <a:t>pneumoniae</a:t>
            </a:r>
            <a:r>
              <a:rPr lang="en-US" sz="1200" dirty="0" smtClean="0"/>
              <a:t> antibodies </a:t>
            </a:r>
          </a:p>
          <a:p>
            <a:pPr marL="342900" indent="-342900">
              <a:buAutoNum type="romanLcParenBoth"/>
            </a:pPr>
            <a:r>
              <a:rPr lang="en-US" sz="1200" dirty="0" smtClean="0"/>
              <a:t>detection of the organism within atherosclerotic lesions,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202856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2150</TotalTime>
  <Words>2490</Words>
  <Application>Microsoft Office PowerPoint</Application>
  <PresentationFormat>عرض على الشاشة (3:4)‏</PresentationFormat>
  <Paragraphs>361</Paragraphs>
  <Slides>40</Slides>
  <Notes>20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40</vt:i4>
      </vt:variant>
    </vt:vector>
  </HeadingPairs>
  <TitlesOfParts>
    <vt:vector size="41" baseType="lpstr">
      <vt:lpstr>Office Theme</vt:lpstr>
      <vt:lpstr>Pathology of cardiovascular system 6 lectures</vt:lpstr>
      <vt:lpstr>Atherosclerosis and ischemic heart disease Ahmed Alhumidi.  Pathology.  KSU. Riyadh.  2015</vt:lpstr>
      <vt:lpstr>Objectives: </vt:lpstr>
      <vt:lpstr>الشريحة 4</vt:lpstr>
      <vt:lpstr>Atherosclerosis (AS)</vt:lpstr>
      <vt:lpstr>Atheroma</vt:lpstr>
      <vt:lpstr>الشريحة 7</vt:lpstr>
      <vt:lpstr>الشريحة 8</vt:lpstr>
      <vt:lpstr>Risk Factors for Atherosclerosis</vt:lpstr>
      <vt:lpstr>Importance of types of lipoproteins in hypelipidemia</vt:lpstr>
      <vt:lpstr>الشريحة 11</vt:lpstr>
      <vt:lpstr>SUMMARY</vt:lpstr>
      <vt:lpstr>Ischemic Heart Disease</vt:lpstr>
      <vt:lpstr>الشريحة 14</vt:lpstr>
      <vt:lpstr>Pathogenesis </vt:lpstr>
      <vt:lpstr>الشريحة 16</vt:lpstr>
      <vt:lpstr>  Angina pectoris</vt:lpstr>
      <vt:lpstr>Myocardial Infarction</vt:lpstr>
      <vt:lpstr>الشريحة 19</vt:lpstr>
      <vt:lpstr>Pathogenesis of MI</vt:lpstr>
      <vt:lpstr>الشريحة 21</vt:lpstr>
      <vt:lpstr>الشريحة 22</vt:lpstr>
      <vt:lpstr>الشريحة 23</vt:lpstr>
      <vt:lpstr>Myocardial Infarction: Clinical Features</vt:lpstr>
      <vt:lpstr>Ischemic Heart Disease  Laboratory evaluation</vt:lpstr>
      <vt:lpstr>Myocardial Infarction: Outcomes or complications </vt:lpstr>
      <vt:lpstr>Complications of MI</vt:lpstr>
      <vt:lpstr>Myocardial Infarction (MI), summary</vt:lpstr>
      <vt:lpstr>Myocardial Infarction (MI), summary</vt:lpstr>
      <vt:lpstr>Chronic ischemic heart disease</vt:lpstr>
      <vt:lpstr>Ischemic Heart Disease  Sudden cardiac death</vt:lpstr>
      <vt:lpstr>الشريحة 32</vt:lpstr>
      <vt:lpstr>الشريحة 33</vt:lpstr>
      <vt:lpstr>الشريحة 34</vt:lpstr>
      <vt:lpstr>الشريحة 35</vt:lpstr>
      <vt:lpstr>الشريحة 36</vt:lpstr>
      <vt:lpstr>الشريحة 37</vt:lpstr>
      <vt:lpstr>الشريحة 38</vt:lpstr>
      <vt:lpstr>الشريحة 39</vt:lpstr>
      <vt:lpstr>الشريحة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Cardiovascular  System</dc:title>
  <dc:creator>Dr.Sufia</dc:creator>
  <cp:lastModifiedBy>ACER</cp:lastModifiedBy>
  <cp:revision>169</cp:revision>
  <dcterms:created xsi:type="dcterms:W3CDTF">2009-02-14T10:07:38Z</dcterms:created>
  <dcterms:modified xsi:type="dcterms:W3CDTF">2016-02-28T20:02:23Z</dcterms:modified>
</cp:coreProperties>
</file>