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4" r:id="rId3"/>
    <p:sldId id="285" r:id="rId4"/>
    <p:sldId id="257" r:id="rId5"/>
    <p:sldId id="286" r:id="rId6"/>
    <p:sldId id="258" r:id="rId7"/>
    <p:sldId id="259" r:id="rId8"/>
    <p:sldId id="260" r:id="rId9"/>
    <p:sldId id="261" r:id="rId10"/>
    <p:sldId id="276" r:id="rId11"/>
    <p:sldId id="272" r:id="rId12"/>
    <p:sldId id="273" r:id="rId13"/>
    <p:sldId id="262" r:id="rId14"/>
    <p:sldId id="264" r:id="rId15"/>
    <p:sldId id="284" r:id="rId16"/>
    <p:sldId id="268" r:id="rId17"/>
    <p:sldId id="267" r:id="rId18"/>
    <p:sldId id="266" r:id="rId19"/>
    <p:sldId id="265" r:id="rId20"/>
    <p:sldId id="269" r:id="rId21"/>
    <p:sldId id="270" r:id="rId22"/>
    <p:sldId id="271" r:id="rId23"/>
    <p:sldId id="28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A49A-B78A-4F0F-88E4-3388CF12FDEB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5557-E454-4D31-B094-86E1F76A2A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0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A6BDC-1ECF-453F-812E-F7DF4088F913}" type="datetimeFigureOut">
              <a:rPr lang="en-US" smtClean="0"/>
              <a:pPr/>
              <a:t>4/11/2017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google.com.eg/url?sa=i&amp;rct=j&amp;q=&amp;esrc=s&amp;source=images&amp;cd=&amp;cad=rja&amp;uact=8&amp;ved=0ahUKEwj76-bekZnTAhUJXBoKHVltDXkQjRwIBw&amp;url=http://medical-dictionary.thefreedictionary.com/sublingual&amp;psig=AFQjCNGtBuzFE8BqRySf9p5CqsgqbtQ3CQ&amp;ust=149188760301904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www.google.com.eg/url?sa=i&amp;rct=j&amp;q=postural+hypotension&amp;source=images&amp;cd=&amp;cad=rja&amp;uact=8&amp;ved=0CAcQjRw&amp;url=http://viewcourt.vcn.bc.ca/postural_hypotension&amp;ei=vAPzVMqvGIS5UaKugsgE&amp;bvm=bv.87269000,d.d24&amp;psig=AFQjCNGlF2Mk19jA7uoJdS2IBDKkW3jI3Q&amp;ust=1425298701465775" TargetMode="Externa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.uk/url?sa=i&amp;source=images&amp;cd=&amp;cad=rja&amp;docid=ShC04EJrmaQkPM&amp;tbnid=h1L5zIp_DGf5hM:&amp;ved=0CAgQjRwwAA&amp;url=http://www.heartstroketayside.scot.nhs.uk/default.aspx?NavigationID=558&amp;ei=wzt2Uo-bDuXH7Aaw6oCoCA&amp;psig=AFQjCNHGr1vwQxkuvYjqqelAbvEfDAbHKg&amp;ust=13835666593143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s://www.google.com.eg/url?sa=i&amp;rct=j&amp;q=&amp;esrc=s&amp;source=images&amp;cd=&amp;cad=rja&amp;uact=8&amp;ved=0ahUKEwja4PfkxorTAhVGqxoKHf33DaQQjRwIBw&amp;url=https://www.pinterest.com/simonhogan13/cartoons/&amp;bvm=bv.151426398,d.d2s&amp;psig=AFQjCNHT7d_J1L-JQ5CEYIeXHfv-TBj5xQ&amp;ust=14913865227383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ypesofeverything.com/wp-content/uploads/2010/12/Heart-Attack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Antianginal</a:t>
            </a:r>
            <a:r>
              <a:rPr lang="en-US" sz="3200" dirty="0" smtClean="0">
                <a:latin typeface="Algerian" pitchFamily="82" charset="0"/>
              </a:rPr>
              <a:t> Drugs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Learning outcomes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14600"/>
            <a:ext cx="5105400" cy="8222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Recognize variables contributing to a balanced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5257800" cy="12182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000" b="1" dirty="0" err="1" smtClean="0">
                <a:latin typeface="Arial Narrow" pitchFamily="34" charset="0"/>
              </a:rPr>
              <a:t>anginal</a:t>
            </a:r>
            <a:r>
              <a:rPr lang="en-US" sz="2000" b="1" dirty="0" smtClean="0">
                <a:latin typeface="Arial Narrow" pitchFamily="34" charset="0"/>
              </a:rPr>
              <a:t> attacks versus those meant for prophylaxis &amp; improvement of survival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181600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Detail the pharmacology of nitrates, other vasodilators, and other drugs used as </a:t>
            </a:r>
            <a:r>
              <a:rPr lang="en-US" sz="2000" b="1" dirty="0" err="1" smtClean="0">
                <a:latin typeface="Arial Narrow" pitchFamily="34" charset="0"/>
              </a:rPr>
              <a:t>antianginal</a:t>
            </a:r>
            <a:r>
              <a:rPr lang="en-US" sz="2000" b="1" dirty="0" smtClean="0">
                <a:latin typeface="Arial Narrow" pitchFamily="34" charset="0"/>
              </a:rPr>
              <a:t>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591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676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270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20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1-Agents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800"/>
            <a:ext cx="762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2-Agents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Aspirin /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Statins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 of action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" name="Picture 5" descr="nitrodilator%20m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44196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itric oxide binds to </a:t>
            </a:r>
            <a:r>
              <a:rPr lang="en-US" sz="2400" dirty="0" err="1" smtClean="0">
                <a:latin typeface="Arial Black" pitchFamily="34" charset="0"/>
              </a:rPr>
              <a:t>guanylate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cyclase</a:t>
            </a:r>
            <a:r>
              <a:rPr lang="en-US" sz="2400" dirty="0" smtClean="0">
                <a:latin typeface="Arial Black" pitchFamily="34" charset="0"/>
              </a:rPr>
              <a:t> in vascular smooth muscle cell to form </a:t>
            </a:r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769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 activates PKG to produce relaxation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90800"/>
            <a:ext cx="2590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Short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Nitroglycerine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Long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Isosorbide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mononitate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1266" name="Picture 2" descr="http://sirols.com/temp/geo/1no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71900" cy="3124200"/>
          </a:xfrm>
          <a:prstGeom prst="rect">
            <a:avLst/>
          </a:prstGeom>
          <a:noFill/>
        </p:spPr>
      </p:pic>
      <p:pic>
        <p:nvPicPr>
          <p:cNvPr id="11268" name="Picture 4" descr="Dynam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Hemodynamic effects of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874365"/>
            <a:ext cx="4572000" cy="45422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     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> 		</a:t>
            </a:r>
          </a:p>
          <a:p>
            <a:pPr eaLnBrk="0" hangingPunct="0">
              <a:lnSpc>
                <a:spcPts val="14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219200" y="2057400"/>
            <a:ext cx="598487" cy="649288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04" y="0"/>
              </a:cxn>
              <a:cxn ang="0">
                <a:pos x="104" y="248"/>
              </a:cxn>
              <a:cxn ang="0">
                <a:pos x="0" y="248"/>
              </a:cxn>
              <a:cxn ang="0">
                <a:pos x="200" y="408"/>
              </a:cxn>
              <a:cxn ang="0">
                <a:pos x="424" y="248"/>
              </a:cxn>
              <a:cxn ang="0">
                <a:pos x="304" y="248"/>
              </a:cxn>
              <a:cxn ang="0">
                <a:pos x="304" y="0"/>
              </a:cxn>
            </a:cxnLst>
            <a:rect l="0" t="0" r="r" b="b"/>
            <a:pathLst>
              <a:path w="425" h="409">
                <a:moveTo>
                  <a:pt x="304" y="0"/>
                </a:moveTo>
                <a:lnTo>
                  <a:pt x="104" y="0"/>
                </a:lnTo>
                <a:lnTo>
                  <a:pt x="104" y="248"/>
                </a:lnTo>
                <a:lnTo>
                  <a:pt x="0" y="248"/>
                </a:lnTo>
                <a:lnTo>
                  <a:pt x="200" y="408"/>
                </a:lnTo>
                <a:lnTo>
                  <a:pt x="424" y="248"/>
                </a:lnTo>
                <a:lnTo>
                  <a:pt x="304" y="248"/>
                </a:lnTo>
                <a:lnTo>
                  <a:pt x="30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0972845">
            <a:off x="1905000" y="45720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38400" y="27432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373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Venous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Preload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981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Coronary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400" b="1" dirty="0" smtClean="0">
                <a:latin typeface="Comic Sans MS" pitchFamily="66" charset="0"/>
              </a:rPr>
              <a:t> Arterial vasodilatation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743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Myocardial perfusion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5720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err="1" smtClean="0">
                <a:latin typeface="Comic Sans MS" pitchFamily="66" charset="0"/>
              </a:rPr>
              <a:t>Afterload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7467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Comic Sans MS" pitchFamily="66" charset="0"/>
              </a:rPr>
              <a:t>Shunting of flow from normal area to ischemic area by dilating collateral vessels</a:t>
            </a:r>
            <a:endParaRPr lang="en-US" sz="2400" b="1" dirty="0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533400" y="1752600"/>
            <a:ext cx="4343400" cy="5029200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grpSp>
        <p:nvGrpSpPr>
          <p:cNvPr id="20" name="Group 7"/>
          <p:cNvGrpSpPr/>
          <p:nvPr/>
        </p:nvGrpSpPr>
        <p:grpSpPr>
          <a:xfrm>
            <a:off x="5562600" y="1295400"/>
            <a:ext cx="3581400" cy="5410201"/>
            <a:chOff x="10134600" y="-4493559"/>
            <a:chExt cx="3581400" cy="5967133"/>
          </a:xfrm>
        </p:grpSpPr>
        <p:pic>
          <p:nvPicPr>
            <p:cNvPr id="22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10134600" y="-3905250"/>
              <a:ext cx="3581400" cy="5378824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1049000" y="-4493559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990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Think-pair-share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3581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8-</a:t>
            </a:r>
            <a:r>
              <a:rPr lang="en-US" sz="2000" dirty="0" smtClean="0">
                <a:latin typeface="Calibri"/>
              </a:rPr>
              <a:t>Vasodilation of </a:t>
            </a:r>
            <a:r>
              <a:rPr lang="en-US" sz="2000" dirty="0" err="1" smtClean="0">
                <a:latin typeface="Calibri"/>
              </a:rPr>
              <a:t>epicardial</a:t>
            </a:r>
            <a:r>
              <a:rPr lang="en-US" sz="2000" dirty="0" smtClean="0">
                <a:latin typeface="Calibri"/>
              </a:rPr>
              <a:t> coronary </a:t>
            </a:r>
            <a:r>
              <a:rPr lang="en-US" sz="2000" dirty="0" smtClean="0">
                <a:latin typeface="Calibri"/>
              </a:rPr>
              <a:t>arteries (C)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A-↓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4-</a:t>
            </a:r>
            <a:r>
              <a:rPr lang="en-US" sz="2000" dirty="0" smtClean="0">
                <a:latin typeface="Times New Roman"/>
                <a:cs typeface="Times New Roman"/>
              </a:rPr>
              <a:t>↑</a:t>
            </a:r>
            <a:r>
              <a:rPr lang="en-US" sz="2000" dirty="0" smtClean="0">
                <a:latin typeface="Calibri"/>
              </a:rPr>
              <a:t>Collateral </a:t>
            </a:r>
            <a:r>
              <a:rPr lang="en-US" sz="2000" dirty="0" smtClean="0">
                <a:latin typeface="Calibri"/>
              </a:rPr>
              <a:t>flow (D)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</a:t>
            </a:r>
            <a:r>
              <a:rPr lang="en-US" sz="2000" dirty="0" smtClean="0">
                <a:latin typeface="Calibri"/>
              </a:rPr>
              <a:t>↓Ventricular </a:t>
            </a:r>
            <a:r>
              <a:rPr lang="en-US" sz="2000" dirty="0" smtClean="0">
                <a:latin typeface="Calibri"/>
              </a:rPr>
              <a:t>volume (A)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3-</a:t>
            </a:r>
            <a:r>
              <a:rPr lang="en-US" sz="2000" dirty="0" smtClean="0">
                <a:latin typeface="Calibri"/>
              </a:rPr>
              <a:t>↓Arterial </a:t>
            </a:r>
            <a:r>
              <a:rPr lang="en-US" sz="2000" dirty="0" smtClean="0">
                <a:latin typeface="Calibri"/>
              </a:rPr>
              <a:t>pressure (A)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3276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7-</a:t>
            </a:r>
            <a:r>
              <a:rPr lang="en-US" sz="2000" dirty="0" smtClean="0">
                <a:latin typeface="Calibri"/>
              </a:rPr>
              <a:t>↓Diastolic perfusion time due to </a:t>
            </a:r>
            <a:r>
              <a:rPr lang="en-US" sz="2000" dirty="0" smtClean="0">
                <a:latin typeface="Calibri"/>
              </a:rPr>
              <a:t>tachycardia (F)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1910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6-</a:t>
            </a:r>
            <a:r>
              <a:rPr lang="en-US" sz="2000" dirty="0" smtClean="0">
                <a:latin typeface="Calibri"/>
              </a:rPr>
              <a:t>↓Left ventricular diastolic </a:t>
            </a:r>
            <a:r>
              <a:rPr lang="en-US" sz="2000" dirty="0" smtClean="0">
                <a:latin typeface="Calibri"/>
              </a:rPr>
              <a:t>pressure (E)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362200"/>
            <a:ext cx="3505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2-Reflex ↑ in </a:t>
            </a:r>
            <a:r>
              <a:rPr lang="en-US" sz="2000" dirty="0" smtClean="0">
                <a:latin typeface="Times New Roman"/>
                <a:cs typeface="Times New Roman"/>
              </a:rPr>
              <a:t>contractility (B)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9624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5-</a:t>
            </a:r>
            <a:r>
              <a:rPr lang="en-US" sz="2000" dirty="0" smtClean="0">
                <a:latin typeface="Calibri"/>
              </a:rPr>
              <a:t>Reflex </a:t>
            </a:r>
            <a:r>
              <a:rPr lang="en-US" sz="2000" dirty="0" smtClean="0">
                <a:latin typeface="Calibri"/>
              </a:rPr>
              <a:t>tachycardia (B)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814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C-Relief of coronary artery spasm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4196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D-Improved perfusion to ischemic myocardium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B-↑</a:t>
            </a:r>
            <a:r>
              <a:rPr lang="en-US" sz="2000" dirty="0" smtClean="0">
                <a:latin typeface="Calibri"/>
              </a:rPr>
              <a:t>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257800"/>
            <a:ext cx="2895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E-Improve </a:t>
            </a:r>
            <a:r>
              <a:rPr lang="en-US" sz="2000" dirty="0" err="1" smtClean="0">
                <a:latin typeface="Calibri"/>
              </a:rPr>
              <a:t>subendocardial</a:t>
            </a:r>
            <a:r>
              <a:rPr lang="en-US" sz="2000" dirty="0" smtClean="0">
                <a:latin typeface="Calibri"/>
              </a:rPr>
              <a:t>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6096000"/>
            <a:ext cx="2895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F-↓ myocardial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762000"/>
            <a:ext cx="891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empus Sans ITC" pitchFamily="82" charset="0"/>
                <a:sym typeface="Symbol" pitchFamily="18" charset="2"/>
              </a:rPr>
              <a:t>Match the effects of nitrates in treatment of angina with their results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95400"/>
            <a:ext cx="1371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Effects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1905000"/>
            <a:ext cx="1752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Results</a:t>
            </a:r>
            <a:endParaRPr lang="en-US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pharmacokinetics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5715000" cy="6822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Given sublingual or via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patch, or </a:t>
            </a:r>
            <a:r>
              <a:rPr lang="en-US" sz="2400" b="1" dirty="0" err="1" smtClean="0">
                <a:latin typeface="Arial Narrow" pitchFamily="34" charset="0"/>
              </a:rPr>
              <a:t>parenteral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79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57912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58674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Very well absorbed &amp; 100% bioavailability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6172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</a:t>
            </a: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undergoes </a:t>
            </a:r>
            <a:r>
              <a:rPr lang="en-US" sz="2400" b="1" dirty="0" err="1" smtClean="0">
                <a:latin typeface="Arial Narrow" pitchFamily="34" charset="0"/>
              </a:rPr>
              <a:t>denitration</a:t>
            </a:r>
            <a:r>
              <a:rPr lang="en-US" sz="2400" b="1" dirty="0" smtClean="0">
                <a:latin typeface="Arial Narrow" pitchFamily="34" charset="0"/>
              </a:rPr>
              <a:t> to two </a:t>
            </a:r>
            <a:r>
              <a:rPr lang="en-US" sz="2400" b="1" dirty="0" err="1" smtClean="0">
                <a:latin typeface="Arial Narrow" pitchFamily="34" charset="0"/>
              </a:rPr>
              <a:t>mononitrates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both possess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activity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54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(t</a:t>
            </a:r>
            <a:r>
              <a:rPr lang="en-US" sz="2400" b="1" baseline="-25000" dirty="0" smtClean="0">
                <a:latin typeface="Arial Narrow" pitchFamily="34" charset="0"/>
              </a:rPr>
              <a:t>1/2 </a:t>
            </a:r>
            <a:r>
              <a:rPr lang="en-US" sz="2400" b="1" dirty="0" smtClean="0">
                <a:latin typeface="Arial Narrow" pitchFamily="34" charset="0"/>
              </a:rPr>
              <a:t>1-3 hours)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Further </a:t>
            </a:r>
            <a:r>
              <a:rPr lang="en-US" sz="2400" b="1" dirty="0" err="1" smtClean="0">
                <a:latin typeface="Arial Narrow" pitchFamily="34" charset="0"/>
              </a:rPr>
              <a:t>denitrated</a:t>
            </a:r>
            <a:r>
              <a:rPr lang="en-US" sz="2400" b="1" dirty="0" smtClean="0">
                <a:latin typeface="Arial Narrow" pitchFamily="34" charset="0"/>
              </a:rPr>
              <a:t> metabolites conjugate to </a:t>
            </a:r>
            <a:r>
              <a:rPr lang="en-US" sz="2400" b="1" dirty="0" err="1" smtClean="0">
                <a:latin typeface="Arial Narrow" pitchFamily="34" charset="0"/>
              </a:rPr>
              <a:t>glucuronic</a:t>
            </a:r>
            <a:r>
              <a:rPr lang="en-US" sz="2400" b="1" dirty="0" smtClean="0">
                <a:latin typeface="Arial Narrow" pitchFamily="34" charset="0"/>
              </a:rPr>
              <a:t> acid in liver.  Excreted in urine.</a:t>
            </a:r>
            <a:endParaRPr lang="en-US" sz="2400" dirty="0" smtClean="0">
              <a:latin typeface="Algerian" pitchFamily="82" charset="0"/>
            </a:endParaRPr>
          </a:p>
        </p:txBody>
      </p:sp>
      <p:pic>
        <p:nvPicPr>
          <p:cNvPr id="10242" name="Picture 2" descr="نتيجة بحث الصور عن ‪sublingual nitrate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838200"/>
            <a:ext cx="2295525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STABLE ANGINA;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78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400" b="1" i="1" dirty="0" smtClean="0">
                <a:latin typeface="Arial Narrow" pitchFamily="34" charset="0"/>
                <a:sym typeface="Wingdings 3"/>
              </a:rPr>
              <a:t>[ if contraindication to ACE Is]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Refractory AHF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458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4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6858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 lvl="0">
              <a:lnSpc>
                <a:spcPts val="2400"/>
              </a:lnSpc>
            </a:pPr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</a:t>
            </a:r>
            <a:r>
              <a:rPr lang="en-US" sz="24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400" b="1" kern="0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b="1" kern="0" spc="-40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6858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Heart Failure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contraindications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Known sensitivity to 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71628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humour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382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r>
              <a:rPr lang="en-US" sz="2200" b="1" dirty="0" smtClean="0">
                <a:latin typeface="Arial Narrow" pitchFamily="34" charset="0"/>
              </a:rPr>
              <a:t> 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</a:rPr>
              <a:t>ntracranial pressure.</a:t>
            </a:r>
            <a:endParaRPr lang="ar-SA" sz="2200" b="1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  <a:endParaRPr lang="en-US" sz="2400" dirty="0">
              <a:latin typeface="Algerian" pitchFamily="82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304800" y="1589223"/>
            <a:ext cx="7543800" cy="4659177"/>
            <a:chOff x="-18288" y="801547"/>
            <a:chExt cx="7543800" cy="5481489"/>
          </a:xfrm>
        </p:grpSpPr>
        <p:pic>
          <p:nvPicPr>
            <p:cNvPr id="9" name="Picture 8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10" name="Picture 9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" name="Group 1"/>
            <p:cNvGrpSpPr/>
            <p:nvPr/>
          </p:nvGrpSpPr>
          <p:grpSpPr>
            <a:xfrm>
              <a:off x="-18288" y="801547"/>
              <a:ext cx="7543800" cy="5073851"/>
              <a:chOff x="-18288" y="1219200"/>
              <a:chExt cx="7543800" cy="507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1321763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1762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04800" y="6172200"/>
            <a:ext cx="6096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err="1" smtClean="0">
                <a:latin typeface="Arial Narrow" pitchFamily="34" charset="0"/>
                <a:sym typeface="Wingdings 3"/>
              </a:rPr>
              <a:t>Sildenafil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+ nitrates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Severe hypotension  &amp; death</a:t>
            </a:r>
            <a:endParaRPr lang="ar-SA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Adverse drug reactions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Flushing in blush area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3962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Throbing</a:t>
            </a:r>
            <a:r>
              <a:rPr lang="en-US" sz="2400" dirty="0" smtClean="0">
                <a:latin typeface="Algerian" pitchFamily="82" charset="0"/>
              </a:rPr>
              <a:t> headache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472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lgerian" pitchFamily="82" charset="0"/>
              </a:rPr>
              <a:t>Tachycardia </a:t>
            </a:r>
            <a:r>
              <a:rPr lang="en-US" sz="2400" dirty="0" smtClean="0">
                <a:latin typeface="Algerian" pitchFamily="82" charset="0"/>
              </a:rPr>
              <a:t>&amp; palpitation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Postural hypotension, dizziness &amp; syncope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5105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Rarely </a:t>
            </a:r>
            <a:r>
              <a:rPr lang="en-US" sz="2400" dirty="0" err="1" smtClean="0">
                <a:latin typeface="Algerian" pitchFamily="82" charset="0"/>
              </a:rPr>
              <a:t>methemoglobinema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1562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105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1019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data:image/jpeg;base64,/9j/4AAQSkZJRgABAQAAAQABAAD/2wCEAAkGBxQSEhUTExQWFRUVFxwYGRYUFRcWGBgcFxgYHBgZHBcYHSggGBwlHBYUIjEhJSktLi4uFx8zODMsNygtLisBCgoKDg0OGhAQGiwkHyQrLCwsLCwsLCwsLCwsLCwsLCwsLCwsLCwsLCwsLCwsLCwsLCwsLCwsLCwsLCwsLCwsLP/AABEIAM4AyAMBIgACEQEDEQH/xAAcAAABBQEBAQAAAAAAAAAAAAAAAgMEBQYBBwj/xABAEAABAwIEBAQDBgUCBQUBAAABAAIRAyEEEjFBBSJRYRNxgZEGMqEjQrHB0fAHFFJyguHxFTNDYqJTY3N00hf/xAAZAQEAAwEBAAAAAAAAAAAAAAAAAQIDBAX/xAAjEQACAgICAgMAAwAAAAAAAAAAAQIRAyESMQRBBRMiMlFx/9oADAMBAAIRAxEAPwD3BCEIAQhCAEIXJQHVyVzPskl8WU0BWdcLvZNVHRvY7fok0qs76GCp4gkg7pJddMF5b5EpybdR+CcQOMdKCUxUeYlpE990ttWb+46FKAsmNUpzoSSmP51niGjPPlzx1ExY7wdekjqoBJBldTBtf3TrHyEaApCEFQAQuArqAEIQgBCEIAQhCAEIQgApt426pZKi4gyLewUpWBl77kEkHrppulePYTtubfVRq7yRfQzcBVuKxsgSZBHMI+o2XQsdgtqtaJuTFiNY9NlB8UtmZBE3F4E69xoozMQQQRr8p3008wkYt8w8C8RANjO3YXK0UAWzKpIgnTUeW4XWvLCHA2i/RVmBrgCXOJDBJsSQANouT27JD+LCH1AC5jsuVj/s3NL4gEOuGnUSNjssM0442lL2TRb16gDQ6CYizb6/omDUgh7DJIuBcVAPwcEw5paQ5s2v76pDntJGUxJBIBu06Bw7TK14ogusNiczbRprrB7jdZytiajDUDpr1qZzB1Gm5sZmiGkCQ0xNpMxeEtuLdTInfWLSOoGk9VZUcaQbuDge377Ln8jxXOv9slOibw6s2pSY6m4uaWiC6c1v6p0MzI7LrahEk269uqbqV4/tO467lNVXkmSbRH+qtGLIJ/jgeWqXn9iq6iQBlOl9ehGv4pdF1i2bgSEcATGnLb9wnlUUeJZmnMLiJA1E6mO3RWFOqPNVlFoDzTK6mWGPIp5VaAIQhQAQhCAE29xHcJUxqkP6hSgM1sSW7SDuoVVwdub67EKTXMiAPTY/oVVl+m1vW63xxQEPJGtybA6XHVRKk9bbeY2VhUdm1BN/ZNvwoaQXODWuFwdbbgardSS7IKukRc8w2LTtdT6dAuIhstIvse09wkVCwQRnJ/8AjIm0bop47KINJ7ugBY31ubko560RyQ4zBOpEuDptFiMyaNNpfUq1GeIXtDDJOUNGoLep6pVfigi9J/kTRMemZMHilICXNqUo+85jmtjvUALB6rN1L+SCmhQdkIyHlsACSdNJ67pNZgJLgbgERpYkGfpon6L6b25m5arSbuDmfi0wfopOHwbYJBvFwXD8lfnFEqSKzNmGR2mukaxMFdptykAyRsbx29R1Vq6gIEjzufTZB8IC+YCddY9lP2om0QaT3GcpIMXi89+xU3D4jMwmJgczdDp0K4cLTuRWba9yNAkt4c9r5nURI3jt7KrlF9CxwQ4A9JPcdj2XBWLImbGxOo6tPboU2TLyyIgDxPWYb66pNFpBLDcbGZMDY9SFXQIfjEODiYdIm0yIOvXoeyvMNWAbMGOg+7pbyVHUpnMZ20Os9PQqRhXFsAWBNj2gSCrzipKyLNBTMyBton6RVbgK0mDMjQx9FYtsbrlkiR1CELMAgoKQKg8kANqeiZqNMdE+9sph5y+SsgRq77QRfXWPZVLgQS0giQAPbr1Vti2ZmktiYtOkqjGIzEh7S141aD5QQurEQybhQXGXZQSBte1gkigPEALpcWzJ1de/kB0Cr8e9zq1Gg17mh1Nz35BD6gDmtDA/7gBdJI6hNOweHZOSm1jgZlrWyO+Y3JRJt6KyZZYmpUbsIjU9fMaqDWxrxrEzEx+KR/PhtqrS1lvtQTkB/wC+Ls8zbuo3GOMUGTD5AMOqEgtDotTaGiaz9DDdBqbiZ+yMNSRMY8uidhuIhoIkNM3kW91O/miYtru39QqLB0MRiGtcymKDTM1K7CXOFoIoGCP8yCOhUPE16NEuYzH1mvIILgxlSmwkanKwNbfTmWU/Ix3ousTLfE0cNGasxlNx+8ZpuP8AkIKYw3HsNSawCo85nZRnPMHSAWuBAywDN7xe68yxHwBxbFVHOqV/EZJAqOqkB8aEN2lRP/5jjxmGdgdqA6qW5j2ka3N1i899B4T2jD8dbWDjTcHsa8021Acudw+YM2fH4ynqWMeAJEzYE7+R0J7LxDEfDPGsGwua2pkaZPgvzmGaS0cxbc7FaD4L/iLVdmGKioyOaoG3Zt9owas/7hpHmrRyEOLiel8R4rSpsHitbdzWERfnMAkC4CmYfFgzBIEmCHZ2/v8ARU3FcA2o+lVohtN+jnlviA0yy7WtkZpMb26J/heB8CiGHK4BzuekzKDNxLNjfVTFty2teiKVF6xxMmA/rl1/1TbqbXDbMNA7lJUGlTsHNv1LT+ik06pNnDMOo1HSRutOFbQGqtGYYZuCWlwg/wBpjdRsKRGUgiDMdLwfJWbqeZsZpb5/gdiqirUDXZgZOYTF57/vurwd6ILPAVyCW7g279VagyPMLP1ZltVu7r30n9VeYZ820OqxyL2WJaFxpXFiBSTUEpSEAwXlutwmq9QXF4O+t/JSSFDcJu03V4ghuxHhiSJ2JG/QKs4hSFSKjbEDSNNTBGyscWNx3sdOyrHPgk5g2xh1zBGrXdQurH3aIZFrTWpsLDFVhJYXTE6PYSLgOFvQHYJIrNrS6C0mz2us5jhoD+77KJUxOSQYaTMC5Bjp7qdgK7apyugOMNB3MaB3UfgtnGv0ioYGr9q1jdXyXWkBgiSfUgeqsqPwxQa5r6TPBc3Q0uWOvKZEnqovwkQ9rqxEOqnln/02lwZlnUGC7/JaNzoXleRlc5HRCOiuxXjsDjDK7RcUw0seeosS1x02Cz1bG4zMX1Gtw9Jv/SY01XOB2zsdAeNhlI81oeIcSY1sZwwmwdblJ0N7E9lX/DfC2AmsH1qhMS6s7M15tzBpADSI+6BqsVZpXEtuHV6LgGseDlbGWYcABF2mCPZS6mGY4QQCO8LKYf8AiPw6rVdhzVhw5edpyk6ETof9Fp20WizZbH9J06W/eih6K22MHhwbGRzm+RkexXlP8UvgB8OxuGAzAHxm0+SWxqGjeNY1Xq4rhzixlYF7YzNlriJ0kWKcqMfBHI4ERFxP4qU3HY77PK/4Y/FTX4cYaq4eJSAI2Dqf3SCNwDt6r0DEUS0h7YEaONh3zDT1XhnxQz/h/EgynyFlZtRhEEMbUMOZG7Zm3YL3LDY69hlm9rsd/jNvQrvxSco6MJRpi8PWaSfEb4dQ6uaIPYkaOCmRluZvbO0nL6gzl/BVWLx7GAeI0sYTyvBzUwdoqCwHZ0dlY0KoaAc2Yb5RmBHUgbKzprRUefimNaQ514tmAH1VY6mHB0WsSWyJBHQhNYsBxLQDkF2lwjXVsOuR37pujWLRJAGsjcg6X/eivCFRtAt6GFAYWyC0tuJ32PtCsaTCA29xaVB4WQ8B19I6SDt3hWrW7HSFjNu9lhVNwN1xdZ9ULIC1yV1JIUAbqvjyUSoBqN9h2T9eptEjtsouYeS0igMV3nWdrW18+6z3FaYIsCC4E2NiR8w/NXlat/UOX2gws7xAlxIGwlp0JBF/NdWJbIZS8SxzaTc78xE5WhoBcSTygAC5Ki/CmNrYrG1KBo+G2hBfWDiSWunKACIGe8dIKa4xSzVqFMXy56p2sBlbI2MuI9E/hsc/DPFekMz4DH0zDfGY0mASdHtl2U75iCuXy/LcZ/WuqEWlLZ6RieG0n0wxzG5W3aPlyRoWkXaR2WQxvxUWVHUJfUyCM+U5iT8rCQMpOsutqFJ4/wDFTDhTWpO5cpLs1i0jVrhq0g6grGur5W0w052v5nPn5nPgzPeDHRR4vjrK9nROXDaILsPjcTxCjiGUDWo4d7cwZUBZqJAMjM5odJibhe6OpZhBvNj+a8z+CeJUqbnUXubRqPeX0y45RVDtAJ5S4XBGui9DxD6mTkLWu2JYXtt1aCD9VjlTU2muherKDC/yLK1HBswh+1pmoH+DyDKdHPNw6x/NasUQHZtyAPQSR+JUUYtwawAN8R9oaTkkCXGY0+t4T1DxQ6HljhGrQWEHplJMjvPos3soYnh/w9w2pjKrsNVqU8Vhqk1S175GYyQ7PYtNxZb7L1VbWw1LM8fy8+IR4jgxoDo0kyC6FZOKOqGz58/jdWH/ABCiAOZlMEkXJ55FusArecF4xTxbS6gKjmsDZc5uSCdAAdTY6adVW/xB+AX161TG0a+WoGfI5uYHICbHb1Ur4GYP5PDvDr1GBzszpOYkk2/eq6/Ek60Mqd2X2DxGQAGSw6l0FvQtIKcpYWpQM4aHUXa0SflPWk7RhP8ASbE9EoYPMZ5W9WuJbPcT1U6nTyscHO9tukdSurJxfXZiytxeJ/6kuLZyukXb1Dm6ghcj7xB5TDoIuDF/KIU3iLZAqQASAKkH5tADHUTruConD8LzOYSbiB0OtirRlcd+gXeCbsB8ukTBHTsrdpsPzVVw1mTK25i07+RVoAuTJ2WHIQktKFkBRTTm/vdOrjmygILiQdLKNiKgN5A03AI11UuvR269FTVpk7O1bm2I+6eq3grAxi3Wsb6/3Rcg7eypMYQQ/SAJ1ggyTE9ITvEMVmBF2kGWjrFhBO/ZRH4A16oYRLGHPUcRrHysjzufLuuiU1ihyIZIw/D8+Z4A+UbGTcga30Cg4vAczotIFvWCPdahlAtYIJG5AvuAB9CfVUtZwkTuNuts34rwcr5fplWkYnjHDS+jUDH5TWGVwOhIFswGnQO6WKyvwu7EU3uwtVjsrZIBHyxrlO7Tr7Le8XxNPMZuQ42AMutAAA6RKr2SX+I4wQGtaBq0H5p6kkN9AF3/AByyuadaFuqIWMJNJ2WC5pa5oIHzM5mxO8the58OxYq021G3D2hw9QCvF6zOW3zEXEa5TcdjdegfB3GGlpoE81PQaS3y7brt+SxWlNGuHqjR42kSWvYQHsMiRYyIIdGx1nZJ4fXq1QXENYLRDzUa70LWlqb4k+oaf2Ia52ZgILsvITzkHrlmFZtAEAWAsPJeSaNHDUcBds/2X+hUGvxmiLPeKZO1UGkf/OJ9FOqYgBZ/j2PYWupvNniHfLIaRBIB3OgsrL9PiuwotbZncNxrFcRpv8LDeFhycrar3y+q2TOVloBAHN3VhguEOaAxtMjKAIDYENka7iITtA4VpAFFjHBoDTZoDRtI20hLZSpOuC8Rrkr1Gx5CV6WOEsSqjGUnIm4GjVFi10eYI7QnsR4dIOqVqjaTI5nPc1oVa9lMA5q9aP8A7L7A6GBBITFDhWEu9tNr3suXVM1V+k2NQucjUn6Kk7DVW16WcclExkeZBc0RzQb3OltAu4drQZN25hJnr37fmuvrNIbq7vaBABFvVGHcGwCOV2tt9lZWkwXOHEP8xYjf/UKwAVfgGk2O1x+f5Kewrmn2WHJQhCzAJLvdKSYhARqwzAjXt5dFneJECCPl6m5H9U+Wy0FTUi4Ov7KouIHvcb6Zh+vkunF2Cg4piG0mPe64YC+NzsCPM2Vh8O0qjKbPFM1XmXZRADiASPL/APKrMZhXVHU6bTLS+XzYgMMgX6khaLh1Etgk7G2vX8lz+dkbnwXohj+YCnbUSSOloaFj8fiMrWnd0wNYI/VaniObLDbQM1vI3WSxuFFRovFoH5rzplWUGFovcTWHM02addN/ImfZOUKeazy1u0lw03Gtjv6KTX+Gmik8Oc+oWxGaoYYDpDARmEKmxHwtTg+E4csCKgEwTe/9Xr0Xp4vkIYoKMUT+SW3GUwS4uD41bSMwe7tG9VL4Nwivi632dY0ntY6o1rOVpyOpQ1zyC6HB7gSNI0VbV4MKDCGnMLxvlIgj6SPRbH+GL3DF1mP18BhB8nmfeWewWM/NnmnXSIi96LPDYzFhpAYK0EywkUsQyNA4Hkqf3NyjsmKvxdVEh2DxII2infyOZaTjWPo03Dx6dRrSP+e1pLG9nPbdnqISKr6GQOOMaGa5jUokR5kfVU+tHZHKvZlavGcZVB8Kh4QgTUxDmnJ1OUHLbq4+hWRx+Dz4pjhWxBp1WGK1starTPPkziCMrugBgxoV6nhcPhMSbH+ZAP3jmpidOUQ06dCqz+IFQOdh6DIzMcaxgWYGtLWg9JLjA3DSpf4VrRTJkUlRivEr0x9yu2CDANOpHQtJIcfKE/w/jLah1Ic3lOzh0Dgb+h6KzxGELRMGDPvY6+RVVW4fDxUADXRlJFpG0jt17laeN8lJPjl6/s5rLak8kQ7VpkWsRZPtqhrs7TlG+4AjTy1Wdw/EHNPhvBY7QZvldB1afveQvZWzdRlkgiHDoRrbylezGSmriyS9abfWRtbXyIUzCEl2V2jjr0MaH1Cq+HuOVos4aWO3TvaFcYVhByzILtxtrM9R+awnoFvw3MASTafXurIdVAw5B9yPNTwFwz7LHUIQqAE3VeRtITi4UBFrumIj1VHxVlzaxGpOh/e6vK7b9D2VbjxpsdBPymdlvjdMGC4n8QnD4vDseC2nVY5mbQZ5bHuFpxjzIv5G25v9Fm/jLhba9F9Iid2EatdYsIOxmQqP4Vx1bwhnrirk2ezI5sagnUkGAubzcbUuS9kM9Rq1w9pDbBwtMaW/1VBQo7RzAi2xAsB/5BVw42dCQN4/G+4upVDHiG8wMtkHoReD6QvPcreyjGOJsOdo1zSZBJHLPKVU4Yh1Sb5CPlMD+4dbbequeK1w8NbkyuEydNbadZVTWdlayP7nfUCPO6rIMj4l93iDlIgEHcAi5O5kJz4f4m7DYprwM3IWGTEiWkidJtI8lLpUCW7faEkT9PL/AGVdi23mBykepBsT2hRGTTTIR7S1wc2RcOHuCsvj/hSg+o3LSaBMugAfXdQvhr4va0tw+J5LfZ1SeRwGjXO0a69piVaYn4sox9h9qb8w5adv/c0N+kr1I5ElZtGVE7HYuhgqWaGtGjWNF3HYAC5WMrVPFreLUiX/AEyi0ehSaeGqVnmrVdnqEgXsxmpDWjYC1t91Nq4cZAY3IPW6482RyKSkdIluUxBcRPTLp+igYrDAvLRqALd94PkFbspy3S+o6zv9AFBx1UFxdYTfpdtvzWPGipmsZhhUJbUEt8tJjpuoVGnWpVf+Y19JmmZpD4gEc88xFxcbKdxPFAGCJDi1rQN3T+O/kD0UjD0gbkbCdyJELTBnnidp6Bc8McCJaQQbiNp/JXXDwTykG12uGhjUdgspwuoaT8htBMXsQf8AdbHh3LGXe8G8jcL35TUoKSLllgamYFjhB76qyYbJinRgz6XTzZlcMnZItCEKoBCEICNVOs+hUbFUswuJPUKa8SI+ih1HZeUb7H6wdz2WkQZfjmD5XWkRP+h6Lz7HtFGq6sJyvgPtIB2cR30kdl6ji3TmAOVxsZgzeRI381k8dgWVJBaACCHNdoQf0XXLGsuNxYZTzJDyDcCBrp+qcdhw0w06jY6g6eo0VP4T6BFN2fK0nI8y7l/pf0c3qdbI/wCI6uBmJHKZJ0sI3PReHPBKMqaM2jQ0MQXgy6SyXabH9CpTKQqANZrMtIsSDE62MGCPVYzFV6jGmr4zm1Q9stEGkQ4RlIjqAJ7rXcKYDRbUYTmBtPQi48pH0TL488f8iWh/FCAQIIaARFjfUCd7fVIqhvLYkOb0BnzncJ7E0wSXgXDgHDsY2UbFm+VwBaQSNWnQzp1n6LBqitL2ZzjVVj8ga8Pa17GvyuB+ZwsSNQVu8LTb4ZBaJAMdBluAPWPNeZ4vhYo0nDOXQ1pHKGuhhzCQNTb6GF6PgMUH0jUP9In/AC6d7LTXHTLuq0RMd8cYGi8g1Q85hLaTXOIgaWEAjdV+H/iJh3HK2lXeY0FM3jueygYWmGHwnQMjyz5QDbSTunMY0MmLa32uPwUPIuqItf0avB8Ta5rajWlrT90wXNI65SRFlVca4mynzEjKHZhAmTawG8zou4aKVJpOgue8tP6hZrizRUrUqDm55fAboAGwXPcDqLgeyiO3RHsXwplStWFVwim0FrBqOcmXDqALB390LWUsFy8w1mTpY2B9LJdLBjMGgWMNAiLNge11pcJw6bG8ANlQ/wBMUZCtQkNebWAd9RPtPsth8Og5Dnjt1uLn15VFxfCJbex+8RsTv5SrL4cpEMEjbQ7He+4P5L0/HyP6uL7RdFyxsBdAQ0QuoSCEIQAhCEAy9t957JqswOs8eR9FJITbm6jUKyBUY7CgyHa2h34BZ/E4QiBHM2fXdbGpSB7jooVXAgOnVh9wdl0Qy0DDYjClwBHzNJIOkjWJ+ipzhWZi+G5pkEtALTuOxXoHEeEGRk1ufMdvfRUOP4TAiJcWyCIAMRYrshljLsq0YDjlP7OrOuS3eCHX78w9lsOG0iyhTaLl7R6F2YqpxvDfFqhkQCwvfadCAwepJP8AithTa1uRg/qsT1bAHt+a8v5PIpTSQv8ANETD0sw/vZBnctJ9iqrESQQbkQWTvK0FKjlcL2MnMO3bzMqlx1HPULCPvSD0tFvNeTIoZmvRLqZzQbFoynpb81reAUPsGNcNWwZ6jtruVmaXBzh3Mo58wJsCACACAJjcyCSt9h6Fg2LtN46Ei6skXRmOKFrMSCYh4bNtxafYhU3HahqN8NtzWcKcSZ5iM0ehJ8mrVfEHw8MQ5ryXse0cr2G4iJsbEGNxsm+D/CcVBWq1XVHU/l5QxrZ15RqdLqUlysih/H05GnKDcTH7FlmcCCeKvbGaKcD/ACcXH6NC3uJwUWsc2XTUQ6DZM8H+HgeIOr5eUU2ztzRbz3WuKFyaLJbNFgeHWDi0Tt2FirGjQgd0+hdCxJBIQaYgiNdV1lMDRKQtKJBCEIAQhCAEIQgCFwhdQgGzS6LuRLQgEOpA+l1FxPD2uBEa37SpqFKbQMC7BZa7ifmDRHcDQe5cpoYAb6NP1P8Asr7H8ND3NeLESOxn9n3TB4bLqgOhyn15ly51KU+RDKys1sOkWDToNIgwFm+KFpNrE9TFxcR2utbXwYh1zzSD1uB+ixPE+B1v5oCW+CSxpl7g4SDPKBBkxeRuudpkVYj4fwRq4h9Z120wGtne4JMei2rmHNPXLf3j0UL4awHI+DAc8idYN9e0rQinDRGrRGn9K14VotVEIsjl2MD3Jj3ulBoyiN3ZfIzF/ZWNHDtInUgyPyT7cMBtY7KyxugQTw2SO2np1VlSp5Rp7JaFvGCWwCEIVwCEIQAhCEAIQhACEIQAhCEAIQhACEIQAUnLr3SkJSA0KIGg3lUvG8KA0vdm5SCCxjnmZMcrAXdNlfrhCzljTBihxJ+EoVXNpOqOzgluV3KKklpcACQBppqtbhH52NeWwSA6DqJF04KIzZt4hOhWUQJa0ST1SkIVgCEIQAhCEAIQhACEIQAhCE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173163"/>
            <a:ext cx="238125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/uploads/BE/Us/BEUsj0TTnNhWjG6YriYGcw/diz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5240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534400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Helmi</a:t>
            </a:r>
            <a:r>
              <a:rPr lang="en-US" sz="2800" dirty="0" smtClean="0"/>
              <a:t>, a 62-year-old male smoker with type 2 diabetes mellitus and hypertension presents with a 4-month history of </a:t>
            </a:r>
            <a:r>
              <a:rPr lang="en-US" sz="2800" dirty="0" err="1" smtClean="0"/>
              <a:t>exertional</a:t>
            </a:r>
            <a:r>
              <a:rPr lang="en-US" sz="2800" dirty="0" smtClean="0"/>
              <a:t> chest pain. Physical examination shows a blood pressure of 152/90 mm Hg but is otherwise unremarkable. The ECG is normal, and laboratory tests show a fasting blood glucose value of 110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</a:t>
            </a:r>
            <a:r>
              <a:rPr lang="en-US" sz="2800" dirty="0" err="1" smtClean="0"/>
              <a:t>glycosylated</a:t>
            </a:r>
            <a:r>
              <a:rPr lang="en-US" sz="2800" dirty="0" smtClean="0"/>
              <a:t> hemoglobin 6.0%,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1.1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total cholesterol 160, LDL 120, HDL 38, and triglycerides 147 mg/</a:t>
            </a:r>
            <a:r>
              <a:rPr lang="en-US" sz="2800" dirty="0" err="1" smtClean="0"/>
              <a:t>dL</a:t>
            </a:r>
            <a:r>
              <a:rPr lang="en-US" sz="2800" dirty="0" smtClean="0"/>
              <a:t>. He exercises for 8 minutes, experiences chest pain, and is found to have a 2-mm ST-segment depression at the end of exercise.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00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162800" cy="7335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</p:txBody>
      </p:sp>
      <p:pic>
        <p:nvPicPr>
          <p:cNvPr id="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33400"/>
            <a:ext cx="1457325" cy="1876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70866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905000" y="2895600"/>
            <a:ext cx="3429000" cy="2743200"/>
          </a:xfrm>
          <a:prstGeom prst="rect">
            <a:avLst/>
          </a:prstGeom>
          <a:noFill/>
        </p:spPr>
      </p:pic>
      <p:pic>
        <p:nvPicPr>
          <p:cNvPr id="11" name="Picture 10" descr="scan0020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1905000" y="17526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62800" cy="14234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2590800" y="3200400"/>
            <a:ext cx="3617470" cy="3257669"/>
            <a:chOff x="5212848" y="3371731"/>
            <a:chExt cx="3617470" cy="3257669"/>
          </a:xfrm>
        </p:grpSpPr>
        <p:pic>
          <p:nvPicPr>
            <p:cNvPr id="6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7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8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9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Nitrates tolerance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162800" cy="13747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4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400" b="1" dirty="0" smtClean="0">
                <a:latin typeface="Arial Narrow" pitchFamily="34" charset="0"/>
              </a:rPr>
              <a:t>(oral,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1-Compensatory </a:t>
            </a:r>
            <a:r>
              <a:rPr lang="en-US" sz="2400" b="1" dirty="0" err="1" smtClean="0">
                <a:latin typeface="Arial Narrow" pitchFamily="34" charset="0"/>
              </a:rPr>
              <a:t>neurohormonal</a:t>
            </a:r>
            <a:r>
              <a:rPr lang="en-US" sz="2400" b="1" dirty="0" smtClean="0">
                <a:latin typeface="Arial Narrow" pitchFamily="34" charset="0"/>
              </a:rPr>
              <a:t> counter-regulation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2-Depletion of free-SH groups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62200"/>
            <a:ext cx="6400800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If </a:t>
            </a:r>
            <a:r>
              <a:rPr lang="en-US" sz="3200" dirty="0" err="1" smtClean="0"/>
              <a:t>Helmi</a:t>
            </a:r>
            <a:r>
              <a:rPr lang="en-US" sz="3200" dirty="0" smtClean="0"/>
              <a:t> was prescribed nitrates &amp; tolerance developed to its effect, how to overcome tolerance to nitrates?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200" y="4648200"/>
            <a:ext cx="6400800" cy="186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overcome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7010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Task- selection of a P-drug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3- Use your internet access to obtain evidence for efficacy, toxicity, convenience &amp; cost.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4- Due to time constrains divide yourself into groups of five, each doing one search e.g. evidence for efficacy.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5- You have 10 minutes to do this and 1 minute to report to the 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life style modifications should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carry out?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943225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64770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A clinical syndrome of chest pain (varying in severity) due to ischemia of heart  muscle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458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Algerian" pitchFamily="82" charset="0"/>
              </a:rPr>
              <a:t>Which signs or symptoms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suggest diagnosis of  angina pectoris?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096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Pain is caused either by obstruction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51816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Or 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6477000" cy="10180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Pain is due to (accumulation of metabolites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800" b="1" baseline="30000" dirty="0" smtClean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800" b="1" dirty="0" err="1" smtClean="0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Adenosine….) </a:t>
            </a:r>
            <a:r>
              <a:rPr lang="en-US" sz="2800" b="1" dirty="0" smtClean="0">
                <a:latin typeface="Arial Narrow" pitchFamily="34" charset="0"/>
              </a:rPr>
              <a:t>secondary to the ischemia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9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4" cstate="print"/>
          <a:srcRect l="53429" t="9685" r="1502" b="32203"/>
          <a:stretch>
            <a:fillRect/>
          </a:stretch>
        </p:blipFill>
        <p:spPr bwMode="auto">
          <a:xfrm>
            <a:off x="2895600" y="2209800"/>
            <a:ext cx="2819400" cy="1752600"/>
          </a:xfrm>
          <a:prstGeom prst="ellipse">
            <a:avLst/>
          </a:prstGeom>
          <a:noFill/>
        </p:spPr>
      </p:pic>
      <p:pic>
        <p:nvPicPr>
          <p:cNvPr id="10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209800" y="4495800"/>
            <a:ext cx="3200400" cy="2209800"/>
          </a:xfrm>
          <a:prstGeom prst="ellipse">
            <a:avLst/>
          </a:prstGeom>
          <a:noFill/>
        </p:spPr>
      </p:pic>
      <p:pic>
        <p:nvPicPr>
          <p:cNvPr id="11" name="Picture 2" descr="Heart Attack Types of Heart Disease Disord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2971800" cy="3200400"/>
          </a:xfrm>
          <a:prstGeom prst="rect">
            <a:avLst/>
          </a:prstGeom>
          <a:noFill/>
        </p:spPr>
      </p:pic>
      <p:pic>
        <p:nvPicPr>
          <p:cNvPr id="12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3505200" y="26670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82296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the possible underlying cause of </a:t>
            </a:r>
            <a:r>
              <a:rPr lang="en-US" sz="3200" dirty="0" err="1" smtClean="0">
                <a:latin typeface="Algerian" pitchFamily="82" charset="0"/>
              </a:rPr>
              <a:t>Helmi’s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exertional</a:t>
            </a:r>
            <a:r>
              <a:rPr lang="en-US" sz="3200" dirty="0" smtClean="0">
                <a:latin typeface="Algerian" pitchFamily="82" charset="0"/>
              </a:rPr>
              <a:t> pain?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What is Basic mechanism of </a:t>
            </a:r>
            <a:r>
              <a:rPr lang="en-US" sz="2800" dirty="0" err="1" smtClean="0">
                <a:latin typeface="Algerian" pitchFamily="82" charset="0"/>
              </a:rPr>
              <a:t>angia</a:t>
            </a:r>
            <a:r>
              <a:rPr lang="en-US" sz="2800" dirty="0" smtClean="0">
                <a:latin typeface="Algerian" pitchFamily="82" charset="0"/>
              </a:rPr>
              <a:t> pectoris?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3" name="Picture 3" descr="E:\GROSS ANTIANGINAL\Untitled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625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8001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are the determinants of oxygen demand and supply?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diminished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0"/>
            <a:ext cx="4114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contractility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heart rate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preload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</a:t>
            </a:r>
            <a:r>
              <a:rPr lang="en-US" altLang="zh-CN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afterload</a:t>
            </a:r>
            <a:endParaRPr lang="en-US" altLang="zh-CN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enhanced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743200"/>
            <a:ext cx="44196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Reducing coronary vascular resistance</a:t>
            </a:r>
          </a:p>
          <a:p>
            <a:r>
              <a:rPr lang="en-US" sz="2400" dirty="0" smtClean="0"/>
              <a:t>Prolonging diastolic period</a:t>
            </a:r>
          </a:p>
          <a:p>
            <a:r>
              <a:rPr lang="en-US" sz="2400" dirty="0" smtClean="0"/>
              <a:t>Reducing external compression</a:t>
            </a:r>
          </a:p>
          <a:p>
            <a:r>
              <a:rPr lang="en-US" sz="2400" dirty="0" smtClean="0"/>
              <a:t>Dilating collateral vessels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19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5908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triggers the onset of </a:t>
            </a:r>
            <a:r>
              <a:rPr lang="en-US" sz="3200" dirty="0" err="1" smtClean="0">
                <a:latin typeface="Algerian" pitchFamily="82" charset="0"/>
              </a:rPr>
              <a:t>symtoms</a:t>
            </a:r>
            <a:r>
              <a:rPr lang="en-US" sz="3200" dirty="0" smtClean="0">
                <a:latin typeface="Algerian" pitchFamily="82" charset="0"/>
              </a:rPr>
              <a:t> in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factors worsen the symptoms in case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the possible underlying cause of angina in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24227</TotalTime>
  <Words>935</Words>
  <Application>Microsoft Office PowerPoint</Application>
  <PresentationFormat>On-screen Show (4:3)</PresentationFormat>
  <Paragraphs>147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3422</cp:lastModifiedBy>
  <cp:revision>172</cp:revision>
  <dcterms:created xsi:type="dcterms:W3CDTF">2015-02-26T10:46:09Z</dcterms:created>
  <dcterms:modified xsi:type="dcterms:W3CDTF">2017-04-11T07:20:37Z</dcterms:modified>
</cp:coreProperties>
</file>