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1.jpg" ContentType="image/pn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686" r:id="rId3"/>
    <p:sldMasterId id="2147483688" r:id="rId4"/>
    <p:sldMasterId id="2147483690" r:id="rId5"/>
    <p:sldMasterId id="2147483710" r:id="rId6"/>
    <p:sldMasterId id="2147483712" r:id="rId7"/>
    <p:sldMasterId id="2147483718" r:id="rId8"/>
    <p:sldMasterId id="2147483720" r:id="rId9"/>
    <p:sldMasterId id="2147483732" r:id="rId10"/>
    <p:sldMasterId id="2147483734" r:id="rId11"/>
    <p:sldMasterId id="2147483736" r:id="rId12"/>
    <p:sldMasterId id="2147483740" r:id="rId13"/>
    <p:sldMasterId id="2147483746" r:id="rId14"/>
    <p:sldMasterId id="2147483748" r:id="rId15"/>
  </p:sldMasterIdLst>
  <p:notesMasterIdLst>
    <p:notesMasterId r:id="rId51"/>
  </p:notesMasterIdLst>
  <p:handoutMasterIdLst>
    <p:handoutMasterId r:id="rId52"/>
  </p:handoutMasterIdLst>
  <p:sldIdLst>
    <p:sldId id="480" r:id="rId16"/>
    <p:sldId id="586" r:id="rId17"/>
    <p:sldId id="587" r:id="rId18"/>
    <p:sldId id="1560" r:id="rId19"/>
    <p:sldId id="588" r:id="rId20"/>
    <p:sldId id="1561" r:id="rId21"/>
    <p:sldId id="1632" r:id="rId22"/>
    <p:sldId id="1615" r:id="rId23"/>
    <p:sldId id="1562" r:id="rId24"/>
    <p:sldId id="1635" r:id="rId25"/>
    <p:sldId id="1563" r:id="rId26"/>
    <p:sldId id="1573" r:id="rId27"/>
    <p:sldId id="1574" r:id="rId28"/>
    <p:sldId id="1578" r:id="rId29"/>
    <p:sldId id="1638" r:id="rId30"/>
    <p:sldId id="1584" r:id="rId31"/>
    <p:sldId id="1585" r:id="rId32"/>
    <p:sldId id="1640" r:id="rId33"/>
    <p:sldId id="1642" r:id="rId34"/>
    <p:sldId id="1641" r:id="rId35"/>
    <p:sldId id="1639" r:id="rId36"/>
    <p:sldId id="1588" r:id="rId37"/>
    <p:sldId id="1586" r:id="rId38"/>
    <p:sldId id="1599" r:id="rId39"/>
    <p:sldId id="1601" r:id="rId40"/>
    <p:sldId id="1619" r:id="rId41"/>
    <p:sldId id="1645" r:id="rId42"/>
    <p:sldId id="1591" r:id="rId43"/>
    <p:sldId id="1592" r:id="rId44"/>
    <p:sldId id="1650" r:id="rId45"/>
    <p:sldId id="1646" r:id="rId46"/>
    <p:sldId id="1647" r:id="rId47"/>
    <p:sldId id="1653" r:id="rId48"/>
    <p:sldId id="1626" r:id="rId49"/>
    <p:sldId id="1651" r:id="rId50"/>
  </p:sldIdLst>
  <p:sldSz cx="10287000" cy="6858000" type="35mm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74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00FF00"/>
    <a:srgbClr val="FF99CC"/>
    <a:srgbClr val="FFFF00"/>
    <a:srgbClr val="FF3399"/>
    <a:srgbClr val="00CCFF"/>
    <a:srgbClr val="000066"/>
    <a:srgbClr val="00CC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35" autoAdjust="0"/>
    <p:restoredTop sz="96241" autoAdjust="0"/>
  </p:normalViewPr>
  <p:slideViewPr>
    <p:cSldViewPr>
      <p:cViewPr>
        <p:scale>
          <a:sx n="60" d="100"/>
          <a:sy n="60" d="100"/>
        </p:scale>
        <p:origin x="-72" y="-240"/>
      </p:cViewPr>
      <p:guideLst>
        <p:guide orient="horz" pos="225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"/>
    </p:cViewPr>
  </p:sorterViewPr>
  <p:notesViewPr>
    <p:cSldViewPr>
      <p:cViewPr varScale="1">
        <p:scale>
          <a:sx n="42" d="100"/>
          <a:sy n="42" d="100"/>
        </p:scale>
        <p:origin x="-1338" y="-81"/>
      </p:cViewPr>
      <p:guideLst>
        <p:guide orient="horz" pos="2174"/>
        <p:guide pos="28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11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87" y="-33562"/>
            <a:ext cx="2984403" cy="4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3" tIns="0" rIns="19153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04" y="-33562"/>
            <a:ext cx="2984402" cy="4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3" tIns="0" rIns="19153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665163"/>
            <a:ext cx="5273675" cy="3516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195" y="4417268"/>
            <a:ext cx="5047831" cy="42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87" y="8866499"/>
            <a:ext cx="2984403" cy="4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3" tIns="0" rIns="19153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04" y="8866499"/>
            <a:ext cx="2984402" cy="4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3" tIns="0" rIns="19153" bIns="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17B4672-1F45-4F88-B380-1EA861EBFD2B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00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D824EE6-027C-4DEF-AA83-8A7787755299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821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80447-8B40-412F-B022-511818C4AE96}" type="slidenum">
              <a:rPr lang="ar-SA"/>
              <a:pPr/>
              <a:t>10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7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35A7B-1487-4295-A04E-59DD8ACD413F}" type="slidenum">
              <a:rPr lang="ar-SA"/>
              <a:pPr/>
              <a:t>11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8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CA5ACDA-D24F-472C-A312-F96C730452CE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3691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379BF19-B5DF-48C5-ADB1-9A2942C8DA81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1053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44582-C2E1-4E4B-9A27-E1A944B98891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512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A871F-4284-48A0-9561-EA02F8A592CD}" type="slidenum">
              <a:rPr lang="ar-SA" altLang="en-US"/>
              <a:pPr/>
              <a:t>15</a:t>
            </a:fld>
            <a:endParaRPr lang="en-US" alt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38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F5C91-8052-499D-908C-58E16035DD9B}" type="slidenum">
              <a:rPr lang="ar-SA" altLang="en-US"/>
              <a:pPr/>
              <a:t>16</a:t>
            </a:fld>
            <a:endParaRPr lang="en-US" altLang="en-US"/>
          </a:p>
        </p:txBody>
      </p:sp>
      <p:sp>
        <p:nvSpPr>
          <p:cNvPr id="254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624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0852F-D24B-4C36-BD7B-CD8D37F361EA}" type="slidenum">
              <a:rPr lang="ar-SA" altLang="en-US"/>
              <a:pPr/>
              <a:t>17</a:t>
            </a:fld>
            <a:endParaRPr lang="en-US" altLang="en-US"/>
          </a:p>
        </p:txBody>
      </p:sp>
      <p:sp>
        <p:nvSpPr>
          <p:cNvPr id="254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2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0852F-D24B-4C36-BD7B-CD8D37F361EA}" type="slidenum">
              <a:rPr lang="ar-SA" altLang="en-US"/>
              <a:pPr/>
              <a:t>18</a:t>
            </a:fld>
            <a:endParaRPr lang="en-US" altLang="en-US"/>
          </a:p>
        </p:txBody>
      </p:sp>
      <p:sp>
        <p:nvSpPr>
          <p:cNvPr id="254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2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0852F-D24B-4C36-BD7B-CD8D37F361EA}" type="slidenum">
              <a:rPr lang="ar-SA" altLang="en-US"/>
              <a:pPr/>
              <a:t>19</a:t>
            </a:fld>
            <a:endParaRPr lang="en-US" altLang="en-US"/>
          </a:p>
        </p:txBody>
      </p:sp>
      <p:sp>
        <p:nvSpPr>
          <p:cNvPr id="254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256F5C0-15E6-4B72-81A5-BC429209F52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95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0852F-D24B-4C36-BD7B-CD8D37F361EA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254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2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0852F-D24B-4C36-BD7B-CD8D37F361EA}" type="slidenum">
              <a:rPr lang="ar-SA" altLang="en-US"/>
              <a:pPr/>
              <a:t>21</a:t>
            </a:fld>
            <a:endParaRPr lang="en-US" altLang="en-US"/>
          </a:p>
        </p:txBody>
      </p:sp>
      <p:sp>
        <p:nvSpPr>
          <p:cNvPr id="254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2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E0E3D-FA97-4F90-8D89-909081D3D363}" type="slidenum">
              <a:rPr lang="ar-SA" altLang="en-US"/>
              <a:pPr/>
              <a:t>22</a:t>
            </a:fld>
            <a:endParaRPr lang="en-US" altLang="en-US"/>
          </a:p>
        </p:txBody>
      </p:sp>
      <p:sp>
        <p:nvSpPr>
          <p:cNvPr id="213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59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9DE14-33C3-483F-94EC-4A93CEC22701}" type="slidenum">
              <a:rPr lang="ar-SA" altLang="en-US"/>
              <a:pPr/>
              <a:t>23</a:t>
            </a:fld>
            <a:endParaRPr lang="en-US" alt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173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38F00-2961-4686-ADC2-9B1CF1F18E8B}" type="slidenum">
              <a:rPr lang="ar-SA" altLang="en-US"/>
              <a:pPr/>
              <a:t>24</a:t>
            </a:fld>
            <a:endParaRPr lang="en-US" alt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30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38F00-2961-4686-ADC2-9B1CF1F18E8B}" type="slidenum">
              <a:rPr lang="ar-SA" altLang="en-US"/>
              <a:pPr/>
              <a:t>25</a:t>
            </a:fld>
            <a:endParaRPr lang="en-US" alt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39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E0E3D-FA97-4F90-8D89-909081D3D363}" type="slidenum">
              <a:rPr lang="ar-SA" altLang="en-US"/>
              <a:pPr/>
              <a:t>26</a:t>
            </a:fld>
            <a:endParaRPr lang="en-US" altLang="en-US"/>
          </a:p>
        </p:txBody>
      </p:sp>
      <p:sp>
        <p:nvSpPr>
          <p:cNvPr id="213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605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E0E3D-FA97-4F90-8D89-909081D3D363}" type="slidenum">
              <a:rPr lang="ar-SA" altLang="en-US"/>
              <a:pPr/>
              <a:t>27</a:t>
            </a:fld>
            <a:endParaRPr lang="en-US" altLang="en-US"/>
          </a:p>
        </p:txBody>
      </p:sp>
      <p:sp>
        <p:nvSpPr>
          <p:cNvPr id="213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605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25ADF-E415-41BC-99A3-6734654B2ACB}" type="slidenum">
              <a:rPr lang="ar-SA" altLang="en-US"/>
              <a:pPr/>
              <a:t>28</a:t>
            </a:fld>
            <a:endParaRPr lang="en-US" altLang="en-US"/>
          </a:p>
        </p:txBody>
      </p:sp>
      <p:sp>
        <p:nvSpPr>
          <p:cNvPr id="255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060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38F00-2961-4686-ADC2-9B1CF1F18E8B}" type="slidenum">
              <a:rPr lang="ar-SA" altLang="en-US"/>
              <a:pPr/>
              <a:t>29</a:t>
            </a:fld>
            <a:endParaRPr lang="en-US" alt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94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0E8F3A3-2F17-48FC-919C-6CEE9F1600F0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8314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25ADF-E415-41BC-99A3-6734654B2ACB}" type="slidenum">
              <a:rPr lang="ar-SA" altLang="en-US"/>
              <a:pPr/>
              <a:t>30</a:t>
            </a:fld>
            <a:endParaRPr lang="en-US" altLang="en-US"/>
          </a:p>
        </p:txBody>
      </p:sp>
      <p:sp>
        <p:nvSpPr>
          <p:cNvPr id="255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060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256F5C0-15E6-4B72-81A5-BC429209F52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95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256F5C0-15E6-4B72-81A5-BC429209F52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95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256F5C0-15E6-4B72-81A5-BC429209F52F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95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38F00-2961-4686-ADC2-9B1CF1F18E8B}" type="slidenum">
              <a:rPr lang="ar-SA" altLang="en-US"/>
              <a:pPr/>
              <a:t>34</a:t>
            </a:fld>
            <a:endParaRPr lang="en-US" alt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84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38F00-2961-4686-ADC2-9B1CF1F18E8B}" type="slidenum">
              <a:rPr lang="ar-SA" altLang="en-US"/>
              <a:pPr/>
              <a:t>35</a:t>
            </a:fld>
            <a:endParaRPr lang="en-US" altLang="en-US"/>
          </a:p>
        </p:txBody>
      </p:sp>
      <p:sp>
        <p:nvSpPr>
          <p:cNvPr id="255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8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A74ED-DBB8-4EC3-9A3C-FF05774CEF8A}" type="slidenum">
              <a:rPr lang="ar-SA"/>
              <a:pPr/>
              <a:t>4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6962" indent="-287293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9172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8841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68510" indent="-229834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40858E8-3487-4BD2-9142-B5E50D37D58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683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A74ED-DBB8-4EC3-9A3C-FF05774CEF8A}" type="slidenum">
              <a:rPr lang="ar-SA"/>
              <a:pPr/>
              <a:t>6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A74ED-DBB8-4EC3-9A3C-FF05774CEF8A}" type="slidenum">
              <a:rPr lang="ar-SA"/>
              <a:pPr/>
              <a:t>7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A74ED-DBB8-4EC3-9A3C-FF05774CEF8A}" type="slidenum">
              <a:rPr lang="ar-SA"/>
              <a:pPr/>
              <a:t>8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80447-8B40-412F-B022-511818C4AE96}" type="slidenum">
              <a:rPr lang="ar-SA"/>
              <a:pPr/>
              <a:t>9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7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5B9D3-F267-4A65-B3FC-2B33519FB3BE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098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078E-1FC4-4F04-913F-7CF9C28C9989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38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F2B06-4613-44F8-BF6E-5231A5C68EC9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610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ADDE-289C-4EC3-B722-842FE3184A1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562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ADDE-289C-4EC3-B722-842FE3184A1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53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CF29-9FA0-46F5-B94F-8D7C71C86E5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248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CF29-9FA0-46F5-B94F-8D7C71C86E5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197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34B13-D58B-4769-9748-D7AA5AC21C78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637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B2281-3344-4E74-9DD6-60455F9FEF1A}" type="slidenum">
              <a:rPr lang="ar-BH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724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503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154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A9531-5444-47A3-B471-F57D4FDE30FF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911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60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02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713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416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937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37-89C9-4525-AA85-9B474016AE89}" type="slidenum">
              <a:rPr lang="ar-SA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874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6A8F-3B59-4F8D-B5ED-14F064F8F381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2106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A01E-4A65-4F8B-BFDC-985C17CC672D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580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A70A-1048-47D8-A691-2A4A7F7B42B7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5452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994C-70FE-4406-A3E5-8A0958DCC149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524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1DF96-B850-42C6-BFF6-CE14ED25BC58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172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6C6B-6CE4-4012-AE0F-0979A5BFB868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875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BDD1-53CE-4B46-9950-F8AF95626BA2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033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120ED00-0C1B-4215-98FF-A33CE7CFC205}" type="slidenum">
              <a:rPr lang="ar-BH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76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035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56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59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29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8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itchFamily="18" charset="0"/>
              </a:defRPr>
            </a:lvl1pPr>
          </a:lstStyle>
          <a:p>
            <a:fld id="{6D276B71-5AFE-4D60-8E3C-6A286DEAE60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241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itchFamily="18" charset="0"/>
              </a:defRPr>
            </a:lvl1pPr>
          </a:lstStyle>
          <a:p>
            <a:fld id="{6D276B71-5AFE-4D60-8E3C-6A286DEAE60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itchFamily="18" charset="0"/>
              </a:defRPr>
            </a:lvl1pPr>
          </a:lstStyle>
          <a:p>
            <a:fld id="{6D276B71-5AFE-4D60-8E3C-6A286DEAE60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321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itchFamily="18" charset="0"/>
              </a:defRPr>
            </a:lvl1pPr>
          </a:lstStyle>
          <a:p>
            <a:fld id="{6D276B71-5AFE-4D60-8E3C-6A286DEAE60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20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55E3274-257A-4DB4-B202-D1454C31B759}" type="slidenum">
              <a:rPr lang="ar-BH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59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55E3274-257A-4DB4-B202-D1454C31B759}" type="slidenum">
              <a:rPr lang="ar-BH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931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9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00"/>
            </a:gs>
            <a:gs pos="80000">
              <a:srgbClr val="000066"/>
            </a:gs>
            <a:gs pos="100000">
              <a:schemeClr val="accent3">
                <a:lumMod val="50000"/>
              </a:schemeClr>
            </a:gs>
            <a:gs pos="92000">
              <a:schemeClr val="accent3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  <a:cs typeface="Times New Roman" panose="02020603050405020304" pitchFamily="18" charset="0"/>
              </a:defRPr>
            </a:lvl1pPr>
          </a:lstStyle>
          <a:p>
            <a:fld id="{1D9734F6-2470-4E9A-8175-9C53CAAAAC5D}" type="slidenum">
              <a:rPr lang="ar-SA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43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4" descr="he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5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10287000" cy="51054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Cardiovascular Block</a:t>
            </a:r>
            <a: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500" b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Physiology</a:t>
            </a:r>
            <a: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  <a:t>Contractile Mechanism</a:t>
            </a:r>
            <a:br>
              <a:rPr lang="en-US" sz="5000" b="1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  <a:t>in Cardiac Muscle</a:t>
            </a:r>
          </a:p>
        </p:txBody>
      </p:sp>
      <p:pic>
        <p:nvPicPr>
          <p:cNvPr id="70658" name="Picture 2" descr="https://www.amazing-animations.com/animations/heart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89309"/>
            <a:ext cx="809625" cy="11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50"/>
          <p:cNvSpPr>
            <a:spLocks noChangeArrowheads="1"/>
          </p:cNvSpPr>
          <p:nvPr/>
        </p:nvSpPr>
        <p:spPr bwMode="auto">
          <a:xfrm>
            <a:off x="2638425" y="2286000"/>
            <a:ext cx="2228850" cy="274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3255D"/>
              </a:gs>
              <a:gs pos="50000">
                <a:srgbClr val="3366FF"/>
              </a:gs>
              <a:gs pos="100000">
                <a:srgbClr val="13255D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latin typeface="Calibri" pitchFamily="34" charset="0"/>
                <a:cs typeface="Calibri" pitchFamily="34" charset="0"/>
              </a:rPr>
              <a:t>VEINS</a:t>
            </a:r>
          </a:p>
          <a:p>
            <a:pPr algn="ctr"/>
            <a:endParaRPr lang="en-US" sz="2400" b="1" i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i="0">
                <a:latin typeface="Calibri" pitchFamily="34" charset="0"/>
                <a:cs typeface="Calibri" pitchFamily="34" charset="0"/>
              </a:rPr>
              <a:t>CAPACITY</a:t>
            </a:r>
          </a:p>
          <a:p>
            <a:pPr algn="ctr"/>
            <a:r>
              <a:rPr lang="en-US" sz="2400" b="1" i="0">
                <a:latin typeface="Calibri" pitchFamily="34" charset="0"/>
                <a:cs typeface="Calibri" pitchFamily="34" charset="0"/>
              </a:rPr>
              <a:t>VESSELS</a:t>
            </a:r>
          </a:p>
        </p:txBody>
      </p:sp>
      <p:sp>
        <p:nvSpPr>
          <p:cNvPr id="8" name="AutoShape 2051"/>
          <p:cNvSpPr>
            <a:spLocks noChangeArrowheads="1"/>
          </p:cNvSpPr>
          <p:nvPr/>
        </p:nvSpPr>
        <p:spPr bwMode="auto">
          <a:xfrm>
            <a:off x="6924675" y="2286000"/>
            <a:ext cx="428625" cy="2743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9" name="Rectangle 2052"/>
          <p:cNvSpPr>
            <a:spLocks noChangeArrowheads="1"/>
          </p:cNvSpPr>
          <p:nvPr/>
        </p:nvSpPr>
        <p:spPr bwMode="auto">
          <a:xfrm>
            <a:off x="4686300" y="1295400"/>
            <a:ext cx="1457325" cy="609600"/>
          </a:xfrm>
          <a:prstGeom prst="rect">
            <a:avLst/>
          </a:prstGeom>
          <a:solidFill>
            <a:schemeClr val="hlink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latin typeface="Calibri" pitchFamily="34" charset="0"/>
                <a:cs typeface="Calibri" pitchFamily="34" charset="0"/>
              </a:rPr>
              <a:t>HEART</a:t>
            </a:r>
          </a:p>
        </p:txBody>
      </p:sp>
      <p:sp>
        <p:nvSpPr>
          <p:cNvPr id="10" name="AutoShape 2053"/>
          <p:cNvSpPr>
            <a:spLocks noChangeArrowheads="1"/>
          </p:cNvSpPr>
          <p:nvPr/>
        </p:nvSpPr>
        <p:spPr bwMode="auto">
          <a:xfrm>
            <a:off x="3581400" y="1295400"/>
            <a:ext cx="1114425" cy="990600"/>
          </a:xfrm>
          <a:custGeom>
            <a:avLst/>
            <a:gdLst>
              <a:gd name="T0" fmla="*/ 1114425 w 21600"/>
              <a:gd name="T1" fmla="*/ 0 h 21600"/>
              <a:gd name="T2" fmla="*/ 1114425 w 21600"/>
              <a:gd name="T3" fmla="*/ 557579 h 21600"/>
              <a:gd name="T4" fmla="*/ 127127 w 21600"/>
              <a:gd name="T5" fmla="*/ 990600 h 21600"/>
              <a:gd name="T6" fmla="*/ 1114425 w 21600"/>
              <a:gd name="T7" fmla="*/ 27879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9 h 21600"/>
              <a:gd name="T14" fmla="*/ 21600 w 21600"/>
              <a:gd name="T15" fmla="*/ 84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3669"/>
                </a:lnTo>
                <a:lnTo>
                  <a:pt x="12427" y="3669"/>
                </a:lnTo>
                <a:cubicBezTo>
                  <a:pt x="5564" y="3669"/>
                  <a:pt x="0" y="7470"/>
                  <a:pt x="0" y="12158"/>
                </a:cubicBezTo>
                <a:lnTo>
                  <a:pt x="0" y="21600"/>
                </a:lnTo>
                <a:lnTo>
                  <a:pt x="4927" y="21600"/>
                </a:lnTo>
                <a:lnTo>
                  <a:pt x="4927" y="12158"/>
                </a:lnTo>
                <a:cubicBezTo>
                  <a:pt x="4927" y="10132"/>
                  <a:pt x="8285" y="8489"/>
                  <a:pt x="12427" y="8489"/>
                </a:cubicBezTo>
                <a:lnTo>
                  <a:pt x="21600" y="8489"/>
                </a:lnTo>
                <a:lnTo>
                  <a:pt x="21600" y="12158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1" name="AutoShape 2054"/>
          <p:cNvSpPr>
            <a:spLocks noChangeArrowheads="1"/>
          </p:cNvSpPr>
          <p:nvPr/>
        </p:nvSpPr>
        <p:spPr bwMode="auto">
          <a:xfrm flipH="1">
            <a:off x="6134100" y="1295400"/>
            <a:ext cx="1114425" cy="990600"/>
          </a:xfrm>
          <a:custGeom>
            <a:avLst/>
            <a:gdLst>
              <a:gd name="T0" fmla="*/ 1114425 w 21600"/>
              <a:gd name="T1" fmla="*/ 0 h 21600"/>
              <a:gd name="T2" fmla="*/ 1114425 w 21600"/>
              <a:gd name="T3" fmla="*/ 557579 h 21600"/>
              <a:gd name="T4" fmla="*/ 127127 w 21600"/>
              <a:gd name="T5" fmla="*/ 990600 h 21600"/>
              <a:gd name="T6" fmla="*/ 1114425 w 21600"/>
              <a:gd name="T7" fmla="*/ 27879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9 h 21600"/>
              <a:gd name="T14" fmla="*/ 21600 w 21600"/>
              <a:gd name="T15" fmla="*/ 84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3669"/>
                </a:lnTo>
                <a:lnTo>
                  <a:pt x="12427" y="3669"/>
                </a:lnTo>
                <a:cubicBezTo>
                  <a:pt x="5564" y="3669"/>
                  <a:pt x="0" y="7470"/>
                  <a:pt x="0" y="12158"/>
                </a:cubicBezTo>
                <a:lnTo>
                  <a:pt x="0" y="21600"/>
                </a:lnTo>
                <a:lnTo>
                  <a:pt x="4927" y="21600"/>
                </a:lnTo>
                <a:lnTo>
                  <a:pt x="4927" y="12158"/>
                </a:lnTo>
                <a:cubicBezTo>
                  <a:pt x="4927" y="10132"/>
                  <a:pt x="8285" y="8489"/>
                  <a:pt x="12427" y="8489"/>
                </a:cubicBezTo>
                <a:lnTo>
                  <a:pt x="21600" y="8489"/>
                </a:lnTo>
                <a:lnTo>
                  <a:pt x="21600" y="12158"/>
                </a:lnTo>
                <a:close/>
              </a:path>
            </a:pathLst>
          </a:custGeom>
          <a:solidFill>
            <a:schemeClr val="hlink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2" name="Rectangle 2055"/>
          <p:cNvSpPr>
            <a:spLocks noChangeArrowheads="1"/>
          </p:cNvSpPr>
          <p:nvPr/>
        </p:nvSpPr>
        <p:spPr bwMode="auto">
          <a:xfrm>
            <a:off x="4686300" y="5410200"/>
            <a:ext cx="1457325" cy="6096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3" name="AutoShape 2056"/>
          <p:cNvSpPr>
            <a:spLocks noChangeArrowheads="1"/>
          </p:cNvSpPr>
          <p:nvPr/>
        </p:nvSpPr>
        <p:spPr bwMode="auto">
          <a:xfrm flipH="1" flipV="1">
            <a:off x="6153150" y="5029200"/>
            <a:ext cx="1114425" cy="990600"/>
          </a:xfrm>
          <a:custGeom>
            <a:avLst/>
            <a:gdLst>
              <a:gd name="T0" fmla="*/ 1114425 w 21600"/>
              <a:gd name="T1" fmla="*/ 0 h 21600"/>
              <a:gd name="T2" fmla="*/ 1114425 w 21600"/>
              <a:gd name="T3" fmla="*/ 557579 h 21600"/>
              <a:gd name="T4" fmla="*/ 127127 w 21600"/>
              <a:gd name="T5" fmla="*/ 990600 h 21600"/>
              <a:gd name="T6" fmla="*/ 1114425 w 21600"/>
              <a:gd name="T7" fmla="*/ 27879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9 h 21600"/>
              <a:gd name="T14" fmla="*/ 21600 w 21600"/>
              <a:gd name="T15" fmla="*/ 84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3669"/>
                </a:lnTo>
                <a:lnTo>
                  <a:pt x="12427" y="3669"/>
                </a:lnTo>
                <a:cubicBezTo>
                  <a:pt x="5564" y="3669"/>
                  <a:pt x="0" y="7470"/>
                  <a:pt x="0" y="12158"/>
                </a:cubicBezTo>
                <a:lnTo>
                  <a:pt x="0" y="21600"/>
                </a:lnTo>
                <a:lnTo>
                  <a:pt x="4927" y="21600"/>
                </a:lnTo>
                <a:lnTo>
                  <a:pt x="4927" y="12158"/>
                </a:lnTo>
                <a:cubicBezTo>
                  <a:pt x="4927" y="10132"/>
                  <a:pt x="8285" y="8489"/>
                  <a:pt x="12427" y="8489"/>
                </a:cubicBezTo>
                <a:lnTo>
                  <a:pt x="21600" y="8489"/>
                </a:lnTo>
                <a:lnTo>
                  <a:pt x="21600" y="12158"/>
                </a:lnTo>
                <a:close/>
              </a:path>
            </a:pathLst>
          </a:custGeom>
          <a:solidFill>
            <a:schemeClr val="hlink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4" name="AutoShape 2057"/>
          <p:cNvSpPr>
            <a:spLocks noChangeArrowheads="1"/>
          </p:cNvSpPr>
          <p:nvPr/>
        </p:nvSpPr>
        <p:spPr bwMode="auto">
          <a:xfrm flipV="1">
            <a:off x="3581400" y="5029200"/>
            <a:ext cx="1114425" cy="990600"/>
          </a:xfrm>
          <a:custGeom>
            <a:avLst/>
            <a:gdLst>
              <a:gd name="T0" fmla="*/ 1114425 w 21600"/>
              <a:gd name="T1" fmla="*/ 0 h 21600"/>
              <a:gd name="T2" fmla="*/ 1114425 w 21600"/>
              <a:gd name="T3" fmla="*/ 557579 h 21600"/>
              <a:gd name="T4" fmla="*/ 127127 w 21600"/>
              <a:gd name="T5" fmla="*/ 990600 h 21600"/>
              <a:gd name="T6" fmla="*/ 1114425 w 21600"/>
              <a:gd name="T7" fmla="*/ 27879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69 h 21600"/>
              <a:gd name="T14" fmla="*/ 21600 w 21600"/>
              <a:gd name="T15" fmla="*/ 84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21600" y="0"/>
                </a:lnTo>
                <a:lnTo>
                  <a:pt x="21600" y="3669"/>
                </a:lnTo>
                <a:lnTo>
                  <a:pt x="12427" y="3669"/>
                </a:lnTo>
                <a:cubicBezTo>
                  <a:pt x="5564" y="3669"/>
                  <a:pt x="0" y="7470"/>
                  <a:pt x="0" y="12158"/>
                </a:cubicBezTo>
                <a:lnTo>
                  <a:pt x="0" y="21600"/>
                </a:lnTo>
                <a:lnTo>
                  <a:pt x="4927" y="21600"/>
                </a:lnTo>
                <a:lnTo>
                  <a:pt x="4927" y="12158"/>
                </a:lnTo>
                <a:cubicBezTo>
                  <a:pt x="4927" y="10132"/>
                  <a:pt x="8285" y="8489"/>
                  <a:pt x="12427" y="8489"/>
                </a:cubicBezTo>
                <a:lnTo>
                  <a:pt x="21600" y="8489"/>
                </a:lnTo>
                <a:lnTo>
                  <a:pt x="21600" y="12158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5" name="Line 2058"/>
          <p:cNvSpPr>
            <a:spLocks noChangeShapeType="1"/>
          </p:cNvSpPr>
          <p:nvPr/>
        </p:nvSpPr>
        <p:spPr bwMode="auto">
          <a:xfrm>
            <a:off x="4781550" y="5562600"/>
            <a:ext cx="128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6" name="Line 2059"/>
          <p:cNvSpPr>
            <a:spLocks noChangeShapeType="1"/>
          </p:cNvSpPr>
          <p:nvPr/>
        </p:nvSpPr>
        <p:spPr bwMode="auto">
          <a:xfrm>
            <a:off x="4781550" y="5867400"/>
            <a:ext cx="128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7" name="Oval 2060"/>
          <p:cNvSpPr>
            <a:spLocks noChangeArrowheads="1"/>
          </p:cNvSpPr>
          <p:nvPr/>
        </p:nvSpPr>
        <p:spPr bwMode="auto">
          <a:xfrm>
            <a:off x="3581400" y="2209800"/>
            <a:ext cx="257175" cy="381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8" name="Oval 2061"/>
          <p:cNvSpPr>
            <a:spLocks noChangeArrowheads="1"/>
          </p:cNvSpPr>
          <p:nvPr/>
        </p:nvSpPr>
        <p:spPr bwMode="auto">
          <a:xfrm>
            <a:off x="3581400" y="4724400"/>
            <a:ext cx="257175" cy="381000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9" name="Oval 2062"/>
          <p:cNvSpPr>
            <a:spLocks noChangeArrowheads="1"/>
          </p:cNvSpPr>
          <p:nvPr/>
        </p:nvSpPr>
        <p:spPr bwMode="auto">
          <a:xfrm>
            <a:off x="7010400" y="2209800"/>
            <a:ext cx="257175" cy="381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0" name="Oval 2063"/>
          <p:cNvSpPr>
            <a:spLocks noChangeArrowheads="1"/>
          </p:cNvSpPr>
          <p:nvPr/>
        </p:nvSpPr>
        <p:spPr bwMode="auto">
          <a:xfrm>
            <a:off x="7010400" y="4724400"/>
            <a:ext cx="257175" cy="381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1" name="Oval 2064"/>
          <p:cNvSpPr>
            <a:spLocks noChangeArrowheads="1"/>
          </p:cNvSpPr>
          <p:nvPr/>
        </p:nvSpPr>
        <p:spPr bwMode="auto">
          <a:xfrm rot="5400000">
            <a:off x="5910263" y="5538787"/>
            <a:ext cx="228600" cy="428625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2" name="Oval 2065"/>
          <p:cNvSpPr>
            <a:spLocks noChangeArrowheads="1"/>
          </p:cNvSpPr>
          <p:nvPr/>
        </p:nvSpPr>
        <p:spPr bwMode="auto">
          <a:xfrm rot="5400000">
            <a:off x="4710113" y="5538787"/>
            <a:ext cx="228600" cy="428625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3" name="Line 2066"/>
          <p:cNvSpPr>
            <a:spLocks noChangeShapeType="1"/>
          </p:cNvSpPr>
          <p:nvPr/>
        </p:nvSpPr>
        <p:spPr bwMode="auto">
          <a:xfrm>
            <a:off x="4781550" y="5715000"/>
            <a:ext cx="1285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4" name="Text Box 2073"/>
          <p:cNvSpPr txBox="1">
            <a:spLocks noChangeArrowheads="1"/>
          </p:cNvSpPr>
          <p:nvPr/>
        </p:nvSpPr>
        <p:spPr bwMode="auto">
          <a:xfrm>
            <a:off x="7429500" y="3124200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000" b="1" i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ARTERIES </a:t>
            </a:r>
          </a:p>
          <a:p>
            <a:pPr algn="ctr"/>
            <a:endParaRPr lang="en-US" sz="2000" b="1" i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i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 (LOW COMPLIANCE)</a:t>
            </a:r>
          </a:p>
          <a:p>
            <a:pPr algn="ctr"/>
            <a:r>
              <a:rPr lang="en-US" sz="2000" b="1" i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(Pressure reservoirs)</a:t>
            </a:r>
          </a:p>
        </p:txBody>
      </p:sp>
      <p:sp>
        <p:nvSpPr>
          <p:cNvPr id="25" name="Text Box 2074"/>
          <p:cNvSpPr txBox="1">
            <a:spLocks noChangeArrowheads="1"/>
          </p:cNvSpPr>
          <p:nvPr/>
        </p:nvSpPr>
        <p:spPr bwMode="auto">
          <a:xfrm>
            <a:off x="4457700" y="6248400"/>
            <a:ext cx="1773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sz="2400" b="1" i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CAPILLARIES</a:t>
            </a:r>
          </a:p>
        </p:txBody>
      </p:sp>
      <p:sp>
        <p:nvSpPr>
          <p:cNvPr id="26" name="Line 2075"/>
          <p:cNvSpPr>
            <a:spLocks noChangeShapeType="1"/>
          </p:cNvSpPr>
          <p:nvPr/>
        </p:nvSpPr>
        <p:spPr bwMode="auto">
          <a:xfrm flipH="1">
            <a:off x="4867275" y="5257800"/>
            <a:ext cx="1028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7" name="AutoShape 2076"/>
          <p:cNvSpPr>
            <a:spLocks noChangeArrowheads="1"/>
          </p:cNvSpPr>
          <p:nvPr/>
        </p:nvSpPr>
        <p:spPr bwMode="auto">
          <a:xfrm>
            <a:off x="7181850" y="33528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8" name="AutoShape 2077"/>
          <p:cNvSpPr>
            <a:spLocks noChangeArrowheads="1"/>
          </p:cNvSpPr>
          <p:nvPr/>
        </p:nvSpPr>
        <p:spPr bwMode="auto">
          <a:xfrm>
            <a:off x="7181850" y="37338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9" name="AutoShape 2078"/>
          <p:cNvSpPr>
            <a:spLocks noChangeArrowheads="1"/>
          </p:cNvSpPr>
          <p:nvPr/>
        </p:nvSpPr>
        <p:spPr bwMode="auto">
          <a:xfrm>
            <a:off x="7181850" y="41148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0" name="AutoShape 2079"/>
          <p:cNvSpPr>
            <a:spLocks noChangeArrowheads="1"/>
          </p:cNvSpPr>
          <p:nvPr/>
        </p:nvSpPr>
        <p:spPr bwMode="auto">
          <a:xfrm>
            <a:off x="7181850" y="29718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1" name="AutoShape 2080"/>
          <p:cNvSpPr>
            <a:spLocks noChangeArrowheads="1"/>
          </p:cNvSpPr>
          <p:nvPr/>
        </p:nvSpPr>
        <p:spPr bwMode="auto">
          <a:xfrm>
            <a:off x="7181850" y="25908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2" name="AutoShape 2081"/>
          <p:cNvSpPr>
            <a:spLocks noChangeArrowheads="1"/>
          </p:cNvSpPr>
          <p:nvPr/>
        </p:nvSpPr>
        <p:spPr bwMode="auto">
          <a:xfrm>
            <a:off x="7181850" y="45720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3" name="AutoShape 2082"/>
          <p:cNvSpPr>
            <a:spLocks noChangeArrowheads="1"/>
          </p:cNvSpPr>
          <p:nvPr/>
        </p:nvSpPr>
        <p:spPr bwMode="auto">
          <a:xfrm flipH="1">
            <a:off x="6924675" y="27432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4" name="AutoShape 2083"/>
          <p:cNvSpPr>
            <a:spLocks noChangeArrowheads="1"/>
          </p:cNvSpPr>
          <p:nvPr/>
        </p:nvSpPr>
        <p:spPr bwMode="auto">
          <a:xfrm flipH="1">
            <a:off x="6924675" y="35814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5" name="AutoShape 2084"/>
          <p:cNvSpPr>
            <a:spLocks noChangeArrowheads="1"/>
          </p:cNvSpPr>
          <p:nvPr/>
        </p:nvSpPr>
        <p:spPr bwMode="auto">
          <a:xfrm flipH="1">
            <a:off x="6924675" y="38862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6" name="AutoShape 2085"/>
          <p:cNvSpPr>
            <a:spLocks noChangeArrowheads="1"/>
          </p:cNvSpPr>
          <p:nvPr/>
        </p:nvSpPr>
        <p:spPr bwMode="auto">
          <a:xfrm flipH="1">
            <a:off x="6924675" y="43434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7" name="AutoShape 2086"/>
          <p:cNvSpPr>
            <a:spLocks noChangeArrowheads="1"/>
          </p:cNvSpPr>
          <p:nvPr/>
        </p:nvSpPr>
        <p:spPr bwMode="auto">
          <a:xfrm flipH="1">
            <a:off x="6924675" y="48006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8" name="AutoShape 2087"/>
          <p:cNvSpPr>
            <a:spLocks noChangeArrowheads="1"/>
          </p:cNvSpPr>
          <p:nvPr/>
        </p:nvSpPr>
        <p:spPr bwMode="auto">
          <a:xfrm flipH="1">
            <a:off x="6924675" y="24384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39" name="AutoShape 2088"/>
          <p:cNvSpPr>
            <a:spLocks noChangeArrowheads="1"/>
          </p:cNvSpPr>
          <p:nvPr/>
        </p:nvSpPr>
        <p:spPr bwMode="auto">
          <a:xfrm flipH="1">
            <a:off x="6924675" y="3200400"/>
            <a:ext cx="171450" cy="762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40" name="Text Box 2091"/>
          <p:cNvSpPr txBox="1">
            <a:spLocks noChangeArrowheads="1"/>
          </p:cNvSpPr>
          <p:nvPr/>
        </p:nvSpPr>
        <p:spPr bwMode="auto">
          <a:xfrm>
            <a:off x="0" y="3276600"/>
            <a:ext cx="27051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19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VEINS </a:t>
            </a:r>
          </a:p>
          <a:p>
            <a:pPr algn="ctr"/>
            <a:endParaRPr lang="en-US" sz="19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9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(HIGH COMPLIANCE)</a:t>
            </a:r>
          </a:p>
          <a:p>
            <a:pPr algn="ctr"/>
            <a:r>
              <a:rPr lang="en-US" sz="19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(Volume reservoirs)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228600"/>
            <a:ext cx="1028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5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Blood vessels</a:t>
            </a:r>
            <a:endParaRPr lang="en-US" sz="50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0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334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5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Systemic </a:t>
            </a:r>
            <a:r>
              <a:rPr lang="en-US" sz="50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5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pulmonary  </a:t>
            </a:r>
            <a:r>
              <a:rPr lang="en-US" sz="50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circulations</a:t>
            </a:r>
          </a:p>
        </p:txBody>
      </p:sp>
      <p:pic>
        <p:nvPicPr>
          <p:cNvPr id="7" name="Picture 11" descr="Cvdiag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524000"/>
            <a:ext cx="5372100" cy="5257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 descr="Image result for largest pressure drop in pulmonary circul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4648200" cy="5257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1" y="76200"/>
            <a:ext cx="5645234" cy="11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800" b="1" i="0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How the </a:t>
            </a:r>
            <a:r>
              <a:rPr lang="en-US" sz="280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heart  performs its function  as the central pump of the CVS?</a:t>
            </a:r>
            <a:r>
              <a:rPr lang="en-US" sz="2800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en-US" sz="2800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5797635" y="304800"/>
            <a:ext cx="4298865" cy="4987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    </a:t>
            </a:r>
            <a:r>
              <a:rPr lang="en-US" sz="22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The </a:t>
            </a:r>
            <a:r>
              <a:rPr lang="en-US" sz="2200" b="1" i="0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heart has four basic properties which are essential for </a:t>
            </a:r>
            <a:r>
              <a:rPr lang="en-US" sz="22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its functioning </a:t>
            </a:r>
            <a:r>
              <a:rPr lang="en-US" sz="2200" b="1" i="0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as the central pump of the CVS. These are:</a:t>
            </a:r>
            <a:r>
              <a:rPr lang="ar-SA" sz="2200" b="1" i="0" dirty="0">
                <a:solidFill>
                  <a:srgbClr val="66FFFF"/>
                </a:solidFill>
                <a:latin typeface="Calibri" panose="020F0502020204030204" pitchFamily="34" charset="0"/>
                <a:cs typeface="Times New Roman" pitchFamily="18" charset="0"/>
              </a:rPr>
              <a:t> </a:t>
            </a:r>
            <a:endParaRPr lang="en-US" sz="2200" b="1" i="0" dirty="0">
              <a:solidFill>
                <a:srgbClr val="66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75000"/>
              <a:buFont typeface="Monotype Sorts" pitchFamily="2" charset="2"/>
              <a:buNone/>
              <a:defRPr/>
            </a:pPr>
            <a:endParaRPr lang="ar-BH" sz="2200" b="1" i="0" dirty="0">
              <a:solidFill>
                <a:srgbClr val="66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2200" b="1" i="0" dirty="0" err="1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Autorhythmicity</a:t>
            </a:r>
            <a:endParaRPr lang="ar-BH" sz="2200" b="1" i="0" dirty="0">
              <a:solidFill>
                <a:srgbClr val="66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22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Conductivity</a:t>
            </a:r>
            <a:endParaRPr lang="ar-BH" sz="2200" b="1" i="0" dirty="0">
              <a:solidFill>
                <a:srgbClr val="66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22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Excitability</a:t>
            </a:r>
            <a:endParaRPr lang="ar-BH" sz="2200" b="1" i="0" dirty="0">
              <a:solidFill>
                <a:srgbClr val="66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r>
              <a:rPr lang="en-US" sz="2200" b="1" i="0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Contractility</a:t>
            </a:r>
          </a:p>
          <a:p>
            <a:pPr marL="514350" indent="-514350">
              <a:spcBef>
                <a:spcPct val="20000"/>
              </a:spcBef>
              <a:buClr>
                <a:srgbClr val="FFFF00"/>
              </a:buClr>
              <a:buSzPct val="75000"/>
              <a:buFont typeface="+mj-lt"/>
              <a:buAutoNum type="arabicParenR"/>
              <a:defRPr/>
            </a:pPr>
            <a:endParaRPr lang="en-US" sz="2200" b="1" i="0" dirty="0">
              <a:solidFill>
                <a:srgbClr val="66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en-US" sz="22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There are 2 main types of cells in the heart: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endParaRPr lang="en-US" sz="2200" b="1" i="0" dirty="0">
              <a:solidFill>
                <a:srgbClr val="66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200" b="1" i="0" dirty="0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Cells of the specialized conduction system.</a:t>
            </a:r>
          </a:p>
          <a:p>
            <a:pPr marL="457200" indent="-45720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200" b="1" i="0" dirty="0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Contractile cells (</a:t>
            </a:r>
            <a:r>
              <a:rPr lang="en-US" sz="2200" b="1" i="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myocytes</a:t>
            </a:r>
            <a:r>
              <a:rPr lang="en-US" sz="2200" b="1" i="0" dirty="0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; working cells).</a:t>
            </a:r>
            <a:endParaRPr lang="en-US" sz="2200" b="1" i="0" dirty="0">
              <a:solidFill>
                <a:srgbClr val="FFC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6" y="1219200"/>
            <a:ext cx="5645234" cy="5562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4686300" y="76200"/>
            <a:ext cx="5600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Ultrastructure of </a:t>
            </a:r>
            <a:r>
              <a:rPr lang="en-US" sz="3200" b="1" i="0" dirty="0" err="1">
                <a:solidFill>
                  <a:srgbClr val="FFFF00"/>
                </a:solidFill>
                <a:latin typeface="Calibri" panose="020F0502020204030204" pitchFamily="34" charset="0"/>
              </a:rPr>
              <a:t>myocyte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  </a:t>
            </a:r>
          </a:p>
          <a:p>
            <a:pPr algn="ctr">
              <a:defRPr/>
            </a:pP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(the contractile, working cell)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475404"/>
              </p:ext>
            </p:extLst>
          </p:nvPr>
        </p:nvGraphicFramePr>
        <p:xfrm>
          <a:off x="579120" y="3124200"/>
          <a:ext cx="371856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2" name="Image" r:id="rId4" imgW="5244444" imgH="5409524" progId="Photoshop.Image.7">
                  <p:embed/>
                </p:oleObj>
              </mc:Choice>
              <mc:Fallback>
                <p:oleObj name="Image" r:id="rId4" imgW="5244444" imgH="5409524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124200"/>
                        <a:ext cx="371856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533900" y="1371600"/>
            <a:ext cx="5562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9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cardiac </a:t>
            </a: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muscle cells (</a:t>
            </a:r>
            <a:r>
              <a:rPr 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fibers; myocytes) </a:t>
            </a: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branch and interdigitate, but </a:t>
            </a:r>
            <a:r>
              <a:rPr 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each </a:t>
            </a: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is a complete unit surrounded by a cell </a:t>
            </a:r>
            <a:r>
              <a:rPr 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(plasma) membrane</a:t>
            </a:r>
            <a:r>
              <a:rPr lang="en-US" sz="19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(sarcolemma).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900" b="1" i="0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Where </a:t>
            </a:r>
            <a:r>
              <a:rPr lang="en-US" sz="1900" b="1" i="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the end of one muscle fiber abuts on another, the membranes of both fibers parallel each other through an extensive series of folds. These </a:t>
            </a: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areas </a:t>
            </a:r>
            <a:r>
              <a:rPr lang="en-US" sz="1900" b="1" i="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are called intercalated </a:t>
            </a: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disks.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900" b="1" i="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9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Thus, each </a:t>
            </a:r>
            <a:r>
              <a:rPr lang="en-US" sz="19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fiber is separated from its </a:t>
            </a:r>
            <a:r>
              <a:rPr lang="en-US" sz="19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neighboring fibers by </a:t>
            </a:r>
            <a:r>
              <a:rPr lang="en-US" sz="19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its sarcolemma (laterally) and by </a:t>
            </a:r>
            <a:r>
              <a:rPr lang="en-US" sz="19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the  </a:t>
            </a:r>
            <a:r>
              <a:rPr lang="en-US" sz="19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intercalated disks (end-to-end</a:t>
            </a:r>
            <a:r>
              <a:rPr lang="en-US" sz="19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9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9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intercalated discs enable the synchronization of the contraction of the cardiac muscle fibers by providing both mechanical and electrical coupling.  </a:t>
            </a:r>
            <a:endParaRPr lang="en-US" sz="1900" b="1" i="0" dirty="0">
              <a:solidFill>
                <a:srgbClr val="FFC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641901"/>
              </p:ext>
            </p:extLst>
          </p:nvPr>
        </p:nvGraphicFramePr>
        <p:xfrm>
          <a:off x="446085" y="228600"/>
          <a:ext cx="3965580" cy="285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3" name="Image" r:id="rId6" imgW="7314286" imgH="5257143" progId="Photoshop.Image.7">
                  <p:embed/>
                </p:oleObj>
              </mc:Choice>
              <mc:Fallback>
                <p:oleObj name="Image" r:id="rId6" imgW="7314286" imgH="5257143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5" y="228600"/>
                        <a:ext cx="3965580" cy="2850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 descr="gr1lf1207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08062"/>
            <a:ext cx="8890000" cy="4191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4838700" y="4114800"/>
            <a:ext cx="1840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i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Gap Junction</a:t>
            </a:r>
          </a:p>
        </p:txBody>
      </p:sp>
      <p:sp>
        <p:nvSpPr>
          <p:cNvPr id="578564" name="Line 4"/>
          <p:cNvSpPr>
            <a:spLocks noChangeShapeType="1"/>
          </p:cNvSpPr>
          <p:nvPr/>
        </p:nvSpPr>
        <p:spPr bwMode="auto">
          <a:xfrm flipV="1">
            <a:off x="5545138" y="2687637"/>
            <a:ext cx="1296987" cy="13684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865188" y="4691062"/>
            <a:ext cx="4824412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i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8568" name="Text Box 8"/>
          <p:cNvSpPr txBox="1">
            <a:spLocks noChangeArrowheads="1"/>
          </p:cNvSpPr>
          <p:nvPr/>
        </p:nvSpPr>
        <p:spPr bwMode="auto">
          <a:xfrm>
            <a:off x="0" y="0"/>
            <a:ext cx="1028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Mechanical and electrical coupling of the cardiac muscle cells</a:t>
            </a:r>
          </a:p>
          <a:p>
            <a:pPr algn="ctr" eaLnBrk="1" hangingPunct="1"/>
            <a:r>
              <a:rPr lang="en-US" altLang="en-US" sz="2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via the intercalated discs</a:t>
            </a:r>
          </a:p>
        </p:txBody>
      </p:sp>
      <p:sp>
        <p:nvSpPr>
          <p:cNvPr id="578569" name="Text Box 9"/>
          <p:cNvSpPr txBox="1">
            <a:spLocks noChangeArrowheads="1"/>
          </p:cNvSpPr>
          <p:nvPr/>
        </p:nvSpPr>
        <p:spPr bwMode="auto">
          <a:xfrm>
            <a:off x="1731963" y="1184275"/>
            <a:ext cx="2774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i="0" dirty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Cardiac Muscle Cells</a:t>
            </a:r>
          </a:p>
        </p:txBody>
      </p:sp>
      <p:sp>
        <p:nvSpPr>
          <p:cNvPr id="578570" name="AutoShape 10"/>
          <p:cNvSpPr>
            <a:spLocks/>
          </p:cNvSpPr>
          <p:nvPr/>
        </p:nvSpPr>
        <p:spPr bwMode="auto">
          <a:xfrm rot="16200000" flipV="1">
            <a:off x="2714625" y="414337"/>
            <a:ext cx="431800" cy="2736850"/>
          </a:xfrm>
          <a:prstGeom prst="rightBrace">
            <a:avLst>
              <a:gd name="adj1" fmla="val 52819"/>
              <a:gd name="adj2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8571" name="Text Box 11"/>
          <p:cNvSpPr txBox="1">
            <a:spLocks noChangeArrowheads="1"/>
          </p:cNvSpPr>
          <p:nvPr/>
        </p:nvSpPr>
        <p:spPr bwMode="auto">
          <a:xfrm>
            <a:off x="7658100" y="914400"/>
            <a:ext cx="1737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i="0" smtClean="0">
                <a:solidFill>
                  <a:srgbClr val="3366FF"/>
                </a:solidFill>
                <a:latin typeface="Calibri" pitchFamily="34" charset="0"/>
                <a:cs typeface="Calibri" pitchFamily="34" charset="0"/>
              </a:rPr>
              <a:t>desmosome</a:t>
            </a:r>
          </a:p>
        </p:txBody>
      </p:sp>
      <p:sp>
        <p:nvSpPr>
          <p:cNvPr id="578572" name="Line 12"/>
          <p:cNvSpPr>
            <a:spLocks noChangeShapeType="1"/>
          </p:cNvSpPr>
          <p:nvPr/>
        </p:nvSpPr>
        <p:spPr bwMode="auto">
          <a:xfrm flipH="1">
            <a:off x="7851775" y="1338262"/>
            <a:ext cx="430213" cy="431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8573" name="Text Box 13"/>
          <p:cNvSpPr txBox="1">
            <a:spLocks noChangeArrowheads="1"/>
          </p:cNvSpPr>
          <p:nvPr/>
        </p:nvSpPr>
        <p:spPr bwMode="auto">
          <a:xfrm>
            <a:off x="0" y="5334000"/>
            <a:ext cx="102870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9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Desmosome resist stretching and prevent detachment of the cardiac fibers during contraction.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100" y="5715000"/>
            <a:ext cx="100965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7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Gap junction: are </a:t>
            </a:r>
            <a:r>
              <a:rPr lang="en-US" sz="17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trans-membrane </a:t>
            </a:r>
            <a:r>
              <a:rPr lang="en-US" sz="17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channel proteins, connecting the cytoplasm of the </a:t>
            </a:r>
            <a:r>
              <a:rPr lang="en-US" sz="17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neighboring cardiac muscle cells. They allow </a:t>
            </a:r>
            <a:r>
              <a:rPr lang="en-US" sz="17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free diffusion of </a:t>
            </a:r>
            <a:r>
              <a:rPr lang="en-US" sz="17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ions between neighboring cells. Action potentials can also travel </a:t>
            </a:r>
            <a:r>
              <a:rPr lang="en-US" sz="17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from one cardiac muscle cell to </a:t>
            </a:r>
            <a:r>
              <a:rPr lang="en-US" sz="17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another. So intercalated discs allow </a:t>
            </a:r>
            <a:r>
              <a:rPr lang="en-US" altLang="en-US" sz="17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passage of current through cells this mechanism ensures electrical coupling of the cells.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7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0" y="0"/>
            <a:ext cx="52959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Cardiac muscle is a syncytium</a:t>
            </a:r>
          </a:p>
        </p:txBody>
      </p:sp>
      <p:graphicFrame>
        <p:nvGraphicFramePr>
          <p:cNvPr id="577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94817"/>
              </p:ext>
            </p:extLst>
          </p:nvPr>
        </p:nvGraphicFramePr>
        <p:xfrm>
          <a:off x="190500" y="1828800"/>
          <a:ext cx="514339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Image" r:id="rId4" imgW="7314286" imgH="5257143" progId="Photoshop.Image.7">
                  <p:embed/>
                </p:oleObj>
              </mc:Choice>
              <mc:Fallback>
                <p:oleObj name="Image" r:id="rId4" imgW="7314286" imgH="525714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828800"/>
                        <a:ext cx="514339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94434" y="136109"/>
            <a:ext cx="4854466" cy="656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Cardiac </a:t>
            </a:r>
            <a:r>
              <a:rPr lang="en-US" sz="23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muscle functions as a syncytium </a:t>
            </a: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as </a:t>
            </a:r>
            <a:r>
              <a:rPr lang="en-US" sz="23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each muscle cell is electrically connected to its </a:t>
            </a: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neighboring cells through the gap </a:t>
            </a:r>
            <a:r>
              <a:rPr lang="en-US" sz="23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junctions.  </a:t>
            </a:r>
            <a:endParaRPr lang="en-US" sz="2300" b="1" i="0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3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Thus, stimulation </a:t>
            </a: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of a single </a:t>
            </a:r>
            <a:r>
              <a:rPr lang="en-US" sz="230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myocyte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300" b="1" i="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</a:t>
            </a: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the action potential spreads from cell to cell through the gap 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junctions.</a:t>
            </a:r>
            <a:endParaRPr lang="en-US" sz="2300" b="1" i="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  <a:sym typeface="Symbol"/>
              </a:rPr>
              <a:t></a:t>
            </a: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30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synchrnous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contraction </a:t>
            </a: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of all the </a:t>
            </a:r>
            <a:r>
              <a:rPr lang="en-US" sz="230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myocytes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300" b="1" i="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300" b="1" i="0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atrial syncytium is separated from the ventricular syncytium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by the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fibrous  tissue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surrounding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300" b="1" i="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valvular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openings (fibrous skeleton of the heart).</a:t>
            </a:r>
            <a:endParaRPr lang="en-US" sz="23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92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619" name="Text Box 3"/>
          <p:cNvSpPr txBox="1">
            <a:spLocks noChangeArrowheads="1"/>
          </p:cNvSpPr>
          <p:nvPr/>
        </p:nvSpPr>
        <p:spPr bwMode="auto">
          <a:xfrm>
            <a:off x="1096963" y="-36512"/>
            <a:ext cx="1924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smtClean="0">
                <a:solidFill>
                  <a:srgbClr val="FFFFFF"/>
                </a:solidFill>
                <a:latin typeface="Calibri" panose="020F0502020204030204" pitchFamily="34" charset="0"/>
              </a:rPr>
              <a:t>Mitochondria</a:t>
            </a:r>
          </a:p>
        </p:txBody>
      </p:sp>
      <p:sp>
        <p:nvSpPr>
          <p:cNvPr id="2543620" name="Text Box 4"/>
          <p:cNvSpPr txBox="1">
            <a:spLocks noChangeArrowheads="1"/>
          </p:cNvSpPr>
          <p:nvPr/>
        </p:nvSpPr>
        <p:spPr bwMode="auto">
          <a:xfrm>
            <a:off x="6429375" y="-76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0" smtClean="0">
                <a:solidFill>
                  <a:srgbClr val="FFFFFF"/>
                </a:solidFill>
                <a:latin typeface="Calibri" panose="020F0502020204030204" pitchFamily="34" charset="0"/>
              </a:rPr>
              <a:t>Sarcolemma</a:t>
            </a:r>
          </a:p>
        </p:txBody>
      </p:sp>
      <p:sp>
        <p:nvSpPr>
          <p:cNvPr id="2543621" name="Text Box 5"/>
          <p:cNvSpPr txBox="1">
            <a:spLocks noChangeArrowheads="1"/>
          </p:cNvSpPr>
          <p:nvPr/>
        </p:nvSpPr>
        <p:spPr bwMode="auto">
          <a:xfrm>
            <a:off x="8963025" y="1371600"/>
            <a:ext cx="1285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i="0" smtClean="0">
                <a:solidFill>
                  <a:srgbClr val="FFFFFF"/>
                </a:solidFill>
                <a:latin typeface="Calibri" panose="020F0502020204030204" pitchFamily="34" charset="0"/>
              </a:rPr>
              <a:t>T-tubule</a:t>
            </a:r>
          </a:p>
        </p:txBody>
      </p:sp>
      <p:sp>
        <p:nvSpPr>
          <p:cNvPr id="2543622" name="Text Box 6"/>
          <p:cNvSpPr txBox="1">
            <a:spLocks noChangeArrowheads="1"/>
          </p:cNvSpPr>
          <p:nvPr/>
        </p:nvSpPr>
        <p:spPr bwMode="auto">
          <a:xfrm>
            <a:off x="9001125" y="2132013"/>
            <a:ext cx="503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smtClean="0">
                <a:solidFill>
                  <a:srgbClr val="FFFFFF"/>
                </a:solidFill>
                <a:latin typeface="Calibri" panose="020F0502020204030204" pitchFamily="34" charset="0"/>
              </a:rPr>
              <a:t>SR</a:t>
            </a:r>
          </a:p>
        </p:txBody>
      </p:sp>
      <p:sp>
        <p:nvSpPr>
          <p:cNvPr id="2543623" name="Text Box 7"/>
          <p:cNvSpPr txBox="1">
            <a:spLocks noChangeArrowheads="1"/>
          </p:cNvSpPr>
          <p:nvPr/>
        </p:nvSpPr>
        <p:spPr bwMode="auto">
          <a:xfrm>
            <a:off x="57150" y="2819400"/>
            <a:ext cx="1200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0" smtClean="0">
                <a:solidFill>
                  <a:srgbClr val="FFFFFF"/>
                </a:solidFill>
                <a:latin typeface="Calibri" panose="020F0502020204030204" pitchFamily="34" charset="0"/>
              </a:rPr>
              <a:t>Fibrils</a:t>
            </a:r>
          </a:p>
        </p:txBody>
      </p:sp>
      <p:graphicFrame>
        <p:nvGraphicFramePr>
          <p:cNvPr id="25436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730385"/>
              </p:ext>
            </p:extLst>
          </p:nvPr>
        </p:nvGraphicFramePr>
        <p:xfrm>
          <a:off x="1295400" y="387350"/>
          <a:ext cx="7618413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8" name="Image" r:id="rId4" imgW="7619048" imgH="4253968" progId="Photoshop.Image.7">
                  <p:embed/>
                </p:oleObj>
              </mc:Choice>
              <mc:Fallback>
                <p:oleObj name="Image" r:id="rId4" imgW="7619048" imgH="425396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60437B"/>
                          </a:clrFrom>
                          <a:clrTo>
                            <a:srgbClr val="60437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7350"/>
                        <a:ext cx="7618413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3625" name="Text Box 9"/>
          <p:cNvSpPr txBox="1">
            <a:spLocks noChangeArrowheads="1"/>
          </p:cNvSpPr>
          <p:nvPr/>
        </p:nvSpPr>
        <p:spPr bwMode="auto">
          <a:xfrm>
            <a:off x="114300" y="4487376"/>
            <a:ext cx="100584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GB" alt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At the ultrastructural level, cardiac muscle cells (myocytes) typically resemble skeletal muscle in also having:     </a:t>
            </a:r>
            <a:r>
              <a:rPr lang="en-GB" altLang="en-US" sz="165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(a)</a:t>
            </a:r>
            <a:r>
              <a:rPr lang="en-GB" alt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 Myofibrils packed in the cytoplasm (sarcoplasm), </a:t>
            </a:r>
            <a:r>
              <a:rPr lang="en-GB" altLang="en-US" sz="165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(b</a:t>
            </a:r>
            <a:r>
              <a:rPr lang="en-GB" alt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) specialized transverse tubular and sarcoplasmic reticular membrane systems.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However, the </a:t>
            </a:r>
            <a:r>
              <a:rPr lang="en-US" sz="16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T system in cardiac muscle is located at the Z </a:t>
            </a:r>
            <a:r>
              <a:rPr 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lines of the sarcomeres </a:t>
            </a:r>
            <a:r>
              <a:rPr lang="en-US" sz="16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rather than at the A–I junction, where it is located in </a:t>
            </a:r>
            <a:r>
              <a:rPr 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skeletal </a:t>
            </a:r>
            <a:r>
              <a:rPr lang="en-US" sz="165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muscle</a:t>
            </a:r>
            <a:r>
              <a:rPr 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r>
              <a:rPr lang="en-GB" altLang="en-US" sz="1650" b="1" i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  The sarcoplasmic reticulum makes complexes with the transverse tubular membrane at dyad rather than triad junctions. </a:t>
            </a:r>
            <a:endParaRPr lang="en-GB" altLang="en-US" sz="1650" b="1" i="0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Cardiac muscle cell </a:t>
            </a:r>
            <a:r>
              <a:rPr lang="en-US" sz="16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contains large amount of </a:t>
            </a:r>
            <a:r>
              <a:rPr lang="en-US" sz="16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mitochondria </a:t>
            </a:r>
            <a:r>
              <a:rPr lang="en-US" sz="16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 provide continuous ATP for the cell.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6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Cardiac </a:t>
            </a:r>
            <a:r>
              <a:rPr lang="en-US" sz="16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muscle  </a:t>
            </a:r>
            <a:r>
              <a:rPr lang="en-US" sz="16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has a rich capillary supply: about 1 capillary per fiber</a:t>
            </a:r>
            <a:r>
              <a:rPr lang="en-US" sz="16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en-US" sz="1650" b="1" i="0" dirty="0" smtClean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1578" name="Picture 10" descr="muscle physiology-3-sl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0"/>
            <a:ext cx="4953000" cy="4267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1579" name="Text Box 11"/>
          <p:cNvSpPr txBox="1">
            <a:spLocks noChangeArrowheads="1"/>
          </p:cNvSpPr>
          <p:nvPr/>
        </p:nvSpPr>
        <p:spPr bwMode="auto">
          <a:xfrm>
            <a:off x="5372100" y="40749"/>
            <a:ext cx="4876800" cy="681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In the </a:t>
            </a:r>
            <a:r>
              <a:rPr lang="en-US" altLang="en-US" sz="1900" b="1" i="0" dirty="0" err="1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myocytes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, a significant Ca</a:t>
            </a:r>
            <a:r>
              <a:rPr lang="en-US" altLang="en-US" sz="1900" b="1" i="0" baseline="3000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2+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influx comes from extracellular </a:t>
            </a:r>
            <a:r>
              <a:rPr lang="en-GB" altLang="en-US" sz="19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space during the plateau phase of the action </a:t>
            </a:r>
            <a:r>
              <a:rPr lang="en-GB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potential.</a:t>
            </a:r>
            <a:r>
              <a:rPr lang="en-US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altLang="en-US" sz="1900" b="1" i="0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i="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The role of Ca</a:t>
            </a:r>
            <a:r>
              <a:rPr lang="en-US" sz="1900" b="1" i="0" baseline="3000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2+</a:t>
            </a:r>
            <a:r>
              <a:rPr lang="en-US" sz="1900" b="1" i="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 in excitation–contraction </a:t>
            </a: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coupling in </a:t>
            </a:r>
            <a:r>
              <a:rPr lang="en-US" sz="1900" b="1" i="0" dirty="0" err="1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myocytes</a:t>
            </a: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900" b="1" i="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is similar to its role in skeletal </a:t>
            </a: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muscle; (the </a:t>
            </a:r>
            <a:r>
              <a:rPr lang="en-US" sz="1900" b="1" i="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term “excitation-contraction coupling” refers to the mechanism by which the action potential causes the myofibrils </a:t>
            </a: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of the muscle cell </a:t>
            </a:r>
            <a:r>
              <a:rPr lang="en-US" sz="1900" b="1" i="0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to </a:t>
            </a:r>
            <a:r>
              <a:rPr 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contract).</a:t>
            </a:r>
            <a:endParaRPr lang="en-US" altLang="en-US" sz="1900" b="1" i="0" dirty="0">
              <a:solidFill>
                <a:srgbClr val="00FF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1900" b="1" i="0" dirty="0" smtClean="0">
              <a:solidFill>
                <a:srgbClr val="FF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However</a:t>
            </a:r>
            <a:r>
              <a:rPr lang="en-US" sz="190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, it is the influx of extracellular Ca</a:t>
            </a:r>
            <a:r>
              <a:rPr lang="en-US" sz="1900" b="1" i="0" baseline="3000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2+</a:t>
            </a:r>
            <a:r>
              <a:rPr lang="en-US" sz="190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 through the </a:t>
            </a: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voltage-sensitive </a:t>
            </a:r>
            <a:r>
              <a:rPr lang="en-GB" altLang="en-US" sz="1900" b="1" i="0" dirty="0" err="1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Dihydropyridine</a:t>
            </a:r>
            <a:r>
              <a:rPr lang="en-GB" altLang="en-US" sz="190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 receptors</a:t>
            </a: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 (DHPR) </a:t>
            </a:r>
            <a:r>
              <a:rPr lang="en-US" sz="190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in the T system  </a:t>
            </a: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(L-type calcium channels), which triggers</a:t>
            </a:r>
            <a:r>
              <a:rPr lang="en-US" sz="190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 calcium-induced calcium release through </a:t>
            </a: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the </a:t>
            </a:r>
            <a:r>
              <a:rPr lang="en-US" altLang="en-US" sz="190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ryanodine receptors</a:t>
            </a: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 (</a:t>
            </a:r>
            <a:r>
              <a:rPr lang="en-US" sz="1900" b="1" i="0" dirty="0" err="1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RyR</a:t>
            </a: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) </a:t>
            </a:r>
            <a:r>
              <a:rPr lang="en-US" sz="1900" b="1" i="0" dirty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at the sarcoplasmic reticulum</a:t>
            </a:r>
            <a:r>
              <a:rPr lang="en-US" sz="1900" b="1" i="0" dirty="0" smtClean="0">
                <a:solidFill>
                  <a:srgbClr val="FF0066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altLang="en-US" sz="1900" b="1" i="0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Cardiac </a:t>
            </a:r>
            <a:r>
              <a:rPr lang="en-US" sz="19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ryanodine </a:t>
            </a:r>
            <a:r>
              <a:rPr lang="en-US" sz="19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receptors are </a:t>
            </a:r>
            <a:r>
              <a:rPr lang="en-US" sz="19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different from the  skeletal muscle ryanodine </a:t>
            </a:r>
            <a:r>
              <a:rPr lang="en-US" sz="19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receptors.</a:t>
            </a:r>
            <a:endParaRPr lang="en-US" altLang="en-US" sz="1900" b="1" i="0" dirty="0" smtClean="0">
              <a:solidFill>
                <a:srgbClr val="FFC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8600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Calcium-induced</a:t>
            </a:r>
          </a:p>
          <a:p>
            <a:pPr algn="ctr"/>
            <a:r>
              <a:rPr lang="en-US" sz="28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calcium </a:t>
            </a:r>
            <a:r>
              <a:rPr lang="en-US" sz="28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release </a:t>
            </a:r>
            <a:r>
              <a:rPr lang="en-US" sz="28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through</a:t>
            </a:r>
          </a:p>
          <a:p>
            <a:pPr algn="ctr"/>
            <a:r>
              <a:rPr lang="en-US" sz="28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8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ryanodine receptors</a:t>
            </a:r>
            <a:r>
              <a:rPr lang="en-US" sz="2800" b="1" i="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i="0" dirty="0" err="1">
                <a:solidFill>
                  <a:srgbClr val="FFFF00"/>
                </a:solidFill>
                <a:latin typeface="Calibri" panose="020F0502020204030204" pitchFamily="34" charset="0"/>
              </a:rPr>
              <a:t>RyR</a:t>
            </a:r>
            <a:r>
              <a:rPr lang="en-US" sz="2800" b="1" i="0" dirty="0">
                <a:solidFill>
                  <a:srgbClr val="FFFF00"/>
                </a:solidFill>
                <a:latin typeface="Calibri" panose="020F0502020204030204" pitchFamily="34" charset="0"/>
              </a:rPr>
              <a:t>) at the sarcoplasmic reticulum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982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Mechanism of calcium-induced 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calcium release through the </a:t>
            </a: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ryanodine receptors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n-US" sz="3200" b="1" i="0" dirty="0" err="1">
                <a:solidFill>
                  <a:srgbClr val="FFFF00"/>
                </a:solidFill>
                <a:latin typeface="Calibri" panose="020F0502020204030204" pitchFamily="34" charset="0"/>
              </a:rPr>
              <a:t>RyR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) at the sarcoplasmic reticulum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71682" name="Picture 2" descr="Image result for calcium induced calcium release card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74056"/>
            <a:ext cx="6757988" cy="41219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2288" y="1371600"/>
            <a:ext cx="3300412" cy="529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Excitation of cardiac muscle cell (fiber; </a:t>
            </a:r>
            <a:r>
              <a:rPr lang="en-US" sz="1990" b="1" i="0" dirty="0" err="1" smtClean="0">
                <a:latin typeface="Calibri" pitchFamily="34" charset="0"/>
                <a:cs typeface="Calibri" pitchFamily="34" charset="0"/>
              </a:rPr>
              <a:t>myocyte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1990" b="1" i="0" dirty="0" smtClean="0">
                <a:latin typeface="Calibri"/>
                <a:cs typeface="Calibri"/>
              </a:rPr>
              <a:t>→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 fast </a:t>
            </a:r>
            <a:r>
              <a:rPr lang="en-US" sz="1990" b="1" i="0" dirty="0">
                <a:latin typeface="Calibri" pitchFamily="34" charset="0"/>
                <a:cs typeface="Calibri" pitchFamily="34" charset="0"/>
              </a:rPr>
              <a:t>action 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potential in the sarcolemma. This fast action potential propagates </a:t>
            </a:r>
            <a:r>
              <a:rPr lang="en-US" sz="1990" b="1" i="0" dirty="0">
                <a:latin typeface="Calibri" pitchFamily="34" charset="0"/>
                <a:cs typeface="Calibri" pitchFamily="34" charset="0"/>
              </a:rPr>
              <a:t>across the 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sarcolemma and </a:t>
            </a:r>
            <a:r>
              <a:rPr lang="en-US" sz="1990" b="1" i="0" dirty="0">
                <a:latin typeface="Calibri" pitchFamily="34" charset="0"/>
                <a:cs typeface="Calibri" pitchFamily="34" charset="0"/>
              </a:rPr>
              <a:t>travels down the transverse tubules to the 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fiber’s </a:t>
            </a:r>
            <a:r>
              <a:rPr lang="en-US" sz="1990" b="1" i="0" dirty="0">
                <a:latin typeface="Calibri" pitchFamily="34" charset="0"/>
                <a:cs typeface="Calibri" pitchFamily="34" charset="0"/>
              </a:rPr>
              <a:t>interior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990" b="1" i="0" dirty="0">
              <a:latin typeface="Calibri" pitchFamily="34" charset="0"/>
              <a:cs typeface="Calibri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90" b="1" i="0" dirty="0">
                <a:latin typeface="Calibri" pitchFamily="34" charset="0"/>
                <a:cs typeface="Calibri" pitchFamily="34" charset="0"/>
              </a:rPr>
              <a:t>Voltage-gated 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L-type calcium channels </a:t>
            </a:r>
            <a:r>
              <a:rPr lang="en-US" sz="199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(d</a:t>
            </a:r>
            <a:r>
              <a:rPr lang="en-GB" altLang="en-US" sz="1990" b="1" i="0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ihydropyridine</a:t>
            </a:r>
            <a:r>
              <a:rPr lang="en-GB" altLang="en-US" sz="199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receptors</a:t>
            </a:r>
            <a:r>
              <a:rPr lang="en-US" altLang="en-US" sz="199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; </a:t>
            </a:r>
            <a:r>
              <a:rPr lang="en-US" sz="199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DHPR</a:t>
            </a:r>
            <a:r>
              <a:rPr lang="en-US" sz="1990" b="1" i="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r>
              <a:rPr lang="en-US" sz="199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90" b="1" i="0" dirty="0">
                <a:latin typeface="Calibri" pitchFamily="34" charset="0"/>
                <a:cs typeface="Calibri" pitchFamily="34" charset="0"/>
              </a:rPr>
              <a:t>are opened by the 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action </a:t>
            </a:r>
            <a:r>
              <a:rPr lang="en-US" sz="1990" b="1" i="0" dirty="0">
                <a:latin typeface="Calibri" pitchFamily="34" charset="0"/>
                <a:cs typeface="Calibri" pitchFamily="34" charset="0"/>
              </a:rPr>
              <a:t>potential and Ca</a:t>
            </a:r>
            <a:r>
              <a:rPr lang="en-US" sz="199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1990" b="1" i="0" dirty="0">
                <a:latin typeface="Calibri" pitchFamily="34" charset="0"/>
                <a:cs typeface="Calibri" pitchFamily="34" charset="0"/>
              </a:rPr>
              <a:t> ions move into the </a:t>
            </a:r>
            <a:r>
              <a:rPr lang="en-US" sz="1990" b="1" i="0" dirty="0" smtClean="0">
                <a:latin typeface="Calibri" pitchFamily="34" charset="0"/>
                <a:cs typeface="Calibri" pitchFamily="34" charset="0"/>
              </a:rPr>
              <a:t>cell.</a:t>
            </a:r>
            <a:endParaRPr lang="en-US" sz="1990" b="1" i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91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calcium induced calcium release card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" y="1974057"/>
            <a:ext cx="5856923" cy="35723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7900" y="1225689"/>
            <a:ext cx="415290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3. External Ca</a:t>
            </a:r>
            <a:r>
              <a:rPr lang="en-US" sz="1950" b="1" i="0" baseline="30000" dirty="0" smtClean="0">
                <a:latin typeface="Calibri" pitchFamily="34" charset="0"/>
                <a:cs typeface="Calibri" pitchFamily="34" charset="0"/>
              </a:rPr>
              <a:t>2+ </a:t>
            </a: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Ca</a:t>
            </a:r>
            <a:r>
              <a:rPr lang="en-US" sz="195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influx) is required for the excitation-contraction coupling in the heart, but is  not sufficient to produce contraction by itself. It is used as a trigger for Ca</a:t>
            </a:r>
            <a:r>
              <a:rPr lang="en-US" sz="1950" b="1" i="0" baseline="30000" dirty="0" smtClean="0">
                <a:latin typeface="Calibri" pitchFamily="34" charset="0"/>
                <a:cs typeface="Calibri" pitchFamily="34" charset="0"/>
              </a:rPr>
              <a:t>2+ </a:t>
            </a: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release from the sarcoplasmic reticulum.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50" b="1" i="0" dirty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4. Thus, calcium coming into the cell through 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L-type voltage-gated Ca</a:t>
            </a:r>
            <a:r>
              <a:rPr lang="en-US" sz="195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 channels binds to the ryanodine receptor of the sarcoplasmic reticulum.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50" b="1" i="0" dirty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5. The Voltage-gated 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calcium channels are usually very near </a:t>
            </a: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to the 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ryanodine receptors, so that Ca</a:t>
            </a:r>
            <a:r>
              <a:rPr lang="en-US" sz="195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 influx will induce high local levels  of Ca</a:t>
            </a:r>
            <a:r>
              <a:rPr lang="en-US" sz="195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1982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Mechanism of calcium-induced 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calcium release through the </a:t>
            </a: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ryanodine receptors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n-US" sz="3200" b="1" i="0" dirty="0" err="1">
                <a:solidFill>
                  <a:srgbClr val="FFFF00"/>
                </a:solidFill>
                <a:latin typeface="Calibri" panose="020F0502020204030204" pitchFamily="34" charset="0"/>
              </a:rPr>
              <a:t>RyR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) at the sarcoplasmic reticulum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95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15510"/>
            <a:ext cx="10287000" cy="17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Objectives</a:t>
            </a:r>
          </a:p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4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Intended learning outcomes (ILOs)</a:t>
            </a:r>
            <a:endParaRPr lang="en-US" sz="4400" b="1" i="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190500" y="2895600"/>
            <a:ext cx="990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Describe the general features and overall design of the cardiovascular system.</a:t>
            </a:r>
          </a:p>
          <a:p>
            <a:pPr>
              <a:buClr>
                <a:srgbClr val="FF0000"/>
              </a:buClr>
              <a:buSzPct val="100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Explain how the heart accomplishes its function as the central pump of the cardiovascular system.</a:t>
            </a:r>
          </a:p>
          <a:p>
            <a:pPr>
              <a:buClr>
                <a:srgbClr val="FF0000"/>
              </a:buClr>
              <a:buSzPct val="100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Describe the structure of a typical myocyte. </a:t>
            </a:r>
          </a:p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Discuss </a:t>
            </a:r>
            <a:r>
              <a:rPr lang="en-GB" altLang="en-US" sz="2500" b="1" i="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excitation-contraction coupling in the heart.</a:t>
            </a:r>
          </a:p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GB" altLang="en-US" sz="2500" b="1" i="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Explain sliding-filament mechanism of contraction. </a:t>
            </a:r>
          </a:p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GB" altLang="en-US" sz="2500" b="1" i="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Summarize the effects of sympathetic and parasympathetic stimulation on cardiac contractility.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0500" y="18288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8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After reviewing the PowerPoint </a:t>
            </a:r>
            <a:r>
              <a:rPr lang="en-US" sz="28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presentation</a:t>
            </a:r>
            <a:r>
              <a:rPr lang="en-US" sz="28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and the associated learning resources, </a:t>
            </a:r>
            <a:r>
              <a:rPr lang="en-US" sz="28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the student should be able to: </a:t>
            </a:r>
            <a:endParaRPr lang="en-US" sz="2800" b="1" dirty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calcium induced calcium release card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278857"/>
            <a:ext cx="5856923" cy="35723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4100" y="2330202"/>
            <a:ext cx="403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0" dirty="0" smtClean="0">
                <a:latin typeface="Calibri" pitchFamily="34" charset="0"/>
                <a:cs typeface="Calibri" pitchFamily="34" charset="0"/>
              </a:rPr>
              <a:t>6. At </a:t>
            </a:r>
            <a:r>
              <a:rPr lang="en-US" sz="2200" b="1" i="0" dirty="0" err="1">
                <a:latin typeface="Calibri" pitchFamily="34" charset="0"/>
                <a:cs typeface="Calibri" pitchFamily="34" charset="0"/>
              </a:rPr>
              <a:t>micromolar</a:t>
            </a:r>
            <a:r>
              <a:rPr lang="en-US" sz="2200" b="1" i="0" dirty="0">
                <a:latin typeface="Calibri" pitchFamily="34" charset="0"/>
                <a:cs typeface="Calibri" pitchFamily="34" charset="0"/>
              </a:rPr>
              <a:t> Ca</a:t>
            </a:r>
            <a:r>
              <a:rPr lang="en-US" sz="220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2200" b="1" i="0" dirty="0">
                <a:latin typeface="Calibri" pitchFamily="34" charset="0"/>
                <a:cs typeface="Calibri" pitchFamily="34" charset="0"/>
              </a:rPr>
              <a:t> levels (local levels), the ryanodine </a:t>
            </a:r>
            <a:r>
              <a:rPr lang="en-US" sz="2200" b="1" i="0" dirty="0" smtClean="0">
                <a:latin typeface="Calibri" pitchFamily="34" charset="0"/>
                <a:cs typeface="Calibri" pitchFamily="34" charset="0"/>
              </a:rPr>
              <a:t>receptors  open, </a:t>
            </a:r>
            <a:r>
              <a:rPr lang="en-US" sz="2200" b="1" i="0" dirty="0">
                <a:latin typeface="Calibri" pitchFamily="34" charset="0"/>
                <a:cs typeface="Calibri" pitchFamily="34" charset="0"/>
              </a:rPr>
              <a:t>releasing stored Ca</a:t>
            </a:r>
            <a:r>
              <a:rPr lang="en-US" sz="220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2200" b="1" i="0" dirty="0">
                <a:latin typeface="Calibri" pitchFamily="34" charset="0"/>
                <a:cs typeface="Calibri" pitchFamily="34" charset="0"/>
              </a:rPr>
              <a:t> from the sarcoplasmic </a:t>
            </a:r>
            <a:r>
              <a:rPr lang="en-US" sz="2200" b="1" i="0" dirty="0" smtClean="0">
                <a:latin typeface="Calibri" pitchFamily="34" charset="0"/>
                <a:cs typeface="Calibri" pitchFamily="34" charset="0"/>
              </a:rPr>
              <a:t>reticulum.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b="1" i="0" dirty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i="0" dirty="0" smtClean="0">
                <a:latin typeface="Calibri" pitchFamily="34" charset="0"/>
                <a:cs typeface="Calibri" pitchFamily="34" charset="0"/>
              </a:rPr>
              <a:t>7. This calcium-induced </a:t>
            </a:r>
            <a:r>
              <a:rPr lang="en-US" sz="2200" b="1" i="0" dirty="0">
                <a:latin typeface="Calibri" pitchFamily="34" charset="0"/>
                <a:cs typeface="Calibri" pitchFamily="34" charset="0"/>
              </a:rPr>
              <a:t>calcium release is pH sensitive, showing strong inhibition at pH 6.5 and maximal release at pH 7.4</a:t>
            </a:r>
            <a:r>
              <a:rPr lang="en-US" sz="2200" b="1" i="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6782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Mechanism of calcium-induced 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calcium release through the </a:t>
            </a: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ryanodine receptors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n-US" sz="3200" b="1" i="0" dirty="0" err="1">
                <a:solidFill>
                  <a:srgbClr val="FFFF00"/>
                </a:solidFill>
                <a:latin typeface="Calibri" panose="020F0502020204030204" pitchFamily="34" charset="0"/>
              </a:rPr>
              <a:t>RyR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) at the sarcoplasmic reticulum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79143"/>
            <a:ext cx="9753600" cy="44424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41982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Mechanism of calcium-induced 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calcium release through the </a:t>
            </a:r>
            <a:r>
              <a:rPr lang="en-US" alt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ryanodine receptors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n-US" sz="3200" b="1" i="0" dirty="0" err="1">
                <a:solidFill>
                  <a:srgbClr val="FFFF00"/>
                </a:solidFill>
                <a:latin typeface="Calibri" panose="020F0502020204030204" pitchFamily="34" charset="0"/>
              </a:rPr>
              <a:t>RyR</a:t>
            </a:r>
            <a:r>
              <a:rPr lang="en-US" sz="3200" b="1" i="0" dirty="0">
                <a:solidFill>
                  <a:srgbClr val="FFFF00"/>
                </a:solidFill>
                <a:latin typeface="Calibri" panose="020F0502020204030204" pitchFamily="34" charset="0"/>
              </a:rPr>
              <a:t>) at the sarcoplasmic reticulum</a:t>
            </a:r>
            <a:endParaRPr lang="ar-S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995" name="Rectangle 3"/>
          <p:cNvSpPr>
            <a:spLocks noChangeArrowheads="1"/>
          </p:cNvSpPr>
          <p:nvPr/>
        </p:nvSpPr>
        <p:spPr bwMode="auto">
          <a:xfrm>
            <a:off x="114300" y="76200"/>
            <a:ext cx="561784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Excitation contraction coupling</a:t>
            </a:r>
          </a:p>
        </p:txBody>
      </p:sp>
      <p:pic>
        <p:nvPicPr>
          <p:cNvPr id="2132997" name="Picture 5" descr="mohr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78280"/>
            <a:ext cx="5617845" cy="46177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08345" y="152400"/>
            <a:ext cx="4364355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GB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Excitation-contraction coupling is similar in cardiac and skeletal muscles.  Increased intracellular Ca</a:t>
            </a:r>
            <a:r>
              <a:rPr lang="en-GB" altLang="en-US" sz="1900" b="1" i="0" baseline="30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2+</a:t>
            </a:r>
            <a:r>
              <a:rPr lang="en-GB" altLang="en-US" sz="19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triggers contraction by binding to troponin on the thin filament.</a:t>
            </a:r>
          </a:p>
          <a:p>
            <a:endParaRPr lang="en-GB" altLang="en-US" sz="1900" b="1" i="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 Tension </a:t>
            </a:r>
            <a:r>
              <a:rPr lang="en-GB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generation in cardiac, but not in skeletal muscle is profoundly </a:t>
            </a:r>
            <a:r>
              <a:rPr lang="en-GB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influenced by: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GB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Extracellular </a:t>
            </a:r>
            <a:r>
              <a:rPr lang="en-GB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calcium </a:t>
            </a:r>
            <a:r>
              <a:rPr lang="en-GB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levels.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GB" altLang="en-US" sz="19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Factors </a:t>
            </a:r>
            <a:r>
              <a:rPr lang="en-GB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that affect the magnitude of the inward calcium current. </a:t>
            </a:r>
            <a:endParaRPr lang="en-GB" altLang="en-US" sz="1900" b="1" i="0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alt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</a:rPr>
              <a:t>For </a:t>
            </a:r>
            <a:r>
              <a:rPr lang="en-GB" altLang="en-US" sz="1900" b="1" i="0" dirty="0">
                <a:solidFill>
                  <a:srgbClr val="00FF00"/>
                </a:solidFill>
                <a:latin typeface="Calibri" panose="020F0502020204030204" pitchFamily="34" charset="0"/>
              </a:rPr>
              <a:t>example, doubling the extracellular calcium concentration may nearly double the maximum cardiac contractile force</a:t>
            </a:r>
            <a:r>
              <a:rPr lang="en-GB" altLang="en-US" sz="1900" b="1" i="0" dirty="0" smtClean="0">
                <a:solidFill>
                  <a:srgbClr val="00FF00"/>
                </a:solidFill>
                <a:latin typeface="Calibri" panose="020F0502020204030204" pitchFamily="34" charset="0"/>
              </a:rPr>
              <a:t>.</a:t>
            </a:r>
          </a:p>
          <a:p>
            <a:endParaRPr lang="en-GB" altLang="en-US" sz="1900" b="1" i="0" dirty="0" smtClean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 altLang="en-US" sz="19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i="0" dirty="0">
                <a:solidFill>
                  <a:srgbClr val="FF99CC"/>
                </a:solidFill>
                <a:latin typeface="Calibri" panose="020F0502020204030204" pitchFamily="34" charset="0"/>
              </a:rPr>
              <a:t>Drugs which reduce calcium influx have profound negative inotropic effects on the </a:t>
            </a:r>
            <a:r>
              <a:rPr lang="en-GB" altLang="en-US" sz="1900" b="1" i="0" dirty="0" smtClean="0">
                <a:solidFill>
                  <a:srgbClr val="FF99CC"/>
                </a:solidFill>
                <a:latin typeface="Calibri" panose="020F0502020204030204" pitchFamily="34" charset="0"/>
              </a:rPr>
              <a:t>myocardium (</a:t>
            </a:r>
            <a:r>
              <a:rPr lang="en-GB" altLang="en-US" sz="1900" b="1" i="0" dirty="0" smtClean="0">
                <a:solidFill>
                  <a:srgbClr val="FF99CC"/>
                </a:solidFill>
                <a:latin typeface="Calibri"/>
                <a:cs typeface="Calibri"/>
              </a:rPr>
              <a:t>↓ contractility)</a:t>
            </a:r>
            <a:r>
              <a:rPr lang="en-GB" altLang="en-US" sz="1900" b="1" i="0" dirty="0" smtClean="0">
                <a:solidFill>
                  <a:srgbClr val="FF99CC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1900" b="1" i="0" dirty="0">
                <a:solidFill>
                  <a:srgbClr val="FF99CC"/>
                </a:solidFill>
                <a:latin typeface="Calibri" panose="020F0502020204030204" pitchFamily="34" charset="0"/>
              </a:rPr>
              <a:t>but affect skeletal muscle only when present in massive </a:t>
            </a:r>
            <a:r>
              <a:rPr lang="en-GB" altLang="en-US" sz="1900" b="1" i="0" dirty="0" smtClean="0">
                <a:solidFill>
                  <a:srgbClr val="FF99CC"/>
                </a:solidFill>
                <a:latin typeface="Calibri" panose="020F0502020204030204" pitchFamily="34" charset="0"/>
              </a:rPr>
              <a:t>overdose.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6094413" y="152400"/>
            <a:ext cx="2571750" cy="8382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2016125" y="2516188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36" name="Text Box 4"/>
          <p:cNvSpPr txBox="1">
            <a:spLocks noChangeArrowheads="1"/>
          </p:cNvSpPr>
          <p:nvPr/>
        </p:nvSpPr>
        <p:spPr bwMode="auto">
          <a:xfrm>
            <a:off x="5902325" y="304800"/>
            <a:ext cx="292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 i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Myocardial fiber</a:t>
            </a:r>
            <a:endParaRPr lang="en-US" altLang="en-US" sz="2400" i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2093913" y="1908175"/>
            <a:ext cx="2423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1609118" y="4572000"/>
            <a:ext cx="1553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dirty="0" smtClean="0">
                <a:solidFill>
                  <a:srgbClr val="00CCCC"/>
                </a:solidFill>
                <a:latin typeface="Calibri" pitchFamily="34" charset="0"/>
                <a:cs typeface="Calibri" pitchFamily="34" charset="0"/>
              </a:rPr>
              <a:t>contracted</a:t>
            </a:r>
            <a:endParaRPr lang="en-US" altLang="en-US" sz="2400" i="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39" name="Text Box 7"/>
          <p:cNvSpPr txBox="1">
            <a:spLocks noChangeArrowheads="1"/>
          </p:cNvSpPr>
          <p:nvPr/>
        </p:nvSpPr>
        <p:spPr bwMode="auto">
          <a:xfrm>
            <a:off x="4608513" y="1373188"/>
            <a:ext cx="948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myosin</a:t>
            </a:r>
            <a:endParaRPr lang="en-US" altLang="en-US" sz="2400" i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40" name="Line 8"/>
          <p:cNvSpPr>
            <a:spLocks noChangeShapeType="1"/>
          </p:cNvSpPr>
          <p:nvPr/>
        </p:nvSpPr>
        <p:spPr bwMode="auto">
          <a:xfrm flipV="1">
            <a:off x="3465513" y="2363788"/>
            <a:ext cx="685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1641" name="Picture 9" descr="Scan Jun 05, 2000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754188"/>
            <a:ext cx="16811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1642" name="Text Box 10"/>
          <p:cNvSpPr txBox="1">
            <a:spLocks noChangeArrowheads="1"/>
          </p:cNvSpPr>
          <p:nvPr/>
        </p:nvSpPr>
        <p:spPr bwMode="auto">
          <a:xfrm>
            <a:off x="5811838" y="2211388"/>
            <a:ext cx="7072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actin</a:t>
            </a:r>
            <a:endParaRPr lang="en-US" altLang="en-US" sz="2000" i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43" name="Text Box 11"/>
          <p:cNvSpPr txBox="1">
            <a:spLocks noChangeArrowheads="1"/>
          </p:cNvSpPr>
          <p:nvPr/>
        </p:nvSpPr>
        <p:spPr bwMode="auto">
          <a:xfrm>
            <a:off x="1711325" y="2973388"/>
            <a:ext cx="112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dirty="0" smtClean="0">
                <a:solidFill>
                  <a:srgbClr val="00CCCC"/>
                </a:solidFill>
                <a:latin typeface="Calibri" pitchFamily="34" charset="0"/>
                <a:cs typeface="Calibri" pitchFamily="34" charset="0"/>
              </a:rPr>
              <a:t>relaxed</a:t>
            </a:r>
            <a:endParaRPr lang="en-US" altLang="en-US" sz="2400" b="1" i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44" name="Text Box 12"/>
          <p:cNvSpPr txBox="1">
            <a:spLocks noChangeArrowheads="1"/>
          </p:cNvSpPr>
          <p:nvPr/>
        </p:nvSpPr>
        <p:spPr bwMode="auto">
          <a:xfrm>
            <a:off x="1597025" y="455613"/>
            <a:ext cx="1359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Myofibril</a:t>
            </a:r>
            <a:endParaRPr lang="en-US" altLang="en-US" sz="2400" i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45" name="AutoShape 13"/>
          <p:cNvSpPr>
            <a:spLocks noChangeArrowheads="1"/>
          </p:cNvSpPr>
          <p:nvPr/>
        </p:nvSpPr>
        <p:spPr bwMode="auto">
          <a:xfrm rot="16117024">
            <a:off x="4371181" y="-562768"/>
            <a:ext cx="396875" cy="243681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46" name="Text Box 14"/>
          <p:cNvSpPr txBox="1">
            <a:spLocks noChangeArrowheads="1"/>
          </p:cNvSpPr>
          <p:nvPr/>
        </p:nvSpPr>
        <p:spPr bwMode="auto">
          <a:xfrm>
            <a:off x="7197725" y="1831975"/>
            <a:ext cx="1663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Myofilaments</a:t>
            </a:r>
            <a:endParaRPr lang="en-US" altLang="en-US" sz="2000" i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47" name="Line 15"/>
          <p:cNvSpPr>
            <a:spLocks noChangeShapeType="1"/>
          </p:cNvSpPr>
          <p:nvPr/>
        </p:nvSpPr>
        <p:spPr bwMode="auto">
          <a:xfrm flipH="1" flipV="1">
            <a:off x="5751513" y="1601788"/>
            <a:ext cx="1217612" cy="381000"/>
          </a:xfrm>
          <a:prstGeom prst="line">
            <a:avLst/>
          </a:prstGeom>
          <a:noFill/>
          <a:ln w="38100">
            <a:solidFill>
              <a:srgbClr val="CCFF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1648" name="Line 16"/>
          <p:cNvSpPr>
            <a:spLocks noChangeShapeType="1"/>
          </p:cNvSpPr>
          <p:nvPr/>
        </p:nvSpPr>
        <p:spPr bwMode="auto">
          <a:xfrm flipH="1">
            <a:off x="6588125" y="2287588"/>
            <a:ext cx="534988" cy="152400"/>
          </a:xfrm>
          <a:prstGeom prst="line">
            <a:avLst/>
          </a:prstGeom>
          <a:noFill/>
          <a:ln w="38100">
            <a:solidFill>
              <a:srgbClr val="CCFF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1649" name="Picture 17" descr="Scan May 03, 2001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449388"/>
            <a:ext cx="1979612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650" name="Picture 18" descr="Scan May 03, 2001-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811588"/>
            <a:ext cx="1196975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1651" name="Line 19"/>
          <p:cNvSpPr>
            <a:spLocks noChangeShapeType="1"/>
          </p:cNvSpPr>
          <p:nvPr/>
        </p:nvSpPr>
        <p:spPr bwMode="auto">
          <a:xfrm>
            <a:off x="2854325" y="1906588"/>
            <a:ext cx="1296988" cy="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650123"/>
              </p:ext>
            </p:extLst>
          </p:nvPr>
        </p:nvGraphicFramePr>
        <p:xfrm>
          <a:off x="6286501" y="3279777"/>
          <a:ext cx="3593306" cy="342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7" name="Bitmap Image" r:id="rId7" imgW="5525271" imgH="5714286" progId="Paint.Picture">
                  <p:embed/>
                </p:oleObj>
              </mc:Choice>
              <mc:Fallback>
                <p:oleObj name="Bitmap Image" r:id="rId7" imgW="5525271" imgH="5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1" y="3279777"/>
                        <a:ext cx="3593306" cy="3425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6200"/>
            <a:ext cx="102869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AU" altLang="en-US" sz="5000" b="1" i="0" dirty="0">
                <a:solidFill>
                  <a:srgbClr val="FFFF00"/>
                </a:solidFill>
                <a:latin typeface="Calibri" panose="020F0502020204030204" pitchFamily="34" charset="0"/>
              </a:rPr>
              <a:t>Thick filaments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505200" cy="11985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505200" cy="1730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524250" cy="24479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48200" y="990600"/>
            <a:ext cx="52197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AU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Each myosin </a:t>
            </a:r>
            <a:r>
              <a:rPr lang="en-AU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molecule </a:t>
            </a:r>
            <a:r>
              <a:rPr lang="en-AU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has a tail </a:t>
            </a:r>
            <a:r>
              <a:rPr lang="en-AU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and </a:t>
            </a:r>
            <a:r>
              <a:rPr lang="en-AU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2 globular heads.</a:t>
            </a:r>
            <a:endParaRPr lang="en-AU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AU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AU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AU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AU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myosin </a:t>
            </a:r>
            <a:r>
              <a:rPr lang="en-AU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molecules combine to form a Thick </a:t>
            </a:r>
            <a:r>
              <a:rPr lang="en-AU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filament (myosin filament)</a:t>
            </a:r>
            <a:endParaRPr lang="en-AU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AU" altLang="en-US" sz="2400" b="1" i="0" dirty="0">
              <a:solidFill>
                <a:srgbClr val="00CC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AU" altLang="en-US" sz="2400" b="1" i="0" dirty="0">
              <a:solidFill>
                <a:srgbClr val="00CC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AU" altLang="en-US" sz="2400" b="1" i="0" dirty="0">
              <a:solidFill>
                <a:srgbClr val="00CCFF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AU" altLang="en-US" sz="2400" b="1" i="0" dirty="0">
              <a:solidFill>
                <a:srgbClr val="00CC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AU" altLang="en-US" sz="24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KEY </a:t>
            </a:r>
            <a:r>
              <a:rPr lang="en-AU" altLang="en-US" sz="2400" b="1" i="0" dirty="0">
                <a:solidFill>
                  <a:srgbClr val="FFFF00"/>
                </a:solidFill>
                <a:latin typeface="Calibri" panose="020F0502020204030204" pitchFamily="34" charset="0"/>
              </a:rPr>
              <a:t>POINT: </a:t>
            </a:r>
            <a:r>
              <a:rPr lang="en-AU" altLang="en-US" sz="2400" b="1" i="0" dirty="0">
                <a:solidFill>
                  <a:srgbClr val="00FF00"/>
                </a:solidFill>
                <a:latin typeface="Calibri" panose="020F0502020204030204" pitchFamily="34" charset="0"/>
              </a:rPr>
              <a:t>The heads of each myosin molecule have an ACTIN binding site and an ATPase site (splits ATP)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95800" y="5029200"/>
            <a:ext cx="5372100" cy="1600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871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28826"/>
            <a:ext cx="10287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AU" altLang="en-US" sz="40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Thin </a:t>
            </a:r>
            <a:r>
              <a:rPr lang="en-AU" altLang="en-US" sz="4000" b="1" i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filaments</a:t>
            </a:r>
          </a:p>
          <a:p>
            <a:pPr algn="ctr" eaLnBrk="1" hangingPunct="1"/>
            <a:r>
              <a:rPr lang="en-GB" altLang="en-US" sz="40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Sliding-filament </a:t>
            </a:r>
            <a:r>
              <a:rPr lang="en-GB" altLang="en-US" sz="4000" b="1" i="0" dirty="0">
                <a:solidFill>
                  <a:srgbClr val="FFFF00"/>
                </a:solidFill>
                <a:latin typeface="Calibri" panose="020F0502020204030204" pitchFamily="34" charset="0"/>
              </a:rPr>
              <a:t>mechanism of contraction</a:t>
            </a:r>
            <a:endParaRPr lang="en-AU" altLang="en-US" sz="4000" b="1" i="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6" name="Picture 6" descr="muscle physiology-1-sl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14475"/>
            <a:ext cx="5686425" cy="3286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038725"/>
            <a:ext cx="5686425" cy="1743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029325" y="1524000"/>
            <a:ext cx="4067175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eaLnBrk="1" hangingPunct="1">
              <a:buSzTx/>
              <a:buFont typeface="Wingdings" pitchFamily="2" charset="2"/>
              <a:buAutoNum type="arabicPeriod"/>
            </a:pP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In </a:t>
            </a:r>
            <a:r>
              <a:rPr lang="en-US" sz="225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the relaxed </a:t>
            </a: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state, myosin binding sites on actin molecules are covered by </a:t>
            </a:r>
            <a:r>
              <a:rPr lang="en-US" sz="2250" b="1" i="0" dirty="0" err="1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tropomyosin</a:t>
            </a: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639763" indent="-639763" eaLnBrk="1" hangingPunct="1">
              <a:buSzTx/>
              <a:buFont typeface="Wingdings" pitchFamily="2" charset="2"/>
              <a:buAutoNum type="arabicPeriod"/>
            </a:pP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Excitation rises calcium level.</a:t>
            </a:r>
          </a:p>
          <a:p>
            <a:pPr marL="639763" indent="-639763" eaLnBrk="1" hangingPunct="1">
              <a:buSzTx/>
              <a:buFont typeface="Wingdings" pitchFamily="2" charset="2"/>
              <a:buAutoNum type="arabicPeriod"/>
            </a:pP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Ca</a:t>
            </a:r>
            <a:r>
              <a:rPr lang="en-US" sz="2250" b="1" i="0" baseline="3000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2+</a:t>
            </a: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 binds to troponin C.</a:t>
            </a:r>
          </a:p>
          <a:p>
            <a:pPr marL="639763" indent="-639763" eaLnBrk="1" hangingPunct="1">
              <a:buSzTx/>
              <a:buFont typeface="Wingdings" pitchFamily="2" charset="2"/>
              <a:buAutoNum type="arabicPeriod"/>
            </a:pPr>
            <a:r>
              <a:rPr lang="en-US" sz="2250" b="1" i="0" dirty="0" err="1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Ca</a:t>
            </a: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-troponin C complex interacts with </a:t>
            </a:r>
            <a:r>
              <a:rPr lang="en-US" sz="2250" b="1" i="0" dirty="0" err="1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tropomyosin</a:t>
            </a: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/>
                <a:cs typeface="Calibri"/>
              </a:rPr>
              <a:t>→ </a:t>
            </a: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uncovering the myosin binding sites on actin molecules.</a:t>
            </a:r>
          </a:p>
          <a:p>
            <a:pPr marL="639763" indent="-639763" eaLnBrk="1" hangingPunct="1">
              <a:buSzTx/>
              <a:buFont typeface="Wingdings" pitchFamily="2" charset="2"/>
              <a:buAutoNum type="arabicPeriod"/>
            </a:pPr>
            <a:r>
              <a:rPr lang="en-US" sz="22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Myosin head binds to actin.</a:t>
            </a:r>
          </a:p>
          <a:p>
            <a:pPr marL="639763" indent="-639763" eaLnBrk="1" hangingPunct="1"/>
            <a:endParaRPr lang="en-US" sz="2250" b="1" i="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514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50" y="0"/>
            <a:ext cx="8063950" cy="691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22230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0" dirty="0">
                <a:solidFill>
                  <a:schemeClr val="tx2"/>
                </a:solidFill>
                <a:latin typeface="Calibri" panose="020F0502020204030204" pitchFamily="34" charset="0"/>
              </a:rPr>
              <a:t>Contraction cycle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82100" y="5743575"/>
            <a:ext cx="1143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0" dirty="0">
                <a:solidFill>
                  <a:srgbClr val="FF0000"/>
                </a:solidFill>
                <a:latin typeface="Calibri" panose="020F0502020204030204" pitchFamily="34" charset="0"/>
              </a:rPr>
              <a:t>Power stroke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300" y="1134100"/>
            <a:ext cx="1943100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9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By definition, contraction is the continuous cycling of cross-bridges. </a:t>
            </a:r>
            <a:endParaRPr lang="en-US" altLang="en-US" sz="1900" b="1" i="0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900" b="1" i="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900" i="0" dirty="0">
                <a:latin typeface="Calibri" pitchFamily="34" charset="0"/>
                <a:cs typeface="Calibri" pitchFamily="34" charset="0"/>
              </a:rPr>
              <a:t>As long as calcium concentrations remain high, actin and myosin cross-bridges interact to produce contraction of the muscle, similar to that seen in skeletal muscle</a:t>
            </a:r>
            <a:r>
              <a:rPr lang="en-US" sz="1900" i="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altLang="en-US" sz="1900" b="1" i="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50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226"/>
            <a:ext cx="10287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Contraction cycle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0500" y="2232660"/>
            <a:ext cx="55626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5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Skeletal muscle is susceptible to rigor if no ATP is present in the muscle cell to bind to the myosin head and allow it to detach from the actin filament.  </a:t>
            </a:r>
            <a:endParaRPr lang="en-US" sz="2500" b="1" i="0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endParaRPr lang="en-US" sz="25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5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Cardiac </a:t>
            </a:r>
            <a:r>
              <a:rPr lang="en-US" sz="25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muscle is unlikely to ever undergo rigor, due to the large amounts of mitochondria producing </a:t>
            </a:r>
            <a:r>
              <a:rPr lang="en-US" sz="25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ATP</a:t>
            </a:r>
            <a:r>
              <a:rPr lang="en-US" altLang="en-US" sz="25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endParaRPr lang="en-US" altLang="en-US" sz="2500" b="1" i="0" dirty="0">
              <a:solidFill>
                <a:srgbClr val="00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8" name="Picture 7" descr="actin_myos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1700" y="2409825"/>
            <a:ext cx="4000500" cy="300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6843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858" name="Rectangle 2"/>
          <p:cNvSpPr>
            <a:spLocks noChangeArrowheads="1"/>
          </p:cNvSpPr>
          <p:nvPr/>
        </p:nvSpPr>
        <p:spPr bwMode="auto">
          <a:xfrm>
            <a:off x="4320540" y="228600"/>
            <a:ext cx="58521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en-GB" alt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Mechanisms maintaining low intracellular Ca</a:t>
            </a:r>
            <a:r>
              <a:rPr lang="en-GB" altLang="en-US" sz="3200" b="1" i="0" baseline="30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2+</a:t>
            </a:r>
            <a:r>
              <a:rPr lang="en-GB" alt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between successive action potentials</a:t>
            </a:r>
            <a:br>
              <a:rPr lang="en-GB" alt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n-GB" altLang="en-US" sz="3200" b="1" i="0" dirty="0" smtClean="0">
                <a:solidFill>
                  <a:srgbClr val="FF0033"/>
                </a:solidFill>
                <a:latin typeface="Calibri" panose="020F0502020204030204" pitchFamily="34" charset="0"/>
              </a:rPr>
              <a:t>1. Calcium-ATPase pumps</a:t>
            </a:r>
          </a:p>
        </p:txBody>
      </p:sp>
      <p:sp>
        <p:nvSpPr>
          <p:cNvPr id="2553859" name="Text Box 3"/>
          <p:cNvSpPr txBox="1">
            <a:spLocks noChangeArrowheads="1"/>
          </p:cNvSpPr>
          <p:nvPr/>
        </p:nvSpPr>
        <p:spPr bwMode="auto">
          <a:xfrm>
            <a:off x="114300" y="104537"/>
            <a:ext cx="420624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GB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The plasma membrane and the sarcoplasmic reticular membranes contain calcium-ATPase pumps, which translocate calcium ions into both the extracellular fluid and the </a:t>
            </a:r>
            <a:r>
              <a:rPr lang="en-GB" altLang="en-US" sz="2200" b="1" i="0" dirty="0" err="1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lumina</a:t>
            </a:r>
            <a:r>
              <a:rPr lang="en-GB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of the sarcoplasmic reticulum. </a:t>
            </a:r>
          </a:p>
          <a:p>
            <a:pPr>
              <a:buFontTx/>
              <a:buBlip>
                <a:blip r:embed="rId3"/>
              </a:buBlip>
            </a:pPr>
            <a:endParaRPr lang="en-GB" altLang="en-US" sz="2200" b="1" i="0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20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 The activity of the s</a:t>
            </a:r>
            <a:r>
              <a:rPr lang="en-US" sz="220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arcoplasmic</a:t>
            </a:r>
            <a:r>
              <a:rPr lang="en-US" sz="22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reticular </a:t>
            </a:r>
            <a:r>
              <a:rPr lang="en-US" sz="22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calcium pump (Ca</a:t>
            </a:r>
            <a:r>
              <a:rPr lang="en-US" sz="2200" b="1" i="0" baseline="300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22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2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ATPase; SERCA) </a:t>
            </a:r>
            <a:r>
              <a:rPr lang="en-US" sz="22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is modified by </a:t>
            </a:r>
            <a:r>
              <a:rPr lang="en-US" sz="2200" b="1" i="0" dirty="0" err="1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phospholamban</a:t>
            </a:r>
            <a:r>
              <a:rPr lang="en-US" sz="22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, speeding up the pump when it is </a:t>
            </a:r>
            <a:r>
              <a:rPr lang="en-US" sz="22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phosphorylated </a:t>
            </a:r>
            <a:r>
              <a:rPr lang="en-US" sz="22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sz="2200" b="1" i="0" dirty="0" err="1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cAMP</a:t>
            </a:r>
            <a:r>
              <a:rPr lang="en-US" sz="22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-protein </a:t>
            </a:r>
            <a:r>
              <a:rPr lang="en-US" sz="22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kinase.</a:t>
            </a:r>
          </a:p>
          <a:p>
            <a:pPr>
              <a:buFontTx/>
              <a:buBlip>
                <a:blip r:embed="rId3"/>
              </a:buBlip>
            </a:pPr>
            <a:endParaRPr lang="en-US" altLang="en-US" sz="22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altLang="en-US" sz="22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Catecholamines</a:t>
            </a:r>
            <a:r>
              <a:rPr lang="en-US" sz="22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0" dirty="0" smtClean="0">
                <a:solidFill>
                  <a:srgbClr val="FFC000"/>
                </a:solidFill>
                <a:latin typeface="Calibri"/>
                <a:cs typeface="Calibri"/>
              </a:rPr>
              <a:t>→ phosphorylation of </a:t>
            </a:r>
            <a:r>
              <a:rPr lang="en-US" sz="2200" b="1" i="0" dirty="0" err="1" smtClean="0">
                <a:solidFill>
                  <a:srgbClr val="FFC000"/>
                </a:solidFill>
                <a:latin typeface="Calibri"/>
                <a:cs typeface="Calibri"/>
              </a:rPr>
              <a:t>phospholamban</a:t>
            </a:r>
            <a:r>
              <a:rPr lang="en-US" sz="2200" b="1" i="0" dirty="0" smtClean="0">
                <a:solidFill>
                  <a:srgbClr val="FFC000"/>
                </a:solidFill>
                <a:latin typeface="Calibri"/>
                <a:cs typeface="Calibri"/>
              </a:rPr>
              <a:t> →</a:t>
            </a:r>
            <a:r>
              <a:rPr lang="en-US" sz="22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speeding </a:t>
            </a:r>
            <a:r>
              <a:rPr lang="en-US" sz="22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up calcium </a:t>
            </a:r>
            <a:r>
              <a:rPr lang="en-US" sz="22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removal.</a:t>
            </a:r>
            <a:endParaRPr lang="en-US" altLang="en-US" sz="2200" b="1" i="0" dirty="0" smtClean="0">
              <a:solidFill>
                <a:srgbClr val="FFC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" y="2595372"/>
            <a:ext cx="5852160" cy="41102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6" name="Rectangle 2"/>
          <p:cNvSpPr>
            <a:spLocks noChangeArrowheads="1"/>
          </p:cNvSpPr>
          <p:nvPr/>
        </p:nvSpPr>
        <p:spPr bwMode="auto">
          <a:xfrm>
            <a:off x="0" y="76200"/>
            <a:ext cx="10287000" cy="14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en-GB" alt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Mechanisms maintaining low intracellular Ca</a:t>
            </a:r>
            <a:r>
              <a:rPr lang="en-GB" altLang="en-US" sz="3200" b="1" i="0" baseline="30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2+</a:t>
            </a:r>
            <a:r>
              <a:rPr lang="en-GB" alt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between successive action potentials</a:t>
            </a:r>
            <a:br>
              <a:rPr lang="en-GB" altLang="en-US" sz="32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n-GB" altLang="en-US" sz="3200" b="1" i="0" dirty="0" smtClean="0">
                <a:solidFill>
                  <a:srgbClr val="FF0033"/>
                </a:solidFill>
                <a:latin typeface="Calibri" panose="020F0502020204030204" pitchFamily="34" charset="0"/>
              </a:rPr>
              <a:t>2. Sodium-Calcium exchanger</a:t>
            </a:r>
          </a:p>
        </p:txBody>
      </p:sp>
      <p:sp>
        <p:nvSpPr>
          <p:cNvPr id="2555907" name="Text Box 3"/>
          <p:cNvSpPr txBox="1">
            <a:spLocks noChangeArrowheads="1"/>
          </p:cNvSpPr>
          <p:nvPr/>
        </p:nvSpPr>
        <p:spPr bwMode="auto">
          <a:xfrm>
            <a:off x="190500" y="1600200"/>
            <a:ext cx="10020300" cy="519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Blip>
                <a:blip r:embed="rId3"/>
              </a:buBlip>
            </a:pPr>
            <a:r>
              <a:rPr lang="en-GB" altLang="en-US" sz="195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The plasma membrane also contains a sodium-calcium exchange system , which drives calcium efflux across the  plasma membrane.  The exchanger </a:t>
            </a:r>
            <a:r>
              <a:rPr lang="en-US" sz="19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removes </a:t>
            </a:r>
            <a:r>
              <a:rPr lang="en-US" sz="195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1 Ca</a:t>
            </a:r>
            <a:r>
              <a:rPr lang="en-US" sz="1950" b="1" i="0" baseline="3000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195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ion for every 3 Na</a:t>
            </a:r>
            <a:r>
              <a:rPr lang="en-US" sz="1950" b="1" i="0" baseline="3000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195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ions which enter the cell. </a:t>
            </a:r>
            <a:endParaRPr lang="en-GB" altLang="en-US" sz="1950" b="1" i="0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en-GB" altLang="en-US" sz="1950" b="1" i="0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1950" b="1" i="0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 The exchanger utilizes the energy from the influx of sodium ions down an electrochemical gradient previously established by the ATPase coupled sodium-potassium pump. </a:t>
            </a:r>
          </a:p>
          <a:p>
            <a:pPr>
              <a:buFontTx/>
              <a:buBlip>
                <a:blip r:embed="rId3"/>
              </a:buBlip>
            </a:pPr>
            <a:endParaRPr lang="en-GB" altLang="en-US" sz="1950" b="1" i="0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1950" b="1" i="0" dirty="0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 Increases in intracellular sodium concentration decrease this inward electrochemical gradient driving sodium ion entry and result in an increased internal calcium concentration and contractile force.</a:t>
            </a:r>
          </a:p>
          <a:p>
            <a:pPr>
              <a:buFontTx/>
              <a:buBlip>
                <a:blip r:embed="rId3"/>
              </a:buBlip>
            </a:pPr>
            <a:endParaRPr lang="en-GB" sz="1950" b="1" i="0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sz="195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there is high Na inside the cell, the exchanger will work to bring in 1 Ca</a:t>
            </a:r>
            <a:r>
              <a:rPr lang="en-US" sz="1950" b="1" i="0" baseline="30000" dirty="0">
                <a:latin typeface="Calibri" pitchFamily="34" charset="0"/>
                <a:cs typeface="Calibri" pitchFamily="34" charset="0"/>
              </a:rPr>
              <a:t>2+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 ion </a:t>
            </a:r>
            <a:r>
              <a:rPr lang="en-US" sz="1950" b="1" i="0" dirty="0" smtClean="0">
                <a:latin typeface="Calibri" pitchFamily="34" charset="0"/>
                <a:cs typeface="Calibri" pitchFamily="34" charset="0"/>
              </a:rPr>
              <a:t>for every 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3 Na</a:t>
            </a:r>
            <a:r>
              <a:rPr lang="en-US" sz="1950" b="1" i="0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US" sz="1950" b="1" i="0" dirty="0">
                <a:latin typeface="Calibri" pitchFamily="34" charset="0"/>
                <a:cs typeface="Calibri" pitchFamily="34" charset="0"/>
              </a:rPr>
              <a:t> ions removed.</a:t>
            </a:r>
            <a:r>
              <a:rPr lang="en-GB" altLang="en-US" sz="195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</a:p>
          <a:p>
            <a:endParaRPr lang="en-GB" altLang="en-US" sz="1950" b="1" i="0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195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sz="1950" b="1" i="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Mechanism of action of digitalis used in the management of cardiac failure:</a:t>
            </a:r>
            <a:r>
              <a:rPr lang="en-GB" altLang="en-US" sz="195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sz="195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sz="1950" b="1" i="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These agents block the sodium pump and thereby allow such an increase in intracellular sodium concentration → </a:t>
            </a:r>
            <a:r>
              <a:rPr lang="en-US" sz="1950" b="1" i="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reverse </a:t>
            </a:r>
            <a:r>
              <a:rPr lang="en-US" sz="1950" b="1" i="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1950" b="1" i="0" baseline="300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1950" b="1" i="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-Ca</a:t>
            </a:r>
            <a:r>
              <a:rPr lang="en-US" sz="1950" b="1" i="0" baseline="3000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1950" b="1" i="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 exchanger.</a:t>
            </a:r>
            <a:endParaRPr lang="en-US" altLang="en-US" sz="1950" b="1" i="0" dirty="0" smtClean="0">
              <a:solidFill>
                <a:srgbClr val="FF99CC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990600"/>
            <a:ext cx="10287000" cy="762000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CA" sz="5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Learning Resources</a:t>
            </a:r>
            <a:endParaRPr lang="en-CA" sz="5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6700" y="2215836"/>
            <a:ext cx="97536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Unit III-Chapter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9, and Unit IV-Chapter 14.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Linda Costanzo, Physiology, 5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Edition; Chapter 4.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Ganong’s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Review of </a:t>
            </a:r>
            <a:r>
              <a:rPr lang="en-US" sz="2800" b="1" i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Medical </a:t>
            </a:r>
            <a:r>
              <a:rPr lang="en-US" sz="2800" b="1" i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Physiology; 25</a:t>
            </a:r>
            <a:r>
              <a:rPr lang="en-US" sz="2800" b="1" i="0" baseline="300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Section V; Chapter 30.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 result for sarcoplasmic endoplasmic reticulum calcium atp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758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Factors affecting cardiac contractility</a:t>
            </a:r>
            <a:endParaRPr lang="en-US" sz="4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838200"/>
            <a:ext cx="9829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Cardiac contractility is an intrinsic property of the contractile cardiac muscle cells and is defined as </a:t>
            </a:r>
            <a:r>
              <a:rPr lang="en-US" sz="2100" b="1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the force of contraction of the </a:t>
            </a:r>
            <a:r>
              <a:rPr lang="en-US" sz="2100" b="1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heart.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b="1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It is essential for the pumping action of the 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heart.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physiological terms, cardiac contractility is referred to as </a:t>
            </a:r>
            <a:r>
              <a:rPr lang="en-US" sz="21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 inotropic state of the myocardium.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 inotropic effect is an effect or a mechanism that affects cardiac contractility.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Positive </a:t>
            </a:r>
            <a:r>
              <a:rPr lang="en-US" sz="210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ionotropic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ffects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these are the factors/mechanisms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that increase the cardiac contractility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Sympathetic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stimulation (</a:t>
            </a:r>
            <a:r>
              <a:rPr lang="en-US" sz="2100" b="1" i="0" dirty="0" err="1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10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atecholamines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1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Calcium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ions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en-US" sz="21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Negative </a:t>
            </a:r>
            <a:r>
              <a:rPr lang="en-US" sz="2100" b="1" i="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Ionotropic</a:t>
            </a:r>
            <a:r>
              <a:rPr lang="en-US" sz="21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effects</a:t>
            </a:r>
            <a:r>
              <a:rPr lang="en-US" sz="21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1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these are the factors/mechanisms </a:t>
            </a:r>
            <a:r>
              <a:rPr lang="en-US" sz="21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that decrease the cardiac contractility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Parasympathetic </a:t>
            </a:r>
            <a:r>
              <a:rPr lang="en-US" sz="21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stimulation  (vagal stimulation)</a:t>
            </a:r>
            <a:endParaRPr lang="en-US" sz="21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Acetylcholine</a:t>
            </a:r>
            <a:endParaRPr lang="en-US" sz="21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632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52900" y="433626"/>
            <a:ext cx="6019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Factors affecting</a:t>
            </a:r>
          </a:p>
          <a:p>
            <a:pPr algn="ctr">
              <a:spcBef>
                <a:spcPct val="50000"/>
              </a:spcBef>
            </a:pPr>
            <a:r>
              <a:rPr lang="en-US" sz="36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cardiac contractility</a:t>
            </a:r>
          </a:p>
          <a:p>
            <a:pPr algn="ctr"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Sympathetic stimulation</a:t>
            </a:r>
            <a:endParaRPr lang="en-US" sz="3600" b="1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" y="228600"/>
            <a:ext cx="4038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b="1" i="0" dirty="0" err="1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30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atecholamines</a:t>
            </a: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interact with </a:t>
            </a:r>
            <a:r>
              <a:rPr lang="en-US" sz="23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beta-adrenergic </a:t>
            </a: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receptors </a:t>
            </a:r>
            <a:r>
              <a:rPr lang="en-US" sz="2300" b="1" i="0" dirty="0" smtClean="0">
                <a:solidFill>
                  <a:srgbClr val="00FFFF"/>
                </a:solidFill>
                <a:latin typeface="Calibri"/>
                <a:cs typeface="Calibri"/>
              </a:rPr>
              <a:t>→ </a:t>
            </a: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activation of adenylyl </a:t>
            </a:r>
            <a:r>
              <a:rPr lang="en-US" sz="230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cyclase</a:t>
            </a: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. This increases </a:t>
            </a:r>
            <a:r>
              <a:rPr lang="en-US" sz="23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intercellular levels of </a:t>
            </a:r>
            <a:r>
              <a:rPr lang="en-US" sz="230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cAMP</a:t>
            </a:r>
            <a:r>
              <a:rPr lang="en-US" sz="23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3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cAMP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activates protein kinases which promote the 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phosphorylation </a:t>
            </a:r>
            <a:r>
              <a:rPr lang="en-US" sz="230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of L-type 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</a:t>
            </a:r>
            <a:r>
              <a:rPr lang="en-US" sz="2300" b="1" i="0" baseline="3000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23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channels.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3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Phosphorylation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of L-type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Ca</a:t>
            </a:r>
            <a:r>
              <a:rPr lang="en-US" sz="2300" b="1" i="0" baseline="30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channels increases the influx of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Ca</a:t>
            </a:r>
            <a:r>
              <a:rPr lang="en-US" sz="2300" b="1" i="0" baseline="30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during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action potential and hence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Ca</a:t>
            </a:r>
            <a:r>
              <a:rPr lang="en-US" sz="2300" b="1" i="0" baseline="30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i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is released from the  sarcoplasmic </a:t>
            </a:r>
            <a:r>
              <a:rPr lang="en-US" sz="23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reticulum.</a:t>
            </a:r>
            <a:endParaRPr lang="en-US" sz="23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58" name="Picture 2" descr="Image result for mechanism of action of adrenaline on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047999"/>
            <a:ext cx="6019800" cy="29718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9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266864"/>
            <a:ext cx="411480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7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75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mechanisms of parasympathetic influences on cardiac contractility involve</a:t>
            </a:r>
            <a:r>
              <a:rPr lang="en-US" sz="17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7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Interaction of acetylcholine </a:t>
            </a:r>
            <a:r>
              <a:rPr lang="en-US" sz="175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with muscarinic receptors on cardiac muscle </a:t>
            </a:r>
            <a:r>
              <a:rPr lang="en-US" sz="17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cell, and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7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Inhibition </a:t>
            </a:r>
            <a:r>
              <a:rPr lang="en-US" sz="175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of the release of norepinephrine from neighboring sympathetic neurons.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75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75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Interaction </a:t>
            </a:r>
            <a:r>
              <a:rPr lang="en-US" sz="175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of acetylcholine with muscarinic receptor inhibits adenylyl </a:t>
            </a:r>
            <a:r>
              <a:rPr lang="en-US" sz="175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cyclase</a:t>
            </a:r>
            <a:r>
              <a:rPr lang="en-US" sz="175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750" b="1" i="0" dirty="0" smtClean="0">
                <a:solidFill>
                  <a:srgbClr val="00FF00"/>
                </a:solidFill>
                <a:latin typeface="Calibri"/>
                <a:cs typeface="Calibri"/>
              </a:rPr>
              <a:t>→ ↓</a:t>
            </a:r>
            <a:r>
              <a:rPr lang="en-US" sz="175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75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intracellular levels of </a:t>
            </a:r>
            <a:r>
              <a:rPr lang="en-US" sz="1750" b="1" i="0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cAMP</a:t>
            </a:r>
            <a:r>
              <a:rPr lang="en-US" sz="1750" b="1" i="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750" b="1" i="0" dirty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75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75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reduction in </a:t>
            </a:r>
            <a:r>
              <a:rPr lang="en-US" sz="1750" b="1" i="0" dirty="0" err="1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cAMP</a:t>
            </a:r>
            <a:r>
              <a:rPr lang="en-US" sz="175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75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leads to a reduction in Ca</a:t>
            </a:r>
            <a:r>
              <a:rPr lang="en-US" sz="1750" b="1" i="0" baseline="3000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2+</a:t>
            </a:r>
            <a:r>
              <a:rPr lang="en-US" sz="175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influx  during  the action potential , and thus a decrease in contractility.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75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7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7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reduction in contractility induced by parasympathetic stimulation is seen primarily in the atria.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52900" y="202049"/>
            <a:ext cx="6019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Factors affecting cardiac contractility</a:t>
            </a:r>
          </a:p>
          <a:p>
            <a:pPr algn="ctr">
              <a:spcBef>
                <a:spcPct val="50000"/>
              </a:spcBef>
            </a:pPr>
            <a:r>
              <a:rPr lang="en-US" sz="2800" b="1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 Parasympathetic stimulation</a:t>
            </a:r>
            <a:endParaRPr lang="en-US" sz="2800" b="1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Image result for mechanism of action of adrenaline on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733800"/>
            <a:ext cx="6019800" cy="29718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ymppathwa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7900" y="1447800"/>
            <a:ext cx="1876349" cy="2112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91857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15510"/>
            <a:ext cx="10287000" cy="17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Objectives</a:t>
            </a:r>
          </a:p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40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Intended learning outcomes (ILOs)</a:t>
            </a:r>
            <a:endParaRPr lang="en-US" sz="4400" b="1" i="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190500" y="2895600"/>
            <a:ext cx="990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FF0000"/>
              </a:buClr>
              <a:buSzPct val="100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Describe the general features and overall design of the cardiovascular system.</a:t>
            </a:r>
          </a:p>
          <a:p>
            <a:pPr>
              <a:buClr>
                <a:srgbClr val="FF0000"/>
              </a:buClr>
              <a:buSzPct val="100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Explain how the heart accomplishes its function as the central pump of the cardiovascular system.</a:t>
            </a:r>
          </a:p>
          <a:p>
            <a:pPr>
              <a:buClr>
                <a:srgbClr val="FF0000"/>
              </a:buClr>
              <a:buSzPct val="100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Describe the structure of a typical myocyte. </a:t>
            </a:r>
          </a:p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Discuss </a:t>
            </a:r>
            <a:r>
              <a:rPr lang="en-GB" altLang="en-US" sz="2500" b="1" i="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excitation-contraction coupling in the heart.</a:t>
            </a:r>
          </a:p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GB" altLang="en-US" sz="2500" b="1" i="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Explain sliding-filament mechanism of contraction. </a:t>
            </a:r>
          </a:p>
          <a:p>
            <a:pPr>
              <a:buClr>
                <a:srgbClr val="FF0000"/>
              </a:buClr>
              <a:buSzPct val="100000"/>
              <a:buBlip>
                <a:blip r:embed="rId3"/>
              </a:buBlip>
              <a:defRPr/>
            </a:pPr>
            <a:r>
              <a:rPr lang="en-GB" altLang="en-US" sz="2500" b="1" i="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Summarize the effects of sympathetic and parasympathetic stimulation on cardiac contractility.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0500" y="18288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8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After reviewing the PowerPoint </a:t>
            </a:r>
            <a:r>
              <a:rPr lang="en-US" sz="28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presentation</a:t>
            </a:r>
            <a:r>
              <a:rPr lang="en-US" sz="28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 smtClean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and the associated learning resources, </a:t>
            </a:r>
            <a:r>
              <a:rPr lang="en-US" sz="2800" b="1" i="0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the student should be able to: </a:t>
            </a:r>
            <a:endParaRPr lang="en-US" sz="2800" b="1" dirty="0">
              <a:solidFill>
                <a:srgbClr val="FF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948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62000"/>
            <a:ext cx="1028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Thank You</a:t>
            </a:r>
            <a:endParaRPr lang="en-US" sz="16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036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62700" y="2590800"/>
            <a:ext cx="3752850" cy="388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700" b="1" i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27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cardiovascular system </a:t>
            </a:r>
            <a:r>
              <a:rPr lang="en-US" sz="2700" b="1" i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consists </a:t>
            </a:r>
            <a:r>
              <a:rPr lang="en-US" sz="27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2700" b="1" i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heart</a:t>
            </a:r>
            <a:r>
              <a:rPr lang="en-US" sz="27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and </a:t>
            </a:r>
            <a:r>
              <a:rPr lang="en-US" sz="2700" b="1" i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blood vessels.</a:t>
            </a:r>
            <a:r>
              <a:rPr lang="en-US" sz="27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endParaRPr lang="en-US" sz="2700" b="1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700" b="1" i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It </a:t>
            </a:r>
            <a:r>
              <a:rPr lang="en-US" sz="2700" b="1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is a closed system in which blood circulates, hence the synonym ‘circulatory system’.</a:t>
            </a:r>
            <a:endParaRPr lang="en-US" sz="2700" b="1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267450" y="304800"/>
            <a:ext cx="4019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Major </a:t>
            </a:r>
            <a:r>
              <a:rPr lang="en-US" sz="32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components </a:t>
            </a:r>
          </a:p>
          <a:p>
            <a:pPr algn="ctr">
              <a:defRPr/>
            </a:pPr>
            <a:r>
              <a:rPr lang="en-US" sz="32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32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cardiovascular </a:t>
            </a:r>
            <a:r>
              <a:rPr lang="en-US" sz="32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6288083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0" y="381000"/>
            <a:ext cx="1028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Main functions of the cardiovascular </a:t>
            </a:r>
            <a:r>
              <a:rPr lang="en-GB" sz="4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system</a:t>
            </a:r>
            <a:endParaRPr lang="en-GB" sz="4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38309" name="Rectangle 37"/>
          <p:cNvSpPr>
            <a:spLocks noChangeArrowheads="1"/>
          </p:cNvSpPr>
          <p:nvPr/>
        </p:nvSpPr>
        <p:spPr bwMode="auto">
          <a:xfrm>
            <a:off x="342900" y="1371600"/>
            <a:ext cx="960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Delivery of O</a:t>
            </a:r>
            <a:r>
              <a:rPr lang="en-GB" sz="2500" b="1" i="0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, glucose and other nutrients to active tissues.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Removal of CO</a:t>
            </a:r>
            <a:r>
              <a:rPr lang="en-GB" sz="2500" b="1" i="0" baseline="-25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, Lactate and other waste products </a:t>
            </a:r>
            <a:r>
              <a:rPr lang="en-GB" sz="25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25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(</a:t>
            </a:r>
            <a:r>
              <a:rPr lang="en-US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by-products of </a:t>
            </a:r>
            <a:r>
              <a:rPr lang="en-US" sz="25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metabolism)</a:t>
            </a:r>
            <a:r>
              <a:rPr lang="en-US" sz="2500" b="1" dirty="0" smtClean="0"/>
              <a:t> </a:t>
            </a:r>
            <a:r>
              <a:rPr lang="en-GB" sz="25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from </a:t>
            </a:r>
            <a:r>
              <a:rPr lang="en-GB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active tissues</a:t>
            </a:r>
            <a:r>
              <a:rPr lang="en-GB" sz="25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Participate in homeostatic mechanisms.</a:t>
            </a:r>
            <a:endParaRPr lang="en-GB" sz="2500" b="1" i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US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Adjustment of oxygen and nutrient supply in different physiologic states.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Transport of metabolites and other substances to and from storage sites</a:t>
            </a:r>
            <a:r>
              <a:rPr lang="en-GB" sz="25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.</a:t>
            </a:r>
            <a:endParaRPr lang="en-GB" sz="2500" b="1" i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Transport of hormones, antibodies and other substances to site of action.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US" sz="2500" b="1" i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Defense.</a:t>
            </a:r>
            <a:endParaRPr lang="en-US" sz="2500" b="1" i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US" sz="2500" b="1" i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Thermoregulation.</a:t>
            </a:r>
            <a:endParaRPr lang="en-GB" sz="2500" b="1" i="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6972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heart as the central pump</a:t>
            </a:r>
            <a:endParaRPr lang="en-US" sz="40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" y="838200"/>
            <a:ext cx="6587490" cy="5465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" name="Rectangle 5"/>
          <p:cNvSpPr txBox="1">
            <a:spLocks noChangeArrowheads="1"/>
          </p:cNvSpPr>
          <p:nvPr/>
        </p:nvSpPr>
        <p:spPr>
          <a:xfrm>
            <a:off x="6743700" y="152400"/>
            <a:ext cx="3543300" cy="6705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850" b="1" i="0" dirty="0" smtClean="0">
                <a:solidFill>
                  <a:srgbClr val="FF3399"/>
                </a:solidFill>
                <a:effectLst/>
                <a:latin typeface="Calibri" pitchFamily="34" charset="0"/>
                <a:cs typeface="Calibri" pitchFamily="34" charset="0"/>
              </a:rPr>
              <a:t>The Right and Left Atria: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Are thin-walled, low pressure chambers.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They function </a:t>
            </a:r>
            <a:r>
              <a:rPr lang="en-US" sz="1850" b="1" i="0" dirty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as blood reservoirs for their respective </a:t>
            </a:r>
            <a:r>
              <a:rPr lang="en-US" sz="18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ventricles.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5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Under normal conditions, the atria are not important as pumps.</a:t>
            </a:r>
          </a:p>
          <a:p>
            <a:pPr eaLnBrk="1" hangingPunct="1">
              <a:buFontTx/>
              <a:buChar char="•"/>
            </a:pPr>
            <a:endParaRPr lang="en-US" sz="1850" b="1" i="0" dirty="0" smtClean="0">
              <a:effectLst/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sz="1850" b="1" i="0" dirty="0" smtClean="0">
                <a:solidFill>
                  <a:srgbClr val="FF3399"/>
                </a:solidFill>
                <a:effectLst/>
                <a:latin typeface="Calibri" pitchFamily="34" charset="0"/>
                <a:cs typeface="Calibri" pitchFamily="34" charset="0"/>
              </a:rPr>
              <a:t>The Right and Left Ventricles: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5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Are the principle pumps of the cardiovascular system. They are capable of generating flow with pressure.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5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The right </a:t>
            </a:r>
            <a:r>
              <a:rPr lang="en-US" sz="1850" b="1" i="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ventricle is </a:t>
            </a:r>
            <a:r>
              <a:rPr lang="en-US" sz="185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considerably thinner </a:t>
            </a:r>
            <a:r>
              <a:rPr lang="en-US" sz="1850" b="1" i="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than the left </a:t>
            </a:r>
            <a:r>
              <a:rPr lang="en-US" sz="185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ventricle.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50" b="1" i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The thickness of  the ventricular wall is related to pressure generated.</a:t>
            </a:r>
          </a:p>
          <a:p>
            <a:pPr marL="0" indent="0" eaLnBrk="1" hangingPunct="1">
              <a:buNone/>
            </a:pPr>
            <a:endParaRPr lang="en-US" sz="1850" b="1" i="0" dirty="0" smtClean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" y="6305490"/>
            <a:ext cx="51435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buBlip>
                <a:blip r:embed="rId4"/>
              </a:buBlip>
            </a:pPr>
            <a:r>
              <a:rPr lang="en-US" sz="2000" b="1" i="0" dirty="0" smtClean="0">
                <a:latin typeface="Calibri" pitchFamily="34" charset="0"/>
                <a:cs typeface="Calibri" pitchFamily="34" charset="0"/>
              </a:rPr>
              <a:t> Systole;  Diastole; Heart </a:t>
            </a:r>
            <a:r>
              <a:rPr lang="en-US" sz="2000" b="1" i="0" dirty="0">
                <a:latin typeface="Calibri" pitchFamily="34" charset="0"/>
                <a:cs typeface="Calibri" pitchFamily="34" charset="0"/>
              </a:rPr>
              <a:t>beat; cardiac cycle</a:t>
            </a:r>
          </a:p>
        </p:txBody>
      </p:sp>
    </p:spTree>
    <p:extLst>
      <p:ext uri="{BB962C8B-B14F-4D97-AF65-F5344CB8AC3E}">
        <p14:creationId xmlns:p14="http://schemas.microsoft.com/office/powerpoint/2010/main" val="31612405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515100" y="204671"/>
            <a:ext cx="3771900" cy="64786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28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Cardiac valves: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250" b="1" i="0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22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250" b="1" i="0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atrio</a:t>
            </a:r>
            <a:r>
              <a:rPr lang="en-US" sz="225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-ventricular valves (AV valves); tricuspid valve and mitral valve.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endParaRPr lang="en-US" sz="2250" b="1" i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2250" b="1" i="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 semilunar valves; aortic valve and pulmonary valve.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250" b="1" i="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22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2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edges </a:t>
            </a:r>
            <a:r>
              <a:rPr lang="en-US" sz="22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2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AV valves are </a:t>
            </a:r>
            <a:r>
              <a:rPr lang="en-US" sz="22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attached to ventricular papillary </a:t>
            </a:r>
            <a:r>
              <a:rPr lang="en-US" sz="22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muscle by the chordae </a:t>
            </a:r>
            <a:r>
              <a:rPr lang="en-US" sz="2250" b="1" i="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tendineae</a:t>
            </a:r>
            <a:r>
              <a:rPr lang="en-US" sz="22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 order to prevent </a:t>
            </a:r>
            <a:r>
              <a:rPr lang="en-US" sz="225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eversion of valves during </a:t>
            </a:r>
            <a:r>
              <a:rPr lang="en-US" sz="225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ventricular systole.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6700" y="685800"/>
            <a:ext cx="6076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heart as the central pump</a:t>
            </a:r>
            <a:endParaRPr lang="en-US" sz="36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90725"/>
            <a:ext cx="6076950" cy="4562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972330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28600"/>
            <a:ext cx="1028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heart as the central pump</a:t>
            </a:r>
          </a:p>
          <a:p>
            <a:pPr algn="ctr"/>
            <a:r>
              <a:rPr lang="en-US" sz="4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Requirements for effective pumping</a:t>
            </a:r>
            <a:endParaRPr lang="en-US" sz="40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500" y="1352490"/>
            <a:ext cx="98298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For effective </a:t>
            </a: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pumping, 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the heart must be functioning properly in five basic respects: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contractions of individual cardiac muscle </a:t>
            </a: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cells (myocytes) 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must occur at regular intervals and be synchronized (not arrhythmic).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valves must open fully (not </a:t>
            </a:r>
            <a:r>
              <a:rPr lang="en-US" altLang="en-US" sz="2200" b="1" i="0" dirty="0" err="1">
                <a:solidFill>
                  <a:srgbClr val="00FFFF"/>
                </a:solidFill>
                <a:latin typeface="Calibri" panose="020F0502020204030204" pitchFamily="34" charset="0"/>
              </a:rPr>
              <a:t>stenotic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).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valves must not leak (not insufficient or </a:t>
            </a:r>
            <a:r>
              <a:rPr lang="en-US" altLang="en-US" sz="2200" b="1" i="0" dirty="0" err="1">
                <a:solidFill>
                  <a:srgbClr val="00FFFF"/>
                </a:solidFill>
                <a:latin typeface="Calibri" panose="020F0502020204030204" pitchFamily="34" charset="0"/>
              </a:rPr>
              <a:t>regurgitant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).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ventricular 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contractions must be forceful (not failing).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200" b="1" i="0" dirty="0">
                <a:solidFill>
                  <a:srgbClr val="00FFFF"/>
                </a:solidFill>
                <a:latin typeface="Calibri" panose="020F0502020204030204" pitchFamily="34" charset="0"/>
              </a:rPr>
              <a:t>ventricles must fill adequately during diastole</a:t>
            </a:r>
            <a:r>
              <a:rPr lang="en-US" altLang="en-US" sz="22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altLang="en-US" sz="2200" b="1" i="0" dirty="0">
              <a:solidFill>
                <a:srgbClr val="00CCFF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2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Q1. Specify five different mechanisms which can lead to ineffective cardiac pumping. </a:t>
            </a:r>
          </a:p>
          <a:p>
            <a:pPr marL="0" indent="0">
              <a:buFontTx/>
              <a:buNone/>
            </a:pPr>
            <a:endParaRPr lang="en-US" altLang="en-US" sz="2200" b="1" i="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2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Q2. Think of five possible cardiac diseases which may precipitate ineffective cardiac pumping</a:t>
            </a:r>
            <a:r>
              <a:rPr lang="en-US" altLang="en-US" sz="22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US" altLang="en-US" sz="2200" b="1" i="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8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81000"/>
            <a:ext cx="1028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5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Blood vessels</a:t>
            </a:r>
            <a:endParaRPr lang="en-US" sz="50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362075"/>
            <a:ext cx="5000625" cy="5114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391933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5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6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7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9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2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3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8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17832</TotalTime>
  <Words>2239</Words>
  <Application>Microsoft Office PowerPoint</Application>
  <PresentationFormat>35mm Slides</PresentationFormat>
  <Paragraphs>286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Blue Diagonal</vt:lpstr>
      <vt:lpstr>1_Blue Diagonal</vt:lpstr>
      <vt:lpstr>2_Blue Diagonal</vt:lpstr>
      <vt:lpstr>3_Blue Diagonal</vt:lpstr>
      <vt:lpstr>4_Blue Diagonal</vt:lpstr>
      <vt:lpstr>14_Blue Diagonal</vt:lpstr>
      <vt:lpstr>15_Blue Diagonal</vt:lpstr>
      <vt:lpstr>18_Blue Diagonal</vt:lpstr>
      <vt:lpstr>19_Blue Diagonal</vt:lpstr>
      <vt:lpstr>25_Blue Diagonal</vt:lpstr>
      <vt:lpstr>26_Blue Diagonal</vt:lpstr>
      <vt:lpstr>27_Blue Diagonal</vt:lpstr>
      <vt:lpstr>29_Blue Diagonal</vt:lpstr>
      <vt:lpstr>32_Blue Diagonal</vt:lpstr>
      <vt:lpstr>33_Blue Diagonal</vt:lpstr>
      <vt:lpstr>Image</vt:lpstr>
      <vt:lpstr>Bitmap Image</vt:lpstr>
      <vt:lpstr>Cardiovascular Block  Physiology  Contractile Mechanism in Cardiac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Contractile Mechanism in Cardiac Muscle</dc:title>
  <dc:creator>Dell</dc:creator>
  <cp:lastModifiedBy>Dell</cp:lastModifiedBy>
  <cp:revision>214</cp:revision>
  <cp:lastPrinted>2015-02-24T10:06:15Z</cp:lastPrinted>
  <dcterms:created xsi:type="dcterms:W3CDTF">1997-10-10T11:48:30Z</dcterms:created>
  <dcterms:modified xsi:type="dcterms:W3CDTF">2017-03-01T08:11:32Z</dcterms:modified>
</cp:coreProperties>
</file>