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 id="2147483650" r:id="rId2"/>
  </p:sldMasterIdLst>
  <p:notesMasterIdLst>
    <p:notesMasterId r:id="rId38"/>
  </p:notesMasterIdLst>
  <p:handoutMasterIdLst>
    <p:handoutMasterId r:id="rId39"/>
  </p:handoutMasterIdLst>
  <p:sldIdLst>
    <p:sldId id="1221" r:id="rId3"/>
    <p:sldId id="964" r:id="rId4"/>
    <p:sldId id="1222" r:id="rId5"/>
    <p:sldId id="970" r:id="rId6"/>
    <p:sldId id="973" r:id="rId7"/>
    <p:sldId id="975" r:id="rId8"/>
    <p:sldId id="976" r:id="rId9"/>
    <p:sldId id="1225" r:id="rId10"/>
    <p:sldId id="978" r:id="rId11"/>
    <p:sldId id="982" r:id="rId12"/>
    <p:sldId id="1228" r:id="rId13"/>
    <p:sldId id="1230" r:id="rId14"/>
    <p:sldId id="1231" r:id="rId15"/>
    <p:sldId id="984" r:id="rId16"/>
    <p:sldId id="985" r:id="rId17"/>
    <p:sldId id="1246" r:id="rId18"/>
    <p:sldId id="986" r:id="rId19"/>
    <p:sldId id="987" r:id="rId20"/>
    <p:sldId id="991" r:id="rId21"/>
    <p:sldId id="992" r:id="rId22"/>
    <p:sldId id="993" r:id="rId23"/>
    <p:sldId id="1229" r:id="rId24"/>
    <p:sldId id="1227" r:id="rId25"/>
    <p:sldId id="1232" r:id="rId26"/>
    <p:sldId id="1237" r:id="rId27"/>
    <p:sldId id="1233" r:id="rId28"/>
    <p:sldId id="1234" r:id="rId29"/>
    <p:sldId id="1245" r:id="rId30"/>
    <p:sldId id="1243" r:id="rId31"/>
    <p:sldId id="1241" r:id="rId32"/>
    <p:sldId id="1244" r:id="rId33"/>
    <p:sldId id="1239" r:id="rId34"/>
    <p:sldId id="1238" r:id="rId35"/>
    <p:sldId id="1226" r:id="rId36"/>
    <p:sldId id="1242" r:id="rId37"/>
  </p:sldIdLst>
  <p:sldSz cx="10287000" cy="6858000" type="35mm"/>
  <p:notesSz cx="6856413" cy="9234488"/>
  <p:defaultTex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15:guide id="1" orient="horz" pos="2256">
          <p15:clr>
            <a:srgbClr val="A4A3A4"/>
          </p15:clr>
        </p15:guide>
        <p15:guide id="2" pos="3216">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0066"/>
    <a:srgbClr val="00FF00"/>
    <a:srgbClr val="FFFF00"/>
    <a:srgbClr val="00FFFF"/>
    <a:srgbClr val="FF99CC"/>
    <a:srgbClr val="00CC00"/>
    <a:srgbClr val="CC3300"/>
    <a:srgbClr val="6633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6313" autoAdjust="0"/>
  </p:normalViewPr>
  <p:slideViewPr>
    <p:cSldViewPr>
      <p:cViewPr>
        <p:scale>
          <a:sx n="60" d="100"/>
          <a:sy n="60" d="100"/>
        </p:scale>
        <p:origin x="-570" y="-288"/>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57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a:solidFill>
                  <a:srgbClr val="800000"/>
                </a:solidFill>
                <a:latin typeface="Times New Roman" pitchFamily="18"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10368D95-2453-4A89-A8E5-FC794D6A69A4}" type="slidenum">
              <a:rPr lang="ar-BH" altLang="en-US"/>
              <a:pPr/>
              <a:t>‹#›</a:t>
            </a:fld>
            <a:endParaRPr lang="en-US" altLang="en-US"/>
          </a:p>
        </p:txBody>
      </p:sp>
    </p:spTree>
    <p:extLst>
      <p:ext uri="{BB962C8B-B14F-4D97-AF65-F5344CB8AC3E}">
        <p14:creationId xmlns:p14="http://schemas.microsoft.com/office/powerpoint/2010/main" val="4244832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1FD5011-99C4-4A86-A968-359432740BD0}"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8080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10</a:t>
            </a:fld>
            <a:endParaRPr lang="en-US" altLang="en-US"/>
          </a:p>
        </p:txBody>
      </p:sp>
    </p:spTree>
    <p:extLst>
      <p:ext uri="{BB962C8B-B14F-4D97-AF65-F5344CB8AC3E}">
        <p14:creationId xmlns:p14="http://schemas.microsoft.com/office/powerpoint/2010/main" val="138577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11</a:t>
            </a:fld>
            <a:endParaRPr lang="en-US" altLang="en-US"/>
          </a:p>
        </p:txBody>
      </p:sp>
    </p:spTree>
    <p:extLst>
      <p:ext uri="{BB962C8B-B14F-4D97-AF65-F5344CB8AC3E}">
        <p14:creationId xmlns:p14="http://schemas.microsoft.com/office/powerpoint/2010/main" val="76069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12</a:t>
            </a:fld>
            <a:endParaRPr lang="en-US" altLang="en-US"/>
          </a:p>
        </p:txBody>
      </p:sp>
    </p:spTree>
    <p:extLst>
      <p:ext uri="{BB962C8B-B14F-4D97-AF65-F5344CB8AC3E}">
        <p14:creationId xmlns:p14="http://schemas.microsoft.com/office/powerpoint/2010/main" val="67049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13</a:t>
            </a:fld>
            <a:endParaRPr lang="en-US" altLang="en-US"/>
          </a:p>
        </p:txBody>
      </p:sp>
    </p:spTree>
    <p:extLst>
      <p:ext uri="{BB962C8B-B14F-4D97-AF65-F5344CB8AC3E}">
        <p14:creationId xmlns:p14="http://schemas.microsoft.com/office/powerpoint/2010/main" val="145325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14</a:t>
            </a:fld>
            <a:endParaRPr lang="en-US" altLang="en-US"/>
          </a:p>
        </p:txBody>
      </p:sp>
    </p:spTree>
    <p:extLst>
      <p:ext uri="{BB962C8B-B14F-4D97-AF65-F5344CB8AC3E}">
        <p14:creationId xmlns:p14="http://schemas.microsoft.com/office/powerpoint/2010/main" val="171333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15</a:t>
            </a:fld>
            <a:endParaRPr lang="en-US" altLang="en-US"/>
          </a:p>
        </p:txBody>
      </p:sp>
    </p:spTree>
    <p:extLst>
      <p:ext uri="{BB962C8B-B14F-4D97-AF65-F5344CB8AC3E}">
        <p14:creationId xmlns:p14="http://schemas.microsoft.com/office/powerpoint/2010/main" val="332192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16</a:t>
            </a:fld>
            <a:endParaRPr lang="en-US" altLang="en-US"/>
          </a:p>
        </p:txBody>
      </p:sp>
    </p:spTree>
    <p:extLst>
      <p:ext uri="{BB962C8B-B14F-4D97-AF65-F5344CB8AC3E}">
        <p14:creationId xmlns:p14="http://schemas.microsoft.com/office/powerpoint/2010/main" val="174564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17</a:t>
            </a:fld>
            <a:endParaRPr lang="en-US" altLang="en-US"/>
          </a:p>
        </p:txBody>
      </p:sp>
    </p:spTree>
    <p:extLst>
      <p:ext uri="{BB962C8B-B14F-4D97-AF65-F5344CB8AC3E}">
        <p14:creationId xmlns:p14="http://schemas.microsoft.com/office/powerpoint/2010/main" val="212121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18</a:t>
            </a:fld>
            <a:endParaRPr lang="en-US" altLang="en-US"/>
          </a:p>
        </p:txBody>
      </p:sp>
    </p:spTree>
    <p:extLst>
      <p:ext uri="{BB962C8B-B14F-4D97-AF65-F5344CB8AC3E}">
        <p14:creationId xmlns:p14="http://schemas.microsoft.com/office/powerpoint/2010/main" val="106062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19</a:t>
            </a:fld>
            <a:endParaRPr lang="en-US" altLang="en-US"/>
          </a:p>
        </p:txBody>
      </p:sp>
    </p:spTree>
    <p:extLst>
      <p:ext uri="{BB962C8B-B14F-4D97-AF65-F5344CB8AC3E}">
        <p14:creationId xmlns:p14="http://schemas.microsoft.com/office/powerpoint/2010/main" val="101536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EEA0D55-966A-4BA7-A8EE-B20B7A980B50}" type="slidenum">
              <a:rPr lang="ar-BH" altLang="en-US" sz="1000">
                <a:solidFill>
                  <a:srgbClr val="800000"/>
                </a:solidFill>
                <a:latin typeface="Times New Roman" panose="02020603050405020304" pitchFamily="18" charset="0"/>
              </a:rPr>
              <a:pPr/>
              <a:t>2</a:t>
            </a:fld>
            <a:endParaRPr lang="en-US" altLang="en-US" sz="1000">
              <a:solidFill>
                <a:srgbClr val="800000"/>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9985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20</a:t>
            </a:fld>
            <a:endParaRPr lang="en-US" altLang="en-US"/>
          </a:p>
        </p:txBody>
      </p:sp>
    </p:spTree>
    <p:extLst>
      <p:ext uri="{BB962C8B-B14F-4D97-AF65-F5344CB8AC3E}">
        <p14:creationId xmlns:p14="http://schemas.microsoft.com/office/powerpoint/2010/main" val="167601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21</a:t>
            </a:fld>
            <a:endParaRPr lang="en-US" altLang="en-US"/>
          </a:p>
        </p:txBody>
      </p:sp>
    </p:spTree>
    <p:extLst>
      <p:ext uri="{BB962C8B-B14F-4D97-AF65-F5344CB8AC3E}">
        <p14:creationId xmlns:p14="http://schemas.microsoft.com/office/powerpoint/2010/main" val="697823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22</a:t>
            </a:fld>
            <a:endParaRPr lang="en-US" altLang="en-US"/>
          </a:p>
        </p:txBody>
      </p:sp>
    </p:spTree>
    <p:extLst>
      <p:ext uri="{BB962C8B-B14F-4D97-AF65-F5344CB8AC3E}">
        <p14:creationId xmlns:p14="http://schemas.microsoft.com/office/powerpoint/2010/main" val="63123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23</a:t>
            </a:fld>
            <a:endParaRPr lang="en-US" altLang="en-US"/>
          </a:p>
        </p:txBody>
      </p:sp>
    </p:spTree>
    <p:extLst>
      <p:ext uri="{BB962C8B-B14F-4D97-AF65-F5344CB8AC3E}">
        <p14:creationId xmlns:p14="http://schemas.microsoft.com/office/powerpoint/2010/main" val="1625408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24</a:t>
            </a:fld>
            <a:endParaRPr lang="en-US" altLang="en-US"/>
          </a:p>
        </p:txBody>
      </p:sp>
    </p:spTree>
    <p:extLst>
      <p:ext uri="{BB962C8B-B14F-4D97-AF65-F5344CB8AC3E}">
        <p14:creationId xmlns:p14="http://schemas.microsoft.com/office/powerpoint/2010/main" val="279869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25</a:t>
            </a:fld>
            <a:endParaRPr lang="en-US" altLang="en-US"/>
          </a:p>
        </p:txBody>
      </p:sp>
    </p:spTree>
    <p:extLst>
      <p:ext uri="{BB962C8B-B14F-4D97-AF65-F5344CB8AC3E}">
        <p14:creationId xmlns:p14="http://schemas.microsoft.com/office/powerpoint/2010/main" val="1001953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26</a:t>
            </a:fld>
            <a:endParaRPr lang="en-US" altLang="en-US"/>
          </a:p>
        </p:txBody>
      </p:sp>
    </p:spTree>
    <p:extLst>
      <p:ext uri="{BB962C8B-B14F-4D97-AF65-F5344CB8AC3E}">
        <p14:creationId xmlns:p14="http://schemas.microsoft.com/office/powerpoint/2010/main" val="16287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27</a:t>
            </a:fld>
            <a:endParaRPr lang="en-US" altLang="en-US"/>
          </a:p>
        </p:txBody>
      </p:sp>
    </p:spTree>
    <p:extLst>
      <p:ext uri="{BB962C8B-B14F-4D97-AF65-F5344CB8AC3E}">
        <p14:creationId xmlns:p14="http://schemas.microsoft.com/office/powerpoint/2010/main" val="2898674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28</a:t>
            </a:fld>
            <a:endParaRPr lang="en-US" altLang="en-US"/>
          </a:p>
        </p:txBody>
      </p:sp>
    </p:spTree>
    <p:extLst>
      <p:ext uri="{BB962C8B-B14F-4D97-AF65-F5344CB8AC3E}">
        <p14:creationId xmlns:p14="http://schemas.microsoft.com/office/powerpoint/2010/main" val="58526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29</a:t>
            </a:fld>
            <a:endParaRPr lang="en-US" altLang="en-US"/>
          </a:p>
        </p:txBody>
      </p:sp>
    </p:spTree>
    <p:extLst>
      <p:ext uri="{BB962C8B-B14F-4D97-AF65-F5344CB8AC3E}">
        <p14:creationId xmlns:p14="http://schemas.microsoft.com/office/powerpoint/2010/main" val="240541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0EEA0D55-966A-4BA7-A8EE-B20B7A980B50}" type="slidenum">
              <a:rPr lang="ar-BH" altLang="en-US" sz="1000">
                <a:solidFill>
                  <a:srgbClr val="800000"/>
                </a:solidFill>
                <a:latin typeface="Times New Roman" panose="02020603050405020304" pitchFamily="18" charset="0"/>
              </a:rPr>
              <a:pPr/>
              <a:t>3</a:t>
            </a:fld>
            <a:endParaRPr lang="en-US" altLang="en-US" sz="1000">
              <a:solidFill>
                <a:srgbClr val="800000"/>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873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4</a:t>
            </a:fld>
            <a:endParaRPr lang="en-US" altLang="en-US"/>
          </a:p>
        </p:txBody>
      </p:sp>
    </p:spTree>
    <p:extLst>
      <p:ext uri="{BB962C8B-B14F-4D97-AF65-F5344CB8AC3E}">
        <p14:creationId xmlns:p14="http://schemas.microsoft.com/office/powerpoint/2010/main" val="114796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5</a:t>
            </a:fld>
            <a:endParaRPr lang="en-US" altLang="en-US"/>
          </a:p>
        </p:txBody>
      </p:sp>
    </p:spTree>
    <p:extLst>
      <p:ext uri="{BB962C8B-B14F-4D97-AF65-F5344CB8AC3E}">
        <p14:creationId xmlns:p14="http://schemas.microsoft.com/office/powerpoint/2010/main" val="405412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6</a:t>
            </a:fld>
            <a:endParaRPr lang="en-US" altLang="en-US"/>
          </a:p>
        </p:txBody>
      </p:sp>
    </p:spTree>
    <p:extLst>
      <p:ext uri="{BB962C8B-B14F-4D97-AF65-F5344CB8AC3E}">
        <p14:creationId xmlns:p14="http://schemas.microsoft.com/office/powerpoint/2010/main" val="221016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7</a:t>
            </a:fld>
            <a:endParaRPr lang="en-US" altLang="en-US"/>
          </a:p>
        </p:txBody>
      </p:sp>
    </p:spTree>
    <p:extLst>
      <p:ext uri="{BB962C8B-B14F-4D97-AF65-F5344CB8AC3E}">
        <p14:creationId xmlns:p14="http://schemas.microsoft.com/office/powerpoint/2010/main" val="120176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8</a:t>
            </a:fld>
            <a:endParaRPr lang="en-US" altLang="en-US"/>
          </a:p>
        </p:txBody>
      </p:sp>
    </p:spTree>
    <p:extLst>
      <p:ext uri="{BB962C8B-B14F-4D97-AF65-F5344CB8AC3E}">
        <p14:creationId xmlns:p14="http://schemas.microsoft.com/office/powerpoint/2010/main" val="174792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0368D95-2453-4A89-A8E5-FC794D6A69A4}" type="slidenum">
              <a:rPr lang="ar-BH" altLang="en-US" smtClean="0"/>
              <a:pPr/>
              <a:t>9</a:t>
            </a:fld>
            <a:endParaRPr lang="en-US" altLang="en-US"/>
          </a:p>
        </p:txBody>
      </p:sp>
    </p:spTree>
    <p:extLst>
      <p:ext uri="{BB962C8B-B14F-4D97-AF65-F5344CB8AC3E}">
        <p14:creationId xmlns:p14="http://schemas.microsoft.com/office/powerpoint/2010/main" val="422732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CCB66125-3153-4171-B3EA-C9F514200FD2}" type="slidenum">
              <a:rPr lang="ar-BH" altLang="en-US"/>
              <a:pPr/>
              <a:t>‹#›</a:t>
            </a:fld>
            <a:endParaRPr lang="en-US" altLang="en-US"/>
          </a:p>
        </p:txBody>
      </p:sp>
    </p:spTree>
    <p:extLst>
      <p:ext uri="{BB962C8B-B14F-4D97-AF65-F5344CB8AC3E}">
        <p14:creationId xmlns:p14="http://schemas.microsoft.com/office/powerpoint/2010/main" val="34931083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9377C4B-A1F0-4BBB-BF5C-BDD1C2F9B65E}" type="slidenum">
              <a:rPr lang="ar-BH" altLang="en-US"/>
              <a:pPr/>
              <a:t>‹#›</a:t>
            </a:fld>
            <a:endParaRPr lang="en-US" altLang="en-US"/>
          </a:p>
        </p:txBody>
      </p:sp>
    </p:spTree>
    <p:extLst>
      <p:ext uri="{BB962C8B-B14F-4D97-AF65-F5344CB8AC3E}">
        <p14:creationId xmlns:p14="http://schemas.microsoft.com/office/powerpoint/2010/main" val="18021171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2A01CE90-E004-4AC8-BA42-51A80D52997E}" type="slidenum">
              <a:rPr lang="ar-BH" altLang="en-US"/>
              <a:pPr/>
              <a:t>‹#›</a:t>
            </a:fld>
            <a:endParaRPr lang="en-US" altLang="en-US"/>
          </a:p>
        </p:txBody>
      </p:sp>
    </p:spTree>
    <p:extLst>
      <p:ext uri="{BB962C8B-B14F-4D97-AF65-F5344CB8AC3E}">
        <p14:creationId xmlns:p14="http://schemas.microsoft.com/office/powerpoint/2010/main" val="21692461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1335"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2531336"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A5B09027-3119-4F90-BA2E-596467DF316C}" type="slidenum">
              <a:rPr lang="ar-BH" altLang="en-US"/>
              <a:pPr/>
              <a:t>‹#›</a:t>
            </a:fld>
            <a:endParaRPr lang="en-US" altLang="en-US"/>
          </a:p>
        </p:txBody>
      </p:sp>
    </p:spTree>
    <p:extLst>
      <p:ext uri="{BB962C8B-B14F-4D97-AF65-F5344CB8AC3E}">
        <p14:creationId xmlns:p14="http://schemas.microsoft.com/office/powerpoint/2010/main" val="38311043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BDD3147C-1DAF-41A2-B02F-B37F4B071B11}" type="slidenum">
              <a:rPr lang="ar-BH" altLang="en-US"/>
              <a:pPr/>
              <a:t>‹#›</a:t>
            </a:fld>
            <a:endParaRPr lang="en-US" altLang="en-US"/>
          </a:p>
        </p:txBody>
      </p:sp>
    </p:spTree>
    <p:extLst>
      <p:ext uri="{BB962C8B-B14F-4D97-AF65-F5344CB8AC3E}">
        <p14:creationId xmlns:p14="http://schemas.microsoft.com/office/powerpoint/2010/main" val="14865219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86E68525-D5F1-4547-AB8B-F8F0A5BB756E}" type="slidenum">
              <a:rPr lang="ar-BH" altLang="en-US"/>
              <a:pPr/>
              <a:t>‹#›</a:t>
            </a:fld>
            <a:endParaRPr lang="en-US" altLang="en-US"/>
          </a:p>
        </p:txBody>
      </p:sp>
    </p:spTree>
    <p:extLst>
      <p:ext uri="{BB962C8B-B14F-4D97-AF65-F5344CB8AC3E}">
        <p14:creationId xmlns:p14="http://schemas.microsoft.com/office/powerpoint/2010/main" val="31660039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AC98559-6075-4F4F-9718-F2ED16D18B02}" type="slidenum">
              <a:rPr lang="ar-BH" altLang="en-US"/>
              <a:pPr/>
              <a:t>‹#›</a:t>
            </a:fld>
            <a:endParaRPr lang="en-US" altLang="en-US"/>
          </a:p>
        </p:txBody>
      </p:sp>
    </p:spTree>
    <p:extLst>
      <p:ext uri="{BB962C8B-B14F-4D97-AF65-F5344CB8AC3E}">
        <p14:creationId xmlns:p14="http://schemas.microsoft.com/office/powerpoint/2010/main" val="32407362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19BCE7D4-A255-45B9-B4C4-79ED4EE1F203}" type="slidenum">
              <a:rPr lang="ar-BH" altLang="en-US"/>
              <a:pPr/>
              <a:t>‹#›</a:t>
            </a:fld>
            <a:endParaRPr lang="en-US" altLang="en-US"/>
          </a:p>
        </p:txBody>
      </p:sp>
    </p:spTree>
    <p:extLst>
      <p:ext uri="{BB962C8B-B14F-4D97-AF65-F5344CB8AC3E}">
        <p14:creationId xmlns:p14="http://schemas.microsoft.com/office/powerpoint/2010/main" val="32935453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C3652041-3407-4B79-A943-AC132E5CE0B9}" type="slidenum">
              <a:rPr lang="ar-BH" altLang="en-US"/>
              <a:pPr/>
              <a:t>‹#›</a:t>
            </a:fld>
            <a:endParaRPr lang="en-US" altLang="en-US"/>
          </a:p>
        </p:txBody>
      </p:sp>
    </p:spTree>
    <p:extLst>
      <p:ext uri="{BB962C8B-B14F-4D97-AF65-F5344CB8AC3E}">
        <p14:creationId xmlns:p14="http://schemas.microsoft.com/office/powerpoint/2010/main" val="10956774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3D2CE63D-1F7F-407E-8B71-0BF9CF9FC167}" type="slidenum">
              <a:rPr lang="ar-BH" altLang="en-US"/>
              <a:pPr/>
              <a:t>‹#›</a:t>
            </a:fld>
            <a:endParaRPr lang="en-US" altLang="en-US"/>
          </a:p>
        </p:txBody>
      </p:sp>
    </p:spTree>
    <p:extLst>
      <p:ext uri="{BB962C8B-B14F-4D97-AF65-F5344CB8AC3E}">
        <p14:creationId xmlns:p14="http://schemas.microsoft.com/office/powerpoint/2010/main" val="23751627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13D90D3-5597-4EFE-B473-63DBF45C223F}" type="slidenum">
              <a:rPr lang="ar-BH" altLang="en-US"/>
              <a:pPr/>
              <a:t>‹#›</a:t>
            </a:fld>
            <a:endParaRPr lang="en-US" altLang="en-US"/>
          </a:p>
        </p:txBody>
      </p:sp>
    </p:spTree>
    <p:extLst>
      <p:ext uri="{BB962C8B-B14F-4D97-AF65-F5344CB8AC3E}">
        <p14:creationId xmlns:p14="http://schemas.microsoft.com/office/powerpoint/2010/main" val="20050767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83A8854-7519-47D0-92B8-6A9ECB788F56}" type="slidenum">
              <a:rPr lang="ar-BH" altLang="en-US"/>
              <a:pPr/>
              <a:t>‹#›</a:t>
            </a:fld>
            <a:endParaRPr lang="en-US" altLang="en-US"/>
          </a:p>
        </p:txBody>
      </p:sp>
    </p:spTree>
    <p:extLst>
      <p:ext uri="{BB962C8B-B14F-4D97-AF65-F5344CB8AC3E}">
        <p14:creationId xmlns:p14="http://schemas.microsoft.com/office/powerpoint/2010/main" val="321342136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288EAA6-0072-42BE-BB1F-681272D3695C}" type="slidenum">
              <a:rPr lang="ar-BH" altLang="en-US"/>
              <a:pPr/>
              <a:t>‹#›</a:t>
            </a:fld>
            <a:endParaRPr lang="en-US" altLang="en-US"/>
          </a:p>
        </p:txBody>
      </p:sp>
    </p:spTree>
    <p:extLst>
      <p:ext uri="{BB962C8B-B14F-4D97-AF65-F5344CB8AC3E}">
        <p14:creationId xmlns:p14="http://schemas.microsoft.com/office/powerpoint/2010/main" val="24698406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CA2B69FF-6EE0-4867-8FF5-F7C6CF60102C}" type="slidenum">
              <a:rPr lang="ar-BH" altLang="en-US"/>
              <a:pPr/>
              <a:t>‹#›</a:t>
            </a:fld>
            <a:endParaRPr lang="en-US" altLang="en-US"/>
          </a:p>
        </p:txBody>
      </p:sp>
    </p:spTree>
    <p:extLst>
      <p:ext uri="{BB962C8B-B14F-4D97-AF65-F5344CB8AC3E}">
        <p14:creationId xmlns:p14="http://schemas.microsoft.com/office/powerpoint/2010/main" val="37502105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DE547CA-513E-4F7C-9807-229E9054ECBF}" type="slidenum">
              <a:rPr lang="ar-BH" altLang="en-US"/>
              <a:pPr/>
              <a:t>‹#›</a:t>
            </a:fld>
            <a:endParaRPr lang="en-US" altLang="en-US"/>
          </a:p>
        </p:txBody>
      </p:sp>
    </p:spTree>
    <p:extLst>
      <p:ext uri="{BB962C8B-B14F-4D97-AF65-F5344CB8AC3E}">
        <p14:creationId xmlns:p14="http://schemas.microsoft.com/office/powerpoint/2010/main" val="2635797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16785D8-4D16-4E49-858C-E92F5BEAD7C0}" type="slidenum">
              <a:rPr lang="ar-BH" altLang="en-US"/>
              <a:pPr/>
              <a:t>‹#›</a:t>
            </a:fld>
            <a:endParaRPr lang="en-US" altLang="en-US"/>
          </a:p>
        </p:txBody>
      </p:sp>
    </p:spTree>
    <p:extLst>
      <p:ext uri="{BB962C8B-B14F-4D97-AF65-F5344CB8AC3E}">
        <p14:creationId xmlns:p14="http://schemas.microsoft.com/office/powerpoint/2010/main" val="4076896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243B7F6-97D3-4798-9A42-B00E787A637C}" type="slidenum">
              <a:rPr lang="ar-BH" altLang="en-US"/>
              <a:pPr/>
              <a:t>‹#›</a:t>
            </a:fld>
            <a:endParaRPr lang="en-US" altLang="en-US"/>
          </a:p>
        </p:txBody>
      </p:sp>
    </p:spTree>
    <p:extLst>
      <p:ext uri="{BB962C8B-B14F-4D97-AF65-F5344CB8AC3E}">
        <p14:creationId xmlns:p14="http://schemas.microsoft.com/office/powerpoint/2010/main" val="28506502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7C191025-43BC-48C3-9A4A-D7105FD7C8C1}" type="slidenum">
              <a:rPr lang="ar-BH" altLang="en-US"/>
              <a:pPr/>
              <a:t>‹#›</a:t>
            </a:fld>
            <a:endParaRPr lang="en-US" altLang="en-US"/>
          </a:p>
        </p:txBody>
      </p:sp>
    </p:spTree>
    <p:extLst>
      <p:ext uri="{BB962C8B-B14F-4D97-AF65-F5344CB8AC3E}">
        <p14:creationId xmlns:p14="http://schemas.microsoft.com/office/powerpoint/2010/main" val="14814061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6BFB3DD7-87DE-4922-8596-85D56258A5B2}" type="slidenum">
              <a:rPr lang="ar-BH" altLang="en-US"/>
              <a:pPr/>
              <a:t>‹#›</a:t>
            </a:fld>
            <a:endParaRPr lang="en-US" altLang="en-US"/>
          </a:p>
        </p:txBody>
      </p:sp>
    </p:spTree>
    <p:extLst>
      <p:ext uri="{BB962C8B-B14F-4D97-AF65-F5344CB8AC3E}">
        <p14:creationId xmlns:p14="http://schemas.microsoft.com/office/powerpoint/2010/main" val="22838100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883AD810-EEF7-4967-A58E-DA2D4CBC0CB9}" type="slidenum">
              <a:rPr lang="ar-BH" altLang="en-US"/>
              <a:pPr/>
              <a:t>‹#›</a:t>
            </a:fld>
            <a:endParaRPr lang="en-US" altLang="en-US"/>
          </a:p>
        </p:txBody>
      </p:sp>
    </p:spTree>
    <p:extLst>
      <p:ext uri="{BB962C8B-B14F-4D97-AF65-F5344CB8AC3E}">
        <p14:creationId xmlns:p14="http://schemas.microsoft.com/office/powerpoint/2010/main" val="6539890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75C82480-B37F-4922-8E9D-9A6210796A30}" type="slidenum">
              <a:rPr lang="ar-BH" altLang="en-US"/>
              <a:pPr/>
              <a:t>‹#›</a:t>
            </a:fld>
            <a:endParaRPr lang="en-US" altLang="en-US"/>
          </a:p>
        </p:txBody>
      </p:sp>
    </p:spTree>
    <p:extLst>
      <p:ext uri="{BB962C8B-B14F-4D97-AF65-F5344CB8AC3E}">
        <p14:creationId xmlns:p14="http://schemas.microsoft.com/office/powerpoint/2010/main" val="7514356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3990A339-47DC-4C19-9EFE-B785887B6220}" type="slidenum">
              <a:rPr lang="ar-BH" altLang="en-US"/>
              <a:pPr/>
              <a:t>‹#›</a:t>
            </a:fld>
            <a:endParaRPr lang="en-US" altLang="en-US"/>
          </a:p>
        </p:txBody>
      </p:sp>
    </p:spTree>
    <p:extLst>
      <p:ext uri="{BB962C8B-B14F-4D97-AF65-F5344CB8AC3E}">
        <p14:creationId xmlns:p14="http://schemas.microsoft.com/office/powerpoint/2010/main" val="24856635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rgbClr val="000000"/>
            </a:gs>
            <a:gs pos="93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77442BBC-B74F-4CF3-83BC-48186499E814}"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rgbClr val="000000"/>
            </a:gs>
            <a:gs pos="93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539288" cy="6173788"/>
            <a:chOff x="0" y="0"/>
            <a:chExt cx="5341" cy="3889"/>
          </a:xfrm>
        </p:grpSpPr>
        <p:sp>
          <p:nvSpPr>
            <p:cNvPr id="2530307"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8"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09"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2530310"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253031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53031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031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253031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253031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0E8059B0-7A9E-4DAA-8995-269AE6B94CFE}"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descr="he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nvSpPr>
        <p:spPr bwMode="auto">
          <a:xfrm>
            <a:off x="0" y="1295400"/>
            <a:ext cx="10287000" cy="510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6000" b="1" i="0" dirty="0" smtClean="0">
                <a:solidFill>
                  <a:srgbClr val="00FFFF"/>
                </a:solidFill>
                <a:effectLst/>
                <a:latin typeface="Calibri" pitchFamily="34" charset="0"/>
                <a:cs typeface="Calibri" pitchFamily="34" charset="0"/>
              </a:rPr>
              <a:t>Cardiovascular Block</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500" b="1" i="0" dirty="0" smtClean="0">
                <a:solidFill>
                  <a:srgbClr val="FF0000"/>
                </a:solidFill>
                <a:effectLst/>
                <a:latin typeface="Calibri" pitchFamily="34" charset="0"/>
                <a:cs typeface="Calibri" pitchFamily="34" charset="0"/>
              </a:rPr>
              <a:t>Physiology</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000" b="1" i="0" dirty="0" smtClean="0">
                <a:solidFill>
                  <a:srgbClr val="FFC000"/>
                </a:solidFill>
                <a:effectLst/>
                <a:latin typeface="Calibri" pitchFamily="34" charset="0"/>
                <a:cs typeface="Calibri" pitchFamily="34" charset="0"/>
              </a:rPr>
              <a:t>Venous Return</a:t>
            </a:r>
          </a:p>
        </p:txBody>
      </p:sp>
      <p:pic>
        <p:nvPicPr>
          <p:cNvPr id="8" name="Picture 7" descr="https://www.amazing-animations.com/animations/heart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216694"/>
            <a:ext cx="809625" cy="115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02" name="Rectangle 2"/>
          <p:cNvSpPr>
            <a:spLocks noChangeArrowheads="1"/>
          </p:cNvSpPr>
          <p:nvPr/>
        </p:nvSpPr>
        <p:spPr bwMode="auto">
          <a:xfrm>
            <a:off x="0" y="76200"/>
            <a:ext cx="10287000" cy="1287780"/>
          </a:xfrm>
          <a:prstGeom prst="rect">
            <a:avLst/>
          </a:prstGeom>
          <a:noFill/>
          <a:ln w="9525">
            <a:noFill/>
            <a:miter lim="800000"/>
            <a:headEnd/>
            <a:tailEnd/>
          </a:ln>
          <a:effectLst/>
        </p:spPr>
        <p:txBody>
          <a:bodyPr anchor="b"/>
          <a:lstStyle/>
          <a:p>
            <a:pPr algn="ctr">
              <a:defRPr/>
            </a:pPr>
            <a:r>
              <a:rPr lang="en-US" sz="4000" b="1" i="0" dirty="0">
                <a:solidFill>
                  <a:schemeClr val="tx2"/>
                </a:solidFill>
                <a:latin typeface="Calibri" panose="020F0502020204030204" pitchFamily="34" charset="0"/>
              </a:rPr>
              <a:t>Mean </a:t>
            </a:r>
            <a:r>
              <a:rPr lang="en-US" sz="4000" b="1" i="0" dirty="0" smtClean="0">
                <a:solidFill>
                  <a:schemeClr val="tx2"/>
                </a:solidFill>
                <a:latin typeface="Calibri" panose="020F0502020204030204" pitchFamily="34" charset="0"/>
              </a:rPr>
              <a:t>systemic filling pressure</a:t>
            </a:r>
          </a:p>
          <a:p>
            <a:pPr algn="ctr">
              <a:defRPr/>
            </a:pPr>
            <a:r>
              <a:rPr lang="en-US" sz="4000" b="1" i="0" dirty="0" smtClean="0">
                <a:solidFill>
                  <a:schemeClr val="tx2"/>
                </a:solidFill>
                <a:latin typeface="Calibri" panose="020F0502020204030204" pitchFamily="34" charset="0"/>
              </a:rPr>
              <a:t>Mean circulatory pressure; MCP</a:t>
            </a:r>
            <a:endParaRPr lang="en-US" sz="4000" b="1" i="0" dirty="0">
              <a:solidFill>
                <a:schemeClr val="tx2"/>
              </a:solidFill>
              <a:latin typeface="Calibri" panose="020F0502020204030204" pitchFamily="34" charset="0"/>
            </a:endParaRPr>
          </a:p>
        </p:txBody>
      </p:sp>
      <p:sp>
        <p:nvSpPr>
          <p:cNvPr id="18435" name="Text Box 3"/>
          <p:cNvSpPr txBox="1">
            <a:spLocks noChangeArrowheads="1"/>
          </p:cNvSpPr>
          <p:nvPr/>
        </p:nvSpPr>
        <p:spPr bwMode="auto">
          <a:xfrm>
            <a:off x="190500" y="1371600"/>
            <a:ext cx="5334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000" b="1" i="0" dirty="0">
                <a:solidFill>
                  <a:srgbClr val="00FFFF"/>
                </a:solidFill>
                <a:latin typeface="Calibri" panose="020F0502020204030204" pitchFamily="34" charset="0"/>
              </a:rPr>
              <a:t> It is the pressure nearest to the tissues.</a:t>
            </a:r>
          </a:p>
          <a:p>
            <a:pPr>
              <a:spcBef>
                <a:spcPct val="50000"/>
              </a:spcBef>
              <a:buFontTx/>
              <a:buBlip>
                <a:blip r:embed="rId3"/>
              </a:buBlip>
            </a:pPr>
            <a:r>
              <a:rPr lang="en-US" altLang="en-US" sz="2000" b="1" i="0" dirty="0">
                <a:solidFill>
                  <a:srgbClr val="00FFFF"/>
                </a:solidFill>
                <a:latin typeface="Calibri" panose="020F0502020204030204" pitchFamily="34" charset="0"/>
              </a:rPr>
              <a:t> Its normal value </a:t>
            </a:r>
            <a:r>
              <a:rPr lang="en-US" altLang="en-US" sz="2000" b="1" i="0" dirty="0" smtClean="0">
                <a:solidFill>
                  <a:srgbClr val="00FFFF"/>
                </a:solidFill>
                <a:latin typeface="Calibri" panose="020F0502020204030204" pitchFamily="34" charset="0"/>
              </a:rPr>
              <a:t>is about </a:t>
            </a:r>
            <a:r>
              <a:rPr lang="en-US" altLang="en-US" sz="2000" b="1" i="0" dirty="0">
                <a:solidFill>
                  <a:srgbClr val="00FFFF"/>
                </a:solidFill>
                <a:latin typeface="Calibri" panose="020F0502020204030204" pitchFamily="34" charset="0"/>
              </a:rPr>
              <a:t>7 mm Hg</a:t>
            </a:r>
            <a:r>
              <a:rPr lang="en-US" altLang="en-US" sz="2000" b="1" i="0" dirty="0" smtClean="0">
                <a:solidFill>
                  <a:srgbClr val="00FFFF"/>
                </a:solidFill>
                <a:latin typeface="Calibri" panose="020F0502020204030204" pitchFamily="34" charset="0"/>
              </a:rPr>
              <a:t>.</a:t>
            </a:r>
          </a:p>
          <a:p>
            <a:pPr>
              <a:spcBef>
                <a:spcPct val="50000"/>
              </a:spcBef>
              <a:buBlip>
                <a:blip r:embed="rId3"/>
              </a:buBlip>
            </a:pPr>
            <a:r>
              <a:rPr lang="en-US" altLang="en-US" sz="2000" b="1" i="0" dirty="0">
                <a:solidFill>
                  <a:srgbClr val="00FFFF"/>
                </a:solidFill>
                <a:latin typeface="Calibri" panose="020F0502020204030204" pitchFamily="34" charset="0"/>
              </a:rPr>
              <a:t> </a:t>
            </a:r>
            <a:r>
              <a:rPr lang="en-US" sz="2000" b="1" i="0" dirty="0">
                <a:solidFill>
                  <a:srgbClr val="FFFF00"/>
                </a:solidFill>
                <a:latin typeface="Calibri" pitchFamily="34" charset="0"/>
                <a:cs typeface="Calibri" pitchFamily="34" charset="0"/>
              </a:rPr>
              <a:t>The value for right atrial pressure at which venous return is zero is called the mean systemic filling pressure. It is the point at which the vascular function curve intersects the X-axis (i.e., where venous return is zero and right atrial pressure is at its highest value</a:t>
            </a:r>
            <a:r>
              <a:rPr lang="en-US" sz="2000" b="1" i="0" dirty="0" smtClean="0">
                <a:solidFill>
                  <a:srgbClr val="FFFF00"/>
                </a:solidFill>
                <a:latin typeface="Calibri" pitchFamily="34" charset="0"/>
                <a:cs typeface="Calibri" pitchFamily="34" charset="0"/>
              </a:rPr>
              <a:t>).</a:t>
            </a:r>
          </a:p>
          <a:p>
            <a:pPr>
              <a:spcBef>
                <a:spcPct val="50000"/>
              </a:spcBef>
              <a:buBlip>
                <a:blip r:embed="rId3"/>
              </a:buBlip>
            </a:pPr>
            <a:endParaRPr lang="en-US" altLang="en-US" sz="2000" b="1" i="0" dirty="0">
              <a:solidFill>
                <a:srgbClr val="00FFFF"/>
              </a:solidFill>
              <a:latin typeface="Calibri" panose="020F0502020204030204" pitchFamily="34" charset="0"/>
            </a:endParaRPr>
          </a:p>
          <a:p>
            <a:pPr>
              <a:spcBef>
                <a:spcPct val="50000"/>
              </a:spcBef>
              <a:buFontTx/>
              <a:buBlip>
                <a:blip r:embed="rId3"/>
              </a:buBlip>
            </a:pPr>
            <a:r>
              <a:rPr lang="en-US" altLang="en-US" sz="2000" b="1" i="0" dirty="0">
                <a:solidFill>
                  <a:srgbClr val="00FFFF"/>
                </a:solidFill>
                <a:latin typeface="Calibri" panose="020F0502020204030204" pitchFamily="34" charset="0"/>
              </a:rPr>
              <a:t> It is affected </a:t>
            </a:r>
            <a:r>
              <a:rPr lang="en-US" altLang="en-US" sz="2000" b="1" i="0" dirty="0" smtClean="0">
                <a:solidFill>
                  <a:srgbClr val="00FFFF"/>
                </a:solidFill>
                <a:latin typeface="Calibri" panose="020F0502020204030204" pitchFamily="34" charset="0"/>
              </a:rPr>
              <a:t>by:</a:t>
            </a:r>
          </a:p>
          <a:p>
            <a:pPr marL="457200" indent="-457200">
              <a:spcBef>
                <a:spcPct val="50000"/>
              </a:spcBef>
              <a:buFont typeface="+mj-lt"/>
              <a:buAutoNum type="alphaUcPeriod"/>
            </a:pPr>
            <a:r>
              <a:rPr lang="en-US" altLang="en-US" sz="2000" b="1" i="0" dirty="0" smtClean="0">
                <a:solidFill>
                  <a:schemeClr val="accent2"/>
                </a:solidFill>
                <a:latin typeface="Calibri" panose="020F0502020204030204" pitchFamily="34" charset="0"/>
              </a:rPr>
              <a:t>Blood </a:t>
            </a:r>
            <a:r>
              <a:rPr lang="en-US" altLang="en-US" sz="2000" b="1" i="0" dirty="0">
                <a:solidFill>
                  <a:schemeClr val="accent2"/>
                </a:solidFill>
                <a:latin typeface="Calibri" panose="020F0502020204030204" pitchFamily="34" charset="0"/>
              </a:rPr>
              <a:t>volume (it is directly proportional to blood </a:t>
            </a:r>
            <a:r>
              <a:rPr lang="en-US" altLang="en-US" sz="2000" b="1" i="0" dirty="0" smtClean="0">
                <a:solidFill>
                  <a:schemeClr val="accent2"/>
                </a:solidFill>
                <a:latin typeface="Calibri" panose="020F0502020204030204" pitchFamily="34" charset="0"/>
              </a:rPr>
              <a:t>volume).</a:t>
            </a:r>
            <a:endParaRPr lang="en-US" altLang="en-US" sz="2000" b="1" i="0" dirty="0">
              <a:solidFill>
                <a:schemeClr val="accent2"/>
              </a:solidFill>
              <a:latin typeface="Calibri" panose="020F0502020204030204" pitchFamily="34" charset="0"/>
            </a:endParaRPr>
          </a:p>
          <a:p>
            <a:pPr marL="457200" indent="-457200">
              <a:spcBef>
                <a:spcPct val="50000"/>
              </a:spcBef>
              <a:buFont typeface="+mj-lt"/>
              <a:buAutoNum type="alphaUcPeriod"/>
            </a:pPr>
            <a:r>
              <a:rPr lang="en-US" altLang="en-US" sz="2000" b="1" i="0" dirty="0" smtClean="0">
                <a:solidFill>
                  <a:schemeClr val="accent2"/>
                </a:solidFill>
                <a:latin typeface="Calibri" panose="020F0502020204030204" pitchFamily="34" charset="0"/>
              </a:rPr>
              <a:t>Venous </a:t>
            </a:r>
            <a:r>
              <a:rPr lang="en-US" altLang="en-US" sz="2000" b="1" i="0" dirty="0">
                <a:solidFill>
                  <a:schemeClr val="accent2"/>
                </a:solidFill>
                <a:latin typeface="Calibri" panose="020F0502020204030204" pitchFamily="34" charset="0"/>
              </a:rPr>
              <a:t>capacity (it is inversely proportional to </a:t>
            </a:r>
            <a:r>
              <a:rPr lang="en-US" altLang="en-US" sz="2000" b="1" i="0" dirty="0" smtClean="0">
                <a:solidFill>
                  <a:schemeClr val="accent2"/>
                </a:solidFill>
                <a:latin typeface="Calibri" panose="020F0502020204030204" pitchFamily="34" charset="0"/>
              </a:rPr>
              <a:t>the venous </a:t>
            </a:r>
            <a:r>
              <a:rPr lang="en-US" altLang="en-US" sz="2000" b="1" i="0" dirty="0">
                <a:solidFill>
                  <a:schemeClr val="accent2"/>
                </a:solidFill>
                <a:latin typeface="Calibri" panose="020F0502020204030204" pitchFamily="34" charset="0"/>
              </a:rPr>
              <a:t>capacity</a:t>
            </a:r>
            <a:r>
              <a:rPr lang="en-US" altLang="en-US" sz="2000" b="1" i="0" dirty="0" smtClean="0">
                <a:solidFill>
                  <a:schemeClr val="accent2"/>
                </a:solidFill>
                <a:latin typeface="Calibri" panose="020F0502020204030204" pitchFamily="34" charset="0"/>
              </a:rPr>
              <a:t>).</a:t>
            </a:r>
            <a:endParaRPr lang="en-US" altLang="en-US" sz="2000" b="1" i="0" dirty="0">
              <a:solidFill>
                <a:schemeClr val="accent2"/>
              </a:solidFill>
              <a:latin typeface="Calibri" panose="020F0502020204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700" y="1828800"/>
            <a:ext cx="4499610" cy="2868930"/>
          </a:xfrm>
          <a:prstGeom prst="rect">
            <a:avLst/>
          </a:prstGeom>
          <a:scene3d>
            <a:camera prst="orthographicFront"/>
            <a:lightRig rig="threePt" dir="t"/>
          </a:scene3d>
          <a:sp3d>
            <a:bevelT/>
            <a:bevelB/>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28600"/>
            <a:ext cx="10287000" cy="1143000"/>
          </a:xfrm>
          <a:prstGeom prst="rect">
            <a:avLst/>
          </a:prstGeom>
          <a:noFill/>
          <a:ln w="9525">
            <a:noFill/>
            <a:miter lim="800000"/>
            <a:headEnd/>
            <a:tailEnd/>
          </a:ln>
          <a:effectLst/>
        </p:spPr>
        <p:txBody>
          <a:bodyPr anchor="b"/>
          <a:lstStyle/>
          <a:p>
            <a:pPr algn="ctr">
              <a:defRPr/>
            </a:pPr>
            <a:r>
              <a:rPr lang="en-US" sz="4400" b="1" i="0" dirty="0" smtClean="0">
                <a:solidFill>
                  <a:schemeClr val="tx2"/>
                </a:solidFill>
                <a:latin typeface="Calibri" panose="020F0502020204030204" pitchFamily="34" charset="0"/>
              </a:rPr>
              <a:t>Mean circulatory pressure; MCP</a:t>
            </a:r>
          </a:p>
          <a:p>
            <a:pPr>
              <a:defRPr/>
            </a:pPr>
            <a:r>
              <a:rPr lang="en-US" sz="3200" b="1" i="0" dirty="0" smtClean="0">
                <a:solidFill>
                  <a:srgbClr val="00FFFF"/>
                </a:solidFill>
                <a:latin typeface="Calibri" panose="020F0502020204030204" pitchFamily="34" charset="0"/>
              </a:rPr>
              <a:t>  MCP is determined by blood volume and venous capacity</a:t>
            </a:r>
            <a:endParaRPr lang="en-US" sz="3200" b="1" i="0" dirty="0">
              <a:solidFill>
                <a:srgbClr val="00FFFF"/>
              </a:solidFill>
              <a:latin typeface="Calibri" panose="020F0502020204030204" pitchFamily="34" charset="0"/>
            </a:endParaRPr>
          </a:p>
        </p:txBody>
      </p:sp>
      <p:sp>
        <p:nvSpPr>
          <p:cNvPr id="5" name="Line 3"/>
          <p:cNvSpPr>
            <a:spLocks noChangeShapeType="1"/>
          </p:cNvSpPr>
          <p:nvPr/>
        </p:nvSpPr>
        <p:spPr bwMode="auto">
          <a:xfrm>
            <a:off x="3904212" y="1748135"/>
            <a:ext cx="0" cy="3733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7" name="Line 4"/>
          <p:cNvSpPr>
            <a:spLocks noChangeShapeType="1"/>
          </p:cNvSpPr>
          <p:nvPr/>
        </p:nvSpPr>
        <p:spPr bwMode="auto">
          <a:xfrm>
            <a:off x="3904212" y="5481935"/>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8" name="Text Box 5"/>
          <p:cNvSpPr txBox="1">
            <a:spLocks noChangeArrowheads="1"/>
          </p:cNvSpPr>
          <p:nvPr/>
        </p:nvSpPr>
        <p:spPr bwMode="auto">
          <a:xfrm rot="16200000">
            <a:off x="2242822" y="3413571"/>
            <a:ext cx="1951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smtClean="0">
                <a:latin typeface="Calibri" pitchFamily="34" charset="0"/>
                <a:cs typeface="Calibri" pitchFamily="34" charset="0"/>
              </a:rPr>
              <a:t>MCP  </a:t>
            </a:r>
            <a:r>
              <a:rPr lang="en-US" sz="2400" b="1" i="0" dirty="0">
                <a:latin typeface="Calibri" pitchFamily="34" charset="0"/>
                <a:cs typeface="Calibri" pitchFamily="34" charset="0"/>
              </a:rPr>
              <a:t>(mmHg)</a:t>
            </a:r>
          </a:p>
        </p:txBody>
      </p:sp>
      <p:sp>
        <p:nvSpPr>
          <p:cNvPr id="9" name="Text Box 6"/>
          <p:cNvSpPr txBox="1">
            <a:spLocks noChangeArrowheads="1"/>
          </p:cNvSpPr>
          <p:nvPr/>
        </p:nvSpPr>
        <p:spPr bwMode="auto">
          <a:xfrm>
            <a:off x="3542262" y="3084810"/>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7-</a:t>
            </a:r>
          </a:p>
        </p:txBody>
      </p:sp>
      <p:sp>
        <p:nvSpPr>
          <p:cNvPr id="10" name="Text Box 7"/>
          <p:cNvSpPr txBox="1">
            <a:spLocks noChangeArrowheads="1"/>
          </p:cNvSpPr>
          <p:nvPr/>
        </p:nvSpPr>
        <p:spPr bwMode="auto">
          <a:xfrm>
            <a:off x="3812137" y="5447010"/>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         1        2        3        4        5        6</a:t>
            </a:r>
          </a:p>
        </p:txBody>
      </p:sp>
      <p:sp>
        <p:nvSpPr>
          <p:cNvPr id="11" name="Line 8"/>
          <p:cNvSpPr>
            <a:spLocks noChangeShapeType="1"/>
          </p:cNvSpPr>
          <p:nvPr/>
        </p:nvSpPr>
        <p:spPr bwMode="auto">
          <a:xfrm>
            <a:off x="3904212" y="5405735"/>
            <a:ext cx="3048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2" name="Line 9"/>
          <p:cNvSpPr>
            <a:spLocks noChangeShapeType="1"/>
          </p:cNvSpPr>
          <p:nvPr/>
        </p:nvSpPr>
        <p:spPr bwMode="auto">
          <a:xfrm flipV="1">
            <a:off x="6952212" y="3348335"/>
            <a:ext cx="762000" cy="2057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3" name="Line 10"/>
          <p:cNvSpPr>
            <a:spLocks noChangeShapeType="1"/>
          </p:cNvSpPr>
          <p:nvPr/>
        </p:nvSpPr>
        <p:spPr bwMode="auto">
          <a:xfrm>
            <a:off x="3904212" y="3348335"/>
            <a:ext cx="3810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4" name="Line 11"/>
          <p:cNvSpPr>
            <a:spLocks noChangeShapeType="1"/>
          </p:cNvSpPr>
          <p:nvPr/>
        </p:nvSpPr>
        <p:spPr bwMode="auto">
          <a:xfrm flipV="1">
            <a:off x="7714212" y="3348335"/>
            <a:ext cx="0" cy="2133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5" name="Line 12"/>
          <p:cNvSpPr>
            <a:spLocks noChangeShapeType="1"/>
          </p:cNvSpPr>
          <p:nvPr/>
        </p:nvSpPr>
        <p:spPr bwMode="auto">
          <a:xfrm flipV="1">
            <a:off x="6952212" y="1900535"/>
            <a:ext cx="0" cy="3505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6" name="Text Box 13"/>
          <p:cNvSpPr txBox="1">
            <a:spLocks noChangeArrowheads="1"/>
          </p:cNvSpPr>
          <p:nvPr/>
        </p:nvSpPr>
        <p:spPr bwMode="auto">
          <a:xfrm>
            <a:off x="4591071" y="1900535"/>
            <a:ext cx="1606017"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dirty="0">
                <a:latin typeface="Calibri" pitchFamily="34" charset="0"/>
                <a:cs typeface="Calibri" pitchFamily="34" charset="0"/>
              </a:rPr>
              <a:t>Unstressed</a:t>
            </a:r>
          </a:p>
          <a:p>
            <a:pPr algn="ctr">
              <a:lnSpc>
                <a:spcPct val="80000"/>
              </a:lnSpc>
            </a:pPr>
            <a:r>
              <a:rPr lang="en-US" sz="2400" b="1" i="0" dirty="0">
                <a:latin typeface="Calibri" pitchFamily="34" charset="0"/>
                <a:cs typeface="Calibri" pitchFamily="34" charset="0"/>
              </a:rPr>
              <a:t>Volume</a:t>
            </a:r>
          </a:p>
        </p:txBody>
      </p:sp>
      <p:sp>
        <p:nvSpPr>
          <p:cNvPr id="17" name="Line 14"/>
          <p:cNvSpPr>
            <a:spLocks noChangeShapeType="1"/>
          </p:cNvSpPr>
          <p:nvPr/>
        </p:nvSpPr>
        <p:spPr bwMode="auto">
          <a:xfrm>
            <a:off x="3904212" y="2281535"/>
            <a:ext cx="30480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18" name="Text Box 15"/>
          <p:cNvSpPr txBox="1">
            <a:spLocks noChangeArrowheads="1"/>
          </p:cNvSpPr>
          <p:nvPr/>
        </p:nvSpPr>
        <p:spPr bwMode="auto">
          <a:xfrm>
            <a:off x="6952212" y="1976735"/>
            <a:ext cx="23149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Stressed Volume</a:t>
            </a:r>
          </a:p>
        </p:txBody>
      </p:sp>
      <p:sp>
        <p:nvSpPr>
          <p:cNvPr id="19" name="AutoShape 16"/>
          <p:cNvSpPr>
            <a:spLocks/>
          </p:cNvSpPr>
          <p:nvPr/>
        </p:nvSpPr>
        <p:spPr bwMode="auto">
          <a:xfrm rot="16200000">
            <a:off x="7371312" y="1786235"/>
            <a:ext cx="457200" cy="1295400"/>
          </a:xfrm>
          <a:prstGeom prst="rightBrace">
            <a:avLst>
              <a:gd name="adj1" fmla="val 23611"/>
              <a:gd name="adj2" fmla="val 6145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0" name="Text Box 17"/>
          <p:cNvSpPr txBox="1">
            <a:spLocks noChangeArrowheads="1"/>
          </p:cNvSpPr>
          <p:nvPr/>
        </p:nvSpPr>
        <p:spPr bwMode="auto">
          <a:xfrm>
            <a:off x="4513812" y="5862935"/>
            <a:ext cx="2818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BLOOD  VOLUME  (L)</a:t>
            </a:r>
          </a:p>
        </p:txBody>
      </p:sp>
      <p:sp>
        <p:nvSpPr>
          <p:cNvPr id="21" name="Line 18"/>
          <p:cNvSpPr>
            <a:spLocks noChangeShapeType="1"/>
          </p:cNvSpPr>
          <p:nvPr/>
        </p:nvSpPr>
        <p:spPr bwMode="auto">
          <a:xfrm flipV="1">
            <a:off x="7714212" y="2662535"/>
            <a:ext cx="304800" cy="6858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2" name="Line 19"/>
          <p:cNvSpPr>
            <a:spLocks noChangeShapeType="1"/>
          </p:cNvSpPr>
          <p:nvPr/>
        </p:nvSpPr>
        <p:spPr bwMode="auto">
          <a:xfrm flipH="1">
            <a:off x="3904212" y="2662535"/>
            <a:ext cx="4114800" cy="0"/>
          </a:xfrm>
          <a:prstGeom prst="line">
            <a:avLst/>
          </a:prstGeom>
          <a:noFill/>
          <a:ln w="952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3" name="Text Box 20"/>
          <p:cNvSpPr txBox="1">
            <a:spLocks noChangeArrowheads="1"/>
          </p:cNvSpPr>
          <p:nvPr/>
        </p:nvSpPr>
        <p:spPr bwMode="auto">
          <a:xfrm>
            <a:off x="8376748" y="2586335"/>
            <a:ext cx="1567352" cy="830997"/>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a:solidFill>
                  <a:srgbClr val="FF0000"/>
                </a:solidFill>
                <a:latin typeface="Calibri" pitchFamily="34" charset="0"/>
                <a:cs typeface="Calibri" pitchFamily="34" charset="0"/>
                <a:sym typeface="Symbol" pitchFamily="18" charset="2"/>
              </a:rPr>
              <a:t> VOLUME</a:t>
            </a:r>
          </a:p>
          <a:p>
            <a:pPr algn="ctr"/>
            <a:r>
              <a:rPr lang="en-US" sz="2400" b="1" i="0">
                <a:solidFill>
                  <a:srgbClr val="FF0000"/>
                </a:solidFill>
                <a:latin typeface="Calibri" pitchFamily="34" charset="0"/>
                <a:cs typeface="Calibri" pitchFamily="34" charset="0"/>
                <a:sym typeface="Symbol" pitchFamily="18" charset="2"/>
              </a:rPr>
              <a:t> MCP</a:t>
            </a:r>
            <a:endParaRPr lang="en-US" sz="2400" b="1" i="0">
              <a:solidFill>
                <a:srgbClr val="FF0000"/>
              </a:solidFill>
              <a:latin typeface="Calibri" pitchFamily="34" charset="0"/>
              <a:cs typeface="Calibri" pitchFamily="34" charset="0"/>
            </a:endParaRPr>
          </a:p>
        </p:txBody>
      </p:sp>
      <p:sp>
        <p:nvSpPr>
          <p:cNvPr id="24" name="Line 21"/>
          <p:cNvSpPr>
            <a:spLocks noChangeShapeType="1"/>
          </p:cNvSpPr>
          <p:nvPr/>
        </p:nvSpPr>
        <p:spPr bwMode="auto">
          <a:xfrm flipH="1">
            <a:off x="7409412" y="3348335"/>
            <a:ext cx="304800" cy="7620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5" name="Line 22"/>
          <p:cNvSpPr>
            <a:spLocks noChangeShapeType="1"/>
          </p:cNvSpPr>
          <p:nvPr/>
        </p:nvSpPr>
        <p:spPr bwMode="auto">
          <a:xfrm flipH="1">
            <a:off x="3904212" y="4110335"/>
            <a:ext cx="3505200" cy="0"/>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6" name="Text Box 23"/>
          <p:cNvSpPr txBox="1">
            <a:spLocks noChangeArrowheads="1"/>
          </p:cNvSpPr>
          <p:nvPr/>
        </p:nvSpPr>
        <p:spPr bwMode="auto">
          <a:xfrm>
            <a:off x="8143386" y="3576935"/>
            <a:ext cx="1567352" cy="83099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a:solidFill>
                  <a:schemeClr val="accent2"/>
                </a:solidFill>
                <a:latin typeface="Calibri" pitchFamily="34" charset="0"/>
                <a:cs typeface="Calibri" pitchFamily="34" charset="0"/>
                <a:sym typeface="Symbol" pitchFamily="18" charset="2"/>
              </a:rPr>
              <a:t> VOLUME</a:t>
            </a:r>
          </a:p>
          <a:p>
            <a:pPr algn="ctr"/>
            <a:r>
              <a:rPr lang="en-US" sz="2400" b="1" i="0">
                <a:solidFill>
                  <a:schemeClr val="accent2"/>
                </a:solidFill>
                <a:latin typeface="Calibri" pitchFamily="34" charset="0"/>
                <a:cs typeface="Calibri" pitchFamily="34" charset="0"/>
                <a:sym typeface="Symbol" pitchFamily="18" charset="2"/>
              </a:rPr>
              <a:t> MCP</a:t>
            </a:r>
            <a:endParaRPr lang="en-US" sz="2400" b="1" i="0">
              <a:solidFill>
                <a:schemeClr val="accent2"/>
              </a:solidFill>
              <a:latin typeface="Calibri" pitchFamily="34" charset="0"/>
              <a:cs typeface="Calibri" pitchFamily="34" charset="0"/>
            </a:endParaRPr>
          </a:p>
        </p:txBody>
      </p:sp>
      <p:sp>
        <p:nvSpPr>
          <p:cNvPr id="27" name="Text Box 24"/>
          <p:cNvSpPr txBox="1">
            <a:spLocks noChangeArrowheads="1"/>
          </p:cNvSpPr>
          <p:nvPr/>
        </p:nvSpPr>
        <p:spPr bwMode="auto">
          <a:xfrm>
            <a:off x="4497937" y="3008610"/>
            <a:ext cx="11384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Normal</a:t>
            </a:r>
          </a:p>
        </p:txBody>
      </p:sp>
      <p:sp>
        <p:nvSpPr>
          <p:cNvPr id="28" name="Text Box 25"/>
          <p:cNvSpPr txBox="1">
            <a:spLocks noChangeArrowheads="1"/>
          </p:cNvSpPr>
          <p:nvPr/>
        </p:nvSpPr>
        <p:spPr bwMode="auto">
          <a:xfrm>
            <a:off x="4193137" y="3729335"/>
            <a:ext cx="1782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accent2"/>
                </a:solidFill>
                <a:latin typeface="Calibri" pitchFamily="34" charset="0"/>
                <a:cs typeface="Calibri" pitchFamily="34" charset="0"/>
              </a:rPr>
              <a:t>Hemorrhage</a:t>
            </a:r>
          </a:p>
        </p:txBody>
      </p:sp>
      <p:sp>
        <p:nvSpPr>
          <p:cNvPr id="29" name="Text Box 26"/>
          <p:cNvSpPr txBox="1">
            <a:spLocks noChangeArrowheads="1"/>
          </p:cNvSpPr>
          <p:nvPr/>
        </p:nvSpPr>
        <p:spPr bwMode="auto">
          <a:xfrm>
            <a:off x="4802737" y="2551410"/>
            <a:ext cx="12217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hlink"/>
                </a:solidFill>
                <a:latin typeface="Calibri" pitchFamily="34" charset="0"/>
                <a:cs typeface="Calibri" pitchFamily="34" charset="0"/>
              </a:rPr>
              <a:t>Infusion</a:t>
            </a:r>
          </a:p>
        </p:txBody>
      </p:sp>
      <p:sp>
        <p:nvSpPr>
          <p:cNvPr id="4" name="Rectangle 3"/>
          <p:cNvSpPr/>
          <p:nvPr/>
        </p:nvSpPr>
        <p:spPr>
          <a:xfrm>
            <a:off x="190500" y="2052935"/>
            <a:ext cx="2736421" cy="4093428"/>
          </a:xfrm>
          <a:prstGeom prst="rect">
            <a:avLst/>
          </a:prstGeom>
        </p:spPr>
        <p:txBody>
          <a:bodyPr wrap="square">
            <a:spAutoFit/>
          </a:bodyPr>
          <a:lstStyle/>
          <a:p>
            <a:pPr marL="285750" indent="-285750">
              <a:buFont typeface="Wingdings" pitchFamily="2" charset="2"/>
              <a:buChar char="q"/>
            </a:pPr>
            <a:r>
              <a:rPr lang="en-US" sz="2000" b="1" i="0" dirty="0" smtClean="0">
                <a:solidFill>
                  <a:srgbClr val="00FFFF"/>
                </a:solidFill>
                <a:latin typeface="Calibri" pitchFamily="34" charset="0"/>
                <a:cs typeface="Calibri" pitchFamily="34" charset="0"/>
              </a:rPr>
              <a:t>The unstressed volume is the volume </a:t>
            </a:r>
            <a:r>
              <a:rPr lang="en-US" sz="2000" b="1" i="0" dirty="0">
                <a:solidFill>
                  <a:srgbClr val="00FFFF"/>
                </a:solidFill>
                <a:latin typeface="Calibri" pitchFamily="34" charset="0"/>
                <a:cs typeface="Calibri" pitchFamily="34" charset="0"/>
              </a:rPr>
              <a:t>of blood in the vasculature that produces </a:t>
            </a:r>
            <a:r>
              <a:rPr lang="en-US" sz="2000" b="1" i="0" dirty="0" smtClean="0">
                <a:solidFill>
                  <a:srgbClr val="00FFFF"/>
                </a:solidFill>
                <a:latin typeface="Calibri" pitchFamily="34" charset="0"/>
                <a:cs typeface="Calibri" pitchFamily="34" charset="0"/>
              </a:rPr>
              <a:t>no pressure.</a:t>
            </a:r>
          </a:p>
          <a:p>
            <a:pPr marL="285750" indent="-285750">
              <a:buFont typeface="Wingdings" pitchFamily="2" charset="2"/>
              <a:buChar char="q"/>
            </a:pPr>
            <a:endParaRPr lang="en-US" sz="2000" b="1" i="0" dirty="0">
              <a:solidFill>
                <a:srgbClr val="00FFFF"/>
              </a:solidFill>
              <a:latin typeface="Calibri" pitchFamily="34" charset="0"/>
              <a:cs typeface="Calibri" pitchFamily="34" charset="0"/>
            </a:endParaRPr>
          </a:p>
          <a:p>
            <a:pPr marL="285750" indent="-285750">
              <a:buFont typeface="Wingdings" pitchFamily="2" charset="2"/>
              <a:buChar char="q"/>
            </a:pPr>
            <a:r>
              <a:rPr lang="en-US" sz="2000" b="1" i="0" dirty="0" smtClean="0">
                <a:solidFill>
                  <a:srgbClr val="00FFFF"/>
                </a:solidFill>
                <a:latin typeface="Calibri" pitchFamily="34" charset="0"/>
                <a:cs typeface="Calibri" pitchFamily="34" charset="0"/>
              </a:rPr>
              <a:t>The </a:t>
            </a:r>
            <a:r>
              <a:rPr lang="en-US" sz="2000" b="1" i="0" dirty="0">
                <a:solidFill>
                  <a:srgbClr val="00FFFF"/>
                </a:solidFill>
                <a:latin typeface="Calibri" pitchFamily="34" charset="0"/>
                <a:cs typeface="Calibri" pitchFamily="34" charset="0"/>
              </a:rPr>
              <a:t>stressed volume </a:t>
            </a:r>
            <a:r>
              <a:rPr lang="en-US" sz="2000" b="1" i="0" dirty="0" smtClean="0">
                <a:solidFill>
                  <a:srgbClr val="00FFFF"/>
                </a:solidFill>
                <a:latin typeface="Calibri" pitchFamily="34" charset="0"/>
                <a:cs typeface="Calibri" pitchFamily="34" charset="0"/>
              </a:rPr>
              <a:t>is </a:t>
            </a:r>
            <a:r>
              <a:rPr lang="en-US" sz="2000" b="1" i="0" dirty="0">
                <a:solidFill>
                  <a:srgbClr val="00FFFF"/>
                </a:solidFill>
                <a:latin typeface="Calibri" pitchFamily="34" charset="0"/>
                <a:cs typeface="Calibri" pitchFamily="34" charset="0"/>
              </a:rPr>
              <a:t>the </a:t>
            </a:r>
            <a:r>
              <a:rPr lang="en-US" sz="2000" b="1" i="0" dirty="0" smtClean="0">
                <a:solidFill>
                  <a:srgbClr val="00FFFF"/>
                </a:solidFill>
                <a:latin typeface="Calibri" pitchFamily="34" charset="0"/>
                <a:cs typeface="Calibri" pitchFamily="34" charset="0"/>
              </a:rPr>
              <a:t>volume </a:t>
            </a:r>
            <a:r>
              <a:rPr lang="en-US" sz="2000" b="1" i="0" dirty="0">
                <a:solidFill>
                  <a:srgbClr val="00FFFF"/>
                </a:solidFill>
                <a:latin typeface="Calibri" pitchFamily="34" charset="0"/>
                <a:cs typeface="Calibri" pitchFamily="34" charset="0"/>
              </a:rPr>
              <a:t>that </a:t>
            </a:r>
            <a:r>
              <a:rPr lang="en-US" sz="2000" b="1" i="0" dirty="0" smtClean="0">
                <a:solidFill>
                  <a:srgbClr val="00FFFF"/>
                </a:solidFill>
                <a:latin typeface="Calibri" pitchFamily="34" charset="0"/>
                <a:cs typeface="Calibri" pitchFamily="34" charset="0"/>
              </a:rPr>
              <a:t>produces pressure </a:t>
            </a:r>
            <a:r>
              <a:rPr lang="en-US" sz="2000" b="1" i="0" dirty="0">
                <a:solidFill>
                  <a:srgbClr val="00FFFF"/>
                </a:solidFill>
                <a:latin typeface="Calibri" pitchFamily="34" charset="0"/>
                <a:cs typeface="Calibri" pitchFamily="34" charset="0"/>
              </a:rPr>
              <a:t>by stretching the elastic fibers in the </a:t>
            </a:r>
            <a:r>
              <a:rPr lang="en-US" sz="2000" b="1" i="0" dirty="0" smtClean="0">
                <a:solidFill>
                  <a:srgbClr val="00FFFF"/>
                </a:solidFill>
                <a:latin typeface="Calibri" pitchFamily="34" charset="0"/>
                <a:cs typeface="Calibri" pitchFamily="34" charset="0"/>
              </a:rPr>
              <a:t>blood vessel </a:t>
            </a:r>
            <a:r>
              <a:rPr lang="en-US" sz="2000" b="1" i="0" dirty="0">
                <a:solidFill>
                  <a:srgbClr val="00FFFF"/>
                </a:solidFill>
                <a:latin typeface="Calibri" pitchFamily="34" charset="0"/>
                <a:cs typeface="Calibri" pitchFamily="34" charset="0"/>
              </a:rPr>
              <a:t>walls.</a:t>
            </a:r>
            <a:endParaRPr lang="ar-SA" sz="2000" b="1" i="0" dirty="0">
              <a:solidFill>
                <a:srgbClr val="00FFFF"/>
              </a:solidFill>
              <a:latin typeface="Calibri" pitchFamily="34" charset="0"/>
            </a:endParaRPr>
          </a:p>
        </p:txBody>
      </p:sp>
    </p:spTree>
    <p:extLst>
      <p:ext uri="{BB962C8B-B14F-4D97-AF65-F5344CB8AC3E}">
        <p14:creationId xmlns:p14="http://schemas.microsoft.com/office/powerpoint/2010/main" val="221059847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10287000" cy="885825"/>
          </a:xfrm>
          <a:prstGeom prst="rect">
            <a:avLst/>
          </a:prstGeom>
          <a:noFill/>
          <a:ln w="9525">
            <a:noFill/>
            <a:miter lim="800000"/>
            <a:headEnd/>
            <a:tailEnd/>
          </a:ln>
          <a:effectLst/>
        </p:spPr>
        <p:txBody>
          <a:bodyPr anchor="b"/>
          <a:lstStyle/>
          <a:p>
            <a:pPr algn="ctr">
              <a:defRPr/>
            </a:pPr>
            <a:r>
              <a:rPr lang="en-US" sz="4400" b="1" i="0" dirty="0" smtClean="0">
                <a:solidFill>
                  <a:schemeClr val="tx2"/>
                </a:solidFill>
                <a:latin typeface="Calibri" panose="020F0502020204030204" pitchFamily="34" charset="0"/>
              </a:rPr>
              <a:t>Mean circulatory pressure; MCP</a:t>
            </a:r>
            <a:endParaRPr lang="en-US" sz="4400" b="1" i="0" dirty="0">
              <a:solidFill>
                <a:schemeClr val="tx2"/>
              </a:solidFill>
              <a:latin typeface="Calibri" panose="020F0502020204030204" pitchFamily="34" charset="0"/>
            </a:endParaRPr>
          </a:p>
        </p:txBody>
      </p:sp>
      <p:sp>
        <p:nvSpPr>
          <p:cNvPr id="30" name="Line 3"/>
          <p:cNvSpPr>
            <a:spLocks noChangeShapeType="1"/>
          </p:cNvSpPr>
          <p:nvPr/>
        </p:nvSpPr>
        <p:spPr bwMode="auto">
          <a:xfrm>
            <a:off x="2828571" y="1447800"/>
            <a:ext cx="0" cy="3733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1" name="Line 4"/>
          <p:cNvSpPr>
            <a:spLocks noChangeShapeType="1"/>
          </p:cNvSpPr>
          <p:nvPr/>
        </p:nvSpPr>
        <p:spPr bwMode="auto">
          <a:xfrm>
            <a:off x="2828571" y="5181600"/>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3" name="Text Box 6"/>
          <p:cNvSpPr txBox="1">
            <a:spLocks noChangeArrowheads="1"/>
          </p:cNvSpPr>
          <p:nvPr/>
        </p:nvSpPr>
        <p:spPr bwMode="auto">
          <a:xfrm>
            <a:off x="2466621" y="278447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7-</a:t>
            </a:r>
          </a:p>
        </p:txBody>
      </p:sp>
      <p:sp>
        <p:nvSpPr>
          <p:cNvPr id="34" name="Text Box 7"/>
          <p:cNvSpPr txBox="1">
            <a:spLocks noChangeArrowheads="1"/>
          </p:cNvSpPr>
          <p:nvPr/>
        </p:nvSpPr>
        <p:spPr bwMode="auto">
          <a:xfrm>
            <a:off x="2736496" y="5146675"/>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         1        2        3        4        5        6</a:t>
            </a:r>
          </a:p>
        </p:txBody>
      </p:sp>
      <p:sp>
        <p:nvSpPr>
          <p:cNvPr id="35" name="Line 8"/>
          <p:cNvSpPr>
            <a:spLocks noChangeShapeType="1"/>
          </p:cNvSpPr>
          <p:nvPr/>
        </p:nvSpPr>
        <p:spPr bwMode="auto">
          <a:xfrm>
            <a:off x="2828571" y="5105400"/>
            <a:ext cx="3048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6" name="Line 9"/>
          <p:cNvSpPr>
            <a:spLocks noChangeShapeType="1"/>
          </p:cNvSpPr>
          <p:nvPr/>
        </p:nvSpPr>
        <p:spPr bwMode="auto">
          <a:xfrm flipV="1">
            <a:off x="5876571" y="3048000"/>
            <a:ext cx="762000" cy="2057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7" name="Line 10"/>
          <p:cNvSpPr>
            <a:spLocks noChangeShapeType="1"/>
          </p:cNvSpPr>
          <p:nvPr/>
        </p:nvSpPr>
        <p:spPr bwMode="auto">
          <a:xfrm>
            <a:off x="2828571" y="3048000"/>
            <a:ext cx="3810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8" name="Line 11"/>
          <p:cNvSpPr>
            <a:spLocks noChangeShapeType="1"/>
          </p:cNvSpPr>
          <p:nvPr/>
        </p:nvSpPr>
        <p:spPr bwMode="auto">
          <a:xfrm flipV="1">
            <a:off x="6638571" y="3048000"/>
            <a:ext cx="0" cy="2133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9" name="Line 12"/>
          <p:cNvSpPr>
            <a:spLocks noChangeShapeType="1"/>
          </p:cNvSpPr>
          <p:nvPr/>
        </p:nvSpPr>
        <p:spPr bwMode="auto">
          <a:xfrm flipV="1">
            <a:off x="5876571" y="1600200"/>
            <a:ext cx="0" cy="3505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0" name="Text Box 13"/>
          <p:cNvSpPr txBox="1">
            <a:spLocks noChangeArrowheads="1"/>
          </p:cNvSpPr>
          <p:nvPr/>
        </p:nvSpPr>
        <p:spPr bwMode="auto">
          <a:xfrm>
            <a:off x="3515430" y="1600200"/>
            <a:ext cx="1606017" cy="7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a:latin typeface="Calibri" pitchFamily="34" charset="0"/>
                <a:cs typeface="Calibri" pitchFamily="34" charset="0"/>
              </a:rPr>
              <a:t>Unstressed</a:t>
            </a:r>
          </a:p>
          <a:p>
            <a:pPr algn="ctr">
              <a:lnSpc>
                <a:spcPct val="80000"/>
              </a:lnSpc>
            </a:pPr>
            <a:r>
              <a:rPr lang="en-US" sz="2400" b="1" i="0">
                <a:latin typeface="Calibri" pitchFamily="34" charset="0"/>
                <a:cs typeface="Calibri" pitchFamily="34" charset="0"/>
              </a:rPr>
              <a:t>Volume</a:t>
            </a:r>
          </a:p>
        </p:txBody>
      </p:sp>
      <p:sp>
        <p:nvSpPr>
          <p:cNvPr id="41" name="Line 14"/>
          <p:cNvSpPr>
            <a:spLocks noChangeShapeType="1"/>
          </p:cNvSpPr>
          <p:nvPr/>
        </p:nvSpPr>
        <p:spPr bwMode="auto">
          <a:xfrm>
            <a:off x="2828571" y="1981200"/>
            <a:ext cx="26670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2" name="Text Box 15"/>
          <p:cNvSpPr txBox="1">
            <a:spLocks noChangeArrowheads="1"/>
          </p:cNvSpPr>
          <p:nvPr/>
        </p:nvSpPr>
        <p:spPr bwMode="auto">
          <a:xfrm>
            <a:off x="5876571" y="1676400"/>
            <a:ext cx="23149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Stressed Volume</a:t>
            </a:r>
          </a:p>
        </p:txBody>
      </p:sp>
      <p:sp>
        <p:nvSpPr>
          <p:cNvPr id="43" name="AutoShape 16"/>
          <p:cNvSpPr>
            <a:spLocks/>
          </p:cNvSpPr>
          <p:nvPr/>
        </p:nvSpPr>
        <p:spPr bwMode="auto">
          <a:xfrm rot="16200000">
            <a:off x="5952771" y="1676400"/>
            <a:ext cx="381000" cy="1143000"/>
          </a:xfrm>
          <a:prstGeom prst="rightBrace">
            <a:avLst>
              <a:gd name="adj1" fmla="val 25000"/>
              <a:gd name="adj2" fmla="val 6145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4" name="Text Box 17"/>
          <p:cNvSpPr txBox="1">
            <a:spLocks noChangeArrowheads="1"/>
          </p:cNvSpPr>
          <p:nvPr/>
        </p:nvSpPr>
        <p:spPr bwMode="auto">
          <a:xfrm>
            <a:off x="3438171" y="5562600"/>
            <a:ext cx="2818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BLOOD  VOLUME  (L)</a:t>
            </a:r>
          </a:p>
        </p:txBody>
      </p:sp>
      <p:sp>
        <p:nvSpPr>
          <p:cNvPr id="45" name="Text Box 18"/>
          <p:cNvSpPr txBox="1">
            <a:spLocks noChangeArrowheads="1"/>
          </p:cNvSpPr>
          <p:nvPr/>
        </p:nvSpPr>
        <p:spPr bwMode="auto">
          <a:xfrm>
            <a:off x="3422296" y="2708275"/>
            <a:ext cx="11384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Normal</a:t>
            </a:r>
          </a:p>
        </p:txBody>
      </p:sp>
      <p:sp>
        <p:nvSpPr>
          <p:cNvPr id="46" name="Line 19"/>
          <p:cNvSpPr>
            <a:spLocks noChangeShapeType="1"/>
          </p:cNvSpPr>
          <p:nvPr/>
        </p:nvSpPr>
        <p:spPr bwMode="auto">
          <a:xfrm flipV="1">
            <a:off x="5571771" y="1600200"/>
            <a:ext cx="0" cy="3429000"/>
          </a:xfrm>
          <a:prstGeom prst="line">
            <a:avLst/>
          </a:prstGeom>
          <a:noFill/>
          <a:ln w="952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7" name="Line 20"/>
          <p:cNvSpPr>
            <a:spLocks noChangeShapeType="1"/>
          </p:cNvSpPr>
          <p:nvPr/>
        </p:nvSpPr>
        <p:spPr bwMode="auto">
          <a:xfrm flipV="1">
            <a:off x="5571771" y="2438400"/>
            <a:ext cx="1066800" cy="26670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8" name="Line 21"/>
          <p:cNvSpPr>
            <a:spLocks noChangeShapeType="1"/>
          </p:cNvSpPr>
          <p:nvPr/>
        </p:nvSpPr>
        <p:spPr bwMode="auto">
          <a:xfrm flipH="1">
            <a:off x="2828571" y="2438400"/>
            <a:ext cx="3810000" cy="0"/>
          </a:xfrm>
          <a:prstGeom prst="line">
            <a:avLst/>
          </a:prstGeom>
          <a:noFill/>
          <a:ln w="952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9" name="Text Box 22"/>
          <p:cNvSpPr txBox="1">
            <a:spLocks noChangeArrowheads="1"/>
          </p:cNvSpPr>
          <p:nvPr/>
        </p:nvSpPr>
        <p:spPr bwMode="auto">
          <a:xfrm>
            <a:off x="5114571" y="1066800"/>
            <a:ext cx="2859501" cy="46166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hlink"/>
                </a:solidFill>
                <a:latin typeface="Calibri" pitchFamily="34" charset="0"/>
                <a:cs typeface="Calibri" pitchFamily="34" charset="0"/>
              </a:rPr>
              <a:t>VENOCONSTRICTION</a:t>
            </a:r>
          </a:p>
        </p:txBody>
      </p:sp>
      <p:sp>
        <p:nvSpPr>
          <p:cNvPr id="50" name="Line 23"/>
          <p:cNvSpPr>
            <a:spLocks noChangeShapeType="1"/>
          </p:cNvSpPr>
          <p:nvPr/>
        </p:nvSpPr>
        <p:spPr bwMode="auto">
          <a:xfrm>
            <a:off x="2828571" y="5105400"/>
            <a:ext cx="27432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1" name="Text Box 5"/>
          <p:cNvSpPr txBox="1">
            <a:spLocks noChangeArrowheads="1"/>
          </p:cNvSpPr>
          <p:nvPr/>
        </p:nvSpPr>
        <p:spPr bwMode="auto">
          <a:xfrm rot="16200000">
            <a:off x="1176022" y="3113236"/>
            <a:ext cx="1951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smtClean="0">
                <a:latin typeface="Calibri" pitchFamily="34" charset="0"/>
                <a:cs typeface="Calibri" pitchFamily="34" charset="0"/>
              </a:rPr>
              <a:t>MCP  </a:t>
            </a:r>
            <a:r>
              <a:rPr lang="en-US" sz="2400" b="1" i="0" dirty="0">
                <a:latin typeface="Calibri" pitchFamily="34" charset="0"/>
                <a:cs typeface="Calibri" pitchFamily="34" charset="0"/>
              </a:rPr>
              <a:t>(mmHg)</a:t>
            </a:r>
          </a:p>
        </p:txBody>
      </p:sp>
    </p:spTree>
    <p:extLst>
      <p:ext uri="{BB962C8B-B14F-4D97-AF65-F5344CB8AC3E}">
        <p14:creationId xmlns:p14="http://schemas.microsoft.com/office/powerpoint/2010/main" val="3482368864"/>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10287000" cy="885825"/>
          </a:xfrm>
          <a:prstGeom prst="rect">
            <a:avLst/>
          </a:prstGeom>
          <a:noFill/>
          <a:ln w="9525">
            <a:noFill/>
            <a:miter lim="800000"/>
            <a:headEnd/>
            <a:tailEnd/>
          </a:ln>
          <a:effectLst/>
        </p:spPr>
        <p:txBody>
          <a:bodyPr anchor="b"/>
          <a:lstStyle/>
          <a:p>
            <a:pPr algn="ctr">
              <a:defRPr/>
            </a:pPr>
            <a:r>
              <a:rPr lang="en-US" sz="4400" b="1" i="0" dirty="0" smtClean="0">
                <a:solidFill>
                  <a:schemeClr val="tx2"/>
                </a:solidFill>
                <a:latin typeface="Calibri" panose="020F0502020204030204" pitchFamily="34" charset="0"/>
              </a:rPr>
              <a:t>Mean circulatory pressure; MCP</a:t>
            </a:r>
            <a:endParaRPr lang="en-US" sz="4400" b="1" i="0" dirty="0">
              <a:solidFill>
                <a:schemeClr val="tx2"/>
              </a:solidFill>
              <a:latin typeface="Calibri" panose="020F0502020204030204" pitchFamily="34" charset="0"/>
            </a:endParaRPr>
          </a:p>
        </p:txBody>
      </p:sp>
      <p:sp>
        <p:nvSpPr>
          <p:cNvPr id="24" name="Line 3"/>
          <p:cNvSpPr>
            <a:spLocks noChangeShapeType="1"/>
          </p:cNvSpPr>
          <p:nvPr/>
        </p:nvSpPr>
        <p:spPr bwMode="auto">
          <a:xfrm>
            <a:off x="2828571" y="1447800"/>
            <a:ext cx="0" cy="3733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5" name="Line 4"/>
          <p:cNvSpPr>
            <a:spLocks noChangeShapeType="1"/>
          </p:cNvSpPr>
          <p:nvPr/>
        </p:nvSpPr>
        <p:spPr bwMode="auto">
          <a:xfrm>
            <a:off x="2828571" y="5181600"/>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7" name="Text Box 6"/>
          <p:cNvSpPr txBox="1">
            <a:spLocks noChangeArrowheads="1"/>
          </p:cNvSpPr>
          <p:nvPr/>
        </p:nvSpPr>
        <p:spPr bwMode="auto">
          <a:xfrm>
            <a:off x="2466621" y="278447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7-</a:t>
            </a:r>
          </a:p>
        </p:txBody>
      </p:sp>
      <p:sp>
        <p:nvSpPr>
          <p:cNvPr id="28" name="Text Box 7"/>
          <p:cNvSpPr txBox="1">
            <a:spLocks noChangeArrowheads="1"/>
          </p:cNvSpPr>
          <p:nvPr/>
        </p:nvSpPr>
        <p:spPr bwMode="auto">
          <a:xfrm>
            <a:off x="2736496" y="5146675"/>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         1        2        3        4        5        6</a:t>
            </a:r>
          </a:p>
        </p:txBody>
      </p:sp>
      <p:sp>
        <p:nvSpPr>
          <p:cNvPr id="29" name="Line 8"/>
          <p:cNvSpPr>
            <a:spLocks noChangeShapeType="1"/>
          </p:cNvSpPr>
          <p:nvPr/>
        </p:nvSpPr>
        <p:spPr bwMode="auto">
          <a:xfrm>
            <a:off x="2828571" y="5105400"/>
            <a:ext cx="3048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1" name="Line 9"/>
          <p:cNvSpPr>
            <a:spLocks noChangeShapeType="1"/>
          </p:cNvSpPr>
          <p:nvPr/>
        </p:nvSpPr>
        <p:spPr bwMode="auto">
          <a:xfrm flipV="1">
            <a:off x="5876571" y="3048000"/>
            <a:ext cx="762000" cy="2057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2" name="Line 10"/>
          <p:cNvSpPr>
            <a:spLocks noChangeShapeType="1"/>
          </p:cNvSpPr>
          <p:nvPr/>
        </p:nvSpPr>
        <p:spPr bwMode="auto">
          <a:xfrm>
            <a:off x="2828571" y="3048000"/>
            <a:ext cx="3810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3" name="Line 11"/>
          <p:cNvSpPr>
            <a:spLocks noChangeShapeType="1"/>
          </p:cNvSpPr>
          <p:nvPr/>
        </p:nvSpPr>
        <p:spPr bwMode="auto">
          <a:xfrm flipV="1">
            <a:off x="6638571" y="3048000"/>
            <a:ext cx="0" cy="2133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4" name="Line 12"/>
          <p:cNvSpPr>
            <a:spLocks noChangeShapeType="1"/>
          </p:cNvSpPr>
          <p:nvPr/>
        </p:nvSpPr>
        <p:spPr bwMode="auto">
          <a:xfrm flipV="1">
            <a:off x="5876571" y="1600200"/>
            <a:ext cx="0" cy="35052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5" name="Text Box 13"/>
          <p:cNvSpPr txBox="1">
            <a:spLocks noChangeArrowheads="1"/>
          </p:cNvSpPr>
          <p:nvPr/>
        </p:nvSpPr>
        <p:spPr bwMode="auto">
          <a:xfrm>
            <a:off x="3515430" y="1600200"/>
            <a:ext cx="1606017" cy="7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a:latin typeface="Calibri" pitchFamily="34" charset="0"/>
                <a:cs typeface="Calibri" pitchFamily="34" charset="0"/>
              </a:rPr>
              <a:t>Unstressed</a:t>
            </a:r>
          </a:p>
          <a:p>
            <a:pPr algn="ctr">
              <a:lnSpc>
                <a:spcPct val="80000"/>
              </a:lnSpc>
            </a:pPr>
            <a:r>
              <a:rPr lang="en-US" sz="2400" b="1" i="0">
                <a:latin typeface="Calibri" pitchFamily="34" charset="0"/>
                <a:cs typeface="Calibri" pitchFamily="34" charset="0"/>
              </a:rPr>
              <a:t>Volume</a:t>
            </a:r>
          </a:p>
        </p:txBody>
      </p:sp>
      <p:sp>
        <p:nvSpPr>
          <p:cNvPr id="56" name="Line 14"/>
          <p:cNvSpPr>
            <a:spLocks noChangeShapeType="1"/>
          </p:cNvSpPr>
          <p:nvPr/>
        </p:nvSpPr>
        <p:spPr bwMode="auto">
          <a:xfrm>
            <a:off x="2828571" y="1981200"/>
            <a:ext cx="335280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7" name="Text Box 15"/>
          <p:cNvSpPr txBox="1">
            <a:spLocks noChangeArrowheads="1"/>
          </p:cNvSpPr>
          <p:nvPr/>
        </p:nvSpPr>
        <p:spPr bwMode="auto">
          <a:xfrm>
            <a:off x="6333771" y="1676400"/>
            <a:ext cx="23149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Stressed Volume</a:t>
            </a:r>
          </a:p>
        </p:txBody>
      </p:sp>
      <p:sp>
        <p:nvSpPr>
          <p:cNvPr id="58" name="AutoShape 16"/>
          <p:cNvSpPr>
            <a:spLocks/>
          </p:cNvSpPr>
          <p:nvPr/>
        </p:nvSpPr>
        <p:spPr bwMode="auto">
          <a:xfrm rot="16200000">
            <a:off x="6295671" y="1943100"/>
            <a:ext cx="381000" cy="609600"/>
          </a:xfrm>
          <a:prstGeom prst="rightBrace">
            <a:avLst>
              <a:gd name="adj1" fmla="val 13333"/>
              <a:gd name="adj2" fmla="val 6145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9" name="Text Box 17"/>
          <p:cNvSpPr txBox="1">
            <a:spLocks noChangeArrowheads="1"/>
          </p:cNvSpPr>
          <p:nvPr/>
        </p:nvSpPr>
        <p:spPr bwMode="auto">
          <a:xfrm>
            <a:off x="3438171" y="5562600"/>
            <a:ext cx="2818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BLOOD  VOLUME  (L)</a:t>
            </a:r>
          </a:p>
        </p:txBody>
      </p:sp>
      <p:sp>
        <p:nvSpPr>
          <p:cNvPr id="60" name="Text Box 18"/>
          <p:cNvSpPr txBox="1">
            <a:spLocks noChangeArrowheads="1"/>
          </p:cNvSpPr>
          <p:nvPr/>
        </p:nvSpPr>
        <p:spPr bwMode="auto">
          <a:xfrm>
            <a:off x="3422296" y="2708275"/>
            <a:ext cx="11384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Normal</a:t>
            </a:r>
          </a:p>
        </p:txBody>
      </p:sp>
      <p:sp>
        <p:nvSpPr>
          <p:cNvPr id="61" name="Line 19"/>
          <p:cNvSpPr>
            <a:spLocks noChangeShapeType="1"/>
          </p:cNvSpPr>
          <p:nvPr/>
        </p:nvSpPr>
        <p:spPr bwMode="auto">
          <a:xfrm>
            <a:off x="2828571" y="5105400"/>
            <a:ext cx="33528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2" name="Line 20"/>
          <p:cNvSpPr>
            <a:spLocks noChangeShapeType="1"/>
          </p:cNvSpPr>
          <p:nvPr/>
        </p:nvSpPr>
        <p:spPr bwMode="auto">
          <a:xfrm flipV="1">
            <a:off x="6181371" y="3962400"/>
            <a:ext cx="457200" cy="11430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3" name="Line 21"/>
          <p:cNvSpPr>
            <a:spLocks noChangeShapeType="1"/>
          </p:cNvSpPr>
          <p:nvPr/>
        </p:nvSpPr>
        <p:spPr bwMode="auto">
          <a:xfrm flipH="1">
            <a:off x="2828571" y="3962400"/>
            <a:ext cx="3810000" cy="0"/>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4" name="Text Box 22"/>
          <p:cNvSpPr txBox="1">
            <a:spLocks noChangeArrowheads="1"/>
          </p:cNvSpPr>
          <p:nvPr/>
        </p:nvSpPr>
        <p:spPr bwMode="auto">
          <a:xfrm>
            <a:off x="5114571" y="1066800"/>
            <a:ext cx="2140330" cy="46166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accent2"/>
                </a:solidFill>
                <a:latin typeface="Calibri" pitchFamily="34" charset="0"/>
                <a:cs typeface="Calibri" pitchFamily="34" charset="0"/>
              </a:rPr>
              <a:t>VENODILATION</a:t>
            </a:r>
          </a:p>
        </p:txBody>
      </p:sp>
      <p:sp>
        <p:nvSpPr>
          <p:cNvPr id="65" name="Line 23"/>
          <p:cNvSpPr>
            <a:spLocks noChangeShapeType="1"/>
          </p:cNvSpPr>
          <p:nvPr/>
        </p:nvSpPr>
        <p:spPr bwMode="auto">
          <a:xfrm flipV="1">
            <a:off x="6181371" y="1676400"/>
            <a:ext cx="0" cy="3429000"/>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6" name="Text Box 5"/>
          <p:cNvSpPr txBox="1">
            <a:spLocks noChangeArrowheads="1"/>
          </p:cNvSpPr>
          <p:nvPr/>
        </p:nvSpPr>
        <p:spPr bwMode="auto">
          <a:xfrm rot="16200000">
            <a:off x="1176022" y="3113236"/>
            <a:ext cx="19511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dirty="0" smtClean="0">
                <a:latin typeface="Calibri" pitchFamily="34" charset="0"/>
                <a:cs typeface="Calibri" pitchFamily="34" charset="0"/>
              </a:rPr>
              <a:t>MCP  </a:t>
            </a:r>
            <a:r>
              <a:rPr lang="en-US" sz="2400" b="1" i="0" dirty="0">
                <a:latin typeface="Calibri" pitchFamily="34" charset="0"/>
                <a:cs typeface="Calibri" pitchFamily="34" charset="0"/>
              </a:rPr>
              <a:t>(mmHg)</a:t>
            </a:r>
          </a:p>
        </p:txBody>
      </p:sp>
    </p:spTree>
    <p:extLst>
      <p:ext uri="{BB962C8B-B14F-4D97-AF65-F5344CB8AC3E}">
        <p14:creationId xmlns:p14="http://schemas.microsoft.com/office/powerpoint/2010/main" val="181225512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2900" y="1066800"/>
            <a:ext cx="9601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514350" indent="-514350">
              <a:buFont typeface="+mj-lt"/>
              <a:buAutoNum type="arabicPeriod"/>
            </a:pPr>
            <a:r>
              <a:rPr lang="en-US" altLang="en-US" sz="2800" b="1" i="0" dirty="0" smtClean="0">
                <a:solidFill>
                  <a:srgbClr val="00FFFF"/>
                </a:solidFill>
                <a:latin typeface="Calibri" panose="020F0502020204030204" pitchFamily="34" charset="0"/>
              </a:rPr>
              <a:t>Blood volume</a:t>
            </a:r>
          </a:p>
          <a:p>
            <a:pPr marL="514350" indent="-514350">
              <a:buFont typeface="+mj-lt"/>
              <a:buAutoNum type="arabicPeriod"/>
            </a:pPr>
            <a:endParaRPr lang="en-US" altLang="en-US" sz="2800" b="1" i="0" dirty="0">
              <a:solidFill>
                <a:srgbClr val="00FFFF"/>
              </a:solidFill>
              <a:latin typeface="Calibri" panose="020F0502020204030204" pitchFamily="34" charset="0"/>
            </a:endParaRPr>
          </a:p>
          <a:p>
            <a:pPr marL="514350" indent="-514350">
              <a:buFont typeface="+mj-lt"/>
              <a:buAutoNum type="arabicPeriod"/>
            </a:pPr>
            <a:r>
              <a:rPr lang="en-US" altLang="en-US" sz="2800" b="1" i="0" dirty="0" smtClean="0">
                <a:solidFill>
                  <a:srgbClr val="00FFFF"/>
                </a:solidFill>
                <a:latin typeface="Calibri" panose="020F0502020204030204" pitchFamily="34" charset="0"/>
              </a:rPr>
              <a:t>Venous capacity</a:t>
            </a:r>
          </a:p>
          <a:p>
            <a:pPr marL="514350" indent="-514350">
              <a:buFont typeface="+mj-lt"/>
              <a:buAutoNum type="arabicPeriod"/>
            </a:pPr>
            <a:endParaRPr lang="en-US" altLang="en-US" sz="2800" b="1" i="0" dirty="0">
              <a:solidFill>
                <a:srgbClr val="00FFFF"/>
              </a:solidFill>
              <a:latin typeface="Calibri" panose="020F0502020204030204" pitchFamily="34" charset="0"/>
            </a:endParaRPr>
          </a:p>
          <a:p>
            <a:pPr marL="514350" indent="-514350">
              <a:buFont typeface="+mj-lt"/>
              <a:buAutoNum type="arabicPeriod"/>
            </a:pPr>
            <a:r>
              <a:rPr lang="en-US" altLang="en-US" sz="2800" b="1" i="0" dirty="0" smtClean="0">
                <a:solidFill>
                  <a:srgbClr val="00FFFF"/>
                </a:solidFill>
                <a:latin typeface="Calibri" panose="020F0502020204030204" pitchFamily="34" charset="0"/>
              </a:rPr>
              <a:t>Sympathetic activity</a:t>
            </a:r>
          </a:p>
          <a:p>
            <a:pPr marL="514350" indent="-514350">
              <a:buFont typeface="+mj-lt"/>
              <a:buAutoNum type="arabicPeriod"/>
            </a:pPr>
            <a:endParaRPr lang="en-US" altLang="en-US" sz="2800" b="1" i="0" dirty="0">
              <a:solidFill>
                <a:srgbClr val="00FFFF"/>
              </a:solidFill>
              <a:latin typeface="Calibri" panose="020F0502020204030204" pitchFamily="34" charset="0"/>
            </a:endParaRPr>
          </a:p>
          <a:p>
            <a:pPr marL="514350" indent="-514350">
              <a:buFont typeface="+mj-lt"/>
              <a:buAutoNum type="arabicPeriod"/>
            </a:pPr>
            <a:r>
              <a:rPr lang="en-US" altLang="en-US" sz="2800" b="1" i="0" dirty="0" smtClean="0">
                <a:solidFill>
                  <a:srgbClr val="00FFFF"/>
                </a:solidFill>
                <a:latin typeface="Calibri" panose="020F0502020204030204" pitchFamily="34" charset="0"/>
              </a:rPr>
              <a:t>Skeletal </a:t>
            </a:r>
            <a:r>
              <a:rPr lang="en-US" altLang="en-US" sz="2800" b="1" i="0" dirty="0">
                <a:solidFill>
                  <a:srgbClr val="00FFFF"/>
                </a:solidFill>
                <a:latin typeface="Calibri" panose="020F0502020204030204" pitchFamily="34" charset="0"/>
              </a:rPr>
              <a:t>muscle </a:t>
            </a:r>
            <a:r>
              <a:rPr lang="en-US" altLang="en-US" sz="2800" b="1" i="0" dirty="0" smtClean="0">
                <a:solidFill>
                  <a:srgbClr val="00FFFF"/>
                </a:solidFill>
                <a:latin typeface="Calibri" panose="020F0502020204030204" pitchFamily="34" charset="0"/>
              </a:rPr>
              <a:t>activity</a:t>
            </a:r>
          </a:p>
          <a:p>
            <a:pPr marL="514350" indent="-514350">
              <a:buFont typeface="+mj-lt"/>
              <a:buAutoNum type="arabicPeriod"/>
            </a:pPr>
            <a:endParaRPr lang="en-US" altLang="en-US" sz="2800" b="1" i="0" dirty="0">
              <a:solidFill>
                <a:srgbClr val="00FFFF"/>
              </a:solidFill>
              <a:latin typeface="Calibri" panose="020F0502020204030204" pitchFamily="34" charset="0"/>
            </a:endParaRPr>
          </a:p>
          <a:p>
            <a:pPr marL="514350" indent="-514350">
              <a:buFont typeface="+mj-lt"/>
              <a:buAutoNum type="arabicPeriod"/>
            </a:pPr>
            <a:r>
              <a:rPr lang="en-US" altLang="en-US" sz="2800" b="1" i="0" dirty="0" smtClean="0">
                <a:solidFill>
                  <a:srgbClr val="00FFFF"/>
                </a:solidFill>
                <a:latin typeface="Calibri" panose="020F0502020204030204" pitchFamily="34" charset="0"/>
              </a:rPr>
              <a:t>Venous valves</a:t>
            </a:r>
          </a:p>
          <a:p>
            <a:pPr marL="514350" indent="-514350">
              <a:buFont typeface="+mj-lt"/>
              <a:buAutoNum type="arabicPeriod"/>
            </a:pPr>
            <a:endParaRPr lang="en-US" altLang="en-US" sz="2800" b="1" i="0" dirty="0">
              <a:solidFill>
                <a:srgbClr val="00FFFF"/>
              </a:solidFill>
              <a:latin typeface="Calibri" panose="020F0502020204030204" pitchFamily="34" charset="0"/>
            </a:endParaRPr>
          </a:p>
          <a:p>
            <a:pPr marL="514350" indent="-514350">
              <a:buFont typeface="+mj-lt"/>
              <a:buAutoNum type="arabicPeriod"/>
            </a:pPr>
            <a:r>
              <a:rPr lang="en-US" altLang="en-US" sz="2800" b="1" i="0" dirty="0" smtClean="0">
                <a:solidFill>
                  <a:srgbClr val="00FFFF"/>
                </a:solidFill>
                <a:latin typeface="Calibri" panose="020F0502020204030204" pitchFamily="34" charset="0"/>
              </a:rPr>
              <a:t>Respiratory activity</a:t>
            </a:r>
          </a:p>
          <a:p>
            <a:pPr marL="514350" indent="-514350">
              <a:buFont typeface="+mj-lt"/>
              <a:buAutoNum type="arabicPeriod"/>
            </a:pPr>
            <a:endParaRPr lang="en-US" altLang="en-US" sz="2800" b="1" i="0" dirty="0">
              <a:solidFill>
                <a:srgbClr val="00FFFF"/>
              </a:solidFill>
              <a:latin typeface="Calibri" panose="020F0502020204030204" pitchFamily="34" charset="0"/>
            </a:endParaRPr>
          </a:p>
          <a:p>
            <a:pPr marL="514350" indent="-514350">
              <a:buFont typeface="+mj-lt"/>
              <a:buAutoNum type="arabicPeriod"/>
            </a:pPr>
            <a:r>
              <a:rPr lang="en-US" altLang="en-US" sz="2800" b="1" i="0" dirty="0" smtClean="0">
                <a:solidFill>
                  <a:srgbClr val="00FFFF"/>
                </a:solidFill>
                <a:latin typeface="Calibri" panose="020F0502020204030204" pitchFamily="34" charset="0"/>
              </a:rPr>
              <a:t>Gravity.</a:t>
            </a:r>
            <a:endParaRPr lang="en-US" altLang="en-US" sz="2800" b="1" i="0" dirty="0">
              <a:solidFill>
                <a:srgbClr val="00FFFF"/>
              </a:solidFill>
              <a:latin typeface="Calibri" panose="020F0502020204030204" pitchFamily="34" charset="0"/>
            </a:endParaRPr>
          </a:p>
        </p:txBody>
      </p:sp>
      <p:sp>
        <p:nvSpPr>
          <p:cNvPr id="1435652" name="Rectangle 4"/>
          <p:cNvSpPr>
            <a:spLocks noChangeArrowheads="1"/>
          </p:cNvSpPr>
          <p:nvPr/>
        </p:nvSpPr>
        <p:spPr bwMode="auto">
          <a:xfrm>
            <a:off x="0" y="76200"/>
            <a:ext cx="10287000" cy="885825"/>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Determinants of venous return</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42900" y="1371600"/>
            <a:ext cx="9753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600" b="1" i="0" dirty="0" smtClean="0">
                <a:solidFill>
                  <a:srgbClr val="FF66FF"/>
                </a:solidFill>
                <a:latin typeface="Calibri" panose="020F0502020204030204" pitchFamily="34" charset="0"/>
              </a:rPr>
              <a:t>1. Blood volume:</a:t>
            </a:r>
          </a:p>
          <a:p>
            <a:endParaRPr lang="en-US" altLang="en-US" sz="2600" b="1" i="0" dirty="0">
              <a:solidFill>
                <a:schemeClr val="tx2"/>
              </a:solidFill>
              <a:latin typeface="Calibri" panose="020F0502020204030204" pitchFamily="34" charset="0"/>
            </a:endParaRPr>
          </a:p>
          <a:p>
            <a:pPr lvl="2">
              <a:buFontTx/>
              <a:buBlip>
                <a:blip r:embed="rId3"/>
              </a:buBlip>
            </a:pPr>
            <a:r>
              <a:rPr lang="en-US" altLang="en-US" sz="2600" b="1" i="0" dirty="0">
                <a:solidFill>
                  <a:srgbClr val="00FFFF"/>
                </a:solidFill>
                <a:latin typeface="Calibri" panose="020F0502020204030204" pitchFamily="34" charset="0"/>
              </a:rPr>
              <a:t> At </a:t>
            </a:r>
            <a:r>
              <a:rPr lang="en-US" altLang="en-US" sz="2600" b="1" i="0" dirty="0" smtClean="0">
                <a:solidFill>
                  <a:srgbClr val="00FFFF"/>
                </a:solidFill>
                <a:latin typeface="Calibri" panose="020F0502020204030204" pitchFamily="34" charset="0"/>
              </a:rPr>
              <a:t>constant venous capacity, </a:t>
            </a:r>
            <a:r>
              <a:rPr lang="en-US" altLang="en-US" sz="2600" b="1" i="0" dirty="0">
                <a:solidFill>
                  <a:srgbClr val="00FFFF"/>
                </a:solidFill>
                <a:latin typeface="Calibri" panose="020F0502020204030204" pitchFamily="34" charset="0"/>
              </a:rPr>
              <a:t>as the </a:t>
            </a:r>
            <a:r>
              <a:rPr lang="en-US" altLang="en-US" sz="2600" b="1" i="0" dirty="0" smtClean="0">
                <a:solidFill>
                  <a:srgbClr val="00FFFF"/>
                </a:solidFill>
                <a:latin typeface="Calibri" panose="020F0502020204030204" pitchFamily="34" charset="0"/>
              </a:rPr>
              <a:t>blood volume</a:t>
            </a: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 the MCP  →  </a:t>
            </a:r>
            <a:r>
              <a:rPr lang="en-US" altLang="en-US" sz="2600" b="1" i="0" dirty="0" smtClean="0">
                <a:solidFill>
                  <a:srgbClr val="00FFFF"/>
                </a:solidFill>
                <a:latin typeface="Calibri" panose="020F0502020204030204" pitchFamily="34" charset="0"/>
                <a:sym typeface="Wingdings 3" panose="05040102010807070707" pitchFamily="18" charset="2"/>
              </a:rPr>
              <a:t>VR.</a:t>
            </a:r>
            <a:endParaRPr lang="en-US" altLang="en-US" sz="2600" b="1" i="0" dirty="0">
              <a:solidFill>
                <a:srgbClr val="00FFFF"/>
              </a:solidFill>
              <a:latin typeface="Calibri" panose="020F0502020204030204" pitchFamily="34" charset="0"/>
              <a:sym typeface="Wingdings 3" panose="05040102010807070707" pitchFamily="18" charset="2"/>
            </a:endParaRPr>
          </a:p>
          <a:p>
            <a:pPr>
              <a:buFontTx/>
              <a:buBlip>
                <a:blip r:embed="rId3"/>
              </a:buBlip>
            </a:pPr>
            <a:endParaRPr lang="en-US" altLang="en-US" sz="2600" b="1" i="0" dirty="0">
              <a:solidFill>
                <a:srgbClr val="00FFFF"/>
              </a:solidFill>
              <a:latin typeface="Calibri" panose="020F0502020204030204" pitchFamily="34" charset="0"/>
              <a:sym typeface="Wingdings 3" panose="05040102010807070707" pitchFamily="18" charset="2"/>
            </a:endParaRPr>
          </a:p>
          <a:p>
            <a:pPr lvl="2">
              <a:buFontTx/>
              <a:buBlip>
                <a:blip r:embed="rId3"/>
              </a:buBlip>
            </a:pPr>
            <a:r>
              <a:rPr lang="en-US" altLang="en-US" sz="2600" b="1" i="0" dirty="0">
                <a:solidFill>
                  <a:srgbClr val="00FFFF"/>
                </a:solidFill>
                <a:latin typeface="Calibri" panose="020F0502020204030204" pitchFamily="34" charset="0"/>
              </a:rPr>
              <a:t> At constant venous capacity, as the blood </a:t>
            </a:r>
            <a:r>
              <a:rPr lang="en-US" altLang="en-US" sz="2600" b="1" i="0" dirty="0" smtClean="0">
                <a:solidFill>
                  <a:srgbClr val="00FFFF"/>
                </a:solidFill>
                <a:latin typeface="Calibri" panose="020F0502020204030204" pitchFamily="34" charset="0"/>
              </a:rPr>
              <a:t>volume</a:t>
            </a: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smtClean="0">
                <a:solidFill>
                  <a:srgbClr val="00FFFF"/>
                </a:solidFill>
                <a:latin typeface="Calibri"/>
                <a:cs typeface="Calibri"/>
                <a:sym typeface="Wingdings 3" panose="05040102010807070707" pitchFamily="18" charset="2"/>
              </a:rPr>
              <a:t>↓</a:t>
            </a: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 the MCP </a:t>
            </a:r>
            <a:r>
              <a:rPr lang="en-US" altLang="en-US" sz="2600" b="1" i="0" dirty="0">
                <a:solidFill>
                  <a:srgbClr val="00FFFF"/>
                </a:solidFill>
                <a:latin typeface="Calibri"/>
                <a:cs typeface="Calibri"/>
                <a:sym typeface="Wingdings 3" panose="05040102010807070707" pitchFamily="18" charset="2"/>
              </a:rPr>
              <a:t>↓</a:t>
            </a: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a:cs typeface="Calibri"/>
                <a:sym typeface="Wingdings 3" panose="05040102010807070707" pitchFamily="18" charset="2"/>
              </a:rPr>
              <a:t>↓</a:t>
            </a: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VR.</a:t>
            </a:r>
          </a:p>
        </p:txBody>
      </p:sp>
      <p:sp>
        <p:nvSpPr>
          <p:cNvPr id="4" name="Rectangle 4"/>
          <p:cNvSpPr>
            <a:spLocks noChangeArrowheads="1"/>
          </p:cNvSpPr>
          <p:nvPr/>
        </p:nvSpPr>
        <p:spPr bwMode="auto">
          <a:xfrm>
            <a:off x="0" y="228600"/>
            <a:ext cx="10287000" cy="885825"/>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Determinants of venous return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42900" y="1066800"/>
            <a:ext cx="9753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600" b="1" i="0" dirty="0" smtClean="0">
                <a:solidFill>
                  <a:srgbClr val="FF66FF"/>
                </a:solidFill>
                <a:latin typeface="Calibri" panose="020F0502020204030204" pitchFamily="34" charset="0"/>
              </a:rPr>
              <a:t>2. Venous </a:t>
            </a:r>
            <a:r>
              <a:rPr lang="en-US" altLang="en-US" sz="2600" b="1" i="0" dirty="0">
                <a:solidFill>
                  <a:srgbClr val="FF66FF"/>
                </a:solidFill>
                <a:latin typeface="Calibri" panose="020F0502020204030204" pitchFamily="34" charset="0"/>
              </a:rPr>
              <a:t>capacity: is the volume of the blood that the veins can accommodate.</a:t>
            </a:r>
          </a:p>
          <a:p>
            <a:endParaRPr lang="en-US" altLang="en-US" sz="2600" b="1" i="0" dirty="0">
              <a:solidFill>
                <a:srgbClr val="FF66FF"/>
              </a:solidFill>
              <a:latin typeface="Calibri" panose="020F0502020204030204" pitchFamily="34" charset="0"/>
            </a:endParaRPr>
          </a:p>
          <a:p>
            <a:r>
              <a:rPr lang="en-US" altLang="en-US" sz="2600" b="1" i="0" dirty="0">
                <a:solidFill>
                  <a:schemeClr val="tx2"/>
                </a:solidFill>
                <a:latin typeface="Calibri" panose="020F0502020204030204" pitchFamily="34" charset="0"/>
              </a:rPr>
              <a:t>It depends on the </a:t>
            </a:r>
            <a:r>
              <a:rPr lang="en-US" altLang="en-US" sz="2600" b="1" i="0" dirty="0" err="1">
                <a:solidFill>
                  <a:schemeClr val="tx2"/>
                </a:solidFill>
                <a:latin typeface="Calibri" panose="020F0502020204030204" pitchFamily="34" charset="0"/>
              </a:rPr>
              <a:t>distensibility</a:t>
            </a:r>
            <a:r>
              <a:rPr lang="en-US" altLang="en-US" sz="2600" b="1" i="0" dirty="0">
                <a:solidFill>
                  <a:schemeClr val="tx2"/>
                </a:solidFill>
                <a:latin typeface="Calibri" panose="020F0502020204030204" pitchFamily="34" charset="0"/>
              </a:rPr>
              <a:t> of the vein walls and the influence of any externally applied pressure squeezing inward on the veins.</a:t>
            </a:r>
          </a:p>
          <a:p>
            <a:pPr>
              <a:buFontTx/>
              <a:buChar char="-"/>
            </a:pPr>
            <a:endParaRPr lang="en-US" altLang="en-US" sz="2600" b="1" i="0" dirty="0">
              <a:solidFill>
                <a:schemeClr val="tx2"/>
              </a:solidFill>
              <a:latin typeface="Calibri" panose="020F0502020204030204" pitchFamily="34" charset="0"/>
            </a:endParaRPr>
          </a:p>
          <a:p>
            <a:pPr lvl="2">
              <a:buBlip>
                <a:blip r:embed="rId3"/>
              </a:buBlip>
            </a:pPr>
            <a:r>
              <a:rPr lang="en-US" altLang="en-US" sz="2600" b="1" i="0" dirty="0">
                <a:solidFill>
                  <a:srgbClr val="00FFFF"/>
                </a:solidFill>
                <a:latin typeface="Calibri" panose="020F0502020204030204" pitchFamily="34" charset="0"/>
              </a:rPr>
              <a:t> At a constant blood volume, as the venous capacity </a:t>
            </a:r>
            <a:r>
              <a:rPr lang="en-US" altLang="en-US" sz="2600" b="1" i="0" dirty="0">
                <a:solidFill>
                  <a:srgbClr val="00FFFF"/>
                </a:solidFill>
                <a:latin typeface="Calibri" panose="020F0502020204030204" pitchFamily="34" charset="0"/>
                <a:sym typeface="Wingdings 3" panose="05040102010807070707" pitchFamily="18" charset="2"/>
              </a:rPr>
              <a:t> → more blood spends a longer time in the veins instead of being returned to the heart → ↓ the effective circulating volume → ↓ VR.</a:t>
            </a:r>
          </a:p>
          <a:p>
            <a:pPr lvl="2">
              <a:buFontTx/>
              <a:buBlip>
                <a:blip r:embed="rId3"/>
              </a:buBlip>
            </a:pP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rPr>
              <a:t>At a constant blood volume, as the venous capacity </a:t>
            </a:r>
            <a:r>
              <a:rPr lang="en-US" altLang="en-US" sz="2600" b="1" i="0" dirty="0">
                <a:solidFill>
                  <a:srgbClr val="00FFFF"/>
                </a:solidFill>
                <a:latin typeface="Calibri" panose="020F0502020204030204" pitchFamily="34" charset="0"/>
                <a:sym typeface="Wingdings 3" panose="05040102010807070707" pitchFamily="18" charset="2"/>
              </a:rPr>
              <a:t> </a:t>
            </a: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the MCP </a:t>
            </a:r>
            <a:r>
              <a:rPr lang="en-US" altLang="en-US" sz="2600" b="1" i="0" dirty="0" smtClean="0">
                <a:solidFill>
                  <a:srgbClr val="00FFFF"/>
                </a:solidFill>
                <a:latin typeface="Calibri"/>
                <a:cs typeface="Calibri"/>
                <a:sym typeface="Wingdings 3" panose="05040102010807070707" pitchFamily="18" charset="2"/>
              </a:rPr>
              <a:t>↓ </a:t>
            </a:r>
            <a:r>
              <a:rPr lang="en-US" altLang="en-US" sz="2600" b="1" i="0" dirty="0" smtClean="0">
                <a:solidFill>
                  <a:srgbClr val="00FFFF"/>
                </a:solidFill>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 </a:t>
            </a:r>
            <a:r>
              <a:rPr lang="en-US" altLang="en-US" sz="2600" b="1" i="0" dirty="0" smtClean="0">
                <a:solidFill>
                  <a:srgbClr val="00FFFF"/>
                </a:solidFill>
                <a:latin typeface="Calibri" panose="020F0502020204030204" pitchFamily="34" charset="0"/>
                <a:sym typeface="Wingdings 3" panose="05040102010807070707" pitchFamily="18" charset="2"/>
              </a:rPr>
              <a:t>VR.</a:t>
            </a:r>
            <a:endParaRPr lang="en-US" altLang="en-US" sz="2600" b="1" i="0" dirty="0">
              <a:solidFill>
                <a:srgbClr val="00FFFF"/>
              </a:solidFill>
              <a:latin typeface="Calibri" panose="020F0502020204030204" pitchFamily="34" charset="0"/>
              <a:sym typeface="Wingdings 3" panose="05040102010807070707" pitchFamily="18" charset="2"/>
            </a:endParaRPr>
          </a:p>
          <a:p>
            <a:pPr>
              <a:buFontTx/>
              <a:buBlip>
                <a:blip r:embed="rId3"/>
              </a:buBlip>
            </a:pPr>
            <a:endParaRPr lang="en-US" altLang="en-US" sz="2600" b="1" i="0" dirty="0">
              <a:solidFill>
                <a:srgbClr val="00FFFF"/>
              </a:solidFill>
              <a:latin typeface="Calibri" panose="020F0502020204030204" pitchFamily="34" charset="0"/>
              <a:sym typeface="Wingdings 3" panose="05040102010807070707" pitchFamily="18" charset="2"/>
            </a:endParaRPr>
          </a:p>
          <a:p>
            <a:pPr lvl="2">
              <a:buFontTx/>
              <a:buBlip>
                <a:blip r:embed="rId3"/>
              </a:buBlip>
            </a:pPr>
            <a:r>
              <a:rPr lang="en-US" altLang="en-US" sz="2600" b="1" i="0" dirty="0">
                <a:solidFill>
                  <a:srgbClr val="00FFFF"/>
                </a:solidFill>
                <a:latin typeface="Calibri" panose="020F0502020204030204" pitchFamily="34" charset="0"/>
              </a:rPr>
              <a:t> As the venous capacity </a:t>
            </a:r>
            <a:r>
              <a:rPr lang="en-US" altLang="en-US" sz="2600" b="1" i="0" dirty="0">
                <a:solidFill>
                  <a:srgbClr val="00FFFF"/>
                </a:solidFill>
                <a:latin typeface="Calibri" panose="020F0502020204030204" pitchFamily="34" charset="0"/>
                <a:sym typeface="Wingdings 3" panose="05040102010807070707" pitchFamily="18" charset="2"/>
              </a:rPr>
              <a:t>↓ → </a:t>
            </a:r>
            <a:r>
              <a:rPr lang="en-US" altLang="en-US" sz="2600" b="1" dirty="0">
                <a:latin typeface="Calibri" panose="020F0502020204030204" pitchFamily="34" charset="0"/>
                <a:sym typeface="Wingdings 3" panose="05040102010807070707" pitchFamily="18" charset="2"/>
              </a:rPr>
              <a:t> </a:t>
            </a:r>
            <a:r>
              <a:rPr lang="en-US" altLang="en-US" sz="2600" b="1" i="0" dirty="0" smtClean="0">
                <a:solidFill>
                  <a:srgbClr val="00FFFF"/>
                </a:solidFill>
                <a:latin typeface="Calibri" panose="020F0502020204030204" pitchFamily="34" charset="0"/>
                <a:sym typeface="Wingdings 3" panose="05040102010807070707" pitchFamily="18" charset="2"/>
              </a:rPr>
              <a:t>VR.</a:t>
            </a:r>
            <a:endParaRPr lang="en-US" altLang="en-US" sz="2600" b="1" i="0" dirty="0">
              <a:solidFill>
                <a:srgbClr val="00FFFF"/>
              </a:solidFill>
              <a:latin typeface="Calibri" panose="020F0502020204030204" pitchFamily="34" charset="0"/>
            </a:endParaRPr>
          </a:p>
        </p:txBody>
      </p:sp>
      <p:sp>
        <p:nvSpPr>
          <p:cNvPr id="4" name="Rectangle 4"/>
          <p:cNvSpPr>
            <a:spLocks noChangeArrowheads="1"/>
          </p:cNvSpPr>
          <p:nvPr/>
        </p:nvSpPr>
        <p:spPr bwMode="auto">
          <a:xfrm>
            <a:off x="0" y="76200"/>
            <a:ext cx="10287000" cy="885825"/>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Determinants of venous return</a:t>
            </a:r>
          </a:p>
        </p:txBody>
      </p:sp>
    </p:spTree>
    <p:extLst>
      <p:ext uri="{BB962C8B-B14F-4D97-AF65-F5344CB8AC3E}">
        <p14:creationId xmlns:p14="http://schemas.microsoft.com/office/powerpoint/2010/main" val="23037634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266700" y="1295400"/>
            <a:ext cx="98679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600" b="1" i="0" dirty="0" smtClean="0">
                <a:solidFill>
                  <a:srgbClr val="FF66FF"/>
                </a:solidFill>
                <a:latin typeface="Calibri" panose="020F0502020204030204" pitchFamily="34" charset="0"/>
              </a:rPr>
              <a:t>3. Sympathetic </a:t>
            </a:r>
            <a:r>
              <a:rPr lang="en-US" altLang="en-US" sz="2600" b="1" i="0" dirty="0">
                <a:solidFill>
                  <a:srgbClr val="FF66FF"/>
                </a:solidFill>
                <a:latin typeface="Calibri" panose="020F0502020204030204" pitchFamily="34" charset="0"/>
              </a:rPr>
              <a:t>activity:</a:t>
            </a:r>
          </a:p>
          <a:p>
            <a:endParaRPr lang="en-US" altLang="en-US" sz="2600" b="1" i="0" dirty="0">
              <a:solidFill>
                <a:srgbClr val="FF66FF"/>
              </a:solidFill>
              <a:latin typeface="Calibri" panose="020F0502020204030204" pitchFamily="34" charset="0"/>
            </a:endParaRPr>
          </a:p>
          <a:p>
            <a:r>
              <a:rPr lang="en-US" altLang="en-US" sz="2600" b="1" i="0" dirty="0">
                <a:solidFill>
                  <a:schemeClr val="tx2"/>
                </a:solidFill>
                <a:latin typeface="Calibri" panose="020F0502020204030204" pitchFamily="34" charset="0"/>
              </a:rPr>
              <a:t>Venous smooth muscle is profusely supplied with sympathetic nerve fibers.</a:t>
            </a:r>
          </a:p>
          <a:p>
            <a:pPr lvl="1">
              <a:buFontTx/>
              <a:buBlip>
                <a:blip r:embed="rId3"/>
              </a:buBlip>
            </a:pPr>
            <a:r>
              <a:rPr lang="en-US" altLang="en-US" sz="2600" b="1" i="0" dirty="0">
                <a:solidFill>
                  <a:srgbClr val="00FFFF"/>
                </a:solidFill>
                <a:latin typeface="Calibri" panose="020F0502020204030204" pitchFamily="34" charset="0"/>
              </a:rPr>
              <a:t> Sympathetic stimulation</a:t>
            </a:r>
            <a:r>
              <a:rPr lang="en-US" altLang="en-US" sz="2600" b="1" i="0" dirty="0">
                <a:solidFill>
                  <a:srgbClr val="00FFFF"/>
                </a:solidFill>
                <a:latin typeface="Calibri" panose="020F0502020204030204" pitchFamily="34" charset="0"/>
                <a:sym typeface="Wingdings 3" panose="05040102010807070707" pitchFamily="18" charset="2"/>
              </a:rPr>
              <a:t> → venous vasoconstriction → modest  </a:t>
            </a:r>
            <a:r>
              <a:rPr lang="en-US" altLang="en-US" sz="2600" b="1" i="0" dirty="0" smtClean="0">
                <a:solidFill>
                  <a:srgbClr val="00FFFF"/>
                </a:solidFill>
                <a:latin typeface="Calibri" panose="020F0502020204030204" pitchFamily="34" charset="0"/>
                <a:sym typeface="Wingdings 3" panose="05040102010807070707" pitchFamily="18" charset="2"/>
              </a:rPr>
              <a:t>in mean systemic filling pressure (MCP) </a:t>
            </a:r>
            <a:r>
              <a:rPr lang="en-US" altLang="en-US" sz="2600" b="1" i="0" dirty="0">
                <a:solidFill>
                  <a:srgbClr val="00FFFF"/>
                </a:solidFill>
                <a:latin typeface="Calibri" panose="020F0502020204030204" pitchFamily="34" charset="0"/>
                <a:sym typeface="Wingdings 3" panose="05040102010807070707" pitchFamily="18" charset="2"/>
              </a:rPr>
              <a:t>→  </a:t>
            </a:r>
            <a:r>
              <a:rPr lang="en-US" altLang="en-US" sz="2600" b="1" i="0" dirty="0" smtClean="0">
                <a:solidFill>
                  <a:srgbClr val="00FFFF"/>
                </a:solidFill>
                <a:latin typeface="Calibri" panose="020F0502020204030204" pitchFamily="34" charset="0"/>
                <a:sym typeface="Wingdings 3" panose="05040102010807070707" pitchFamily="18" charset="2"/>
              </a:rPr>
              <a:t>VR.</a:t>
            </a:r>
            <a:endParaRPr lang="en-US" altLang="en-US" sz="2600" b="1" i="0" dirty="0">
              <a:solidFill>
                <a:srgbClr val="00FFFF"/>
              </a:solidFill>
              <a:latin typeface="Calibri" panose="020F0502020204030204" pitchFamily="34" charset="0"/>
              <a:sym typeface="Wingdings 3" panose="05040102010807070707" pitchFamily="18" charset="2"/>
            </a:endParaRPr>
          </a:p>
          <a:p>
            <a:pPr lvl="1">
              <a:buFontTx/>
              <a:buBlip>
                <a:blip r:embed="rId3"/>
              </a:buBlip>
            </a:pPr>
            <a:r>
              <a:rPr lang="en-US" altLang="en-US" sz="2600" b="1" i="0" dirty="0">
                <a:solidFill>
                  <a:srgbClr val="00FFFF"/>
                </a:solidFill>
                <a:latin typeface="Calibri" panose="020F0502020204030204" pitchFamily="34" charset="0"/>
              </a:rPr>
              <a:t> Sympathetic stimulation</a:t>
            </a:r>
            <a:r>
              <a:rPr lang="en-US" altLang="en-US" sz="2600" b="1" i="0" dirty="0">
                <a:solidFill>
                  <a:srgbClr val="00FFFF"/>
                </a:solidFill>
                <a:latin typeface="Calibri" panose="020F0502020204030204" pitchFamily="34" charset="0"/>
                <a:sym typeface="Wingdings 3" panose="05040102010807070707" pitchFamily="18" charset="2"/>
              </a:rPr>
              <a:t> → ↓</a:t>
            </a:r>
            <a:r>
              <a:rPr lang="en-US" altLang="en-US" sz="2600" b="1" dirty="0">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venous capacity</a:t>
            </a:r>
            <a:r>
              <a:rPr lang="en-US" altLang="en-US" sz="2600" b="1" dirty="0">
                <a:latin typeface="Calibri" panose="020F0502020204030204" pitchFamily="34" charset="0"/>
                <a:sym typeface="Wingdings 3" panose="05040102010807070707" pitchFamily="18" charset="2"/>
              </a:rPr>
              <a:t> </a:t>
            </a:r>
            <a:r>
              <a:rPr lang="en-US" altLang="en-US" sz="2600" b="1" i="0" dirty="0">
                <a:solidFill>
                  <a:srgbClr val="00FFFF"/>
                </a:solidFill>
                <a:latin typeface="Calibri" panose="020F0502020204030204" pitchFamily="34" charset="0"/>
                <a:sym typeface="Wingdings 3" panose="05040102010807070707" pitchFamily="18" charset="2"/>
              </a:rPr>
              <a:t>→  </a:t>
            </a:r>
            <a:r>
              <a:rPr lang="en-US" altLang="en-US" sz="2600" b="1" i="0" dirty="0" smtClean="0">
                <a:solidFill>
                  <a:srgbClr val="00FFFF"/>
                </a:solidFill>
                <a:latin typeface="Calibri" panose="020F0502020204030204" pitchFamily="34" charset="0"/>
                <a:sym typeface="Wingdings 3" panose="05040102010807070707" pitchFamily="18" charset="2"/>
              </a:rPr>
              <a:t>VR.</a:t>
            </a:r>
            <a:endParaRPr lang="en-US" altLang="en-US" sz="2600" b="1" i="0" dirty="0">
              <a:solidFill>
                <a:srgbClr val="00FFFF"/>
              </a:solidFill>
              <a:latin typeface="Calibri" panose="020F0502020204030204" pitchFamily="34" charset="0"/>
              <a:sym typeface="Wingdings 3" panose="05040102010807070707" pitchFamily="18" charset="2"/>
            </a:endParaRPr>
          </a:p>
          <a:p>
            <a:endParaRPr lang="en-US" altLang="en-US" sz="2600" b="1" dirty="0">
              <a:latin typeface="Calibri" panose="020F0502020204030204" pitchFamily="34" charset="0"/>
              <a:sym typeface="Wingdings 3" panose="05040102010807070707" pitchFamily="18" charset="2"/>
            </a:endParaRPr>
          </a:p>
          <a:p>
            <a:r>
              <a:rPr lang="en-US" altLang="en-US" sz="2600" b="1" i="0" dirty="0">
                <a:solidFill>
                  <a:srgbClr val="00FF00"/>
                </a:solidFill>
                <a:latin typeface="Calibri" panose="020F0502020204030204" pitchFamily="34" charset="0"/>
                <a:sym typeface="Wingdings 3" panose="05040102010807070707" pitchFamily="18" charset="2"/>
              </a:rPr>
              <a:t>What is the effect of </a:t>
            </a:r>
            <a:r>
              <a:rPr lang="en-US" altLang="en-US" sz="2600" b="1" i="0" dirty="0" err="1">
                <a:solidFill>
                  <a:srgbClr val="00FF00"/>
                </a:solidFill>
                <a:latin typeface="Calibri" panose="020F0502020204030204" pitchFamily="34" charset="0"/>
                <a:sym typeface="Wingdings 3" panose="05040102010807070707" pitchFamily="18" charset="2"/>
              </a:rPr>
              <a:t>venoconstriction</a:t>
            </a:r>
            <a:r>
              <a:rPr lang="en-US" altLang="en-US" sz="2600" b="1" i="0" dirty="0">
                <a:solidFill>
                  <a:srgbClr val="00FF00"/>
                </a:solidFill>
                <a:latin typeface="Calibri" panose="020F0502020204030204" pitchFamily="34" charset="0"/>
                <a:sym typeface="Wingdings 3" panose="05040102010807070707" pitchFamily="18" charset="2"/>
              </a:rPr>
              <a:t> on the resistance to flow?</a:t>
            </a:r>
          </a:p>
          <a:p>
            <a:endParaRPr lang="en-US" altLang="en-US" sz="2600" b="1" i="0" dirty="0">
              <a:solidFill>
                <a:srgbClr val="FFCC00"/>
              </a:solidFill>
              <a:latin typeface="Calibri" panose="020F0502020204030204" pitchFamily="34" charset="0"/>
              <a:sym typeface="Wingdings 3" panose="05040102010807070707" pitchFamily="18" charset="2"/>
            </a:endParaRPr>
          </a:p>
          <a:p>
            <a:r>
              <a:rPr lang="en-US" altLang="en-US" sz="2600" b="1" i="0" dirty="0">
                <a:solidFill>
                  <a:srgbClr val="FFCC00"/>
                </a:solidFill>
                <a:latin typeface="Calibri" panose="020F0502020204030204" pitchFamily="34" charset="0"/>
                <a:sym typeface="Wingdings 3" panose="05040102010807070707" pitchFamily="18" charset="2"/>
              </a:rPr>
              <a:t>The veins normally have such a large diameter that the moderate vasoconstriction accompanying sympathetic stimulation has little effect on resistance to flow.</a:t>
            </a:r>
            <a:r>
              <a:rPr lang="en-US" altLang="en-US" sz="2600" b="1" i="0" dirty="0">
                <a:latin typeface="Calibri" panose="020F0502020204030204" pitchFamily="34" charset="0"/>
                <a:sym typeface="Wingdings 3" panose="05040102010807070707" pitchFamily="18" charset="2"/>
              </a:rPr>
              <a:t> </a:t>
            </a:r>
            <a:endParaRPr lang="en-US" altLang="en-US" sz="2600" b="1" i="0" dirty="0">
              <a:solidFill>
                <a:srgbClr val="00FFFF"/>
              </a:solidFill>
              <a:latin typeface="Calibri" panose="020F0502020204030204" pitchFamily="34" charset="0"/>
            </a:endParaRPr>
          </a:p>
        </p:txBody>
      </p:sp>
      <p:sp>
        <p:nvSpPr>
          <p:cNvPr id="4" name="Rectangle 4"/>
          <p:cNvSpPr>
            <a:spLocks noChangeArrowheads="1"/>
          </p:cNvSpPr>
          <p:nvPr/>
        </p:nvSpPr>
        <p:spPr bwMode="auto">
          <a:xfrm>
            <a:off x="0" y="228600"/>
            <a:ext cx="10287000" cy="885825"/>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Determinants of venous return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42900" y="1524000"/>
            <a:ext cx="6400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700" b="1" i="0" dirty="0" smtClean="0">
                <a:solidFill>
                  <a:srgbClr val="FF66FF"/>
                </a:solidFill>
                <a:latin typeface="Calibri" panose="020F0502020204030204" pitchFamily="34" charset="0"/>
              </a:rPr>
              <a:t>4. Skeletal </a:t>
            </a:r>
            <a:r>
              <a:rPr lang="en-US" altLang="en-US" sz="2700" b="1" i="0" dirty="0">
                <a:solidFill>
                  <a:srgbClr val="FF66FF"/>
                </a:solidFill>
                <a:latin typeface="Calibri" panose="020F0502020204030204" pitchFamily="34" charset="0"/>
              </a:rPr>
              <a:t>muscle activity:</a:t>
            </a:r>
          </a:p>
          <a:p>
            <a:endParaRPr lang="en-US" altLang="en-US" sz="2700" b="1" i="0" dirty="0">
              <a:solidFill>
                <a:srgbClr val="FF66FF"/>
              </a:solidFill>
              <a:latin typeface="Calibri" panose="020F0502020204030204" pitchFamily="34" charset="0"/>
            </a:endParaRPr>
          </a:p>
          <a:p>
            <a:pPr>
              <a:buFontTx/>
              <a:buBlip>
                <a:blip r:embed="rId3"/>
              </a:buBlip>
            </a:pPr>
            <a:r>
              <a:rPr lang="en-US" altLang="en-US" sz="2700" b="1" i="0" dirty="0">
                <a:solidFill>
                  <a:srgbClr val="00FFFF"/>
                </a:solidFill>
                <a:latin typeface="Calibri" panose="020F0502020204030204" pitchFamily="34" charset="0"/>
              </a:rPr>
              <a:t> Skeletal muscle contraction</a:t>
            </a:r>
            <a:r>
              <a:rPr lang="en-US" altLang="en-US" sz="2700" b="1" i="0" dirty="0">
                <a:solidFill>
                  <a:srgbClr val="00FFFF"/>
                </a:solidFill>
                <a:latin typeface="Calibri" panose="020F0502020204030204" pitchFamily="34" charset="0"/>
                <a:sym typeface="Wingdings 3" panose="05040102010807070707" pitchFamily="18" charset="2"/>
              </a:rPr>
              <a:t> → external venous compression → ↓</a:t>
            </a:r>
            <a:r>
              <a:rPr lang="en-US" altLang="en-US" sz="2700" b="1" dirty="0">
                <a:latin typeface="Calibri" panose="020F0502020204030204" pitchFamily="34" charset="0"/>
                <a:sym typeface="Wingdings 3" panose="05040102010807070707" pitchFamily="18" charset="2"/>
              </a:rPr>
              <a:t> </a:t>
            </a:r>
            <a:r>
              <a:rPr lang="en-US" altLang="en-US" sz="2700" b="1" i="0" dirty="0">
                <a:solidFill>
                  <a:srgbClr val="00FFFF"/>
                </a:solidFill>
                <a:latin typeface="Calibri" panose="020F0502020204030204" pitchFamily="34" charset="0"/>
                <a:sym typeface="Wingdings 3" panose="05040102010807070707" pitchFamily="18" charset="2"/>
              </a:rPr>
              <a:t>venous capacity</a:t>
            </a:r>
            <a:r>
              <a:rPr lang="en-US" altLang="en-US" sz="2700" b="1" dirty="0">
                <a:latin typeface="Calibri" panose="020F0502020204030204" pitchFamily="34" charset="0"/>
                <a:sym typeface="Wingdings 3" panose="05040102010807070707" pitchFamily="18" charset="2"/>
              </a:rPr>
              <a:t> </a:t>
            </a:r>
            <a:r>
              <a:rPr lang="en-US" altLang="en-US" sz="2700" b="1" i="0" dirty="0">
                <a:solidFill>
                  <a:srgbClr val="00FFFF"/>
                </a:solidFill>
                <a:latin typeface="Calibri" panose="020F0502020204030204" pitchFamily="34" charset="0"/>
                <a:sym typeface="Wingdings 3" panose="05040102010807070707" pitchFamily="18" charset="2"/>
              </a:rPr>
              <a:t>→  VR (This is known as skeletal muscle pump</a:t>
            </a:r>
            <a:r>
              <a:rPr lang="en-US" altLang="en-US" sz="2700" b="1" i="0" dirty="0" smtClean="0">
                <a:solidFill>
                  <a:srgbClr val="00FFFF"/>
                </a:solidFill>
                <a:latin typeface="Calibri" panose="020F0502020204030204" pitchFamily="34" charset="0"/>
                <a:sym typeface="Wingdings 3" panose="05040102010807070707" pitchFamily="18" charset="2"/>
              </a:rPr>
              <a:t>).</a:t>
            </a:r>
            <a:endParaRPr lang="en-US" altLang="en-US" sz="2700" b="1" i="0" dirty="0">
              <a:solidFill>
                <a:srgbClr val="00FFFF"/>
              </a:solidFill>
              <a:latin typeface="Calibri" panose="020F0502020204030204" pitchFamily="34" charset="0"/>
              <a:sym typeface="Wingdings 3" panose="05040102010807070707" pitchFamily="18" charset="2"/>
            </a:endParaRPr>
          </a:p>
          <a:p>
            <a:pPr>
              <a:buFontTx/>
              <a:buBlip>
                <a:blip r:embed="rId3"/>
              </a:buBlip>
            </a:pPr>
            <a:endParaRPr lang="en-US" altLang="en-US" sz="2700" b="1" i="0" dirty="0">
              <a:solidFill>
                <a:srgbClr val="00FFFF"/>
              </a:solidFill>
              <a:latin typeface="Calibri" panose="020F0502020204030204" pitchFamily="34" charset="0"/>
              <a:sym typeface="Wingdings 3" panose="05040102010807070707" pitchFamily="18" charset="2"/>
            </a:endParaRPr>
          </a:p>
          <a:p>
            <a:pPr>
              <a:buFontTx/>
              <a:buBlip>
                <a:blip r:embed="rId3"/>
              </a:buBlip>
            </a:pPr>
            <a:r>
              <a:rPr lang="en-US" altLang="en-US" sz="2700" b="1" i="0" dirty="0">
                <a:solidFill>
                  <a:srgbClr val="FFCC00"/>
                </a:solidFill>
                <a:latin typeface="Calibri" panose="020F0502020204030204" pitchFamily="34" charset="0"/>
                <a:sym typeface="Wingdings 3" panose="05040102010807070707" pitchFamily="18" charset="2"/>
              </a:rPr>
              <a:t> Skeletal muscle activity also counter the effects of gravity on the venous system.</a:t>
            </a:r>
            <a:r>
              <a:rPr lang="en-US" altLang="en-US" sz="2700" b="1" i="0" dirty="0">
                <a:latin typeface="Calibri" panose="020F0502020204030204" pitchFamily="34" charset="0"/>
                <a:sym typeface="Wingdings 3" panose="05040102010807070707" pitchFamily="18" charset="2"/>
              </a:rPr>
              <a:t> </a:t>
            </a:r>
            <a:endParaRPr lang="en-US" altLang="en-US" sz="2700" b="1" i="0" dirty="0">
              <a:solidFill>
                <a:srgbClr val="00FFFF"/>
              </a:solidFill>
              <a:latin typeface="Calibri" panose="020F0502020204030204" pitchFamily="34" charset="0"/>
            </a:endParaRPr>
          </a:p>
          <a:p>
            <a:pPr>
              <a:buFontTx/>
              <a:buBlip>
                <a:blip r:embed="rId3"/>
              </a:buBlip>
            </a:pPr>
            <a:endParaRPr lang="en-US" altLang="en-US" sz="2700" b="1" i="0" dirty="0">
              <a:solidFill>
                <a:srgbClr val="00FFFF"/>
              </a:solidFill>
              <a:latin typeface="Calibri" panose="020F0502020204030204" pitchFamily="34" charset="0"/>
            </a:endParaRPr>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l="33249" t="1363" r="13452" b="4999"/>
          <a:stretch>
            <a:fillRect/>
          </a:stretch>
        </p:blipFill>
        <p:spPr bwMode="auto">
          <a:xfrm>
            <a:off x="6978650" y="1219200"/>
            <a:ext cx="2889250" cy="5251083"/>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228600"/>
            <a:ext cx="10287000" cy="885825"/>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Determinants of venous return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419100" y="2197100"/>
            <a:ext cx="9525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800" b="1" i="0" dirty="0" smtClean="0">
                <a:solidFill>
                  <a:srgbClr val="FF66FF"/>
                </a:solidFill>
                <a:latin typeface="Calibri" panose="020F0502020204030204" pitchFamily="34" charset="0"/>
              </a:rPr>
              <a:t>5. Venous </a:t>
            </a:r>
            <a:r>
              <a:rPr lang="en-US" altLang="en-US" sz="2800" b="1" i="0" dirty="0">
                <a:solidFill>
                  <a:srgbClr val="FF66FF"/>
                </a:solidFill>
                <a:latin typeface="Calibri" panose="020F0502020204030204" pitchFamily="34" charset="0"/>
              </a:rPr>
              <a:t>valves:</a:t>
            </a:r>
          </a:p>
          <a:p>
            <a:endParaRPr lang="en-US" altLang="en-US" sz="2800" b="1" i="0" dirty="0">
              <a:solidFill>
                <a:srgbClr val="FF66FF"/>
              </a:solidFill>
              <a:latin typeface="Calibri" panose="020F0502020204030204" pitchFamily="34" charset="0"/>
            </a:endParaRPr>
          </a:p>
          <a:p>
            <a:pPr>
              <a:buFontTx/>
              <a:buBlip>
                <a:blip r:embed="rId3"/>
              </a:buBlip>
            </a:pPr>
            <a:r>
              <a:rPr lang="en-US" altLang="en-US" sz="2800" b="1" i="0" dirty="0">
                <a:solidFill>
                  <a:srgbClr val="00FFFF"/>
                </a:solidFill>
                <a:latin typeface="Calibri" panose="020F0502020204030204" pitchFamily="34" charset="0"/>
              </a:rPr>
              <a:t> These valves permit blood to move forward </a:t>
            </a:r>
            <a:r>
              <a:rPr lang="en-US" altLang="en-US" sz="2800" b="1" i="0" dirty="0" smtClean="0">
                <a:solidFill>
                  <a:srgbClr val="00FFFF"/>
                </a:solidFill>
                <a:latin typeface="Calibri" panose="020F0502020204030204" pitchFamily="34" charset="0"/>
              </a:rPr>
              <a:t>towards </a:t>
            </a:r>
            <a:r>
              <a:rPr lang="en-US" altLang="en-US" sz="2800" b="1" i="0" dirty="0">
                <a:solidFill>
                  <a:srgbClr val="00FFFF"/>
                </a:solidFill>
                <a:latin typeface="Calibri" panose="020F0502020204030204" pitchFamily="34" charset="0"/>
              </a:rPr>
              <a:t>the heart but prevent it from moving back toward the tissues.</a:t>
            </a:r>
            <a:endParaRPr lang="en-US" altLang="en-US" sz="2800" b="1" i="0" dirty="0">
              <a:solidFill>
                <a:srgbClr val="00FFFF"/>
              </a:solidFill>
              <a:latin typeface="Calibri" panose="020F0502020204030204" pitchFamily="34" charset="0"/>
              <a:sym typeface="Wingdings 3" panose="05040102010807070707" pitchFamily="18" charset="2"/>
            </a:endParaRPr>
          </a:p>
          <a:p>
            <a:pPr>
              <a:buFontTx/>
              <a:buBlip>
                <a:blip r:embed="rId3"/>
              </a:buBlip>
            </a:pPr>
            <a:endParaRPr lang="en-US" altLang="en-US" sz="2800" b="1" i="0" dirty="0">
              <a:solidFill>
                <a:srgbClr val="00FFFF"/>
              </a:solidFill>
              <a:latin typeface="Calibri" panose="020F0502020204030204" pitchFamily="34" charset="0"/>
              <a:sym typeface="Wingdings 3" panose="05040102010807070707" pitchFamily="18" charset="2"/>
            </a:endParaRPr>
          </a:p>
          <a:p>
            <a:pPr>
              <a:buFontTx/>
              <a:buBlip>
                <a:blip r:embed="rId3"/>
              </a:buBlip>
            </a:pPr>
            <a:r>
              <a:rPr lang="en-US" altLang="en-US" sz="2800" b="1" i="0" dirty="0">
                <a:solidFill>
                  <a:srgbClr val="FFCC00"/>
                </a:solidFill>
                <a:latin typeface="Calibri" panose="020F0502020204030204" pitchFamily="34" charset="0"/>
                <a:sym typeface="Wingdings 3" panose="05040102010807070707" pitchFamily="18" charset="2"/>
              </a:rPr>
              <a:t> These valves also play a role in counteracting the gravitational effects of </a:t>
            </a:r>
            <a:r>
              <a:rPr lang="en-US" altLang="en-US" sz="2800" b="1" i="0" dirty="0" smtClean="0">
                <a:solidFill>
                  <a:srgbClr val="FFCC00"/>
                </a:solidFill>
                <a:latin typeface="Calibri" panose="020F0502020204030204" pitchFamily="34" charset="0"/>
                <a:sym typeface="Wingdings 3" panose="05040102010807070707" pitchFamily="18" charset="2"/>
              </a:rPr>
              <a:t>the upright </a:t>
            </a:r>
            <a:r>
              <a:rPr lang="en-US" altLang="en-US" sz="2800" b="1" i="0" dirty="0">
                <a:solidFill>
                  <a:srgbClr val="FFCC00"/>
                </a:solidFill>
                <a:latin typeface="Calibri" panose="020F0502020204030204" pitchFamily="34" charset="0"/>
                <a:sym typeface="Wingdings 3" panose="05040102010807070707" pitchFamily="18" charset="2"/>
              </a:rPr>
              <a:t>posture.</a:t>
            </a:r>
            <a:r>
              <a:rPr lang="en-US" altLang="en-US" sz="2800" b="1" i="0" dirty="0">
                <a:latin typeface="Calibri" panose="020F0502020204030204" pitchFamily="34" charset="0"/>
                <a:sym typeface="Wingdings 3" panose="05040102010807070707" pitchFamily="18" charset="2"/>
              </a:rPr>
              <a:t> </a:t>
            </a:r>
            <a:endParaRPr lang="en-US" altLang="en-US" sz="2800" b="1" i="0" dirty="0">
              <a:solidFill>
                <a:srgbClr val="00FFFF"/>
              </a:solidFill>
              <a:latin typeface="Calibri" panose="020F0502020204030204" pitchFamily="34" charset="0"/>
            </a:endParaRPr>
          </a:p>
          <a:p>
            <a:endParaRPr lang="en-US" altLang="en-US" sz="2800" b="1" i="0" dirty="0">
              <a:solidFill>
                <a:srgbClr val="00FFFF"/>
              </a:solidFill>
              <a:latin typeface="Calibri" panose="020F0502020204030204" pitchFamily="34" charset="0"/>
            </a:endParaRPr>
          </a:p>
        </p:txBody>
      </p:sp>
      <p:sp>
        <p:nvSpPr>
          <p:cNvPr id="4" name="Rectangle 4"/>
          <p:cNvSpPr>
            <a:spLocks noChangeArrowheads="1"/>
          </p:cNvSpPr>
          <p:nvPr/>
        </p:nvSpPr>
        <p:spPr bwMode="auto">
          <a:xfrm>
            <a:off x="0" y="790575"/>
            <a:ext cx="10287000" cy="885825"/>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Determinants of venous return</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 y="304800"/>
            <a:ext cx="1017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800" b="1" i="0" dirty="0" smtClean="0">
                <a:solidFill>
                  <a:srgbClr val="00FFFF"/>
                </a:solidFill>
                <a:latin typeface="Calibri" panose="020F0502020204030204" pitchFamily="34" charset="0"/>
              </a:rPr>
              <a:t>Intended learning outcomes (ILOs)</a:t>
            </a:r>
            <a:endParaRPr lang="en-US" altLang="en-US" sz="4800" b="1" i="0" dirty="0">
              <a:solidFill>
                <a:srgbClr val="00FFFF"/>
              </a:solidFill>
              <a:latin typeface="Calibri" panose="020F0502020204030204" pitchFamily="34" charset="0"/>
            </a:endParaRPr>
          </a:p>
        </p:txBody>
      </p:sp>
      <p:sp>
        <p:nvSpPr>
          <p:cNvPr id="1417219" name="Rectangle 3"/>
          <p:cNvSpPr>
            <a:spLocks noChangeArrowheads="1"/>
          </p:cNvSpPr>
          <p:nvPr/>
        </p:nvSpPr>
        <p:spPr bwMode="auto">
          <a:xfrm>
            <a:off x="266700" y="2133600"/>
            <a:ext cx="9906000" cy="441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100000"/>
              <a:buFont typeface="Monotype Sorts" pitchFamily="2" charset="2"/>
              <a:buBlip>
                <a:blip r:embed="rId3"/>
              </a:buBlip>
              <a:defRPr/>
            </a:pPr>
            <a:r>
              <a:rPr lang="en-US" sz="2400" b="1" i="0" dirty="0" smtClean="0">
                <a:solidFill>
                  <a:schemeClr val="tx2"/>
                </a:solidFill>
                <a:latin typeface="Calibri" panose="020F0502020204030204" pitchFamily="34" charset="0"/>
              </a:rPr>
              <a:t>Discuss </a:t>
            </a:r>
            <a:r>
              <a:rPr lang="en-US" sz="2400" b="1" i="0" dirty="0">
                <a:solidFill>
                  <a:schemeClr val="tx2"/>
                </a:solidFill>
                <a:latin typeface="Calibri" panose="020F0502020204030204" pitchFamily="34" charset="0"/>
              </a:rPr>
              <a:t>functions of the veins as blood reservoirs. </a:t>
            </a:r>
          </a:p>
          <a:p>
            <a:pPr marL="342900" indent="-342900">
              <a:spcBef>
                <a:spcPct val="20000"/>
              </a:spcBef>
              <a:buClr>
                <a:schemeClr val="tx2"/>
              </a:buClr>
              <a:buSzPct val="100000"/>
              <a:buFont typeface="Monotype Sorts" pitchFamily="2" charset="2"/>
              <a:buBlip>
                <a:blip r:embed="rId3"/>
              </a:buBlip>
              <a:defRPr/>
            </a:pPr>
            <a:r>
              <a:rPr lang="en-US" sz="2400" b="1" i="0" dirty="0">
                <a:solidFill>
                  <a:schemeClr val="tx2"/>
                </a:solidFill>
                <a:latin typeface="Calibri" panose="020F0502020204030204" pitchFamily="34" charset="0"/>
              </a:rPr>
              <a:t>Describe measurement of central venous pressure (CVP) and </a:t>
            </a:r>
            <a:r>
              <a:rPr lang="en-US" sz="2400" b="1" i="0" dirty="0" smtClean="0">
                <a:solidFill>
                  <a:schemeClr val="tx2"/>
                </a:solidFill>
                <a:latin typeface="Calibri" panose="020F0502020204030204" pitchFamily="34" charset="0"/>
              </a:rPr>
              <a:t>state its physiological and clinical significance. </a:t>
            </a:r>
          </a:p>
          <a:p>
            <a:pPr marL="342900" indent="-342900">
              <a:spcBef>
                <a:spcPct val="20000"/>
              </a:spcBef>
              <a:buClr>
                <a:schemeClr val="tx2"/>
              </a:buClr>
              <a:buSzPct val="100000"/>
              <a:buBlip>
                <a:blip r:embed="rId3"/>
              </a:buBlip>
              <a:defRPr/>
            </a:pPr>
            <a:r>
              <a:rPr lang="en-US" sz="2400" b="1" i="0" dirty="0" smtClean="0">
                <a:solidFill>
                  <a:schemeClr val="tx2"/>
                </a:solidFill>
                <a:latin typeface="Calibri" panose="020F0502020204030204" pitchFamily="34" charset="0"/>
              </a:rPr>
              <a:t>State determinants of venous return and explain how they influence venous return. </a:t>
            </a:r>
            <a:endParaRPr lang="en-US" sz="2400" b="1" i="0" dirty="0">
              <a:solidFill>
                <a:schemeClr val="tx2"/>
              </a:solidFill>
              <a:latin typeface="Calibri" panose="020F0502020204030204" pitchFamily="34" charset="0"/>
            </a:endParaRPr>
          </a:p>
          <a:p>
            <a:pPr marL="342900" indent="-342900">
              <a:spcBef>
                <a:spcPct val="20000"/>
              </a:spcBef>
              <a:buClr>
                <a:schemeClr val="tx2"/>
              </a:buClr>
              <a:buSzPct val="100000"/>
              <a:buFont typeface="Monotype Sorts" pitchFamily="2" charset="2"/>
              <a:buBlip>
                <a:blip r:embed="rId3"/>
              </a:buBlip>
              <a:defRPr/>
            </a:pPr>
            <a:r>
              <a:rPr lang="en-US" sz="2400" b="1" i="0" dirty="0" smtClean="0">
                <a:solidFill>
                  <a:schemeClr val="tx2"/>
                </a:solidFill>
                <a:latin typeface="Calibri" panose="020F0502020204030204" pitchFamily="34" charset="0"/>
              </a:rPr>
              <a:t>Define </a:t>
            </a:r>
            <a:r>
              <a:rPr lang="en-US" sz="2400" b="1" i="0" dirty="0">
                <a:solidFill>
                  <a:schemeClr val="tx2"/>
                </a:solidFill>
                <a:latin typeface="Calibri" panose="020F0502020204030204" pitchFamily="34" charset="0"/>
              </a:rPr>
              <a:t>mean </a:t>
            </a:r>
            <a:r>
              <a:rPr lang="en-US" sz="2400" b="1" i="0" dirty="0" smtClean="0">
                <a:solidFill>
                  <a:schemeClr val="tx2"/>
                </a:solidFill>
                <a:latin typeface="Calibri" panose="020F0502020204030204" pitchFamily="34" charset="0"/>
              </a:rPr>
              <a:t>systemic filling pressure, </a:t>
            </a:r>
            <a:r>
              <a:rPr lang="en-US" sz="2400" b="1" i="0" dirty="0">
                <a:solidFill>
                  <a:schemeClr val="tx2"/>
                </a:solidFill>
                <a:latin typeface="Calibri" panose="020F0502020204030204" pitchFamily="34" charset="0"/>
              </a:rPr>
              <a:t>give its normal </a:t>
            </a:r>
            <a:r>
              <a:rPr lang="en-US" sz="2400" b="1" i="0" dirty="0" smtClean="0">
                <a:solidFill>
                  <a:schemeClr val="tx2"/>
                </a:solidFill>
                <a:latin typeface="Calibri" panose="020F0502020204030204" pitchFamily="34" charset="0"/>
              </a:rPr>
              <a:t>value and describe the factors which affect it. </a:t>
            </a:r>
            <a:endParaRPr lang="en-US" sz="2400" b="1" i="0" dirty="0">
              <a:solidFill>
                <a:schemeClr val="tx2"/>
              </a:solidFill>
              <a:latin typeface="Calibri" panose="020F0502020204030204" pitchFamily="34" charset="0"/>
            </a:endParaRPr>
          </a:p>
          <a:p>
            <a:pPr marL="342900" indent="-342900">
              <a:spcBef>
                <a:spcPct val="20000"/>
              </a:spcBef>
              <a:buClr>
                <a:schemeClr val="tx2"/>
              </a:buClr>
              <a:buSzPct val="100000"/>
              <a:buFont typeface="Monotype Sorts" pitchFamily="2" charset="2"/>
              <a:buBlip>
                <a:blip r:embed="rId3"/>
              </a:buBlip>
              <a:defRPr/>
            </a:pPr>
            <a:r>
              <a:rPr lang="en-US" sz="2400" b="1" i="0" dirty="0" smtClean="0">
                <a:solidFill>
                  <a:schemeClr val="tx2"/>
                </a:solidFill>
                <a:latin typeface="Calibri" panose="020F0502020204030204" pitchFamily="34" charset="0"/>
              </a:rPr>
              <a:t>Explain the effect of gravity on venous pressure and explain pathophysiology of varicose veins.</a:t>
            </a:r>
          </a:p>
          <a:p>
            <a:pPr marL="342900" indent="-342900">
              <a:spcBef>
                <a:spcPct val="20000"/>
              </a:spcBef>
              <a:buClr>
                <a:schemeClr val="tx2"/>
              </a:buClr>
              <a:buSzPct val="100000"/>
              <a:buFont typeface="Monotype Sorts" pitchFamily="2" charset="2"/>
              <a:buBlip>
                <a:blip r:embed="rId3"/>
              </a:buBlip>
              <a:defRPr/>
            </a:pPr>
            <a:r>
              <a:rPr lang="en-US" sz="2400" b="1" i="0" dirty="0" smtClean="0">
                <a:solidFill>
                  <a:schemeClr val="tx2"/>
                </a:solidFill>
                <a:latin typeface="Calibri" panose="020F0502020204030204" pitchFamily="34" charset="0"/>
              </a:rPr>
              <a:t>Describe vascular and cardiac function curves under physiological and pathophysiological conditions.</a:t>
            </a:r>
            <a:endParaRPr lang="en-GB" sz="2400" b="1" i="0" dirty="0">
              <a:solidFill>
                <a:schemeClr val="tx2"/>
              </a:solidFill>
              <a:latin typeface="Calibri" panose="020F0502020204030204" pitchFamily="34" charset="0"/>
            </a:endParaRPr>
          </a:p>
        </p:txBody>
      </p:sp>
      <p:sp>
        <p:nvSpPr>
          <p:cNvPr id="6148" name="Text Box 4"/>
          <p:cNvSpPr txBox="1">
            <a:spLocks noChangeArrowheads="1"/>
          </p:cNvSpPr>
          <p:nvPr/>
        </p:nvSpPr>
        <p:spPr bwMode="auto">
          <a:xfrm>
            <a:off x="266700" y="1143000"/>
            <a:ext cx="990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700" b="1" i="0" dirty="0">
                <a:solidFill>
                  <a:srgbClr val="FF99FF"/>
                </a:solidFill>
                <a:latin typeface="Calibri" panose="020F0502020204030204" pitchFamily="34" charset="0"/>
              </a:rPr>
              <a:t>After reviewing the PowerPoint </a:t>
            </a:r>
            <a:r>
              <a:rPr lang="en-US" altLang="en-US" sz="2700" b="1" i="0" dirty="0" smtClean="0">
                <a:solidFill>
                  <a:srgbClr val="FF99FF"/>
                </a:solidFill>
                <a:latin typeface="Calibri" panose="020F0502020204030204" pitchFamily="34" charset="0"/>
              </a:rPr>
              <a:t>presentation and the associated learning resources, </a:t>
            </a:r>
            <a:r>
              <a:rPr lang="en-US" altLang="en-US" sz="2700" b="1" i="0" dirty="0">
                <a:solidFill>
                  <a:srgbClr val="FF99FF"/>
                </a:solidFill>
                <a:latin typeface="Calibri" panose="020F0502020204030204" pitchFamily="34" charset="0"/>
              </a:rPr>
              <a:t>the student should be able to:</a:t>
            </a:r>
            <a:r>
              <a:rPr lang="en-US" altLang="en-US" sz="2700" i="0" dirty="0">
                <a:solidFill>
                  <a:srgbClr val="FF99FF"/>
                </a:solidFill>
                <a:latin typeface="Calibri" panose="020F0502020204030204" pitchFamily="34" charset="0"/>
              </a:rPr>
              <a:t> </a:t>
            </a:r>
            <a:endParaRPr lang="en-US" altLang="en-US" sz="2700" dirty="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42" name="Rectangle 2"/>
          <p:cNvSpPr>
            <a:spLocks noChangeArrowheads="1"/>
          </p:cNvSpPr>
          <p:nvPr/>
        </p:nvSpPr>
        <p:spPr bwMode="auto">
          <a:xfrm>
            <a:off x="6438900" y="609600"/>
            <a:ext cx="3505200" cy="1295400"/>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Venous incompetence</a:t>
            </a:r>
          </a:p>
        </p:txBody>
      </p:sp>
      <p:sp>
        <p:nvSpPr>
          <p:cNvPr id="28675" name="Rectangle 3"/>
          <p:cNvSpPr>
            <a:spLocks noChangeArrowheads="1"/>
          </p:cNvSpPr>
          <p:nvPr/>
        </p:nvSpPr>
        <p:spPr bwMode="auto">
          <a:xfrm>
            <a:off x="266700" y="609600"/>
            <a:ext cx="59436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GB" altLang="en-US" sz="2800" b="1" i="0" dirty="0" smtClean="0">
                <a:solidFill>
                  <a:srgbClr val="00FFFF"/>
                </a:solidFill>
                <a:latin typeface="Calibri" panose="020F0502020204030204" pitchFamily="34" charset="0"/>
              </a:rPr>
              <a:t>Skeletal muscle </a:t>
            </a:r>
            <a:r>
              <a:rPr lang="en-GB" altLang="en-US" sz="2800" b="1" i="0" dirty="0">
                <a:solidFill>
                  <a:srgbClr val="00FFFF"/>
                </a:solidFill>
                <a:latin typeface="Calibri" panose="020F0502020204030204" pitchFamily="34" charset="0"/>
              </a:rPr>
              <a:t>pump </a:t>
            </a:r>
            <a:r>
              <a:rPr lang="en-GB" altLang="en-US" sz="2800" b="1" i="0" dirty="0" smtClean="0">
                <a:solidFill>
                  <a:srgbClr val="00FFFF"/>
                </a:solidFill>
                <a:latin typeface="Calibri" panose="020F0502020204030204" pitchFamily="34" charset="0"/>
              </a:rPr>
              <a:t>is ineffective </a:t>
            </a:r>
            <a:r>
              <a:rPr lang="en-GB" altLang="en-US" sz="2800" b="1" i="0" dirty="0">
                <a:solidFill>
                  <a:srgbClr val="00FFFF"/>
                </a:solidFill>
                <a:latin typeface="Calibri" panose="020F0502020204030204" pitchFamily="34" charset="0"/>
              </a:rPr>
              <a:t>when </a:t>
            </a:r>
            <a:r>
              <a:rPr lang="en-GB" altLang="en-US" sz="2800" b="1" i="0" dirty="0" smtClean="0">
                <a:solidFill>
                  <a:srgbClr val="00FFFF"/>
                </a:solidFill>
                <a:latin typeface="Calibri" panose="020F0502020204030204" pitchFamily="34" charset="0"/>
              </a:rPr>
              <a:t>the venous </a:t>
            </a:r>
            <a:r>
              <a:rPr lang="en-GB" altLang="en-US" sz="2800" b="1" i="0" dirty="0">
                <a:solidFill>
                  <a:srgbClr val="00FFFF"/>
                </a:solidFill>
                <a:latin typeface="Calibri" panose="020F0502020204030204" pitchFamily="34" charset="0"/>
              </a:rPr>
              <a:t>valves are </a:t>
            </a:r>
            <a:r>
              <a:rPr lang="en-GB" altLang="en-US" sz="2800" b="1" i="0" dirty="0" smtClean="0">
                <a:solidFill>
                  <a:srgbClr val="00FFFF"/>
                </a:solidFill>
                <a:latin typeface="Calibri" panose="020F0502020204030204" pitchFamily="34" charset="0"/>
              </a:rPr>
              <a:t>incompetent.</a:t>
            </a:r>
            <a:endParaRPr lang="en-GB" altLang="en-US" sz="2800" b="1" i="0" dirty="0">
              <a:solidFill>
                <a:srgbClr val="00FFFF"/>
              </a:solidFill>
              <a:latin typeface="Calibri" panose="020F0502020204030204" pitchFamily="34" charset="0"/>
            </a:endParaRPr>
          </a:p>
          <a:p>
            <a:endParaRPr lang="en-GB" altLang="en-US" sz="2800" b="1" i="0" dirty="0">
              <a:solidFill>
                <a:srgbClr val="00FFFF"/>
              </a:solidFill>
              <a:latin typeface="Calibri" panose="020F0502020204030204" pitchFamily="34" charset="0"/>
            </a:endParaRPr>
          </a:p>
          <a:p>
            <a:pPr marL="1371600" lvl="2" indent="-457200">
              <a:buFont typeface="Wingdings" pitchFamily="2" charset="2"/>
              <a:buChar char="q"/>
            </a:pPr>
            <a:r>
              <a:rPr lang="en-GB" altLang="en-US" sz="2800" b="1" i="0" dirty="0">
                <a:solidFill>
                  <a:srgbClr val="00FFFF"/>
                </a:solidFill>
                <a:latin typeface="Calibri" panose="020F0502020204030204" pitchFamily="34" charset="0"/>
              </a:rPr>
              <a:t>Chronically raised </a:t>
            </a:r>
            <a:r>
              <a:rPr lang="en-GB" altLang="en-US" sz="2800" b="1" i="0" dirty="0" smtClean="0">
                <a:solidFill>
                  <a:srgbClr val="00FFFF"/>
                </a:solidFill>
                <a:latin typeface="Calibri" panose="020F0502020204030204" pitchFamily="34" charset="0"/>
              </a:rPr>
              <a:t>pressure </a:t>
            </a:r>
            <a:r>
              <a:rPr lang="en-GB" altLang="en-US" sz="2800" b="1" i="0" dirty="0">
                <a:solidFill>
                  <a:srgbClr val="00FFFF"/>
                </a:solidFill>
                <a:latin typeface="Calibri" panose="020F0502020204030204" pitchFamily="34" charset="0"/>
              </a:rPr>
              <a:t>in </a:t>
            </a:r>
            <a:r>
              <a:rPr lang="en-GB" altLang="en-US" sz="2800" b="1" i="0" dirty="0" smtClean="0">
                <a:solidFill>
                  <a:srgbClr val="00FFFF"/>
                </a:solidFill>
                <a:latin typeface="Calibri" panose="020F0502020204030204" pitchFamily="34" charset="0"/>
              </a:rPr>
              <a:t>the veins </a:t>
            </a:r>
            <a:r>
              <a:rPr lang="en-GB" altLang="en-US" sz="2800" b="1" i="0" dirty="0">
                <a:solidFill>
                  <a:srgbClr val="00FFFF"/>
                </a:solidFill>
                <a:latin typeface="Calibri" panose="020F0502020204030204" pitchFamily="34" charset="0"/>
              </a:rPr>
              <a:t>leads to pathological </a:t>
            </a:r>
            <a:r>
              <a:rPr lang="en-GB" altLang="en-US" sz="2800" b="1" i="0" dirty="0" smtClean="0">
                <a:solidFill>
                  <a:srgbClr val="00FFFF"/>
                </a:solidFill>
                <a:latin typeface="Calibri" panose="020F0502020204030204" pitchFamily="34" charset="0"/>
              </a:rPr>
              <a:t>distension of the veins </a:t>
            </a:r>
            <a:r>
              <a:rPr lang="en-GB" altLang="en-US" sz="2800" b="1" i="0" dirty="0">
                <a:solidFill>
                  <a:srgbClr val="00FFFF"/>
                </a:solidFill>
                <a:latin typeface="Calibri" panose="020F0502020204030204" pitchFamily="34" charset="0"/>
              </a:rPr>
              <a:t>(varicose veins</a:t>
            </a:r>
            <a:r>
              <a:rPr lang="en-GB" altLang="en-US" sz="2800" b="1" i="0" dirty="0" smtClean="0">
                <a:solidFill>
                  <a:srgbClr val="00FFFF"/>
                </a:solidFill>
                <a:latin typeface="Calibri" panose="020F0502020204030204" pitchFamily="34" charset="0"/>
              </a:rPr>
              <a:t>).</a:t>
            </a:r>
            <a:endParaRPr lang="en-GB" altLang="en-US" sz="2800" b="1" i="0" dirty="0">
              <a:solidFill>
                <a:srgbClr val="00FFFF"/>
              </a:solidFill>
              <a:latin typeface="Calibri" panose="020F0502020204030204" pitchFamily="34" charset="0"/>
            </a:endParaRPr>
          </a:p>
          <a:p>
            <a:pPr marL="914400" lvl="1" indent="-457200">
              <a:buFont typeface="Wingdings" pitchFamily="2" charset="2"/>
              <a:buChar char="q"/>
            </a:pPr>
            <a:endParaRPr lang="en-GB" altLang="en-US" sz="2800" b="1" i="0" dirty="0">
              <a:solidFill>
                <a:srgbClr val="00FFFF"/>
              </a:solidFill>
              <a:latin typeface="Calibri" panose="020F0502020204030204" pitchFamily="34" charset="0"/>
            </a:endParaRPr>
          </a:p>
          <a:p>
            <a:pPr marL="1371600" lvl="2" indent="-457200">
              <a:buFont typeface="Wingdings" pitchFamily="2" charset="2"/>
              <a:buChar char="q"/>
            </a:pPr>
            <a:r>
              <a:rPr lang="en-GB" altLang="en-US" sz="2800" b="1" i="0" dirty="0">
                <a:solidFill>
                  <a:srgbClr val="00FFFF"/>
                </a:solidFill>
                <a:latin typeface="Calibri" panose="020F0502020204030204" pitchFamily="34" charset="0"/>
              </a:rPr>
              <a:t>Increased capillary filtration leads to swelling </a:t>
            </a:r>
            <a:r>
              <a:rPr lang="en-GB" altLang="en-US" sz="2800" b="1" i="0" dirty="0" smtClean="0">
                <a:solidFill>
                  <a:srgbClr val="00FFFF"/>
                </a:solidFill>
                <a:latin typeface="Calibri" panose="020F0502020204030204" pitchFamily="34" charset="0"/>
              </a:rPr>
              <a:t>(</a:t>
            </a:r>
            <a:r>
              <a:rPr lang="en-GB" altLang="en-US" sz="2800" b="1" i="0" dirty="0" err="1" smtClean="0">
                <a:solidFill>
                  <a:srgbClr val="00FFFF"/>
                </a:solidFill>
                <a:latin typeface="Calibri" panose="020F0502020204030204" pitchFamily="34" charset="0"/>
              </a:rPr>
              <a:t>edema</a:t>
            </a:r>
            <a:r>
              <a:rPr lang="en-GB" altLang="en-US" sz="2800" b="1" i="0" dirty="0">
                <a:solidFill>
                  <a:srgbClr val="00FFFF"/>
                </a:solidFill>
                <a:latin typeface="Calibri" panose="020F0502020204030204" pitchFamily="34" charset="0"/>
              </a:rPr>
              <a:t>) with trophic skin changes and ulceration (venous ulcers</a:t>
            </a:r>
            <a:r>
              <a:rPr lang="en-GB" altLang="en-US" sz="2800" b="1" i="0" dirty="0" smtClean="0">
                <a:solidFill>
                  <a:srgbClr val="00FFFF"/>
                </a:solidFill>
                <a:latin typeface="Calibri" panose="020F0502020204030204" pitchFamily="34" charset="0"/>
              </a:rPr>
              <a:t>).</a:t>
            </a:r>
            <a:endParaRPr lang="en-US" altLang="en-US" sz="2800" b="1" i="0" dirty="0">
              <a:solidFill>
                <a:srgbClr val="00FFFF"/>
              </a:solidFill>
              <a:latin typeface="Calibri" panose="020F0502020204030204" pitchFamily="34" charset="0"/>
            </a:endParaRPr>
          </a:p>
        </p:txBody>
      </p:sp>
      <p:pic>
        <p:nvPicPr>
          <p:cNvPr id="4" name="Picture 2" descr="Image result for varicose ve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0" y="2186248"/>
            <a:ext cx="2701636" cy="3757352"/>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90500" y="152400"/>
            <a:ext cx="50292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080" b="1" i="0" dirty="0" smtClean="0">
                <a:solidFill>
                  <a:srgbClr val="FF66FF"/>
                </a:solidFill>
                <a:latin typeface="Calibri" panose="020F0502020204030204" pitchFamily="34" charset="0"/>
              </a:rPr>
              <a:t>6.  </a:t>
            </a:r>
            <a:r>
              <a:rPr lang="en-US" altLang="en-US" sz="2080" b="1" i="0" dirty="0">
                <a:solidFill>
                  <a:srgbClr val="FF66FF"/>
                </a:solidFill>
                <a:latin typeface="Calibri" panose="020F0502020204030204" pitchFamily="34" charset="0"/>
              </a:rPr>
              <a:t>Respiratory activity (respiratory </a:t>
            </a:r>
            <a:r>
              <a:rPr lang="en-US" altLang="en-US" sz="2080" b="1" i="0" dirty="0" smtClean="0">
                <a:solidFill>
                  <a:srgbClr val="FF66FF"/>
                </a:solidFill>
                <a:latin typeface="Calibri" panose="020F0502020204030204" pitchFamily="34" charset="0"/>
              </a:rPr>
              <a:t>pump; thoracic pump):</a:t>
            </a:r>
            <a:endParaRPr lang="en-US" altLang="en-US" sz="2080" b="1" i="0" dirty="0">
              <a:solidFill>
                <a:srgbClr val="FF66FF"/>
              </a:solidFill>
              <a:latin typeface="Calibri" panose="020F0502020204030204" pitchFamily="34" charset="0"/>
            </a:endParaRPr>
          </a:p>
          <a:p>
            <a:endParaRPr lang="en-US" altLang="en-US" sz="2080" b="1" i="0" dirty="0">
              <a:solidFill>
                <a:srgbClr val="FF66FF"/>
              </a:solidFill>
              <a:latin typeface="Calibri" panose="020F0502020204030204" pitchFamily="34" charset="0"/>
            </a:endParaRPr>
          </a:p>
          <a:p>
            <a:pPr>
              <a:buFontTx/>
              <a:buBlip>
                <a:blip r:embed="rId3"/>
              </a:buBlip>
            </a:pPr>
            <a:r>
              <a:rPr lang="en-US" altLang="en-US" sz="2080" b="1" i="0" dirty="0">
                <a:solidFill>
                  <a:srgbClr val="00FFFF"/>
                </a:solidFill>
                <a:latin typeface="Calibri" panose="020F0502020204030204" pitchFamily="34" charset="0"/>
              </a:rPr>
              <a:t> As the venous system returns blood to the heart from the lower regions of the body, it travels through the chest cavity. The pressure in the chest cavity is 5 mm Hg less than atmospheric pressure.</a:t>
            </a:r>
            <a:endParaRPr lang="en-US" altLang="en-US" sz="2080" b="1" i="0" dirty="0">
              <a:solidFill>
                <a:srgbClr val="00FFFF"/>
              </a:solidFill>
              <a:latin typeface="Calibri" panose="020F0502020204030204" pitchFamily="34" charset="0"/>
              <a:sym typeface="Wingdings 3" panose="05040102010807070707" pitchFamily="18" charset="2"/>
            </a:endParaRPr>
          </a:p>
          <a:p>
            <a:pPr>
              <a:buFontTx/>
              <a:buBlip>
                <a:blip r:embed="rId3"/>
              </a:buBlip>
            </a:pPr>
            <a:endParaRPr lang="en-US" altLang="en-US" sz="2080" b="1" i="0" dirty="0">
              <a:solidFill>
                <a:srgbClr val="00FFFF"/>
              </a:solidFill>
              <a:latin typeface="Calibri" panose="020F0502020204030204" pitchFamily="34" charset="0"/>
              <a:sym typeface="Wingdings 3" panose="05040102010807070707" pitchFamily="18" charset="2"/>
            </a:endParaRPr>
          </a:p>
          <a:p>
            <a:pPr>
              <a:buFontTx/>
              <a:buBlip>
                <a:blip r:embed="rId3"/>
              </a:buBlip>
            </a:pPr>
            <a:r>
              <a:rPr lang="en-US" altLang="en-US" sz="2080" b="1" i="0" dirty="0">
                <a:solidFill>
                  <a:srgbClr val="FFCC00"/>
                </a:solidFill>
                <a:latin typeface="Calibri" panose="020F0502020204030204" pitchFamily="34" charset="0"/>
                <a:sym typeface="Wingdings 3" panose="05040102010807070707" pitchFamily="18" charset="2"/>
              </a:rPr>
              <a:t> The venous system in the limbs and abdomen is subjected to normal atmospheric pressure.</a:t>
            </a:r>
          </a:p>
          <a:p>
            <a:pPr>
              <a:buFontTx/>
              <a:buBlip>
                <a:blip r:embed="rId3"/>
              </a:buBlip>
            </a:pPr>
            <a:endParaRPr lang="en-US" altLang="en-US" sz="2080" b="1" i="0" dirty="0">
              <a:latin typeface="Calibri" panose="020F0502020204030204" pitchFamily="34" charset="0"/>
              <a:sym typeface="Wingdings 3" panose="05040102010807070707" pitchFamily="18" charset="2"/>
            </a:endParaRPr>
          </a:p>
          <a:p>
            <a:pPr>
              <a:buFontTx/>
              <a:buBlip>
                <a:blip r:embed="rId3"/>
              </a:buBlip>
            </a:pPr>
            <a:r>
              <a:rPr lang="en-US" altLang="en-US" sz="2080" b="1" i="0" dirty="0">
                <a:latin typeface="Calibri" panose="020F0502020204030204" pitchFamily="34" charset="0"/>
                <a:sym typeface="Wingdings 3" panose="05040102010807070707" pitchFamily="18" charset="2"/>
              </a:rPr>
              <a:t> Thus, an externally applied pressure gradient exists between the lower veins and the chest veins, promoting venous return </a:t>
            </a:r>
            <a:r>
              <a:rPr lang="en-US" altLang="en-US" sz="2080" b="1" i="0" dirty="0" smtClean="0">
                <a:latin typeface="Calibri" panose="020F0502020204030204" pitchFamily="34" charset="0"/>
                <a:sym typeface="Wingdings 3" panose="05040102010807070707" pitchFamily="18" charset="2"/>
              </a:rPr>
              <a:t>(this is known as the respiratory </a:t>
            </a:r>
            <a:r>
              <a:rPr lang="en-US" altLang="en-US" sz="2080" b="1" i="0" dirty="0">
                <a:latin typeface="Calibri" panose="020F0502020204030204" pitchFamily="34" charset="0"/>
                <a:sym typeface="Wingdings 3" panose="05040102010807070707" pitchFamily="18" charset="2"/>
              </a:rPr>
              <a:t>pump</a:t>
            </a:r>
            <a:r>
              <a:rPr lang="en-US" altLang="en-US" sz="2080" b="1" i="0" dirty="0" smtClean="0">
                <a:latin typeface="Calibri" panose="020F0502020204030204" pitchFamily="34" charset="0"/>
                <a:sym typeface="Wingdings 3" panose="05040102010807070707" pitchFamily="18" charset="2"/>
              </a:rPr>
              <a:t>).</a:t>
            </a:r>
          </a:p>
          <a:p>
            <a:endParaRPr lang="en-US" altLang="en-US" sz="2080" b="1" i="0" dirty="0" smtClean="0">
              <a:latin typeface="Calibri" panose="020F0502020204030204" pitchFamily="34" charset="0"/>
              <a:sym typeface="Wingdings 3" panose="05040102010807070707" pitchFamily="18" charset="2"/>
            </a:endParaRPr>
          </a:p>
          <a:p>
            <a:pPr>
              <a:buFontTx/>
              <a:buBlip>
                <a:blip r:embed="rId3"/>
              </a:buBlip>
            </a:pPr>
            <a:r>
              <a:rPr lang="en-US" altLang="en-US" sz="2080" b="1" i="0" dirty="0">
                <a:solidFill>
                  <a:srgbClr val="00FFFF"/>
                </a:solidFill>
                <a:latin typeface="Calibri" panose="020F0502020204030204" pitchFamily="34" charset="0"/>
                <a:sym typeface="Wingdings 3" panose="05040102010807070707" pitchFamily="18" charset="2"/>
              </a:rPr>
              <a:t> </a:t>
            </a:r>
            <a:r>
              <a:rPr lang="en-US" altLang="en-US" sz="2080" b="1" i="0" dirty="0" smtClean="0">
                <a:solidFill>
                  <a:srgbClr val="00FFFF"/>
                </a:solidFill>
                <a:latin typeface="Calibri" panose="020F0502020204030204" pitchFamily="34" charset="0"/>
                <a:sym typeface="Wingdings 3" panose="05040102010807070707" pitchFamily="18" charset="2"/>
              </a:rPr>
              <a:t>What is the effect of Valsalva maneuver on venous return?</a:t>
            </a:r>
            <a:endParaRPr lang="en-US" altLang="en-US" sz="2080" b="1" i="0" dirty="0">
              <a:solidFill>
                <a:srgbClr val="00FFFF"/>
              </a:solidFill>
              <a:latin typeface="Calibri" panose="020F0502020204030204" pitchFamily="34" charset="0"/>
            </a:endParaRPr>
          </a:p>
        </p:txBody>
      </p:sp>
      <p:sp>
        <p:nvSpPr>
          <p:cNvPr id="4" name="Rectangle 4"/>
          <p:cNvSpPr>
            <a:spLocks noChangeArrowheads="1"/>
          </p:cNvSpPr>
          <p:nvPr/>
        </p:nvSpPr>
        <p:spPr bwMode="auto">
          <a:xfrm>
            <a:off x="5438273" y="304800"/>
            <a:ext cx="4752975" cy="1114425"/>
          </a:xfrm>
          <a:prstGeom prst="rect">
            <a:avLst/>
          </a:prstGeom>
          <a:noFill/>
          <a:ln w="9525">
            <a:noFill/>
            <a:miter lim="800000"/>
            <a:headEnd/>
            <a:tailEnd/>
          </a:ln>
          <a:effectLst/>
        </p:spPr>
        <p:txBody>
          <a:bodyPr anchor="b"/>
          <a:lstStyle/>
          <a:p>
            <a:pPr algn="ctr">
              <a:defRPr/>
            </a:pPr>
            <a:r>
              <a:rPr lang="en-US" sz="4000" b="1" i="0" dirty="0">
                <a:solidFill>
                  <a:schemeClr val="tx2"/>
                </a:solidFill>
                <a:latin typeface="Calibri" panose="020F0502020204030204" pitchFamily="34" charset="0"/>
              </a:rPr>
              <a:t>Determinants </a:t>
            </a:r>
            <a:r>
              <a:rPr lang="en-US" sz="4000" b="1" i="0" dirty="0" smtClean="0">
                <a:solidFill>
                  <a:schemeClr val="tx2"/>
                </a:solidFill>
                <a:latin typeface="Calibri" panose="020F0502020204030204" pitchFamily="34" charset="0"/>
              </a:rPr>
              <a:t>of</a:t>
            </a:r>
          </a:p>
          <a:p>
            <a:pPr algn="ctr">
              <a:defRPr/>
            </a:pPr>
            <a:r>
              <a:rPr lang="en-US" sz="4000" b="1" i="0" dirty="0" smtClean="0">
                <a:solidFill>
                  <a:schemeClr val="tx2"/>
                </a:solidFill>
                <a:latin typeface="Calibri" panose="020F0502020204030204" pitchFamily="34" charset="0"/>
              </a:rPr>
              <a:t>venous </a:t>
            </a:r>
            <a:r>
              <a:rPr lang="en-US" sz="4000" b="1" i="0" dirty="0">
                <a:solidFill>
                  <a:schemeClr val="tx2"/>
                </a:solidFill>
                <a:latin typeface="Calibri" panose="020F0502020204030204" pitchFamily="34" charset="0"/>
              </a:rPr>
              <a:t>return</a:t>
            </a:r>
          </a:p>
        </p:txBody>
      </p:sp>
      <p:pic>
        <p:nvPicPr>
          <p:cNvPr id="5" name="Picture 2" descr="http://www.aviva.co.uk/library/images/med_encyclopedia/cfhg352blocir_0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274" y="1673224"/>
            <a:ext cx="4752975" cy="510857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304800"/>
            <a:ext cx="10287000" cy="1219200"/>
          </a:xfrm>
          <a:prstGeom prst="rect">
            <a:avLst/>
          </a:prstGeom>
          <a:noFill/>
          <a:ln w="9525">
            <a:noFill/>
            <a:miter lim="800000"/>
            <a:headEnd/>
            <a:tailEnd/>
          </a:ln>
          <a:effectLst/>
        </p:spPr>
        <p:txBody>
          <a:bodyPr anchor="b"/>
          <a:lstStyle/>
          <a:p>
            <a:pPr algn="ctr">
              <a:defRPr/>
            </a:pPr>
            <a:r>
              <a:rPr lang="en-US" sz="3200" b="1" i="0" dirty="0">
                <a:solidFill>
                  <a:schemeClr val="tx2"/>
                </a:solidFill>
                <a:latin typeface="Calibri" panose="020F0502020204030204" pitchFamily="34" charset="0"/>
              </a:rPr>
              <a:t>Determinants of venous </a:t>
            </a:r>
            <a:r>
              <a:rPr lang="en-US" sz="3200" b="1" i="0" dirty="0" smtClean="0">
                <a:solidFill>
                  <a:schemeClr val="tx2"/>
                </a:solidFill>
                <a:latin typeface="Calibri" panose="020F0502020204030204" pitchFamily="34" charset="0"/>
              </a:rPr>
              <a:t>return</a:t>
            </a:r>
          </a:p>
          <a:p>
            <a:pPr algn="ctr">
              <a:defRPr/>
            </a:pPr>
            <a:r>
              <a:rPr lang="en-US" altLang="en-US" sz="3200" b="1" i="0" dirty="0">
                <a:solidFill>
                  <a:srgbClr val="00FFFF"/>
                </a:solidFill>
                <a:latin typeface="Calibri" panose="020F0502020204030204" pitchFamily="34" charset="0"/>
                <a:sym typeface="Wingdings 3" panose="05040102010807070707" pitchFamily="18" charset="2"/>
              </a:rPr>
              <a:t> What is the effect of </a:t>
            </a:r>
            <a:r>
              <a:rPr lang="en-US" altLang="en-US" sz="3200" b="1" i="0" dirty="0" err="1">
                <a:solidFill>
                  <a:srgbClr val="00FFFF"/>
                </a:solidFill>
                <a:latin typeface="Calibri" panose="020F0502020204030204" pitchFamily="34" charset="0"/>
                <a:sym typeface="Wingdings 3" panose="05040102010807070707" pitchFamily="18" charset="2"/>
              </a:rPr>
              <a:t>Valsalva</a:t>
            </a:r>
            <a:r>
              <a:rPr lang="en-US" altLang="en-US" sz="3200" b="1" i="0" dirty="0">
                <a:solidFill>
                  <a:srgbClr val="00FFFF"/>
                </a:solidFill>
                <a:latin typeface="Calibri" panose="020F0502020204030204" pitchFamily="34" charset="0"/>
                <a:sym typeface="Wingdings 3" panose="05040102010807070707" pitchFamily="18" charset="2"/>
              </a:rPr>
              <a:t> maneuver on venous return</a:t>
            </a:r>
            <a:r>
              <a:rPr lang="en-US" altLang="en-US" sz="3200" b="1" i="0" dirty="0" smtClean="0">
                <a:solidFill>
                  <a:srgbClr val="00FFFF"/>
                </a:solidFill>
                <a:latin typeface="Calibri" panose="020F0502020204030204" pitchFamily="34" charset="0"/>
                <a:sym typeface="Wingdings 3" panose="05040102010807070707" pitchFamily="18" charset="2"/>
              </a:rPr>
              <a:t>?</a:t>
            </a:r>
            <a:endParaRPr lang="en-US" sz="3200" b="1" i="0" dirty="0">
              <a:solidFill>
                <a:schemeClr val="tx2"/>
              </a:solidFill>
              <a:latin typeface="Calibri" panose="020F0502020204030204" pitchFamily="34" charset="0"/>
            </a:endParaRPr>
          </a:p>
        </p:txBody>
      </p:sp>
      <p:pic>
        <p:nvPicPr>
          <p:cNvPr id="6" name="Picture 2" descr="http://letronocrossfit.com/wp-content/uploads/2013/10/How-belts-work-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062163"/>
            <a:ext cx="3571875" cy="3571875"/>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676400"/>
            <a:ext cx="3690938" cy="2619375"/>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2056" name="Picture 8" descr="Image result for valsalva maneu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769" y="4419600"/>
            <a:ext cx="3048000" cy="2286001"/>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20031"/>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1422082"/>
            <a:ext cx="3352800" cy="5207318"/>
          </a:xfrm>
          <a:prstGeom prst="rect">
            <a:avLst/>
          </a:prstGeom>
          <a:scene3d>
            <a:camera prst="orthographicFront"/>
            <a:lightRig rig="threePt" dir="t"/>
          </a:scene3d>
          <a:sp3d>
            <a:bevelT/>
            <a:bevelB/>
          </a:sp3d>
        </p:spPr>
      </p:pic>
      <p:sp>
        <p:nvSpPr>
          <p:cNvPr id="6" name="Rectangle 4"/>
          <p:cNvSpPr>
            <a:spLocks noChangeArrowheads="1"/>
          </p:cNvSpPr>
          <p:nvPr/>
        </p:nvSpPr>
        <p:spPr bwMode="auto">
          <a:xfrm>
            <a:off x="0" y="76200"/>
            <a:ext cx="10287000" cy="1219200"/>
          </a:xfrm>
          <a:prstGeom prst="rect">
            <a:avLst/>
          </a:prstGeom>
          <a:noFill/>
          <a:ln w="9525">
            <a:noFill/>
            <a:miter lim="800000"/>
            <a:headEnd/>
            <a:tailEnd/>
          </a:ln>
          <a:effectLst/>
        </p:spPr>
        <p:txBody>
          <a:bodyPr anchor="b"/>
          <a:lstStyle/>
          <a:p>
            <a:pPr algn="ctr">
              <a:defRPr/>
            </a:pPr>
            <a:r>
              <a:rPr lang="en-US" sz="3600" b="1" i="0" dirty="0">
                <a:solidFill>
                  <a:schemeClr val="tx2"/>
                </a:solidFill>
                <a:latin typeface="Calibri" panose="020F0502020204030204" pitchFamily="34" charset="0"/>
              </a:rPr>
              <a:t>Determinants </a:t>
            </a:r>
            <a:r>
              <a:rPr lang="en-US" sz="3600" b="1" i="0" dirty="0" smtClean="0">
                <a:solidFill>
                  <a:schemeClr val="tx2"/>
                </a:solidFill>
                <a:latin typeface="Calibri" panose="020F0502020204030204" pitchFamily="34" charset="0"/>
              </a:rPr>
              <a:t>of venous </a:t>
            </a:r>
            <a:r>
              <a:rPr lang="en-US" sz="3600" b="1" i="0" dirty="0">
                <a:solidFill>
                  <a:schemeClr val="tx2"/>
                </a:solidFill>
                <a:latin typeface="Calibri" panose="020F0502020204030204" pitchFamily="34" charset="0"/>
              </a:rPr>
              <a:t>return</a:t>
            </a:r>
          </a:p>
          <a:p>
            <a:pPr algn="ctr">
              <a:defRPr/>
            </a:pPr>
            <a:r>
              <a:rPr lang="en-US" sz="3600" b="1" i="0" dirty="0" smtClean="0">
                <a:solidFill>
                  <a:schemeClr val="accent6">
                    <a:lumMod val="75000"/>
                  </a:schemeClr>
                </a:solidFill>
                <a:latin typeface="Calibri" panose="020F0502020204030204" pitchFamily="34" charset="0"/>
              </a:rPr>
              <a:t>7. Effect of gravity on venous return</a:t>
            </a:r>
            <a:endParaRPr lang="en-US" sz="3600" b="1" i="0" dirty="0">
              <a:solidFill>
                <a:schemeClr val="accent6">
                  <a:lumMod val="75000"/>
                </a:schemeClr>
              </a:solidFill>
              <a:latin typeface="Calibri" panose="020F0502020204030204" pitchFamily="34" charset="0"/>
            </a:endParaRPr>
          </a:p>
        </p:txBody>
      </p:sp>
      <p:sp>
        <p:nvSpPr>
          <p:cNvPr id="3" name="Rectangle 2"/>
          <p:cNvSpPr/>
          <p:nvPr/>
        </p:nvSpPr>
        <p:spPr>
          <a:xfrm>
            <a:off x="190500" y="1350288"/>
            <a:ext cx="6096000" cy="5355312"/>
          </a:xfrm>
          <a:prstGeom prst="rect">
            <a:avLst/>
          </a:prstGeom>
        </p:spPr>
        <p:txBody>
          <a:bodyPr wrap="square">
            <a:spAutoFit/>
          </a:bodyPr>
          <a:lstStyle/>
          <a:p>
            <a:pPr marL="285750" indent="-285750">
              <a:buFont typeface="Wingdings" pitchFamily="2" charset="2"/>
              <a:buChar char="q"/>
            </a:pPr>
            <a:r>
              <a:rPr lang="en-US" sz="1800" b="1" i="0" dirty="0" smtClean="0">
                <a:solidFill>
                  <a:srgbClr val="00FFFF"/>
                </a:solidFill>
                <a:latin typeface="Calibri" pitchFamily="34" charset="0"/>
                <a:cs typeface="Calibri" pitchFamily="34" charset="0"/>
              </a:rPr>
              <a:t>Venous compliance is </a:t>
            </a:r>
            <a:r>
              <a:rPr lang="en-US" sz="1800" b="1" i="0" dirty="0">
                <a:solidFill>
                  <a:srgbClr val="00FFFF"/>
                </a:solidFill>
                <a:latin typeface="Calibri" pitchFamily="34" charset="0"/>
                <a:cs typeface="Calibri" pitchFamily="34" charset="0"/>
              </a:rPr>
              <a:t>high and the veins readily expand with </a:t>
            </a:r>
            <a:r>
              <a:rPr lang="en-US" sz="1800" b="1" i="0" dirty="0" smtClean="0">
                <a:solidFill>
                  <a:srgbClr val="00FFFF"/>
                </a:solidFill>
                <a:latin typeface="Calibri" pitchFamily="34" charset="0"/>
                <a:cs typeface="Calibri" pitchFamily="34" charset="0"/>
              </a:rPr>
              <a:t>blood. Thus, </a:t>
            </a:r>
            <a:r>
              <a:rPr lang="en-US" sz="1800" b="1" i="0" dirty="0">
                <a:solidFill>
                  <a:srgbClr val="00FFFF"/>
                </a:solidFill>
                <a:latin typeface="Calibri" pitchFamily="34" charset="0"/>
                <a:cs typeface="Calibri" pitchFamily="34" charset="0"/>
              </a:rPr>
              <a:t>upon standing from the supine </a:t>
            </a:r>
            <a:r>
              <a:rPr lang="en-US" sz="1800" b="1" i="0" dirty="0" smtClean="0">
                <a:solidFill>
                  <a:srgbClr val="00FFFF"/>
                </a:solidFill>
                <a:latin typeface="Calibri" pitchFamily="34" charset="0"/>
                <a:cs typeface="Calibri" pitchFamily="34" charset="0"/>
              </a:rPr>
              <a:t>position, </a:t>
            </a:r>
            <a:r>
              <a:rPr lang="en-US" sz="1800" b="1" i="0" dirty="0">
                <a:solidFill>
                  <a:srgbClr val="00FFFF"/>
                </a:solidFill>
                <a:latin typeface="Calibri" pitchFamily="34" charset="0"/>
                <a:cs typeface="Calibri" pitchFamily="34" charset="0"/>
              </a:rPr>
              <a:t>most of the blood volume shift occurs in the </a:t>
            </a:r>
            <a:r>
              <a:rPr lang="en-US" sz="1800" b="1" i="0" dirty="0" smtClean="0">
                <a:solidFill>
                  <a:srgbClr val="00FFFF"/>
                </a:solidFill>
                <a:latin typeface="Calibri" pitchFamily="34" charset="0"/>
                <a:cs typeface="Calibri" pitchFamily="34" charset="0"/>
              </a:rPr>
              <a:t>veins.</a:t>
            </a:r>
          </a:p>
          <a:p>
            <a:pPr marL="285750" indent="-285750">
              <a:buFont typeface="Wingdings" pitchFamily="2" charset="2"/>
              <a:buChar char="q"/>
            </a:pPr>
            <a:r>
              <a:rPr lang="en-US" sz="1800" b="1" i="0" dirty="0" smtClean="0">
                <a:solidFill>
                  <a:srgbClr val="00FFFF"/>
                </a:solidFill>
                <a:latin typeface="Calibri" pitchFamily="34" charset="0"/>
                <a:cs typeface="Calibri" pitchFamily="34" charset="0"/>
              </a:rPr>
              <a:t>Therefore</a:t>
            </a:r>
            <a:r>
              <a:rPr lang="en-US" sz="1800" b="1" i="0" dirty="0">
                <a:solidFill>
                  <a:srgbClr val="00FFFF"/>
                </a:solidFill>
                <a:latin typeface="Calibri" pitchFamily="34" charset="0"/>
                <a:cs typeface="Calibri" pitchFamily="34" charset="0"/>
              </a:rPr>
              <a:t>, venous </a:t>
            </a:r>
            <a:r>
              <a:rPr lang="en-US" sz="1800" b="1" i="0" dirty="0" smtClean="0">
                <a:solidFill>
                  <a:srgbClr val="00FFFF"/>
                </a:solidFill>
                <a:latin typeface="Calibri" pitchFamily="34" charset="0"/>
                <a:cs typeface="Calibri" pitchFamily="34" charset="0"/>
              </a:rPr>
              <a:t>volume </a:t>
            </a:r>
            <a:r>
              <a:rPr lang="en-US" sz="1800" b="1" i="0" dirty="0">
                <a:solidFill>
                  <a:srgbClr val="00FFFF"/>
                </a:solidFill>
                <a:latin typeface="Calibri" pitchFamily="34" charset="0"/>
                <a:cs typeface="Calibri" pitchFamily="34" charset="0"/>
              </a:rPr>
              <a:t>and pressure </a:t>
            </a:r>
            <a:r>
              <a:rPr lang="en-US" sz="1800" b="1" i="0" dirty="0" smtClean="0">
                <a:solidFill>
                  <a:srgbClr val="00FFFF"/>
                </a:solidFill>
                <a:latin typeface="Calibri" pitchFamily="34" charset="0"/>
                <a:cs typeface="Calibri" pitchFamily="34" charset="0"/>
              </a:rPr>
              <a:t>become</a:t>
            </a:r>
            <a:r>
              <a:rPr lang="en-US" sz="1800" b="1" i="0" dirty="0">
                <a:solidFill>
                  <a:srgbClr val="00FFFF"/>
                </a:solidFill>
                <a:latin typeface="Calibri" pitchFamily="34" charset="0"/>
                <a:cs typeface="Calibri" pitchFamily="34" charset="0"/>
              </a:rPr>
              <a:t> very high in the feet and lower limbs when standing. This shift in blood volume decreases thoracic venous blood volume </a:t>
            </a:r>
            <a:r>
              <a:rPr lang="en-US" sz="1800" b="1" i="0" dirty="0" smtClean="0">
                <a:solidFill>
                  <a:srgbClr val="00FFFF"/>
                </a:solidFill>
                <a:latin typeface="Calibri" pitchFamily="34" charset="0"/>
                <a:cs typeface="Calibri" pitchFamily="34" charset="0"/>
              </a:rPr>
              <a:t>and </a:t>
            </a:r>
            <a:r>
              <a:rPr lang="en-US" sz="1800" b="1" i="0" dirty="0">
                <a:solidFill>
                  <a:srgbClr val="00FFFF"/>
                </a:solidFill>
                <a:latin typeface="Calibri" pitchFamily="34" charset="0"/>
                <a:cs typeface="Calibri" pitchFamily="34" charset="0"/>
              </a:rPr>
              <a:t>therefore </a:t>
            </a:r>
            <a:r>
              <a:rPr lang="en-US" sz="1800" b="1" i="0" dirty="0" smtClean="0">
                <a:solidFill>
                  <a:srgbClr val="00FFFF"/>
                </a:solidFill>
                <a:latin typeface="Calibri" pitchFamily="34" charset="0"/>
                <a:cs typeface="Calibri" pitchFamily="34" charset="0"/>
              </a:rPr>
              <a:t> CVP decreases</a:t>
            </a:r>
            <a:r>
              <a:rPr lang="en-US" sz="1800" b="1" i="0" dirty="0">
                <a:solidFill>
                  <a:srgbClr val="00FFFF"/>
                </a:solidFill>
                <a:latin typeface="Calibri" pitchFamily="34" charset="0"/>
                <a:cs typeface="Calibri" pitchFamily="34" charset="0"/>
              </a:rPr>
              <a:t>. </a:t>
            </a:r>
            <a:endParaRPr lang="en-US" sz="1800" b="1" i="0" dirty="0" smtClean="0">
              <a:solidFill>
                <a:srgbClr val="00FFFF"/>
              </a:solidFill>
              <a:latin typeface="Calibri" pitchFamily="34" charset="0"/>
              <a:cs typeface="Calibri" pitchFamily="34" charset="0"/>
            </a:endParaRPr>
          </a:p>
          <a:p>
            <a:pPr marL="285750" indent="-285750">
              <a:buFont typeface="Wingdings" pitchFamily="2" charset="2"/>
              <a:buChar char="q"/>
            </a:pPr>
            <a:r>
              <a:rPr lang="en-US" sz="1800" b="1" i="0" dirty="0" smtClean="0">
                <a:solidFill>
                  <a:srgbClr val="FFC000"/>
                </a:solidFill>
                <a:latin typeface="Calibri" pitchFamily="34" charset="0"/>
                <a:cs typeface="Calibri" pitchFamily="34" charset="0"/>
              </a:rPr>
              <a:t>This </a:t>
            </a:r>
            <a:r>
              <a:rPr lang="en-US" sz="1800" b="1" i="0" dirty="0">
                <a:solidFill>
                  <a:srgbClr val="FFC000"/>
                </a:solidFill>
                <a:latin typeface="Calibri" pitchFamily="34" charset="0"/>
                <a:cs typeface="Calibri" pitchFamily="34" charset="0"/>
              </a:rPr>
              <a:t>decreases right ventricular filling </a:t>
            </a:r>
            <a:r>
              <a:rPr lang="en-US" sz="1800" b="1" i="0" dirty="0" smtClean="0">
                <a:solidFill>
                  <a:srgbClr val="FFC000"/>
                </a:solidFill>
                <a:latin typeface="Calibri" pitchFamily="34" charset="0"/>
                <a:cs typeface="Calibri" pitchFamily="34" charset="0"/>
              </a:rPr>
              <a:t>pressure (preload), </a:t>
            </a:r>
            <a:r>
              <a:rPr lang="en-US" sz="1800" b="1" i="0" dirty="0">
                <a:solidFill>
                  <a:srgbClr val="FFC000"/>
                </a:solidFill>
                <a:latin typeface="Calibri" pitchFamily="34" charset="0"/>
                <a:cs typeface="Calibri" pitchFamily="34" charset="0"/>
              </a:rPr>
              <a:t>leading to a decline in stroke volume by the </a:t>
            </a:r>
            <a:r>
              <a:rPr lang="en-US" sz="1800" b="1" i="0" dirty="0" smtClean="0">
                <a:solidFill>
                  <a:srgbClr val="FFC000"/>
                </a:solidFill>
                <a:latin typeface="Calibri" pitchFamily="34" charset="0"/>
                <a:cs typeface="Calibri" pitchFamily="34" charset="0"/>
              </a:rPr>
              <a:t>Starling mechanism. </a:t>
            </a:r>
          </a:p>
          <a:p>
            <a:pPr marL="285750" indent="-285750">
              <a:buFont typeface="Wingdings" pitchFamily="2" charset="2"/>
              <a:buChar char="q"/>
            </a:pPr>
            <a:r>
              <a:rPr lang="en-US" sz="1800" b="1" i="0" dirty="0" smtClean="0">
                <a:solidFill>
                  <a:schemeClr val="accent2">
                    <a:lumMod val="60000"/>
                    <a:lumOff val="40000"/>
                  </a:schemeClr>
                </a:solidFill>
                <a:latin typeface="Calibri" pitchFamily="34" charset="0"/>
                <a:cs typeface="Calibri" pitchFamily="34" charset="0"/>
              </a:rPr>
              <a:t>Left </a:t>
            </a:r>
            <a:r>
              <a:rPr lang="en-US" sz="1800" b="1" i="0" dirty="0">
                <a:solidFill>
                  <a:schemeClr val="accent2">
                    <a:lumMod val="60000"/>
                    <a:lumOff val="40000"/>
                  </a:schemeClr>
                </a:solidFill>
                <a:latin typeface="Calibri" pitchFamily="34" charset="0"/>
                <a:cs typeface="Calibri" pitchFamily="34" charset="0"/>
              </a:rPr>
              <a:t>ventricular stroke volume also falls because of reduced pulmonary venous return (decreased left ventricular preload). This causes </a:t>
            </a:r>
            <a:r>
              <a:rPr lang="en-US" sz="1800" b="1" i="0" dirty="0" smtClean="0">
                <a:solidFill>
                  <a:schemeClr val="accent2">
                    <a:lumMod val="60000"/>
                    <a:lumOff val="40000"/>
                  </a:schemeClr>
                </a:solidFill>
                <a:latin typeface="Calibri" pitchFamily="34" charset="0"/>
                <a:cs typeface="Calibri" pitchFamily="34" charset="0"/>
              </a:rPr>
              <a:t>CO </a:t>
            </a:r>
            <a:r>
              <a:rPr lang="en-US" sz="1800" b="1" i="0" dirty="0">
                <a:solidFill>
                  <a:schemeClr val="accent2">
                    <a:lumMod val="60000"/>
                    <a:lumOff val="40000"/>
                  </a:schemeClr>
                </a:solidFill>
                <a:latin typeface="Calibri" pitchFamily="34" charset="0"/>
                <a:cs typeface="Calibri" pitchFamily="34" charset="0"/>
              </a:rPr>
              <a:t>and mean arterial pressure (MAP) to fall. </a:t>
            </a:r>
            <a:endParaRPr lang="en-US" sz="1800" b="1" i="0" dirty="0" smtClean="0">
              <a:solidFill>
                <a:schemeClr val="accent2">
                  <a:lumMod val="60000"/>
                  <a:lumOff val="40000"/>
                </a:schemeClr>
              </a:solidFill>
              <a:latin typeface="Calibri" pitchFamily="34" charset="0"/>
              <a:cs typeface="Calibri" pitchFamily="34" charset="0"/>
            </a:endParaRPr>
          </a:p>
          <a:p>
            <a:pPr marL="285750" indent="-285750">
              <a:buFont typeface="Wingdings" pitchFamily="2" charset="2"/>
              <a:buChar char="q"/>
            </a:pPr>
            <a:r>
              <a:rPr lang="en-US" sz="1800" b="1" i="0" dirty="0" smtClean="0">
                <a:solidFill>
                  <a:srgbClr val="FFFF00"/>
                </a:solidFill>
                <a:latin typeface="Calibri" pitchFamily="34" charset="0"/>
                <a:cs typeface="Calibri" pitchFamily="34" charset="0"/>
              </a:rPr>
              <a:t>If </a:t>
            </a:r>
            <a:r>
              <a:rPr lang="en-US" sz="1800" b="1" i="0" dirty="0">
                <a:solidFill>
                  <a:srgbClr val="FFFF00"/>
                </a:solidFill>
                <a:latin typeface="Calibri" pitchFamily="34" charset="0"/>
                <a:cs typeface="Calibri" pitchFamily="34" charset="0"/>
              </a:rPr>
              <a:t>arterial pressure falls appreciably upon standing, this is termed orthostatic or postural </a:t>
            </a:r>
            <a:r>
              <a:rPr lang="en-US" sz="1800" b="1" i="0" dirty="0" smtClean="0">
                <a:solidFill>
                  <a:srgbClr val="FFFF00"/>
                </a:solidFill>
                <a:latin typeface="Calibri" pitchFamily="34" charset="0"/>
                <a:cs typeface="Calibri" pitchFamily="34" charset="0"/>
              </a:rPr>
              <a:t>hypotension.</a:t>
            </a:r>
          </a:p>
          <a:p>
            <a:pPr marL="285750" indent="-285750">
              <a:buFont typeface="Wingdings" pitchFamily="2" charset="2"/>
              <a:buChar char="q"/>
            </a:pPr>
            <a:r>
              <a:rPr lang="en-US" sz="1800" b="1" i="0" dirty="0" smtClean="0">
                <a:solidFill>
                  <a:srgbClr val="FFFF00"/>
                </a:solidFill>
                <a:latin typeface="Calibri" pitchFamily="34" charset="0"/>
                <a:cs typeface="Calibri" pitchFamily="34" charset="0"/>
              </a:rPr>
              <a:t>This </a:t>
            </a:r>
            <a:r>
              <a:rPr lang="en-US" sz="1800" b="1" i="0" dirty="0">
                <a:solidFill>
                  <a:srgbClr val="FFFF00"/>
                </a:solidFill>
                <a:latin typeface="Calibri" pitchFamily="34" charset="0"/>
                <a:cs typeface="Calibri" pitchFamily="34" charset="0"/>
              </a:rPr>
              <a:t>fall in arterial pressure can reduce cerebral blood flow to the point where a person might experience syncope (fainting).</a:t>
            </a:r>
            <a:endParaRPr lang="ar-SA" sz="1800" b="1" dirty="0">
              <a:solidFill>
                <a:srgbClr val="FFFF00"/>
              </a:solidFill>
              <a:latin typeface="Calibri" pitchFamily="34" charset="0"/>
            </a:endParaRPr>
          </a:p>
        </p:txBody>
      </p:sp>
    </p:spTree>
    <p:extLst>
      <p:ext uri="{BB962C8B-B14F-4D97-AF65-F5344CB8AC3E}">
        <p14:creationId xmlns:p14="http://schemas.microsoft.com/office/powerpoint/2010/main" val="3547567753"/>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5193505" y="380999"/>
            <a:ext cx="4750595" cy="1066801"/>
          </a:xfrm>
          <a:prstGeom prst="rect">
            <a:avLst/>
          </a:prstGeom>
          <a:noFill/>
          <a:ln w="9525">
            <a:noFill/>
            <a:miter lim="800000"/>
            <a:headEnd/>
            <a:tailEnd/>
          </a:ln>
          <a:effectLst/>
        </p:spPr>
        <p:txBody>
          <a:bodyPr anchor="b"/>
          <a:lstStyle/>
          <a:p>
            <a:pPr algn="ctr">
              <a:defRPr/>
            </a:pPr>
            <a:r>
              <a:rPr lang="en-US" sz="3600" b="1" i="0" dirty="0" smtClean="0">
                <a:solidFill>
                  <a:schemeClr val="tx2"/>
                </a:solidFill>
                <a:latin typeface="Calibri" panose="020F0502020204030204" pitchFamily="34" charset="0"/>
              </a:rPr>
              <a:t>Venous return curve</a:t>
            </a:r>
          </a:p>
          <a:p>
            <a:pPr algn="ctr">
              <a:defRPr/>
            </a:pPr>
            <a:r>
              <a:rPr lang="en-US" sz="3600" b="1" i="0" dirty="0" smtClean="0">
                <a:solidFill>
                  <a:schemeClr val="tx2"/>
                </a:solidFill>
                <a:latin typeface="Calibri" panose="020F0502020204030204" pitchFamily="34" charset="0"/>
              </a:rPr>
              <a:t>Vascular function curve</a:t>
            </a:r>
            <a:r>
              <a:rPr lang="en-US" sz="3600" b="1" i="0" dirty="0" smtClean="0">
                <a:solidFill>
                  <a:srgbClr val="00FFFF"/>
                </a:solidFill>
                <a:latin typeface="Calibri" panose="020F0502020204030204" pitchFamily="34" charset="0"/>
              </a:rPr>
              <a:t>  </a:t>
            </a:r>
            <a:endParaRPr lang="en-US" sz="3600" b="1" i="0" dirty="0">
              <a:solidFill>
                <a:srgbClr val="00FFFF"/>
              </a:solidFill>
              <a:latin typeface="Calibri" panose="020F0502020204030204" pitchFamily="34" charset="0"/>
            </a:endParaRPr>
          </a:p>
        </p:txBody>
      </p:sp>
      <p:sp>
        <p:nvSpPr>
          <p:cNvPr id="68" name="Rectangle 67"/>
          <p:cNvSpPr/>
          <p:nvPr/>
        </p:nvSpPr>
        <p:spPr>
          <a:xfrm>
            <a:off x="114300" y="76200"/>
            <a:ext cx="4886324" cy="6863417"/>
          </a:xfrm>
          <a:prstGeom prst="rect">
            <a:avLst/>
          </a:prstGeom>
        </p:spPr>
        <p:txBody>
          <a:bodyPr wrap="square">
            <a:spAutoFit/>
          </a:bodyPr>
          <a:lstStyle/>
          <a:p>
            <a:pPr marL="342900" indent="-342900">
              <a:buFont typeface="Wingdings" pitchFamily="2" charset="2"/>
              <a:buChar char="q"/>
            </a:pPr>
            <a:r>
              <a:rPr lang="en-US" sz="1950" b="1" i="0" dirty="0" smtClean="0">
                <a:solidFill>
                  <a:srgbClr val="00FFFF"/>
                </a:solidFill>
                <a:latin typeface="Calibri" pitchFamily="34" charset="0"/>
                <a:cs typeface="Calibri" pitchFamily="34" charset="0"/>
              </a:rPr>
              <a:t>There is an inverse relationship between venous return and right atrial pressure (RAP).</a:t>
            </a:r>
          </a:p>
          <a:p>
            <a:pPr marL="342900" indent="-342900">
              <a:buFont typeface="Wingdings" pitchFamily="2" charset="2"/>
              <a:buChar char="q"/>
            </a:pPr>
            <a:r>
              <a:rPr lang="en-US" sz="1950" b="1" i="0" dirty="0" smtClean="0">
                <a:solidFill>
                  <a:srgbClr val="00FFFF"/>
                </a:solidFill>
                <a:latin typeface="Calibri" pitchFamily="34" charset="0"/>
                <a:cs typeface="Calibri" pitchFamily="34" charset="0"/>
              </a:rPr>
              <a:t>The </a:t>
            </a:r>
            <a:r>
              <a:rPr lang="en-US" sz="1950" b="1" i="0" dirty="0">
                <a:solidFill>
                  <a:srgbClr val="00FFFF"/>
                </a:solidFill>
                <a:latin typeface="Calibri" pitchFamily="34" charset="0"/>
                <a:cs typeface="Calibri" pitchFamily="34" charset="0"/>
              </a:rPr>
              <a:t>inverse relationship </a:t>
            </a:r>
            <a:r>
              <a:rPr lang="en-US" sz="1950" b="1" i="0" dirty="0" smtClean="0">
                <a:solidFill>
                  <a:srgbClr val="00FFFF"/>
                </a:solidFill>
                <a:latin typeface="Calibri" pitchFamily="34" charset="0"/>
                <a:cs typeface="Calibri" pitchFamily="34" charset="0"/>
              </a:rPr>
              <a:t>is </a:t>
            </a:r>
            <a:r>
              <a:rPr lang="en-US" sz="1950" b="1" i="0" dirty="0">
                <a:solidFill>
                  <a:srgbClr val="00FFFF"/>
                </a:solidFill>
                <a:latin typeface="Calibri" pitchFamily="34" charset="0"/>
                <a:cs typeface="Calibri" pitchFamily="34" charset="0"/>
              </a:rPr>
              <a:t>explained </a:t>
            </a:r>
            <a:r>
              <a:rPr lang="en-US" sz="1950" b="1" i="0" dirty="0" smtClean="0">
                <a:solidFill>
                  <a:srgbClr val="00FFFF"/>
                </a:solidFill>
                <a:latin typeface="Calibri" pitchFamily="34" charset="0"/>
                <a:cs typeface="Calibri" pitchFamily="34" charset="0"/>
              </a:rPr>
              <a:t>as follows</a:t>
            </a:r>
            <a:r>
              <a:rPr lang="en-US" sz="1950" b="1" i="0" dirty="0">
                <a:solidFill>
                  <a:srgbClr val="00FFFF"/>
                </a:solidFill>
                <a:latin typeface="Calibri" pitchFamily="34" charset="0"/>
                <a:cs typeface="Calibri" pitchFamily="34" charset="0"/>
              </a:rPr>
              <a:t>: </a:t>
            </a:r>
            <a:endParaRPr lang="en-US" sz="1950" b="1" i="0" dirty="0" smtClean="0">
              <a:solidFill>
                <a:srgbClr val="00FFFF"/>
              </a:solidFill>
              <a:latin typeface="Calibri" pitchFamily="34" charset="0"/>
              <a:cs typeface="Calibri" pitchFamily="34" charset="0"/>
            </a:endParaRPr>
          </a:p>
          <a:p>
            <a:pPr marL="342900" indent="-342900">
              <a:buFont typeface="Wingdings" pitchFamily="2" charset="2"/>
              <a:buChar char="q"/>
            </a:pPr>
            <a:r>
              <a:rPr lang="en-US" sz="1950" b="1" i="0" dirty="0" smtClean="0">
                <a:solidFill>
                  <a:srgbClr val="00FFFF"/>
                </a:solidFill>
                <a:latin typeface="Calibri" pitchFamily="34" charset="0"/>
                <a:cs typeface="Calibri" pitchFamily="34" charset="0"/>
              </a:rPr>
              <a:t>Venous </a:t>
            </a:r>
            <a:r>
              <a:rPr lang="en-US" sz="1950" b="1" i="0" dirty="0">
                <a:solidFill>
                  <a:srgbClr val="00FFFF"/>
                </a:solidFill>
                <a:latin typeface="Calibri" pitchFamily="34" charset="0"/>
                <a:cs typeface="Calibri" pitchFamily="34" charset="0"/>
              </a:rPr>
              <a:t>return back to the heart, like all </a:t>
            </a:r>
            <a:r>
              <a:rPr lang="en-US" sz="1950" b="1" i="0" dirty="0" smtClean="0">
                <a:solidFill>
                  <a:srgbClr val="00FFFF"/>
                </a:solidFill>
                <a:latin typeface="Calibri" pitchFamily="34" charset="0"/>
                <a:cs typeface="Calibri" pitchFamily="34" charset="0"/>
              </a:rPr>
              <a:t>blood flow</a:t>
            </a:r>
            <a:r>
              <a:rPr lang="en-US" sz="1950" b="1" i="0" dirty="0">
                <a:solidFill>
                  <a:srgbClr val="00FFFF"/>
                </a:solidFill>
                <a:latin typeface="Calibri" pitchFamily="34" charset="0"/>
                <a:cs typeface="Calibri" pitchFamily="34" charset="0"/>
              </a:rPr>
              <a:t>, is driven by a pressure gradient. The lower </a:t>
            </a:r>
            <a:r>
              <a:rPr lang="en-US" sz="1950" b="1" i="0" dirty="0" smtClean="0">
                <a:solidFill>
                  <a:srgbClr val="00FFFF"/>
                </a:solidFill>
                <a:latin typeface="Calibri" pitchFamily="34" charset="0"/>
                <a:cs typeface="Calibri" pitchFamily="34" charset="0"/>
              </a:rPr>
              <a:t>the pressure </a:t>
            </a:r>
            <a:r>
              <a:rPr lang="en-US" sz="1950" b="1" i="0" dirty="0">
                <a:solidFill>
                  <a:srgbClr val="00FFFF"/>
                </a:solidFill>
                <a:latin typeface="Calibri" pitchFamily="34" charset="0"/>
                <a:cs typeface="Calibri" pitchFamily="34" charset="0"/>
              </a:rPr>
              <a:t>in the right atrium, the higher the </a:t>
            </a:r>
            <a:r>
              <a:rPr lang="en-US" sz="1950" b="1" i="0" dirty="0" smtClean="0">
                <a:solidFill>
                  <a:srgbClr val="00FFFF"/>
                </a:solidFill>
                <a:latin typeface="Calibri" pitchFamily="34" charset="0"/>
                <a:cs typeface="Calibri" pitchFamily="34" charset="0"/>
              </a:rPr>
              <a:t>pressure gradient the </a:t>
            </a:r>
            <a:r>
              <a:rPr lang="en-US" sz="1950" b="1" i="0" dirty="0">
                <a:solidFill>
                  <a:srgbClr val="00FFFF"/>
                </a:solidFill>
                <a:latin typeface="Calibri" pitchFamily="34" charset="0"/>
                <a:cs typeface="Calibri" pitchFamily="34" charset="0"/>
              </a:rPr>
              <a:t>greater the venous </a:t>
            </a:r>
            <a:r>
              <a:rPr lang="en-US" sz="1950" b="1" i="0" dirty="0" smtClean="0">
                <a:solidFill>
                  <a:srgbClr val="00FFFF"/>
                </a:solidFill>
                <a:latin typeface="Calibri" pitchFamily="34" charset="0"/>
                <a:cs typeface="Calibri" pitchFamily="34" charset="0"/>
              </a:rPr>
              <a:t>return.</a:t>
            </a:r>
          </a:p>
          <a:p>
            <a:pPr marL="342900" indent="-342900">
              <a:buFont typeface="Wingdings" pitchFamily="2" charset="2"/>
              <a:buChar char="q"/>
            </a:pPr>
            <a:r>
              <a:rPr lang="en-US" sz="1950" b="1" i="0" dirty="0" smtClean="0">
                <a:solidFill>
                  <a:srgbClr val="FF99CC"/>
                </a:solidFill>
                <a:latin typeface="Calibri" pitchFamily="34" charset="0"/>
                <a:cs typeface="Calibri" pitchFamily="34" charset="0"/>
              </a:rPr>
              <a:t>Thus as RAP increases</a:t>
            </a:r>
            <a:r>
              <a:rPr lang="en-US" sz="1950" b="1" i="0" dirty="0">
                <a:solidFill>
                  <a:srgbClr val="FF99CC"/>
                </a:solidFill>
                <a:latin typeface="Calibri" pitchFamily="34" charset="0"/>
                <a:cs typeface="Calibri" pitchFamily="34" charset="0"/>
              </a:rPr>
              <a:t>, this pressure </a:t>
            </a:r>
            <a:r>
              <a:rPr lang="en-US" sz="1950" b="1" i="0" dirty="0" smtClean="0">
                <a:solidFill>
                  <a:srgbClr val="FF99CC"/>
                </a:solidFill>
                <a:latin typeface="Calibri" pitchFamily="34" charset="0"/>
                <a:cs typeface="Calibri" pitchFamily="34" charset="0"/>
              </a:rPr>
              <a:t>gradient decreases </a:t>
            </a:r>
            <a:r>
              <a:rPr lang="en-US" sz="1950" b="1" i="0" dirty="0">
                <a:solidFill>
                  <a:srgbClr val="FF99CC"/>
                </a:solidFill>
                <a:latin typeface="Calibri" pitchFamily="34" charset="0"/>
                <a:cs typeface="Calibri" pitchFamily="34" charset="0"/>
              </a:rPr>
              <a:t>and venous return also decreases</a:t>
            </a:r>
            <a:r>
              <a:rPr lang="en-US" sz="1950" b="1" i="0" dirty="0" smtClean="0">
                <a:solidFill>
                  <a:srgbClr val="FF99CC"/>
                </a:solidFill>
                <a:latin typeface="Calibri" pitchFamily="34" charset="0"/>
                <a:cs typeface="Calibri" pitchFamily="34" charset="0"/>
              </a:rPr>
              <a:t>. </a:t>
            </a:r>
          </a:p>
          <a:p>
            <a:pPr marL="342900" indent="-342900">
              <a:buFont typeface="Wingdings" pitchFamily="2" charset="2"/>
              <a:buChar char="q"/>
            </a:pPr>
            <a:r>
              <a:rPr lang="en-US" sz="1950" b="1" i="0" dirty="0" smtClean="0">
                <a:solidFill>
                  <a:srgbClr val="FFFF00"/>
                </a:solidFill>
                <a:latin typeface="Calibri" pitchFamily="34" charset="0"/>
                <a:cs typeface="Calibri" pitchFamily="34" charset="0"/>
              </a:rPr>
              <a:t>The </a:t>
            </a:r>
            <a:r>
              <a:rPr lang="en-US" sz="1950" b="1" i="0" dirty="0">
                <a:solidFill>
                  <a:srgbClr val="FFFF00"/>
                </a:solidFill>
                <a:latin typeface="Calibri" pitchFamily="34" charset="0"/>
                <a:cs typeface="Calibri" pitchFamily="34" charset="0"/>
              </a:rPr>
              <a:t>knee (flat portion) of the vascular </a:t>
            </a:r>
            <a:r>
              <a:rPr lang="en-US" sz="1950" b="1" i="0" dirty="0" smtClean="0">
                <a:solidFill>
                  <a:srgbClr val="FFFF00"/>
                </a:solidFill>
                <a:latin typeface="Calibri" pitchFamily="34" charset="0"/>
                <a:cs typeface="Calibri" pitchFamily="34" charset="0"/>
              </a:rPr>
              <a:t>function curve </a:t>
            </a:r>
            <a:r>
              <a:rPr lang="en-US" sz="1950" b="1" i="0" dirty="0">
                <a:solidFill>
                  <a:srgbClr val="FFFF00"/>
                </a:solidFill>
                <a:latin typeface="Calibri" pitchFamily="34" charset="0"/>
                <a:cs typeface="Calibri" pitchFamily="34" charset="0"/>
              </a:rPr>
              <a:t>occurs at negative values of </a:t>
            </a:r>
            <a:r>
              <a:rPr lang="en-US" sz="1950" b="1" i="0" dirty="0" smtClean="0">
                <a:solidFill>
                  <a:srgbClr val="FFFF00"/>
                </a:solidFill>
                <a:latin typeface="Calibri" pitchFamily="34" charset="0"/>
                <a:cs typeface="Calibri" pitchFamily="34" charset="0"/>
              </a:rPr>
              <a:t>RAP. At </a:t>
            </a:r>
            <a:r>
              <a:rPr lang="en-US" sz="1950" b="1" i="0" dirty="0">
                <a:solidFill>
                  <a:srgbClr val="FFFF00"/>
                </a:solidFill>
                <a:latin typeface="Calibri" pitchFamily="34" charset="0"/>
                <a:cs typeface="Calibri" pitchFamily="34" charset="0"/>
              </a:rPr>
              <a:t>such negative values, the veins </a:t>
            </a:r>
            <a:r>
              <a:rPr lang="en-US" sz="1950" b="1" i="0" dirty="0" smtClean="0">
                <a:solidFill>
                  <a:srgbClr val="FFFF00"/>
                </a:solidFill>
                <a:latin typeface="Calibri" pitchFamily="34" charset="0"/>
                <a:cs typeface="Calibri" pitchFamily="34" charset="0"/>
              </a:rPr>
              <a:t>collapse. This collapse impedes blood </a:t>
            </a:r>
            <a:r>
              <a:rPr lang="en-US" sz="1950" b="1" i="0" dirty="0">
                <a:solidFill>
                  <a:srgbClr val="FFFF00"/>
                </a:solidFill>
                <a:latin typeface="Calibri" pitchFamily="34" charset="0"/>
                <a:cs typeface="Calibri" pitchFamily="34" charset="0"/>
              </a:rPr>
              <a:t>flow back to the heart. </a:t>
            </a:r>
            <a:r>
              <a:rPr lang="en-US" sz="1950" b="1" i="0" dirty="0" smtClean="0">
                <a:solidFill>
                  <a:srgbClr val="FFFF00"/>
                </a:solidFill>
                <a:latin typeface="Calibri" pitchFamily="34" charset="0"/>
                <a:cs typeface="Calibri" pitchFamily="34" charset="0"/>
              </a:rPr>
              <a:t>Thus, although </a:t>
            </a:r>
            <a:r>
              <a:rPr lang="en-US" sz="1950" b="1" i="0" dirty="0">
                <a:solidFill>
                  <a:srgbClr val="FFFF00"/>
                </a:solidFill>
                <a:latin typeface="Calibri" pitchFamily="34" charset="0"/>
                <a:cs typeface="Calibri" pitchFamily="34" charset="0"/>
              </a:rPr>
              <a:t>the </a:t>
            </a:r>
            <a:r>
              <a:rPr lang="en-US" sz="1950" b="1" i="0" dirty="0" smtClean="0">
                <a:solidFill>
                  <a:srgbClr val="FFFF00"/>
                </a:solidFill>
                <a:latin typeface="Calibri" pitchFamily="34" charset="0"/>
                <a:cs typeface="Calibri" pitchFamily="34" charset="0"/>
              </a:rPr>
              <a:t>pressure gradient </a:t>
            </a:r>
            <a:r>
              <a:rPr lang="en-US" sz="1950" b="1" i="0" dirty="0">
                <a:solidFill>
                  <a:srgbClr val="FFFF00"/>
                </a:solidFill>
                <a:latin typeface="Calibri" pitchFamily="34" charset="0"/>
                <a:cs typeface="Calibri" pitchFamily="34" charset="0"/>
              </a:rPr>
              <a:t>has increased (i.e., as </a:t>
            </a:r>
            <a:r>
              <a:rPr lang="en-US" sz="1950" b="1" i="0" dirty="0" smtClean="0">
                <a:solidFill>
                  <a:srgbClr val="FFFF00"/>
                </a:solidFill>
                <a:latin typeface="Calibri" pitchFamily="34" charset="0"/>
                <a:cs typeface="Calibri" pitchFamily="34" charset="0"/>
              </a:rPr>
              <a:t>RAP becomes </a:t>
            </a:r>
            <a:r>
              <a:rPr lang="en-US" sz="1950" b="1" i="0" dirty="0">
                <a:solidFill>
                  <a:srgbClr val="FFFF00"/>
                </a:solidFill>
                <a:latin typeface="Calibri" pitchFamily="34" charset="0"/>
                <a:cs typeface="Calibri" pitchFamily="34" charset="0"/>
              </a:rPr>
              <a:t>negative), venous return levels off </a:t>
            </a:r>
            <a:r>
              <a:rPr lang="en-US" sz="1950" b="1" i="0" dirty="0" smtClean="0">
                <a:solidFill>
                  <a:srgbClr val="FFFF00"/>
                </a:solidFill>
                <a:latin typeface="Calibri" pitchFamily="34" charset="0"/>
                <a:cs typeface="Calibri" pitchFamily="34" charset="0"/>
              </a:rPr>
              <a:t>because the </a:t>
            </a:r>
            <a:r>
              <a:rPr lang="en-US" sz="1950" b="1" i="0" dirty="0">
                <a:solidFill>
                  <a:srgbClr val="FFFF00"/>
                </a:solidFill>
                <a:latin typeface="Calibri" pitchFamily="34" charset="0"/>
                <a:cs typeface="Calibri" pitchFamily="34" charset="0"/>
              </a:rPr>
              <a:t>veins have collapsed.</a:t>
            </a:r>
            <a:endParaRPr lang="ar-SA" sz="1950" b="1" i="0" dirty="0">
              <a:solidFill>
                <a:srgbClr val="FFFF00"/>
              </a:solidFill>
              <a:latin typeface="Calibri" pitchFamily="34" charset="0"/>
            </a:endParaRPr>
          </a:p>
        </p:txBody>
      </p:sp>
      <p:sp>
        <p:nvSpPr>
          <p:cNvPr id="2" name="AutoShape 2" descr="Image result for venous return curve"/>
          <p:cNvSpPr>
            <a:spLocks noChangeAspect="1" noChangeArrowheads="1"/>
          </p:cNvSpPr>
          <p:nvPr/>
        </p:nvSpPr>
        <p:spPr bwMode="auto">
          <a:xfrm>
            <a:off x="10066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506" y="1566861"/>
            <a:ext cx="4750594" cy="4655344"/>
          </a:xfrm>
          <a:prstGeom prst="rect">
            <a:avLst/>
          </a:prstGeom>
          <a:scene3d>
            <a:camera prst="orthographicFront"/>
            <a:lightRig rig="threePt" dir="t"/>
          </a:scene3d>
          <a:sp3d>
            <a:bevelT/>
            <a:bevelB/>
          </a:sp3d>
        </p:spPr>
      </p:pic>
      <p:cxnSp>
        <p:nvCxnSpPr>
          <p:cNvPr id="7" name="Straight Arrow Connector 6"/>
          <p:cNvCxnSpPr/>
          <p:nvPr/>
        </p:nvCxnSpPr>
        <p:spPr bwMode="auto">
          <a:xfrm flipH="1">
            <a:off x="8648700" y="4572000"/>
            <a:ext cx="533400" cy="685800"/>
          </a:xfrm>
          <a:prstGeom prst="straightConnector1">
            <a:avLst/>
          </a:prstGeom>
          <a:solidFill>
            <a:schemeClr val="accent1"/>
          </a:solidFill>
          <a:ln w="38100" cap="flat" cmpd="sng" algn="ctr">
            <a:solidFill>
              <a:schemeClr val="bg1">
                <a:lumMod val="50000"/>
              </a:schemeClr>
            </a:solidFill>
            <a:prstDash val="solid"/>
            <a:round/>
            <a:headEnd type="none" w="sm" len="sm"/>
            <a:tailEnd type="arrow"/>
          </a:ln>
          <a:effectLst/>
        </p:spPr>
      </p:cxnSp>
      <p:sp>
        <p:nvSpPr>
          <p:cNvPr id="8" name="TextBox 7"/>
          <p:cNvSpPr txBox="1"/>
          <p:nvPr/>
        </p:nvSpPr>
        <p:spPr>
          <a:xfrm>
            <a:off x="8915400" y="4202668"/>
            <a:ext cx="647700" cy="369332"/>
          </a:xfrm>
          <a:prstGeom prst="rect">
            <a:avLst/>
          </a:prstGeom>
          <a:noFill/>
        </p:spPr>
        <p:txBody>
          <a:bodyPr wrap="square" rtlCol="1">
            <a:spAutoFit/>
          </a:bodyPr>
          <a:lstStyle/>
          <a:p>
            <a:r>
              <a:rPr lang="en-US" sz="1800" b="1" i="0" dirty="0" smtClean="0">
                <a:solidFill>
                  <a:srgbClr val="FF0000"/>
                </a:solidFill>
                <a:latin typeface="Calibri" pitchFamily="34" charset="0"/>
                <a:cs typeface="Calibri" pitchFamily="34" charset="0"/>
              </a:rPr>
              <a:t>MCP</a:t>
            </a:r>
            <a:endParaRPr lang="ar-SA" sz="1800" b="1" i="0" dirty="0">
              <a:solidFill>
                <a:srgbClr val="FF0000"/>
              </a:solidFill>
              <a:latin typeface="Calibri" pitchFamily="34" charset="0"/>
            </a:endParaRPr>
          </a:p>
        </p:txBody>
      </p:sp>
      <p:sp>
        <p:nvSpPr>
          <p:cNvPr id="11" name="TextBox 10"/>
          <p:cNvSpPr txBox="1"/>
          <p:nvPr/>
        </p:nvSpPr>
        <p:spPr>
          <a:xfrm>
            <a:off x="7244953" y="5872424"/>
            <a:ext cx="647700" cy="369332"/>
          </a:xfrm>
          <a:prstGeom prst="rect">
            <a:avLst/>
          </a:prstGeom>
          <a:noFill/>
        </p:spPr>
        <p:txBody>
          <a:bodyPr wrap="square" rtlCol="1">
            <a:spAutoFit/>
          </a:bodyPr>
          <a:lstStyle/>
          <a:p>
            <a:pPr algn="ctr"/>
            <a:r>
              <a:rPr lang="en-US" sz="1800" b="1" i="0" dirty="0" smtClean="0">
                <a:solidFill>
                  <a:schemeClr val="accent3">
                    <a:lumMod val="25000"/>
                  </a:schemeClr>
                </a:solidFill>
                <a:latin typeface="Calibri" pitchFamily="34" charset="0"/>
                <a:cs typeface="Calibri" pitchFamily="34" charset="0"/>
              </a:rPr>
              <a:t>RAP</a:t>
            </a:r>
            <a:endParaRPr lang="ar-SA" sz="1800" b="1" i="0" dirty="0">
              <a:solidFill>
                <a:schemeClr val="accent3">
                  <a:lumMod val="25000"/>
                </a:schemeClr>
              </a:solidFill>
              <a:latin typeface="Calibri" pitchFamily="34" charset="0"/>
            </a:endParaRPr>
          </a:p>
        </p:txBody>
      </p:sp>
    </p:spTree>
    <p:extLst>
      <p:ext uri="{BB962C8B-B14F-4D97-AF65-F5344CB8AC3E}">
        <p14:creationId xmlns:p14="http://schemas.microsoft.com/office/powerpoint/2010/main" val="8056016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0" y="1"/>
            <a:ext cx="10287000" cy="762000"/>
          </a:xfrm>
          <a:prstGeom prst="rect">
            <a:avLst/>
          </a:prstGeom>
          <a:noFill/>
          <a:ln w="9525">
            <a:noFill/>
            <a:miter lim="800000"/>
            <a:headEnd/>
            <a:tailEnd/>
          </a:ln>
          <a:effectLst/>
        </p:spPr>
        <p:txBody>
          <a:bodyPr anchor="b"/>
          <a:lstStyle/>
          <a:p>
            <a:pPr algn="ctr">
              <a:defRPr/>
            </a:pPr>
            <a:r>
              <a:rPr lang="en-US" sz="4400" b="1" i="0" dirty="0" smtClean="0">
                <a:solidFill>
                  <a:schemeClr val="tx2"/>
                </a:solidFill>
                <a:latin typeface="Calibri" panose="020F0502020204030204" pitchFamily="34" charset="0"/>
              </a:rPr>
              <a:t>Vascular function curve</a:t>
            </a:r>
            <a:r>
              <a:rPr lang="en-US" sz="3200" b="1" i="0" dirty="0" smtClean="0">
                <a:solidFill>
                  <a:srgbClr val="00FFFF"/>
                </a:solidFill>
                <a:latin typeface="Calibri" panose="020F0502020204030204" pitchFamily="34" charset="0"/>
              </a:rPr>
              <a:t>  </a:t>
            </a:r>
            <a:endParaRPr lang="en-US" sz="3200" b="1" i="0" dirty="0">
              <a:solidFill>
                <a:srgbClr val="00FFFF"/>
              </a:solidFill>
              <a:latin typeface="Calibri" panose="020F0502020204030204" pitchFamily="34" charset="0"/>
            </a:endParaRPr>
          </a:p>
        </p:txBody>
      </p:sp>
      <p:sp>
        <p:nvSpPr>
          <p:cNvPr id="31" name="Line 3"/>
          <p:cNvSpPr>
            <a:spLocks noChangeShapeType="1"/>
          </p:cNvSpPr>
          <p:nvPr/>
        </p:nvSpPr>
        <p:spPr bwMode="auto">
          <a:xfrm>
            <a:off x="3623009" y="9144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2" name="Text Box 4"/>
          <p:cNvSpPr txBox="1">
            <a:spLocks noChangeArrowheads="1"/>
          </p:cNvSpPr>
          <p:nvPr/>
        </p:nvSpPr>
        <p:spPr bwMode="auto">
          <a:xfrm>
            <a:off x="3108659" y="914400"/>
            <a:ext cx="59022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r>
              <a:rPr lang="en-US" sz="2400" b="1" i="0">
                <a:latin typeface="Calibri" pitchFamily="34" charset="0"/>
                <a:cs typeface="Calibri" pitchFamily="34" charset="0"/>
              </a:rPr>
              <a:t>  5-</a:t>
            </a: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r>
              <a:rPr lang="en-US" sz="2400" b="1" i="0">
                <a:latin typeface="Calibri" pitchFamily="34" charset="0"/>
                <a:cs typeface="Calibri" pitchFamily="34" charset="0"/>
              </a:rPr>
              <a:t>  0-</a:t>
            </a:r>
          </a:p>
        </p:txBody>
      </p:sp>
      <p:sp>
        <p:nvSpPr>
          <p:cNvPr id="33" name="Text Box 5"/>
          <p:cNvSpPr txBox="1">
            <a:spLocks noChangeArrowheads="1"/>
          </p:cNvSpPr>
          <p:nvPr/>
        </p:nvSpPr>
        <p:spPr bwMode="auto">
          <a:xfrm>
            <a:off x="1893455" y="1371600"/>
            <a:ext cx="12747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dirty="0" smtClean="0">
                <a:latin typeface="Calibri" pitchFamily="34" charset="0"/>
                <a:cs typeface="Calibri" pitchFamily="34" charset="0"/>
              </a:rPr>
              <a:t>VENOUS</a:t>
            </a:r>
            <a:endParaRPr lang="en-US" sz="2400" b="1" i="0" dirty="0">
              <a:latin typeface="Calibri" pitchFamily="34" charset="0"/>
              <a:cs typeface="Calibri" pitchFamily="34" charset="0"/>
            </a:endParaRPr>
          </a:p>
          <a:p>
            <a:pPr algn="ctr"/>
            <a:r>
              <a:rPr lang="en-US" sz="2400" b="1" i="0" dirty="0">
                <a:latin typeface="Calibri" pitchFamily="34" charset="0"/>
                <a:cs typeface="Calibri" pitchFamily="34" charset="0"/>
              </a:rPr>
              <a:t>RETURN</a:t>
            </a:r>
          </a:p>
          <a:p>
            <a:pPr algn="ctr"/>
            <a:r>
              <a:rPr lang="en-US" sz="2400" b="1" i="0" dirty="0">
                <a:latin typeface="Calibri" pitchFamily="34" charset="0"/>
                <a:cs typeface="Calibri" pitchFamily="34" charset="0"/>
              </a:rPr>
              <a:t>(L/min)</a:t>
            </a:r>
          </a:p>
        </p:txBody>
      </p:sp>
      <p:sp>
        <p:nvSpPr>
          <p:cNvPr id="34" name="Line 6"/>
          <p:cNvSpPr>
            <a:spLocks noChangeShapeType="1"/>
          </p:cNvSpPr>
          <p:nvPr/>
        </p:nvSpPr>
        <p:spPr bwMode="auto">
          <a:xfrm>
            <a:off x="3623009" y="4114800"/>
            <a:ext cx="472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5" name="Text Box 7"/>
          <p:cNvSpPr txBox="1">
            <a:spLocks noChangeArrowheads="1"/>
          </p:cNvSpPr>
          <p:nvPr/>
        </p:nvSpPr>
        <p:spPr bwMode="auto">
          <a:xfrm>
            <a:off x="3623009" y="4114800"/>
            <a:ext cx="43107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               0               +4               +8</a:t>
            </a:r>
          </a:p>
        </p:txBody>
      </p:sp>
      <p:sp>
        <p:nvSpPr>
          <p:cNvPr id="36" name="Line 8"/>
          <p:cNvSpPr>
            <a:spLocks noChangeShapeType="1"/>
          </p:cNvSpPr>
          <p:nvPr/>
        </p:nvSpPr>
        <p:spPr bwMode="auto">
          <a:xfrm>
            <a:off x="4918409" y="2514600"/>
            <a:ext cx="2895600" cy="1600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7" name="Arc 9"/>
          <p:cNvSpPr>
            <a:spLocks/>
          </p:cNvSpPr>
          <p:nvPr/>
        </p:nvSpPr>
        <p:spPr bwMode="auto">
          <a:xfrm rot="10806669" flipH="1" flipV="1">
            <a:off x="3624597" y="2363788"/>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8" name="Text Box 10"/>
          <p:cNvSpPr txBox="1">
            <a:spLocks noChangeArrowheads="1"/>
          </p:cNvSpPr>
          <p:nvPr/>
        </p:nvSpPr>
        <p:spPr bwMode="auto">
          <a:xfrm>
            <a:off x="4826334" y="4460875"/>
            <a:ext cx="1808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RAP (mmHg)</a:t>
            </a:r>
          </a:p>
        </p:txBody>
      </p:sp>
      <p:sp>
        <p:nvSpPr>
          <p:cNvPr id="39" name="Line 11"/>
          <p:cNvSpPr>
            <a:spLocks noChangeShapeType="1"/>
          </p:cNvSpPr>
          <p:nvPr/>
        </p:nvSpPr>
        <p:spPr bwMode="auto">
          <a:xfrm>
            <a:off x="4918409" y="2286000"/>
            <a:ext cx="3276600" cy="1828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0" name="Arc 12"/>
          <p:cNvSpPr>
            <a:spLocks/>
          </p:cNvSpPr>
          <p:nvPr/>
        </p:nvSpPr>
        <p:spPr bwMode="auto">
          <a:xfrm rot="10871457" flipH="1" flipV="1">
            <a:off x="3623009" y="2133600"/>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1" name="Text Box 13"/>
          <p:cNvSpPr txBox="1">
            <a:spLocks noChangeArrowheads="1"/>
          </p:cNvSpPr>
          <p:nvPr/>
        </p:nvSpPr>
        <p:spPr bwMode="auto">
          <a:xfrm>
            <a:off x="5664534" y="1863725"/>
            <a:ext cx="1035861" cy="46166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rgbClr val="FF0000"/>
                </a:solidFill>
                <a:latin typeface="Calibri" pitchFamily="34" charset="0"/>
                <a:cs typeface="Calibri" pitchFamily="34" charset="0"/>
                <a:sym typeface="Symbol" pitchFamily="18" charset="2"/>
              </a:rPr>
              <a:t> MCP</a:t>
            </a:r>
            <a:endParaRPr lang="en-US" sz="2400" b="1" i="0">
              <a:latin typeface="Calibri" pitchFamily="34" charset="0"/>
              <a:cs typeface="Calibri" pitchFamily="34" charset="0"/>
            </a:endParaRPr>
          </a:p>
        </p:txBody>
      </p:sp>
      <p:sp>
        <p:nvSpPr>
          <p:cNvPr id="42" name="Arc 14"/>
          <p:cNvSpPr>
            <a:spLocks/>
          </p:cNvSpPr>
          <p:nvPr/>
        </p:nvSpPr>
        <p:spPr bwMode="auto">
          <a:xfrm rot="10823781" flipH="1" flipV="1">
            <a:off x="3623009" y="2667000"/>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3" name="Text Box 15"/>
          <p:cNvSpPr txBox="1">
            <a:spLocks noChangeArrowheads="1"/>
          </p:cNvSpPr>
          <p:nvPr/>
        </p:nvSpPr>
        <p:spPr bwMode="auto">
          <a:xfrm>
            <a:off x="4004009" y="3200400"/>
            <a:ext cx="1035861" cy="46166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accent2"/>
                </a:solidFill>
                <a:latin typeface="Calibri" pitchFamily="34" charset="0"/>
                <a:cs typeface="Calibri" pitchFamily="34" charset="0"/>
                <a:sym typeface="Symbol" pitchFamily="18" charset="2"/>
              </a:rPr>
              <a:t> MCP</a:t>
            </a:r>
            <a:endParaRPr lang="en-US" sz="2400" b="1" i="0">
              <a:solidFill>
                <a:schemeClr val="accent2"/>
              </a:solidFill>
              <a:latin typeface="Calibri" pitchFamily="34" charset="0"/>
              <a:cs typeface="Calibri" pitchFamily="34" charset="0"/>
            </a:endParaRPr>
          </a:p>
        </p:txBody>
      </p:sp>
      <p:sp>
        <p:nvSpPr>
          <p:cNvPr id="44" name="Line 16"/>
          <p:cNvSpPr>
            <a:spLocks noChangeShapeType="1"/>
          </p:cNvSpPr>
          <p:nvPr/>
        </p:nvSpPr>
        <p:spPr bwMode="auto">
          <a:xfrm flipH="1">
            <a:off x="3623009" y="3048000"/>
            <a:ext cx="2286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5" name="Line 17"/>
          <p:cNvSpPr>
            <a:spLocks noChangeShapeType="1"/>
          </p:cNvSpPr>
          <p:nvPr/>
        </p:nvSpPr>
        <p:spPr bwMode="auto">
          <a:xfrm flipV="1">
            <a:off x="5909009" y="3048000"/>
            <a:ext cx="0" cy="10668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6" name="Text Box 18"/>
          <p:cNvSpPr txBox="1">
            <a:spLocks noChangeArrowheads="1"/>
          </p:cNvSpPr>
          <p:nvPr/>
        </p:nvSpPr>
        <p:spPr bwMode="auto">
          <a:xfrm>
            <a:off x="7063455" y="1025525"/>
            <a:ext cx="2347245" cy="1200329"/>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a:solidFill>
                  <a:schemeClr val="hlink"/>
                </a:solidFill>
                <a:latin typeface="Calibri" pitchFamily="34" charset="0"/>
                <a:cs typeface="Calibri" pitchFamily="34" charset="0"/>
                <a:sym typeface="Symbol" pitchFamily="18" charset="2"/>
              </a:rPr>
              <a:t> Blood Volume</a:t>
            </a:r>
          </a:p>
          <a:p>
            <a:pPr algn="ctr"/>
            <a:r>
              <a:rPr lang="en-US" sz="2400" b="1" i="0">
                <a:solidFill>
                  <a:schemeClr val="hlink"/>
                </a:solidFill>
                <a:latin typeface="Calibri" pitchFamily="34" charset="0"/>
                <a:cs typeface="Calibri" pitchFamily="34" charset="0"/>
                <a:sym typeface="Symbol" pitchFamily="18" charset="2"/>
              </a:rPr>
              <a:t>or</a:t>
            </a:r>
          </a:p>
          <a:p>
            <a:pPr algn="ctr"/>
            <a:r>
              <a:rPr lang="en-US" sz="2400" b="1" i="0">
                <a:solidFill>
                  <a:schemeClr val="hlink"/>
                </a:solidFill>
                <a:latin typeface="Calibri" pitchFamily="34" charset="0"/>
                <a:cs typeface="Calibri" pitchFamily="34" charset="0"/>
                <a:sym typeface="Symbol" pitchFamily="18" charset="2"/>
              </a:rPr>
              <a:t>Venoconstriction</a:t>
            </a:r>
            <a:endParaRPr lang="en-US" sz="2400" b="1" i="0">
              <a:solidFill>
                <a:schemeClr val="hlink"/>
              </a:solidFill>
              <a:latin typeface="Calibri" pitchFamily="34" charset="0"/>
              <a:cs typeface="Calibri" pitchFamily="34" charset="0"/>
            </a:endParaRPr>
          </a:p>
        </p:txBody>
      </p:sp>
      <p:sp>
        <p:nvSpPr>
          <p:cNvPr id="47" name="Text Box 19"/>
          <p:cNvSpPr txBox="1">
            <a:spLocks noChangeArrowheads="1"/>
          </p:cNvSpPr>
          <p:nvPr/>
        </p:nvSpPr>
        <p:spPr bwMode="auto">
          <a:xfrm>
            <a:off x="841807" y="3733800"/>
            <a:ext cx="2231828" cy="120032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a:solidFill>
                  <a:schemeClr val="accent2"/>
                </a:solidFill>
                <a:latin typeface="Calibri" pitchFamily="34" charset="0"/>
                <a:cs typeface="Calibri" pitchFamily="34" charset="0"/>
                <a:sym typeface="Symbol" pitchFamily="18" charset="2"/>
              </a:rPr>
              <a:t> Blood Volume</a:t>
            </a:r>
          </a:p>
          <a:p>
            <a:pPr algn="ctr"/>
            <a:r>
              <a:rPr lang="en-US" sz="2400" b="1" i="0">
                <a:solidFill>
                  <a:schemeClr val="accent2"/>
                </a:solidFill>
                <a:latin typeface="Calibri" pitchFamily="34" charset="0"/>
                <a:cs typeface="Calibri" pitchFamily="34" charset="0"/>
                <a:sym typeface="Symbol" pitchFamily="18" charset="2"/>
              </a:rPr>
              <a:t>or</a:t>
            </a:r>
          </a:p>
          <a:p>
            <a:pPr algn="ctr"/>
            <a:r>
              <a:rPr lang="en-US" sz="2400" b="1" i="0">
                <a:solidFill>
                  <a:schemeClr val="accent2"/>
                </a:solidFill>
                <a:latin typeface="Calibri" pitchFamily="34" charset="0"/>
                <a:cs typeface="Calibri" pitchFamily="34" charset="0"/>
                <a:sym typeface="Symbol" pitchFamily="18" charset="2"/>
              </a:rPr>
              <a:t>Venodilation</a:t>
            </a:r>
            <a:endParaRPr lang="en-US" sz="2400" b="1" i="0">
              <a:solidFill>
                <a:schemeClr val="accent2"/>
              </a:solidFill>
              <a:latin typeface="Calibri" pitchFamily="34" charset="0"/>
              <a:cs typeface="Calibri" pitchFamily="34" charset="0"/>
            </a:endParaRPr>
          </a:p>
        </p:txBody>
      </p:sp>
      <p:sp>
        <p:nvSpPr>
          <p:cNvPr id="48" name="Line 20"/>
          <p:cNvSpPr>
            <a:spLocks noChangeShapeType="1"/>
          </p:cNvSpPr>
          <p:nvPr/>
        </p:nvSpPr>
        <p:spPr bwMode="auto">
          <a:xfrm flipH="1">
            <a:off x="3089609" y="3505200"/>
            <a:ext cx="914400" cy="457200"/>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9" name="Line 21"/>
          <p:cNvSpPr>
            <a:spLocks noChangeShapeType="1"/>
          </p:cNvSpPr>
          <p:nvPr/>
        </p:nvSpPr>
        <p:spPr bwMode="auto">
          <a:xfrm flipH="1">
            <a:off x="6442409" y="1600200"/>
            <a:ext cx="6096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0" name="Line 22"/>
          <p:cNvSpPr>
            <a:spLocks noChangeShapeType="1"/>
          </p:cNvSpPr>
          <p:nvPr/>
        </p:nvSpPr>
        <p:spPr bwMode="auto">
          <a:xfrm>
            <a:off x="4842209" y="2819400"/>
            <a:ext cx="2362200" cy="1295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6" name="Line 23"/>
          <p:cNvSpPr>
            <a:spLocks noChangeShapeType="1"/>
          </p:cNvSpPr>
          <p:nvPr/>
        </p:nvSpPr>
        <p:spPr bwMode="auto">
          <a:xfrm>
            <a:off x="5909009" y="3048000"/>
            <a:ext cx="0" cy="3810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7" name="Line 24"/>
          <p:cNvSpPr>
            <a:spLocks noChangeShapeType="1"/>
          </p:cNvSpPr>
          <p:nvPr/>
        </p:nvSpPr>
        <p:spPr bwMode="auto">
          <a:xfrm flipH="1">
            <a:off x="3623009" y="3429000"/>
            <a:ext cx="2286000" cy="0"/>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5" name="Rectangle 24"/>
          <p:cNvSpPr/>
          <p:nvPr/>
        </p:nvSpPr>
        <p:spPr>
          <a:xfrm>
            <a:off x="114300" y="4953000"/>
            <a:ext cx="10096500" cy="1923604"/>
          </a:xfrm>
          <a:prstGeom prst="rect">
            <a:avLst/>
          </a:prstGeom>
        </p:spPr>
        <p:txBody>
          <a:bodyPr wrap="square">
            <a:spAutoFit/>
          </a:bodyPr>
          <a:lstStyle/>
          <a:p>
            <a:pPr marL="285750" indent="-285750">
              <a:buFont typeface="Wingdings" pitchFamily="2" charset="2"/>
              <a:buChar char="q"/>
            </a:pPr>
            <a:r>
              <a:rPr lang="en-US" sz="1700" i="0" dirty="0">
                <a:solidFill>
                  <a:srgbClr val="00FFFF"/>
                </a:solidFill>
                <a:latin typeface="Calibri" pitchFamily="34" charset="0"/>
                <a:cs typeface="Calibri" pitchFamily="34" charset="0"/>
              </a:rPr>
              <a:t>If </a:t>
            </a:r>
            <a:r>
              <a:rPr lang="en-US" sz="1700" b="1" i="0" dirty="0">
                <a:solidFill>
                  <a:srgbClr val="00FFFF"/>
                </a:solidFill>
                <a:latin typeface="Calibri" pitchFamily="34" charset="0"/>
                <a:cs typeface="Calibri" pitchFamily="34" charset="0"/>
              </a:rPr>
              <a:t>blood volume increases, </a:t>
            </a:r>
            <a:r>
              <a:rPr lang="en-US" sz="1700" i="0" dirty="0">
                <a:solidFill>
                  <a:srgbClr val="00FFFF"/>
                </a:solidFill>
                <a:latin typeface="Calibri" pitchFamily="34" charset="0"/>
                <a:cs typeface="Calibri" pitchFamily="34" charset="0"/>
              </a:rPr>
              <a:t>the </a:t>
            </a:r>
            <a:r>
              <a:rPr lang="en-US" sz="1700" i="0" dirty="0" smtClean="0">
                <a:solidFill>
                  <a:srgbClr val="00FFFF"/>
                </a:solidFill>
                <a:latin typeface="Calibri" pitchFamily="34" charset="0"/>
                <a:cs typeface="Calibri" pitchFamily="34" charset="0"/>
              </a:rPr>
              <a:t>amount of </a:t>
            </a:r>
            <a:r>
              <a:rPr lang="en-US" sz="1700" i="0" dirty="0">
                <a:solidFill>
                  <a:srgbClr val="00FFFF"/>
                </a:solidFill>
                <a:latin typeface="Calibri" pitchFamily="34" charset="0"/>
                <a:cs typeface="Calibri" pitchFamily="34" charset="0"/>
              </a:rPr>
              <a:t>blood in the unstressed volume will be </a:t>
            </a:r>
            <a:r>
              <a:rPr lang="en-US" sz="1700" i="0" dirty="0" smtClean="0">
                <a:solidFill>
                  <a:srgbClr val="00FFFF"/>
                </a:solidFill>
                <a:latin typeface="Calibri" pitchFamily="34" charset="0"/>
                <a:cs typeface="Calibri" pitchFamily="34" charset="0"/>
              </a:rPr>
              <a:t>unaffected, </a:t>
            </a:r>
            <a:r>
              <a:rPr lang="en-US" sz="1700" i="0" dirty="0">
                <a:solidFill>
                  <a:srgbClr val="00FFFF"/>
                </a:solidFill>
                <a:latin typeface="Calibri" pitchFamily="34" charset="0"/>
                <a:cs typeface="Calibri" pitchFamily="34" charset="0"/>
              </a:rPr>
              <a:t>but the amount of blood in </a:t>
            </a:r>
            <a:r>
              <a:rPr lang="en-US" sz="1700" i="0" dirty="0" smtClean="0">
                <a:solidFill>
                  <a:srgbClr val="00FFFF"/>
                </a:solidFill>
                <a:latin typeface="Calibri" pitchFamily="34" charset="0"/>
                <a:cs typeface="Calibri" pitchFamily="34" charset="0"/>
              </a:rPr>
              <a:t>the stressed </a:t>
            </a:r>
            <a:r>
              <a:rPr lang="en-US" sz="1700" i="0" dirty="0">
                <a:solidFill>
                  <a:srgbClr val="00FFFF"/>
                </a:solidFill>
                <a:latin typeface="Calibri" pitchFamily="34" charset="0"/>
                <a:cs typeface="Calibri" pitchFamily="34" charset="0"/>
              </a:rPr>
              <a:t>volume will increase. When stressed </a:t>
            </a:r>
            <a:r>
              <a:rPr lang="en-US" sz="1700" i="0" dirty="0" smtClean="0">
                <a:solidFill>
                  <a:srgbClr val="00FFFF"/>
                </a:solidFill>
                <a:latin typeface="Calibri" pitchFamily="34" charset="0"/>
                <a:cs typeface="Calibri" pitchFamily="34" charset="0"/>
              </a:rPr>
              <a:t>volume increases</a:t>
            </a:r>
            <a:r>
              <a:rPr lang="en-US" sz="1700" i="0" dirty="0">
                <a:solidFill>
                  <a:srgbClr val="00FFFF"/>
                </a:solidFill>
                <a:latin typeface="Calibri" pitchFamily="34" charset="0"/>
                <a:cs typeface="Calibri" pitchFamily="34" charset="0"/>
              </a:rPr>
              <a:t>, mean systemic pressure increases and </a:t>
            </a:r>
            <a:r>
              <a:rPr lang="en-US" sz="1700" i="0" dirty="0" smtClean="0">
                <a:solidFill>
                  <a:srgbClr val="00FFFF"/>
                </a:solidFill>
                <a:latin typeface="Calibri" pitchFamily="34" charset="0"/>
                <a:cs typeface="Calibri" pitchFamily="34" charset="0"/>
              </a:rPr>
              <a:t>the vascular </a:t>
            </a:r>
            <a:r>
              <a:rPr lang="en-US" sz="1700" i="0" dirty="0">
                <a:solidFill>
                  <a:srgbClr val="00FFFF"/>
                </a:solidFill>
                <a:latin typeface="Calibri" pitchFamily="34" charset="0"/>
                <a:cs typeface="Calibri" pitchFamily="34" charset="0"/>
              </a:rPr>
              <a:t>function curve and its intersection </a:t>
            </a:r>
            <a:r>
              <a:rPr lang="en-US" sz="1700" i="0" dirty="0" smtClean="0">
                <a:solidFill>
                  <a:srgbClr val="00FFFF"/>
                </a:solidFill>
                <a:latin typeface="Calibri" pitchFamily="34" charset="0"/>
                <a:cs typeface="Calibri" pitchFamily="34" charset="0"/>
              </a:rPr>
              <a:t>point with </a:t>
            </a:r>
            <a:r>
              <a:rPr lang="en-US" sz="1700" i="0" dirty="0">
                <a:solidFill>
                  <a:srgbClr val="00FFFF"/>
                </a:solidFill>
                <a:latin typeface="Calibri" pitchFamily="34" charset="0"/>
                <a:cs typeface="Calibri" pitchFamily="34" charset="0"/>
              </a:rPr>
              <a:t>the X-axis shift to the right. </a:t>
            </a:r>
            <a:r>
              <a:rPr lang="en-US" sz="1700" i="0" dirty="0" smtClean="0">
                <a:solidFill>
                  <a:srgbClr val="00FFFF"/>
                </a:solidFill>
                <a:latin typeface="Calibri" pitchFamily="34" charset="0"/>
                <a:cs typeface="Calibri" pitchFamily="34" charset="0"/>
              </a:rPr>
              <a:t>The same effect is seen with </a:t>
            </a:r>
            <a:r>
              <a:rPr lang="en-US" sz="1700" i="0" dirty="0" err="1" smtClean="0">
                <a:solidFill>
                  <a:srgbClr val="00FFFF"/>
                </a:solidFill>
                <a:latin typeface="Calibri" pitchFamily="34" charset="0"/>
                <a:cs typeface="Calibri" pitchFamily="34" charset="0"/>
              </a:rPr>
              <a:t>venoconstriction</a:t>
            </a:r>
            <a:r>
              <a:rPr lang="en-US" sz="1700" i="0" dirty="0" smtClean="0">
                <a:solidFill>
                  <a:srgbClr val="00FFFF"/>
                </a:solidFill>
                <a:latin typeface="Calibri" pitchFamily="34" charset="0"/>
                <a:cs typeface="Calibri" pitchFamily="34" charset="0"/>
              </a:rPr>
              <a:t>. </a:t>
            </a:r>
          </a:p>
          <a:p>
            <a:pPr marL="285750" indent="-285750">
              <a:buFont typeface="Wingdings" pitchFamily="2" charset="2"/>
              <a:buChar char="q"/>
            </a:pPr>
            <a:r>
              <a:rPr lang="en-US" sz="1700" i="0" dirty="0" smtClean="0">
                <a:solidFill>
                  <a:srgbClr val="FFFF00"/>
                </a:solidFill>
                <a:latin typeface="Calibri" pitchFamily="34" charset="0"/>
                <a:cs typeface="Calibri" pitchFamily="34" charset="0"/>
              </a:rPr>
              <a:t>If </a:t>
            </a:r>
            <a:r>
              <a:rPr lang="en-US" sz="1700" b="1" i="0" dirty="0">
                <a:solidFill>
                  <a:srgbClr val="FFFF00"/>
                </a:solidFill>
                <a:latin typeface="Calibri" pitchFamily="34" charset="0"/>
                <a:cs typeface="Calibri" pitchFamily="34" charset="0"/>
              </a:rPr>
              <a:t>blood </a:t>
            </a:r>
            <a:r>
              <a:rPr lang="en-US" sz="1700" b="1" i="0" dirty="0" smtClean="0">
                <a:solidFill>
                  <a:srgbClr val="FFFF00"/>
                </a:solidFill>
                <a:latin typeface="Calibri" pitchFamily="34" charset="0"/>
                <a:cs typeface="Calibri" pitchFamily="34" charset="0"/>
              </a:rPr>
              <a:t>volume decreases</a:t>
            </a:r>
            <a:r>
              <a:rPr lang="en-US" sz="1700" b="1" i="0" dirty="0">
                <a:solidFill>
                  <a:srgbClr val="FFFF00"/>
                </a:solidFill>
                <a:latin typeface="Calibri" pitchFamily="34" charset="0"/>
                <a:cs typeface="Calibri" pitchFamily="34" charset="0"/>
              </a:rPr>
              <a:t>, </a:t>
            </a:r>
            <a:r>
              <a:rPr lang="en-US" sz="1700" i="0" dirty="0">
                <a:solidFill>
                  <a:srgbClr val="FFFF00"/>
                </a:solidFill>
                <a:latin typeface="Calibri" pitchFamily="34" charset="0"/>
                <a:cs typeface="Calibri" pitchFamily="34" charset="0"/>
              </a:rPr>
              <a:t>then stressed volume decreases, </a:t>
            </a:r>
            <a:r>
              <a:rPr lang="en-US" sz="1700" i="0" dirty="0" smtClean="0">
                <a:solidFill>
                  <a:srgbClr val="FFFF00"/>
                </a:solidFill>
                <a:latin typeface="Calibri" pitchFamily="34" charset="0"/>
                <a:cs typeface="Calibri" pitchFamily="34" charset="0"/>
              </a:rPr>
              <a:t>mean systemic </a:t>
            </a:r>
            <a:r>
              <a:rPr lang="en-US" sz="1700" i="0" dirty="0">
                <a:solidFill>
                  <a:srgbClr val="FFFF00"/>
                </a:solidFill>
                <a:latin typeface="Calibri" pitchFamily="34" charset="0"/>
                <a:cs typeface="Calibri" pitchFamily="34" charset="0"/>
              </a:rPr>
              <a:t>pressure decreases, and the vascular </a:t>
            </a:r>
            <a:r>
              <a:rPr lang="en-US" sz="1700" i="0" dirty="0" smtClean="0">
                <a:solidFill>
                  <a:srgbClr val="FFFF00"/>
                </a:solidFill>
                <a:latin typeface="Calibri" pitchFamily="34" charset="0"/>
                <a:cs typeface="Calibri" pitchFamily="34" charset="0"/>
              </a:rPr>
              <a:t>function curve </a:t>
            </a:r>
            <a:r>
              <a:rPr lang="en-US" sz="1700" i="0" dirty="0">
                <a:solidFill>
                  <a:srgbClr val="FFFF00"/>
                </a:solidFill>
                <a:latin typeface="Calibri" pitchFamily="34" charset="0"/>
                <a:cs typeface="Calibri" pitchFamily="34" charset="0"/>
              </a:rPr>
              <a:t>and its intersection point with the </a:t>
            </a:r>
            <a:r>
              <a:rPr lang="en-US" sz="1700" i="0" dirty="0" smtClean="0">
                <a:solidFill>
                  <a:srgbClr val="FFFF00"/>
                </a:solidFill>
                <a:latin typeface="Calibri" pitchFamily="34" charset="0"/>
                <a:cs typeface="Calibri" pitchFamily="34" charset="0"/>
              </a:rPr>
              <a:t>X-axis shift </a:t>
            </a:r>
            <a:r>
              <a:rPr lang="en-US" sz="1700" i="0" dirty="0">
                <a:solidFill>
                  <a:srgbClr val="FFFF00"/>
                </a:solidFill>
                <a:latin typeface="Calibri" pitchFamily="34" charset="0"/>
                <a:cs typeface="Calibri" pitchFamily="34" charset="0"/>
              </a:rPr>
              <a:t>to the left. The same effect is seen with </a:t>
            </a:r>
            <a:r>
              <a:rPr lang="en-US" sz="1700" i="0" dirty="0" err="1" smtClean="0">
                <a:solidFill>
                  <a:srgbClr val="FFFF00"/>
                </a:solidFill>
                <a:latin typeface="Calibri" pitchFamily="34" charset="0"/>
                <a:cs typeface="Calibri" pitchFamily="34" charset="0"/>
              </a:rPr>
              <a:t>venodilation</a:t>
            </a:r>
            <a:r>
              <a:rPr lang="en-US" sz="1700" i="0" dirty="0" smtClean="0">
                <a:solidFill>
                  <a:srgbClr val="FFFF00"/>
                </a:solidFill>
                <a:latin typeface="Calibri" pitchFamily="34" charset="0"/>
                <a:cs typeface="Calibri" pitchFamily="34" charset="0"/>
              </a:rPr>
              <a:t>. </a:t>
            </a:r>
            <a:endParaRPr lang="ar-SA" sz="1700" b="1" i="0" dirty="0">
              <a:solidFill>
                <a:srgbClr val="FFFF00"/>
              </a:solidFill>
              <a:latin typeface="Calibri" pitchFamily="34" charset="0"/>
            </a:endParaRPr>
          </a:p>
        </p:txBody>
      </p:sp>
    </p:spTree>
    <p:extLst>
      <p:ext uri="{BB962C8B-B14F-4D97-AF65-F5344CB8AC3E}">
        <p14:creationId xmlns:p14="http://schemas.microsoft.com/office/powerpoint/2010/main" val="161403106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6" grpId="0" animBg="1"/>
      <p:bldP spid="47" grpId="0" animBg="1"/>
      <p:bldP spid="48"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0" y="1"/>
            <a:ext cx="10287000" cy="762000"/>
          </a:xfrm>
          <a:prstGeom prst="rect">
            <a:avLst/>
          </a:prstGeom>
          <a:noFill/>
          <a:ln w="9525">
            <a:noFill/>
            <a:miter lim="800000"/>
            <a:headEnd/>
            <a:tailEnd/>
          </a:ln>
          <a:effectLst/>
        </p:spPr>
        <p:txBody>
          <a:bodyPr anchor="b"/>
          <a:lstStyle/>
          <a:p>
            <a:pPr algn="ctr">
              <a:defRPr/>
            </a:pPr>
            <a:r>
              <a:rPr lang="en-US" sz="4400" b="1" i="0" dirty="0" smtClean="0">
                <a:solidFill>
                  <a:schemeClr val="tx2"/>
                </a:solidFill>
                <a:latin typeface="Calibri" panose="020F0502020204030204" pitchFamily="34" charset="0"/>
              </a:rPr>
              <a:t>Vascular function curve</a:t>
            </a:r>
            <a:r>
              <a:rPr lang="en-US" sz="3200" b="1" i="0" dirty="0" smtClean="0">
                <a:solidFill>
                  <a:srgbClr val="00FFFF"/>
                </a:solidFill>
                <a:latin typeface="Calibri" panose="020F0502020204030204" pitchFamily="34" charset="0"/>
              </a:rPr>
              <a:t>  </a:t>
            </a:r>
            <a:endParaRPr lang="en-US" sz="3200" b="1" i="0" dirty="0">
              <a:solidFill>
                <a:srgbClr val="00FFFF"/>
              </a:solidFill>
              <a:latin typeface="Calibri" panose="020F0502020204030204" pitchFamily="34" charset="0"/>
            </a:endParaRPr>
          </a:p>
        </p:txBody>
      </p:sp>
      <p:sp>
        <p:nvSpPr>
          <p:cNvPr id="25" name="Line 3"/>
          <p:cNvSpPr>
            <a:spLocks noChangeShapeType="1"/>
          </p:cNvSpPr>
          <p:nvPr/>
        </p:nvSpPr>
        <p:spPr bwMode="auto">
          <a:xfrm>
            <a:off x="3619500" y="102552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6" name="Text Box 4"/>
          <p:cNvSpPr txBox="1">
            <a:spLocks noChangeArrowheads="1"/>
          </p:cNvSpPr>
          <p:nvPr/>
        </p:nvSpPr>
        <p:spPr bwMode="auto">
          <a:xfrm>
            <a:off x="3105150" y="1025525"/>
            <a:ext cx="59022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r>
              <a:rPr lang="en-US" sz="2400" b="1" i="0">
                <a:latin typeface="Calibri" pitchFamily="34" charset="0"/>
                <a:cs typeface="Calibri" pitchFamily="34" charset="0"/>
              </a:rPr>
              <a:t>  5-</a:t>
            </a: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endParaRPr lang="en-US" sz="2400" b="1" i="0">
              <a:latin typeface="Calibri" pitchFamily="34" charset="0"/>
              <a:cs typeface="Calibri" pitchFamily="34" charset="0"/>
            </a:endParaRPr>
          </a:p>
          <a:p>
            <a:r>
              <a:rPr lang="en-US" sz="2400" b="1" i="0">
                <a:latin typeface="Calibri" pitchFamily="34" charset="0"/>
                <a:cs typeface="Calibri" pitchFamily="34" charset="0"/>
              </a:rPr>
              <a:t>  0-</a:t>
            </a:r>
          </a:p>
        </p:txBody>
      </p:sp>
      <p:sp>
        <p:nvSpPr>
          <p:cNvPr id="27" name="Text Box 5"/>
          <p:cNvSpPr txBox="1">
            <a:spLocks noChangeArrowheads="1"/>
          </p:cNvSpPr>
          <p:nvPr/>
        </p:nvSpPr>
        <p:spPr bwMode="auto">
          <a:xfrm>
            <a:off x="1889946" y="1482725"/>
            <a:ext cx="12747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i="0" dirty="0" smtClean="0">
                <a:latin typeface="Calibri" pitchFamily="34" charset="0"/>
                <a:cs typeface="Calibri" pitchFamily="34" charset="0"/>
              </a:rPr>
              <a:t>VENOUS</a:t>
            </a:r>
            <a:endParaRPr lang="en-US" sz="2400" b="1" i="0" dirty="0">
              <a:latin typeface="Calibri" pitchFamily="34" charset="0"/>
              <a:cs typeface="Calibri" pitchFamily="34" charset="0"/>
            </a:endParaRPr>
          </a:p>
          <a:p>
            <a:pPr algn="ctr"/>
            <a:r>
              <a:rPr lang="en-US" sz="2400" b="1" i="0" dirty="0">
                <a:latin typeface="Calibri" pitchFamily="34" charset="0"/>
                <a:cs typeface="Calibri" pitchFamily="34" charset="0"/>
              </a:rPr>
              <a:t>RETURN</a:t>
            </a:r>
          </a:p>
          <a:p>
            <a:pPr algn="ctr"/>
            <a:r>
              <a:rPr lang="en-US" sz="2400" b="1" i="0" dirty="0">
                <a:latin typeface="Calibri" pitchFamily="34" charset="0"/>
                <a:cs typeface="Calibri" pitchFamily="34" charset="0"/>
              </a:rPr>
              <a:t>(L/min)</a:t>
            </a:r>
          </a:p>
        </p:txBody>
      </p:sp>
      <p:sp>
        <p:nvSpPr>
          <p:cNvPr id="28" name="Line 6"/>
          <p:cNvSpPr>
            <a:spLocks noChangeShapeType="1"/>
          </p:cNvSpPr>
          <p:nvPr/>
        </p:nvSpPr>
        <p:spPr bwMode="auto">
          <a:xfrm>
            <a:off x="3619500" y="4225925"/>
            <a:ext cx="472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9" name="Text Box 7"/>
          <p:cNvSpPr txBox="1">
            <a:spLocks noChangeArrowheads="1"/>
          </p:cNvSpPr>
          <p:nvPr/>
        </p:nvSpPr>
        <p:spPr bwMode="auto">
          <a:xfrm>
            <a:off x="3619500" y="4225925"/>
            <a:ext cx="43107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               0               +4               +8</a:t>
            </a:r>
          </a:p>
        </p:txBody>
      </p:sp>
      <p:sp>
        <p:nvSpPr>
          <p:cNvPr id="51" name="Line 8"/>
          <p:cNvSpPr>
            <a:spLocks noChangeShapeType="1"/>
          </p:cNvSpPr>
          <p:nvPr/>
        </p:nvSpPr>
        <p:spPr bwMode="auto">
          <a:xfrm>
            <a:off x="4914900" y="2625725"/>
            <a:ext cx="2895600" cy="1600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2" name="Arc 9"/>
          <p:cNvSpPr>
            <a:spLocks/>
          </p:cNvSpPr>
          <p:nvPr/>
        </p:nvSpPr>
        <p:spPr bwMode="auto">
          <a:xfrm rot="10791357" flipH="1" flipV="1">
            <a:off x="3619500" y="2473325"/>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3" name="Text Box 10"/>
          <p:cNvSpPr txBox="1">
            <a:spLocks noChangeArrowheads="1"/>
          </p:cNvSpPr>
          <p:nvPr/>
        </p:nvSpPr>
        <p:spPr bwMode="auto">
          <a:xfrm>
            <a:off x="4822825" y="4572000"/>
            <a:ext cx="1808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RAP (mmHg)</a:t>
            </a:r>
          </a:p>
        </p:txBody>
      </p:sp>
      <p:sp>
        <p:nvSpPr>
          <p:cNvPr id="54" name="Line 11"/>
          <p:cNvSpPr>
            <a:spLocks noChangeShapeType="1"/>
          </p:cNvSpPr>
          <p:nvPr/>
        </p:nvSpPr>
        <p:spPr bwMode="auto">
          <a:xfrm flipH="1" flipV="1">
            <a:off x="4914900" y="3082925"/>
            <a:ext cx="2895600" cy="11430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5" name="Arc 12"/>
          <p:cNvSpPr>
            <a:spLocks/>
          </p:cNvSpPr>
          <p:nvPr/>
        </p:nvSpPr>
        <p:spPr bwMode="auto">
          <a:xfrm rot="10791357" flipH="1" flipV="1">
            <a:off x="3619500" y="2930525"/>
            <a:ext cx="1352550" cy="228600"/>
          </a:xfrm>
          <a:custGeom>
            <a:avLst/>
            <a:gdLst>
              <a:gd name="G0" fmla="+- 0 0 0"/>
              <a:gd name="G1" fmla="+- 21600 0 0"/>
              <a:gd name="G2" fmla="+- 21600 0 0"/>
              <a:gd name="T0" fmla="*/ 0 w 21310"/>
              <a:gd name="T1" fmla="*/ 0 h 21600"/>
              <a:gd name="T2" fmla="*/ 21310 w 21310"/>
              <a:gd name="T3" fmla="*/ 18072 h 21600"/>
              <a:gd name="T4" fmla="*/ 0 w 21310"/>
              <a:gd name="T5" fmla="*/ 21600 h 21600"/>
            </a:gdLst>
            <a:ahLst/>
            <a:cxnLst>
              <a:cxn ang="0">
                <a:pos x="T0" y="T1"/>
              </a:cxn>
              <a:cxn ang="0">
                <a:pos x="T2" y="T3"/>
              </a:cxn>
              <a:cxn ang="0">
                <a:pos x="T4" y="T5"/>
              </a:cxn>
            </a:cxnLst>
            <a:rect l="0" t="0" r="r" b="b"/>
            <a:pathLst>
              <a:path w="21310" h="21600" fill="none" extrusionOk="0">
                <a:moveTo>
                  <a:pt x="-1" y="0"/>
                </a:moveTo>
                <a:cubicBezTo>
                  <a:pt x="10567" y="0"/>
                  <a:pt x="19583" y="7646"/>
                  <a:pt x="21309" y="18072"/>
                </a:cubicBezTo>
              </a:path>
              <a:path w="21310" h="21600" stroke="0" extrusionOk="0">
                <a:moveTo>
                  <a:pt x="-1" y="0"/>
                </a:moveTo>
                <a:cubicBezTo>
                  <a:pt x="10567" y="0"/>
                  <a:pt x="19583" y="7646"/>
                  <a:pt x="21309" y="18072"/>
                </a:cubicBezTo>
                <a:lnTo>
                  <a:pt x="0" y="21600"/>
                </a:lnTo>
                <a:close/>
              </a:path>
            </a:pathLst>
          </a:cu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6" name="Text Box 13"/>
          <p:cNvSpPr txBox="1">
            <a:spLocks noChangeArrowheads="1"/>
          </p:cNvSpPr>
          <p:nvPr/>
        </p:nvSpPr>
        <p:spPr bwMode="auto">
          <a:xfrm>
            <a:off x="3679825" y="3270250"/>
            <a:ext cx="928459" cy="46166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hlink"/>
                </a:solidFill>
                <a:latin typeface="Calibri" pitchFamily="34" charset="0"/>
                <a:cs typeface="Calibri" pitchFamily="34" charset="0"/>
                <a:sym typeface="Symbol" pitchFamily="18" charset="2"/>
              </a:rPr>
              <a:t> TPR</a:t>
            </a:r>
            <a:endParaRPr lang="en-US" sz="2400" b="1" i="0">
              <a:solidFill>
                <a:schemeClr val="hlink"/>
              </a:solidFill>
              <a:latin typeface="Calibri" pitchFamily="34" charset="0"/>
              <a:cs typeface="Calibri" pitchFamily="34" charset="0"/>
            </a:endParaRPr>
          </a:p>
        </p:txBody>
      </p:sp>
      <p:sp>
        <p:nvSpPr>
          <p:cNvPr id="57" name="Line 14"/>
          <p:cNvSpPr>
            <a:spLocks noChangeShapeType="1"/>
          </p:cNvSpPr>
          <p:nvPr/>
        </p:nvSpPr>
        <p:spPr bwMode="auto">
          <a:xfrm flipH="1" flipV="1">
            <a:off x="5067300" y="2016125"/>
            <a:ext cx="2743200" cy="22098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8" name="Arc 15"/>
          <p:cNvSpPr>
            <a:spLocks/>
          </p:cNvSpPr>
          <p:nvPr/>
        </p:nvSpPr>
        <p:spPr bwMode="auto">
          <a:xfrm rot="10972056" flipH="1" flipV="1">
            <a:off x="3619500" y="1785938"/>
            <a:ext cx="1524000" cy="303212"/>
          </a:xfrm>
          <a:custGeom>
            <a:avLst/>
            <a:gdLst>
              <a:gd name="G0" fmla="+- 0 0 0"/>
              <a:gd name="G1" fmla="+- 21600 0 0"/>
              <a:gd name="G2" fmla="+- 21600 0 0"/>
              <a:gd name="T0" fmla="*/ 0 w 21519"/>
              <a:gd name="T1" fmla="*/ 0 h 21600"/>
              <a:gd name="T2" fmla="*/ 21519 w 21519"/>
              <a:gd name="T3" fmla="*/ 19731 h 21600"/>
              <a:gd name="T4" fmla="*/ 0 w 21519"/>
              <a:gd name="T5" fmla="*/ 21600 h 21600"/>
            </a:gdLst>
            <a:ahLst/>
            <a:cxnLst>
              <a:cxn ang="0">
                <a:pos x="T0" y="T1"/>
              </a:cxn>
              <a:cxn ang="0">
                <a:pos x="T2" y="T3"/>
              </a:cxn>
              <a:cxn ang="0">
                <a:pos x="T4" y="T5"/>
              </a:cxn>
            </a:cxnLst>
            <a:rect l="0" t="0" r="r" b="b"/>
            <a:pathLst>
              <a:path w="21519" h="21600" fill="none" extrusionOk="0">
                <a:moveTo>
                  <a:pt x="-1" y="0"/>
                </a:moveTo>
                <a:cubicBezTo>
                  <a:pt x="11204" y="0"/>
                  <a:pt x="20549" y="8568"/>
                  <a:pt x="21518" y="19731"/>
                </a:cubicBezTo>
              </a:path>
              <a:path w="21519" h="21600" stroke="0" extrusionOk="0">
                <a:moveTo>
                  <a:pt x="-1" y="0"/>
                </a:moveTo>
                <a:cubicBezTo>
                  <a:pt x="11204" y="0"/>
                  <a:pt x="20549" y="8568"/>
                  <a:pt x="21518" y="19731"/>
                </a:cubicBezTo>
                <a:lnTo>
                  <a:pt x="0" y="2160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59" name="Text Box 16"/>
          <p:cNvSpPr txBox="1">
            <a:spLocks noChangeArrowheads="1"/>
          </p:cNvSpPr>
          <p:nvPr/>
        </p:nvSpPr>
        <p:spPr bwMode="auto">
          <a:xfrm>
            <a:off x="5584825" y="1517650"/>
            <a:ext cx="928459" cy="46166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accent2"/>
                </a:solidFill>
                <a:latin typeface="Calibri" pitchFamily="34" charset="0"/>
                <a:cs typeface="Calibri" pitchFamily="34" charset="0"/>
                <a:sym typeface="Symbol" pitchFamily="18" charset="2"/>
              </a:rPr>
              <a:t> TPR</a:t>
            </a:r>
            <a:endParaRPr lang="en-US" sz="2400" b="1" i="0">
              <a:solidFill>
                <a:schemeClr val="accent2"/>
              </a:solidFill>
              <a:latin typeface="Calibri" pitchFamily="34" charset="0"/>
              <a:cs typeface="Calibri" pitchFamily="34" charset="0"/>
            </a:endParaRPr>
          </a:p>
        </p:txBody>
      </p:sp>
      <p:sp>
        <p:nvSpPr>
          <p:cNvPr id="60" name="Text Box 17"/>
          <p:cNvSpPr txBox="1">
            <a:spLocks noChangeArrowheads="1"/>
          </p:cNvSpPr>
          <p:nvPr/>
        </p:nvSpPr>
        <p:spPr bwMode="auto">
          <a:xfrm>
            <a:off x="876300" y="3844925"/>
            <a:ext cx="2301143"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rgbClr val="FF0000"/>
                </a:solidFill>
                <a:latin typeface="Calibri" pitchFamily="34" charset="0"/>
                <a:cs typeface="Calibri" pitchFamily="34" charset="0"/>
              </a:rPr>
              <a:t>Vasoconstriction</a:t>
            </a:r>
          </a:p>
        </p:txBody>
      </p:sp>
      <p:sp>
        <p:nvSpPr>
          <p:cNvPr id="61" name="Line 18"/>
          <p:cNvSpPr>
            <a:spLocks noChangeShapeType="1"/>
          </p:cNvSpPr>
          <p:nvPr/>
        </p:nvSpPr>
        <p:spPr bwMode="auto">
          <a:xfrm flipV="1">
            <a:off x="2400300" y="3540125"/>
            <a:ext cx="12954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62" name="Text Box 19"/>
          <p:cNvSpPr txBox="1">
            <a:spLocks noChangeArrowheads="1"/>
          </p:cNvSpPr>
          <p:nvPr/>
        </p:nvSpPr>
        <p:spPr bwMode="auto">
          <a:xfrm>
            <a:off x="5813425" y="762000"/>
            <a:ext cx="1769395" cy="46166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solidFill>
                  <a:schemeClr val="accent2"/>
                </a:solidFill>
                <a:latin typeface="Calibri" pitchFamily="34" charset="0"/>
                <a:cs typeface="Calibri" pitchFamily="34" charset="0"/>
              </a:rPr>
              <a:t>Vasodilation</a:t>
            </a:r>
          </a:p>
        </p:txBody>
      </p:sp>
      <p:sp>
        <p:nvSpPr>
          <p:cNvPr id="63" name="Line 20"/>
          <p:cNvSpPr>
            <a:spLocks noChangeShapeType="1"/>
          </p:cNvSpPr>
          <p:nvPr/>
        </p:nvSpPr>
        <p:spPr bwMode="auto">
          <a:xfrm>
            <a:off x="6210300" y="1254125"/>
            <a:ext cx="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 name="Rectangle 1"/>
          <p:cNvSpPr/>
          <p:nvPr/>
        </p:nvSpPr>
        <p:spPr>
          <a:xfrm>
            <a:off x="114586" y="5043607"/>
            <a:ext cx="9981914" cy="1661993"/>
          </a:xfrm>
          <a:prstGeom prst="rect">
            <a:avLst/>
          </a:prstGeom>
        </p:spPr>
        <p:txBody>
          <a:bodyPr wrap="square">
            <a:spAutoFit/>
          </a:bodyPr>
          <a:lstStyle/>
          <a:p>
            <a:pPr marL="285750" indent="-285750">
              <a:buFont typeface="Wingdings" pitchFamily="2" charset="2"/>
              <a:buChar char="q"/>
            </a:pPr>
            <a:r>
              <a:rPr lang="en-US" sz="1700" b="1" i="0" dirty="0" smtClean="0">
                <a:solidFill>
                  <a:srgbClr val="00FFFF"/>
                </a:solidFill>
                <a:latin typeface="Calibri" pitchFamily="34" charset="0"/>
                <a:cs typeface="Calibri" pitchFamily="34" charset="0"/>
              </a:rPr>
              <a:t>When the TPR is decreased, </a:t>
            </a:r>
            <a:r>
              <a:rPr lang="en-US" sz="1700" b="1" i="0" dirty="0">
                <a:solidFill>
                  <a:srgbClr val="00FFFF"/>
                </a:solidFill>
                <a:latin typeface="Calibri" pitchFamily="34" charset="0"/>
                <a:cs typeface="Calibri" pitchFamily="34" charset="0"/>
              </a:rPr>
              <a:t>for a given </a:t>
            </a:r>
            <a:r>
              <a:rPr lang="en-US" sz="1700" b="1" i="0" dirty="0" smtClean="0">
                <a:solidFill>
                  <a:srgbClr val="00FFFF"/>
                </a:solidFill>
                <a:latin typeface="Calibri" pitchFamily="34" charset="0"/>
                <a:cs typeface="Calibri" pitchFamily="34" charset="0"/>
              </a:rPr>
              <a:t>RAP, venous return </a:t>
            </a:r>
            <a:r>
              <a:rPr lang="en-US" sz="1700" b="1" i="0" dirty="0">
                <a:solidFill>
                  <a:srgbClr val="00FFFF"/>
                </a:solidFill>
                <a:latin typeface="Calibri" pitchFamily="34" charset="0"/>
                <a:cs typeface="Calibri" pitchFamily="34" charset="0"/>
              </a:rPr>
              <a:t>is increased. In other words, decreased </a:t>
            </a:r>
            <a:r>
              <a:rPr lang="en-US" sz="1700" b="1" i="0" dirty="0" smtClean="0">
                <a:solidFill>
                  <a:srgbClr val="00FFFF"/>
                </a:solidFill>
                <a:latin typeface="Calibri" pitchFamily="34" charset="0"/>
                <a:cs typeface="Calibri" pitchFamily="34" charset="0"/>
              </a:rPr>
              <a:t>resistance of </a:t>
            </a:r>
            <a:r>
              <a:rPr lang="en-US" sz="1700" b="1" i="0" dirty="0">
                <a:solidFill>
                  <a:srgbClr val="00FFFF"/>
                </a:solidFill>
                <a:latin typeface="Calibri" pitchFamily="34" charset="0"/>
                <a:cs typeface="Calibri" pitchFamily="34" charset="0"/>
              </a:rPr>
              <a:t>the arterioles (decreased TPR) makes </a:t>
            </a:r>
            <a:r>
              <a:rPr lang="en-US" sz="1700" b="1" i="0" dirty="0" smtClean="0">
                <a:solidFill>
                  <a:srgbClr val="00FFFF"/>
                </a:solidFill>
                <a:latin typeface="Calibri" pitchFamily="34" charset="0"/>
                <a:cs typeface="Calibri" pitchFamily="34" charset="0"/>
              </a:rPr>
              <a:t>it </a:t>
            </a:r>
            <a:r>
              <a:rPr lang="en-US" sz="1700" b="1" dirty="0" smtClean="0">
                <a:solidFill>
                  <a:srgbClr val="00FFFF"/>
                </a:solidFill>
                <a:latin typeface="Calibri" pitchFamily="34" charset="0"/>
                <a:cs typeface="Calibri" pitchFamily="34" charset="0"/>
              </a:rPr>
              <a:t>easier </a:t>
            </a:r>
            <a:r>
              <a:rPr lang="en-US" sz="1700" b="1" i="0" dirty="0">
                <a:solidFill>
                  <a:srgbClr val="00FFFF"/>
                </a:solidFill>
                <a:latin typeface="Calibri" pitchFamily="34" charset="0"/>
                <a:cs typeface="Calibri" pitchFamily="34" charset="0"/>
              </a:rPr>
              <a:t>for blood to flow from the arterial to </a:t>
            </a:r>
            <a:r>
              <a:rPr lang="en-US" sz="1700" b="1" i="0" dirty="0" smtClean="0">
                <a:solidFill>
                  <a:srgbClr val="00FFFF"/>
                </a:solidFill>
                <a:latin typeface="Calibri" pitchFamily="34" charset="0"/>
                <a:cs typeface="Calibri" pitchFamily="34" charset="0"/>
              </a:rPr>
              <a:t>the venous </a:t>
            </a:r>
            <a:r>
              <a:rPr lang="en-US" sz="1700" b="1" i="0" dirty="0">
                <a:solidFill>
                  <a:srgbClr val="00FFFF"/>
                </a:solidFill>
                <a:latin typeface="Calibri" pitchFamily="34" charset="0"/>
                <a:cs typeface="Calibri" pitchFamily="34" charset="0"/>
              </a:rPr>
              <a:t>side of the circulation and back to the heart.</a:t>
            </a:r>
          </a:p>
          <a:p>
            <a:pPr marL="285750" indent="-285750">
              <a:buFont typeface="Wingdings" pitchFamily="2" charset="2"/>
              <a:buChar char="q"/>
            </a:pPr>
            <a:r>
              <a:rPr lang="en-US" sz="1700" b="1" i="0" dirty="0">
                <a:solidFill>
                  <a:srgbClr val="FFFF00"/>
                </a:solidFill>
                <a:latin typeface="Calibri" pitchFamily="34" charset="0"/>
                <a:cs typeface="Calibri" pitchFamily="34" charset="0"/>
              </a:rPr>
              <a:t>When the TPR is </a:t>
            </a:r>
            <a:r>
              <a:rPr lang="en-US" sz="1700" b="1" i="0" dirty="0" smtClean="0">
                <a:solidFill>
                  <a:srgbClr val="FFFF00"/>
                </a:solidFill>
                <a:latin typeface="Calibri" pitchFamily="34" charset="0"/>
                <a:cs typeface="Calibri" pitchFamily="34" charset="0"/>
              </a:rPr>
              <a:t>increased, </a:t>
            </a:r>
            <a:r>
              <a:rPr lang="en-US" sz="1700" b="1" i="0" dirty="0">
                <a:solidFill>
                  <a:srgbClr val="FFFF00"/>
                </a:solidFill>
                <a:latin typeface="Calibri" pitchFamily="34" charset="0"/>
                <a:cs typeface="Calibri" pitchFamily="34" charset="0"/>
              </a:rPr>
              <a:t>for a given </a:t>
            </a:r>
            <a:r>
              <a:rPr lang="en-US" sz="1700" b="1" i="0" dirty="0" smtClean="0">
                <a:solidFill>
                  <a:srgbClr val="FFFF00"/>
                </a:solidFill>
                <a:latin typeface="Calibri" pitchFamily="34" charset="0"/>
                <a:cs typeface="Calibri" pitchFamily="34" charset="0"/>
              </a:rPr>
              <a:t>RAP, </a:t>
            </a:r>
            <a:r>
              <a:rPr lang="en-US" sz="1700" b="1" i="0" dirty="0">
                <a:solidFill>
                  <a:srgbClr val="FFFF00"/>
                </a:solidFill>
                <a:latin typeface="Calibri" pitchFamily="34" charset="0"/>
                <a:cs typeface="Calibri" pitchFamily="34" charset="0"/>
              </a:rPr>
              <a:t>venous return is decreased. In other words</a:t>
            </a:r>
            <a:r>
              <a:rPr lang="en-US" sz="1700" b="1" i="0" dirty="0" smtClean="0">
                <a:solidFill>
                  <a:srgbClr val="FFFF00"/>
                </a:solidFill>
                <a:latin typeface="Calibri" pitchFamily="34" charset="0"/>
                <a:cs typeface="Calibri" pitchFamily="34" charset="0"/>
              </a:rPr>
              <a:t>, increased </a:t>
            </a:r>
            <a:r>
              <a:rPr lang="en-US" sz="1700" b="1" i="0" dirty="0">
                <a:solidFill>
                  <a:srgbClr val="FFFF00"/>
                </a:solidFill>
                <a:latin typeface="Calibri" pitchFamily="34" charset="0"/>
                <a:cs typeface="Calibri" pitchFamily="34" charset="0"/>
              </a:rPr>
              <a:t>resistance of the arterioles (</a:t>
            </a:r>
            <a:r>
              <a:rPr lang="en-US" sz="1700" b="1" i="0" dirty="0" smtClean="0">
                <a:solidFill>
                  <a:srgbClr val="FFFF00"/>
                </a:solidFill>
                <a:latin typeface="Calibri" pitchFamily="34" charset="0"/>
                <a:cs typeface="Calibri" pitchFamily="34" charset="0"/>
              </a:rPr>
              <a:t>increased TPR</a:t>
            </a:r>
            <a:r>
              <a:rPr lang="en-US" sz="1700" b="1" i="0" dirty="0">
                <a:solidFill>
                  <a:srgbClr val="FFFF00"/>
                </a:solidFill>
                <a:latin typeface="Calibri" pitchFamily="34" charset="0"/>
                <a:cs typeface="Calibri" pitchFamily="34" charset="0"/>
              </a:rPr>
              <a:t>) makes it </a:t>
            </a:r>
            <a:r>
              <a:rPr lang="en-US" sz="1700" b="1" dirty="0">
                <a:solidFill>
                  <a:srgbClr val="FFFF00"/>
                </a:solidFill>
                <a:latin typeface="Calibri" pitchFamily="34" charset="0"/>
                <a:cs typeface="Calibri" pitchFamily="34" charset="0"/>
              </a:rPr>
              <a:t>more difficult </a:t>
            </a:r>
            <a:r>
              <a:rPr lang="en-US" sz="1700" b="1" i="0" dirty="0">
                <a:solidFill>
                  <a:srgbClr val="FFFF00"/>
                </a:solidFill>
                <a:latin typeface="Calibri" pitchFamily="34" charset="0"/>
                <a:cs typeface="Calibri" pitchFamily="34" charset="0"/>
              </a:rPr>
              <a:t>for blood to flow </a:t>
            </a:r>
            <a:r>
              <a:rPr lang="en-US" sz="1700" b="1" i="0" dirty="0" smtClean="0">
                <a:solidFill>
                  <a:srgbClr val="FFFF00"/>
                </a:solidFill>
                <a:latin typeface="Calibri" pitchFamily="34" charset="0"/>
                <a:cs typeface="Calibri" pitchFamily="34" charset="0"/>
              </a:rPr>
              <a:t>from the </a:t>
            </a:r>
            <a:r>
              <a:rPr lang="en-US" sz="1700" b="1" i="0" dirty="0">
                <a:solidFill>
                  <a:srgbClr val="FFFF00"/>
                </a:solidFill>
                <a:latin typeface="Calibri" pitchFamily="34" charset="0"/>
                <a:cs typeface="Calibri" pitchFamily="34" charset="0"/>
              </a:rPr>
              <a:t>arterial to the venous side of the circulation </a:t>
            </a:r>
            <a:r>
              <a:rPr lang="en-US" sz="1700" b="1" i="0" dirty="0" smtClean="0">
                <a:solidFill>
                  <a:srgbClr val="FFFF00"/>
                </a:solidFill>
                <a:latin typeface="Calibri" pitchFamily="34" charset="0"/>
                <a:cs typeface="Calibri" pitchFamily="34" charset="0"/>
              </a:rPr>
              <a:t>and back </a:t>
            </a:r>
            <a:r>
              <a:rPr lang="en-US" sz="1700" b="1" i="0" dirty="0">
                <a:solidFill>
                  <a:srgbClr val="FFFF00"/>
                </a:solidFill>
                <a:latin typeface="Calibri" pitchFamily="34" charset="0"/>
                <a:cs typeface="Calibri" pitchFamily="34" charset="0"/>
              </a:rPr>
              <a:t>to the heart.</a:t>
            </a:r>
            <a:endParaRPr lang="ar-SA" sz="1700" b="1" dirty="0">
              <a:solidFill>
                <a:srgbClr val="FFFF00"/>
              </a:solidFill>
              <a:latin typeface="Calibri" pitchFamily="34" charset="0"/>
            </a:endParaRPr>
          </a:p>
        </p:txBody>
      </p:sp>
    </p:spTree>
    <p:extLst>
      <p:ext uri="{BB962C8B-B14F-4D97-AF65-F5344CB8AC3E}">
        <p14:creationId xmlns:p14="http://schemas.microsoft.com/office/powerpoint/2010/main" val="8639672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9"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4610100" y="0"/>
            <a:ext cx="5676900" cy="1219199"/>
          </a:xfrm>
          <a:prstGeom prst="rect">
            <a:avLst/>
          </a:prstGeom>
          <a:noFill/>
          <a:ln w="9525">
            <a:noFill/>
            <a:miter lim="800000"/>
            <a:headEnd/>
            <a:tailEnd/>
          </a:ln>
          <a:effectLst/>
        </p:spPr>
        <p:txBody>
          <a:bodyPr anchor="b"/>
          <a:lstStyle/>
          <a:p>
            <a:pPr algn="ctr">
              <a:defRPr/>
            </a:pPr>
            <a:r>
              <a:rPr lang="en-US" sz="3200" b="1" i="0" dirty="0" smtClean="0">
                <a:solidFill>
                  <a:schemeClr val="tx2"/>
                </a:solidFill>
                <a:latin typeface="Calibri" panose="020F0502020204030204" pitchFamily="34" charset="0"/>
              </a:rPr>
              <a:t>Combining cardiac</a:t>
            </a:r>
          </a:p>
          <a:p>
            <a:pPr algn="ctr">
              <a:defRPr/>
            </a:pPr>
            <a:r>
              <a:rPr lang="en-US" sz="3200" b="1" i="0" dirty="0" smtClean="0">
                <a:solidFill>
                  <a:schemeClr val="tx2"/>
                </a:solidFill>
                <a:latin typeface="Calibri" panose="020F0502020204030204" pitchFamily="34" charset="0"/>
              </a:rPr>
              <a:t>and vascular function curves</a:t>
            </a:r>
            <a:r>
              <a:rPr lang="en-US" sz="2000" b="1" i="0" dirty="0" smtClean="0">
                <a:solidFill>
                  <a:srgbClr val="00FFFF"/>
                </a:solidFill>
                <a:latin typeface="Calibri" panose="020F0502020204030204" pitchFamily="34" charset="0"/>
              </a:rPr>
              <a:t>  </a:t>
            </a:r>
            <a:endParaRPr lang="en-US" sz="2000" b="1" i="0" dirty="0">
              <a:solidFill>
                <a:srgbClr val="00FFFF"/>
              </a:solidFill>
              <a:latin typeface="Calibri" panose="020F0502020204030204" pitchFamily="34" charset="0"/>
            </a:endParaRPr>
          </a:p>
        </p:txBody>
      </p:sp>
      <p:sp>
        <p:nvSpPr>
          <p:cNvPr id="21" name="Line 2"/>
          <p:cNvSpPr>
            <a:spLocks noChangeShapeType="1"/>
          </p:cNvSpPr>
          <p:nvPr/>
        </p:nvSpPr>
        <p:spPr bwMode="auto">
          <a:xfrm>
            <a:off x="7027529" y="4186535"/>
            <a:ext cx="2514600" cy="13716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2" name="Line 4"/>
          <p:cNvSpPr>
            <a:spLocks noChangeShapeType="1"/>
          </p:cNvSpPr>
          <p:nvPr/>
        </p:nvSpPr>
        <p:spPr bwMode="auto">
          <a:xfrm>
            <a:off x="5655929" y="1519535"/>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3" name="Line 5"/>
          <p:cNvSpPr>
            <a:spLocks noChangeShapeType="1"/>
          </p:cNvSpPr>
          <p:nvPr/>
        </p:nvSpPr>
        <p:spPr bwMode="auto">
          <a:xfrm>
            <a:off x="5579729" y="5558135"/>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4" name="Text Box 6"/>
          <p:cNvSpPr txBox="1">
            <a:spLocks noChangeArrowheads="1"/>
          </p:cNvSpPr>
          <p:nvPr/>
        </p:nvSpPr>
        <p:spPr bwMode="auto">
          <a:xfrm>
            <a:off x="7027529" y="5862935"/>
            <a:ext cx="1616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RAP mmHg</a:t>
            </a:r>
          </a:p>
        </p:txBody>
      </p:sp>
      <p:sp>
        <p:nvSpPr>
          <p:cNvPr id="31" name="Text Box 7"/>
          <p:cNvSpPr txBox="1">
            <a:spLocks noChangeArrowheads="1"/>
          </p:cNvSpPr>
          <p:nvPr/>
        </p:nvSpPr>
        <p:spPr bwMode="auto">
          <a:xfrm>
            <a:off x="5141579" y="1367135"/>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15-</a:t>
            </a:r>
          </a:p>
        </p:txBody>
      </p:sp>
      <p:sp>
        <p:nvSpPr>
          <p:cNvPr id="32" name="Text Box 8"/>
          <p:cNvSpPr txBox="1">
            <a:spLocks noChangeArrowheads="1"/>
          </p:cNvSpPr>
          <p:nvPr/>
        </p:nvSpPr>
        <p:spPr bwMode="auto">
          <a:xfrm>
            <a:off x="5122529" y="2662535"/>
            <a:ext cx="590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10-</a:t>
            </a:r>
          </a:p>
        </p:txBody>
      </p:sp>
      <p:sp>
        <p:nvSpPr>
          <p:cNvPr id="33" name="Text Box 9"/>
          <p:cNvSpPr txBox="1">
            <a:spLocks noChangeArrowheads="1"/>
          </p:cNvSpPr>
          <p:nvPr/>
        </p:nvSpPr>
        <p:spPr bwMode="auto">
          <a:xfrm>
            <a:off x="5278345" y="3957935"/>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2400" b="1" i="0">
                <a:latin typeface="Calibri" pitchFamily="34" charset="0"/>
                <a:cs typeface="Calibri" pitchFamily="34" charset="0"/>
              </a:rPr>
              <a:t>5-</a:t>
            </a:r>
          </a:p>
        </p:txBody>
      </p:sp>
      <p:sp>
        <p:nvSpPr>
          <p:cNvPr id="34" name="Text Box 10"/>
          <p:cNvSpPr txBox="1">
            <a:spLocks noChangeArrowheads="1"/>
          </p:cNvSpPr>
          <p:nvPr/>
        </p:nvSpPr>
        <p:spPr bwMode="auto">
          <a:xfrm>
            <a:off x="5563854" y="5447010"/>
            <a:ext cx="4347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p>
        </p:txBody>
      </p:sp>
      <p:sp>
        <p:nvSpPr>
          <p:cNvPr id="35" name="Text Box 11"/>
          <p:cNvSpPr txBox="1">
            <a:spLocks noChangeArrowheads="1"/>
          </p:cNvSpPr>
          <p:nvPr/>
        </p:nvSpPr>
        <p:spPr bwMode="auto">
          <a:xfrm>
            <a:off x="7011654" y="544701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0</a:t>
            </a:r>
          </a:p>
        </p:txBody>
      </p:sp>
      <p:sp>
        <p:nvSpPr>
          <p:cNvPr id="36" name="Text Box 12"/>
          <p:cNvSpPr txBox="1">
            <a:spLocks noChangeArrowheads="1"/>
          </p:cNvSpPr>
          <p:nvPr/>
        </p:nvSpPr>
        <p:spPr bwMode="auto">
          <a:xfrm>
            <a:off x="8307054" y="544701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+4</a:t>
            </a:r>
          </a:p>
        </p:txBody>
      </p:sp>
      <p:sp>
        <p:nvSpPr>
          <p:cNvPr id="37" name="Text Box 13"/>
          <p:cNvSpPr txBox="1">
            <a:spLocks noChangeArrowheads="1"/>
          </p:cNvSpPr>
          <p:nvPr/>
        </p:nvSpPr>
        <p:spPr bwMode="auto">
          <a:xfrm>
            <a:off x="9678654" y="544701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i="0">
                <a:latin typeface="Calibri" pitchFamily="34" charset="0"/>
                <a:cs typeface="Calibri" pitchFamily="34" charset="0"/>
              </a:rPr>
              <a:t>+8</a:t>
            </a:r>
          </a:p>
        </p:txBody>
      </p:sp>
      <p:sp>
        <p:nvSpPr>
          <p:cNvPr id="38" name="Arc 14"/>
          <p:cNvSpPr>
            <a:spLocks/>
          </p:cNvSpPr>
          <p:nvPr/>
        </p:nvSpPr>
        <p:spPr bwMode="auto">
          <a:xfrm flipV="1">
            <a:off x="6082967" y="3195935"/>
            <a:ext cx="1096962" cy="2362200"/>
          </a:xfrm>
          <a:custGeom>
            <a:avLst/>
            <a:gdLst>
              <a:gd name="G0" fmla="+- 0 0 0"/>
              <a:gd name="G1" fmla="+- 21600 0 0"/>
              <a:gd name="G2" fmla="+- 21600 0 0"/>
              <a:gd name="T0" fmla="*/ 0 w 19434"/>
              <a:gd name="T1" fmla="*/ 0 h 21600"/>
              <a:gd name="T2" fmla="*/ 19434 w 19434"/>
              <a:gd name="T3" fmla="*/ 12171 h 21600"/>
              <a:gd name="T4" fmla="*/ 0 w 19434"/>
              <a:gd name="T5" fmla="*/ 21600 h 21600"/>
            </a:gdLst>
            <a:ahLst/>
            <a:cxnLst>
              <a:cxn ang="0">
                <a:pos x="T0" y="T1"/>
              </a:cxn>
              <a:cxn ang="0">
                <a:pos x="T2" y="T3"/>
              </a:cxn>
              <a:cxn ang="0">
                <a:pos x="T4" y="T5"/>
              </a:cxn>
            </a:cxnLst>
            <a:rect l="0" t="0" r="r" b="b"/>
            <a:pathLst>
              <a:path w="19434" h="21600" fill="none" extrusionOk="0">
                <a:moveTo>
                  <a:pt x="-1" y="0"/>
                </a:moveTo>
                <a:cubicBezTo>
                  <a:pt x="8274" y="0"/>
                  <a:pt x="15821" y="4726"/>
                  <a:pt x="19433" y="12171"/>
                </a:cubicBezTo>
              </a:path>
              <a:path w="19434" h="21600" stroke="0" extrusionOk="0">
                <a:moveTo>
                  <a:pt x="-1" y="0"/>
                </a:moveTo>
                <a:cubicBezTo>
                  <a:pt x="8274" y="0"/>
                  <a:pt x="15821" y="4726"/>
                  <a:pt x="19433" y="12171"/>
                </a:cubicBezTo>
                <a:lnTo>
                  <a:pt x="0" y="21600"/>
                </a:lnTo>
                <a:close/>
              </a:path>
            </a:pathLst>
          </a:cu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39" name="Arc 15"/>
          <p:cNvSpPr>
            <a:spLocks/>
          </p:cNvSpPr>
          <p:nvPr/>
        </p:nvSpPr>
        <p:spPr bwMode="auto">
          <a:xfrm rot="218514" flipH="1">
            <a:off x="7210092" y="1981498"/>
            <a:ext cx="2227262" cy="2819400"/>
          </a:xfrm>
          <a:custGeom>
            <a:avLst/>
            <a:gdLst>
              <a:gd name="G0" fmla="+- 1266 0 0"/>
              <a:gd name="G1" fmla="+- 21600 0 0"/>
              <a:gd name="G2" fmla="+- 21600 0 0"/>
              <a:gd name="T0" fmla="*/ 0 w 22548"/>
              <a:gd name="T1" fmla="*/ 37 h 21600"/>
              <a:gd name="T2" fmla="*/ 22548 w 22548"/>
              <a:gd name="T3" fmla="*/ 17909 h 21600"/>
              <a:gd name="T4" fmla="*/ 1266 w 22548"/>
              <a:gd name="T5" fmla="*/ 21600 h 21600"/>
            </a:gdLst>
            <a:ahLst/>
            <a:cxnLst>
              <a:cxn ang="0">
                <a:pos x="T0" y="T1"/>
              </a:cxn>
              <a:cxn ang="0">
                <a:pos x="T2" y="T3"/>
              </a:cxn>
              <a:cxn ang="0">
                <a:pos x="T4" y="T5"/>
              </a:cxn>
            </a:cxnLst>
            <a:rect l="0" t="0" r="r" b="b"/>
            <a:pathLst>
              <a:path w="22548" h="21600" fill="none" extrusionOk="0">
                <a:moveTo>
                  <a:pt x="0" y="37"/>
                </a:moveTo>
                <a:cubicBezTo>
                  <a:pt x="421" y="12"/>
                  <a:pt x="843" y="-1"/>
                  <a:pt x="1266" y="0"/>
                </a:cubicBezTo>
                <a:cubicBezTo>
                  <a:pt x="11771" y="0"/>
                  <a:pt x="20753" y="7558"/>
                  <a:pt x="22548" y="17908"/>
                </a:cubicBezTo>
              </a:path>
              <a:path w="22548" h="21600" stroke="0" extrusionOk="0">
                <a:moveTo>
                  <a:pt x="0" y="37"/>
                </a:moveTo>
                <a:cubicBezTo>
                  <a:pt x="421" y="12"/>
                  <a:pt x="843" y="-1"/>
                  <a:pt x="1266" y="0"/>
                </a:cubicBezTo>
                <a:cubicBezTo>
                  <a:pt x="11771" y="0"/>
                  <a:pt x="20753" y="7558"/>
                  <a:pt x="22548" y="17908"/>
                </a:cubicBezTo>
                <a:lnTo>
                  <a:pt x="1266" y="21600"/>
                </a:lnTo>
                <a:close/>
              </a:path>
            </a:pathLst>
          </a:cu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0" name="Oval 16"/>
          <p:cNvSpPr>
            <a:spLocks noChangeArrowheads="1"/>
          </p:cNvSpPr>
          <p:nvPr/>
        </p:nvSpPr>
        <p:spPr bwMode="auto">
          <a:xfrm>
            <a:off x="7103729" y="4186535"/>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1" name="Arc 17"/>
          <p:cNvSpPr>
            <a:spLocks/>
          </p:cNvSpPr>
          <p:nvPr/>
        </p:nvSpPr>
        <p:spPr bwMode="auto">
          <a:xfrm rot="10558820" flipH="1" flipV="1">
            <a:off x="5655929" y="4034135"/>
            <a:ext cx="13716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2" name="Text Box 18"/>
          <p:cNvSpPr txBox="1">
            <a:spLocks noChangeArrowheads="1"/>
          </p:cNvSpPr>
          <p:nvPr/>
        </p:nvSpPr>
        <p:spPr bwMode="auto">
          <a:xfrm>
            <a:off x="3065129" y="1519535"/>
            <a:ext cx="23669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i="0" dirty="0">
                <a:solidFill>
                  <a:schemeClr val="hlink"/>
                </a:solidFill>
                <a:latin typeface="Calibri" pitchFamily="34" charset="0"/>
                <a:cs typeface="Calibri" pitchFamily="34" charset="0"/>
              </a:rPr>
              <a:t>CARDIAC</a:t>
            </a:r>
          </a:p>
          <a:p>
            <a:pPr algn="ctr"/>
            <a:r>
              <a:rPr lang="en-US" sz="2400" b="1" i="0" dirty="0">
                <a:solidFill>
                  <a:schemeClr val="hlink"/>
                </a:solidFill>
                <a:latin typeface="Calibri" pitchFamily="34" charset="0"/>
                <a:cs typeface="Calibri" pitchFamily="34" charset="0"/>
              </a:rPr>
              <a:t>OUTPUT</a:t>
            </a:r>
            <a:endParaRPr lang="en-US" sz="2400" b="1" i="0" dirty="0">
              <a:latin typeface="Calibri" pitchFamily="34" charset="0"/>
              <a:cs typeface="Calibri" pitchFamily="34" charset="0"/>
            </a:endParaRPr>
          </a:p>
          <a:p>
            <a:pPr algn="ctr"/>
            <a:endParaRPr lang="en-US" sz="2400" b="1" i="0" dirty="0">
              <a:latin typeface="Calibri" pitchFamily="34" charset="0"/>
              <a:cs typeface="Calibri" pitchFamily="34" charset="0"/>
            </a:endParaRPr>
          </a:p>
          <a:p>
            <a:pPr algn="ctr"/>
            <a:r>
              <a:rPr lang="en-US" sz="2400" b="1" i="0" dirty="0">
                <a:latin typeface="Calibri" pitchFamily="34" charset="0"/>
                <a:cs typeface="Calibri" pitchFamily="34" charset="0"/>
              </a:rPr>
              <a:t>or</a:t>
            </a:r>
          </a:p>
          <a:p>
            <a:pPr algn="ctr"/>
            <a:endParaRPr lang="en-US" sz="2400" b="1" i="0" dirty="0">
              <a:latin typeface="Calibri" pitchFamily="34" charset="0"/>
              <a:cs typeface="Calibri" pitchFamily="34" charset="0"/>
            </a:endParaRPr>
          </a:p>
          <a:p>
            <a:pPr algn="ctr"/>
            <a:r>
              <a:rPr lang="en-US" sz="2400" b="1" i="0" dirty="0" smtClean="0">
                <a:solidFill>
                  <a:schemeClr val="accent2"/>
                </a:solidFill>
                <a:latin typeface="Calibri" pitchFamily="34" charset="0"/>
                <a:cs typeface="Calibri" pitchFamily="34" charset="0"/>
              </a:rPr>
              <a:t>PERIPHERAL</a:t>
            </a:r>
          </a:p>
          <a:p>
            <a:pPr algn="ctr"/>
            <a:r>
              <a:rPr lang="en-US" sz="2400" b="1" i="0" dirty="0" smtClean="0">
                <a:solidFill>
                  <a:schemeClr val="accent2"/>
                </a:solidFill>
                <a:latin typeface="Calibri" pitchFamily="34" charset="0"/>
                <a:cs typeface="Calibri" pitchFamily="34" charset="0"/>
              </a:rPr>
              <a:t>BLOOD  FLOW</a:t>
            </a:r>
          </a:p>
          <a:p>
            <a:pPr algn="ctr"/>
            <a:r>
              <a:rPr lang="en-US" sz="2400" b="1" i="0" dirty="0" smtClean="0">
                <a:solidFill>
                  <a:schemeClr val="accent2"/>
                </a:solidFill>
                <a:latin typeface="Calibri" pitchFamily="34" charset="0"/>
                <a:cs typeface="Calibri" pitchFamily="34" charset="0"/>
              </a:rPr>
              <a:t>[Venous Return]</a:t>
            </a:r>
            <a:endParaRPr lang="en-US" sz="2400" b="1" i="0" dirty="0">
              <a:solidFill>
                <a:schemeClr val="accent2"/>
              </a:solidFill>
              <a:latin typeface="Calibri" pitchFamily="34" charset="0"/>
              <a:cs typeface="Calibri" pitchFamily="34" charset="0"/>
            </a:endParaRPr>
          </a:p>
          <a:p>
            <a:pPr algn="ctr"/>
            <a:endParaRPr lang="en-US" sz="2400" b="1" i="0" dirty="0">
              <a:solidFill>
                <a:schemeClr val="accent2"/>
              </a:solidFill>
              <a:latin typeface="Calibri" pitchFamily="34" charset="0"/>
              <a:cs typeface="Calibri" pitchFamily="34" charset="0"/>
            </a:endParaRPr>
          </a:p>
          <a:p>
            <a:pPr algn="ctr"/>
            <a:r>
              <a:rPr lang="en-US" sz="2400" b="1" i="0" dirty="0">
                <a:latin typeface="Calibri" pitchFamily="34" charset="0"/>
                <a:cs typeface="Calibri" pitchFamily="34" charset="0"/>
              </a:rPr>
              <a:t>(L/min)</a:t>
            </a:r>
          </a:p>
        </p:txBody>
      </p:sp>
      <p:sp>
        <p:nvSpPr>
          <p:cNvPr id="43" name="Line 19"/>
          <p:cNvSpPr>
            <a:spLocks noChangeShapeType="1"/>
          </p:cNvSpPr>
          <p:nvPr/>
        </p:nvSpPr>
        <p:spPr bwMode="auto">
          <a:xfrm flipV="1">
            <a:off x="9542129" y="1976735"/>
            <a:ext cx="0" cy="3581400"/>
          </a:xfrm>
          <a:prstGeom prst="line">
            <a:avLst/>
          </a:prstGeom>
          <a:noFill/>
          <a:ln w="9525">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4" name="Line 20"/>
          <p:cNvSpPr>
            <a:spLocks noChangeShapeType="1"/>
          </p:cNvSpPr>
          <p:nvPr/>
        </p:nvSpPr>
        <p:spPr bwMode="auto">
          <a:xfrm flipV="1">
            <a:off x="8551529" y="2205335"/>
            <a:ext cx="0" cy="3352800"/>
          </a:xfrm>
          <a:prstGeom prst="line">
            <a:avLst/>
          </a:prstGeom>
          <a:noFill/>
          <a:ln w="9525">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5" name="Line 21"/>
          <p:cNvSpPr>
            <a:spLocks noChangeShapeType="1"/>
          </p:cNvSpPr>
          <p:nvPr/>
        </p:nvSpPr>
        <p:spPr bwMode="auto">
          <a:xfrm flipV="1">
            <a:off x="7713329" y="2967335"/>
            <a:ext cx="0" cy="2590800"/>
          </a:xfrm>
          <a:prstGeom prst="line">
            <a:avLst/>
          </a:prstGeom>
          <a:noFill/>
          <a:ln w="9525">
            <a:solidFill>
              <a:schemeClr val="fo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46" name="Line 22"/>
          <p:cNvSpPr>
            <a:spLocks noChangeShapeType="1"/>
          </p:cNvSpPr>
          <p:nvPr/>
        </p:nvSpPr>
        <p:spPr bwMode="auto">
          <a:xfrm flipV="1">
            <a:off x="7179929" y="4262735"/>
            <a:ext cx="0" cy="12954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sz="2400" b="1" i="0">
              <a:latin typeface="Calibri" pitchFamily="34" charset="0"/>
            </a:endParaRPr>
          </a:p>
        </p:txBody>
      </p:sp>
      <p:sp>
        <p:nvSpPr>
          <p:cNvPr id="2" name="Rectangle 1"/>
          <p:cNvSpPr/>
          <p:nvPr/>
        </p:nvSpPr>
        <p:spPr>
          <a:xfrm>
            <a:off x="190500" y="205975"/>
            <a:ext cx="2997367" cy="6555641"/>
          </a:xfrm>
          <a:prstGeom prst="rect">
            <a:avLst/>
          </a:prstGeom>
        </p:spPr>
        <p:txBody>
          <a:bodyPr wrap="square">
            <a:spAutoFit/>
          </a:bodyPr>
          <a:lstStyle/>
          <a:p>
            <a:pPr marL="285750" indent="-285750">
              <a:buFont typeface="Wingdings" pitchFamily="2" charset="2"/>
              <a:buChar char="q"/>
            </a:pPr>
            <a:r>
              <a:rPr lang="en-US" sz="2100" b="1" i="0" dirty="0" smtClean="0">
                <a:solidFill>
                  <a:srgbClr val="00FFFF"/>
                </a:solidFill>
                <a:latin typeface="Calibri" pitchFamily="34" charset="0"/>
                <a:cs typeface="Calibri" pitchFamily="34" charset="0"/>
              </a:rPr>
              <a:t>When </a:t>
            </a:r>
            <a:r>
              <a:rPr lang="en-US" sz="2100" b="1" i="0" dirty="0">
                <a:solidFill>
                  <a:srgbClr val="00FFFF"/>
                </a:solidFill>
                <a:latin typeface="Calibri" pitchFamily="34" charset="0"/>
                <a:cs typeface="Calibri" pitchFamily="34" charset="0"/>
              </a:rPr>
              <a:t>cardiac output and </a:t>
            </a:r>
            <a:r>
              <a:rPr lang="en-US" sz="2100" b="1" i="0" dirty="0" smtClean="0">
                <a:solidFill>
                  <a:srgbClr val="00FFFF"/>
                </a:solidFill>
                <a:latin typeface="Calibri" pitchFamily="34" charset="0"/>
                <a:cs typeface="Calibri" pitchFamily="34" charset="0"/>
              </a:rPr>
              <a:t>venous return </a:t>
            </a:r>
            <a:r>
              <a:rPr lang="en-US" sz="2100" b="1" i="0" dirty="0">
                <a:solidFill>
                  <a:srgbClr val="00FFFF"/>
                </a:solidFill>
                <a:latin typeface="Calibri" pitchFamily="34" charset="0"/>
                <a:cs typeface="Calibri" pitchFamily="34" charset="0"/>
              </a:rPr>
              <a:t>are plotted simultaneously as a function of </a:t>
            </a:r>
            <a:r>
              <a:rPr lang="en-US" sz="2100" b="1" i="0" dirty="0" smtClean="0">
                <a:solidFill>
                  <a:srgbClr val="00FFFF"/>
                </a:solidFill>
                <a:latin typeface="Calibri" pitchFamily="34" charset="0"/>
                <a:cs typeface="Calibri" pitchFamily="34" charset="0"/>
              </a:rPr>
              <a:t>RAP, </a:t>
            </a:r>
            <a:r>
              <a:rPr lang="en-US" sz="2100" b="1" i="0" dirty="0">
                <a:solidFill>
                  <a:srgbClr val="00FFFF"/>
                </a:solidFill>
                <a:latin typeface="Calibri" pitchFamily="34" charset="0"/>
                <a:cs typeface="Calibri" pitchFamily="34" charset="0"/>
              </a:rPr>
              <a:t>they intersect at a single value </a:t>
            </a:r>
            <a:r>
              <a:rPr lang="en-US" sz="2100" b="1" i="0" dirty="0" smtClean="0">
                <a:solidFill>
                  <a:srgbClr val="00FFFF"/>
                </a:solidFill>
                <a:latin typeface="Calibri" pitchFamily="34" charset="0"/>
                <a:cs typeface="Calibri" pitchFamily="34" charset="0"/>
              </a:rPr>
              <a:t>of RAP.</a:t>
            </a:r>
          </a:p>
          <a:p>
            <a:pPr marL="285750" indent="-285750">
              <a:buFont typeface="Wingdings" pitchFamily="2" charset="2"/>
              <a:buChar char="q"/>
            </a:pPr>
            <a:endParaRPr lang="en-US" sz="2100" b="1" i="0" dirty="0" smtClean="0">
              <a:solidFill>
                <a:srgbClr val="00FFFF"/>
              </a:solidFill>
              <a:latin typeface="Calibri" pitchFamily="34" charset="0"/>
              <a:cs typeface="Calibri" pitchFamily="34" charset="0"/>
            </a:endParaRPr>
          </a:p>
          <a:p>
            <a:pPr marL="285750" indent="-285750">
              <a:buFont typeface="Wingdings" pitchFamily="2" charset="2"/>
              <a:buChar char="q"/>
            </a:pPr>
            <a:r>
              <a:rPr lang="en-US" sz="2100" b="1" i="0" dirty="0" smtClean="0">
                <a:solidFill>
                  <a:srgbClr val="00FF00"/>
                </a:solidFill>
                <a:latin typeface="Calibri" pitchFamily="34" charset="0"/>
                <a:cs typeface="Calibri" pitchFamily="34" charset="0"/>
              </a:rPr>
              <a:t>At </a:t>
            </a:r>
            <a:r>
              <a:rPr lang="en-US" sz="2100" b="1" i="0" dirty="0">
                <a:solidFill>
                  <a:srgbClr val="00FF00"/>
                </a:solidFill>
                <a:latin typeface="Calibri" pitchFamily="34" charset="0"/>
                <a:cs typeface="Calibri" pitchFamily="34" charset="0"/>
              </a:rPr>
              <a:t>this one </a:t>
            </a:r>
            <a:r>
              <a:rPr lang="en-US" sz="2100" b="1" i="0" dirty="0" smtClean="0">
                <a:solidFill>
                  <a:srgbClr val="00FF00"/>
                </a:solidFill>
                <a:latin typeface="Calibri" pitchFamily="34" charset="0"/>
                <a:cs typeface="Calibri" pitchFamily="34" charset="0"/>
              </a:rPr>
              <a:t>value of RAP, </a:t>
            </a:r>
            <a:r>
              <a:rPr lang="en-US" sz="2100" b="1" i="0" dirty="0">
                <a:solidFill>
                  <a:srgbClr val="00FF00"/>
                </a:solidFill>
                <a:latin typeface="Calibri" pitchFamily="34" charset="0"/>
                <a:cs typeface="Calibri" pitchFamily="34" charset="0"/>
              </a:rPr>
              <a:t>cardiac output equals </a:t>
            </a:r>
            <a:r>
              <a:rPr lang="en-US" sz="2100" b="1" i="0" dirty="0" smtClean="0">
                <a:solidFill>
                  <a:srgbClr val="00FF00"/>
                </a:solidFill>
                <a:latin typeface="Calibri" pitchFamily="34" charset="0"/>
                <a:cs typeface="Calibri" pitchFamily="34" charset="0"/>
              </a:rPr>
              <a:t>venous return </a:t>
            </a:r>
            <a:r>
              <a:rPr lang="en-US" sz="2100" b="1" i="0" dirty="0">
                <a:solidFill>
                  <a:srgbClr val="00FF00"/>
                </a:solidFill>
                <a:latin typeface="Calibri" pitchFamily="34" charset="0"/>
                <a:cs typeface="Calibri" pitchFamily="34" charset="0"/>
              </a:rPr>
              <a:t>and, by definition, is the steady state </a:t>
            </a:r>
            <a:r>
              <a:rPr lang="en-US" sz="2100" b="1" i="0" dirty="0" smtClean="0">
                <a:solidFill>
                  <a:srgbClr val="00FF00"/>
                </a:solidFill>
                <a:latin typeface="Calibri" pitchFamily="34" charset="0"/>
                <a:cs typeface="Calibri" pitchFamily="34" charset="0"/>
              </a:rPr>
              <a:t>operating point </a:t>
            </a:r>
            <a:r>
              <a:rPr lang="en-US" sz="2100" b="1" i="0" dirty="0">
                <a:solidFill>
                  <a:srgbClr val="00FF00"/>
                </a:solidFill>
                <a:latin typeface="Calibri" pitchFamily="34" charset="0"/>
                <a:cs typeface="Calibri" pitchFamily="34" charset="0"/>
              </a:rPr>
              <a:t>of the system. </a:t>
            </a:r>
            <a:endParaRPr lang="en-US" sz="2100" b="1" i="0" dirty="0" smtClean="0">
              <a:solidFill>
                <a:srgbClr val="00FF00"/>
              </a:solidFill>
              <a:latin typeface="Calibri" pitchFamily="34" charset="0"/>
              <a:cs typeface="Calibri" pitchFamily="34" charset="0"/>
            </a:endParaRPr>
          </a:p>
          <a:p>
            <a:pPr marL="285750" indent="-285750">
              <a:buFont typeface="Wingdings" pitchFamily="2" charset="2"/>
              <a:buChar char="q"/>
            </a:pPr>
            <a:endParaRPr lang="en-US" sz="2100" b="1" i="0" dirty="0">
              <a:solidFill>
                <a:srgbClr val="00FFFF"/>
              </a:solidFill>
              <a:latin typeface="Calibri" pitchFamily="34" charset="0"/>
              <a:cs typeface="Calibri" pitchFamily="34" charset="0"/>
            </a:endParaRPr>
          </a:p>
          <a:p>
            <a:pPr marL="285750" indent="-285750">
              <a:buFont typeface="Wingdings" pitchFamily="2" charset="2"/>
              <a:buChar char="q"/>
            </a:pPr>
            <a:r>
              <a:rPr lang="en-US" sz="2100" b="1" i="0" dirty="0" smtClean="0">
                <a:solidFill>
                  <a:srgbClr val="FFC000"/>
                </a:solidFill>
                <a:latin typeface="Calibri" pitchFamily="34" charset="0"/>
                <a:cs typeface="Calibri" pitchFamily="34" charset="0"/>
              </a:rPr>
              <a:t>That </a:t>
            </a:r>
            <a:r>
              <a:rPr lang="en-US" sz="2100" b="1" i="0" dirty="0">
                <a:solidFill>
                  <a:srgbClr val="FFC000"/>
                </a:solidFill>
                <a:latin typeface="Calibri" pitchFamily="34" charset="0"/>
                <a:cs typeface="Calibri" pitchFamily="34" charset="0"/>
              </a:rPr>
              <a:t>one value of </a:t>
            </a:r>
            <a:r>
              <a:rPr lang="en-US" sz="2100" b="1" i="0" dirty="0" smtClean="0">
                <a:solidFill>
                  <a:srgbClr val="FFC000"/>
                </a:solidFill>
                <a:latin typeface="Calibri" pitchFamily="34" charset="0"/>
                <a:cs typeface="Calibri" pitchFamily="34" charset="0"/>
              </a:rPr>
              <a:t>RAP satisfies </a:t>
            </a:r>
            <a:r>
              <a:rPr lang="en-US" sz="2100" b="1" i="0" dirty="0">
                <a:solidFill>
                  <a:srgbClr val="FFC000"/>
                </a:solidFill>
                <a:latin typeface="Calibri" pitchFamily="34" charset="0"/>
                <a:cs typeface="Calibri" pitchFamily="34" charset="0"/>
              </a:rPr>
              <a:t>both cardiac output and venous </a:t>
            </a:r>
            <a:r>
              <a:rPr lang="en-US" sz="2100" b="1" i="0" dirty="0" smtClean="0">
                <a:solidFill>
                  <a:srgbClr val="FFC000"/>
                </a:solidFill>
                <a:latin typeface="Calibri" pitchFamily="34" charset="0"/>
                <a:cs typeface="Calibri" pitchFamily="34" charset="0"/>
              </a:rPr>
              <a:t>return relationships</a:t>
            </a:r>
            <a:r>
              <a:rPr lang="en-US" sz="2100" b="1" i="0" dirty="0">
                <a:solidFill>
                  <a:srgbClr val="FFC000"/>
                </a:solidFill>
                <a:latin typeface="Calibri" pitchFamily="34" charset="0"/>
                <a:cs typeface="Calibri" pitchFamily="34" charset="0"/>
              </a:rPr>
              <a:t>.</a:t>
            </a:r>
            <a:endParaRPr lang="ar-SA" sz="2100" b="1" dirty="0">
              <a:solidFill>
                <a:srgbClr val="FFC000"/>
              </a:solidFill>
              <a:latin typeface="Calibri" pitchFamily="34" charset="0"/>
            </a:endParaRPr>
          </a:p>
        </p:txBody>
      </p:sp>
    </p:spTree>
    <p:extLst>
      <p:ext uri="{BB962C8B-B14F-4D97-AF65-F5344CB8AC3E}">
        <p14:creationId xmlns:p14="http://schemas.microsoft.com/office/powerpoint/2010/main" val="9197092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0" y="152401"/>
            <a:ext cx="10287000" cy="1219199"/>
          </a:xfrm>
          <a:prstGeom prst="rect">
            <a:avLst/>
          </a:prstGeom>
          <a:noFill/>
          <a:ln w="9525">
            <a:noFill/>
            <a:miter lim="800000"/>
            <a:headEnd/>
            <a:tailEnd/>
          </a:ln>
          <a:effectLst/>
        </p:spPr>
        <p:txBody>
          <a:bodyPr anchor="b"/>
          <a:lstStyle/>
          <a:p>
            <a:pPr algn="ctr">
              <a:defRPr/>
            </a:pPr>
            <a:r>
              <a:rPr lang="en-US" sz="4000" b="1" i="0" dirty="0" smtClean="0">
                <a:solidFill>
                  <a:schemeClr val="tx2"/>
                </a:solidFill>
                <a:latin typeface="Calibri" panose="020F0502020204030204" pitchFamily="34" charset="0"/>
              </a:rPr>
              <a:t>Combining cardiac</a:t>
            </a:r>
          </a:p>
          <a:p>
            <a:pPr algn="ctr">
              <a:defRPr/>
            </a:pPr>
            <a:r>
              <a:rPr lang="en-US" sz="4000" b="1" i="0" dirty="0" smtClean="0">
                <a:solidFill>
                  <a:schemeClr val="tx2"/>
                </a:solidFill>
                <a:latin typeface="Calibri" panose="020F0502020204030204" pitchFamily="34" charset="0"/>
              </a:rPr>
              <a:t>and vascular function curves</a:t>
            </a:r>
            <a:r>
              <a:rPr lang="en-US" sz="4000" b="1" i="0" dirty="0" smtClean="0">
                <a:solidFill>
                  <a:srgbClr val="00FFFF"/>
                </a:solidFill>
                <a:latin typeface="Calibri" panose="020F0502020204030204" pitchFamily="34" charset="0"/>
              </a:rPr>
              <a:t>  </a:t>
            </a:r>
            <a:endParaRPr lang="en-US" sz="4000" b="1" i="0" dirty="0">
              <a:solidFill>
                <a:srgbClr val="00FFFF"/>
              </a:solidFill>
              <a:latin typeface="Calibri" panose="020F0502020204030204" pitchFamily="34" charset="0"/>
            </a:endParaRPr>
          </a:p>
        </p:txBody>
      </p:sp>
      <p:pic>
        <p:nvPicPr>
          <p:cNvPr id="3074" name="Picture 2" descr="http://www.pathwaymedicine.org/images/cardiovascular/Cardiovascular-Function-Integ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1470660"/>
            <a:ext cx="7280910" cy="515874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84836"/>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0" y="0"/>
            <a:ext cx="10287000" cy="1066800"/>
          </a:xfrm>
          <a:prstGeom prst="rect">
            <a:avLst/>
          </a:prstGeom>
          <a:noFill/>
          <a:ln w="9525">
            <a:noFill/>
            <a:miter lim="800000"/>
            <a:headEnd/>
            <a:tailEnd/>
          </a:ln>
          <a:effectLst/>
        </p:spPr>
        <p:txBody>
          <a:bodyPr anchor="b"/>
          <a:lstStyle/>
          <a:p>
            <a:pPr algn="ctr">
              <a:defRPr/>
            </a:pPr>
            <a:r>
              <a:rPr lang="en-US" sz="3600" b="1" i="0" dirty="0" smtClean="0">
                <a:solidFill>
                  <a:schemeClr val="tx2"/>
                </a:solidFill>
                <a:latin typeface="Calibri" panose="020F0502020204030204" pitchFamily="34" charset="0"/>
              </a:rPr>
              <a:t>Combining cardiac and vascular function curves</a:t>
            </a:r>
          </a:p>
          <a:p>
            <a:pPr algn="ctr">
              <a:defRPr/>
            </a:pPr>
            <a:r>
              <a:rPr lang="en-US" sz="3200" b="1" i="0" dirty="0" smtClean="0">
                <a:solidFill>
                  <a:srgbClr val="FF0000"/>
                </a:solidFill>
                <a:latin typeface="Calibri" panose="020F0502020204030204" pitchFamily="34" charset="0"/>
              </a:rPr>
              <a:t>1. Effects of changes in blood volume</a:t>
            </a:r>
            <a:endParaRPr lang="en-US" sz="2000" b="1" i="0" dirty="0">
              <a:solidFill>
                <a:srgbClr val="FF0000"/>
              </a:solidFill>
              <a:latin typeface="Calibri" panose="020F0502020204030204" pitchFamily="34" charset="0"/>
            </a:endParaRPr>
          </a:p>
        </p:txBody>
      </p:sp>
      <p:sp>
        <p:nvSpPr>
          <p:cNvPr id="4" name="Rectangle 3"/>
          <p:cNvSpPr/>
          <p:nvPr/>
        </p:nvSpPr>
        <p:spPr>
          <a:xfrm>
            <a:off x="90652" y="1073289"/>
            <a:ext cx="4748048" cy="5632311"/>
          </a:xfrm>
          <a:prstGeom prst="rect">
            <a:avLst/>
          </a:prstGeom>
        </p:spPr>
        <p:txBody>
          <a:bodyPr wrap="square">
            <a:spAutoFit/>
          </a:bodyPr>
          <a:lstStyle/>
          <a:p>
            <a:pPr marL="342900" indent="-342900">
              <a:buFont typeface="Wingdings" pitchFamily="2" charset="2"/>
              <a:buChar char="q"/>
            </a:pPr>
            <a:r>
              <a:rPr lang="en-US" sz="2000" b="1" i="0" dirty="0">
                <a:solidFill>
                  <a:srgbClr val="00B0F0"/>
                </a:solidFill>
                <a:latin typeface="Calibri" pitchFamily="34" charset="0"/>
                <a:cs typeface="Calibri" pitchFamily="34" charset="0"/>
              </a:rPr>
              <a:t>Increases </a:t>
            </a:r>
            <a:r>
              <a:rPr lang="en-US" sz="2000" b="1" i="0" dirty="0" smtClean="0">
                <a:solidFill>
                  <a:srgbClr val="00B0F0"/>
                </a:solidFill>
                <a:latin typeface="Calibri" pitchFamily="34" charset="0"/>
                <a:cs typeface="Calibri" pitchFamily="34" charset="0"/>
              </a:rPr>
              <a:t>in blood volume as a result of  transfusion </a:t>
            </a:r>
            <a:r>
              <a:rPr lang="en-US" sz="2000" b="1" i="0" dirty="0">
                <a:solidFill>
                  <a:srgbClr val="00B0F0"/>
                </a:solidFill>
                <a:latin typeface="Calibri" pitchFamily="34" charset="0"/>
                <a:cs typeface="Calibri" pitchFamily="34" charset="0"/>
              </a:rPr>
              <a:t>of a large fluid volume into the circulation</a:t>
            </a:r>
            <a:r>
              <a:rPr lang="en-US" sz="2000" b="1" i="0" dirty="0" smtClean="0">
                <a:solidFill>
                  <a:srgbClr val="00B0F0"/>
                </a:solidFill>
                <a:latin typeface="Calibri" pitchFamily="34" charset="0"/>
                <a:cs typeface="Calibri" pitchFamily="34" charset="0"/>
              </a:rPr>
              <a:t> </a:t>
            </a:r>
            <a:r>
              <a:rPr lang="en-US" sz="2000" b="1" i="0" dirty="0">
                <a:solidFill>
                  <a:srgbClr val="00B0F0"/>
                </a:solidFill>
                <a:latin typeface="Calibri" pitchFamily="34" charset="0"/>
                <a:cs typeface="Calibri" pitchFamily="34" charset="0"/>
              </a:rPr>
              <a:t>increase the amount of blood in </a:t>
            </a:r>
            <a:r>
              <a:rPr lang="en-US" sz="2000" b="1" i="0" dirty="0" smtClean="0">
                <a:solidFill>
                  <a:srgbClr val="00B0F0"/>
                </a:solidFill>
                <a:latin typeface="Calibri" pitchFamily="34" charset="0"/>
                <a:cs typeface="Calibri" pitchFamily="34" charset="0"/>
              </a:rPr>
              <a:t>the stressed </a:t>
            </a:r>
            <a:r>
              <a:rPr lang="en-US" sz="2000" b="1" i="0" dirty="0">
                <a:solidFill>
                  <a:srgbClr val="00B0F0"/>
                </a:solidFill>
                <a:latin typeface="Calibri" pitchFamily="34" charset="0"/>
                <a:cs typeface="Calibri" pitchFamily="34" charset="0"/>
              </a:rPr>
              <a:t>volume and, therefore, increase the </a:t>
            </a:r>
            <a:r>
              <a:rPr lang="en-US" sz="2000" b="1" i="0" dirty="0" smtClean="0">
                <a:solidFill>
                  <a:srgbClr val="00B0F0"/>
                </a:solidFill>
                <a:latin typeface="Calibri" pitchFamily="34" charset="0"/>
                <a:cs typeface="Calibri" pitchFamily="34" charset="0"/>
              </a:rPr>
              <a:t>mean systemic </a:t>
            </a:r>
            <a:r>
              <a:rPr lang="en-US" sz="2000" b="1" i="0" dirty="0">
                <a:solidFill>
                  <a:srgbClr val="00B0F0"/>
                </a:solidFill>
                <a:latin typeface="Calibri" pitchFamily="34" charset="0"/>
                <a:cs typeface="Calibri" pitchFamily="34" charset="0"/>
              </a:rPr>
              <a:t>pressure. </a:t>
            </a:r>
            <a:endParaRPr lang="en-US" sz="2000" b="1" i="0" dirty="0" smtClean="0">
              <a:solidFill>
                <a:srgbClr val="00B0F0"/>
              </a:solidFill>
              <a:latin typeface="Calibri" pitchFamily="34" charset="0"/>
              <a:cs typeface="Calibri" pitchFamily="34" charset="0"/>
            </a:endParaRPr>
          </a:p>
          <a:p>
            <a:endParaRPr lang="en-US" sz="2000" b="1" i="0" dirty="0" smtClean="0">
              <a:solidFill>
                <a:srgbClr val="00FFFF"/>
              </a:solidFill>
              <a:latin typeface="Calibri" pitchFamily="34" charset="0"/>
              <a:cs typeface="Calibri" pitchFamily="34" charset="0"/>
            </a:endParaRPr>
          </a:p>
          <a:p>
            <a:pPr marL="342900" indent="-342900">
              <a:buFont typeface="Wingdings" pitchFamily="2" charset="2"/>
              <a:buChar char="q"/>
            </a:pPr>
            <a:r>
              <a:rPr lang="en-US" sz="2000" b="1" i="0" dirty="0" smtClean="0">
                <a:solidFill>
                  <a:srgbClr val="00FF00"/>
                </a:solidFill>
                <a:latin typeface="Calibri" pitchFamily="34" charset="0"/>
                <a:cs typeface="Calibri" pitchFamily="34" charset="0"/>
              </a:rPr>
              <a:t>This results in shifting of the vascular function curve </a:t>
            </a:r>
            <a:r>
              <a:rPr lang="en-US" sz="2000" b="1" i="0" dirty="0">
                <a:solidFill>
                  <a:srgbClr val="00FF00"/>
                </a:solidFill>
                <a:latin typeface="Calibri" pitchFamily="34" charset="0"/>
                <a:cs typeface="Calibri" pitchFamily="34" charset="0"/>
              </a:rPr>
              <a:t>to </a:t>
            </a:r>
            <a:r>
              <a:rPr lang="en-US" sz="2000" b="1" i="0" dirty="0" smtClean="0">
                <a:solidFill>
                  <a:srgbClr val="00FF00"/>
                </a:solidFill>
                <a:latin typeface="Calibri" pitchFamily="34" charset="0"/>
                <a:cs typeface="Calibri" pitchFamily="34" charset="0"/>
              </a:rPr>
              <a:t>the right.</a:t>
            </a:r>
          </a:p>
          <a:p>
            <a:pPr marL="342900" indent="-342900">
              <a:buFont typeface="Wingdings" pitchFamily="2" charset="2"/>
              <a:buChar char="q"/>
            </a:pPr>
            <a:endParaRPr lang="en-US" sz="2000" b="1" i="0" dirty="0">
              <a:solidFill>
                <a:srgbClr val="00FF00"/>
              </a:solidFill>
              <a:latin typeface="Calibri" pitchFamily="34" charset="0"/>
              <a:cs typeface="Calibri" pitchFamily="34" charset="0"/>
            </a:endParaRPr>
          </a:p>
          <a:p>
            <a:pPr marL="342900" indent="-342900">
              <a:buFont typeface="Wingdings" pitchFamily="2" charset="2"/>
              <a:buChar char="q"/>
            </a:pPr>
            <a:r>
              <a:rPr lang="en-US" sz="2000" b="1" i="0" dirty="0" smtClean="0">
                <a:solidFill>
                  <a:srgbClr val="00FF00"/>
                </a:solidFill>
                <a:latin typeface="Calibri" pitchFamily="34" charset="0"/>
                <a:cs typeface="Calibri" pitchFamily="34" charset="0"/>
              </a:rPr>
              <a:t>The cardiac function is not altered with changes in blood volume.</a:t>
            </a:r>
          </a:p>
          <a:p>
            <a:pPr marL="342900" indent="-342900">
              <a:buFont typeface="Wingdings" pitchFamily="2" charset="2"/>
              <a:buChar char="q"/>
            </a:pPr>
            <a:endParaRPr lang="en-US" sz="2000" b="1" i="0" dirty="0">
              <a:solidFill>
                <a:srgbClr val="00FF00"/>
              </a:solidFill>
              <a:latin typeface="Calibri" pitchFamily="34" charset="0"/>
              <a:cs typeface="Calibri" pitchFamily="34" charset="0"/>
            </a:endParaRPr>
          </a:p>
          <a:p>
            <a:pPr marL="342900" indent="-342900">
              <a:buFont typeface="Wingdings" pitchFamily="2" charset="2"/>
              <a:buChar char="q"/>
            </a:pPr>
            <a:r>
              <a:rPr lang="en-US" sz="2000" b="1" i="0" dirty="0" smtClean="0">
                <a:solidFill>
                  <a:srgbClr val="FFFF00"/>
                </a:solidFill>
                <a:latin typeface="Calibri" pitchFamily="34" charset="0"/>
                <a:cs typeface="Calibri" pitchFamily="34" charset="0"/>
              </a:rPr>
              <a:t>In </a:t>
            </a:r>
            <a:r>
              <a:rPr lang="en-US" sz="2000" b="1" i="0" dirty="0">
                <a:solidFill>
                  <a:srgbClr val="FFFF00"/>
                </a:solidFill>
                <a:latin typeface="Calibri" pitchFamily="34" charset="0"/>
                <a:cs typeface="Calibri" pitchFamily="34" charset="0"/>
              </a:rPr>
              <a:t>the new steady state, the </a:t>
            </a:r>
            <a:r>
              <a:rPr lang="en-US" sz="2000" b="1" i="0" dirty="0" smtClean="0">
                <a:solidFill>
                  <a:srgbClr val="FFFF00"/>
                </a:solidFill>
                <a:latin typeface="Calibri" pitchFamily="34" charset="0"/>
                <a:cs typeface="Calibri" pitchFamily="34" charset="0"/>
              </a:rPr>
              <a:t>cardiac and </a:t>
            </a:r>
            <a:r>
              <a:rPr lang="en-US" sz="2000" b="1" i="0" dirty="0">
                <a:solidFill>
                  <a:srgbClr val="FFFF00"/>
                </a:solidFill>
                <a:latin typeface="Calibri" pitchFamily="34" charset="0"/>
                <a:cs typeface="Calibri" pitchFamily="34" charset="0"/>
              </a:rPr>
              <a:t>vascular function curves intersect at a new </a:t>
            </a:r>
            <a:r>
              <a:rPr lang="en-US" sz="2000" b="1" i="0" dirty="0" smtClean="0">
                <a:solidFill>
                  <a:srgbClr val="FFFF00"/>
                </a:solidFill>
                <a:latin typeface="Calibri" pitchFamily="34" charset="0"/>
                <a:cs typeface="Calibri" pitchFamily="34" charset="0"/>
              </a:rPr>
              <a:t>point at </a:t>
            </a:r>
            <a:r>
              <a:rPr lang="en-US" sz="2000" b="1" i="0" dirty="0">
                <a:solidFill>
                  <a:srgbClr val="FFFF00"/>
                </a:solidFill>
                <a:latin typeface="Calibri" pitchFamily="34" charset="0"/>
                <a:cs typeface="Calibri" pitchFamily="34" charset="0"/>
              </a:rPr>
              <a:t>which </a:t>
            </a:r>
            <a:r>
              <a:rPr lang="en-US" sz="2000" b="1" i="0" dirty="0" smtClean="0">
                <a:solidFill>
                  <a:srgbClr val="FFFF00"/>
                </a:solidFill>
                <a:latin typeface="Calibri" pitchFamily="34" charset="0"/>
                <a:cs typeface="Calibri" pitchFamily="34" charset="0"/>
              </a:rPr>
              <a:t>venous return and the  cardiac </a:t>
            </a:r>
            <a:r>
              <a:rPr lang="en-US" sz="2000" b="1" i="0" dirty="0">
                <a:solidFill>
                  <a:srgbClr val="FFFF00"/>
                </a:solidFill>
                <a:latin typeface="Calibri" pitchFamily="34" charset="0"/>
                <a:cs typeface="Calibri" pitchFamily="34" charset="0"/>
              </a:rPr>
              <a:t>output </a:t>
            </a:r>
            <a:r>
              <a:rPr lang="en-US" sz="2000" b="1" i="0" dirty="0" smtClean="0">
                <a:solidFill>
                  <a:srgbClr val="FFFF00"/>
                </a:solidFill>
                <a:latin typeface="Calibri" pitchFamily="34" charset="0"/>
                <a:cs typeface="Calibri" pitchFamily="34" charset="0"/>
              </a:rPr>
              <a:t> are increased. The RAP is increased</a:t>
            </a:r>
            <a:r>
              <a:rPr lang="en-US" sz="2000" b="1" i="0" dirty="0">
                <a:solidFill>
                  <a:srgbClr val="FFFF00"/>
                </a:solidFill>
                <a:latin typeface="Calibri" pitchFamily="34" charset="0"/>
                <a:cs typeface="Calibri" pitchFamily="34" charset="0"/>
              </a:rPr>
              <a:t>.</a:t>
            </a:r>
            <a:endParaRPr lang="ar-SA" sz="2000" b="1" dirty="0">
              <a:solidFill>
                <a:srgbClr val="FFFF00"/>
              </a:solidFill>
              <a:latin typeface="Calibri" pitchFamily="34" charset="0"/>
            </a:endParaRPr>
          </a:p>
        </p:txBody>
      </p:sp>
      <p:pic>
        <p:nvPicPr>
          <p:cNvPr id="1026" name="Picture 2" descr="http://www.pathwaymedicine.org/images/cardiovascular/Cardiovascular-Function-Integr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1031081"/>
            <a:ext cx="5314950" cy="3236119"/>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610" y="4343400"/>
            <a:ext cx="2777490" cy="244983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21832960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txBox="1">
            <a:spLocks noChangeArrowheads="1"/>
          </p:cNvSpPr>
          <p:nvPr/>
        </p:nvSpPr>
        <p:spPr>
          <a:xfrm>
            <a:off x="0" y="990600"/>
            <a:ext cx="10287000" cy="7620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effectLst/>
                <a:latin typeface="Calibri" pitchFamily="34" charset="0"/>
                <a:cs typeface="Calibri" pitchFamily="34" charset="0"/>
              </a:rPr>
              <a:t>Learning Resources</a:t>
            </a:r>
            <a:endParaRPr lang="en-CA" sz="5400" b="1" i="0" dirty="0">
              <a:solidFill>
                <a:srgbClr val="00FFFF"/>
              </a:solidFill>
              <a:effectLst/>
              <a:latin typeface="Calibri" pitchFamily="34" charset="0"/>
              <a:cs typeface="Calibri" pitchFamily="34" charset="0"/>
            </a:endParaRPr>
          </a:p>
        </p:txBody>
      </p:sp>
      <p:sp>
        <p:nvSpPr>
          <p:cNvPr id="7" name="Rectangle 8"/>
          <p:cNvSpPr>
            <a:spLocks noChangeArrowheads="1"/>
          </p:cNvSpPr>
          <p:nvPr/>
        </p:nvSpPr>
        <p:spPr bwMode="auto">
          <a:xfrm>
            <a:off x="266700" y="2474368"/>
            <a:ext cx="9753600" cy="3453253"/>
          </a:xfrm>
          <a:prstGeom prst="rect">
            <a:avLst/>
          </a:prstGeom>
          <a:noFill/>
          <a:ln w="12700">
            <a:noFill/>
            <a:miter lim="800000"/>
            <a:headEnd type="none" w="sm" len="sm"/>
            <a:tailEnd type="none" w="sm" len="sm"/>
          </a:ln>
          <a:effectLst/>
        </p:spPr>
        <p:txBody>
          <a:bodyPr wrap="square" anchor="ctr">
            <a:spAutoFit/>
          </a:bodyPr>
          <a:lstStyle/>
          <a:p>
            <a:pPr marL="342900" indent="-342900">
              <a:spcBef>
                <a:spcPct val="20000"/>
              </a:spcBef>
              <a:buClr>
                <a:srgbClr val="FF0000"/>
              </a:buClr>
              <a:buBlip>
                <a:blip r:embed="rId3"/>
              </a:buBlip>
            </a:pPr>
            <a:r>
              <a:rPr lang="en-US" sz="2800" b="1" i="0" dirty="0">
                <a:solidFill>
                  <a:schemeClr val="tx2"/>
                </a:solidFill>
                <a:latin typeface="Calibri" pitchFamily="34" charset="0"/>
                <a:cs typeface="Calibri" pitchFamily="34" charset="0"/>
              </a:rPr>
              <a:t>Guyton and Hall, Textbook of Medical Physiology; </a:t>
            </a:r>
            <a:r>
              <a:rPr lang="en-US" sz="2800" b="1" i="0" dirty="0" smtClean="0">
                <a:solidFill>
                  <a:schemeClr val="tx2"/>
                </a:solidFill>
                <a:latin typeface="Calibri" pitchFamily="34" charset="0"/>
                <a:cs typeface="Calibri" pitchFamily="34" charset="0"/>
              </a:rPr>
              <a:t>13</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Edition; </a:t>
            </a:r>
            <a:r>
              <a:rPr lang="en-US" sz="2800" b="1" i="0" dirty="0" smtClean="0">
                <a:solidFill>
                  <a:schemeClr val="tx2"/>
                </a:solidFill>
                <a:latin typeface="Calibri" pitchFamily="34" charset="0"/>
                <a:cs typeface="Calibri" pitchFamily="34" charset="0"/>
              </a:rPr>
              <a:t>Unit </a:t>
            </a:r>
            <a:r>
              <a:rPr lang="en-US" sz="2800" b="1" i="0" dirty="0">
                <a:solidFill>
                  <a:schemeClr val="tx2"/>
                </a:solidFill>
                <a:latin typeface="Calibri" pitchFamily="34" charset="0"/>
                <a:cs typeface="Calibri" pitchFamily="34" charset="0"/>
              </a:rPr>
              <a:t>IV-Chapter </a:t>
            </a:r>
            <a:r>
              <a:rPr lang="en-US" sz="2800" b="1" i="0" dirty="0" smtClean="0">
                <a:solidFill>
                  <a:schemeClr val="tx2"/>
                </a:solidFill>
                <a:latin typeface="Calibri" pitchFamily="34" charset="0"/>
                <a:cs typeface="Calibri" pitchFamily="34" charset="0"/>
              </a:rPr>
              <a:t>20.</a:t>
            </a:r>
          </a:p>
          <a:p>
            <a:pPr marL="342900" indent="-342900">
              <a:spcBef>
                <a:spcPct val="20000"/>
              </a:spcBef>
              <a:buClr>
                <a:srgbClr val="FF0000"/>
              </a:buClr>
              <a:buFont typeface="Symbol" pitchFamily="18" charset="2"/>
              <a:buBlip>
                <a:blip r:embed="rId3"/>
              </a:buBlip>
            </a:pPr>
            <a:endParaRPr lang="en-US" sz="2800" b="1" i="0" dirty="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800" b="1" i="0" dirty="0" smtClean="0">
                <a:solidFill>
                  <a:schemeClr val="tx2"/>
                </a:solidFill>
                <a:latin typeface="Calibri" pitchFamily="34" charset="0"/>
                <a:cs typeface="Calibri" pitchFamily="34" charset="0"/>
              </a:rPr>
              <a:t>Linda Costanzo, Physiology, 5</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Edition; Chapter 4.</a:t>
            </a:r>
          </a:p>
          <a:p>
            <a:pPr>
              <a:spcBef>
                <a:spcPct val="20000"/>
              </a:spcBef>
              <a:buClr>
                <a:srgbClr val="FF0000"/>
              </a:buClr>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Blip>
                <a:blip r:embed="rId3"/>
              </a:buBlip>
            </a:pPr>
            <a:r>
              <a:rPr lang="en-US" sz="2800" b="1" i="0" dirty="0" err="1" smtClean="0">
                <a:solidFill>
                  <a:schemeClr val="tx2"/>
                </a:solidFill>
                <a:latin typeface="Calibri" pitchFamily="34" charset="0"/>
                <a:cs typeface="Calibri" pitchFamily="34" charset="0"/>
              </a:rPr>
              <a:t>Ganong’s</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Review of Medical Physiology; </a:t>
            </a:r>
            <a:r>
              <a:rPr lang="en-US" sz="2800" b="1" i="0" dirty="0" smtClean="0">
                <a:solidFill>
                  <a:schemeClr val="tx2"/>
                </a:solidFill>
                <a:latin typeface="Calibri" pitchFamily="34" charset="0"/>
                <a:cs typeface="Calibri" pitchFamily="34" charset="0"/>
              </a:rPr>
              <a:t>25</a:t>
            </a:r>
            <a:r>
              <a:rPr lang="en-US" sz="2800" b="1" i="0" baseline="30000" dirty="0" smtClean="0">
                <a:solidFill>
                  <a:schemeClr val="tx2"/>
                </a:solidFill>
                <a:latin typeface="Calibri" pitchFamily="34" charset="0"/>
                <a:cs typeface="Calibri" pitchFamily="34" charset="0"/>
              </a:rPr>
              <a:t>th </a:t>
            </a:r>
            <a:r>
              <a:rPr lang="en-US" sz="2800" b="1" i="0" dirty="0" smtClean="0">
                <a:solidFill>
                  <a:schemeClr val="tx2"/>
                </a:solidFill>
                <a:latin typeface="Calibri" pitchFamily="34" charset="0"/>
                <a:cs typeface="Calibri" pitchFamily="34" charset="0"/>
              </a:rPr>
              <a:t>Edition; Section V; Chapters 30 and 31.</a:t>
            </a:r>
            <a:endParaRPr lang="en-US" sz="2800" b="1" dirty="0" smtClean="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150329379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266825"/>
            <a:ext cx="8591550" cy="3762375"/>
          </a:xfrm>
          <a:prstGeom prst="rect">
            <a:avLst/>
          </a:prstGeom>
          <a:scene3d>
            <a:camera prst="orthographicFront"/>
            <a:lightRig rig="threePt" dir="t"/>
          </a:scene3d>
          <a:sp3d>
            <a:bevelT/>
            <a:bevelB/>
          </a:sp3d>
        </p:spPr>
      </p:pic>
      <p:sp>
        <p:nvSpPr>
          <p:cNvPr id="4" name="Rectangle 3"/>
          <p:cNvSpPr/>
          <p:nvPr/>
        </p:nvSpPr>
        <p:spPr>
          <a:xfrm>
            <a:off x="0" y="5105400"/>
            <a:ext cx="10287000" cy="1661993"/>
          </a:xfrm>
          <a:prstGeom prst="rect">
            <a:avLst/>
          </a:prstGeom>
        </p:spPr>
        <p:txBody>
          <a:bodyPr wrap="square">
            <a:spAutoFit/>
          </a:bodyPr>
          <a:lstStyle/>
          <a:p>
            <a:pPr marL="342900" indent="-342900">
              <a:buFont typeface="Wingdings" pitchFamily="2" charset="2"/>
              <a:buChar char="q"/>
            </a:pPr>
            <a:r>
              <a:rPr lang="en-US" sz="1700" b="1" i="0" dirty="0">
                <a:solidFill>
                  <a:schemeClr val="tx2">
                    <a:lumMod val="60000"/>
                    <a:lumOff val="40000"/>
                  </a:schemeClr>
                </a:solidFill>
                <a:latin typeface="Calibri" pitchFamily="34" charset="0"/>
                <a:cs typeface="Calibri" pitchFamily="34" charset="0"/>
              </a:rPr>
              <a:t>Positive inotropic </a:t>
            </a:r>
            <a:r>
              <a:rPr lang="en-US" sz="1700" b="1" i="0" dirty="0" smtClean="0">
                <a:solidFill>
                  <a:schemeClr val="tx2">
                    <a:lumMod val="60000"/>
                    <a:lumOff val="40000"/>
                  </a:schemeClr>
                </a:solidFill>
                <a:latin typeface="Calibri" pitchFamily="34" charset="0"/>
                <a:cs typeface="Calibri" pitchFamily="34" charset="0"/>
              </a:rPr>
              <a:t>agents produce </a:t>
            </a:r>
            <a:r>
              <a:rPr lang="en-US" sz="1700" b="1" i="0" dirty="0">
                <a:solidFill>
                  <a:schemeClr val="tx2">
                    <a:lumMod val="60000"/>
                    <a:lumOff val="40000"/>
                  </a:schemeClr>
                </a:solidFill>
                <a:latin typeface="Calibri" pitchFamily="34" charset="0"/>
                <a:cs typeface="Calibri" pitchFamily="34" charset="0"/>
              </a:rPr>
              <a:t>an increase in contractility, an increase </a:t>
            </a:r>
            <a:r>
              <a:rPr lang="en-US" sz="1700" b="1" i="0" dirty="0" smtClean="0">
                <a:solidFill>
                  <a:schemeClr val="tx2">
                    <a:lumMod val="60000"/>
                    <a:lumOff val="40000"/>
                  </a:schemeClr>
                </a:solidFill>
                <a:latin typeface="Calibri" pitchFamily="34" charset="0"/>
                <a:cs typeface="Calibri" pitchFamily="34" charset="0"/>
              </a:rPr>
              <a:t>in stroke </a:t>
            </a:r>
            <a:r>
              <a:rPr lang="en-US" sz="1700" b="1" i="0" dirty="0">
                <a:solidFill>
                  <a:schemeClr val="tx2">
                    <a:lumMod val="60000"/>
                    <a:lumOff val="40000"/>
                  </a:schemeClr>
                </a:solidFill>
                <a:latin typeface="Calibri" pitchFamily="34" charset="0"/>
                <a:cs typeface="Calibri" pitchFamily="34" charset="0"/>
              </a:rPr>
              <a:t>volume, and an increase in cardiac output </a:t>
            </a:r>
            <a:r>
              <a:rPr lang="en-US" sz="1700" b="1" i="0" dirty="0" smtClean="0">
                <a:solidFill>
                  <a:schemeClr val="tx2">
                    <a:lumMod val="60000"/>
                    <a:lumOff val="40000"/>
                  </a:schemeClr>
                </a:solidFill>
                <a:latin typeface="Calibri" pitchFamily="34" charset="0"/>
                <a:cs typeface="Calibri" pitchFamily="34" charset="0"/>
              </a:rPr>
              <a:t>for any </a:t>
            </a:r>
            <a:r>
              <a:rPr lang="en-US" sz="1700" b="1" i="0" dirty="0">
                <a:solidFill>
                  <a:schemeClr val="tx2">
                    <a:lumMod val="60000"/>
                    <a:lumOff val="40000"/>
                  </a:schemeClr>
                </a:solidFill>
                <a:latin typeface="Calibri" pitchFamily="34" charset="0"/>
                <a:cs typeface="Calibri" pitchFamily="34" charset="0"/>
              </a:rPr>
              <a:t>level of </a:t>
            </a:r>
            <a:r>
              <a:rPr lang="en-US" sz="1700" b="1" i="0" dirty="0" smtClean="0">
                <a:solidFill>
                  <a:schemeClr val="tx2">
                    <a:lumMod val="60000"/>
                    <a:lumOff val="40000"/>
                  </a:schemeClr>
                </a:solidFill>
                <a:latin typeface="Calibri" pitchFamily="34" charset="0"/>
                <a:cs typeface="Calibri" pitchFamily="34" charset="0"/>
              </a:rPr>
              <a:t>RAP. </a:t>
            </a:r>
            <a:r>
              <a:rPr lang="en-US" sz="1700" b="1" i="0" dirty="0">
                <a:solidFill>
                  <a:schemeClr val="tx2">
                    <a:lumMod val="60000"/>
                    <a:lumOff val="40000"/>
                  </a:schemeClr>
                </a:solidFill>
                <a:latin typeface="Calibri" pitchFamily="34" charset="0"/>
                <a:cs typeface="Calibri" pitchFamily="34" charset="0"/>
              </a:rPr>
              <a:t>Thus, the </a:t>
            </a:r>
            <a:r>
              <a:rPr lang="en-US" sz="1700" b="1" i="0" dirty="0" smtClean="0">
                <a:solidFill>
                  <a:schemeClr val="tx2">
                    <a:lumMod val="60000"/>
                    <a:lumOff val="40000"/>
                  </a:schemeClr>
                </a:solidFill>
                <a:latin typeface="Calibri" pitchFamily="34" charset="0"/>
                <a:cs typeface="Calibri" pitchFamily="34" charset="0"/>
              </a:rPr>
              <a:t>cardiac function </a:t>
            </a:r>
            <a:r>
              <a:rPr lang="en-US" sz="1700" b="1" i="0" dirty="0">
                <a:solidFill>
                  <a:schemeClr val="tx2">
                    <a:lumMod val="60000"/>
                    <a:lumOff val="40000"/>
                  </a:schemeClr>
                </a:solidFill>
                <a:latin typeface="Calibri" pitchFamily="34" charset="0"/>
                <a:cs typeface="Calibri" pitchFamily="34" charset="0"/>
              </a:rPr>
              <a:t>curve shifts </a:t>
            </a:r>
            <a:r>
              <a:rPr lang="en-US" sz="1700" b="1" i="0" dirty="0" smtClean="0">
                <a:solidFill>
                  <a:schemeClr val="tx2">
                    <a:lumMod val="60000"/>
                    <a:lumOff val="40000"/>
                  </a:schemeClr>
                </a:solidFill>
                <a:latin typeface="Calibri" pitchFamily="34" charset="0"/>
                <a:cs typeface="Calibri" pitchFamily="34" charset="0"/>
              </a:rPr>
              <a:t>upward (counter-clockwise), </a:t>
            </a:r>
            <a:r>
              <a:rPr lang="en-US" sz="1700" b="1" i="0" dirty="0">
                <a:solidFill>
                  <a:schemeClr val="tx2">
                    <a:lumMod val="60000"/>
                    <a:lumOff val="40000"/>
                  </a:schemeClr>
                </a:solidFill>
                <a:latin typeface="Calibri" pitchFamily="34" charset="0"/>
                <a:cs typeface="Calibri" pitchFamily="34" charset="0"/>
              </a:rPr>
              <a:t>but the vascular </a:t>
            </a:r>
            <a:r>
              <a:rPr lang="en-US" sz="1700" b="1" i="0" dirty="0" smtClean="0">
                <a:solidFill>
                  <a:schemeClr val="tx2">
                    <a:lumMod val="60000"/>
                    <a:lumOff val="40000"/>
                  </a:schemeClr>
                </a:solidFill>
                <a:latin typeface="Calibri" pitchFamily="34" charset="0"/>
                <a:cs typeface="Calibri" pitchFamily="34" charset="0"/>
              </a:rPr>
              <a:t>function curve </a:t>
            </a:r>
            <a:r>
              <a:rPr lang="en-US" sz="1700" b="1" i="0" dirty="0">
                <a:solidFill>
                  <a:schemeClr val="tx2">
                    <a:lumMod val="60000"/>
                    <a:lumOff val="40000"/>
                  </a:schemeClr>
                </a:solidFill>
                <a:latin typeface="Calibri" pitchFamily="34" charset="0"/>
                <a:cs typeface="Calibri" pitchFamily="34" charset="0"/>
              </a:rPr>
              <a:t>is unaffected</a:t>
            </a:r>
            <a:r>
              <a:rPr lang="en-US" sz="1700" b="1" i="0" dirty="0" smtClean="0">
                <a:solidFill>
                  <a:schemeClr val="tx2">
                    <a:lumMod val="60000"/>
                    <a:lumOff val="40000"/>
                  </a:schemeClr>
                </a:solidFill>
                <a:latin typeface="Calibri" pitchFamily="34" charset="0"/>
                <a:cs typeface="Calibri" pitchFamily="34" charset="0"/>
              </a:rPr>
              <a:t>.</a:t>
            </a:r>
          </a:p>
          <a:p>
            <a:pPr marL="342900" indent="-342900">
              <a:buFont typeface="Wingdings" pitchFamily="2" charset="2"/>
              <a:buChar char="q"/>
            </a:pPr>
            <a:r>
              <a:rPr lang="en-US" sz="1700" b="1" i="0" dirty="0" smtClean="0">
                <a:solidFill>
                  <a:schemeClr val="tx2">
                    <a:lumMod val="60000"/>
                    <a:lumOff val="40000"/>
                  </a:schemeClr>
                </a:solidFill>
                <a:latin typeface="Calibri" pitchFamily="34" charset="0"/>
                <a:cs typeface="Calibri" pitchFamily="34" charset="0"/>
              </a:rPr>
              <a:t>Thus, there will be substantial increases </a:t>
            </a:r>
            <a:r>
              <a:rPr lang="en-US" sz="1700" b="1" i="0" dirty="0">
                <a:solidFill>
                  <a:schemeClr val="tx2">
                    <a:lumMod val="60000"/>
                    <a:lumOff val="40000"/>
                  </a:schemeClr>
                </a:solidFill>
                <a:latin typeface="Calibri" pitchFamily="34" charset="0"/>
                <a:cs typeface="Calibri" pitchFamily="34" charset="0"/>
              </a:rPr>
              <a:t>in the cardiac output and venous return </a:t>
            </a:r>
            <a:r>
              <a:rPr lang="en-US" sz="1700" b="1" i="0" dirty="0" smtClean="0">
                <a:solidFill>
                  <a:schemeClr val="tx2">
                    <a:lumMod val="60000"/>
                    <a:lumOff val="40000"/>
                  </a:schemeClr>
                </a:solidFill>
                <a:latin typeface="Calibri" pitchFamily="34" charset="0"/>
                <a:cs typeface="Calibri" pitchFamily="34" charset="0"/>
              </a:rPr>
              <a:t>, while the RAP is decreased.</a:t>
            </a:r>
          </a:p>
          <a:p>
            <a:pPr marL="342900" indent="-342900">
              <a:buFont typeface="Wingdings" pitchFamily="2" charset="2"/>
              <a:buChar char="q"/>
            </a:pPr>
            <a:r>
              <a:rPr lang="en-US" sz="1700" b="1" i="0" dirty="0" smtClean="0">
                <a:solidFill>
                  <a:srgbClr val="00FF00"/>
                </a:solidFill>
                <a:latin typeface="Calibri" pitchFamily="34" charset="0"/>
                <a:cs typeface="Calibri" pitchFamily="34" charset="0"/>
              </a:rPr>
              <a:t>The opposite is true with negative inotropic agents.</a:t>
            </a:r>
            <a:endParaRPr lang="ar-SA" sz="1700" b="1" dirty="0">
              <a:solidFill>
                <a:srgbClr val="00FF00"/>
              </a:solidFill>
              <a:latin typeface="Calibri" pitchFamily="34" charset="0"/>
            </a:endParaRPr>
          </a:p>
        </p:txBody>
      </p:sp>
      <p:sp>
        <p:nvSpPr>
          <p:cNvPr id="5" name="Rectangle 4"/>
          <p:cNvSpPr>
            <a:spLocks noChangeArrowheads="1"/>
          </p:cNvSpPr>
          <p:nvPr/>
        </p:nvSpPr>
        <p:spPr bwMode="auto">
          <a:xfrm>
            <a:off x="0" y="228600"/>
            <a:ext cx="10287000" cy="1066800"/>
          </a:xfrm>
          <a:prstGeom prst="rect">
            <a:avLst/>
          </a:prstGeom>
          <a:noFill/>
          <a:ln w="9525">
            <a:noFill/>
            <a:miter lim="800000"/>
            <a:headEnd/>
            <a:tailEnd/>
          </a:ln>
          <a:effectLst/>
        </p:spPr>
        <p:txBody>
          <a:bodyPr anchor="b"/>
          <a:lstStyle/>
          <a:p>
            <a:pPr algn="ctr">
              <a:defRPr/>
            </a:pPr>
            <a:r>
              <a:rPr lang="en-US" sz="4000" b="1" i="0" dirty="0" smtClean="0">
                <a:solidFill>
                  <a:schemeClr val="tx2"/>
                </a:solidFill>
                <a:latin typeface="Calibri" panose="020F0502020204030204" pitchFamily="34" charset="0"/>
              </a:rPr>
              <a:t>Combining cardiac and vascular function curves</a:t>
            </a:r>
          </a:p>
          <a:p>
            <a:pPr algn="ctr">
              <a:defRPr/>
            </a:pPr>
            <a:r>
              <a:rPr lang="en-US" sz="3600" b="1" i="0" dirty="0" smtClean="0">
                <a:solidFill>
                  <a:srgbClr val="FF0000"/>
                </a:solidFill>
                <a:latin typeface="Calibri" panose="020F0502020204030204" pitchFamily="34" charset="0"/>
              </a:rPr>
              <a:t>2. Inotropic effects</a:t>
            </a:r>
            <a:endParaRPr lang="en-US" sz="2400" b="1" i="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8201287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4953000"/>
            <a:ext cx="10287000" cy="1754326"/>
          </a:xfrm>
          <a:prstGeom prst="rect">
            <a:avLst/>
          </a:prstGeom>
        </p:spPr>
        <p:txBody>
          <a:bodyPr wrap="square">
            <a:spAutoFit/>
          </a:bodyPr>
          <a:lstStyle/>
          <a:p>
            <a:pPr marL="285750" indent="-285750">
              <a:buFont typeface="Wingdings" pitchFamily="2" charset="2"/>
              <a:buChar char="q"/>
            </a:pPr>
            <a:r>
              <a:rPr lang="en-US" sz="1800" b="1" i="0" dirty="0" smtClean="0">
                <a:solidFill>
                  <a:schemeClr val="tx2">
                    <a:lumMod val="60000"/>
                    <a:lumOff val="40000"/>
                  </a:schemeClr>
                </a:solidFill>
                <a:latin typeface="Calibri" pitchFamily="34" charset="0"/>
                <a:cs typeface="Calibri" pitchFamily="34" charset="0"/>
              </a:rPr>
              <a:t>Increased SNS tone </a:t>
            </a:r>
            <a:r>
              <a:rPr lang="en-US" sz="1800" b="1" i="0" dirty="0">
                <a:solidFill>
                  <a:schemeClr val="tx2">
                    <a:lumMod val="60000"/>
                    <a:lumOff val="40000"/>
                  </a:schemeClr>
                </a:solidFill>
                <a:latin typeface="Calibri" pitchFamily="34" charset="0"/>
                <a:cs typeface="Calibri" pitchFamily="34" charset="0"/>
              </a:rPr>
              <a:t>rotates the cardiac function curve counter-clockwise due to its boosting of the </a:t>
            </a:r>
            <a:r>
              <a:rPr lang="en-US" sz="1800" b="1" i="0" dirty="0" smtClean="0">
                <a:solidFill>
                  <a:schemeClr val="tx2">
                    <a:lumMod val="60000"/>
                    <a:lumOff val="40000"/>
                  </a:schemeClr>
                </a:solidFill>
                <a:latin typeface="Calibri" pitchFamily="34" charset="0"/>
                <a:cs typeface="Calibri" pitchFamily="34" charset="0"/>
              </a:rPr>
              <a:t>cardiac </a:t>
            </a:r>
            <a:r>
              <a:rPr lang="en-US" sz="1800" b="1" i="0" dirty="0">
                <a:solidFill>
                  <a:schemeClr val="tx2">
                    <a:lumMod val="60000"/>
                    <a:lumOff val="40000"/>
                  </a:schemeClr>
                </a:solidFill>
                <a:latin typeface="Calibri" pitchFamily="34" charset="0"/>
                <a:cs typeface="Calibri" pitchFamily="34" charset="0"/>
              </a:rPr>
              <a:t>contractility and heart rate. </a:t>
            </a:r>
            <a:endParaRPr lang="en-US" sz="1800" b="1" i="0" dirty="0" smtClean="0">
              <a:solidFill>
                <a:schemeClr val="tx2">
                  <a:lumMod val="60000"/>
                  <a:lumOff val="40000"/>
                </a:schemeClr>
              </a:solidFill>
              <a:latin typeface="Calibri" pitchFamily="34" charset="0"/>
              <a:cs typeface="Calibri" pitchFamily="34" charset="0"/>
            </a:endParaRPr>
          </a:p>
          <a:p>
            <a:pPr marL="285750" indent="-285750">
              <a:buFont typeface="Wingdings" pitchFamily="2" charset="2"/>
              <a:buChar char="q"/>
            </a:pPr>
            <a:r>
              <a:rPr lang="en-US" sz="1800" b="1" i="0" dirty="0" smtClean="0">
                <a:solidFill>
                  <a:schemeClr val="tx2">
                    <a:lumMod val="60000"/>
                    <a:lumOff val="40000"/>
                  </a:schemeClr>
                </a:solidFill>
                <a:latin typeface="Calibri" pitchFamily="34" charset="0"/>
                <a:cs typeface="Calibri" pitchFamily="34" charset="0"/>
              </a:rPr>
              <a:t>Additionally</a:t>
            </a:r>
            <a:r>
              <a:rPr lang="en-US" sz="1800" b="1" i="0" dirty="0">
                <a:solidFill>
                  <a:schemeClr val="tx2">
                    <a:lumMod val="60000"/>
                    <a:lumOff val="40000"/>
                  </a:schemeClr>
                </a:solidFill>
                <a:latin typeface="Calibri" pitchFamily="34" charset="0"/>
                <a:cs typeface="Calibri" pitchFamily="34" charset="0"/>
              </a:rPr>
              <a:t>, SNS stimulation reduces </a:t>
            </a:r>
            <a:r>
              <a:rPr lang="en-US" sz="1800" b="1" i="0" dirty="0" smtClean="0">
                <a:solidFill>
                  <a:schemeClr val="tx2">
                    <a:lumMod val="60000"/>
                    <a:lumOff val="40000"/>
                  </a:schemeClr>
                </a:solidFill>
                <a:latin typeface="Calibri" pitchFamily="34" charset="0"/>
                <a:cs typeface="Calibri" pitchFamily="34" charset="0"/>
              </a:rPr>
              <a:t>venous vascular compliance and </a:t>
            </a:r>
            <a:r>
              <a:rPr lang="en-US" sz="1800" b="1" i="0" dirty="0">
                <a:solidFill>
                  <a:schemeClr val="tx2">
                    <a:lumMod val="60000"/>
                    <a:lumOff val="40000"/>
                  </a:schemeClr>
                </a:solidFill>
                <a:latin typeface="Calibri" pitchFamily="34" charset="0"/>
                <a:cs typeface="Calibri" pitchFamily="34" charset="0"/>
              </a:rPr>
              <a:t>thus causes </a:t>
            </a:r>
            <a:r>
              <a:rPr lang="en-US" sz="1800" b="1" i="0" dirty="0" err="1">
                <a:solidFill>
                  <a:schemeClr val="tx2">
                    <a:lumMod val="60000"/>
                    <a:lumOff val="40000"/>
                  </a:schemeClr>
                </a:solidFill>
                <a:latin typeface="Calibri" pitchFamily="34" charset="0"/>
                <a:cs typeface="Calibri" pitchFamily="34" charset="0"/>
              </a:rPr>
              <a:t>venoconstriction</a:t>
            </a:r>
            <a:r>
              <a:rPr lang="en-US" sz="1800" b="1" i="0" dirty="0">
                <a:solidFill>
                  <a:schemeClr val="tx2">
                    <a:lumMod val="60000"/>
                    <a:lumOff val="40000"/>
                  </a:schemeClr>
                </a:solidFill>
                <a:latin typeface="Calibri" pitchFamily="34" charset="0"/>
                <a:cs typeface="Calibri" pitchFamily="34" charset="0"/>
              </a:rPr>
              <a:t> which increases the "</a:t>
            </a:r>
            <a:r>
              <a:rPr lang="en-US" sz="1800" b="1" i="0" dirty="0" smtClean="0">
                <a:solidFill>
                  <a:schemeClr val="tx2">
                    <a:lumMod val="60000"/>
                    <a:lumOff val="40000"/>
                  </a:schemeClr>
                </a:solidFill>
                <a:latin typeface="Calibri" pitchFamily="34" charset="0"/>
                <a:cs typeface="Calibri" pitchFamily="34" charset="0"/>
              </a:rPr>
              <a:t>Mean Systemic </a:t>
            </a:r>
            <a:r>
              <a:rPr lang="en-US" sz="1800" b="1" i="0" dirty="0">
                <a:solidFill>
                  <a:schemeClr val="tx2">
                    <a:lumMod val="60000"/>
                    <a:lumOff val="40000"/>
                  </a:schemeClr>
                </a:solidFill>
                <a:latin typeface="Calibri" pitchFamily="34" charset="0"/>
                <a:cs typeface="Calibri" pitchFamily="34" charset="0"/>
              </a:rPr>
              <a:t>Pressure", shifting the vascular function curve to the right. </a:t>
            </a:r>
            <a:endParaRPr lang="en-US" sz="1800" b="1" i="0" dirty="0" smtClean="0">
              <a:solidFill>
                <a:schemeClr val="tx2">
                  <a:lumMod val="60000"/>
                  <a:lumOff val="40000"/>
                </a:schemeClr>
              </a:solidFill>
              <a:latin typeface="Calibri" pitchFamily="34" charset="0"/>
              <a:cs typeface="Calibri" pitchFamily="34" charset="0"/>
            </a:endParaRPr>
          </a:p>
          <a:p>
            <a:pPr marL="285750" indent="-285750">
              <a:buFont typeface="Wingdings" pitchFamily="2" charset="2"/>
              <a:buChar char="q"/>
            </a:pPr>
            <a:r>
              <a:rPr lang="en-US" sz="1800" b="1" i="0" dirty="0" smtClean="0">
                <a:solidFill>
                  <a:srgbClr val="00FF00"/>
                </a:solidFill>
                <a:latin typeface="Calibri" pitchFamily="34" charset="0"/>
                <a:cs typeface="Calibri" pitchFamily="34" charset="0"/>
              </a:rPr>
              <a:t>The </a:t>
            </a:r>
            <a:r>
              <a:rPr lang="en-US" sz="1800" b="1" i="0" dirty="0">
                <a:solidFill>
                  <a:srgbClr val="00FF00"/>
                </a:solidFill>
                <a:latin typeface="Calibri" pitchFamily="34" charset="0"/>
                <a:cs typeface="Calibri" pitchFamily="34" charset="0"/>
              </a:rPr>
              <a:t>combined effect of these changes is a substantial increase in the cardiac output and venous return without a large change in the RAP.</a:t>
            </a:r>
          </a:p>
        </p:txBody>
      </p:sp>
      <p:sp>
        <p:nvSpPr>
          <p:cNvPr id="5" name="Rectangle 4"/>
          <p:cNvSpPr>
            <a:spLocks noChangeArrowheads="1"/>
          </p:cNvSpPr>
          <p:nvPr/>
        </p:nvSpPr>
        <p:spPr bwMode="auto">
          <a:xfrm>
            <a:off x="0" y="228600"/>
            <a:ext cx="10287000" cy="1066800"/>
          </a:xfrm>
          <a:prstGeom prst="rect">
            <a:avLst/>
          </a:prstGeom>
          <a:noFill/>
          <a:ln w="9525">
            <a:noFill/>
            <a:miter lim="800000"/>
            <a:headEnd/>
            <a:tailEnd/>
          </a:ln>
          <a:effectLst/>
        </p:spPr>
        <p:txBody>
          <a:bodyPr anchor="b"/>
          <a:lstStyle/>
          <a:p>
            <a:pPr algn="ctr">
              <a:defRPr/>
            </a:pPr>
            <a:r>
              <a:rPr lang="en-US" sz="4000" b="1" i="0" dirty="0" smtClean="0">
                <a:solidFill>
                  <a:schemeClr val="tx2"/>
                </a:solidFill>
                <a:latin typeface="Calibri" panose="020F0502020204030204" pitchFamily="34" charset="0"/>
              </a:rPr>
              <a:t>Combining cardiac and vascular function curves</a:t>
            </a:r>
          </a:p>
          <a:p>
            <a:pPr algn="ctr">
              <a:defRPr/>
            </a:pPr>
            <a:r>
              <a:rPr lang="en-US" sz="3600" b="1" i="0" dirty="0" smtClean="0">
                <a:solidFill>
                  <a:srgbClr val="FF0000"/>
                </a:solidFill>
                <a:latin typeface="Calibri" panose="020F0502020204030204" pitchFamily="34" charset="0"/>
              </a:rPr>
              <a:t>3. Increased sympathetic nervous system tone</a:t>
            </a:r>
            <a:endParaRPr lang="en-US" sz="2400" b="1" i="0" dirty="0">
              <a:solidFill>
                <a:srgbClr val="FF0000"/>
              </a:solidFill>
              <a:latin typeface="Calibri" panose="020F0502020204030204" pitchFamily="34" charset="0"/>
            </a:endParaRPr>
          </a:p>
        </p:txBody>
      </p:sp>
      <p:pic>
        <p:nvPicPr>
          <p:cNvPr id="2050" name="Picture 2" descr="http://www.pathwaymedicine.org/images/cardiovascular/Cardiovascular-Function-Integration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537" y="1447800"/>
            <a:ext cx="5338763" cy="3326606"/>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826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295400"/>
            <a:ext cx="9977620" cy="4370000"/>
          </a:xfrm>
          <a:prstGeom prst="rect">
            <a:avLst/>
          </a:prstGeom>
          <a:scene3d>
            <a:camera prst="orthographicFront"/>
            <a:lightRig rig="threePt" dir="t"/>
          </a:scene3d>
          <a:sp3d>
            <a:bevelT/>
            <a:bevelB/>
          </a:sp3d>
        </p:spPr>
      </p:pic>
      <p:sp>
        <p:nvSpPr>
          <p:cNvPr id="3" name="Rectangle 2"/>
          <p:cNvSpPr/>
          <p:nvPr/>
        </p:nvSpPr>
        <p:spPr>
          <a:xfrm>
            <a:off x="190500" y="5689937"/>
            <a:ext cx="9977620" cy="1107996"/>
          </a:xfrm>
          <a:prstGeom prst="rect">
            <a:avLst/>
          </a:prstGeom>
        </p:spPr>
        <p:txBody>
          <a:bodyPr wrap="square">
            <a:spAutoFit/>
          </a:bodyPr>
          <a:lstStyle/>
          <a:p>
            <a:pPr marL="342900" indent="-342900">
              <a:buFont typeface="Wingdings" pitchFamily="2" charset="2"/>
              <a:buChar char="q"/>
            </a:pPr>
            <a:r>
              <a:rPr lang="en-US" sz="1650" b="1" i="0" dirty="0">
                <a:solidFill>
                  <a:srgbClr val="FFFF00"/>
                </a:solidFill>
                <a:latin typeface="Calibri" pitchFamily="34" charset="0"/>
                <a:cs typeface="Calibri" pitchFamily="34" charset="0"/>
              </a:rPr>
              <a:t>Changes in TPR alter </a:t>
            </a:r>
            <a:r>
              <a:rPr lang="en-US" sz="1650" b="1" dirty="0">
                <a:solidFill>
                  <a:srgbClr val="FFFF00"/>
                </a:solidFill>
                <a:latin typeface="Calibri" pitchFamily="34" charset="0"/>
                <a:cs typeface="Calibri" pitchFamily="34" charset="0"/>
              </a:rPr>
              <a:t>both </a:t>
            </a:r>
            <a:r>
              <a:rPr lang="en-US" sz="1650" b="1" i="0" dirty="0" smtClean="0">
                <a:solidFill>
                  <a:srgbClr val="FFFF00"/>
                </a:solidFill>
                <a:latin typeface="Calibri" pitchFamily="34" charset="0"/>
                <a:cs typeface="Calibri" pitchFamily="34" charset="0"/>
              </a:rPr>
              <a:t>curves. The </a:t>
            </a:r>
            <a:r>
              <a:rPr lang="en-US" sz="1650" b="1" i="0" dirty="0">
                <a:solidFill>
                  <a:srgbClr val="FFFF00"/>
                </a:solidFill>
                <a:latin typeface="Calibri" pitchFamily="34" charset="0"/>
                <a:cs typeface="Calibri" pitchFamily="34" charset="0"/>
              </a:rPr>
              <a:t>cardiac function curve changes because of a </a:t>
            </a:r>
            <a:r>
              <a:rPr lang="en-US" sz="1650" b="1" i="0" dirty="0" smtClean="0">
                <a:solidFill>
                  <a:srgbClr val="FFFF00"/>
                </a:solidFill>
                <a:latin typeface="Calibri" pitchFamily="34" charset="0"/>
                <a:cs typeface="Calibri" pitchFamily="34" charset="0"/>
              </a:rPr>
              <a:t>change in </a:t>
            </a:r>
            <a:r>
              <a:rPr lang="en-US" sz="1650" b="1" i="0" dirty="0">
                <a:solidFill>
                  <a:srgbClr val="FFFF00"/>
                </a:solidFill>
                <a:latin typeface="Calibri" pitchFamily="34" charset="0"/>
                <a:cs typeface="Calibri" pitchFamily="34" charset="0"/>
              </a:rPr>
              <a:t>afterload (arterial blood pressure), and the </a:t>
            </a:r>
            <a:r>
              <a:rPr lang="en-US" sz="1650" b="1" i="0" dirty="0" smtClean="0">
                <a:solidFill>
                  <a:srgbClr val="FFFF00"/>
                </a:solidFill>
                <a:latin typeface="Calibri" pitchFamily="34" charset="0"/>
                <a:cs typeface="Calibri" pitchFamily="34" charset="0"/>
              </a:rPr>
              <a:t>vascular function </a:t>
            </a:r>
            <a:r>
              <a:rPr lang="en-US" sz="1650" b="1" i="0" dirty="0">
                <a:solidFill>
                  <a:srgbClr val="FFFF00"/>
                </a:solidFill>
                <a:latin typeface="Calibri" pitchFamily="34" charset="0"/>
                <a:cs typeface="Calibri" pitchFamily="34" charset="0"/>
              </a:rPr>
              <a:t>curve changes because of a change in </a:t>
            </a:r>
            <a:r>
              <a:rPr lang="en-US" sz="1650" b="1" i="0" dirty="0" smtClean="0">
                <a:solidFill>
                  <a:srgbClr val="FFFF00"/>
                </a:solidFill>
                <a:latin typeface="Calibri" pitchFamily="34" charset="0"/>
                <a:cs typeface="Calibri" pitchFamily="34" charset="0"/>
              </a:rPr>
              <a:t>venous return.</a:t>
            </a:r>
          </a:p>
          <a:p>
            <a:pPr marL="342900" indent="-342900">
              <a:buFont typeface="Wingdings" pitchFamily="2" charset="2"/>
              <a:buChar char="q"/>
            </a:pPr>
            <a:r>
              <a:rPr lang="en-US" sz="1650" b="1" i="0" dirty="0" smtClean="0">
                <a:solidFill>
                  <a:srgbClr val="00FF00"/>
                </a:solidFill>
                <a:latin typeface="Calibri" pitchFamily="34" charset="0"/>
                <a:cs typeface="Calibri" pitchFamily="34" charset="0"/>
              </a:rPr>
              <a:t>With increased TPR, there is </a:t>
            </a:r>
            <a:r>
              <a:rPr lang="en-US" sz="1650" b="1" i="0" dirty="0">
                <a:solidFill>
                  <a:srgbClr val="00FF00"/>
                </a:solidFill>
                <a:latin typeface="Calibri" pitchFamily="34" charset="0"/>
                <a:cs typeface="Calibri" pitchFamily="34" charset="0"/>
              </a:rPr>
              <a:t>a substantial </a:t>
            </a:r>
            <a:r>
              <a:rPr lang="en-US" sz="1650" b="1" i="0" dirty="0" smtClean="0">
                <a:solidFill>
                  <a:srgbClr val="00FF00"/>
                </a:solidFill>
                <a:latin typeface="Calibri" pitchFamily="34" charset="0"/>
                <a:cs typeface="Calibri" pitchFamily="34" charset="0"/>
              </a:rPr>
              <a:t>decrease  </a:t>
            </a:r>
            <a:r>
              <a:rPr lang="en-US" sz="1650" b="1" i="0" dirty="0">
                <a:solidFill>
                  <a:srgbClr val="00FF00"/>
                </a:solidFill>
                <a:latin typeface="Calibri" pitchFamily="34" charset="0"/>
                <a:cs typeface="Calibri" pitchFamily="34" charset="0"/>
              </a:rPr>
              <a:t>in the cardiac output and venous return </a:t>
            </a:r>
            <a:r>
              <a:rPr lang="en-US" sz="1650" b="1" i="0" dirty="0" smtClean="0">
                <a:solidFill>
                  <a:srgbClr val="00FF00"/>
                </a:solidFill>
                <a:latin typeface="Calibri" pitchFamily="34" charset="0"/>
                <a:cs typeface="Calibri" pitchFamily="34" charset="0"/>
              </a:rPr>
              <a:t> with almost no change </a:t>
            </a:r>
            <a:r>
              <a:rPr lang="en-US" sz="1650" b="1" i="0" dirty="0">
                <a:solidFill>
                  <a:srgbClr val="00FF00"/>
                </a:solidFill>
                <a:latin typeface="Calibri" pitchFamily="34" charset="0"/>
                <a:cs typeface="Calibri" pitchFamily="34" charset="0"/>
              </a:rPr>
              <a:t>in the RAP</a:t>
            </a:r>
            <a:r>
              <a:rPr lang="en-US" sz="1650" b="1" i="0" dirty="0" smtClean="0">
                <a:solidFill>
                  <a:srgbClr val="00FF00"/>
                </a:solidFill>
                <a:latin typeface="Calibri" pitchFamily="34" charset="0"/>
                <a:cs typeface="Calibri" pitchFamily="34" charset="0"/>
              </a:rPr>
              <a:t>. The opposite is true when the TPR is decreased.</a:t>
            </a:r>
            <a:endParaRPr lang="ar-SA" sz="1650" b="1" dirty="0">
              <a:solidFill>
                <a:srgbClr val="FFFF00"/>
              </a:solidFill>
              <a:latin typeface="Calibri" pitchFamily="34" charset="0"/>
            </a:endParaRPr>
          </a:p>
        </p:txBody>
      </p:sp>
      <p:sp>
        <p:nvSpPr>
          <p:cNvPr id="5" name="Rectangle 4"/>
          <p:cNvSpPr>
            <a:spLocks noChangeArrowheads="1"/>
          </p:cNvSpPr>
          <p:nvPr/>
        </p:nvSpPr>
        <p:spPr bwMode="auto">
          <a:xfrm>
            <a:off x="0" y="228600"/>
            <a:ext cx="10287000" cy="1066800"/>
          </a:xfrm>
          <a:prstGeom prst="rect">
            <a:avLst/>
          </a:prstGeom>
          <a:noFill/>
          <a:ln w="9525">
            <a:noFill/>
            <a:miter lim="800000"/>
            <a:headEnd/>
            <a:tailEnd/>
          </a:ln>
          <a:effectLst/>
        </p:spPr>
        <p:txBody>
          <a:bodyPr anchor="b"/>
          <a:lstStyle/>
          <a:p>
            <a:pPr algn="ctr">
              <a:defRPr/>
            </a:pPr>
            <a:r>
              <a:rPr lang="en-US" sz="4000" b="1" i="0" dirty="0" smtClean="0">
                <a:solidFill>
                  <a:schemeClr val="tx2"/>
                </a:solidFill>
                <a:latin typeface="Calibri" panose="020F0502020204030204" pitchFamily="34" charset="0"/>
              </a:rPr>
              <a:t>Combining cardiac and vascular function curves</a:t>
            </a:r>
          </a:p>
          <a:p>
            <a:pPr algn="ctr">
              <a:defRPr/>
            </a:pPr>
            <a:r>
              <a:rPr lang="en-US" sz="3600" b="1" i="0" dirty="0" smtClean="0">
                <a:solidFill>
                  <a:srgbClr val="FF0000"/>
                </a:solidFill>
                <a:latin typeface="Calibri" panose="020F0502020204030204" pitchFamily="34" charset="0"/>
              </a:rPr>
              <a:t>4. Effects of changes in TPR</a:t>
            </a:r>
            <a:endParaRPr lang="en-US" sz="2400" b="1" i="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96643517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ChangeArrowheads="1"/>
          </p:cNvSpPr>
          <p:nvPr/>
        </p:nvSpPr>
        <p:spPr bwMode="auto">
          <a:xfrm>
            <a:off x="0" y="0"/>
            <a:ext cx="10287000" cy="1213104"/>
          </a:xfrm>
          <a:prstGeom prst="rect">
            <a:avLst/>
          </a:prstGeom>
          <a:noFill/>
          <a:ln w="9525">
            <a:noFill/>
            <a:miter lim="800000"/>
            <a:headEnd/>
            <a:tailEnd/>
          </a:ln>
          <a:effectLst/>
        </p:spPr>
        <p:txBody>
          <a:bodyPr anchor="b"/>
          <a:lstStyle/>
          <a:p>
            <a:pPr algn="ctr">
              <a:defRPr/>
            </a:pPr>
            <a:r>
              <a:rPr lang="en-US" sz="3600" b="1" i="0" dirty="0" smtClean="0">
                <a:solidFill>
                  <a:schemeClr val="tx2"/>
                </a:solidFill>
                <a:latin typeface="Calibri" panose="020F0502020204030204" pitchFamily="34" charset="0"/>
              </a:rPr>
              <a:t>Combining cardiac and vascular function curves</a:t>
            </a:r>
          </a:p>
          <a:p>
            <a:pPr algn="ctr">
              <a:defRPr/>
            </a:pPr>
            <a:r>
              <a:rPr lang="en-US" sz="3600" b="1" i="0" dirty="0" smtClean="0">
                <a:solidFill>
                  <a:srgbClr val="FF0000"/>
                </a:solidFill>
                <a:latin typeface="Calibri" panose="020F0502020204030204" pitchFamily="34" charset="0"/>
              </a:rPr>
              <a:t>in heart failure</a:t>
            </a:r>
            <a:r>
              <a:rPr lang="en-US" sz="2400" b="1" i="0" dirty="0" smtClean="0">
                <a:solidFill>
                  <a:srgbClr val="FF0000"/>
                </a:solidFill>
                <a:latin typeface="Calibri" panose="020F0502020204030204" pitchFamily="34" charset="0"/>
              </a:rPr>
              <a:t>  </a:t>
            </a:r>
            <a:endParaRPr lang="en-US" sz="2400" b="1" i="0" dirty="0">
              <a:solidFill>
                <a:srgbClr val="FF0000"/>
              </a:solidFill>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1223961"/>
            <a:ext cx="6226969" cy="5512594"/>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039846264"/>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76200" y="304800"/>
            <a:ext cx="1017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4800" b="1" i="0" dirty="0" smtClean="0">
                <a:solidFill>
                  <a:srgbClr val="00FFFF"/>
                </a:solidFill>
                <a:latin typeface="Calibri" panose="020F0502020204030204" pitchFamily="34" charset="0"/>
              </a:rPr>
              <a:t>Intended learning outcomes (ILOs)</a:t>
            </a:r>
            <a:endParaRPr lang="en-US" altLang="en-US" sz="4800" b="1" i="0" dirty="0">
              <a:solidFill>
                <a:srgbClr val="00FFFF"/>
              </a:solidFill>
              <a:latin typeface="Calibri" panose="020F0502020204030204" pitchFamily="34" charset="0"/>
            </a:endParaRPr>
          </a:p>
        </p:txBody>
      </p:sp>
      <p:sp>
        <p:nvSpPr>
          <p:cNvPr id="9" name="Rectangle 3"/>
          <p:cNvSpPr>
            <a:spLocks noChangeArrowheads="1"/>
          </p:cNvSpPr>
          <p:nvPr/>
        </p:nvSpPr>
        <p:spPr bwMode="auto">
          <a:xfrm>
            <a:off x="266700" y="2133600"/>
            <a:ext cx="9906000" cy="4419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100000"/>
              <a:buFont typeface="Monotype Sorts" pitchFamily="2" charset="2"/>
              <a:buBlip>
                <a:blip r:embed="rId2"/>
              </a:buBlip>
              <a:defRPr/>
            </a:pPr>
            <a:r>
              <a:rPr lang="en-US" sz="2400" b="1" i="0" dirty="0" smtClean="0">
                <a:solidFill>
                  <a:schemeClr val="tx2"/>
                </a:solidFill>
                <a:latin typeface="Calibri" panose="020F0502020204030204" pitchFamily="34" charset="0"/>
              </a:rPr>
              <a:t>Discuss </a:t>
            </a:r>
            <a:r>
              <a:rPr lang="en-US" sz="2400" b="1" i="0" dirty="0">
                <a:solidFill>
                  <a:schemeClr val="tx2"/>
                </a:solidFill>
                <a:latin typeface="Calibri" panose="020F0502020204030204" pitchFamily="34" charset="0"/>
              </a:rPr>
              <a:t>functions of the veins as blood reservoirs. </a:t>
            </a:r>
          </a:p>
          <a:p>
            <a:pPr marL="342900" indent="-342900">
              <a:spcBef>
                <a:spcPct val="20000"/>
              </a:spcBef>
              <a:buClr>
                <a:schemeClr val="tx2"/>
              </a:buClr>
              <a:buSzPct val="100000"/>
              <a:buFont typeface="Monotype Sorts" pitchFamily="2" charset="2"/>
              <a:buBlip>
                <a:blip r:embed="rId2"/>
              </a:buBlip>
              <a:defRPr/>
            </a:pPr>
            <a:r>
              <a:rPr lang="en-US" sz="2400" b="1" i="0" dirty="0">
                <a:solidFill>
                  <a:schemeClr val="tx2"/>
                </a:solidFill>
                <a:latin typeface="Calibri" panose="020F0502020204030204" pitchFamily="34" charset="0"/>
              </a:rPr>
              <a:t>Describe measurement of central venous pressure (CVP) and </a:t>
            </a:r>
            <a:r>
              <a:rPr lang="en-US" sz="2400" b="1" i="0" dirty="0" smtClean="0">
                <a:solidFill>
                  <a:schemeClr val="tx2"/>
                </a:solidFill>
                <a:latin typeface="Calibri" panose="020F0502020204030204" pitchFamily="34" charset="0"/>
              </a:rPr>
              <a:t>state its physiological and clinical significance. </a:t>
            </a:r>
          </a:p>
          <a:p>
            <a:pPr marL="342900" indent="-342900">
              <a:spcBef>
                <a:spcPct val="20000"/>
              </a:spcBef>
              <a:buClr>
                <a:schemeClr val="tx2"/>
              </a:buClr>
              <a:buSzPct val="100000"/>
              <a:buBlip>
                <a:blip r:embed="rId2"/>
              </a:buBlip>
              <a:defRPr/>
            </a:pPr>
            <a:r>
              <a:rPr lang="en-US" sz="2400" b="1" i="0" dirty="0" smtClean="0">
                <a:solidFill>
                  <a:schemeClr val="tx2"/>
                </a:solidFill>
                <a:latin typeface="Calibri" panose="020F0502020204030204" pitchFamily="34" charset="0"/>
              </a:rPr>
              <a:t>State determinants of venous return and explain how they influence venous return. </a:t>
            </a:r>
            <a:endParaRPr lang="en-US" sz="2400" b="1" i="0" dirty="0">
              <a:solidFill>
                <a:schemeClr val="tx2"/>
              </a:solidFill>
              <a:latin typeface="Calibri" panose="020F0502020204030204" pitchFamily="34" charset="0"/>
            </a:endParaRPr>
          </a:p>
          <a:p>
            <a:pPr marL="342900" indent="-342900">
              <a:spcBef>
                <a:spcPct val="20000"/>
              </a:spcBef>
              <a:buClr>
                <a:schemeClr val="tx2"/>
              </a:buClr>
              <a:buSzPct val="100000"/>
              <a:buFont typeface="Monotype Sorts" pitchFamily="2" charset="2"/>
              <a:buBlip>
                <a:blip r:embed="rId2"/>
              </a:buBlip>
              <a:defRPr/>
            </a:pPr>
            <a:r>
              <a:rPr lang="en-US" sz="2400" b="1" i="0" dirty="0" smtClean="0">
                <a:solidFill>
                  <a:schemeClr val="tx2"/>
                </a:solidFill>
                <a:latin typeface="Calibri" panose="020F0502020204030204" pitchFamily="34" charset="0"/>
              </a:rPr>
              <a:t>Define </a:t>
            </a:r>
            <a:r>
              <a:rPr lang="en-US" sz="2400" b="1" i="0" dirty="0">
                <a:solidFill>
                  <a:schemeClr val="tx2"/>
                </a:solidFill>
                <a:latin typeface="Calibri" panose="020F0502020204030204" pitchFamily="34" charset="0"/>
              </a:rPr>
              <a:t>mean </a:t>
            </a:r>
            <a:r>
              <a:rPr lang="en-US" sz="2400" b="1" i="0" dirty="0" smtClean="0">
                <a:solidFill>
                  <a:schemeClr val="tx2"/>
                </a:solidFill>
                <a:latin typeface="Calibri" panose="020F0502020204030204" pitchFamily="34" charset="0"/>
              </a:rPr>
              <a:t>systemic filling pressure, </a:t>
            </a:r>
            <a:r>
              <a:rPr lang="en-US" sz="2400" b="1" i="0" dirty="0">
                <a:solidFill>
                  <a:schemeClr val="tx2"/>
                </a:solidFill>
                <a:latin typeface="Calibri" panose="020F0502020204030204" pitchFamily="34" charset="0"/>
              </a:rPr>
              <a:t>give its normal </a:t>
            </a:r>
            <a:r>
              <a:rPr lang="en-US" sz="2400" b="1" i="0" dirty="0" smtClean="0">
                <a:solidFill>
                  <a:schemeClr val="tx2"/>
                </a:solidFill>
                <a:latin typeface="Calibri" panose="020F0502020204030204" pitchFamily="34" charset="0"/>
              </a:rPr>
              <a:t>value and describe the factors which affect it. </a:t>
            </a:r>
            <a:endParaRPr lang="en-US" sz="2400" b="1" i="0" dirty="0">
              <a:solidFill>
                <a:schemeClr val="tx2"/>
              </a:solidFill>
              <a:latin typeface="Calibri" panose="020F0502020204030204" pitchFamily="34" charset="0"/>
            </a:endParaRPr>
          </a:p>
          <a:p>
            <a:pPr marL="342900" indent="-342900">
              <a:spcBef>
                <a:spcPct val="20000"/>
              </a:spcBef>
              <a:buClr>
                <a:schemeClr val="tx2"/>
              </a:buClr>
              <a:buSzPct val="100000"/>
              <a:buFont typeface="Monotype Sorts" pitchFamily="2" charset="2"/>
              <a:buBlip>
                <a:blip r:embed="rId2"/>
              </a:buBlip>
              <a:defRPr/>
            </a:pPr>
            <a:r>
              <a:rPr lang="en-US" sz="2400" b="1" i="0" dirty="0" smtClean="0">
                <a:solidFill>
                  <a:schemeClr val="tx2"/>
                </a:solidFill>
                <a:latin typeface="Calibri" panose="020F0502020204030204" pitchFamily="34" charset="0"/>
              </a:rPr>
              <a:t>Explain the effect of gravity on venous pressure and explain pathophysiology of varicose veins.</a:t>
            </a:r>
          </a:p>
          <a:p>
            <a:pPr marL="342900" indent="-342900">
              <a:spcBef>
                <a:spcPct val="20000"/>
              </a:spcBef>
              <a:buClr>
                <a:schemeClr val="tx2"/>
              </a:buClr>
              <a:buSzPct val="100000"/>
              <a:buFont typeface="Monotype Sorts" pitchFamily="2" charset="2"/>
              <a:buBlip>
                <a:blip r:embed="rId2"/>
              </a:buBlip>
              <a:defRPr/>
            </a:pPr>
            <a:r>
              <a:rPr lang="en-US" sz="2400" b="1" i="0" dirty="0" smtClean="0">
                <a:solidFill>
                  <a:schemeClr val="tx2"/>
                </a:solidFill>
                <a:latin typeface="Calibri" panose="020F0502020204030204" pitchFamily="34" charset="0"/>
              </a:rPr>
              <a:t>Describe vascular and cardiac function curves under physiological and pathophysiological conditions.</a:t>
            </a:r>
            <a:endParaRPr lang="en-GB" sz="2400" b="1" i="0" dirty="0">
              <a:solidFill>
                <a:schemeClr val="tx2"/>
              </a:solidFill>
              <a:latin typeface="Calibri" panose="020F0502020204030204" pitchFamily="34" charset="0"/>
            </a:endParaRPr>
          </a:p>
        </p:txBody>
      </p:sp>
      <p:sp>
        <p:nvSpPr>
          <p:cNvPr id="10" name="Text Box 4"/>
          <p:cNvSpPr txBox="1">
            <a:spLocks noChangeArrowheads="1"/>
          </p:cNvSpPr>
          <p:nvPr/>
        </p:nvSpPr>
        <p:spPr bwMode="auto">
          <a:xfrm>
            <a:off x="266700" y="1143000"/>
            <a:ext cx="990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700" b="1" i="0" dirty="0">
                <a:solidFill>
                  <a:srgbClr val="FF99FF"/>
                </a:solidFill>
                <a:latin typeface="Calibri" panose="020F0502020204030204" pitchFamily="34" charset="0"/>
              </a:rPr>
              <a:t>After reviewing the PowerPoint </a:t>
            </a:r>
            <a:r>
              <a:rPr lang="en-US" altLang="en-US" sz="2700" b="1" i="0" dirty="0" smtClean="0">
                <a:solidFill>
                  <a:srgbClr val="FF99FF"/>
                </a:solidFill>
                <a:latin typeface="Calibri" panose="020F0502020204030204" pitchFamily="34" charset="0"/>
              </a:rPr>
              <a:t>presentation and the associated learning resources, </a:t>
            </a:r>
            <a:r>
              <a:rPr lang="en-US" altLang="en-US" sz="2700" b="1" i="0" dirty="0">
                <a:solidFill>
                  <a:srgbClr val="FF99FF"/>
                </a:solidFill>
                <a:latin typeface="Calibri" panose="020F0502020204030204" pitchFamily="34" charset="0"/>
              </a:rPr>
              <a:t>the student should be able to:</a:t>
            </a:r>
            <a:r>
              <a:rPr lang="en-US" altLang="en-US" sz="2700" i="0" dirty="0">
                <a:solidFill>
                  <a:srgbClr val="FF99FF"/>
                </a:solidFill>
                <a:latin typeface="Calibri" panose="020F0502020204030204" pitchFamily="34" charset="0"/>
              </a:rPr>
              <a:t> </a:t>
            </a:r>
            <a:endParaRPr lang="en-US" altLang="en-US" sz="2700" dirty="0">
              <a:solidFill>
                <a:srgbClr val="FF99FF"/>
              </a:solidFill>
              <a:latin typeface="Calibri" panose="020F0502020204030204" pitchFamily="34" charset="0"/>
            </a:endParaRPr>
          </a:p>
        </p:txBody>
      </p:sp>
    </p:spTree>
    <p:extLst>
      <p:ext uri="{BB962C8B-B14F-4D97-AF65-F5344CB8AC3E}">
        <p14:creationId xmlns:p14="http://schemas.microsoft.com/office/powerpoint/2010/main" val="3547155445"/>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9906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FF00"/>
                </a:solidFill>
                <a:effectLst>
                  <a:outerShdw blurRad="38100" dist="38100" dir="2700000" algn="tl">
                    <a:srgbClr val="000000"/>
                  </a:outerShdw>
                </a:effectLst>
                <a:latin typeface="Calibri" panose="020F0502020204030204" pitchFamily="34" charset="0"/>
              </a:rPr>
              <a:t>Thank You</a:t>
            </a:r>
            <a:endParaRPr lang="en-US" sz="16600" dirty="0">
              <a:latin typeface="Calibri" panose="020F0502020204030204" pitchFamily="34" charset="0"/>
            </a:endParaRPr>
          </a:p>
        </p:txBody>
      </p:sp>
    </p:spTree>
    <p:extLst>
      <p:ext uri="{BB962C8B-B14F-4D97-AF65-F5344CB8AC3E}">
        <p14:creationId xmlns:p14="http://schemas.microsoft.com/office/powerpoint/2010/main" val="33288116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1314" name="Rectangle 2"/>
          <p:cNvSpPr>
            <a:spLocks noChangeArrowheads="1"/>
          </p:cNvSpPr>
          <p:nvPr/>
        </p:nvSpPr>
        <p:spPr bwMode="auto">
          <a:xfrm>
            <a:off x="0" y="-76200"/>
            <a:ext cx="10287000" cy="1752600"/>
          </a:xfrm>
          <a:prstGeom prst="rect">
            <a:avLst/>
          </a:prstGeom>
          <a:noFill/>
          <a:ln w="9525">
            <a:noFill/>
            <a:miter lim="800000"/>
            <a:headEnd/>
            <a:tailEnd/>
          </a:ln>
          <a:effectLst/>
        </p:spPr>
        <p:txBody>
          <a:bodyPr lIns="92075" tIns="46038" rIns="92075" bIns="46038" anchor="ctr"/>
          <a:lstStyle/>
          <a:p>
            <a:pPr algn="ctr">
              <a:defRPr/>
            </a:pPr>
            <a:r>
              <a:rPr lang="en-US" sz="4000" b="1" i="0" dirty="0">
                <a:solidFill>
                  <a:srgbClr val="FFFF00"/>
                </a:solidFill>
                <a:latin typeface="Calibri" pitchFamily="34" charset="0"/>
                <a:cs typeface="Calibri" pitchFamily="34" charset="0"/>
              </a:rPr>
              <a:t>Major components </a:t>
            </a:r>
          </a:p>
          <a:p>
            <a:pPr algn="ctr">
              <a:defRPr/>
            </a:pPr>
            <a:r>
              <a:rPr lang="en-US" sz="4000" b="1" i="0" dirty="0">
                <a:solidFill>
                  <a:srgbClr val="FFFF00"/>
                </a:solidFill>
                <a:latin typeface="Calibri" pitchFamily="34" charset="0"/>
                <a:cs typeface="Calibri" pitchFamily="34" charset="0"/>
              </a:rPr>
              <a:t>of the cardiovascular system</a:t>
            </a:r>
          </a:p>
        </p:txBody>
      </p:sp>
      <p:sp>
        <p:nvSpPr>
          <p:cNvPr id="7171" name="AutoShape 3"/>
          <p:cNvSpPr>
            <a:spLocks noChangeArrowheads="1"/>
          </p:cNvSpPr>
          <p:nvPr/>
        </p:nvSpPr>
        <p:spPr bwMode="auto">
          <a:xfrm>
            <a:off x="4762500" y="2592388"/>
            <a:ext cx="2228850" cy="2743200"/>
          </a:xfrm>
          <a:prstGeom prst="roundRect">
            <a:avLst>
              <a:gd name="adj" fmla="val 16667"/>
            </a:avLst>
          </a:prstGeom>
          <a:gradFill rotWithShape="1">
            <a:gsLst>
              <a:gs pos="0">
                <a:srgbClr val="13255D"/>
              </a:gs>
              <a:gs pos="50000">
                <a:srgbClr val="3366FF"/>
              </a:gs>
              <a:gs pos="100000">
                <a:srgbClr val="13255D"/>
              </a:gs>
            </a:gsLst>
            <a:lin ang="5400000" scaled="1"/>
          </a:gradFill>
          <a:ln w="127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2400" b="1" i="0">
                <a:latin typeface="Calibri" pitchFamily="34" charset="0"/>
                <a:cs typeface="Calibri" pitchFamily="34" charset="0"/>
              </a:rPr>
              <a:t>VEINS</a:t>
            </a:r>
          </a:p>
          <a:p>
            <a:pPr algn="ctr"/>
            <a:endParaRPr lang="en-US" altLang="en-US" sz="2400" b="1" i="0">
              <a:latin typeface="Calibri" pitchFamily="34" charset="0"/>
              <a:cs typeface="Calibri" pitchFamily="34" charset="0"/>
            </a:endParaRPr>
          </a:p>
          <a:p>
            <a:pPr algn="ctr"/>
            <a:r>
              <a:rPr lang="en-US" altLang="en-US" sz="2400" b="1" i="0">
                <a:latin typeface="Calibri" pitchFamily="34" charset="0"/>
                <a:cs typeface="Calibri" pitchFamily="34" charset="0"/>
              </a:rPr>
              <a:t>CAPACITY</a:t>
            </a:r>
          </a:p>
          <a:p>
            <a:pPr algn="ctr"/>
            <a:r>
              <a:rPr lang="en-US" altLang="en-US" sz="2400" b="1" i="0">
                <a:latin typeface="Calibri" pitchFamily="34" charset="0"/>
                <a:cs typeface="Calibri" pitchFamily="34" charset="0"/>
              </a:rPr>
              <a:t>VESSELS</a:t>
            </a:r>
          </a:p>
        </p:txBody>
      </p:sp>
      <p:sp>
        <p:nvSpPr>
          <p:cNvPr id="7172" name="AutoShape 4"/>
          <p:cNvSpPr>
            <a:spLocks noChangeArrowheads="1"/>
          </p:cNvSpPr>
          <p:nvPr/>
        </p:nvSpPr>
        <p:spPr bwMode="auto">
          <a:xfrm>
            <a:off x="9048750" y="2592388"/>
            <a:ext cx="428625" cy="2743200"/>
          </a:xfrm>
          <a:prstGeom prst="roundRect">
            <a:avLst>
              <a:gd name="adj" fmla="val 16667"/>
            </a:avLst>
          </a:prstGeom>
          <a:solidFill>
            <a:schemeClr val="hlink"/>
          </a:solidFill>
          <a:ln w="76200">
            <a:solidFill>
              <a:schemeClr val="tx1"/>
            </a:solidFill>
            <a:round/>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73" name="Rectangle 5"/>
          <p:cNvSpPr>
            <a:spLocks noChangeArrowheads="1"/>
          </p:cNvSpPr>
          <p:nvPr/>
        </p:nvSpPr>
        <p:spPr bwMode="auto">
          <a:xfrm>
            <a:off x="6819900" y="1601788"/>
            <a:ext cx="1457325" cy="609600"/>
          </a:xfrm>
          <a:prstGeom prst="rect">
            <a:avLst/>
          </a:prstGeom>
          <a:solidFill>
            <a:schemeClr val="hlink"/>
          </a:solidFill>
          <a:ln w="63500">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2400" b="1" i="0">
                <a:latin typeface="Calibri" pitchFamily="34" charset="0"/>
                <a:cs typeface="Calibri" pitchFamily="34" charset="0"/>
              </a:rPr>
              <a:t>HEART</a:t>
            </a:r>
          </a:p>
        </p:txBody>
      </p:sp>
      <p:sp>
        <p:nvSpPr>
          <p:cNvPr id="7174" name="AutoShape 6"/>
          <p:cNvSpPr>
            <a:spLocks noChangeArrowheads="1"/>
          </p:cNvSpPr>
          <p:nvPr/>
        </p:nvSpPr>
        <p:spPr bwMode="auto">
          <a:xfrm>
            <a:off x="5705475" y="1601788"/>
            <a:ext cx="1114425" cy="990600"/>
          </a:xfrm>
          <a:custGeom>
            <a:avLst/>
            <a:gdLst>
              <a:gd name="T0" fmla="*/ 57497370 w 21600"/>
              <a:gd name="T1" fmla="*/ 0 h 21600"/>
              <a:gd name="T2" fmla="*/ 57497370 w 21600"/>
              <a:gd name="T3" fmla="*/ 25571195 h 21600"/>
              <a:gd name="T4" fmla="*/ 6558958 w 21600"/>
              <a:gd name="T5" fmla="*/ 45430012 h 21600"/>
              <a:gd name="T6" fmla="*/ 57497370 w 21600"/>
              <a:gd name="T7" fmla="*/ 12785620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chemeClr val="folHlink"/>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7175" name="AutoShape 7"/>
          <p:cNvSpPr>
            <a:spLocks noChangeArrowheads="1"/>
          </p:cNvSpPr>
          <p:nvPr/>
        </p:nvSpPr>
        <p:spPr bwMode="auto">
          <a:xfrm flipH="1">
            <a:off x="8267700" y="1601788"/>
            <a:ext cx="1123950" cy="1065212"/>
          </a:xfrm>
          <a:custGeom>
            <a:avLst/>
            <a:gdLst>
              <a:gd name="T0" fmla="*/ 58484431 w 21600"/>
              <a:gd name="T1" fmla="*/ 0 h 21600"/>
              <a:gd name="T2" fmla="*/ 58484431 w 21600"/>
              <a:gd name="T3" fmla="*/ 29568314 h 21600"/>
              <a:gd name="T4" fmla="*/ 6671579 w 21600"/>
              <a:gd name="T5" fmla="*/ 52531330 h 21600"/>
              <a:gd name="T6" fmla="*/ 58484431 w 21600"/>
              <a:gd name="T7" fmla="*/ 14784157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chemeClr val="hlink"/>
          </a:solidFill>
          <a:ln w="762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7176" name="Rectangle 8"/>
          <p:cNvSpPr>
            <a:spLocks noChangeArrowheads="1"/>
          </p:cNvSpPr>
          <p:nvPr/>
        </p:nvSpPr>
        <p:spPr bwMode="auto">
          <a:xfrm>
            <a:off x="6819900" y="5716588"/>
            <a:ext cx="1457325" cy="609600"/>
          </a:xfrm>
          <a:prstGeom prst="rect">
            <a:avLst/>
          </a:prstGeom>
          <a:solidFill>
            <a:srgbClr val="FF99CC"/>
          </a:solidFill>
          <a:ln w="38100">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77" name="AutoShape 9"/>
          <p:cNvSpPr>
            <a:spLocks noChangeArrowheads="1"/>
          </p:cNvSpPr>
          <p:nvPr/>
        </p:nvSpPr>
        <p:spPr bwMode="auto">
          <a:xfrm flipH="1" flipV="1">
            <a:off x="8277225" y="5335588"/>
            <a:ext cx="1114425" cy="990600"/>
          </a:xfrm>
          <a:custGeom>
            <a:avLst/>
            <a:gdLst>
              <a:gd name="T0" fmla="*/ 57497370 w 21600"/>
              <a:gd name="T1" fmla="*/ 0 h 21600"/>
              <a:gd name="T2" fmla="*/ 57497370 w 21600"/>
              <a:gd name="T3" fmla="*/ 25571195 h 21600"/>
              <a:gd name="T4" fmla="*/ 6558958 w 21600"/>
              <a:gd name="T5" fmla="*/ 45430012 h 21600"/>
              <a:gd name="T6" fmla="*/ 57497370 w 21600"/>
              <a:gd name="T7" fmla="*/ 12785620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chemeClr val="hlink"/>
          </a:solidFill>
          <a:ln w="762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7178" name="AutoShape 10"/>
          <p:cNvSpPr>
            <a:spLocks noChangeArrowheads="1"/>
          </p:cNvSpPr>
          <p:nvPr/>
        </p:nvSpPr>
        <p:spPr bwMode="auto">
          <a:xfrm flipV="1">
            <a:off x="5705475" y="5335588"/>
            <a:ext cx="1114425" cy="990600"/>
          </a:xfrm>
          <a:custGeom>
            <a:avLst/>
            <a:gdLst>
              <a:gd name="T0" fmla="*/ 57497370 w 21600"/>
              <a:gd name="T1" fmla="*/ 0 h 21600"/>
              <a:gd name="T2" fmla="*/ 57497370 w 21600"/>
              <a:gd name="T3" fmla="*/ 25571195 h 21600"/>
              <a:gd name="T4" fmla="*/ 6558958 w 21600"/>
              <a:gd name="T5" fmla="*/ 45430012 h 21600"/>
              <a:gd name="T6" fmla="*/ 57497370 w 21600"/>
              <a:gd name="T7" fmla="*/ 12785620 h 21600"/>
              <a:gd name="T8" fmla="*/ 17694720 60000 65536"/>
              <a:gd name="T9" fmla="*/ 5898240 60000 65536"/>
              <a:gd name="T10" fmla="*/ 5898240 60000 65536"/>
              <a:gd name="T11" fmla="*/ 0 60000 65536"/>
              <a:gd name="T12" fmla="*/ 12427 w 21600"/>
              <a:gd name="T13" fmla="*/ 3669 h 21600"/>
              <a:gd name="T14" fmla="*/ 21600 w 21600"/>
              <a:gd name="T15" fmla="*/ 8489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3669"/>
                </a:lnTo>
                <a:lnTo>
                  <a:pt x="12427" y="3669"/>
                </a:lnTo>
                <a:cubicBezTo>
                  <a:pt x="5564" y="3669"/>
                  <a:pt x="0" y="7470"/>
                  <a:pt x="0" y="12158"/>
                </a:cubicBezTo>
                <a:lnTo>
                  <a:pt x="0" y="21600"/>
                </a:lnTo>
                <a:lnTo>
                  <a:pt x="4927" y="21600"/>
                </a:lnTo>
                <a:lnTo>
                  <a:pt x="4927" y="12158"/>
                </a:lnTo>
                <a:cubicBezTo>
                  <a:pt x="4927" y="10132"/>
                  <a:pt x="8285" y="8489"/>
                  <a:pt x="12427" y="8489"/>
                </a:cubicBezTo>
                <a:lnTo>
                  <a:pt x="21600" y="8489"/>
                </a:lnTo>
                <a:lnTo>
                  <a:pt x="21600" y="12158"/>
                </a:lnTo>
                <a:close/>
              </a:path>
            </a:pathLst>
          </a:custGeom>
          <a:solidFill>
            <a:srgbClr val="3366FF"/>
          </a:solidFill>
          <a:ln w="12700">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7179" name="Line 11"/>
          <p:cNvSpPr>
            <a:spLocks noChangeShapeType="1"/>
          </p:cNvSpPr>
          <p:nvPr/>
        </p:nvSpPr>
        <p:spPr bwMode="auto">
          <a:xfrm>
            <a:off x="6905625" y="5868988"/>
            <a:ext cx="1285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itchFamily="34" charset="0"/>
              <a:cs typeface="Calibri" pitchFamily="34" charset="0"/>
            </a:endParaRPr>
          </a:p>
        </p:txBody>
      </p:sp>
      <p:sp>
        <p:nvSpPr>
          <p:cNvPr id="7180" name="Line 12"/>
          <p:cNvSpPr>
            <a:spLocks noChangeShapeType="1"/>
          </p:cNvSpPr>
          <p:nvPr/>
        </p:nvSpPr>
        <p:spPr bwMode="auto">
          <a:xfrm>
            <a:off x="6905625" y="6173788"/>
            <a:ext cx="1285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itchFamily="34" charset="0"/>
              <a:cs typeface="Calibri" pitchFamily="34" charset="0"/>
            </a:endParaRPr>
          </a:p>
        </p:txBody>
      </p:sp>
      <p:sp>
        <p:nvSpPr>
          <p:cNvPr id="7181" name="Oval 13"/>
          <p:cNvSpPr>
            <a:spLocks noChangeArrowheads="1"/>
          </p:cNvSpPr>
          <p:nvPr/>
        </p:nvSpPr>
        <p:spPr bwMode="auto">
          <a:xfrm>
            <a:off x="5705475" y="2516188"/>
            <a:ext cx="257175" cy="381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82" name="Oval 14"/>
          <p:cNvSpPr>
            <a:spLocks noChangeArrowheads="1"/>
          </p:cNvSpPr>
          <p:nvPr/>
        </p:nvSpPr>
        <p:spPr bwMode="auto">
          <a:xfrm>
            <a:off x="5705475" y="5030788"/>
            <a:ext cx="257175" cy="381000"/>
          </a:xfrm>
          <a:prstGeom prst="ellipse">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83" name="Oval 15"/>
          <p:cNvSpPr>
            <a:spLocks noChangeArrowheads="1"/>
          </p:cNvSpPr>
          <p:nvPr/>
        </p:nvSpPr>
        <p:spPr bwMode="auto">
          <a:xfrm>
            <a:off x="9134475" y="2516188"/>
            <a:ext cx="257175" cy="3810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84" name="Oval 16"/>
          <p:cNvSpPr>
            <a:spLocks noChangeArrowheads="1"/>
          </p:cNvSpPr>
          <p:nvPr/>
        </p:nvSpPr>
        <p:spPr bwMode="auto">
          <a:xfrm>
            <a:off x="9134475" y="5030788"/>
            <a:ext cx="257175" cy="3810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85" name="Oval 17"/>
          <p:cNvSpPr>
            <a:spLocks noChangeArrowheads="1"/>
          </p:cNvSpPr>
          <p:nvPr/>
        </p:nvSpPr>
        <p:spPr bwMode="auto">
          <a:xfrm rot="5400000">
            <a:off x="8034338" y="5845175"/>
            <a:ext cx="228600" cy="42862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86" name="Oval 18"/>
          <p:cNvSpPr>
            <a:spLocks noChangeArrowheads="1"/>
          </p:cNvSpPr>
          <p:nvPr/>
        </p:nvSpPr>
        <p:spPr bwMode="auto">
          <a:xfrm rot="5400000">
            <a:off x="6834188" y="5845175"/>
            <a:ext cx="228600" cy="428625"/>
          </a:xfrm>
          <a:prstGeom prst="ellipse">
            <a:avLst/>
          </a:pr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87" name="Line 19"/>
          <p:cNvSpPr>
            <a:spLocks noChangeShapeType="1"/>
          </p:cNvSpPr>
          <p:nvPr/>
        </p:nvSpPr>
        <p:spPr bwMode="auto">
          <a:xfrm>
            <a:off x="6905625" y="6021388"/>
            <a:ext cx="1285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itchFamily="34" charset="0"/>
              <a:cs typeface="Calibri" pitchFamily="34" charset="0"/>
            </a:endParaRPr>
          </a:p>
        </p:txBody>
      </p:sp>
      <p:sp>
        <p:nvSpPr>
          <p:cNvPr id="7188" name="Text Box 20"/>
          <p:cNvSpPr txBox="1">
            <a:spLocks noChangeArrowheads="1"/>
          </p:cNvSpPr>
          <p:nvPr/>
        </p:nvSpPr>
        <p:spPr bwMode="auto">
          <a:xfrm>
            <a:off x="6734175" y="350520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US" altLang="en-US" sz="1600" b="1" i="0">
                <a:solidFill>
                  <a:schemeClr val="tx2"/>
                </a:solidFill>
                <a:latin typeface="Calibri" pitchFamily="34" charset="0"/>
                <a:cs typeface="Calibri" pitchFamily="34" charset="0"/>
              </a:rPr>
              <a:t>ARTERIES </a:t>
            </a:r>
          </a:p>
          <a:p>
            <a:pPr algn="ctr"/>
            <a:r>
              <a:rPr lang="en-US" altLang="en-US" sz="1600" b="1" i="0">
                <a:solidFill>
                  <a:schemeClr val="tx2"/>
                </a:solidFill>
                <a:latin typeface="Calibri" pitchFamily="34" charset="0"/>
                <a:cs typeface="Calibri" pitchFamily="34" charset="0"/>
              </a:rPr>
              <a:t> (LOW COMPLIANCE)</a:t>
            </a:r>
          </a:p>
        </p:txBody>
      </p:sp>
      <p:sp>
        <p:nvSpPr>
          <p:cNvPr id="7189" name="Text Box 21"/>
          <p:cNvSpPr txBox="1">
            <a:spLocks noChangeArrowheads="1"/>
          </p:cNvSpPr>
          <p:nvPr/>
        </p:nvSpPr>
        <p:spPr bwMode="auto">
          <a:xfrm>
            <a:off x="6581775" y="6324600"/>
            <a:ext cx="1773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r>
              <a:rPr lang="en-US" altLang="en-US" sz="2400" b="1" i="0">
                <a:latin typeface="Calibri" pitchFamily="34" charset="0"/>
                <a:cs typeface="Calibri" pitchFamily="34" charset="0"/>
              </a:rPr>
              <a:t>CAPILLARIES</a:t>
            </a:r>
          </a:p>
        </p:txBody>
      </p:sp>
      <p:sp>
        <p:nvSpPr>
          <p:cNvPr id="7190" name="Line 22"/>
          <p:cNvSpPr>
            <a:spLocks noChangeShapeType="1"/>
          </p:cNvSpPr>
          <p:nvPr/>
        </p:nvSpPr>
        <p:spPr bwMode="auto">
          <a:xfrm flipH="1">
            <a:off x="6991350" y="5564188"/>
            <a:ext cx="10287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Calibri" pitchFamily="34" charset="0"/>
              <a:cs typeface="Calibri" pitchFamily="34" charset="0"/>
            </a:endParaRPr>
          </a:p>
        </p:txBody>
      </p:sp>
      <p:sp>
        <p:nvSpPr>
          <p:cNvPr id="7191" name="AutoShape 23"/>
          <p:cNvSpPr>
            <a:spLocks noChangeArrowheads="1"/>
          </p:cNvSpPr>
          <p:nvPr/>
        </p:nvSpPr>
        <p:spPr bwMode="auto">
          <a:xfrm>
            <a:off x="9305925" y="36591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2" name="AutoShape 24"/>
          <p:cNvSpPr>
            <a:spLocks noChangeArrowheads="1"/>
          </p:cNvSpPr>
          <p:nvPr/>
        </p:nvSpPr>
        <p:spPr bwMode="auto">
          <a:xfrm>
            <a:off x="9305925" y="40401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3" name="AutoShape 25"/>
          <p:cNvSpPr>
            <a:spLocks noChangeArrowheads="1"/>
          </p:cNvSpPr>
          <p:nvPr/>
        </p:nvSpPr>
        <p:spPr bwMode="auto">
          <a:xfrm>
            <a:off x="9305925" y="44211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4" name="AutoShape 26"/>
          <p:cNvSpPr>
            <a:spLocks noChangeArrowheads="1"/>
          </p:cNvSpPr>
          <p:nvPr/>
        </p:nvSpPr>
        <p:spPr bwMode="auto">
          <a:xfrm>
            <a:off x="9305925" y="32781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5" name="AutoShape 27"/>
          <p:cNvSpPr>
            <a:spLocks noChangeArrowheads="1"/>
          </p:cNvSpPr>
          <p:nvPr/>
        </p:nvSpPr>
        <p:spPr bwMode="auto">
          <a:xfrm>
            <a:off x="9305925" y="28971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6" name="AutoShape 28"/>
          <p:cNvSpPr>
            <a:spLocks noChangeArrowheads="1"/>
          </p:cNvSpPr>
          <p:nvPr/>
        </p:nvSpPr>
        <p:spPr bwMode="auto">
          <a:xfrm>
            <a:off x="9305925" y="48783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7" name="AutoShape 29"/>
          <p:cNvSpPr>
            <a:spLocks noChangeArrowheads="1"/>
          </p:cNvSpPr>
          <p:nvPr/>
        </p:nvSpPr>
        <p:spPr bwMode="auto">
          <a:xfrm flipH="1">
            <a:off x="9048750" y="30495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8" name="AutoShape 30"/>
          <p:cNvSpPr>
            <a:spLocks noChangeArrowheads="1"/>
          </p:cNvSpPr>
          <p:nvPr/>
        </p:nvSpPr>
        <p:spPr bwMode="auto">
          <a:xfrm flipH="1">
            <a:off x="9048750" y="38877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199" name="AutoShape 31"/>
          <p:cNvSpPr>
            <a:spLocks noChangeArrowheads="1"/>
          </p:cNvSpPr>
          <p:nvPr/>
        </p:nvSpPr>
        <p:spPr bwMode="auto">
          <a:xfrm flipH="1">
            <a:off x="9048750" y="41925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200" name="AutoShape 32"/>
          <p:cNvSpPr>
            <a:spLocks noChangeArrowheads="1"/>
          </p:cNvSpPr>
          <p:nvPr/>
        </p:nvSpPr>
        <p:spPr bwMode="auto">
          <a:xfrm flipH="1">
            <a:off x="9048750" y="46497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201" name="AutoShape 33"/>
          <p:cNvSpPr>
            <a:spLocks noChangeArrowheads="1"/>
          </p:cNvSpPr>
          <p:nvPr/>
        </p:nvSpPr>
        <p:spPr bwMode="auto">
          <a:xfrm flipH="1">
            <a:off x="9048750" y="51069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202" name="AutoShape 34"/>
          <p:cNvSpPr>
            <a:spLocks noChangeArrowheads="1"/>
          </p:cNvSpPr>
          <p:nvPr/>
        </p:nvSpPr>
        <p:spPr bwMode="auto">
          <a:xfrm flipH="1">
            <a:off x="9048750" y="27447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203" name="AutoShape 35"/>
          <p:cNvSpPr>
            <a:spLocks noChangeArrowheads="1"/>
          </p:cNvSpPr>
          <p:nvPr/>
        </p:nvSpPr>
        <p:spPr bwMode="auto">
          <a:xfrm flipH="1">
            <a:off x="9048750" y="3506788"/>
            <a:ext cx="171450" cy="76200"/>
          </a:xfrm>
          <a:prstGeom prst="leftArrow">
            <a:avLst>
              <a:gd name="adj1" fmla="val 50000"/>
              <a:gd name="adj2" fmla="val 56250"/>
            </a:avLst>
          </a:prstGeom>
          <a:solidFill>
            <a:schemeClr val="tx1"/>
          </a:solidFill>
          <a:ln w="9525">
            <a:solidFill>
              <a:schemeClr val="tx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latin typeface="Calibri" pitchFamily="34" charset="0"/>
              <a:cs typeface="Calibri" pitchFamily="34" charset="0"/>
            </a:endParaRPr>
          </a:p>
        </p:txBody>
      </p:sp>
      <p:sp>
        <p:nvSpPr>
          <p:cNvPr id="7204" name="Text Box 36"/>
          <p:cNvSpPr txBox="1">
            <a:spLocks noChangeArrowheads="1"/>
          </p:cNvSpPr>
          <p:nvPr/>
        </p:nvSpPr>
        <p:spPr bwMode="auto">
          <a:xfrm>
            <a:off x="228600" y="1676400"/>
            <a:ext cx="430530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defRPr sz="3400" i="1">
                <a:solidFill>
                  <a:schemeClr val="tx1"/>
                </a:solidFill>
                <a:latin typeface="Trebuchet MS" panose="020B0603020202020204" pitchFamily="34" charset="0"/>
              </a:defRPr>
            </a:lvl1pPr>
            <a:lvl2pPr>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marL="685800">
              <a:buFont typeface="Wingdings" pitchFamily="2" charset="2"/>
              <a:buChar char="q"/>
            </a:pPr>
            <a:r>
              <a:rPr lang="en-GB" altLang="en-US" sz="2300" b="1" i="0" dirty="0" smtClean="0">
                <a:solidFill>
                  <a:srgbClr val="00FFFF"/>
                </a:solidFill>
                <a:latin typeface="Calibri" pitchFamily="34" charset="0"/>
                <a:cs typeface="Calibri" pitchFamily="34" charset="0"/>
              </a:rPr>
              <a:t>Veins </a:t>
            </a:r>
            <a:r>
              <a:rPr lang="en-GB" altLang="en-US" sz="2300" b="1" i="0" dirty="0">
                <a:solidFill>
                  <a:srgbClr val="00FFFF"/>
                </a:solidFill>
                <a:latin typeface="Calibri" pitchFamily="34" charset="0"/>
                <a:cs typeface="Calibri" pitchFamily="34" charset="0"/>
              </a:rPr>
              <a:t>are thin walled vessels with relatively large lumen. </a:t>
            </a:r>
            <a:endParaRPr lang="en-GB" altLang="en-US" sz="2300" b="1" i="0" dirty="0" smtClean="0">
              <a:solidFill>
                <a:srgbClr val="00FFFF"/>
              </a:solidFill>
              <a:latin typeface="Calibri" pitchFamily="34" charset="0"/>
              <a:cs typeface="Calibri" pitchFamily="34" charset="0"/>
            </a:endParaRPr>
          </a:p>
          <a:p>
            <a:pPr marL="685800">
              <a:buFont typeface="Wingdings" pitchFamily="2" charset="2"/>
              <a:buChar char="q"/>
            </a:pPr>
            <a:endParaRPr lang="en-GB" altLang="en-US" sz="2300" b="1" i="0" dirty="0">
              <a:solidFill>
                <a:srgbClr val="00FFFF"/>
              </a:solidFill>
              <a:latin typeface="Calibri" pitchFamily="34" charset="0"/>
              <a:cs typeface="Calibri" pitchFamily="34" charset="0"/>
            </a:endParaRPr>
          </a:p>
          <a:p>
            <a:pPr marL="685800">
              <a:buFont typeface="Wingdings" pitchFamily="2" charset="2"/>
              <a:buChar char="q"/>
            </a:pPr>
            <a:r>
              <a:rPr lang="en-GB" altLang="en-US" sz="2300" b="1" i="0" dirty="0" smtClean="0">
                <a:solidFill>
                  <a:srgbClr val="00FFFF"/>
                </a:solidFill>
                <a:latin typeface="Calibri" pitchFamily="34" charset="0"/>
                <a:cs typeface="Calibri" pitchFamily="34" charset="0"/>
              </a:rPr>
              <a:t>They </a:t>
            </a:r>
            <a:r>
              <a:rPr lang="en-GB" altLang="en-US" sz="2300" b="1" i="0" dirty="0">
                <a:solidFill>
                  <a:srgbClr val="00FFFF"/>
                </a:solidFill>
                <a:latin typeface="Calibri" pitchFamily="34" charset="0"/>
                <a:cs typeface="Calibri" pitchFamily="34" charset="0"/>
              </a:rPr>
              <a:t>can accommodate </a:t>
            </a:r>
            <a:r>
              <a:rPr lang="en-GB" altLang="en-US" sz="2300" b="1" i="0" dirty="0" smtClean="0">
                <a:solidFill>
                  <a:srgbClr val="00FFFF"/>
                </a:solidFill>
                <a:latin typeface="Calibri" pitchFamily="34" charset="0"/>
                <a:cs typeface="Calibri" pitchFamily="34" charset="0"/>
              </a:rPr>
              <a:t>large changes </a:t>
            </a:r>
            <a:r>
              <a:rPr lang="en-GB" altLang="en-US" sz="2300" b="1" i="0" dirty="0">
                <a:solidFill>
                  <a:srgbClr val="00FFFF"/>
                </a:solidFill>
                <a:latin typeface="Calibri" pitchFamily="34" charset="0"/>
                <a:cs typeface="Calibri" pitchFamily="34" charset="0"/>
              </a:rPr>
              <a:t>in blood volume with little change in pressure until a limit is </a:t>
            </a:r>
            <a:r>
              <a:rPr lang="en-GB" altLang="en-US" sz="2300" b="1" i="0" dirty="0" smtClean="0">
                <a:solidFill>
                  <a:srgbClr val="00FFFF"/>
                </a:solidFill>
                <a:latin typeface="Calibri" pitchFamily="34" charset="0"/>
                <a:cs typeface="Calibri" pitchFamily="34" charset="0"/>
              </a:rPr>
              <a:t>reached.</a:t>
            </a:r>
          </a:p>
          <a:p>
            <a:pPr marL="685800">
              <a:buFont typeface="Wingdings" pitchFamily="2" charset="2"/>
              <a:buChar char="q"/>
            </a:pPr>
            <a:endParaRPr lang="en-GB" altLang="en-US" sz="2300" b="1" i="0" dirty="0">
              <a:solidFill>
                <a:srgbClr val="00FFFF"/>
              </a:solidFill>
              <a:latin typeface="Calibri" pitchFamily="34" charset="0"/>
              <a:cs typeface="Calibri" pitchFamily="34" charset="0"/>
            </a:endParaRPr>
          </a:p>
          <a:p>
            <a:pPr marL="685800">
              <a:buFont typeface="Wingdings" pitchFamily="2" charset="2"/>
              <a:buChar char="q"/>
            </a:pPr>
            <a:r>
              <a:rPr lang="en-GB" altLang="en-US" sz="2300" b="1" i="0" dirty="0" smtClean="0">
                <a:solidFill>
                  <a:srgbClr val="00FFFF"/>
                </a:solidFill>
                <a:latin typeface="Calibri" pitchFamily="34" charset="0"/>
                <a:cs typeface="Calibri" pitchFamily="34" charset="0"/>
              </a:rPr>
              <a:t>Beyond </a:t>
            </a:r>
            <a:r>
              <a:rPr lang="en-GB" altLang="en-US" sz="2300" b="1" i="0" dirty="0">
                <a:solidFill>
                  <a:srgbClr val="00FFFF"/>
                </a:solidFill>
                <a:latin typeface="Calibri" pitchFamily="34" charset="0"/>
                <a:cs typeface="Calibri" pitchFamily="34" charset="0"/>
              </a:rPr>
              <a:t>the limit, any change in volume results in change in pressure.</a:t>
            </a:r>
            <a:endParaRPr lang="en-US" altLang="en-US" sz="2300" b="1" i="0" dirty="0">
              <a:solidFill>
                <a:srgbClr val="00FFFF"/>
              </a:solidFill>
              <a:latin typeface="Calibri" pitchFamily="34" charset="0"/>
              <a:cs typeface="Calibri"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4386" name="Rectangle 2"/>
          <p:cNvSpPr>
            <a:spLocks noChangeArrowheads="1"/>
          </p:cNvSpPr>
          <p:nvPr/>
        </p:nvSpPr>
        <p:spPr bwMode="auto">
          <a:xfrm>
            <a:off x="4076700" y="0"/>
            <a:ext cx="6096000" cy="685800"/>
          </a:xfrm>
          <a:prstGeom prst="rect">
            <a:avLst/>
          </a:prstGeom>
          <a:noFill/>
          <a:ln w="9525">
            <a:noFill/>
            <a:miter lim="800000"/>
            <a:headEnd/>
            <a:tailEnd/>
          </a:ln>
          <a:effectLst/>
        </p:spPr>
        <p:txBody>
          <a:bodyPr anchor="ctr"/>
          <a:lstStyle/>
          <a:p>
            <a:pPr algn="ctr">
              <a:defRPr/>
            </a:pPr>
            <a:r>
              <a:rPr lang="en-US" sz="4400" b="1" i="0" dirty="0">
                <a:solidFill>
                  <a:schemeClr val="tx2"/>
                </a:solidFill>
                <a:latin typeface="Calibri" panose="020F0502020204030204" pitchFamily="34" charset="0"/>
              </a:rPr>
              <a:t>Veins</a:t>
            </a:r>
          </a:p>
        </p:txBody>
      </p:sp>
      <p:sp>
        <p:nvSpPr>
          <p:cNvPr id="1424387" name="Rectangle 3"/>
          <p:cNvSpPr>
            <a:spLocks noChangeArrowheads="1"/>
          </p:cNvSpPr>
          <p:nvPr/>
        </p:nvSpPr>
        <p:spPr bwMode="auto">
          <a:xfrm>
            <a:off x="190500" y="152400"/>
            <a:ext cx="3886200" cy="60198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5000"/>
              <a:buFont typeface="Monotype Sorts" pitchFamily="2" charset="2"/>
              <a:buBlip>
                <a:blip r:embed="rId3"/>
              </a:buBlip>
              <a:defRPr/>
            </a:pPr>
            <a:r>
              <a:rPr lang="en-US" sz="2600" b="1" i="0" dirty="0">
                <a:solidFill>
                  <a:srgbClr val="00FFFF"/>
                </a:solidFill>
                <a:latin typeface="Calibri" panose="020F0502020204030204" pitchFamily="34" charset="0"/>
              </a:rPr>
              <a:t>Structure:</a:t>
            </a:r>
          </a:p>
          <a:p>
            <a:pPr marL="742950" lvl="1" indent="-285750">
              <a:lnSpc>
                <a:spcPct val="90000"/>
              </a:lnSpc>
              <a:spcBef>
                <a:spcPct val="20000"/>
              </a:spcBef>
              <a:buClr>
                <a:schemeClr val="tx1"/>
              </a:buClr>
              <a:buFontTx/>
              <a:buChar char="–"/>
              <a:defRPr/>
            </a:pPr>
            <a:r>
              <a:rPr lang="en-US" sz="2600" b="1" i="0" dirty="0">
                <a:solidFill>
                  <a:srgbClr val="00FFFF"/>
                </a:solidFill>
                <a:latin typeface="Calibri" panose="020F0502020204030204" pitchFamily="34" charset="0"/>
              </a:rPr>
              <a:t>all 3 layers are present, but thinner than in arteries of corresponding size (external diameter</a:t>
            </a:r>
            <a:r>
              <a:rPr lang="en-US" sz="2600" b="1" i="0" dirty="0" smtClean="0">
                <a:solidFill>
                  <a:srgbClr val="00FFFF"/>
                </a:solidFill>
                <a:latin typeface="Calibri" panose="020F0502020204030204" pitchFamily="34" charset="0"/>
              </a:rPr>
              <a:t>).</a:t>
            </a:r>
          </a:p>
          <a:p>
            <a:pPr marL="742950" lvl="1" indent="-285750">
              <a:lnSpc>
                <a:spcPct val="90000"/>
              </a:lnSpc>
              <a:spcBef>
                <a:spcPct val="20000"/>
              </a:spcBef>
              <a:buClr>
                <a:schemeClr val="tx1"/>
              </a:buClr>
              <a:buFontTx/>
              <a:buChar char="–"/>
              <a:defRPr/>
            </a:pPr>
            <a:endParaRPr lang="en-US" sz="2600" b="1" i="0" dirty="0">
              <a:solidFill>
                <a:srgbClr val="00FFFF"/>
              </a:solidFill>
              <a:latin typeface="Calibri" panose="020F0502020204030204" pitchFamily="34" charset="0"/>
            </a:endParaRPr>
          </a:p>
          <a:p>
            <a:pPr marL="742950" lvl="1" indent="-285750">
              <a:lnSpc>
                <a:spcPct val="90000"/>
              </a:lnSpc>
              <a:spcBef>
                <a:spcPct val="20000"/>
              </a:spcBef>
              <a:buClr>
                <a:schemeClr val="tx1"/>
              </a:buClr>
              <a:buFontTx/>
              <a:buChar char="–"/>
              <a:defRPr/>
            </a:pPr>
            <a:r>
              <a:rPr lang="en-US" sz="2600" b="1" i="0" dirty="0" smtClean="0">
                <a:solidFill>
                  <a:srgbClr val="00FFFF"/>
                </a:solidFill>
                <a:latin typeface="Calibri" panose="020F0502020204030204" pitchFamily="34" charset="0"/>
                <a:sym typeface="Wingdings" pitchFamily="2" charset="2"/>
              </a:rPr>
              <a:t>Veins have </a:t>
            </a:r>
            <a:r>
              <a:rPr lang="en-US" sz="2600" b="1" i="0" dirty="0">
                <a:solidFill>
                  <a:srgbClr val="00FFFF"/>
                </a:solidFill>
                <a:latin typeface="Calibri" panose="020F0502020204030204" pitchFamily="34" charset="0"/>
                <a:sym typeface="Wingdings" pitchFamily="2" charset="2"/>
              </a:rPr>
              <a:t>paired semilunar, bicuspid valves to restrict backflow in lower </a:t>
            </a:r>
            <a:r>
              <a:rPr lang="en-US" sz="2600" b="1" i="0" dirty="0" smtClean="0">
                <a:solidFill>
                  <a:srgbClr val="00FFFF"/>
                </a:solidFill>
                <a:latin typeface="Calibri" panose="020F0502020204030204" pitchFamily="34" charset="0"/>
                <a:sym typeface="Wingdings" pitchFamily="2" charset="2"/>
              </a:rPr>
              <a:t>extremities:</a:t>
            </a:r>
            <a:endParaRPr lang="en-US" sz="2600" b="1" i="0" dirty="0">
              <a:solidFill>
                <a:srgbClr val="00FFFF"/>
              </a:solidFill>
              <a:latin typeface="Calibri" panose="020F0502020204030204" pitchFamily="34" charset="0"/>
            </a:endParaRPr>
          </a:p>
          <a:p>
            <a:pPr marL="1143000" lvl="2" indent="-228600">
              <a:lnSpc>
                <a:spcPct val="90000"/>
              </a:lnSpc>
              <a:spcBef>
                <a:spcPct val="20000"/>
              </a:spcBef>
              <a:buClr>
                <a:schemeClr val="tx1"/>
              </a:buClr>
              <a:buFontTx/>
              <a:buChar char="»"/>
              <a:defRPr/>
            </a:pPr>
            <a:r>
              <a:rPr lang="en-US" sz="2400" b="1" i="0" dirty="0" smtClean="0">
                <a:solidFill>
                  <a:srgbClr val="FFC000"/>
                </a:solidFill>
                <a:latin typeface="Calibri" panose="020F0502020204030204" pitchFamily="34" charset="0"/>
              </a:rPr>
              <a:t>In varicose veins, </a:t>
            </a:r>
            <a:r>
              <a:rPr lang="en-US" sz="2400" b="1" i="0" dirty="0">
                <a:solidFill>
                  <a:srgbClr val="FFC000"/>
                </a:solidFill>
                <a:latin typeface="Calibri" panose="020F0502020204030204" pitchFamily="34" charset="0"/>
              </a:rPr>
              <a:t>blood pools because valves fail causing venous walls to </a:t>
            </a:r>
            <a:r>
              <a:rPr lang="en-US" sz="2400" b="1" i="0" dirty="0" smtClean="0">
                <a:solidFill>
                  <a:srgbClr val="FFC000"/>
                </a:solidFill>
                <a:latin typeface="Calibri" panose="020F0502020204030204" pitchFamily="34" charset="0"/>
              </a:rPr>
              <a:t>expand.</a:t>
            </a:r>
            <a:endParaRPr lang="en-US" sz="2400" b="1" i="0" dirty="0">
              <a:solidFill>
                <a:srgbClr val="FFC000"/>
              </a:solidFill>
              <a:latin typeface="Calibri" panose="020F0502020204030204" pitchFamily="34" charset="0"/>
            </a:endParaRPr>
          </a:p>
        </p:txBody>
      </p:sp>
      <p:pic>
        <p:nvPicPr>
          <p:cNvPr id="5" name="Picture 2" descr="FG22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660400"/>
            <a:ext cx="6096000" cy="40640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2050" name="Picture 2" descr="Image result for varicose vei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700" y="4876800"/>
            <a:ext cx="1348740" cy="1876806"/>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4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438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6434" name="Rectangle 2"/>
          <p:cNvSpPr>
            <a:spLocks noChangeArrowheads="1"/>
          </p:cNvSpPr>
          <p:nvPr/>
        </p:nvSpPr>
        <p:spPr bwMode="auto">
          <a:xfrm>
            <a:off x="3695700" y="914400"/>
            <a:ext cx="6400800" cy="1143000"/>
          </a:xfrm>
          <a:prstGeom prst="rect">
            <a:avLst/>
          </a:prstGeom>
          <a:noFill/>
          <a:ln w="9525">
            <a:noFill/>
            <a:miter lim="800000"/>
            <a:headEnd/>
            <a:tailEnd/>
          </a:ln>
          <a:effectLst/>
        </p:spPr>
        <p:txBody>
          <a:bodyPr/>
          <a:lstStyle/>
          <a:p>
            <a:pPr algn="ctr">
              <a:defRPr/>
            </a:pPr>
            <a:r>
              <a:rPr lang="en-GB" sz="4400" b="1" i="0" dirty="0">
                <a:solidFill>
                  <a:schemeClr val="tx2"/>
                </a:solidFill>
                <a:latin typeface="Calibri" panose="020F0502020204030204" pitchFamily="34" charset="0"/>
              </a:rPr>
              <a:t>Functions of veins</a:t>
            </a:r>
          </a:p>
        </p:txBody>
      </p:sp>
      <p:sp>
        <p:nvSpPr>
          <p:cNvPr id="1426435" name="Rectangle 3"/>
          <p:cNvSpPr>
            <a:spLocks noChangeArrowheads="1"/>
          </p:cNvSpPr>
          <p:nvPr/>
        </p:nvSpPr>
        <p:spPr bwMode="auto">
          <a:xfrm>
            <a:off x="114300" y="76200"/>
            <a:ext cx="3581400" cy="4876800"/>
          </a:xfrm>
          <a:prstGeom prst="rect">
            <a:avLst/>
          </a:prstGeom>
          <a:noFill/>
          <a:ln w="9525">
            <a:noFill/>
            <a:miter lim="800000"/>
            <a:headEnd/>
            <a:tailEnd/>
          </a:ln>
          <a:effectLst/>
        </p:spPr>
        <p:txBody>
          <a:bodyPr/>
          <a:lstStyle/>
          <a:p>
            <a:pPr marL="457200" indent="-457200">
              <a:spcBef>
                <a:spcPct val="20000"/>
              </a:spcBef>
              <a:buClr>
                <a:schemeClr val="tx2"/>
              </a:buClr>
              <a:buSzPct val="75000"/>
              <a:buFont typeface="Wingdings" pitchFamily="2" charset="2"/>
              <a:buChar char="q"/>
              <a:defRPr/>
            </a:pPr>
            <a:r>
              <a:rPr lang="en-GB" sz="2600" b="1" i="0" dirty="0" smtClean="0">
                <a:solidFill>
                  <a:srgbClr val="00FFFF"/>
                </a:solidFill>
                <a:latin typeface="Calibri" panose="020F0502020204030204" pitchFamily="34" charset="0"/>
              </a:rPr>
              <a:t>Veins are the capacitance </a:t>
            </a:r>
            <a:r>
              <a:rPr lang="en-GB" sz="2600" b="1" i="0" dirty="0">
                <a:solidFill>
                  <a:srgbClr val="00FFFF"/>
                </a:solidFill>
                <a:latin typeface="Calibri" panose="020F0502020204030204" pitchFamily="34" charset="0"/>
              </a:rPr>
              <a:t>vessels of the </a:t>
            </a:r>
            <a:r>
              <a:rPr lang="en-GB" sz="2600" b="1" i="0" dirty="0" smtClean="0">
                <a:solidFill>
                  <a:srgbClr val="00FFFF"/>
                </a:solidFill>
                <a:latin typeface="Calibri" panose="020F0502020204030204" pitchFamily="34" charset="0"/>
              </a:rPr>
              <a:t>circulation.</a:t>
            </a:r>
          </a:p>
          <a:p>
            <a:pPr marL="457200" indent="-457200">
              <a:spcBef>
                <a:spcPct val="20000"/>
              </a:spcBef>
              <a:buClr>
                <a:schemeClr val="tx2"/>
              </a:buClr>
              <a:buSzPct val="75000"/>
              <a:buFont typeface="Wingdings" pitchFamily="2" charset="2"/>
              <a:buChar char="q"/>
              <a:defRPr/>
            </a:pPr>
            <a:endParaRPr lang="en-GB" sz="2600" b="1" i="0" dirty="0">
              <a:solidFill>
                <a:srgbClr val="00FFFF"/>
              </a:solidFill>
              <a:latin typeface="Calibri" panose="020F0502020204030204" pitchFamily="34" charset="0"/>
            </a:endParaRPr>
          </a:p>
          <a:p>
            <a:pPr marL="685800" lvl="1" indent="-228600">
              <a:spcBef>
                <a:spcPct val="20000"/>
              </a:spcBef>
              <a:buClr>
                <a:schemeClr val="tx1"/>
              </a:buClr>
              <a:buFontTx/>
              <a:buBlip>
                <a:blip r:embed="rId3"/>
              </a:buBlip>
              <a:defRPr/>
            </a:pPr>
            <a:r>
              <a:rPr lang="en-GB" sz="2600" b="1" i="0" dirty="0" smtClean="0">
                <a:solidFill>
                  <a:srgbClr val="00FFFF"/>
                </a:solidFill>
                <a:latin typeface="Calibri" panose="020F0502020204030204" pitchFamily="34" charset="0"/>
              </a:rPr>
              <a:t> Veins function as variable </a:t>
            </a:r>
            <a:r>
              <a:rPr lang="en-GB" sz="2600" b="1" i="0" dirty="0">
                <a:solidFill>
                  <a:srgbClr val="00FFFF"/>
                </a:solidFill>
                <a:latin typeface="Calibri" panose="020F0502020204030204" pitchFamily="34" charset="0"/>
              </a:rPr>
              <a:t>reservoir of blood </a:t>
            </a:r>
            <a:r>
              <a:rPr lang="en-GB" sz="2600" b="1" i="0" dirty="0" smtClean="0">
                <a:solidFill>
                  <a:srgbClr val="00FFFF"/>
                </a:solidFill>
                <a:latin typeface="Calibri" panose="020F0502020204030204" pitchFamily="34" charset="0"/>
              </a:rPr>
              <a:t>with </a:t>
            </a:r>
            <a:r>
              <a:rPr lang="en-GB" sz="2600" b="1" i="0" dirty="0" smtClean="0">
                <a:solidFill>
                  <a:srgbClr val="00FFFF"/>
                </a:solidFill>
                <a:latin typeface="Calibri"/>
                <a:cs typeface="Calibri"/>
              </a:rPr>
              <a:t>≈</a:t>
            </a:r>
            <a:r>
              <a:rPr lang="en-GB" sz="2600" b="1" i="0" dirty="0" smtClean="0">
                <a:solidFill>
                  <a:srgbClr val="00FFFF"/>
                </a:solidFill>
                <a:latin typeface="Calibri" panose="020F0502020204030204" pitchFamily="34" charset="0"/>
              </a:rPr>
              <a:t> </a:t>
            </a:r>
            <a:r>
              <a:rPr lang="en-GB" sz="2600" b="1" i="0" dirty="0">
                <a:solidFill>
                  <a:srgbClr val="00FFFF"/>
                </a:solidFill>
                <a:latin typeface="Calibri" panose="020F0502020204030204" pitchFamily="34" charset="0"/>
              </a:rPr>
              <a:t>2/3 blood volume contained in </a:t>
            </a:r>
            <a:r>
              <a:rPr lang="en-GB" sz="2600" b="1" i="0" dirty="0" smtClean="0">
                <a:solidFill>
                  <a:srgbClr val="00FFFF"/>
                </a:solidFill>
                <a:latin typeface="Calibri" panose="020F0502020204030204" pitchFamily="34" charset="0"/>
              </a:rPr>
              <a:t>them.</a:t>
            </a:r>
          </a:p>
          <a:p>
            <a:pPr lvl="1">
              <a:spcBef>
                <a:spcPct val="20000"/>
              </a:spcBef>
              <a:buClr>
                <a:schemeClr val="tx1"/>
              </a:buClr>
              <a:defRPr/>
            </a:pPr>
            <a:endParaRPr lang="en-GB" sz="2600" b="1" i="0" dirty="0" smtClean="0">
              <a:solidFill>
                <a:srgbClr val="00FFFF"/>
              </a:solidFill>
              <a:latin typeface="Calibri" panose="020F0502020204030204" pitchFamily="34" charset="0"/>
            </a:endParaRPr>
          </a:p>
          <a:p>
            <a:pPr marL="685800" lvl="1" indent="-228600">
              <a:spcBef>
                <a:spcPct val="20000"/>
              </a:spcBef>
              <a:buClr>
                <a:schemeClr val="tx1"/>
              </a:buClr>
              <a:buFontTx/>
              <a:buBlip>
                <a:blip r:embed="rId3"/>
              </a:buBlip>
              <a:defRPr/>
            </a:pPr>
            <a:r>
              <a:rPr lang="en-GB" sz="2600" b="1" i="0" dirty="0">
                <a:solidFill>
                  <a:srgbClr val="00FFFF"/>
                </a:solidFill>
                <a:latin typeface="Calibri" panose="020F0502020204030204" pitchFamily="34" charset="0"/>
              </a:rPr>
              <a:t> </a:t>
            </a:r>
            <a:r>
              <a:rPr lang="en-GB" sz="2600" b="1" i="0" dirty="0" smtClean="0">
                <a:solidFill>
                  <a:srgbClr val="FFC000"/>
                </a:solidFill>
                <a:latin typeface="Calibri" panose="020F0502020204030204" pitchFamily="34" charset="0"/>
              </a:rPr>
              <a:t>They collect and return blood to the heart. Thus, they are important in venous </a:t>
            </a:r>
            <a:r>
              <a:rPr lang="en-GB" sz="2600" b="1" i="0" dirty="0">
                <a:solidFill>
                  <a:srgbClr val="FFC000"/>
                </a:solidFill>
                <a:latin typeface="Calibri" panose="020F0502020204030204" pitchFamily="34" charset="0"/>
              </a:rPr>
              <a:t>return to the </a:t>
            </a:r>
            <a:r>
              <a:rPr lang="en-GB" sz="2600" b="1" i="0" dirty="0" smtClean="0">
                <a:solidFill>
                  <a:srgbClr val="FFC000"/>
                </a:solidFill>
                <a:latin typeface="Calibri" panose="020F0502020204030204" pitchFamily="34" charset="0"/>
              </a:rPr>
              <a:t>heart.</a:t>
            </a:r>
            <a:endParaRPr lang="en-GB" sz="2600" b="1" i="0" dirty="0">
              <a:solidFill>
                <a:srgbClr val="FFC000"/>
              </a:solidFill>
              <a:latin typeface="Calibri" panose="020F0502020204030204" pitchFamily="34" charset="0"/>
            </a:endParaRPr>
          </a:p>
          <a:p>
            <a:pPr marL="742950" lvl="1" indent="-285750">
              <a:spcBef>
                <a:spcPct val="20000"/>
              </a:spcBef>
              <a:buClr>
                <a:schemeClr val="tx1"/>
              </a:buClr>
              <a:defRPr/>
            </a:pPr>
            <a:endParaRPr lang="en-GB" sz="2600" b="1" i="0" dirty="0">
              <a:latin typeface="Calibri" panose="020F0502020204030204" pitchFamily="34" charset="0"/>
            </a:endParaRPr>
          </a:p>
          <a:p>
            <a:pPr marL="742950" lvl="1" indent="-285750">
              <a:spcBef>
                <a:spcPct val="20000"/>
              </a:spcBef>
              <a:buClr>
                <a:schemeClr val="tx1"/>
              </a:buClr>
              <a:defRPr/>
            </a:pPr>
            <a:r>
              <a:rPr lang="en-GB" sz="2600" b="1" i="0" dirty="0">
                <a:latin typeface="Calibri" panose="020F0502020204030204" pitchFamily="34" charset="0"/>
              </a:rPr>
              <a:t>									</a:t>
            </a:r>
            <a:endParaRPr lang="en-GB" sz="2600" b="1" i="0" dirty="0">
              <a:solidFill>
                <a:srgbClr val="FF66FF"/>
              </a:solidFill>
              <a:latin typeface="Calibri" panose="020F05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700" y="1752600"/>
            <a:ext cx="6400800" cy="4267200"/>
          </a:xfrm>
          <a:prstGeom prst="rect">
            <a:avLst/>
          </a:prstGeom>
          <a:scene3d>
            <a:camera prst="orthographicFront"/>
            <a:lightRig rig="threePt" dir="t"/>
          </a:scene3d>
          <a:sp3d>
            <a:bevelT/>
            <a:bevelB/>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6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64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26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7458" name="Rectangle 2"/>
          <p:cNvSpPr>
            <a:spLocks noChangeArrowheads="1"/>
          </p:cNvSpPr>
          <p:nvPr/>
        </p:nvSpPr>
        <p:spPr bwMode="auto">
          <a:xfrm>
            <a:off x="-38100" y="76200"/>
            <a:ext cx="10287000" cy="762000"/>
          </a:xfrm>
          <a:prstGeom prst="rect">
            <a:avLst/>
          </a:prstGeom>
          <a:noFill/>
          <a:ln w="9525">
            <a:noFill/>
            <a:miter lim="800000"/>
            <a:headEnd/>
            <a:tailEnd/>
          </a:ln>
          <a:effectLst/>
        </p:spPr>
        <p:txBody>
          <a:bodyPr lIns="92075" tIns="46038" rIns="92075" bIns="46038" anchor="ctr"/>
          <a:lstStyle/>
          <a:p>
            <a:pPr algn="ctr">
              <a:defRPr/>
            </a:pPr>
            <a:r>
              <a:rPr lang="en-US" sz="4400" b="1" i="0" dirty="0">
                <a:solidFill>
                  <a:srgbClr val="FFFF00"/>
                </a:solidFill>
                <a:latin typeface="Calibri" panose="020F0502020204030204" pitchFamily="34" charset="0"/>
                <a:cs typeface="Traditional Arabic" pitchFamily="2" charset="-78"/>
              </a:rPr>
              <a:t>Veins serve as blood reservoirs </a:t>
            </a:r>
          </a:p>
        </p:txBody>
      </p:sp>
      <p:sp>
        <p:nvSpPr>
          <p:cNvPr id="12291" name="Text Box 3"/>
          <p:cNvSpPr txBox="1">
            <a:spLocks noChangeArrowheads="1"/>
          </p:cNvSpPr>
          <p:nvPr/>
        </p:nvSpPr>
        <p:spPr bwMode="auto">
          <a:xfrm>
            <a:off x="342900" y="838200"/>
            <a:ext cx="9677400" cy="593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Clr>
                <a:schemeClr val="tx2"/>
              </a:buClr>
              <a:buFont typeface="Wingdings" panose="05000000000000000000" pitchFamily="2" charset="2"/>
              <a:buBlip>
                <a:blip r:embed="rId3"/>
              </a:buBlip>
            </a:pPr>
            <a:r>
              <a:rPr lang="en-US" altLang="en-US" sz="2300" b="1" i="0" dirty="0">
                <a:solidFill>
                  <a:srgbClr val="00FFFF"/>
                </a:solidFill>
                <a:latin typeface="Calibri" panose="020F0502020204030204" pitchFamily="34" charset="0"/>
              </a:rPr>
              <a:t> Normally all the blood is circulating all the time.</a:t>
            </a:r>
          </a:p>
          <a:p>
            <a:pPr>
              <a:spcBef>
                <a:spcPct val="50000"/>
              </a:spcBef>
              <a:buClr>
                <a:schemeClr val="tx2"/>
              </a:buClr>
              <a:buFont typeface="Wingdings" panose="05000000000000000000" pitchFamily="2" charset="2"/>
              <a:buBlip>
                <a:blip r:embed="rId3"/>
              </a:buBlip>
            </a:pPr>
            <a:r>
              <a:rPr lang="en-US" altLang="en-US" sz="2300" b="1" i="0" dirty="0">
                <a:solidFill>
                  <a:srgbClr val="00FFFF"/>
                </a:solidFill>
                <a:latin typeface="Calibri" panose="020F0502020204030204" pitchFamily="34" charset="0"/>
              </a:rPr>
              <a:t> When the body is at rest and many of the </a:t>
            </a:r>
            <a:r>
              <a:rPr lang="en-US" altLang="en-US" sz="2300" b="1" i="0" dirty="0" smtClean="0">
                <a:solidFill>
                  <a:srgbClr val="00FFFF"/>
                </a:solidFill>
                <a:latin typeface="Calibri" panose="020F0502020204030204" pitchFamily="34" charset="0"/>
              </a:rPr>
              <a:t>capillaries are </a:t>
            </a:r>
            <a:r>
              <a:rPr lang="en-US" altLang="en-US" sz="2300" b="1" i="0" dirty="0">
                <a:solidFill>
                  <a:srgbClr val="00FFFF"/>
                </a:solidFill>
                <a:latin typeface="Calibri" panose="020F0502020204030204" pitchFamily="34" charset="0"/>
              </a:rPr>
              <a:t>closed, the capacity of the venous reservoir is increased as extra blood bypasses the capillaries and enters the veins.</a:t>
            </a:r>
          </a:p>
          <a:p>
            <a:pPr>
              <a:spcBef>
                <a:spcPct val="50000"/>
              </a:spcBef>
              <a:buClr>
                <a:schemeClr val="tx2"/>
              </a:buClr>
              <a:buFont typeface="Wingdings" panose="05000000000000000000" pitchFamily="2" charset="2"/>
              <a:buBlip>
                <a:blip r:embed="rId3"/>
              </a:buBlip>
            </a:pPr>
            <a:r>
              <a:rPr lang="en-US" altLang="en-US" sz="2300" b="1" i="0" dirty="0">
                <a:solidFill>
                  <a:srgbClr val="00FFFF"/>
                </a:solidFill>
                <a:latin typeface="Calibri" panose="020F0502020204030204" pitchFamily="34" charset="0"/>
              </a:rPr>
              <a:t> When this extra volume of blood stretches the veins, the blood moves forward through the veins more slowly because the total cross sectional area of the veins has increased as a result of the stretching.</a:t>
            </a:r>
          </a:p>
          <a:p>
            <a:pPr>
              <a:spcBef>
                <a:spcPct val="50000"/>
              </a:spcBef>
              <a:buClr>
                <a:schemeClr val="tx2"/>
              </a:buClr>
              <a:buFont typeface="Wingdings" panose="05000000000000000000" pitchFamily="2" charset="2"/>
              <a:buBlip>
                <a:blip r:embed="rId3"/>
              </a:buBlip>
            </a:pPr>
            <a:r>
              <a:rPr lang="en-US" altLang="en-US" sz="2300" b="1" i="0" dirty="0">
                <a:solidFill>
                  <a:srgbClr val="00FFFF"/>
                </a:solidFill>
                <a:latin typeface="Calibri" panose="020F0502020204030204" pitchFamily="34" charset="0"/>
              </a:rPr>
              <a:t> Therefore, blood spends more time in the veins.</a:t>
            </a:r>
          </a:p>
          <a:p>
            <a:pPr>
              <a:spcBef>
                <a:spcPct val="50000"/>
              </a:spcBef>
              <a:buClr>
                <a:schemeClr val="tx2"/>
              </a:buClr>
              <a:buFont typeface="Wingdings" panose="05000000000000000000" pitchFamily="2" charset="2"/>
              <a:buBlip>
                <a:blip r:embed="rId3"/>
              </a:buBlip>
            </a:pPr>
            <a:r>
              <a:rPr lang="en-US" altLang="en-US" sz="2300" b="1" i="0" dirty="0">
                <a:solidFill>
                  <a:srgbClr val="FFC000"/>
                </a:solidFill>
                <a:latin typeface="Calibri" panose="020F0502020204030204" pitchFamily="34" charset="0"/>
              </a:rPr>
              <a:t> As a result of this slower transit time through the veins, the veins are essentially storing the extra volume of blood because it is not moving forward as quickly to the heart to be pumped out again.</a:t>
            </a:r>
          </a:p>
          <a:p>
            <a:pPr>
              <a:spcBef>
                <a:spcPct val="50000"/>
              </a:spcBef>
              <a:buClr>
                <a:schemeClr val="tx2"/>
              </a:buClr>
              <a:buFont typeface="Wingdings" panose="05000000000000000000" pitchFamily="2" charset="2"/>
              <a:buBlip>
                <a:blip r:embed="rId3"/>
              </a:buBlip>
            </a:pPr>
            <a:r>
              <a:rPr lang="en-US" altLang="en-US" sz="2300" b="1" i="0" dirty="0">
                <a:solidFill>
                  <a:srgbClr val="00FFFF"/>
                </a:solidFill>
                <a:latin typeface="Calibri" panose="020F0502020204030204" pitchFamily="34" charset="0"/>
              </a:rPr>
              <a:t> </a:t>
            </a:r>
            <a:r>
              <a:rPr lang="en-US" altLang="en-US" sz="2300" b="1" i="0" dirty="0">
                <a:solidFill>
                  <a:srgbClr val="00FF00"/>
                </a:solidFill>
                <a:latin typeface="Calibri" panose="020F0502020204030204" pitchFamily="34" charset="0"/>
              </a:rPr>
              <a:t>When the stored blood is needed, such as during exercise, extrinsic factors reduce the capacity of the venous reservoir and drive the extra blood from the veins to the heart so that it can be pumped to the tissues.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8482" name="Rectangle 2"/>
          <p:cNvSpPr>
            <a:spLocks noChangeArrowheads="1"/>
          </p:cNvSpPr>
          <p:nvPr/>
        </p:nvSpPr>
        <p:spPr bwMode="auto">
          <a:xfrm>
            <a:off x="4686300" y="76200"/>
            <a:ext cx="5105400" cy="762000"/>
          </a:xfrm>
          <a:prstGeom prst="rect">
            <a:avLst/>
          </a:prstGeom>
          <a:noFill/>
          <a:ln w="9525">
            <a:noFill/>
            <a:miter lim="800000"/>
            <a:headEnd/>
            <a:tailEnd/>
          </a:ln>
          <a:effectLst/>
        </p:spPr>
        <p:txBody>
          <a:bodyPr anchor="b"/>
          <a:lstStyle/>
          <a:p>
            <a:pPr algn="ctr">
              <a:defRPr/>
            </a:pPr>
            <a:r>
              <a:rPr lang="en-US" sz="4400" b="1" i="0" dirty="0">
                <a:solidFill>
                  <a:schemeClr val="tx2"/>
                </a:solidFill>
                <a:latin typeface="Calibri" panose="020F0502020204030204" pitchFamily="34" charset="0"/>
              </a:rPr>
              <a:t>Venous return (VR)</a:t>
            </a:r>
          </a:p>
        </p:txBody>
      </p:sp>
      <p:sp>
        <p:nvSpPr>
          <p:cNvPr id="13316" name="Text Box 4"/>
          <p:cNvSpPr txBox="1">
            <a:spLocks noChangeArrowheads="1"/>
          </p:cNvSpPr>
          <p:nvPr/>
        </p:nvSpPr>
        <p:spPr bwMode="auto">
          <a:xfrm>
            <a:off x="190500" y="507623"/>
            <a:ext cx="41910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3"/>
              </a:buBlip>
            </a:pPr>
            <a:r>
              <a:rPr lang="en-US" altLang="en-US" sz="2400" b="1" i="0" dirty="0">
                <a:solidFill>
                  <a:srgbClr val="00FFFF"/>
                </a:solidFill>
                <a:latin typeface="Calibri" panose="020F0502020204030204" pitchFamily="34" charset="0"/>
                <a:cs typeface="Calibri" pitchFamily="34" charset="0"/>
              </a:rPr>
              <a:t> </a:t>
            </a:r>
            <a:r>
              <a:rPr lang="en-US" sz="2400" b="1" i="0" dirty="0">
                <a:solidFill>
                  <a:srgbClr val="00FFFF"/>
                </a:solidFill>
                <a:latin typeface="Calibri" pitchFamily="34" charset="0"/>
                <a:cs typeface="Calibri" pitchFamily="34" charset="0"/>
              </a:rPr>
              <a:t>Venous return (VR) is the flow of blood back to the heart</a:t>
            </a:r>
            <a:r>
              <a:rPr lang="en-US" sz="2400" b="1" i="0" dirty="0" smtClean="0">
                <a:solidFill>
                  <a:srgbClr val="00FFFF"/>
                </a:solidFill>
                <a:latin typeface="Calibri" pitchFamily="34" charset="0"/>
                <a:cs typeface="Calibri" pitchFamily="34" charset="0"/>
              </a:rPr>
              <a:t>.</a:t>
            </a:r>
          </a:p>
          <a:p>
            <a:pPr>
              <a:spcBef>
                <a:spcPct val="50000"/>
              </a:spcBef>
            </a:pPr>
            <a:r>
              <a:rPr lang="en-US" sz="2400" b="1" i="0" dirty="0" smtClean="0">
                <a:solidFill>
                  <a:srgbClr val="00FFFF"/>
                </a:solidFill>
                <a:latin typeface="Calibri" pitchFamily="34" charset="0"/>
                <a:cs typeface="Calibri" pitchFamily="34" charset="0"/>
              </a:rPr>
              <a:t> </a:t>
            </a:r>
          </a:p>
          <a:p>
            <a:pPr>
              <a:spcBef>
                <a:spcPct val="50000"/>
              </a:spcBef>
              <a:buFontTx/>
              <a:buBlip>
                <a:blip r:embed="rId3"/>
              </a:buBlip>
            </a:pPr>
            <a:r>
              <a:rPr lang="en-US" sz="2400" b="1" i="0" dirty="0">
                <a:solidFill>
                  <a:srgbClr val="00FFFF"/>
                </a:solidFill>
                <a:latin typeface="Calibri" pitchFamily="34" charset="0"/>
                <a:cs typeface="Calibri" pitchFamily="34" charset="0"/>
              </a:rPr>
              <a:t> </a:t>
            </a:r>
            <a:r>
              <a:rPr lang="en-US" sz="2400" b="1" i="0" dirty="0" smtClean="0">
                <a:solidFill>
                  <a:srgbClr val="00FFFF"/>
                </a:solidFill>
                <a:latin typeface="Calibri" pitchFamily="34" charset="0"/>
                <a:cs typeface="Calibri" pitchFamily="34" charset="0"/>
              </a:rPr>
              <a:t>Under </a:t>
            </a:r>
            <a:r>
              <a:rPr lang="en-US" sz="2400" b="1" i="0" dirty="0">
                <a:solidFill>
                  <a:srgbClr val="00FFFF"/>
                </a:solidFill>
                <a:latin typeface="Calibri" pitchFamily="34" charset="0"/>
                <a:cs typeface="Calibri" pitchFamily="34" charset="0"/>
              </a:rPr>
              <a:t>steady-state conditions, venous return must equal cardiac output (CO) </a:t>
            </a:r>
            <a:r>
              <a:rPr lang="en-US" sz="2400" b="1" i="0" dirty="0">
                <a:solidFill>
                  <a:srgbClr val="00FF00"/>
                </a:solidFill>
                <a:latin typeface="Calibri" pitchFamily="34" charset="0"/>
                <a:cs typeface="Calibri" pitchFamily="34" charset="0"/>
              </a:rPr>
              <a:t>when averaged over time</a:t>
            </a:r>
            <a:r>
              <a:rPr lang="en-US" sz="2400" b="1" i="0" dirty="0">
                <a:solidFill>
                  <a:srgbClr val="00FFFF"/>
                </a:solidFill>
                <a:latin typeface="Calibri" pitchFamily="34" charset="0"/>
                <a:cs typeface="Calibri" pitchFamily="34" charset="0"/>
              </a:rPr>
              <a:t> because the cardiovascular system is essentially a closed loop. Otherwise, blood would accumulate in either the systemic or pulmonary </a:t>
            </a:r>
            <a:r>
              <a:rPr lang="en-US" sz="2400" b="1" i="0" dirty="0" smtClean="0">
                <a:solidFill>
                  <a:srgbClr val="00FFFF"/>
                </a:solidFill>
                <a:latin typeface="Calibri" pitchFamily="34" charset="0"/>
                <a:cs typeface="Calibri" pitchFamily="34" charset="0"/>
              </a:rPr>
              <a:t>circulations.</a:t>
            </a:r>
          </a:p>
          <a:p>
            <a:pPr>
              <a:spcBef>
                <a:spcPct val="50000"/>
              </a:spcBef>
            </a:pPr>
            <a:endParaRPr lang="en-US" altLang="en-US" sz="2400" b="1" i="0" dirty="0">
              <a:solidFill>
                <a:srgbClr val="FFC000"/>
              </a:solidFill>
              <a:latin typeface="Calibri" panose="020F0502020204030204" pitchFamily="34" charset="0"/>
              <a:cs typeface="Calibr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0" y="914400"/>
            <a:ext cx="5624513" cy="3586163"/>
          </a:xfrm>
          <a:prstGeom prst="rect">
            <a:avLst/>
          </a:prstGeom>
          <a:scene3d>
            <a:camera prst="orthographicFront"/>
            <a:lightRig rig="threePt" dir="t"/>
          </a:scene3d>
          <a:sp3d>
            <a:bevelT/>
            <a:bevelB/>
          </a:sp3d>
        </p:spPr>
      </p:pic>
      <p:sp>
        <p:nvSpPr>
          <p:cNvPr id="2" name="TextBox 1"/>
          <p:cNvSpPr txBox="1"/>
          <p:nvPr/>
        </p:nvSpPr>
        <p:spPr>
          <a:xfrm>
            <a:off x="4457700" y="4572000"/>
            <a:ext cx="5624513" cy="2169825"/>
          </a:xfrm>
          <a:prstGeom prst="rect">
            <a:avLst/>
          </a:prstGeom>
          <a:noFill/>
        </p:spPr>
        <p:txBody>
          <a:bodyPr wrap="square" rtlCol="1">
            <a:spAutoFit/>
          </a:bodyPr>
          <a:lstStyle/>
          <a:p>
            <a:r>
              <a:rPr lang="en-US" altLang="en-US" sz="2250" b="1" i="0" dirty="0">
                <a:solidFill>
                  <a:srgbClr val="FFC000"/>
                </a:solidFill>
                <a:latin typeface="Calibri" panose="020F0502020204030204" pitchFamily="34" charset="0"/>
                <a:cs typeface="Calibri" pitchFamily="34" charset="0"/>
              </a:rPr>
              <a:t>Venous return is determined by the difference in pressure between </a:t>
            </a:r>
            <a:r>
              <a:rPr lang="en-US" altLang="en-US" sz="2250" b="1" i="0" dirty="0">
                <a:solidFill>
                  <a:srgbClr val="FF0066"/>
                </a:solidFill>
                <a:latin typeface="Calibri" panose="020F0502020204030204" pitchFamily="34" charset="0"/>
                <a:cs typeface="Calibri" pitchFamily="34" charset="0"/>
              </a:rPr>
              <a:t>the venous pressure nearest to the tissues (mean systemic </a:t>
            </a:r>
            <a:r>
              <a:rPr lang="en-US" altLang="en-US" sz="2250" b="1" i="0" dirty="0" smtClean="0">
                <a:solidFill>
                  <a:srgbClr val="FF0066"/>
                </a:solidFill>
                <a:latin typeface="Calibri" panose="020F0502020204030204" pitchFamily="34" charset="0"/>
                <a:cs typeface="Calibri" pitchFamily="34" charset="0"/>
              </a:rPr>
              <a:t>filling </a:t>
            </a:r>
            <a:r>
              <a:rPr lang="en-US" altLang="en-US" sz="2250" b="1" i="0" dirty="0">
                <a:solidFill>
                  <a:srgbClr val="FF0066"/>
                </a:solidFill>
                <a:latin typeface="Calibri" panose="020F0502020204030204" pitchFamily="34" charset="0"/>
                <a:cs typeface="Calibri" pitchFamily="34" charset="0"/>
              </a:rPr>
              <a:t>pressure; mean circulatory pressure; MCP)</a:t>
            </a:r>
            <a:r>
              <a:rPr lang="en-US" altLang="en-US" sz="2250" b="1" i="0" dirty="0">
                <a:solidFill>
                  <a:srgbClr val="FFC000"/>
                </a:solidFill>
                <a:latin typeface="Calibri" panose="020F0502020204030204" pitchFamily="34" charset="0"/>
                <a:cs typeface="Calibri" pitchFamily="34" charset="0"/>
              </a:rPr>
              <a:t> and </a:t>
            </a:r>
            <a:r>
              <a:rPr lang="en-US" altLang="en-US" sz="2250" b="1" i="0" dirty="0">
                <a:solidFill>
                  <a:srgbClr val="00CC99"/>
                </a:solidFill>
                <a:latin typeface="Calibri" panose="020F0502020204030204" pitchFamily="34" charset="0"/>
                <a:cs typeface="Calibri" pitchFamily="34" charset="0"/>
              </a:rPr>
              <a:t>the </a:t>
            </a:r>
            <a:r>
              <a:rPr lang="en-US" altLang="en-US" sz="2250" b="1" i="0" dirty="0" smtClean="0">
                <a:solidFill>
                  <a:srgbClr val="00CC99"/>
                </a:solidFill>
                <a:latin typeface="Calibri" panose="020F0502020204030204" pitchFamily="34" charset="0"/>
                <a:cs typeface="Calibri" pitchFamily="34" charset="0"/>
              </a:rPr>
              <a:t>venous pressure </a:t>
            </a:r>
            <a:r>
              <a:rPr lang="en-US" altLang="en-US" sz="2250" b="1" i="0" dirty="0">
                <a:solidFill>
                  <a:srgbClr val="00CC99"/>
                </a:solidFill>
                <a:latin typeface="Calibri" panose="020F0502020204030204" pitchFamily="34" charset="0"/>
                <a:cs typeface="Calibri" pitchFamily="34" charset="0"/>
              </a:rPr>
              <a:t>nearest to the heart (CVP</a:t>
            </a:r>
            <a:r>
              <a:rPr lang="en-US" altLang="en-US" sz="2250" b="1" i="0" dirty="0" smtClean="0">
                <a:solidFill>
                  <a:srgbClr val="00CC99"/>
                </a:solidFill>
                <a:latin typeface="Calibri" panose="020F0502020204030204" pitchFamily="34" charset="0"/>
                <a:cs typeface="Calibri" pitchFamily="34" charset="0"/>
              </a:rPr>
              <a:t>).</a:t>
            </a:r>
            <a:endParaRPr lang="ar-SA" sz="2250" dirty="0">
              <a:solidFill>
                <a:srgbClr val="00CC99"/>
              </a:solidFill>
            </a:endParaRPr>
          </a:p>
        </p:txBody>
      </p:sp>
    </p:spTree>
    <p:extLst>
      <p:ext uri="{BB962C8B-B14F-4D97-AF65-F5344CB8AC3E}">
        <p14:creationId xmlns:p14="http://schemas.microsoft.com/office/powerpoint/2010/main" val="319570239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9506" name="Rectangle 2"/>
          <p:cNvSpPr>
            <a:spLocks noChangeArrowheads="1"/>
          </p:cNvSpPr>
          <p:nvPr/>
        </p:nvSpPr>
        <p:spPr bwMode="auto">
          <a:xfrm>
            <a:off x="5753100" y="381000"/>
            <a:ext cx="4533900" cy="1295400"/>
          </a:xfrm>
          <a:prstGeom prst="rect">
            <a:avLst/>
          </a:prstGeom>
          <a:noFill/>
          <a:ln w="9525">
            <a:noFill/>
            <a:miter lim="800000"/>
            <a:headEnd/>
            <a:tailEnd/>
          </a:ln>
          <a:effectLst/>
        </p:spPr>
        <p:txBody>
          <a:bodyPr anchor="b"/>
          <a:lstStyle/>
          <a:p>
            <a:pPr algn="ctr">
              <a:defRPr/>
            </a:pPr>
            <a:r>
              <a:rPr lang="en-US" sz="3200" b="1" i="0" dirty="0">
                <a:solidFill>
                  <a:schemeClr val="tx2"/>
                </a:solidFill>
                <a:latin typeface="Calibri" pitchFamily="34" charset="0"/>
                <a:cs typeface="Calibri" pitchFamily="34" charset="0"/>
              </a:rPr>
              <a:t>Central venous pressure (CVP)</a:t>
            </a:r>
          </a:p>
        </p:txBody>
      </p:sp>
      <p:pic>
        <p:nvPicPr>
          <p:cNvPr id="14339" name="Picture 3" descr="CVP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209800"/>
            <a:ext cx="4197350" cy="3494088"/>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6200" y="304800"/>
            <a:ext cx="59055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spcAft>
                <a:spcPts val="1200"/>
              </a:spcAft>
              <a:buClr>
                <a:schemeClr val="tx2"/>
              </a:buClr>
              <a:buSzPct val="75000"/>
              <a:buFont typeface="Monotype Sorts" pitchFamily="2" charset="2"/>
              <a:buBlip>
                <a:blip r:embed="rId4"/>
              </a:buBlip>
            </a:pPr>
            <a:r>
              <a:rPr lang="en-GB" altLang="en-GB" sz="2350" b="1" i="0" dirty="0">
                <a:solidFill>
                  <a:srgbClr val="00FFFF"/>
                </a:solidFill>
                <a:latin typeface="Calibri" panose="020F0502020204030204" pitchFamily="34" charset="0"/>
              </a:rPr>
              <a:t>CVP: is the venous pressure in the right atrium and the big veins of the thorax (= right atrial pressure </a:t>
            </a:r>
            <a:r>
              <a:rPr lang="en-GB" altLang="en-GB" sz="2350" b="1" i="0" dirty="0" smtClean="0">
                <a:solidFill>
                  <a:srgbClr val="00FFFF"/>
                </a:solidFill>
                <a:latin typeface="Calibri" panose="020F0502020204030204" pitchFamily="34" charset="0"/>
              </a:rPr>
              <a:t>(</a:t>
            </a:r>
            <a:r>
              <a:rPr lang="en-GB" altLang="en-GB" sz="2350" b="1" i="0" dirty="0" smtClean="0">
                <a:solidFill>
                  <a:srgbClr val="00FFFF"/>
                </a:solidFill>
                <a:latin typeface="Calibri" panose="020F0502020204030204" pitchFamily="34" charset="0"/>
              </a:rPr>
              <a:t>RAP) = </a:t>
            </a:r>
            <a:r>
              <a:rPr lang="en-GB" altLang="en-GB" sz="2350" b="1" i="0" dirty="0">
                <a:solidFill>
                  <a:srgbClr val="00FFFF"/>
                </a:solidFill>
                <a:latin typeface="Calibri" panose="020F0502020204030204" pitchFamily="34" charset="0"/>
              </a:rPr>
              <a:t>jugular venous pressure).</a:t>
            </a:r>
          </a:p>
          <a:p>
            <a:pPr eaLnBrk="1" hangingPunct="1">
              <a:spcBef>
                <a:spcPct val="20000"/>
              </a:spcBef>
              <a:spcAft>
                <a:spcPts val="1200"/>
              </a:spcAft>
              <a:buClr>
                <a:schemeClr val="tx2"/>
              </a:buClr>
              <a:buSzPct val="75000"/>
              <a:buFont typeface="Monotype Sorts" pitchFamily="2" charset="2"/>
              <a:buBlip>
                <a:blip r:embed="rId4"/>
              </a:buBlip>
            </a:pPr>
            <a:r>
              <a:rPr lang="en-US" altLang="en-GB" sz="2350" b="1" i="0" dirty="0">
                <a:solidFill>
                  <a:srgbClr val="00FFFF"/>
                </a:solidFill>
                <a:latin typeface="Calibri" panose="020F0502020204030204" pitchFamily="34" charset="0"/>
              </a:rPr>
              <a:t>Venous pressure is measured with a catheter </a:t>
            </a:r>
            <a:r>
              <a:rPr lang="en-US" altLang="en-GB" sz="2350" b="1" i="0" dirty="0" smtClean="0">
                <a:solidFill>
                  <a:srgbClr val="00FFFF"/>
                </a:solidFill>
                <a:latin typeface="Calibri" panose="020F0502020204030204" pitchFamily="34" charset="0"/>
              </a:rPr>
              <a:t>inserted in the central </a:t>
            </a:r>
            <a:r>
              <a:rPr lang="en-US" altLang="en-GB" sz="2350" b="1" i="0" dirty="0">
                <a:solidFill>
                  <a:srgbClr val="00FFFF"/>
                </a:solidFill>
                <a:latin typeface="Calibri" panose="020F0502020204030204" pitchFamily="34" charset="0"/>
              </a:rPr>
              <a:t>venous system, usually </a:t>
            </a:r>
            <a:r>
              <a:rPr lang="en-US" altLang="en-GB" sz="2350" b="1" i="0" dirty="0" smtClean="0">
                <a:solidFill>
                  <a:srgbClr val="00FFFF"/>
                </a:solidFill>
                <a:latin typeface="Calibri" panose="020F0502020204030204" pitchFamily="34" charset="0"/>
              </a:rPr>
              <a:t>SVC.</a:t>
            </a:r>
            <a:endParaRPr lang="en-US" altLang="en-GB" sz="2350" b="1" i="0" dirty="0">
              <a:solidFill>
                <a:srgbClr val="00FFFF"/>
              </a:solidFill>
              <a:latin typeface="Calibri" panose="020F0502020204030204" pitchFamily="34" charset="0"/>
            </a:endParaRPr>
          </a:p>
          <a:p>
            <a:pPr eaLnBrk="1" hangingPunct="1">
              <a:spcBef>
                <a:spcPct val="20000"/>
              </a:spcBef>
              <a:spcAft>
                <a:spcPts val="1200"/>
              </a:spcAft>
              <a:buClr>
                <a:schemeClr val="tx2"/>
              </a:buClr>
              <a:buSzPct val="75000"/>
              <a:buFont typeface="Monotype Sorts" pitchFamily="2" charset="2"/>
              <a:buBlip>
                <a:blip r:embed="rId4"/>
              </a:buBlip>
            </a:pPr>
            <a:r>
              <a:rPr lang="en-US" altLang="en-GB" sz="2350" b="1" i="0" dirty="0" smtClean="0">
                <a:solidFill>
                  <a:srgbClr val="00FFFF"/>
                </a:solidFill>
                <a:latin typeface="Calibri" panose="020F0502020204030204" pitchFamily="34" charset="0"/>
              </a:rPr>
              <a:t>The normal range of the CVP </a:t>
            </a:r>
            <a:r>
              <a:rPr lang="en-US" altLang="en-GB" sz="2350" b="1" i="0" dirty="0">
                <a:solidFill>
                  <a:srgbClr val="00FFFF"/>
                </a:solidFill>
                <a:latin typeface="Calibri" panose="020F0502020204030204" pitchFamily="34" charset="0"/>
              </a:rPr>
              <a:t>= </a:t>
            </a:r>
            <a:r>
              <a:rPr lang="en-US" altLang="en-GB" sz="2350" b="1" i="0" dirty="0" smtClean="0">
                <a:solidFill>
                  <a:srgbClr val="00FFFF"/>
                </a:solidFill>
                <a:latin typeface="Calibri" panose="020F0502020204030204" pitchFamily="34" charset="0"/>
              </a:rPr>
              <a:t>0 - 4 </a:t>
            </a:r>
            <a:r>
              <a:rPr lang="en-US" altLang="en-GB" sz="2350" b="1" i="0" dirty="0">
                <a:solidFill>
                  <a:srgbClr val="00FFFF"/>
                </a:solidFill>
                <a:latin typeface="Calibri" panose="020F0502020204030204" pitchFamily="34" charset="0"/>
              </a:rPr>
              <a:t>mm </a:t>
            </a:r>
            <a:r>
              <a:rPr lang="en-US" altLang="en-GB" sz="2350" b="1" i="0" dirty="0" smtClean="0">
                <a:solidFill>
                  <a:srgbClr val="00FFFF"/>
                </a:solidFill>
                <a:latin typeface="Calibri" panose="020F0502020204030204" pitchFamily="34" charset="0"/>
              </a:rPr>
              <a:t>Hg. </a:t>
            </a:r>
          </a:p>
          <a:p>
            <a:pPr eaLnBrk="1" hangingPunct="1">
              <a:spcBef>
                <a:spcPct val="20000"/>
              </a:spcBef>
              <a:spcAft>
                <a:spcPts val="1200"/>
              </a:spcAft>
              <a:buClr>
                <a:schemeClr val="tx2"/>
              </a:buClr>
              <a:buSzPct val="75000"/>
              <a:buFont typeface="Monotype Sorts" pitchFamily="2" charset="2"/>
              <a:buBlip>
                <a:blip r:embed="rId4"/>
              </a:buBlip>
            </a:pPr>
            <a:r>
              <a:rPr lang="en-GB" altLang="en-GB" sz="2350" b="1" i="0" dirty="0" smtClean="0">
                <a:solidFill>
                  <a:srgbClr val="FFC000"/>
                </a:solidFill>
                <a:latin typeface="Calibri" panose="020F0502020204030204" pitchFamily="34" charset="0"/>
              </a:rPr>
              <a:t>It </a:t>
            </a:r>
            <a:r>
              <a:rPr lang="en-GB" altLang="en-GB" sz="2350" b="1" i="0" dirty="0">
                <a:solidFill>
                  <a:srgbClr val="FFC000"/>
                </a:solidFill>
                <a:latin typeface="Calibri" panose="020F0502020204030204" pitchFamily="34" charset="0"/>
              </a:rPr>
              <a:t>is the force responsible for cardiac filling.</a:t>
            </a:r>
          </a:p>
          <a:p>
            <a:pPr eaLnBrk="1" hangingPunct="1">
              <a:spcBef>
                <a:spcPct val="20000"/>
              </a:spcBef>
              <a:spcAft>
                <a:spcPts val="1200"/>
              </a:spcAft>
              <a:buClr>
                <a:schemeClr val="tx2"/>
              </a:buClr>
              <a:buSzPct val="75000"/>
              <a:buFont typeface="Monotype Sorts" pitchFamily="2" charset="2"/>
              <a:buBlip>
                <a:blip r:embed="rId4"/>
              </a:buBlip>
            </a:pPr>
            <a:r>
              <a:rPr lang="en-GB" altLang="en-GB" sz="2350" b="1" i="0" dirty="0">
                <a:solidFill>
                  <a:srgbClr val="FF99CC"/>
                </a:solidFill>
                <a:latin typeface="Calibri" panose="020F0502020204030204" pitchFamily="34" charset="0"/>
              </a:rPr>
              <a:t>CVP is used clinically to assess hypovolaemia and during IV transfusion to avoid volume overloading.</a:t>
            </a:r>
          </a:p>
          <a:p>
            <a:pPr eaLnBrk="1" hangingPunct="1">
              <a:spcBef>
                <a:spcPct val="20000"/>
              </a:spcBef>
              <a:spcAft>
                <a:spcPts val="1200"/>
              </a:spcAft>
              <a:buClr>
                <a:schemeClr val="tx2"/>
              </a:buClr>
              <a:buSzPct val="75000"/>
              <a:buFont typeface="Monotype Sorts" pitchFamily="2" charset="2"/>
              <a:buBlip>
                <a:blip r:embed="rId4"/>
              </a:buBlip>
            </a:pPr>
            <a:r>
              <a:rPr lang="en-GB" altLang="en-GB" sz="2350" b="1" i="0" dirty="0">
                <a:solidFill>
                  <a:srgbClr val="00FF00"/>
                </a:solidFill>
                <a:latin typeface="Calibri" panose="020F0502020204030204" pitchFamily="34" charset="0"/>
              </a:rPr>
              <a:t>CVP is raised in right-sided failure.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17361</TotalTime>
  <Words>2580</Words>
  <Application>Microsoft Office PowerPoint</Application>
  <PresentationFormat>35mm Slides</PresentationFormat>
  <Paragraphs>334</Paragraphs>
  <Slides>35</Slides>
  <Notes>29</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Blue Diagonal</vt:lpstr>
      <vt:lpstr>1_Blue Diagonal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Dell</cp:lastModifiedBy>
  <cp:revision>1292</cp:revision>
  <cp:lastPrinted>1999-02-22T15:28:22Z</cp:lastPrinted>
  <dcterms:created xsi:type="dcterms:W3CDTF">1997-10-10T11:48:30Z</dcterms:created>
  <dcterms:modified xsi:type="dcterms:W3CDTF">2017-03-02T08:45:06Z</dcterms:modified>
</cp:coreProperties>
</file>