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3" r:id="rId3"/>
    <p:sldMasterId id="2147483721" r:id="rId4"/>
  </p:sldMasterIdLst>
  <p:notesMasterIdLst>
    <p:notesMasterId r:id="rId71"/>
  </p:notesMasterIdLst>
  <p:handoutMasterIdLst>
    <p:handoutMasterId r:id="rId72"/>
  </p:handoutMasterIdLst>
  <p:sldIdLst>
    <p:sldId id="1557" r:id="rId5"/>
    <p:sldId id="859" r:id="rId6"/>
    <p:sldId id="1558" r:id="rId7"/>
    <p:sldId id="868" r:id="rId8"/>
    <p:sldId id="1569" r:id="rId9"/>
    <p:sldId id="872" r:id="rId10"/>
    <p:sldId id="1559" r:id="rId11"/>
    <p:sldId id="873" r:id="rId12"/>
    <p:sldId id="1582" r:id="rId13"/>
    <p:sldId id="1596" r:id="rId14"/>
    <p:sldId id="1561" r:id="rId15"/>
    <p:sldId id="1562" r:id="rId16"/>
    <p:sldId id="867" r:id="rId17"/>
    <p:sldId id="1581" r:id="rId18"/>
    <p:sldId id="1563" r:id="rId19"/>
    <p:sldId id="874" r:id="rId20"/>
    <p:sldId id="1555" r:id="rId21"/>
    <p:sldId id="1583" r:id="rId22"/>
    <p:sldId id="1584" r:id="rId23"/>
    <p:sldId id="1577" r:id="rId24"/>
    <p:sldId id="1578" r:id="rId25"/>
    <p:sldId id="1585" r:id="rId26"/>
    <p:sldId id="1587" r:id="rId27"/>
    <p:sldId id="1588" r:id="rId28"/>
    <p:sldId id="1590" r:id="rId29"/>
    <p:sldId id="1589" r:id="rId30"/>
    <p:sldId id="1586" r:id="rId31"/>
    <p:sldId id="1580" r:id="rId32"/>
    <p:sldId id="1203" r:id="rId33"/>
    <p:sldId id="878" r:id="rId34"/>
    <p:sldId id="884" r:id="rId35"/>
    <p:sldId id="889" r:id="rId36"/>
    <p:sldId id="1565" r:id="rId37"/>
    <p:sldId id="892" r:id="rId38"/>
    <p:sldId id="893" r:id="rId39"/>
    <p:sldId id="894" r:id="rId40"/>
    <p:sldId id="1591" r:id="rId41"/>
    <p:sldId id="897" r:id="rId42"/>
    <p:sldId id="898" r:id="rId43"/>
    <p:sldId id="899" r:id="rId44"/>
    <p:sldId id="1433" r:id="rId45"/>
    <p:sldId id="1434" r:id="rId46"/>
    <p:sldId id="1592" r:id="rId47"/>
    <p:sldId id="1593" r:id="rId48"/>
    <p:sldId id="906" r:id="rId49"/>
    <p:sldId id="1438" r:id="rId50"/>
    <p:sldId id="911" r:id="rId51"/>
    <p:sldId id="912" r:id="rId52"/>
    <p:sldId id="913" r:id="rId53"/>
    <p:sldId id="914" r:id="rId54"/>
    <p:sldId id="915" r:id="rId55"/>
    <p:sldId id="916" r:id="rId56"/>
    <p:sldId id="917" r:id="rId57"/>
    <p:sldId id="918" r:id="rId58"/>
    <p:sldId id="1177" r:id="rId59"/>
    <p:sldId id="1594" r:id="rId60"/>
    <p:sldId id="1595" r:id="rId61"/>
    <p:sldId id="1597" r:id="rId62"/>
    <p:sldId id="920" r:id="rId63"/>
    <p:sldId id="959" r:id="rId64"/>
    <p:sldId id="1208" r:id="rId65"/>
    <p:sldId id="960" r:id="rId66"/>
    <p:sldId id="961" r:id="rId67"/>
    <p:sldId id="962" r:id="rId68"/>
    <p:sldId id="1599" r:id="rId69"/>
    <p:sldId id="1579" r:id="rId70"/>
  </p:sldIdLst>
  <p:sldSz cx="10287000" cy="6858000" type="35mm"/>
  <p:notesSz cx="6856413" cy="9234488"/>
  <p:defaultTex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p:defaultTextStyle>
  <p:extLst>
    <p:ext uri="{EFAFB233-063F-42B5-8137-9DF3F51BA10A}">
      <p15:sldGuideLst xmlns="" xmlns:p15="http://schemas.microsoft.com/office/powerpoint/2012/main">
        <p15:guide id="1" orient="horz" pos="2256">
          <p15:clr>
            <a:srgbClr val="A4A3A4"/>
          </p15:clr>
        </p15:guide>
        <p15:guide id="2" pos="3216">
          <p15:clr>
            <a:srgbClr val="A4A3A4"/>
          </p15:clr>
        </p15:guide>
      </p15:sldGuideLst>
    </p:ext>
    <p:ext uri="{2D200454-40CA-4A62-9FC3-DE9A4176ACB9}">
      <p15:notesGuideLst xmlns=""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00"/>
    <a:srgbClr val="00FFFF"/>
    <a:srgbClr val="FF99CC"/>
    <a:srgbClr val="00CC00"/>
    <a:srgbClr val="00CC99"/>
    <a:srgbClr val="CC3300"/>
    <a:srgbClr val="66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15" autoAdjust="0"/>
    <p:restoredTop sz="96241" autoAdjust="0"/>
  </p:normalViewPr>
  <p:slideViewPr>
    <p:cSldViewPr>
      <p:cViewPr>
        <p:scale>
          <a:sx n="60" d="100"/>
          <a:sy n="60" d="100"/>
        </p:scale>
        <p:origin x="-72" y="-240"/>
      </p:cViewPr>
      <p:guideLst>
        <p:guide orient="horz" pos="2256"/>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42"/>
    </p:cViewPr>
  </p:sorterViewPr>
  <p:notesViewPr>
    <p:cSldViewPr>
      <p:cViewPr varScale="1">
        <p:scale>
          <a:sx n="42" d="100"/>
          <a:sy n="42" d="100"/>
        </p:scale>
        <p:origin x="-1338" y="-81"/>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868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175" y="-33338"/>
            <a:ext cx="2973388"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smtClean="0">
                <a:solidFill>
                  <a:srgbClr val="800000"/>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84613" y="-33338"/>
            <a:ext cx="2973387"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smtClean="0">
                <a:solidFill>
                  <a:srgbClr val="800000"/>
                </a:solidFill>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808038" y="660400"/>
            <a:ext cx="5238750" cy="349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2813" y="4387850"/>
            <a:ext cx="5029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175" y="8807450"/>
            <a:ext cx="2973388"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smtClean="0">
                <a:solidFill>
                  <a:srgbClr val="800000"/>
                </a:solidFill>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84613" y="8807450"/>
            <a:ext cx="2973387"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a:solidFill>
                  <a:srgbClr val="800000"/>
                </a:solidFill>
                <a:latin typeface="Times New Roman" panose="02020603050405020304" pitchFamily="18" charset="0"/>
                <a:cs typeface="Times New Roman" panose="02020603050405020304" pitchFamily="18" charset="0"/>
              </a:defRPr>
            </a:lvl1pPr>
          </a:lstStyle>
          <a:p>
            <a:fld id="{27575846-FC64-4A5C-84D8-182F50D51D26}" type="slidenum">
              <a:rPr lang="ar-BH" altLang="en-US"/>
              <a:pPr/>
              <a:t>‹#›</a:t>
            </a:fld>
            <a:endParaRPr lang="en-US" altLang="en-US"/>
          </a:p>
        </p:txBody>
      </p:sp>
    </p:spTree>
    <p:extLst>
      <p:ext uri="{BB962C8B-B14F-4D97-AF65-F5344CB8AC3E}">
        <p14:creationId xmlns:p14="http://schemas.microsoft.com/office/powerpoint/2010/main" val="519235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6CECFF0-BEC2-472F-B03B-1C571A76FB91}" type="slidenum">
              <a:rPr lang="ar-BH" altLang="en-US" sz="1000">
                <a:solidFill>
                  <a:srgbClr val="800000"/>
                </a:solidFill>
                <a:latin typeface="Times New Roman" panose="02020603050405020304" pitchFamily="18" charset="0"/>
              </a:rPr>
              <a:pPr/>
              <a:t>1</a:t>
            </a:fld>
            <a:endParaRPr lang="en-US" altLang="en-US" sz="1000">
              <a:solidFill>
                <a:srgbClr val="800000"/>
              </a:solidFill>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51284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032E683-25AF-495E-A1E2-CA4C415F31C1}" type="slidenum">
              <a:rPr lang="ar-BH" altLang="en-US" sz="1000">
                <a:solidFill>
                  <a:srgbClr val="800000"/>
                </a:solidFill>
                <a:latin typeface="Times New Roman" panose="02020603050405020304" pitchFamily="18" charset="0"/>
              </a:rPr>
              <a:pPr/>
              <a:t>10</a:t>
            </a:fld>
            <a:endParaRPr lang="en-US" altLang="en-US" sz="1000">
              <a:solidFill>
                <a:srgbClr val="800000"/>
              </a:solidFill>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7081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032E683-25AF-495E-A1E2-CA4C415F31C1}" type="slidenum">
              <a:rPr lang="ar-BH" altLang="en-US" sz="1000">
                <a:solidFill>
                  <a:srgbClr val="800000"/>
                </a:solidFill>
                <a:latin typeface="Times New Roman" panose="02020603050405020304" pitchFamily="18" charset="0"/>
              </a:rPr>
              <a:pPr/>
              <a:t>11</a:t>
            </a:fld>
            <a:endParaRPr lang="en-US" altLang="en-US" sz="1000">
              <a:solidFill>
                <a:srgbClr val="800000"/>
              </a:solidFill>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71205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032E683-25AF-495E-A1E2-CA4C415F31C1}" type="slidenum">
              <a:rPr lang="ar-BH" altLang="en-US" sz="1000">
                <a:solidFill>
                  <a:srgbClr val="800000"/>
                </a:solidFill>
                <a:latin typeface="Times New Roman" panose="02020603050405020304" pitchFamily="18" charset="0"/>
              </a:rPr>
              <a:pPr/>
              <a:t>12</a:t>
            </a:fld>
            <a:endParaRPr lang="en-US" altLang="en-US" sz="1000">
              <a:solidFill>
                <a:srgbClr val="800000"/>
              </a:solidFill>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8989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8686417-54AD-4D8C-B9D3-D38BF1D0C9C7}" type="slidenum">
              <a:rPr lang="ar-BH" altLang="en-US" sz="1000">
                <a:solidFill>
                  <a:srgbClr val="800000"/>
                </a:solidFill>
                <a:latin typeface="Times New Roman" panose="02020603050405020304" pitchFamily="18" charset="0"/>
              </a:rPr>
              <a:pPr/>
              <a:t>13</a:t>
            </a:fld>
            <a:endParaRPr lang="en-US" altLang="en-US" sz="1000">
              <a:solidFill>
                <a:srgbClr val="800000"/>
              </a:solidFill>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70540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8686417-54AD-4D8C-B9D3-D38BF1D0C9C7}" type="slidenum">
              <a:rPr lang="ar-BH" altLang="en-US" sz="1000">
                <a:solidFill>
                  <a:srgbClr val="800000"/>
                </a:solidFill>
                <a:latin typeface="Times New Roman" panose="02020603050405020304" pitchFamily="18" charset="0"/>
              </a:rPr>
              <a:pPr/>
              <a:t>14</a:t>
            </a:fld>
            <a:endParaRPr lang="en-US" altLang="en-US" sz="1000">
              <a:solidFill>
                <a:srgbClr val="800000"/>
              </a:solidFill>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70540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8686417-54AD-4D8C-B9D3-D38BF1D0C9C7}" type="slidenum">
              <a:rPr lang="ar-BH" altLang="en-US" sz="1000">
                <a:solidFill>
                  <a:srgbClr val="800000"/>
                </a:solidFill>
                <a:latin typeface="Times New Roman" panose="02020603050405020304" pitchFamily="18" charset="0"/>
              </a:rPr>
              <a:pPr/>
              <a:t>15</a:t>
            </a:fld>
            <a:endParaRPr lang="en-US" altLang="en-US" sz="1000">
              <a:solidFill>
                <a:srgbClr val="800000"/>
              </a:solidFill>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29311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74287AA-E873-4AB5-8F34-22FD7F52FCE5}" type="slidenum">
              <a:rPr lang="ar-BH" altLang="en-US" sz="1000">
                <a:solidFill>
                  <a:srgbClr val="800000"/>
                </a:solidFill>
                <a:latin typeface="Times New Roman" panose="02020603050405020304" pitchFamily="18" charset="0"/>
              </a:rPr>
              <a:pPr/>
              <a:t>16</a:t>
            </a:fld>
            <a:endParaRPr lang="en-US" altLang="en-US" sz="1000">
              <a:solidFill>
                <a:srgbClr val="800000"/>
              </a:solidFill>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76666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8A442BD-3F99-4D1E-B644-02B9C6303353}" type="slidenum">
              <a:rPr lang="ar-BH" altLang="en-US" sz="1000">
                <a:solidFill>
                  <a:srgbClr val="800000"/>
                </a:solidFill>
                <a:latin typeface="Times New Roman" panose="02020603050405020304" pitchFamily="18" charset="0"/>
              </a:rPr>
              <a:pPr/>
              <a:t>17</a:t>
            </a:fld>
            <a:endParaRPr lang="en-US" altLang="en-US" sz="1000">
              <a:solidFill>
                <a:srgbClr val="800000"/>
              </a:solidFill>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83016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7C98DE4-C293-4C26-A9BC-DC8F09C76BDC}" type="slidenum">
              <a:rPr lang="ar-BH" altLang="en-US" sz="1000">
                <a:solidFill>
                  <a:srgbClr val="800000"/>
                </a:solidFill>
                <a:latin typeface="Times New Roman" panose="02020603050405020304" pitchFamily="18" charset="0"/>
              </a:rPr>
              <a:pPr/>
              <a:t>18</a:t>
            </a:fld>
            <a:endParaRPr lang="en-US" altLang="en-US" sz="1000">
              <a:solidFill>
                <a:srgbClr val="800000"/>
              </a:solidFill>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10618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7C98DE4-C293-4C26-A9BC-DC8F09C76BDC}" type="slidenum">
              <a:rPr lang="ar-BH" altLang="en-US" sz="1000">
                <a:solidFill>
                  <a:srgbClr val="800000"/>
                </a:solidFill>
                <a:latin typeface="Times New Roman" panose="02020603050405020304" pitchFamily="18" charset="0"/>
              </a:rPr>
              <a:pPr/>
              <a:t>19</a:t>
            </a:fld>
            <a:endParaRPr lang="en-US" altLang="en-US" sz="1000">
              <a:solidFill>
                <a:srgbClr val="800000"/>
              </a:solidFill>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1061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843B41A-EEC5-4FE0-B2D9-1A5AECFF6E2F}" type="slidenum">
              <a:rPr lang="ar-BH" altLang="en-US" sz="1000">
                <a:solidFill>
                  <a:srgbClr val="800000"/>
                </a:solidFill>
                <a:latin typeface="Times New Roman" panose="02020603050405020304" pitchFamily="18" charset="0"/>
              </a:rPr>
              <a:pPr/>
              <a:t>2</a:t>
            </a:fld>
            <a:endParaRPr lang="en-US" altLang="en-US" sz="1000">
              <a:solidFill>
                <a:srgbClr val="800000"/>
              </a:solidFill>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02757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6CDFAA1-3908-4290-A892-A1C05D08A611}" type="slidenum">
              <a:rPr lang="ar-BH" altLang="en-US" sz="1000">
                <a:solidFill>
                  <a:srgbClr val="800000"/>
                </a:solidFill>
                <a:latin typeface="Times New Roman" panose="02020603050405020304" pitchFamily="18" charset="0"/>
              </a:rPr>
              <a:pPr/>
              <a:t>20</a:t>
            </a:fld>
            <a:endParaRPr lang="en-US" altLang="en-US" sz="1000">
              <a:solidFill>
                <a:srgbClr val="8000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99598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6CDFAA1-3908-4290-A892-A1C05D08A611}" type="slidenum">
              <a:rPr lang="ar-BH" altLang="en-US" sz="1000">
                <a:solidFill>
                  <a:srgbClr val="800000"/>
                </a:solidFill>
                <a:latin typeface="Times New Roman" panose="02020603050405020304" pitchFamily="18" charset="0"/>
              </a:rPr>
              <a:pPr/>
              <a:t>21</a:t>
            </a:fld>
            <a:endParaRPr lang="en-US" altLang="en-US" sz="1000">
              <a:solidFill>
                <a:srgbClr val="8000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89179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6CDFAA1-3908-4290-A892-A1C05D08A611}" type="slidenum">
              <a:rPr lang="ar-BH" altLang="en-US" sz="1000">
                <a:solidFill>
                  <a:srgbClr val="800000"/>
                </a:solidFill>
                <a:latin typeface="Times New Roman" panose="02020603050405020304" pitchFamily="18" charset="0"/>
              </a:rPr>
              <a:pPr/>
              <a:t>22</a:t>
            </a:fld>
            <a:endParaRPr lang="en-US" altLang="en-US" sz="1000">
              <a:solidFill>
                <a:srgbClr val="8000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89179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6CDFAA1-3908-4290-A892-A1C05D08A611}" type="slidenum">
              <a:rPr lang="ar-BH" altLang="en-US" sz="1000">
                <a:solidFill>
                  <a:srgbClr val="800000"/>
                </a:solidFill>
                <a:latin typeface="Times New Roman" panose="02020603050405020304" pitchFamily="18" charset="0"/>
              </a:rPr>
              <a:pPr/>
              <a:t>23</a:t>
            </a:fld>
            <a:endParaRPr lang="en-US" altLang="en-US" sz="1000">
              <a:solidFill>
                <a:srgbClr val="8000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89179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6CDFAA1-3908-4290-A892-A1C05D08A611}" type="slidenum">
              <a:rPr lang="ar-BH" altLang="en-US" sz="1000">
                <a:solidFill>
                  <a:srgbClr val="800000"/>
                </a:solidFill>
                <a:latin typeface="Times New Roman" panose="02020603050405020304" pitchFamily="18" charset="0"/>
              </a:rPr>
              <a:pPr/>
              <a:t>24</a:t>
            </a:fld>
            <a:endParaRPr lang="en-US" altLang="en-US" sz="1000">
              <a:solidFill>
                <a:srgbClr val="8000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89179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6CDFAA1-3908-4290-A892-A1C05D08A611}" type="slidenum">
              <a:rPr lang="ar-BH" altLang="en-US" sz="1000">
                <a:solidFill>
                  <a:srgbClr val="800000"/>
                </a:solidFill>
                <a:latin typeface="Times New Roman" panose="02020603050405020304" pitchFamily="18" charset="0"/>
              </a:rPr>
              <a:pPr/>
              <a:t>25</a:t>
            </a:fld>
            <a:endParaRPr lang="en-US" altLang="en-US" sz="1000">
              <a:solidFill>
                <a:srgbClr val="8000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89179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6CDFAA1-3908-4290-A892-A1C05D08A611}" type="slidenum">
              <a:rPr lang="ar-BH" altLang="en-US" sz="1000">
                <a:solidFill>
                  <a:srgbClr val="800000"/>
                </a:solidFill>
                <a:latin typeface="Times New Roman" panose="02020603050405020304" pitchFamily="18" charset="0"/>
              </a:rPr>
              <a:pPr/>
              <a:t>26</a:t>
            </a:fld>
            <a:endParaRPr lang="en-US" altLang="en-US" sz="1000">
              <a:solidFill>
                <a:srgbClr val="8000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89179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7C98DE4-C293-4C26-A9BC-DC8F09C76BDC}" type="slidenum">
              <a:rPr lang="ar-BH" altLang="en-US" sz="1000">
                <a:solidFill>
                  <a:srgbClr val="800000"/>
                </a:solidFill>
                <a:latin typeface="Times New Roman" panose="02020603050405020304" pitchFamily="18" charset="0"/>
              </a:rPr>
              <a:pPr/>
              <a:t>27</a:t>
            </a:fld>
            <a:endParaRPr lang="en-US" altLang="en-US" sz="1000">
              <a:solidFill>
                <a:srgbClr val="800000"/>
              </a:solidFill>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10618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7C98DE4-C293-4C26-A9BC-DC8F09C76BDC}" type="slidenum">
              <a:rPr lang="ar-BH" altLang="en-US" sz="1000">
                <a:solidFill>
                  <a:srgbClr val="800000"/>
                </a:solidFill>
                <a:latin typeface="Times New Roman" panose="02020603050405020304" pitchFamily="18" charset="0"/>
              </a:rPr>
              <a:pPr/>
              <a:t>28</a:t>
            </a:fld>
            <a:endParaRPr lang="en-US" altLang="en-US" sz="1000">
              <a:solidFill>
                <a:srgbClr val="800000"/>
              </a:solidFill>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10618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0DB8C46-90C6-43B1-A7E4-6A31EFBED155}" type="slidenum">
              <a:rPr lang="ar-BH" altLang="en-US" sz="1000">
                <a:solidFill>
                  <a:srgbClr val="800000"/>
                </a:solidFill>
                <a:latin typeface="Times New Roman" panose="02020603050405020304" pitchFamily="18" charset="0"/>
              </a:rPr>
              <a:pPr/>
              <a:t>29</a:t>
            </a:fld>
            <a:endParaRPr lang="en-US" altLang="en-US" sz="1000">
              <a:solidFill>
                <a:srgbClr val="800000"/>
              </a:solidFill>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7592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71BFF69-481C-445A-926A-35322B1C4BD5}" type="slidenum">
              <a:rPr lang="ar-BH" altLang="en-US" sz="1000">
                <a:solidFill>
                  <a:srgbClr val="800000"/>
                </a:solidFill>
                <a:latin typeface="Times New Roman" panose="02020603050405020304" pitchFamily="18" charset="0"/>
              </a:rPr>
              <a:pPr/>
              <a:t>3</a:t>
            </a:fld>
            <a:endParaRPr lang="en-US" altLang="en-US" sz="1000">
              <a:solidFill>
                <a:srgbClr val="800000"/>
              </a:solidFill>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67592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F25131B-4F03-431A-BEBE-855DF2A12389}" type="slidenum">
              <a:rPr lang="ar-BH" altLang="en-US" sz="1000">
                <a:solidFill>
                  <a:srgbClr val="800000"/>
                </a:solidFill>
                <a:latin typeface="Times New Roman" panose="02020603050405020304" pitchFamily="18" charset="0"/>
              </a:rPr>
              <a:pPr/>
              <a:t>30</a:t>
            </a:fld>
            <a:endParaRPr lang="en-US" altLang="en-US" sz="1000">
              <a:solidFill>
                <a:srgbClr val="800000"/>
              </a:solidFill>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17506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75338E8-53BF-4C64-A000-9312D5147E2F}" type="slidenum">
              <a:rPr lang="ar-BH" altLang="en-US" sz="1000">
                <a:solidFill>
                  <a:srgbClr val="800000"/>
                </a:solidFill>
                <a:latin typeface="Times New Roman" panose="02020603050405020304" pitchFamily="18" charset="0"/>
              </a:rPr>
              <a:pPr/>
              <a:t>31</a:t>
            </a:fld>
            <a:endParaRPr lang="en-US" altLang="en-US" sz="1000">
              <a:solidFill>
                <a:srgbClr val="800000"/>
              </a:solidFill>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52639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F7E8FF7-B2E3-431B-A3C9-E4F6CD9A6771}" type="slidenum">
              <a:rPr lang="ar-BH" altLang="en-US" sz="1000">
                <a:solidFill>
                  <a:srgbClr val="800000"/>
                </a:solidFill>
                <a:latin typeface="Times New Roman" panose="02020603050405020304" pitchFamily="18" charset="0"/>
              </a:rPr>
              <a:pPr/>
              <a:t>32</a:t>
            </a:fld>
            <a:endParaRPr lang="en-US" altLang="en-US" sz="1000">
              <a:solidFill>
                <a:srgbClr val="800000"/>
              </a:solidFill>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11368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27CFA99-1147-445F-A957-B908F533B60E}" type="slidenum">
              <a:rPr lang="ar-BH" altLang="en-US" sz="1000">
                <a:solidFill>
                  <a:srgbClr val="800000"/>
                </a:solidFill>
                <a:latin typeface="Times New Roman" panose="02020603050405020304" pitchFamily="18" charset="0"/>
              </a:rPr>
              <a:pPr/>
              <a:t>33</a:t>
            </a:fld>
            <a:endParaRPr lang="en-US" altLang="en-US" sz="1000">
              <a:solidFill>
                <a:srgbClr val="800000"/>
              </a:solidFill>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69355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54DFEF4-4C24-4509-86BF-70DC3982EC48}" type="slidenum">
              <a:rPr lang="ar-BH" altLang="en-US" sz="1000">
                <a:solidFill>
                  <a:srgbClr val="800000"/>
                </a:solidFill>
                <a:latin typeface="Times New Roman" panose="02020603050405020304" pitchFamily="18" charset="0"/>
              </a:rPr>
              <a:pPr/>
              <a:t>34</a:t>
            </a:fld>
            <a:endParaRPr lang="en-US" altLang="en-US" sz="1000">
              <a:solidFill>
                <a:srgbClr val="800000"/>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48626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7286286-94D5-4A0E-8F6E-069A80ECE731}" type="slidenum">
              <a:rPr lang="ar-BH" altLang="en-US" sz="1000">
                <a:solidFill>
                  <a:srgbClr val="800000"/>
                </a:solidFill>
                <a:latin typeface="Times New Roman" panose="02020603050405020304" pitchFamily="18" charset="0"/>
              </a:rPr>
              <a:pPr/>
              <a:t>35</a:t>
            </a:fld>
            <a:endParaRPr lang="en-US" altLang="en-US" sz="1000">
              <a:solidFill>
                <a:srgbClr val="800000"/>
              </a:solidFill>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82106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07D0D93-2E6B-4E4B-A0B0-2E4FC1EB791B}" type="slidenum">
              <a:rPr lang="ar-BH" altLang="en-US" sz="1000">
                <a:solidFill>
                  <a:srgbClr val="800000"/>
                </a:solidFill>
                <a:latin typeface="Times New Roman" panose="02020603050405020304" pitchFamily="18" charset="0"/>
              </a:rPr>
              <a:pPr/>
              <a:t>36</a:t>
            </a:fld>
            <a:endParaRPr lang="en-US" altLang="en-US" sz="1000">
              <a:solidFill>
                <a:srgbClr val="800000"/>
              </a:solidFill>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81419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046374A-1195-4A41-979A-53CBB99898AE}" type="slidenum">
              <a:rPr lang="ar-BH" altLang="en-US" sz="1000">
                <a:solidFill>
                  <a:srgbClr val="800000"/>
                </a:solidFill>
                <a:latin typeface="Times New Roman" panose="02020603050405020304" pitchFamily="18" charset="0"/>
              </a:rPr>
              <a:pPr/>
              <a:t>37</a:t>
            </a:fld>
            <a:endParaRPr lang="en-US" altLang="en-US" sz="1000">
              <a:solidFill>
                <a:srgbClr val="800000"/>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189886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D9ADAFE-6C34-488B-B790-F0265EDE17CF}" type="slidenum">
              <a:rPr lang="ar-BH" altLang="en-US" sz="1000">
                <a:solidFill>
                  <a:srgbClr val="800000"/>
                </a:solidFill>
                <a:latin typeface="Times New Roman" panose="02020603050405020304" pitchFamily="18" charset="0"/>
              </a:rPr>
              <a:pPr/>
              <a:t>38</a:t>
            </a:fld>
            <a:endParaRPr lang="en-US" altLang="en-US" sz="1000">
              <a:solidFill>
                <a:srgbClr val="800000"/>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85839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30C24CE-150B-498F-8385-1F94A00A1062}" type="slidenum">
              <a:rPr lang="ar-BH" altLang="en-US" sz="1000">
                <a:solidFill>
                  <a:srgbClr val="800000"/>
                </a:solidFill>
                <a:latin typeface="Times New Roman" panose="02020603050405020304" pitchFamily="18" charset="0"/>
              </a:rPr>
              <a:pPr/>
              <a:t>39</a:t>
            </a:fld>
            <a:endParaRPr lang="en-US" altLang="en-US" sz="1000">
              <a:solidFill>
                <a:srgbClr val="800000"/>
              </a:solidFill>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6506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6CDFAA1-3908-4290-A892-A1C05D08A611}" type="slidenum">
              <a:rPr lang="ar-BH" altLang="en-US" sz="1000">
                <a:solidFill>
                  <a:srgbClr val="800000"/>
                </a:solidFill>
                <a:latin typeface="Times New Roman" panose="02020603050405020304" pitchFamily="18" charset="0"/>
              </a:rPr>
              <a:pPr/>
              <a:t>4</a:t>
            </a:fld>
            <a:endParaRPr lang="en-US" altLang="en-US" sz="1000">
              <a:solidFill>
                <a:srgbClr val="8000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22325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90F0F1D9-882C-440B-ABD3-BC1E2A0843C5}" type="slidenum">
              <a:rPr lang="ar-BH" altLang="en-US" sz="1000">
                <a:solidFill>
                  <a:srgbClr val="800000"/>
                </a:solidFill>
                <a:latin typeface="Times New Roman" panose="02020603050405020304" pitchFamily="18" charset="0"/>
              </a:rPr>
              <a:pPr/>
              <a:t>40</a:t>
            </a:fld>
            <a:endParaRPr lang="en-US" altLang="en-US" sz="1000">
              <a:solidFill>
                <a:srgbClr val="800000"/>
              </a:solidFill>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02351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0ABD5E28-F2C7-45D3-8B87-9E38BB144E0F}" type="slidenum">
              <a:rPr lang="ar-BH" altLang="en-US" sz="1000">
                <a:solidFill>
                  <a:srgbClr val="800000"/>
                </a:solidFill>
                <a:latin typeface="Times New Roman" panose="02020603050405020304" pitchFamily="18" charset="0"/>
              </a:rPr>
              <a:pPr/>
              <a:t>41</a:t>
            </a:fld>
            <a:endParaRPr lang="en-US" altLang="en-US" sz="1000">
              <a:solidFill>
                <a:srgbClr val="8000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92430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BD8B29B-39AF-4806-B696-E3604278E9E7}" type="slidenum">
              <a:rPr lang="ar-BH" altLang="en-US" sz="1000">
                <a:solidFill>
                  <a:srgbClr val="800000"/>
                </a:solidFill>
                <a:latin typeface="Times New Roman" panose="02020603050405020304" pitchFamily="18" charset="0"/>
              </a:rPr>
              <a:pPr/>
              <a:t>42</a:t>
            </a:fld>
            <a:endParaRPr lang="en-US" altLang="en-US" sz="1000">
              <a:solidFill>
                <a:srgbClr val="800000"/>
              </a:solidFill>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47296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BD8B29B-39AF-4806-B696-E3604278E9E7}" type="slidenum">
              <a:rPr lang="ar-BH" altLang="en-US" sz="1000">
                <a:solidFill>
                  <a:srgbClr val="800000"/>
                </a:solidFill>
                <a:latin typeface="Times New Roman" panose="02020603050405020304" pitchFamily="18" charset="0"/>
              </a:rPr>
              <a:pPr/>
              <a:t>43</a:t>
            </a:fld>
            <a:endParaRPr lang="en-US" altLang="en-US" sz="1000">
              <a:solidFill>
                <a:srgbClr val="800000"/>
              </a:solidFill>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47296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BD8B29B-39AF-4806-B696-E3604278E9E7}" type="slidenum">
              <a:rPr lang="ar-BH" altLang="en-US" sz="1000">
                <a:solidFill>
                  <a:srgbClr val="800000"/>
                </a:solidFill>
                <a:latin typeface="Times New Roman" panose="02020603050405020304" pitchFamily="18" charset="0"/>
              </a:rPr>
              <a:pPr/>
              <a:t>44</a:t>
            </a:fld>
            <a:endParaRPr lang="en-US" altLang="en-US" sz="1000">
              <a:solidFill>
                <a:srgbClr val="800000"/>
              </a:solidFill>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472961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34B5A507-9685-4F3E-BE85-731000F8A9DC}" type="slidenum">
              <a:rPr lang="ar-BH" altLang="en-US" sz="1000">
                <a:solidFill>
                  <a:srgbClr val="800000"/>
                </a:solidFill>
                <a:latin typeface="Times New Roman" panose="02020603050405020304" pitchFamily="18" charset="0"/>
              </a:rPr>
              <a:pPr/>
              <a:t>45</a:t>
            </a:fld>
            <a:endParaRPr lang="en-US" altLang="en-US" sz="1000">
              <a:solidFill>
                <a:srgbClr val="800000"/>
              </a:solidFill>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88713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7F0AABA-04B0-4AF4-AABE-2F51CF27F05A}" type="slidenum">
              <a:rPr lang="ar-BH" altLang="en-US" sz="1000">
                <a:solidFill>
                  <a:srgbClr val="800000"/>
                </a:solidFill>
                <a:latin typeface="Times New Roman" panose="02020603050405020304" pitchFamily="18" charset="0"/>
              </a:rPr>
              <a:pPr/>
              <a:t>46</a:t>
            </a:fld>
            <a:endParaRPr lang="en-US" altLang="en-US" sz="1000">
              <a:solidFill>
                <a:srgbClr val="800000"/>
              </a:solidFill>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796085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D7C1212-B289-41D8-ACB6-ED26BA118B40}" type="slidenum">
              <a:rPr lang="ar-BH" altLang="en-US" sz="1000">
                <a:solidFill>
                  <a:srgbClr val="800000"/>
                </a:solidFill>
                <a:latin typeface="Times New Roman" panose="02020603050405020304" pitchFamily="18" charset="0"/>
              </a:rPr>
              <a:pPr/>
              <a:t>47</a:t>
            </a:fld>
            <a:endParaRPr lang="en-US" altLang="en-US" sz="1000">
              <a:solidFill>
                <a:srgbClr val="800000"/>
              </a:solidFill>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828340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D7B62D1-F418-4615-8DB7-3AE96C94F0DD}" type="slidenum">
              <a:rPr lang="ar-BH" altLang="en-US" sz="1000">
                <a:solidFill>
                  <a:srgbClr val="800000"/>
                </a:solidFill>
                <a:latin typeface="Times New Roman" panose="02020603050405020304" pitchFamily="18" charset="0"/>
              </a:rPr>
              <a:pPr/>
              <a:t>48</a:t>
            </a:fld>
            <a:endParaRPr lang="en-US" altLang="en-US" sz="1000">
              <a:solidFill>
                <a:srgbClr val="800000"/>
              </a:solidFill>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490781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CDA0B23-5CD1-4B4E-9D97-048C0E58BEE6}" type="slidenum">
              <a:rPr lang="ar-BH" altLang="en-US" sz="1000">
                <a:solidFill>
                  <a:srgbClr val="800000"/>
                </a:solidFill>
                <a:latin typeface="Times New Roman" panose="02020603050405020304" pitchFamily="18" charset="0"/>
              </a:rPr>
              <a:pPr/>
              <a:t>49</a:t>
            </a:fld>
            <a:endParaRPr lang="en-US" altLang="en-US" sz="1000">
              <a:solidFill>
                <a:srgbClr val="800000"/>
              </a:solidFill>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8929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1BE709-79DC-4921-8E5C-E518F862E209}" type="slidenum">
              <a:rPr lang="ar-SA"/>
              <a:pPr/>
              <a:t>5</a:t>
            </a:fld>
            <a:endParaRPr lang="en-US"/>
          </a:p>
        </p:txBody>
      </p:sp>
      <p:sp>
        <p:nvSpPr>
          <p:cNvPr id="1037314" name="Rectangle 2"/>
          <p:cNvSpPr>
            <a:spLocks noGrp="1" noRot="1" noChangeAspect="1" noChangeArrowheads="1" noTextEdit="1"/>
          </p:cNvSpPr>
          <p:nvPr>
            <p:ph type="sldImg"/>
          </p:nvPr>
        </p:nvSpPr>
        <p:spPr>
          <a:ln/>
        </p:spPr>
      </p:sp>
      <p:sp>
        <p:nvSpPr>
          <p:cNvPr id="1037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197962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9C03FEFE-C45B-4D87-8AB0-6130C8AF4D70}" type="slidenum">
              <a:rPr lang="ar-BH" altLang="en-US" sz="1000">
                <a:solidFill>
                  <a:srgbClr val="800000"/>
                </a:solidFill>
                <a:latin typeface="Times New Roman" panose="02020603050405020304" pitchFamily="18" charset="0"/>
              </a:rPr>
              <a:pPr/>
              <a:t>50</a:t>
            </a:fld>
            <a:endParaRPr lang="en-US" altLang="en-US" sz="1000">
              <a:solidFill>
                <a:srgbClr val="800000"/>
              </a:solidFill>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21536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73B4F2C-A271-4551-8B63-B480454D478A}" type="slidenum">
              <a:rPr lang="ar-BH" altLang="en-US" sz="1000">
                <a:solidFill>
                  <a:srgbClr val="800000"/>
                </a:solidFill>
                <a:latin typeface="Times New Roman" panose="02020603050405020304" pitchFamily="18" charset="0"/>
              </a:rPr>
              <a:pPr/>
              <a:t>51</a:t>
            </a:fld>
            <a:endParaRPr lang="en-US" altLang="en-US" sz="1000">
              <a:solidFill>
                <a:srgbClr val="800000"/>
              </a:solidFill>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041531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2A22729-8C85-4ACA-9BC0-AF5389E5FA90}" type="slidenum">
              <a:rPr lang="ar-BH" altLang="en-US" sz="1000">
                <a:solidFill>
                  <a:srgbClr val="800000"/>
                </a:solidFill>
                <a:latin typeface="Times New Roman" panose="02020603050405020304" pitchFamily="18" charset="0"/>
              </a:rPr>
              <a:pPr/>
              <a:t>52</a:t>
            </a:fld>
            <a:endParaRPr lang="en-US" altLang="en-US" sz="1000">
              <a:solidFill>
                <a:srgbClr val="800000"/>
              </a:solidFill>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016593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03667A7B-B9D5-4E05-B4F2-70768A22ED85}" type="slidenum">
              <a:rPr lang="ar-BH" altLang="en-US" sz="1000">
                <a:solidFill>
                  <a:srgbClr val="800000"/>
                </a:solidFill>
                <a:latin typeface="Times New Roman" panose="02020603050405020304" pitchFamily="18" charset="0"/>
              </a:rPr>
              <a:pPr/>
              <a:t>53</a:t>
            </a:fld>
            <a:endParaRPr lang="en-US" altLang="en-US" sz="1000">
              <a:solidFill>
                <a:srgbClr val="800000"/>
              </a:solidFill>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309973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6DD0BE6-2A14-4120-968C-7640D32F7231}" type="slidenum">
              <a:rPr lang="ar-BH" altLang="en-US" sz="1000">
                <a:solidFill>
                  <a:srgbClr val="800000"/>
                </a:solidFill>
                <a:latin typeface="Times New Roman" panose="02020603050405020304" pitchFamily="18" charset="0"/>
              </a:rPr>
              <a:pPr/>
              <a:t>54</a:t>
            </a:fld>
            <a:endParaRPr lang="en-US" altLang="en-US" sz="1000">
              <a:solidFill>
                <a:srgbClr val="800000"/>
              </a:solidFill>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74244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55267823-E108-4248-A096-1EE9326420CF}" type="slidenum">
              <a:rPr lang="ar-BH" altLang="en-US" sz="1000">
                <a:solidFill>
                  <a:srgbClr val="800000"/>
                </a:solidFill>
                <a:latin typeface="Times New Roman" panose="02020603050405020304" pitchFamily="18" charset="0"/>
              </a:rPr>
              <a:pPr/>
              <a:t>55</a:t>
            </a:fld>
            <a:endParaRPr lang="en-US" altLang="en-US" sz="1000">
              <a:solidFill>
                <a:srgbClr val="800000"/>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486451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55267823-E108-4248-A096-1EE9326420CF}" type="slidenum">
              <a:rPr lang="ar-BH" altLang="en-US" sz="1000">
                <a:solidFill>
                  <a:srgbClr val="800000"/>
                </a:solidFill>
                <a:latin typeface="Times New Roman" panose="02020603050405020304" pitchFamily="18" charset="0"/>
              </a:rPr>
              <a:pPr/>
              <a:t>56</a:t>
            </a:fld>
            <a:endParaRPr lang="en-US" altLang="en-US" sz="1000">
              <a:solidFill>
                <a:srgbClr val="800000"/>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486451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55267823-E108-4248-A096-1EE9326420CF}" type="slidenum">
              <a:rPr lang="ar-BH" altLang="en-US" sz="1000">
                <a:solidFill>
                  <a:srgbClr val="800000"/>
                </a:solidFill>
                <a:latin typeface="Times New Roman" panose="02020603050405020304" pitchFamily="18" charset="0"/>
              </a:rPr>
              <a:pPr/>
              <a:t>57</a:t>
            </a:fld>
            <a:endParaRPr lang="en-US" altLang="en-US" sz="1000">
              <a:solidFill>
                <a:srgbClr val="800000"/>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486451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55267823-E108-4248-A096-1EE9326420CF}" type="slidenum">
              <a:rPr lang="ar-BH" altLang="en-US" sz="1000">
                <a:solidFill>
                  <a:srgbClr val="800000"/>
                </a:solidFill>
                <a:latin typeface="Times New Roman" panose="02020603050405020304" pitchFamily="18" charset="0"/>
              </a:rPr>
              <a:pPr/>
              <a:t>58</a:t>
            </a:fld>
            <a:endParaRPr lang="en-US" altLang="en-US" sz="1000">
              <a:solidFill>
                <a:srgbClr val="800000"/>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486451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8B6FE19-5B75-4E05-BD7B-D81ACA8BA20A}" type="slidenum">
              <a:rPr lang="ar-BH" altLang="en-US" sz="1000">
                <a:solidFill>
                  <a:srgbClr val="800000"/>
                </a:solidFill>
                <a:latin typeface="Times New Roman" panose="02020603050405020304" pitchFamily="18" charset="0"/>
              </a:rPr>
              <a:pPr/>
              <a:t>59</a:t>
            </a:fld>
            <a:endParaRPr lang="en-US" altLang="en-US" sz="1000">
              <a:solidFill>
                <a:srgbClr val="800000"/>
              </a:solidFill>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0268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09D4FFE-127B-41F8-9C0C-19F841702C4F}" type="slidenum">
              <a:rPr lang="ar-BH" altLang="en-US" sz="1000">
                <a:solidFill>
                  <a:srgbClr val="800000"/>
                </a:solidFill>
                <a:latin typeface="Times New Roman" panose="02020603050405020304" pitchFamily="18" charset="0"/>
              </a:rPr>
              <a:pPr/>
              <a:t>6</a:t>
            </a:fld>
            <a:endParaRPr lang="en-US" altLang="en-US" sz="1000">
              <a:solidFill>
                <a:srgbClr val="800000"/>
              </a:solidFill>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576337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63B0813-35ED-4CD0-B0A9-F146B225659A}" type="slidenum">
              <a:rPr lang="ar-BH" altLang="en-US" sz="1000">
                <a:solidFill>
                  <a:srgbClr val="800000"/>
                </a:solidFill>
                <a:latin typeface="Times New Roman" panose="02020603050405020304" pitchFamily="18" charset="0"/>
              </a:rPr>
              <a:pPr/>
              <a:t>60</a:t>
            </a:fld>
            <a:endParaRPr lang="en-US" altLang="en-US" sz="1000">
              <a:solidFill>
                <a:srgbClr val="800000"/>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659334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958EC27F-3F70-40AA-B8D5-38D1851F391D}" type="slidenum">
              <a:rPr lang="ar-BH" altLang="en-US" sz="1000">
                <a:solidFill>
                  <a:srgbClr val="800000"/>
                </a:solidFill>
                <a:latin typeface="Times New Roman" panose="02020603050405020304" pitchFamily="18" charset="0"/>
              </a:rPr>
              <a:pPr/>
              <a:t>61</a:t>
            </a:fld>
            <a:endParaRPr lang="en-US" altLang="en-US" sz="1000">
              <a:solidFill>
                <a:srgbClr val="800000"/>
              </a:solidFill>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884240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95BF6CC-7E83-498E-B7F2-E9D64A06B8FA}" type="slidenum">
              <a:rPr lang="ar-BH" altLang="en-US" sz="1000">
                <a:solidFill>
                  <a:srgbClr val="800000"/>
                </a:solidFill>
                <a:latin typeface="Times New Roman" panose="02020603050405020304" pitchFamily="18" charset="0"/>
              </a:rPr>
              <a:pPr/>
              <a:t>62</a:t>
            </a:fld>
            <a:endParaRPr lang="en-US" altLang="en-US" sz="1000">
              <a:solidFill>
                <a:srgbClr val="800000"/>
              </a:solidFill>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802149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6790101-77CA-408C-B162-FEA6EE208B4A}" type="slidenum">
              <a:rPr lang="ar-BH" altLang="en-US" sz="1000">
                <a:solidFill>
                  <a:srgbClr val="800000"/>
                </a:solidFill>
                <a:latin typeface="Times New Roman" panose="02020603050405020304" pitchFamily="18" charset="0"/>
              </a:rPr>
              <a:pPr/>
              <a:t>63</a:t>
            </a:fld>
            <a:endParaRPr lang="en-US" altLang="en-US" sz="1000">
              <a:solidFill>
                <a:srgbClr val="800000"/>
              </a:solidFill>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685544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2905E0F6-E4E9-40B7-80AF-329E0696DCA8}" type="slidenum">
              <a:rPr lang="ar-BH" altLang="en-US" sz="1000">
                <a:solidFill>
                  <a:srgbClr val="800000"/>
                </a:solidFill>
                <a:latin typeface="Times New Roman" panose="02020603050405020304" pitchFamily="18" charset="0"/>
              </a:rPr>
              <a:pPr/>
              <a:t>64</a:t>
            </a:fld>
            <a:endParaRPr lang="en-US" altLang="en-US" sz="1000">
              <a:solidFill>
                <a:srgbClr val="800000"/>
              </a:solidFill>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009395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71BFF69-481C-445A-926A-35322B1C4BD5}" type="slidenum">
              <a:rPr lang="ar-BH" altLang="en-US" sz="1000">
                <a:solidFill>
                  <a:srgbClr val="800000"/>
                </a:solidFill>
                <a:latin typeface="Times New Roman" panose="02020603050405020304" pitchFamily="18" charset="0"/>
              </a:rPr>
              <a:pPr/>
              <a:t>65</a:t>
            </a:fld>
            <a:endParaRPr lang="en-US" altLang="en-US" sz="1000">
              <a:solidFill>
                <a:srgbClr val="800000"/>
              </a:solidFill>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504821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2905E0F6-E4E9-40B7-80AF-329E0696DCA8}" type="slidenum">
              <a:rPr lang="ar-BH" altLang="en-US" sz="1000">
                <a:solidFill>
                  <a:srgbClr val="800000"/>
                </a:solidFill>
                <a:latin typeface="Times New Roman" panose="02020603050405020304" pitchFamily="18" charset="0"/>
              </a:rPr>
              <a:pPr/>
              <a:t>66</a:t>
            </a:fld>
            <a:endParaRPr lang="en-US" altLang="en-US" sz="1000">
              <a:solidFill>
                <a:srgbClr val="800000"/>
              </a:solidFill>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0093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09D4FFE-127B-41F8-9C0C-19F841702C4F}" type="slidenum">
              <a:rPr lang="ar-BH" altLang="en-US" sz="1000">
                <a:solidFill>
                  <a:srgbClr val="800000"/>
                </a:solidFill>
                <a:latin typeface="Times New Roman" panose="02020603050405020304" pitchFamily="18" charset="0"/>
              </a:rPr>
              <a:pPr/>
              <a:t>7</a:t>
            </a:fld>
            <a:endParaRPr lang="en-US" altLang="en-US" sz="1000">
              <a:solidFill>
                <a:srgbClr val="800000"/>
              </a:solidFill>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673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032E683-25AF-495E-A1E2-CA4C415F31C1}" type="slidenum">
              <a:rPr lang="ar-BH" altLang="en-US" sz="1000">
                <a:solidFill>
                  <a:srgbClr val="800000"/>
                </a:solidFill>
                <a:latin typeface="Times New Roman" panose="02020603050405020304" pitchFamily="18" charset="0"/>
              </a:rPr>
              <a:pPr/>
              <a:t>8</a:t>
            </a:fld>
            <a:endParaRPr lang="en-US" altLang="en-US" sz="1000">
              <a:solidFill>
                <a:srgbClr val="800000"/>
              </a:solidFill>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7081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032E683-25AF-495E-A1E2-CA4C415F31C1}" type="slidenum">
              <a:rPr lang="ar-BH" altLang="en-US" sz="1000">
                <a:solidFill>
                  <a:srgbClr val="800000"/>
                </a:solidFill>
                <a:latin typeface="Times New Roman" panose="02020603050405020304" pitchFamily="18" charset="0"/>
              </a:rPr>
              <a:pPr/>
              <a:t>9</a:t>
            </a:fld>
            <a:endParaRPr lang="en-US" altLang="en-US" sz="1000">
              <a:solidFill>
                <a:srgbClr val="800000"/>
              </a:solidFill>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7081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539288" cy="6173788"/>
            <a:chOff x="0" y="0"/>
            <a:chExt cx="5341" cy="3889"/>
          </a:xfrm>
        </p:grpSpPr>
        <p:sp>
          <p:nvSpPr>
            <p:cNvPr id="5"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3079"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05992397-4F02-4774-AAD5-ABAEBFEAB9CA}" type="slidenum">
              <a:rPr lang="ar-BH" altLang="en-US"/>
              <a:pPr/>
              <a:t>‹#›</a:t>
            </a:fld>
            <a:endParaRPr lang="en-US" altLang="en-US"/>
          </a:p>
        </p:txBody>
      </p:sp>
    </p:spTree>
    <p:extLst>
      <p:ext uri="{BB962C8B-B14F-4D97-AF65-F5344CB8AC3E}">
        <p14:creationId xmlns:p14="http://schemas.microsoft.com/office/powerpoint/2010/main" val="30878869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59E732E3-6DD6-4039-BB62-7394B1AD4849}" type="slidenum">
              <a:rPr lang="ar-BH" altLang="en-US"/>
              <a:pPr/>
              <a:t>‹#›</a:t>
            </a:fld>
            <a:endParaRPr lang="en-US" altLang="en-US"/>
          </a:p>
        </p:txBody>
      </p:sp>
    </p:spTree>
    <p:extLst>
      <p:ext uri="{BB962C8B-B14F-4D97-AF65-F5344CB8AC3E}">
        <p14:creationId xmlns:p14="http://schemas.microsoft.com/office/powerpoint/2010/main" val="30938629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B130D07F-AEB4-43A0-B647-1F3C564E73A3}" type="slidenum">
              <a:rPr lang="ar-BH" altLang="en-US"/>
              <a:pPr/>
              <a:t>‹#›</a:t>
            </a:fld>
            <a:endParaRPr lang="en-US" altLang="en-US"/>
          </a:p>
        </p:txBody>
      </p:sp>
    </p:spTree>
    <p:extLst>
      <p:ext uri="{BB962C8B-B14F-4D97-AF65-F5344CB8AC3E}">
        <p14:creationId xmlns:p14="http://schemas.microsoft.com/office/powerpoint/2010/main" val="269161110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3D13670-1EF4-497D-8905-37A956D1A4BE}" type="slidenum">
              <a:rPr lang="ar-BH" altLang="en-US"/>
              <a:pPr/>
              <a:t>‹#›</a:t>
            </a:fld>
            <a:endParaRPr lang="en-US" altLang="en-US"/>
          </a:p>
        </p:txBody>
      </p:sp>
    </p:spTree>
    <p:extLst>
      <p:ext uri="{BB962C8B-B14F-4D97-AF65-F5344CB8AC3E}">
        <p14:creationId xmlns:p14="http://schemas.microsoft.com/office/powerpoint/2010/main" val="467386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651B3F3-F973-4974-9878-A53BBA588173}" type="slidenum">
              <a:rPr lang="ar-BH" altLang="en-US"/>
              <a:pPr/>
              <a:t>‹#›</a:t>
            </a:fld>
            <a:endParaRPr lang="en-US" altLang="en-US"/>
          </a:p>
        </p:txBody>
      </p:sp>
    </p:spTree>
    <p:extLst>
      <p:ext uri="{BB962C8B-B14F-4D97-AF65-F5344CB8AC3E}">
        <p14:creationId xmlns:p14="http://schemas.microsoft.com/office/powerpoint/2010/main" val="1134398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142284-1DD0-4BBB-8B6A-071C59B15E78}" type="slidenum">
              <a:rPr lang="ar-BH" altLang="en-US"/>
              <a:pPr/>
              <a:t>‹#›</a:t>
            </a:fld>
            <a:endParaRPr lang="en-US" altLang="en-US"/>
          </a:p>
        </p:txBody>
      </p:sp>
    </p:spTree>
    <p:extLst>
      <p:ext uri="{BB962C8B-B14F-4D97-AF65-F5344CB8AC3E}">
        <p14:creationId xmlns:p14="http://schemas.microsoft.com/office/powerpoint/2010/main" val="1757987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FAF07C1-87AF-4597-B41C-67244EE34F7D}" type="slidenum">
              <a:rPr lang="ar-BH" altLang="en-US"/>
              <a:pPr/>
              <a:t>‹#›</a:t>
            </a:fld>
            <a:endParaRPr lang="en-US" altLang="en-US"/>
          </a:p>
        </p:txBody>
      </p:sp>
    </p:spTree>
    <p:extLst>
      <p:ext uri="{BB962C8B-B14F-4D97-AF65-F5344CB8AC3E}">
        <p14:creationId xmlns:p14="http://schemas.microsoft.com/office/powerpoint/2010/main" val="304864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0DB09F3-3F63-492E-AFC1-7289C88CB53C}" type="slidenum">
              <a:rPr lang="ar-BH" altLang="en-US"/>
              <a:pPr/>
              <a:t>‹#›</a:t>
            </a:fld>
            <a:endParaRPr lang="en-US" altLang="en-US"/>
          </a:p>
        </p:txBody>
      </p:sp>
    </p:spTree>
    <p:extLst>
      <p:ext uri="{BB962C8B-B14F-4D97-AF65-F5344CB8AC3E}">
        <p14:creationId xmlns:p14="http://schemas.microsoft.com/office/powerpoint/2010/main" val="390046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FB533DC-5EBD-45D8-B5FA-C0E280C496C2}" type="slidenum">
              <a:rPr lang="ar-BH" altLang="en-US"/>
              <a:pPr/>
              <a:t>‹#›</a:t>
            </a:fld>
            <a:endParaRPr lang="en-US" altLang="en-US"/>
          </a:p>
        </p:txBody>
      </p:sp>
    </p:spTree>
    <p:extLst>
      <p:ext uri="{BB962C8B-B14F-4D97-AF65-F5344CB8AC3E}">
        <p14:creationId xmlns:p14="http://schemas.microsoft.com/office/powerpoint/2010/main" val="1958689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BF8D2A-AF1A-4E28-A923-7BC0B98D5240}" type="slidenum">
              <a:rPr lang="ar-BH" altLang="en-US"/>
              <a:pPr/>
              <a:t>‹#›</a:t>
            </a:fld>
            <a:endParaRPr lang="en-US" altLang="en-US"/>
          </a:p>
        </p:txBody>
      </p:sp>
    </p:spTree>
    <p:extLst>
      <p:ext uri="{BB962C8B-B14F-4D97-AF65-F5344CB8AC3E}">
        <p14:creationId xmlns:p14="http://schemas.microsoft.com/office/powerpoint/2010/main" val="112933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72BE646-89E7-4AE1-A35A-70D7EC0AE366}" type="slidenum">
              <a:rPr lang="ar-BH" altLang="en-US"/>
              <a:pPr/>
              <a:t>‹#›</a:t>
            </a:fld>
            <a:endParaRPr lang="en-US" altLang="en-US"/>
          </a:p>
        </p:txBody>
      </p:sp>
    </p:spTree>
    <p:extLst>
      <p:ext uri="{BB962C8B-B14F-4D97-AF65-F5344CB8AC3E}">
        <p14:creationId xmlns:p14="http://schemas.microsoft.com/office/powerpoint/2010/main" val="364016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5B680F86-A80D-4C32-A961-AE19A72A8314}" type="slidenum">
              <a:rPr lang="ar-BH" altLang="en-US"/>
              <a:pPr/>
              <a:t>‹#›</a:t>
            </a:fld>
            <a:endParaRPr lang="en-US" altLang="en-US"/>
          </a:p>
        </p:txBody>
      </p:sp>
    </p:spTree>
    <p:extLst>
      <p:ext uri="{BB962C8B-B14F-4D97-AF65-F5344CB8AC3E}">
        <p14:creationId xmlns:p14="http://schemas.microsoft.com/office/powerpoint/2010/main" val="55741771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990B521-36BC-4558-8557-DE421CC9094B}" type="slidenum">
              <a:rPr lang="ar-BH" altLang="en-US"/>
              <a:pPr/>
              <a:t>‹#›</a:t>
            </a:fld>
            <a:endParaRPr lang="en-US" altLang="en-US"/>
          </a:p>
        </p:txBody>
      </p:sp>
    </p:spTree>
    <p:extLst>
      <p:ext uri="{BB962C8B-B14F-4D97-AF65-F5344CB8AC3E}">
        <p14:creationId xmlns:p14="http://schemas.microsoft.com/office/powerpoint/2010/main" val="3089812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9F6386E-F6AA-4358-8AF0-05550B2EE130}" type="slidenum">
              <a:rPr lang="ar-BH" altLang="en-US"/>
              <a:pPr/>
              <a:t>‹#›</a:t>
            </a:fld>
            <a:endParaRPr lang="en-US" altLang="en-US"/>
          </a:p>
        </p:txBody>
      </p:sp>
    </p:spTree>
    <p:extLst>
      <p:ext uri="{BB962C8B-B14F-4D97-AF65-F5344CB8AC3E}">
        <p14:creationId xmlns:p14="http://schemas.microsoft.com/office/powerpoint/2010/main" val="4163608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46C28EE-9E77-43DF-95B5-9899C155B4AF}" type="slidenum">
              <a:rPr lang="ar-BH" altLang="en-US"/>
              <a:pPr/>
              <a:t>‹#›</a:t>
            </a:fld>
            <a:endParaRPr lang="en-US" altLang="en-US"/>
          </a:p>
        </p:txBody>
      </p:sp>
    </p:spTree>
    <p:extLst>
      <p:ext uri="{BB962C8B-B14F-4D97-AF65-F5344CB8AC3E}">
        <p14:creationId xmlns:p14="http://schemas.microsoft.com/office/powerpoint/2010/main" val="264063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539288" cy="6173788"/>
            <a:chOff x="0" y="0"/>
            <a:chExt cx="5341" cy="3889"/>
          </a:xfrm>
        </p:grpSpPr>
        <p:sp>
          <p:nvSpPr>
            <p:cNvPr id="5"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5"/>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2531335"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2531336"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5F462DF2-9EA6-46EC-B892-48FF519344A5}" type="slidenum">
              <a:rPr lang="ar-BH" altLang="en-US"/>
              <a:pPr/>
              <a:t>‹#›</a:t>
            </a:fld>
            <a:endParaRPr lang="en-US" altLang="en-US"/>
          </a:p>
        </p:txBody>
      </p:sp>
    </p:spTree>
    <p:extLst>
      <p:ext uri="{BB962C8B-B14F-4D97-AF65-F5344CB8AC3E}">
        <p14:creationId xmlns:p14="http://schemas.microsoft.com/office/powerpoint/2010/main" val="281708331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0472CC1B-A5D8-438C-8EEA-24A0E2923320}" type="slidenum">
              <a:rPr lang="ar-BH" altLang="en-US"/>
              <a:pPr/>
              <a:t>‹#›</a:t>
            </a:fld>
            <a:endParaRPr lang="en-US" altLang="en-US"/>
          </a:p>
        </p:txBody>
      </p:sp>
    </p:spTree>
    <p:extLst>
      <p:ext uri="{BB962C8B-B14F-4D97-AF65-F5344CB8AC3E}">
        <p14:creationId xmlns:p14="http://schemas.microsoft.com/office/powerpoint/2010/main" val="3702474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19EC9151-301E-431B-9DE9-FE6EB46E19BF}" type="slidenum">
              <a:rPr lang="ar-BH" altLang="en-US"/>
              <a:pPr/>
              <a:t>‹#›</a:t>
            </a:fld>
            <a:endParaRPr lang="en-US" altLang="en-US"/>
          </a:p>
        </p:txBody>
      </p:sp>
    </p:spTree>
    <p:extLst>
      <p:ext uri="{BB962C8B-B14F-4D97-AF65-F5344CB8AC3E}">
        <p14:creationId xmlns:p14="http://schemas.microsoft.com/office/powerpoint/2010/main" val="412384372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75E76E97-0D94-4E67-AD72-07E7E0829E37}" type="slidenum">
              <a:rPr lang="ar-BH" altLang="en-US"/>
              <a:pPr/>
              <a:t>‹#›</a:t>
            </a:fld>
            <a:endParaRPr lang="en-US" altLang="en-US"/>
          </a:p>
        </p:txBody>
      </p:sp>
    </p:spTree>
    <p:extLst>
      <p:ext uri="{BB962C8B-B14F-4D97-AF65-F5344CB8AC3E}">
        <p14:creationId xmlns:p14="http://schemas.microsoft.com/office/powerpoint/2010/main" val="308202886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CFE15FBB-9A02-43A5-B818-288EEBC6289B}" type="slidenum">
              <a:rPr lang="ar-BH" altLang="en-US"/>
              <a:pPr/>
              <a:t>‹#›</a:t>
            </a:fld>
            <a:endParaRPr lang="en-US" altLang="en-US"/>
          </a:p>
        </p:txBody>
      </p:sp>
    </p:spTree>
    <p:extLst>
      <p:ext uri="{BB962C8B-B14F-4D97-AF65-F5344CB8AC3E}">
        <p14:creationId xmlns:p14="http://schemas.microsoft.com/office/powerpoint/2010/main" val="90255112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E227EEBB-513D-43C8-8116-E70EF81B6B5D}" type="slidenum">
              <a:rPr lang="ar-BH" altLang="en-US"/>
              <a:pPr/>
              <a:t>‹#›</a:t>
            </a:fld>
            <a:endParaRPr lang="en-US" altLang="en-US"/>
          </a:p>
        </p:txBody>
      </p:sp>
    </p:spTree>
    <p:extLst>
      <p:ext uri="{BB962C8B-B14F-4D97-AF65-F5344CB8AC3E}">
        <p14:creationId xmlns:p14="http://schemas.microsoft.com/office/powerpoint/2010/main" val="270170121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E42FE8E3-E6AD-4821-B102-6FCBF64CA5AF}" type="slidenum">
              <a:rPr lang="ar-BH" altLang="en-US"/>
              <a:pPr/>
              <a:t>‹#›</a:t>
            </a:fld>
            <a:endParaRPr lang="en-US" altLang="en-US"/>
          </a:p>
        </p:txBody>
      </p:sp>
    </p:spTree>
    <p:extLst>
      <p:ext uri="{BB962C8B-B14F-4D97-AF65-F5344CB8AC3E}">
        <p14:creationId xmlns:p14="http://schemas.microsoft.com/office/powerpoint/2010/main" val="790310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56B7F0B0-3E44-4E19-9970-97CEFDF72885}" type="slidenum">
              <a:rPr lang="ar-BH" altLang="en-US"/>
              <a:pPr/>
              <a:t>‹#›</a:t>
            </a:fld>
            <a:endParaRPr lang="en-US" altLang="en-US"/>
          </a:p>
        </p:txBody>
      </p:sp>
    </p:spTree>
    <p:extLst>
      <p:ext uri="{BB962C8B-B14F-4D97-AF65-F5344CB8AC3E}">
        <p14:creationId xmlns:p14="http://schemas.microsoft.com/office/powerpoint/2010/main" val="348007855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0570A4DB-D4B0-4CE2-9291-25B7826D6401}" type="slidenum">
              <a:rPr lang="ar-BH" altLang="en-US"/>
              <a:pPr/>
              <a:t>‹#›</a:t>
            </a:fld>
            <a:endParaRPr lang="en-US" altLang="en-US"/>
          </a:p>
        </p:txBody>
      </p:sp>
    </p:spTree>
    <p:extLst>
      <p:ext uri="{BB962C8B-B14F-4D97-AF65-F5344CB8AC3E}">
        <p14:creationId xmlns:p14="http://schemas.microsoft.com/office/powerpoint/2010/main" val="402268259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550F8B75-4934-495E-9DDF-49D2A1B6D5E8}" type="slidenum">
              <a:rPr lang="ar-BH" altLang="en-US"/>
              <a:pPr/>
              <a:t>‹#›</a:t>
            </a:fld>
            <a:endParaRPr lang="en-US" altLang="en-US"/>
          </a:p>
        </p:txBody>
      </p:sp>
    </p:spTree>
    <p:extLst>
      <p:ext uri="{BB962C8B-B14F-4D97-AF65-F5344CB8AC3E}">
        <p14:creationId xmlns:p14="http://schemas.microsoft.com/office/powerpoint/2010/main" val="424239559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5287F182-6852-4E64-895A-A929E2D10BC1}" type="slidenum">
              <a:rPr lang="ar-BH" altLang="en-US"/>
              <a:pPr/>
              <a:t>‹#›</a:t>
            </a:fld>
            <a:endParaRPr lang="en-US" altLang="en-US"/>
          </a:p>
        </p:txBody>
      </p:sp>
    </p:spTree>
    <p:extLst>
      <p:ext uri="{BB962C8B-B14F-4D97-AF65-F5344CB8AC3E}">
        <p14:creationId xmlns:p14="http://schemas.microsoft.com/office/powerpoint/2010/main" val="138309412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6EF3337E-3604-48F2-AFFB-329B119017FA}" type="slidenum">
              <a:rPr lang="ar-BH" altLang="en-US"/>
              <a:pPr/>
              <a:t>‹#›</a:t>
            </a:fld>
            <a:endParaRPr lang="en-US" altLang="en-US"/>
          </a:p>
        </p:txBody>
      </p:sp>
    </p:spTree>
    <p:extLst>
      <p:ext uri="{BB962C8B-B14F-4D97-AF65-F5344CB8AC3E}">
        <p14:creationId xmlns:p14="http://schemas.microsoft.com/office/powerpoint/2010/main" val="308509498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5747ADDE-289C-4EC3-B722-842FE3184A11}"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71450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BD4B9598-5EBF-422B-9E05-185F1736463A}" type="slidenum">
              <a:rPr lang="ar-BH" altLang="en-US"/>
              <a:pPr/>
              <a:t>‹#›</a:t>
            </a:fld>
            <a:endParaRPr lang="en-US" altLang="en-US"/>
          </a:p>
        </p:txBody>
      </p:sp>
    </p:spTree>
    <p:extLst>
      <p:ext uri="{BB962C8B-B14F-4D97-AF65-F5344CB8AC3E}">
        <p14:creationId xmlns:p14="http://schemas.microsoft.com/office/powerpoint/2010/main" val="19188880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35298C41-0322-4A97-8E4C-B6C342AEA21F}" type="slidenum">
              <a:rPr lang="ar-BH" altLang="en-US"/>
              <a:pPr/>
              <a:t>‹#›</a:t>
            </a:fld>
            <a:endParaRPr lang="en-US" altLang="en-US"/>
          </a:p>
        </p:txBody>
      </p:sp>
    </p:spTree>
    <p:extLst>
      <p:ext uri="{BB962C8B-B14F-4D97-AF65-F5344CB8AC3E}">
        <p14:creationId xmlns:p14="http://schemas.microsoft.com/office/powerpoint/2010/main" val="417679300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22FC15A6-0885-4F37-B545-DBD57E4EF336}" type="slidenum">
              <a:rPr lang="ar-BH" altLang="en-US"/>
              <a:pPr/>
              <a:t>‹#›</a:t>
            </a:fld>
            <a:endParaRPr lang="en-US" altLang="en-US"/>
          </a:p>
        </p:txBody>
      </p:sp>
    </p:spTree>
    <p:extLst>
      <p:ext uri="{BB962C8B-B14F-4D97-AF65-F5344CB8AC3E}">
        <p14:creationId xmlns:p14="http://schemas.microsoft.com/office/powerpoint/2010/main" val="20929336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679A892D-D925-4479-8549-015F2C099630}" type="slidenum">
              <a:rPr lang="ar-BH" altLang="en-US"/>
              <a:pPr/>
              <a:t>‹#›</a:t>
            </a:fld>
            <a:endParaRPr lang="en-US" altLang="en-US"/>
          </a:p>
        </p:txBody>
      </p:sp>
    </p:spTree>
    <p:extLst>
      <p:ext uri="{BB962C8B-B14F-4D97-AF65-F5344CB8AC3E}">
        <p14:creationId xmlns:p14="http://schemas.microsoft.com/office/powerpoint/2010/main" val="91212421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9FBA0CEC-B1FD-45A7-BEEA-480E4E637E31}" type="slidenum">
              <a:rPr lang="ar-BH" altLang="en-US"/>
              <a:pPr/>
              <a:t>‹#›</a:t>
            </a:fld>
            <a:endParaRPr lang="en-US" altLang="en-US"/>
          </a:p>
        </p:txBody>
      </p:sp>
    </p:spTree>
    <p:extLst>
      <p:ext uri="{BB962C8B-B14F-4D97-AF65-F5344CB8AC3E}">
        <p14:creationId xmlns:p14="http://schemas.microsoft.com/office/powerpoint/2010/main" val="22245364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5C4FF030-292D-487A-AE6B-6B6BC2F07D3C}" type="slidenum">
              <a:rPr lang="ar-BH" altLang="en-US"/>
              <a:pPr/>
              <a:t>‹#›</a:t>
            </a:fld>
            <a:endParaRPr lang="en-US" altLang="en-US"/>
          </a:p>
        </p:txBody>
      </p:sp>
    </p:spTree>
    <p:extLst>
      <p:ext uri="{BB962C8B-B14F-4D97-AF65-F5344CB8AC3E}">
        <p14:creationId xmlns:p14="http://schemas.microsoft.com/office/powerpoint/2010/main" val="33853058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4000">
              <a:srgbClr val="000066"/>
            </a:gs>
            <a:gs pos="99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183B0557-693C-437C-B1C7-2D6AC0B9A15F}"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1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4000">
              <a:srgbClr val="000066"/>
            </a:gs>
            <a:gs pos="99000">
              <a:srgbClr val="181CC7"/>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46180"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smtClean="0">
                <a:latin typeface="+mn-lt"/>
              </a:defRPr>
            </a:lvl1pPr>
          </a:lstStyle>
          <a:p>
            <a:pPr>
              <a:defRPr/>
            </a:pPr>
            <a:endParaRPr lang="en-US"/>
          </a:p>
        </p:txBody>
      </p:sp>
      <p:sp>
        <p:nvSpPr>
          <p:cNvPr id="946181"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smtClean="0">
                <a:latin typeface="+mn-lt"/>
              </a:defRPr>
            </a:lvl1pPr>
          </a:lstStyle>
          <a:p>
            <a:pPr>
              <a:defRPr/>
            </a:pPr>
            <a:endParaRPr lang="en-US"/>
          </a:p>
        </p:txBody>
      </p:sp>
      <p:sp>
        <p:nvSpPr>
          <p:cNvPr id="946182"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latin typeface="Arial" panose="020B0604020202020204" pitchFamily="34" charset="0"/>
                <a:cs typeface="Arial" panose="020B0604020202020204" pitchFamily="34" charset="0"/>
              </a:defRPr>
            </a:lvl1pPr>
          </a:lstStyle>
          <a:p>
            <a:fld id="{381AE706-AD3E-40F1-8F61-3FDA2DD7F834}" type="slidenum">
              <a:rPr lang="ar-BH"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4000">
              <a:srgbClr val="000066"/>
            </a:gs>
            <a:gs pos="99000">
              <a:srgbClr val="181CC7"/>
            </a:gs>
          </a:gsLst>
          <a:lin ang="5400000" scaled="0"/>
          <a:tileRect/>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539288" cy="6173788"/>
            <a:chOff x="0" y="0"/>
            <a:chExt cx="5341" cy="3889"/>
          </a:xfrm>
        </p:grpSpPr>
        <p:sp>
          <p:nvSpPr>
            <p:cNvPr id="2530307"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2530308"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2530309" name="Freeform 5"/>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2530310"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253031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3031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031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p>
        </p:txBody>
      </p:sp>
      <p:sp>
        <p:nvSpPr>
          <p:cNvPr id="253031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p>
        </p:txBody>
      </p:sp>
      <p:sp>
        <p:nvSpPr>
          <p:cNvPr id="253031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77FD03C6-1383-4013-971C-7BAA614E16A1}"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20"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4000">
              <a:srgbClr val="000066"/>
            </a:gs>
            <a:gs pos="99000">
              <a:srgbClr val="181CC7"/>
            </a:gs>
          </a:gsLst>
          <a:lin ang="5400000" scaled="0"/>
          <a:tileRect/>
        </a:grad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8" name="Freeform 4"/>
            <p:cNvSpPr>
              <a:spLocks/>
            </p:cNvSpPr>
            <p:nvPr/>
          </p:nvSpPr>
          <p:spPr bwMode="ltGray">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mn-lt"/>
                <a:cs typeface="Times New Roman" pitchFamily="18" charset="0"/>
              </a:defRPr>
            </a:lvl1pPr>
          </a:lstStyle>
          <a:p>
            <a:fld id="{6D276B71-5AFE-4D60-8E3C-6A286DEAE60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8268908"/>
      </p:ext>
    </p:extLst>
  </p:cSld>
  <p:clrMap bg1="dk2" tx1="lt1" bg2="dk1" tx2="lt2" accent1="accent1" accent2="accent2" accent3="accent3" accent4="accent4" accent5="accent5" accent6="accent6" hlink="hlink" folHlink="folHlink"/>
  <p:sldLayoutIdLst>
    <p:sldLayoutId id="2147483722"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7.xml"/><Relationship Id="rId1" Type="http://schemas.openxmlformats.org/officeDocument/2006/relationships/slideLayout" Target="../slideLayouts/slideLayout18.xml"/><Relationship Id="rId4" Type="http://schemas.openxmlformats.org/officeDocument/2006/relationships/image" Target="../media/image34.wmf"/></Relationships>
</file>

<file path=ppt/slides/_rels/slide4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image" Target="../media/image34.wmf"/></Relationships>
</file>

<file path=ppt/slides/_rels/slide4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9.xml"/><Relationship Id="rId1" Type="http://schemas.openxmlformats.org/officeDocument/2006/relationships/slideLayout" Target="../slideLayouts/slideLayout18.xml"/><Relationship Id="rId4" Type="http://schemas.openxmlformats.org/officeDocument/2006/relationships/image" Target="../media/image34.w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50.xml"/><Relationship Id="rId1" Type="http://schemas.openxmlformats.org/officeDocument/2006/relationships/slideLayout" Target="../slideLayouts/slideLayout18.xml"/><Relationship Id="rId4" Type="http://schemas.openxmlformats.org/officeDocument/2006/relationships/image" Target="../media/image35.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8.xml"/><Relationship Id="rId4" Type="http://schemas.openxmlformats.org/officeDocument/2006/relationships/image" Target="../media/image37.wmf"/></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 name="Picture 5" descr="hear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525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Grp="1" noChangeArrowheads="1"/>
          </p:cNvSpPr>
          <p:nvPr/>
        </p:nvSpPr>
        <p:spPr bwMode="auto">
          <a:xfrm>
            <a:off x="0" y="990600"/>
            <a:ext cx="10287000" cy="5105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defRPr/>
            </a:pPr>
            <a:r>
              <a:rPr lang="en-US" sz="6000" b="1" i="0" dirty="0" smtClean="0">
                <a:solidFill>
                  <a:srgbClr val="00FFFF"/>
                </a:solidFill>
                <a:effectLst/>
                <a:latin typeface="Calibri" pitchFamily="34" charset="0"/>
                <a:cs typeface="Calibri" pitchFamily="34" charset="0"/>
              </a:rPr>
              <a:t>Cardiovascular Block</a:t>
            </a:r>
            <a:r>
              <a:rPr lang="en-US" sz="5400" b="1" i="0" dirty="0" smtClean="0">
                <a:effectLst/>
                <a:latin typeface="Calibri" pitchFamily="34" charset="0"/>
                <a:cs typeface="Calibri" pitchFamily="34" charset="0"/>
              </a:rPr>
              <a:t/>
            </a:r>
            <a:br>
              <a:rPr lang="en-US" sz="5400" b="1" i="0" dirty="0" smtClean="0">
                <a:effectLst/>
                <a:latin typeface="Calibri" pitchFamily="34" charset="0"/>
                <a:cs typeface="Calibri" pitchFamily="34" charset="0"/>
              </a:rPr>
            </a:br>
            <a:r>
              <a:rPr lang="en-US" sz="5400" b="1" i="0" dirty="0">
                <a:effectLst/>
                <a:latin typeface="Calibri" pitchFamily="34" charset="0"/>
                <a:cs typeface="Calibri" pitchFamily="34" charset="0"/>
              </a:rPr>
              <a:t/>
            </a:r>
            <a:br>
              <a:rPr lang="en-US" sz="5400" b="1" i="0" dirty="0">
                <a:effectLst/>
                <a:latin typeface="Calibri" pitchFamily="34" charset="0"/>
                <a:cs typeface="Calibri" pitchFamily="34" charset="0"/>
              </a:rPr>
            </a:br>
            <a:r>
              <a:rPr lang="en-US" sz="5500" b="1" i="0" dirty="0" smtClean="0">
                <a:solidFill>
                  <a:srgbClr val="FF0000"/>
                </a:solidFill>
                <a:effectLst/>
                <a:latin typeface="Calibri" pitchFamily="34" charset="0"/>
                <a:cs typeface="Calibri" pitchFamily="34" charset="0"/>
              </a:rPr>
              <a:t>Physiology</a:t>
            </a:r>
            <a:r>
              <a:rPr lang="en-US" sz="5400" b="1" i="0" dirty="0" smtClean="0">
                <a:effectLst/>
                <a:latin typeface="Calibri" pitchFamily="34" charset="0"/>
                <a:cs typeface="Calibri" pitchFamily="34" charset="0"/>
              </a:rPr>
              <a:t/>
            </a:r>
            <a:br>
              <a:rPr lang="en-US" sz="5400" b="1" i="0" dirty="0" smtClean="0">
                <a:effectLst/>
                <a:latin typeface="Calibri" pitchFamily="34" charset="0"/>
                <a:cs typeface="Calibri" pitchFamily="34" charset="0"/>
              </a:rPr>
            </a:br>
            <a:r>
              <a:rPr lang="en-US" sz="5400" b="1" i="0" dirty="0">
                <a:effectLst/>
                <a:latin typeface="Calibri" pitchFamily="34" charset="0"/>
                <a:cs typeface="Calibri" pitchFamily="34" charset="0"/>
              </a:rPr>
              <a:t/>
            </a:r>
            <a:br>
              <a:rPr lang="en-US" sz="5400" b="1" i="0" dirty="0">
                <a:effectLst/>
                <a:latin typeface="Calibri" pitchFamily="34" charset="0"/>
                <a:cs typeface="Calibri" pitchFamily="34" charset="0"/>
              </a:rPr>
            </a:br>
            <a:r>
              <a:rPr lang="en-US" sz="4500" b="1" i="0" dirty="0" smtClean="0">
                <a:solidFill>
                  <a:srgbClr val="FFC000"/>
                </a:solidFill>
                <a:effectLst/>
                <a:latin typeface="Calibri" pitchFamily="34" charset="0"/>
                <a:cs typeface="Calibri" pitchFamily="34" charset="0"/>
              </a:rPr>
              <a:t>Arterial Blood Pressure </a:t>
            </a:r>
          </a:p>
          <a:p>
            <a:pPr>
              <a:defRPr/>
            </a:pPr>
            <a:r>
              <a:rPr lang="en-US" sz="4500" b="1" i="0" dirty="0" smtClean="0">
                <a:solidFill>
                  <a:srgbClr val="FFC000"/>
                </a:solidFill>
                <a:effectLst/>
                <a:latin typeface="Calibri" pitchFamily="34" charset="0"/>
                <a:cs typeface="Calibri" pitchFamily="34" charset="0"/>
              </a:rPr>
              <a:t>Regulation of Arterial Blood Pressure</a:t>
            </a:r>
          </a:p>
        </p:txBody>
      </p:sp>
      <p:pic>
        <p:nvPicPr>
          <p:cNvPr id="8" name="Picture 7" descr="https://www.amazing-animations.com/animations/heart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58300" y="216694"/>
            <a:ext cx="809625" cy="1154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Image result for pulse pressure in arterioscler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770382"/>
            <a:ext cx="8790432" cy="5478018"/>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01325"/>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42900" y="1981200"/>
            <a:ext cx="96012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7663" indent="-3476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Blip>
                <a:blip r:embed="rId3"/>
              </a:buBlip>
            </a:pPr>
            <a:r>
              <a:rPr lang="en-US" altLang="en-US" sz="2800" b="1" i="0" dirty="0">
                <a:solidFill>
                  <a:srgbClr val="00FFFF"/>
                </a:solidFill>
                <a:latin typeface="Calibri" panose="020F0502020204030204" pitchFamily="34" charset="0"/>
              </a:rPr>
              <a:t>Systolic blood pressure: Is the maximum level of arterial blood pressure. It is reached during the rapid ejection phase of ventricular systole. For a normal adult, it is about 120 mmHg (range of normal: 90-140).</a:t>
            </a:r>
          </a:p>
          <a:p>
            <a:pPr eaLnBrk="1" hangingPunct="1">
              <a:spcBef>
                <a:spcPct val="50000"/>
              </a:spcBef>
              <a:buFontTx/>
              <a:buBlip>
                <a:blip r:embed="rId3"/>
              </a:buBlip>
            </a:pPr>
            <a:endParaRPr lang="en-US" altLang="en-US" sz="2800" b="1" i="0" dirty="0">
              <a:solidFill>
                <a:srgbClr val="00FFFF"/>
              </a:solidFill>
              <a:latin typeface="Calibri" panose="020F0502020204030204" pitchFamily="34" charset="0"/>
            </a:endParaRPr>
          </a:p>
          <a:p>
            <a:pPr eaLnBrk="1" hangingPunct="1">
              <a:buFontTx/>
              <a:buBlip>
                <a:blip r:embed="rId3"/>
              </a:buBlip>
            </a:pPr>
            <a:r>
              <a:rPr lang="en-US" altLang="en-US" sz="2800" b="1" i="0" dirty="0">
                <a:solidFill>
                  <a:srgbClr val="00FFFF"/>
                </a:solidFill>
                <a:latin typeface="Calibri" panose="020F0502020204030204" pitchFamily="34" charset="0"/>
              </a:rPr>
              <a:t>Diastolic blood pressure: Is the minimum level of arterial blood pressure. It is reached during the isometric contraction phase of ventricular systole. For a normal adult, it is about 80 mmHg (range of normal: 60-90).</a:t>
            </a:r>
          </a:p>
          <a:p>
            <a:pPr eaLnBrk="1" hangingPunct="1">
              <a:buFontTx/>
              <a:buBlip>
                <a:blip r:embed="rId3"/>
              </a:buBlip>
            </a:pPr>
            <a:endParaRPr lang="en-US" altLang="en-US" sz="2800" b="1" i="0" dirty="0">
              <a:solidFill>
                <a:srgbClr val="00FFFF"/>
              </a:solidFill>
              <a:latin typeface="Calibri" panose="020F0502020204030204" pitchFamily="34" charset="0"/>
            </a:endParaRPr>
          </a:p>
        </p:txBody>
      </p:sp>
      <p:sp>
        <p:nvSpPr>
          <p:cNvPr id="11" name="Rectangle 4"/>
          <p:cNvSpPr>
            <a:spLocks noChangeArrowheads="1"/>
          </p:cNvSpPr>
          <p:nvPr/>
        </p:nvSpPr>
        <p:spPr bwMode="auto">
          <a:xfrm>
            <a:off x="0" y="762000"/>
            <a:ext cx="1028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i="0" dirty="0">
                <a:solidFill>
                  <a:schemeClr val="tx2"/>
                </a:solidFill>
                <a:latin typeface="Calibri" panose="020F0502020204030204" pitchFamily="34" charset="0"/>
              </a:rPr>
              <a:t>Arterial blood pressure (ABP)</a:t>
            </a:r>
          </a:p>
        </p:txBody>
      </p:sp>
    </p:spTree>
    <p:extLst>
      <p:ext uri="{BB962C8B-B14F-4D97-AF65-F5344CB8AC3E}">
        <p14:creationId xmlns:p14="http://schemas.microsoft.com/office/powerpoint/2010/main" val="9240034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28600"/>
            <a:ext cx="10287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i="0" dirty="0">
                <a:solidFill>
                  <a:schemeClr val="tx2"/>
                </a:solidFill>
                <a:latin typeface="Calibri" panose="020F0502020204030204" pitchFamily="34" charset="0"/>
              </a:rPr>
              <a:t>Mean arterial pressure (MAP)</a:t>
            </a:r>
          </a:p>
        </p:txBody>
      </p:sp>
      <p:sp>
        <p:nvSpPr>
          <p:cNvPr id="5" name="Text Box 3"/>
          <p:cNvSpPr txBox="1">
            <a:spLocks noChangeArrowheads="1"/>
          </p:cNvSpPr>
          <p:nvPr/>
        </p:nvSpPr>
        <p:spPr bwMode="auto">
          <a:xfrm>
            <a:off x="190500" y="1295400"/>
            <a:ext cx="9753600"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90513" indent="-2905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200"/>
              </a:spcBef>
              <a:spcAft>
                <a:spcPts val="600"/>
              </a:spcAft>
              <a:buFontTx/>
              <a:buBlip>
                <a:blip r:embed="rId3"/>
              </a:buBlip>
            </a:pPr>
            <a:r>
              <a:rPr lang="en-US" altLang="en-US" sz="2500" b="1" i="0" dirty="0">
                <a:solidFill>
                  <a:srgbClr val="00FFFF"/>
                </a:solidFill>
                <a:latin typeface="Calibri" panose="020F0502020204030204" pitchFamily="34" charset="0"/>
              </a:rPr>
              <a:t> MAP is the average pressure responsible for driving blood into the tissues throughout the cardiac cycle.</a:t>
            </a:r>
          </a:p>
          <a:p>
            <a:pPr eaLnBrk="1" hangingPunct="1">
              <a:spcBef>
                <a:spcPts val="1200"/>
              </a:spcBef>
              <a:spcAft>
                <a:spcPts val="600"/>
              </a:spcAft>
              <a:buFontTx/>
              <a:buBlip>
                <a:blip r:embed="rId3"/>
              </a:buBlip>
            </a:pPr>
            <a:r>
              <a:rPr lang="en-US" altLang="en-US" sz="2500" b="1" i="0" dirty="0">
                <a:solidFill>
                  <a:srgbClr val="00FFFF"/>
                </a:solidFill>
                <a:latin typeface="Calibri" panose="020F0502020204030204" pitchFamily="34" charset="0"/>
              </a:rPr>
              <a:t> MAP is not halfway between systolic and diastolic pressures because arterial pressure remains closer to diastolic than to systolic pressure for a longer period of each cardiac cycle.</a:t>
            </a:r>
          </a:p>
          <a:p>
            <a:pPr eaLnBrk="1" hangingPunct="1">
              <a:spcBef>
                <a:spcPts val="1200"/>
              </a:spcBef>
              <a:spcAft>
                <a:spcPts val="600"/>
              </a:spcAft>
              <a:buFontTx/>
              <a:buBlip>
                <a:blip r:embed="rId3"/>
              </a:buBlip>
            </a:pPr>
            <a:r>
              <a:rPr lang="en-US" altLang="en-US" sz="2500" b="1" i="0" dirty="0">
                <a:solidFill>
                  <a:srgbClr val="00FFFF"/>
                </a:solidFill>
                <a:latin typeface="Calibri" panose="020F0502020204030204" pitchFamily="34" charset="0"/>
              </a:rPr>
              <a:t>  A good approximation of the MAP can be determined using the following formula: </a:t>
            </a:r>
          </a:p>
          <a:p>
            <a:pPr algn="ctr" eaLnBrk="1" hangingPunct="1">
              <a:spcBef>
                <a:spcPts val="1200"/>
              </a:spcBef>
              <a:spcAft>
                <a:spcPts val="600"/>
              </a:spcAft>
            </a:pPr>
            <a:r>
              <a:rPr lang="en-US" altLang="en-US" sz="2500" b="1" i="0" dirty="0">
                <a:solidFill>
                  <a:srgbClr val="00FFFF"/>
                </a:solidFill>
                <a:latin typeface="Calibri" panose="020F0502020204030204" pitchFamily="34" charset="0"/>
              </a:rPr>
              <a:t>MAP = Diastolic pressure + 1/3 pulse pressure	</a:t>
            </a:r>
          </a:p>
          <a:p>
            <a:pPr eaLnBrk="1" hangingPunct="1">
              <a:spcBef>
                <a:spcPts val="1200"/>
              </a:spcBef>
              <a:spcAft>
                <a:spcPts val="600"/>
              </a:spcAft>
              <a:buFontTx/>
              <a:buBlip>
                <a:blip r:embed="rId3"/>
              </a:buBlip>
            </a:pPr>
            <a:r>
              <a:rPr lang="en-US" altLang="en-US" sz="2500" b="1" i="0" dirty="0">
                <a:solidFill>
                  <a:srgbClr val="00FFFF"/>
                </a:solidFill>
                <a:latin typeface="Calibri" panose="020F0502020204030204" pitchFamily="34" charset="0"/>
              </a:rPr>
              <a:t> </a:t>
            </a:r>
            <a:r>
              <a:rPr lang="en-US" altLang="en-US" sz="2500" b="1" i="0" dirty="0">
                <a:solidFill>
                  <a:srgbClr val="FFFF00"/>
                </a:solidFill>
                <a:latin typeface="Calibri" panose="020F0502020204030204" pitchFamily="34" charset="0"/>
              </a:rPr>
              <a:t>Mean arterial pressure tends to increase with age because of an age-dependent increase in total peripheral resistance which is controlled primarily by arterioles.</a:t>
            </a:r>
          </a:p>
        </p:txBody>
      </p:sp>
    </p:spTree>
    <p:extLst>
      <p:ext uri="{BB962C8B-B14F-4D97-AF65-F5344CB8AC3E}">
        <p14:creationId xmlns:p14="http://schemas.microsoft.com/office/powerpoint/2010/main" val="124310333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838700" y="228600"/>
            <a:ext cx="51054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0" dirty="0">
                <a:solidFill>
                  <a:schemeClr val="tx2"/>
                </a:solidFill>
                <a:latin typeface="Calibri" panose="020F0502020204030204" pitchFamily="34" charset="0"/>
              </a:rPr>
              <a:t>Arterial pressure </a:t>
            </a:r>
            <a:r>
              <a:rPr lang="en-US" altLang="en-US" b="1" i="0" dirty="0" smtClean="0">
                <a:solidFill>
                  <a:schemeClr val="tx2"/>
                </a:solidFill>
                <a:latin typeface="Calibri" panose="020F0502020204030204" pitchFamily="34" charset="0"/>
              </a:rPr>
              <a:t>pulsations; pulse pressure</a:t>
            </a:r>
            <a:endParaRPr lang="en-US" altLang="en-US" b="1" i="0" dirty="0">
              <a:solidFill>
                <a:schemeClr val="tx2"/>
              </a:solidFill>
              <a:latin typeface="Calibri" panose="020F0502020204030204" pitchFamily="34" charset="0"/>
            </a:endParaRPr>
          </a:p>
        </p:txBody>
      </p:sp>
      <p:sp>
        <p:nvSpPr>
          <p:cNvPr id="7" name="Rectangle 4"/>
          <p:cNvSpPr>
            <a:spLocks noChangeArrowheads="1"/>
          </p:cNvSpPr>
          <p:nvPr/>
        </p:nvSpPr>
        <p:spPr bwMode="auto">
          <a:xfrm>
            <a:off x="114300" y="166092"/>
            <a:ext cx="46482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Blip>
                <a:blip r:embed="rId3"/>
              </a:buBlip>
            </a:pPr>
            <a:r>
              <a:rPr lang="en-US" altLang="en-US" sz="2600" b="1" i="0" dirty="0">
                <a:solidFill>
                  <a:srgbClr val="00FFFF"/>
                </a:solidFill>
                <a:latin typeface="Calibri" panose="020F0502020204030204" pitchFamily="34" charset="0"/>
              </a:rPr>
              <a:t>Pulse pressure: Is the difference between the systolic and diastolic blood pressure values. For a normal adult the pulse pressure = 120 – 80 = 40 mmHg</a:t>
            </a:r>
            <a:r>
              <a:rPr lang="en-US" altLang="en-US" sz="2600" b="1" i="0" dirty="0" smtClean="0">
                <a:solidFill>
                  <a:srgbClr val="00FFFF"/>
                </a:solidFill>
                <a:latin typeface="Calibri" panose="020F0502020204030204" pitchFamily="34" charset="0"/>
              </a:rPr>
              <a:t>.</a:t>
            </a:r>
          </a:p>
          <a:p>
            <a:pPr marL="0" indent="0" eaLnBrk="1" hangingPunct="1">
              <a:spcBef>
                <a:spcPts val="1200"/>
              </a:spcBef>
            </a:pPr>
            <a:endParaRPr lang="en-US" altLang="en-US" sz="2600" b="1" i="0" dirty="0">
              <a:solidFill>
                <a:srgbClr val="00FFFF"/>
              </a:solidFill>
              <a:latin typeface="Calibri" panose="020F0502020204030204" pitchFamily="34" charset="0"/>
            </a:endParaRPr>
          </a:p>
          <a:p>
            <a:pPr eaLnBrk="1" hangingPunct="1">
              <a:spcBef>
                <a:spcPts val="1200"/>
              </a:spcBef>
              <a:buFontTx/>
              <a:buBlip>
                <a:blip r:embed="rId3"/>
              </a:buBlip>
            </a:pPr>
            <a:r>
              <a:rPr lang="en-US" altLang="en-US" sz="2600" b="1" i="0" dirty="0">
                <a:solidFill>
                  <a:srgbClr val="00FFFF"/>
                </a:solidFill>
                <a:latin typeface="Calibri" panose="020F0502020204030204" pitchFamily="34" charset="0"/>
              </a:rPr>
              <a:t> Pulse pressure is determined by </a:t>
            </a:r>
            <a:r>
              <a:rPr lang="en-US" altLang="en-US" sz="2600" b="1" i="0" u="sng" dirty="0">
                <a:solidFill>
                  <a:srgbClr val="00FFFF"/>
                </a:solidFill>
                <a:latin typeface="Calibri" panose="020F0502020204030204" pitchFamily="34" charset="0"/>
              </a:rPr>
              <a:t>two parameters</a:t>
            </a:r>
            <a:r>
              <a:rPr lang="en-US" altLang="en-US" sz="2600" b="1" i="0" dirty="0" smtClean="0">
                <a:solidFill>
                  <a:srgbClr val="00FFFF"/>
                </a:solidFill>
                <a:latin typeface="Calibri" panose="020F0502020204030204" pitchFamily="34" charset="0"/>
              </a:rPr>
              <a:t>:</a:t>
            </a:r>
          </a:p>
          <a:p>
            <a:pPr marL="0" indent="0" eaLnBrk="1" hangingPunct="1">
              <a:spcBef>
                <a:spcPts val="1200"/>
              </a:spcBef>
            </a:pPr>
            <a:endParaRPr lang="en-US" altLang="en-US" sz="2600" b="1" i="0" dirty="0">
              <a:solidFill>
                <a:srgbClr val="00FFFF"/>
              </a:solidFill>
              <a:latin typeface="Calibri" panose="020F0502020204030204" pitchFamily="34" charset="0"/>
            </a:endParaRPr>
          </a:p>
          <a:p>
            <a:pPr marL="914400" lvl="1" indent="-457200" eaLnBrk="1" hangingPunct="1">
              <a:spcBef>
                <a:spcPts val="1200"/>
              </a:spcBef>
              <a:buFont typeface="Wingdings" pitchFamily="2" charset="2"/>
              <a:buChar char="q"/>
            </a:pPr>
            <a:r>
              <a:rPr lang="en-US" altLang="en-US" sz="2600" b="1" i="0" dirty="0">
                <a:solidFill>
                  <a:srgbClr val="00FFFF"/>
                </a:solidFill>
                <a:latin typeface="Calibri" panose="020F0502020204030204" pitchFamily="34" charset="0"/>
              </a:rPr>
              <a:t>Change in volume (</a:t>
            </a:r>
            <a:r>
              <a:rPr lang="en-US" altLang="en-US" sz="2600" b="1" i="0" dirty="0" smtClean="0">
                <a:solidFill>
                  <a:srgbClr val="00FFFF"/>
                </a:solidFill>
                <a:latin typeface="Calibri" panose="020F0502020204030204" pitchFamily="34" charset="0"/>
                <a:sym typeface="Symbol" panose="05050102010706020507" pitchFamily="18" charset="2"/>
              </a:rPr>
              <a:t>V</a:t>
            </a:r>
            <a:r>
              <a:rPr lang="en-US" altLang="en-US" sz="2600" b="1" i="0" dirty="0">
                <a:solidFill>
                  <a:srgbClr val="00FFFF"/>
                </a:solidFill>
                <a:latin typeface="Calibri" panose="020F0502020204030204" pitchFamily="34" charset="0"/>
                <a:sym typeface="Symbol" panose="05050102010706020507" pitchFamily="18" charset="2"/>
              </a:rPr>
              <a:t>): could be approximated as stroke volume</a:t>
            </a:r>
          </a:p>
          <a:p>
            <a:pPr marL="914400" lvl="1" indent="-457200" eaLnBrk="1" hangingPunct="1">
              <a:spcBef>
                <a:spcPts val="1200"/>
              </a:spcBef>
              <a:buFont typeface="Wingdings" pitchFamily="2" charset="2"/>
              <a:buChar char="q"/>
            </a:pPr>
            <a:r>
              <a:rPr lang="en-US" altLang="en-US" sz="2600" b="1" i="0" dirty="0" smtClean="0">
                <a:solidFill>
                  <a:srgbClr val="00FFFF"/>
                </a:solidFill>
                <a:latin typeface="Calibri" panose="020F0502020204030204" pitchFamily="34" charset="0"/>
                <a:sym typeface="Symbol" panose="05050102010706020507" pitchFamily="18" charset="2"/>
              </a:rPr>
              <a:t>Compliance</a:t>
            </a:r>
          </a:p>
        </p:txBody>
      </p:sp>
      <p:pic>
        <p:nvPicPr>
          <p:cNvPr id="205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1752599"/>
            <a:ext cx="5143500" cy="4800600"/>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Image result for pulse pres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04800"/>
            <a:ext cx="9511905" cy="6357144"/>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87284"/>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4139565" y="533400"/>
            <a:ext cx="588073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i="0" dirty="0">
                <a:solidFill>
                  <a:schemeClr val="tx2"/>
                </a:solidFill>
                <a:latin typeface="Calibri" panose="020F0502020204030204" pitchFamily="34" charset="0"/>
              </a:rPr>
              <a:t>Abnormalities </a:t>
            </a:r>
            <a:r>
              <a:rPr lang="en-US" altLang="en-US" sz="4000" b="1" i="0" dirty="0" smtClean="0">
                <a:solidFill>
                  <a:schemeClr val="tx2"/>
                </a:solidFill>
                <a:latin typeface="Calibri" panose="020F0502020204030204" pitchFamily="34" charset="0"/>
              </a:rPr>
              <a:t>in</a:t>
            </a:r>
          </a:p>
          <a:p>
            <a:pPr algn="ctr" eaLnBrk="1" hangingPunct="1"/>
            <a:r>
              <a:rPr lang="en-US" altLang="en-US" sz="4000" b="1" i="0" dirty="0" smtClean="0">
                <a:solidFill>
                  <a:schemeClr val="tx2"/>
                </a:solidFill>
                <a:latin typeface="Calibri" panose="020F0502020204030204" pitchFamily="34" charset="0"/>
              </a:rPr>
              <a:t>pulse </a:t>
            </a:r>
            <a:r>
              <a:rPr lang="en-US" altLang="en-US" sz="4000" b="1" i="0" dirty="0">
                <a:solidFill>
                  <a:schemeClr val="tx2"/>
                </a:solidFill>
                <a:latin typeface="Calibri" panose="020F0502020204030204" pitchFamily="34" charset="0"/>
              </a:rPr>
              <a:t>pressure</a:t>
            </a:r>
          </a:p>
        </p:txBody>
      </p:sp>
      <p:pic>
        <p:nvPicPr>
          <p:cNvPr id="9" name="Picture 4" descr="http://www.accessmedicine.com/loadBinary.aspx?filename=mohr6_pbar_italc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7800" y="-136525"/>
            <a:ext cx="666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ChangeArrowheads="1"/>
          </p:cNvSpPr>
          <p:nvPr/>
        </p:nvSpPr>
        <p:spPr bwMode="auto">
          <a:xfrm>
            <a:off x="190500" y="609600"/>
            <a:ext cx="3810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spcBef>
                <a:spcPts val="1200"/>
              </a:spcBef>
              <a:buFont typeface="Wingdings" pitchFamily="2" charset="2"/>
              <a:buChar char="q"/>
            </a:pPr>
            <a:r>
              <a:rPr lang="en-US" altLang="en-US" sz="2500" b="1" i="0" dirty="0">
                <a:solidFill>
                  <a:srgbClr val="00FFFF"/>
                </a:solidFill>
                <a:latin typeface="Calibri" panose="020F0502020204030204" pitchFamily="34" charset="0"/>
              </a:rPr>
              <a:t>Atherosclerosis: Pulse pressure tends to increase with ageing because of a decrease in arterial compliance ("hardening of the arteries"). </a:t>
            </a:r>
            <a:endParaRPr lang="en-US" altLang="en-US" sz="2500" b="1" i="0" dirty="0" smtClean="0">
              <a:solidFill>
                <a:srgbClr val="00FFFF"/>
              </a:solidFill>
              <a:latin typeface="Calibri" panose="020F0502020204030204" pitchFamily="34" charset="0"/>
            </a:endParaRPr>
          </a:p>
          <a:p>
            <a:pPr marL="457200" indent="-457200">
              <a:spcBef>
                <a:spcPts val="1200"/>
              </a:spcBef>
              <a:buFont typeface="Wingdings" pitchFamily="2" charset="2"/>
              <a:buChar char="q"/>
            </a:pPr>
            <a:endParaRPr lang="en-US" altLang="en-US" sz="2500" b="1" i="0" dirty="0">
              <a:solidFill>
                <a:srgbClr val="00FFFF"/>
              </a:solidFill>
              <a:latin typeface="Calibri" panose="020F0502020204030204" pitchFamily="34" charset="0"/>
            </a:endParaRPr>
          </a:p>
          <a:p>
            <a:pPr marL="457200" indent="-457200">
              <a:spcBef>
                <a:spcPts val="1200"/>
              </a:spcBef>
              <a:buFont typeface="Wingdings" pitchFamily="2" charset="2"/>
              <a:buChar char="q"/>
            </a:pPr>
            <a:r>
              <a:rPr lang="en-US" altLang="en-US" sz="2500" b="1" i="0" dirty="0" smtClean="0">
                <a:solidFill>
                  <a:srgbClr val="FFFF00"/>
                </a:solidFill>
                <a:latin typeface="Calibri" panose="020F0502020204030204" pitchFamily="34" charset="0"/>
              </a:rPr>
              <a:t>Aortic </a:t>
            </a:r>
            <a:r>
              <a:rPr lang="en-US" altLang="en-US" sz="2500" b="1" i="0" dirty="0">
                <a:solidFill>
                  <a:srgbClr val="FFFF00"/>
                </a:solidFill>
                <a:latin typeface="Calibri" panose="020F0502020204030204" pitchFamily="34" charset="0"/>
              </a:rPr>
              <a:t>regurgitation: in early diastole, blood leaks back into the ventricles. As a results, diastolic pressure falls to very low levels.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425" y="2085975"/>
            <a:ext cx="5857875" cy="3857625"/>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346519705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5042" name="Rectangle 2"/>
          <p:cNvSpPr>
            <a:spLocks noChangeArrowheads="1"/>
          </p:cNvSpPr>
          <p:nvPr/>
        </p:nvSpPr>
        <p:spPr bwMode="auto">
          <a:xfrm>
            <a:off x="0" y="1365250"/>
            <a:ext cx="10287000" cy="920750"/>
          </a:xfrm>
          <a:prstGeom prst="rect">
            <a:avLst/>
          </a:prstGeom>
          <a:noFill/>
          <a:ln w="9525">
            <a:noFill/>
            <a:miter lim="800000"/>
            <a:headEnd/>
            <a:tailEnd/>
          </a:ln>
          <a:effectLst/>
        </p:spPr>
        <p:txBody>
          <a:bodyPr anchor="b"/>
          <a:lstStyle/>
          <a:p>
            <a:pPr algn="ctr">
              <a:defRPr/>
            </a:pPr>
            <a:r>
              <a:rPr lang="en-US" sz="3200" b="1" i="0" dirty="0">
                <a:solidFill>
                  <a:srgbClr val="00FFFF"/>
                </a:solidFill>
                <a:latin typeface="Calibri" panose="020F0502020204030204" pitchFamily="34" charset="0"/>
              </a:rPr>
              <a:t>Right Heart Pressures</a:t>
            </a:r>
            <a:br>
              <a:rPr lang="en-US" sz="3200" b="1" i="0" dirty="0">
                <a:solidFill>
                  <a:srgbClr val="00FFFF"/>
                </a:solidFill>
                <a:latin typeface="Calibri" panose="020F0502020204030204" pitchFamily="34" charset="0"/>
              </a:rPr>
            </a:br>
            <a:r>
              <a:rPr lang="en-US" sz="3200" b="1" i="0" dirty="0">
                <a:solidFill>
                  <a:srgbClr val="00FFFF"/>
                </a:solidFill>
                <a:latin typeface="Calibri" panose="020F0502020204030204" pitchFamily="34" charset="0"/>
              </a:rPr>
              <a:t>Swan-</a:t>
            </a:r>
            <a:r>
              <a:rPr lang="en-US" sz="3200" b="1" i="0" dirty="0" err="1">
                <a:solidFill>
                  <a:srgbClr val="00FFFF"/>
                </a:solidFill>
                <a:latin typeface="Calibri" panose="020F0502020204030204" pitchFamily="34" charset="0"/>
              </a:rPr>
              <a:t>Ganz</a:t>
            </a:r>
            <a:r>
              <a:rPr lang="en-US" sz="3200" b="1" i="0" dirty="0">
                <a:solidFill>
                  <a:srgbClr val="00FFFF"/>
                </a:solidFill>
                <a:latin typeface="Calibri" panose="020F0502020204030204" pitchFamily="34" charset="0"/>
              </a:rPr>
              <a:t> / PA Catheter</a:t>
            </a:r>
          </a:p>
        </p:txBody>
      </p:sp>
      <p:sp>
        <p:nvSpPr>
          <p:cNvPr id="855043" name="Rectangle 3"/>
          <p:cNvSpPr>
            <a:spLocks noChangeArrowheads="1"/>
          </p:cNvSpPr>
          <p:nvPr/>
        </p:nvSpPr>
        <p:spPr bwMode="auto">
          <a:xfrm>
            <a:off x="0" y="381000"/>
            <a:ext cx="10287000" cy="990600"/>
          </a:xfrm>
          <a:prstGeom prst="rect">
            <a:avLst/>
          </a:prstGeom>
          <a:noFill/>
          <a:ln w="9525">
            <a:noFill/>
            <a:miter lim="800000"/>
            <a:headEnd/>
            <a:tailEnd/>
          </a:ln>
          <a:effectLst/>
        </p:spPr>
        <p:txBody>
          <a:bodyPr anchor="b"/>
          <a:lstStyle/>
          <a:p>
            <a:pPr algn="ctr">
              <a:defRPr/>
            </a:pPr>
            <a:r>
              <a:rPr lang="en-US" sz="4000" b="1" i="0" dirty="0">
                <a:solidFill>
                  <a:schemeClr val="tx2"/>
                </a:solidFill>
                <a:latin typeface="Calibri" panose="020F0502020204030204" pitchFamily="34" charset="0"/>
              </a:rPr>
              <a:t>Measurement of arterial blood  </a:t>
            </a:r>
            <a:r>
              <a:rPr lang="en-US" sz="4000" b="1" i="0" dirty="0" smtClean="0">
                <a:solidFill>
                  <a:schemeClr val="tx2"/>
                </a:solidFill>
                <a:latin typeface="Calibri" panose="020F0502020204030204" pitchFamily="34" charset="0"/>
              </a:rPr>
              <a:t>pressure</a:t>
            </a:r>
          </a:p>
          <a:p>
            <a:pPr algn="ctr">
              <a:defRPr/>
            </a:pPr>
            <a:r>
              <a:rPr lang="en-US" sz="4000" b="1" i="0" dirty="0" smtClean="0">
                <a:solidFill>
                  <a:schemeClr val="tx2"/>
                </a:solidFill>
                <a:latin typeface="Calibri" panose="020F0502020204030204" pitchFamily="34" charset="0"/>
              </a:rPr>
              <a:t>in </a:t>
            </a:r>
            <a:r>
              <a:rPr lang="en-US" sz="4000" b="1" i="0" dirty="0">
                <a:solidFill>
                  <a:schemeClr val="tx2"/>
                </a:solidFill>
                <a:latin typeface="Calibri" panose="020F0502020204030204" pitchFamily="34" charset="0"/>
              </a:rPr>
              <a:t>the pulmonary circulation</a:t>
            </a:r>
          </a:p>
        </p:txBody>
      </p:sp>
      <p:pic>
        <p:nvPicPr>
          <p:cNvPr id="13316" name="Picture 4" descr="CVP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2438400"/>
            <a:ext cx="3581400" cy="41910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pic>
        <p:nvPicPr>
          <p:cNvPr id="13317" name="Picture 5" descr="RV_PA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2438400"/>
            <a:ext cx="5867400" cy="41910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4166" name="Rectangle 6"/>
          <p:cNvSpPr>
            <a:spLocks noChangeArrowheads="1"/>
          </p:cNvSpPr>
          <p:nvPr/>
        </p:nvSpPr>
        <p:spPr bwMode="auto">
          <a:xfrm>
            <a:off x="0" y="152400"/>
            <a:ext cx="10287000" cy="890588"/>
          </a:xfrm>
          <a:prstGeom prst="rect">
            <a:avLst/>
          </a:prstGeom>
          <a:noFill/>
          <a:ln w="47625" cmpd="thickThin">
            <a:noFill/>
            <a:miter lim="800000"/>
            <a:headEnd/>
            <a:tailEnd/>
          </a:ln>
          <a:effectLst/>
        </p:spPr>
        <p:txBody>
          <a:bodyPr lIns="92075" tIns="46038" rIns="92075" bIns="46038" anchor="ctr"/>
          <a:lstStyle/>
          <a:p>
            <a:pPr algn="ctr">
              <a:defRPr/>
            </a:pPr>
            <a:r>
              <a:rPr lang="en-US" sz="3600" b="1" i="0" dirty="0">
                <a:solidFill>
                  <a:schemeClr val="tx2"/>
                </a:solidFill>
                <a:latin typeface="Calibri" panose="020F0502020204030204" pitchFamily="34" charset="0"/>
              </a:rPr>
              <a:t>Pressures in </a:t>
            </a:r>
            <a:r>
              <a:rPr lang="en-US" sz="3600" b="1" i="0" dirty="0" smtClean="0">
                <a:solidFill>
                  <a:schemeClr val="tx2"/>
                </a:solidFill>
                <a:latin typeface="Calibri" panose="020F0502020204030204" pitchFamily="34" charset="0"/>
              </a:rPr>
              <a:t>the </a:t>
            </a:r>
            <a:r>
              <a:rPr lang="en-US" sz="3600" b="1" i="0" dirty="0">
                <a:solidFill>
                  <a:schemeClr val="tx2"/>
                </a:solidFill>
                <a:latin typeface="Calibri" panose="020F0502020204030204" pitchFamily="34" charset="0"/>
              </a:rPr>
              <a:t>systemic</a:t>
            </a:r>
          </a:p>
          <a:p>
            <a:pPr algn="ctr">
              <a:defRPr/>
            </a:pPr>
            <a:r>
              <a:rPr lang="en-US" sz="3600" b="1" i="0" dirty="0">
                <a:solidFill>
                  <a:schemeClr val="tx2"/>
                </a:solidFill>
                <a:latin typeface="Calibri" panose="020F0502020204030204" pitchFamily="34" charset="0"/>
              </a:rPr>
              <a:t> and pulmonary circulations </a:t>
            </a:r>
          </a:p>
        </p:txBody>
      </p:sp>
      <p:graphicFrame>
        <p:nvGraphicFramePr>
          <p:cNvPr id="2524199" name="Group 39"/>
          <p:cNvGraphicFramePr>
            <a:graphicFrameLocks noGrp="1"/>
          </p:cNvGraphicFramePr>
          <p:nvPr>
            <p:extLst>
              <p:ext uri="{D42A27DB-BD31-4B8C-83A1-F6EECF244321}">
                <p14:modId xmlns:p14="http://schemas.microsoft.com/office/powerpoint/2010/main" val="2430171070"/>
              </p:ext>
            </p:extLst>
          </p:nvPr>
        </p:nvGraphicFramePr>
        <p:xfrm>
          <a:off x="495300" y="1295400"/>
          <a:ext cx="9220200" cy="5335589"/>
        </p:xfrm>
        <a:graphic>
          <a:graphicData uri="http://schemas.openxmlformats.org/drawingml/2006/table">
            <a:tbl>
              <a:tblPr/>
              <a:tblGrid>
                <a:gridCol w="4610100"/>
                <a:gridCol w="4610100"/>
              </a:tblGrid>
              <a:tr h="896123">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chemeClr val="tx2"/>
                          </a:solidFill>
                          <a:effectLst/>
                          <a:latin typeface="Calibri" pitchFamily="34" charset="0"/>
                          <a:cs typeface="Calibri" pitchFamily="34" charset="0"/>
                        </a:rPr>
                        <a:t>Pressures in the</a:t>
                      </a:r>
                    </a:p>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chemeClr val="tx2"/>
                          </a:solidFill>
                          <a:effectLst/>
                          <a:latin typeface="Calibri" pitchFamily="34" charset="0"/>
                          <a:cs typeface="Calibri" pitchFamily="34" charset="0"/>
                        </a:rPr>
                        <a:t>pulmonary circulation</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gradFill rotWithShape="0">
                      <a:gsLst>
                        <a:gs pos="0">
                          <a:srgbClr val="008000">
                            <a:gamma/>
                            <a:shade val="46275"/>
                            <a:invGamma/>
                          </a:srgbClr>
                        </a:gs>
                        <a:gs pos="50000">
                          <a:srgbClr val="008000"/>
                        </a:gs>
                        <a:gs pos="100000">
                          <a:srgbClr val="008000">
                            <a:gamma/>
                            <a:shade val="46275"/>
                            <a:invGamma/>
                          </a:srgbClr>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Calibri" pitchFamily="34" charset="0"/>
                          <a:cs typeface="Calibri" pitchFamily="34" charset="0"/>
                        </a:rPr>
                        <a:t>Pressures in the</a:t>
                      </a:r>
                    </a:p>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Calibri" pitchFamily="34" charset="0"/>
                          <a:cs typeface="Calibri" pitchFamily="34" charset="0"/>
                        </a:rPr>
                        <a:t>systemic circulation</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gradFill rotWithShape="0">
                      <a:gsLst>
                        <a:gs pos="0">
                          <a:srgbClr val="008000">
                            <a:gamma/>
                            <a:shade val="46275"/>
                            <a:invGamma/>
                          </a:srgbClr>
                        </a:gs>
                        <a:gs pos="50000">
                          <a:srgbClr val="008000"/>
                        </a:gs>
                        <a:gs pos="100000">
                          <a:srgbClr val="008000">
                            <a:gamma/>
                            <a:shade val="46275"/>
                            <a:invGamma/>
                          </a:srgbClr>
                        </a:gs>
                      </a:gsLst>
                      <a:lin ang="5400000" scaled="1"/>
                    </a:gradFill>
                  </a:tcPr>
                </a:tc>
              </a:tr>
              <a:tr h="571507">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rgbClr val="66FFFF"/>
                          </a:solidFill>
                          <a:effectLst/>
                          <a:latin typeface="Calibri" pitchFamily="34" charset="0"/>
                          <a:cs typeface="Calibri" pitchFamily="34" charset="0"/>
                        </a:rPr>
                        <a:t>Right ventricle                       </a:t>
                      </a:r>
                      <a:r>
                        <a:rPr kumimoji="0" lang="en-US" sz="1500" b="1" i="0" u="none" strike="noStrike" cap="none" normalizeH="0" baseline="0" dirty="0" smtClean="0">
                          <a:ln>
                            <a:noFill/>
                          </a:ln>
                          <a:solidFill>
                            <a:srgbClr val="66FFFF"/>
                          </a:solidFill>
                          <a:effectLst/>
                          <a:latin typeface="Calibri" pitchFamily="34" charset="0"/>
                          <a:cs typeface="Calibri" pitchFamily="34" charset="0"/>
                        </a:rPr>
                        <a:t>25/0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rgbClr val="FFC000"/>
                          </a:solidFill>
                          <a:effectLst/>
                          <a:latin typeface="Calibri" pitchFamily="34" charset="0"/>
                          <a:cs typeface="Calibri" pitchFamily="34" charset="0"/>
                        </a:rPr>
                        <a:t>Left ventricle                        </a:t>
                      </a:r>
                      <a:r>
                        <a:rPr kumimoji="0" lang="en-US" sz="1500" b="1" i="0" u="none" strike="noStrike" cap="none" normalizeH="0" baseline="0" dirty="0" smtClean="0">
                          <a:ln>
                            <a:noFill/>
                          </a:ln>
                          <a:solidFill>
                            <a:srgbClr val="FFC000"/>
                          </a:solidFill>
                          <a:effectLst/>
                          <a:latin typeface="Calibri" pitchFamily="34" charset="0"/>
                          <a:cs typeface="Calibri" pitchFamily="34" charset="0"/>
                        </a:rPr>
                        <a:t>120/0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r>
              <a:tr h="68580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rgbClr val="66FFFF"/>
                          </a:solidFill>
                          <a:effectLst/>
                          <a:latin typeface="Calibri" pitchFamily="34" charset="0"/>
                          <a:cs typeface="Calibri" pitchFamily="34" charset="0"/>
                        </a:rPr>
                        <a:t>Pulmonary artery                </a:t>
                      </a:r>
                      <a:r>
                        <a:rPr kumimoji="0" lang="en-US" sz="1500" b="1" i="0" u="none" strike="noStrike" cap="none" normalizeH="0" baseline="0" dirty="0" smtClean="0">
                          <a:ln>
                            <a:noFill/>
                          </a:ln>
                          <a:solidFill>
                            <a:srgbClr val="66FFFF"/>
                          </a:solidFill>
                          <a:effectLst/>
                          <a:latin typeface="Calibri" pitchFamily="34" charset="0"/>
                          <a:cs typeface="Calibri" pitchFamily="34" charset="0"/>
                        </a:rPr>
                        <a:t>25/10 mm Hg</a:t>
                      </a:r>
                      <a:endParaRPr kumimoji="0" lang="en-US" sz="2400" b="1" i="0" u="none" strike="noStrike" cap="none" normalizeH="0" baseline="0" dirty="0" smtClean="0">
                        <a:ln>
                          <a:noFill/>
                        </a:ln>
                        <a:solidFill>
                          <a:srgbClr val="66FFFF"/>
                        </a:solidFill>
                        <a:effectLst/>
                        <a:latin typeface="Calibri" pitchFamily="34" charset="0"/>
                        <a:cs typeface="Calibri" pitchFamily="34" charset="0"/>
                      </a:endParaRP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rgbClr val="FFC000"/>
                          </a:solidFill>
                          <a:effectLst/>
                          <a:latin typeface="Calibri" pitchFamily="34" charset="0"/>
                          <a:cs typeface="Calibri" pitchFamily="34" charset="0"/>
                        </a:rPr>
                        <a:t>Aorta                                     </a:t>
                      </a:r>
                      <a:r>
                        <a:rPr kumimoji="0" lang="en-US" sz="1500" b="1" i="0" u="none" strike="noStrike" cap="none" normalizeH="0" baseline="0" dirty="0" smtClean="0">
                          <a:ln>
                            <a:noFill/>
                          </a:ln>
                          <a:solidFill>
                            <a:srgbClr val="FFC000"/>
                          </a:solidFill>
                          <a:effectLst/>
                          <a:latin typeface="Calibri" pitchFamily="34" charset="0"/>
                          <a:cs typeface="Calibri" pitchFamily="34" charset="0"/>
                        </a:rPr>
                        <a:t>120/80 mm Hg</a:t>
                      </a:r>
                      <a:endParaRPr kumimoji="0" lang="en-US" sz="2400" b="1" i="0" u="none" strike="noStrike" cap="none" normalizeH="0" baseline="0" dirty="0" smtClean="0">
                        <a:ln>
                          <a:noFill/>
                        </a:ln>
                        <a:solidFill>
                          <a:srgbClr val="FFC000"/>
                        </a:solidFill>
                        <a:effectLst/>
                        <a:latin typeface="Calibri" pitchFamily="34" charset="0"/>
                        <a:cs typeface="Calibri" pitchFamily="34" charset="0"/>
                      </a:endParaRP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r>
              <a:tr h="571507">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rgbClr val="66FFFF"/>
                          </a:solidFill>
                          <a:effectLst/>
                          <a:latin typeface="Calibri" pitchFamily="34" charset="0"/>
                          <a:cs typeface="Calibri" pitchFamily="34" charset="0"/>
                        </a:rPr>
                        <a:t>Mean pulmonary artery        </a:t>
                      </a:r>
                      <a:r>
                        <a:rPr kumimoji="0" lang="en-US" sz="1500" b="1" i="0" u="none" strike="noStrike" cap="none" normalizeH="0" baseline="0" dirty="0" smtClean="0">
                          <a:ln>
                            <a:noFill/>
                          </a:ln>
                          <a:solidFill>
                            <a:srgbClr val="66FFFF"/>
                          </a:solidFill>
                          <a:effectLst/>
                          <a:latin typeface="Calibri" pitchFamily="34" charset="0"/>
                          <a:cs typeface="Calibri" pitchFamily="34" charset="0"/>
                        </a:rPr>
                        <a:t>15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rgbClr val="FFC000"/>
                          </a:solidFill>
                          <a:effectLst/>
                          <a:latin typeface="Calibri" pitchFamily="34" charset="0"/>
                          <a:cs typeface="Calibri" pitchFamily="34" charset="0"/>
                        </a:rPr>
                        <a:t>Mean arterial BP                     </a:t>
                      </a:r>
                      <a:r>
                        <a:rPr kumimoji="0" lang="en-US" sz="1500" b="1" i="0" u="none" strike="noStrike" cap="none" normalizeH="0" baseline="0" dirty="0" smtClean="0">
                          <a:ln>
                            <a:noFill/>
                          </a:ln>
                          <a:solidFill>
                            <a:srgbClr val="FFC000"/>
                          </a:solidFill>
                          <a:effectLst/>
                          <a:latin typeface="Calibri" pitchFamily="34" charset="0"/>
                          <a:cs typeface="Calibri" pitchFamily="34" charset="0"/>
                        </a:rPr>
                        <a:t>93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r>
              <a:tr h="89612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rgbClr val="66FFFF"/>
                          </a:solidFill>
                          <a:effectLst/>
                          <a:latin typeface="Calibri" pitchFamily="34" charset="0"/>
                          <a:cs typeface="Calibri" pitchFamily="34" charset="0"/>
                        </a:rPr>
                        <a:t>Capillary                                    </a:t>
                      </a:r>
                      <a:r>
                        <a:rPr kumimoji="0" lang="en-US" sz="1500" b="1" i="0" u="none" strike="noStrike" cap="none" normalizeH="0" baseline="0" dirty="0" smtClean="0">
                          <a:ln>
                            <a:noFill/>
                          </a:ln>
                          <a:solidFill>
                            <a:srgbClr val="66FFFF"/>
                          </a:solidFill>
                          <a:effectLst/>
                          <a:latin typeface="Calibri" pitchFamily="34" charset="0"/>
                          <a:cs typeface="Calibri" pitchFamily="34" charset="0"/>
                        </a:rPr>
                        <a:t>7-9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rgbClr val="FFC000"/>
                          </a:solidFill>
                          <a:effectLst/>
                          <a:latin typeface="Calibri" pitchFamily="34" charset="0"/>
                          <a:cs typeface="Calibri" pitchFamily="34" charset="0"/>
                        </a:rPr>
                        <a:t>Capillary: skeletal                    </a:t>
                      </a:r>
                      <a:r>
                        <a:rPr kumimoji="0" lang="en-US" sz="1500" b="1" i="0" u="none" strike="noStrike" cap="none" normalizeH="0" baseline="0" dirty="0" smtClean="0">
                          <a:ln>
                            <a:noFill/>
                          </a:ln>
                          <a:solidFill>
                            <a:srgbClr val="FFC000"/>
                          </a:solidFill>
                          <a:effectLst/>
                          <a:latin typeface="Calibri" pitchFamily="34" charset="0"/>
                          <a:cs typeface="Calibri" pitchFamily="34" charset="0"/>
                        </a:rPr>
                        <a:t>30 mm Hg</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rgbClr val="FFC000"/>
                          </a:solidFill>
                          <a:effectLst/>
                          <a:latin typeface="Calibri" pitchFamily="34" charset="0"/>
                          <a:cs typeface="Calibri" pitchFamily="34" charset="0"/>
                        </a:rPr>
                        <a:t>renal glomerular</a:t>
                      </a:r>
                      <a:r>
                        <a:rPr kumimoji="0" lang="en-US" sz="1500" b="1" i="0" u="none" strike="noStrike" cap="none" normalizeH="0" baseline="0" dirty="0" smtClean="0">
                          <a:ln>
                            <a:noFill/>
                          </a:ln>
                          <a:solidFill>
                            <a:srgbClr val="FFC000"/>
                          </a:solidFill>
                          <a:effectLst/>
                          <a:latin typeface="Calibri" pitchFamily="34" charset="0"/>
                          <a:cs typeface="Calibri" pitchFamily="34" charset="0"/>
                        </a:rPr>
                        <a:t>                             45-50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r>
              <a:tr h="571507">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rgbClr val="66FFFF"/>
                          </a:solidFill>
                          <a:effectLst/>
                          <a:latin typeface="Calibri" pitchFamily="34" charset="0"/>
                          <a:cs typeface="Calibri" pitchFamily="34" charset="0"/>
                        </a:rPr>
                        <a:t>Pulmonary veins                       </a:t>
                      </a:r>
                      <a:r>
                        <a:rPr kumimoji="0" lang="en-US" sz="1500" b="1" i="0" u="none" strike="noStrike" cap="none" normalizeH="0" baseline="0" dirty="0" smtClean="0">
                          <a:ln>
                            <a:noFill/>
                          </a:ln>
                          <a:solidFill>
                            <a:srgbClr val="66FFFF"/>
                          </a:solidFill>
                          <a:effectLst/>
                          <a:latin typeface="Calibri" pitchFamily="34" charset="0"/>
                          <a:cs typeface="Calibri" pitchFamily="34" charset="0"/>
                        </a:rPr>
                        <a:t>5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rgbClr val="FFC000"/>
                          </a:solidFill>
                          <a:effectLst/>
                          <a:latin typeface="Calibri" pitchFamily="34" charset="0"/>
                          <a:cs typeface="Calibri" pitchFamily="34" charset="0"/>
                        </a:rPr>
                        <a:t>Peripheral veins                     </a:t>
                      </a:r>
                      <a:r>
                        <a:rPr kumimoji="0" lang="en-US" sz="1500" b="1" i="0" u="none" strike="noStrike" cap="none" normalizeH="0" baseline="0" dirty="0" smtClean="0">
                          <a:ln>
                            <a:noFill/>
                          </a:ln>
                          <a:solidFill>
                            <a:srgbClr val="FFC000"/>
                          </a:solidFill>
                          <a:effectLst/>
                          <a:latin typeface="Calibri" pitchFamily="34" charset="0"/>
                          <a:cs typeface="Calibri" pitchFamily="34" charset="0"/>
                        </a:rPr>
                        <a:t>7-15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r>
              <a:tr h="571507">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rgbClr val="66FFFF"/>
                          </a:solidFill>
                          <a:effectLst/>
                          <a:latin typeface="Calibri" pitchFamily="34" charset="0"/>
                          <a:cs typeface="Calibri" pitchFamily="34" charset="0"/>
                        </a:rPr>
                        <a:t>Left atrium                              </a:t>
                      </a:r>
                      <a:r>
                        <a:rPr kumimoji="0" lang="en-US" sz="1500" b="1" i="0" u="none" strike="noStrike" cap="none" normalizeH="0" baseline="0" dirty="0" smtClean="0">
                          <a:ln>
                            <a:noFill/>
                          </a:ln>
                          <a:solidFill>
                            <a:srgbClr val="66FFFF"/>
                          </a:solidFill>
                          <a:effectLst/>
                          <a:latin typeface="Calibri" pitchFamily="34" charset="0"/>
                          <a:cs typeface="Calibri" pitchFamily="34" charset="0"/>
                        </a:rPr>
                        <a:t>5-10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rgbClr val="FFC000"/>
                          </a:solidFill>
                          <a:effectLst/>
                          <a:latin typeface="Calibri" pitchFamily="34" charset="0"/>
                          <a:cs typeface="Calibri" pitchFamily="34" charset="0"/>
                        </a:rPr>
                        <a:t>Right atrium (CVP)                    </a:t>
                      </a:r>
                      <a:r>
                        <a:rPr kumimoji="0" lang="en-US" sz="1500" b="1" i="0" u="none" strike="noStrike" cap="none" normalizeH="0" baseline="0" dirty="0" smtClean="0">
                          <a:ln>
                            <a:noFill/>
                          </a:ln>
                          <a:solidFill>
                            <a:srgbClr val="FFC000"/>
                          </a:solidFill>
                          <a:effectLst/>
                          <a:latin typeface="Calibri" pitchFamily="34" charset="0"/>
                          <a:cs typeface="Calibri" pitchFamily="34" charset="0"/>
                        </a:rPr>
                        <a:t>0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r>
              <a:tr h="571507">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rgbClr val="66FFFF"/>
                          </a:solidFill>
                          <a:effectLst/>
                          <a:latin typeface="Calibri" pitchFamily="34" charset="0"/>
                          <a:cs typeface="Calibri" pitchFamily="34" charset="0"/>
                        </a:rPr>
                        <a:t>Pressure gradient            </a:t>
                      </a:r>
                      <a:r>
                        <a:rPr kumimoji="0" lang="en-US" sz="1500" b="1" i="0" u="none" strike="noStrike" cap="none" normalizeH="0" baseline="0" dirty="0" smtClean="0">
                          <a:ln>
                            <a:noFill/>
                          </a:ln>
                          <a:solidFill>
                            <a:srgbClr val="66FFFF"/>
                          </a:solidFill>
                          <a:effectLst/>
                          <a:latin typeface="Calibri" pitchFamily="34" charset="0"/>
                          <a:cs typeface="Calibri" pitchFamily="34" charset="0"/>
                        </a:rPr>
                        <a:t>15-5 = 10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rgbClr val="FFC000"/>
                          </a:solidFill>
                          <a:effectLst/>
                          <a:latin typeface="Calibri" pitchFamily="34" charset="0"/>
                          <a:cs typeface="Calibri" pitchFamily="34" charset="0"/>
                        </a:rPr>
                        <a:t>Pressure gradient            </a:t>
                      </a:r>
                      <a:r>
                        <a:rPr kumimoji="0" lang="en-US" sz="1500" b="1" i="0" u="none" strike="noStrike" cap="none" normalizeH="0" baseline="0" dirty="0" smtClean="0">
                          <a:ln>
                            <a:noFill/>
                          </a:ln>
                          <a:solidFill>
                            <a:srgbClr val="FFC000"/>
                          </a:solidFill>
                          <a:effectLst/>
                          <a:latin typeface="Calibri" pitchFamily="34" charset="0"/>
                          <a:cs typeface="Calibri" pitchFamily="34" charset="0"/>
                        </a:rPr>
                        <a:t>93-0 = 93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0" y="76200"/>
            <a:ext cx="10287000" cy="1066800"/>
          </a:xfrm>
          <a:prstGeom prst="rect">
            <a:avLst/>
          </a:prstGeom>
          <a:noFill/>
          <a:ln w="9525">
            <a:noFill/>
            <a:miter lim="800000"/>
            <a:headEnd/>
            <a:tailEnd/>
          </a:ln>
          <a:effectLst/>
        </p:spPr>
        <p:txBody>
          <a:bodyPr anchor="b"/>
          <a:lstStyle/>
          <a:p>
            <a:pPr algn="ctr">
              <a:defRPr/>
            </a:pPr>
            <a:r>
              <a:rPr lang="en-US" sz="4400" b="1" i="0" dirty="0" smtClean="0">
                <a:solidFill>
                  <a:schemeClr val="tx2"/>
                </a:solidFill>
                <a:latin typeface="Calibri" panose="020F0502020204030204" pitchFamily="34" charset="0"/>
              </a:rPr>
              <a:t>Physiological variation in blood </a:t>
            </a:r>
            <a:r>
              <a:rPr lang="en-US" sz="4400" b="1" i="0" dirty="0">
                <a:solidFill>
                  <a:schemeClr val="tx2"/>
                </a:solidFill>
                <a:latin typeface="Calibri" panose="020F0502020204030204" pitchFamily="34" charset="0"/>
              </a:rPr>
              <a:t>pressure</a:t>
            </a:r>
          </a:p>
        </p:txBody>
      </p:sp>
      <p:sp>
        <p:nvSpPr>
          <p:cNvPr id="4" name="TextBox 3"/>
          <p:cNvSpPr txBox="1"/>
          <p:nvPr/>
        </p:nvSpPr>
        <p:spPr>
          <a:xfrm>
            <a:off x="419100" y="1295400"/>
            <a:ext cx="9296400" cy="5262979"/>
          </a:xfrm>
          <a:prstGeom prst="rect">
            <a:avLst/>
          </a:prstGeom>
          <a:noFill/>
        </p:spPr>
        <p:txBody>
          <a:bodyPr wrap="square">
            <a:spAutoFit/>
          </a:bodyPr>
          <a:lstStyle/>
          <a:p>
            <a:pPr marL="274320" indent="-274320" fontAlgn="auto">
              <a:spcAft>
                <a:spcPts val="0"/>
              </a:spcAft>
              <a:buClr>
                <a:schemeClr val="accent3"/>
              </a:buClr>
              <a:defRPr/>
            </a:pPr>
            <a:r>
              <a:rPr lang="en-US" sz="2800" b="1" i="0" dirty="0" smtClean="0">
                <a:solidFill>
                  <a:srgbClr val="00FFFF"/>
                </a:solidFill>
                <a:latin typeface="Calibri" pitchFamily="34" charset="0"/>
                <a:cs typeface="Calibri" pitchFamily="34" charset="0"/>
              </a:rPr>
              <a:t>BP </a:t>
            </a:r>
            <a:r>
              <a:rPr lang="en-US" sz="2800" b="1" i="0" dirty="0">
                <a:solidFill>
                  <a:srgbClr val="00FFFF"/>
                </a:solidFill>
                <a:latin typeface="Calibri" pitchFamily="34" charset="0"/>
                <a:cs typeface="Calibri" pitchFamily="34" charset="0"/>
              </a:rPr>
              <a:t>range:  90-140/60-90 mmHg</a:t>
            </a:r>
            <a:r>
              <a:rPr lang="en-US" sz="2800" b="1" i="0" dirty="0" smtClean="0">
                <a:solidFill>
                  <a:srgbClr val="00FFFF"/>
                </a:solidFill>
                <a:latin typeface="Calibri" pitchFamily="34" charset="0"/>
                <a:cs typeface="Calibri" pitchFamily="34" charset="0"/>
              </a:rPr>
              <a:t>.</a:t>
            </a:r>
          </a:p>
          <a:p>
            <a:pPr marL="274320" indent="-274320" fontAlgn="auto">
              <a:spcAft>
                <a:spcPts val="0"/>
              </a:spcAft>
              <a:buClr>
                <a:schemeClr val="accent3"/>
              </a:buClr>
              <a:defRPr/>
            </a:pPr>
            <a:endParaRPr lang="en-US" sz="2800" b="1" i="0" dirty="0">
              <a:solidFill>
                <a:srgbClr val="00FFFF"/>
              </a:solidFill>
              <a:latin typeface="Calibri" pitchFamily="34" charset="0"/>
              <a:cs typeface="Calibri" pitchFamily="34" charset="0"/>
            </a:endParaRPr>
          </a:p>
          <a:p>
            <a:pPr marL="457200" indent="-457200" fontAlgn="auto">
              <a:spcAft>
                <a:spcPts val="0"/>
              </a:spcAft>
              <a:buClr>
                <a:schemeClr val="accent3"/>
              </a:buClr>
              <a:buFont typeface="Wingdings" pitchFamily="2" charset="2"/>
              <a:buChar char="q"/>
              <a:defRPr/>
            </a:pPr>
            <a:r>
              <a:rPr lang="en-US" sz="2800" b="1" i="0" dirty="0">
                <a:solidFill>
                  <a:srgbClr val="00FFFF"/>
                </a:solidFill>
                <a:latin typeface="Calibri" pitchFamily="34" charset="0"/>
                <a:cs typeface="Calibri" pitchFamily="34" charset="0"/>
              </a:rPr>
              <a:t>Age: </a:t>
            </a:r>
          </a:p>
          <a:p>
            <a:pPr marL="1371600" lvl="2" indent="-457200" fontAlgn="auto">
              <a:spcAft>
                <a:spcPts val="0"/>
              </a:spcAft>
              <a:buClr>
                <a:schemeClr val="accent3"/>
              </a:buClr>
              <a:buFont typeface="Wingdings" pitchFamily="2" charset="2"/>
              <a:buChar char="q"/>
              <a:defRPr/>
            </a:pPr>
            <a:r>
              <a:rPr lang="en-US" sz="2800" b="1" i="0" dirty="0" smtClean="0">
                <a:solidFill>
                  <a:srgbClr val="00FFFF"/>
                </a:solidFill>
                <a:latin typeface="Calibri" pitchFamily="34" charset="0"/>
                <a:cs typeface="Calibri" pitchFamily="34" charset="0"/>
              </a:rPr>
              <a:t>At </a:t>
            </a:r>
            <a:r>
              <a:rPr lang="en-US" sz="2800" b="1" i="0" dirty="0">
                <a:solidFill>
                  <a:srgbClr val="00FFFF"/>
                </a:solidFill>
                <a:latin typeface="Calibri" pitchFamily="34" charset="0"/>
                <a:cs typeface="Calibri" pitchFamily="34" charset="0"/>
              </a:rPr>
              <a:t>birth: 50/30</a:t>
            </a:r>
          </a:p>
          <a:p>
            <a:pPr marL="1371600" lvl="2" indent="-457200" fontAlgn="auto">
              <a:spcAft>
                <a:spcPts val="0"/>
              </a:spcAft>
              <a:buClr>
                <a:schemeClr val="accent3"/>
              </a:buClr>
              <a:buFont typeface="Wingdings" pitchFamily="2" charset="2"/>
              <a:buChar char="q"/>
              <a:defRPr/>
            </a:pPr>
            <a:r>
              <a:rPr lang="en-US" sz="2800" b="1" i="0" dirty="0" smtClean="0">
                <a:solidFill>
                  <a:srgbClr val="00FFFF"/>
                </a:solidFill>
                <a:latin typeface="Calibri" pitchFamily="34" charset="0"/>
                <a:cs typeface="Calibri" pitchFamily="34" charset="0"/>
              </a:rPr>
              <a:t>Adult </a:t>
            </a:r>
            <a:r>
              <a:rPr lang="en-US" sz="2800" b="1" i="0" dirty="0">
                <a:solidFill>
                  <a:srgbClr val="00FFFF"/>
                </a:solidFill>
                <a:latin typeface="Calibri" pitchFamily="34" charset="0"/>
                <a:cs typeface="Calibri" pitchFamily="34" charset="0"/>
              </a:rPr>
              <a:t>: 120/80</a:t>
            </a:r>
          </a:p>
          <a:p>
            <a:pPr marL="1371600" lvl="2" indent="-457200" fontAlgn="auto">
              <a:spcAft>
                <a:spcPts val="0"/>
              </a:spcAft>
              <a:buClr>
                <a:schemeClr val="accent3"/>
              </a:buClr>
              <a:buFont typeface="Wingdings" pitchFamily="2" charset="2"/>
              <a:buChar char="q"/>
              <a:defRPr/>
            </a:pPr>
            <a:r>
              <a:rPr lang="en-US" sz="2800" b="1" i="0" dirty="0" smtClean="0">
                <a:solidFill>
                  <a:srgbClr val="00FFFF"/>
                </a:solidFill>
                <a:latin typeface="Calibri" pitchFamily="34" charset="0"/>
                <a:cs typeface="Calibri" pitchFamily="34" charset="0"/>
              </a:rPr>
              <a:t>Old age: </a:t>
            </a:r>
            <a:r>
              <a:rPr lang="en-US" sz="2800" b="1" i="0" dirty="0">
                <a:solidFill>
                  <a:srgbClr val="00FFFF"/>
                </a:solidFill>
                <a:latin typeface="Calibri" pitchFamily="34" charset="0"/>
                <a:cs typeface="Calibri" pitchFamily="34" charset="0"/>
              </a:rPr>
              <a:t>170/90</a:t>
            </a:r>
          </a:p>
          <a:p>
            <a:pPr marL="457200" indent="-457200" fontAlgn="auto">
              <a:spcAft>
                <a:spcPts val="0"/>
              </a:spcAft>
              <a:buClr>
                <a:schemeClr val="accent3"/>
              </a:buClr>
              <a:buFont typeface="Wingdings" pitchFamily="2" charset="2"/>
              <a:buChar char="q"/>
              <a:defRPr/>
            </a:pPr>
            <a:r>
              <a:rPr lang="en-US" sz="2800" b="1" i="0" dirty="0">
                <a:solidFill>
                  <a:srgbClr val="00FFFF"/>
                </a:solidFill>
                <a:latin typeface="Calibri" pitchFamily="34" charset="0"/>
                <a:cs typeface="Calibri" pitchFamily="34" charset="0"/>
              </a:rPr>
              <a:t>Sex: males have higher BP than F before </a:t>
            </a:r>
            <a:r>
              <a:rPr lang="en-US" sz="2800" b="1" i="0" dirty="0" smtClean="0">
                <a:solidFill>
                  <a:srgbClr val="00FFFF"/>
                </a:solidFill>
                <a:latin typeface="Calibri" pitchFamily="34" charset="0"/>
                <a:cs typeface="Calibri" pitchFamily="34" charset="0"/>
              </a:rPr>
              <a:t>menopause.</a:t>
            </a:r>
            <a:endParaRPr lang="en-US" sz="2800" b="1" i="0" dirty="0">
              <a:solidFill>
                <a:srgbClr val="00FFFF"/>
              </a:solidFill>
              <a:latin typeface="Calibri" pitchFamily="34" charset="0"/>
              <a:cs typeface="Calibri" pitchFamily="34" charset="0"/>
            </a:endParaRPr>
          </a:p>
          <a:p>
            <a:pPr marL="457200" indent="-457200" fontAlgn="auto">
              <a:spcAft>
                <a:spcPts val="0"/>
              </a:spcAft>
              <a:buClr>
                <a:schemeClr val="accent3"/>
              </a:buClr>
              <a:buFont typeface="Wingdings" pitchFamily="2" charset="2"/>
              <a:buChar char="q"/>
              <a:defRPr/>
            </a:pPr>
            <a:r>
              <a:rPr lang="en-US" sz="2800" b="1" i="0" dirty="0">
                <a:solidFill>
                  <a:srgbClr val="00FFFF"/>
                </a:solidFill>
                <a:latin typeface="Calibri" pitchFamily="34" charset="0"/>
                <a:cs typeface="Calibri" pitchFamily="34" charset="0"/>
              </a:rPr>
              <a:t>Body built : increase in obese.</a:t>
            </a:r>
          </a:p>
          <a:p>
            <a:pPr marL="457200" indent="-457200" fontAlgn="auto">
              <a:spcAft>
                <a:spcPts val="0"/>
              </a:spcAft>
              <a:buClr>
                <a:schemeClr val="accent3"/>
              </a:buClr>
              <a:buFont typeface="Wingdings" pitchFamily="2" charset="2"/>
              <a:buChar char="q"/>
              <a:defRPr/>
            </a:pPr>
            <a:r>
              <a:rPr lang="en-US" sz="2800" b="1" i="0" dirty="0">
                <a:solidFill>
                  <a:srgbClr val="00FFFF"/>
                </a:solidFill>
                <a:latin typeface="Calibri" pitchFamily="34" charset="0"/>
                <a:cs typeface="Calibri" pitchFamily="34" charset="0"/>
              </a:rPr>
              <a:t>Emotions </a:t>
            </a:r>
            <a:r>
              <a:rPr lang="en-US" sz="2800" b="1" i="0" dirty="0" smtClean="0">
                <a:solidFill>
                  <a:srgbClr val="00FFFF"/>
                </a:solidFill>
                <a:latin typeface="Calibri" pitchFamily="34" charset="0"/>
                <a:cs typeface="Calibri" pitchFamily="34" charset="0"/>
              </a:rPr>
              <a:t>(</a:t>
            </a:r>
            <a:r>
              <a:rPr lang="en-US" sz="2800" b="1" i="0" dirty="0" smtClean="0">
                <a:solidFill>
                  <a:srgbClr val="00FFFF"/>
                </a:solidFill>
                <a:latin typeface="Calibri"/>
                <a:cs typeface="Calibri"/>
              </a:rPr>
              <a:t>↑</a:t>
            </a:r>
            <a:r>
              <a:rPr lang="en-US" sz="2800" b="1" i="0" dirty="0" smtClean="0">
                <a:solidFill>
                  <a:srgbClr val="00FFFF"/>
                </a:solidFill>
                <a:latin typeface="Calibri" pitchFamily="34" charset="0"/>
                <a:cs typeface="Calibri" pitchFamily="34" charset="0"/>
              </a:rPr>
              <a:t> </a:t>
            </a:r>
            <a:r>
              <a:rPr lang="en-US" sz="2800" b="1" i="0" dirty="0">
                <a:solidFill>
                  <a:srgbClr val="00FFFF"/>
                </a:solidFill>
                <a:latin typeface="Calibri" pitchFamily="34" charset="0"/>
                <a:cs typeface="Calibri" pitchFamily="34" charset="0"/>
              </a:rPr>
              <a:t>BP</a:t>
            </a:r>
            <a:r>
              <a:rPr lang="en-US" sz="2800" b="1" i="0" dirty="0" smtClean="0">
                <a:solidFill>
                  <a:srgbClr val="00FFFF"/>
                </a:solidFill>
                <a:latin typeface="Calibri" pitchFamily="34" charset="0"/>
                <a:cs typeface="Calibri" pitchFamily="34" charset="0"/>
              </a:rPr>
              <a:t>).</a:t>
            </a:r>
            <a:endParaRPr lang="en-US" sz="2800" b="1" i="0" dirty="0">
              <a:solidFill>
                <a:srgbClr val="00FFFF"/>
              </a:solidFill>
              <a:latin typeface="Calibri" pitchFamily="34" charset="0"/>
              <a:cs typeface="Calibri" pitchFamily="34" charset="0"/>
            </a:endParaRPr>
          </a:p>
          <a:p>
            <a:pPr marL="457200" indent="-457200" fontAlgn="auto">
              <a:spcAft>
                <a:spcPts val="0"/>
              </a:spcAft>
              <a:buClr>
                <a:schemeClr val="accent3"/>
              </a:buClr>
              <a:buFont typeface="Wingdings" pitchFamily="2" charset="2"/>
              <a:buChar char="q"/>
              <a:defRPr/>
            </a:pPr>
            <a:r>
              <a:rPr lang="en-US" sz="2800" b="1" i="0" dirty="0" smtClean="0">
                <a:solidFill>
                  <a:srgbClr val="00FFFF"/>
                </a:solidFill>
                <a:latin typeface="Calibri" pitchFamily="34" charset="0"/>
                <a:cs typeface="Calibri" pitchFamily="34" charset="0"/>
              </a:rPr>
              <a:t>Exercise</a:t>
            </a:r>
            <a:r>
              <a:rPr lang="en-US" sz="2800" b="1" i="0" dirty="0">
                <a:solidFill>
                  <a:srgbClr val="00FFFF"/>
                </a:solidFill>
                <a:latin typeface="Calibri" pitchFamily="34" charset="0"/>
                <a:cs typeface="Calibri" pitchFamily="34" charset="0"/>
              </a:rPr>
              <a:t> (</a:t>
            </a:r>
            <a:r>
              <a:rPr lang="en-US" sz="2800" b="1" i="0" dirty="0">
                <a:solidFill>
                  <a:srgbClr val="00FFFF"/>
                </a:solidFill>
                <a:latin typeface="Calibri"/>
                <a:cs typeface="Calibri"/>
              </a:rPr>
              <a:t>↑</a:t>
            </a:r>
            <a:r>
              <a:rPr lang="en-US" sz="2800" b="1" i="0" dirty="0">
                <a:solidFill>
                  <a:srgbClr val="00FFFF"/>
                </a:solidFill>
                <a:latin typeface="Calibri" pitchFamily="34" charset="0"/>
                <a:cs typeface="Calibri" pitchFamily="34" charset="0"/>
              </a:rPr>
              <a:t> BP</a:t>
            </a:r>
            <a:r>
              <a:rPr lang="en-US" sz="2800" b="1" i="0" dirty="0" smtClean="0">
                <a:solidFill>
                  <a:srgbClr val="00FFFF"/>
                </a:solidFill>
                <a:latin typeface="Calibri" pitchFamily="34" charset="0"/>
                <a:cs typeface="Calibri" pitchFamily="34" charset="0"/>
              </a:rPr>
              <a:t>).</a:t>
            </a:r>
            <a:endParaRPr lang="en-US" sz="2800" b="1" i="0" dirty="0">
              <a:solidFill>
                <a:srgbClr val="00FFFF"/>
              </a:solidFill>
              <a:latin typeface="Calibri" pitchFamily="34" charset="0"/>
              <a:cs typeface="Calibri" pitchFamily="34" charset="0"/>
            </a:endParaRPr>
          </a:p>
          <a:p>
            <a:pPr marL="457200" indent="-457200" fontAlgn="auto">
              <a:spcAft>
                <a:spcPts val="0"/>
              </a:spcAft>
              <a:buClr>
                <a:schemeClr val="accent3"/>
              </a:buClr>
              <a:buFont typeface="Wingdings" pitchFamily="2" charset="2"/>
              <a:buChar char="q"/>
              <a:defRPr/>
            </a:pPr>
            <a:r>
              <a:rPr lang="en-US" sz="2800" b="1" i="0" dirty="0" smtClean="0">
                <a:solidFill>
                  <a:srgbClr val="00FFFF"/>
                </a:solidFill>
                <a:latin typeface="Calibri" pitchFamily="34" charset="0"/>
                <a:cs typeface="Calibri" pitchFamily="34" charset="0"/>
              </a:rPr>
              <a:t>Meals </a:t>
            </a:r>
            <a:r>
              <a:rPr lang="en-US" sz="2800" b="1" i="0" dirty="0">
                <a:solidFill>
                  <a:srgbClr val="00FFFF"/>
                </a:solidFill>
                <a:latin typeface="Calibri" pitchFamily="34" charset="0"/>
                <a:cs typeface="Calibri" pitchFamily="34" charset="0"/>
              </a:rPr>
              <a:t>(</a:t>
            </a:r>
            <a:r>
              <a:rPr lang="en-US" sz="2800" b="1" i="0" dirty="0">
                <a:solidFill>
                  <a:srgbClr val="00FFFF"/>
                </a:solidFill>
                <a:latin typeface="Calibri"/>
                <a:cs typeface="Calibri"/>
              </a:rPr>
              <a:t>↑</a:t>
            </a:r>
            <a:r>
              <a:rPr lang="en-US" sz="2800" b="1" i="0" dirty="0">
                <a:solidFill>
                  <a:srgbClr val="00FFFF"/>
                </a:solidFill>
                <a:latin typeface="Calibri" pitchFamily="34" charset="0"/>
                <a:cs typeface="Calibri" pitchFamily="34" charset="0"/>
              </a:rPr>
              <a:t> BP</a:t>
            </a:r>
            <a:r>
              <a:rPr lang="en-US" sz="2800" b="1" i="0" dirty="0" smtClean="0">
                <a:solidFill>
                  <a:srgbClr val="00FFFF"/>
                </a:solidFill>
                <a:latin typeface="Calibri" pitchFamily="34" charset="0"/>
                <a:cs typeface="Calibri" pitchFamily="34" charset="0"/>
              </a:rPr>
              <a:t>).</a:t>
            </a:r>
            <a:endParaRPr lang="en-US" sz="2800" b="1" i="0" dirty="0">
              <a:solidFill>
                <a:srgbClr val="00FFFF"/>
              </a:solidFill>
              <a:latin typeface="Calibri" pitchFamily="34" charset="0"/>
              <a:cs typeface="Calibri" pitchFamily="34" charset="0"/>
            </a:endParaRPr>
          </a:p>
          <a:p>
            <a:pPr marL="457200" indent="-457200" fontAlgn="auto">
              <a:spcAft>
                <a:spcPts val="0"/>
              </a:spcAft>
              <a:buClr>
                <a:schemeClr val="accent3"/>
              </a:buClr>
              <a:buFont typeface="Wingdings" pitchFamily="2" charset="2"/>
              <a:buChar char="q"/>
              <a:defRPr/>
            </a:pPr>
            <a:r>
              <a:rPr lang="en-US" sz="2800" b="1" i="0" dirty="0" smtClean="0">
                <a:solidFill>
                  <a:srgbClr val="00FFFF"/>
                </a:solidFill>
                <a:latin typeface="Calibri" pitchFamily="34" charset="0"/>
                <a:cs typeface="Calibri" pitchFamily="34" charset="0"/>
              </a:rPr>
              <a:t>Sleep (</a:t>
            </a:r>
            <a:r>
              <a:rPr lang="en-US" sz="2800" b="1" i="0" dirty="0" smtClean="0">
                <a:solidFill>
                  <a:srgbClr val="00FFFF"/>
                </a:solidFill>
                <a:latin typeface="Calibri"/>
                <a:cs typeface="Calibri"/>
              </a:rPr>
              <a:t>↓</a:t>
            </a:r>
            <a:r>
              <a:rPr lang="en-US" sz="2800" b="1" i="0" dirty="0" smtClean="0">
                <a:solidFill>
                  <a:srgbClr val="00FFFF"/>
                </a:solidFill>
                <a:latin typeface="Calibri" pitchFamily="34" charset="0"/>
                <a:cs typeface="Calibri" pitchFamily="34" charset="0"/>
              </a:rPr>
              <a:t> </a:t>
            </a:r>
            <a:r>
              <a:rPr lang="en-US" sz="2800" b="1" i="0" dirty="0">
                <a:solidFill>
                  <a:srgbClr val="00FFFF"/>
                </a:solidFill>
                <a:latin typeface="Calibri" pitchFamily="34" charset="0"/>
                <a:cs typeface="Calibri" pitchFamily="34" charset="0"/>
              </a:rPr>
              <a:t>BP</a:t>
            </a:r>
            <a:r>
              <a:rPr lang="en-US" sz="2800" b="1" i="0" dirty="0" smtClean="0">
                <a:solidFill>
                  <a:srgbClr val="00FFFF"/>
                </a:solidFill>
                <a:latin typeface="Calibri" pitchFamily="34" charset="0"/>
                <a:cs typeface="Calibri" pitchFamily="34" charset="0"/>
              </a:rPr>
              <a:t>).</a:t>
            </a:r>
            <a:endParaRPr lang="en-US" sz="2800" b="1" i="0" dirty="0">
              <a:solidFill>
                <a:srgbClr val="00FFFF"/>
              </a:solidFill>
              <a:latin typeface="Calibri" pitchFamily="34" charset="0"/>
              <a:cs typeface="Calibri" pitchFamily="34" charset="0"/>
            </a:endParaRPr>
          </a:p>
        </p:txBody>
      </p:sp>
    </p:spTree>
    <p:extLst>
      <p:ext uri="{BB962C8B-B14F-4D97-AF65-F5344CB8AC3E}">
        <p14:creationId xmlns:p14="http://schemas.microsoft.com/office/powerpoint/2010/main" val="299317745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4019550" y="76200"/>
            <a:ext cx="6076950" cy="1371600"/>
          </a:xfrm>
          <a:prstGeom prst="rect">
            <a:avLst/>
          </a:prstGeom>
          <a:noFill/>
          <a:ln w="9525">
            <a:noFill/>
            <a:miter lim="800000"/>
            <a:headEnd/>
            <a:tailEnd/>
          </a:ln>
          <a:effectLst/>
        </p:spPr>
        <p:txBody>
          <a:bodyPr anchor="b"/>
          <a:lstStyle/>
          <a:p>
            <a:pPr algn="ctr">
              <a:defRPr/>
            </a:pPr>
            <a:r>
              <a:rPr lang="en-US" sz="4000" b="1" i="0" dirty="0" smtClean="0">
                <a:solidFill>
                  <a:schemeClr val="tx2"/>
                </a:solidFill>
                <a:latin typeface="Calibri" panose="020F0502020204030204" pitchFamily="34" charset="0"/>
              </a:rPr>
              <a:t>Effect of gravity</a:t>
            </a:r>
          </a:p>
          <a:p>
            <a:pPr algn="ctr">
              <a:defRPr/>
            </a:pPr>
            <a:r>
              <a:rPr lang="en-US" sz="4000" b="1" i="0" dirty="0" smtClean="0">
                <a:solidFill>
                  <a:schemeClr val="tx2"/>
                </a:solidFill>
                <a:latin typeface="Calibri" panose="020F0502020204030204" pitchFamily="34" charset="0"/>
              </a:rPr>
              <a:t>on blood </a:t>
            </a:r>
            <a:r>
              <a:rPr lang="en-US" sz="4000" b="1" i="0" dirty="0">
                <a:solidFill>
                  <a:schemeClr val="tx2"/>
                </a:solidFill>
                <a:latin typeface="Calibri" panose="020F0502020204030204" pitchFamily="34" charset="0"/>
              </a:rPr>
              <a:t>pressure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550" y="1762125"/>
            <a:ext cx="6076950" cy="4562475"/>
          </a:xfrm>
          <a:prstGeom prst="rect">
            <a:avLst/>
          </a:prstGeom>
          <a:scene3d>
            <a:camera prst="orthographicFront"/>
            <a:lightRig rig="threePt" dir="t"/>
          </a:scene3d>
          <a:sp3d>
            <a:bevelT/>
            <a:bevelB/>
          </a:sp3d>
        </p:spPr>
      </p:pic>
      <p:sp>
        <p:nvSpPr>
          <p:cNvPr id="3" name="Rectangle 2"/>
          <p:cNvSpPr/>
          <p:nvPr/>
        </p:nvSpPr>
        <p:spPr>
          <a:xfrm>
            <a:off x="190500" y="76200"/>
            <a:ext cx="3752850" cy="6817251"/>
          </a:xfrm>
          <a:prstGeom prst="rect">
            <a:avLst/>
          </a:prstGeom>
        </p:spPr>
        <p:txBody>
          <a:bodyPr wrap="square">
            <a:spAutoFit/>
          </a:bodyPr>
          <a:lstStyle/>
          <a:p>
            <a:pPr marL="342900" indent="-342900" fontAlgn="auto">
              <a:spcAft>
                <a:spcPts val="0"/>
              </a:spcAft>
              <a:buClr>
                <a:schemeClr val="accent3"/>
              </a:buClr>
              <a:buFont typeface="Wingdings" pitchFamily="2" charset="2"/>
              <a:buChar char="q"/>
              <a:defRPr/>
            </a:pPr>
            <a:r>
              <a:rPr lang="en-US" sz="2280" b="1" i="0" dirty="0">
                <a:solidFill>
                  <a:srgbClr val="00FFFF"/>
                </a:solidFill>
                <a:latin typeface="Calibri" pitchFamily="34" charset="0"/>
                <a:cs typeface="Calibri" pitchFamily="34" charset="0"/>
              </a:rPr>
              <a:t>The pressure in any vessel below </a:t>
            </a:r>
            <a:r>
              <a:rPr lang="en-US" sz="2280" b="1" i="0" dirty="0" smtClean="0">
                <a:solidFill>
                  <a:srgbClr val="00FFFF"/>
                </a:solidFill>
                <a:latin typeface="Calibri" pitchFamily="34" charset="0"/>
                <a:cs typeface="Calibri" pitchFamily="34" charset="0"/>
              </a:rPr>
              <a:t>the level of the heart increased, </a:t>
            </a:r>
            <a:r>
              <a:rPr lang="en-US" sz="2280" b="1" i="0" dirty="0">
                <a:solidFill>
                  <a:srgbClr val="00FFFF"/>
                </a:solidFill>
                <a:latin typeface="Calibri" pitchFamily="34" charset="0"/>
                <a:cs typeface="Calibri" pitchFamily="34" charset="0"/>
              </a:rPr>
              <a:t>while decreases in </a:t>
            </a:r>
            <a:r>
              <a:rPr lang="en-US" sz="2280" b="1" i="0" dirty="0" smtClean="0">
                <a:solidFill>
                  <a:srgbClr val="00FFFF"/>
                </a:solidFill>
                <a:latin typeface="Calibri" pitchFamily="34" charset="0"/>
                <a:cs typeface="Calibri" pitchFamily="34" charset="0"/>
              </a:rPr>
              <a:t>any </a:t>
            </a:r>
            <a:r>
              <a:rPr lang="en-US" sz="2280" b="1" i="0" dirty="0">
                <a:solidFill>
                  <a:srgbClr val="00FFFF"/>
                </a:solidFill>
                <a:latin typeface="Calibri" pitchFamily="34" charset="0"/>
                <a:cs typeface="Calibri" pitchFamily="34" charset="0"/>
              </a:rPr>
              <a:t>vessel above </a:t>
            </a:r>
            <a:r>
              <a:rPr lang="en-US" sz="2280" b="1" i="0" dirty="0" smtClean="0">
                <a:solidFill>
                  <a:srgbClr val="00FFFF"/>
                </a:solidFill>
                <a:latin typeface="Calibri" pitchFamily="34" charset="0"/>
                <a:cs typeface="Calibri" pitchFamily="34" charset="0"/>
              </a:rPr>
              <a:t>the level of the heart </a:t>
            </a:r>
            <a:r>
              <a:rPr lang="en-US" sz="2280" b="1" i="0" dirty="0">
                <a:solidFill>
                  <a:srgbClr val="00FFFF"/>
                </a:solidFill>
                <a:latin typeface="Calibri" pitchFamily="34" charset="0"/>
                <a:cs typeface="Calibri" pitchFamily="34" charset="0"/>
              </a:rPr>
              <a:t>due to </a:t>
            </a:r>
            <a:r>
              <a:rPr lang="en-US" sz="2280" b="1" i="0" dirty="0" smtClean="0">
                <a:solidFill>
                  <a:srgbClr val="00FFFF"/>
                </a:solidFill>
                <a:latin typeface="Calibri" pitchFamily="34" charset="0"/>
                <a:cs typeface="Calibri" pitchFamily="34" charset="0"/>
              </a:rPr>
              <a:t>the effect </a:t>
            </a:r>
            <a:r>
              <a:rPr lang="en-US" sz="2280" b="1" i="0" dirty="0">
                <a:solidFill>
                  <a:srgbClr val="00FFFF"/>
                </a:solidFill>
                <a:latin typeface="Calibri" pitchFamily="34" charset="0"/>
                <a:cs typeface="Calibri" pitchFamily="34" charset="0"/>
              </a:rPr>
              <a:t>of Gravity. </a:t>
            </a:r>
            <a:endParaRPr lang="en-US" sz="2280" b="1" i="0" dirty="0" smtClean="0">
              <a:solidFill>
                <a:srgbClr val="00FFFF"/>
              </a:solidFill>
              <a:latin typeface="Calibri" pitchFamily="34" charset="0"/>
              <a:cs typeface="Calibri" pitchFamily="34" charset="0"/>
            </a:endParaRPr>
          </a:p>
          <a:p>
            <a:pPr fontAlgn="auto">
              <a:spcAft>
                <a:spcPts val="0"/>
              </a:spcAft>
              <a:buClr>
                <a:schemeClr val="accent3"/>
              </a:buClr>
              <a:defRPr/>
            </a:pPr>
            <a:endParaRPr lang="en-US" sz="2280" b="1" i="0" dirty="0" smtClean="0">
              <a:solidFill>
                <a:srgbClr val="00FFFF"/>
              </a:solidFill>
              <a:latin typeface="Calibri" pitchFamily="34" charset="0"/>
              <a:cs typeface="Calibri" pitchFamily="34" charset="0"/>
            </a:endParaRPr>
          </a:p>
          <a:p>
            <a:pPr marL="342900" indent="-342900" fontAlgn="auto">
              <a:spcAft>
                <a:spcPts val="0"/>
              </a:spcAft>
              <a:buClr>
                <a:schemeClr val="accent3"/>
              </a:buClr>
              <a:buFont typeface="Wingdings" pitchFamily="2" charset="2"/>
              <a:buChar char="q"/>
              <a:defRPr/>
            </a:pPr>
            <a:r>
              <a:rPr lang="en-US" sz="2280" b="1" i="0" dirty="0" smtClean="0">
                <a:solidFill>
                  <a:srgbClr val="00FFFF"/>
                </a:solidFill>
                <a:latin typeface="Calibri" pitchFamily="34" charset="0"/>
                <a:cs typeface="Calibri" pitchFamily="34" charset="0"/>
              </a:rPr>
              <a:t>Gravitational </a:t>
            </a:r>
            <a:r>
              <a:rPr lang="en-US" sz="2280" b="1" i="0" dirty="0">
                <a:solidFill>
                  <a:srgbClr val="00FFFF"/>
                </a:solidFill>
                <a:latin typeface="Calibri" pitchFamily="34" charset="0"/>
                <a:cs typeface="Calibri" pitchFamily="34" charset="0"/>
              </a:rPr>
              <a:t>effect = 0.77 mmHg/cm at the density of normal blood</a:t>
            </a:r>
            <a:r>
              <a:rPr lang="en-US" sz="2280" b="1" i="0" dirty="0" smtClean="0">
                <a:solidFill>
                  <a:srgbClr val="00FFFF"/>
                </a:solidFill>
                <a:latin typeface="Calibri" pitchFamily="34" charset="0"/>
                <a:cs typeface="Calibri" pitchFamily="34" charset="0"/>
              </a:rPr>
              <a:t>.</a:t>
            </a:r>
          </a:p>
          <a:p>
            <a:pPr fontAlgn="auto">
              <a:spcAft>
                <a:spcPts val="0"/>
              </a:spcAft>
              <a:buClr>
                <a:schemeClr val="accent3"/>
              </a:buClr>
              <a:defRPr/>
            </a:pPr>
            <a:endParaRPr lang="en-US" sz="2280" b="1" i="0" dirty="0">
              <a:solidFill>
                <a:srgbClr val="00FFFF"/>
              </a:solidFill>
              <a:latin typeface="Calibri" pitchFamily="34" charset="0"/>
              <a:cs typeface="Calibri" pitchFamily="34" charset="0"/>
            </a:endParaRPr>
          </a:p>
          <a:p>
            <a:pPr marL="342900" indent="-342900" fontAlgn="auto">
              <a:spcAft>
                <a:spcPts val="0"/>
              </a:spcAft>
              <a:buClr>
                <a:schemeClr val="accent3"/>
              </a:buClr>
              <a:buFont typeface="Wingdings" pitchFamily="2" charset="2"/>
              <a:buChar char="q"/>
              <a:defRPr/>
            </a:pPr>
            <a:r>
              <a:rPr lang="en-US" sz="2280" b="1" i="0" dirty="0">
                <a:solidFill>
                  <a:srgbClr val="FFFF00"/>
                </a:solidFill>
                <a:latin typeface="Calibri" pitchFamily="34" charset="0"/>
                <a:cs typeface="Calibri" pitchFamily="34" charset="0"/>
              </a:rPr>
              <a:t>In </a:t>
            </a:r>
            <a:r>
              <a:rPr lang="en-US" sz="2280" b="1" i="0" dirty="0" smtClean="0">
                <a:solidFill>
                  <a:srgbClr val="FFFF00"/>
                </a:solidFill>
                <a:latin typeface="Calibri" pitchFamily="34" charset="0"/>
                <a:cs typeface="Calibri" pitchFamily="34" charset="0"/>
              </a:rPr>
              <a:t>an adult </a:t>
            </a:r>
            <a:r>
              <a:rPr lang="en-US" sz="2280" b="1" i="0" dirty="0">
                <a:solidFill>
                  <a:srgbClr val="FFFF00"/>
                </a:solidFill>
                <a:latin typeface="Calibri" pitchFamily="34" charset="0"/>
                <a:cs typeface="Calibri" pitchFamily="34" charset="0"/>
              </a:rPr>
              <a:t>human in </a:t>
            </a:r>
            <a:r>
              <a:rPr lang="en-US" sz="2280" b="1" i="0" dirty="0" smtClean="0">
                <a:solidFill>
                  <a:srgbClr val="FFFF00"/>
                </a:solidFill>
                <a:latin typeface="Calibri" pitchFamily="34" charset="0"/>
                <a:cs typeface="Calibri" pitchFamily="34" charset="0"/>
              </a:rPr>
              <a:t>the upright </a:t>
            </a:r>
            <a:r>
              <a:rPr lang="en-US" sz="2280" b="1" i="0" dirty="0">
                <a:solidFill>
                  <a:srgbClr val="FFFF00"/>
                </a:solidFill>
                <a:latin typeface="Calibri" pitchFamily="34" charset="0"/>
                <a:cs typeface="Calibri" pitchFamily="34" charset="0"/>
              </a:rPr>
              <a:t>position, if mean </a:t>
            </a:r>
            <a:r>
              <a:rPr lang="en-US" sz="2280" b="1" i="0" dirty="0" smtClean="0">
                <a:solidFill>
                  <a:srgbClr val="FFFF00"/>
                </a:solidFill>
                <a:latin typeface="Calibri" pitchFamily="34" charset="0"/>
                <a:cs typeface="Calibri" pitchFamily="34" charset="0"/>
              </a:rPr>
              <a:t>MAP </a:t>
            </a:r>
            <a:r>
              <a:rPr lang="en-US" sz="2280" b="1" i="0" dirty="0">
                <a:solidFill>
                  <a:srgbClr val="FFFF00"/>
                </a:solidFill>
                <a:latin typeface="Calibri" pitchFamily="34" charset="0"/>
                <a:cs typeface="Calibri" pitchFamily="34" charset="0"/>
              </a:rPr>
              <a:t>at heart level = 100 mmHg, the </a:t>
            </a:r>
            <a:r>
              <a:rPr lang="en-US" sz="2280" b="1" i="0" dirty="0" smtClean="0">
                <a:solidFill>
                  <a:srgbClr val="FFFF00"/>
                </a:solidFill>
                <a:latin typeface="Calibri" pitchFamily="34" charset="0"/>
                <a:cs typeface="Calibri" pitchFamily="34" charset="0"/>
              </a:rPr>
              <a:t>MAP in </a:t>
            </a:r>
            <a:r>
              <a:rPr lang="en-US" sz="2280" b="1" i="0" dirty="0">
                <a:solidFill>
                  <a:srgbClr val="FFFF00"/>
                </a:solidFill>
                <a:latin typeface="Calibri" pitchFamily="34" charset="0"/>
                <a:cs typeface="Calibri" pitchFamily="34" charset="0"/>
              </a:rPr>
              <a:t>an artery at the head (50 cm above heart) = 100-[0.77X 50] = 62 </a:t>
            </a:r>
            <a:r>
              <a:rPr lang="en-US" sz="2280" b="1" i="0" dirty="0" smtClean="0">
                <a:solidFill>
                  <a:srgbClr val="FFFF00"/>
                </a:solidFill>
                <a:latin typeface="Calibri" pitchFamily="34" charset="0"/>
                <a:cs typeface="Calibri" pitchFamily="34" charset="0"/>
              </a:rPr>
              <a:t>mmHg.</a:t>
            </a:r>
            <a:endParaRPr lang="en-US" sz="2280" b="1" i="0"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245010557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76200"/>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4000" b="1" i="0" dirty="0" smtClean="0">
                <a:solidFill>
                  <a:srgbClr val="00FFFF"/>
                </a:solidFill>
                <a:latin typeface="Calibri" panose="020F0502020204030204" pitchFamily="34" charset="0"/>
              </a:rPr>
              <a:t>Intended learning outcomes (ILOs)</a:t>
            </a:r>
            <a:endParaRPr lang="en-US" altLang="en-US" sz="4000" b="1" i="0" dirty="0">
              <a:solidFill>
                <a:srgbClr val="00FFFF"/>
              </a:solidFill>
              <a:latin typeface="Calibri" panose="020F0502020204030204" pitchFamily="34" charset="0"/>
            </a:endParaRPr>
          </a:p>
        </p:txBody>
      </p:sp>
      <p:sp>
        <p:nvSpPr>
          <p:cNvPr id="6" name="Rectangle 3"/>
          <p:cNvSpPr>
            <a:spLocks noChangeArrowheads="1"/>
          </p:cNvSpPr>
          <p:nvPr/>
        </p:nvSpPr>
        <p:spPr bwMode="auto">
          <a:xfrm>
            <a:off x="266700" y="1447800"/>
            <a:ext cx="9677400" cy="50292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100000"/>
              <a:buFont typeface="Monotype Sorts" pitchFamily="2" charset="2"/>
              <a:buBlip>
                <a:blip r:embed="rId3"/>
              </a:buBlip>
              <a:defRPr/>
            </a:pPr>
            <a:r>
              <a:rPr lang="en-GB" sz="1900" b="1" i="0" dirty="0">
                <a:solidFill>
                  <a:srgbClr val="FFFF00"/>
                </a:solidFill>
                <a:latin typeface="Calibri" pitchFamily="34" charset="0"/>
                <a:cs typeface="Calibri" pitchFamily="34" charset="0"/>
              </a:rPr>
              <a:t>Describe systemic and pulmonary vascular </a:t>
            </a:r>
            <a:r>
              <a:rPr lang="en-GB" sz="1900" b="1" i="0" dirty="0" smtClean="0">
                <a:solidFill>
                  <a:srgbClr val="FFFF00"/>
                </a:solidFill>
                <a:latin typeface="Calibri" pitchFamily="34" charset="0"/>
                <a:cs typeface="Calibri" pitchFamily="34" charset="0"/>
              </a:rPr>
              <a:t>resistances</a:t>
            </a:r>
            <a:r>
              <a:rPr lang="en-GB" sz="1900" b="1" i="0" dirty="0">
                <a:solidFill>
                  <a:srgbClr val="FFFF00"/>
                </a:solidFill>
                <a:latin typeface="Calibri" pitchFamily="34" charset="0"/>
                <a:cs typeface="Calibri" pitchFamily="34" charset="0"/>
              </a:rPr>
              <a:t> </a:t>
            </a:r>
            <a:r>
              <a:rPr lang="en-GB" sz="1900" b="1" i="0" dirty="0" smtClean="0">
                <a:solidFill>
                  <a:srgbClr val="FFFF00"/>
                </a:solidFill>
                <a:latin typeface="Calibri" pitchFamily="34" charset="0"/>
                <a:cs typeface="Calibri" pitchFamily="34" charset="0"/>
              </a:rPr>
              <a:t>and explain physiological significance of arterial blood pressure in overcoming the vascular resistance.</a:t>
            </a:r>
          </a:p>
          <a:p>
            <a:pPr marL="342900" indent="-342900">
              <a:spcBef>
                <a:spcPct val="20000"/>
              </a:spcBef>
              <a:buClr>
                <a:schemeClr val="tx2"/>
              </a:buClr>
              <a:buSzPct val="100000"/>
              <a:buFont typeface="Monotype Sorts" pitchFamily="2" charset="2"/>
              <a:buBlip>
                <a:blip r:embed="rId3"/>
              </a:buBlip>
              <a:defRPr/>
            </a:pPr>
            <a:r>
              <a:rPr lang="en-US" sz="1900" b="1" i="0" dirty="0">
                <a:solidFill>
                  <a:srgbClr val="FFFF00"/>
                </a:solidFill>
                <a:effectLst>
                  <a:outerShdw blurRad="38100" dist="38100" dir="2700000" algn="tl">
                    <a:srgbClr val="000000"/>
                  </a:outerShdw>
                </a:effectLst>
                <a:latin typeface="Calibri" panose="020F0502020204030204" pitchFamily="34" charset="0"/>
              </a:rPr>
              <a:t>Compare and contrast measurement of arterial blood pressure in systemic and pulmonary </a:t>
            </a:r>
            <a:r>
              <a:rPr lang="en-US" sz="1900" b="1" i="0" dirty="0" smtClean="0">
                <a:solidFill>
                  <a:srgbClr val="FFFF00"/>
                </a:solidFill>
                <a:effectLst>
                  <a:outerShdw blurRad="38100" dist="38100" dir="2700000" algn="tl">
                    <a:srgbClr val="000000"/>
                  </a:outerShdw>
                </a:effectLst>
                <a:latin typeface="Calibri" panose="020F0502020204030204" pitchFamily="34" charset="0"/>
              </a:rPr>
              <a:t>circulations and state </a:t>
            </a:r>
            <a:r>
              <a:rPr lang="en-US" sz="1900" b="1" i="0" dirty="0">
                <a:solidFill>
                  <a:srgbClr val="FFFF00"/>
                </a:solidFill>
                <a:effectLst>
                  <a:outerShdw blurRad="38100" dist="38100" dir="2700000" algn="tl">
                    <a:srgbClr val="000000"/>
                  </a:outerShdw>
                </a:effectLst>
                <a:latin typeface="Calibri" panose="020F0502020204030204" pitchFamily="34" charset="0"/>
              </a:rPr>
              <a:t>normative data </a:t>
            </a:r>
            <a:r>
              <a:rPr lang="en-US" sz="1900" b="1" i="0" dirty="0" smtClean="0">
                <a:solidFill>
                  <a:srgbClr val="FFFF00"/>
                </a:solidFill>
                <a:effectLst>
                  <a:outerShdw blurRad="38100" dist="38100" dir="2700000" algn="tl">
                    <a:srgbClr val="000000"/>
                  </a:outerShdw>
                </a:effectLst>
                <a:latin typeface="Calibri" panose="020F0502020204030204" pitchFamily="34" charset="0"/>
              </a:rPr>
              <a:t>for </a:t>
            </a:r>
            <a:r>
              <a:rPr lang="en-US" sz="1900" b="1" i="0" dirty="0">
                <a:solidFill>
                  <a:srgbClr val="FFFF00"/>
                </a:solidFill>
                <a:effectLst>
                  <a:outerShdw blurRad="38100" dist="38100" dir="2700000" algn="tl">
                    <a:srgbClr val="000000"/>
                  </a:outerShdw>
                </a:effectLst>
                <a:latin typeface="Calibri" panose="020F0502020204030204" pitchFamily="34" charset="0"/>
              </a:rPr>
              <a:t>pulmonary and systemic circulations</a:t>
            </a:r>
            <a:r>
              <a:rPr lang="en-US" sz="1900" b="1" i="0" dirty="0" smtClean="0">
                <a:solidFill>
                  <a:srgbClr val="FFFF00"/>
                </a:solidFill>
                <a:effectLst>
                  <a:outerShdw blurRad="38100" dist="38100" dir="2700000" algn="tl">
                    <a:srgbClr val="000000"/>
                  </a:outerShdw>
                </a:effectLst>
                <a:latin typeface="Calibri" panose="020F0502020204030204" pitchFamily="34" charset="0"/>
              </a:rPr>
              <a:t>.</a:t>
            </a: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rgbClr val="FFFF00"/>
                </a:solidFill>
                <a:effectLst>
                  <a:outerShdw blurRad="38100" dist="38100" dir="2700000" algn="tl">
                    <a:srgbClr val="000000"/>
                  </a:outerShdw>
                </a:effectLst>
                <a:latin typeface="Calibri" panose="020F0502020204030204" pitchFamily="34" charset="0"/>
              </a:rPr>
              <a:t>Describe physiological variation in arterial blood pressure.</a:t>
            </a: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rgbClr val="FFFF00"/>
                </a:solidFill>
                <a:effectLst>
                  <a:outerShdw blurRad="38100" dist="38100" dir="2700000" algn="tl">
                    <a:srgbClr val="000000"/>
                  </a:outerShdw>
                </a:effectLst>
                <a:latin typeface="Calibri" panose="020F0502020204030204" pitchFamily="34" charset="0"/>
              </a:rPr>
              <a:t>Explain the effect of gravity on arterial blood pressure.</a:t>
            </a: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rgbClr val="FFFF00"/>
                </a:solidFill>
                <a:effectLst>
                  <a:outerShdw blurRad="38100" dist="38100" dir="2700000" algn="tl">
                    <a:srgbClr val="000000"/>
                  </a:outerShdw>
                </a:effectLst>
                <a:latin typeface="Calibri" panose="020F0502020204030204" pitchFamily="34" charset="0"/>
              </a:rPr>
              <a:t>Define mean arterial blood pressure and describe how it is calculated.</a:t>
            </a: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rgbClr val="FFFF00"/>
                </a:solidFill>
                <a:effectLst>
                  <a:outerShdw blurRad="38100" dist="38100" dir="2700000" algn="tl">
                    <a:srgbClr val="000000"/>
                  </a:outerShdw>
                </a:effectLst>
                <a:latin typeface="Calibri" panose="020F0502020204030204" pitchFamily="34" charset="0"/>
              </a:rPr>
              <a:t>Define pulse pressure and state how it is affected in aortic stenosis, aortic regurgitation and arteriosclerosis.</a:t>
            </a:r>
            <a:endParaRPr lang="en-US" sz="1900" b="1" i="0" dirty="0">
              <a:solidFill>
                <a:srgbClr val="FFFF00"/>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rgbClr val="FFFF00"/>
                </a:solidFill>
                <a:effectLst>
                  <a:outerShdw blurRad="38100" dist="38100" dir="2700000" algn="tl">
                    <a:srgbClr val="000000"/>
                  </a:outerShdw>
                </a:effectLst>
                <a:latin typeface="Calibri" panose="020F0502020204030204" pitchFamily="34" charset="0"/>
              </a:rPr>
              <a:t>List factors which determine arterial blood pressure and explain how they influence arterial blood pressure.</a:t>
            </a: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rgbClr val="FFFF00"/>
                </a:solidFill>
                <a:effectLst>
                  <a:outerShdw blurRad="38100" dist="38100" dir="2700000" algn="tl">
                    <a:srgbClr val="000000"/>
                  </a:outerShdw>
                </a:effectLst>
                <a:latin typeface="Calibri" panose="020F0502020204030204" pitchFamily="34" charset="0"/>
              </a:rPr>
              <a:t>Outline synthesis of NO and state its physiological significance. </a:t>
            </a: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rgbClr val="FFFF00"/>
                </a:solidFill>
                <a:effectLst>
                  <a:outerShdw blurRad="38100" dist="38100" dir="2700000" algn="tl">
                    <a:srgbClr val="000000"/>
                  </a:outerShdw>
                </a:effectLst>
                <a:latin typeface="Calibri" panose="020F0502020204030204" pitchFamily="34" charset="0"/>
              </a:rPr>
              <a:t>Explain the physiological importance of regulating arterial blood pressure.</a:t>
            </a:r>
          </a:p>
          <a:p>
            <a:pPr marL="342900" indent="-342900">
              <a:spcBef>
                <a:spcPct val="20000"/>
              </a:spcBef>
              <a:buClr>
                <a:schemeClr val="tx2"/>
              </a:buClr>
              <a:buSzPct val="100000"/>
              <a:buFont typeface="Monotype Sorts" pitchFamily="2" charset="2"/>
              <a:buBlip>
                <a:blip r:embed="rId3"/>
              </a:buBlip>
              <a:defRPr/>
            </a:pPr>
            <a:r>
              <a:rPr lang="en-US" sz="1900" b="1" i="0" dirty="0">
                <a:solidFill>
                  <a:srgbClr val="FFFF00"/>
                </a:solidFill>
                <a:latin typeface="Calibri" panose="020F0502020204030204" pitchFamily="34" charset="0"/>
              </a:rPr>
              <a:t>Discuss </a:t>
            </a:r>
            <a:r>
              <a:rPr lang="en-US" sz="1900" b="1" i="0" dirty="0" smtClean="0">
                <a:solidFill>
                  <a:srgbClr val="FFFF00"/>
                </a:solidFill>
                <a:latin typeface="Calibri" panose="020F0502020204030204" pitchFamily="34" charset="0"/>
              </a:rPr>
              <a:t>short-, intermediate- and long-term regulation </a:t>
            </a:r>
            <a:r>
              <a:rPr lang="en-US" sz="1900" b="1" i="0" dirty="0">
                <a:solidFill>
                  <a:srgbClr val="FFFF00"/>
                </a:solidFill>
                <a:latin typeface="Calibri" panose="020F0502020204030204" pitchFamily="34" charset="0"/>
              </a:rPr>
              <a:t>of blood </a:t>
            </a:r>
            <a:r>
              <a:rPr lang="en-US" sz="1900" b="1" i="0" dirty="0" smtClean="0">
                <a:solidFill>
                  <a:srgbClr val="FFFF00"/>
                </a:solidFill>
                <a:latin typeface="Calibri" panose="020F0502020204030204" pitchFamily="34" charset="0"/>
              </a:rPr>
              <a:t>pressure; nervous, hormonal and renal regulation of arterial blood pressure.</a:t>
            </a:r>
            <a:endParaRPr lang="en-US" sz="1900" b="1" i="0" dirty="0">
              <a:solidFill>
                <a:srgbClr val="FFFF00"/>
              </a:solidFill>
              <a:latin typeface="Calibri" panose="020F0502020204030204" pitchFamily="34" charset="0"/>
            </a:endParaRPr>
          </a:p>
          <a:p>
            <a:pPr marL="342900" indent="-342900">
              <a:spcBef>
                <a:spcPct val="20000"/>
              </a:spcBef>
              <a:buClr>
                <a:srgbClr val="FF0000"/>
              </a:buClr>
              <a:buSzPct val="100000"/>
              <a:buFont typeface="Symbol" pitchFamily="18" charset="2"/>
              <a:buBlip>
                <a:blip r:embed="rId3"/>
              </a:buBlip>
              <a:defRPr/>
            </a:pPr>
            <a:r>
              <a:rPr lang="en-GB" sz="1900" b="1" i="0" dirty="0" smtClean="0">
                <a:solidFill>
                  <a:srgbClr val="FFFF00"/>
                </a:solidFill>
                <a:latin typeface="Calibri" panose="020F0502020204030204" pitchFamily="34" charset="0"/>
              </a:rPr>
              <a:t>Define </a:t>
            </a:r>
            <a:r>
              <a:rPr lang="en-GB" sz="1900" b="1" i="0" dirty="0">
                <a:solidFill>
                  <a:srgbClr val="FFFF00"/>
                </a:solidFill>
                <a:latin typeface="Calibri" panose="020F0502020204030204" pitchFamily="34" charset="0"/>
              </a:rPr>
              <a:t>systemic hypertension and state its complications.</a:t>
            </a:r>
          </a:p>
          <a:p>
            <a:pPr marL="342900" indent="-342900">
              <a:spcBef>
                <a:spcPct val="20000"/>
              </a:spcBef>
              <a:buClr>
                <a:schemeClr val="tx2"/>
              </a:buClr>
              <a:buSzPct val="100000"/>
              <a:buFont typeface="Monotype Sorts" pitchFamily="2" charset="2"/>
              <a:buBlip>
                <a:blip r:embed="rId3"/>
              </a:buBlip>
              <a:defRPr/>
            </a:pPr>
            <a:endParaRPr lang="en-US" sz="1900" b="1" i="0" dirty="0">
              <a:solidFill>
                <a:srgbClr val="FFFF00"/>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100000"/>
              <a:buFont typeface="Monotype Sorts" pitchFamily="2" charset="2"/>
              <a:buNone/>
              <a:defRPr/>
            </a:pPr>
            <a:endParaRPr lang="en-US" sz="1900" b="1" i="0" dirty="0">
              <a:solidFill>
                <a:srgbClr val="FFFF00"/>
              </a:solidFill>
              <a:effectLst>
                <a:outerShdw blurRad="38100" dist="38100" dir="2700000" algn="tl">
                  <a:srgbClr val="000000"/>
                </a:outerShdw>
              </a:effectLst>
              <a:latin typeface="Calibri" panose="020F0502020204030204" pitchFamily="34" charset="0"/>
            </a:endParaRPr>
          </a:p>
        </p:txBody>
      </p:sp>
      <p:sp>
        <p:nvSpPr>
          <p:cNvPr id="7" name="Text Box 4"/>
          <p:cNvSpPr txBox="1">
            <a:spLocks noChangeArrowheads="1"/>
          </p:cNvSpPr>
          <p:nvPr/>
        </p:nvSpPr>
        <p:spPr bwMode="auto">
          <a:xfrm>
            <a:off x="266700" y="762000"/>
            <a:ext cx="9906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100" b="1" i="0" dirty="0">
                <a:solidFill>
                  <a:srgbClr val="FF99FF"/>
                </a:solidFill>
                <a:latin typeface="Calibri" panose="020F0502020204030204" pitchFamily="34" charset="0"/>
              </a:rPr>
              <a:t>After reviewing the PowerPoint </a:t>
            </a:r>
            <a:r>
              <a:rPr lang="en-US" altLang="en-US" sz="2100" b="1" i="0" dirty="0" smtClean="0">
                <a:solidFill>
                  <a:srgbClr val="FF99FF"/>
                </a:solidFill>
                <a:latin typeface="Calibri" panose="020F0502020204030204" pitchFamily="34" charset="0"/>
              </a:rPr>
              <a:t>presentation and the </a:t>
            </a:r>
            <a:r>
              <a:rPr lang="en-US" altLang="en-US" sz="2100" b="1" i="0" dirty="0">
                <a:solidFill>
                  <a:srgbClr val="FF99FF"/>
                </a:solidFill>
                <a:latin typeface="Calibri" panose="020F0502020204030204" pitchFamily="34" charset="0"/>
              </a:rPr>
              <a:t>associated </a:t>
            </a:r>
            <a:r>
              <a:rPr lang="en-US" altLang="en-US" sz="2100" b="1" i="0" dirty="0" smtClean="0">
                <a:solidFill>
                  <a:srgbClr val="FF99FF"/>
                </a:solidFill>
                <a:latin typeface="Calibri" panose="020F0502020204030204" pitchFamily="34" charset="0"/>
              </a:rPr>
              <a:t>learning resources, </a:t>
            </a:r>
            <a:r>
              <a:rPr lang="en-US" altLang="en-US" sz="2100" b="1" i="0" dirty="0">
                <a:solidFill>
                  <a:srgbClr val="FF99FF"/>
                </a:solidFill>
                <a:latin typeface="Calibri" panose="020F0502020204030204" pitchFamily="34" charset="0"/>
              </a:rPr>
              <a:t>the student should be able to:</a:t>
            </a:r>
            <a:r>
              <a:rPr lang="en-US" altLang="en-US" sz="2100" i="0" dirty="0">
                <a:solidFill>
                  <a:srgbClr val="FF99FF"/>
                </a:solidFill>
                <a:latin typeface="Calibri" panose="020F0502020204030204" pitchFamily="34" charset="0"/>
              </a:rPr>
              <a:t> </a:t>
            </a:r>
            <a:endParaRPr lang="en-US" altLang="en-US" sz="2100" dirty="0">
              <a:solidFill>
                <a:srgbClr val="FF99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957638" y="974725"/>
            <a:ext cx="19916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800" b="1" i="0">
                <a:solidFill>
                  <a:srgbClr val="66FFFF"/>
                </a:solidFill>
                <a:latin typeface="Calibri" panose="020F0502020204030204" pitchFamily="34" charset="0"/>
              </a:rPr>
              <a:t>Flow = </a:t>
            </a:r>
            <a:r>
              <a:rPr lang="en-US" altLang="en-US" sz="2800" b="1" i="0">
                <a:solidFill>
                  <a:srgbClr val="66FFFF"/>
                </a:solidFill>
                <a:latin typeface="Calibri" panose="020F0502020204030204" pitchFamily="34" charset="0"/>
                <a:sym typeface="Symbol" panose="05050102010706020507" pitchFamily="18" charset="2"/>
              </a:rPr>
              <a:t>P/R</a:t>
            </a:r>
          </a:p>
        </p:txBody>
      </p:sp>
      <p:sp>
        <p:nvSpPr>
          <p:cNvPr id="5" name="Text Box 3"/>
          <p:cNvSpPr txBox="1">
            <a:spLocks noChangeArrowheads="1"/>
          </p:cNvSpPr>
          <p:nvPr/>
        </p:nvSpPr>
        <p:spPr bwMode="auto">
          <a:xfrm>
            <a:off x="187325" y="3529013"/>
            <a:ext cx="4542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Blip>
                <a:blip r:embed="rId3"/>
              </a:buBlip>
            </a:pPr>
            <a:r>
              <a:rPr lang="en-US" altLang="en-US" sz="2400" b="1" i="0" dirty="0">
                <a:solidFill>
                  <a:srgbClr val="66FFFF"/>
                </a:solidFill>
                <a:latin typeface="Calibri" panose="020F0502020204030204" pitchFamily="34" charset="0"/>
              </a:rPr>
              <a:t>  MAP – Venous Pressure = MAP</a:t>
            </a:r>
          </a:p>
        </p:txBody>
      </p:sp>
      <p:sp>
        <p:nvSpPr>
          <p:cNvPr id="6" name="Text Box 4"/>
          <p:cNvSpPr txBox="1">
            <a:spLocks noChangeArrowheads="1"/>
          </p:cNvSpPr>
          <p:nvPr/>
        </p:nvSpPr>
        <p:spPr bwMode="auto">
          <a:xfrm>
            <a:off x="6389409" y="5562600"/>
            <a:ext cx="35546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dirty="0">
                <a:solidFill>
                  <a:srgbClr val="FFC000"/>
                </a:solidFill>
                <a:latin typeface="Calibri" panose="020F0502020204030204" pitchFamily="34" charset="0"/>
              </a:rPr>
              <a:t>MAP = mean arterial pressure</a:t>
            </a:r>
          </a:p>
          <a:p>
            <a:pPr eaLnBrk="1" hangingPunct="1"/>
            <a:r>
              <a:rPr lang="en-US" altLang="en-US" sz="2000" i="0" dirty="0">
                <a:solidFill>
                  <a:srgbClr val="FFC000"/>
                </a:solidFill>
                <a:latin typeface="Calibri" panose="020F0502020204030204" pitchFamily="34" charset="0"/>
              </a:rPr>
              <a:t>CO = cardiac output</a:t>
            </a:r>
          </a:p>
          <a:p>
            <a:pPr eaLnBrk="1" hangingPunct="1"/>
            <a:r>
              <a:rPr lang="en-US" altLang="en-US" sz="2000" i="0" dirty="0">
                <a:solidFill>
                  <a:srgbClr val="FFC000"/>
                </a:solidFill>
                <a:latin typeface="Calibri" panose="020F0502020204030204" pitchFamily="34" charset="0"/>
              </a:rPr>
              <a:t>TPR = total peripheral resistance</a:t>
            </a:r>
          </a:p>
        </p:txBody>
      </p:sp>
      <p:sp>
        <p:nvSpPr>
          <p:cNvPr id="7" name="Text Box 5"/>
          <p:cNvSpPr txBox="1">
            <a:spLocks noChangeArrowheads="1"/>
          </p:cNvSpPr>
          <p:nvPr/>
        </p:nvSpPr>
        <p:spPr bwMode="auto">
          <a:xfrm>
            <a:off x="0" y="329625"/>
            <a:ext cx="10286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200" b="1" i="0" dirty="0" smtClean="0">
                <a:solidFill>
                  <a:srgbClr val="FFFF00"/>
                </a:solidFill>
                <a:latin typeface="Calibri" panose="020F0502020204030204" pitchFamily="34" charset="0"/>
              </a:rPr>
              <a:t>Determinant of blood pressure in </a:t>
            </a:r>
            <a:r>
              <a:rPr lang="en-US" altLang="en-US" sz="3200" b="1" i="0" dirty="0">
                <a:solidFill>
                  <a:srgbClr val="FFFF00"/>
                </a:solidFill>
                <a:latin typeface="Calibri" panose="020F0502020204030204" pitchFamily="34" charset="0"/>
              </a:rPr>
              <a:t>the systemic circulation:</a:t>
            </a:r>
          </a:p>
        </p:txBody>
      </p:sp>
      <p:sp>
        <p:nvSpPr>
          <p:cNvPr id="8" name="Text Box 6"/>
          <p:cNvSpPr txBox="1">
            <a:spLocks noChangeArrowheads="1"/>
          </p:cNvSpPr>
          <p:nvPr/>
        </p:nvSpPr>
        <p:spPr bwMode="auto">
          <a:xfrm>
            <a:off x="187325" y="1819275"/>
            <a:ext cx="6461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Blip>
                <a:blip r:embed="rId3"/>
              </a:buBlip>
            </a:pPr>
            <a:r>
              <a:rPr lang="en-US" altLang="en-US" sz="2400" b="1" i="0">
                <a:solidFill>
                  <a:srgbClr val="66FFFF"/>
                </a:solidFill>
                <a:latin typeface="Calibri" panose="020F0502020204030204" pitchFamily="34" charset="0"/>
              </a:rPr>
              <a:t>  CO = The blood pumped per minute (ml/min).</a:t>
            </a:r>
          </a:p>
        </p:txBody>
      </p:sp>
      <p:sp>
        <p:nvSpPr>
          <p:cNvPr id="9" name="Text Box 7"/>
          <p:cNvSpPr txBox="1">
            <a:spLocks noChangeArrowheads="1"/>
          </p:cNvSpPr>
          <p:nvPr/>
        </p:nvSpPr>
        <p:spPr bwMode="auto">
          <a:xfrm>
            <a:off x="187325" y="2959100"/>
            <a:ext cx="3284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Blip>
                <a:blip r:embed="rId3"/>
              </a:buBlip>
            </a:pPr>
            <a:r>
              <a:rPr lang="en-US" altLang="en-US" sz="2400" b="1" i="0">
                <a:solidFill>
                  <a:srgbClr val="66FFFF"/>
                </a:solidFill>
                <a:latin typeface="Calibri" panose="020F0502020204030204" pitchFamily="34" charset="0"/>
              </a:rPr>
              <a:t>  </a:t>
            </a:r>
            <a:r>
              <a:rPr lang="en-US" altLang="en-US" sz="2400" b="1" i="0" u="sng">
                <a:solidFill>
                  <a:srgbClr val="66FFFF"/>
                </a:solidFill>
                <a:latin typeface="Calibri" panose="020F0502020204030204" pitchFamily="34" charset="0"/>
              </a:rPr>
              <a:t>Therefore, CO = Flow</a:t>
            </a:r>
          </a:p>
        </p:txBody>
      </p:sp>
      <p:sp>
        <p:nvSpPr>
          <p:cNvPr id="10" name="Text Box 8"/>
          <p:cNvSpPr txBox="1">
            <a:spLocks noChangeArrowheads="1"/>
          </p:cNvSpPr>
          <p:nvPr/>
        </p:nvSpPr>
        <p:spPr bwMode="auto">
          <a:xfrm>
            <a:off x="187325" y="4098925"/>
            <a:ext cx="689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Blip>
                <a:blip r:embed="rId3"/>
              </a:buBlip>
            </a:pPr>
            <a:r>
              <a:rPr lang="en-US" altLang="en-US" sz="2400" b="1" i="0">
                <a:solidFill>
                  <a:srgbClr val="66FFFF"/>
                </a:solidFill>
                <a:latin typeface="Calibri" panose="020F0502020204030204" pitchFamily="34" charset="0"/>
              </a:rPr>
              <a:t>  MAP drives blood flow in the systemic circulation</a:t>
            </a:r>
          </a:p>
        </p:txBody>
      </p:sp>
      <p:sp>
        <p:nvSpPr>
          <p:cNvPr id="11" name="Text Box 9"/>
          <p:cNvSpPr txBox="1">
            <a:spLocks noChangeArrowheads="1"/>
          </p:cNvSpPr>
          <p:nvPr/>
        </p:nvSpPr>
        <p:spPr bwMode="auto">
          <a:xfrm>
            <a:off x="187325" y="4672013"/>
            <a:ext cx="3276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Blip>
                <a:blip r:embed="rId3"/>
              </a:buBlip>
            </a:pPr>
            <a:r>
              <a:rPr lang="en-US" altLang="en-US" sz="2400" b="1" i="0">
                <a:solidFill>
                  <a:srgbClr val="66FFFF"/>
                </a:solidFill>
                <a:latin typeface="Calibri" panose="020F0502020204030204" pitchFamily="34" charset="0"/>
              </a:rPr>
              <a:t>  </a:t>
            </a:r>
            <a:r>
              <a:rPr lang="en-US" altLang="en-US" sz="2400" b="1" i="0" u="sng">
                <a:solidFill>
                  <a:srgbClr val="66FFFF"/>
                </a:solidFill>
                <a:latin typeface="Calibri" panose="020F0502020204030204" pitchFamily="34" charset="0"/>
              </a:rPr>
              <a:t>Therefore, MAP = </a:t>
            </a:r>
            <a:r>
              <a:rPr lang="en-US" altLang="en-US" sz="2400" b="1" i="0" u="sng">
                <a:solidFill>
                  <a:srgbClr val="66FFFF"/>
                </a:solidFill>
                <a:latin typeface="Calibri" panose="020F0502020204030204" pitchFamily="34" charset="0"/>
                <a:sym typeface="Symbol" panose="05050102010706020507" pitchFamily="18" charset="2"/>
              </a:rPr>
              <a:t>P</a:t>
            </a:r>
          </a:p>
        </p:txBody>
      </p:sp>
      <p:sp>
        <p:nvSpPr>
          <p:cNvPr id="12" name="Text Box 10"/>
          <p:cNvSpPr txBox="1">
            <a:spLocks noChangeArrowheads="1"/>
          </p:cNvSpPr>
          <p:nvPr/>
        </p:nvSpPr>
        <p:spPr bwMode="auto">
          <a:xfrm>
            <a:off x="187325" y="5238750"/>
            <a:ext cx="1567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Blip>
                <a:blip r:embed="rId3"/>
              </a:buBlip>
            </a:pPr>
            <a:r>
              <a:rPr lang="en-US" altLang="en-US" sz="2400" b="1" i="0">
                <a:solidFill>
                  <a:srgbClr val="66FFFF"/>
                </a:solidFill>
                <a:latin typeface="Calibri" panose="020F0502020204030204" pitchFamily="34" charset="0"/>
              </a:rPr>
              <a:t>  </a:t>
            </a:r>
            <a:r>
              <a:rPr lang="en-US" altLang="en-US" sz="2400" b="1" i="0" u="sng">
                <a:solidFill>
                  <a:srgbClr val="66FFFF"/>
                </a:solidFill>
                <a:latin typeface="Calibri" panose="020F0502020204030204" pitchFamily="34" charset="0"/>
              </a:rPr>
              <a:t>R = TPR</a:t>
            </a:r>
          </a:p>
        </p:txBody>
      </p:sp>
      <p:sp>
        <p:nvSpPr>
          <p:cNvPr id="13" name="Text Box 11"/>
          <p:cNvSpPr txBox="1">
            <a:spLocks noChangeArrowheads="1"/>
          </p:cNvSpPr>
          <p:nvPr/>
        </p:nvSpPr>
        <p:spPr bwMode="auto">
          <a:xfrm>
            <a:off x="187325" y="5867400"/>
            <a:ext cx="25689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800" b="1" i="0">
                <a:solidFill>
                  <a:srgbClr val="FFC000"/>
                </a:solidFill>
                <a:latin typeface="Calibri" panose="020F0502020204030204" pitchFamily="34" charset="0"/>
              </a:rPr>
              <a:t>CO = MAP / TPR</a:t>
            </a:r>
          </a:p>
        </p:txBody>
      </p:sp>
      <p:sp>
        <p:nvSpPr>
          <p:cNvPr id="14" name="Text Box 12"/>
          <p:cNvSpPr txBox="1">
            <a:spLocks noChangeArrowheads="1"/>
          </p:cNvSpPr>
          <p:nvPr/>
        </p:nvSpPr>
        <p:spPr bwMode="auto">
          <a:xfrm>
            <a:off x="187325" y="2389188"/>
            <a:ext cx="71320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Blip>
                <a:blip r:embed="rId3"/>
              </a:buBlip>
            </a:pPr>
            <a:r>
              <a:rPr lang="en-US" altLang="en-US" sz="2400" b="1" i="0" dirty="0">
                <a:solidFill>
                  <a:srgbClr val="66FFFF"/>
                </a:solidFill>
                <a:latin typeface="Calibri" panose="020F0502020204030204" pitchFamily="34" charset="0"/>
              </a:rPr>
              <a:t>  All of the CO flows through the systemic </a:t>
            </a:r>
            <a:r>
              <a:rPr lang="en-US" altLang="en-US" sz="2400" b="1" i="0" dirty="0" smtClean="0">
                <a:solidFill>
                  <a:srgbClr val="66FFFF"/>
                </a:solidFill>
                <a:latin typeface="Calibri" panose="020F0502020204030204" pitchFamily="34" charset="0"/>
              </a:rPr>
              <a:t>circulation</a:t>
            </a:r>
            <a:endParaRPr lang="en-US" altLang="en-US" sz="2400" i="0" dirty="0">
              <a:solidFill>
                <a:srgbClr val="66FFFF"/>
              </a:solidFill>
              <a:latin typeface="Calibri" panose="020F0502020204030204" pitchFamily="34" charset="0"/>
            </a:endParaRPr>
          </a:p>
        </p:txBody>
      </p:sp>
      <p:sp>
        <p:nvSpPr>
          <p:cNvPr id="15" name="Rectangle 13"/>
          <p:cNvSpPr>
            <a:spLocks noChangeArrowheads="1"/>
          </p:cNvSpPr>
          <p:nvPr/>
        </p:nvSpPr>
        <p:spPr bwMode="auto">
          <a:xfrm>
            <a:off x="4010025" y="1023938"/>
            <a:ext cx="2347913" cy="504825"/>
          </a:xfrm>
          <a:prstGeom prst="rect">
            <a:avLst/>
          </a:prstGeom>
          <a:noFill/>
          <a:ln w="28575">
            <a:solidFill>
              <a:srgbClr val="FF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16" name="Rectangle 14"/>
          <p:cNvSpPr>
            <a:spLocks noChangeArrowheads="1"/>
          </p:cNvSpPr>
          <p:nvPr/>
        </p:nvSpPr>
        <p:spPr bwMode="auto">
          <a:xfrm>
            <a:off x="217488" y="5867400"/>
            <a:ext cx="3241675" cy="647700"/>
          </a:xfrm>
          <a:prstGeom prst="rect">
            <a:avLst/>
          </a:prstGeom>
          <a:noFill/>
          <a:ln w="28575">
            <a:solidFill>
              <a:srgbClr val="FF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Tree>
    <p:extLst>
      <p:ext uri="{BB962C8B-B14F-4D97-AF65-F5344CB8AC3E}">
        <p14:creationId xmlns:p14="http://schemas.microsoft.com/office/powerpoint/2010/main" val="40422215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0" y="304800"/>
            <a:ext cx="10286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rgbClr val="FFFF00"/>
                </a:solidFill>
                <a:latin typeface="Calibri" panose="020F0502020204030204" pitchFamily="34" charset="0"/>
              </a:rPr>
              <a:t>In the systemic circulation:</a:t>
            </a:r>
          </a:p>
        </p:txBody>
      </p:sp>
      <p:grpSp>
        <p:nvGrpSpPr>
          <p:cNvPr id="18" name="Group 15"/>
          <p:cNvGrpSpPr>
            <a:grpSpLocks/>
          </p:cNvGrpSpPr>
          <p:nvPr/>
        </p:nvGrpSpPr>
        <p:grpSpPr bwMode="auto">
          <a:xfrm>
            <a:off x="190502" y="1447800"/>
            <a:ext cx="9677400" cy="4856164"/>
            <a:chOff x="-80" y="724"/>
            <a:chExt cx="6096" cy="3059"/>
          </a:xfrm>
        </p:grpSpPr>
        <p:sp>
          <p:nvSpPr>
            <p:cNvPr id="19" name="Text Box 16"/>
            <p:cNvSpPr txBox="1">
              <a:spLocks noChangeArrowheads="1"/>
            </p:cNvSpPr>
            <p:nvPr/>
          </p:nvSpPr>
          <p:spPr bwMode="auto">
            <a:xfrm>
              <a:off x="2049" y="724"/>
              <a:ext cx="204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3600" b="1" i="0" dirty="0">
                  <a:solidFill>
                    <a:srgbClr val="66FFFF"/>
                  </a:solidFill>
                  <a:latin typeface="Calibri" panose="020F0502020204030204" pitchFamily="34" charset="0"/>
                </a:rPr>
                <a:t>CO = MAP / TPR</a:t>
              </a:r>
            </a:p>
          </p:txBody>
        </p:sp>
        <p:sp>
          <p:nvSpPr>
            <p:cNvPr id="20" name="Text Box 17"/>
            <p:cNvSpPr txBox="1">
              <a:spLocks noChangeArrowheads="1"/>
            </p:cNvSpPr>
            <p:nvPr/>
          </p:nvSpPr>
          <p:spPr bwMode="auto">
            <a:xfrm>
              <a:off x="-80" y="1108"/>
              <a:ext cx="6096" cy="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3000" b="1" i="0" dirty="0">
                  <a:solidFill>
                    <a:srgbClr val="66FFFF"/>
                  </a:solidFill>
                  <a:latin typeface="Calibri" panose="020F0502020204030204" pitchFamily="34" charset="0"/>
                </a:rPr>
                <a:t>MAP = CO X TPR</a:t>
              </a:r>
            </a:p>
            <a:p>
              <a:pPr eaLnBrk="1" hangingPunct="1">
                <a:buSzPct val="135000"/>
              </a:pPr>
              <a:endParaRPr lang="en-US" altLang="en-US" sz="3000" b="1" i="0" dirty="0">
                <a:solidFill>
                  <a:srgbClr val="66FFFF"/>
                </a:solidFill>
                <a:latin typeface="Calibri" panose="020F0502020204030204" pitchFamily="34" charset="0"/>
              </a:endParaRPr>
            </a:p>
            <a:p>
              <a:pPr eaLnBrk="1" hangingPunct="1">
                <a:buSzPct val="135000"/>
              </a:pPr>
              <a:r>
                <a:rPr lang="en-US" altLang="en-US" sz="3000" b="1" i="0" dirty="0" smtClean="0">
                  <a:solidFill>
                    <a:srgbClr val="66FFFF"/>
                  </a:solidFill>
                  <a:latin typeface="Calibri" panose="020F0502020204030204" pitchFamily="34" charset="0"/>
                </a:rPr>
                <a:t>MAP = </a:t>
              </a:r>
              <a:r>
                <a:rPr lang="en-US" altLang="en-US" sz="3000" b="1" i="0" dirty="0">
                  <a:solidFill>
                    <a:srgbClr val="66FFFF"/>
                  </a:solidFill>
                  <a:latin typeface="Calibri" panose="020F0502020204030204" pitchFamily="34" charset="0"/>
                </a:rPr>
                <a:t>SV  </a:t>
              </a:r>
              <a:r>
                <a:rPr lang="en-US" altLang="en-US" sz="3000" i="0" dirty="0">
                  <a:solidFill>
                    <a:srgbClr val="66FFFF"/>
                  </a:solidFill>
                  <a:latin typeface="Calibri" panose="020F0502020204030204" pitchFamily="34" charset="0"/>
                </a:rPr>
                <a:t>X</a:t>
              </a:r>
              <a:r>
                <a:rPr lang="en-US" altLang="en-US" sz="3000" b="1" i="0" dirty="0">
                  <a:solidFill>
                    <a:srgbClr val="66FFFF"/>
                  </a:solidFill>
                  <a:latin typeface="Calibri" panose="020F0502020204030204" pitchFamily="34" charset="0"/>
                </a:rPr>
                <a:t>  HR </a:t>
              </a:r>
              <a:r>
                <a:rPr lang="en-US" altLang="en-US" sz="3000" i="0" dirty="0">
                  <a:solidFill>
                    <a:srgbClr val="66FFFF"/>
                  </a:solidFill>
                  <a:latin typeface="Calibri" panose="020F0502020204030204" pitchFamily="34" charset="0"/>
                </a:rPr>
                <a:t>X</a:t>
              </a:r>
              <a:r>
                <a:rPr lang="en-US" altLang="en-US" sz="3000" b="1" i="0" dirty="0">
                  <a:solidFill>
                    <a:srgbClr val="66FFFF"/>
                  </a:solidFill>
                  <a:latin typeface="Calibri" panose="020F0502020204030204" pitchFamily="34" charset="0"/>
                </a:rPr>
                <a:t>  </a:t>
              </a:r>
              <a:r>
                <a:rPr lang="en-US" altLang="en-US" sz="3000" b="1" i="0" dirty="0" smtClean="0">
                  <a:solidFill>
                    <a:srgbClr val="66FFFF"/>
                  </a:solidFill>
                  <a:latin typeface="Calibri" panose="020F0502020204030204" pitchFamily="34" charset="0"/>
                </a:rPr>
                <a:t>TPR</a:t>
              </a:r>
            </a:p>
            <a:p>
              <a:pPr eaLnBrk="1" hangingPunct="1">
                <a:buSzPct val="135000"/>
              </a:pPr>
              <a:endParaRPr lang="en-US" altLang="en-US" sz="3000" b="1" i="0" dirty="0">
                <a:solidFill>
                  <a:srgbClr val="66FFFF"/>
                </a:solidFill>
                <a:latin typeface="Calibri" panose="020F0502020204030204" pitchFamily="34" charset="0"/>
              </a:endParaRPr>
            </a:p>
            <a:p>
              <a:pPr eaLnBrk="1" hangingPunct="1">
                <a:buSzPct val="135000"/>
              </a:pPr>
              <a:r>
                <a:rPr lang="en-US" altLang="en-US" sz="3000" b="1" i="0" dirty="0" smtClean="0">
                  <a:solidFill>
                    <a:srgbClr val="66FFFF"/>
                  </a:solidFill>
                  <a:latin typeface="Calibri" panose="020F0502020204030204" pitchFamily="34" charset="0"/>
                </a:rPr>
                <a:t>Thus, the main determinant of arterial blood pressure are:</a:t>
              </a:r>
            </a:p>
            <a:p>
              <a:pPr eaLnBrk="1" hangingPunct="1">
                <a:buSzPct val="135000"/>
              </a:pPr>
              <a:endParaRPr lang="en-US" altLang="en-US" sz="3000" b="1" i="0" dirty="0">
                <a:solidFill>
                  <a:srgbClr val="66FFFF"/>
                </a:solidFill>
                <a:latin typeface="Calibri" panose="020F0502020204030204" pitchFamily="34" charset="0"/>
              </a:endParaRPr>
            </a:p>
            <a:p>
              <a:pPr marL="514350" indent="-514350" eaLnBrk="1" hangingPunct="1">
                <a:buSzPct val="100000"/>
                <a:buFont typeface="+mj-lt"/>
                <a:buAutoNum type="arabicPeriod"/>
              </a:pPr>
              <a:r>
                <a:rPr lang="en-US" altLang="en-US" sz="3000" b="1" i="0" dirty="0" smtClean="0">
                  <a:solidFill>
                    <a:srgbClr val="66FFFF"/>
                  </a:solidFill>
                  <a:latin typeface="Calibri" panose="020F0502020204030204" pitchFamily="34" charset="0"/>
                </a:rPr>
                <a:t>Cardiac output</a:t>
              </a:r>
            </a:p>
            <a:p>
              <a:pPr marL="514350" indent="-514350" eaLnBrk="1" hangingPunct="1">
                <a:buSzPct val="100000"/>
                <a:buFont typeface="+mj-lt"/>
                <a:buAutoNum type="arabicPeriod"/>
              </a:pPr>
              <a:endParaRPr lang="en-US" altLang="en-US" sz="3000" b="1" i="0" dirty="0">
                <a:solidFill>
                  <a:srgbClr val="66FFFF"/>
                </a:solidFill>
                <a:latin typeface="Calibri" panose="020F0502020204030204" pitchFamily="34" charset="0"/>
              </a:endParaRPr>
            </a:p>
            <a:p>
              <a:pPr marL="514350" indent="-514350" eaLnBrk="1" hangingPunct="1">
                <a:buSzPct val="100000"/>
                <a:buFont typeface="+mj-lt"/>
                <a:buAutoNum type="arabicPeriod"/>
              </a:pPr>
              <a:r>
                <a:rPr lang="en-US" altLang="en-US" sz="3000" b="1" i="0" dirty="0" smtClean="0">
                  <a:solidFill>
                    <a:srgbClr val="66FFFF"/>
                  </a:solidFill>
                  <a:latin typeface="Calibri" panose="020F0502020204030204" pitchFamily="34" charset="0"/>
                </a:rPr>
                <a:t>TPR</a:t>
              </a:r>
              <a:endParaRPr lang="en-US" altLang="en-US" sz="3000" b="1" i="0" dirty="0">
                <a:solidFill>
                  <a:srgbClr val="66FFFF"/>
                </a:solidFill>
                <a:latin typeface="Calibri" panose="020F0502020204030204" pitchFamily="34" charset="0"/>
              </a:endParaRPr>
            </a:p>
          </p:txBody>
        </p:sp>
      </p:grpSp>
    </p:spTree>
    <p:extLst>
      <p:ext uri="{BB962C8B-B14F-4D97-AF65-F5344CB8AC3E}">
        <p14:creationId xmlns:p14="http://schemas.microsoft.com/office/powerpoint/2010/main" val="4148367454"/>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0" y="159603"/>
            <a:ext cx="10286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buSzPct val="135000"/>
            </a:pPr>
            <a:r>
              <a:rPr lang="en-US" altLang="en-US" sz="4400" b="1" i="0" dirty="0" smtClean="0">
                <a:solidFill>
                  <a:srgbClr val="FFFF00"/>
                </a:solidFill>
                <a:latin typeface="Calibri" panose="020F0502020204030204" pitchFamily="34" charset="0"/>
              </a:rPr>
              <a:t>Factors affecting </a:t>
            </a:r>
            <a:r>
              <a:rPr lang="en-US" altLang="en-US" sz="4400" b="1" i="0" dirty="0">
                <a:solidFill>
                  <a:srgbClr val="FFFF00"/>
                </a:solidFill>
                <a:latin typeface="Calibri" panose="020F0502020204030204" pitchFamily="34" charset="0"/>
              </a:rPr>
              <a:t>vascular </a:t>
            </a:r>
            <a:r>
              <a:rPr lang="en-US" altLang="en-US" sz="4400" b="1" i="0" dirty="0" smtClean="0">
                <a:solidFill>
                  <a:srgbClr val="FFFF00"/>
                </a:solidFill>
                <a:latin typeface="Calibri" panose="020F0502020204030204" pitchFamily="34" charset="0"/>
              </a:rPr>
              <a:t>resistance</a:t>
            </a:r>
            <a:endParaRPr lang="en-US" altLang="en-US" sz="4400" b="1" i="0" dirty="0">
              <a:solidFill>
                <a:srgbClr val="FFFF00"/>
              </a:solidFill>
              <a:latin typeface="Calibri" panose="020F0502020204030204" pitchFamily="34" charset="0"/>
            </a:endParaRPr>
          </a:p>
        </p:txBody>
      </p:sp>
      <p:sp>
        <p:nvSpPr>
          <p:cNvPr id="6" name="Text Box 3"/>
          <p:cNvSpPr txBox="1">
            <a:spLocks noChangeArrowheads="1"/>
          </p:cNvSpPr>
          <p:nvPr/>
        </p:nvSpPr>
        <p:spPr bwMode="auto">
          <a:xfrm>
            <a:off x="4062413" y="2846506"/>
            <a:ext cx="18603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non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algn="l" rtl="0" eaLnBrk="0" fontAlgn="base" hangingPunct="0">
              <a:spcBef>
                <a:spcPct val="0"/>
              </a:spcBef>
              <a:spcAft>
                <a:spcPct val="0"/>
              </a:spcAft>
              <a:defRPr sz="3400" i="1">
                <a:solidFill>
                  <a:schemeClr val="tx1"/>
                </a:solidFill>
                <a:latin typeface="Trebuchet MS" pitchFamily="34" charset="0"/>
              </a:defRPr>
            </a:lvl6pPr>
            <a:lvl7pPr marL="2971800" indent="-228600" algn="l" rtl="0" eaLnBrk="0" fontAlgn="base" hangingPunct="0">
              <a:spcBef>
                <a:spcPct val="0"/>
              </a:spcBef>
              <a:spcAft>
                <a:spcPct val="0"/>
              </a:spcAft>
              <a:defRPr sz="3400" i="1">
                <a:solidFill>
                  <a:schemeClr val="tx1"/>
                </a:solidFill>
                <a:latin typeface="Trebuchet MS" pitchFamily="34" charset="0"/>
              </a:defRPr>
            </a:lvl7pPr>
            <a:lvl8pPr marL="3429000" indent="-228600" algn="l" rtl="0" eaLnBrk="0" fontAlgn="base" hangingPunct="0">
              <a:spcBef>
                <a:spcPct val="0"/>
              </a:spcBef>
              <a:spcAft>
                <a:spcPct val="0"/>
              </a:spcAft>
              <a:defRPr sz="3400" i="1">
                <a:solidFill>
                  <a:schemeClr val="tx1"/>
                </a:solidFill>
                <a:latin typeface="Trebuchet MS" pitchFamily="34" charset="0"/>
              </a:defRPr>
            </a:lvl8pPr>
            <a:lvl9pPr marL="3886200" indent="-228600" algn="l" rtl="0" eaLnBrk="0" fontAlgn="base" hangingPunct="0">
              <a:spcBef>
                <a:spcPct val="0"/>
              </a:spcBef>
              <a:spcAft>
                <a:spcPct val="0"/>
              </a:spcAft>
              <a:defRPr sz="3400" i="1">
                <a:solidFill>
                  <a:schemeClr val="tx1"/>
                </a:solidFill>
                <a:latin typeface="Trebuchet MS" pitchFamily="34" charset="0"/>
              </a:defRPr>
            </a:lvl9pPr>
          </a:lstStyle>
          <a:p>
            <a:pPr eaLnBrk="1" hangingPunct="1"/>
            <a:r>
              <a:rPr lang="en-US" sz="2000" b="1" i="0">
                <a:solidFill>
                  <a:srgbClr val="66FFFF"/>
                </a:solidFill>
                <a:latin typeface="Calibri" pitchFamily="34" charset="0"/>
                <a:cs typeface="Calibri" pitchFamily="34" charset="0"/>
              </a:rPr>
              <a:t>L= vessel length</a:t>
            </a:r>
          </a:p>
          <a:p>
            <a:pPr eaLnBrk="1" hangingPunct="1"/>
            <a:r>
              <a:rPr lang="el-GR" sz="2000" b="1" i="0">
                <a:solidFill>
                  <a:srgbClr val="66FFFF"/>
                </a:solidFill>
                <a:latin typeface="Calibri" pitchFamily="34" charset="0"/>
                <a:cs typeface="Calibri" pitchFamily="34" charset="0"/>
              </a:rPr>
              <a:t>η</a:t>
            </a:r>
            <a:r>
              <a:rPr lang="en-US" sz="2000" b="1" i="0">
                <a:solidFill>
                  <a:srgbClr val="66FFFF"/>
                </a:solidFill>
                <a:latin typeface="Calibri" pitchFamily="34" charset="0"/>
                <a:cs typeface="Calibri" pitchFamily="34" charset="0"/>
              </a:rPr>
              <a:t> =viscosity</a:t>
            </a:r>
          </a:p>
          <a:p>
            <a:pPr eaLnBrk="1" hangingPunct="1"/>
            <a:r>
              <a:rPr lang="en-US" sz="2000" b="1" i="0">
                <a:solidFill>
                  <a:srgbClr val="66FFFF"/>
                </a:solidFill>
                <a:latin typeface="Calibri" pitchFamily="34" charset="0"/>
                <a:cs typeface="Calibri" pitchFamily="34" charset="0"/>
              </a:rPr>
              <a:t>r = radius</a:t>
            </a:r>
          </a:p>
        </p:txBody>
      </p:sp>
      <p:sp>
        <p:nvSpPr>
          <p:cNvPr id="7" name="Text Box 4"/>
          <p:cNvSpPr txBox="1">
            <a:spLocks noChangeArrowheads="1"/>
          </p:cNvSpPr>
          <p:nvPr/>
        </p:nvSpPr>
        <p:spPr bwMode="auto">
          <a:xfrm>
            <a:off x="0" y="966906"/>
            <a:ext cx="10286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algn="l" rtl="0" eaLnBrk="0" fontAlgn="base" hangingPunct="0">
              <a:spcBef>
                <a:spcPct val="0"/>
              </a:spcBef>
              <a:spcAft>
                <a:spcPct val="0"/>
              </a:spcAft>
              <a:defRPr sz="3400" i="1">
                <a:solidFill>
                  <a:schemeClr val="tx1"/>
                </a:solidFill>
                <a:latin typeface="Trebuchet MS" pitchFamily="34" charset="0"/>
              </a:defRPr>
            </a:lvl6pPr>
            <a:lvl7pPr marL="2971800" indent="-228600" algn="l" rtl="0" eaLnBrk="0" fontAlgn="base" hangingPunct="0">
              <a:spcBef>
                <a:spcPct val="0"/>
              </a:spcBef>
              <a:spcAft>
                <a:spcPct val="0"/>
              </a:spcAft>
              <a:defRPr sz="3400" i="1">
                <a:solidFill>
                  <a:schemeClr val="tx1"/>
                </a:solidFill>
                <a:latin typeface="Trebuchet MS" pitchFamily="34" charset="0"/>
              </a:defRPr>
            </a:lvl7pPr>
            <a:lvl8pPr marL="3429000" indent="-228600" algn="l" rtl="0" eaLnBrk="0" fontAlgn="base" hangingPunct="0">
              <a:spcBef>
                <a:spcPct val="0"/>
              </a:spcBef>
              <a:spcAft>
                <a:spcPct val="0"/>
              </a:spcAft>
              <a:defRPr sz="3400" i="1">
                <a:solidFill>
                  <a:schemeClr val="tx1"/>
                </a:solidFill>
                <a:latin typeface="Trebuchet MS" pitchFamily="34" charset="0"/>
              </a:defRPr>
            </a:lvl8pPr>
            <a:lvl9pPr marL="3886200" indent="-228600" algn="l" rtl="0" eaLnBrk="0" fontAlgn="base" hangingPunct="0">
              <a:spcBef>
                <a:spcPct val="0"/>
              </a:spcBef>
              <a:spcAft>
                <a:spcPct val="0"/>
              </a:spcAft>
              <a:defRPr sz="3400" i="1">
                <a:solidFill>
                  <a:schemeClr val="tx1"/>
                </a:solidFill>
                <a:latin typeface="Trebuchet MS" pitchFamily="34" charset="0"/>
              </a:defRPr>
            </a:lvl9pPr>
          </a:lstStyle>
          <a:p>
            <a:pPr algn="ctr" eaLnBrk="1" hangingPunct="1"/>
            <a:r>
              <a:rPr lang="en-US" sz="4000" b="1" i="0" dirty="0" err="1">
                <a:solidFill>
                  <a:srgbClr val="FFFF00"/>
                </a:solidFill>
                <a:latin typeface="Calibri" pitchFamily="34" charset="0"/>
                <a:cs typeface="Calibri" pitchFamily="34" charset="0"/>
              </a:rPr>
              <a:t>Poiseuille’s</a:t>
            </a:r>
            <a:r>
              <a:rPr lang="en-US" sz="4000" b="1" i="0" dirty="0">
                <a:solidFill>
                  <a:srgbClr val="FFFF00"/>
                </a:solidFill>
                <a:latin typeface="Calibri" pitchFamily="34" charset="0"/>
                <a:cs typeface="Calibri" pitchFamily="34" charset="0"/>
              </a:rPr>
              <a:t> law</a:t>
            </a:r>
            <a:endParaRPr lang="en-US" sz="4000" i="0" dirty="0">
              <a:solidFill>
                <a:srgbClr val="FFFF00"/>
              </a:solidFill>
              <a:latin typeface="Calibri" pitchFamily="34" charset="0"/>
              <a:cs typeface="Calibri" pitchFamily="34" charset="0"/>
            </a:endParaRPr>
          </a:p>
        </p:txBody>
      </p:sp>
      <p:sp>
        <p:nvSpPr>
          <p:cNvPr id="8" name="Text Box 5"/>
          <p:cNvSpPr txBox="1">
            <a:spLocks noChangeArrowheads="1"/>
          </p:cNvSpPr>
          <p:nvPr/>
        </p:nvSpPr>
        <p:spPr bwMode="auto">
          <a:xfrm>
            <a:off x="3881438" y="1982906"/>
            <a:ext cx="20361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algn="l" rtl="0" eaLnBrk="0" fontAlgn="base" hangingPunct="0">
              <a:spcBef>
                <a:spcPct val="0"/>
              </a:spcBef>
              <a:spcAft>
                <a:spcPct val="0"/>
              </a:spcAft>
              <a:defRPr sz="3400" i="1">
                <a:solidFill>
                  <a:schemeClr val="tx1"/>
                </a:solidFill>
                <a:latin typeface="Trebuchet MS" pitchFamily="34" charset="0"/>
              </a:defRPr>
            </a:lvl6pPr>
            <a:lvl7pPr marL="2971800" indent="-228600" algn="l" rtl="0" eaLnBrk="0" fontAlgn="base" hangingPunct="0">
              <a:spcBef>
                <a:spcPct val="0"/>
              </a:spcBef>
              <a:spcAft>
                <a:spcPct val="0"/>
              </a:spcAft>
              <a:defRPr sz="3400" i="1">
                <a:solidFill>
                  <a:schemeClr val="tx1"/>
                </a:solidFill>
                <a:latin typeface="Trebuchet MS" pitchFamily="34" charset="0"/>
              </a:defRPr>
            </a:lvl7pPr>
            <a:lvl8pPr marL="3429000" indent="-228600" algn="l" rtl="0" eaLnBrk="0" fontAlgn="base" hangingPunct="0">
              <a:spcBef>
                <a:spcPct val="0"/>
              </a:spcBef>
              <a:spcAft>
                <a:spcPct val="0"/>
              </a:spcAft>
              <a:defRPr sz="3400" i="1">
                <a:solidFill>
                  <a:schemeClr val="tx1"/>
                </a:solidFill>
                <a:latin typeface="Trebuchet MS" pitchFamily="34" charset="0"/>
              </a:defRPr>
            </a:lvl8pPr>
            <a:lvl9pPr marL="3886200" indent="-228600" algn="l" rtl="0" eaLnBrk="0" fontAlgn="base" hangingPunct="0">
              <a:spcBef>
                <a:spcPct val="0"/>
              </a:spcBef>
              <a:spcAft>
                <a:spcPct val="0"/>
              </a:spcAft>
              <a:defRPr sz="3400" i="1">
                <a:solidFill>
                  <a:schemeClr val="tx1"/>
                </a:solidFill>
                <a:latin typeface="Trebuchet MS" pitchFamily="34" charset="0"/>
              </a:defRPr>
            </a:lvl9pPr>
          </a:lstStyle>
          <a:p>
            <a:pPr eaLnBrk="1" hangingPunct="1"/>
            <a:r>
              <a:rPr lang="en-US" sz="2800" b="1" i="0">
                <a:solidFill>
                  <a:srgbClr val="66FFFF"/>
                </a:solidFill>
                <a:latin typeface="Calibri" pitchFamily="34" charset="0"/>
                <a:cs typeface="Calibri" pitchFamily="34" charset="0"/>
              </a:rPr>
              <a:t>R = 8L</a:t>
            </a:r>
            <a:r>
              <a:rPr lang="el-GR" sz="2800" b="1" i="0">
                <a:solidFill>
                  <a:srgbClr val="66FFFF"/>
                </a:solidFill>
                <a:latin typeface="Calibri" pitchFamily="34" charset="0"/>
                <a:cs typeface="Calibri" pitchFamily="34" charset="0"/>
              </a:rPr>
              <a:t>η</a:t>
            </a:r>
            <a:r>
              <a:rPr lang="en-US" sz="2800" b="1" i="0">
                <a:solidFill>
                  <a:srgbClr val="66FFFF"/>
                </a:solidFill>
                <a:latin typeface="Calibri" pitchFamily="34" charset="0"/>
                <a:cs typeface="Calibri" pitchFamily="34" charset="0"/>
              </a:rPr>
              <a:t> / </a:t>
            </a:r>
            <a:r>
              <a:rPr lang="el-GR" sz="2800" b="1" i="0">
                <a:solidFill>
                  <a:srgbClr val="66FFFF"/>
                </a:solidFill>
                <a:latin typeface="Calibri" pitchFamily="34" charset="0"/>
                <a:cs typeface="Calibri" pitchFamily="34" charset="0"/>
              </a:rPr>
              <a:t>π</a:t>
            </a:r>
            <a:r>
              <a:rPr lang="en-US" sz="2800" b="1" i="0">
                <a:solidFill>
                  <a:srgbClr val="66FFFF"/>
                </a:solidFill>
                <a:latin typeface="Calibri" pitchFamily="34" charset="0"/>
                <a:cs typeface="Calibri" pitchFamily="34" charset="0"/>
              </a:rPr>
              <a:t>r</a:t>
            </a:r>
            <a:r>
              <a:rPr lang="en-US" sz="2800" b="1" i="0" baseline="30000">
                <a:solidFill>
                  <a:srgbClr val="66FFFF"/>
                </a:solidFill>
                <a:latin typeface="Calibri" pitchFamily="34" charset="0"/>
                <a:cs typeface="Calibri" pitchFamily="34" charset="0"/>
              </a:rPr>
              <a:t>4</a:t>
            </a:r>
          </a:p>
        </p:txBody>
      </p:sp>
      <p:sp>
        <p:nvSpPr>
          <p:cNvPr id="9" name="Text Box 7"/>
          <p:cNvSpPr txBox="1">
            <a:spLocks noChangeArrowheads="1"/>
          </p:cNvSpPr>
          <p:nvPr/>
        </p:nvSpPr>
        <p:spPr bwMode="auto">
          <a:xfrm>
            <a:off x="122238" y="4862631"/>
            <a:ext cx="8971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algn="l" rtl="0" eaLnBrk="0" fontAlgn="base" hangingPunct="0">
              <a:spcBef>
                <a:spcPct val="0"/>
              </a:spcBef>
              <a:spcAft>
                <a:spcPct val="0"/>
              </a:spcAft>
              <a:defRPr sz="3400" i="1">
                <a:solidFill>
                  <a:schemeClr val="tx1"/>
                </a:solidFill>
                <a:latin typeface="Trebuchet MS" pitchFamily="34" charset="0"/>
              </a:defRPr>
            </a:lvl6pPr>
            <a:lvl7pPr marL="2971800" indent="-228600" algn="l" rtl="0" eaLnBrk="0" fontAlgn="base" hangingPunct="0">
              <a:spcBef>
                <a:spcPct val="0"/>
              </a:spcBef>
              <a:spcAft>
                <a:spcPct val="0"/>
              </a:spcAft>
              <a:defRPr sz="3400" i="1">
                <a:solidFill>
                  <a:schemeClr val="tx1"/>
                </a:solidFill>
                <a:latin typeface="Trebuchet MS" pitchFamily="34" charset="0"/>
              </a:defRPr>
            </a:lvl7pPr>
            <a:lvl8pPr marL="3429000" indent="-228600" algn="l" rtl="0" eaLnBrk="0" fontAlgn="base" hangingPunct="0">
              <a:spcBef>
                <a:spcPct val="0"/>
              </a:spcBef>
              <a:spcAft>
                <a:spcPct val="0"/>
              </a:spcAft>
              <a:defRPr sz="3400" i="1">
                <a:solidFill>
                  <a:schemeClr val="tx1"/>
                </a:solidFill>
                <a:latin typeface="Trebuchet MS" pitchFamily="34" charset="0"/>
              </a:defRPr>
            </a:lvl8pPr>
            <a:lvl9pPr marL="3886200" indent="-228600" algn="l" rtl="0" eaLnBrk="0" fontAlgn="base" hangingPunct="0">
              <a:spcBef>
                <a:spcPct val="0"/>
              </a:spcBef>
              <a:spcAft>
                <a:spcPct val="0"/>
              </a:spcAft>
              <a:defRPr sz="3400" i="1">
                <a:solidFill>
                  <a:schemeClr val="tx1"/>
                </a:solidFill>
                <a:latin typeface="Trebuchet MS" pitchFamily="34" charset="0"/>
              </a:defRPr>
            </a:lvl9pPr>
          </a:lstStyle>
          <a:p>
            <a:pPr eaLnBrk="1" hangingPunct="1">
              <a:buSzPct val="135000"/>
              <a:buFontTx/>
              <a:buBlip>
                <a:blip r:embed="rId3"/>
              </a:buBlip>
            </a:pPr>
            <a:r>
              <a:rPr lang="en-US" sz="2400" b="1" i="0" dirty="0">
                <a:solidFill>
                  <a:srgbClr val="FFFF00"/>
                </a:solidFill>
                <a:latin typeface="Calibri" pitchFamily="34" charset="0"/>
                <a:cs typeface="Calibri" pitchFamily="34" charset="0"/>
              </a:rPr>
              <a:t>  If the radius of a vessel increases, R decreases and flow increases.</a:t>
            </a:r>
          </a:p>
        </p:txBody>
      </p:sp>
      <p:sp>
        <p:nvSpPr>
          <p:cNvPr id="10" name="Text Box 8"/>
          <p:cNvSpPr txBox="1">
            <a:spLocks noChangeArrowheads="1"/>
          </p:cNvSpPr>
          <p:nvPr/>
        </p:nvSpPr>
        <p:spPr bwMode="auto">
          <a:xfrm>
            <a:off x="266700" y="5410200"/>
            <a:ext cx="96774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algn="l" rtl="0" eaLnBrk="0" fontAlgn="base" hangingPunct="0">
              <a:spcBef>
                <a:spcPct val="0"/>
              </a:spcBef>
              <a:spcAft>
                <a:spcPct val="0"/>
              </a:spcAft>
              <a:defRPr sz="3400" i="1">
                <a:solidFill>
                  <a:schemeClr val="tx1"/>
                </a:solidFill>
                <a:latin typeface="Trebuchet MS" pitchFamily="34" charset="0"/>
              </a:defRPr>
            </a:lvl6pPr>
            <a:lvl7pPr marL="2971800" indent="-228600" algn="l" rtl="0" eaLnBrk="0" fontAlgn="base" hangingPunct="0">
              <a:spcBef>
                <a:spcPct val="0"/>
              </a:spcBef>
              <a:spcAft>
                <a:spcPct val="0"/>
              </a:spcAft>
              <a:defRPr sz="3400" i="1">
                <a:solidFill>
                  <a:schemeClr val="tx1"/>
                </a:solidFill>
                <a:latin typeface="Trebuchet MS" pitchFamily="34" charset="0"/>
              </a:defRPr>
            </a:lvl7pPr>
            <a:lvl8pPr marL="3429000" indent="-228600" algn="l" rtl="0" eaLnBrk="0" fontAlgn="base" hangingPunct="0">
              <a:spcBef>
                <a:spcPct val="0"/>
              </a:spcBef>
              <a:spcAft>
                <a:spcPct val="0"/>
              </a:spcAft>
              <a:defRPr sz="3400" i="1">
                <a:solidFill>
                  <a:schemeClr val="tx1"/>
                </a:solidFill>
                <a:latin typeface="Trebuchet MS" pitchFamily="34" charset="0"/>
              </a:defRPr>
            </a:lvl8pPr>
            <a:lvl9pPr marL="3886200" indent="-228600" algn="l" rtl="0" eaLnBrk="0" fontAlgn="base" hangingPunct="0">
              <a:spcBef>
                <a:spcPct val="0"/>
              </a:spcBef>
              <a:spcAft>
                <a:spcPct val="0"/>
              </a:spcAft>
              <a:defRPr sz="3400" i="1">
                <a:solidFill>
                  <a:schemeClr val="tx1"/>
                </a:solidFill>
                <a:latin typeface="Trebuchet MS" pitchFamily="34" charset="0"/>
              </a:defRPr>
            </a:lvl9pPr>
          </a:lstStyle>
          <a:p>
            <a:pPr eaLnBrk="1" hangingPunct="1"/>
            <a:r>
              <a:rPr lang="en-US" sz="2400" b="1" i="0" dirty="0">
                <a:solidFill>
                  <a:srgbClr val="00FF00"/>
                </a:solidFill>
                <a:latin typeface="Calibri" pitchFamily="34" charset="0"/>
                <a:cs typeface="Calibri" pitchFamily="34" charset="0"/>
              </a:rPr>
              <a:t>Vessel radius can have a tremendous influence on blood flow</a:t>
            </a:r>
          </a:p>
          <a:p>
            <a:pPr eaLnBrk="1" hangingPunct="1"/>
            <a:r>
              <a:rPr lang="en-US" sz="2400" b="1" i="0" dirty="0">
                <a:solidFill>
                  <a:srgbClr val="00FF00"/>
                </a:solidFill>
                <a:latin typeface="Calibri" pitchFamily="34" charset="0"/>
                <a:cs typeface="Calibri" pitchFamily="34" charset="0"/>
              </a:rPr>
              <a:t>because resistance is dependent upon r</a:t>
            </a:r>
            <a:r>
              <a:rPr lang="en-US" sz="2400" b="1" i="0" baseline="30000" dirty="0">
                <a:solidFill>
                  <a:srgbClr val="00FF00"/>
                </a:solidFill>
                <a:latin typeface="Calibri" pitchFamily="34" charset="0"/>
                <a:cs typeface="Calibri" pitchFamily="34" charset="0"/>
              </a:rPr>
              <a:t>4</a:t>
            </a:r>
            <a:r>
              <a:rPr lang="en-US" sz="2400" b="1" i="0" dirty="0">
                <a:solidFill>
                  <a:srgbClr val="00FF00"/>
                </a:solidFill>
                <a:latin typeface="Calibri" pitchFamily="34" charset="0"/>
                <a:cs typeface="Calibri" pitchFamily="34" charset="0"/>
              </a:rPr>
              <a:t> not just r</a:t>
            </a:r>
            <a:r>
              <a:rPr lang="en-US" sz="2400" b="1" i="0" dirty="0" smtClean="0">
                <a:solidFill>
                  <a:srgbClr val="00FF00"/>
                </a:solidFill>
                <a:latin typeface="Calibri" pitchFamily="34" charset="0"/>
                <a:cs typeface="Calibri" pitchFamily="34" charset="0"/>
              </a:rPr>
              <a:t>. </a:t>
            </a:r>
            <a:r>
              <a:rPr lang="en-US" sz="2400" b="1" i="0" dirty="0">
                <a:solidFill>
                  <a:srgbClr val="00FF00"/>
                </a:solidFill>
                <a:latin typeface="Calibri" pitchFamily="34" charset="0"/>
                <a:cs typeface="Calibri" pitchFamily="34" charset="0"/>
              </a:rPr>
              <a:t>If r is doubled, TPR is reduced by 16, and </a:t>
            </a:r>
            <a:r>
              <a:rPr lang="en-US" sz="2400" b="1" i="0" dirty="0" smtClean="0">
                <a:solidFill>
                  <a:srgbClr val="00FF00"/>
                </a:solidFill>
                <a:latin typeface="Calibri" pitchFamily="34" charset="0"/>
                <a:cs typeface="Calibri" pitchFamily="34" charset="0"/>
              </a:rPr>
              <a:t>flow increases 16 times.</a:t>
            </a:r>
            <a:endParaRPr lang="en-US" sz="2400" b="1" i="0" baseline="30000" dirty="0">
              <a:solidFill>
                <a:srgbClr val="00FF00"/>
              </a:solidFill>
              <a:latin typeface="Calibri" pitchFamily="34" charset="0"/>
              <a:cs typeface="Calibri" pitchFamily="34" charset="0"/>
            </a:endParaRPr>
          </a:p>
        </p:txBody>
      </p:sp>
      <p:sp>
        <p:nvSpPr>
          <p:cNvPr id="11" name="Text Box 9"/>
          <p:cNvSpPr txBox="1">
            <a:spLocks noChangeArrowheads="1"/>
          </p:cNvSpPr>
          <p:nvPr/>
        </p:nvSpPr>
        <p:spPr bwMode="auto">
          <a:xfrm>
            <a:off x="6438900" y="1984494"/>
            <a:ext cx="19916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algn="l" rtl="0" eaLnBrk="0" fontAlgn="base" hangingPunct="0">
              <a:spcBef>
                <a:spcPct val="0"/>
              </a:spcBef>
              <a:spcAft>
                <a:spcPct val="0"/>
              </a:spcAft>
              <a:defRPr sz="3400" i="1">
                <a:solidFill>
                  <a:schemeClr val="tx1"/>
                </a:solidFill>
                <a:latin typeface="Trebuchet MS" pitchFamily="34" charset="0"/>
              </a:defRPr>
            </a:lvl6pPr>
            <a:lvl7pPr marL="2971800" indent="-228600" algn="l" rtl="0" eaLnBrk="0" fontAlgn="base" hangingPunct="0">
              <a:spcBef>
                <a:spcPct val="0"/>
              </a:spcBef>
              <a:spcAft>
                <a:spcPct val="0"/>
              </a:spcAft>
              <a:defRPr sz="3400" i="1">
                <a:solidFill>
                  <a:schemeClr val="tx1"/>
                </a:solidFill>
                <a:latin typeface="Trebuchet MS" pitchFamily="34" charset="0"/>
              </a:defRPr>
            </a:lvl7pPr>
            <a:lvl8pPr marL="3429000" indent="-228600" algn="l" rtl="0" eaLnBrk="0" fontAlgn="base" hangingPunct="0">
              <a:spcBef>
                <a:spcPct val="0"/>
              </a:spcBef>
              <a:spcAft>
                <a:spcPct val="0"/>
              </a:spcAft>
              <a:defRPr sz="3400" i="1">
                <a:solidFill>
                  <a:schemeClr val="tx1"/>
                </a:solidFill>
                <a:latin typeface="Trebuchet MS" pitchFamily="34" charset="0"/>
              </a:defRPr>
            </a:lvl8pPr>
            <a:lvl9pPr marL="3886200" indent="-228600" algn="l" rtl="0" eaLnBrk="0" fontAlgn="base" hangingPunct="0">
              <a:spcBef>
                <a:spcPct val="0"/>
              </a:spcBef>
              <a:spcAft>
                <a:spcPct val="0"/>
              </a:spcAft>
              <a:defRPr sz="3400" i="1">
                <a:solidFill>
                  <a:schemeClr val="tx1"/>
                </a:solidFill>
                <a:latin typeface="Trebuchet MS" pitchFamily="34" charset="0"/>
              </a:defRPr>
            </a:lvl9pPr>
          </a:lstStyle>
          <a:p>
            <a:pPr eaLnBrk="1" hangingPunct="1"/>
            <a:r>
              <a:rPr lang="en-US" sz="2800" b="1" i="0">
                <a:solidFill>
                  <a:srgbClr val="FF3399"/>
                </a:solidFill>
                <a:latin typeface="Calibri" pitchFamily="34" charset="0"/>
                <a:cs typeface="Calibri" pitchFamily="34" charset="0"/>
              </a:rPr>
              <a:t>Flow = </a:t>
            </a:r>
            <a:r>
              <a:rPr lang="en-US" sz="2800" b="1" i="0">
                <a:solidFill>
                  <a:srgbClr val="FF3399"/>
                </a:solidFill>
                <a:latin typeface="Calibri" pitchFamily="34" charset="0"/>
                <a:cs typeface="Calibri" pitchFamily="34" charset="0"/>
                <a:sym typeface="Symbol" pitchFamily="18" charset="2"/>
              </a:rPr>
              <a:t>P/R</a:t>
            </a:r>
          </a:p>
        </p:txBody>
      </p:sp>
      <p:sp>
        <p:nvSpPr>
          <p:cNvPr id="12" name="Text Box 12"/>
          <p:cNvSpPr txBox="1">
            <a:spLocks noChangeArrowheads="1"/>
          </p:cNvSpPr>
          <p:nvPr/>
        </p:nvSpPr>
        <p:spPr bwMode="auto">
          <a:xfrm>
            <a:off x="136524" y="3962400"/>
            <a:ext cx="98075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algn="l" rtl="0" eaLnBrk="0" fontAlgn="base" hangingPunct="0">
              <a:spcBef>
                <a:spcPct val="0"/>
              </a:spcBef>
              <a:spcAft>
                <a:spcPct val="0"/>
              </a:spcAft>
              <a:defRPr sz="3400" i="1">
                <a:solidFill>
                  <a:schemeClr val="tx1"/>
                </a:solidFill>
                <a:latin typeface="Trebuchet MS" pitchFamily="34" charset="0"/>
              </a:defRPr>
            </a:lvl6pPr>
            <a:lvl7pPr marL="2971800" indent="-228600" algn="l" rtl="0" eaLnBrk="0" fontAlgn="base" hangingPunct="0">
              <a:spcBef>
                <a:spcPct val="0"/>
              </a:spcBef>
              <a:spcAft>
                <a:spcPct val="0"/>
              </a:spcAft>
              <a:defRPr sz="3400" i="1">
                <a:solidFill>
                  <a:schemeClr val="tx1"/>
                </a:solidFill>
                <a:latin typeface="Trebuchet MS" pitchFamily="34" charset="0"/>
              </a:defRPr>
            </a:lvl7pPr>
            <a:lvl8pPr marL="3429000" indent="-228600" algn="l" rtl="0" eaLnBrk="0" fontAlgn="base" hangingPunct="0">
              <a:spcBef>
                <a:spcPct val="0"/>
              </a:spcBef>
              <a:spcAft>
                <a:spcPct val="0"/>
              </a:spcAft>
              <a:defRPr sz="3400" i="1">
                <a:solidFill>
                  <a:schemeClr val="tx1"/>
                </a:solidFill>
                <a:latin typeface="Trebuchet MS" pitchFamily="34" charset="0"/>
              </a:defRPr>
            </a:lvl8pPr>
            <a:lvl9pPr marL="3886200" indent="-228600" algn="l" rtl="0" eaLnBrk="0" fontAlgn="base" hangingPunct="0">
              <a:spcBef>
                <a:spcPct val="0"/>
              </a:spcBef>
              <a:spcAft>
                <a:spcPct val="0"/>
              </a:spcAft>
              <a:defRPr sz="3400" i="1">
                <a:solidFill>
                  <a:schemeClr val="tx1"/>
                </a:solidFill>
                <a:latin typeface="Trebuchet MS" pitchFamily="34" charset="0"/>
              </a:defRPr>
            </a:lvl9pPr>
          </a:lstStyle>
          <a:p>
            <a:pPr eaLnBrk="1" hangingPunct="1">
              <a:buSzPct val="135000"/>
              <a:buFontTx/>
              <a:buBlip>
                <a:blip r:embed="rId3"/>
              </a:buBlip>
            </a:pPr>
            <a:r>
              <a:rPr lang="en-US" sz="2400" b="1" i="0" dirty="0">
                <a:solidFill>
                  <a:srgbClr val="66FFFF"/>
                </a:solidFill>
                <a:latin typeface="Calibri" pitchFamily="34" charset="0"/>
                <a:cs typeface="Calibri" pitchFamily="34" charset="0"/>
              </a:rPr>
              <a:t>  If </a:t>
            </a:r>
            <a:r>
              <a:rPr lang="el-GR" sz="2400" b="1" i="0" dirty="0">
                <a:solidFill>
                  <a:srgbClr val="66FFFF"/>
                </a:solidFill>
                <a:latin typeface="Calibri" pitchFamily="34" charset="0"/>
                <a:cs typeface="Calibri" pitchFamily="34" charset="0"/>
              </a:rPr>
              <a:t>η</a:t>
            </a:r>
            <a:r>
              <a:rPr lang="en-US" sz="2400" b="1" i="0" dirty="0">
                <a:solidFill>
                  <a:srgbClr val="66FFFF"/>
                </a:solidFill>
                <a:latin typeface="Calibri" pitchFamily="34" charset="0"/>
                <a:cs typeface="Calibri" pitchFamily="34" charset="0"/>
              </a:rPr>
              <a:t> increases, R increases and flow decreases</a:t>
            </a:r>
            <a:r>
              <a:rPr lang="en-US" sz="2400" b="1" i="0" dirty="0" smtClean="0">
                <a:solidFill>
                  <a:srgbClr val="66FFFF"/>
                </a:solidFill>
                <a:latin typeface="Calibri" pitchFamily="34" charset="0"/>
                <a:cs typeface="Calibri" pitchFamily="34" charset="0"/>
              </a:rPr>
              <a:t>. </a:t>
            </a:r>
            <a:r>
              <a:rPr lang="en-GB" altLang="en-US" sz="2400" b="1" i="0" dirty="0">
                <a:solidFill>
                  <a:srgbClr val="00FFFF"/>
                </a:solidFill>
                <a:latin typeface="Calibri" panose="020F0502020204030204" pitchFamily="34" charset="0"/>
              </a:rPr>
              <a:t>The viscosity of  blood is dependent on the haematocrit and plasma protein concentration.</a:t>
            </a:r>
            <a:endParaRPr lang="en-US" sz="2400" b="1" i="0" dirty="0">
              <a:solidFill>
                <a:srgbClr val="66FFFF"/>
              </a:solidFill>
              <a:latin typeface="Calibri" pitchFamily="34" charset="0"/>
              <a:cs typeface="Calibri" pitchFamily="34" charset="0"/>
            </a:endParaRPr>
          </a:p>
        </p:txBody>
      </p:sp>
    </p:spTree>
    <p:extLst>
      <p:ext uri="{BB962C8B-B14F-4D97-AF65-F5344CB8AC3E}">
        <p14:creationId xmlns:p14="http://schemas.microsoft.com/office/powerpoint/2010/main" val="90160152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0" y="228600"/>
            <a:ext cx="10286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buSzPct val="135000"/>
            </a:pPr>
            <a:r>
              <a:rPr lang="en-US" altLang="en-US" sz="4400" b="1" i="0" dirty="0" smtClean="0">
                <a:solidFill>
                  <a:srgbClr val="FFFF00"/>
                </a:solidFill>
                <a:latin typeface="Calibri" panose="020F0502020204030204" pitchFamily="34" charset="0"/>
              </a:rPr>
              <a:t>Factors affecting vessel diameter</a:t>
            </a:r>
            <a:endParaRPr lang="en-US" altLang="en-US" sz="4400" b="1" i="0" dirty="0">
              <a:solidFill>
                <a:srgbClr val="FFFF00"/>
              </a:solidFill>
              <a:latin typeface="Calibri" panose="020F0502020204030204" pitchFamily="34" charset="0"/>
            </a:endParaRPr>
          </a:p>
        </p:txBody>
      </p:sp>
      <p:sp>
        <p:nvSpPr>
          <p:cNvPr id="20" name="Text Box 17"/>
          <p:cNvSpPr txBox="1">
            <a:spLocks noChangeArrowheads="1"/>
          </p:cNvSpPr>
          <p:nvPr/>
        </p:nvSpPr>
        <p:spPr bwMode="auto">
          <a:xfrm>
            <a:off x="190501" y="1066800"/>
            <a:ext cx="9677400"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marL="594360" indent="-457200" eaLnBrk="1" fontAlgn="auto" hangingPunct="1">
              <a:spcAft>
                <a:spcPts val="0"/>
              </a:spcAft>
              <a:buClr>
                <a:schemeClr val="tx1">
                  <a:shade val="95000"/>
                </a:schemeClr>
              </a:buClr>
              <a:buFont typeface="Wingdings" pitchFamily="2" charset="2"/>
              <a:buChar char="q"/>
              <a:defRPr/>
            </a:pPr>
            <a:r>
              <a:rPr lang="en-US" sz="2800" b="1" i="0" dirty="0">
                <a:solidFill>
                  <a:srgbClr val="00FFFF"/>
                </a:solidFill>
                <a:latin typeface="Calibri" pitchFamily="34" charset="0"/>
                <a:cs typeface="Calibri" pitchFamily="34" charset="0"/>
              </a:rPr>
              <a:t>Vasodilator agents:</a:t>
            </a:r>
          </a:p>
          <a:p>
            <a:pPr marL="868680" lvl="1" indent="-283464" eaLnBrk="1" fontAlgn="auto" hangingPunct="1">
              <a:spcBef>
                <a:spcPts val="324"/>
              </a:spcBef>
              <a:spcAft>
                <a:spcPts val="0"/>
              </a:spcAft>
              <a:buFont typeface="Wingdings 2"/>
              <a:buChar char=""/>
              <a:defRPr/>
            </a:pPr>
            <a:r>
              <a:rPr lang="en-US" sz="2800" b="1" i="0" dirty="0">
                <a:solidFill>
                  <a:srgbClr val="00FFFF"/>
                </a:solidFill>
                <a:latin typeface="Calibri" pitchFamily="34" charset="0"/>
                <a:cs typeface="Calibri" pitchFamily="34" charset="0"/>
              </a:rPr>
              <a:t>Nitric oxide.</a:t>
            </a:r>
          </a:p>
          <a:p>
            <a:pPr marL="868680" lvl="1" indent="-283464" eaLnBrk="1" fontAlgn="auto" hangingPunct="1">
              <a:spcBef>
                <a:spcPts val="324"/>
              </a:spcBef>
              <a:spcAft>
                <a:spcPts val="0"/>
              </a:spcAft>
              <a:buFont typeface="Wingdings 2"/>
              <a:buChar char=""/>
              <a:defRPr/>
            </a:pPr>
            <a:r>
              <a:rPr lang="en-US" sz="2800" b="1" i="0" dirty="0">
                <a:solidFill>
                  <a:srgbClr val="00FFFF"/>
                </a:solidFill>
                <a:latin typeface="Calibri" pitchFamily="34" charset="0"/>
                <a:cs typeface="Calibri" pitchFamily="34" charset="0"/>
              </a:rPr>
              <a:t>Histamine.</a:t>
            </a:r>
          </a:p>
          <a:p>
            <a:pPr marL="868680" lvl="1" indent="-283464" eaLnBrk="1" fontAlgn="auto" hangingPunct="1">
              <a:spcBef>
                <a:spcPts val="324"/>
              </a:spcBef>
              <a:spcAft>
                <a:spcPts val="0"/>
              </a:spcAft>
              <a:buFont typeface="Wingdings 2"/>
              <a:buChar char=""/>
              <a:defRPr/>
            </a:pPr>
            <a:r>
              <a:rPr lang="en-US" sz="2800" b="1" i="0" dirty="0">
                <a:solidFill>
                  <a:srgbClr val="00FFFF"/>
                </a:solidFill>
                <a:latin typeface="Calibri" pitchFamily="34" charset="0"/>
                <a:cs typeface="Calibri" pitchFamily="34" charset="0"/>
              </a:rPr>
              <a:t>Atrial natriuretic peptide (ANP).</a:t>
            </a:r>
          </a:p>
          <a:p>
            <a:pPr marL="868680" lvl="1" indent="-283464" eaLnBrk="1" fontAlgn="auto" hangingPunct="1">
              <a:spcBef>
                <a:spcPts val="324"/>
              </a:spcBef>
              <a:spcAft>
                <a:spcPts val="0"/>
              </a:spcAft>
              <a:buFont typeface="Wingdings 2"/>
              <a:buChar char=""/>
              <a:defRPr/>
            </a:pPr>
            <a:r>
              <a:rPr lang="en-US" sz="2800" b="1" i="0" dirty="0" smtClean="0">
                <a:solidFill>
                  <a:srgbClr val="00FFFF"/>
                </a:solidFill>
                <a:latin typeface="Calibri" pitchFamily="34" charset="0"/>
                <a:cs typeface="Calibri" pitchFamily="34" charset="0"/>
              </a:rPr>
              <a:t>Prostacyclin; PGI</a:t>
            </a:r>
            <a:r>
              <a:rPr lang="en-US" sz="2800" b="1" i="0" baseline="-25000" dirty="0" smtClean="0">
                <a:solidFill>
                  <a:srgbClr val="00FFFF"/>
                </a:solidFill>
                <a:latin typeface="Calibri" pitchFamily="34" charset="0"/>
                <a:cs typeface="Calibri" pitchFamily="34" charset="0"/>
              </a:rPr>
              <a:t>2</a:t>
            </a:r>
            <a:r>
              <a:rPr lang="en-US" sz="2800" b="1" i="0" dirty="0" smtClean="0">
                <a:solidFill>
                  <a:srgbClr val="00FFFF"/>
                </a:solidFill>
                <a:latin typeface="Calibri" pitchFamily="34" charset="0"/>
                <a:cs typeface="Calibri" pitchFamily="34" charset="0"/>
              </a:rPr>
              <a:t>.</a:t>
            </a:r>
          </a:p>
          <a:p>
            <a:pPr marL="585216" lvl="1" indent="0" eaLnBrk="1" fontAlgn="auto" hangingPunct="1">
              <a:spcBef>
                <a:spcPts val="324"/>
              </a:spcBef>
              <a:spcAft>
                <a:spcPts val="0"/>
              </a:spcAft>
              <a:defRPr/>
            </a:pPr>
            <a:endParaRPr lang="en-US" sz="2800" b="1" i="0" dirty="0">
              <a:solidFill>
                <a:srgbClr val="00FFFF"/>
              </a:solidFill>
              <a:latin typeface="Calibri" pitchFamily="34" charset="0"/>
              <a:cs typeface="Calibri" pitchFamily="34" charset="0"/>
            </a:endParaRPr>
          </a:p>
          <a:p>
            <a:pPr marL="594360" indent="-457200" eaLnBrk="1" fontAlgn="auto" hangingPunct="1">
              <a:spcAft>
                <a:spcPts val="0"/>
              </a:spcAft>
              <a:buClr>
                <a:schemeClr val="tx1">
                  <a:shade val="95000"/>
                </a:schemeClr>
              </a:buClr>
              <a:buFont typeface="Wingdings" pitchFamily="2" charset="2"/>
              <a:buChar char="q"/>
              <a:defRPr/>
            </a:pPr>
            <a:r>
              <a:rPr lang="en-US" sz="2800" b="1" i="0" dirty="0">
                <a:solidFill>
                  <a:schemeClr val="tx2"/>
                </a:solidFill>
                <a:latin typeface="Calibri" pitchFamily="34" charset="0"/>
                <a:cs typeface="Calibri" pitchFamily="34" charset="0"/>
              </a:rPr>
              <a:t>Vasoconstrictor agents:</a:t>
            </a:r>
          </a:p>
          <a:p>
            <a:pPr marL="868680" lvl="1" indent="-283464" eaLnBrk="1" fontAlgn="auto" hangingPunct="1">
              <a:spcBef>
                <a:spcPts val="324"/>
              </a:spcBef>
              <a:spcAft>
                <a:spcPts val="0"/>
              </a:spcAft>
              <a:buFont typeface="Wingdings 2"/>
              <a:buChar char=""/>
              <a:defRPr/>
            </a:pPr>
            <a:r>
              <a:rPr lang="en-US" sz="2800" b="1" i="0" dirty="0">
                <a:solidFill>
                  <a:schemeClr val="tx2"/>
                </a:solidFill>
                <a:latin typeface="Calibri" pitchFamily="34" charset="0"/>
                <a:cs typeface="Calibri" pitchFamily="34" charset="0"/>
              </a:rPr>
              <a:t>Norepinephrine.</a:t>
            </a:r>
          </a:p>
          <a:p>
            <a:pPr marL="868680" lvl="1" indent="-283464" eaLnBrk="1" fontAlgn="auto" hangingPunct="1">
              <a:spcBef>
                <a:spcPts val="324"/>
              </a:spcBef>
              <a:spcAft>
                <a:spcPts val="0"/>
              </a:spcAft>
              <a:buFont typeface="Wingdings 2"/>
              <a:buChar char=""/>
              <a:defRPr/>
            </a:pPr>
            <a:r>
              <a:rPr lang="en-US" sz="2800" b="1" i="0" dirty="0">
                <a:solidFill>
                  <a:schemeClr val="tx2"/>
                </a:solidFill>
                <a:latin typeface="Calibri" pitchFamily="34" charset="0"/>
                <a:cs typeface="Calibri" pitchFamily="34" charset="0"/>
              </a:rPr>
              <a:t>Angiotensin II.</a:t>
            </a:r>
          </a:p>
          <a:p>
            <a:pPr marL="868680" lvl="1" indent="-283464" eaLnBrk="1" fontAlgn="auto" hangingPunct="1">
              <a:spcBef>
                <a:spcPts val="324"/>
              </a:spcBef>
              <a:spcAft>
                <a:spcPts val="0"/>
              </a:spcAft>
              <a:buFont typeface="Wingdings 2"/>
              <a:buChar char=""/>
              <a:defRPr/>
            </a:pPr>
            <a:r>
              <a:rPr lang="en-US" sz="2800" b="1" i="0" dirty="0">
                <a:solidFill>
                  <a:schemeClr val="tx2"/>
                </a:solidFill>
                <a:latin typeface="Calibri" pitchFamily="34" charset="0"/>
                <a:cs typeface="Calibri" pitchFamily="34" charset="0"/>
              </a:rPr>
              <a:t>Vasopressin.</a:t>
            </a:r>
          </a:p>
          <a:p>
            <a:pPr marL="868680" lvl="1" indent="-283464" eaLnBrk="1" fontAlgn="auto" hangingPunct="1">
              <a:spcBef>
                <a:spcPts val="324"/>
              </a:spcBef>
              <a:spcAft>
                <a:spcPts val="0"/>
              </a:spcAft>
              <a:buFont typeface="Wingdings 2"/>
              <a:buChar char=""/>
              <a:defRPr/>
            </a:pPr>
            <a:r>
              <a:rPr lang="en-US" sz="2800" b="1" i="0" dirty="0" smtClean="0">
                <a:solidFill>
                  <a:schemeClr val="tx2"/>
                </a:solidFill>
                <a:latin typeface="Calibri" pitchFamily="34" charset="0"/>
                <a:cs typeface="Calibri" pitchFamily="34" charset="0"/>
              </a:rPr>
              <a:t>Endothelin-1.</a:t>
            </a:r>
            <a:endParaRPr lang="en-US" sz="2800" b="1" i="0" dirty="0">
              <a:solidFill>
                <a:schemeClr val="tx2"/>
              </a:solidFill>
              <a:latin typeface="Calibri" pitchFamily="34" charset="0"/>
              <a:cs typeface="Calibri" pitchFamily="34" charset="0"/>
            </a:endParaRPr>
          </a:p>
          <a:p>
            <a:pPr marL="868680" lvl="1" indent="-283464" eaLnBrk="1" fontAlgn="auto" hangingPunct="1">
              <a:spcBef>
                <a:spcPts val="324"/>
              </a:spcBef>
              <a:spcAft>
                <a:spcPts val="0"/>
              </a:spcAft>
              <a:buFont typeface="Wingdings 2"/>
              <a:buChar char=""/>
              <a:defRPr/>
            </a:pPr>
            <a:r>
              <a:rPr lang="en-US" sz="2800" b="1" i="0" dirty="0">
                <a:solidFill>
                  <a:schemeClr val="tx2"/>
                </a:solidFill>
                <a:latin typeface="Calibri" pitchFamily="34" charset="0"/>
                <a:cs typeface="Calibri" pitchFamily="34" charset="0"/>
              </a:rPr>
              <a:t>Thromboxane </a:t>
            </a:r>
            <a:r>
              <a:rPr lang="en-US" sz="2800" b="1" i="0" dirty="0" smtClean="0">
                <a:solidFill>
                  <a:schemeClr val="tx2"/>
                </a:solidFill>
                <a:latin typeface="Calibri" pitchFamily="34" charset="0"/>
                <a:cs typeface="Calibri" pitchFamily="34" charset="0"/>
              </a:rPr>
              <a:t>A</a:t>
            </a:r>
            <a:r>
              <a:rPr lang="en-US" sz="2800" b="1" i="0" baseline="-25000" dirty="0" smtClean="0">
                <a:solidFill>
                  <a:schemeClr val="tx2"/>
                </a:solidFill>
                <a:latin typeface="Calibri" pitchFamily="34" charset="0"/>
                <a:cs typeface="Calibri" pitchFamily="34" charset="0"/>
              </a:rPr>
              <a:t>2</a:t>
            </a:r>
            <a:r>
              <a:rPr lang="en-US" sz="2800" b="1" i="0" dirty="0" smtClean="0">
                <a:solidFill>
                  <a:schemeClr val="tx2"/>
                </a:solidFill>
                <a:latin typeface="Calibri" pitchFamily="34" charset="0"/>
                <a:cs typeface="Calibri" pitchFamily="34" charset="0"/>
              </a:rPr>
              <a:t>.</a:t>
            </a:r>
            <a:endParaRPr lang="en-US" sz="2800" b="1" i="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48360099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5248517" y="304800"/>
            <a:ext cx="48479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buSzPct val="135000"/>
            </a:pPr>
            <a:r>
              <a:rPr lang="en-US" altLang="en-US" sz="4400" b="1" i="0" dirty="0" smtClean="0">
                <a:solidFill>
                  <a:srgbClr val="FFFF00"/>
                </a:solidFill>
                <a:latin typeface="Calibri" panose="020F0502020204030204" pitchFamily="34" charset="0"/>
              </a:rPr>
              <a:t>NO</a:t>
            </a:r>
            <a:endParaRPr lang="en-US" altLang="en-US" sz="4400" b="1" i="0" dirty="0">
              <a:solidFill>
                <a:srgbClr val="FFFF00"/>
              </a:solidFill>
              <a:latin typeface="Calibri" panose="020F0502020204030204" pitchFamily="34" charset="0"/>
            </a:endParaRPr>
          </a:p>
        </p:txBody>
      </p:sp>
      <p:sp>
        <p:nvSpPr>
          <p:cNvPr id="20" name="Text Box 17"/>
          <p:cNvSpPr txBox="1">
            <a:spLocks noChangeArrowheads="1"/>
          </p:cNvSpPr>
          <p:nvPr/>
        </p:nvSpPr>
        <p:spPr bwMode="auto">
          <a:xfrm>
            <a:off x="190501" y="783134"/>
            <a:ext cx="4800599"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marL="594360" indent="-457200" eaLnBrk="1" fontAlgn="auto" hangingPunct="1">
              <a:spcAft>
                <a:spcPts val="0"/>
              </a:spcAft>
              <a:buClr>
                <a:schemeClr val="tx1">
                  <a:shade val="95000"/>
                </a:schemeClr>
              </a:buClr>
              <a:buFont typeface="Wingdings" pitchFamily="2" charset="2"/>
              <a:buChar char="q"/>
              <a:defRPr/>
            </a:pPr>
            <a:r>
              <a:rPr lang="en-US" altLang="en-US" sz="2800" b="1" i="0" dirty="0">
                <a:solidFill>
                  <a:srgbClr val="00FFFF"/>
                </a:solidFill>
                <a:latin typeface="Calibri" pitchFamily="34" charset="0"/>
                <a:cs typeface="Calibri" pitchFamily="34" charset="0"/>
              </a:rPr>
              <a:t>Shear </a:t>
            </a:r>
            <a:r>
              <a:rPr lang="en-US" altLang="en-US" sz="2800" b="1" i="0" dirty="0" smtClean="0">
                <a:solidFill>
                  <a:srgbClr val="00FFFF"/>
                </a:solidFill>
                <a:latin typeface="Calibri" pitchFamily="34" charset="0"/>
                <a:cs typeface="Calibri" pitchFamily="34" charset="0"/>
              </a:rPr>
              <a:t>stress causes the endothelium to release NO.</a:t>
            </a:r>
          </a:p>
          <a:p>
            <a:pPr marL="137160" eaLnBrk="1" fontAlgn="auto" hangingPunct="1">
              <a:spcAft>
                <a:spcPts val="0"/>
              </a:spcAft>
              <a:buClr>
                <a:schemeClr val="tx1">
                  <a:shade val="95000"/>
                </a:schemeClr>
              </a:buClr>
              <a:defRPr/>
            </a:pPr>
            <a:endParaRPr lang="en-US" altLang="en-US" sz="2800" b="1" i="0" dirty="0" smtClean="0">
              <a:solidFill>
                <a:srgbClr val="00FFFF"/>
              </a:solidFill>
              <a:latin typeface="Calibri" pitchFamily="34" charset="0"/>
              <a:cs typeface="Calibri" pitchFamily="34" charset="0"/>
            </a:endParaRPr>
          </a:p>
          <a:p>
            <a:pPr marL="594360" indent="-457200" eaLnBrk="1" fontAlgn="auto" hangingPunct="1">
              <a:spcAft>
                <a:spcPts val="0"/>
              </a:spcAft>
              <a:buClr>
                <a:schemeClr val="tx1">
                  <a:shade val="95000"/>
                </a:schemeClr>
              </a:buClr>
              <a:buFont typeface="Wingdings" pitchFamily="2" charset="2"/>
              <a:buChar char="q"/>
              <a:defRPr/>
            </a:pPr>
            <a:r>
              <a:rPr lang="en-US" altLang="en-US" sz="2800" b="1" i="0" dirty="0" smtClean="0">
                <a:solidFill>
                  <a:srgbClr val="00FFFF"/>
                </a:solidFill>
                <a:latin typeface="Calibri" pitchFamily="34" charset="0"/>
                <a:cs typeface="Calibri" pitchFamily="34" charset="0"/>
              </a:rPr>
              <a:t>NO </a:t>
            </a:r>
            <a:r>
              <a:rPr lang="en-US" altLang="en-US" sz="2800" b="1" i="0" dirty="0">
                <a:solidFill>
                  <a:srgbClr val="00FFFF"/>
                </a:solidFill>
                <a:latin typeface="Calibri" pitchFamily="34" charset="0"/>
                <a:cs typeface="Calibri" pitchFamily="34" charset="0"/>
              </a:rPr>
              <a:t>allows large blood vessels like aorta to regulate flow in absence of any metabolic </a:t>
            </a:r>
            <a:r>
              <a:rPr lang="en-US" altLang="en-US" sz="2800" b="1" i="0" dirty="0" smtClean="0">
                <a:solidFill>
                  <a:srgbClr val="00FFFF"/>
                </a:solidFill>
                <a:latin typeface="Calibri" pitchFamily="34" charset="0"/>
                <a:cs typeface="Calibri" pitchFamily="34" charset="0"/>
              </a:rPr>
              <a:t>signals.</a:t>
            </a:r>
          </a:p>
          <a:p>
            <a:pPr marL="137160" eaLnBrk="1" fontAlgn="auto" hangingPunct="1">
              <a:spcAft>
                <a:spcPts val="0"/>
              </a:spcAft>
              <a:buClr>
                <a:schemeClr val="tx1">
                  <a:shade val="95000"/>
                </a:schemeClr>
              </a:buClr>
              <a:defRPr/>
            </a:pPr>
            <a:endParaRPr lang="en-US" altLang="en-US" sz="2800" b="1" i="0" dirty="0" smtClean="0">
              <a:solidFill>
                <a:srgbClr val="00FFFF"/>
              </a:solidFill>
              <a:latin typeface="Calibri" pitchFamily="34" charset="0"/>
              <a:cs typeface="Calibri" pitchFamily="34" charset="0"/>
            </a:endParaRPr>
          </a:p>
          <a:p>
            <a:pPr marL="594360" indent="-457200" eaLnBrk="1" fontAlgn="auto" hangingPunct="1">
              <a:spcAft>
                <a:spcPts val="0"/>
              </a:spcAft>
              <a:buClr>
                <a:schemeClr val="tx1">
                  <a:shade val="95000"/>
                </a:schemeClr>
              </a:buClr>
              <a:buFont typeface="Wingdings" pitchFamily="2" charset="2"/>
              <a:buChar char="q"/>
              <a:defRPr/>
            </a:pPr>
            <a:r>
              <a:rPr lang="en-US" altLang="en-US" sz="2800" b="1" i="0" dirty="0" smtClean="0">
                <a:solidFill>
                  <a:srgbClr val="00FF00"/>
                </a:solidFill>
                <a:latin typeface="Calibri" pitchFamily="34" charset="0"/>
                <a:cs typeface="Calibri" pitchFamily="34" charset="0"/>
              </a:rPr>
              <a:t>Increased </a:t>
            </a:r>
            <a:r>
              <a:rPr lang="en-US" altLang="en-US" sz="2800" b="1" i="0" dirty="0">
                <a:solidFill>
                  <a:srgbClr val="00FF00"/>
                </a:solidFill>
                <a:latin typeface="Calibri" pitchFamily="34" charset="0"/>
                <a:cs typeface="Calibri" pitchFamily="34" charset="0"/>
              </a:rPr>
              <a:t>velocity of flow increases shear </a:t>
            </a:r>
            <a:r>
              <a:rPr lang="en-US" altLang="en-US" sz="2800" b="1" i="0" dirty="0" smtClean="0">
                <a:solidFill>
                  <a:srgbClr val="00FF00"/>
                </a:solidFill>
                <a:latin typeface="Calibri" pitchFamily="34" charset="0"/>
                <a:cs typeface="Calibri" pitchFamily="34" charset="0"/>
              </a:rPr>
              <a:t>stress </a:t>
            </a:r>
            <a:r>
              <a:rPr lang="en-US" altLang="en-US" sz="2800" b="1" i="0" dirty="0" smtClean="0">
                <a:solidFill>
                  <a:srgbClr val="00FF00"/>
                </a:solidFill>
                <a:latin typeface="Calibri"/>
                <a:cs typeface="Calibri"/>
              </a:rPr>
              <a:t>→ ↑</a:t>
            </a:r>
            <a:r>
              <a:rPr lang="en-US" altLang="en-US" sz="2800" b="1" i="0" dirty="0" smtClean="0">
                <a:solidFill>
                  <a:srgbClr val="00FF00"/>
                </a:solidFill>
                <a:latin typeface="Calibri" pitchFamily="34" charset="0"/>
                <a:cs typeface="Calibri" pitchFamily="34" charset="0"/>
              </a:rPr>
              <a:t> </a:t>
            </a:r>
            <a:r>
              <a:rPr lang="en-US" altLang="en-US" sz="2800" b="1" i="0" dirty="0">
                <a:solidFill>
                  <a:srgbClr val="00FF00"/>
                </a:solidFill>
                <a:latin typeface="Calibri" pitchFamily="34" charset="0"/>
                <a:cs typeface="Calibri" pitchFamily="34" charset="0"/>
              </a:rPr>
              <a:t>release of </a:t>
            </a:r>
            <a:r>
              <a:rPr lang="en-US" altLang="en-US" sz="2800" b="1" i="0" dirty="0" smtClean="0">
                <a:solidFill>
                  <a:srgbClr val="00FF00"/>
                </a:solidFill>
                <a:latin typeface="Calibri" pitchFamily="34" charset="0"/>
                <a:cs typeface="Calibri" pitchFamily="34" charset="0"/>
              </a:rPr>
              <a:t>vasodilators.</a:t>
            </a:r>
            <a:endParaRPr lang="en-US" altLang="en-US" sz="2800" b="1" i="0" dirty="0">
              <a:solidFill>
                <a:srgbClr val="00FF00"/>
              </a:solidFill>
              <a:latin typeface="Calibri" pitchFamily="34" charset="0"/>
              <a:cs typeface="Calibri" pitchFamily="34" charset="0"/>
            </a:endParaRPr>
          </a:p>
          <a:p>
            <a:pPr marL="594360" indent="-457200" eaLnBrk="1" fontAlgn="auto" hangingPunct="1">
              <a:spcAft>
                <a:spcPts val="0"/>
              </a:spcAft>
              <a:buClr>
                <a:schemeClr val="tx1">
                  <a:shade val="95000"/>
                </a:schemeClr>
              </a:buClr>
              <a:buFont typeface="Wingdings" pitchFamily="2" charset="2"/>
              <a:buChar char="q"/>
              <a:defRPr/>
            </a:pPr>
            <a:endParaRPr lang="en-US" sz="2800" b="1" i="0" dirty="0">
              <a:solidFill>
                <a:srgbClr val="00FFFF"/>
              </a:solidFill>
              <a:latin typeface="Calibri" pitchFamily="34" charset="0"/>
              <a:cs typeface="Calibri" pitchFamily="34" charset="0"/>
            </a:endParaRPr>
          </a:p>
        </p:txBody>
      </p:sp>
      <p:pic>
        <p:nvPicPr>
          <p:cNvPr id="5" name="Content Placeholder 5" descr="figure_15.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248518" y="1327542"/>
            <a:ext cx="4847982" cy="5301858"/>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369527819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1" y="304800"/>
            <a:ext cx="10096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buSzPct val="135000"/>
            </a:pPr>
            <a:r>
              <a:rPr lang="en-US" altLang="en-US" sz="4400" b="1" i="0" dirty="0" smtClean="0">
                <a:solidFill>
                  <a:srgbClr val="FFFF00"/>
                </a:solidFill>
                <a:latin typeface="Calibri" panose="020F0502020204030204" pitchFamily="34" charset="0"/>
              </a:rPr>
              <a:t>NO</a:t>
            </a:r>
            <a:endParaRPr lang="en-US" altLang="en-US" sz="4400" b="1" i="0" dirty="0">
              <a:solidFill>
                <a:srgbClr val="FFFF00"/>
              </a:solidFill>
              <a:latin typeface="Calibri" panose="020F0502020204030204" pitchFamily="34" charset="0"/>
            </a:endParaRPr>
          </a:p>
        </p:txBody>
      </p:sp>
      <p:pic>
        <p:nvPicPr>
          <p:cNvPr id="5122" name="Picture 2" descr="Image result for production of nitric oxide in art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905000"/>
            <a:ext cx="9321800" cy="4330700"/>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647186"/>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1" y="228600"/>
            <a:ext cx="10096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buSzPct val="135000"/>
            </a:pPr>
            <a:r>
              <a:rPr lang="en-US" altLang="en-US" sz="4400" b="1" i="0" dirty="0" smtClean="0">
                <a:solidFill>
                  <a:srgbClr val="FFFF00"/>
                </a:solidFill>
                <a:latin typeface="Calibri" panose="020F0502020204030204" pitchFamily="34" charset="0"/>
              </a:rPr>
              <a:t>NO</a:t>
            </a:r>
            <a:endParaRPr lang="en-US" altLang="en-US" sz="4400" b="1" i="0" dirty="0">
              <a:solidFill>
                <a:srgbClr val="FFFF00"/>
              </a:solidFill>
              <a:latin typeface="Calibri" panose="020F0502020204030204" pitchFamily="34" charset="0"/>
            </a:endParaRPr>
          </a:p>
        </p:txBody>
      </p:sp>
      <p:sp>
        <p:nvSpPr>
          <p:cNvPr id="6" name="Rectangle 4"/>
          <p:cNvSpPr txBox="1">
            <a:spLocks noChangeArrowheads="1"/>
          </p:cNvSpPr>
          <p:nvPr/>
        </p:nvSpPr>
        <p:spPr>
          <a:xfrm>
            <a:off x="266700" y="1143000"/>
            <a:ext cx="9753600" cy="5638800"/>
          </a:xfrm>
          <a:prstGeom prst="rect">
            <a:avLst/>
          </a:prstGeom>
        </p:spPr>
        <p:txBody>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a:lstStyle>
          <a:p>
            <a:pPr marL="0" indent="0" eaLnBrk="1" hangingPunct="1">
              <a:spcBef>
                <a:spcPct val="0"/>
              </a:spcBef>
              <a:buFont typeface="Wingdings 2" pitchFamily="18" charset="2"/>
              <a:buNone/>
              <a:defRPr/>
            </a:pPr>
            <a:r>
              <a:rPr lang="en-US" altLang="en-US" sz="2300" b="1" i="0" dirty="0" smtClean="0">
                <a:solidFill>
                  <a:srgbClr val="00FFFF"/>
                </a:solidFill>
                <a:effectLst/>
                <a:latin typeface="Calibri" pitchFamily="34" charset="0"/>
                <a:cs typeface="Calibri" pitchFamily="34" charset="0"/>
              </a:rPr>
              <a:t>Mechanism of action of agonists, which work through production of nitric oxide:</a:t>
            </a:r>
          </a:p>
          <a:p>
            <a:pPr marL="0" indent="0" eaLnBrk="1" hangingPunct="1">
              <a:spcBef>
                <a:spcPct val="0"/>
              </a:spcBef>
              <a:buFont typeface="Wingdings 2" pitchFamily="18" charset="2"/>
              <a:buNone/>
              <a:defRPr/>
            </a:pPr>
            <a:endParaRPr lang="en-US" altLang="en-US" sz="2300" b="1" i="0" dirty="0" smtClean="0">
              <a:solidFill>
                <a:srgbClr val="00FFFF"/>
              </a:solidFill>
              <a:effectLst/>
              <a:latin typeface="Calibri" pitchFamily="34" charset="0"/>
              <a:cs typeface="Calibri" pitchFamily="34" charset="0"/>
            </a:endParaRPr>
          </a:p>
          <a:p>
            <a:pPr marL="685800" lvl="1" indent="-228600" eaLnBrk="1" hangingPunct="1">
              <a:spcBef>
                <a:spcPct val="0"/>
              </a:spcBef>
              <a:buFont typeface="Calibri" panose="020F0502020204030204" pitchFamily="34" charset="0"/>
              <a:buAutoNum type="arabicPeriod"/>
              <a:defRPr/>
            </a:pPr>
            <a:r>
              <a:rPr lang="en-US" altLang="en-US" sz="2300" b="1" i="0" dirty="0" smtClean="0">
                <a:solidFill>
                  <a:srgbClr val="00FFFF"/>
                </a:solidFill>
                <a:effectLst/>
                <a:latin typeface="Calibri" pitchFamily="34" charset="0"/>
                <a:cs typeface="Calibri" pitchFamily="34" charset="0"/>
              </a:rPr>
              <a:t> Agonist binds to receptor on endothelial cell.</a:t>
            </a:r>
          </a:p>
          <a:p>
            <a:pPr marL="685800" lvl="1" indent="-228600" eaLnBrk="1" hangingPunct="1">
              <a:spcBef>
                <a:spcPct val="0"/>
              </a:spcBef>
              <a:buFont typeface="Calibri" panose="020F0502020204030204" pitchFamily="34" charset="0"/>
              <a:buAutoNum type="arabicPeriod"/>
              <a:defRPr/>
            </a:pPr>
            <a:r>
              <a:rPr lang="en-US" altLang="en-US" sz="2300" b="1" i="0" dirty="0" smtClean="0">
                <a:solidFill>
                  <a:srgbClr val="00FFFF"/>
                </a:solidFill>
                <a:effectLst/>
                <a:latin typeface="Calibri" pitchFamily="34" charset="0"/>
                <a:cs typeface="Calibri" pitchFamily="34" charset="0"/>
              </a:rPr>
              <a:t> Binding stimulates production of nitric oxide synthase.</a:t>
            </a:r>
          </a:p>
          <a:p>
            <a:pPr marL="685800" lvl="1" indent="-228600" eaLnBrk="1" hangingPunct="1">
              <a:spcBef>
                <a:spcPct val="0"/>
              </a:spcBef>
              <a:buFont typeface="Calibri" panose="020F0502020204030204" pitchFamily="34" charset="0"/>
              <a:buAutoNum type="arabicPeriod"/>
              <a:defRPr/>
            </a:pPr>
            <a:r>
              <a:rPr lang="en-US" altLang="en-US" sz="2300" b="1" i="0" dirty="0" smtClean="0">
                <a:solidFill>
                  <a:srgbClr val="00FFFF"/>
                </a:solidFill>
                <a:effectLst/>
                <a:latin typeface="Calibri" pitchFamily="34" charset="0"/>
                <a:cs typeface="Calibri" pitchFamily="34" charset="0"/>
              </a:rPr>
              <a:t> Nitric oxide synthase catalyzes production of nitric oxide from l-arginine.</a:t>
            </a:r>
          </a:p>
          <a:p>
            <a:pPr marL="685800" lvl="1" indent="-228600" eaLnBrk="1" hangingPunct="1">
              <a:spcBef>
                <a:spcPct val="0"/>
              </a:spcBef>
              <a:buFont typeface="Calibri" panose="020F0502020204030204" pitchFamily="34" charset="0"/>
              <a:buAutoNum type="arabicPeriod"/>
              <a:defRPr/>
            </a:pPr>
            <a:r>
              <a:rPr lang="en-US" altLang="en-US" sz="2300" b="1" i="0" dirty="0" smtClean="0">
                <a:solidFill>
                  <a:srgbClr val="00FFFF"/>
                </a:solidFill>
                <a:effectLst/>
                <a:latin typeface="Calibri" pitchFamily="34" charset="0"/>
                <a:cs typeface="Calibri" pitchFamily="34" charset="0"/>
              </a:rPr>
              <a:t> Nitric oxide diffuses through endothelial cell wall and acts to stimulate  a </a:t>
            </a:r>
            <a:r>
              <a:rPr lang="en-US" altLang="en-US" sz="2300" b="1" i="0" dirty="0" err="1" smtClean="0">
                <a:solidFill>
                  <a:srgbClr val="00FFFF"/>
                </a:solidFill>
                <a:effectLst/>
                <a:latin typeface="Calibri" pitchFamily="34" charset="0"/>
                <a:cs typeface="Calibri" pitchFamily="34" charset="0"/>
              </a:rPr>
              <a:t>guanylate</a:t>
            </a:r>
            <a:r>
              <a:rPr lang="en-US" altLang="en-US" sz="2300" b="1" i="0" dirty="0" smtClean="0">
                <a:solidFill>
                  <a:srgbClr val="00FFFF"/>
                </a:solidFill>
                <a:effectLst/>
                <a:latin typeface="Calibri" pitchFamily="34" charset="0"/>
                <a:cs typeface="Calibri" pitchFamily="34" charset="0"/>
              </a:rPr>
              <a:t> </a:t>
            </a:r>
            <a:r>
              <a:rPr lang="en-US" altLang="en-US" sz="2300" b="1" i="0" dirty="0" err="1" smtClean="0">
                <a:solidFill>
                  <a:srgbClr val="00FFFF"/>
                </a:solidFill>
                <a:effectLst/>
                <a:latin typeface="Calibri" pitchFamily="34" charset="0"/>
                <a:cs typeface="Calibri" pitchFamily="34" charset="0"/>
              </a:rPr>
              <a:t>cyclase</a:t>
            </a:r>
            <a:r>
              <a:rPr lang="en-US" altLang="en-US" sz="2300" b="1" i="0" dirty="0" smtClean="0">
                <a:solidFill>
                  <a:srgbClr val="00FFFF"/>
                </a:solidFill>
                <a:effectLst/>
                <a:latin typeface="Calibri" pitchFamily="34" charset="0"/>
                <a:cs typeface="Calibri" pitchFamily="34" charset="0"/>
              </a:rPr>
              <a:t> in vascular smooth muscle.</a:t>
            </a:r>
          </a:p>
          <a:p>
            <a:pPr marL="685800" lvl="1" indent="-228600" eaLnBrk="1" hangingPunct="1">
              <a:spcBef>
                <a:spcPct val="0"/>
              </a:spcBef>
              <a:buFont typeface="Calibri" panose="020F0502020204030204" pitchFamily="34" charset="0"/>
              <a:buAutoNum type="arabicPeriod"/>
              <a:defRPr/>
            </a:pPr>
            <a:r>
              <a:rPr lang="en-US" altLang="en-US" sz="2300" b="1" i="0" dirty="0" smtClean="0">
                <a:solidFill>
                  <a:srgbClr val="00FFFF"/>
                </a:solidFill>
                <a:effectLst/>
                <a:latin typeface="Calibri" pitchFamily="34" charset="0"/>
                <a:cs typeface="Calibri" pitchFamily="34" charset="0"/>
              </a:rPr>
              <a:t> The stimulated </a:t>
            </a:r>
            <a:r>
              <a:rPr lang="en-US" altLang="en-US" sz="2300" b="1" i="0" dirty="0" err="1" smtClean="0">
                <a:solidFill>
                  <a:srgbClr val="00FFFF"/>
                </a:solidFill>
                <a:effectLst/>
                <a:latin typeface="Calibri" pitchFamily="34" charset="0"/>
                <a:cs typeface="Calibri" pitchFamily="34" charset="0"/>
              </a:rPr>
              <a:t>guanylate</a:t>
            </a:r>
            <a:r>
              <a:rPr lang="en-US" altLang="en-US" sz="2300" b="1" i="0" dirty="0" smtClean="0">
                <a:solidFill>
                  <a:srgbClr val="00FFFF"/>
                </a:solidFill>
                <a:effectLst/>
                <a:latin typeface="Calibri" pitchFamily="34" charset="0"/>
                <a:cs typeface="Calibri" pitchFamily="34" charset="0"/>
              </a:rPr>
              <a:t> </a:t>
            </a:r>
            <a:r>
              <a:rPr lang="en-US" altLang="en-US" sz="2300" b="1" i="0" dirty="0" err="1" smtClean="0">
                <a:solidFill>
                  <a:srgbClr val="00FFFF"/>
                </a:solidFill>
                <a:effectLst/>
                <a:latin typeface="Calibri" pitchFamily="34" charset="0"/>
                <a:cs typeface="Calibri" pitchFamily="34" charset="0"/>
              </a:rPr>
              <a:t>cyclase</a:t>
            </a:r>
            <a:r>
              <a:rPr lang="en-US" altLang="en-US" sz="2300" b="1" i="0" dirty="0" smtClean="0">
                <a:solidFill>
                  <a:srgbClr val="00FFFF"/>
                </a:solidFill>
                <a:effectLst/>
                <a:latin typeface="Calibri" pitchFamily="34" charset="0"/>
                <a:cs typeface="Calibri" pitchFamily="34" charset="0"/>
              </a:rPr>
              <a:t> catalyzes the production of </a:t>
            </a:r>
            <a:r>
              <a:rPr lang="en-US" altLang="en-US" sz="2300" b="1" i="0" dirty="0" err="1" smtClean="0">
                <a:solidFill>
                  <a:srgbClr val="00FFFF"/>
                </a:solidFill>
                <a:effectLst/>
                <a:latin typeface="Calibri" pitchFamily="34" charset="0"/>
                <a:cs typeface="Calibri" pitchFamily="34" charset="0"/>
              </a:rPr>
              <a:t>cGMP</a:t>
            </a:r>
            <a:r>
              <a:rPr lang="en-US" altLang="en-US" sz="2300" b="1" i="0" dirty="0" smtClean="0">
                <a:solidFill>
                  <a:srgbClr val="00FFFF"/>
                </a:solidFill>
                <a:effectLst/>
                <a:latin typeface="Calibri" pitchFamily="34" charset="0"/>
                <a:cs typeface="Calibri" pitchFamily="34" charset="0"/>
              </a:rPr>
              <a:t> from GTP.</a:t>
            </a:r>
          </a:p>
          <a:p>
            <a:pPr marL="685800" lvl="1" indent="-228600" eaLnBrk="1" hangingPunct="1">
              <a:spcBef>
                <a:spcPct val="0"/>
              </a:spcBef>
              <a:buFont typeface="Calibri" panose="020F0502020204030204" pitchFamily="34" charset="0"/>
              <a:buAutoNum type="arabicPeriod"/>
              <a:defRPr/>
            </a:pPr>
            <a:r>
              <a:rPr lang="en-US" altLang="en-US" sz="2300" b="1" i="0" dirty="0" smtClean="0">
                <a:solidFill>
                  <a:srgbClr val="00FFFF"/>
                </a:solidFill>
                <a:effectLst/>
                <a:latin typeface="Calibri" pitchFamily="34" charset="0"/>
                <a:cs typeface="Calibri" pitchFamily="34" charset="0"/>
              </a:rPr>
              <a:t> </a:t>
            </a:r>
            <a:r>
              <a:rPr lang="en-US" altLang="en-US" sz="2300" b="1" i="0" dirty="0" err="1" smtClean="0">
                <a:solidFill>
                  <a:srgbClr val="00FFFF"/>
                </a:solidFill>
                <a:effectLst/>
                <a:latin typeface="Calibri" pitchFamily="34" charset="0"/>
                <a:cs typeface="Calibri" pitchFamily="34" charset="0"/>
              </a:rPr>
              <a:t>cGMP</a:t>
            </a:r>
            <a:r>
              <a:rPr lang="en-US" altLang="en-US" sz="2300" b="1" i="0" dirty="0" smtClean="0">
                <a:solidFill>
                  <a:srgbClr val="00FFFF"/>
                </a:solidFill>
                <a:effectLst/>
                <a:latin typeface="Calibri" pitchFamily="34" charset="0"/>
                <a:cs typeface="Calibri" pitchFamily="34" charset="0"/>
              </a:rPr>
              <a:t> is an important smooth muscle relaxer, resulting in vasodilation:</a:t>
            </a:r>
          </a:p>
          <a:p>
            <a:pPr lvl="2" eaLnBrk="1" hangingPunct="1">
              <a:spcBef>
                <a:spcPct val="0"/>
              </a:spcBef>
              <a:buFont typeface="Calibri" panose="020F0502020204030204" pitchFamily="34" charset="0"/>
              <a:buAutoNum type="alphaLcPeriod"/>
              <a:defRPr/>
            </a:pPr>
            <a:r>
              <a:rPr lang="en-US" altLang="en-US" sz="2300" b="1" i="0" dirty="0" smtClean="0">
                <a:solidFill>
                  <a:srgbClr val="FFC000"/>
                </a:solidFill>
                <a:effectLst/>
                <a:latin typeface="Calibri" pitchFamily="34" charset="0"/>
                <a:cs typeface="Calibri" pitchFamily="34" charset="0"/>
              </a:rPr>
              <a:t> Viagra works by blocking the breakdown of </a:t>
            </a:r>
            <a:r>
              <a:rPr lang="en-US" altLang="en-US" sz="2300" b="1" i="0" dirty="0" err="1" smtClean="0">
                <a:solidFill>
                  <a:srgbClr val="FFC000"/>
                </a:solidFill>
                <a:effectLst/>
                <a:latin typeface="Calibri" pitchFamily="34" charset="0"/>
                <a:cs typeface="Calibri" pitchFamily="34" charset="0"/>
              </a:rPr>
              <a:t>cGMP</a:t>
            </a:r>
            <a:r>
              <a:rPr lang="en-US" altLang="en-US" sz="2300" b="1" i="0" dirty="0" smtClean="0">
                <a:solidFill>
                  <a:srgbClr val="FFC000"/>
                </a:solidFill>
                <a:effectLst/>
                <a:latin typeface="Calibri" pitchFamily="34" charset="0"/>
                <a:cs typeface="Calibri" pitchFamily="34" charset="0"/>
              </a:rPr>
              <a:t>, thereby increasing flow.</a:t>
            </a:r>
          </a:p>
          <a:p>
            <a:pPr lvl="2" eaLnBrk="1" hangingPunct="1">
              <a:spcBef>
                <a:spcPct val="0"/>
              </a:spcBef>
              <a:buFont typeface="Calibri" panose="020F0502020204030204" pitchFamily="34" charset="0"/>
              <a:buAutoNum type="alphaLcPeriod"/>
              <a:defRPr/>
            </a:pPr>
            <a:r>
              <a:rPr lang="en-US" altLang="en-US" sz="2300" b="1" i="0" dirty="0" smtClean="0">
                <a:solidFill>
                  <a:srgbClr val="FFC000"/>
                </a:solidFill>
                <a:effectLst/>
                <a:latin typeface="Calibri" pitchFamily="34" charset="0"/>
                <a:cs typeface="Calibri" pitchFamily="34" charset="0"/>
              </a:rPr>
              <a:t> Overproduction of nitric oxide is dangerous, and can result in hypotension.</a:t>
            </a:r>
          </a:p>
        </p:txBody>
      </p:sp>
    </p:spTree>
    <p:extLst>
      <p:ext uri="{BB962C8B-B14F-4D97-AF65-F5344CB8AC3E}">
        <p14:creationId xmlns:p14="http://schemas.microsoft.com/office/powerpoint/2010/main" val="170269270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0" y="76200"/>
            <a:ext cx="10287000" cy="1066800"/>
          </a:xfrm>
          <a:prstGeom prst="rect">
            <a:avLst/>
          </a:prstGeom>
          <a:noFill/>
          <a:ln w="9525">
            <a:noFill/>
            <a:miter lim="800000"/>
            <a:headEnd/>
            <a:tailEnd/>
          </a:ln>
          <a:effectLst/>
        </p:spPr>
        <p:txBody>
          <a:bodyPr anchor="b"/>
          <a:lstStyle/>
          <a:p>
            <a:pPr algn="ctr">
              <a:defRPr/>
            </a:pPr>
            <a:r>
              <a:rPr lang="en-US" sz="4400" b="1" i="0" dirty="0" smtClean="0">
                <a:solidFill>
                  <a:schemeClr val="tx2"/>
                </a:solidFill>
                <a:latin typeface="Calibri" panose="020F0502020204030204" pitchFamily="34" charset="0"/>
              </a:rPr>
              <a:t>Other factors determining blood </a:t>
            </a:r>
            <a:r>
              <a:rPr lang="en-US" sz="4400" b="1" i="0" dirty="0">
                <a:solidFill>
                  <a:schemeClr val="tx2"/>
                </a:solidFill>
                <a:latin typeface="Calibri" panose="020F0502020204030204" pitchFamily="34" charset="0"/>
              </a:rPr>
              <a:t>pressure</a:t>
            </a:r>
          </a:p>
        </p:txBody>
      </p:sp>
      <p:sp>
        <p:nvSpPr>
          <p:cNvPr id="4" name="TextBox 3"/>
          <p:cNvSpPr txBox="1"/>
          <p:nvPr/>
        </p:nvSpPr>
        <p:spPr>
          <a:xfrm>
            <a:off x="190500" y="1295400"/>
            <a:ext cx="9829800" cy="5216813"/>
          </a:xfrm>
          <a:prstGeom prst="rect">
            <a:avLst/>
          </a:prstGeom>
          <a:noFill/>
        </p:spPr>
        <p:txBody>
          <a:bodyPr wrap="square">
            <a:spAutoFit/>
          </a:bodyPr>
          <a:lstStyle/>
          <a:p>
            <a:pPr marL="548640" indent="-411480" fontAlgn="auto">
              <a:spcAft>
                <a:spcPts val="0"/>
              </a:spcAft>
              <a:buClr>
                <a:schemeClr val="tx1">
                  <a:shade val="95000"/>
                </a:schemeClr>
              </a:buClr>
              <a:defRPr/>
            </a:pPr>
            <a:r>
              <a:rPr lang="en-US" sz="2600" b="1" i="0" dirty="0" smtClean="0">
                <a:solidFill>
                  <a:srgbClr val="00FFFF"/>
                </a:solidFill>
                <a:latin typeface="Calibri" pitchFamily="34" charset="0"/>
                <a:cs typeface="Calibri" pitchFamily="34" charset="0"/>
              </a:rPr>
              <a:t>3. Blood </a:t>
            </a:r>
            <a:r>
              <a:rPr lang="en-US" sz="2600" b="1" i="0" dirty="0">
                <a:solidFill>
                  <a:srgbClr val="00FFFF"/>
                </a:solidFill>
                <a:latin typeface="Calibri" pitchFamily="34" charset="0"/>
                <a:cs typeface="Calibri" pitchFamily="34" charset="0"/>
              </a:rPr>
              <a:t>volume:</a:t>
            </a:r>
          </a:p>
          <a:p>
            <a:pPr marL="548640" indent="-411480" fontAlgn="auto">
              <a:spcAft>
                <a:spcPts val="0"/>
              </a:spcAft>
              <a:buClr>
                <a:schemeClr val="tx1">
                  <a:shade val="95000"/>
                </a:schemeClr>
              </a:buClr>
              <a:defRPr/>
            </a:pPr>
            <a:r>
              <a:rPr lang="en-US" sz="2600" b="1" i="0" dirty="0">
                <a:solidFill>
                  <a:srgbClr val="00FFFF"/>
                </a:solidFill>
                <a:latin typeface="Calibri" pitchFamily="34" charset="0"/>
                <a:cs typeface="Calibri" pitchFamily="34" charset="0"/>
              </a:rPr>
              <a:t>     An increase  in blood </a:t>
            </a:r>
            <a:r>
              <a:rPr lang="en-US" sz="2600" b="1" i="0" dirty="0" smtClean="0">
                <a:solidFill>
                  <a:srgbClr val="00FFFF"/>
                </a:solidFill>
                <a:latin typeface="Calibri" pitchFamily="34" charset="0"/>
                <a:cs typeface="Calibri" pitchFamily="34" charset="0"/>
              </a:rPr>
              <a:t>volume </a:t>
            </a:r>
            <a:r>
              <a:rPr lang="en-US" sz="2600" b="1" i="0" dirty="0" smtClean="0">
                <a:solidFill>
                  <a:srgbClr val="00FFFF"/>
                </a:solidFill>
                <a:latin typeface="Calibri"/>
                <a:cs typeface="Calibri"/>
              </a:rPr>
              <a:t>→ ↑</a:t>
            </a:r>
            <a:r>
              <a:rPr lang="en-US" sz="2600" b="1" i="0" dirty="0" smtClean="0">
                <a:solidFill>
                  <a:srgbClr val="00FFFF"/>
                </a:solidFill>
                <a:latin typeface="Calibri" pitchFamily="34" charset="0"/>
                <a:cs typeface="Calibri" pitchFamily="34" charset="0"/>
              </a:rPr>
              <a:t>CO </a:t>
            </a:r>
            <a:r>
              <a:rPr lang="en-US" sz="2600" b="1" i="0" dirty="0">
                <a:solidFill>
                  <a:srgbClr val="00FFFF"/>
                </a:solidFill>
                <a:latin typeface="Calibri"/>
                <a:cs typeface="Calibri"/>
              </a:rPr>
              <a:t>→ </a:t>
            </a:r>
            <a:r>
              <a:rPr lang="en-US" sz="2600" b="1" i="0" dirty="0" smtClean="0">
                <a:solidFill>
                  <a:srgbClr val="00FFFF"/>
                </a:solidFill>
                <a:latin typeface="Calibri"/>
                <a:cs typeface="Calibri"/>
              </a:rPr>
              <a:t>↑</a:t>
            </a:r>
            <a:r>
              <a:rPr lang="en-US" sz="2600" b="1" i="0" dirty="0" smtClean="0">
                <a:solidFill>
                  <a:srgbClr val="00FFFF"/>
                </a:solidFill>
                <a:latin typeface="Calibri" pitchFamily="34" charset="0"/>
                <a:cs typeface="Calibri" pitchFamily="34" charset="0"/>
              </a:rPr>
              <a:t>ABP</a:t>
            </a:r>
            <a:r>
              <a:rPr lang="en-US" sz="2600" b="1" i="0" dirty="0">
                <a:solidFill>
                  <a:srgbClr val="00FFFF"/>
                </a:solidFill>
                <a:latin typeface="Calibri" pitchFamily="34" charset="0"/>
                <a:cs typeface="Calibri" pitchFamily="34" charset="0"/>
              </a:rPr>
              <a:t>.</a:t>
            </a:r>
          </a:p>
          <a:p>
            <a:pPr marL="548640" indent="-411480" fontAlgn="auto">
              <a:spcAft>
                <a:spcPts val="0"/>
              </a:spcAft>
              <a:buClr>
                <a:schemeClr val="tx1">
                  <a:shade val="95000"/>
                </a:schemeClr>
              </a:buClr>
              <a:defRPr/>
            </a:pPr>
            <a:endParaRPr lang="en-US" sz="2600" b="1" i="0" dirty="0">
              <a:solidFill>
                <a:srgbClr val="00FFFF"/>
              </a:solidFill>
              <a:latin typeface="Calibri" pitchFamily="34" charset="0"/>
              <a:cs typeface="Calibri" pitchFamily="34" charset="0"/>
            </a:endParaRPr>
          </a:p>
          <a:p>
            <a:pPr marL="548640" indent="-411480" fontAlgn="auto">
              <a:spcAft>
                <a:spcPts val="0"/>
              </a:spcAft>
              <a:buClr>
                <a:schemeClr val="tx1">
                  <a:shade val="95000"/>
                </a:schemeClr>
              </a:buClr>
              <a:buFont typeface="Wingdings 2" pitchFamily="18" charset="2"/>
              <a:buNone/>
              <a:defRPr/>
            </a:pPr>
            <a:r>
              <a:rPr lang="en-US" sz="2600" b="1" i="0" dirty="0">
                <a:solidFill>
                  <a:srgbClr val="00FFFF"/>
                </a:solidFill>
                <a:latin typeface="Calibri" pitchFamily="34" charset="0"/>
                <a:cs typeface="Calibri" pitchFamily="34" charset="0"/>
              </a:rPr>
              <a:t>	A decrease in blood volume as in </a:t>
            </a:r>
            <a:r>
              <a:rPr lang="en-US" sz="2600" b="1" i="0" dirty="0" smtClean="0">
                <a:solidFill>
                  <a:srgbClr val="00FFFF"/>
                </a:solidFill>
                <a:latin typeface="Calibri" pitchFamily="34" charset="0"/>
                <a:cs typeface="Calibri" pitchFamily="34" charset="0"/>
              </a:rPr>
              <a:t>hemorrhage, dehydration </a:t>
            </a:r>
            <a:r>
              <a:rPr lang="en-US" sz="2600" b="1" i="0" dirty="0" smtClean="0">
                <a:solidFill>
                  <a:srgbClr val="00FFFF"/>
                </a:solidFill>
                <a:latin typeface="Calibri"/>
                <a:cs typeface="Calibri"/>
              </a:rPr>
              <a:t>→ ↓</a:t>
            </a:r>
            <a:r>
              <a:rPr lang="en-US" sz="2600" b="1" i="0" dirty="0" smtClean="0">
                <a:solidFill>
                  <a:srgbClr val="00FFFF"/>
                </a:solidFill>
                <a:latin typeface="Calibri" pitchFamily="34" charset="0"/>
                <a:cs typeface="Calibri" pitchFamily="34" charset="0"/>
              </a:rPr>
              <a:t>VR </a:t>
            </a:r>
            <a:r>
              <a:rPr lang="en-US" sz="2600" b="1" i="0" dirty="0" smtClean="0">
                <a:solidFill>
                  <a:srgbClr val="00FFFF"/>
                </a:solidFill>
                <a:latin typeface="Calibri"/>
                <a:cs typeface="Calibri"/>
              </a:rPr>
              <a:t>→ ↓</a:t>
            </a:r>
            <a:r>
              <a:rPr lang="en-US" sz="2600" b="1" i="0" dirty="0" smtClean="0">
                <a:solidFill>
                  <a:srgbClr val="00FFFF"/>
                </a:solidFill>
                <a:latin typeface="Calibri" pitchFamily="34" charset="0"/>
                <a:cs typeface="Calibri" pitchFamily="34" charset="0"/>
              </a:rPr>
              <a:t>CO </a:t>
            </a:r>
            <a:r>
              <a:rPr lang="en-US" sz="2600" b="1" i="0" dirty="0">
                <a:solidFill>
                  <a:srgbClr val="00FFFF"/>
                </a:solidFill>
                <a:latin typeface="Calibri"/>
                <a:cs typeface="Calibri"/>
              </a:rPr>
              <a:t>→ </a:t>
            </a:r>
            <a:r>
              <a:rPr lang="en-US" sz="2600" b="1" i="0" dirty="0" smtClean="0">
                <a:solidFill>
                  <a:srgbClr val="00FFFF"/>
                </a:solidFill>
                <a:latin typeface="Calibri"/>
                <a:cs typeface="Calibri"/>
              </a:rPr>
              <a:t>↓ ABP</a:t>
            </a:r>
            <a:r>
              <a:rPr lang="en-US" sz="2600" b="1" i="0" dirty="0" smtClean="0">
                <a:solidFill>
                  <a:srgbClr val="00FFFF"/>
                </a:solidFill>
                <a:latin typeface="Calibri" pitchFamily="34" charset="0"/>
                <a:cs typeface="Calibri" pitchFamily="34" charset="0"/>
              </a:rPr>
              <a:t>.</a:t>
            </a:r>
          </a:p>
          <a:p>
            <a:pPr marL="548640" indent="-411480" fontAlgn="auto">
              <a:spcAft>
                <a:spcPts val="0"/>
              </a:spcAft>
              <a:buClr>
                <a:schemeClr val="tx1">
                  <a:shade val="95000"/>
                </a:schemeClr>
              </a:buClr>
              <a:buFont typeface="Wingdings 2" pitchFamily="18" charset="2"/>
              <a:buNone/>
              <a:defRPr/>
            </a:pPr>
            <a:endParaRPr lang="en-US" sz="2600" b="1" i="0" dirty="0" smtClean="0">
              <a:solidFill>
                <a:srgbClr val="00FFFF"/>
              </a:solidFill>
              <a:latin typeface="Calibri" pitchFamily="34" charset="0"/>
              <a:cs typeface="Calibri" pitchFamily="34" charset="0"/>
            </a:endParaRPr>
          </a:p>
          <a:p>
            <a:pPr marL="548640" indent="-411480" fontAlgn="auto">
              <a:spcAft>
                <a:spcPts val="0"/>
              </a:spcAft>
              <a:buClr>
                <a:schemeClr val="tx1">
                  <a:shade val="95000"/>
                </a:schemeClr>
              </a:buClr>
              <a:defRPr/>
            </a:pPr>
            <a:r>
              <a:rPr lang="en-US" sz="2600" b="1" i="0" dirty="0" smtClean="0">
                <a:solidFill>
                  <a:srgbClr val="00FFFF"/>
                </a:solidFill>
                <a:latin typeface="Calibri" pitchFamily="34" charset="0"/>
                <a:cs typeface="Calibri" pitchFamily="34" charset="0"/>
              </a:rPr>
              <a:t>4. Elasticity </a:t>
            </a:r>
            <a:r>
              <a:rPr lang="en-US" sz="2600" b="1" i="0" dirty="0">
                <a:solidFill>
                  <a:srgbClr val="00FFFF"/>
                </a:solidFill>
                <a:latin typeface="Calibri" pitchFamily="34" charset="0"/>
                <a:cs typeface="Calibri" pitchFamily="34" charset="0"/>
              </a:rPr>
              <a:t>of blood vessels:</a:t>
            </a:r>
          </a:p>
          <a:p>
            <a:pPr marL="1051560" lvl="1" indent="-457200" fontAlgn="auto">
              <a:spcAft>
                <a:spcPts val="0"/>
              </a:spcAft>
              <a:buClr>
                <a:schemeClr val="tx1">
                  <a:shade val="95000"/>
                </a:schemeClr>
              </a:buClr>
              <a:buFont typeface="Wingdings" pitchFamily="2" charset="2"/>
              <a:buChar char="q"/>
              <a:defRPr/>
            </a:pPr>
            <a:r>
              <a:rPr lang="en-US" sz="2500" b="1" i="0" dirty="0" smtClean="0">
                <a:solidFill>
                  <a:srgbClr val="00FFFF"/>
                </a:solidFill>
                <a:latin typeface="Calibri" pitchFamily="34" charset="0"/>
                <a:cs typeface="Calibri" pitchFamily="34" charset="0"/>
              </a:rPr>
              <a:t>Changes </a:t>
            </a:r>
            <a:r>
              <a:rPr lang="en-US" sz="2500" b="1" i="0" dirty="0">
                <a:solidFill>
                  <a:srgbClr val="00FFFF"/>
                </a:solidFill>
                <a:latin typeface="Calibri" pitchFamily="34" charset="0"/>
                <a:cs typeface="Calibri" pitchFamily="34" charset="0"/>
              </a:rPr>
              <a:t>in </a:t>
            </a:r>
            <a:r>
              <a:rPr lang="en-US" sz="2500" b="1" i="0" dirty="0" smtClean="0">
                <a:solidFill>
                  <a:srgbClr val="00FFFF"/>
                </a:solidFill>
                <a:latin typeface="Calibri" pitchFamily="34" charset="0"/>
                <a:cs typeface="Calibri" pitchFamily="34" charset="0"/>
              </a:rPr>
              <a:t>the elasticity of great </a:t>
            </a:r>
            <a:r>
              <a:rPr lang="en-US" sz="2500" b="1" i="0" dirty="0">
                <a:solidFill>
                  <a:srgbClr val="00FFFF"/>
                </a:solidFill>
                <a:latin typeface="Calibri" pitchFamily="34" charset="0"/>
                <a:cs typeface="Calibri" pitchFamily="34" charset="0"/>
              </a:rPr>
              <a:t>vessels </a:t>
            </a:r>
            <a:r>
              <a:rPr lang="en-US" sz="2500" b="1" i="0" dirty="0" smtClean="0">
                <a:solidFill>
                  <a:srgbClr val="00FFFF"/>
                </a:solidFill>
                <a:latin typeface="Calibri" pitchFamily="34" charset="0"/>
                <a:cs typeface="Calibri" pitchFamily="34" charset="0"/>
              </a:rPr>
              <a:t>affects ABP</a:t>
            </a:r>
            <a:r>
              <a:rPr lang="en-US" sz="2500" b="1" i="0" dirty="0">
                <a:solidFill>
                  <a:srgbClr val="00FFFF"/>
                </a:solidFill>
                <a:latin typeface="Calibri" pitchFamily="34" charset="0"/>
                <a:cs typeface="Calibri" pitchFamily="34" charset="0"/>
              </a:rPr>
              <a:t>. </a:t>
            </a:r>
            <a:endParaRPr lang="en-US" sz="2500" b="1" i="0" dirty="0" smtClean="0">
              <a:solidFill>
                <a:srgbClr val="00FFFF"/>
              </a:solidFill>
              <a:latin typeface="Calibri" pitchFamily="34" charset="0"/>
              <a:cs typeface="Calibri" pitchFamily="34" charset="0"/>
            </a:endParaRPr>
          </a:p>
          <a:p>
            <a:pPr marL="1051560" lvl="1" indent="-457200" fontAlgn="auto">
              <a:spcAft>
                <a:spcPts val="0"/>
              </a:spcAft>
              <a:buClr>
                <a:schemeClr val="tx1">
                  <a:shade val="95000"/>
                </a:schemeClr>
              </a:buClr>
              <a:buFont typeface="Wingdings" pitchFamily="2" charset="2"/>
              <a:buChar char="q"/>
              <a:defRPr/>
            </a:pPr>
            <a:r>
              <a:rPr lang="en-US" sz="2500" b="1" i="0" dirty="0" smtClean="0">
                <a:solidFill>
                  <a:srgbClr val="00FFFF"/>
                </a:solidFill>
                <a:latin typeface="Calibri" pitchFamily="34" charset="0"/>
                <a:cs typeface="Calibri" pitchFamily="34" charset="0"/>
              </a:rPr>
              <a:t>In atherosclerosis, there is </a:t>
            </a:r>
            <a:r>
              <a:rPr lang="en-US" altLang="en-US" sz="2500" b="1" i="0" dirty="0">
                <a:solidFill>
                  <a:srgbClr val="00FFFF"/>
                </a:solidFill>
                <a:latin typeface="Calibri" panose="020F0502020204030204" pitchFamily="34" charset="0"/>
              </a:rPr>
              <a:t>decrease in arterial compliance ("hardening of the arteries</a:t>
            </a:r>
            <a:r>
              <a:rPr lang="en-US" altLang="en-US" sz="2500" b="1" i="0" dirty="0" smtClean="0">
                <a:solidFill>
                  <a:srgbClr val="00FFFF"/>
                </a:solidFill>
                <a:latin typeface="Calibri" panose="020F0502020204030204" pitchFamily="34" charset="0"/>
              </a:rPr>
              <a:t>"). This </a:t>
            </a:r>
            <a:r>
              <a:rPr lang="en-US" sz="2500" b="1" i="0" dirty="0" smtClean="0">
                <a:solidFill>
                  <a:srgbClr val="00FFFF"/>
                </a:solidFill>
                <a:latin typeface="Calibri" pitchFamily="34" charset="0"/>
                <a:cs typeface="Calibri" pitchFamily="34" charset="0"/>
              </a:rPr>
              <a:t>makes  arteries like </a:t>
            </a:r>
            <a:r>
              <a:rPr lang="en-US" sz="2500" b="1" i="0" dirty="0">
                <a:solidFill>
                  <a:srgbClr val="00FFFF"/>
                </a:solidFill>
                <a:latin typeface="Calibri" pitchFamily="34" charset="0"/>
                <a:cs typeface="Calibri" pitchFamily="34" charset="0"/>
              </a:rPr>
              <a:t>a tube, so during </a:t>
            </a:r>
            <a:r>
              <a:rPr lang="en-US" sz="2500" b="1" i="0" dirty="0" smtClean="0">
                <a:solidFill>
                  <a:srgbClr val="00FFFF"/>
                </a:solidFill>
                <a:latin typeface="Calibri" pitchFamily="34" charset="0"/>
                <a:cs typeface="Calibri" pitchFamily="34" charset="0"/>
              </a:rPr>
              <a:t>systole, </a:t>
            </a:r>
            <a:r>
              <a:rPr lang="en-US" sz="2500" b="1" i="0" dirty="0">
                <a:solidFill>
                  <a:srgbClr val="00FFFF"/>
                </a:solidFill>
                <a:latin typeface="Calibri" pitchFamily="34" charset="0"/>
                <a:cs typeface="Calibri" pitchFamily="34" charset="0"/>
              </a:rPr>
              <a:t>as blood is ejected into the arteries, they don’t </a:t>
            </a:r>
            <a:r>
              <a:rPr lang="en-US" sz="2500" b="1" i="0" dirty="0" smtClean="0">
                <a:solidFill>
                  <a:srgbClr val="00FFFF"/>
                </a:solidFill>
                <a:latin typeface="Calibri" pitchFamily="34" charset="0"/>
                <a:cs typeface="Calibri" pitchFamily="34" charset="0"/>
              </a:rPr>
              <a:t>distend as normal </a:t>
            </a:r>
            <a:r>
              <a:rPr lang="en-US" sz="2500" b="1" i="0" dirty="0">
                <a:solidFill>
                  <a:srgbClr val="00FFFF"/>
                </a:solidFill>
                <a:latin typeface="Calibri" pitchFamily="34" charset="0"/>
                <a:cs typeface="Calibri" pitchFamily="34" charset="0"/>
              </a:rPr>
              <a:t>and pressure increases  </a:t>
            </a:r>
            <a:r>
              <a:rPr lang="en-US" sz="2500" b="1" i="0" dirty="0" smtClean="0">
                <a:solidFill>
                  <a:srgbClr val="00FFFF"/>
                </a:solidFill>
                <a:latin typeface="Calibri" pitchFamily="34" charset="0"/>
                <a:cs typeface="Calibri" pitchFamily="34" charset="0"/>
              </a:rPr>
              <a:t>significantly </a:t>
            </a:r>
            <a:r>
              <a:rPr lang="en-US" sz="2500" b="1" i="0" dirty="0">
                <a:solidFill>
                  <a:srgbClr val="00FFFF"/>
                </a:solidFill>
                <a:latin typeface="Calibri"/>
                <a:cs typeface="Calibri"/>
              </a:rPr>
              <a:t>→ </a:t>
            </a:r>
            <a:r>
              <a:rPr lang="en-US" sz="2500" b="1" i="0" dirty="0" smtClean="0">
                <a:solidFill>
                  <a:srgbClr val="00FFFF"/>
                </a:solidFill>
                <a:latin typeface="Calibri"/>
                <a:cs typeface="Calibri"/>
              </a:rPr>
              <a:t>↑ PP.</a:t>
            </a:r>
            <a:endParaRPr lang="en-US" sz="2500" b="1" i="0" dirty="0">
              <a:solidFill>
                <a:srgbClr val="00FFFF"/>
              </a:solidFill>
              <a:latin typeface="Calibri" pitchFamily="34" charset="0"/>
              <a:cs typeface="Calibri" pitchFamily="34" charset="0"/>
            </a:endParaRPr>
          </a:p>
          <a:p>
            <a:pPr>
              <a:defRPr/>
            </a:pPr>
            <a:endParaRPr lang="en-US" sz="2600" b="1" i="0" dirty="0">
              <a:solidFill>
                <a:srgbClr val="00FFFF"/>
              </a:solidFill>
              <a:latin typeface="Calibri" pitchFamily="34" charset="0"/>
              <a:cs typeface="Calibri" pitchFamily="34" charset="0"/>
            </a:endParaRPr>
          </a:p>
        </p:txBody>
      </p:sp>
    </p:spTree>
    <p:extLst>
      <p:ext uri="{BB962C8B-B14F-4D97-AF65-F5344CB8AC3E}">
        <p14:creationId xmlns:p14="http://schemas.microsoft.com/office/powerpoint/2010/main" val="375392573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0" y="609600"/>
            <a:ext cx="10287000" cy="685800"/>
          </a:xfrm>
          <a:prstGeom prst="rect">
            <a:avLst/>
          </a:prstGeom>
          <a:noFill/>
          <a:ln w="9525">
            <a:noFill/>
            <a:miter lim="800000"/>
            <a:headEnd/>
            <a:tailEnd/>
          </a:ln>
          <a:effectLst/>
        </p:spPr>
        <p:txBody>
          <a:bodyPr anchor="b"/>
          <a:lstStyle/>
          <a:p>
            <a:pPr algn="ctr">
              <a:defRPr/>
            </a:pPr>
            <a:r>
              <a:rPr lang="en-US" sz="4400" b="1" i="0" dirty="0">
                <a:solidFill>
                  <a:schemeClr val="tx2"/>
                </a:solidFill>
                <a:latin typeface="Calibri" panose="020F0502020204030204" pitchFamily="34" charset="0"/>
              </a:rPr>
              <a:t>Regulation of blood pressure</a:t>
            </a:r>
          </a:p>
        </p:txBody>
      </p:sp>
      <p:sp>
        <p:nvSpPr>
          <p:cNvPr id="16387" name="Rectangle 3"/>
          <p:cNvSpPr>
            <a:spLocks noChangeArrowheads="1"/>
          </p:cNvSpPr>
          <p:nvPr/>
        </p:nvSpPr>
        <p:spPr bwMode="auto">
          <a:xfrm>
            <a:off x="571500" y="1828800"/>
            <a:ext cx="9220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nSpc>
                <a:spcPct val="125000"/>
              </a:lnSpc>
              <a:spcBef>
                <a:spcPct val="20000"/>
              </a:spcBef>
              <a:buClr>
                <a:schemeClr val="tx2"/>
              </a:buClr>
              <a:buFont typeface="Monotype Sorts" pitchFamily="2" charset="2"/>
              <a:buBlip>
                <a:blip r:embed="rId3"/>
              </a:buBlip>
            </a:pPr>
            <a:r>
              <a:rPr lang="en-GB" altLang="en-GB" sz="2800" b="1" i="0" dirty="0">
                <a:solidFill>
                  <a:srgbClr val="00FF00"/>
                </a:solidFill>
                <a:latin typeface="Calibri" panose="020F0502020204030204" pitchFamily="34" charset="0"/>
              </a:rPr>
              <a:t>BP varies over 24 hours:	</a:t>
            </a:r>
            <a:r>
              <a:rPr lang="en-GB" altLang="en-GB" sz="2800" b="1" i="0" dirty="0">
                <a:solidFill>
                  <a:srgbClr val="162B75"/>
                </a:solidFill>
                <a:latin typeface="Calibri" panose="020F0502020204030204" pitchFamily="34" charset="0"/>
              </a:rPr>
              <a:t>	</a:t>
            </a:r>
          </a:p>
          <a:p>
            <a:pPr lvl="2">
              <a:lnSpc>
                <a:spcPct val="125000"/>
              </a:lnSpc>
              <a:spcBef>
                <a:spcPct val="20000"/>
              </a:spcBef>
              <a:buClr>
                <a:schemeClr val="tx1"/>
              </a:buClr>
              <a:buFontTx/>
              <a:buBlip>
                <a:blip r:embed="rId3"/>
              </a:buBlip>
            </a:pPr>
            <a:r>
              <a:rPr lang="en-GB" altLang="en-GB" sz="2800" b="1" i="0" dirty="0">
                <a:solidFill>
                  <a:srgbClr val="00FFFF"/>
                </a:solidFill>
                <a:latin typeface="Calibri" panose="020F0502020204030204" pitchFamily="34" charset="0"/>
              </a:rPr>
              <a:t> </a:t>
            </a:r>
            <a:r>
              <a:rPr lang="en-GB" altLang="en-GB" sz="2800" b="1" i="0" dirty="0" smtClean="0">
                <a:solidFill>
                  <a:srgbClr val="00FFFF"/>
                </a:solidFill>
                <a:latin typeface="Calibri" panose="020F0502020204030204" pitchFamily="34" charset="0"/>
              </a:rPr>
              <a:t>Lower </a:t>
            </a:r>
            <a:r>
              <a:rPr lang="en-GB" altLang="en-GB" sz="2800" b="1" i="0" dirty="0">
                <a:solidFill>
                  <a:srgbClr val="00FFFF"/>
                </a:solidFill>
                <a:latin typeface="Calibri" panose="020F0502020204030204" pitchFamily="34" charset="0"/>
              </a:rPr>
              <a:t>during </a:t>
            </a:r>
            <a:r>
              <a:rPr lang="en-GB" altLang="en-GB" sz="2800" b="1" i="0" dirty="0" smtClean="0">
                <a:solidFill>
                  <a:srgbClr val="00FFFF"/>
                </a:solidFill>
                <a:latin typeface="Calibri" panose="020F0502020204030204" pitchFamily="34" charset="0"/>
              </a:rPr>
              <a:t>sleep.</a:t>
            </a:r>
            <a:endParaRPr lang="en-GB" altLang="en-GB" sz="2800" b="1" i="0" dirty="0">
              <a:solidFill>
                <a:srgbClr val="00FFFF"/>
              </a:solidFill>
              <a:latin typeface="Calibri" panose="020F0502020204030204" pitchFamily="34" charset="0"/>
            </a:endParaRPr>
          </a:p>
          <a:p>
            <a:pPr lvl="2">
              <a:lnSpc>
                <a:spcPct val="125000"/>
              </a:lnSpc>
              <a:spcBef>
                <a:spcPct val="20000"/>
              </a:spcBef>
              <a:buClr>
                <a:schemeClr val="tx1"/>
              </a:buClr>
              <a:buFontTx/>
              <a:buBlip>
                <a:blip r:embed="rId3"/>
              </a:buBlip>
            </a:pPr>
            <a:r>
              <a:rPr lang="en-GB" altLang="en-GB" sz="2800" b="1" i="0" dirty="0">
                <a:solidFill>
                  <a:srgbClr val="00FFFF"/>
                </a:solidFill>
                <a:latin typeface="Calibri" panose="020F0502020204030204" pitchFamily="34" charset="0"/>
              </a:rPr>
              <a:t> </a:t>
            </a:r>
            <a:r>
              <a:rPr lang="en-GB" altLang="en-GB" sz="2800" b="1" i="0" dirty="0" smtClean="0">
                <a:solidFill>
                  <a:srgbClr val="00FFFF"/>
                </a:solidFill>
                <a:latin typeface="Calibri" panose="020F0502020204030204" pitchFamily="34" charset="0"/>
              </a:rPr>
              <a:t>Higher </a:t>
            </a:r>
            <a:r>
              <a:rPr lang="en-GB" altLang="en-GB" sz="2800" b="1" i="0" dirty="0">
                <a:solidFill>
                  <a:srgbClr val="00FFFF"/>
                </a:solidFill>
                <a:latin typeface="Calibri" panose="020F0502020204030204" pitchFamily="34" charset="0"/>
              </a:rPr>
              <a:t>during waking, especially in </a:t>
            </a:r>
            <a:r>
              <a:rPr lang="en-GB" altLang="en-GB" sz="2800" b="1" i="0" dirty="0" smtClean="0">
                <a:solidFill>
                  <a:srgbClr val="00FFFF"/>
                </a:solidFill>
                <a:latin typeface="Calibri" panose="020F0502020204030204" pitchFamily="34" charset="0"/>
              </a:rPr>
              <a:t>stress.</a:t>
            </a:r>
            <a:endParaRPr lang="en-GB" altLang="en-GB" sz="2800" b="1" i="0" dirty="0">
              <a:solidFill>
                <a:srgbClr val="00FFFF"/>
              </a:solidFill>
              <a:latin typeface="Calibri" panose="020F0502020204030204" pitchFamily="34" charset="0"/>
            </a:endParaRPr>
          </a:p>
          <a:p>
            <a:pPr>
              <a:lnSpc>
                <a:spcPct val="125000"/>
              </a:lnSpc>
              <a:spcBef>
                <a:spcPct val="20000"/>
              </a:spcBef>
              <a:buClr>
                <a:schemeClr val="tx2"/>
              </a:buClr>
              <a:buFont typeface="Monotype Sorts" pitchFamily="2" charset="2"/>
              <a:buBlip>
                <a:blip r:embed="rId3"/>
              </a:buBlip>
            </a:pPr>
            <a:r>
              <a:rPr lang="en-GB" altLang="en-GB" sz="2800" b="1" i="0" dirty="0">
                <a:solidFill>
                  <a:srgbClr val="00FF00"/>
                </a:solidFill>
                <a:latin typeface="Calibri" panose="020F0502020204030204" pitchFamily="34" charset="0"/>
              </a:rPr>
              <a:t>BP is well regulated – why?</a:t>
            </a:r>
          </a:p>
          <a:p>
            <a:pPr lvl="2">
              <a:lnSpc>
                <a:spcPct val="125000"/>
              </a:lnSpc>
              <a:spcBef>
                <a:spcPct val="20000"/>
              </a:spcBef>
              <a:buClr>
                <a:schemeClr val="tx1"/>
              </a:buClr>
              <a:buFontTx/>
              <a:buBlip>
                <a:blip r:embed="rId3"/>
              </a:buBlip>
            </a:pPr>
            <a:r>
              <a:rPr lang="en-GB" altLang="en-GB" sz="2800" b="1" i="0" dirty="0">
                <a:solidFill>
                  <a:srgbClr val="00FFFF"/>
                </a:solidFill>
                <a:latin typeface="Calibri" panose="020F0502020204030204" pitchFamily="34" charset="0"/>
              </a:rPr>
              <a:t> </a:t>
            </a:r>
            <a:r>
              <a:rPr lang="en-GB" altLang="en-GB" sz="2800" b="1" i="0" dirty="0" smtClean="0">
                <a:solidFill>
                  <a:srgbClr val="00FFFF"/>
                </a:solidFill>
                <a:latin typeface="Calibri" panose="020F0502020204030204" pitchFamily="34" charset="0"/>
              </a:rPr>
              <a:t>To </a:t>
            </a:r>
            <a:r>
              <a:rPr lang="en-GB" altLang="en-GB" sz="2800" b="1" i="0" dirty="0">
                <a:solidFill>
                  <a:srgbClr val="00FFFF"/>
                </a:solidFill>
                <a:latin typeface="Calibri" panose="020F0502020204030204" pitchFamily="34" charset="0"/>
              </a:rPr>
              <a:t>provide organs (especially brain) with adequate perfusion </a:t>
            </a:r>
            <a:r>
              <a:rPr lang="en-GB" altLang="en-GB" sz="2800" b="1" i="0" dirty="0" smtClean="0">
                <a:solidFill>
                  <a:srgbClr val="00FFFF"/>
                </a:solidFill>
                <a:latin typeface="Calibri" panose="020F0502020204030204" pitchFamily="34" charset="0"/>
              </a:rPr>
              <a:t>pressure.</a:t>
            </a:r>
            <a:endParaRPr lang="en-GB" altLang="en-GB" sz="2800" b="1" i="0" dirty="0">
              <a:solidFill>
                <a:srgbClr val="00FFFF"/>
              </a:solidFill>
              <a:latin typeface="Calibri" panose="020F0502020204030204" pitchFamily="34" charset="0"/>
            </a:endParaRPr>
          </a:p>
          <a:p>
            <a:pPr lvl="2">
              <a:lnSpc>
                <a:spcPct val="125000"/>
              </a:lnSpc>
              <a:spcBef>
                <a:spcPct val="20000"/>
              </a:spcBef>
              <a:buClr>
                <a:schemeClr val="tx1"/>
              </a:buClr>
              <a:buFontTx/>
              <a:buBlip>
                <a:blip r:embed="rId3"/>
              </a:buBlip>
            </a:pPr>
            <a:r>
              <a:rPr lang="en-GB" altLang="en-GB" sz="2800" b="1" i="0" dirty="0">
                <a:solidFill>
                  <a:srgbClr val="00FFFF"/>
                </a:solidFill>
                <a:latin typeface="Calibri" panose="020F0502020204030204" pitchFamily="34" charset="0"/>
              </a:rPr>
              <a:t> </a:t>
            </a:r>
            <a:r>
              <a:rPr lang="en-GB" altLang="en-GB" sz="2800" b="1" i="0" dirty="0" smtClean="0">
                <a:solidFill>
                  <a:srgbClr val="00FFFF"/>
                </a:solidFill>
                <a:latin typeface="Calibri" panose="020F0502020204030204" pitchFamily="34" charset="0"/>
              </a:rPr>
              <a:t>To </a:t>
            </a:r>
            <a:r>
              <a:rPr lang="en-GB" altLang="en-GB" sz="2800" b="1" i="0" dirty="0">
                <a:solidFill>
                  <a:srgbClr val="00FFFF"/>
                </a:solidFill>
                <a:latin typeface="Calibri" panose="020F0502020204030204" pitchFamily="34" charset="0"/>
              </a:rPr>
              <a:t>optimize cardiovascular </a:t>
            </a:r>
            <a:r>
              <a:rPr lang="en-GB" altLang="en-GB" sz="2800" b="1" i="0" dirty="0" smtClean="0">
                <a:solidFill>
                  <a:srgbClr val="00FFFF"/>
                </a:solidFill>
                <a:latin typeface="Calibri" panose="020F0502020204030204" pitchFamily="34" charset="0"/>
              </a:rPr>
              <a:t>work.</a:t>
            </a:r>
            <a:r>
              <a:rPr lang="en-GB" altLang="en-GB" sz="2800" b="1" i="0" dirty="0" smtClean="0">
                <a:solidFill>
                  <a:srgbClr val="162B75"/>
                </a:solidFill>
                <a:latin typeface="Calibri" panose="020F0502020204030204" pitchFamily="34" charset="0"/>
              </a:rPr>
              <a:t> </a:t>
            </a:r>
            <a:endParaRPr lang="en-US" altLang="en-US" sz="2000" b="1" i="0" dirty="0">
              <a:solidFill>
                <a:srgbClr val="162B75"/>
              </a:solidFill>
              <a:latin typeface="Calibri" panose="020F0502020204030204" pitchFamily="34" charset="0"/>
            </a:endParaRPr>
          </a:p>
        </p:txBody>
      </p:sp>
    </p:spTree>
    <p:extLst>
      <p:ext uri="{BB962C8B-B14F-4D97-AF65-F5344CB8AC3E}">
        <p14:creationId xmlns:p14="http://schemas.microsoft.com/office/powerpoint/2010/main" val="279411066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1485900" y="1406525"/>
            <a:ext cx="32766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100" b="1" i="0" dirty="0">
                <a:solidFill>
                  <a:srgbClr val="FF66FF"/>
                </a:solidFill>
                <a:latin typeface="Calibri" panose="020F0502020204030204" pitchFamily="34" charset="0"/>
              </a:rPr>
              <a:t>Too low a value of arterial blood pressure</a:t>
            </a:r>
            <a:r>
              <a:rPr lang="en-GB" altLang="en-US" sz="2100" b="1" i="0" dirty="0">
                <a:solidFill>
                  <a:srgbClr val="FFEA18"/>
                </a:solidFill>
                <a:latin typeface="Calibri" panose="020F0502020204030204" pitchFamily="34" charset="0"/>
              </a:rPr>
              <a:t> </a:t>
            </a:r>
          </a:p>
          <a:p>
            <a:pPr>
              <a:lnSpc>
                <a:spcPct val="70000"/>
              </a:lnSpc>
            </a:pPr>
            <a:endParaRPr lang="en-GB" altLang="en-US" sz="2100" b="1" i="0" dirty="0">
              <a:solidFill>
                <a:srgbClr val="FFEA18"/>
              </a:solidFill>
              <a:latin typeface="Calibri" panose="020F0502020204030204" pitchFamily="34" charset="0"/>
            </a:endParaRPr>
          </a:p>
          <a:p>
            <a:r>
              <a:rPr lang="en-GB" altLang="en-US" sz="2100" b="1" i="0" dirty="0">
                <a:solidFill>
                  <a:srgbClr val="00FFFF"/>
                </a:solidFill>
                <a:latin typeface="Calibri" panose="020F0502020204030204" pitchFamily="34" charset="0"/>
              </a:rPr>
              <a:t>hypotension</a:t>
            </a:r>
          </a:p>
          <a:p>
            <a:pPr>
              <a:lnSpc>
                <a:spcPct val="70000"/>
              </a:lnSpc>
            </a:pPr>
            <a:endParaRPr lang="en-GB" altLang="en-US" sz="2100" b="1" i="0" dirty="0">
              <a:solidFill>
                <a:srgbClr val="00FFFF"/>
              </a:solidFill>
              <a:latin typeface="Calibri" panose="020F0502020204030204" pitchFamily="34" charset="0"/>
            </a:endParaRPr>
          </a:p>
          <a:p>
            <a:r>
              <a:rPr lang="en-GB" altLang="en-US" sz="2100" b="1" i="0" dirty="0">
                <a:solidFill>
                  <a:srgbClr val="FFEA18"/>
                </a:solidFill>
                <a:latin typeface="Calibri" panose="020F0502020204030204" pitchFamily="34" charset="0"/>
              </a:rPr>
              <a:t>blood flow to the tissues will be reduced</a:t>
            </a:r>
          </a:p>
          <a:p>
            <a:r>
              <a:rPr lang="en-GB" altLang="en-US" sz="2100" b="1" i="0" dirty="0">
                <a:solidFill>
                  <a:srgbClr val="FFEA18"/>
                </a:solidFill>
                <a:latin typeface="Calibri" panose="020F0502020204030204" pitchFamily="34" charset="0"/>
              </a:rPr>
              <a:t>(for example to the brain and induce a faint)</a:t>
            </a:r>
          </a:p>
        </p:txBody>
      </p:sp>
      <p:sp>
        <p:nvSpPr>
          <p:cNvPr id="17412" name="Text Box 5"/>
          <p:cNvSpPr txBox="1">
            <a:spLocks noChangeArrowheads="1"/>
          </p:cNvSpPr>
          <p:nvPr/>
        </p:nvSpPr>
        <p:spPr bwMode="auto">
          <a:xfrm>
            <a:off x="5219700" y="1406525"/>
            <a:ext cx="4267200"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100" b="1" i="0" dirty="0">
                <a:solidFill>
                  <a:srgbClr val="FF66FF"/>
                </a:solidFill>
                <a:latin typeface="Calibri" panose="020F0502020204030204" pitchFamily="34" charset="0"/>
              </a:rPr>
              <a:t>Too high a value of arterial blood pressure</a:t>
            </a:r>
            <a:r>
              <a:rPr lang="en-GB" altLang="en-US" sz="2100" b="1" i="0" dirty="0">
                <a:solidFill>
                  <a:srgbClr val="FFEA18"/>
                </a:solidFill>
                <a:latin typeface="Calibri" panose="020F0502020204030204" pitchFamily="34" charset="0"/>
              </a:rPr>
              <a:t> </a:t>
            </a:r>
          </a:p>
          <a:p>
            <a:pPr>
              <a:lnSpc>
                <a:spcPct val="70000"/>
              </a:lnSpc>
            </a:pPr>
            <a:endParaRPr lang="en-GB" altLang="en-US" sz="2100" b="1" i="0" dirty="0">
              <a:solidFill>
                <a:srgbClr val="FFEA18"/>
              </a:solidFill>
              <a:latin typeface="Calibri" panose="020F0502020204030204" pitchFamily="34" charset="0"/>
            </a:endParaRPr>
          </a:p>
          <a:p>
            <a:r>
              <a:rPr lang="en-GB" altLang="en-US" sz="2100" b="1" i="0" dirty="0">
                <a:solidFill>
                  <a:srgbClr val="00FFFF"/>
                </a:solidFill>
                <a:latin typeface="Calibri" panose="020F0502020204030204" pitchFamily="34" charset="0"/>
              </a:rPr>
              <a:t>hypertension</a:t>
            </a:r>
          </a:p>
          <a:p>
            <a:pPr>
              <a:lnSpc>
                <a:spcPct val="70000"/>
              </a:lnSpc>
            </a:pPr>
            <a:endParaRPr lang="en-GB" altLang="en-US" sz="2100" b="1" i="0" dirty="0">
              <a:solidFill>
                <a:srgbClr val="00FFFF"/>
              </a:solidFill>
              <a:latin typeface="Calibri" panose="020F0502020204030204" pitchFamily="34" charset="0"/>
            </a:endParaRPr>
          </a:p>
          <a:p>
            <a:r>
              <a:rPr lang="en-GB" altLang="en-US" sz="2100" b="1" i="0" dirty="0">
                <a:solidFill>
                  <a:srgbClr val="FFEA18"/>
                </a:solidFill>
                <a:latin typeface="Calibri" panose="020F0502020204030204" pitchFamily="34" charset="0"/>
              </a:rPr>
              <a:t>this may cause excessive capillary pressures and damage</a:t>
            </a:r>
          </a:p>
          <a:p>
            <a:r>
              <a:rPr lang="en-GB" altLang="en-US" sz="2100" b="1" i="0" dirty="0">
                <a:solidFill>
                  <a:srgbClr val="FFEA18"/>
                </a:solidFill>
                <a:latin typeface="Calibri" panose="020F0502020204030204" pitchFamily="34" charset="0"/>
              </a:rPr>
              <a:t>e.g., heart (myocardial infarction) kidneys, brain (stroke) and eyes</a:t>
            </a: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4248150"/>
            <a:ext cx="2486025" cy="2609850"/>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4" name="Picture 7"/>
          <p:cNvPicPr>
            <a:picLocks noChangeAspect="1" noChangeArrowheads="1"/>
          </p:cNvPicPr>
          <p:nvPr/>
        </p:nvPicPr>
        <p:blipFill>
          <a:blip r:embed="rId4">
            <a:extLst>
              <a:ext uri="{28A0092B-C50C-407E-A947-70E740481C1C}">
                <a14:useLocalDpi xmlns:a14="http://schemas.microsoft.com/office/drawing/2010/main" val="0"/>
              </a:ext>
            </a:extLst>
          </a:blip>
          <a:srcRect l="8458" r="8017" b="63739"/>
          <a:stretch>
            <a:fillRect/>
          </a:stretch>
        </p:blipFill>
        <p:spPr bwMode="auto">
          <a:xfrm>
            <a:off x="5067300" y="5010150"/>
            <a:ext cx="2438400" cy="1497013"/>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15" name="Line 8"/>
          <p:cNvSpPr>
            <a:spLocks noChangeShapeType="1"/>
          </p:cNvSpPr>
          <p:nvPr/>
        </p:nvSpPr>
        <p:spPr bwMode="auto">
          <a:xfrm flipH="1">
            <a:off x="6134100" y="4248150"/>
            <a:ext cx="914400" cy="762000"/>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8" name="Rectangle 2"/>
          <p:cNvSpPr>
            <a:spLocks noChangeArrowheads="1"/>
          </p:cNvSpPr>
          <p:nvPr/>
        </p:nvSpPr>
        <p:spPr bwMode="auto">
          <a:xfrm>
            <a:off x="0" y="609600"/>
            <a:ext cx="10287000" cy="685800"/>
          </a:xfrm>
          <a:prstGeom prst="rect">
            <a:avLst/>
          </a:prstGeom>
          <a:noFill/>
          <a:ln w="9525">
            <a:noFill/>
            <a:miter lim="800000"/>
            <a:headEnd/>
            <a:tailEnd/>
          </a:ln>
          <a:effectLst/>
        </p:spPr>
        <p:txBody>
          <a:bodyPr anchor="b"/>
          <a:lstStyle/>
          <a:p>
            <a:pPr algn="ctr">
              <a:defRPr/>
            </a:pPr>
            <a:r>
              <a:rPr lang="en-US" sz="4400" b="1" i="0" dirty="0">
                <a:solidFill>
                  <a:schemeClr val="tx2"/>
                </a:solidFill>
                <a:latin typeface="Calibri" panose="020F0502020204030204" pitchFamily="34" charset="0"/>
              </a:rPr>
              <a:t>Regulation of blood pressure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txBox="1">
            <a:spLocks noChangeArrowheads="1"/>
          </p:cNvSpPr>
          <p:nvPr/>
        </p:nvSpPr>
        <p:spPr>
          <a:xfrm>
            <a:off x="0" y="990600"/>
            <a:ext cx="10287000" cy="762000"/>
          </a:xfrm>
          <a:prstGeom prst="rect">
            <a:avLst/>
          </a:prstGeom>
          <a:noFill/>
          <a:ln/>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CA" sz="5400" b="1" i="0" dirty="0" smtClean="0">
                <a:solidFill>
                  <a:srgbClr val="00FFFF"/>
                </a:solidFill>
                <a:latin typeface="Calibri" pitchFamily="34" charset="0"/>
                <a:cs typeface="Calibri" pitchFamily="34" charset="0"/>
              </a:rPr>
              <a:t>Learning Resources</a:t>
            </a:r>
            <a:endParaRPr lang="en-CA" sz="5400" b="1" i="0" dirty="0">
              <a:solidFill>
                <a:srgbClr val="00FFFF"/>
              </a:solidFill>
              <a:latin typeface="Calibri" pitchFamily="34" charset="0"/>
              <a:cs typeface="Calibri" pitchFamily="34" charset="0"/>
            </a:endParaRPr>
          </a:p>
        </p:txBody>
      </p:sp>
      <p:sp>
        <p:nvSpPr>
          <p:cNvPr id="7" name="Rectangle 8"/>
          <p:cNvSpPr>
            <a:spLocks noChangeArrowheads="1"/>
          </p:cNvSpPr>
          <p:nvPr/>
        </p:nvSpPr>
        <p:spPr bwMode="auto">
          <a:xfrm>
            <a:off x="266700" y="2215836"/>
            <a:ext cx="9753600" cy="3970318"/>
          </a:xfrm>
          <a:prstGeom prst="rect">
            <a:avLst/>
          </a:prstGeom>
          <a:noFill/>
          <a:ln w="12700">
            <a:noFill/>
            <a:miter lim="800000"/>
            <a:headEnd type="none" w="sm" len="sm"/>
            <a:tailEnd type="none" w="sm" len="sm"/>
          </a:ln>
          <a:effectLst/>
        </p:spPr>
        <p:txBody>
          <a:bodyPr wrap="square" anchor="ctr">
            <a:spAutoFit/>
          </a:bodyPr>
          <a:lstStyle/>
          <a:p>
            <a:pPr marL="342900" indent="-342900">
              <a:spcBef>
                <a:spcPct val="20000"/>
              </a:spcBef>
              <a:buClr>
                <a:srgbClr val="FF0000"/>
              </a:buClr>
              <a:buBlip>
                <a:blip r:embed="rId3"/>
              </a:buBlip>
            </a:pPr>
            <a:r>
              <a:rPr lang="en-US" sz="2800" b="1" i="0" dirty="0">
                <a:solidFill>
                  <a:schemeClr val="tx2"/>
                </a:solidFill>
                <a:latin typeface="Calibri" pitchFamily="34" charset="0"/>
                <a:cs typeface="Calibri" pitchFamily="34" charset="0"/>
              </a:rPr>
              <a:t>Guyton and Hall, Textbook of Medical Physiology; </a:t>
            </a:r>
            <a:r>
              <a:rPr lang="en-US" sz="2800" b="1" i="0" dirty="0" smtClean="0">
                <a:solidFill>
                  <a:schemeClr val="tx2"/>
                </a:solidFill>
                <a:latin typeface="Calibri" pitchFamily="34" charset="0"/>
                <a:cs typeface="Calibri" pitchFamily="34" charset="0"/>
              </a:rPr>
              <a:t>13</a:t>
            </a:r>
            <a:r>
              <a:rPr lang="en-US" sz="2800" b="1" i="0" baseline="30000" dirty="0" smtClean="0">
                <a:solidFill>
                  <a:schemeClr val="tx2"/>
                </a:solidFill>
                <a:latin typeface="Calibri" pitchFamily="34" charset="0"/>
                <a:cs typeface="Calibri" pitchFamily="34" charset="0"/>
              </a:rPr>
              <a:t>th</a:t>
            </a:r>
            <a:r>
              <a:rPr lang="en-US" sz="2800" b="1" i="0" dirty="0" smtClean="0">
                <a:solidFill>
                  <a:schemeClr val="tx2"/>
                </a:solidFill>
                <a:latin typeface="Calibri" pitchFamily="34" charset="0"/>
                <a:cs typeface="Calibri" pitchFamily="34" charset="0"/>
              </a:rPr>
              <a:t> </a:t>
            </a:r>
            <a:r>
              <a:rPr lang="en-US" sz="2800" b="1" i="0" dirty="0">
                <a:solidFill>
                  <a:schemeClr val="tx2"/>
                </a:solidFill>
                <a:latin typeface="Calibri" pitchFamily="34" charset="0"/>
                <a:cs typeface="Calibri" pitchFamily="34" charset="0"/>
              </a:rPr>
              <a:t>Edition; Unit IV-Chapters 15, 18 and 19.</a:t>
            </a:r>
          </a:p>
          <a:p>
            <a:pPr marL="342900" indent="-342900">
              <a:spcBef>
                <a:spcPct val="20000"/>
              </a:spcBef>
              <a:buClr>
                <a:srgbClr val="FF0000"/>
              </a:buClr>
              <a:buFont typeface="Symbol" pitchFamily="18" charset="2"/>
              <a:buBlip>
                <a:blip r:embed="rId3"/>
              </a:buBlip>
            </a:pPr>
            <a:endParaRPr lang="en-US" sz="2800" b="1" i="0" dirty="0" smtClean="0">
              <a:solidFill>
                <a:schemeClr val="tx2"/>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3"/>
              </a:buBlip>
            </a:pPr>
            <a:r>
              <a:rPr lang="en-US" sz="2800" b="1" i="0" dirty="0" smtClean="0">
                <a:solidFill>
                  <a:schemeClr val="tx2"/>
                </a:solidFill>
                <a:latin typeface="Calibri" pitchFamily="34" charset="0"/>
                <a:cs typeface="Calibri" pitchFamily="34" charset="0"/>
              </a:rPr>
              <a:t>Linda Costanzo, Physiology, 5</a:t>
            </a:r>
            <a:r>
              <a:rPr lang="en-US" sz="2800" b="1" i="0" baseline="30000" dirty="0" smtClean="0">
                <a:solidFill>
                  <a:schemeClr val="tx2"/>
                </a:solidFill>
                <a:latin typeface="Calibri" pitchFamily="34" charset="0"/>
                <a:cs typeface="Calibri" pitchFamily="34" charset="0"/>
              </a:rPr>
              <a:t>th</a:t>
            </a:r>
            <a:r>
              <a:rPr lang="en-US" sz="2800" b="1" i="0" dirty="0" smtClean="0">
                <a:solidFill>
                  <a:schemeClr val="tx2"/>
                </a:solidFill>
                <a:latin typeface="Calibri" pitchFamily="34" charset="0"/>
                <a:cs typeface="Calibri" pitchFamily="34" charset="0"/>
              </a:rPr>
              <a:t> Edition; Chapter 4.</a:t>
            </a:r>
          </a:p>
          <a:p>
            <a:pPr>
              <a:spcBef>
                <a:spcPct val="20000"/>
              </a:spcBef>
              <a:buClr>
                <a:srgbClr val="FF0000"/>
              </a:buClr>
            </a:pPr>
            <a:endParaRPr lang="en-US" sz="2800" b="1" i="0" dirty="0" smtClean="0">
              <a:solidFill>
                <a:schemeClr val="tx2"/>
              </a:solidFill>
              <a:latin typeface="Calibri" pitchFamily="34" charset="0"/>
              <a:cs typeface="Calibri" pitchFamily="34" charset="0"/>
            </a:endParaRPr>
          </a:p>
          <a:p>
            <a:pPr marL="342900" indent="-342900">
              <a:spcBef>
                <a:spcPct val="20000"/>
              </a:spcBef>
              <a:buClr>
                <a:srgbClr val="FF0000"/>
              </a:buClr>
              <a:buBlip>
                <a:blip r:embed="rId3"/>
              </a:buBlip>
            </a:pPr>
            <a:r>
              <a:rPr lang="en-US" sz="2800" b="1" i="0" dirty="0" err="1" smtClean="0">
                <a:solidFill>
                  <a:schemeClr val="tx2"/>
                </a:solidFill>
                <a:latin typeface="Calibri" pitchFamily="34" charset="0"/>
                <a:cs typeface="Calibri" pitchFamily="34" charset="0"/>
              </a:rPr>
              <a:t>Ganong’s</a:t>
            </a:r>
            <a:r>
              <a:rPr lang="en-US" sz="2800" b="1" i="0" dirty="0" smtClean="0">
                <a:solidFill>
                  <a:schemeClr val="tx2"/>
                </a:solidFill>
                <a:latin typeface="Calibri" pitchFamily="34" charset="0"/>
                <a:cs typeface="Calibri" pitchFamily="34" charset="0"/>
              </a:rPr>
              <a:t> </a:t>
            </a:r>
            <a:r>
              <a:rPr lang="en-US" sz="2800" b="1" i="0" dirty="0">
                <a:solidFill>
                  <a:schemeClr val="tx2"/>
                </a:solidFill>
                <a:latin typeface="Calibri" pitchFamily="34" charset="0"/>
                <a:cs typeface="Calibri" pitchFamily="34" charset="0"/>
              </a:rPr>
              <a:t>Review of Medical Physiology</a:t>
            </a:r>
            <a:r>
              <a:rPr lang="en-US" sz="2800" b="1" i="0">
                <a:solidFill>
                  <a:schemeClr val="tx2"/>
                </a:solidFill>
                <a:latin typeface="Calibri" pitchFamily="34" charset="0"/>
                <a:cs typeface="Calibri" pitchFamily="34" charset="0"/>
              </a:rPr>
              <a:t>; </a:t>
            </a:r>
            <a:r>
              <a:rPr lang="en-US" sz="2800" b="1" i="0" smtClean="0">
                <a:solidFill>
                  <a:schemeClr val="tx2"/>
                </a:solidFill>
                <a:latin typeface="Calibri" pitchFamily="34" charset="0"/>
                <a:cs typeface="Calibri" pitchFamily="34" charset="0"/>
              </a:rPr>
              <a:t>25</a:t>
            </a:r>
            <a:r>
              <a:rPr lang="en-US" sz="2800" b="1" i="0" baseline="30000" smtClean="0">
                <a:solidFill>
                  <a:schemeClr val="tx2"/>
                </a:solidFill>
                <a:latin typeface="Calibri" pitchFamily="34" charset="0"/>
                <a:cs typeface="Calibri" pitchFamily="34" charset="0"/>
              </a:rPr>
              <a:t>th </a:t>
            </a:r>
            <a:r>
              <a:rPr lang="en-US" sz="2800" b="1" i="0" dirty="0" smtClean="0">
                <a:solidFill>
                  <a:schemeClr val="tx2"/>
                </a:solidFill>
                <a:latin typeface="Calibri" pitchFamily="34" charset="0"/>
                <a:cs typeface="Calibri" pitchFamily="34" charset="0"/>
              </a:rPr>
              <a:t>Edition; Section V; Chapter 32.</a:t>
            </a:r>
            <a:endParaRPr lang="en-US" sz="2800" b="1" i="0" dirty="0">
              <a:solidFill>
                <a:schemeClr val="tx2"/>
              </a:solidFill>
              <a:latin typeface="Calibri" pitchFamily="34" charset="0"/>
              <a:cs typeface="Calibri" pitchFamily="34" charset="0"/>
            </a:endParaRPr>
          </a:p>
          <a:p>
            <a:pPr>
              <a:spcBef>
                <a:spcPct val="20000"/>
              </a:spcBef>
              <a:buClr>
                <a:srgbClr val="FF0000"/>
              </a:buClr>
            </a:pPr>
            <a:endParaRPr lang="en-US" sz="2800" b="1" dirty="0" smtClean="0">
              <a:solidFill>
                <a:srgbClr val="00FFFF"/>
              </a:solidFill>
              <a:latin typeface="Calibri" pitchFamily="34" charset="0"/>
              <a:cs typeface="Calibri" pitchFamily="34" charset="0"/>
            </a:endParaRPr>
          </a:p>
        </p:txBody>
      </p:sp>
    </p:spTree>
    <p:extLst>
      <p:ext uri="{BB962C8B-B14F-4D97-AF65-F5344CB8AC3E}">
        <p14:creationId xmlns:p14="http://schemas.microsoft.com/office/powerpoint/2010/main" val="152870159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19100" y="1524000"/>
            <a:ext cx="9372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Clr>
                <a:schemeClr val="tx2"/>
              </a:buClr>
              <a:buSzPct val="135000"/>
              <a:buFont typeface="Wingdings" panose="05000000000000000000" pitchFamily="2" charset="2"/>
              <a:buBlip>
                <a:blip r:embed="rId3"/>
              </a:buBlip>
            </a:pPr>
            <a:r>
              <a:rPr lang="en-US" altLang="en-US" sz="2800" b="1" i="0" dirty="0">
                <a:solidFill>
                  <a:srgbClr val="00FFFF"/>
                </a:solidFill>
                <a:latin typeface="Calibri" panose="020F0502020204030204" pitchFamily="34" charset="0"/>
                <a:cs typeface="Calibri" pitchFamily="34" charset="0"/>
              </a:rPr>
              <a:t> Short term mechanisms (seconds to minutes): are largely neural. They regulate cardiac function and arteriolar diameter</a:t>
            </a:r>
            <a:r>
              <a:rPr lang="en-US" altLang="en-US" sz="2800" b="1" i="0" dirty="0" smtClean="0">
                <a:solidFill>
                  <a:srgbClr val="00FFFF"/>
                </a:solidFill>
                <a:latin typeface="Calibri" panose="020F0502020204030204" pitchFamily="34" charset="0"/>
                <a:cs typeface="Calibri" pitchFamily="34" charset="0"/>
              </a:rPr>
              <a:t>.</a:t>
            </a:r>
          </a:p>
          <a:p>
            <a:pPr marL="1600200" lvl="2" indent="-457200" eaLnBrk="1" hangingPunct="1">
              <a:buFont typeface="Wingdings" pitchFamily="2" charset="2"/>
              <a:buChar char="q"/>
            </a:pPr>
            <a:r>
              <a:rPr lang="en-US" sz="2800" b="1" i="0" dirty="0" smtClean="0">
                <a:solidFill>
                  <a:srgbClr val="00FFFF"/>
                </a:solidFill>
                <a:latin typeface="Calibri" pitchFamily="34" charset="0"/>
                <a:cs typeface="Calibri" pitchFamily="34" charset="0"/>
              </a:rPr>
              <a:t>Baroreceptor </a:t>
            </a:r>
            <a:r>
              <a:rPr lang="en-US" sz="2800" b="1" i="0" dirty="0">
                <a:solidFill>
                  <a:srgbClr val="00FFFF"/>
                </a:solidFill>
                <a:latin typeface="Calibri" pitchFamily="34" charset="0"/>
                <a:cs typeface="Calibri" pitchFamily="34" charset="0"/>
              </a:rPr>
              <a:t>reflex.</a:t>
            </a:r>
          </a:p>
          <a:p>
            <a:pPr marL="1600200" lvl="2" indent="-457200" eaLnBrk="1" hangingPunct="1">
              <a:buFont typeface="Wingdings" pitchFamily="2" charset="2"/>
              <a:buChar char="q"/>
            </a:pPr>
            <a:r>
              <a:rPr lang="en-US" sz="2800" b="1" i="0" dirty="0" smtClean="0">
                <a:solidFill>
                  <a:srgbClr val="00FFFF"/>
                </a:solidFill>
                <a:latin typeface="Calibri" pitchFamily="34" charset="0"/>
                <a:cs typeface="Calibri" pitchFamily="34" charset="0"/>
              </a:rPr>
              <a:t>Chemoreceptor </a:t>
            </a:r>
            <a:r>
              <a:rPr lang="en-US" sz="2800" b="1" i="0" dirty="0">
                <a:solidFill>
                  <a:srgbClr val="00FFFF"/>
                </a:solidFill>
                <a:latin typeface="Calibri" pitchFamily="34" charset="0"/>
                <a:cs typeface="Calibri" pitchFamily="34" charset="0"/>
              </a:rPr>
              <a:t>reflex.</a:t>
            </a:r>
          </a:p>
          <a:p>
            <a:pPr marL="1600200" lvl="2" indent="-457200" eaLnBrk="1" hangingPunct="1">
              <a:buFont typeface="Wingdings" pitchFamily="2" charset="2"/>
              <a:buChar char="q"/>
            </a:pPr>
            <a:r>
              <a:rPr lang="en-US" sz="2800" b="1" i="0" dirty="0" smtClean="0">
                <a:solidFill>
                  <a:srgbClr val="00FFFF"/>
                </a:solidFill>
                <a:latin typeface="Calibri" pitchFamily="34" charset="0"/>
                <a:cs typeface="Calibri" pitchFamily="34" charset="0"/>
              </a:rPr>
              <a:t>CNS </a:t>
            </a:r>
            <a:r>
              <a:rPr lang="en-US" sz="2800" b="1" i="0" dirty="0">
                <a:solidFill>
                  <a:srgbClr val="00FFFF"/>
                </a:solidFill>
                <a:latin typeface="Calibri" pitchFamily="34" charset="0"/>
                <a:cs typeface="Calibri" pitchFamily="34" charset="0"/>
              </a:rPr>
              <a:t>ischemic response.</a:t>
            </a:r>
          </a:p>
          <a:p>
            <a:pPr marL="1600200" lvl="2" indent="-457200" eaLnBrk="1" hangingPunct="1">
              <a:buFont typeface="Wingdings" pitchFamily="2" charset="2"/>
              <a:buChar char="q"/>
            </a:pPr>
            <a:r>
              <a:rPr lang="en-US" sz="2800" b="1" i="0" dirty="0" smtClean="0">
                <a:solidFill>
                  <a:srgbClr val="00FFFF"/>
                </a:solidFill>
                <a:latin typeface="Calibri" pitchFamily="34" charset="0"/>
                <a:cs typeface="Calibri" pitchFamily="34" charset="0"/>
              </a:rPr>
              <a:t>Atrial </a:t>
            </a:r>
            <a:r>
              <a:rPr lang="en-US" sz="2800" b="1" i="0" dirty="0">
                <a:solidFill>
                  <a:srgbClr val="00FFFF"/>
                </a:solidFill>
                <a:latin typeface="Calibri" pitchFamily="34" charset="0"/>
                <a:cs typeface="Calibri" pitchFamily="34" charset="0"/>
              </a:rPr>
              <a:t>reflexes.</a:t>
            </a:r>
          </a:p>
          <a:p>
            <a:pPr eaLnBrk="1" hangingPunct="1">
              <a:buClr>
                <a:schemeClr val="tx2"/>
              </a:buClr>
              <a:buSzPct val="135000"/>
              <a:buFont typeface="Wingdings" panose="05000000000000000000" pitchFamily="2" charset="2"/>
              <a:buBlip>
                <a:blip r:embed="rId3"/>
              </a:buBlip>
            </a:pPr>
            <a:endParaRPr lang="en-US" altLang="en-US" sz="2800" b="1" i="0" dirty="0" smtClean="0">
              <a:solidFill>
                <a:srgbClr val="00FFFF"/>
              </a:solidFill>
              <a:latin typeface="Calibri" panose="020F0502020204030204" pitchFamily="34" charset="0"/>
              <a:cs typeface="Calibri" pitchFamily="34" charset="0"/>
            </a:endParaRPr>
          </a:p>
          <a:p>
            <a:pPr eaLnBrk="1" hangingPunct="1">
              <a:buClr>
                <a:schemeClr val="tx2"/>
              </a:buClr>
              <a:buSzPct val="135000"/>
            </a:pPr>
            <a:endParaRPr lang="en-US" altLang="en-US" sz="2800" b="1" i="0" dirty="0">
              <a:solidFill>
                <a:srgbClr val="00FFFF"/>
              </a:solidFill>
              <a:latin typeface="Calibri" panose="020F0502020204030204" pitchFamily="34" charset="0"/>
              <a:cs typeface="Calibri" pitchFamily="34" charset="0"/>
            </a:endParaRPr>
          </a:p>
          <a:p>
            <a:pPr eaLnBrk="1" hangingPunct="1">
              <a:buClr>
                <a:schemeClr val="tx2"/>
              </a:buClr>
              <a:buSzPct val="135000"/>
              <a:buFont typeface="Wingdings" panose="05000000000000000000" pitchFamily="2" charset="2"/>
              <a:buBlip>
                <a:blip r:embed="rId3"/>
              </a:buBlip>
            </a:pPr>
            <a:r>
              <a:rPr lang="en-US" altLang="en-US" sz="2800" b="1" i="0" dirty="0">
                <a:solidFill>
                  <a:srgbClr val="00FFFF"/>
                </a:solidFill>
                <a:latin typeface="Calibri" panose="020F0502020204030204" pitchFamily="34" charset="0"/>
                <a:cs typeface="Calibri" pitchFamily="34" charset="0"/>
              </a:rPr>
              <a:t> Intermediate </a:t>
            </a:r>
            <a:r>
              <a:rPr lang="en-US" altLang="en-US" sz="2800" b="1" i="0" dirty="0" smtClean="0">
                <a:solidFill>
                  <a:srgbClr val="00FFFF"/>
                </a:solidFill>
                <a:latin typeface="Calibri" panose="020F0502020204030204" pitchFamily="34" charset="0"/>
                <a:cs typeface="Calibri" pitchFamily="34" charset="0"/>
              </a:rPr>
              <a:t>and long </a:t>
            </a:r>
            <a:r>
              <a:rPr lang="en-US" altLang="en-US" sz="2800" b="1" i="0" dirty="0">
                <a:solidFill>
                  <a:srgbClr val="00FFFF"/>
                </a:solidFill>
                <a:latin typeface="Calibri" panose="020F0502020204030204" pitchFamily="34" charset="0"/>
                <a:cs typeface="Calibri" pitchFamily="34" charset="0"/>
              </a:rPr>
              <a:t>term mechanisms (minutes to days): are largely renal and hormonal. They regulate blood volume</a:t>
            </a:r>
            <a:r>
              <a:rPr lang="en-US" altLang="en-US" sz="2800" b="1" i="0" dirty="0" smtClean="0">
                <a:solidFill>
                  <a:srgbClr val="00FFFF"/>
                </a:solidFill>
                <a:latin typeface="Calibri" panose="020F0502020204030204" pitchFamily="34" charset="0"/>
                <a:cs typeface="Calibri" pitchFamily="34" charset="0"/>
              </a:rPr>
              <a:t>.</a:t>
            </a:r>
            <a:endParaRPr lang="en-US" altLang="en-US" sz="2800" b="1" i="0" dirty="0">
              <a:solidFill>
                <a:srgbClr val="00FFFF"/>
              </a:solidFill>
              <a:latin typeface="Calibri" panose="020F0502020204030204" pitchFamily="34" charset="0"/>
              <a:cs typeface="Calibri" pitchFamily="34" charset="0"/>
            </a:endParaRPr>
          </a:p>
        </p:txBody>
      </p:sp>
      <p:sp>
        <p:nvSpPr>
          <p:cNvPr id="4" name="Rectangle 2"/>
          <p:cNvSpPr>
            <a:spLocks noChangeArrowheads="1"/>
          </p:cNvSpPr>
          <p:nvPr/>
        </p:nvSpPr>
        <p:spPr bwMode="auto">
          <a:xfrm>
            <a:off x="0" y="457200"/>
            <a:ext cx="10287000" cy="685800"/>
          </a:xfrm>
          <a:prstGeom prst="rect">
            <a:avLst/>
          </a:prstGeom>
          <a:noFill/>
          <a:ln w="9525">
            <a:noFill/>
            <a:miter lim="800000"/>
            <a:headEnd/>
            <a:tailEnd/>
          </a:ln>
          <a:effectLst/>
        </p:spPr>
        <p:txBody>
          <a:bodyPr anchor="b"/>
          <a:lstStyle/>
          <a:p>
            <a:pPr algn="ctr">
              <a:defRPr/>
            </a:pPr>
            <a:r>
              <a:rPr lang="en-US" sz="4400" b="1" i="0" dirty="0">
                <a:solidFill>
                  <a:schemeClr val="tx2"/>
                </a:solidFill>
                <a:latin typeface="Calibri" panose="020F0502020204030204" pitchFamily="34" charset="0"/>
              </a:rPr>
              <a:t>Regulation of blood pressure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Ba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
            <a:ext cx="3848100" cy="67056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865283" name="Rectangle 3"/>
          <p:cNvSpPr>
            <a:spLocks noChangeArrowheads="1"/>
          </p:cNvSpPr>
          <p:nvPr/>
        </p:nvSpPr>
        <p:spPr bwMode="auto">
          <a:xfrm>
            <a:off x="4533900" y="533400"/>
            <a:ext cx="5105400" cy="533400"/>
          </a:xfrm>
          <a:prstGeom prst="rect">
            <a:avLst/>
          </a:prstGeom>
          <a:noFill/>
          <a:ln w="9525">
            <a:noFill/>
            <a:miter lim="800000"/>
            <a:headEnd/>
            <a:tailEnd/>
          </a:ln>
          <a:effectLst/>
        </p:spPr>
        <p:txBody>
          <a:bodyPr anchor="ctr"/>
          <a:lstStyle/>
          <a:p>
            <a:pPr algn="ctr">
              <a:defRPr/>
            </a:pPr>
            <a:r>
              <a:rPr lang="en-GB" sz="3200" b="1" i="0" dirty="0">
                <a:solidFill>
                  <a:schemeClr val="tx2"/>
                </a:solidFill>
                <a:latin typeface="Calibri" panose="020F0502020204030204" pitchFamily="34" charset="0"/>
              </a:rPr>
              <a:t>1. The arterial baroreceptors</a:t>
            </a:r>
          </a:p>
        </p:txBody>
      </p:sp>
      <p:sp>
        <p:nvSpPr>
          <p:cNvPr id="19460" name="Text Box 4"/>
          <p:cNvSpPr txBox="1">
            <a:spLocks noChangeArrowheads="1"/>
          </p:cNvSpPr>
          <p:nvPr/>
        </p:nvSpPr>
        <p:spPr bwMode="auto">
          <a:xfrm>
            <a:off x="4441825" y="1295400"/>
            <a:ext cx="557847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FontTx/>
              <a:buBlip>
                <a:blip r:embed="rId4"/>
              </a:buBlip>
            </a:pPr>
            <a:r>
              <a:rPr lang="en-GB" altLang="en-US" sz="2400" b="1" i="0" dirty="0">
                <a:solidFill>
                  <a:srgbClr val="00FFFF"/>
                </a:solidFill>
                <a:latin typeface="Calibri" panose="020F0502020204030204" pitchFamily="34" charset="0"/>
              </a:rPr>
              <a:t> Changes in </a:t>
            </a:r>
            <a:r>
              <a:rPr lang="en-GB" altLang="en-US" sz="2400" b="1" i="0" dirty="0" smtClean="0">
                <a:solidFill>
                  <a:srgbClr val="00FFFF"/>
                </a:solidFill>
                <a:latin typeface="Calibri" panose="020F0502020204030204" pitchFamily="34" charset="0"/>
              </a:rPr>
              <a:t>MAP </a:t>
            </a:r>
            <a:r>
              <a:rPr lang="en-GB" altLang="en-US" sz="2400" b="1" i="0" dirty="0">
                <a:solidFill>
                  <a:srgbClr val="00FFFF"/>
                </a:solidFill>
                <a:latin typeface="Calibri" panose="020F0502020204030204" pitchFamily="34" charset="0"/>
              </a:rPr>
              <a:t>are detected by baroreceptors (pressure receptors) in the carotid and aortic arteries. </a:t>
            </a:r>
          </a:p>
          <a:p>
            <a:pPr>
              <a:buFontTx/>
              <a:buBlip>
                <a:blip r:embed="rId4"/>
              </a:buBlip>
            </a:pPr>
            <a:endParaRPr lang="en-GB" altLang="en-US" sz="2400" b="1" i="0" dirty="0">
              <a:solidFill>
                <a:srgbClr val="00FFFF"/>
              </a:solidFill>
              <a:latin typeface="Calibri" panose="020F0502020204030204" pitchFamily="34" charset="0"/>
            </a:endParaRPr>
          </a:p>
          <a:p>
            <a:pPr>
              <a:buFontTx/>
              <a:buBlip>
                <a:blip r:embed="rId4"/>
              </a:buBlip>
            </a:pPr>
            <a:r>
              <a:rPr lang="en-GB" altLang="en-US" sz="2400" b="1" i="0" dirty="0">
                <a:solidFill>
                  <a:srgbClr val="00FFFF"/>
                </a:solidFill>
                <a:latin typeface="Calibri" panose="020F0502020204030204" pitchFamily="34" charset="0"/>
              </a:rPr>
              <a:t> These receptors provide information to the cardiovascular centres in the medulla </a:t>
            </a:r>
            <a:r>
              <a:rPr lang="en-GB" altLang="en-US" sz="2400" b="1" i="0" dirty="0" smtClean="0">
                <a:solidFill>
                  <a:srgbClr val="00FFFF"/>
                </a:solidFill>
                <a:latin typeface="Calibri" panose="020F0502020204030204" pitchFamily="34" charset="0"/>
              </a:rPr>
              <a:t>oblongata about the degree of stretch because of pressure changes.</a:t>
            </a:r>
            <a:endParaRPr lang="en-GB" altLang="en-US" sz="2400" b="1" i="0" dirty="0">
              <a:solidFill>
                <a:srgbClr val="00FFFF"/>
              </a:solidFill>
              <a:latin typeface="Calibri" panose="020F0502020204030204" pitchFamily="34" charset="0"/>
            </a:endParaRPr>
          </a:p>
          <a:p>
            <a:pPr>
              <a:buFontTx/>
              <a:buBlip>
                <a:blip r:embed="rId4"/>
              </a:buBlip>
            </a:pPr>
            <a:endParaRPr lang="en-GB" altLang="en-US" sz="2400" b="1" i="0" dirty="0">
              <a:solidFill>
                <a:srgbClr val="00FFFF"/>
              </a:solidFill>
              <a:latin typeface="Calibri" panose="020F0502020204030204" pitchFamily="34" charset="0"/>
            </a:endParaRPr>
          </a:p>
          <a:p>
            <a:pPr>
              <a:buFontTx/>
              <a:buBlip>
                <a:blip r:embed="rId4"/>
              </a:buBlip>
            </a:pPr>
            <a:r>
              <a:rPr lang="en-GB" altLang="en-US" sz="2400" b="1" i="0" dirty="0">
                <a:solidFill>
                  <a:srgbClr val="00FFFF"/>
                </a:solidFill>
                <a:latin typeface="Calibri" panose="020F0502020204030204" pitchFamily="34" charset="0"/>
              </a:rPr>
              <a:t> Carotid baroreceptors are located in the carotid sinus on both sides of the neck</a:t>
            </a:r>
            <a:r>
              <a:rPr lang="en-GB" altLang="en-US" sz="2400" b="1" i="0" dirty="0" smtClean="0">
                <a:solidFill>
                  <a:srgbClr val="00FFFF"/>
                </a:solidFill>
                <a:latin typeface="Calibri" panose="020F0502020204030204" pitchFamily="34" charset="0"/>
              </a:rPr>
              <a:t>. Aortic baroreceptors are located in the aortic arch.</a:t>
            </a:r>
            <a:endParaRPr lang="en-GB" altLang="en-US" sz="2400" b="1" i="0" dirty="0">
              <a:solidFill>
                <a:srgbClr val="00FFFF"/>
              </a:solidFill>
              <a:latin typeface="Calibri" panose="020F0502020204030204" pitchFamily="34" charset="0"/>
            </a:endParaRPr>
          </a:p>
          <a:p>
            <a:pPr>
              <a:buFontTx/>
              <a:buBlip>
                <a:blip r:embed="rId4"/>
              </a:buBlip>
            </a:pPr>
            <a:endParaRPr lang="en-GB" altLang="en-US" sz="2400" b="1" i="0" dirty="0">
              <a:solidFill>
                <a:srgbClr val="00FFFF"/>
              </a:solidFill>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19100" y="152400"/>
            <a:ext cx="6216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GB" altLang="en-US" sz="3600" b="1" i="0" dirty="0">
                <a:solidFill>
                  <a:srgbClr val="FF0000"/>
                </a:solidFill>
                <a:latin typeface="Calibri" panose="020F0502020204030204" pitchFamily="34" charset="0"/>
              </a:rPr>
              <a:t>Increased arterial pressure</a:t>
            </a:r>
            <a:br>
              <a:rPr lang="en-GB" altLang="en-US" sz="3600" b="1" i="0" dirty="0">
                <a:solidFill>
                  <a:srgbClr val="FF0000"/>
                </a:solidFill>
                <a:latin typeface="Calibri" panose="020F0502020204030204" pitchFamily="34" charset="0"/>
              </a:rPr>
            </a:br>
            <a:r>
              <a:rPr lang="en-GB" altLang="en-US" sz="3600" b="1" i="0" dirty="0">
                <a:solidFill>
                  <a:srgbClr val="FF0000"/>
                </a:solidFill>
                <a:latin typeface="Calibri" panose="020F0502020204030204" pitchFamily="34" charset="0"/>
              </a:rPr>
              <a:t> increases baroreceptor activity</a:t>
            </a:r>
          </a:p>
        </p:txBody>
      </p:sp>
      <p:pic>
        <p:nvPicPr>
          <p:cNvPr id="21507" name="Picture 3" descr="ba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412875"/>
            <a:ext cx="6216650" cy="5119688"/>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21508" name="Text Box 4"/>
          <p:cNvSpPr txBox="1">
            <a:spLocks noChangeArrowheads="1"/>
          </p:cNvSpPr>
          <p:nvPr/>
        </p:nvSpPr>
        <p:spPr bwMode="auto">
          <a:xfrm>
            <a:off x="6743700" y="466918"/>
            <a:ext cx="3390901" cy="608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marL="342900" indent="-342900">
              <a:buFont typeface="Wingdings" pitchFamily="2" charset="2"/>
              <a:buChar char="q"/>
            </a:pPr>
            <a:r>
              <a:rPr lang="en-GB" altLang="en-US" sz="2050" b="1" i="0" dirty="0" smtClean="0">
                <a:solidFill>
                  <a:schemeClr val="tx2"/>
                </a:solidFill>
                <a:latin typeface="Calibri" panose="020F0502020204030204" pitchFamily="34" charset="0"/>
              </a:rPr>
              <a:t>At </a:t>
            </a:r>
            <a:r>
              <a:rPr lang="en-GB" altLang="en-US" sz="2050" b="1" i="0" dirty="0">
                <a:solidFill>
                  <a:schemeClr val="tx2"/>
                </a:solidFill>
                <a:latin typeface="Calibri" panose="020F0502020204030204" pitchFamily="34" charset="0"/>
              </a:rPr>
              <a:t>normal arterial pressure the baroreceptors are active. </a:t>
            </a:r>
          </a:p>
          <a:p>
            <a:pPr marL="342900" indent="-342900">
              <a:buFont typeface="Wingdings" pitchFamily="2" charset="2"/>
              <a:buChar char="q"/>
            </a:pPr>
            <a:endParaRPr lang="en-GB" altLang="en-US" sz="2050" b="1" i="0" dirty="0">
              <a:solidFill>
                <a:schemeClr val="tx2"/>
              </a:solidFill>
              <a:latin typeface="Calibri" panose="020F0502020204030204" pitchFamily="34" charset="0"/>
            </a:endParaRPr>
          </a:p>
          <a:p>
            <a:pPr marL="342900" indent="-342900">
              <a:buFont typeface="Wingdings" pitchFamily="2" charset="2"/>
              <a:buChar char="q"/>
            </a:pPr>
            <a:r>
              <a:rPr lang="en-GB" altLang="en-US" sz="2050" b="1" i="0" dirty="0" smtClean="0">
                <a:solidFill>
                  <a:schemeClr val="tx2"/>
                </a:solidFill>
                <a:latin typeface="Calibri" panose="020F0502020204030204" pitchFamily="34" charset="0"/>
              </a:rPr>
              <a:t>Increased </a:t>
            </a:r>
            <a:r>
              <a:rPr lang="en-GB" altLang="en-US" sz="2050" b="1" i="0" dirty="0">
                <a:solidFill>
                  <a:schemeClr val="tx2"/>
                </a:solidFill>
                <a:latin typeface="Calibri" panose="020F0502020204030204" pitchFamily="34" charset="0"/>
              </a:rPr>
              <a:t>pressure increases their rate of </a:t>
            </a:r>
            <a:r>
              <a:rPr lang="en-GB" altLang="en-US" sz="2050" b="1" i="0" dirty="0" smtClean="0">
                <a:solidFill>
                  <a:schemeClr val="tx2"/>
                </a:solidFill>
                <a:latin typeface="Calibri" panose="020F0502020204030204" pitchFamily="34" charset="0"/>
              </a:rPr>
              <a:t>fire, while decreased </a:t>
            </a:r>
            <a:r>
              <a:rPr lang="en-GB" altLang="en-US" sz="2050" b="1" i="0" dirty="0">
                <a:solidFill>
                  <a:schemeClr val="tx2"/>
                </a:solidFill>
                <a:latin typeface="Calibri" panose="020F0502020204030204" pitchFamily="34" charset="0"/>
              </a:rPr>
              <a:t>pressure decreases the rate of fire</a:t>
            </a:r>
            <a:r>
              <a:rPr lang="en-GB" altLang="en-US" sz="2050" b="1" i="0" dirty="0" smtClean="0">
                <a:solidFill>
                  <a:schemeClr val="tx2"/>
                </a:solidFill>
                <a:latin typeface="Calibri" panose="020F0502020204030204" pitchFamily="34" charset="0"/>
              </a:rPr>
              <a:t>.</a:t>
            </a:r>
          </a:p>
          <a:p>
            <a:pPr marL="342900" indent="-342900">
              <a:buFont typeface="Wingdings" pitchFamily="2" charset="2"/>
              <a:buChar char="q"/>
            </a:pPr>
            <a:endParaRPr lang="en-GB" altLang="en-US" sz="2050" b="1" i="0" dirty="0" smtClean="0">
              <a:solidFill>
                <a:schemeClr val="tx2"/>
              </a:solidFill>
              <a:latin typeface="Calibri" panose="020F0502020204030204" pitchFamily="34" charset="0"/>
            </a:endParaRPr>
          </a:p>
          <a:p>
            <a:pPr marL="342900" indent="-342900">
              <a:buFont typeface="Wingdings" pitchFamily="2" charset="2"/>
              <a:buChar char="q"/>
            </a:pPr>
            <a:r>
              <a:rPr lang="en-GB" altLang="en-US" sz="2050" b="1" i="0" dirty="0" smtClean="0">
                <a:solidFill>
                  <a:schemeClr val="tx2"/>
                </a:solidFill>
                <a:latin typeface="Calibri" panose="020F0502020204030204" pitchFamily="34" charset="0"/>
              </a:rPr>
              <a:t> They play an important role in maintaining relatively constant blood flow to vital organs (such as brain) during rapid changes in pressure, such as standing up after lying down. That is why they are called “pressure buffers”. </a:t>
            </a:r>
            <a:endParaRPr lang="en-GB" altLang="en-US" sz="2050" b="1" i="0" dirty="0">
              <a:solidFill>
                <a:schemeClr val="tx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76200"/>
            <a:ext cx="6272213" cy="6700838"/>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2751528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7" y="785812"/>
            <a:ext cx="6524625" cy="5286375"/>
          </a:xfrm>
          <a:prstGeom prst="rect">
            <a:avLst/>
          </a:prstGeom>
          <a:scene3d>
            <a:camera prst="orthographicFront"/>
            <a:lightRig rig="threePt" dir="t"/>
          </a:scene3d>
          <a:sp3d>
            <a:bevelT/>
            <a:bevelB/>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33900" y="1444625"/>
            <a:ext cx="1151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0000"/>
                </a:solidFill>
                <a:latin typeface="Calibri" panose="020F0502020204030204" pitchFamily="34" charset="0"/>
                <a:cs typeface="Times New Roman" panose="02020603050405020304" pitchFamily="18" charset="0"/>
              </a:rPr>
              <a:t>↑</a:t>
            </a:r>
            <a:r>
              <a:rPr lang="en-US" altLang="en-US" sz="2400" b="1" i="0">
                <a:latin typeface="Calibri" panose="020F0502020204030204" pitchFamily="34" charset="0"/>
                <a:cs typeface="Times New Roman" panose="02020603050405020304" pitchFamily="18" charset="0"/>
              </a:rPr>
              <a:t> MAP</a:t>
            </a:r>
          </a:p>
        </p:txBody>
      </p:sp>
      <p:sp>
        <p:nvSpPr>
          <p:cNvPr id="24579" name="Text Box 3"/>
          <p:cNvSpPr txBox="1">
            <a:spLocks noChangeArrowheads="1"/>
          </p:cNvSpPr>
          <p:nvPr/>
        </p:nvSpPr>
        <p:spPr bwMode="auto">
          <a:xfrm>
            <a:off x="4129088" y="2524125"/>
            <a:ext cx="19872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rPr>
              <a:t>Baroreceptors</a:t>
            </a:r>
          </a:p>
        </p:txBody>
      </p:sp>
      <p:sp>
        <p:nvSpPr>
          <p:cNvPr id="24580" name="Text Box 4"/>
          <p:cNvSpPr txBox="1">
            <a:spLocks noChangeArrowheads="1"/>
          </p:cNvSpPr>
          <p:nvPr/>
        </p:nvSpPr>
        <p:spPr bwMode="auto">
          <a:xfrm>
            <a:off x="2185988" y="3502025"/>
            <a:ext cx="26629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0000"/>
                </a:solidFill>
                <a:latin typeface="Calibri" panose="020F0502020204030204" pitchFamily="34" charset="0"/>
                <a:cs typeface="Times New Roman" panose="02020603050405020304" pitchFamily="18" charset="0"/>
              </a:rPr>
              <a:t>↑</a:t>
            </a:r>
            <a:r>
              <a:rPr lang="en-US" altLang="en-US" sz="2400" b="1" i="0">
                <a:latin typeface="Calibri" panose="020F0502020204030204" pitchFamily="34" charset="0"/>
                <a:cs typeface="Times New Roman" panose="02020603050405020304" pitchFamily="18" charset="0"/>
              </a:rPr>
              <a:t> Parasympathetic</a:t>
            </a:r>
          </a:p>
          <a:p>
            <a:pPr eaLnBrk="1" hangingPunct="1"/>
            <a:r>
              <a:rPr lang="en-US" altLang="en-US" sz="2400" b="1" i="0">
                <a:latin typeface="Calibri" panose="020F0502020204030204" pitchFamily="34" charset="0"/>
                <a:cs typeface="Times New Roman" panose="02020603050405020304" pitchFamily="18" charset="0"/>
              </a:rPr>
              <a:t>(vagal) activity</a:t>
            </a:r>
          </a:p>
        </p:txBody>
      </p:sp>
      <p:sp>
        <p:nvSpPr>
          <p:cNvPr id="24581" name="Text Box 5"/>
          <p:cNvSpPr txBox="1">
            <a:spLocks noChangeArrowheads="1"/>
          </p:cNvSpPr>
          <p:nvPr/>
        </p:nvSpPr>
        <p:spPr bwMode="auto">
          <a:xfrm>
            <a:off x="5805488" y="3502025"/>
            <a:ext cx="2121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0000"/>
                </a:solidFill>
                <a:latin typeface="Calibri" panose="020F0502020204030204" pitchFamily="34" charset="0"/>
                <a:cs typeface="Times New Roman" panose="02020603050405020304" pitchFamily="18" charset="0"/>
              </a:rPr>
              <a:t>↓</a:t>
            </a:r>
            <a:r>
              <a:rPr lang="en-US" altLang="en-US" sz="2400" b="1" i="0">
                <a:latin typeface="Calibri" panose="020F0502020204030204" pitchFamily="34" charset="0"/>
                <a:cs typeface="Times New Roman" panose="02020603050405020304" pitchFamily="18" charset="0"/>
              </a:rPr>
              <a:t> Sympathetic</a:t>
            </a:r>
          </a:p>
          <a:p>
            <a:pPr eaLnBrk="1" hangingPunct="1"/>
            <a:r>
              <a:rPr lang="en-US" altLang="en-US" sz="2400" b="1" i="0">
                <a:latin typeface="Calibri" panose="020F0502020204030204" pitchFamily="34" charset="0"/>
                <a:cs typeface="Times New Roman" panose="02020603050405020304" pitchFamily="18" charset="0"/>
              </a:rPr>
              <a:t> activity</a:t>
            </a:r>
          </a:p>
        </p:txBody>
      </p:sp>
      <p:sp>
        <p:nvSpPr>
          <p:cNvPr id="24582" name="Text Box 6"/>
          <p:cNvSpPr txBox="1">
            <a:spLocks noChangeArrowheads="1"/>
          </p:cNvSpPr>
          <p:nvPr/>
        </p:nvSpPr>
        <p:spPr bwMode="auto">
          <a:xfrm>
            <a:off x="2185988" y="5811838"/>
            <a:ext cx="8996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0000"/>
                </a:solidFill>
                <a:latin typeface="Calibri" panose="020F0502020204030204" pitchFamily="34" charset="0"/>
                <a:cs typeface="Times New Roman" panose="02020603050405020304" pitchFamily="18" charset="0"/>
              </a:rPr>
              <a:t>↓</a:t>
            </a:r>
            <a:r>
              <a:rPr lang="en-US" altLang="en-US" sz="2400" b="1" i="0">
                <a:latin typeface="Calibri" panose="020F0502020204030204" pitchFamily="34" charset="0"/>
                <a:cs typeface="Times New Roman" panose="02020603050405020304" pitchFamily="18" charset="0"/>
              </a:rPr>
              <a:t> HR</a:t>
            </a:r>
          </a:p>
        </p:txBody>
      </p:sp>
      <p:sp>
        <p:nvSpPr>
          <p:cNvPr id="24583" name="Text Box 7"/>
          <p:cNvSpPr txBox="1">
            <a:spLocks noChangeArrowheads="1"/>
          </p:cNvSpPr>
          <p:nvPr/>
        </p:nvSpPr>
        <p:spPr bwMode="auto">
          <a:xfrm>
            <a:off x="4451350" y="5811838"/>
            <a:ext cx="926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0000"/>
                </a:solidFill>
                <a:latin typeface="Calibri" panose="020F0502020204030204" pitchFamily="34" charset="0"/>
              </a:rPr>
              <a:t>↓</a:t>
            </a:r>
            <a:r>
              <a:rPr lang="en-US" altLang="en-US" sz="2400" b="1" i="0">
                <a:latin typeface="Calibri" panose="020F0502020204030204" pitchFamily="34" charset="0"/>
              </a:rPr>
              <a:t> </a:t>
            </a:r>
            <a:r>
              <a:rPr lang="en-US" altLang="en-US" sz="2400" b="1" i="0">
                <a:latin typeface="Calibri" panose="020F0502020204030204" pitchFamily="34" charset="0"/>
                <a:cs typeface="Times New Roman" panose="02020603050405020304" pitchFamily="18" charset="0"/>
              </a:rPr>
              <a:t> SV</a:t>
            </a:r>
          </a:p>
        </p:txBody>
      </p:sp>
      <p:sp>
        <p:nvSpPr>
          <p:cNvPr id="24584" name="Text Box 8"/>
          <p:cNvSpPr txBox="1">
            <a:spLocks noChangeArrowheads="1"/>
          </p:cNvSpPr>
          <p:nvPr/>
        </p:nvSpPr>
        <p:spPr bwMode="auto">
          <a:xfrm>
            <a:off x="6640513" y="5811838"/>
            <a:ext cx="1090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0000"/>
                </a:solidFill>
                <a:latin typeface="Calibri" panose="020F0502020204030204" pitchFamily="34" charset="0"/>
              </a:rPr>
              <a:t>↓</a:t>
            </a:r>
            <a:r>
              <a:rPr lang="en-US" altLang="en-US" sz="2400" b="1" i="0">
                <a:latin typeface="Calibri" panose="020F0502020204030204" pitchFamily="34" charset="0"/>
              </a:rPr>
              <a:t> </a:t>
            </a:r>
            <a:r>
              <a:rPr lang="en-US" altLang="en-US" sz="2400" b="1" i="0">
                <a:latin typeface="Calibri" panose="020F0502020204030204" pitchFamily="34" charset="0"/>
                <a:cs typeface="Times New Roman" panose="02020603050405020304" pitchFamily="18" charset="0"/>
              </a:rPr>
              <a:t> TPR</a:t>
            </a:r>
          </a:p>
        </p:txBody>
      </p:sp>
      <p:sp>
        <p:nvSpPr>
          <p:cNvPr id="24585" name="Line 9"/>
          <p:cNvSpPr>
            <a:spLocks noChangeShapeType="1"/>
          </p:cNvSpPr>
          <p:nvPr/>
        </p:nvSpPr>
        <p:spPr bwMode="auto">
          <a:xfrm>
            <a:off x="2590800" y="4470400"/>
            <a:ext cx="0" cy="12239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4586" name="Line 10"/>
          <p:cNvSpPr>
            <a:spLocks noChangeShapeType="1"/>
          </p:cNvSpPr>
          <p:nvPr/>
        </p:nvSpPr>
        <p:spPr bwMode="auto">
          <a:xfrm flipH="1">
            <a:off x="3319463" y="4181475"/>
            <a:ext cx="2511425" cy="15843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4587" name="Line 11"/>
          <p:cNvSpPr>
            <a:spLocks noChangeShapeType="1"/>
          </p:cNvSpPr>
          <p:nvPr/>
        </p:nvSpPr>
        <p:spPr bwMode="auto">
          <a:xfrm>
            <a:off x="7208838" y="4254500"/>
            <a:ext cx="0" cy="14398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4588" name="Line 12"/>
          <p:cNvSpPr>
            <a:spLocks noChangeShapeType="1"/>
          </p:cNvSpPr>
          <p:nvPr/>
        </p:nvSpPr>
        <p:spPr bwMode="auto">
          <a:xfrm flipH="1">
            <a:off x="5019675" y="4325938"/>
            <a:ext cx="1460500" cy="1368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4589" name="Line 13"/>
          <p:cNvSpPr>
            <a:spLocks noChangeShapeType="1"/>
          </p:cNvSpPr>
          <p:nvPr/>
        </p:nvSpPr>
        <p:spPr bwMode="auto">
          <a:xfrm>
            <a:off x="5183188" y="194945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4590" name="Line 14"/>
          <p:cNvSpPr>
            <a:spLocks noChangeShapeType="1"/>
          </p:cNvSpPr>
          <p:nvPr/>
        </p:nvSpPr>
        <p:spPr bwMode="auto">
          <a:xfrm flipH="1">
            <a:off x="3725863" y="3028950"/>
            <a:ext cx="646112" cy="4333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4591" name="Line 15"/>
          <p:cNvSpPr>
            <a:spLocks noChangeShapeType="1"/>
          </p:cNvSpPr>
          <p:nvPr/>
        </p:nvSpPr>
        <p:spPr bwMode="auto">
          <a:xfrm>
            <a:off x="6156325" y="3028950"/>
            <a:ext cx="646113" cy="4333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nvGrpSpPr>
          <p:cNvPr id="24592" name="Group 16"/>
          <p:cNvGrpSpPr>
            <a:grpSpLocks/>
          </p:cNvGrpSpPr>
          <p:nvPr/>
        </p:nvGrpSpPr>
        <p:grpSpPr bwMode="auto">
          <a:xfrm>
            <a:off x="2146300" y="5829306"/>
            <a:ext cx="7551747" cy="461963"/>
            <a:chOff x="1202" y="3333"/>
            <a:chExt cx="4228" cy="291"/>
          </a:xfrm>
        </p:grpSpPr>
        <p:sp>
          <p:nvSpPr>
            <p:cNvPr id="24594" name="Text Box 17"/>
            <p:cNvSpPr txBox="1">
              <a:spLocks noChangeArrowheads="1"/>
            </p:cNvSpPr>
            <p:nvPr/>
          </p:nvSpPr>
          <p:spPr bwMode="auto">
            <a:xfrm>
              <a:off x="4785" y="3333"/>
              <a:ext cx="645" cy="291"/>
            </a:xfrm>
            <a:prstGeom prst="rect">
              <a:avLst/>
            </a:prstGeom>
            <a:noFill/>
            <a:ln w="381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0000"/>
                  </a:solidFill>
                  <a:latin typeface="Calibri" panose="020F0502020204030204" pitchFamily="34" charset="0"/>
                </a:rPr>
                <a:t>↓</a:t>
              </a:r>
              <a:r>
                <a:rPr lang="en-US" altLang="en-US" sz="2400" b="1" i="0">
                  <a:latin typeface="Calibri" panose="020F0502020204030204" pitchFamily="34" charset="0"/>
                  <a:sym typeface="Symbol" panose="05050102010706020507" pitchFamily="18" charset="2"/>
                </a:rPr>
                <a:t> MAP</a:t>
              </a:r>
            </a:p>
          </p:txBody>
        </p:sp>
        <p:sp>
          <p:nvSpPr>
            <p:cNvPr id="24595" name="Rectangle 18"/>
            <p:cNvSpPr>
              <a:spLocks noChangeArrowheads="1"/>
            </p:cNvSpPr>
            <p:nvPr/>
          </p:nvSpPr>
          <p:spPr bwMode="auto">
            <a:xfrm>
              <a:off x="1202" y="3349"/>
              <a:ext cx="3175" cy="273"/>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4596" name="Line 19"/>
            <p:cNvSpPr>
              <a:spLocks noChangeShapeType="1"/>
            </p:cNvSpPr>
            <p:nvPr/>
          </p:nvSpPr>
          <p:spPr bwMode="auto">
            <a:xfrm>
              <a:off x="4377" y="3486"/>
              <a:ext cx="3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24593" name="Text Box 20"/>
          <p:cNvSpPr txBox="1">
            <a:spLocks noChangeArrowheads="1"/>
          </p:cNvSpPr>
          <p:nvPr/>
        </p:nvSpPr>
        <p:spPr bwMode="auto">
          <a:xfrm>
            <a:off x="0" y="481013"/>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rgbClr val="FF0000"/>
                </a:solidFill>
                <a:latin typeface="Calibri" panose="020F0502020204030204" pitchFamily="34" charset="0"/>
              </a:rPr>
              <a:t>Arterial Baroreceptor Reflex</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2185988" y="747713"/>
            <a:ext cx="5742377" cy="4829174"/>
            <a:chOff x="1202" y="844"/>
            <a:chExt cx="3215" cy="3042"/>
          </a:xfrm>
        </p:grpSpPr>
        <p:sp>
          <p:nvSpPr>
            <p:cNvPr id="25610" name="Text Box 3"/>
            <p:cNvSpPr txBox="1">
              <a:spLocks noChangeArrowheads="1"/>
            </p:cNvSpPr>
            <p:nvPr/>
          </p:nvSpPr>
          <p:spPr bwMode="auto">
            <a:xfrm>
              <a:off x="2517" y="844"/>
              <a:ext cx="64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MAP</a:t>
              </a:r>
            </a:p>
          </p:txBody>
        </p:sp>
        <p:sp>
          <p:nvSpPr>
            <p:cNvPr id="25611" name="Text Box 4"/>
            <p:cNvSpPr txBox="1">
              <a:spLocks noChangeArrowheads="1"/>
            </p:cNvSpPr>
            <p:nvPr/>
          </p:nvSpPr>
          <p:spPr bwMode="auto">
            <a:xfrm>
              <a:off x="2290" y="1524"/>
              <a:ext cx="11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rPr>
                <a:t>Baroreceptors</a:t>
              </a:r>
            </a:p>
          </p:txBody>
        </p:sp>
        <p:sp>
          <p:nvSpPr>
            <p:cNvPr id="25612" name="Text Box 5"/>
            <p:cNvSpPr txBox="1">
              <a:spLocks noChangeArrowheads="1"/>
            </p:cNvSpPr>
            <p:nvPr/>
          </p:nvSpPr>
          <p:spPr bwMode="auto">
            <a:xfrm>
              <a:off x="1202" y="2140"/>
              <a:ext cx="149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Parasympathetic</a:t>
              </a:r>
            </a:p>
            <a:p>
              <a:pPr eaLnBrk="1" hangingPunct="1"/>
              <a:r>
                <a:rPr lang="en-US" altLang="en-US" sz="2400" b="1" i="0">
                  <a:latin typeface="Calibri" panose="020F0502020204030204" pitchFamily="34" charset="0"/>
                  <a:cs typeface="Times New Roman" panose="02020603050405020304" pitchFamily="18" charset="0"/>
                </a:rPr>
                <a:t>(vagal) activity</a:t>
              </a:r>
            </a:p>
          </p:txBody>
        </p:sp>
        <p:sp>
          <p:nvSpPr>
            <p:cNvPr id="25613" name="Text Box 6"/>
            <p:cNvSpPr txBox="1">
              <a:spLocks noChangeArrowheads="1"/>
            </p:cNvSpPr>
            <p:nvPr/>
          </p:nvSpPr>
          <p:spPr bwMode="auto">
            <a:xfrm>
              <a:off x="3229" y="2140"/>
              <a:ext cx="118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Sympathetic</a:t>
              </a:r>
            </a:p>
            <a:p>
              <a:pPr eaLnBrk="1" hangingPunct="1"/>
              <a:r>
                <a:rPr lang="en-US" altLang="en-US" sz="2400" b="1" i="0">
                  <a:latin typeface="Calibri" panose="020F0502020204030204" pitchFamily="34" charset="0"/>
                  <a:cs typeface="Times New Roman" panose="02020603050405020304" pitchFamily="18" charset="0"/>
                </a:rPr>
                <a:t> activity</a:t>
              </a:r>
            </a:p>
          </p:txBody>
        </p:sp>
        <p:sp>
          <p:nvSpPr>
            <p:cNvPr id="25614" name="Text Box 7"/>
            <p:cNvSpPr txBox="1">
              <a:spLocks noChangeArrowheads="1"/>
            </p:cNvSpPr>
            <p:nvPr/>
          </p:nvSpPr>
          <p:spPr bwMode="auto">
            <a:xfrm>
              <a:off x="1202" y="3595"/>
              <a:ext cx="5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HR</a:t>
              </a:r>
            </a:p>
          </p:txBody>
        </p:sp>
        <p:sp>
          <p:nvSpPr>
            <p:cNvPr id="25615" name="Text Box 8"/>
            <p:cNvSpPr txBox="1">
              <a:spLocks noChangeArrowheads="1"/>
            </p:cNvSpPr>
            <p:nvPr/>
          </p:nvSpPr>
          <p:spPr bwMode="auto">
            <a:xfrm>
              <a:off x="2470" y="3595"/>
              <a:ext cx="4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SV</a:t>
              </a:r>
            </a:p>
          </p:txBody>
        </p:sp>
        <p:sp>
          <p:nvSpPr>
            <p:cNvPr id="25616" name="Text Box 9"/>
            <p:cNvSpPr txBox="1">
              <a:spLocks noChangeArrowheads="1"/>
            </p:cNvSpPr>
            <p:nvPr/>
          </p:nvSpPr>
          <p:spPr bwMode="auto">
            <a:xfrm>
              <a:off x="3696" y="3595"/>
              <a:ext cx="5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TPR</a:t>
              </a:r>
            </a:p>
          </p:txBody>
        </p:sp>
        <p:sp>
          <p:nvSpPr>
            <p:cNvPr id="25617" name="Line 10"/>
            <p:cNvSpPr>
              <a:spLocks noChangeShapeType="1"/>
            </p:cNvSpPr>
            <p:nvPr/>
          </p:nvSpPr>
          <p:spPr bwMode="auto">
            <a:xfrm>
              <a:off x="1429" y="2750"/>
              <a:ext cx="0" cy="77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18" name="Line 11"/>
            <p:cNvSpPr>
              <a:spLocks noChangeShapeType="1"/>
            </p:cNvSpPr>
            <p:nvPr/>
          </p:nvSpPr>
          <p:spPr bwMode="auto">
            <a:xfrm flipH="1">
              <a:off x="1837" y="2568"/>
              <a:ext cx="1406" cy="99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19" name="Line 12"/>
            <p:cNvSpPr>
              <a:spLocks noChangeShapeType="1"/>
            </p:cNvSpPr>
            <p:nvPr/>
          </p:nvSpPr>
          <p:spPr bwMode="auto">
            <a:xfrm>
              <a:off x="4014" y="2614"/>
              <a:ext cx="0" cy="90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20" name="Line 13"/>
            <p:cNvSpPr>
              <a:spLocks noChangeShapeType="1"/>
            </p:cNvSpPr>
            <p:nvPr/>
          </p:nvSpPr>
          <p:spPr bwMode="auto">
            <a:xfrm flipH="1">
              <a:off x="2789" y="2659"/>
              <a:ext cx="817" cy="8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21" name="Line 14"/>
            <p:cNvSpPr>
              <a:spLocks noChangeShapeType="1"/>
            </p:cNvSpPr>
            <p:nvPr/>
          </p:nvSpPr>
          <p:spPr bwMode="auto">
            <a:xfrm>
              <a:off x="2880" y="1162"/>
              <a:ext cx="0" cy="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22" name="Line 15"/>
            <p:cNvSpPr>
              <a:spLocks noChangeShapeType="1"/>
            </p:cNvSpPr>
            <p:nvPr/>
          </p:nvSpPr>
          <p:spPr bwMode="auto">
            <a:xfrm flipH="1">
              <a:off x="2064" y="1842"/>
              <a:ext cx="362" cy="27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23" name="Line 16"/>
            <p:cNvSpPr>
              <a:spLocks noChangeShapeType="1"/>
            </p:cNvSpPr>
            <p:nvPr/>
          </p:nvSpPr>
          <p:spPr bwMode="auto">
            <a:xfrm>
              <a:off x="3425" y="1842"/>
              <a:ext cx="362" cy="27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25603" name="Line 17"/>
          <p:cNvSpPr>
            <a:spLocks noChangeShapeType="1"/>
          </p:cNvSpPr>
          <p:nvPr/>
        </p:nvSpPr>
        <p:spPr bwMode="auto">
          <a:xfrm>
            <a:off x="527050" y="5862638"/>
            <a:ext cx="9153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04" name="Text Box 18"/>
          <p:cNvSpPr txBox="1">
            <a:spLocks noChangeArrowheads="1"/>
          </p:cNvSpPr>
          <p:nvPr/>
        </p:nvSpPr>
        <p:spPr bwMode="auto">
          <a:xfrm>
            <a:off x="260350" y="6002338"/>
            <a:ext cx="85004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000" i="0">
                <a:latin typeface="Calibri" panose="020F0502020204030204" pitchFamily="34" charset="0"/>
              </a:rPr>
              <a:t>  Flow to the heart and brain is maintained; reductions in flow to other organs.</a:t>
            </a:r>
          </a:p>
        </p:txBody>
      </p:sp>
      <p:grpSp>
        <p:nvGrpSpPr>
          <p:cNvPr id="25605" name="Group 19"/>
          <p:cNvGrpSpPr>
            <a:grpSpLocks/>
          </p:cNvGrpSpPr>
          <p:nvPr/>
        </p:nvGrpSpPr>
        <p:grpSpPr bwMode="auto">
          <a:xfrm>
            <a:off x="2146300" y="5129219"/>
            <a:ext cx="7458461" cy="461963"/>
            <a:chOff x="1202" y="3331"/>
            <a:chExt cx="4175" cy="291"/>
          </a:xfrm>
        </p:grpSpPr>
        <p:sp>
          <p:nvSpPr>
            <p:cNvPr id="25607" name="Text Box 20"/>
            <p:cNvSpPr txBox="1">
              <a:spLocks noChangeArrowheads="1"/>
            </p:cNvSpPr>
            <p:nvPr/>
          </p:nvSpPr>
          <p:spPr bwMode="auto">
            <a:xfrm>
              <a:off x="4785" y="3331"/>
              <a:ext cx="592" cy="291"/>
            </a:xfrm>
            <a:prstGeom prst="rect">
              <a:avLst/>
            </a:prstGeom>
            <a:noFill/>
            <a:ln w="381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MAP</a:t>
              </a:r>
            </a:p>
          </p:txBody>
        </p:sp>
        <p:sp>
          <p:nvSpPr>
            <p:cNvPr id="25608" name="Rectangle 21"/>
            <p:cNvSpPr>
              <a:spLocks noChangeArrowheads="1"/>
            </p:cNvSpPr>
            <p:nvPr/>
          </p:nvSpPr>
          <p:spPr bwMode="auto">
            <a:xfrm>
              <a:off x="1202" y="3349"/>
              <a:ext cx="3175" cy="273"/>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5609" name="Line 22"/>
            <p:cNvSpPr>
              <a:spLocks noChangeShapeType="1"/>
            </p:cNvSpPr>
            <p:nvPr/>
          </p:nvSpPr>
          <p:spPr bwMode="auto">
            <a:xfrm>
              <a:off x="4377" y="3486"/>
              <a:ext cx="3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24" name="Text Box 20"/>
          <p:cNvSpPr txBox="1">
            <a:spLocks noChangeArrowheads="1"/>
          </p:cNvSpPr>
          <p:nvPr/>
        </p:nvSpPr>
        <p:spPr bwMode="auto">
          <a:xfrm>
            <a:off x="0" y="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rgbClr val="FF0000"/>
                </a:solidFill>
                <a:latin typeface="Calibri" panose="020F0502020204030204" pitchFamily="34" charset="0"/>
              </a:rPr>
              <a:t>Arterial Baroreceptor Reflex</a:t>
            </a:r>
          </a:p>
        </p:txBody>
      </p:sp>
      <p:sp>
        <p:nvSpPr>
          <p:cNvPr id="2" name="Rectangle 1"/>
          <p:cNvSpPr/>
          <p:nvPr/>
        </p:nvSpPr>
        <p:spPr>
          <a:xfrm>
            <a:off x="260350" y="6437075"/>
            <a:ext cx="9912350" cy="369332"/>
          </a:xfrm>
          <a:prstGeom prst="rect">
            <a:avLst/>
          </a:prstGeom>
        </p:spPr>
        <p:txBody>
          <a:bodyPr wrap="square">
            <a:spAutoFit/>
          </a:bodyPr>
          <a:lstStyle/>
          <a:p>
            <a:pPr algn="ctr"/>
            <a:r>
              <a:rPr lang="en-US" sz="1800" b="1" i="0" dirty="0" smtClean="0">
                <a:solidFill>
                  <a:srgbClr val="0070C0"/>
                </a:solidFill>
                <a:latin typeface="Calibri" pitchFamily="34" charset="0"/>
                <a:cs typeface="Calibri" pitchFamily="34" charset="0"/>
              </a:rPr>
              <a:t>The cerebral </a:t>
            </a:r>
            <a:r>
              <a:rPr lang="en-US" sz="1800" b="1" i="0" dirty="0">
                <a:solidFill>
                  <a:srgbClr val="0070C0"/>
                </a:solidFill>
                <a:latin typeface="Calibri" pitchFamily="34" charset="0"/>
                <a:cs typeface="Calibri" pitchFamily="34" charset="0"/>
              </a:rPr>
              <a:t>arteries </a:t>
            </a:r>
            <a:r>
              <a:rPr lang="en-US" sz="1800" b="1" i="0" dirty="0" smtClean="0">
                <a:solidFill>
                  <a:srgbClr val="0070C0"/>
                </a:solidFill>
                <a:latin typeface="Calibri" pitchFamily="34" charset="0"/>
                <a:cs typeface="Calibri" pitchFamily="34" charset="0"/>
              </a:rPr>
              <a:t>are relatively </a:t>
            </a:r>
            <a:r>
              <a:rPr lang="en-US" sz="1800" b="1" i="0" dirty="0">
                <a:solidFill>
                  <a:srgbClr val="0070C0"/>
                </a:solidFill>
                <a:latin typeface="Calibri" pitchFamily="34" charset="0"/>
                <a:cs typeface="Calibri" pitchFamily="34" charset="0"/>
              </a:rPr>
              <a:t>insensitive to adrenergic neural stimuli</a:t>
            </a:r>
            <a:r>
              <a:rPr lang="en-US" sz="1800" b="1" i="0" dirty="0" smtClean="0">
                <a:solidFill>
                  <a:srgbClr val="0070C0"/>
                </a:solidFill>
                <a:latin typeface="Calibri" pitchFamily="34" charset="0"/>
                <a:cs typeface="Calibri" pitchFamily="34" charset="0"/>
              </a:rPr>
              <a:t>. </a:t>
            </a:r>
            <a:endParaRPr lang="ar-SA" sz="1800" b="1" i="0"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4" name="Text Box 20"/>
          <p:cNvSpPr txBox="1">
            <a:spLocks noChangeArrowheads="1"/>
          </p:cNvSpPr>
          <p:nvPr/>
        </p:nvSpPr>
        <p:spPr bwMode="auto">
          <a:xfrm>
            <a:off x="0" y="53340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rgbClr val="FF0000"/>
                </a:solidFill>
                <a:latin typeface="Calibri" panose="020F0502020204030204" pitchFamily="34" charset="0"/>
              </a:rPr>
              <a:t>Arterial Baroreceptor Reflex</a:t>
            </a:r>
          </a:p>
        </p:txBody>
      </p:sp>
      <p:sp>
        <p:nvSpPr>
          <p:cNvPr id="2" name="Rectangle 1"/>
          <p:cNvSpPr/>
          <p:nvPr/>
        </p:nvSpPr>
        <p:spPr>
          <a:xfrm>
            <a:off x="342900" y="1454527"/>
            <a:ext cx="9220200" cy="5016758"/>
          </a:xfrm>
          <a:prstGeom prst="rect">
            <a:avLst/>
          </a:prstGeom>
        </p:spPr>
        <p:txBody>
          <a:bodyPr wrap="square">
            <a:spAutoFit/>
          </a:bodyPr>
          <a:lstStyle/>
          <a:p>
            <a:pPr marL="457200" indent="-457200" eaLnBrk="1" hangingPunct="1">
              <a:buFont typeface="Wingdings" pitchFamily="2" charset="2"/>
              <a:buChar char="q"/>
            </a:pPr>
            <a:r>
              <a:rPr lang="en-US" sz="3200" b="1" i="0" dirty="0">
                <a:latin typeface="Calibri" pitchFamily="34" charset="0"/>
                <a:cs typeface="Calibri" pitchFamily="34" charset="0"/>
              </a:rPr>
              <a:t>Baroreceptors are important in maintaining </a:t>
            </a:r>
            <a:r>
              <a:rPr lang="en-US" sz="3200" b="1" i="0" dirty="0" smtClean="0">
                <a:latin typeface="Calibri" pitchFamily="34" charset="0"/>
                <a:cs typeface="Calibri" pitchFamily="34" charset="0"/>
              </a:rPr>
              <a:t>MAP </a:t>
            </a:r>
            <a:r>
              <a:rPr lang="en-US" sz="3200" b="1" i="0" dirty="0">
                <a:latin typeface="Calibri" pitchFamily="34" charset="0"/>
                <a:cs typeface="Calibri" pitchFamily="34" charset="0"/>
              </a:rPr>
              <a:t>constant during changes in body </a:t>
            </a:r>
            <a:r>
              <a:rPr lang="en-US" sz="3200" b="1" i="0" dirty="0" smtClean="0">
                <a:latin typeface="Calibri" pitchFamily="34" charset="0"/>
                <a:cs typeface="Calibri" pitchFamily="34" charset="0"/>
              </a:rPr>
              <a:t>posture.</a:t>
            </a:r>
          </a:p>
          <a:p>
            <a:pPr eaLnBrk="1" hangingPunct="1"/>
            <a:endParaRPr lang="en-US" sz="3200" b="1" i="0" dirty="0">
              <a:latin typeface="Calibri" pitchFamily="34" charset="0"/>
              <a:cs typeface="Calibri" pitchFamily="34" charset="0"/>
            </a:endParaRPr>
          </a:p>
          <a:p>
            <a:pPr marL="457200" indent="-457200" eaLnBrk="1" hangingPunct="1">
              <a:buFont typeface="Wingdings" pitchFamily="2" charset="2"/>
              <a:buChar char="q"/>
            </a:pPr>
            <a:r>
              <a:rPr lang="en-US" sz="3200" b="1" i="0" dirty="0">
                <a:latin typeface="Calibri" pitchFamily="34" charset="0"/>
                <a:cs typeface="Calibri" pitchFamily="34" charset="0"/>
              </a:rPr>
              <a:t>When you change your posture from supine to erect, a drop in </a:t>
            </a:r>
            <a:r>
              <a:rPr lang="en-US" sz="3200" b="1" i="0" dirty="0" smtClean="0">
                <a:latin typeface="Calibri" pitchFamily="34" charset="0"/>
                <a:cs typeface="Calibri" pitchFamily="34" charset="0"/>
              </a:rPr>
              <a:t>the MAP </a:t>
            </a:r>
            <a:r>
              <a:rPr lang="en-US" sz="3200" b="1" i="0" dirty="0">
                <a:latin typeface="Calibri" pitchFamily="34" charset="0"/>
                <a:cs typeface="Calibri" pitchFamily="34" charset="0"/>
              </a:rPr>
              <a:t>in the head and upper part of the body will occur</a:t>
            </a:r>
            <a:r>
              <a:rPr lang="en-US" sz="3200" b="1" i="0" dirty="0" smtClean="0">
                <a:latin typeface="Calibri" pitchFamily="34" charset="0"/>
                <a:cs typeface="Calibri" pitchFamily="34" charset="0"/>
              </a:rPr>
              <a:t>.</a:t>
            </a:r>
          </a:p>
          <a:p>
            <a:pPr eaLnBrk="1" hangingPunct="1"/>
            <a:endParaRPr lang="en-US" sz="3200" b="1" i="0" dirty="0">
              <a:latin typeface="Calibri" pitchFamily="34" charset="0"/>
              <a:cs typeface="Calibri" pitchFamily="34" charset="0"/>
            </a:endParaRPr>
          </a:p>
          <a:p>
            <a:pPr marL="457200" indent="-457200" eaLnBrk="1" hangingPunct="1">
              <a:buFont typeface="Wingdings" pitchFamily="2" charset="2"/>
              <a:buChar char="q"/>
            </a:pPr>
            <a:r>
              <a:rPr lang="en-US" sz="3200" b="1" i="0" dirty="0" smtClean="0">
                <a:latin typeface="Calibri" pitchFamily="34" charset="0"/>
                <a:cs typeface="Calibri" pitchFamily="34" charset="0"/>
              </a:rPr>
              <a:t>The </a:t>
            </a:r>
            <a:r>
              <a:rPr lang="en-US" sz="3200" b="1" i="0" dirty="0" err="1">
                <a:latin typeface="Calibri" pitchFamily="34" charset="0"/>
                <a:cs typeface="Calibri" pitchFamily="34" charset="0"/>
              </a:rPr>
              <a:t>barorecptor</a:t>
            </a:r>
            <a:r>
              <a:rPr lang="en-US" sz="3200" b="1" i="0" dirty="0">
                <a:latin typeface="Calibri" pitchFamily="34" charset="0"/>
                <a:cs typeface="Calibri" pitchFamily="34" charset="0"/>
              </a:rPr>
              <a:t> reflex </a:t>
            </a:r>
            <a:r>
              <a:rPr lang="en-US" sz="3200" b="1" i="0" dirty="0" smtClean="0">
                <a:latin typeface="Calibri" pitchFamily="34" charset="0"/>
                <a:cs typeface="Calibri" pitchFamily="34" charset="0"/>
              </a:rPr>
              <a:t>is activated </a:t>
            </a:r>
            <a:r>
              <a:rPr lang="en-US" sz="3200" b="1" i="0" dirty="0" smtClean="0">
                <a:latin typeface="Calibri"/>
                <a:cs typeface="Calibri"/>
              </a:rPr>
              <a:t>→ </a:t>
            </a:r>
            <a:r>
              <a:rPr lang="en-US" sz="3200" b="1" i="0" dirty="0" smtClean="0">
                <a:latin typeface="Calibri" pitchFamily="34" charset="0"/>
                <a:cs typeface="Calibri" pitchFamily="34" charset="0"/>
              </a:rPr>
              <a:t>strong </a:t>
            </a:r>
            <a:r>
              <a:rPr lang="en-US" sz="3200" b="1" i="0" dirty="0">
                <a:latin typeface="Calibri" pitchFamily="34" charset="0"/>
                <a:cs typeface="Calibri" pitchFamily="34" charset="0"/>
              </a:rPr>
              <a:t>sympathetic impulses </a:t>
            </a:r>
            <a:r>
              <a:rPr lang="en-US" sz="3200" b="1" i="0" dirty="0" smtClean="0">
                <a:latin typeface="Calibri"/>
                <a:cs typeface="Calibri"/>
              </a:rPr>
              <a:t>→ </a:t>
            </a:r>
            <a:r>
              <a:rPr lang="en-US" sz="3200" b="1" i="0" dirty="0" smtClean="0">
                <a:latin typeface="Calibri" pitchFamily="34" charset="0"/>
                <a:cs typeface="Calibri" pitchFamily="34" charset="0"/>
              </a:rPr>
              <a:t>vasoconstriction. This minimizes </a:t>
            </a:r>
            <a:r>
              <a:rPr lang="en-US" sz="3200" b="1" i="0" dirty="0">
                <a:latin typeface="Calibri" pitchFamily="34" charset="0"/>
                <a:cs typeface="Calibri" pitchFamily="34" charset="0"/>
              </a:rPr>
              <a:t>the </a:t>
            </a:r>
            <a:r>
              <a:rPr lang="en-US" sz="3200" b="1" i="0" dirty="0" smtClean="0">
                <a:latin typeface="Calibri" pitchFamily="34" charset="0"/>
                <a:cs typeface="Calibri" pitchFamily="34" charset="0"/>
              </a:rPr>
              <a:t>drop </a:t>
            </a:r>
            <a:r>
              <a:rPr lang="en-US" sz="3200" b="1" i="0" dirty="0">
                <a:latin typeface="Calibri" pitchFamily="34" charset="0"/>
                <a:cs typeface="Calibri" pitchFamily="34" charset="0"/>
              </a:rPr>
              <a:t>in </a:t>
            </a:r>
            <a:r>
              <a:rPr lang="en-US" sz="3200" b="1" i="0" dirty="0" smtClean="0">
                <a:latin typeface="Calibri" pitchFamily="34" charset="0"/>
                <a:cs typeface="Calibri" pitchFamily="34" charset="0"/>
              </a:rPr>
              <a:t>MAP.</a:t>
            </a:r>
            <a:endParaRPr lang="en-US" sz="3200" b="1" i="0" dirty="0">
              <a:latin typeface="Calibri" pitchFamily="34" charset="0"/>
              <a:cs typeface="Calibri" pitchFamily="34" charset="0"/>
            </a:endParaRPr>
          </a:p>
        </p:txBody>
      </p:sp>
    </p:spTree>
    <p:extLst>
      <p:ext uri="{BB962C8B-B14F-4D97-AF65-F5344CB8AC3E}">
        <p14:creationId xmlns:p14="http://schemas.microsoft.com/office/powerpoint/2010/main" val="46456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58466" name="Text Box 2"/>
          <p:cNvSpPr txBox="1">
            <a:spLocks noChangeArrowheads="1"/>
          </p:cNvSpPr>
          <p:nvPr/>
        </p:nvSpPr>
        <p:spPr bwMode="auto">
          <a:xfrm>
            <a:off x="612775" y="115888"/>
            <a:ext cx="9067800" cy="1076325"/>
          </a:xfrm>
          <a:prstGeom prst="rect">
            <a:avLst/>
          </a:prstGeom>
          <a:solidFill>
            <a:srgbClr val="FFFF99"/>
          </a:solidFill>
          <a:ln w="9525">
            <a:solidFill>
              <a:srgbClr val="FFFF99"/>
            </a:solidFill>
            <a:miter lim="800000"/>
            <a:headEnd/>
            <a:tailEnd/>
          </a:ln>
          <a:effectLst>
            <a:outerShdw dist="107763" dir="18900000" algn="ctr" rotWithShape="0">
              <a:schemeClr val="bg2">
                <a:alpha val="50000"/>
              </a:schemeClr>
            </a:outerShdw>
          </a:effectLst>
        </p:spPr>
        <p:txBody>
          <a:bodyPr>
            <a:spAutoFit/>
          </a:bodyPr>
          <a:lstStyle/>
          <a:p>
            <a:pPr algn="ctr" eaLnBrk="1" hangingPunct="1">
              <a:defRPr/>
            </a:pPr>
            <a:r>
              <a:rPr lang="en-US" sz="3200" b="1" i="0" dirty="0">
                <a:solidFill>
                  <a:srgbClr val="FF0000"/>
                </a:solidFill>
                <a:latin typeface="Calibri" panose="020F0502020204030204" pitchFamily="34" charset="0"/>
              </a:rPr>
              <a:t>Cardiovascular changes initiated by the </a:t>
            </a:r>
            <a:r>
              <a:rPr lang="en-US" sz="3200" b="1" i="0" dirty="0" err="1" smtClean="0">
                <a:solidFill>
                  <a:srgbClr val="FF0000"/>
                </a:solidFill>
                <a:latin typeface="Calibri" panose="020F0502020204030204" pitchFamily="34" charset="0"/>
              </a:rPr>
              <a:t>baroreflex</a:t>
            </a:r>
            <a:endParaRPr lang="en-US" sz="3200" b="1" i="0" dirty="0" smtClean="0">
              <a:solidFill>
                <a:srgbClr val="FF0000"/>
              </a:solidFill>
              <a:latin typeface="Calibri" panose="020F0502020204030204" pitchFamily="34" charset="0"/>
            </a:endParaRPr>
          </a:p>
          <a:p>
            <a:pPr algn="ctr" eaLnBrk="1" hangingPunct="1">
              <a:defRPr/>
            </a:pPr>
            <a:r>
              <a:rPr lang="en-US" sz="3200" b="1" i="0" dirty="0" smtClean="0">
                <a:solidFill>
                  <a:srgbClr val="FF0000"/>
                </a:solidFill>
                <a:latin typeface="Calibri" panose="020F0502020204030204" pitchFamily="34" charset="0"/>
              </a:rPr>
              <a:t>in </a:t>
            </a:r>
            <a:r>
              <a:rPr lang="en-US" sz="3200" b="1" i="0" dirty="0">
                <a:solidFill>
                  <a:srgbClr val="FF0000"/>
                </a:solidFill>
                <a:latin typeface="Calibri" panose="020F0502020204030204" pitchFamily="34" charset="0"/>
              </a:rPr>
              <a:t>hemorrhage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937" y="1400175"/>
            <a:ext cx="3667125" cy="5305425"/>
          </a:xfrm>
          <a:prstGeom prst="rect">
            <a:avLst/>
          </a:prstGeom>
          <a:scene3d>
            <a:camera prst="orthographicFront"/>
            <a:lightRig rig="threePt" dir="t"/>
          </a:scene3d>
          <a:sp3d>
            <a:bevelT/>
            <a:bevelB/>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8674" name="Group 3"/>
          <p:cNvGrpSpPr>
            <a:grpSpLocks/>
          </p:cNvGrpSpPr>
          <p:nvPr/>
        </p:nvGrpSpPr>
        <p:grpSpPr bwMode="auto">
          <a:xfrm>
            <a:off x="793750" y="1125538"/>
            <a:ext cx="8471119" cy="5575300"/>
            <a:chOff x="287" y="404"/>
            <a:chExt cx="4744" cy="3512"/>
          </a:xfrm>
        </p:grpSpPr>
        <p:pic>
          <p:nvPicPr>
            <p:cNvPr id="28679" name="Picture 4" descr="gr1lf1405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 y="404"/>
              <a:ext cx="3264" cy="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0" name="Group 5"/>
            <p:cNvGrpSpPr>
              <a:grpSpLocks/>
            </p:cNvGrpSpPr>
            <p:nvPr/>
          </p:nvGrpSpPr>
          <p:grpSpPr bwMode="auto">
            <a:xfrm>
              <a:off x="287" y="436"/>
              <a:ext cx="4744" cy="3176"/>
              <a:chOff x="102" y="436"/>
              <a:chExt cx="4744" cy="3176"/>
            </a:xfrm>
          </p:grpSpPr>
          <p:sp>
            <p:nvSpPr>
              <p:cNvPr id="28681" name="Rectangle 6"/>
              <p:cNvSpPr>
                <a:spLocks noChangeArrowheads="1"/>
              </p:cNvSpPr>
              <p:nvPr/>
            </p:nvSpPr>
            <p:spPr bwMode="auto">
              <a:xfrm>
                <a:off x="1610" y="935"/>
                <a:ext cx="544" cy="2677"/>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8682" name="Text Box 7"/>
              <p:cNvSpPr txBox="1">
                <a:spLocks noChangeArrowheads="1"/>
              </p:cNvSpPr>
              <p:nvPr/>
            </p:nvSpPr>
            <p:spPr bwMode="auto">
              <a:xfrm>
                <a:off x="1234" y="934"/>
                <a:ext cx="74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dirty="0">
                    <a:latin typeface="Calibri" panose="020F0502020204030204" pitchFamily="34" charset="0"/>
                  </a:rPr>
                  <a:t>Heart Rate</a:t>
                </a:r>
              </a:p>
            </p:txBody>
          </p:sp>
          <p:sp>
            <p:nvSpPr>
              <p:cNvPr id="28683" name="Text Box 8"/>
              <p:cNvSpPr txBox="1">
                <a:spLocks noChangeArrowheads="1"/>
              </p:cNvSpPr>
              <p:nvPr/>
            </p:nvSpPr>
            <p:spPr bwMode="auto">
              <a:xfrm>
                <a:off x="967" y="1297"/>
                <a:ext cx="97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Stroke Volume</a:t>
                </a:r>
              </a:p>
            </p:txBody>
          </p:sp>
          <p:sp>
            <p:nvSpPr>
              <p:cNvPr id="28684" name="Text Box 9"/>
              <p:cNvSpPr txBox="1">
                <a:spLocks noChangeArrowheads="1"/>
              </p:cNvSpPr>
              <p:nvPr/>
            </p:nvSpPr>
            <p:spPr bwMode="auto">
              <a:xfrm>
                <a:off x="905" y="1909"/>
                <a:ext cx="100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Cardiac Output</a:t>
                </a:r>
              </a:p>
            </p:txBody>
          </p:sp>
          <p:sp>
            <p:nvSpPr>
              <p:cNvPr id="28685" name="Text Box 10"/>
              <p:cNvSpPr txBox="1">
                <a:spLocks noChangeArrowheads="1"/>
              </p:cNvSpPr>
              <p:nvPr/>
            </p:nvSpPr>
            <p:spPr bwMode="auto">
              <a:xfrm>
                <a:off x="102" y="2522"/>
                <a:ext cx="17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Total Peripheral Resistance</a:t>
                </a:r>
              </a:p>
            </p:txBody>
          </p:sp>
          <p:sp>
            <p:nvSpPr>
              <p:cNvPr id="28686" name="Text Box 11"/>
              <p:cNvSpPr txBox="1">
                <a:spLocks noChangeArrowheads="1"/>
              </p:cNvSpPr>
              <p:nvPr/>
            </p:nvSpPr>
            <p:spPr bwMode="auto">
              <a:xfrm>
                <a:off x="377" y="3157"/>
                <a:ext cx="14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Mean Arterial Pressure</a:t>
                </a:r>
              </a:p>
            </p:txBody>
          </p:sp>
          <p:sp>
            <p:nvSpPr>
              <p:cNvPr id="28687" name="Rectangle 12"/>
              <p:cNvSpPr>
                <a:spLocks noChangeArrowheads="1"/>
              </p:cNvSpPr>
              <p:nvPr/>
            </p:nvSpPr>
            <p:spPr bwMode="auto">
              <a:xfrm>
                <a:off x="2381" y="436"/>
                <a:ext cx="2313" cy="273"/>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8688" name="Text Box 13"/>
              <p:cNvSpPr txBox="1">
                <a:spLocks noChangeArrowheads="1"/>
              </p:cNvSpPr>
              <p:nvPr/>
            </p:nvSpPr>
            <p:spPr bwMode="auto">
              <a:xfrm>
                <a:off x="2245" y="496"/>
                <a:ext cx="4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b="1" i="0">
                    <a:latin typeface="Calibri" panose="020F0502020204030204" pitchFamily="34" charset="0"/>
                  </a:rPr>
                  <a:t>Control</a:t>
                </a:r>
              </a:p>
            </p:txBody>
          </p:sp>
          <p:sp>
            <p:nvSpPr>
              <p:cNvPr id="28689" name="Text Box 14"/>
              <p:cNvSpPr txBox="1">
                <a:spLocks noChangeArrowheads="1"/>
              </p:cNvSpPr>
              <p:nvPr/>
            </p:nvSpPr>
            <p:spPr bwMode="auto">
              <a:xfrm>
                <a:off x="2971" y="496"/>
                <a:ext cx="8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b="1" i="0">
                    <a:latin typeface="Calibri" panose="020F0502020204030204" pitchFamily="34" charset="0"/>
                  </a:rPr>
                  <a:t>Haemorrhage</a:t>
                </a:r>
              </a:p>
            </p:txBody>
          </p:sp>
          <p:sp>
            <p:nvSpPr>
              <p:cNvPr id="28690" name="Text Box 15"/>
              <p:cNvSpPr txBox="1">
                <a:spLocks noChangeArrowheads="1"/>
              </p:cNvSpPr>
              <p:nvPr/>
            </p:nvSpPr>
            <p:spPr bwMode="auto">
              <a:xfrm>
                <a:off x="3969" y="496"/>
                <a:ext cx="87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b="1" i="0">
                    <a:latin typeface="Calibri" panose="020F0502020204030204" pitchFamily="34" charset="0"/>
                  </a:rPr>
                  <a:t>Reflex</a:t>
                </a:r>
              </a:p>
              <a:p>
                <a:pPr eaLnBrk="1" hangingPunct="1"/>
                <a:r>
                  <a:rPr lang="en-US" altLang="en-US" sz="1800" b="1" i="0">
                    <a:latin typeface="Calibri" panose="020F0502020204030204" pitchFamily="34" charset="0"/>
                  </a:rPr>
                  <a:t>Compensation</a:t>
                </a:r>
              </a:p>
            </p:txBody>
          </p:sp>
        </p:grpSp>
      </p:grpSp>
      <p:sp>
        <p:nvSpPr>
          <p:cNvPr id="28675" name="Text Box 16"/>
          <p:cNvSpPr txBox="1">
            <a:spLocks noChangeArrowheads="1"/>
          </p:cNvSpPr>
          <p:nvPr/>
        </p:nvSpPr>
        <p:spPr bwMode="auto">
          <a:xfrm>
            <a:off x="6357938" y="2655888"/>
            <a:ext cx="9102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cs typeface="Times New Roman" panose="02020603050405020304" pitchFamily="18" charset="0"/>
              </a:rPr>
              <a:t>↓ EDV</a:t>
            </a:r>
          </a:p>
        </p:txBody>
      </p:sp>
      <p:sp>
        <p:nvSpPr>
          <p:cNvPr id="28676" name="Text Box 17"/>
          <p:cNvSpPr txBox="1">
            <a:spLocks noChangeArrowheads="1"/>
          </p:cNvSpPr>
          <p:nvPr/>
        </p:nvSpPr>
        <p:spPr bwMode="auto">
          <a:xfrm>
            <a:off x="6357938" y="5608638"/>
            <a:ext cx="7823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cs typeface="Times New Roman" panose="02020603050405020304" pitchFamily="18" charset="0"/>
              </a:rPr>
              <a:t>↓ CO</a:t>
            </a:r>
          </a:p>
        </p:txBody>
      </p:sp>
      <p:sp>
        <p:nvSpPr>
          <p:cNvPr id="28677" name="Rectangle 18"/>
          <p:cNvSpPr>
            <a:spLocks noChangeArrowheads="1"/>
          </p:cNvSpPr>
          <p:nvPr/>
        </p:nvSpPr>
        <p:spPr bwMode="auto">
          <a:xfrm>
            <a:off x="3441700" y="6402388"/>
            <a:ext cx="4375150" cy="215900"/>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19" name="Text Box 2"/>
          <p:cNvSpPr txBox="1">
            <a:spLocks noChangeArrowheads="1"/>
          </p:cNvSpPr>
          <p:nvPr/>
        </p:nvSpPr>
        <p:spPr bwMode="auto">
          <a:xfrm>
            <a:off x="612775" y="115888"/>
            <a:ext cx="9067800" cy="1076325"/>
          </a:xfrm>
          <a:prstGeom prst="rect">
            <a:avLst/>
          </a:prstGeom>
          <a:solidFill>
            <a:srgbClr val="FFFF99"/>
          </a:solidFill>
          <a:ln w="9525">
            <a:solidFill>
              <a:srgbClr val="FFFF99"/>
            </a:solidFill>
            <a:miter lim="800000"/>
            <a:headEnd/>
            <a:tailEnd/>
          </a:ln>
          <a:effectLst>
            <a:outerShdw dist="107763" dir="18900000" algn="ctr" rotWithShape="0">
              <a:schemeClr val="bg2">
                <a:alpha val="50000"/>
              </a:schemeClr>
            </a:outerShdw>
          </a:effectLst>
        </p:spPr>
        <p:txBody>
          <a:bodyPr>
            <a:spAutoFit/>
          </a:bodyPr>
          <a:lstStyle/>
          <a:p>
            <a:pPr algn="ctr" eaLnBrk="1" hangingPunct="1">
              <a:defRPr/>
            </a:pPr>
            <a:r>
              <a:rPr lang="en-US" sz="3200" b="1" i="0" dirty="0">
                <a:solidFill>
                  <a:srgbClr val="FF0000"/>
                </a:solidFill>
                <a:latin typeface="Calibri" panose="020F0502020204030204" pitchFamily="34" charset="0"/>
              </a:rPr>
              <a:t>Cardiovascular changes initiated by the </a:t>
            </a:r>
            <a:r>
              <a:rPr lang="en-US" sz="3200" b="1" i="0" dirty="0" err="1" smtClean="0">
                <a:solidFill>
                  <a:srgbClr val="FF0000"/>
                </a:solidFill>
                <a:latin typeface="Calibri" panose="020F0502020204030204" pitchFamily="34" charset="0"/>
              </a:rPr>
              <a:t>baroreflex</a:t>
            </a:r>
            <a:endParaRPr lang="en-US" sz="3200" b="1" i="0" dirty="0" smtClean="0">
              <a:solidFill>
                <a:srgbClr val="FF0000"/>
              </a:solidFill>
              <a:latin typeface="Calibri" panose="020F0502020204030204" pitchFamily="34" charset="0"/>
            </a:endParaRPr>
          </a:p>
          <a:p>
            <a:pPr algn="ctr" eaLnBrk="1" hangingPunct="1">
              <a:defRPr/>
            </a:pPr>
            <a:r>
              <a:rPr lang="en-US" sz="3200" b="1" i="0" dirty="0" smtClean="0">
                <a:solidFill>
                  <a:srgbClr val="FF0000"/>
                </a:solidFill>
                <a:latin typeface="Calibri" panose="020F0502020204030204" pitchFamily="34" charset="0"/>
              </a:rPr>
              <a:t>in </a:t>
            </a:r>
            <a:r>
              <a:rPr lang="en-US" sz="3200" b="1" i="0" dirty="0">
                <a:solidFill>
                  <a:srgbClr val="FF0000"/>
                </a:solidFill>
                <a:latin typeface="Calibri" panose="020F0502020204030204" pitchFamily="34" charset="0"/>
              </a:rPr>
              <a:t>hemorrhage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8898" name="Rectangle 2"/>
          <p:cNvSpPr>
            <a:spLocks noChangeArrowheads="1"/>
          </p:cNvSpPr>
          <p:nvPr/>
        </p:nvSpPr>
        <p:spPr bwMode="auto">
          <a:xfrm>
            <a:off x="0" y="685800"/>
            <a:ext cx="10287000" cy="685800"/>
          </a:xfrm>
          <a:prstGeom prst="rect">
            <a:avLst/>
          </a:prstGeom>
          <a:noFill/>
          <a:ln w="9525">
            <a:noFill/>
            <a:miter lim="800000"/>
            <a:headEnd/>
            <a:tailEnd/>
          </a:ln>
          <a:effectLst/>
        </p:spPr>
        <p:txBody>
          <a:bodyPr anchor="b"/>
          <a:lstStyle/>
          <a:p>
            <a:pPr algn="ctr">
              <a:defRPr/>
            </a:pPr>
            <a:r>
              <a:rPr lang="en-US" sz="4400" b="1" i="0" dirty="0">
                <a:solidFill>
                  <a:schemeClr val="tx2"/>
                </a:solidFill>
                <a:latin typeface="Calibri" panose="020F0502020204030204" pitchFamily="34" charset="0"/>
              </a:rPr>
              <a:t>Arterial blood pressure (ABP)</a:t>
            </a:r>
          </a:p>
        </p:txBody>
      </p:sp>
      <p:sp>
        <p:nvSpPr>
          <p:cNvPr id="10243" name="Text Box 3"/>
          <p:cNvSpPr txBox="1">
            <a:spLocks noChangeArrowheads="1"/>
          </p:cNvSpPr>
          <p:nvPr/>
        </p:nvSpPr>
        <p:spPr bwMode="auto">
          <a:xfrm>
            <a:off x="419100" y="1752600"/>
            <a:ext cx="9525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3"/>
              </a:buBlip>
            </a:pPr>
            <a:r>
              <a:rPr lang="en-US" altLang="en-US" sz="2800" b="1" i="0" dirty="0">
                <a:solidFill>
                  <a:srgbClr val="00FFFF"/>
                </a:solidFill>
                <a:latin typeface="Calibri" panose="020F0502020204030204" pitchFamily="34" charset="0"/>
              </a:rPr>
              <a:t> Blood pressure is defined as the force exerted by the blood against a vessel wall.</a:t>
            </a:r>
          </a:p>
          <a:p>
            <a:pPr>
              <a:buFontTx/>
              <a:buBlip>
                <a:blip r:embed="rId3"/>
              </a:buBlip>
            </a:pPr>
            <a:endParaRPr lang="en-US" altLang="en-US" sz="2800" b="1" i="0" dirty="0">
              <a:solidFill>
                <a:srgbClr val="00FFFF"/>
              </a:solidFill>
              <a:latin typeface="Calibri" panose="020F0502020204030204" pitchFamily="34" charset="0"/>
            </a:endParaRPr>
          </a:p>
          <a:p>
            <a:pPr>
              <a:buFontTx/>
              <a:buBlip>
                <a:blip r:embed="rId3"/>
              </a:buBlip>
            </a:pPr>
            <a:r>
              <a:rPr lang="en-US" altLang="en-US" sz="2800" b="1" i="0" dirty="0">
                <a:solidFill>
                  <a:srgbClr val="00FFFF"/>
                </a:solidFill>
                <a:latin typeface="Calibri" panose="020F0502020204030204" pitchFamily="34" charset="0"/>
              </a:rPr>
              <a:t> Blood pressure is an important characteristic of our body since it is the force that drives blood along blood vessels after it has left the heart.</a:t>
            </a:r>
          </a:p>
          <a:p>
            <a:pPr>
              <a:buFontTx/>
              <a:buBlip>
                <a:blip r:embed="rId3"/>
              </a:buBlip>
            </a:pPr>
            <a:endParaRPr lang="en-US" altLang="en-US" sz="2800" b="1" i="0" dirty="0">
              <a:solidFill>
                <a:srgbClr val="00FFFF"/>
              </a:solidFill>
              <a:latin typeface="Calibri" panose="020F0502020204030204" pitchFamily="34" charset="0"/>
            </a:endParaRPr>
          </a:p>
          <a:p>
            <a:pPr>
              <a:buFontTx/>
              <a:buBlip>
                <a:blip r:embed="rId3"/>
              </a:buBlip>
            </a:pPr>
            <a:r>
              <a:rPr lang="en-US" altLang="en-US" sz="2800" b="1" i="0" dirty="0">
                <a:solidFill>
                  <a:srgbClr val="00FFFF"/>
                </a:solidFill>
                <a:latin typeface="Calibri" panose="020F0502020204030204" pitchFamily="34" charset="0"/>
              </a:rPr>
              <a:t> Without blood pressure, nutrients, oxygen, and proteins could not travel from the arterial side of the body to the venous side.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39738" y="6156325"/>
            <a:ext cx="948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000" b="1" i="0">
                <a:solidFill>
                  <a:srgbClr val="003300"/>
                </a:solidFill>
                <a:latin typeface="Calibri" panose="020F0502020204030204" pitchFamily="34" charset="0"/>
              </a:rPr>
              <a:t>Flow to the heart and brain is maintained; reductions in flow to other organs.</a:t>
            </a:r>
          </a:p>
        </p:txBody>
      </p:sp>
      <p:grpSp>
        <p:nvGrpSpPr>
          <p:cNvPr id="29699" name="Group 3"/>
          <p:cNvGrpSpPr>
            <a:grpSpLocks/>
          </p:cNvGrpSpPr>
          <p:nvPr/>
        </p:nvGrpSpPr>
        <p:grpSpPr bwMode="auto">
          <a:xfrm>
            <a:off x="1000125" y="898525"/>
            <a:ext cx="8275638" cy="5253038"/>
            <a:chOff x="158" y="529"/>
            <a:chExt cx="4634" cy="3309"/>
          </a:xfrm>
        </p:grpSpPr>
        <p:pic>
          <p:nvPicPr>
            <p:cNvPr id="29702" name="Picture 4" descr="gr1lf1406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 y="529"/>
              <a:ext cx="3384" cy="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5"/>
            <p:cNvSpPr>
              <a:spLocks noChangeArrowheads="1"/>
            </p:cNvSpPr>
            <p:nvPr/>
          </p:nvSpPr>
          <p:spPr bwMode="auto">
            <a:xfrm>
              <a:off x="2251" y="609"/>
              <a:ext cx="2541" cy="227"/>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29704" name="Group 6"/>
            <p:cNvGrpSpPr>
              <a:grpSpLocks/>
            </p:cNvGrpSpPr>
            <p:nvPr/>
          </p:nvGrpSpPr>
          <p:grpSpPr bwMode="auto">
            <a:xfrm>
              <a:off x="158" y="709"/>
              <a:ext cx="4513" cy="2993"/>
              <a:chOff x="158" y="709"/>
              <a:chExt cx="4513" cy="2993"/>
            </a:xfrm>
          </p:grpSpPr>
          <p:sp>
            <p:nvSpPr>
              <p:cNvPr id="29705" name="Rectangle 7"/>
              <p:cNvSpPr>
                <a:spLocks noChangeArrowheads="1"/>
              </p:cNvSpPr>
              <p:nvPr/>
            </p:nvSpPr>
            <p:spPr bwMode="auto">
              <a:xfrm>
                <a:off x="2206" y="709"/>
                <a:ext cx="2313" cy="273"/>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9706" name="Text Box 8"/>
              <p:cNvSpPr txBox="1">
                <a:spLocks noChangeArrowheads="1"/>
              </p:cNvSpPr>
              <p:nvPr/>
            </p:nvSpPr>
            <p:spPr bwMode="auto">
              <a:xfrm>
                <a:off x="2070" y="769"/>
                <a:ext cx="4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b="1" i="0">
                    <a:latin typeface="Calibri" panose="020F0502020204030204" pitchFamily="34" charset="0"/>
                  </a:rPr>
                  <a:t>Control</a:t>
                </a:r>
              </a:p>
            </p:txBody>
          </p:sp>
          <p:sp>
            <p:nvSpPr>
              <p:cNvPr id="29707" name="Text Box 9"/>
              <p:cNvSpPr txBox="1">
                <a:spLocks noChangeArrowheads="1"/>
              </p:cNvSpPr>
              <p:nvPr/>
            </p:nvSpPr>
            <p:spPr bwMode="auto">
              <a:xfrm>
                <a:off x="2796" y="769"/>
                <a:ext cx="8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b="1" i="0">
                    <a:latin typeface="Calibri" panose="020F0502020204030204" pitchFamily="34" charset="0"/>
                  </a:rPr>
                  <a:t>Haemorrhage</a:t>
                </a:r>
              </a:p>
            </p:txBody>
          </p:sp>
          <p:sp>
            <p:nvSpPr>
              <p:cNvPr id="29708" name="Text Box 10"/>
              <p:cNvSpPr txBox="1">
                <a:spLocks noChangeArrowheads="1"/>
              </p:cNvSpPr>
              <p:nvPr/>
            </p:nvSpPr>
            <p:spPr bwMode="auto">
              <a:xfrm>
                <a:off x="3794" y="769"/>
                <a:ext cx="87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b="1" i="0">
                    <a:latin typeface="Calibri" panose="020F0502020204030204" pitchFamily="34" charset="0"/>
                  </a:rPr>
                  <a:t>Reflex</a:t>
                </a:r>
              </a:p>
              <a:p>
                <a:pPr eaLnBrk="1" hangingPunct="1"/>
                <a:r>
                  <a:rPr lang="en-US" altLang="en-US" sz="1800" b="1" i="0">
                    <a:latin typeface="Calibri" panose="020F0502020204030204" pitchFamily="34" charset="0"/>
                  </a:rPr>
                  <a:t>Compensation</a:t>
                </a:r>
              </a:p>
            </p:txBody>
          </p:sp>
          <p:sp>
            <p:nvSpPr>
              <p:cNvPr id="29709" name="Rectangle 11"/>
              <p:cNvSpPr>
                <a:spLocks noChangeArrowheads="1"/>
              </p:cNvSpPr>
              <p:nvPr/>
            </p:nvSpPr>
            <p:spPr bwMode="auto">
              <a:xfrm>
                <a:off x="1299" y="1071"/>
                <a:ext cx="635" cy="2631"/>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9710" name="Text Box 12"/>
              <p:cNvSpPr txBox="1">
                <a:spLocks noChangeArrowheads="1"/>
              </p:cNvSpPr>
              <p:nvPr/>
            </p:nvSpPr>
            <p:spPr bwMode="auto">
              <a:xfrm>
                <a:off x="158" y="1116"/>
                <a:ext cx="14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Mean Arterial Pressure</a:t>
                </a:r>
              </a:p>
            </p:txBody>
          </p:sp>
          <p:sp>
            <p:nvSpPr>
              <p:cNvPr id="29711" name="Text Box 13"/>
              <p:cNvSpPr txBox="1">
                <a:spLocks noChangeArrowheads="1"/>
              </p:cNvSpPr>
              <p:nvPr/>
            </p:nvSpPr>
            <p:spPr bwMode="auto">
              <a:xfrm>
                <a:off x="308" y="2250"/>
                <a:ext cx="7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Resistance</a:t>
                </a:r>
              </a:p>
            </p:txBody>
          </p:sp>
          <p:sp>
            <p:nvSpPr>
              <p:cNvPr id="29712" name="Text Box 14"/>
              <p:cNvSpPr txBox="1">
                <a:spLocks noChangeArrowheads="1"/>
              </p:cNvSpPr>
              <p:nvPr/>
            </p:nvSpPr>
            <p:spPr bwMode="auto">
              <a:xfrm>
                <a:off x="1394" y="2100"/>
                <a:ext cx="4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Brain</a:t>
                </a:r>
              </a:p>
            </p:txBody>
          </p:sp>
          <p:sp>
            <p:nvSpPr>
              <p:cNvPr id="29713" name="Text Box 15"/>
              <p:cNvSpPr txBox="1">
                <a:spLocks noChangeArrowheads="1"/>
              </p:cNvSpPr>
              <p:nvPr/>
            </p:nvSpPr>
            <p:spPr bwMode="auto">
              <a:xfrm>
                <a:off x="1519" y="2430"/>
                <a:ext cx="3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Gut</a:t>
                </a:r>
              </a:p>
            </p:txBody>
          </p:sp>
          <p:sp>
            <p:nvSpPr>
              <p:cNvPr id="29714" name="Text Box 16"/>
              <p:cNvSpPr txBox="1">
                <a:spLocks noChangeArrowheads="1"/>
              </p:cNvSpPr>
              <p:nvPr/>
            </p:nvSpPr>
            <p:spPr bwMode="auto">
              <a:xfrm>
                <a:off x="249" y="2899"/>
                <a:ext cx="76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Blood Flow</a:t>
                </a:r>
              </a:p>
            </p:txBody>
          </p:sp>
          <p:sp>
            <p:nvSpPr>
              <p:cNvPr id="29715" name="Text Box 17"/>
              <p:cNvSpPr txBox="1">
                <a:spLocks noChangeArrowheads="1"/>
              </p:cNvSpPr>
              <p:nvPr/>
            </p:nvSpPr>
            <p:spPr bwMode="auto">
              <a:xfrm>
                <a:off x="1394" y="2749"/>
                <a:ext cx="4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Brain</a:t>
                </a:r>
              </a:p>
            </p:txBody>
          </p:sp>
          <p:sp>
            <p:nvSpPr>
              <p:cNvPr id="29716" name="Text Box 18"/>
              <p:cNvSpPr txBox="1">
                <a:spLocks noChangeArrowheads="1"/>
              </p:cNvSpPr>
              <p:nvPr/>
            </p:nvSpPr>
            <p:spPr bwMode="auto">
              <a:xfrm>
                <a:off x="1519" y="3079"/>
                <a:ext cx="3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Gut</a:t>
                </a:r>
              </a:p>
            </p:txBody>
          </p:sp>
        </p:grpSp>
      </p:grpSp>
      <p:sp>
        <p:nvSpPr>
          <p:cNvPr id="29700" name="Text Box 19"/>
          <p:cNvSpPr txBox="1">
            <a:spLocks noChangeArrowheads="1"/>
          </p:cNvSpPr>
          <p:nvPr/>
        </p:nvSpPr>
        <p:spPr bwMode="auto">
          <a:xfrm>
            <a:off x="7505700" y="4991100"/>
            <a:ext cx="278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This can</a:t>
            </a:r>
          </a:p>
          <a:p>
            <a:pPr eaLnBrk="1" hangingPunct="1"/>
            <a:r>
              <a:rPr lang="en-US" altLang="en-US" sz="2000" i="0">
                <a:latin typeface="Calibri" panose="020F0502020204030204" pitchFamily="34" charset="0"/>
              </a:rPr>
              <a:t>Become problematic.</a:t>
            </a:r>
          </a:p>
        </p:txBody>
      </p:sp>
      <p:sp>
        <p:nvSpPr>
          <p:cNvPr id="21" name="Text Box 2"/>
          <p:cNvSpPr txBox="1">
            <a:spLocks noChangeArrowheads="1"/>
          </p:cNvSpPr>
          <p:nvPr/>
        </p:nvSpPr>
        <p:spPr bwMode="auto">
          <a:xfrm>
            <a:off x="612775" y="115888"/>
            <a:ext cx="9067800" cy="1076325"/>
          </a:xfrm>
          <a:prstGeom prst="rect">
            <a:avLst/>
          </a:prstGeom>
          <a:solidFill>
            <a:srgbClr val="FFFF99"/>
          </a:solidFill>
          <a:ln w="9525">
            <a:solidFill>
              <a:srgbClr val="FFFF99"/>
            </a:solidFill>
            <a:miter lim="800000"/>
            <a:headEnd/>
            <a:tailEnd/>
          </a:ln>
          <a:effectLst>
            <a:outerShdw dist="107763" dir="18900000" algn="ctr" rotWithShape="0">
              <a:schemeClr val="bg2">
                <a:alpha val="50000"/>
              </a:schemeClr>
            </a:outerShdw>
          </a:effectLst>
        </p:spPr>
        <p:txBody>
          <a:bodyPr>
            <a:spAutoFit/>
          </a:bodyPr>
          <a:lstStyle/>
          <a:p>
            <a:pPr algn="ctr" eaLnBrk="1" hangingPunct="1">
              <a:defRPr/>
            </a:pPr>
            <a:r>
              <a:rPr lang="en-US" sz="3200" b="1" i="0" dirty="0">
                <a:solidFill>
                  <a:srgbClr val="FF0000"/>
                </a:solidFill>
                <a:latin typeface="Calibri" panose="020F0502020204030204" pitchFamily="34" charset="0"/>
              </a:rPr>
              <a:t>Cardiovascular changes initiated by the </a:t>
            </a:r>
            <a:r>
              <a:rPr lang="en-US" sz="3200" b="1" i="0" dirty="0" err="1" smtClean="0">
                <a:solidFill>
                  <a:srgbClr val="FF0000"/>
                </a:solidFill>
                <a:latin typeface="Calibri" panose="020F0502020204030204" pitchFamily="34" charset="0"/>
              </a:rPr>
              <a:t>baroreflex</a:t>
            </a:r>
            <a:endParaRPr lang="en-US" sz="3200" b="1" i="0" dirty="0" smtClean="0">
              <a:solidFill>
                <a:srgbClr val="FF0000"/>
              </a:solidFill>
              <a:latin typeface="Calibri" panose="020F0502020204030204" pitchFamily="34" charset="0"/>
            </a:endParaRPr>
          </a:p>
          <a:p>
            <a:pPr algn="ctr" eaLnBrk="1" hangingPunct="1">
              <a:defRPr/>
            </a:pPr>
            <a:r>
              <a:rPr lang="en-US" sz="3200" b="1" i="0" dirty="0" smtClean="0">
                <a:solidFill>
                  <a:srgbClr val="FF0000"/>
                </a:solidFill>
                <a:latin typeface="Calibri" panose="020F0502020204030204" pitchFamily="34" charset="0"/>
              </a:rPr>
              <a:t>in </a:t>
            </a:r>
            <a:r>
              <a:rPr lang="en-US" sz="3200" b="1" i="0" dirty="0">
                <a:solidFill>
                  <a:srgbClr val="FF0000"/>
                </a:solidFill>
                <a:latin typeface="Calibri" panose="020F0502020204030204" pitchFamily="34" charset="0"/>
              </a:rPr>
              <a:t>hemorrhage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76761"/>
            <a:ext cx="102869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dirty="0">
                <a:solidFill>
                  <a:srgbClr val="FF0000"/>
                </a:solidFill>
                <a:latin typeface="Calibri" panose="020F0502020204030204" pitchFamily="34" charset="0"/>
              </a:rPr>
              <a:t>Unimportance of arterial baroreceptors </a:t>
            </a:r>
          </a:p>
          <a:p>
            <a:pPr algn="ctr" eaLnBrk="1" hangingPunct="1"/>
            <a:r>
              <a:rPr lang="en-US" altLang="en-US" sz="4000" b="1" i="0" dirty="0">
                <a:solidFill>
                  <a:srgbClr val="FF0000"/>
                </a:solidFill>
                <a:latin typeface="Calibri" panose="020F0502020204030204" pitchFamily="34" charset="0"/>
              </a:rPr>
              <a:t>in long-term pressure control</a:t>
            </a:r>
          </a:p>
        </p:txBody>
      </p:sp>
      <p:sp>
        <p:nvSpPr>
          <p:cNvPr id="34819" name="Text Box 3"/>
          <p:cNvSpPr txBox="1">
            <a:spLocks noChangeArrowheads="1"/>
          </p:cNvSpPr>
          <p:nvPr/>
        </p:nvSpPr>
        <p:spPr bwMode="auto">
          <a:xfrm>
            <a:off x="365125" y="1691819"/>
            <a:ext cx="9558338"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FontTx/>
              <a:buBlip>
                <a:blip r:embed="rId3"/>
              </a:buBlip>
            </a:pPr>
            <a:r>
              <a:rPr lang="en-US" altLang="en-US" sz="2500" b="1" i="0" dirty="0">
                <a:latin typeface="Calibri" panose="020F0502020204030204" pitchFamily="34" charset="0"/>
                <a:cs typeface="Calibri" pitchFamily="34" charset="0"/>
              </a:rPr>
              <a:t> The baroreceptor reflex mechanism functions primarily as a short-term regulator of </a:t>
            </a:r>
            <a:r>
              <a:rPr lang="en-US" altLang="en-US" sz="2500" b="1" i="0" dirty="0" smtClean="0">
                <a:latin typeface="Calibri" panose="020F0502020204030204" pitchFamily="34" charset="0"/>
                <a:cs typeface="Calibri" pitchFamily="34" charset="0"/>
              </a:rPr>
              <a:t>MAP</a:t>
            </a:r>
            <a:r>
              <a:rPr lang="en-US" altLang="en-US" sz="2500" b="1" i="0" dirty="0">
                <a:latin typeface="Calibri" panose="020F0502020204030204" pitchFamily="34" charset="0"/>
                <a:cs typeface="Calibri" pitchFamily="34" charset="0"/>
              </a:rPr>
              <a:t>. It is activated at once by any blood pressure change and attempt to restore blood pressure rapidly toward normal.</a:t>
            </a:r>
          </a:p>
          <a:p>
            <a:pPr>
              <a:buFontTx/>
              <a:buBlip>
                <a:blip r:embed="rId3"/>
              </a:buBlip>
            </a:pPr>
            <a:endParaRPr lang="en-US" altLang="en-US" sz="2500" b="1" i="0" dirty="0">
              <a:latin typeface="Calibri" panose="020F0502020204030204" pitchFamily="34" charset="0"/>
              <a:cs typeface="Calibri" pitchFamily="34" charset="0"/>
            </a:endParaRPr>
          </a:p>
          <a:p>
            <a:pPr>
              <a:buBlip>
                <a:blip r:embed="rId3"/>
              </a:buBlip>
            </a:pPr>
            <a:r>
              <a:rPr lang="en-US" altLang="en-US" sz="2500" b="1" i="0" dirty="0">
                <a:latin typeface="Calibri" panose="020F0502020204030204" pitchFamily="34" charset="0"/>
                <a:cs typeface="Calibri" pitchFamily="34" charset="0"/>
              </a:rPr>
              <a:t> Yet, if </a:t>
            </a:r>
            <a:r>
              <a:rPr lang="en-US" altLang="en-US" sz="2500" b="1" i="0" dirty="0" smtClean="0">
                <a:latin typeface="Calibri" panose="020F0502020204030204" pitchFamily="34" charset="0"/>
                <a:cs typeface="Calibri" pitchFamily="34" charset="0"/>
              </a:rPr>
              <a:t>MAP </a:t>
            </a:r>
            <a:r>
              <a:rPr lang="en-US" altLang="en-US" sz="2500" b="1" i="0" dirty="0">
                <a:latin typeface="Calibri" panose="020F0502020204030204" pitchFamily="34" charset="0"/>
                <a:cs typeface="Calibri" pitchFamily="34" charset="0"/>
              </a:rPr>
              <a:t>deviates from its normal operating point for more than a few days, the arterial baroreceptors adapt to this new </a:t>
            </a:r>
            <a:r>
              <a:rPr lang="en-US" altLang="en-US" sz="2500" b="1" i="0" dirty="0" smtClean="0">
                <a:latin typeface="Calibri" panose="020F0502020204030204" pitchFamily="34" charset="0"/>
                <a:cs typeface="Calibri" pitchFamily="34" charset="0"/>
              </a:rPr>
              <a:t>pressure and reset their activity. </a:t>
            </a:r>
            <a:r>
              <a:rPr lang="en-US" sz="2500" b="1" i="0" dirty="0" smtClean="0">
                <a:latin typeface="Calibri" pitchFamily="34" charset="0"/>
                <a:cs typeface="Calibri" pitchFamily="34" charset="0"/>
              </a:rPr>
              <a:t>Adaptation </a:t>
            </a:r>
            <a:r>
              <a:rPr lang="en-US" sz="2500" b="1" i="0" dirty="0">
                <a:latin typeface="Calibri" pitchFamily="34" charset="0"/>
                <a:cs typeface="Calibri" pitchFamily="34" charset="0"/>
              </a:rPr>
              <a:t>of </a:t>
            </a:r>
            <a:r>
              <a:rPr lang="en-US" sz="2500" b="1" i="0" dirty="0" smtClean="0">
                <a:latin typeface="Calibri" pitchFamily="34" charset="0"/>
                <a:cs typeface="Calibri" pitchFamily="34" charset="0"/>
              </a:rPr>
              <a:t>receptors </a:t>
            </a:r>
            <a:r>
              <a:rPr lang="en-US" sz="2500" b="1" i="0" dirty="0">
                <a:latin typeface="Calibri" pitchFamily="34" charset="0"/>
                <a:cs typeface="Calibri" pitchFamily="34" charset="0"/>
              </a:rPr>
              <a:t>means decrease in impulse discharge from the </a:t>
            </a:r>
            <a:r>
              <a:rPr lang="en-US" sz="2500" b="1" i="0" dirty="0" smtClean="0">
                <a:latin typeface="Calibri" pitchFamily="34" charset="0"/>
                <a:cs typeface="Calibri" pitchFamily="34" charset="0"/>
              </a:rPr>
              <a:t>receptors </a:t>
            </a:r>
            <a:r>
              <a:rPr lang="en-US" sz="2500" b="1" i="0" dirty="0">
                <a:latin typeface="Calibri" pitchFamily="34" charset="0"/>
                <a:cs typeface="Calibri" pitchFamily="34" charset="0"/>
              </a:rPr>
              <a:t>despite persistence of the stimulus.</a:t>
            </a:r>
          </a:p>
          <a:p>
            <a:endParaRPr lang="en-US" altLang="en-US" sz="2500" b="1" i="0" dirty="0">
              <a:latin typeface="Calibri" panose="020F0502020204030204" pitchFamily="34" charset="0"/>
              <a:cs typeface="Calibri" pitchFamily="34" charset="0"/>
            </a:endParaRPr>
          </a:p>
          <a:p>
            <a:pPr>
              <a:buFontTx/>
              <a:buBlip>
                <a:blip r:embed="rId3"/>
              </a:buBlip>
            </a:pPr>
            <a:r>
              <a:rPr lang="en-US" altLang="en-US" sz="2500" b="1" i="0" dirty="0" smtClean="0">
                <a:latin typeface="Calibri" panose="020F0502020204030204" pitchFamily="34" charset="0"/>
                <a:cs typeface="Calibri" pitchFamily="34" charset="0"/>
              </a:rPr>
              <a:t> </a:t>
            </a:r>
            <a:r>
              <a:rPr lang="en-US" altLang="en-US" sz="2500" b="1" i="0" dirty="0">
                <a:latin typeface="Calibri" panose="020F0502020204030204" pitchFamily="34" charset="0"/>
                <a:cs typeface="Calibri" pitchFamily="34" charset="0"/>
              </a:rPr>
              <a:t>This adaptation of the baroreceptors obviously prevents the </a:t>
            </a:r>
            <a:r>
              <a:rPr lang="en-US" altLang="en-US" sz="2500" b="1" i="0" dirty="0" err="1">
                <a:latin typeface="Calibri" panose="020F0502020204030204" pitchFamily="34" charset="0"/>
                <a:cs typeface="Calibri" pitchFamily="34" charset="0"/>
              </a:rPr>
              <a:t>baroreflex</a:t>
            </a:r>
            <a:r>
              <a:rPr lang="en-US" altLang="en-US" sz="2500" b="1" i="0" dirty="0">
                <a:latin typeface="Calibri" panose="020F0502020204030204" pitchFamily="34" charset="0"/>
                <a:cs typeface="Calibri" pitchFamily="34" charset="0"/>
              </a:rPr>
              <a:t> from functioning as a long-term blood pressure control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17706" y="838200"/>
            <a:ext cx="543591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GB" altLang="en-US" sz="3600" b="1" i="0" dirty="0" smtClean="0">
                <a:solidFill>
                  <a:srgbClr val="FF0000"/>
                </a:solidFill>
                <a:latin typeface="Calibri" panose="020F0502020204030204" pitchFamily="34" charset="0"/>
              </a:rPr>
              <a:t>2. </a:t>
            </a:r>
            <a:r>
              <a:rPr lang="en-GB" altLang="en-US" sz="3600" b="1" i="0" dirty="0">
                <a:solidFill>
                  <a:srgbClr val="FF0000"/>
                </a:solidFill>
                <a:latin typeface="Calibri" panose="020F0502020204030204" pitchFamily="34" charset="0"/>
              </a:rPr>
              <a:t>Arterial </a:t>
            </a:r>
            <a:r>
              <a:rPr lang="en-GB" altLang="en-US" sz="3600" b="1" i="0" dirty="0" smtClean="0">
                <a:solidFill>
                  <a:srgbClr val="FF0000"/>
                </a:solidFill>
                <a:latin typeface="Calibri" panose="020F0502020204030204" pitchFamily="34" charset="0"/>
              </a:rPr>
              <a:t>chemoreceptor reflex</a:t>
            </a:r>
            <a:endParaRPr lang="en-GB" altLang="en-US" sz="3600" b="1" i="0" dirty="0">
              <a:solidFill>
                <a:srgbClr val="FF0000"/>
              </a:solidFill>
              <a:latin typeface="Calibri" panose="020F0502020204030204" pitchFamily="34" charset="0"/>
            </a:endParaRPr>
          </a:p>
        </p:txBody>
      </p:sp>
      <p:sp>
        <p:nvSpPr>
          <p:cNvPr id="36867" name="Text Box 3"/>
          <p:cNvSpPr txBox="1">
            <a:spLocks noChangeArrowheads="1"/>
          </p:cNvSpPr>
          <p:nvPr/>
        </p:nvSpPr>
        <p:spPr bwMode="auto">
          <a:xfrm>
            <a:off x="266700" y="76200"/>
            <a:ext cx="43434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marL="342900" indent="-342900">
              <a:buFont typeface="Wingdings" pitchFamily="2" charset="2"/>
              <a:buChar char="q"/>
            </a:pPr>
            <a:r>
              <a:rPr lang="en-US" altLang="en-US" sz="2000" b="1" i="0" dirty="0" smtClean="0">
                <a:latin typeface="Calibri" panose="020F0502020204030204" pitchFamily="34" charset="0"/>
                <a:cs typeface="Calibri" pitchFamily="34" charset="0"/>
              </a:rPr>
              <a:t>Supply </a:t>
            </a:r>
            <a:r>
              <a:rPr lang="en-US" altLang="en-US" sz="2000" b="1" i="0" dirty="0">
                <a:latin typeface="Calibri" panose="020F0502020204030204" pitchFamily="34" charset="0"/>
                <a:cs typeface="Calibri" pitchFamily="34" charset="0"/>
              </a:rPr>
              <a:t>of O</a:t>
            </a:r>
            <a:r>
              <a:rPr lang="en-US" altLang="en-US" sz="2000" b="1" i="0" baseline="-25000" dirty="0">
                <a:latin typeface="Calibri" panose="020F0502020204030204" pitchFamily="34" charset="0"/>
                <a:cs typeface="Calibri" pitchFamily="34" charset="0"/>
              </a:rPr>
              <a:t>2 </a:t>
            </a:r>
            <a:r>
              <a:rPr lang="en-US" altLang="en-US" sz="2000" b="1" i="0" dirty="0">
                <a:latin typeface="Calibri" panose="020F0502020204030204" pitchFamily="34" charset="0"/>
                <a:cs typeface="Calibri" pitchFamily="34" charset="0"/>
              </a:rPr>
              <a:t>to tissues depends on both respiratory and cardiovascular factors</a:t>
            </a:r>
            <a:r>
              <a:rPr lang="en-US" altLang="en-US" sz="2000" b="1" i="0" dirty="0" smtClean="0">
                <a:latin typeface="Calibri" panose="020F0502020204030204" pitchFamily="34" charset="0"/>
                <a:cs typeface="Calibri" pitchFamily="34" charset="0"/>
              </a:rPr>
              <a:t>.</a:t>
            </a:r>
            <a:endParaRPr lang="en-US" altLang="en-US" sz="2000" b="1" i="0" dirty="0">
              <a:latin typeface="Calibri" panose="020F0502020204030204" pitchFamily="34" charset="0"/>
              <a:cs typeface="Calibri" pitchFamily="34" charset="0"/>
            </a:endParaRPr>
          </a:p>
          <a:p>
            <a:pPr marL="342900" indent="-342900">
              <a:buFont typeface="Wingdings" pitchFamily="2" charset="2"/>
              <a:buChar char="q"/>
            </a:pPr>
            <a:r>
              <a:rPr lang="en-US" altLang="en-US" sz="2000" b="1" i="0" dirty="0" smtClean="0">
                <a:latin typeface="Calibri" panose="020F0502020204030204" pitchFamily="34" charset="0"/>
                <a:cs typeface="Calibri" pitchFamily="34" charset="0"/>
              </a:rPr>
              <a:t>Chemoreceptors </a:t>
            </a:r>
            <a:r>
              <a:rPr lang="en-US" sz="2000" b="1" i="0" dirty="0">
                <a:latin typeface="Calibri" pitchFamily="34" charset="0"/>
                <a:cs typeface="Calibri" pitchFamily="34" charset="0"/>
              </a:rPr>
              <a:t>have a very high blood flow (1200 ml/min/g tissue). This makes it easy for these cells to detect changes in O</a:t>
            </a:r>
            <a:r>
              <a:rPr lang="en-US" sz="2000" b="1" i="0" baseline="-25000" dirty="0">
                <a:latin typeface="Calibri" pitchFamily="34" charset="0"/>
                <a:cs typeface="Calibri" pitchFamily="34" charset="0"/>
              </a:rPr>
              <a:t>2</a:t>
            </a:r>
            <a:r>
              <a:rPr lang="en-US" sz="2000" b="1" i="0" dirty="0">
                <a:latin typeface="Calibri" pitchFamily="34" charset="0"/>
                <a:cs typeface="Calibri" pitchFamily="34" charset="0"/>
              </a:rPr>
              <a:t>, CO</a:t>
            </a:r>
            <a:r>
              <a:rPr lang="en-US" sz="2000" b="1" i="0" baseline="-25000" dirty="0">
                <a:latin typeface="Calibri" pitchFamily="34" charset="0"/>
                <a:cs typeface="Calibri" pitchFamily="34" charset="0"/>
              </a:rPr>
              <a:t>2</a:t>
            </a:r>
            <a:r>
              <a:rPr lang="en-US" sz="2000" b="1" i="0" dirty="0">
                <a:latin typeface="Calibri" pitchFamily="34" charset="0"/>
                <a:cs typeface="Calibri" pitchFamily="34" charset="0"/>
              </a:rPr>
              <a:t>, and H</a:t>
            </a:r>
            <a:r>
              <a:rPr lang="en-US" sz="2000" b="1" i="0" baseline="30000" dirty="0" smtClean="0">
                <a:latin typeface="Calibri" pitchFamily="34" charset="0"/>
                <a:cs typeface="Calibri" pitchFamily="34" charset="0"/>
              </a:rPr>
              <a:t>+</a:t>
            </a:r>
            <a:r>
              <a:rPr lang="en-US" sz="2000" b="1" i="0" dirty="0" smtClean="0">
                <a:latin typeface="Calibri" pitchFamily="34" charset="0"/>
                <a:cs typeface="Calibri" pitchFamily="34" charset="0"/>
              </a:rPr>
              <a:t>. </a:t>
            </a:r>
            <a:r>
              <a:rPr lang="en-US" altLang="en-US" sz="2000" b="1" i="0" dirty="0" smtClean="0">
                <a:latin typeface="Calibri" panose="020F0502020204030204" pitchFamily="34" charset="0"/>
                <a:cs typeface="Calibri" pitchFamily="34" charset="0"/>
              </a:rPr>
              <a:t>Reduced </a:t>
            </a:r>
            <a:r>
              <a:rPr lang="en-US" altLang="en-US" sz="2000" b="1" i="0" dirty="0">
                <a:latin typeface="Calibri" panose="020F0502020204030204" pitchFamily="34" charset="0"/>
                <a:cs typeface="Calibri" pitchFamily="34" charset="0"/>
              </a:rPr>
              <a:t>blood flow (due to reduced </a:t>
            </a:r>
            <a:r>
              <a:rPr lang="en-US" altLang="en-US" sz="2000" b="1" i="0" dirty="0" smtClean="0">
                <a:latin typeface="Calibri" panose="020F0502020204030204" pitchFamily="34" charset="0"/>
                <a:cs typeface="Calibri" pitchFamily="34" charset="0"/>
              </a:rPr>
              <a:t>MAP) </a:t>
            </a:r>
            <a:r>
              <a:rPr lang="en-US" altLang="en-US" sz="2000" b="1" i="0" dirty="0">
                <a:latin typeface="Calibri" panose="020F0502020204030204" pitchFamily="34" charset="0"/>
                <a:cs typeface="Calibri" pitchFamily="34" charset="0"/>
              </a:rPr>
              <a:t>stimulates the </a:t>
            </a:r>
            <a:r>
              <a:rPr lang="en-US" altLang="en-US" sz="2000" b="1" i="0" dirty="0" smtClean="0">
                <a:solidFill>
                  <a:srgbClr val="FF0000"/>
                </a:solidFill>
                <a:latin typeface="Calibri" panose="020F0502020204030204" pitchFamily="34" charset="0"/>
                <a:cs typeface="Calibri" pitchFamily="34" charset="0"/>
              </a:rPr>
              <a:t>chemoreceptors </a:t>
            </a:r>
            <a:r>
              <a:rPr lang="en-US" altLang="en-US" sz="2000" b="1" i="0" dirty="0" smtClean="0">
                <a:latin typeface="Calibri" panose="020F0502020204030204" pitchFamily="34" charset="0"/>
                <a:cs typeface="Calibri" pitchFamily="34" charset="0"/>
              </a:rPr>
              <a:t>through oxygen lack, increased hydrogen ions or carbon dioxide. </a:t>
            </a:r>
            <a:r>
              <a:rPr lang="en-US" altLang="en-US" sz="2000" b="1" i="0" dirty="0" smtClean="0">
                <a:solidFill>
                  <a:srgbClr val="0070C0"/>
                </a:solidFill>
                <a:latin typeface="Calibri" panose="020F0502020204030204" pitchFamily="34" charset="0"/>
                <a:cs typeface="Calibri" pitchFamily="34" charset="0"/>
              </a:rPr>
              <a:t>Chemoreceptors are stimulated when the MAP is lower than 60 mmHg.</a:t>
            </a:r>
            <a:endParaRPr lang="en-US" altLang="en-US" sz="2000" b="1" i="0" dirty="0">
              <a:solidFill>
                <a:srgbClr val="0070C0"/>
              </a:solidFill>
              <a:latin typeface="Calibri" panose="020F0502020204030204" pitchFamily="34" charset="0"/>
              <a:cs typeface="Calibri" pitchFamily="34" charset="0"/>
            </a:endParaRPr>
          </a:p>
          <a:p>
            <a:pPr marL="342900" indent="-342900">
              <a:buFont typeface="Wingdings" pitchFamily="2" charset="2"/>
              <a:buChar char="q"/>
            </a:pPr>
            <a:r>
              <a:rPr lang="en-US" altLang="en-US" sz="2000" b="1" i="0" dirty="0" smtClean="0">
                <a:latin typeface="Calibri" panose="020F0502020204030204" pitchFamily="34" charset="0"/>
                <a:cs typeface="Calibri" pitchFamily="34" charset="0"/>
              </a:rPr>
              <a:t>Response </a:t>
            </a:r>
            <a:r>
              <a:rPr lang="en-US" altLang="en-US" sz="2000" b="1" i="0" dirty="0">
                <a:latin typeface="Calibri" panose="020F0502020204030204" pitchFamily="34" charset="0"/>
                <a:cs typeface="Calibri" pitchFamily="34" charset="0"/>
              </a:rPr>
              <a:t>is excitatory, NOT </a:t>
            </a:r>
            <a:r>
              <a:rPr lang="en-US" altLang="en-US" sz="2000" b="1" i="0" dirty="0" smtClean="0">
                <a:latin typeface="Calibri" panose="020F0502020204030204" pitchFamily="34" charset="0"/>
                <a:cs typeface="Calibri" pitchFamily="34" charset="0"/>
              </a:rPr>
              <a:t>inhibitory; mainly through activation of sympathetic nervous system.</a:t>
            </a:r>
            <a:endParaRPr lang="en-US" altLang="en-US" sz="2000" b="1" i="0" dirty="0">
              <a:latin typeface="Calibri" panose="020F0502020204030204" pitchFamily="34" charset="0"/>
              <a:cs typeface="Calibri" pitchFamily="34" charset="0"/>
            </a:endParaRPr>
          </a:p>
          <a:p>
            <a:pPr marL="342900" indent="-342900">
              <a:buFont typeface="Wingdings" pitchFamily="2" charset="2"/>
              <a:buChar char="q"/>
            </a:pPr>
            <a:r>
              <a:rPr lang="en-US" altLang="en-US" sz="2000" b="1" i="0" dirty="0" smtClean="0">
                <a:latin typeface="Calibri" panose="020F0502020204030204" pitchFamily="34" charset="0"/>
                <a:cs typeface="Calibri" pitchFamily="34" charset="0"/>
              </a:rPr>
              <a:t>They </a:t>
            </a:r>
            <a:r>
              <a:rPr lang="en-US" altLang="en-US" sz="2000" b="1" i="0" dirty="0">
                <a:latin typeface="Calibri" panose="020F0502020204030204" pitchFamily="34" charset="0"/>
                <a:cs typeface="Calibri" pitchFamily="34" charset="0"/>
              </a:rPr>
              <a:t>reduce blood flow to unessential areas and protect vital tissues like brain and heart.</a:t>
            </a:r>
            <a:endParaRPr lang="en-GB" altLang="en-US" sz="2000" b="1" i="0" dirty="0">
              <a:latin typeface="Calibri" panose="020F0502020204030204" pitchFamily="34" charset="0"/>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107" y="2356366"/>
            <a:ext cx="5426393" cy="34375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228600"/>
            <a:ext cx="1028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GB" altLang="en-US" sz="4400" b="1" i="0" dirty="0" smtClean="0">
                <a:solidFill>
                  <a:srgbClr val="FF0000"/>
                </a:solidFill>
                <a:latin typeface="Calibri" panose="020F0502020204030204" pitchFamily="34" charset="0"/>
              </a:rPr>
              <a:t>3. CNS ischemic response</a:t>
            </a:r>
            <a:endParaRPr lang="en-GB" altLang="en-US" sz="4400" b="1" i="0" dirty="0">
              <a:solidFill>
                <a:srgbClr val="FF0000"/>
              </a:solidFill>
              <a:latin typeface="Calibri" panose="020F0502020204030204" pitchFamily="34" charset="0"/>
            </a:endParaRPr>
          </a:p>
        </p:txBody>
      </p:sp>
      <p:sp>
        <p:nvSpPr>
          <p:cNvPr id="36867" name="Text Box 3"/>
          <p:cNvSpPr txBox="1">
            <a:spLocks noChangeArrowheads="1"/>
          </p:cNvSpPr>
          <p:nvPr/>
        </p:nvSpPr>
        <p:spPr bwMode="auto">
          <a:xfrm>
            <a:off x="76200" y="1066800"/>
            <a:ext cx="99441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marL="594360" indent="-457200" eaLnBrk="1" fontAlgn="auto" hangingPunct="1">
              <a:spcAft>
                <a:spcPts val="0"/>
              </a:spcAft>
              <a:buClr>
                <a:schemeClr val="tx1">
                  <a:shade val="95000"/>
                </a:schemeClr>
              </a:buClr>
              <a:buFont typeface="Wingdings" pitchFamily="2" charset="2"/>
              <a:buChar char="q"/>
              <a:defRPr/>
            </a:pPr>
            <a:r>
              <a:rPr lang="en-US" sz="2650" b="1" i="0" dirty="0" smtClean="0">
                <a:latin typeface="Calibri" pitchFamily="34" charset="0"/>
                <a:cs typeface="Calibri" pitchFamily="34" charset="0"/>
              </a:rPr>
              <a:t>CNS ischemic response </a:t>
            </a:r>
            <a:r>
              <a:rPr lang="en-US" sz="2650" b="1" i="0" dirty="0">
                <a:latin typeface="Calibri" pitchFamily="34" charset="0"/>
                <a:cs typeface="Calibri" pitchFamily="34" charset="0"/>
              </a:rPr>
              <a:t>operates as an emergency arterial pressure control system that acts rapidly and powerfully to prevent further decrease in </a:t>
            </a:r>
            <a:r>
              <a:rPr lang="en-US" sz="2650" b="1" i="0" dirty="0" smtClean="0">
                <a:latin typeface="Calibri" pitchFamily="34" charset="0"/>
                <a:cs typeface="Calibri" pitchFamily="34" charset="0"/>
              </a:rPr>
              <a:t>MAP whenever blood </a:t>
            </a:r>
            <a:r>
              <a:rPr lang="en-US" sz="2650" b="1" i="0" dirty="0">
                <a:latin typeface="Calibri" pitchFamily="34" charset="0"/>
                <a:cs typeface="Calibri" pitchFamily="34" charset="0"/>
              </a:rPr>
              <a:t>flow to the brain decreases to lethal </a:t>
            </a:r>
            <a:r>
              <a:rPr lang="en-US" sz="2650" b="1" i="0" dirty="0" smtClean="0">
                <a:latin typeface="Calibri" pitchFamily="34" charset="0"/>
                <a:cs typeface="Calibri" pitchFamily="34" charset="0"/>
              </a:rPr>
              <a:t>levels.</a:t>
            </a:r>
          </a:p>
          <a:p>
            <a:pPr marL="137160" eaLnBrk="1" fontAlgn="auto" hangingPunct="1">
              <a:spcAft>
                <a:spcPts val="0"/>
              </a:spcAft>
              <a:buClr>
                <a:schemeClr val="tx1">
                  <a:shade val="95000"/>
                </a:schemeClr>
              </a:buClr>
              <a:defRPr/>
            </a:pPr>
            <a:endParaRPr lang="en-US" sz="2650" b="1" i="0" dirty="0">
              <a:latin typeface="Calibri" pitchFamily="34" charset="0"/>
              <a:cs typeface="Calibri" pitchFamily="34" charset="0"/>
            </a:endParaRPr>
          </a:p>
          <a:p>
            <a:pPr marL="594360" indent="-457200" eaLnBrk="1" fontAlgn="auto" hangingPunct="1">
              <a:spcAft>
                <a:spcPts val="0"/>
              </a:spcAft>
              <a:buClr>
                <a:schemeClr val="tx1">
                  <a:shade val="95000"/>
                </a:schemeClr>
              </a:buClr>
              <a:buFont typeface="Wingdings" pitchFamily="2" charset="2"/>
              <a:buChar char="q"/>
              <a:defRPr/>
            </a:pPr>
            <a:r>
              <a:rPr lang="en-US" sz="2650" b="1" i="0" dirty="0">
                <a:latin typeface="Calibri" pitchFamily="34" charset="0"/>
                <a:cs typeface="Calibri" pitchFamily="34" charset="0"/>
              </a:rPr>
              <a:t>It is one of the most powerful activators of the sympathetic vasoconstrictor system</a:t>
            </a:r>
            <a:r>
              <a:rPr lang="en-US" sz="2650" b="1" i="0" dirty="0" smtClean="0">
                <a:latin typeface="Calibri" pitchFamily="34" charset="0"/>
                <a:cs typeface="Calibri" pitchFamily="34" charset="0"/>
              </a:rPr>
              <a:t>.</a:t>
            </a:r>
          </a:p>
          <a:p>
            <a:pPr marL="137160" eaLnBrk="1" fontAlgn="auto" hangingPunct="1">
              <a:spcAft>
                <a:spcPts val="0"/>
              </a:spcAft>
              <a:buClr>
                <a:schemeClr val="tx1">
                  <a:shade val="95000"/>
                </a:schemeClr>
              </a:buClr>
              <a:defRPr/>
            </a:pPr>
            <a:endParaRPr lang="en-US" sz="2650" b="1" i="0" dirty="0" smtClean="0">
              <a:latin typeface="Calibri" pitchFamily="34" charset="0"/>
              <a:cs typeface="Calibri" pitchFamily="34" charset="0"/>
            </a:endParaRPr>
          </a:p>
          <a:p>
            <a:pPr marL="594360" indent="-457200" eaLnBrk="1" fontAlgn="auto" hangingPunct="1">
              <a:spcAft>
                <a:spcPts val="0"/>
              </a:spcAft>
              <a:buClr>
                <a:schemeClr val="tx1">
                  <a:shade val="95000"/>
                </a:schemeClr>
              </a:buClr>
              <a:buFont typeface="Wingdings" pitchFamily="2" charset="2"/>
              <a:buChar char="q"/>
              <a:defRPr/>
            </a:pPr>
            <a:r>
              <a:rPr lang="en-US" sz="2650" b="1" i="0" dirty="0">
                <a:latin typeface="Calibri" pitchFamily="34" charset="0"/>
                <a:cs typeface="Calibri" pitchFamily="34" charset="0"/>
              </a:rPr>
              <a:t>When </a:t>
            </a:r>
            <a:r>
              <a:rPr lang="en-US" sz="2650" b="1" i="0" dirty="0" smtClean="0">
                <a:latin typeface="Calibri" pitchFamily="34" charset="0"/>
                <a:cs typeface="Calibri" pitchFamily="34" charset="0"/>
              </a:rPr>
              <a:t>MAP </a:t>
            </a:r>
            <a:r>
              <a:rPr lang="en-US" sz="2650" b="1" i="0" dirty="0">
                <a:latin typeface="Calibri" pitchFamily="34" charset="0"/>
                <a:cs typeface="Calibri" pitchFamily="34" charset="0"/>
              </a:rPr>
              <a:t>&lt; 20 </a:t>
            </a:r>
            <a:r>
              <a:rPr lang="en-US" sz="2650" b="1" i="0" dirty="0" smtClean="0">
                <a:latin typeface="Calibri" pitchFamily="34" charset="0"/>
                <a:cs typeface="Calibri" pitchFamily="34" charset="0"/>
              </a:rPr>
              <a:t>mmHg → </a:t>
            </a:r>
            <a:r>
              <a:rPr lang="en-US" sz="2650" b="1" i="0" dirty="0">
                <a:latin typeface="Calibri" pitchFamily="34" charset="0"/>
                <a:cs typeface="Calibri" pitchFamily="34" charset="0"/>
              </a:rPr>
              <a:t>cerebral ischemia of vasomotor </a:t>
            </a:r>
            <a:r>
              <a:rPr lang="en-US" sz="2650" b="1" i="0" dirty="0" smtClean="0">
                <a:latin typeface="Calibri" pitchFamily="34" charset="0"/>
                <a:cs typeface="Calibri" pitchFamily="34" charset="0"/>
              </a:rPr>
              <a:t>center → </a:t>
            </a:r>
            <a:r>
              <a:rPr lang="en-US" sz="2650" b="1" i="0" dirty="0">
                <a:latin typeface="Calibri" pitchFamily="34" charset="0"/>
                <a:cs typeface="Calibri" pitchFamily="34" charset="0"/>
              </a:rPr>
              <a:t>strong excitation of vasomotor center (due to accumulation of CO2, lactic acid</a:t>
            </a:r>
            <a:r>
              <a:rPr lang="en-US" sz="2650" b="1" i="0" dirty="0" smtClean="0">
                <a:latin typeface="Calibri" pitchFamily="34" charset="0"/>
                <a:cs typeface="Calibri" pitchFamily="34" charset="0"/>
              </a:rPr>
              <a:t>,….) → </a:t>
            </a:r>
            <a:r>
              <a:rPr lang="en-US" sz="2650" b="1" i="0" dirty="0">
                <a:latin typeface="Calibri" pitchFamily="34" charset="0"/>
                <a:cs typeface="Calibri" pitchFamily="34" charset="0"/>
              </a:rPr>
              <a:t>strong </a:t>
            </a:r>
            <a:r>
              <a:rPr lang="en-US" sz="2650" b="1" i="0" dirty="0" smtClean="0">
                <a:latin typeface="Calibri" pitchFamily="34" charset="0"/>
                <a:cs typeface="Calibri" pitchFamily="34" charset="0"/>
              </a:rPr>
              <a:t>vasoconstriction </a:t>
            </a:r>
            <a:r>
              <a:rPr lang="en-US" sz="2650" b="1" i="0" dirty="0">
                <a:latin typeface="Calibri" pitchFamily="34" charset="0"/>
                <a:cs typeface="Calibri" pitchFamily="34" charset="0"/>
              </a:rPr>
              <a:t>of blood vessels </a:t>
            </a:r>
            <a:r>
              <a:rPr lang="en-US" sz="2650" b="1" i="0" dirty="0" smtClean="0">
                <a:latin typeface="Calibri" pitchFamily="34" charset="0"/>
                <a:cs typeface="Calibri" pitchFamily="34" charset="0"/>
              </a:rPr>
              <a:t>including the kidney arterioles.</a:t>
            </a:r>
            <a:endParaRPr lang="en-US" sz="2650" b="1" i="0" dirty="0">
              <a:latin typeface="Calibri" pitchFamily="34" charset="0"/>
              <a:cs typeface="Calibri" pitchFamily="34" charset="0"/>
            </a:endParaRPr>
          </a:p>
        </p:txBody>
      </p:sp>
    </p:spTree>
    <p:extLst>
      <p:ext uri="{BB962C8B-B14F-4D97-AF65-F5344CB8AC3E}">
        <p14:creationId xmlns:p14="http://schemas.microsoft.com/office/powerpoint/2010/main" val="173582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76200" y="1600200"/>
            <a:ext cx="10096500" cy="4648200"/>
          </a:xfrm>
          <a:prstGeom prst="rect">
            <a:avLst/>
          </a:prstGeom>
          <a:noFill/>
          <a:ln w="9525">
            <a:noFill/>
            <a:miter lim="800000"/>
            <a:headEnd/>
            <a:tailEnd/>
          </a:ln>
          <a:effectLst/>
        </p:spPr>
        <p:txBody>
          <a:bodyPr/>
          <a:lstStyle/>
          <a:p>
            <a:pPr marL="342900" indent="-342900">
              <a:spcBef>
                <a:spcPct val="20000"/>
              </a:spcBef>
              <a:buClr>
                <a:schemeClr val="tx2"/>
              </a:buClr>
              <a:buFont typeface="Wingdings" pitchFamily="2" charset="2"/>
              <a:buChar char="q"/>
              <a:defRPr/>
            </a:pPr>
            <a:r>
              <a:rPr lang="en-GB" sz="2300" b="1" i="0" dirty="0">
                <a:solidFill>
                  <a:srgbClr val="002060"/>
                </a:solidFill>
                <a:latin typeface="Calibri" pitchFamily="34" charset="0"/>
                <a:cs typeface="Calibri" pitchFamily="34" charset="0"/>
              </a:rPr>
              <a:t>Brain is enclosed within the cranium, which is a rigid structure. Thus, </a:t>
            </a:r>
            <a:r>
              <a:rPr lang="en-GB" sz="2300" b="1" i="0" dirty="0">
                <a:solidFill>
                  <a:srgbClr val="002060"/>
                </a:solidFill>
                <a:latin typeface="Calibri" pitchFamily="34" charset="0"/>
                <a:cs typeface="Calibri" pitchFamily="34" charset="0"/>
                <a:sym typeface="Symbol" pitchFamily="18" charset="2"/>
              </a:rPr>
              <a:t></a:t>
            </a:r>
            <a:r>
              <a:rPr lang="en-GB" sz="2300" b="1" i="0" dirty="0">
                <a:solidFill>
                  <a:srgbClr val="002060"/>
                </a:solidFill>
                <a:latin typeface="Calibri" pitchFamily="34" charset="0"/>
                <a:cs typeface="Calibri" pitchFamily="34" charset="0"/>
              </a:rPr>
              <a:t> intracranial pressure (e.g., due to tumour or oedema) </a:t>
            </a:r>
            <a:r>
              <a:rPr lang="en-GB" sz="2300" b="1" i="0" dirty="0">
                <a:solidFill>
                  <a:srgbClr val="002060"/>
                </a:solidFill>
                <a:latin typeface="Calibri" pitchFamily="34" charset="0"/>
                <a:cs typeface="Calibri" pitchFamily="34" charset="0"/>
                <a:sym typeface="Symbol" pitchFamily="18" charset="2"/>
              </a:rPr>
              <a:t></a:t>
            </a:r>
            <a:r>
              <a:rPr lang="en-GB" sz="2300" b="1" i="0" dirty="0">
                <a:solidFill>
                  <a:srgbClr val="002060"/>
                </a:solidFill>
                <a:latin typeface="Calibri" pitchFamily="34" charset="0"/>
                <a:cs typeface="Calibri" pitchFamily="34" charset="0"/>
              </a:rPr>
              <a:t> compress cerebral blood vessels </a:t>
            </a:r>
            <a:r>
              <a:rPr lang="en-GB" sz="2300" b="1" i="0" dirty="0">
                <a:solidFill>
                  <a:srgbClr val="002060"/>
                </a:solidFill>
                <a:latin typeface="Calibri" pitchFamily="34" charset="0"/>
                <a:cs typeface="Calibri" pitchFamily="34" charset="0"/>
                <a:sym typeface="Symbol" pitchFamily="18" charset="2"/>
              </a:rPr>
              <a:t> </a:t>
            </a:r>
            <a:r>
              <a:rPr lang="en-GB" sz="2300" b="1" i="0" dirty="0">
                <a:solidFill>
                  <a:srgbClr val="002060"/>
                </a:solidFill>
                <a:latin typeface="Calibri" pitchFamily="34" charset="0"/>
                <a:cs typeface="Calibri" pitchFamily="34" charset="0"/>
              </a:rPr>
              <a:t> </a:t>
            </a:r>
            <a:r>
              <a:rPr lang="en-GB" sz="2300" b="1" i="0" dirty="0" smtClean="0">
                <a:solidFill>
                  <a:srgbClr val="002060"/>
                </a:solidFill>
                <a:latin typeface="Calibri" pitchFamily="34" charset="0"/>
                <a:cs typeface="Calibri" pitchFamily="34" charset="0"/>
              </a:rPr>
              <a:t>cerebral blood flow </a:t>
            </a:r>
            <a:r>
              <a:rPr lang="en-GB" sz="2300" b="1" i="0" dirty="0">
                <a:solidFill>
                  <a:srgbClr val="002060"/>
                </a:solidFill>
                <a:latin typeface="Calibri" pitchFamily="34" charset="0"/>
                <a:cs typeface="Calibri" pitchFamily="34" charset="0"/>
              </a:rPr>
              <a:t>with consequent </a:t>
            </a:r>
            <a:r>
              <a:rPr lang="en-GB" sz="2300" b="1" i="0" dirty="0" err="1">
                <a:solidFill>
                  <a:srgbClr val="002060"/>
                </a:solidFill>
                <a:latin typeface="Calibri" pitchFamily="34" charset="0"/>
                <a:cs typeface="Calibri" pitchFamily="34" charset="0"/>
              </a:rPr>
              <a:t>hypercapnia</a:t>
            </a:r>
            <a:r>
              <a:rPr lang="en-GB" sz="2300" b="1" i="0" dirty="0">
                <a:solidFill>
                  <a:srgbClr val="002060"/>
                </a:solidFill>
                <a:latin typeface="Calibri" pitchFamily="34" charset="0"/>
                <a:cs typeface="Calibri" pitchFamily="34" charset="0"/>
              </a:rPr>
              <a:t> (</a:t>
            </a:r>
            <a:r>
              <a:rPr lang="en-GB" sz="2300" b="1" i="0" dirty="0">
                <a:solidFill>
                  <a:srgbClr val="002060"/>
                </a:solidFill>
                <a:latin typeface="Calibri" pitchFamily="34" charset="0"/>
                <a:cs typeface="Calibri" pitchFamily="34" charset="0"/>
                <a:sym typeface="Wingdings 3" pitchFamily="18" charset="2"/>
              </a:rPr>
              <a:t>PCO</a:t>
            </a:r>
            <a:r>
              <a:rPr lang="en-GB" sz="2300" b="1" i="0" baseline="-25000" dirty="0">
                <a:solidFill>
                  <a:srgbClr val="002060"/>
                </a:solidFill>
                <a:latin typeface="Calibri" pitchFamily="34" charset="0"/>
                <a:cs typeface="Calibri" pitchFamily="34" charset="0"/>
                <a:sym typeface="Wingdings 3" pitchFamily="18" charset="2"/>
              </a:rPr>
              <a:t>2</a:t>
            </a:r>
            <a:r>
              <a:rPr lang="en-GB" sz="2300" b="1" i="0" dirty="0">
                <a:solidFill>
                  <a:srgbClr val="002060"/>
                </a:solidFill>
                <a:latin typeface="Calibri" pitchFamily="34" charset="0"/>
                <a:cs typeface="Calibri" pitchFamily="34" charset="0"/>
                <a:sym typeface="Wingdings 3" pitchFamily="18" charset="2"/>
              </a:rPr>
              <a:t>)</a:t>
            </a:r>
            <a:r>
              <a:rPr lang="en-GB" sz="2300" b="1" i="0" dirty="0">
                <a:solidFill>
                  <a:srgbClr val="002060"/>
                </a:solidFill>
                <a:latin typeface="Calibri" pitchFamily="34" charset="0"/>
                <a:cs typeface="Calibri" pitchFamily="34" charset="0"/>
              </a:rPr>
              <a:t>.</a:t>
            </a:r>
          </a:p>
          <a:p>
            <a:pPr marL="342900" indent="-342900">
              <a:spcBef>
                <a:spcPct val="20000"/>
              </a:spcBef>
              <a:buClr>
                <a:schemeClr val="tx2"/>
              </a:buClr>
              <a:buFont typeface="Wingdings" pitchFamily="2" charset="2"/>
              <a:buChar char="q"/>
              <a:defRPr/>
            </a:pPr>
            <a:r>
              <a:rPr lang="en-GB" sz="2300" b="1" i="0" dirty="0">
                <a:solidFill>
                  <a:srgbClr val="002060"/>
                </a:solidFill>
                <a:latin typeface="Calibri" pitchFamily="34" charset="0"/>
                <a:cs typeface="Calibri" pitchFamily="34" charset="0"/>
              </a:rPr>
              <a:t>This will directly stimulate the </a:t>
            </a:r>
            <a:r>
              <a:rPr lang="en-GB" sz="2300" b="1" i="0" dirty="0" err="1">
                <a:solidFill>
                  <a:srgbClr val="002060"/>
                </a:solidFill>
                <a:latin typeface="Calibri" pitchFamily="34" charset="0"/>
                <a:cs typeface="Calibri" pitchFamily="34" charset="0"/>
              </a:rPr>
              <a:t>pressor</a:t>
            </a:r>
            <a:r>
              <a:rPr lang="en-GB" sz="2300" b="1" i="0" dirty="0">
                <a:solidFill>
                  <a:srgbClr val="002060"/>
                </a:solidFill>
                <a:latin typeface="Calibri" pitchFamily="34" charset="0"/>
                <a:cs typeface="Calibri" pitchFamily="34" charset="0"/>
              </a:rPr>
              <a:t> area of the vasomotor centre → systemic </a:t>
            </a:r>
            <a:r>
              <a:rPr lang="en-GB" sz="2300" b="1" i="0" dirty="0" err="1">
                <a:solidFill>
                  <a:srgbClr val="002060"/>
                </a:solidFill>
                <a:latin typeface="Calibri" pitchFamily="34" charset="0"/>
                <a:cs typeface="Calibri" pitchFamily="34" charset="0"/>
              </a:rPr>
              <a:t>vasoconstrction</a:t>
            </a:r>
            <a:r>
              <a:rPr lang="en-GB" sz="2300" b="1" i="0" dirty="0">
                <a:solidFill>
                  <a:srgbClr val="002060"/>
                </a:solidFill>
                <a:latin typeface="Calibri" pitchFamily="34" charset="0"/>
                <a:cs typeface="Calibri" pitchFamily="34" charset="0"/>
              </a:rPr>
              <a:t> with resultant rise in mean arterial pressure (MAP).</a:t>
            </a:r>
          </a:p>
          <a:p>
            <a:pPr marL="342900" indent="-342900">
              <a:spcBef>
                <a:spcPct val="20000"/>
              </a:spcBef>
              <a:buClr>
                <a:schemeClr val="tx2"/>
              </a:buClr>
              <a:buFont typeface="Wingdings" pitchFamily="2" charset="2"/>
              <a:buChar char="q"/>
              <a:defRPr/>
            </a:pPr>
            <a:r>
              <a:rPr lang="en-GB" sz="2300" b="1" i="0" dirty="0">
                <a:solidFill>
                  <a:srgbClr val="002060"/>
                </a:solidFill>
                <a:latin typeface="Calibri" pitchFamily="34" charset="0"/>
                <a:cs typeface="Calibri" pitchFamily="34" charset="0"/>
              </a:rPr>
              <a:t>The resultant rise in MAP coupled with local cerebral vasodilation will tend to restore cerebral blood flow</a:t>
            </a:r>
            <a:r>
              <a:rPr lang="en-GB" sz="2300" b="1" i="0" dirty="0" smtClean="0">
                <a:solidFill>
                  <a:srgbClr val="002060"/>
                </a:solidFill>
                <a:latin typeface="Calibri" pitchFamily="34" charset="0"/>
                <a:cs typeface="Calibri" pitchFamily="34" charset="0"/>
              </a:rPr>
              <a:t> </a:t>
            </a:r>
            <a:r>
              <a:rPr lang="en-GB" sz="2300" b="1" i="0" dirty="0">
                <a:solidFill>
                  <a:srgbClr val="002060"/>
                </a:solidFill>
                <a:latin typeface="Calibri" pitchFamily="34" charset="0"/>
                <a:cs typeface="Calibri" pitchFamily="34" charset="0"/>
              </a:rPr>
              <a:t>back to normal.</a:t>
            </a:r>
          </a:p>
          <a:p>
            <a:pPr marL="342900" indent="-342900">
              <a:spcBef>
                <a:spcPct val="20000"/>
              </a:spcBef>
              <a:buClr>
                <a:schemeClr val="tx2"/>
              </a:buClr>
              <a:buFont typeface="Wingdings" pitchFamily="2" charset="2"/>
              <a:buChar char="q"/>
              <a:defRPr/>
            </a:pPr>
            <a:r>
              <a:rPr lang="en-GB" sz="2300" b="1" i="0" dirty="0">
                <a:solidFill>
                  <a:srgbClr val="002060"/>
                </a:solidFill>
                <a:latin typeface="Calibri" pitchFamily="34" charset="0"/>
                <a:cs typeface="Calibri" pitchFamily="34" charset="0"/>
              </a:rPr>
              <a:t>At the same time, the rise in MAP will </a:t>
            </a:r>
            <a:r>
              <a:rPr lang="en-GB" sz="2300" b="1" i="0" dirty="0" err="1">
                <a:solidFill>
                  <a:srgbClr val="002060"/>
                </a:solidFill>
                <a:latin typeface="Calibri" pitchFamily="34" charset="0"/>
                <a:cs typeface="Calibri" pitchFamily="34" charset="0"/>
              </a:rPr>
              <a:t>reflexly</a:t>
            </a:r>
            <a:r>
              <a:rPr lang="en-GB" sz="2300" b="1" i="0" dirty="0">
                <a:solidFill>
                  <a:srgbClr val="002060"/>
                </a:solidFill>
                <a:latin typeface="Calibri" pitchFamily="34" charset="0"/>
                <a:cs typeface="Calibri" pitchFamily="34" charset="0"/>
              </a:rPr>
              <a:t> decrease heart rate via baroreceptors.</a:t>
            </a:r>
          </a:p>
          <a:p>
            <a:pPr marL="342900" indent="-342900">
              <a:spcBef>
                <a:spcPct val="20000"/>
              </a:spcBef>
              <a:buClr>
                <a:schemeClr val="tx2"/>
              </a:buClr>
              <a:buFont typeface="Wingdings" pitchFamily="2" charset="2"/>
              <a:buChar char="q"/>
              <a:defRPr/>
            </a:pPr>
            <a:r>
              <a:rPr lang="en-GB" sz="2300" b="1" i="0" dirty="0">
                <a:solidFill>
                  <a:srgbClr val="002060"/>
                </a:solidFill>
                <a:latin typeface="Calibri" pitchFamily="34" charset="0"/>
                <a:cs typeface="Calibri" pitchFamily="34" charset="0"/>
              </a:rPr>
              <a:t>This is called Cushing’s reflex.  </a:t>
            </a:r>
          </a:p>
          <a:p>
            <a:pPr marL="342900" indent="-342900">
              <a:spcBef>
                <a:spcPct val="20000"/>
              </a:spcBef>
              <a:buClr>
                <a:schemeClr val="tx2"/>
              </a:buClr>
              <a:buFont typeface="Wingdings" pitchFamily="2" charset="2"/>
              <a:buChar char="q"/>
              <a:defRPr/>
            </a:pPr>
            <a:r>
              <a:rPr lang="en-GB" sz="2300" b="1" i="0" dirty="0">
                <a:solidFill>
                  <a:srgbClr val="002060"/>
                </a:solidFill>
                <a:latin typeface="Calibri" pitchFamily="34" charset="0"/>
                <a:cs typeface="Calibri" pitchFamily="34" charset="0"/>
              </a:rPr>
              <a:t>If </a:t>
            </a:r>
            <a:r>
              <a:rPr lang="en-GB" sz="2300" b="1" i="0" dirty="0">
                <a:solidFill>
                  <a:srgbClr val="002060"/>
                </a:solidFill>
                <a:latin typeface="Calibri" pitchFamily="34" charset="0"/>
                <a:cs typeface="Calibri" pitchFamily="34" charset="0"/>
                <a:sym typeface="Symbol" pitchFamily="18" charset="2"/>
              </a:rPr>
              <a:t></a:t>
            </a:r>
            <a:r>
              <a:rPr lang="en-GB" sz="2300" b="1" i="0" dirty="0">
                <a:solidFill>
                  <a:srgbClr val="002060"/>
                </a:solidFill>
                <a:latin typeface="Calibri" pitchFamily="34" charset="0"/>
                <a:cs typeface="Calibri" pitchFamily="34" charset="0"/>
              </a:rPr>
              <a:t> intracranial pressure was due to oedema caused by brain concussion: damage to capillaries) </a:t>
            </a:r>
            <a:r>
              <a:rPr lang="en-GB" sz="2300" b="1" i="0" dirty="0">
                <a:solidFill>
                  <a:srgbClr val="002060"/>
                </a:solidFill>
                <a:latin typeface="Calibri" pitchFamily="34" charset="0"/>
                <a:cs typeface="Calibri" pitchFamily="34" charset="0"/>
                <a:sym typeface="Symbol" pitchFamily="18" charset="2"/>
              </a:rPr>
              <a:t></a:t>
            </a:r>
            <a:r>
              <a:rPr lang="en-GB" sz="2300" b="1" i="0" dirty="0">
                <a:solidFill>
                  <a:srgbClr val="002060"/>
                </a:solidFill>
                <a:latin typeface="Calibri" pitchFamily="34" charset="0"/>
                <a:cs typeface="Calibri" pitchFamily="34" charset="0"/>
              </a:rPr>
              <a:t> </a:t>
            </a:r>
            <a:r>
              <a:rPr lang="en-GB" sz="2300" b="1" i="0" dirty="0">
                <a:solidFill>
                  <a:srgbClr val="002060"/>
                </a:solidFill>
                <a:latin typeface="Calibri" pitchFamily="34" charset="0"/>
                <a:cs typeface="Calibri" pitchFamily="34" charset="0"/>
                <a:sym typeface="Symbol" pitchFamily="18" charset="2"/>
              </a:rPr>
              <a:t></a:t>
            </a:r>
            <a:r>
              <a:rPr lang="en-GB" sz="2300" b="1" i="0" dirty="0">
                <a:solidFill>
                  <a:srgbClr val="002060"/>
                </a:solidFill>
                <a:latin typeface="Calibri" pitchFamily="34" charset="0"/>
                <a:cs typeface="Calibri" pitchFamily="34" charset="0"/>
              </a:rPr>
              <a:t> cerebral blood flow</a:t>
            </a:r>
            <a:r>
              <a:rPr lang="en-GB" sz="2300" b="1" i="0" dirty="0" smtClean="0">
                <a:solidFill>
                  <a:srgbClr val="002060"/>
                </a:solidFill>
                <a:latin typeface="Calibri" pitchFamily="34" charset="0"/>
                <a:cs typeface="Calibri" pitchFamily="34" charset="0"/>
              </a:rPr>
              <a:t> </a:t>
            </a:r>
            <a:r>
              <a:rPr lang="en-GB" sz="2300" b="1" i="0" dirty="0">
                <a:solidFill>
                  <a:srgbClr val="002060"/>
                </a:solidFill>
                <a:latin typeface="Calibri" pitchFamily="34" charset="0"/>
                <a:cs typeface="Calibri" pitchFamily="34" charset="0"/>
                <a:sym typeface="Symbol" pitchFamily="18" charset="2"/>
              </a:rPr>
              <a:t></a:t>
            </a:r>
            <a:r>
              <a:rPr lang="en-GB" sz="2300" b="1" i="0" dirty="0">
                <a:solidFill>
                  <a:srgbClr val="002060"/>
                </a:solidFill>
                <a:latin typeface="Calibri" pitchFamily="34" charset="0"/>
                <a:cs typeface="Calibri" pitchFamily="34" charset="0"/>
              </a:rPr>
              <a:t> </a:t>
            </a:r>
            <a:r>
              <a:rPr lang="en-GB" sz="2300" b="1" i="0" dirty="0">
                <a:solidFill>
                  <a:srgbClr val="002060"/>
                </a:solidFill>
                <a:latin typeface="Calibri" pitchFamily="34" charset="0"/>
                <a:cs typeface="Calibri" pitchFamily="34" charset="0"/>
                <a:sym typeface="Symbol" pitchFamily="18" charset="2"/>
              </a:rPr>
              <a:t></a:t>
            </a:r>
            <a:r>
              <a:rPr lang="en-GB" sz="2300" b="1" i="0" dirty="0">
                <a:solidFill>
                  <a:srgbClr val="002060"/>
                </a:solidFill>
                <a:latin typeface="Calibri" pitchFamily="34" charset="0"/>
                <a:cs typeface="Calibri" pitchFamily="34" charset="0"/>
              </a:rPr>
              <a:t> cerebral capillary pressure </a:t>
            </a:r>
            <a:r>
              <a:rPr lang="en-GB" sz="2300" b="1" i="0" dirty="0">
                <a:solidFill>
                  <a:srgbClr val="002060"/>
                </a:solidFill>
                <a:latin typeface="Calibri" pitchFamily="34" charset="0"/>
                <a:cs typeface="Calibri" pitchFamily="34" charset="0"/>
                <a:sym typeface="Symbol" pitchFamily="18" charset="2"/>
              </a:rPr>
              <a:t></a:t>
            </a:r>
            <a:r>
              <a:rPr lang="en-GB" sz="2300" b="1" i="0" dirty="0">
                <a:solidFill>
                  <a:srgbClr val="002060"/>
                </a:solidFill>
                <a:latin typeface="Calibri" pitchFamily="34" charset="0"/>
                <a:cs typeface="Calibri" pitchFamily="34" charset="0"/>
              </a:rPr>
              <a:t> further oedema (vicious circle).</a:t>
            </a:r>
          </a:p>
        </p:txBody>
      </p:sp>
      <p:sp>
        <p:nvSpPr>
          <p:cNvPr id="7" name="Rectangle 3"/>
          <p:cNvSpPr>
            <a:spLocks noChangeArrowheads="1"/>
          </p:cNvSpPr>
          <p:nvPr/>
        </p:nvSpPr>
        <p:spPr bwMode="auto">
          <a:xfrm>
            <a:off x="0" y="304800"/>
            <a:ext cx="10287000" cy="1143000"/>
          </a:xfrm>
          <a:prstGeom prst="rect">
            <a:avLst/>
          </a:prstGeom>
          <a:noFill/>
          <a:ln w="9525">
            <a:noFill/>
            <a:miter lim="800000"/>
            <a:headEnd/>
            <a:tailEnd/>
          </a:ln>
          <a:effectLst/>
        </p:spPr>
        <p:txBody>
          <a:bodyPr anchor="ctr"/>
          <a:lstStyle/>
          <a:p>
            <a:pPr algn="ctr">
              <a:defRPr/>
            </a:pPr>
            <a:r>
              <a:rPr lang="en-GB" sz="4400" b="1" i="0" dirty="0" smtClean="0">
                <a:solidFill>
                  <a:srgbClr val="FF0000"/>
                </a:solidFill>
                <a:latin typeface="Calibri" pitchFamily="34" charset="0"/>
                <a:cs typeface="Calibri" pitchFamily="34" charset="0"/>
              </a:rPr>
              <a:t>3. CNS ischemic </a:t>
            </a:r>
            <a:r>
              <a:rPr lang="en-GB" sz="4400" b="1" i="0" dirty="0">
                <a:solidFill>
                  <a:srgbClr val="FF0000"/>
                </a:solidFill>
                <a:latin typeface="Calibri" pitchFamily="34" charset="0"/>
                <a:cs typeface="Calibri" pitchFamily="34" charset="0"/>
              </a:rPr>
              <a:t>reflex:</a:t>
            </a:r>
            <a:br>
              <a:rPr lang="en-GB" sz="4400" b="1" i="0" dirty="0">
                <a:solidFill>
                  <a:srgbClr val="FF0000"/>
                </a:solidFill>
                <a:latin typeface="Calibri" pitchFamily="34" charset="0"/>
                <a:cs typeface="Calibri" pitchFamily="34" charset="0"/>
              </a:rPr>
            </a:br>
            <a:r>
              <a:rPr lang="en-GB" sz="4400" b="1" i="0" dirty="0">
                <a:solidFill>
                  <a:srgbClr val="FF0000"/>
                </a:solidFill>
                <a:latin typeface="Calibri" pitchFamily="34" charset="0"/>
                <a:cs typeface="Calibri" pitchFamily="34" charset="0"/>
              </a:rPr>
              <a:t> Cushing reaction</a:t>
            </a:r>
          </a:p>
        </p:txBody>
      </p:sp>
    </p:spTree>
    <p:extLst>
      <p:ext uri="{BB962C8B-B14F-4D97-AF65-F5344CB8AC3E}">
        <p14:creationId xmlns:p14="http://schemas.microsoft.com/office/powerpoint/2010/main" val="5730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0" y="76200"/>
            <a:ext cx="10287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GB" altLang="en-US" sz="4400" b="1" i="0" dirty="0" smtClean="0">
                <a:solidFill>
                  <a:srgbClr val="FF0000"/>
                </a:solidFill>
                <a:latin typeface="Calibri" panose="020F0502020204030204" pitchFamily="34" charset="0"/>
              </a:rPr>
              <a:t>4. </a:t>
            </a:r>
            <a:r>
              <a:rPr lang="en-GB" altLang="en-US" sz="4400" b="1" i="0" dirty="0">
                <a:solidFill>
                  <a:srgbClr val="FF0000"/>
                </a:solidFill>
                <a:latin typeface="Calibri" panose="020F0502020204030204" pitchFamily="34" charset="0"/>
              </a:rPr>
              <a:t>Atrial </a:t>
            </a:r>
            <a:r>
              <a:rPr lang="en-GB" altLang="en-US" sz="4400" b="1" i="0" dirty="0" smtClean="0">
                <a:solidFill>
                  <a:srgbClr val="FF0000"/>
                </a:solidFill>
                <a:latin typeface="Calibri" panose="020F0502020204030204" pitchFamily="34" charset="0"/>
              </a:rPr>
              <a:t>volume receptors</a:t>
            </a:r>
            <a:endParaRPr lang="en-GB" altLang="en-US" sz="4400" b="1" i="0" dirty="0">
              <a:solidFill>
                <a:srgbClr val="FF0000"/>
              </a:solidFill>
              <a:latin typeface="Calibri" panose="020F0502020204030204" pitchFamily="34" charset="0"/>
            </a:endParaRPr>
          </a:p>
        </p:txBody>
      </p:sp>
      <p:sp>
        <p:nvSpPr>
          <p:cNvPr id="35843" name="Text Box 7"/>
          <p:cNvSpPr txBox="1">
            <a:spLocks noChangeArrowheads="1"/>
          </p:cNvSpPr>
          <p:nvPr/>
        </p:nvSpPr>
        <p:spPr bwMode="auto">
          <a:xfrm>
            <a:off x="190500" y="914400"/>
            <a:ext cx="967740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FontTx/>
              <a:buBlip>
                <a:blip r:embed="rId3"/>
              </a:buBlip>
            </a:pPr>
            <a:r>
              <a:rPr lang="en-GB" altLang="en-US" sz="2000" b="1" i="0" dirty="0">
                <a:latin typeface="Calibri" panose="020F0502020204030204" pitchFamily="34" charset="0"/>
              </a:rPr>
              <a:t> There are receptors in </a:t>
            </a:r>
            <a:r>
              <a:rPr lang="en-US" altLang="en-US" sz="2000" b="1" i="0" dirty="0">
                <a:solidFill>
                  <a:schemeClr val="tx2"/>
                </a:solidFill>
                <a:latin typeface="Calibri" panose="020F0502020204030204" pitchFamily="34" charset="0"/>
              </a:rPr>
              <a:t>the </a:t>
            </a:r>
            <a:r>
              <a:rPr lang="en-US" altLang="en-US" sz="2000" b="1" i="0" dirty="0" smtClean="0">
                <a:solidFill>
                  <a:schemeClr val="tx2"/>
                </a:solidFill>
                <a:latin typeface="Calibri" panose="020F0502020204030204" pitchFamily="34" charset="0"/>
              </a:rPr>
              <a:t>large </a:t>
            </a:r>
            <a:r>
              <a:rPr lang="en-US" altLang="en-US" sz="2000" b="1" i="0" dirty="0">
                <a:solidFill>
                  <a:schemeClr val="tx2"/>
                </a:solidFill>
                <a:latin typeface="Calibri" panose="020F0502020204030204" pitchFamily="34" charset="0"/>
              </a:rPr>
              <a:t>veins close to the heart and in the walls of the atria. </a:t>
            </a:r>
            <a:endParaRPr lang="en-US" altLang="en-US" sz="2000" b="1" i="0" dirty="0" smtClean="0">
              <a:solidFill>
                <a:schemeClr val="tx2"/>
              </a:solidFill>
              <a:latin typeface="Calibri" panose="020F0502020204030204" pitchFamily="34" charset="0"/>
            </a:endParaRPr>
          </a:p>
          <a:p>
            <a:endParaRPr lang="en-US" altLang="en-US" sz="2000" b="1" i="0" dirty="0">
              <a:solidFill>
                <a:schemeClr val="tx2"/>
              </a:solidFill>
              <a:latin typeface="Calibri" panose="020F0502020204030204" pitchFamily="34" charset="0"/>
            </a:endParaRPr>
          </a:p>
          <a:p>
            <a:pPr>
              <a:buFontTx/>
              <a:buBlip>
                <a:blip r:embed="rId3"/>
              </a:buBlip>
            </a:pPr>
            <a:r>
              <a:rPr lang="en-US" altLang="en-US" sz="2000" b="1" i="0" dirty="0">
                <a:solidFill>
                  <a:schemeClr val="tx2"/>
                </a:solidFill>
                <a:latin typeface="Calibri" panose="020F0502020204030204" pitchFamily="34" charset="0"/>
              </a:rPr>
              <a:t> They</a:t>
            </a:r>
            <a:r>
              <a:rPr lang="en-GB" altLang="en-US" sz="2000" b="1" i="0" dirty="0">
                <a:latin typeface="Calibri" panose="020F0502020204030204" pitchFamily="34" charset="0"/>
              </a:rPr>
              <a:t> are sensitive to blood volume</a:t>
            </a:r>
            <a:r>
              <a:rPr lang="en-GB" altLang="en-US" sz="2000" b="1" i="0" dirty="0" smtClean="0">
                <a:latin typeface="Calibri" panose="020F0502020204030204" pitchFamily="34" charset="0"/>
              </a:rPr>
              <a:t>. </a:t>
            </a:r>
            <a:r>
              <a:rPr lang="en-US" sz="2000" b="1" i="0" dirty="0" smtClean="0">
                <a:solidFill>
                  <a:srgbClr val="0070C0"/>
                </a:solidFill>
                <a:latin typeface="Calibri" panose="020F0502020204030204" pitchFamily="34" charset="0"/>
              </a:rPr>
              <a:t>The </a:t>
            </a:r>
            <a:r>
              <a:rPr lang="en-US" sz="2000" b="1" i="0" dirty="0">
                <a:solidFill>
                  <a:srgbClr val="0070C0"/>
                </a:solidFill>
                <a:latin typeface="Calibri" panose="020F0502020204030204" pitchFamily="34" charset="0"/>
              </a:rPr>
              <a:t>following mechanisms occurs to prevent excess elevation in blood pressure upon response to an increase of body fluid </a:t>
            </a:r>
            <a:r>
              <a:rPr lang="en-US" sz="2000" b="1" i="0" dirty="0" smtClean="0">
                <a:solidFill>
                  <a:srgbClr val="0070C0"/>
                </a:solidFill>
                <a:latin typeface="Calibri" panose="020F0502020204030204" pitchFamily="34" charset="0"/>
              </a:rPr>
              <a:t>volume:</a:t>
            </a:r>
            <a:endParaRPr lang="en-GB" altLang="en-US" sz="2000" b="1" i="0" dirty="0" smtClean="0">
              <a:solidFill>
                <a:srgbClr val="0070C0"/>
              </a:solidFill>
              <a:latin typeface="Calibri" panose="020F0502020204030204" pitchFamily="34" charset="0"/>
            </a:endParaRPr>
          </a:p>
          <a:p>
            <a:pPr>
              <a:buFontTx/>
              <a:buBlip>
                <a:blip r:embed="rId3"/>
              </a:buBlip>
            </a:pPr>
            <a:endParaRPr lang="en-GB" altLang="en-US" sz="2000" b="1" i="0" dirty="0">
              <a:latin typeface="Calibri" panose="020F0502020204030204" pitchFamily="34" charset="0"/>
            </a:endParaRPr>
          </a:p>
          <a:p>
            <a:pPr>
              <a:buFontTx/>
              <a:buBlip>
                <a:blip r:embed="rId3"/>
              </a:buBlip>
            </a:pPr>
            <a:r>
              <a:rPr lang="en-GB" altLang="en-US" sz="2000" b="1" i="0" dirty="0" smtClean="0">
                <a:latin typeface="Calibri" panose="020F0502020204030204" pitchFamily="34" charset="0"/>
              </a:rPr>
              <a:t> </a:t>
            </a:r>
            <a:r>
              <a:rPr lang="en-GB" altLang="en-US" sz="2000" i="0" dirty="0" smtClean="0">
                <a:latin typeface="Calibri" panose="020F0502020204030204" pitchFamily="34" charset="0"/>
              </a:rPr>
              <a:t>An increased blood volume </a:t>
            </a:r>
            <a:r>
              <a:rPr lang="en-GB" altLang="en-US" sz="2000" i="0" dirty="0" smtClean="0">
                <a:latin typeface="Calibri" panose="020F0502020204030204" pitchFamily="34" charset="0"/>
                <a:sym typeface="Symbol" panose="05050102010706020507" pitchFamily="18" charset="2"/>
              </a:rPr>
              <a:t></a:t>
            </a:r>
            <a:r>
              <a:rPr lang="en-GB" altLang="en-US" sz="2000" i="0" dirty="0" smtClean="0">
                <a:latin typeface="Calibri" panose="020F0502020204030204" pitchFamily="34" charset="0"/>
              </a:rPr>
              <a:t> stretch of atria </a:t>
            </a:r>
            <a:r>
              <a:rPr lang="en-GB" altLang="en-US" sz="2000" i="0" dirty="0" smtClean="0">
                <a:latin typeface="Calibri" panose="020F0502020204030204" pitchFamily="34" charset="0"/>
                <a:sym typeface="Symbol" panose="05050102010706020507" pitchFamily="18" charset="2"/>
              </a:rPr>
              <a:t> </a:t>
            </a:r>
            <a:r>
              <a:rPr lang="en-GB" altLang="en-US" sz="2000" i="0" dirty="0" smtClean="0">
                <a:latin typeface="Calibri" panose="020F0502020204030204" pitchFamily="34" charset="0"/>
              </a:rPr>
              <a:t> activate atrial volume receptors </a:t>
            </a:r>
            <a:r>
              <a:rPr lang="en-GB" altLang="en-US" sz="2000" i="0" dirty="0" smtClean="0">
                <a:latin typeface="Calibri" panose="020F0502020204030204" pitchFamily="34" charset="0"/>
                <a:sym typeface="Symbol" panose="05050102010706020507" pitchFamily="18" charset="2"/>
              </a:rPr>
              <a:t></a:t>
            </a:r>
            <a:r>
              <a:rPr lang="en-GB" altLang="en-US" sz="2000" i="0" dirty="0" smtClean="0">
                <a:latin typeface="Calibri" panose="020F0502020204030204" pitchFamily="34" charset="0"/>
              </a:rPr>
              <a:t> sensory afferent nerves to medulla </a:t>
            </a:r>
            <a:r>
              <a:rPr lang="en-GB" altLang="en-US" sz="2000" i="0" dirty="0" smtClean="0">
                <a:latin typeface="Calibri" panose="020F0502020204030204" pitchFamily="34" charset="0"/>
                <a:sym typeface="Symbol" panose="05050102010706020507" pitchFamily="18" charset="2"/>
              </a:rPr>
              <a:t></a:t>
            </a:r>
            <a:r>
              <a:rPr lang="en-GB" altLang="en-US" sz="2000" i="0" dirty="0" smtClean="0">
                <a:latin typeface="Calibri" panose="020F0502020204030204" pitchFamily="34" charset="0"/>
              </a:rPr>
              <a:t>inhibiting the cardiovascular centre </a:t>
            </a:r>
            <a:r>
              <a:rPr lang="en-GB" altLang="en-US" sz="2000" i="0" dirty="0" smtClean="0">
                <a:latin typeface="Calibri" panose="020F0502020204030204" pitchFamily="34" charset="0"/>
                <a:sym typeface="Symbol" panose="05050102010706020507" pitchFamily="18" charset="2"/>
              </a:rPr>
              <a:t> This results into decreased blood volume through:</a:t>
            </a:r>
            <a:r>
              <a:rPr lang="en-GB" altLang="en-US" sz="2000" i="0" dirty="0" smtClean="0">
                <a:latin typeface="Calibri" panose="020F0502020204030204" pitchFamily="34" charset="0"/>
              </a:rPr>
              <a:t> </a:t>
            </a:r>
            <a:endParaRPr lang="en-US" altLang="en-US" sz="2000" i="0" dirty="0" smtClean="0">
              <a:latin typeface="Calibri" panose="020F0502020204030204" pitchFamily="34" charset="0"/>
            </a:endParaRPr>
          </a:p>
          <a:p>
            <a:pPr marL="457200" lvl="1" indent="0" eaLnBrk="1" hangingPunct="1">
              <a:lnSpc>
                <a:spcPct val="90000"/>
              </a:lnSpc>
              <a:spcBef>
                <a:spcPts val="1200"/>
              </a:spcBef>
              <a:buClr>
                <a:schemeClr val="tx1"/>
              </a:buClr>
            </a:pPr>
            <a:r>
              <a:rPr lang="en-GB" altLang="en-US" sz="2000" b="1" i="0" dirty="0" smtClean="0">
                <a:latin typeface="Calibri" panose="020F0502020204030204" pitchFamily="34" charset="0"/>
                <a:sym typeface="Symbol" panose="05050102010706020507" pitchFamily="18" charset="2"/>
              </a:rPr>
              <a:t>(a)  </a:t>
            </a:r>
            <a:r>
              <a:rPr lang="en-GB" altLang="en-US" sz="2000" b="1" i="0" dirty="0" smtClean="0">
                <a:latin typeface="Calibri" panose="020F0502020204030204" pitchFamily="34" charset="0"/>
              </a:rPr>
              <a:t> sympathetic drive to kidney:</a:t>
            </a:r>
          </a:p>
          <a:p>
            <a:pPr lvl="1" eaLnBrk="1" hangingPunct="1">
              <a:lnSpc>
                <a:spcPct val="90000"/>
              </a:lnSpc>
              <a:spcBef>
                <a:spcPts val="1200"/>
              </a:spcBef>
              <a:buClr>
                <a:schemeClr val="tx1"/>
              </a:buClr>
              <a:buFontTx/>
              <a:buChar char="-"/>
            </a:pPr>
            <a:r>
              <a:rPr lang="en-GB" altLang="en-US" sz="2000" i="0" dirty="0" smtClean="0">
                <a:latin typeface="Calibri" panose="020F0502020204030204" pitchFamily="34" charset="0"/>
                <a:sym typeface="Symbol" panose="05050102010706020507" pitchFamily="18" charset="2"/>
              </a:rPr>
              <a:t> </a:t>
            </a:r>
            <a:r>
              <a:rPr lang="en-GB" altLang="en-US" sz="2000" i="0" dirty="0" smtClean="0">
                <a:latin typeface="Calibri" panose="020F0502020204030204" pitchFamily="34" charset="0"/>
              </a:rPr>
              <a:t>dilate afferent arterioles </a:t>
            </a:r>
            <a:r>
              <a:rPr lang="en-GB" altLang="en-US" sz="2000" i="0" dirty="0" smtClean="0">
                <a:latin typeface="Calibri" panose="020F0502020204030204" pitchFamily="34" charset="0"/>
                <a:sym typeface="Symbol" panose="05050102010706020507" pitchFamily="18" charset="2"/>
              </a:rPr>
              <a:t> </a:t>
            </a:r>
            <a:r>
              <a:rPr lang="en-GB" altLang="en-US" sz="2000" i="0" dirty="0" smtClean="0">
                <a:latin typeface="Calibri" panose="020F0502020204030204" pitchFamily="34" charset="0"/>
              </a:rPr>
              <a:t> glomerular capillary hydrostatic pressure </a:t>
            </a:r>
            <a:r>
              <a:rPr lang="en-GB" altLang="en-US" sz="2000" i="0" dirty="0" smtClean="0">
                <a:latin typeface="Calibri" panose="020F0502020204030204" pitchFamily="34" charset="0"/>
                <a:sym typeface="Symbol" panose="05050102010706020507" pitchFamily="18" charset="2"/>
              </a:rPr>
              <a:t></a:t>
            </a:r>
            <a:r>
              <a:rPr lang="en-GB" altLang="en-US" sz="2000" i="0" dirty="0" smtClean="0">
                <a:latin typeface="Calibri" panose="020F0502020204030204" pitchFamily="34" charset="0"/>
              </a:rPr>
              <a:t> GFR </a:t>
            </a:r>
            <a:r>
              <a:rPr lang="en-GB" altLang="en-US" sz="2000" i="0" dirty="0" smtClean="0">
                <a:latin typeface="Calibri" panose="020F0502020204030204" pitchFamily="34" charset="0"/>
                <a:sym typeface="Symbol" panose="05050102010706020507" pitchFamily="18" charset="2"/>
              </a:rPr>
              <a:t> </a:t>
            </a:r>
            <a:r>
              <a:rPr lang="en-GB" altLang="en-US" sz="2000" i="0" dirty="0" smtClean="0">
                <a:latin typeface="Calibri" panose="020F0502020204030204" pitchFamily="34" charset="0"/>
              </a:rPr>
              <a:t> blood volume (towards normal).</a:t>
            </a:r>
          </a:p>
          <a:p>
            <a:pPr lvl="1" eaLnBrk="1" hangingPunct="1">
              <a:lnSpc>
                <a:spcPct val="90000"/>
              </a:lnSpc>
              <a:spcBef>
                <a:spcPts val="1200"/>
              </a:spcBef>
              <a:buClr>
                <a:schemeClr val="tx1"/>
              </a:buClr>
              <a:buFontTx/>
              <a:buChar char="-"/>
            </a:pPr>
            <a:r>
              <a:rPr lang="en-GB" altLang="en-US" sz="2000" i="0" dirty="0" smtClean="0">
                <a:latin typeface="Calibri" panose="020F0502020204030204" pitchFamily="34" charset="0"/>
                <a:sym typeface="Symbol" panose="05050102010706020507" pitchFamily="18" charset="2"/>
              </a:rPr>
              <a:t></a:t>
            </a:r>
            <a:r>
              <a:rPr lang="en-GB" altLang="en-US" sz="2000" i="0" dirty="0" smtClean="0">
                <a:latin typeface="Calibri" panose="020F0502020204030204" pitchFamily="34" charset="0"/>
              </a:rPr>
              <a:t> renin secretion (Renin is an enzyme which activates angiotensinogen in blood). Hence inhibition of renin secretion </a:t>
            </a:r>
            <a:r>
              <a:rPr lang="en-GB" altLang="en-US" sz="2000" i="0" dirty="0" smtClean="0">
                <a:latin typeface="Calibri" panose="020F0502020204030204" pitchFamily="34" charset="0"/>
                <a:sym typeface="Symbol" panose="05050102010706020507" pitchFamily="18" charset="2"/>
              </a:rPr>
              <a:t> inhibit RAAS  inhibit aldosterone production  </a:t>
            </a:r>
            <a:r>
              <a:rPr lang="en-GB" altLang="en-US" sz="2000" i="0" dirty="0" smtClean="0">
                <a:latin typeface="Calibri" panose="020F0502020204030204" pitchFamily="34" charset="0"/>
              </a:rPr>
              <a:t> Blood volume (towards normal)</a:t>
            </a:r>
          </a:p>
          <a:p>
            <a:pPr marL="457200" lvl="1" indent="0" eaLnBrk="1" hangingPunct="1">
              <a:lnSpc>
                <a:spcPct val="90000"/>
              </a:lnSpc>
              <a:spcBef>
                <a:spcPts val="1200"/>
              </a:spcBef>
              <a:buClr>
                <a:schemeClr val="tx1"/>
              </a:buClr>
            </a:pPr>
            <a:r>
              <a:rPr lang="en-GB" altLang="en-US" sz="2000" b="1" i="0" dirty="0" smtClean="0">
                <a:latin typeface="Calibri" panose="020F0502020204030204" pitchFamily="34" charset="0"/>
                <a:sym typeface="Symbol" panose="05050102010706020507" pitchFamily="18" charset="2"/>
              </a:rPr>
              <a:t>(b) </a:t>
            </a:r>
            <a:r>
              <a:rPr lang="en-GB" altLang="en-US" sz="2000" b="1" i="0" dirty="0" smtClean="0">
                <a:latin typeface="Calibri" panose="020F0502020204030204" pitchFamily="34" charset="0"/>
              </a:rPr>
              <a:t> </a:t>
            </a:r>
            <a:r>
              <a:rPr lang="en-GB" altLang="en-US" sz="2000" b="1" i="0" dirty="0" smtClean="0">
                <a:latin typeface="Calibri" panose="020F0502020204030204" pitchFamily="34" charset="0"/>
                <a:sym typeface="Symbol" panose="05050102010706020507" pitchFamily="18" charset="2"/>
              </a:rPr>
              <a:t></a:t>
            </a:r>
            <a:r>
              <a:rPr lang="en-GB" altLang="en-US" sz="2000" b="1" i="0" dirty="0" smtClean="0">
                <a:latin typeface="Calibri" panose="020F0502020204030204" pitchFamily="34" charset="0"/>
              </a:rPr>
              <a:t> ADH secretion  </a:t>
            </a:r>
            <a:r>
              <a:rPr lang="en-GB" altLang="en-US" sz="2000" b="1" i="0" dirty="0" smtClean="0">
                <a:latin typeface="Calibri" panose="020F0502020204030204" pitchFamily="34" charset="0"/>
                <a:sym typeface="Symbol" panose="05050102010706020507" pitchFamily="18" charset="2"/>
              </a:rPr>
              <a:t> </a:t>
            </a:r>
            <a:r>
              <a:rPr lang="en-GB" altLang="en-US" sz="2000" i="0" dirty="0" smtClean="0">
                <a:latin typeface="Calibri" panose="020F0502020204030204" pitchFamily="34" charset="0"/>
                <a:sym typeface="Symbol" panose="05050102010706020507" pitchFamily="18" charset="2"/>
              </a:rPr>
              <a:t></a:t>
            </a:r>
            <a:r>
              <a:rPr lang="en-GB" altLang="en-US" sz="2000" i="0" dirty="0" smtClean="0">
                <a:latin typeface="Calibri" panose="020F0502020204030204" pitchFamily="34" charset="0"/>
              </a:rPr>
              <a:t> blood volume (towards normal).</a:t>
            </a:r>
          </a:p>
          <a:p>
            <a:pPr marL="457200" lvl="1" indent="0" eaLnBrk="1" hangingPunct="1">
              <a:lnSpc>
                <a:spcPct val="90000"/>
              </a:lnSpc>
              <a:spcBef>
                <a:spcPts val="1200"/>
              </a:spcBef>
              <a:buClr>
                <a:schemeClr val="tx1"/>
              </a:buClr>
            </a:pPr>
            <a:r>
              <a:rPr lang="en-GB" altLang="en-US" sz="2000" b="1" i="0" dirty="0" smtClean="0">
                <a:latin typeface="Calibri" panose="020F0502020204030204" pitchFamily="34" charset="0"/>
                <a:sym typeface="Symbol" panose="05050102010706020507" pitchFamily="18" charset="2"/>
              </a:rPr>
              <a:t>(c) </a:t>
            </a:r>
            <a:r>
              <a:rPr lang="en-GB" altLang="en-US" sz="2000" b="1" i="0" dirty="0" smtClean="0">
                <a:latin typeface="Calibri" panose="020F0502020204030204" pitchFamily="34" charset="0"/>
              </a:rPr>
              <a:t> </a:t>
            </a:r>
            <a:r>
              <a:rPr lang="en-GB" altLang="en-US" sz="2000" b="1" i="0" dirty="0" smtClean="0">
                <a:latin typeface="Calibri" panose="020F0502020204030204" pitchFamily="34" charset="0"/>
                <a:sym typeface="Symbol" panose="05050102010706020507" pitchFamily="18" charset="2"/>
              </a:rPr>
              <a:t> </a:t>
            </a:r>
            <a:r>
              <a:rPr lang="en-GB" altLang="en-US" sz="2000" b="1" i="0" dirty="0" smtClean="0">
                <a:latin typeface="Calibri" panose="020F0502020204030204" pitchFamily="34" charset="0"/>
              </a:rPr>
              <a:t>Atrial Natriuretic Peptide (ANP) </a:t>
            </a:r>
            <a:r>
              <a:rPr lang="en-GB" altLang="en-US" sz="2000" i="0" dirty="0" smtClean="0">
                <a:latin typeface="Calibri" panose="020F0502020204030204" pitchFamily="34" charset="0"/>
              </a:rPr>
              <a:t>causes loss of blood volume. </a:t>
            </a:r>
            <a:endParaRPr lang="en-GB" altLang="en-US" sz="2000" b="1" i="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8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519613" y="1758950"/>
            <a:ext cx="1151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MAP</a:t>
            </a:r>
          </a:p>
        </p:txBody>
      </p:sp>
      <p:sp>
        <p:nvSpPr>
          <p:cNvPr id="37891" name="Text Box 3"/>
          <p:cNvSpPr txBox="1">
            <a:spLocks noChangeArrowheads="1"/>
          </p:cNvSpPr>
          <p:nvPr/>
        </p:nvSpPr>
        <p:spPr bwMode="auto">
          <a:xfrm>
            <a:off x="3355975" y="2901950"/>
            <a:ext cx="3068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Sympathetic Activity</a:t>
            </a:r>
          </a:p>
        </p:txBody>
      </p:sp>
      <p:sp>
        <p:nvSpPr>
          <p:cNvPr id="37892" name="Text Box 4"/>
          <p:cNvSpPr txBox="1">
            <a:spLocks noChangeArrowheads="1"/>
          </p:cNvSpPr>
          <p:nvPr/>
        </p:nvSpPr>
        <p:spPr bwMode="auto">
          <a:xfrm>
            <a:off x="5224463" y="3441700"/>
            <a:ext cx="1992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Splanchnic nerve</a:t>
            </a:r>
          </a:p>
        </p:txBody>
      </p:sp>
      <p:sp>
        <p:nvSpPr>
          <p:cNvPr id="37893" name="Text Box 5"/>
          <p:cNvSpPr txBox="1">
            <a:spLocks noChangeArrowheads="1"/>
          </p:cNvSpPr>
          <p:nvPr/>
        </p:nvSpPr>
        <p:spPr bwMode="auto">
          <a:xfrm>
            <a:off x="3787775" y="4040188"/>
            <a:ext cx="2316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rPr>
              <a:t>Adrenal Medulla</a:t>
            </a:r>
          </a:p>
        </p:txBody>
      </p:sp>
      <p:sp>
        <p:nvSpPr>
          <p:cNvPr id="37894" name="Text Box 6"/>
          <p:cNvSpPr txBox="1">
            <a:spLocks noChangeArrowheads="1"/>
          </p:cNvSpPr>
          <p:nvPr/>
        </p:nvSpPr>
        <p:spPr bwMode="auto">
          <a:xfrm>
            <a:off x="3346450" y="5183188"/>
            <a:ext cx="3110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Adrenaline Secretion</a:t>
            </a:r>
          </a:p>
        </p:txBody>
      </p:sp>
      <p:sp>
        <p:nvSpPr>
          <p:cNvPr id="37895" name="Text Box 7"/>
          <p:cNvSpPr txBox="1">
            <a:spLocks noChangeArrowheads="1"/>
          </p:cNvSpPr>
          <p:nvPr/>
        </p:nvSpPr>
        <p:spPr bwMode="auto">
          <a:xfrm>
            <a:off x="2095500" y="6248400"/>
            <a:ext cx="6620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HR (SA node) and  SV (ventricular myocardium)</a:t>
            </a:r>
          </a:p>
        </p:txBody>
      </p:sp>
      <p:sp>
        <p:nvSpPr>
          <p:cNvPr id="37896" name="Line 8"/>
          <p:cNvSpPr>
            <a:spLocks noChangeShapeType="1"/>
          </p:cNvSpPr>
          <p:nvPr/>
        </p:nvSpPr>
        <p:spPr bwMode="auto">
          <a:xfrm>
            <a:off x="5143500" y="2378075"/>
            <a:ext cx="0"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7897" name="Line 9"/>
          <p:cNvSpPr>
            <a:spLocks noChangeShapeType="1"/>
          </p:cNvSpPr>
          <p:nvPr/>
        </p:nvSpPr>
        <p:spPr bwMode="auto">
          <a:xfrm>
            <a:off x="5143500" y="4659313"/>
            <a:ext cx="0"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7898" name="Line 10"/>
          <p:cNvSpPr>
            <a:spLocks noChangeShapeType="1"/>
          </p:cNvSpPr>
          <p:nvPr/>
        </p:nvSpPr>
        <p:spPr bwMode="auto">
          <a:xfrm>
            <a:off x="5143500" y="5800725"/>
            <a:ext cx="0"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7899" name="Line 11"/>
          <p:cNvSpPr>
            <a:spLocks noChangeShapeType="1"/>
          </p:cNvSpPr>
          <p:nvPr/>
        </p:nvSpPr>
        <p:spPr bwMode="auto">
          <a:xfrm>
            <a:off x="5143500" y="3519488"/>
            <a:ext cx="0"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7900" name="Text Box 12"/>
          <p:cNvSpPr txBox="1">
            <a:spLocks noChangeArrowheads="1"/>
          </p:cNvSpPr>
          <p:nvPr/>
        </p:nvSpPr>
        <p:spPr bwMode="auto">
          <a:xfrm>
            <a:off x="0" y="914400"/>
            <a:ext cx="1028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200" b="1" i="0" dirty="0">
                <a:solidFill>
                  <a:srgbClr val="0066CC"/>
                </a:solidFill>
                <a:latin typeface="Calibri" panose="020F0502020204030204" pitchFamily="34" charset="0"/>
              </a:rPr>
              <a:t>A. </a:t>
            </a:r>
            <a:r>
              <a:rPr lang="en-US" altLang="en-US" sz="3200" b="1" i="0" dirty="0" err="1">
                <a:solidFill>
                  <a:srgbClr val="0066CC"/>
                </a:solidFill>
                <a:latin typeface="Calibri" panose="020F0502020204030204" pitchFamily="34" charset="0"/>
              </a:rPr>
              <a:t>Catecholamines</a:t>
            </a:r>
            <a:r>
              <a:rPr lang="en-US" altLang="en-US" sz="3200" b="1" i="0" dirty="0">
                <a:solidFill>
                  <a:srgbClr val="0066CC"/>
                </a:solidFill>
                <a:latin typeface="Calibri" panose="020F0502020204030204" pitchFamily="34" charset="0"/>
              </a:rPr>
              <a:t> (Adrenaline and Noradrenaline)</a:t>
            </a:r>
          </a:p>
        </p:txBody>
      </p:sp>
      <p:sp>
        <p:nvSpPr>
          <p:cNvPr id="37901" name="Text Box 13"/>
          <p:cNvSpPr txBox="1">
            <a:spLocks noChangeArrowheads="1"/>
          </p:cNvSpPr>
          <p:nvPr/>
        </p:nvSpPr>
        <p:spPr bwMode="auto">
          <a:xfrm>
            <a:off x="0" y="152400"/>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dirty="0">
                <a:solidFill>
                  <a:srgbClr val="FF0000"/>
                </a:solidFill>
                <a:latin typeface="Calibri" panose="020F0502020204030204" pitchFamily="34" charset="0"/>
              </a:rPr>
              <a:t>Hormonal regulation of blood pressure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8914" name="Group 2"/>
          <p:cNvGrpSpPr>
            <a:grpSpLocks/>
          </p:cNvGrpSpPr>
          <p:nvPr/>
        </p:nvGrpSpPr>
        <p:grpSpPr bwMode="auto">
          <a:xfrm>
            <a:off x="122238" y="1857375"/>
            <a:ext cx="8180387" cy="2744788"/>
            <a:chOff x="68" y="890"/>
            <a:chExt cx="4581" cy="1729"/>
          </a:xfrm>
        </p:grpSpPr>
        <p:grpSp>
          <p:nvGrpSpPr>
            <p:cNvPr id="38957" name="Group 3"/>
            <p:cNvGrpSpPr>
              <a:grpSpLocks/>
            </p:cNvGrpSpPr>
            <p:nvPr/>
          </p:nvGrpSpPr>
          <p:grpSpPr bwMode="auto">
            <a:xfrm>
              <a:off x="68" y="890"/>
              <a:ext cx="4581" cy="1729"/>
              <a:chOff x="68" y="1066"/>
              <a:chExt cx="4581" cy="1729"/>
            </a:xfrm>
          </p:grpSpPr>
          <p:pic>
            <p:nvPicPr>
              <p:cNvPr id="389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1066"/>
                <a:ext cx="2360"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60" name="Group 5"/>
              <p:cNvGrpSpPr>
                <a:grpSpLocks/>
              </p:cNvGrpSpPr>
              <p:nvPr/>
            </p:nvGrpSpPr>
            <p:grpSpPr bwMode="auto">
              <a:xfrm>
                <a:off x="2418" y="1900"/>
                <a:ext cx="181" cy="226"/>
                <a:chOff x="2434" y="1979"/>
                <a:chExt cx="181" cy="226"/>
              </a:xfrm>
            </p:grpSpPr>
            <p:sp>
              <p:nvSpPr>
                <p:cNvPr id="38969" name="Line 6"/>
                <p:cNvSpPr>
                  <a:spLocks noChangeShapeType="1"/>
                </p:cNvSpPr>
                <p:nvPr/>
              </p:nvSpPr>
              <p:spPr bwMode="auto">
                <a:xfrm>
                  <a:off x="2434" y="1979"/>
                  <a:ext cx="91" cy="13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8970" name="Line 7"/>
                <p:cNvSpPr>
                  <a:spLocks noChangeShapeType="1"/>
                </p:cNvSpPr>
                <p:nvPr/>
              </p:nvSpPr>
              <p:spPr bwMode="auto">
                <a:xfrm flipH="1">
                  <a:off x="2472" y="2115"/>
                  <a:ext cx="45" cy="9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8971" name="Line 8"/>
                <p:cNvSpPr>
                  <a:spLocks noChangeShapeType="1"/>
                </p:cNvSpPr>
                <p:nvPr/>
              </p:nvSpPr>
              <p:spPr bwMode="auto">
                <a:xfrm rot="-2774765">
                  <a:off x="2547" y="2087"/>
                  <a:ext cx="45" cy="9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nvGrpSpPr>
              <p:cNvPr id="38961" name="Group 9"/>
              <p:cNvGrpSpPr>
                <a:grpSpLocks/>
              </p:cNvGrpSpPr>
              <p:nvPr/>
            </p:nvGrpSpPr>
            <p:grpSpPr bwMode="auto">
              <a:xfrm>
                <a:off x="2409" y="1891"/>
                <a:ext cx="1542" cy="544"/>
                <a:chOff x="2381" y="1979"/>
                <a:chExt cx="1542" cy="544"/>
              </a:xfrm>
            </p:grpSpPr>
            <p:sp>
              <p:nvSpPr>
                <p:cNvPr id="38966" name="Line 10"/>
                <p:cNvSpPr>
                  <a:spLocks noChangeShapeType="1"/>
                </p:cNvSpPr>
                <p:nvPr/>
              </p:nvSpPr>
              <p:spPr bwMode="auto">
                <a:xfrm>
                  <a:off x="2381" y="1979"/>
                  <a:ext cx="1497" cy="453"/>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8967" name="Line 11"/>
                <p:cNvSpPr>
                  <a:spLocks noChangeShapeType="1"/>
                </p:cNvSpPr>
                <p:nvPr/>
              </p:nvSpPr>
              <p:spPr bwMode="auto">
                <a:xfrm>
                  <a:off x="3878" y="2432"/>
                  <a:ext cx="45" cy="4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8968" name="Line 12"/>
                <p:cNvSpPr>
                  <a:spLocks noChangeShapeType="1"/>
                </p:cNvSpPr>
                <p:nvPr/>
              </p:nvSpPr>
              <p:spPr bwMode="auto">
                <a:xfrm flipH="1">
                  <a:off x="3787" y="2432"/>
                  <a:ext cx="91" cy="91"/>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nvGrpSpPr>
              <p:cNvPr id="38962" name="Group 13"/>
              <p:cNvGrpSpPr>
                <a:grpSpLocks/>
              </p:cNvGrpSpPr>
              <p:nvPr/>
            </p:nvGrpSpPr>
            <p:grpSpPr bwMode="auto">
              <a:xfrm rot="-239747">
                <a:off x="2427" y="1810"/>
                <a:ext cx="2222" cy="544"/>
                <a:chOff x="2381" y="1979"/>
                <a:chExt cx="1542" cy="544"/>
              </a:xfrm>
            </p:grpSpPr>
            <p:sp>
              <p:nvSpPr>
                <p:cNvPr id="38963" name="Line 14"/>
                <p:cNvSpPr>
                  <a:spLocks noChangeShapeType="1"/>
                </p:cNvSpPr>
                <p:nvPr/>
              </p:nvSpPr>
              <p:spPr bwMode="auto">
                <a:xfrm>
                  <a:off x="2381" y="1979"/>
                  <a:ext cx="1497" cy="453"/>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8964" name="Line 15"/>
                <p:cNvSpPr>
                  <a:spLocks noChangeShapeType="1"/>
                </p:cNvSpPr>
                <p:nvPr/>
              </p:nvSpPr>
              <p:spPr bwMode="auto">
                <a:xfrm>
                  <a:off x="3878" y="2432"/>
                  <a:ext cx="45" cy="4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8965" name="Line 16"/>
                <p:cNvSpPr>
                  <a:spLocks noChangeShapeType="1"/>
                </p:cNvSpPr>
                <p:nvPr/>
              </p:nvSpPr>
              <p:spPr bwMode="auto">
                <a:xfrm flipH="1">
                  <a:off x="3787" y="2432"/>
                  <a:ext cx="91" cy="91"/>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sp>
          <p:nvSpPr>
            <p:cNvPr id="38958" name="Rectangle 17"/>
            <p:cNvSpPr>
              <a:spLocks noChangeArrowheads="1"/>
            </p:cNvSpPr>
            <p:nvPr/>
          </p:nvSpPr>
          <p:spPr bwMode="auto">
            <a:xfrm>
              <a:off x="2336" y="981"/>
              <a:ext cx="226" cy="136"/>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pic>
        <p:nvPicPr>
          <p:cNvPr id="3891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403182" y="1513681"/>
            <a:ext cx="1452562"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19"/>
          <p:cNvSpPr>
            <a:spLocks noChangeArrowheads="1"/>
          </p:cNvSpPr>
          <p:nvPr/>
        </p:nvSpPr>
        <p:spPr bwMode="auto">
          <a:xfrm>
            <a:off x="5143500" y="5241925"/>
            <a:ext cx="728663" cy="215900"/>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38917" name="Group 20"/>
          <p:cNvGrpSpPr>
            <a:grpSpLocks/>
          </p:cNvGrpSpPr>
          <p:nvPr/>
        </p:nvGrpSpPr>
        <p:grpSpPr bwMode="auto">
          <a:xfrm>
            <a:off x="4591050" y="1536700"/>
            <a:ext cx="4888629" cy="3568700"/>
            <a:chOff x="2571" y="728"/>
            <a:chExt cx="2736" cy="2248"/>
          </a:xfrm>
        </p:grpSpPr>
        <p:sp>
          <p:nvSpPr>
            <p:cNvPr id="38938" name="Oval 21"/>
            <p:cNvSpPr>
              <a:spLocks noChangeAspect="1" noChangeArrowheads="1"/>
            </p:cNvSpPr>
            <p:nvPr/>
          </p:nvSpPr>
          <p:spPr bwMode="auto">
            <a:xfrm>
              <a:off x="3765" y="805"/>
              <a:ext cx="136" cy="204"/>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38939" name="Group 22"/>
            <p:cNvGrpSpPr>
              <a:grpSpLocks/>
            </p:cNvGrpSpPr>
            <p:nvPr/>
          </p:nvGrpSpPr>
          <p:grpSpPr bwMode="auto">
            <a:xfrm>
              <a:off x="2571" y="2285"/>
              <a:ext cx="2736" cy="691"/>
              <a:chOff x="2571" y="2296"/>
              <a:chExt cx="2736" cy="691"/>
            </a:xfrm>
          </p:grpSpPr>
          <p:sp>
            <p:nvSpPr>
              <p:cNvPr id="38941" name="Oval 23"/>
              <p:cNvSpPr>
                <a:spLocks noChangeAspect="1" noChangeArrowheads="1"/>
              </p:cNvSpPr>
              <p:nvPr/>
            </p:nvSpPr>
            <p:spPr bwMode="auto">
              <a:xfrm>
                <a:off x="2835" y="2341"/>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42" name="Oval 24"/>
              <p:cNvSpPr>
                <a:spLocks noChangeAspect="1" noChangeArrowheads="1"/>
              </p:cNvSpPr>
              <p:nvPr/>
            </p:nvSpPr>
            <p:spPr bwMode="auto">
              <a:xfrm>
                <a:off x="2698" y="2414"/>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43" name="Oval 25"/>
              <p:cNvSpPr>
                <a:spLocks noChangeAspect="1" noChangeArrowheads="1"/>
              </p:cNvSpPr>
              <p:nvPr/>
            </p:nvSpPr>
            <p:spPr bwMode="auto">
              <a:xfrm>
                <a:off x="2571" y="2423"/>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44" name="Oval 26"/>
              <p:cNvSpPr>
                <a:spLocks noChangeAspect="1" noChangeArrowheads="1"/>
              </p:cNvSpPr>
              <p:nvPr/>
            </p:nvSpPr>
            <p:spPr bwMode="auto">
              <a:xfrm>
                <a:off x="2744" y="2296"/>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45" name="Oval 27"/>
              <p:cNvSpPr>
                <a:spLocks noChangeAspect="1" noChangeArrowheads="1"/>
              </p:cNvSpPr>
              <p:nvPr/>
            </p:nvSpPr>
            <p:spPr bwMode="auto">
              <a:xfrm>
                <a:off x="2667" y="2296"/>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46" name="Oval 28"/>
              <p:cNvSpPr>
                <a:spLocks noChangeAspect="1" noChangeArrowheads="1"/>
              </p:cNvSpPr>
              <p:nvPr/>
            </p:nvSpPr>
            <p:spPr bwMode="auto">
              <a:xfrm>
                <a:off x="3743" y="247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47" name="Oval 29"/>
              <p:cNvSpPr>
                <a:spLocks noChangeAspect="1" noChangeArrowheads="1"/>
              </p:cNvSpPr>
              <p:nvPr/>
            </p:nvSpPr>
            <p:spPr bwMode="auto">
              <a:xfrm>
                <a:off x="3924" y="247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48" name="Oval 30"/>
              <p:cNvSpPr>
                <a:spLocks noChangeAspect="1" noChangeArrowheads="1"/>
              </p:cNvSpPr>
              <p:nvPr/>
            </p:nvSpPr>
            <p:spPr bwMode="auto">
              <a:xfrm>
                <a:off x="3878"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49" name="Oval 31"/>
              <p:cNvSpPr>
                <a:spLocks noChangeAspect="1" noChangeArrowheads="1"/>
              </p:cNvSpPr>
              <p:nvPr/>
            </p:nvSpPr>
            <p:spPr bwMode="auto">
              <a:xfrm>
                <a:off x="3787"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50" name="Oval 32"/>
              <p:cNvSpPr>
                <a:spLocks noChangeAspect="1" noChangeArrowheads="1"/>
              </p:cNvSpPr>
              <p:nvPr/>
            </p:nvSpPr>
            <p:spPr bwMode="auto">
              <a:xfrm>
                <a:off x="4513" y="238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51" name="Oval 33"/>
              <p:cNvSpPr>
                <a:spLocks noChangeAspect="1" noChangeArrowheads="1"/>
              </p:cNvSpPr>
              <p:nvPr/>
            </p:nvSpPr>
            <p:spPr bwMode="auto">
              <a:xfrm>
                <a:off x="4558" y="2432"/>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52" name="Oval 34"/>
              <p:cNvSpPr>
                <a:spLocks noChangeAspect="1" noChangeArrowheads="1"/>
              </p:cNvSpPr>
              <p:nvPr/>
            </p:nvSpPr>
            <p:spPr bwMode="auto">
              <a:xfrm>
                <a:off x="4694" y="238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53" name="Oval 35"/>
              <p:cNvSpPr>
                <a:spLocks noChangeAspect="1" noChangeArrowheads="1"/>
              </p:cNvSpPr>
              <p:nvPr/>
            </p:nvSpPr>
            <p:spPr bwMode="auto">
              <a:xfrm>
                <a:off x="4604"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54" name="Oval 36"/>
              <p:cNvSpPr>
                <a:spLocks noChangeAspect="1" noChangeArrowheads="1"/>
              </p:cNvSpPr>
              <p:nvPr/>
            </p:nvSpPr>
            <p:spPr bwMode="auto">
              <a:xfrm>
                <a:off x="4513" y="2523"/>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55" name="Oval 37"/>
              <p:cNvSpPr>
                <a:spLocks noChangeAspect="1" noChangeArrowheads="1"/>
              </p:cNvSpPr>
              <p:nvPr/>
            </p:nvSpPr>
            <p:spPr bwMode="auto">
              <a:xfrm>
                <a:off x="3334" y="2885"/>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56" name="Oval 38"/>
              <p:cNvSpPr>
                <a:spLocks noChangeAspect="1" noChangeArrowheads="1"/>
              </p:cNvSpPr>
              <p:nvPr/>
            </p:nvSpPr>
            <p:spPr bwMode="auto">
              <a:xfrm>
                <a:off x="5239" y="2795"/>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38940" name="Text Box 39"/>
            <p:cNvSpPr txBox="1">
              <a:spLocks noChangeArrowheads="1"/>
            </p:cNvSpPr>
            <p:nvPr/>
          </p:nvSpPr>
          <p:spPr bwMode="auto">
            <a:xfrm>
              <a:off x="4047" y="728"/>
              <a:ext cx="12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dirty="0">
                  <a:latin typeface="Calibri" panose="020F0502020204030204" pitchFamily="34" charset="0"/>
                  <a:sym typeface="Symbol" panose="05050102010706020507" pitchFamily="18" charset="2"/>
                </a:rPr>
                <a:t>-</a:t>
              </a:r>
              <a:r>
                <a:rPr lang="en-US" altLang="en-US" sz="2400" b="1" i="0" dirty="0" err="1">
                  <a:latin typeface="Calibri" panose="020F0502020204030204" pitchFamily="34" charset="0"/>
                  <a:sym typeface="Symbol" panose="05050102010706020507" pitchFamily="18" charset="2"/>
                </a:rPr>
                <a:t>adrenoceptor</a:t>
              </a:r>
              <a:endParaRPr lang="en-US" altLang="en-US" sz="2400" b="1" i="0" dirty="0">
                <a:latin typeface="Calibri" panose="020F0502020204030204" pitchFamily="34" charset="0"/>
                <a:sym typeface="Symbol" panose="05050102010706020507" pitchFamily="18" charset="2"/>
              </a:endParaRPr>
            </a:p>
          </p:txBody>
        </p:sp>
      </p:grpSp>
      <p:grpSp>
        <p:nvGrpSpPr>
          <p:cNvPr id="38918" name="Group 40"/>
          <p:cNvGrpSpPr>
            <a:grpSpLocks/>
          </p:cNvGrpSpPr>
          <p:nvPr/>
        </p:nvGrpSpPr>
        <p:grpSpPr bwMode="auto">
          <a:xfrm>
            <a:off x="4575175" y="2247900"/>
            <a:ext cx="5184775" cy="2994025"/>
            <a:chOff x="2562" y="1136"/>
            <a:chExt cx="2903" cy="1886"/>
          </a:xfrm>
        </p:grpSpPr>
        <p:sp>
          <p:nvSpPr>
            <p:cNvPr id="38922" name="AutoShape 41"/>
            <p:cNvSpPr>
              <a:spLocks noChangeArrowheads="1"/>
            </p:cNvSpPr>
            <p:nvPr/>
          </p:nvSpPr>
          <p:spPr bwMode="auto">
            <a:xfrm>
              <a:off x="3742" y="1224"/>
              <a:ext cx="180" cy="182"/>
            </a:xfrm>
            <a:prstGeom prst="plus">
              <a:avLst>
                <a:gd name="adj" fmla="val 25000"/>
              </a:avLst>
            </a:prstGeom>
            <a:solidFill>
              <a:schemeClr val="bg1"/>
            </a:solidFill>
            <a:ln w="28575">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38923" name="Group 42"/>
            <p:cNvGrpSpPr>
              <a:grpSpLocks/>
            </p:cNvGrpSpPr>
            <p:nvPr/>
          </p:nvGrpSpPr>
          <p:grpSpPr bwMode="auto">
            <a:xfrm>
              <a:off x="2562" y="2477"/>
              <a:ext cx="2903" cy="545"/>
              <a:chOff x="2562" y="2477"/>
              <a:chExt cx="2903" cy="545"/>
            </a:xfrm>
          </p:grpSpPr>
          <p:sp>
            <p:nvSpPr>
              <p:cNvPr id="38925" name="AutoShape 43"/>
              <p:cNvSpPr>
                <a:spLocks noChangeArrowheads="1"/>
              </p:cNvSpPr>
              <p:nvPr/>
            </p:nvSpPr>
            <p:spPr bwMode="auto">
              <a:xfrm>
                <a:off x="2562"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26" name="AutoShape 44"/>
              <p:cNvSpPr>
                <a:spLocks noChangeArrowheads="1"/>
              </p:cNvSpPr>
              <p:nvPr/>
            </p:nvSpPr>
            <p:spPr bwMode="auto">
              <a:xfrm>
                <a:off x="2699" y="2840"/>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27" name="AutoShape 45"/>
              <p:cNvSpPr>
                <a:spLocks noChangeArrowheads="1"/>
              </p:cNvSpPr>
              <p:nvPr/>
            </p:nvSpPr>
            <p:spPr bwMode="auto">
              <a:xfrm>
                <a:off x="3334"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28" name="AutoShape 46"/>
              <p:cNvSpPr>
                <a:spLocks noChangeArrowheads="1"/>
              </p:cNvSpPr>
              <p:nvPr/>
            </p:nvSpPr>
            <p:spPr bwMode="auto">
              <a:xfrm>
                <a:off x="283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29" name="AutoShape 47"/>
              <p:cNvSpPr>
                <a:spLocks noChangeArrowheads="1"/>
              </p:cNvSpPr>
              <p:nvPr/>
            </p:nvSpPr>
            <p:spPr bwMode="auto">
              <a:xfrm>
                <a:off x="3878" y="2704"/>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30" name="AutoShape 48"/>
              <p:cNvSpPr>
                <a:spLocks noChangeArrowheads="1"/>
              </p:cNvSpPr>
              <p:nvPr/>
            </p:nvSpPr>
            <p:spPr bwMode="auto">
              <a:xfrm>
                <a:off x="5329" y="2885"/>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31" name="AutoShape 49"/>
              <p:cNvSpPr>
                <a:spLocks noChangeArrowheads="1"/>
              </p:cNvSpPr>
              <p:nvPr/>
            </p:nvSpPr>
            <p:spPr bwMode="auto">
              <a:xfrm>
                <a:off x="3651" y="2931"/>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32" name="AutoShape 50"/>
              <p:cNvSpPr>
                <a:spLocks noChangeArrowheads="1"/>
              </p:cNvSpPr>
              <p:nvPr/>
            </p:nvSpPr>
            <p:spPr bwMode="auto">
              <a:xfrm>
                <a:off x="2880" y="2704"/>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33" name="AutoShape 51"/>
              <p:cNvSpPr>
                <a:spLocks noChangeArrowheads="1"/>
              </p:cNvSpPr>
              <p:nvPr/>
            </p:nvSpPr>
            <p:spPr bwMode="auto">
              <a:xfrm>
                <a:off x="3470" y="2659"/>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34" name="AutoShape 52"/>
              <p:cNvSpPr>
                <a:spLocks noChangeArrowheads="1"/>
              </p:cNvSpPr>
              <p:nvPr/>
            </p:nvSpPr>
            <p:spPr bwMode="auto">
              <a:xfrm>
                <a:off x="4150" y="2840"/>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35" name="AutoShape 53"/>
              <p:cNvSpPr>
                <a:spLocks noChangeArrowheads="1"/>
              </p:cNvSpPr>
              <p:nvPr/>
            </p:nvSpPr>
            <p:spPr bwMode="auto">
              <a:xfrm>
                <a:off x="419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36" name="AutoShape 54"/>
              <p:cNvSpPr>
                <a:spLocks noChangeArrowheads="1"/>
              </p:cNvSpPr>
              <p:nvPr/>
            </p:nvSpPr>
            <p:spPr bwMode="auto">
              <a:xfrm>
                <a:off x="5103"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37" name="AutoShape 55"/>
              <p:cNvSpPr>
                <a:spLocks noChangeArrowheads="1"/>
              </p:cNvSpPr>
              <p:nvPr/>
            </p:nvSpPr>
            <p:spPr bwMode="auto">
              <a:xfrm>
                <a:off x="537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38924" name="Text Box 56"/>
            <p:cNvSpPr txBox="1">
              <a:spLocks noChangeArrowheads="1"/>
            </p:cNvSpPr>
            <p:nvPr/>
          </p:nvSpPr>
          <p:spPr bwMode="auto">
            <a:xfrm>
              <a:off x="4047" y="1136"/>
              <a:ext cx="12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-adrenoceptor</a:t>
              </a:r>
            </a:p>
          </p:txBody>
        </p:sp>
      </p:grpSp>
      <p:sp>
        <p:nvSpPr>
          <p:cNvPr id="38919" name="Text Box 57"/>
          <p:cNvSpPr txBox="1">
            <a:spLocks noChangeArrowheads="1"/>
          </p:cNvSpPr>
          <p:nvPr/>
        </p:nvSpPr>
        <p:spPr bwMode="auto">
          <a:xfrm>
            <a:off x="2681529" y="5959475"/>
            <a:ext cx="49271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400" b="1" i="0">
                <a:latin typeface="Calibri" panose="020F0502020204030204" pitchFamily="34" charset="0"/>
              </a:rPr>
              <a:t>Adrenoceptor = Adrenergic Receptor</a:t>
            </a:r>
          </a:p>
          <a:p>
            <a:pPr algn="ctr" eaLnBrk="1" hangingPunct="1"/>
            <a:r>
              <a:rPr lang="en-US" altLang="en-US" sz="2400" b="1" i="0">
                <a:latin typeface="Calibri" panose="020F0502020204030204" pitchFamily="34" charset="0"/>
              </a:rPr>
              <a:t>(binds adrenaline and noradrenaline)</a:t>
            </a:r>
          </a:p>
        </p:txBody>
      </p:sp>
      <p:sp>
        <p:nvSpPr>
          <p:cNvPr id="60" name="Text Box 12"/>
          <p:cNvSpPr txBox="1">
            <a:spLocks noChangeArrowheads="1"/>
          </p:cNvSpPr>
          <p:nvPr/>
        </p:nvSpPr>
        <p:spPr bwMode="auto">
          <a:xfrm>
            <a:off x="0" y="914400"/>
            <a:ext cx="1028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200" b="1" i="0" dirty="0">
                <a:solidFill>
                  <a:srgbClr val="0066CC"/>
                </a:solidFill>
                <a:latin typeface="Calibri" panose="020F0502020204030204" pitchFamily="34" charset="0"/>
              </a:rPr>
              <a:t>A. </a:t>
            </a:r>
            <a:r>
              <a:rPr lang="en-US" altLang="en-US" sz="3200" b="1" i="0" dirty="0" err="1">
                <a:solidFill>
                  <a:srgbClr val="0066CC"/>
                </a:solidFill>
                <a:latin typeface="Calibri" panose="020F0502020204030204" pitchFamily="34" charset="0"/>
              </a:rPr>
              <a:t>Catecholamines</a:t>
            </a:r>
            <a:r>
              <a:rPr lang="en-US" altLang="en-US" sz="3200" b="1" i="0" dirty="0">
                <a:solidFill>
                  <a:srgbClr val="0066CC"/>
                </a:solidFill>
                <a:latin typeface="Calibri" panose="020F0502020204030204" pitchFamily="34" charset="0"/>
              </a:rPr>
              <a:t> (Adrenaline and Noradrenaline)</a:t>
            </a:r>
          </a:p>
        </p:txBody>
      </p:sp>
      <p:sp>
        <p:nvSpPr>
          <p:cNvPr id="61" name="Text Box 13"/>
          <p:cNvSpPr txBox="1">
            <a:spLocks noChangeArrowheads="1"/>
          </p:cNvSpPr>
          <p:nvPr/>
        </p:nvSpPr>
        <p:spPr bwMode="auto">
          <a:xfrm>
            <a:off x="0" y="152400"/>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dirty="0">
                <a:solidFill>
                  <a:srgbClr val="FF0000"/>
                </a:solidFill>
                <a:latin typeface="Calibri" panose="020F0502020204030204" pitchFamily="34" charset="0"/>
              </a:rPr>
              <a:t>Hormonal regulation of blood pressure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9938" name="Group 2"/>
          <p:cNvGrpSpPr>
            <a:grpSpLocks/>
          </p:cNvGrpSpPr>
          <p:nvPr/>
        </p:nvGrpSpPr>
        <p:grpSpPr bwMode="auto">
          <a:xfrm>
            <a:off x="122238" y="1412875"/>
            <a:ext cx="8180387" cy="2744788"/>
            <a:chOff x="68" y="890"/>
            <a:chExt cx="4581" cy="1729"/>
          </a:xfrm>
        </p:grpSpPr>
        <p:grpSp>
          <p:nvGrpSpPr>
            <p:cNvPr id="39986" name="Group 3"/>
            <p:cNvGrpSpPr>
              <a:grpSpLocks/>
            </p:cNvGrpSpPr>
            <p:nvPr/>
          </p:nvGrpSpPr>
          <p:grpSpPr bwMode="auto">
            <a:xfrm>
              <a:off x="68" y="890"/>
              <a:ext cx="4581" cy="1729"/>
              <a:chOff x="68" y="1066"/>
              <a:chExt cx="4581" cy="1729"/>
            </a:xfrm>
          </p:grpSpPr>
          <p:pic>
            <p:nvPicPr>
              <p:cNvPr id="39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1066"/>
                <a:ext cx="2360"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89" name="Group 5"/>
              <p:cNvGrpSpPr>
                <a:grpSpLocks/>
              </p:cNvGrpSpPr>
              <p:nvPr/>
            </p:nvGrpSpPr>
            <p:grpSpPr bwMode="auto">
              <a:xfrm>
                <a:off x="2418" y="1900"/>
                <a:ext cx="181" cy="226"/>
                <a:chOff x="2434" y="1979"/>
                <a:chExt cx="181" cy="226"/>
              </a:xfrm>
            </p:grpSpPr>
            <p:sp>
              <p:nvSpPr>
                <p:cNvPr id="39998" name="Line 6"/>
                <p:cNvSpPr>
                  <a:spLocks noChangeShapeType="1"/>
                </p:cNvSpPr>
                <p:nvPr/>
              </p:nvSpPr>
              <p:spPr bwMode="auto">
                <a:xfrm>
                  <a:off x="2434" y="1979"/>
                  <a:ext cx="91" cy="13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9999" name="Line 7"/>
                <p:cNvSpPr>
                  <a:spLocks noChangeShapeType="1"/>
                </p:cNvSpPr>
                <p:nvPr/>
              </p:nvSpPr>
              <p:spPr bwMode="auto">
                <a:xfrm flipH="1">
                  <a:off x="2472" y="2115"/>
                  <a:ext cx="45" cy="9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0000" name="Line 8"/>
                <p:cNvSpPr>
                  <a:spLocks noChangeShapeType="1"/>
                </p:cNvSpPr>
                <p:nvPr/>
              </p:nvSpPr>
              <p:spPr bwMode="auto">
                <a:xfrm rot="-2774765">
                  <a:off x="2547" y="2087"/>
                  <a:ext cx="45" cy="9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nvGrpSpPr>
              <p:cNvPr id="39990" name="Group 9"/>
              <p:cNvGrpSpPr>
                <a:grpSpLocks/>
              </p:cNvGrpSpPr>
              <p:nvPr/>
            </p:nvGrpSpPr>
            <p:grpSpPr bwMode="auto">
              <a:xfrm>
                <a:off x="2409" y="1891"/>
                <a:ext cx="1542" cy="544"/>
                <a:chOff x="2381" y="1979"/>
                <a:chExt cx="1542" cy="544"/>
              </a:xfrm>
            </p:grpSpPr>
            <p:sp>
              <p:nvSpPr>
                <p:cNvPr id="39995" name="Line 10"/>
                <p:cNvSpPr>
                  <a:spLocks noChangeShapeType="1"/>
                </p:cNvSpPr>
                <p:nvPr/>
              </p:nvSpPr>
              <p:spPr bwMode="auto">
                <a:xfrm>
                  <a:off x="2381" y="1979"/>
                  <a:ext cx="1497" cy="453"/>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9996" name="Line 11"/>
                <p:cNvSpPr>
                  <a:spLocks noChangeShapeType="1"/>
                </p:cNvSpPr>
                <p:nvPr/>
              </p:nvSpPr>
              <p:spPr bwMode="auto">
                <a:xfrm>
                  <a:off x="3878" y="2432"/>
                  <a:ext cx="45" cy="4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9997" name="Line 12"/>
                <p:cNvSpPr>
                  <a:spLocks noChangeShapeType="1"/>
                </p:cNvSpPr>
                <p:nvPr/>
              </p:nvSpPr>
              <p:spPr bwMode="auto">
                <a:xfrm flipH="1">
                  <a:off x="3787" y="2432"/>
                  <a:ext cx="91" cy="91"/>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nvGrpSpPr>
              <p:cNvPr id="39991" name="Group 13"/>
              <p:cNvGrpSpPr>
                <a:grpSpLocks/>
              </p:cNvGrpSpPr>
              <p:nvPr/>
            </p:nvGrpSpPr>
            <p:grpSpPr bwMode="auto">
              <a:xfrm rot="-239747">
                <a:off x="2427" y="1810"/>
                <a:ext cx="2222" cy="544"/>
                <a:chOff x="2381" y="1979"/>
                <a:chExt cx="1542" cy="544"/>
              </a:xfrm>
            </p:grpSpPr>
            <p:sp>
              <p:nvSpPr>
                <p:cNvPr id="39992" name="Line 14"/>
                <p:cNvSpPr>
                  <a:spLocks noChangeShapeType="1"/>
                </p:cNvSpPr>
                <p:nvPr/>
              </p:nvSpPr>
              <p:spPr bwMode="auto">
                <a:xfrm>
                  <a:off x="2381" y="1979"/>
                  <a:ext cx="1497" cy="453"/>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9993" name="Line 15"/>
                <p:cNvSpPr>
                  <a:spLocks noChangeShapeType="1"/>
                </p:cNvSpPr>
                <p:nvPr/>
              </p:nvSpPr>
              <p:spPr bwMode="auto">
                <a:xfrm>
                  <a:off x="3878" y="2432"/>
                  <a:ext cx="45" cy="4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9994" name="Line 16"/>
                <p:cNvSpPr>
                  <a:spLocks noChangeShapeType="1"/>
                </p:cNvSpPr>
                <p:nvPr/>
              </p:nvSpPr>
              <p:spPr bwMode="auto">
                <a:xfrm flipH="1">
                  <a:off x="3787" y="2432"/>
                  <a:ext cx="91" cy="91"/>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sp>
          <p:nvSpPr>
            <p:cNvPr id="39987" name="Rectangle 17"/>
            <p:cNvSpPr>
              <a:spLocks noChangeArrowheads="1"/>
            </p:cNvSpPr>
            <p:nvPr/>
          </p:nvSpPr>
          <p:spPr bwMode="auto">
            <a:xfrm>
              <a:off x="2336" y="981"/>
              <a:ext cx="226" cy="136"/>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pic>
        <p:nvPicPr>
          <p:cNvPr id="3993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403182" y="1069181"/>
            <a:ext cx="1452562"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19"/>
          <p:cNvSpPr>
            <a:spLocks noChangeArrowheads="1"/>
          </p:cNvSpPr>
          <p:nvPr/>
        </p:nvSpPr>
        <p:spPr bwMode="auto">
          <a:xfrm>
            <a:off x="5143500" y="4797425"/>
            <a:ext cx="728663" cy="215900"/>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39941" name="Group 20"/>
          <p:cNvGrpSpPr>
            <a:grpSpLocks/>
          </p:cNvGrpSpPr>
          <p:nvPr/>
        </p:nvGrpSpPr>
        <p:grpSpPr bwMode="auto">
          <a:xfrm>
            <a:off x="4591050" y="1412874"/>
            <a:ext cx="4888629" cy="3311525"/>
            <a:chOff x="2571" y="728"/>
            <a:chExt cx="2736" cy="2248"/>
          </a:xfrm>
        </p:grpSpPr>
        <p:sp>
          <p:nvSpPr>
            <p:cNvPr id="39967" name="Oval 21"/>
            <p:cNvSpPr>
              <a:spLocks noChangeAspect="1" noChangeArrowheads="1"/>
            </p:cNvSpPr>
            <p:nvPr/>
          </p:nvSpPr>
          <p:spPr bwMode="auto">
            <a:xfrm>
              <a:off x="3765" y="805"/>
              <a:ext cx="136" cy="204"/>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39968" name="Group 22"/>
            <p:cNvGrpSpPr>
              <a:grpSpLocks/>
            </p:cNvGrpSpPr>
            <p:nvPr/>
          </p:nvGrpSpPr>
          <p:grpSpPr bwMode="auto">
            <a:xfrm>
              <a:off x="2571" y="2285"/>
              <a:ext cx="2736" cy="691"/>
              <a:chOff x="2571" y="2296"/>
              <a:chExt cx="2736" cy="691"/>
            </a:xfrm>
          </p:grpSpPr>
          <p:sp>
            <p:nvSpPr>
              <p:cNvPr id="39970" name="Oval 23"/>
              <p:cNvSpPr>
                <a:spLocks noChangeAspect="1" noChangeArrowheads="1"/>
              </p:cNvSpPr>
              <p:nvPr/>
            </p:nvSpPr>
            <p:spPr bwMode="auto">
              <a:xfrm>
                <a:off x="2835" y="2341"/>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1" name="Oval 24"/>
              <p:cNvSpPr>
                <a:spLocks noChangeAspect="1" noChangeArrowheads="1"/>
              </p:cNvSpPr>
              <p:nvPr/>
            </p:nvSpPr>
            <p:spPr bwMode="auto">
              <a:xfrm>
                <a:off x="2698" y="2414"/>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2" name="Oval 25"/>
              <p:cNvSpPr>
                <a:spLocks noChangeAspect="1" noChangeArrowheads="1"/>
              </p:cNvSpPr>
              <p:nvPr/>
            </p:nvSpPr>
            <p:spPr bwMode="auto">
              <a:xfrm>
                <a:off x="2571" y="2423"/>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3" name="Oval 26"/>
              <p:cNvSpPr>
                <a:spLocks noChangeAspect="1" noChangeArrowheads="1"/>
              </p:cNvSpPr>
              <p:nvPr/>
            </p:nvSpPr>
            <p:spPr bwMode="auto">
              <a:xfrm>
                <a:off x="2744" y="2296"/>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4" name="Oval 27"/>
              <p:cNvSpPr>
                <a:spLocks noChangeAspect="1" noChangeArrowheads="1"/>
              </p:cNvSpPr>
              <p:nvPr/>
            </p:nvSpPr>
            <p:spPr bwMode="auto">
              <a:xfrm>
                <a:off x="2667" y="2296"/>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5" name="Oval 28"/>
              <p:cNvSpPr>
                <a:spLocks noChangeAspect="1" noChangeArrowheads="1"/>
              </p:cNvSpPr>
              <p:nvPr/>
            </p:nvSpPr>
            <p:spPr bwMode="auto">
              <a:xfrm>
                <a:off x="3743" y="247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6" name="Oval 29"/>
              <p:cNvSpPr>
                <a:spLocks noChangeAspect="1" noChangeArrowheads="1"/>
              </p:cNvSpPr>
              <p:nvPr/>
            </p:nvSpPr>
            <p:spPr bwMode="auto">
              <a:xfrm>
                <a:off x="3924" y="247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7" name="Oval 30"/>
              <p:cNvSpPr>
                <a:spLocks noChangeAspect="1" noChangeArrowheads="1"/>
              </p:cNvSpPr>
              <p:nvPr/>
            </p:nvSpPr>
            <p:spPr bwMode="auto">
              <a:xfrm>
                <a:off x="3878"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8" name="Oval 31"/>
              <p:cNvSpPr>
                <a:spLocks noChangeAspect="1" noChangeArrowheads="1"/>
              </p:cNvSpPr>
              <p:nvPr/>
            </p:nvSpPr>
            <p:spPr bwMode="auto">
              <a:xfrm>
                <a:off x="3787"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9" name="Oval 32"/>
              <p:cNvSpPr>
                <a:spLocks noChangeAspect="1" noChangeArrowheads="1"/>
              </p:cNvSpPr>
              <p:nvPr/>
            </p:nvSpPr>
            <p:spPr bwMode="auto">
              <a:xfrm>
                <a:off x="4513" y="238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80" name="Oval 33"/>
              <p:cNvSpPr>
                <a:spLocks noChangeAspect="1" noChangeArrowheads="1"/>
              </p:cNvSpPr>
              <p:nvPr/>
            </p:nvSpPr>
            <p:spPr bwMode="auto">
              <a:xfrm>
                <a:off x="4558" y="2432"/>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81" name="Oval 34"/>
              <p:cNvSpPr>
                <a:spLocks noChangeAspect="1" noChangeArrowheads="1"/>
              </p:cNvSpPr>
              <p:nvPr/>
            </p:nvSpPr>
            <p:spPr bwMode="auto">
              <a:xfrm>
                <a:off x="4694" y="238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82" name="Oval 35"/>
              <p:cNvSpPr>
                <a:spLocks noChangeAspect="1" noChangeArrowheads="1"/>
              </p:cNvSpPr>
              <p:nvPr/>
            </p:nvSpPr>
            <p:spPr bwMode="auto">
              <a:xfrm>
                <a:off x="4604"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83" name="Oval 36"/>
              <p:cNvSpPr>
                <a:spLocks noChangeAspect="1" noChangeArrowheads="1"/>
              </p:cNvSpPr>
              <p:nvPr/>
            </p:nvSpPr>
            <p:spPr bwMode="auto">
              <a:xfrm>
                <a:off x="4513" y="2523"/>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84" name="Oval 37"/>
              <p:cNvSpPr>
                <a:spLocks noChangeAspect="1" noChangeArrowheads="1"/>
              </p:cNvSpPr>
              <p:nvPr/>
            </p:nvSpPr>
            <p:spPr bwMode="auto">
              <a:xfrm>
                <a:off x="3334" y="2885"/>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85" name="Oval 38"/>
              <p:cNvSpPr>
                <a:spLocks noChangeAspect="1" noChangeArrowheads="1"/>
              </p:cNvSpPr>
              <p:nvPr/>
            </p:nvSpPr>
            <p:spPr bwMode="auto">
              <a:xfrm>
                <a:off x="5239" y="2795"/>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39969" name="Text Box 39"/>
            <p:cNvSpPr txBox="1">
              <a:spLocks noChangeArrowheads="1"/>
            </p:cNvSpPr>
            <p:nvPr/>
          </p:nvSpPr>
          <p:spPr bwMode="auto">
            <a:xfrm>
              <a:off x="4047" y="728"/>
              <a:ext cx="12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-adrenoceptor</a:t>
              </a:r>
            </a:p>
          </p:txBody>
        </p:sp>
      </p:grpSp>
      <p:grpSp>
        <p:nvGrpSpPr>
          <p:cNvPr id="39942" name="Group 40"/>
          <p:cNvGrpSpPr>
            <a:grpSpLocks/>
          </p:cNvGrpSpPr>
          <p:nvPr/>
        </p:nvGrpSpPr>
        <p:grpSpPr bwMode="auto">
          <a:xfrm>
            <a:off x="4575175" y="1803400"/>
            <a:ext cx="5184775" cy="2994025"/>
            <a:chOff x="2562" y="1136"/>
            <a:chExt cx="2903" cy="1886"/>
          </a:xfrm>
        </p:grpSpPr>
        <p:sp>
          <p:nvSpPr>
            <p:cNvPr id="39951" name="AutoShape 41"/>
            <p:cNvSpPr>
              <a:spLocks noChangeArrowheads="1"/>
            </p:cNvSpPr>
            <p:nvPr/>
          </p:nvSpPr>
          <p:spPr bwMode="auto">
            <a:xfrm>
              <a:off x="3742" y="1224"/>
              <a:ext cx="180" cy="182"/>
            </a:xfrm>
            <a:prstGeom prst="plus">
              <a:avLst>
                <a:gd name="adj" fmla="val 25000"/>
              </a:avLst>
            </a:prstGeom>
            <a:solidFill>
              <a:schemeClr val="bg1"/>
            </a:solidFill>
            <a:ln w="28575">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39952" name="Group 42"/>
            <p:cNvGrpSpPr>
              <a:grpSpLocks/>
            </p:cNvGrpSpPr>
            <p:nvPr/>
          </p:nvGrpSpPr>
          <p:grpSpPr bwMode="auto">
            <a:xfrm>
              <a:off x="2562" y="2477"/>
              <a:ext cx="2903" cy="545"/>
              <a:chOff x="2562" y="2477"/>
              <a:chExt cx="2903" cy="545"/>
            </a:xfrm>
          </p:grpSpPr>
          <p:sp>
            <p:nvSpPr>
              <p:cNvPr id="39954" name="AutoShape 43"/>
              <p:cNvSpPr>
                <a:spLocks noChangeArrowheads="1"/>
              </p:cNvSpPr>
              <p:nvPr/>
            </p:nvSpPr>
            <p:spPr bwMode="auto">
              <a:xfrm>
                <a:off x="2562"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55" name="AutoShape 44"/>
              <p:cNvSpPr>
                <a:spLocks noChangeArrowheads="1"/>
              </p:cNvSpPr>
              <p:nvPr/>
            </p:nvSpPr>
            <p:spPr bwMode="auto">
              <a:xfrm>
                <a:off x="2699" y="2840"/>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56" name="AutoShape 45"/>
              <p:cNvSpPr>
                <a:spLocks noChangeArrowheads="1"/>
              </p:cNvSpPr>
              <p:nvPr/>
            </p:nvSpPr>
            <p:spPr bwMode="auto">
              <a:xfrm>
                <a:off x="3334"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57" name="AutoShape 46"/>
              <p:cNvSpPr>
                <a:spLocks noChangeArrowheads="1"/>
              </p:cNvSpPr>
              <p:nvPr/>
            </p:nvSpPr>
            <p:spPr bwMode="auto">
              <a:xfrm>
                <a:off x="283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58" name="AutoShape 47"/>
              <p:cNvSpPr>
                <a:spLocks noChangeArrowheads="1"/>
              </p:cNvSpPr>
              <p:nvPr/>
            </p:nvSpPr>
            <p:spPr bwMode="auto">
              <a:xfrm>
                <a:off x="3878" y="2704"/>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59" name="AutoShape 48"/>
              <p:cNvSpPr>
                <a:spLocks noChangeArrowheads="1"/>
              </p:cNvSpPr>
              <p:nvPr/>
            </p:nvSpPr>
            <p:spPr bwMode="auto">
              <a:xfrm>
                <a:off x="5329" y="2885"/>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60" name="AutoShape 49"/>
              <p:cNvSpPr>
                <a:spLocks noChangeArrowheads="1"/>
              </p:cNvSpPr>
              <p:nvPr/>
            </p:nvSpPr>
            <p:spPr bwMode="auto">
              <a:xfrm>
                <a:off x="3651" y="2931"/>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61" name="AutoShape 50"/>
              <p:cNvSpPr>
                <a:spLocks noChangeArrowheads="1"/>
              </p:cNvSpPr>
              <p:nvPr/>
            </p:nvSpPr>
            <p:spPr bwMode="auto">
              <a:xfrm>
                <a:off x="2880" y="2704"/>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62" name="AutoShape 51"/>
              <p:cNvSpPr>
                <a:spLocks noChangeArrowheads="1"/>
              </p:cNvSpPr>
              <p:nvPr/>
            </p:nvSpPr>
            <p:spPr bwMode="auto">
              <a:xfrm>
                <a:off x="3470" y="2659"/>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63" name="AutoShape 52"/>
              <p:cNvSpPr>
                <a:spLocks noChangeArrowheads="1"/>
              </p:cNvSpPr>
              <p:nvPr/>
            </p:nvSpPr>
            <p:spPr bwMode="auto">
              <a:xfrm>
                <a:off x="4150" y="2840"/>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64" name="AutoShape 53"/>
              <p:cNvSpPr>
                <a:spLocks noChangeArrowheads="1"/>
              </p:cNvSpPr>
              <p:nvPr/>
            </p:nvSpPr>
            <p:spPr bwMode="auto">
              <a:xfrm>
                <a:off x="419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65" name="AutoShape 54"/>
              <p:cNvSpPr>
                <a:spLocks noChangeArrowheads="1"/>
              </p:cNvSpPr>
              <p:nvPr/>
            </p:nvSpPr>
            <p:spPr bwMode="auto">
              <a:xfrm>
                <a:off x="5103"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66" name="AutoShape 55"/>
              <p:cNvSpPr>
                <a:spLocks noChangeArrowheads="1"/>
              </p:cNvSpPr>
              <p:nvPr/>
            </p:nvSpPr>
            <p:spPr bwMode="auto">
              <a:xfrm>
                <a:off x="537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39953" name="Text Box 56"/>
            <p:cNvSpPr txBox="1">
              <a:spLocks noChangeArrowheads="1"/>
            </p:cNvSpPr>
            <p:nvPr/>
          </p:nvSpPr>
          <p:spPr bwMode="auto">
            <a:xfrm>
              <a:off x="4047" y="1136"/>
              <a:ext cx="12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-adrenoceptor</a:t>
              </a:r>
            </a:p>
          </p:txBody>
        </p:sp>
      </p:grpSp>
      <p:grpSp>
        <p:nvGrpSpPr>
          <p:cNvPr id="39943" name="Group 57"/>
          <p:cNvGrpSpPr>
            <a:grpSpLocks/>
          </p:cNvGrpSpPr>
          <p:nvPr/>
        </p:nvGrpSpPr>
        <p:grpSpPr bwMode="auto">
          <a:xfrm>
            <a:off x="280988" y="5691194"/>
            <a:ext cx="7625232" cy="461963"/>
            <a:chOff x="157" y="3585"/>
            <a:chExt cx="4270" cy="291"/>
          </a:xfrm>
        </p:grpSpPr>
        <p:sp>
          <p:nvSpPr>
            <p:cNvPr id="39949" name="Text Box 58"/>
            <p:cNvSpPr txBox="1">
              <a:spLocks noChangeArrowheads="1"/>
            </p:cNvSpPr>
            <p:nvPr/>
          </p:nvSpPr>
          <p:spPr bwMode="auto">
            <a:xfrm>
              <a:off x="398" y="3585"/>
              <a:ext cx="40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u="sng" dirty="0">
                  <a:latin typeface="Calibri" panose="020F0502020204030204" pitchFamily="34" charset="0"/>
                  <a:sym typeface="Symbol" panose="05050102010706020507" pitchFamily="18" charset="2"/>
                </a:rPr>
                <a:t></a:t>
              </a:r>
              <a:r>
                <a:rPr lang="en-US" altLang="en-US" sz="2400" b="1" i="0" dirty="0">
                  <a:latin typeface="Calibri" panose="020F0502020204030204" pitchFamily="34" charset="0"/>
                  <a:sym typeface="Symbol" panose="05050102010706020507" pitchFamily="18" charset="2"/>
                </a:rPr>
                <a:t>-</a:t>
              </a:r>
              <a:r>
                <a:rPr lang="en-US" altLang="en-US" sz="2400" b="1" i="0" dirty="0" err="1">
                  <a:latin typeface="Calibri" panose="020F0502020204030204" pitchFamily="34" charset="0"/>
                  <a:sym typeface="Symbol" panose="05050102010706020507" pitchFamily="18" charset="2"/>
                </a:rPr>
                <a:t>adrenoceptor</a:t>
              </a:r>
              <a:r>
                <a:rPr lang="en-US" altLang="en-US" sz="2400" b="1" i="0" dirty="0">
                  <a:latin typeface="Calibri" panose="020F0502020204030204" pitchFamily="34" charset="0"/>
                  <a:sym typeface="Symbol" panose="05050102010706020507" pitchFamily="18" charset="2"/>
                </a:rPr>
                <a:t> stimulation promotes </a:t>
              </a:r>
              <a:r>
                <a:rPr lang="en-US" altLang="en-US" sz="2400" b="1" i="0" u="sng" dirty="0">
                  <a:latin typeface="Calibri" panose="020F0502020204030204" pitchFamily="34" charset="0"/>
                  <a:sym typeface="Symbol" panose="05050102010706020507" pitchFamily="18" charset="2"/>
                </a:rPr>
                <a:t>vasoconstriction</a:t>
              </a:r>
            </a:p>
          </p:txBody>
        </p:sp>
        <p:sp>
          <p:nvSpPr>
            <p:cNvPr id="39950" name="Oval 59"/>
            <p:cNvSpPr>
              <a:spLocks noChangeAspect="1" noChangeArrowheads="1"/>
            </p:cNvSpPr>
            <p:nvPr/>
          </p:nvSpPr>
          <p:spPr bwMode="auto">
            <a:xfrm>
              <a:off x="157" y="3662"/>
              <a:ext cx="136" cy="204"/>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grpSp>
        <p:nvGrpSpPr>
          <p:cNvPr id="39944" name="Group 60"/>
          <p:cNvGrpSpPr>
            <a:grpSpLocks/>
          </p:cNvGrpSpPr>
          <p:nvPr/>
        </p:nvGrpSpPr>
        <p:grpSpPr bwMode="auto">
          <a:xfrm>
            <a:off x="242888" y="6142045"/>
            <a:ext cx="7174674" cy="461963"/>
            <a:chOff x="136" y="3858"/>
            <a:chExt cx="4016" cy="291"/>
          </a:xfrm>
        </p:grpSpPr>
        <p:sp>
          <p:nvSpPr>
            <p:cNvPr id="39947" name="Text Box 61"/>
            <p:cNvSpPr txBox="1">
              <a:spLocks noChangeArrowheads="1"/>
            </p:cNvSpPr>
            <p:nvPr/>
          </p:nvSpPr>
          <p:spPr bwMode="auto">
            <a:xfrm>
              <a:off x="398" y="3858"/>
              <a:ext cx="37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u="sng">
                  <a:latin typeface="Calibri" panose="020F0502020204030204" pitchFamily="34" charset="0"/>
                  <a:sym typeface="Symbol" panose="05050102010706020507" pitchFamily="18" charset="2"/>
                </a:rPr>
                <a:t></a:t>
              </a:r>
              <a:r>
                <a:rPr lang="en-US" altLang="en-US" sz="2400" b="1" i="0">
                  <a:latin typeface="Calibri" panose="020F0502020204030204" pitchFamily="34" charset="0"/>
                  <a:sym typeface="Symbol" panose="05050102010706020507" pitchFamily="18" charset="2"/>
                </a:rPr>
                <a:t> -adrenoceptor stimulation promotes </a:t>
              </a:r>
              <a:r>
                <a:rPr lang="en-US" altLang="en-US" sz="2400" b="1" i="0" u="sng">
                  <a:latin typeface="Calibri" panose="020F0502020204030204" pitchFamily="34" charset="0"/>
                  <a:sym typeface="Symbol" panose="05050102010706020507" pitchFamily="18" charset="2"/>
                </a:rPr>
                <a:t>vasodilation</a:t>
              </a:r>
            </a:p>
          </p:txBody>
        </p:sp>
        <p:sp>
          <p:nvSpPr>
            <p:cNvPr id="39948" name="AutoShape 62"/>
            <p:cNvSpPr>
              <a:spLocks noChangeArrowheads="1"/>
            </p:cNvSpPr>
            <p:nvPr/>
          </p:nvSpPr>
          <p:spPr bwMode="auto">
            <a:xfrm>
              <a:off x="136" y="3946"/>
              <a:ext cx="180" cy="182"/>
            </a:xfrm>
            <a:prstGeom prst="plus">
              <a:avLst>
                <a:gd name="adj" fmla="val 25000"/>
              </a:avLst>
            </a:prstGeom>
            <a:solidFill>
              <a:schemeClr val="bg1"/>
            </a:solidFill>
            <a:ln w="28575">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65" name="Text Box 12"/>
          <p:cNvSpPr txBox="1">
            <a:spLocks noChangeArrowheads="1"/>
          </p:cNvSpPr>
          <p:nvPr/>
        </p:nvSpPr>
        <p:spPr bwMode="auto">
          <a:xfrm>
            <a:off x="0" y="914400"/>
            <a:ext cx="1028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200" b="1" i="0" dirty="0">
                <a:solidFill>
                  <a:srgbClr val="0066CC"/>
                </a:solidFill>
                <a:latin typeface="Calibri" panose="020F0502020204030204" pitchFamily="34" charset="0"/>
              </a:rPr>
              <a:t>A. </a:t>
            </a:r>
            <a:r>
              <a:rPr lang="en-US" altLang="en-US" sz="3200" b="1" i="0" dirty="0" err="1">
                <a:solidFill>
                  <a:srgbClr val="0066CC"/>
                </a:solidFill>
                <a:latin typeface="Calibri" panose="020F0502020204030204" pitchFamily="34" charset="0"/>
              </a:rPr>
              <a:t>Catecholamines</a:t>
            </a:r>
            <a:r>
              <a:rPr lang="en-US" altLang="en-US" sz="3200" b="1" i="0" dirty="0">
                <a:solidFill>
                  <a:srgbClr val="0066CC"/>
                </a:solidFill>
                <a:latin typeface="Calibri" panose="020F0502020204030204" pitchFamily="34" charset="0"/>
              </a:rPr>
              <a:t> (Adrenaline and Noradrenaline)</a:t>
            </a:r>
          </a:p>
        </p:txBody>
      </p:sp>
      <p:sp>
        <p:nvSpPr>
          <p:cNvPr id="66" name="Text Box 13"/>
          <p:cNvSpPr txBox="1">
            <a:spLocks noChangeArrowheads="1"/>
          </p:cNvSpPr>
          <p:nvPr/>
        </p:nvSpPr>
        <p:spPr bwMode="auto">
          <a:xfrm>
            <a:off x="0" y="152400"/>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dirty="0">
                <a:solidFill>
                  <a:srgbClr val="FF0000"/>
                </a:solidFill>
                <a:latin typeface="Calibri" panose="020F0502020204030204" pitchFamily="34" charset="0"/>
              </a:rPr>
              <a:t>Hormonal regulation of blood pressure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40962" name="Group 2"/>
          <p:cNvGrpSpPr>
            <a:grpSpLocks/>
          </p:cNvGrpSpPr>
          <p:nvPr/>
        </p:nvGrpSpPr>
        <p:grpSpPr bwMode="auto">
          <a:xfrm>
            <a:off x="122238" y="1412875"/>
            <a:ext cx="8180387" cy="2744788"/>
            <a:chOff x="68" y="890"/>
            <a:chExt cx="4581" cy="1729"/>
          </a:xfrm>
        </p:grpSpPr>
        <p:grpSp>
          <p:nvGrpSpPr>
            <p:cNvPr id="41008" name="Group 3"/>
            <p:cNvGrpSpPr>
              <a:grpSpLocks/>
            </p:cNvGrpSpPr>
            <p:nvPr/>
          </p:nvGrpSpPr>
          <p:grpSpPr bwMode="auto">
            <a:xfrm>
              <a:off x="68" y="890"/>
              <a:ext cx="4581" cy="1729"/>
              <a:chOff x="68" y="1066"/>
              <a:chExt cx="4581" cy="1729"/>
            </a:xfrm>
          </p:grpSpPr>
          <p:pic>
            <p:nvPicPr>
              <p:cNvPr id="410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1066"/>
                <a:ext cx="2360"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11" name="Group 5"/>
              <p:cNvGrpSpPr>
                <a:grpSpLocks/>
              </p:cNvGrpSpPr>
              <p:nvPr/>
            </p:nvGrpSpPr>
            <p:grpSpPr bwMode="auto">
              <a:xfrm>
                <a:off x="2418" y="1900"/>
                <a:ext cx="181" cy="226"/>
                <a:chOff x="2434" y="1979"/>
                <a:chExt cx="181" cy="226"/>
              </a:xfrm>
            </p:grpSpPr>
            <p:sp>
              <p:nvSpPr>
                <p:cNvPr id="41020" name="Line 6"/>
                <p:cNvSpPr>
                  <a:spLocks noChangeShapeType="1"/>
                </p:cNvSpPr>
                <p:nvPr/>
              </p:nvSpPr>
              <p:spPr bwMode="auto">
                <a:xfrm>
                  <a:off x="2434" y="1979"/>
                  <a:ext cx="91" cy="13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021" name="Line 7"/>
                <p:cNvSpPr>
                  <a:spLocks noChangeShapeType="1"/>
                </p:cNvSpPr>
                <p:nvPr/>
              </p:nvSpPr>
              <p:spPr bwMode="auto">
                <a:xfrm flipH="1">
                  <a:off x="2472" y="2115"/>
                  <a:ext cx="45" cy="9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022" name="Line 8"/>
                <p:cNvSpPr>
                  <a:spLocks noChangeShapeType="1"/>
                </p:cNvSpPr>
                <p:nvPr/>
              </p:nvSpPr>
              <p:spPr bwMode="auto">
                <a:xfrm rot="-2774765">
                  <a:off x="2547" y="2087"/>
                  <a:ext cx="45" cy="9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nvGrpSpPr>
              <p:cNvPr id="41012" name="Group 9"/>
              <p:cNvGrpSpPr>
                <a:grpSpLocks/>
              </p:cNvGrpSpPr>
              <p:nvPr/>
            </p:nvGrpSpPr>
            <p:grpSpPr bwMode="auto">
              <a:xfrm>
                <a:off x="2409" y="1891"/>
                <a:ext cx="1542" cy="544"/>
                <a:chOff x="2381" y="1979"/>
                <a:chExt cx="1542" cy="544"/>
              </a:xfrm>
            </p:grpSpPr>
            <p:sp>
              <p:nvSpPr>
                <p:cNvPr id="41017" name="Line 10"/>
                <p:cNvSpPr>
                  <a:spLocks noChangeShapeType="1"/>
                </p:cNvSpPr>
                <p:nvPr/>
              </p:nvSpPr>
              <p:spPr bwMode="auto">
                <a:xfrm>
                  <a:off x="2381" y="1979"/>
                  <a:ext cx="1497" cy="453"/>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018" name="Line 11"/>
                <p:cNvSpPr>
                  <a:spLocks noChangeShapeType="1"/>
                </p:cNvSpPr>
                <p:nvPr/>
              </p:nvSpPr>
              <p:spPr bwMode="auto">
                <a:xfrm>
                  <a:off x="3878" y="2432"/>
                  <a:ext cx="45" cy="4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019" name="Line 12"/>
                <p:cNvSpPr>
                  <a:spLocks noChangeShapeType="1"/>
                </p:cNvSpPr>
                <p:nvPr/>
              </p:nvSpPr>
              <p:spPr bwMode="auto">
                <a:xfrm flipH="1">
                  <a:off x="3787" y="2432"/>
                  <a:ext cx="91" cy="91"/>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nvGrpSpPr>
              <p:cNvPr id="41013" name="Group 13"/>
              <p:cNvGrpSpPr>
                <a:grpSpLocks/>
              </p:cNvGrpSpPr>
              <p:nvPr/>
            </p:nvGrpSpPr>
            <p:grpSpPr bwMode="auto">
              <a:xfrm rot="-239747">
                <a:off x="2427" y="1810"/>
                <a:ext cx="2222" cy="544"/>
                <a:chOff x="2381" y="1979"/>
                <a:chExt cx="1542" cy="544"/>
              </a:xfrm>
            </p:grpSpPr>
            <p:sp>
              <p:nvSpPr>
                <p:cNvPr id="41014" name="Line 14"/>
                <p:cNvSpPr>
                  <a:spLocks noChangeShapeType="1"/>
                </p:cNvSpPr>
                <p:nvPr/>
              </p:nvSpPr>
              <p:spPr bwMode="auto">
                <a:xfrm>
                  <a:off x="2381" y="1979"/>
                  <a:ext cx="1497" cy="453"/>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015" name="Line 15"/>
                <p:cNvSpPr>
                  <a:spLocks noChangeShapeType="1"/>
                </p:cNvSpPr>
                <p:nvPr/>
              </p:nvSpPr>
              <p:spPr bwMode="auto">
                <a:xfrm>
                  <a:off x="3878" y="2432"/>
                  <a:ext cx="45" cy="4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016" name="Line 16"/>
                <p:cNvSpPr>
                  <a:spLocks noChangeShapeType="1"/>
                </p:cNvSpPr>
                <p:nvPr/>
              </p:nvSpPr>
              <p:spPr bwMode="auto">
                <a:xfrm flipH="1">
                  <a:off x="3787" y="2432"/>
                  <a:ext cx="91" cy="91"/>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sp>
          <p:nvSpPr>
            <p:cNvPr id="41009" name="Rectangle 17"/>
            <p:cNvSpPr>
              <a:spLocks noChangeArrowheads="1"/>
            </p:cNvSpPr>
            <p:nvPr/>
          </p:nvSpPr>
          <p:spPr bwMode="auto">
            <a:xfrm>
              <a:off x="2336" y="981"/>
              <a:ext cx="226" cy="136"/>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pic>
        <p:nvPicPr>
          <p:cNvPr id="4096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403182" y="1069181"/>
            <a:ext cx="1452562"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19"/>
          <p:cNvSpPr>
            <a:spLocks noChangeArrowheads="1"/>
          </p:cNvSpPr>
          <p:nvPr/>
        </p:nvSpPr>
        <p:spPr bwMode="auto">
          <a:xfrm>
            <a:off x="5143500" y="4797425"/>
            <a:ext cx="728663" cy="215900"/>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40965" name="Group 20"/>
          <p:cNvGrpSpPr>
            <a:grpSpLocks/>
          </p:cNvGrpSpPr>
          <p:nvPr/>
        </p:nvGrpSpPr>
        <p:grpSpPr bwMode="auto">
          <a:xfrm>
            <a:off x="4591050" y="1143000"/>
            <a:ext cx="4888629" cy="3568700"/>
            <a:chOff x="2571" y="728"/>
            <a:chExt cx="2736" cy="2248"/>
          </a:xfrm>
        </p:grpSpPr>
        <p:sp>
          <p:nvSpPr>
            <p:cNvPr id="40989" name="Oval 21"/>
            <p:cNvSpPr>
              <a:spLocks noChangeAspect="1" noChangeArrowheads="1"/>
            </p:cNvSpPr>
            <p:nvPr/>
          </p:nvSpPr>
          <p:spPr bwMode="auto">
            <a:xfrm>
              <a:off x="3765" y="805"/>
              <a:ext cx="136" cy="204"/>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40990" name="Group 22"/>
            <p:cNvGrpSpPr>
              <a:grpSpLocks/>
            </p:cNvGrpSpPr>
            <p:nvPr/>
          </p:nvGrpSpPr>
          <p:grpSpPr bwMode="auto">
            <a:xfrm>
              <a:off x="2571" y="2285"/>
              <a:ext cx="2736" cy="691"/>
              <a:chOff x="2571" y="2296"/>
              <a:chExt cx="2736" cy="691"/>
            </a:xfrm>
          </p:grpSpPr>
          <p:sp>
            <p:nvSpPr>
              <p:cNvPr id="40992" name="Oval 23"/>
              <p:cNvSpPr>
                <a:spLocks noChangeAspect="1" noChangeArrowheads="1"/>
              </p:cNvSpPr>
              <p:nvPr/>
            </p:nvSpPr>
            <p:spPr bwMode="auto">
              <a:xfrm>
                <a:off x="2835" y="2341"/>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93" name="Oval 24"/>
              <p:cNvSpPr>
                <a:spLocks noChangeAspect="1" noChangeArrowheads="1"/>
              </p:cNvSpPr>
              <p:nvPr/>
            </p:nvSpPr>
            <p:spPr bwMode="auto">
              <a:xfrm>
                <a:off x="2698" y="2414"/>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94" name="Oval 25"/>
              <p:cNvSpPr>
                <a:spLocks noChangeAspect="1" noChangeArrowheads="1"/>
              </p:cNvSpPr>
              <p:nvPr/>
            </p:nvSpPr>
            <p:spPr bwMode="auto">
              <a:xfrm>
                <a:off x="2571" y="2423"/>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95" name="Oval 26"/>
              <p:cNvSpPr>
                <a:spLocks noChangeAspect="1" noChangeArrowheads="1"/>
              </p:cNvSpPr>
              <p:nvPr/>
            </p:nvSpPr>
            <p:spPr bwMode="auto">
              <a:xfrm>
                <a:off x="2744" y="2296"/>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96" name="Oval 27"/>
              <p:cNvSpPr>
                <a:spLocks noChangeAspect="1" noChangeArrowheads="1"/>
              </p:cNvSpPr>
              <p:nvPr/>
            </p:nvSpPr>
            <p:spPr bwMode="auto">
              <a:xfrm>
                <a:off x="2667" y="2296"/>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97" name="Oval 28"/>
              <p:cNvSpPr>
                <a:spLocks noChangeAspect="1" noChangeArrowheads="1"/>
              </p:cNvSpPr>
              <p:nvPr/>
            </p:nvSpPr>
            <p:spPr bwMode="auto">
              <a:xfrm>
                <a:off x="3743" y="247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98" name="Oval 29"/>
              <p:cNvSpPr>
                <a:spLocks noChangeAspect="1" noChangeArrowheads="1"/>
              </p:cNvSpPr>
              <p:nvPr/>
            </p:nvSpPr>
            <p:spPr bwMode="auto">
              <a:xfrm>
                <a:off x="3924" y="247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99" name="Oval 30"/>
              <p:cNvSpPr>
                <a:spLocks noChangeAspect="1" noChangeArrowheads="1"/>
              </p:cNvSpPr>
              <p:nvPr/>
            </p:nvSpPr>
            <p:spPr bwMode="auto">
              <a:xfrm>
                <a:off x="3878"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00" name="Oval 31"/>
              <p:cNvSpPr>
                <a:spLocks noChangeAspect="1" noChangeArrowheads="1"/>
              </p:cNvSpPr>
              <p:nvPr/>
            </p:nvSpPr>
            <p:spPr bwMode="auto">
              <a:xfrm>
                <a:off x="3787"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01" name="Oval 32"/>
              <p:cNvSpPr>
                <a:spLocks noChangeAspect="1" noChangeArrowheads="1"/>
              </p:cNvSpPr>
              <p:nvPr/>
            </p:nvSpPr>
            <p:spPr bwMode="auto">
              <a:xfrm>
                <a:off x="4513" y="238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02" name="Oval 33"/>
              <p:cNvSpPr>
                <a:spLocks noChangeAspect="1" noChangeArrowheads="1"/>
              </p:cNvSpPr>
              <p:nvPr/>
            </p:nvSpPr>
            <p:spPr bwMode="auto">
              <a:xfrm>
                <a:off x="4558" y="2432"/>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03" name="Oval 34"/>
              <p:cNvSpPr>
                <a:spLocks noChangeAspect="1" noChangeArrowheads="1"/>
              </p:cNvSpPr>
              <p:nvPr/>
            </p:nvSpPr>
            <p:spPr bwMode="auto">
              <a:xfrm>
                <a:off x="4694" y="238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04" name="Oval 35"/>
              <p:cNvSpPr>
                <a:spLocks noChangeAspect="1" noChangeArrowheads="1"/>
              </p:cNvSpPr>
              <p:nvPr/>
            </p:nvSpPr>
            <p:spPr bwMode="auto">
              <a:xfrm>
                <a:off x="4604"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05" name="Oval 36"/>
              <p:cNvSpPr>
                <a:spLocks noChangeAspect="1" noChangeArrowheads="1"/>
              </p:cNvSpPr>
              <p:nvPr/>
            </p:nvSpPr>
            <p:spPr bwMode="auto">
              <a:xfrm>
                <a:off x="4513" y="2523"/>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06" name="Oval 37"/>
              <p:cNvSpPr>
                <a:spLocks noChangeAspect="1" noChangeArrowheads="1"/>
              </p:cNvSpPr>
              <p:nvPr/>
            </p:nvSpPr>
            <p:spPr bwMode="auto">
              <a:xfrm>
                <a:off x="3334" y="2885"/>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07" name="Oval 38"/>
              <p:cNvSpPr>
                <a:spLocks noChangeAspect="1" noChangeArrowheads="1"/>
              </p:cNvSpPr>
              <p:nvPr/>
            </p:nvSpPr>
            <p:spPr bwMode="auto">
              <a:xfrm>
                <a:off x="5239" y="2795"/>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40991" name="Text Box 39"/>
            <p:cNvSpPr txBox="1">
              <a:spLocks noChangeArrowheads="1"/>
            </p:cNvSpPr>
            <p:nvPr/>
          </p:nvSpPr>
          <p:spPr bwMode="auto">
            <a:xfrm>
              <a:off x="4047" y="728"/>
              <a:ext cx="12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-adrenoceptor</a:t>
              </a:r>
            </a:p>
          </p:txBody>
        </p:sp>
      </p:grpSp>
      <p:grpSp>
        <p:nvGrpSpPr>
          <p:cNvPr id="40966" name="Group 40"/>
          <p:cNvGrpSpPr>
            <a:grpSpLocks/>
          </p:cNvGrpSpPr>
          <p:nvPr/>
        </p:nvGrpSpPr>
        <p:grpSpPr bwMode="auto">
          <a:xfrm>
            <a:off x="4575175" y="1803400"/>
            <a:ext cx="5184775" cy="2994025"/>
            <a:chOff x="2562" y="1136"/>
            <a:chExt cx="2903" cy="1886"/>
          </a:xfrm>
        </p:grpSpPr>
        <p:sp>
          <p:nvSpPr>
            <p:cNvPr id="40973" name="AutoShape 41"/>
            <p:cNvSpPr>
              <a:spLocks noChangeArrowheads="1"/>
            </p:cNvSpPr>
            <p:nvPr/>
          </p:nvSpPr>
          <p:spPr bwMode="auto">
            <a:xfrm>
              <a:off x="3742" y="1224"/>
              <a:ext cx="180" cy="182"/>
            </a:xfrm>
            <a:prstGeom prst="plus">
              <a:avLst>
                <a:gd name="adj" fmla="val 25000"/>
              </a:avLst>
            </a:prstGeom>
            <a:solidFill>
              <a:schemeClr val="bg1"/>
            </a:solidFill>
            <a:ln w="28575">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40974" name="Group 42"/>
            <p:cNvGrpSpPr>
              <a:grpSpLocks/>
            </p:cNvGrpSpPr>
            <p:nvPr/>
          </p:nvGrpSpPr>
          <p:grpSpPr bwMode="auto">
            <a:xfrm>
              <a:off x="2562" y="2477"/>
              <a:ext cx="2903" cy="545"/>
              <a:chOff x="2562" y="2477"/>
              <a:chExt cx="2903" cy="545"/>
            </a:xfrm>
          </p:grpSpPr>
          <p:sp>
            <p:nvSpPr>
              <p:cNvPr id="40976" name="AutoShape 43"/>
              <p:cNvSpPr>
                <a:spLocks noChangeArrowheads="1"/>
              </p:cNvSpPr>
              <p:nvPr/>
            </p:nvSpPr>
            <p:spPr bwMode="auto">
              <a:xfrm>
                <a:off x="2562"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77" name="AutoShape 44"/>
              <p:cNvSpPr>
                <a:spLocks noChangeArrowheads="1"/>
              </p:cNvSpPr>
              <p:nvPr/>
            </p:nvSpPr>
            <p:spPr bwMode="auto">
              <a:xfrm>
                <a:off x="2699" y="2840"/>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78" name="AutoShape 45"/>
              <p:cNvSpPr>
                <a:spLocks noChangeArrowheads="1"/>
              </p:cNvSpPr>
              <p:nvPr/>
            </p:nvSpPr>
            <p:spPr bwMode="auto">
              <a:xfrm>
                <a:off x="3334"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79" name="AutoShape 46"/>
              <p:cNvSpPr>
                <a:spLocks noChangeArrowheads="1"/>
              </p:cNvSpPr>
              <p:nvPr/>
            </p:nvSpPr>
            <p:spPr bwMode="auto">
              <a:xfrm>
                <a:off x="283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0" name="AutoShape 47"/>
              <p:cNvSpPr>
                <a:spLocks noChangeArrowheads="1"/>
              </p:cNvSpPr>
              <p:nvPr/>
            </p:nvSpPr>
            <p:spPr bwMode="auto">
              <a:xfrm>
                <a:off x="3878" y="2704"/>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1" name="AutoShape 48"/>
              <p:cNvSpPr>
                <a:spLocks noChangeArrowheads="1"/>
              </p:cNvSpPr>
              <p:nvPr/>
            </p:nvSpPr>
            <p:spPr bwMode="auto">
              <a:xfrm>
                <a:off x="5329" y="2885"/>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2" name="AutoShape 49"/>
              <p:cNvSpPr>
                <a:spLocks noChangeArrowheads="1"/>
              </p:cNvSpPr>
              <p:nvPr/>
            </p:nvSpPr>
            <p:spPr bwMode="auto">
              <a:xfrm>
                <a:off x="3651" y="2931"/>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3" name="AutoShape 50"/>
              <p:cNvSpPr>
                <a:spLocks noChangeArrowheads="1"/>
              </p:cNvSpPr>
              <p:nvPr/>
            </p:nvSpPr>
            <p:spPr bwMode="auto">
              <a:xfrm>
                <a:off x="2880" y="2704"/>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4" name="AutoShape 51"/>
              <p:cNvSpPr>
                <a:spLocks noChangeArrowheads="1"/>
              </p:cNvSpPr>
              <p:nvPr/>
            </p:nvSpPr>
            <p:spPr bwMode="auto">
              <a:xfrm>
                <a:off x="3470" y="2659"/>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5" name="AutoShape 52"/>
              <p:cNvSpPr>
                <a:spLocks noChangeArrowheads="1"/>
              </p:cNvSpPr>
              <p:nvPr/>
            </p:nvSpPr>
            <p:spPr bwMode="auto">
              <a:xfrm>
                <a:off x="4150" y="2840"/>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6" name="AutoShape 53"/>
              <p:cNvSpPr>
                <a:spLocks noChangeArrowheads="1"/>
              </p:cNvSpPr>
              <p:nvPr/>
            </p:nvSpPr>
            <p:spPr bwMode="auto">
              <a:xfrm>
                <a:off x="419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7" name="AutoShape 54"/>
              <p:cNvSpPr>
                <a:spLocks noChangeArrowheads="1"/>
              </p:cNvSpPr>
              <p:nvPr/>
            </p:nvSpPr>
            <p:spPr bwMode="auto">
              <a:xfrm>
                <a:off x="5103"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8" name="AutoShape 55"/>
              <p:cNvSpPr>
                <a:spLocks noChangeArrowheads="1"/>
              </p:cNvSpPr>
              <p:nvPr/>
            </p:nvSpPr>
            <p:spPr bwMode="auto">
              <a:xfrm>
                <a:off x="537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40975" name="Text Box 56"/>
            <p:cNvSpPr txBox="1">
              <a:spLocks noChangeArrowheads="1"/>
            </p:cNvSpPr>
            <p:nvPr/>
          </p:nvSpPr>
          <p:spPr bwMode="auto">
            <a:xfrm>
              <a:off x="4047" y="1136"/>
              <a:ext cx="12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-adrenoceptor</a:t>
              </a:r>
            </a:p>
          </p:txBody>
        </p:sp>
      </p:grpSp>
      <p:sp>
        <p:nvSpPr>
          <p:cNvPr id="40967" name="Text Box 57"/>
          <p:cNvSpPr txBox="1">
            <a:spLocks noChangeArrowheads="1"/>
          </p:cNvSpPr>
          <p:nvPr/>
        </p:nvSpPr>
        <p:spPr bwMode="auto">
          <a:xfrm>
            <a:off x="3441700" y="3101975"/>
            <a:ext cx="16812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Noradrenaline</a:t>
            </a:r>
          </a:p>
        </p:txBody>
      </p:sp>
      <p:sp>
        <p:nvSpPr>
          <p:cNvPr id="40968" name="Text Box 58"/>
          <p:cNvSpPr txBox="1">
            <a:spLocks noChangeArrowheads="1"/>
          </p:cNvSpPr>
          <p:nvPr/>
        </p:nvSpPr>
        <p:spPr bwMode="auto">
          <a:xfrm>
            <a:off x="7980363" y="3317875"/>
            <a:ext cx="16812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Noradrenaline</a:t>
            </a:r>
          </a:p>
        </p:txBody>
      </p:sp>
      <p:sp>
        <p:nvSpPr>
          <p:cNvPr id="40969" name="Text Box 59"/>
          <p:cNvSpPr txBox="1">
            <a:spLocks noChangeArrowheads="1"/>
          </p:cNvSpPr>
          <p:nvPr/>
        </p:nvSpPr>
        <p:spPr bwMode="auto">
          <a:xfrm>
            <a:off x="5791200" y="3413125"/>
            <a:ext cx="16812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Noradrenaline</a:t>
            </a:r>
          </a:p>
        </p:txBody>
      </p:sp>
      <p:sp>
        <p:nvSpPr>
          <p:cNvPr id="40970" name="Text Box 60"/>
          <p:cNvSpPr txBox="1">
            <a:spLocks noChangeArrowheads="1"/>
          </p:cNvSpPr>
          <p:nvPr/>
        </p:nvSpPr>
        <p:spPr bwMode="auto">
          <a:xfrm>
            <a:off x="260350" y="5824538"/>
            <a:ext cx="7683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rPr>
              <a:t>Noradrenaline released from the sympathetic nerves binds</a:t>
            </a:r>
          </a:p>
          <a:p>
            <a:pPr eaLnBrk="1" hangingPunct="1"/>
            <a:r>
              <a:rPr lang="en-US" altLang="en-US" sz="2400" b="1" i="0">
                <a:latin typeface="Calibri" panose="020F0502020204030204" pitchFamily="34" charset="0"/>
              </a:rPr>
              <a:t>primarily to </a:t>
            </a:r>
            <a:r>
              <a:rPr lang="en-US" altLang="en-US" sz="2400" b="1" i="0">
                <a:latin typeface="Calibri" panose="020F0502020204030204" pitchFamily="34" charset="0"/>
                <a:sym typeface="Symbol" panose="05050102010706020507" pitchFamily="18" charset="2"/>
              </a:rPr>
              <a:t> adrenoceptors.</a:t>
            </a:r>
          </a:p>
        </p:txBody>
      </p:sp>
      <p:sp>
        <p:nvSpPr>
          <p:cNvPr id="63" name="Text Box 12"/>
          <p:cNvSpPr txBox="1">
            <a:spLocks noChangeArrowheads="1"/>
          </p:cNvSpPr>
          <p:nvPr/>
        </p:nvSpPr>
        <p:spPr bwMode="auto">
          <a:xfrm>
            <a:off x="0" y="685800"/>
            <a:ext cx="1028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800" b="1" i="0" dirty="0">
                <a:solidFill>
                  <a:srgbClr val="0066CC"/>
                </a:solidFill>
                <a:latin typeface="Calibri" panose="020F0502020204030204" pitchFamily="34" charset="0"/>
              </a:rPr>
              <a:t>A. </a:t>
            </a:r>
            <a:r>
              <a:rPr lang="en-US" altLang="en-US" sz="2800" b="1" i="0" dirty="0" err="1">
                <a:solidFill>
                  <a:srgbClr val="0066CC"/>
                </a:solidFill>
                <a:latin typeface="Calibri" panose="020F0502020204030204" pitchFamily="34" charset="0"/>
              </a:rPr>
              <a:t>Catecholamines</a:t>
            </a:r>
            <a:r>
              <a:rPr lang="en-US" altLang="en-US" sz="2800" b="1" i="0" dirty="0">
                <a:solidFill>
                  <a:srgbClr val="0066CC"/>
                </a:solidFill>
                <a:latin typeface="Calibri" panose="020F0502020204030204" pitchFamily="34" charset="0"/>
              </a:rPr>
              <a:t> (Adrenaline and Noradrenaline)</a:t>
            </a:r>
          </a:p>
        </p:txBody>
      </p:sp>
      <p:sp>
        <p:nvSpPr>
          <p:cNvPr id="64" name="Text Box 13"/>
          <p:cNvSpPr txBox="1">
            <a:spLocks noChangeArrowheads="1"/>
          </p:cNvSpPr>
          <p:nvPr/>
        </p:nvSpPr>
        <p:spPr bwMode="auto">
          <a:xfrm>
            <a:off x="0" y="0"/>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dirty="0">
                <a:solidFill>
                  <a:srgbClr val="FF0000"/>
                </a:solidFill>
                <a:latin typeface="Calibri" panose="020F0502020204030204" pitchFamily="34" charset="0"/>
              </a:rPr>
              <a:t>Hormonal regulation of blood pressure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8308" name="Rectangle 36"/>
          <p:cNvSpPr>
            <a:spLocks noChangeArrowheads="1"/>
          </p:cNvSpPr>
          <p:nvPr/>
        </p:nvSpPr>
        <p:spPr bwMode="auto">
          <a:xfrm>
            <a:off x="0" y="228600"/>
            <a:ext cx="10287000" cy="1066800"/>
          </a:xfrm>
          <a:prstGeom prst="rect">
            <a:avLst/>
          </a:prstGeom>
          <a:noFill/>
          <a:ln w="9525">
            <a:noFill/>
            <a:miter lim="800000"/>
            <a:headEnd/>
            <a:tailEnd/>
          </a:ln>
          <a:effectLst/>
        </p:spPr>
        <p:txBody>
          <a:bodyPr anchor="ctr"/>
          <a:lstStyle/>
          <a:p>
            <a:pPr algn="ctr"/>
            <a:r>
              <a:rPr lang="en-GB" sz="4400" b="1" i="0" dirty="0" smtClean="0">
                <a:solidFill>
                  <a:srgbClr val="FFFF00"/>
                </a:solidFill>
                <a:latin typeface="Calibri" pitchFamily="34" charset="0"/>
                <a:cs typeface="Calibri" pitchFamily="34" charset="0"/>
              </a:rPr>
              <a:t>Physiological significance of blood pressure</a:t>
            </a:r>
            <a:endParaRPr lang="en-GB" sz="4400" b="1" i="0" dirty="0">
              <a:solidFill>
                <a:srgbClr val="FFFF00"/>
              </a:solidFill>
              <a:latin typeface="Calibri" pitchFamily="34" charset="0"/>
              <a:cs typeface="Calibri" pitchFamily="34" charset="0"/>
            </a:endParaRPr>
          </a:p>
        </p:txBody>
      </p:sp>
      <p:sp>
        <p:nvSpPr>
          <p:cNvPr id="438309" name="Rectangle 37"/>
          <p:cNvSpPr>
            <a:spLocks noChangeArrowheads="1"/>
          </p:cNvSpPr>
          <p:nvPr/>
        </p:nvSpPr>
        <p:spPr bwMode="auto">
          <a:xfrm>
            <a:off x="190500" y="1295400"/>
            <a:ext cx="9753600" cy="4724400"/>
          </a:xfrm>
          <a:prstGeom prst="rect">
            <a:avLst/>
          </a:prstGeom>
          <a:noFill/>
          <a:ln w="9525">
            <a:noFill/>
            <a:miter lim="800000"/>
            <a:headEnd/>
            <a:tailEnd/>
          </a:ln>
          <a:effectLst/>
        </p:spPr>
        <p:txBody>
          <a:bodyPr/>
          <a:lstStyle/>
          <a:p>
            <a:pPr marL="342900" indent="-342900">
              <a:spcBef>
                <a:spcPct val="20000"/>
              </a:spcBef>
              <a:buClr>
                <a:srgbClr val="FF0000"/>
              </a:buClr>
              <a:buSzPct val="75000"/>
              <a:buFont typeface="Symbol" pitchFamily="18" charset="2"/>
              <a:buBlip>
                <a:blip r:embed="rId3"/>
              </a:buBlip>
            </a:pPr>
            <a:r>
              <a:rPr lang="en-US" sz="2550" b="1" i="0" dirty="0" smtClean="0">
                <a:solidFill>
                  <a:srgbClr val="66FFFF"/>
                </a:solidFill>
                <a:latin typeface="Calibri" pitchFamily="34" charset="0"/>
                <a:cs typeface="Calibri" pitchFamily="34" charset="0"/>
              </a:rPr>
              <a:t>As blood flows through the systemic and pulmonary circulations friction </a:t>
            </a:r>
            <a:r>
              <a:rPr lang="en-US" sz="2550" b="1" i="0" dirty="0">
                <a:solidFill>
                  <a:srgbClr val="66FFFF"/>
                </a:solidFill>
                <a:latin typeface="Calibri" pitchFamily="34" charset="0"/>
                <a:cs typeface="Calibri" pitchFamily="34" charset="0"/>
              </a:rPr>
              <a:t>develops between the moving fluid and the stationary walls of </a:t>
            </a:r>
            <a:r>
              <a:rPr lang="en-US" sz="2550" b="1" i="0" dirty="0" smtClean="0">
                <a:solidFill>
                  <a:srgbClr val="66FFFF"/>
                </a:solidFill>
                <a:latin typeface="Calibri" pitchFamily="34" charset="0"/>
                <a:cs typeface="Calibri" pitchFamily="34" charset="0"/>
              </a:rPr>
              <a:t>the blood vessels. Thus, the vessels </a:t>
            </a:r>
            <a:r>
              <a:rPr lang="en-US" sz="2550" b="1" i="0" dirty="0">
                <a:solidFill>
                  <a:srgbClr val="66FFFF"/>
                </a:solidFill>
                <a:latin typeface="Calibri" pitchFamily="34" charset="0"/>
                <a:cs typeface="Calibri" pitchFamily="34" charset="0"/>
              </a:rPr>
              <a:t>tend to resist fluid movement through them. </a:t>
            </a:r>
            <a:r>
              <a:rPr lang="en-US" sz="2550" b="1" i="0" dirty="0" smtClean="0">
                <a:solidFill>
                  <a:srgbClr val="66FFFF"/>
                </a:solidFill>
                <a:latin typeface="Calibri" pitchFamily="34" charset="0"/>
                <a:cs typeface="Calibri" pitchFamily="34" charset="0"/>
              </a:rPr>
              <a:t>Such</a:t>
            </a:r>
            <a:r>
              <a:rPr lang="en-US" sz="2550" b="1" i="0" dirty="0">
                <a:solidFill>
                  <a:srgbClr val="66FFFF"/>
                </a:solidFill>
                <a:latin typeface="Calibri" pitchFamily="34" charset="0"/>
                <a:cs typeface="Calibri" pitchFamily="34" charset="0"/>
              </a:rPr>
              <a:t> </a:t>
            </a:r>
            <a:r>
              <a:rPr lang="en-US" sz="2550" b="1" i="0" dirty="0" smtClean="0">
                <a:solidFill>
                  <a:srgbClr val="66FFFF"/>
                </a:solidFill>
                <a:latin typeface="Calibri" pitchFamily="34" charset="0"/>
                <a:cs typeface="Calibri" pitchFamily="34" charset="0"/>
              </a:rPr>
              <a:t>resistance is known as </a:t>
            </a:r>
            <a:r>
              <a:rPr lang="en-US" sz="2550" b="1" dirty="0" smtClean="0">
                <a:solidFill>
                  <a:srgbClr val="FFFF00"/>
                </a:solidFill>
                <a:latin typeface="Calibri" pitchFamily="34" charset="0"/>
                <a:cs typeface="Calibri" pitchFamily="34" charset="0"/>
              </a:rPr>
              <a:t>vascular resistance</a:t>
            </a:r>
            <a:r>
              <a:rPr lang="en-US" sz="2550" b="1" i="0" dirty="0" smtClean="0">
                <a:solidFill>
                  <a:srgbClr val="FFFF00"/>
                </a:solidFill>
                <a:latin typeface="Calibri" pitchFamily="34" charset="0"/>
                <a:cs typeface="Calibri" pitchFamily="34" charset="0"/>
              </a:rPr>
              <a:t>.</a:t>
            </a:r>
          </a:p>
          <a:p>
            <a:pPr marL="342900" indent="-342900">
              <a:spcBef>
                <a:spcPct val="20000"/>
              </a:spcBef>
              <a:buClr>
                <a:srgbClr val="FF0000"/>
              </a:buClr>
              <a:buSzPct val="75000"/>
              <a:buFont typeface="Symbol" pitchFamily="18" charset="2"/>
              <a:buBlip>
                <a:blip r:embed="rId3"/>
              </a:buBlip>
            </a:pPr>
            <a:r>
              <a:rPr lang="en-US" sz="2550" b="1" i="0" dirty="0" smtClean="0">
                <a:solidFill>
                  <a:srgbClr val="66FFFF"/>
                </a:solidFill>
                <a:effectLst>
                  <a:outerShdw blurRad="38100" dist="38100" dir="2700000" algn="tl">
                    <a:srgbClr val="000000"/>
                  </a:outerShdw>
                </a:effectLst>
                <a:latin typeface="Calibri" pitchFamily="34" charset="0"/>
                <a:cs typeface="Calibri" pitchFamily="34" charset="0"/>
              </a:rPr>
              <a:t>The resistance to the flow of the blood through the systemic circulation is known as </a:t>
            </a:r>
            <a:r>
              <a:rPr lang="en-US" sz="2550" b="1" i="0" dirty="0" smtClean="0">
                <a:solidFill>
                  <a:srgbClr val="00CC00"/>
                </a:solidFill>
                <a:effectLst>
                  <a:outerShdw blurRad="38100" dist="38100" dir="2700000" algn="tl">
                    <a:srgbClr val="000000"/>
                  </a:outerShdw>
                </a:effectLst>
                <a:latin typeface="Calibri" pitchFamily="34" charset="0"/>
                <a:cs typeface="Calibri" pitchFamily="34" charset="0"/>
              </a:rPr>
              <a:t>systemic vascular resistance</a:t>
            </a:r>
            <a:r>
              <a:rPr lang="en-US" sz="2550" b="1" i="0" dirty="0" smtClean="0">
                <a:solidFill>
                  <a:srgbClr val="66FFFF"/>
                </a:solidFill>
                <a:effectLst>
                  <a:outerShdw blurRad="38100" dist="38100" dir="2700000" algn="tl">
                    <a:srgbClr val="000000"/>
                  </a:outerShdw>
                </a:effectLst>
                <a:latin typeface="Calibri" pitchFamily="34" charset="0"/>
                <a:cs typeface="Calibri" pitchFamily="34" charset="0"/>
              </a:rPr>
              <a:t> and the </a:t>
            </a:r>
            <a:r>
              <a:rPr lang="en-US" sz="2550" b="1" i="0" dirty="0">
                <a:solidFill>
                  <a:srgbClr val="66FFFF"/>
                </a:solidFill>
                <a:effectLst>
                  <a:outerShdw blurRad="38100" dist="38100" dir="2700000" algn="tl">
                    <a:srgbClr val="000000"/>
                  </a:outerShdw>
                </a:effectLst>
                <a:latin typeface="Calibri" pitchFamily="34" charset="0"/>
                <a:cs typeface="Calibri" pitchFamily="34" charset="0"/>
              </a:rPr>
              <a:t>resistance to </a:t>
            </a:r>
            <a:r>
              <a:rPr lang="en-US" sz="2550" b="1" i="0" dirty="0" smtClean="0">
                <a:solidFill>
                  <a:srgbClr val="66FFFF"/>
                </a:solidFill>
                <a:effectLst>
                  <a:outerShdw blurRad="38100" dist="38100" dir="2700000" algn="tl">
                    <a:srgbClr val="000000"/>
                  </a:outerShdw>
                </a:effectLst>
                <a:latin typeface="Calibri" pitchFamily="34" charset="0"/>
                <a:cs typeface="Calibri" pitchFamily="34" charset="0"/>
              </a:rPr>
              <a:t>the flow of </a:t>
            </a:r>
            <a:r>
              <a:rPr lang="en-US" sz="2550" b="1" i="0" dirty="0">
                <a:solidFill>
                  <a:srgbClr val="66FFFF"/>
                </a:solidFill>
                <a:effectLst>
                  <a:outerShdw blurRad="38100" dist="38100" dir="2700000" algn="tl">
                    <a:srgbClr val="000000"/>
                  </a:outerShdw>
                </a:effectLst>
                <a:latin typeface="Calibri" pitchFamily="34" charset="0"/>
                <a:cs typeface="Calibri" pitchFamily="34" charset="0"/>
              </a:rPr>
              <a:t>the blood through the </a:t>
            </a:r>
            <a:r>
              <a:rPr lang="en-US" sz="2550" b="1" i="0" dirty="0" smtClean="0">
                <a:solidFill>
                  <a:srgbClr val="66FFFF"/>
                </a:solidFill>
                <a:effectLst>
                  <a:outerShdw blurRad="38100" dist="38100" dir="2700000" algn="tl">
                    <a:srgbClr val="000000"/>
                  </a:outerShdw>
                </a:effectLst>
                <a:latin typeface="Calibri" pitchFamily="34" charset="0"/>
                <a:cs typeface="Calibri" pitchFamily="34" charset="0"/>
              </a:rPr>
              <a:t>pulmonary </a:t>
            </a:r>
            <a:r>
              <a:rPr lang="en-US" sz="2550" b="1" i="0" dirty="0">
                <a:solidFill>
                  <a:srgbClr val="66FFFF"/>
                </a:solidFill>
                <a:effectLst>
                  <a:outerShdw blurRad="38100" dist="38100" dir="2700000" algn="tl">
                    <a:srgbClr val="000000"/>
                  </a:outerShdw>
                </a:effectLst>
                <a:latin typeface="Calibri" pitchFamily="34" charset="0"/>
                <a:cs typeface="Calibri" pitchFamily="34" charset="0"/>
              </a:rPr>
              <a:t>circulation is known as </a:t>
            </a:r>
            <a:r>
              <a:rPr lang="en-US" sz="2550" b="1" i="0" dirty="0" smtClean="0">
                <a:solidFill>
                  <a:srgbClr val="00CC00"/>
                </a:solidFill>
                <a:effectLst>
                  <a:outerShdw blurRad="38100" dist="38100" dir="2700000" algn="tl">
                    <a:srgbClr val="000000"/>
                  </a:outerShdw>
                </a:effectLst>
                <a:latin typeface="Calibri" pitchFamily="34" charset="0"/>
                <a:cs typeface="Calibri" pitchFamily="34" charset="0"/>
              </a:rPr>
              <a:t>pulmonary </a:t>
            </a:r>
            <a:r>
              <a:rPr lang="en-US" sz="2550" b="1" i="0" dirty="0">
                <a:solidFill>
                  <a:srgbClr val="00CC00"/>
                </a:solidFill>
                <a:effectLst>
                  <a:outerShdw blurRad="38100" dist="38100" dir="2700000" algn="tl">
                    <a:srgbClr val="000000"/>
                  </a:outerShdw>
                </a:effectLst>
                <a:latin typeface="Calibri" pitchFamily="34" charset="0"/>
                <a:cs typeface="Calibri" pitchFamily="34" charset="0"/>
              </a:rPr>
              <a:t>vascular </a:t>
            </a:r>
            <a:r>
              <a:rPr lang="en-US" sz="2550" b="1" i="0" dirty="0" smtClean="0">
                <a:solidFill>
                  <a:srgbClr val="00CC00"/>
                </a:solidFill>
                <a:effectLst>
                  <a:outerShdw blurRad="38100" dist="38100" dir="2700000" algn="tl">
                    <a:srgbClr val="000000"/>
                  </a:outerShdw>
                </a:effectLst>
                <a:latin typeface="Calibri" pitchFamily="34" charset="0"/>
                <a:cs typeface="Calibri" pitchFamily="34" charset="0"/>
              </a:rPr>
              <a:t>resistance</a:t>
            </a:r>
            <a:r>
              <a:rPr lang="en-US" sz="2550" b="1" i="0" dirty="0" smtClean="0">
                <a:solidFill>
                  <a:srgbClr val="66FFFF"/>
                </a:solidFill>
                <a:effectLst>
                  <a:outerShdw blurRad="38100" dist="38100" dir="2700000" algn="tl">
                    <a:srgbClr val="000000"/>
                  </a:outerShdw>
                </a:effectLst>
                <a:latin typeface="Calibri" pitchFamily="34" charset="0"/>
                <a:cs typeface="Calibri" pitchFamily="34" charset="0"/>
              </a:rPr>
              <a:t>. </a:t>
            </a:r>
            <a:endParaRPr lang="en-US" sz="2550" b="1" i="0" dirty="0">
              <a:solidFill>
                <a:srgbClr val="66FFFF"/>
              </a:solidFill>
              <a:effectLst>
                <a:outerShdw blurRad="38100" dist="38100" dir="2700000" algn="tl">
                  <a:srgbClr val="000000"/>
                </a:outerShdw>
              </a:effectLst>
              <a:latin typeface="Calibri" pitchFamily="34" charset="0"/>
              <a:cs typeface="Calibri" pitchFamily="34" charset="0"/>
            </a:endParaRPr>
          </a:p>
          <a:p>
            <a:pPr marL="342900" indent="-342900">
              <a:lnSpc>
                <a:spcPct val="90000"/>
              </a:lnSpc>
              <a:spcBef>
                <a:spcPct val="20000"/>
              </a:spcBef>
              <a:buClr>
                <a:srgbClr val="FFFF00"/>
              </a:buClr>
              <a:buFont typeface="Wingdings" pitchFamily="2" charset="2"/>
              <a:buBlip>
                <a:blip r:embed="rId3"/>
              </a:buBlip>
            </a:pPr>
            <a:r>
              <a:rPr lang="en-US" sz="2550" b="1" i="0" dirty="0">
                <a:solidFill>
                  <a:srgbClr val="FFC000"/>
                </a:solidFill>
                <a:effectLst>
                  <a:outerShdw blurRad="38100" dist="38100" dir="2700000" algn="tl">
                    <a:srgbClr val="000000"/>
                  </a:outerShdw>
                </a:effectLst>
                <a:latin typeface="Calibri" pitchFamily="34" charset="0"/>
                <a:cs typeface="Calibri" pitchFamily="34" charset="0"/>
              </a:rPr>
              <a:t>The ratio of pulmonary to systemic vascular resistance is approximately 1:6</a:t>
            </a:r>
            <a:r>
              <a:rPr lang="en-US" sz="2550" b="1" i="0" dirty="0" smtClean="0">
                <a:solidFill>
                  <a:srgbClr val="FFC000"/>
                </a:solidFill>
                <a:effectLst>
                  <a:outerShdw blurRad="38100" dist="38100" dir="2700000" algn="tl">
                    <a:srgbClr val="000000"/>
                  </a:outerShdw>
                </a:effectLst>
                <a:latin typeface="Calibri" pitchFamily="34" charset="0"/>
                <a:cs typeface="Calibri" pitchFamily="34" charset="0"/>
              </a:rPr>
              <a:t>.</a:t>
            </a:r>
          </a:p>
          <a:p>
            <a:pPr marL="342900" indent="-342900">
              <a:lnSpc>
                <a:spcPct val="90000"/>
              </a:lnSpc>
              <a:spcBef>
                <a:spcPct val="20000"/>
              </a:spcBef>
              <a:buClr>
                <a:srgbClr val="FFFF00"/>
              </a:buClr>
              <a:buFont typeface="Wingdings" pitchFamily="2" charset="2"/>
              <a:buBlip>
                <a:blip r:embed="rId3"/>
              </a:buBlip>
            </a:pPr>
            <a:r>
              <a:rPr lang="en-US" sz="2550" b="1" i="0" dirty="0" smtClean="0">
                <a:solidFill>
                  <a:srgbClr val="E72DB9">
                    <a:lumMod val="40000"/>
                    <a:lumOff val="60000"/>
                  </a:srgbClr>
                </a:solidFill>
                <a:effectLst>
                  <a:outerShdw blurRad="38100" dist="38100" dir="2700000" algn="tl">
                    <a:srgbClr val="000000"/>
                  </a:outerShdw>
                </a:effectLst>
                <a:latin typeface="Calibri" pitchFamily="34" charset="0"/>
                <a:cs typeface="Calibri" pitchFamily="34" charset="0"/>
              </a:rPr>
              <a:t>It is because the </a:t>
            </a:r>
            <a:r>
              <a:rPr lang="en-US" sz="2550" b="1" dirty="0" smtClean="0">
                <a:solidFill>
                  <a:srgbClr val="66FFFF"/>
                </a:solidFill>
                <a:latin typeface="Calibri" pitchFamily="34" charset="0"/>
                <a:cs typeface="Calibri" pitchFamily="34" charset="0"/>
              </a:rPr>
              <a:t>vascular resistance </a:t>
            </a:r>
            <a:r>
              <a:rPr lang="en-US" sz="2550" b="1" i="0" dirty="0" smtClean="0">
                <a:solidFill>
                  <a:srgbClr val="E72DB9">
                    <a:lumMod val="40000"/>
                    <a:lumOff val="60000"/>
                  </a:srgbClr>
                </a:solidFill>
                <a:latin typeface="Calibri" pitchFamily="34" charset="0"/>
                <a:cs typeface="Calibri" pitchFamily="34" charset="0"/>
              </a:rPr>
              <a:t>to flow that we need the heart in the cardiovascular system to generate flow with pressure to overcome the vascular resistance.</a:t>
            </a:r>
            <a:r>
              <a:rPr lang="en-US" sz="2550" b="1" i="0" dirty="0" smtClean="0">
                <a:solidFill>
                  <a:srgbClr val="E72DB9">
                    <a:lumMod val="40000"/>
                    <a:lumOff val="60000"/>
                  </a:srgbClr>
                </a:solidFill>
                <a:effectLst>
                  <a:outerShdw blurRad="38100" dist="38100" dir="2700000" algn="tl">
                    <a:srgbClr val="000000"/>
                  </a:outerShdw>
                </a:effectLst>
                <a:latin typeface="Calibri" pitchFamily="34" charset="0"/>
                <a:cs typeface="Calibri" pitchFamily="34" charset="0"/>
              </a:rPr>
              <a:t> </a:t>
            </a:r>
            <a:endParaRPr lang="en-US" sz="2550" b="1" i="0" dirty="0">
              <a:solidFill>
                <a:srgbClr val="E72DB9">
                  <a:lumMod val="40000"/>
                  <a:lumOff val="60000"/>
                </a:srgbClr>
              </a:solidFill>
              <a:effectLst>
                <a:outerShdw blurRad="38100" dist="38100" dir="2700000" algn="tl">
                  <a:srgbClr val="000000"/>
                </a:outerShdw>
              </a:effectLst>
              <a:latin typeface="Calibri" pitchFamily="34" charset="0"/>
              <a:cs typeface="Calibri" pitchFamily="34" charset="0"/>
            </a:endParaRPr>
          </a:p>
        </p:txBody>
      </p:sp>
    </p:spTree>
    <p:extLst>
      <p:ext uri="{BB962C8B-B14F-4D97-AF65-F5344CB8AC3E}">
        <p14:creationId xmlns:p14="http://schemas.microsoft.com/office/powerpoint/2010/main" val="1874919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83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83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83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8309">
                                            <p:txEl>
                                              <p:pRg st="3" end="3"/>
                                            </p:txEl>
                                          </p:spTgt>
                                        </p:tgtEl>
                                        <p:attrNameLst>
                                          <p:attrName>style.visibility</p:attrName>
                                        </p:attrNameLst>
                                      </p:cBhvr>
                                      <p:to>
                                        <p:strVal val="visible"/>
                                      </p:to>
                                    </p:set>
                                    <p:animEffect transition="in" filter="fade">
                                      <p:cBhvr>
                                        <p:cTn id="19" dur="500"/>
                                        <p:tgtEl>
                                          <p:spTgt spid="4383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03182" y="1271646"/>
            <a:ext cx="1452562"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ChangeArrowheads="1"/>
          </p:cNvSpPr>
          <p:nvPr/>
        </p:nvSpPr>
        <p:spPr bwMode="auto">
          <a:xfrm>
            <a:off x="5143500" y="4999890"/>
            <a:ext cx="728663" cy="215900"/>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41988" name="Group 4"/>
          <p:cNvGrpSpPr>
            <a:grpSpLocks/>
          </p:cNvGrpSpPr>
          <p:nvPr/>
        </p:nvGrpSpPr>
        <p:grpSpPr bwMode="auto">
          <a:xfrm>
            <a:off x="4591050" y="1358165"/>
            <a:ext cx="4888629" cy="3568700"/>
            <a:chOff x="2571" y="728"/>
            <a:chExt cx="2736" cy="2248"/>
          </a:xfrm>
        </p:grpSpPr>
        <p:sp>
          <p:nvSpPr>
            <p:cNvPr id="42020" name="Oval 5"/>
            <p:cNvSpPr>
              <a:spLocks noChangeAspect="1" noChangeArrowheads="1"/>
            </p:cNvSpPr>
            <p:nvPr/>
          </p:nvSpPr>
          <p:spPr bwMode="auto">
            <a:xfrm>
              <a:off x="3765" y="805"/>
              <a:ext cx="136" cy="204"/>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42021" name="Group 6"/>
            <p:cNvGrpSpPr>
              <a:grpSpLocks/>
            </p:cNvGrpSpPr>
            <p:nvPr/>
          </p:nvGrpSpPr>
          <p:grpSpPr bwMode="auto">
            <a:xfrm>
              <a:off x="2571" y="2285"/>
              <a:ext cx="2736" cy="691"/>
              <a:chOff x="2571" y="2296"/>
              <a:chExt cx="2736" cy="691"/>
            </a:xfrm>
          </p:grpSpPr>
          <p:sp>
            <p:nvSpPr>
              <p:cNvPr id="42023" name="Oval 7"/>
              <p:cNvSpPr>
                <a:spLocks noChangeAspect="1" noChangeArrowheads="1"/>
              </p:cNvSpPr>
              <p:nvPr/>
            </p:nvSpPr>
            <p:spPr bwMode="auto">
              <a:xfrm>
                <a:off x="2835" y="2341"/>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24" name="Oval 8"/>
              <p:cNvSpPr>
                <a:spLocks noChangeAspect="1" noChangeArrowheads="1"/>
              </p:cNvSpPr>
              <p:nvPr/>
            </p:nvSpPr>
            <p:spPr bwMode="auto">
              <a:xfrm>
                <a:off x="2698" y="2414"/>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25" name="Oval 9"/>
              <p:cNvSpPr>
                <a:spLocks noChangeAspect="1" noChangeArrowheads="1"/>
              </p:cNvSpPr>
              <p:nvPr/>
            </p:nvSpPr>
            <p:spPr bwMode="auto">
              <a:xfrm>
                <a:off x="2571" y="2423"/>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26" name="Oval 10"/>
              <p:cNvSpPr>
                <a:spLocks noChangeAspect="1" noChangeArrowheads="1"/>
              </p:cNvSpPr>
              <p:nvPr/>
            </p:nvSpPr>
            <p:spPr bwMode="auto">
              <a:xfrm>
                <a:off x="2744" y="2296"/>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27" name="Oval 11"/>
              <p:cNvSpPr>
                <a:spLocks noChangeAspect="1" noChangeArrowheads="1"/>
              </p:cNvSpPr>
              <p:nvPr/>
            </p:nvSpPr>
            <p:spPr bwMode="auto">
              <a:xfrm>
                <a:off x="2667" y="2296"/>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28" name="Oval 12"/>
              <p:cNvSpPr>
                <a:spLocks noChangeAspect="1" noChangeArrowheads="1"/>
              </p:cNvSpPr>
              <p:nvPr/>
            </p:nvSpPr>
            <p:spPr bwMode="auto">
              <a:xfrm>
                <a:off x="3743" y="247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29" name="Oval 13"/>
              <p:cNvSpPr>
                <a:spLocks noChangeAspect="1" noChangeArrowheads="1"/>
              </p:cNvSpPr>
              <p:nvPr/>
            </p:nvSpPr>
            <p:spPr bwMode="auto">
              <a:xfrm>
                <a:off x="3924" y="247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0" name="Oval 14"/>
              <p:cNvSpPr>
                <a:spLocks noChangeAspect="1" noChangeArrowheads="1"/>
              </p:cNvSpPr>
              <p:nvPr/>
            </p:nvSpPr>
            <p:spPr bwMode="auto">
              <a:xfrm>
                <a:off x="3878"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1" name="Oval 15"/>
              <p:cNvSpPr>
                <a:spLocks noChangeAspect="1" noChangeArrowheads="1"/>
              </p:cNvSpPr>
              <p:nvPr/>
            </p:nvSpPr>
            <p:spPr bwMode="auto">
              <a:xfrm>
                <a:off x="3787"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2" name="Oval 16"/>
              <p:cNvSpPr>
                <a:spLocks noChangeAspect="1" noChangeArrowheads="1"/>
              </p:cNvSpPr>
              <p:nvPr/>
            </p:nvSpPr>
            <p:spPr bwMode="auto">
              <a:xfrm>
                <a:off x="4513" y="238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3" name="Oval 17"/>
              <p:cNvSpPr>
                <a:spLocks noChangeAspect="1" noChangeArrowheads="1"/>
              </p:cNvSpPr>
              <p:nvPr/>
            </p:nvSpPr>
            <p:spPr bwMode="auto">
              <a:xfrm>
                <a:off x="4558" y="2432"/>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4" name="Oval 18"/>
              <p:cNvSpPr>
                <a:spLocks noChangeAspect="1" noChangeArrowheads="1"/>
              </p:cNvSpPr>
              <p:nvPr/>
            </p:nvSpPr>
            <p:spPr bwMode="auto">
              <a:xfrm>
                <a:off x="4694" y="238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5" name="Oval 19"/>
              <p:cNvSpPr>
                <a:spLocks noChangeAspect="1" noChangeArrowheads="1"/>
              </p:cNvSpPr>
              <p:nvPr/>
            </p:nvSpPr>
            <p:spPr bwMode="auto">
              <a:xfrm>
                <a:off x="4604"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6" name="Oval 20"/>
              <p:cNvSpPr>
                <a:spLocks noChangeAspect="1" noChangeArrowheads="1"/>
              </p:cNvSpPr>
              <p:nvPr/>
            </p:nvSpPr>
            <p:spPr bwMode="auto">
              <a:xfrm>
                <a:off x="4513" y="2523"/>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7" name="Oval 21"/>
              <p:cNvSpPr>
                <a:spLocks noChangeAspect="1" noChangeArrowheads="1"/>
              </p:cNvSpPr>
              <p:nvPr/>
            </p:nvSpPr>
            <p:spPr bwMode="auto">
              <a:xfrm>
                <a:off x="3334" y="2885"/>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8" name="Oval 22"/>
              <p:cNvSpPr>
                <a:spLocks noChangeAspect="1" noChangeArrowheads="1"/>
              </p:cNvSpPr>
              <p:nvPr/>
            </p:nvSpPr>
            <p:spPr bwMode="auto">
              <a:xfrm>
                <a:off x="5239" y="2795"/>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42022" name="Text Box 23"/>
            <p:cNvSpPr txBox="1">
              <a:spLocks noChangeArrowheads="1"/>
            </p:cNvSpPr>
            <p:nvPr/>
          </p:nvSpPr>
          <p:spPr bwMode="auto">
            <a:xfrm>
              <a:off x="4047" y="728"/>
              <a:ext cx="12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-adrenoceptor</a:t>
              </a:r>
            </a:p>
          </p:txBody>
        </p:sp>
      </p:grpSp>
      <p:grpSp>
        <p:nvGrpSpPr>
          <p:cNvPr id="41989" name="Group 24"/>
          <p:cNvGrpSpPr>
            <a:grpSpLocks/>
          </p:cNvGrpSpPr>
          <p:nvPr/>
        </p:nvGrpSpPr>
        <p:grpSpPr bwMode="auto">
          <a:xfrm>
            <a:off x="4575175" y="2005865"/>
            <a:ext cx="5184775" cy="2994025"/>
            <a:chOff x="2562" y="1136"/>
            <a:chExt cx="2903" cy="1886"/>
          </a:xfrm>
        </p:grpSpPr>
        <p:sp>
          <p:nvSpPr>
            <p:cNvPr id="42004" name="AutoShape 25"/>
            <p:cNvSpPr>
              <a:spLocks noChangeArrowheads="1"/>
            </p:cNvSpPr>
            <p:nvPr/>
          </p:nvSpPr>
          <p:spPr bwMode="auto">
            <a:xfrm>
              <a:off x="3742" y="1224"/>
              <a:ext cx="180" cy="182"/>
            </a:xfrm>
            <a:prstGeom prst="plus">
              <a:avLst>
                <a:gd name="adj" fmla="val 25000"/>
              </a:avLst>
            </a:prstGeom>
            <a:solidFill>
              <a:schemeClr val="bg1"/>
            </a:solidFill>
            <a:ln w="28575">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42005" name="Group 26"/>
            <p:cNvGrpSpPr>
              <a:grpSpLocks/>
            </p:cNvGrpSpPr>
            <p:nvPr/>
          </p:nvGrpSpPr>
          <p:grpSpPr bwMode="auto">
            <a:xfrm>
              <a:off x="2562" y="2477"/>
              <a:ext cx="2903" cy="545"/>
              <a:chOff x="2562" y="2477"/>
              <a:chExt cx="2903" cy="545"/>
            </a:xfrm>
          </p:grpSpPr>
          <p:sp>
            <p:nvSpPr>
              <p:cNvPr id="42007" name="AutoShape 27"/>
              <p:cNvSpPr>
                <a:spLocks noChangeArrowheads="1"/>
              </p:cNvSpPr>
              <p:nvPr/>
            </p:nvSpPr>
            <p:spPr bwMode="auto">
              <a:xfrm>
                <a:off x="2562"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08" name="AutoShape 28"/>
              <p:cNvSpPr>
                <a:spLocks noChangeArrowheads="1"/>
              </p:cNvSpPr>
              <p:nvPr/>
            </p:nvSpPr>
            <p:spPr bwMode="auto">
              <a:xfrm>
                <a:off x="2699" y="2840"/>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09" name="AutoShape 29"/>
              <p:cNvSpPr>
                <a:spLocks noChangeArrowheads="1"/>
              </p:cNvSpPr>
              <p:nvPr/>
            </p:nvSpPr>
            <p:spPr bwMode="auto">
              <a:xfrm>
                <a:off x="3334"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0" name="AutoShape 30"/>
              <p:cNvSpPr>
                <a:spLocks noChangeArrowheads="1"/>
              </p:cNvSpPr>
              <p:nvPr/>
            </p:nvSpPr>
            <p:spPr bwMode="auto">
              <a:xfrm>
                <a:off x="283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1" name="AutoShape 31"/>
              <p:cNvSpPr>
                <a:spLocks noChangeArrowheads="1"/>
              </p:cNvSpPr>
              <p:nvPr/>
            </p:nvSpPr>
            <p:spPr bwMode="auto">
              <a:xfrm>
                <a:off x="3878" y="2704"/>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2" name="AutoShape 32"/>
              <p:cNvSpPr>
                <a:spLocks noChangeArrowheads="1"/>
              </p:cNvSpPr>
              <p:nvPr/>
            </p:nvSpPr>
            <p:spPr bwMode="auto">
              <a:xfrm>
                <a:off x="5329" y="2885"/>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3" name="AutoShape 33"/>
              <p:cNvSpPr>
                <a:spLocks noChangeArrowheads="1"/>
              </p:cNvSpPr>
              <p:nvPr/>
            </p:nvSpPr>
            <p:spPr bwMode="auto">
              <a:xfrm>
                <a:off x="3651" y="2931"/>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4" name="AutoShape 34"/>
              <p:cNvSpPr>
                <a:spLocks noChangeArrowheads="1"/>
              </p:cNvSpPr>
              <p:nvPr/>
            </p:nvSpPr>
            <p:spPr bwMode="auto">
              <a:xfrm>
                <a:off x="2880" y="2704"/>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5" name="AutoShape 35"/>
              <p:cNvSpPr>
                <a:spLocks noChangeArrowheads="1"/>
              </p:cNvSpPr>
              <p:nvPr/>
            </p:nvSpPr>
            <p:spPr bwMode="auto">
              <a:xfrm>
                <a:off x="3470" y="2659"/>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6" name="AutoShape 36"/>
              <p:cNvSpPr>
                <a:spLocks noChangeArrowheads="1"/>
              </p:cNvSpPr>
              <p:nvPr/>
            </p:nvSpPr>
            <p:spPr bwMode="auto">
              <a:xfrm>
                <a:off x="4150" y="2840"/>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7" name="AutoShape 37"/>
              <p:cNvSpPr>
                <a:spLocks noChangeArrowheads="1"/>
              </p:cNvSpPr>
              <p:nvPr/>
            </p:nvSpPr>
            <p:spPr bwMode="auto">
              <a:xfrm>
                <a:off x="419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8" name="AutoShape 38"/>
              <p:cNvSpPr>
                <a:spLocks noChangeArrowheads="1"/>
              </p:cNvSpPr>
              <p:nvPr/>
            </p:nvSpPr>
            <p:spPr bwMode="auto">
              <a:xfrm>
                <a:off x="5103"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9" name="AutoShape 39"/>
              <p:cNvSpPr>
                <a:spLocks noChangeArrowheads="1"/>
              </p:cNvSpPr>
              <p:nvPr/>
            </p:nvSpPr>
            <p:spPr bwMode="auto">
              <a:xfrm>
                <a:off x="537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42006" name="Text Box 40"/>
            <p:cNvSpPr txBox="1">
              <a:spLocks noChangeArrowheads="1"/>
            </p:cNvSpPr>
            <p:nvPr/>
          </p:nvSpPr>
          <p:spPr bwMode="auto">
            <a:xfrm>
              <a:off x="4047" y="1136"/>
              <a:ext cx="12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-adrenoceptor</a:t>
              </a:r>
            </a:p>
          </p:txBody>
        </p:sp>
      </p:grpSp>
      <p:pic>
        <p:nvPicPr>
          <p:cNvPr id="4199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 y="1543903"/>
            <a:ext cx="20256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42"/>
          <p:cNvSpPr txBox="1">
            <a:spLocks noChangeArrowheads="1"/>
          </p:cNvSpPr>
          <p:nvPr/>
        </p:nvSpPr>
        <p:spPr bwMode="auto">
          <a:xfrm>
            <a:off x="2470150" y="3990240"/>
            <a:ext cx="1296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adrenaline</a:t>
            </a:r>
          </a:p>
        </p:txBody>
      </p:sp>
      <p:sp>
        <p:nvSpPr>
          <p:cNvPr id="41992" name="Line 43"/>
          <p:cNvSpPr>
            <a:spLocks noChangeShapeType="1"/>
          </p:cNvSpPr>
          <p:nvPr/>
        </p:nvSpPr>
        <p:spPr bwMode="auto">
          <a:xfrm>
            <a:off x="2308225" y="3631465"/>
            <a:ext cx="647700" cy="2873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993" name="Text Box 44"/>
          <p:cNvSpPr txBox="1">
            <a:spLocks noChangeArrowheads="1"/>
          </p:cNvSpPr>
          <p:nvPr/>
        </p:nvSpPr>
        <p:spPr bwMode="auto">
          <a:xfrm>
            <a:off x="4171950" y="4925278"/>
            <a:ext cx="1296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adrenaline</a:t>
            </a:r>
          </a:p>
        </p:txBody>
      </p:sp>
      <p:sp>
        <p:nvSpPr>
          <p:cNvPr id="41994" name="Text Box 45"/>
          <p:cNvSpPr txBox="1">
            <a:spLocks noChangeArrowheads="1"/>
          </p:cNvSpPr>
          <p:nvPr/>
        </p:nvSpPr>
        <p:spPr bwMode="auto">
          <a:xfrm>
            <a:off x="6115050" y="5142765"/>
            <a:ext cx="1296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adrenaline</a:t>
            </a:r>
          </a:p>
        </p:txBody>
      </p:sp>
      <p:sp>
        <p:nvSpPr>
          <p:cNvPr id="41995" name="Text Box 46"/>
          <p:cNvSpPr txBox="1">
            <a:spLocks noChangeArrowheads="1"/>
          </p:cNvSpPr>
          <p:nvPr/>
        </p:nvSpPr>
        <p:spPr bwMode="auto">
          <a:xfrm>
            <a:off x="4657725" y="3413978"/>
            <a:ext cx="1296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dirty="0">
                <a:latin typeface="Calibri" panose="020F0502020204030204" pitchFamily="34" charset="0"/>
              </a:rPr>
              <a:t>adrenaline</a:t>
            </a:r>
          </a:p>
        </p:txBody>
      </p:sp>
      <p:sp>
        <p:nvSpPr>
          <p:cNvPr id="41996" name="Text Box 47"/>
          <p:cNvSpPr txBox="1">
            <a:spLocks noChangeArrowheads="1"/>
          </p:cNvSpPr>
          <p:nvPr/>
        </p:nvSpPr>
        <p:spPr bwMode="auto">
          <a:xfrm>
            <a:off x="6762750" y="3558440"/>
            <a:ext cx="1296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adrenaline</a:t>
            </a:r>
          </a:p>
        </p:txBody>
      </p:sp>
      <p:sp>
        <p:nvSpPr>
          <p:cNvPr id="41997" name="Text Box 48"/>
          <p:cNvSpPr txBox="1">
            <a:spLocks noChangeArrowheads="1"/>
          </p:cNvSpPr>
          <p:nvPr/>
        </p:nvSpPr>
        <p:spPr bwMode="auto">
          <a:xfrm>
            <a:off x="8302625" y="5142765"/>
            <a:ext cx="1296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adrenaline</a:t>
            </a:r>
          </a:p>
        </p:txBody>
      </p:sp>
      <p:sp>
        <p:nvSpPr>
          <p:cNvPr id="41998" name="Text Box 49"/>
          <p:cNvSpPr txBox="1">
            <a:spLocks noChangeArrowheads="1"/>
          </p:cNvSpPr>
          <p:nvPr/>
        </p:nvSpPr>
        <p:spPr bwMode="auto">
          <a:xfrm>
            <a:off x="260350" y="6027003"/>
            <a:ext cx="81584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rPr>
              <a:t>Adrenaline released from the adrenal medulla circulates in the</a:t>
            </a:r>
          </a:p>
          <a:p>
            <a:pPr eaLnBrk="1" hangingPunct="1"/>
            <a:r>
              <a:rPr lang="en-US" altLang="en-US" sz="2400" b="1" i="0">
                <a:latin typeface="Calibri" panose="020F0502020204030204" pitchFamily="34" charset="0"/>
              </a:rPr>
              <a:t>blood and can bind to both </a:t>
            </a:r>
            <a:r>
              <a:rPr lang="en-US" altLang="en-US" sz="2400" b="1" i="0">
                <a:latin typeface="Calibri" panose="020F0502020204030204" pitchFamily="34" charset="0"/>
                <a:sym typeface="Symbol" panose="05050102010706020507" pitchFamily="18" charset="2"/>
              </a:rPr>
              <a:t> and  adrenoceptors.</a:t>
            </a:r>
          </a:p>
        </p:txBody>
      </p:sp>
      <p:sp>
        <p:nvSpPr>
          <p:cNvPr id="41999" name="Rectangle 50"/>
          <p:cNvSpPr>
            <a:spLocks noChangeArrowheads="1"/>
          </p:cNvSpPr>
          <p:nvPr/>
        </p:nvSpPr>
        <p:spPr bwMode="auto">
          <a:xfrm>
            <a:off x="1822450" y="1470878"/>
            <a:ext cx="890588" cy="576262"/>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endParaRPr lang="en-US" altLang="en-US" sz="2400" b="1" i="0">
              <a:latin typeface="Calibri" panose="020F0502020204030204" pitchFamily="34" charset="0"/>
            </a:endParaRPr>
          </a:p>
        </p:txBody>
      </p:sp>
      <p:sp>
        <p:nvSpPr>
          <p:cNvPr id="42000" name="Text Box 51"/>
          <p:cNvSpPr txBox="1">
            <a:spLocks noChangeArrowheads="1"/>
          </p:cNvSpPr>
          <p:nvPr/>
        </p:nvSpPr>
        <p:spPr bwMode="auto">
          <a:xfrm>
            <a:off x="1790700" y="1570890"/>
            <a:ext cx="1709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Adrenal Gland</a:t>
            </a:r>
          </a:p>
        </p:txBody>
      </p:sp>
      <p:sp>
        <p:nvSpPr>
          <p:cNvPr id="42001" name="Text Box 52"/>
          <p:cNvSpPr txBox="1">
            <a:spLocks noChangeArrowheads="1"/>
          </p:cNvSpPr>
          <p:nvPr/>
        </p:nvSpPr>
        <p:spPr bwMode="auto">
          <a:xfrm>
            <a:off x="2259013" y="3155215"/>
            <a:ext cx="913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Kidney</a:t>
            </a:r>
          </a:p>
        </p:txBody>
      </p:sp>
      <p:sp>
        <p:nvSpPr>
          <p:cNvPr id="55" name="Text Box 12"/>
          <p:cNvSpPr txBox="1">
            <a:spLocks noChangeArrowheads="1"/>
          </p:cNvSpPr>
          <p:nvPr/>
        </p:nvSpPr>
        <p:spPr bwMode="auto">
          <a:xfrm>
            <a:off x="0" y="838200"/>
            <a:ext cx="1028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800" b="1" i="0" dirty="0">
                <a:solidFill>
                  <a:srgbClr val="0066CC"/>
                </a:solidFill>
                <a:latin typeface="Calibri" panose="020F0502020204030204" pitchFamily="34" charset="0"/>
              </a:rPr>
              <a:t>A. </a:t>
            </a:r>
            <a:r>
              <a:rPr lang="en-US" altLang="en-US" sz="2800" b="1" i="0" dirty="0" err="1">
                <a:solidFill>
                  <a:srgbClr val="0066CC"/>
                </a:solidFill>
                <a:latin typeface="Calibri" panose="020F0502020204030204" pitchFamily="34" charset="0"/>
              </a:rPr>
              <a:t>Catecholamines</a:t>
            </a:r>
            <a:r>
              <a:rPr lang="en-US" altLang="en-US" sz="2800" b="1" i="0" dirty="0">
                <a:solidFill>
                  <a:srgbClr val="0066CC"/>
                </a:solidFill>
                <a:latin typeface="Calibri" panose="020F0502020204030204" pitchFamily="34" charset="0"/>
              </a:rPr>
              <a:t> (Adrenaline and Noradrenaline)</a:t>
            </a:r>
          </a:p>
        </p:txBody>
      </p:sp>
      <p:sp>
        <p:nvSpPr>
          <p:cNvPr id="56" name="Text Box 13"/>
          <p:cNvSpPr txBox="1">
            <a:spLocks noChangeArrowheads="1"/>
          </p:cNvSpPr>
          <p:nvPr/>
        </p:nvSpPr>
        <p:spPr bwMode="auto">
          <a:xfrm>
            <a:off x="0" y="76200"/>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dirty="0">
                <a:solidFill>
                  <a:srgbClr val="FF0000"/>
                </a:solidFill>
                <a:latin typeface="Calibri" panose="020F0502020204030204" pitchFamily="34" charset="0"/>
              </a:rPr>
              <a:t>Hormonal regulation of blood pressure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746125" y="996950"/>
            <a:ext cx="7260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400" b="1" i="0">
                <a:latin typeface="Calibri" panose="020F0502020204030204" pitchFamily="34" charset="0"/>
              </a:rPr>
              <a:t>  Adrenaline has a greater affinity for </a:t>
            </a:r>
            <a:r>
              <a:rPr lang="en-US" altLang="en-US" sz="2400" b="1" i="0">
                <a:latin typeface="Calibri" panose="020F0502020204030204" pitchFamily="34" charset="0"/>
                <a:sym typeface="Symbol" panose="05050102010706020507" pitchFamily="18" charset="2"/>
              </a:rPr>
              <a:t>-adrenoceptors</a:t>
            </a:r>
          </a:p>
          <a:p>
            <a:pPr eaLnBrk="1" hangingPunct="1">
              <a:buSzPct val="135000"/>
            </a:pPr>
            <a:r>
              <a:rPr lang="en-US" altLang="en-US" sz="2400" b="1" i="0">
                <a:latin typeface="Calibri" panose="020F0502020204030204" pitchFamily="34" charset="0"/>
                <a:sym typeface="Symbol" panose="05050102010706020507" pitchFamily="18" charset="2"/>
              </a:rPr>
              <a:t>    than for -adrenoceptors</a:t>
            </a:r>
          </a:p>
        </p:txBody>
      </p:sp>
      <p:grpSp>
        <p:nvGrpSpPr>
          <p:cNvPr id="43011" name="Group 3"/>
          <p:cNvGrpSpPr>
            <a:grpSpLocks/>
          </p:cNvGrpSpPr>
          <p:nvPr/>
        </p:nvGrpSpPr>
        <p:grpSpPr bwMode="auto">
          <a:xfrm>
            <a:off x="746125" y="2203451"/>
            <a:ext cx="6919265" cy="1619251"/>
            <a:chOff x="418" y="1388"/>
            <a:chExt cx="3874" cy="1020"/>
          </a:xfrm>
        </p:grpSpPr>
        <p:grpSp>
          <p:nvGrpSpPr>
            <p:cNvPr id="43018" name="Group 4"/>
            <p:cNvGrpSpPr>
              <a:grpSpLocks/>
            </p:cNvGrpSpPr>
            <p:nvPr/>
          </p:nvGrpSpPr>
          <p:grpSpPr bwMode="auto">
            <a:xfrm>
              <a:off x="418" y="1388"/>
              <a:ext cx="3874" cy="656"/>
              <a:chOff x="418" y="1388"/>
              <a:chExt cx="3874" cy="656"/>
            </a:xfrm>
          </p:grpSpPr>
          <p:sp>
            <p:nvSpPr>
              <p:cNvPr id="43020" name="Text Box 5"/>
              <p:cNvSpPr txBox="1">
                <a:spLocks noChangeArrowheads="1"/>
              </p:cNvSpPr>
              <p:nvPr/>
            </p:nvSpPr>
            <p:spPr bwMode="auto">
              <a:xfrm>
                <a:off x="418" y="1388"/>
                <a:ext cx="16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400" b="1" i="0">
                    <a:latin typeface="Calibri" panose="020F0502020204030204" pitchFamily="34" charset="0"/>
                  </a:rPr>
                  <a:t>  At low [Adrenaline]</a:t>
                </a:r>
              </a:p>
            </p:txBody>
          </p:sp>
          <p:sp>
            <p:nvSpPr>
              <p:cNvPr id="43021" name="Text Box 6"/>
              <p:cNvSpPr txBox="1">
                <a:spLocks noChangeArrowheads="1"/>
              </p:cNvSpPr>
              <p:nvPr/>
            </p:nvSpPr>
            <p:spPr bwMode="auto">
              <a:xfrm>
                <a:off x="1111" y="1753"/>
                <a:ext cx="318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a:t>
                </a:r>
                <a:r>
                  <a:rPr lang="en-US" altLang="en-US" sz="2400" b="1" i="0">
                    <a:latin typeface="Calibri" panose="020F0502020204030204" pitchFamily="34" charset="0"/>
                  </a:rPr>
                  <a:t>Preferential binding to </a:t>
                </a:r>
                <a:r>
                  <a:rPr lang="en-US" altLang="en-US" sz="2400" b="1" i="0">
                    <a:latin typeface="Calibri" panose="020F0502020204030204" pitchFamily="34" charset="0"/>
                    <a:sym typeface="Symbol" panose="05050102010706020507" pitchFamily="18" charset="2"/>
                  </a:rPr>
                  <a:t>-adrenoceptors</a:t>
                </a:r>
              </a:p>
            </p:txBody>
          </p:sp>
        </p:grpSp>
        <p:sp>
          <p:nvSpPr>
            <p:cNvPr id="43019" name="Text Box 7"/>
            <p:cNvSpPr txBox="1">
              <a:spLocks noChangeArrowheads="1"/>
            </p:cNvSpPr>
            <p:nvPr/>
          </p:nvSpPr>
          <p:spPr bwMode="auto">
            <a:xfrm>
              <a:off x="1727" y="2117"/>
              <a:ext cx="123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a:t>
              </a:r>
              <a:r>
                <a:rPr lang="en-US" altLang="en-US" sz="2400" b="1" i="0">
                  <a:latin typeface="Calibri" panose="020F0502020204030204" pitchFamily="34" charset="0"/>
                </a:rPr>
                <a:t>Vasodilation</a:t>
              </a:r>
            </a:p>
          </p:txBody>
        </p:sp>
      </p:grpSp>
      <p:grpSp>
        <p:nvGrpSpPr>
          <p:cNvPr id="4" name="Group 8"/>
          <p:cNvGrpSpPr>
            <a:grpSpLocks/>
          </p:cNvGrpSpPr>
          <p:nvPr/>
        </p:nvGrpSpPr>
        <p:grpSpPr bwMode="auto">
          <a:xfrm>
            <a:off x="746125" y="3984626"/>
            <a:ext cx="7946863" cy="1619251"/>
            <a:chOff x="418" y="2510"/>
            <a:chExt cx="4450" cy="1020"/>
          </a:xfrm>
        </p:grpSpPr>
        <p:sp>
          <p:nvSpPr>
            <p:cNvPr id="43015" name="Text Box 9"/>
            <p:cNvSpPr txBox="1">
              <a:spLocks noChangeArrowheads="1"/>
            </p:cNvSpPr>
            <p:nvPr/>
          </p:nvSpPr>
          <p:spPr bwMode="auto">
            <a:xfrm>
              <a:off x="418" y="2510"/>
              <a:ext cx="173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400" b="1" i="0">
                  <a:latin typeface="Calibri" panose="020F0502020204030204" pitchFamily="34" charset="0"/>
                </a:rPr>
                <a:t>  At high [Adrenaline]</a:t>
              </a:r>
            </a:p>
          </p:txBody>
        </p:sp>
        <p:sp>
          <p:nvSpPr>
            <p:cNvPr id="43016" name="Text Box 10"/>
            <p:cNvSpPr txBox="1">
              <a:spLocks noChangeArrowheads="1"/>
            </p:cNvSpPr>
            <p:nvPr/>
          </p:nvSpPr>
          <p:spPr bwMode="auto">
            <a:xfrm>
              <a:off x="1111" y="2875"/>
              <a:ext cx="31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a:t>
              </a:r>
              <a:r>
                <a:rPr lang="en-US" altLang="en-US" sz="2400" b="1" i="0">
                  <a:latin typeface="Calibri" panose="020F0502020204030204" pitchFamily="34" charset="0"/>
                </a:rPr>
                <a:t>Binding to both </a:t>
              </a:r>
              <a:r>
                <a:rPr lang="en-US" altLang="en-US" sz="2400" b="1" i="0">
                  <a:latin typeface="Calibri" panose="020F0502020204030204" pitchFamily="34" charset="0"/>
                  <a:sym typeface="Symbol" panose="05050102010706020507" pitchFamily="18" charset="2"/>
                </a:rPr>
                <a:t> and</a:t>
              </a:r>
              <a:r>
                <a:rPr lang="en-US" altLang="en-US" sz="2400" b="1" i="0">
                  <a:latin typeface="Calibri" panose="020F0502020204030204" pitchFamily="34" charset="0"/>
                </a:rPr>
                <a:t>  </a:t>
              </a:r>
              <a:r>
                <a:rPr lang="en-US" altLang="en-US" sz="2400" b="1" i="0">
                  <a:latin typeface="Calibri" panose="020F0502020204030204" pitchFamily="34" charset="0"/>
                  <a:sym typeface="Symbol" panose="05050102010706020507" pitchFamily="18" charset="2"/>
                </a:rPr>
                <a:t>-adrenoceptors</a:t>
              </a:r>
            </a:p>
          </p:txBody>
        </p:sp>
        <p:sp>
          <p:nvSpPr>
            <p:cNvPr id="43017" name="Text Box 11"/>
            <p:cNvSpPr txBox="1">
              <a:spLocks noChangeArrowheads="1"/>
            </p:cNvSpPr>
            <p:nvPr/>
          </p:nvSpPr>
          <p:spPr bwMode="auto">
            <a:xfrm>
              <a:off x="1727" y="3239"/>
              <a:ext cx="314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a:t>
              </a:r>
              <a:r>
                <a:rPr lang="en-US" altLang="en-US" sz="2400" b="1" i="0">
                  <a:latin typeface="Calibri" panose="020F0502020204030204" pitchFamily="34" charset="0"/>
                </a:rPr>
                <a:t>Vasodilation and/or vasoconstriction??</a:t>
              </a:r>
            </a:p>
          </p:txBody>
        </p:sp>
      </p:grpSp>
      <p:sp>
        <p:nvSpPr>
          <p:cNvPr id="43013" name="Text Box 12"/>
          <p:cNvSpPr txBox="1">
            <a:spLocks noChangeArrowheads="1"/>
          </p:cNvSpPr>
          <p:nvPr/>
        </p:nvSpPr>
        <p:spPr bwMode="auto">
          <a:xfrm>
            <a:off x="342900" y="320675"/>
            <a:ext cx="967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3200" b="1" i="0" dirty="0">
                <a:solidFill>
                  <a:srgbClr val="FF0000"/>
                </a:solidFill>
                <a:latin typeface="Calibri" panose="020F0502020204030204" pitchFamily="34" charset="0"/>
              </a:rPr>
              <a:t>Adrenaline binding to </a:t>
            </a:r>
            <a:r>
              <a:rPr lang="en-US" altLang="en-US" sz="3200" b="1" i="0" dirty="0">
                <a:solidFill>
                  <a:srgbClr val="FF0000"/>
                </a:solidFill>
                <a:latin typeface="Calibri" panose="020F0502020204030204" pitchFamily="34" charset="0"/>
                <a:cs typeface="Times New Roman" panose="02020603050405020304" pitchFamily="18" charset="0"/>
              </a:rPr>
              <a:t> </a:t>
            </a:r>
            <a:r>
              <a:rPr lang="en-US" altLang="en-US" sz="3200" b="1" i="0" dirty="0">
                <a:solidFill>
                  <a:srgbClr val="FF0000"/>
                </a:solidFill>
                <a:latin typeface="Calibri" panose="020F0502020204030204" pitchFamily="34" charset="0"/>
                <a:cs typeface="Times New Roman" panose="02020603050405020304" pitchFamily="18" charset="0"/>
                <a:sym typeface="Symbol" panose="05050102010706020507" pitchFamily="18" charset="2"/>
              </a:rPr>
              <a:t>- and -</a:t>
            </a:r>
            <a:r>
              <a:rPr lang="en-US" altLang="en-US" sz="3200" b="1" i="0" dirty="0" err="1">
                <a:solidFill>
                  <a:srgbClr val="FF0000"/>
                </a:solidFill>
                <a:latin typeface="Calibri" panose="020F0502020204030204" pitchFamily="34" charset="0"/>
                <a:cs typeface="Times New Roman" panose="02020603050405020304" pitchFamily="18" charset="0"/>
                <a:sym typeface="Symbol" panose="05050102010706020507" pitchFamily="18" charset="2"/>
              </a:rPr>
              <a:t>ddrenoceptors</a:t>
            </a:r>
            <a:endParaRPr lang="en-US" altLang="en-US" sz="3200" b="1" i="0" dirty="0">
              <a:solidFill>
                <a:srgbClr val="FF0000"/>
              </a:solidFill>
              <a:latin typeface="Calibri" panose="020F0502020204030204" pitchFamily="34" charset="0"/>
              <a:cs typeface="Times New Roman" panose="02020603050405020304" pitchFamily="18" charset="0"/>
              <a:sym typeface="Symbol" panose="05050102010706020507" pitchFamily="18" charset="2"/>
            </a:endParaRPr>
          </a:p>
        </p:txBody>
      </p:sp>
      <p:sp>
        <p:nvSpPr>
          <p:cNvPr id="43014" name="Text Box 13"/>
          <p:cNvSpPr txBox="1">
            <a:spLocks noChangeArrowheads="1"/>
          </p:cNvSpPr>
          <p:nvPr/>
        </p:nvSpPr>
        <p:spPr bwMode="auto">
          <a:xfrm>
            <a:off x="6926263" y="5807075"/>
            <a:ext cx="2624629"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vasoconstriction</a:t>
            </a:r>
          </a:p>
          <a:p>
            <a:pPr eaLnBrk="1" hangingPunct="1"/>
            <a:r>
              <a:rPr lang="en-US" altLang="en-US" sz="2400" b="1" i="0">
                <a:latin typeface="Calibri" panose="020F0502020204030204" pitchFamily="34" charset="0"/>
                <a:sym typeface="Symbol" panose="05050102010706020507" pitchFamily="18" charset="2"/>
              </a:rPr>
              <a:t>: vasodilation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19100" y="882650"/>
            <a:ext cx="77005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3600" b="1" i="0">
                <a:solidFill>
                  <a:srgbClr val="FF0000"/>
                </a:solidFill>
                <a:latin typeface="Calibri" panose="020F0502020204030204" pitchFamily="34" charset="0"/>
              </a:rPr>
              <a:t>Vasodilation and/or Vasoconstriction??</a:t>
            </a:r>
          </a:p>
        </p:txBody>
      </p:sp>
      <p:sp>
        <p:nvSpPr>
          <p:cNvPr id="44035" name="Text Box 3"/>
          <p:cNvSpPr txBox="1">
            <a:spLocks noChangeArrowheads="1"/>
          </p:cNvSpPr>
          <p:nvPr/>
        </p:nvSpPr>
        <p:spPr bwMode="auto">
          <a:xfrm>
            <a:off x="6896100" y="5105400"/>
            <a:ext cx="26246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vasoconstriction</a:t>
            </a:r>
          </a:p>
          <a:p>
            <a:pPr eaLnBrk="1" hangingPunct="1"/>
            <a:r>
              <a:rPr lang="en-US" altLang="en-US" sz="2400" b="1" i="0">
                <a:latin typeface="Calibri" panose="020F0502020204030204" pitchFamily="34" charset="0"/>
                <a:sym typeface="Symbol" panose="05050102010706020507" pitchFamily="18" charset="2"/>
              </a:rPr>
              <a:t>: vasodilation</a:t>
            </a:r>
          </a:p>
        </p:txBody>
      </p:sp>
      <p:sp>
        <p:nvSpPr>
          <p:cNvPr id="44036" name="Text Box 4"/>
          <p:cNvSpPr txBox="1">
            <a:spLocks noChangeArrowheads="1"/>
          </p:cNvSpPr>
          <p:nvPr/>
        </p:nvSpPr>
        <p:spPr bwMode="auto">
          <a:xfrm>
            <a:off x="365125" y="1774825"/>
            <a:ext cx="82409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400" b="1" i="0">
                <a:latin typeface="Calibri" panose="020F0502020204030204" pitchFamily="34" charset="0"/>
              </a:rPr>
              <a:t>  In cardiac and skeletal muscle: # </a:t>
            </a:r>
            <a:r>
              <a:rPr lang="en-US" altLang="en-US" sz="2400" b="1" i="0">
                <a:latin typeface="Calibri" panose="020F0502020204030204" pitchFamily="34" charset="0"/>
                <a:sym typeface="Symbol" panose="05050102010706020507" pitchFamily="18" charset="2"/>
              </a:rPr>
              <a:t>-receptors &gt; # -receptors</a:t>
            </a:r>
            <a:r>
              <a:rPr lang="en-US" altLang="en-US" sz="2400" b="1" i="0">
                <a:latin typeface="Calibri" panose="020F0502020204030204" pitchFamily="34" charset="0"/>
              </a:rPr>
              <a:t> </a:t>
            </a:r>
          </a:p>
        </p:txBody>
      </p:sp>
      <p:sp>
        <p:nvSpPr>
          <p:cNvPr id="44037" name="Text Box 5"/>
          <p:cNvSpPr txBox="1">
            <a:spLocks noChangeArrowheads="1"/>
          </p:cNvSpPr>
          <p:nvPr/>
        </p:nvSpPr>
        <p:spPr bwMode="auto">
          <a:xfrm>
            <a:off x="1658938" y="2278063"/>
            <a:ext cx="4959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a:t>
            </a:r>
            <a:r>
              <a:rPr lang="en-US" altLang="en-US" sz="2400" b="1" i="0">
                <a:latin typeface="Calibri" panose="020F0502020204030204" pitchFamily="34" charset="0"/>
              </a:rPr>
              <a:t>Adrenaline promotes vasodilation</a:t>
            </a:r>
          </a:p>
        </p:txBody>
      </p:sp>
      <p:grpSp>
        <p:nvGrpSpPr>
          <p:cNvPr id="2" name="Group 6"/>
          <p:cNvGrpSpPr>
            <a:grpSpLocks/>
          </p:cNvGrpSpPr>
          <p:nvPr/>
        </p:nvGrpSpPr>
        <p:grpSpPr bwMode="auto">
          <a:xfrm>
            <a:off x="365125" y="3314702"/>
            <a:ext cx="7195055" cy="965201"/>
            <a:chOff x="204" y="2088"/>
            <a:chExt cx="4030" cy="608"/>
          </a:xfrm>
        </p:grpSpPr>
        <p:sp>
          <p:nvSpPr>
            <p:cNvPr id="44039" name="Text Box 7"/>
            <p:cNvSpPr txBox="1">
              <a:spLocks noChangeArrowheads="1"/>
            </p:cNvSpPr>
            <p:nvPr/>
          </p:nvSpPr>
          <p:spPr bwMode="auto">
            <a:xfrm>
              <a:off x="204" y="2088"/>
              <a:ext cx="40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400" b="1" i="0">
                  <a:latin typeface="Calibri" panose="020F0502020204030204" pitchFamily="34" charset="0"/>
                </a:rPr>
                <a:t>  In most other tissues: # </a:t>
              </a:r>
              <a:r>
                <a:rPr lang="en-US" altLang="en-US" sz="2400" b="1" i="0">
                  <a:latin typeface="Calibri" panose="020F0502020204030204" pitchFamily="34" charset="0"/>
                  <a:sym typeface="Symbol" panose="05050102010706020507" pitchFamily="18" charset="2"/>
                </a:rPr>
                <a:t>-receptors &gt; #  -receptors</a:t>
              </a:r>
              <a:r>
                <a:rPr lang="en-US" altLang="en-US" sz="2400" b="1" i="0">
                  <a:latin typeface="Calibri" panose="020F0502020204030204" pitchFamily="34" charset="0"/>
                </a:rPr>
                <a:t> </a:t>
              </a:r>
            </a:p>
          </p:txBody>
        </p:sp>
        <p:sp>
          <p:nvSpPr>
            <p:cNvPr id="44040" name="Text Box 8"/>
            <p:cNvSpPr txBox="1">
              <a:spLocks noChangeArrowheads="1"/>
            </p:cNvSpPr>
            <p:nvPr/>
          </p:nvSpPr>
          <p:spPr bwMode="auto">
            <a:xfrm>
              <a:off x="987" y="2405"/>
              <a:ext cx="30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a:t>
              </a:r>
              <a:r>
                <a:rPr lang="en-US" altLang="en-US" sz="2400" b="1" i="0">
                  <a:latin typeface="Calibri" panose="020F0502020204030204" pitchFamily="34" charset="0"/>
                </a:rPr>
                <a:t>Adrenaline promotes vasoconstriction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45058" name="Group 3"/>
          <p:cNvGrpSpPr>
            <a:grpSpLocks/>
          </p:cNvGrpSpPr>
          <p:nvPr/>
        </p:nvGrpSpPr>
        <p:grpSpPr bwMode="auto">
          <a:xfrm>
            <a:off x="2146300" y="2420938"/>
            <a:ext cx="4333875" cy="4437062"/>
            <a:chOff x="158" y="482"/>
            <a:chExt cx="2426" cy="2795"/>
          </a:xfrm>
        </p:grpSpPr>
        <p:pic>
          <p:nvPicPr>
            <p:cNvPr id="45068" name="Picture 4" descr="gr1lf0522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482"/>
              <a:ext cx="2380" cy="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Text Box 5"/>
            <p:cNvSpPr txBox="1">
              <a:spLocks noChangeArrowheads="1"/>
            </p:cNvSpPr>
            <p:nvPr/>
          </p:nvSpPr>
          <p:spPr bwMode="auto">
            <a:xfrm>
              <a:off x="1111" y="526"/>
              <a:ext cx="95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hypothalamus</a:t>
              </a:r>
            </a:p>
          </p:txBody>
        </p:sp>
        <p:sp>
          <p:nvSpPr>
            <p:cNvPr id="45070" name="Text Box 6"/>
            <p:cNvSpPr txBox="1">
              <a:spLocks noChangeArrowheads="1"/>
            </p:cNvSpPr>
            <p:nvPr/>
          </p:nvSpPr>
          <p:spPr bwMode="auto">
            <a:xfrm>
              <a:off x="158" y="1978"/>
              <a:ext cx="6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pituitary</a:t>
              </a:r>
            </a:p>
          </p:txBody>
        </p:sp>
      </p:grpSp>
      <p:sp>
        <p:nvSpPr>
          <p:cNvPr id="45059" name="Text Box 7"/>
          <p:cNvSpPr txBox="1">
            <a:spLocks noChangeArrowheads="1"/>
          </p:cNvSpPr>
          <p:nvPr/>
        </p:nvSpPr>
        <p:spPr bwMode="auto">
          <a:xfrm>
            <a:off x="6480175" y="1478340"/>
            <a:ext cx="36163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400" b="1" i="0" dirty="0">
                <a:latin typeface="Calibri" panose="020F0502020204030204" pitchFamily="34" charset="0"/>
              </a:rPr>
              <a:t>  </a:t>
            </a:r>
            <a:r>
              <a:rPr lang="en-US" altLang="en-US" sz="2400" b="1" i="0" dirty="0" smtClean="0">
                <a:latin typeface="Calibri" panose="020F0502020204030204" pitchFamily="34" charset="0"/>
              </a:rPr>
              <a:t>ADH (vasopressin) </a:t>
            </a:r>
            <a:r>
              <a:rPr lang="en-US" altLang="en-US" sz="2400" b="1" i="0" dirty="0">
                <a:latin typeface="Calibri" panose="020F0502020204030204" pitchFamily="34" charset="0"/>
              </a:rPr>
              <a:t>is </a:t>
            </a:r>
            <a:r>
              <a:rPr lang="en-US" altLang="en-US" sz="2400" b="1" i="0" dirty="0" smtClean="0">
                <a:latin typeface="Calibri" panose="020F0502020204030204" pitchFamily="34" charset="0"/>
              </a:rPr>
              <a:t>synthesized </a:t>
            </a:r>
            <a:r>
              <a:rPr lang="en-US" altLang="en-US" sz="2400" b="1" i="0" dirty="0">
                <a:latin typeface="Calibri" panose="020F0502020204030204" pitchFamily="34" charset="0"/>
              </a:rPr>
              <a:t>within the</a:t>
            </a:r>
          </a:p>
          <a:p>
            <a:pPr eaLnBrk="1" hangingPunct="1"/>
            <a:r>
              <a:rPr lang="en-US" altLang="en-US" sz="2400" b="1" i="0" dirty="0" smtClean="0">
                <a:latin typeface="Calibri" panose="020F0502020204030204" pitchFamily="34" charset="0"/>
              </a:rPr>
              <a:t>Paraventricular </a:t>
            </a:r>
            <a:r>
              <a:rPr lang="en-US" altLang="en-US" sz="2400" b="1" i="0" dirty="0">
                <a:latin typeface="Calibri" panose="020F0502020204030204" pitchFamily="34" charset="0"/>
              </a:rPr>
              <a:t>Nucleus of </a:t>
            </a:r>
            <a:r>
              <a:rPr lang="en-US" altLang="en-US" sz="2400" b="1" i="0" dirty="0" smtClean="0">
                <a:latin typeface="Calibri" panose="020F0502020204030204" pitchFamily="34" charset="0"/>
              </a:rPr>
              <a:t>the hypothalamus</a:t>
            </a:r>
            <a:r>
              <a:rPr lang="en-US" altLang="en-US" sz="2400" b="1" i="0" dirty="0">
                <a:latin typeface="Calibri" panose="020F0502020204030204" pitchFamily="34" charset="0"/>
              </a:rPr>
              <a:t>. </a:t>
            </a:r>
          </a:p>
        </p:txBody>
      </p:sp>
      <p:pic>
        <p:nvPicPr>
          <p:cNvPr id="4506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 y="908050"/>
            <a:ext cx="23495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Line 9"/>
          <p:cNvSpPr>
            <a:spLocks noChangeShapeType="1"/>
          </p:cNvSpPr>
          <p:nvPr/>
        </p:nvSpPr>
        <p:spPr bwMode="auto">
          <a:xfrm flipV="1">
            <a:off x="679450" y="2286000"/>
            <a:ext cx="842963" cy="3714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5062" name="Text Box 10"/>
          <p:cNvSpPr txBox="1">
            <a:spLocks noChangeArrowheads="1"/>
          </p:cNvSpPr>
          <p:nvPr/>
        </p:nvSpPr>
        <p:spPr bwMode="auto">
          <a:xfrm>
            <a:off x="6519863" y="3355975"/>
            <a:ext cx="30617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400" b="1" i="0" dirty="0">
                <a:latin typeface="Calibri" panose="020F0502020204030204" pitchFamily="34" charset="0"/>
              </a:rPr>
              <a:t>  ADH is stored in the</a:t>
            </a:r>
          </a:p>
          <a:p>
            <a:pPr eaLnBrk="1" hangingPunct="1"/>
            <a:r>
              <a:rPr lang="en-US" altLang="en-US" sz="2400" b="1" i="0" dirty="0">
                <a:latin typeface="Calibri" panose="020F0502020204030204" pitchFamily="34" charset="0"/>
              </a:rPr>
              <a:t>    posterior pituitary.</a:t>
            </a:r>
          </a:p>
        </p:txBody>
      </p:sp>
      <p:sp>
        <p:nvSpPr>
          <p:cNvPr id="45063" name="Text Box 11"/>
          <p:cNvSpPr txBox="1">
            <a:spLocks noChangeArrowheads="1"/>
          </p:cNvSpPr>
          <p:nvPr/>
        </p:nvSpPr>
        <p:spPr bwMode="auto">
          <a:xfrm>
            <a:off x="268288" y="3125788"/>
            <a:ext cx="186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Paraventricular </a:t>
            </a:r>
          </a:p>
          <a:p>
            <a:pPr eaLnBrk="1" hangingPunct="1"/>
            <a:r>
              <a:rPr lang="en-US" altLang="en-US" sz="2000" b="1" i="0">
                <a:latin typeface="Calibri" panose="020F0502020204030204" pitchFamily="34" charset="0"/>
              </a:rPr>
              <a:t>nucleus</a:t>
            </a:r>
          </a:p>
        </p:txBody>
      </p:sp>
      <p:sp>
        <p:nvSpPr>
          <p:cNvPr id="45064" name="Line 12"/>
          <p:cNvSpPr>
            <a:spLocks noChangeShapeType="1"/>
          </p:cNvSpPr>
          <p:nvPr/>
        </p:nvSpPr>
        <p:spPr bwMode="auto">
          <a:xfrm>
            <a:off x="2470150" y="3357563"/>
            <a:ext cx="21050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5065" name="Text Box 13"/>
          <p:cNvSpPr txBox="1">
            <a:spLocks noChangeArrowheads="1"/>
          </p:cNvSpPr>
          <p:nvPr/>
        </p:nvSpPr>
        <p:spPr bwMode="auto">
          <a:xfrm>
            <a:off x="6519863" y="4724400"/>
            <a:ext cx="30502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400" b="1" i="0" dirty="0">
                <a:latin typeface="Calibri" panose="020F0502020204030204" pitchFamily="34" charset="0"/>
              </a:rPr>
              <a:t> Vasopressin exerts a</a:t>
            </a:r>
          </a:p>
          <a:p>
            <a:pPr eaLnBrk="1" hangingPunct="1"/>
            <a:r>
              <a:rPr lang="en-US" altLang="en-US" sz="2400" b="1" i="0" dirty="0">
                <a:latin typeface="Calibri" panose="020F0502020204030204" pitchFamily="34" charset="0"/>
              </a:rPr>
              <a:t>   </a:t>
            </a:r>
            <a:r>
              <a:rPr lang="en-US" altLang="en-US" sz="2400" b="1" i="0" dirty="0" err="1">
                <a:latin typeface="Calibri" panose="020F0502020204030204" pitchFamily="34" charset="0"/>
              </a:rPr>
              <a:t>pressor</a:t>
            </a:r>
            <a:r>
              <a:rPr lang="en-US" altLang="en-US" sz="2400" b="1" i="0" dirty="0">
                <a:latin typeface="Calibri" panose="020F0502020204030204" pitchFamily="34" charset="0"/>
              </a:rPr>
              <a:t> effect </a:t>
            </a:r>
          </a:p>
          <a:p>
            <a:pPr eaLnBrk="1" hangingPunct="1"/>
            <a:r>
              <a:rPr lang="en-US" altLang="en-US" sz="2400" b="1" i="0" dirty="0">
                <a:latin typeface="Calibri" panose="020F0502020204030204" pitchFamily="34" charset="0"/>
              </a:rPr>
              <a:t>   (i.e., ↑BP)</a:t>
            </a:r>
          </a:p>
        </p:txBody>
      </p:sp>
      <p:sp>
        <p:nvSpPr>
          <p:cNvPr id="45066" name="Text Box 16"/>
          <p:cNvSpPr txBox="1">
            <a:spLocks noChangeArrowheads="1"/>
          </p:cNvSpPr>
          <p:nvPr/>
        </p:nvSpPr>
        <p:spPr bwMode="auto">
          <a:xfrm>
            <a:off x="2066925" y="747713"/>
            <a:ext cx="78841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800" b="1" i="0" dirty="0">
                <a:solidFill>
                  <a:srgbClr val="0066CC"/>
                </a:solidFill>
                <a:latin typeface="Calibri" panose="020F0502020204030204" pitchFamily="34" charset="0"/>
              </a:rPr>
              <a:t>B. </a:t>
            </a:r>
            <a:r>
              <a:rPr lang="en-US" altLang="en-US" sz="2800" b="1" i="0" dirty="0" smtClean="0">
                <a:solidFill>
                  <a:srgbClr val="0066CC"/>
                </a:solidFill>
                <a:latin typeface="Calibri" panose="020F0502020204030204" pitchFamily="34" charset="0"/>
              </a:rPr>
              <a:t>Role of vasopressin </a:t>
            </a:r>
            <a:r>
              <a:rPr lang="en-US" altLang="en-US" sz="2800" b="1" i="0" dirty="0">
                <a:solidFill>
                  <a:srgbClr val="0066CC"/>
                </a:solidFill>
                <a:latin typeface="Calibri" panose="020F0502020204030204" pitchFamily="34" charset="0"/>
              </a:rPr>
              <a:t>(Antidiuretic hormone; ADH )</a:t>
            </a:r>
          </a:p>
        </p:txBody>
      </p:sp>
      <p:sp>
        <p:nvSpPr>
          <p:cNvPr id="45067" name="Text Box 17"/>
          <p:cNvSpPr txBox="1">
            <a:spLocks noChangeArrowheads="1"/>
          </p:cNvSpPr>
          <p:nvPr/>
        </p:nvSpPr>
        <p:spPr bwMode="auto">
          <a:xfrm>
            <a:off x="0" y="0"/>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dirty="0">
                <a:solidFill>
                  <a:srgbClr val="FF0000"/>
                </a:solidFill>
                <a:latin typeface="Calibri" panose="020F0502020204030204" pitchFamily="34" charset="0"/>
              </a:rPr>
              <a:t>Hormonal regulation of blood pressure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6082" name="Picture 2" descr="gr1lf0522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1049338"/>
            <a:ext cx="4249738"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1984375" y="1119188"/>
            <a:ext cx="17061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hypothalamus</a:t>
            </a:r>
          </a:p>
        </p:txBody>
      </p:sp>
      <p:sp>
        <p:nvSpPr>
          <p:cNvPr id="46084" name="Text Box 4"/>
          <p:cNvSpPr txBox="1">
            <a:spLocks noChangeArrowheads="1"/>
          </p:cNvSpPr>
          <p:nvPr/>
        </p:nvSpPr>
        <p:spPr bwMode="auto">
          <a:xfrm>
            <a:off x="282575" y="3424238"/>
            <a:ext cx="1100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pituitary</a:t>
            </a:r>
          </a:p>
        </p:txBody>
      </p:sp>
      <p:sp>
        <p:nvSpPr>
          <p:cNvPr id="46085" name="Text Box 5"/>
          <p:cNvSpPr txBox="1">
            <a:spLocks noChangeArrowheads="1"/>
          </p:cNvSpPr>
          <p:nvPr/>
        </p:nvSpPr>
        <p:spPr bwMode="auto">
          <a:xfrm>
            <a:off x="5305425" y="1314450"/>
            <a:ext cx="42516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400" b="1" i="0">
                <a:latin typeface="Calibri" panose="020F0502020204030204" pitchFamily="34" charset="0"/>
              </a:rPr>
              <a:t>1.  Dehydration or salt ingestion</a:t>
            </a:r>
          </a:p>
        </p:txBody>
      </p:sp>
      <p:sp>
        <p:nvSpPr>
          <p:cNvPr id="979974" name="Text Box 6"/>
          <p:cNvSpPr txBox="1">
            <a:spLocks noChangeArrowheads="1"/>
          </p:cNvSpPr>
          <p:nvPr/>
        </p:nvSpPr>
        <p:spPr bwMode="auto">
          <a:xfrm>
            <a:off x="5305425" y="3684588"/>
            <a:ext cx="32594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400" b="1" i="0">
                <a:latin typeface="Calibri" panose="020F0502020204030204" pitchFamily="34" charset="0"/>
              </a:rPr>
              <a:t>4.  Triggers ADH release </a:t>
            </a:r>
          </a:p>
          <a:p>
            <a:pPr eaLnBrk="1" hangingPunct="1">
              <a:buSzPct val="135000"/>
            </a:pPr>
            <a:r>
              <a:rPr lang="en-US" altLang="en-US" sz="2400" b="1" i="0">
                <a:latin typeface="Calibri" panose="020F0502020204030204" pitchFamily="34" charset="0"/>
              </a:rPr>
              <a:t>     from the pituitary</a:t>
            </a:r>
          </a:p>
        </p:txBody>
      </p:sp>
      <p:sp>
        <p:nvSpPr>
          <p:cNvPr id="979975" name="Text Box 7"/>
          <p:cNvSpPr txBox="1">
            <a:spLocks noChangeArrowheads="1"/>
          </p:cNvSpPr>
          <p:nvPr/>
        </p:nvSpPr>
        <p:spPr bwMode="auto">
          <a:xfrm>
            <a:off x="201613" y="5414963"/>
            <a:ext cx="3687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400" b="1" i="0">
                <a:latin typeface="Calibri" panose="020F0502020204030204" pitchFamily="34" charset="0"/>
                <a:sym typeface="Symbol" panose="05050102010706020507" pitchFamily="18" charset="2"/>
              </a:rPr>
              <a:t>5a. </a:t>
            </a:r>
            <a:r>
              <a:rPr lang="en-US" altLang="en-US" sz="2400" b="1" i="0">
                <a:latin typeface="Calibri" panose="020F0502020204030204" pitchFamily="34" charset="0"/>
              </a:rPr>
              <a:t>Causes vasoconstriction</a:t>
            </a:r>
          </a:p>
        </p:txBody>
      </p:sp>
      <p:sp>
        <p:nvSpPr>
          <p:cNvPr id="979976" name="Text Box 8"/>
          <p:cNvSpPr txBox="1">
            <a:spLocks noChangeArrowheads="1"/>
          </p:cNvSpPr>
          <p:nvPr/>
        </p:nvSpPr>
        <p:spPr bwMode="auto">
          <a:xfrm>
            <a:off x="201613" y="6097588"/>
            <a:ext cx="5757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400" b="1" i="0">
                <a:latin typeface="Calibri" panose="020F0502020204030204" pitchFamily="34" charset="0"/>
                <a:sym typeface="Symbol" panose="05050102010706020507" pitchFamily="18" charset="2"/>
              </a:rPr>
              <a:t>5b. </a:t>
            </a:r>
            <a:r>
              <a:rPr lang="en-US" altLang="en-US" sz="2400" b="1" i="0">
                <a:latin typeface="Calibri" panose="020F0502020204030204" pitchFamily="34" charset="0"/>
              </a:rPr>
              <a:t>Promotes water retention by the kidney</a:t>
            </a:r>
          </a:p>
        </p:txBody>
      </p:sp>
      <p:sp>
        <p:nvSpPr>
          <p:cNvPr id="46089" name="Text Box 9"/>
          <p:cNvSpPr txBox="1">
            <a:spLocks noChangeArrowheads="1"/>
          </p:cNvSpPr>
          <p:nvPr/>
        </p:nvSpPr>
        <p:spPr bwMode="auto">
          <a:xfrm>
            <a:off x="5305425" y="1982788"/>
            <a:ext cx="30893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400" b="1" i="0">
                <a:latin typeface="Calibri" panose="020F0502020204030204" pitchFamily="34" charset="0"/>
              </a:rPr>
              <a:t>2.  ↑ Blood osmolarity</a:t>
            </a:r>
          </a:p>
        </p:txBody>
      </p:sp>
      <p:sp>
        <p:nvSpPr>
          <p:cNvPr id="979978" name="Text Box 10"/>
          <p:cNvSpPr txBox="1">
            <a:spLocks noChangeArrowheads="1"/>
          </p:cNvSpPr>
          <p:nvPr/>
        </p:nvSpPr>
        <p:spPr bwMode="auto">
          <a:xfrm>
            <a:off x="5305425" y="2651125"/>
            <a:ext cx="38902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400" b="1" i="0">
                <a:latin typeface="Calibri" panose="020F0502020204030204" pitchFamily="34" charset="0"/>
              </a:rPr>
              <a:t>3.  Stimulates osmoreceptors</a:t>
            </a:r>
          </a:p>
          <a:p>
            <a:pPr eaLnBrk="1" hangingPunct="1">
              <a:buSzPct val="135000"/>
            </a:pPr>
            <a:r>
              <a:rPr lang="en-US" altLang="en-US" sz="2400" b="1" i="0">
                <a:latin typeface="Calibri" panose="020F0502020204030204" pitchFamily="34" charset="0"/>
              </a:rPr>
              <a:t>     in the hypothalamus</a:t>
            </a:r>
          </a:p>
        </p:txBody>
      </p:sp>
      <p:sp>
        <p:nvSpPr>
          <p:cNvPr id="979979" name="Text Box 11"/>
          <p:cNvSpPr txBox="1">
            <a:spLocks noChangeArrowheads="1"/>
          </p:cNvSpPr>
          <p:nvPr/>
        </p:nvSpPr>
        <p:spPr bwMode="auto">
          <a:xfrm>
            <a:off x="4633913" y="5418138"/>
            <a:ext cx="1394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 TPR</a:t>
            </a:r>
          </a:p>
        </p:txBody>
      </p:sp>
      <p:sp>
        <p:nvSpPr>
          <p:cNvPr id="979980" name="Text Box 12"/>
          <p:cNvSpPr txBox="1">
            <a:spLocks noChangeArrowheads="1"/>
          </p:cNvSpPr>
          <p:nvPr/>
        </p:nvSpPr>
        <p:spPr bwMode="auto">
          <a:xfrm>
            <a:off x="6357938" y="5403850"/>
            <a:ext cx="1242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 BP</a:t>
            </a:r>
          </a:p>
        </p:txBody>
      </p:sp>
      <p:grpSp>
        <p:nvGrpSpPr>
          <p:cNvPr id="2" name="Group 13"/>
          <p:cNvGrpSpPr>
            <a:grpSpLocks/>
          </p:cNvGrpSpPr>
          <p:nvPr/>
        </p:nvGrpSpPr>
        <p:grpSpPr bwMode="auto">
          <a:xfrm>
            <a:off x="6823075" y="5649913"/>
            <a:ext cx="2776538" cy="909637"/>
            <a:chOff x="3820" y="3559"/>
            <a:chExt cx="1555" cy="573"/>
          </a:xfrm>
        </p:grpSpPr>
        <p:sp>
          <p:nvSpPr>
            <p:cNvPr id="46096" name="Text Box 14"/>
            <p:cNvSpPr txBox="1">
              <a:spLocks noChangeArrowheads="1"/>
            </p:cNvSpPr>
            <p:nvPr/>
          </p:nvSpPr>
          <p:spPr bwMode="auto">
            <a:xfrm>
              <a:off x="3820" y="3844"/>
              <a:ext cx="15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a:t>
              </a:r>
              <a:r>
                <a:rPr lang="en-US" altLang="en-US" sz="2400" b="1" i="0">
                  <a:latin typeface="Calibri" panose="020F0502020204030204" pitchFamily="34" charset="0"/>
                </a:rPr>
                <a:t>↑ Blood Volume</a:t>
              </a:r>
            </a:p>
          </p:txBody>
        </p:sp>
        <p:sp>
          <p:nvSpPr>
            <p:cNvPr id="46097" name="Freeform 15"/>
            <p:cNvSpPr>
              <a:spLocks/>
            </p:cNvSpPr>
            <p:nvPr/>
          </p:nvSpPr>
          <p:spPr bwMode="auto">
            <a:xfrm>
              <a:off x="4422" y="3559"/>
              <a:ext cx="681" cy="325"/>
            </a:xfrm>
            <a:custGeom>
              <a:avLst/>
              <a:gdLst>
                <a:gd name="T0" fmla="*/ 545 w 681"/>
                <a:gd name="T1" fmla="*/ 325 h 325"/>
                <a:gd name="T2" fmla="*/ 590 w 681"/>
                <a:gd name="T3" fmla="*/ 53 h 325"/>
                <a:gd name="T4" fmla="*/ 0 w 681"/>
                <a:gd name="T5" fmla="*/ 7 h 325"/>
                <a:gd name="T6" fmla="*/ 0 60000 65536"/>
                <a:gd name="T7" fmla="*/ 0 60000 65536"/>
                <a:gd name="T8" fmla="*/ 0 60000 65536"/>
                <a:gd name="T9" fmla="*/ 0 w 681"/>
                <a:gd name="T10" fmla="*/ 0 h 325"/>
                <a:gd name="T11" fmla="*/ 681 w 681"/>
                <a:gd name="T12" fmla="*/ 325 h 325"/>
              </a:gdLst>
              <a:ahLst/>
              <a:cxnLst>
                <a:cxn ang="T6">
                  <a:pos x="T0" y="T1"/>
                </a:cxn>
                <a:cxn ang="T7">
                  <a:pos x="T2" y="T3"/>
                </a:cxn>
                <a:cxn ang="T8">
                  <a:pos x="T4" y="T5"/>
                </a:cxn>
              </a:cxnLst>
              <a:rect l="T9" t="T10" r="T11" b="T12"/>
              <a:pathLst>
                <a:path w="681" h="325">
                  <a:moveTo>
                    <a:pt x="545" y="325"/>
                  </a:moveTo>
                  <a:cubicBezTo>
                    <a:pt x="613" y="215"/>
                    <a:pt x="681" y="106"/>
                    <a:pt x="590" y="53"/>
                  </a:cubicBezTo>
                  <a:cubicBezTo>
                    <a:pt x="499" y="0"/>
                    <a:pt x="249" y="3"/>
                    <a:pt x="0" y="7"/>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grpSp>
      <p:sp>
        <p:nvSpPr>
          <p:cNvPr id="46094" name="Text Box 18"/>
          <p:cNvSpPr txBox="1">
            <a:spLocks noChangeArrowheads="1"/>
          </p:cNvSpPr>
          <p:nvPr/>
        </p:nvSpPr>
        <p:spPr bwMode="auto">
          <a:xfrm>
            <a:off x="0" y="609600"/>
            <a:ext cx="10286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800" b="1" i="0" dirty="0">
                <a:solidFill>
                  <a:srgbClr val="0066CC"/>
                </a:solidFill>
                <a:latin typeface="Calibri" panose="020F0502020204030204" pitchFamily="34" charset="0"/>
              </a:rPr>
              <a:t>B. Vasopressin (Antidiuretic hormone; ADH )</a:t>
            </a:r>
          </a:p>
        </p:txBody>
      </p:sp>
      <p:sp>
        <p:nvSpPr>
          <p:cNvPr id="46095" name="Text Box 19"/>
          <p:cNvSpPr txBox="1">
            <a:spLocks noChangeArrowheads="1"/>
          </p:cNvSpPr>
          <p:nvPr/>
        </p:nvSpPr>
        <p:spPr bwMode="auto">
          <a:xfrm>
            <a:off x="0" y="76200"/>
            <a:ext cx="1028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600" b="1" i="0" dirty="0">
                <a:solidFill>
                  <a:srgbClr val="FF0000"/>
                </a:solidFill>
                <a:latin typeface="Calibri" panose="020F0502020204030204" pitchFamily="34" charset="0"/>
              </a:rPr>
              <a:t>Hormonal regulation of blood pressure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99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99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99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99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99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997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4" grpId="0"/>
      <p:bldP spid="979975" grpId="0"/>
      <p:bldP spid="979976" grpId="0"/>
      <p:bldP spid="979978" grpId="0"/>
      <p:bldP spid="979979" grpId="0"/>
      <p:bldP spid="979980"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7106" name="Text Box 17"/>
          <p:cNvSpPr txBox="1">
            <a:spLocks noChangeArrowheads="1"/>
          </p:cNvSpPr>
          <p:nvPr/>
        </p:nvSpPr>
        <p:spPr bwMode="auto">
          <a:xfrm>
            <a:off x="0" y="754559"/>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rgbClr val="FF0000"/>
                </a:solidFill>
                <a:latin typeface="Calibri" panose="020F0502020204030204" pitchFamily="34" charset="0"/>
              </a:rPr>
              <a:t>Renal </a:t>
            </a:r>
            <a:r>
              <a:rPr lang="en-US" altLang="en-US" sz="4400" b="1" i="0" dirty="0" smtClean="0">
                <a:solidFill>
                  <a:srgbClr val="FF0000"/>
                </a:solidFill>
                <a:latin typeface="Calibri" panose="020F0502020204030204" pitchFamily="34" charset="0"/>
              </a:rPr>
              <a:t>regulation of </a:t>
            </a:r>
            <a:r>
              <a:rPr lang="en-US" altLang="en-US" sz="4400" b="1" i="0" dirty="0">
                <a:solidFill>
                  <a:srgbClr val="FF0000"/>
                </a:solidFill>
                <a:latin typeface="Calibri" panose="020F0502020204030204" pitchFamily="34" charset="0"/>
              </a:rPr>
              <a:t>blood pressure</a:t>
            </a:r>
            <a:endParaRPr lang="en-US" altLang="en-US" sz="4400" b="1" i="0" dirty="0">
              <a:solidFill>
                <a:srgbClr val="FF0000"/>
              </a:solidFill>
              <a:latin typeface="Calibri" panose="020F0502020204030204" pitchFamily="34" charset="0"/>
              <a:cs typeface="Arial" panose="020B0604020202020204" pitchFamily="34" charset="0"/>
            </a:endParaRPr>
          </a:p>
        </p:txBody>
      </p:sp>
      <p:sp>
        <p:nvSpPr>
          <p:cNvPr id="47107" name="Text Box 18"/>
          <p:cNvSpPr txBox="1">
            <a:spLocks noChangeArrowheads="1"/>
          </p:cNvSpPr>
          <p:nvPr/>
        </p:nvSpPr>
        <p:spPr bwMode="auto">
          <a:xfrm>
            <a:off x="419100" y="2057400"/>
            <a:ext cx="9144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marL="457200" indent="-457200">
              <a:buFont typeface="Wingdings" pitchFamily="2" charset="2"/>
              <a:buChar char="q"/>
            </a:pPr>
            <a:r>
              <a:rPr lang="en-GB" altLang="en-US" sz="2800" b="1" i="0" dirty="0" smtClean="0">
                <a:latin typeface="Calibri" panose="020F0502020204030204" pitchFamily="34" charset="0"/>
              </a:rPr>
              <a:t>The </a:t>
            </a:r>
            <a:r>
              <a:rPr lang="en-GB" altLang="en-US" sz="2800" b="1" i="0" dirty="0">
                <a:latin typeface="Calibri" panose="020F0502020204030204" pitchFamily="34" charset="0"/>
              </a:rPr>
              <a:t>baroreceptor reflex and other reflex mechanisms are important for the short term control of blood pressure.</a:t>
            </a:r>
          </a:p>
          <a:p>
            <a:pPr marL="457200" indent="-457200">
              <a:buFont typeface="Wingdings" pitchFamily="2" charset="2"/>
              <a:buChar char="q"/>
            </a:pPr>
            <a:endParaRPr lang="en-GB" altLang="en-US" sz="2800" b="1" i="0" dirty="0">
              <a:latin typeface="Calibri" panose="020F0502020204030204" pitchFamily="34" charset="0"/>
            </a:endParaRPr>
          </a:p>
          <a:p>
            <a:pPr marL="457200" indent="-457200">
              <a:buFont typeface="Wingdings" pitchFamily="2" charset="2"/>
              <a:buChar char="q"/>
            </a:pPr>
            <a:r>
              <a:rPr lang="en-GB" altLang="en-US" sz="2800" b="1" i="0" dirty="0" smtClean="0">
                <a:latin typeface="Calibri" panose="020F0502020204030204" pitchFamily="34" charset="0"/>
              </a:rPr>
              <a:t>Long </a:t>
            </a:r>
            <a:r>
              <a:rPr lang="en-GB" altLang="en-US" sz="2800" b="1" i="0" dirty="0">
                <a:latin typeface="Calibri" panose="020F0502020204030204" pitchFamily="34" charset="0"/>
              </a:rPr>
              <a:t>term control of blood pressure requires control of blood volume.</a:t>
            </a:r>
          </a:p>
          <a:p>
            <a:pPr marL="457200" indent="-457200">
              <a:buFont typeface="Wingdings" pitchFamily="2" charset="2"/>
              <a:buChar char="q"/>
            </a:pPr>
            <a:endParaRPr lang="en-GB" altLang="en-US" sz="2800" b="1" i="0" dirty="0">
              <a:latin typeface="Calibri" panose="020F0502020204030204" pitchFamily="34" charset="0"/>
            </a:endParaRPr>
          </a:p>
          <a:p>
            <a:pPr marL="457200" indent="-457200">
              <a:buFont typeface="Wingdings" pitchFamily="2" charset="2"/>
              <a:buChar char="q"/>
            </a:pPr>
            <a:r>
              <a:rPr lang="en-GB" altLang="en-US" sz="2800" b="1" i="0" dirty="0" smtClean="0">
                <a:latin typeface="Calibri" panose="020F0502020204030204" pitchFamily="34" charset="0"/>
              </a:rPr>
              <a:t>Blood </a:t>
            </a:r>
            <a:r>
              <a:rPr lang="en-GB" altLang="en-US" sz="2800" b="1" i="0" dirty="0">
                <a:latin typeface="Calibri" panose="020F0502020204030204" pitchFamily="34" charset="0"/>
              </a:rPr>
              <a:t>volume is controlled by the kidney.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7106" name="Text Box 17"/>
          <p:cNvSpPr txBox="1">
            <a:spLocks noChangeArrowheads="1"/>
          </p:cNvSpPr>
          <p:nvPr/>
        </p:nvSpPr>
        <p:spPr bwMode="auto">
          <a:xfrm>
            <a:off x="0" y="152400"/>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rgbClr val="FF0000"/>
                </a:solidFill>
                <a:latin typeface="Calibri" panose="020F0502020204030204" pitchFamily="34" charset="0"/>
              </a:rPr>
              <a:t>Renal </a:t>
            </a:r>
            <a:r>
              <a:rPr lang="en-US" altLang="en-US" sz="4400" b="1" i="0" dirty="0" smtClean="0">
                <a:solidFill>
                  <a:srgbClr val="FF0000"/>
                </a:solidFill>
                <a:latin typeface="Calibri" panose="020F0502020204030204" pitchFamily="34" charset="0"/>
              </a:rPr>
              <a:t>regulation of </a:t>
            </a:r>
            <a:r>
              <a:rPr lang="en-US" altLang="en-US" sz="4400" b="1" i="0" dirty="0">
                <a:solidFill>
                  <a:srgbClr val="FF0000"/>
                </a:solidFill>
                <a:latin typeface="Calibri" panose="020F0502020204030204" pitchFamily="34" charset="0"/>
              </a:rPr>
              <a:t>blood pressure</a:t>
            </a:r>
            <a:endParaRPr lang="en-US" altLang="en-US" sz="4400" b="1" i="0" dirty="0">
              <a:solidFill>
                <a:srgbClr val="FF0000"/>
              </a:solidFill>
              <a:latin typeface="Calibri" panose="020F0502020204030204" pitchFamily="34" charset="0"/>
              <a:cs typeface="Arial" panose="020B0604020202020204" pitchFamily="34" charset="0"/>
            </a:endParaRPr>
          </a:p>
        </p:txBody>
      </p:sp>
      <p:pic>
        <p:nvPicPr>
          <p:cNvPr id="4" name="Picture 3" descr="0809L"/>
          <p:cNvPicPr>
            <a:picLocks noChangeAspect="1" noChangeArrowheads="1"/>
          </p:cNvPicPr>
          <p:nvPr/>
        </p:nvPicPr>
        <p:blipFill>
          <a:blip r:embed="rId3">
            <a:extLst>
              <a:ext uri="{28A0092B-C50C-407E-A947-70E740481C1C}">
                <a14:useLocalDpi xmlns:a14="http://schemas.microsoft.com/office/drawing/2010/main" val="0"/>
              </a:ext>
            </a:extLst>
          </a:blip>
          <a:srcRect t="12523"/>
          <a:stretch>
            <a:fillRect/>
          </a:stretch>
        </p:blipFill>
        <p:spPr bwMode="auto">
          <a:xfrm>
            <a:off x="976312" y="1143000"/>
            <a:ext cx="812958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1949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7106" name="Text Box 17"/>
          <p:cNvSpPr txBox="1">
            <a:spLocks noChangeArrowheads="1"/>
          </p:cNvSpPr>
          <p:nvPr/>
        </p:nvSpPr>
        <p:spPr bwMode="auto">
          <a:xfrm>
            <a:off x="0" y="152400"/>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rgbClr val="FF0000"/>
                </a:solidFill>
                <a:latin typeface="Calibri" panose="020F0502020204030204" pitchFamily="34" charset="0"/>
              </a:rPr>
              <a:t>Renal </a:t>
            </a:r>
            <a:r>
              <a:rPr lang="en-US" altLang="en-US" sz="4400" b="1" i="0" dirty="0" smtClean="0">
                <a:solidFill>
                  <a:srgbClr val="FF0000"/>
                </a:solidFill>
                <a:latin typeface="Calibri" panose="020F0502020204030204" pitchFamily="34" charset="0"/>
              </a:rPr>
              <a:t>regulation of </a:t>
            </a:r>
            <a:r>
              <a:rPr lang="en-US" altLang="en-US" sz="4400" b="1" i="0" dirty="0">
                <a:solidFill>
                  <a:srgbClr val="FF0000"/>
                </a:solidFill>
                <a:latin typeface="Calibri" panose="020F0502020204030204" pitchFamily="34" charset="0"/>
              </a:rPr>
              <a:t>blood pressure</a:t>
            </a:r>
            <a:endParaRPr lang="en-US" altLang="en-US" sz="4400" b="1" i="0" dirty="0">
              <a:solidFill>
                <a:srgbClr val="FF0000"/>
              </a:solidFill>
              <a:latin typeface="Calibri" panose="020F0502020204030204" pitchFamily="34" charset="0"/>
              <a:cs typeface="Arial" panose="020B0604020202020204" pitchFamily="34" charset="0"/>
            </a:endParaRPr>
          </a:p>
        </p:txBody>
      </p:sp>
      <p:grpSp>
        <p:nvGrpSpPr>
          <p:cNvPr id="5" name="Group 5"/>
          <p:cNvGrpSpPr>
            <a:grpSpLocks/>
          </p:cNvGrpSpPr>
          <p:nvPr/>
        </p:nvGrpSpPr>
        <p:grpSpPr bwMode="auto">
          <a:xfrm>
            <a:off x="1052513" y="1371600"/>
            <a:ext cx="8129587" cy="5410200"/>
            <a:chOff x="319" y="864"/>
            <a:chExt cx="5121" cy="3408"/>
          </a:xfrm>
        </p:grpSpPr>
        <p:pic>
          <p:nvPicPr>
            <p:cNvPr id="6" name="Picture 3" descr="H:\$$SaladinPowerPoints\Images\Ch-23labeled\0811L.JPG"/>
            <p:cNvPicPr>
              <a:picLocks noChangeAspect="1" noChangeArrowheads="1"/>
            </p:cNvPicPr>
            <p:nvPr/>
          </p:nvPicPr>
          <p:blipFill>
            <a:blip r:embed="rId3">
              <a:extLst>
                <a:ext uri="{28A0092B-C50C-407E-A947-70E740481C1C}">
                  <a14:useLocalDpi xmlns:a14="http://schemas.microsoft.com/office/drawing/2010/main" val="0"/>
                </a:ext>
              </a:extLst>
            </a:blip>
            <a:srcRect t="11273"/>
            <a:stretch>
              <a:fillRect/>
            </a:stretch>
          </p:blipFill>
          <p:spPr bwMode="auto">
            <a:xfrm>
              <a:off x="319" y="864"/>
              <a:ext cx="5121"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2736" y="3705"/>
              <a:ext cx="133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i="0" dirty="0" smtClean="0">
                  <a:solidFill>
                    <a:srgbClr val="FF0000"/>
                  </a:solidFill>
                  <a:latin typeface="Calibri" pitchFamily="34" charset="0"/>
                </a:rPr>
                <a:t>Efferent </a:t>
              </a:r>
              <a:r>
                <a:rPr lang="en-US" sz="2000" b="1" i="0" dirty="0">
                  <a:solidFill>
                    <a:srgbClr val="FF0000"/>
                  </a:solidFill>
                  <a:latin typeface="Calibri" pitchFamily="34" charset="0"/>
                </a:rPr>
                <a:t>arterioles</a:t>
              </a:r>
            </a:p>
          </p:txBody>
        </p:sp>
      </p:grpSp>
    </p:spTree>
    <p:extLst>
      <p:ext uri="{BB962C8B-B14F-4D97-AF65-F5344CB8AC3E}">
        <p14:creationId xmlns:p14="http://schemas.microsoft.com/office/powerpoint/2010/main" val="35674050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7106" name="Text Box 17"/>
          <p:cNvSpPr txBox="1">
            <a:spLocks noChangeArrowheads="1"/>
          </p:cNvSpPr>
          <p:nvPr/>
        </p:nvSpPr>
        <p:spPr bwMode="auto">
          <a:xfrm>
            <a:off x="0" y="152400"/>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rgbClr val="FF0000"/>
                </a:solidFill>
                <a:latin typeface="Calibri" panose="020F0502020204030204" pitchFamily="34" charset="0"/>
              </a:rPr>
              <a:t>Renal </a:t>
            </a:r>
            <a:r>
              <a:rPr lang="en-US" altLang="en-US" sz="4400" b="1" i="0" dirty="0" smtClean="0">
                <a:solidFill>
                  <a:srgbClr val="FF0000"/>
                </a:solidFill>
                <a:latin typeface="Calibri" panose="020F0502020204030204" pitchFamily="34" charset="0"/>
              </a:rPr>
              <a:t>regulation of </a:t>
            </a:r>
            <a:r>
              <a:rPr lang="en-US" altLang="en-US" sz="4400" b="1" i="0" dirty="0">
                <a:solidFill>
                  <a:srgbClr val="FF0000"/>
                </a:solidFill>
                <a:latin typeface="Calibri" panose="020F0502020204030204" pitchFamily="34" charset="0"/>
              </a:rPr>
              <a:t>blood pressure</a:t>
            </a:r>
            <a:endParaRPr lang="en-US" altLang="en-US" sz="4400" b="1" i="0" dirty="0">
              <a:solidFill>
                <a:srgbClr val="FF0000"/>
              </a:solidFill>
              <a:latin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7" y="1428750"/>
            <a:ext cx="9686925" cy="4972050"/>
          </a:xfrm>
          <a:prstGeom prst="rect">
            <a:avLst/>
          </a:prstGeom>
        </p:spPr>
      </p:pic>
    </p:spTree>
    <p:extLst>
      <p:ext uri="{BB962C8B-B14F-4D97-AF65-F5344CB8AC3E}">
        <p14:creationId xmlns:p14="http://schemas.microsoft.com/office/powerpoint/2010/main" val="8303303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9173" name="Text Box 30"/>
          <p:cNvSpPr txBox="1">
            <a:spLocks noChangeArrowheads="1"/>
          </p:cNvSpPr>
          <p:nvPr/>
        </p:nvSpPr>
        <p:spPr bwMode="auto">
          <a:xfrm>
            <a:off x="1" y="212725"/>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dirty="0" smtClean="0">
                <a:solidFill>
                  <a:srgbClr val="FF0000"/>
                </a:solidFill>
                <a:latin typeface="Calibri" panose="020F0502020204030204" pitchFamily="34" charset="0"/>
              </a:rPr>
              <a:t>Effects of angiotensin II</a:t>
            </a:r>
            <a:endParaRPr lang="en-US" altLang="en-US" sz="4000" b="1" i="0" dirty="0">
              <a:solidFill>
                <a:srgbClr val="FF0000"/>
              </a:solidFill>
              <a:latin typeface="Calibri" panose="020F0502020204030204" pitchFamily="34" charset="0"/>
              <a:cs typeface="Arial" panose="020B0604020202020204" pitchFamily="34" charset="0"/>
            </a:endParaRPr>
          </a:p>
        </p:txBody>
      </p:sp>
      <p:pic>
        <p:nvPicPr>
          <p:cNvPr id="31" name="Picture 3" descr="H:\$$SaladinPowerPoints\Images\Ch-23labeled\0812L.JPG"/>
          <p:cNvPicPr>
            <a:picLocks noChangeAspect="1" noChangeArrowheads="1"/>
          </p:cNvPicPr>
          <p:nvPr/>
        </p:nvPicPr>
        <p:blipFill>
          <a:blip r:embed="rId3">
            <a:extLst>
              <a:ext uri="{28A0092B-C50C-407E-A947-70E740481C1C}">
                <a14:useLocalDpi xmlns:a14="http://schemas.microsoft.com/office/drawing/2010/main" val="0"/>
              </a:ext>
            </a:extLst>
          </a:blip>
          <a:srcRect l="25308" t="13773"/>
          <a:stretch>
            <a:fillRect/>
          </a:stretch>
        </p:blipFill>
        <p:spPr bwMode="auto">
          <a:xfrm>
            <a:off x="2195512" y="1066800"/>
            <a:ext cx="607218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2994" name="Rectangle 2"/>
          <p:cNvSpPr>
            <a:spLocks noChangeArrowheads="1"/>
          </p:cNvSpPr>
          <p:nvPr/>
        </p:nvSpPr>
        <p:spPr bwMode="auto">
          <a:xfrm>
            <a:off x="0" y="533400"/>
            <a:ext cx="10287000" cy="1143000"/>
          </a:xfrm>
          <a:prstGeom prst="rect">
            <a:avLst/>
          </a:prstGeom>
          <a:noFill/>
          <a:ln w="9525">
            <a:noFill/>
            <a:miter lim="800000"/>
            <a:headEnd/>
            <a:tailEnd/>
          </a:ln>
          <a:effectLst/>
        </p:spPr>
        <p:txBody>
          <a:bodyPr anchor="b"/>
          <a:lstStyle/>
          <a:p>
            <a:pPr algn="ctr">
              <a:defRPr/>
            </a:pPr>
            <a:r>
              <a:rPr lang="en-US" sz="4000" b="1" i="0" dirty="0">
                <a:solidFill>
                  <a:schemeClr val="tx2"/>
                </a:solidFill>
                <a:latin typeface="Calibri" panose="020F0502020204030204" pitchFamily="34" charset="0"/>
              </a:rPr>
              <a:t>Measurement of arterial blood </a:t>
            </a:r>
            <a:r>
              <a:rPr lang="en-US" sz="4000" b="1" i="0" dirty="0" smtClean="0">
                <a:solidFill>
                  <a:schemeClr val="tx2"/>
                </a:solidFill>
                <a:latin typeface="Calibri" panose="020F0502020204030204" pitchFamily="34" charset="0"/>
              </a:rPr>
              <a:t>pressure</a:t>
            </a:r>
          </a:p>
          <a:p>
            <a:pPr algn="ctr">
              <a:defRPr/>
            </a:pPr>
            <a:r>
              <a:rPr lang="en-US" sz="4000" b="1" i="0" dirty="0" smtClean="0">
                <a:solidFill>
                  <a:schemeClr val="tx2"/>
                </a:solidFill>
                <a:latin typeface="Calibri" panose="020F0502020204030204" pitchFamily="34" charset="0"/>
              </a:rPr>
              <a:t>in </a:t>
            </a:r>
            <a:r>
              <a:rPr lang="en-US" sz="4000" b="1" i="0" dirty="0">
                <a:solidFill>
                  <a:schemeClr val="tx2"/>
                </a:solidFill>
                <a:latin typeface="Calibri" panose="020F0502020204030204" pitchFamily="34" charset="0"/>
              </a:rPr>
              <a:t>the systemic circulation</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2209800"/>
            <a:ext cx="5953125" cy="38862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852996" name="Rectangle 4"/>
          <p:cNvSpPr>
            <a:spLocks noChangeArrowheads="1"/>
          </p:cNvSpPr>
          <p:nvPr/>
        </p:nvSpPr>
        <p:spPr bwMode="auto">
          <a:xfrm>
            <a:off x="419100" y="1905000"/>
            <a:ext cx="2971800" cy="4114800"/>
          </a:xfrm>
          <a:prstGeom prst="rect">
            <a:avLst/>
          </a:prstGeom>
          <a:noFill/>
          <a:ln w="9525">
            <a:noFill/>
            <a:miter lim="800000"/>
            <a:headEnd/>
            <a:tailEnd/>
          </a:ln>
          <a:effectLst/>
        </p:spPr>
        <p:txBody>
          <a:bodyPr/>
          <a:lstStyle/>
          <a:p>
            <a:pPr marL="342900" indent="-342900">
              <a:spcBef>
                <a:spcPct val="20000"/>
              </a:spcBef>
              <a:buClr>
                <a:schemeClr val="tx2"/>
              </a:buClr>
              <a:buSzPct val="75000"/>
              <a:buFont typeface="Monotype Sorts" pitchFamily="2" charset="2"/>
              <a:buBlip>
                <a:blip r:embed="rId4"/>
              </a:buBlip>
              <a:defRPr/>
            </a:pPr>
            <a:r>
              <a:rPr lang="en-US" sz="2800" b="1" i="0" dirty="0">
                <a:solidFill>
                  <a:schemeClr val="accent2"/>
                </a:solidFill>
                <a:latin typeface="Calibri" panose="020F0502020204030204" pitchFamily="34" charset="0"/>
              </a:rPr>
              <a:t>Direct</a:t>
            </a:r>
            <a:endParaRPr lang="en-US" sz="2800" b="1" i="0" dirty="0">
              <a:latin typeface="Calibri" panose="020F0502020204030204" pitchFamily="34" charset="0"/>
            </a:endParaRPr>
          </a:p>
          <a:p>
            <a:pPr marL="342900" indent="-342900">
              <a:spcBef>
                <a:spcPct val="20000"/>
              </a:spcBef>
              <a:buClr>
                <a:schemeClr val="tx2"/>
              </a:buClr>
              <a:buSzPct val="75000"/>
              <a:buFont typeface="Monotype Sorts" pitchFamily="2" charset="2"/>
              <a:buNone/>
              <a:defRPr/>
            </a:pPr>
            <a:r>
              <a:rPr lang="en-US" sz="2800" b="1" i="0" dirty="0">
                <a:latin typeface="Calibri" panose="020F0502020204030204" pitchFamily="34" charset="0"/>
              </a:rPr>
              <a:t>	Arterial catheter</a:t>
            </a:r>
          </a:p>
          <a:p>
            <a:pPr marL="342900" indent="-342900">
              <a:spcBef>
                <a:spcPct val="20000"/>
              </a:spcBef>
              <a:buClr>
                <a:schemeClr val="tx2"/>
              </a:buClr>
              <a:buSzPct val="75000"/>
              <a:buFont typeface="Monotype Sorts" pitchFamily="2" charset="2"/>
              <a:buBlip>
                <a:blip r:embed="rId4"/>
              </a:buBlip>
              <a:defRPr/>
            </a:pPr>
            <a:endParaRPr lang="en-US" sz="2800" b="1" i="0" dirty="0" smtClean="0">
              <a:solidFill>
                <a:schemeClr val="accent2"/>
              </a:solidFill>
              <a:latin typeface="Calibri" panose="020F0502020204030204" pitchFamily="34" charset="0"/>
            </a:endParaRPr>
          </a:p>
          <a:p>
            <a:pPr marL="342900" indent="-342900">
              <a:spcBef>
                <a:spcPct val="20000"/>
              </a:spcBef>
              <a:buClr>
                <a:schemeClr val="tx2"/>
              </a:buClr>
              <a:buSzPct val="75000"/>
              <a:buFont typeface="Monotype Sorts" pitchFamily="2" charset="2"/>
              <a:buBlip>
                <a:blip r:embed="rId4"/>
              </a:buBlip>
              <a:defRPr/>
            </a:pPr>
            <a:endParaRPr lang="en-US" sz="2800" b="1" i="0" dirty="0">
              <a:solidFill>
                <a:schemeClr val="accent2"/>
              </a:solidFill>
              <a:latin typeface="Calibri" panose="020F0502020204030204" pitchFamily="34" charset="0"/>
            </a:endParaRPr>
          </a:p>
          <a:p>
            <a:pPr marL="342900" indent="-342900">
              <a:spcBef>
                <a:spcPct val="20000"/>
              </a:spcBef>
              <a:buClr>
                <a:schemeClr val="tx2"/>
              </a:buClr>
              <a:buSzPct val="75000"/>
              <a:buFont typeface="Monotype Sorts" pitchFamily="2" charset="2"/>
              <a:buBlip>
                <a:blip r:embed="rId4"/>
              </a:buBlip>
              <a:defRPr/>
            </a:pPr>
            <a:r>
              <a:rPr lang="en-US" sz="2800" b="1" i="0" dirty="0" smtClean="0">
                <a:solidFill>
                  <a:schemeClr val="accent2"/>
                </a:solidFill>
                <a:latin typeface="Calibri" panose="020F0502020204030204" pitchFamily="34" charset="0"/>
              </a:rPr>
              <a:t>Indirect</a:t>
            </a:r>
            <a:endParaRPr lang="en-US" sz="2800" b="1" i="0" dirty="0">
              <a:solidFill>
                <a:schemeClr val="accent2"/>
              </a:solidFill>
              <a:latin typeface="Calibri" panose="020F0502020204030204" pitchFamily="34" charset="0"/>
            </a:endParaRPr>
          </a:p>
          <a:p>
            <a:pPr marL="342900" indent="-342900">
              <a:spcBef>
                <a:spcPct val="20000"/>
              </a:spcBef>
              <a:buClr>
                <a:schemeClr val="tx2"/>
              </a:buClr>
              <a:buSzPct val="75000"/>
              <a:buFont typeface="Monotype Sorts" pitchFamily="2" charset="2"/>
              <a:buNone/>
              <a:defRPr/>
            </a:pPr>
            <a:r>
              <a:rPr lang="en-US" sz="2800" b="1" i="0" dirty="0">
                <a:latin typeface="Calibri" panose="020F0502020204030204" pitchFamily="34" charset="0"/>
              </a:rPr>
              <a:t>	Stethoscope and blood pressure cuff</a:t>
            </a:r>
          </a:p>
          <a:p>
            <a:pPr marL="342900" indent="-342900">
              <a:spcBef>
                <a:spcPct val="20000"/>
              </a:spcBef>
              <a:buClr>
                <a:schemeClr val="tx2"/>
              </a:buClr>
              <a:buSzPct val="75000"/>
              <a:buFont typeface="Monotype Sorts" pitchFamily="2" charset="2"/>
              <a:buChar char="n"/>
              <a:defRPr/>
            </a:pPr>
            <a:endParaRPr lang="en-US" sz="2800" b="1" i="0" dirty="0">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457200"/>
            <a:ext cx="1028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spcBef>
                <a:spcPct val="50000"/>
              </a:spcBef>
            </a:pPr>
            <a:r>
              <a:rPr lang="en-US" altLang="en-US" sz="4800" b="1" i="0" dirty="0">
                <a:solidFill>
                  <a:srgbClr val="FF0000"/>
                </a:solidFill>
                <a:latin typeface="Calibri" panose="020F0502020204030204" pitchFamily="34" charset="0"/>
              </a:rPr>
              <a:t>Hypertension</a:t>
            </a:r>
          </a:p>
        </p:txBody>
      </p:sp>
      <p:sp>
        <p:nvSpPr>
          <p:cNvPr id="50179" name="Text Box 3"/>
          <p:cNvSpPr txBox="1">
            <a:spLocks noChangeArrowheads="1"/>
          </p:cNvSpPr>
          <p:nvPr/>
        </p:nvSpPr>
        <p:spPr bwMode="auto">
          <a:xfrm>
            <a:off x="444500" y="1447800"/>
            <a:ext cx="9478963"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spcBef>
                <a:spcPct val="50000"/>
              </a:spcBef>
              <a:buFontTx/>
              <a:buBlip>
                <a:blip r:embed="rId3"/>
              </a:buBlip>
            </a:pPr>
            <a:r>
              <a:rPr lang="en-US" altLang="en-US" sz="2600" b="1" i="0" dirty="0">
                <a:latin typeface="Calibri" panose="020F0502020204030204" pitchFamily="34" charset="0"/>
              </a:rPr>
              <a:t> Sometimes blood-pressure control mechanisms do not function properly or unable to completely compensate for changes that have taken place.</a:t>
            </a:r>
          </a:p>
          <a:p>
            <a:pPr eaLnBrk="1" hangingPunct="1">
              <a:spcBef>
                <a:spcPct val="50000"/>
              </a:spcBef>
              <a:buFontTx/>
              <a:buBlip>
                <a:blip r:embed="rId3"/>
              </a:buBlip>
            </a:pPr>
            <a:r>
              <a:rPr lang="en-US" altLang="en-US" sz="2600" b="1" i="0" dirty="0">
                <a:latin typeface="Calibri" panose="020F0502020204030204" pitchFamily="34" charset="0"/>
              </a:rPr>
              <a:t> Blood pressure may be above the normal range (hypertension if above </a:t>
            </a:r>
            <a:r>
              <a:rPr lang="en-US" altLang="en-US" sz="2600" b="1" i="0" dirty="0" smtClean="0">
                <a:latin typeface="Calibri" panose="020F0502020204030204" pitchFamily="34" charset="0"/>
              </a:rPr>
              <a:t>140/90 </a:t>
            </a:r>
            <a:r>
              <a:rPr lang="en-US" altLang="en-US" sz="2600" b="1" i="0" dirty="0">
                <a:latin typeface="Calibri" panose="020F0502020204030204" pitchFamily="34" charset="0"/>
              </a:rPr>
              <a:t>mm Hg) or below normal (hypotension if less than 100/60).</a:t>
            </a:r>
          </a:p>
          <a:p>
            <a:pPr eaLnBrk="1" hangingPunct="1">
              <a:spcBef>
                <a:spcPct val="50000"/>
              </a:spcBef>
              <a:buFontTx/>
              <a:buBlip>
                <a:blip r:embed="rId3"/>
              </a:buBlip>
            </a:pPr>
            <a:r>
              <a:rPr lang="en-US" altLang="en-US" sz="2600" b="1" i="0" dirty="0">
                <a:latin typeface="Calibri" panose="020F0502020204030204" pitchFamily="34" charset="0"/>
              </a:rPr>
              <a:t> Theoretically, hypertension could result from an increase in cardiac output or in TPR, or both.</a:t>
            </a:r>
          </a:p>
          <a:p>
            <a:pPr eaLnBrk="1" hangingPunct="1">
              <a:spcBef>
                <a:spcPct val="50000"/>
              </a:spcBef>
              <a:buFontTx/>
              <a:buBlip>
                <a:blip r:embed="rId3"/>
              </a:buBlip>
            </a:pPr>
            <a:r>
              <a:rPr lang="en-US" altLang="en-US" sz="2600" b="1" i="0" dirty="0">
                <a:latin typeface="Calibri" panose="020F0502020204030204" pitchFamily="34" charset="0"/>
              </a:rPr>
              <a:t> In reality, however, the major abnormality in most cases of well-established hypertension is increased TPR, caused by reduced arteriolar radius.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02" name="Picture 4" descr="21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287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444500" y="1752600"/>
            <a:ext cx="9478963"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spcBef>
                <a:spcPct val="50000"/>
              </a:spcBef>
              <a:buFontTx/>
              <a:buBlip>
                <a:blip r:embed="rId3"/>
              </a:buBlip>
            </a:pPr>
            <a:r>
              <a:rPr lang="en-US" altLang="en-US" sz="2600" b="1" i="0" dirty="0">
                <a:latin typeface="Calibri" panose="020F0502020204030204" pitchFamily="34" charset="0"/>
              </a:rPr>
              <a:t> In only a small fraction of cases (only 10% of cases) the cause of arteriolar constriction is known. </a:t>
            </a:r>
            <a:endParaRPr lang="en-US" altLang="en-US" sz="2600" b="1" i="0" dirty="0" smtClean="0">
              <a:latin typeface="Calibri" panose="020F0502020204030204" pitchFamily="34" charset="0"/>
            </a:endParaRPr>
          </a:p>
          <a:p>
            <a:pPr eaLnBrk="1" hangingPunct="1">
              <a:spcBef>
                <a:spcPct val="50000"/>
              </a:spcBef>
            </a:pPr>
            <a:endParaRPr lang="en-US" altLang="en-US" sz="2600" b="1" i="0" dirty="0">
              <a:latin typeface="Calibri" panose="020F0502020204030204" pitchFamily="34" charset="0"/>
            </a:endParaRPr>
          </a:p>
          <a:p>
            <a:pPr eaLnBrk="1" hangingPunct="1">
              <a:spcBef>
                <a:spcPct val="50000"/>
              </a:spcBef>
              <a:buFontTx/>
              <a:buBlip>
                <a:blip r:embed="rId3"/>
              </a:buBlip>
            </a:pPr>
            <a:r>
              <a:rPr lang="en-US" altLang="en-US" sz="2600" b="1" i="0" dirty="0">
                <a:latin typeface="Calibri" panose="020F0502020204030204" pitchFamily="34" charset="0"/>
              </a:rPr>
              <a:t> Hypertension that occurs secondary to another primary problem is called secondary hypertension</a:t>
            </a:r>
            <a:r>
              <a:rPr lang="en-US" altLang="en-US" sz="2600" b="1" i="0" dirty="0" smtClean="0">
                <a:latin typeface="Calibri" panose="020F0502020204030204" pitchFamily="34" charset="0"/>
              </a:rPr>
              <a:t>.</a:t>
            </a:r>
          </a:p>
          <a:p>
            <a:pPr eaLnBrk="1" hangingPunct="1">
              <a:spcBef>
                <a:spcPct val="50000"/>
              </a:spcBef>
            </a:pPr>
            <a:endParaRPr lang="en-US" altLang="en-US" sz="2600" b="1" i="0" dirty="0">
              <a:latin typeface="Calibri" panose="020F0502020204030204" pitchFamily="34" charset="0"/>
            </a:endParaRPr>
          </a:p>
          <a:p>
            <a:pPr eaLnBrk="1" hangingPunct="1">
              <a:spcBef>
                <a:spcPct val="50000"/>
              </a:spcBef>
              <a:buFontTx/>
              <a:buBlip>
                <a:blip r:embed="rId3"/>
              </a:buBlip>
            </a:pPr>
            <a:r>
              <a:rPr lang="en-US" altLang="en-US" sz="2600" b="1" i="0" dirty="0">
                <a:latin typeface="Calibri" panose="020F0502020204030204" pitchFamily="34" charset="0"/>
              </a:rPr>
              <a:t> The underlying cause is unknown in the remaining 90% of hypertension cases. Such hypertension is known as primary (essential or idiopathic) hypertension.</a:t>
            </a:r>
          </a:p>
        </p:txBody>
      </p:sp>
      <p:sp>
        <p:nvSpPr>
          <p:cNvPr id="52227" name="Text Box 4"/>
          <p:cNvSpPr txBox="1">
            <a:spLocks noChangeArrowheads="1"/>
          </p:cNvSpPr>
          <p:nvPr/>
        </p:nvSpPr>
        <p:spPr bwMode="auto">
          <a:xfrm>
            <a:off x="0" y="533400"/>
            <a:ext cx="1028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spcBef>
                <a:spcPct val="50000"/>
              </a:spcBef>
            </a:pPr>
            <a:r>
              <a:rPr lang="en-US" altLang="en-US" sz="4800" b="1" i="0" dirty="0">
                <a:solidFill>
                  <a:srgbClr val="FF0000"/>
                </a:solidFill>
                <a:latin typeface="Calibri" panose="020F0502020204030204" pitchFamily="34" charset="0"/>
              </a:rPr>
              <a:t>Hypertension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76200"/>
            <a:ext cx="1028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spcBef>
                <a:spcPct val="50000"/>
              </a:spcBef>
            </a:pPr>
            <a:r>
              <a:rPr lang="en-US" altLang="en-US" sz="4800" b="1" i="0" dirty="0">
                <a:solidFill>
                  <a:srgbClr val="FF0000"/>
                </a:solidFill>
                <a:latin typeface="Calibri" panose="020F0502020204030204" pitchFamily="34" charset="0"/>
                <a:cs typeface="Times New Roman" panose="02020603050405020304" pitchFamily="18" charset="0"/>
              </a:rPr>
              <a:t>Secondary hypertension</a:t>
            </a:r>
          </a:p>
        </p:txBody>
      </p:sp>
      <p:sp>
        <p:nvSpPr>
          <p:cNvPr id="53251" name="Text Box 3"/>
          <p:cNvSpPr txBox="1">
            <a:spLocks noChangeArrowheads="1"/>
          </p:cNvSpPr>
          <p:nvPr/>
        </p:nvSpPr>
        <p:spPr bwMode="auto">
          <a:xfrm>
            <a:off x="444500" y="685800"/>
            <a:ext cx="9478963" cy="610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spcBef>
                <a:spcPct val="50000"/>
              </a:spcBef>
            </a:pPr>
            <a:r>
              <a:rPr lang="en-US" altLang="en-US" sz="2300" b="1" i="0" dirty="0">
                <a:solidFill>
                  <a:srgbClr val="FF0000"/>
                </a:solidFill>
                <a:latin typeface="Calibri" panose="020F0502020204030204" pitchFamily="34" charset="0"/>
              </a:rPr>
              <a:t>Causes:</a:t>
            </a:r>
            <a:r>
              <a:rPr lang="en-US" altLang="en-US" sz="2300" b="1" i="0" dirty="0">
                <a:latin typeface="Calibri" panose="020F0502020204030204" pitchFamily="34" charset="0"/>
              </a:rPr>
              <a:t> </a:t>
            </a:r>
          </a:p>
          <a:p>
            <a:pPr eaLnBrk="1" hangingPunct="1">
              <a:spcBef>
                <a:spcPct val="50000"/>
              </a:spcBef>
            </a:pPr>
            <a:r>
              <a:rPr lang="en-US" altLang="en-US" sz="2300" b="1" i="0" dirty="0">
                <a:latin typeface="Calibri" panose="020F0502020204030204" pitchFamily="34" charset="0"/>
              </a:rPr>
              <a:t>1- renal diseases account for over 80% of the case of secondary hypertension.</a:t>
            </a:r>
          </a:p>
          <a:p>
            <a:pPr eaLnBrk="1" hangingPunct="1">
              <a:spcBef>
                <a:spcPct val="50000"/>
              </a:spcBef>
            </a:pPr>
            <a:r>
              <a:rPr lang="en-US" altLang="en-US" sz="2300" b="1" i="0" dirty="0">
                <a:latin typeface="Calibri" panose="020F0502020204030204" pitchFamily="34" charset="0"/>
              </a:rPr>
              <a:t>2- Endocrine causes:</a:t>
            </a:r>
          </a:p>
          <a:p>
            <a:pPr eaLnBrk="1" hangingPunct="1">
              <a:spcBef>
                <a:spcPct val="50000"/>
              </a:spcBef>
            </a:pPr>
            <a:r>
              <a:rPr lang="en-US" altLang="en-US" sz="2300" b="1" i="0" dirty="0">
                <a:latin typeface="Calibri" panose="020F0502020204030204" pitchFamily="34" charset="0"/>
              </a:rPr>
              <a:t>	- Conn’s syndrome.</a:t>
            </a:r>
          </a:p>
          <a:p>
            <a:pPr eaLnBrk="1" hangingPunct="1">
              <a:spcBef>
                <a:spcPct val="50000"/>
              </a:spcBef>
            </a:pPr>
            <a:r>
              <a:rPr lang="en-US" altLang="en-US" sz="2300" b="1" i="0" dirty="0">
                <a:latin typeface="Calibri" panose="020F0502020204030204" pitchFamily="34" charset="0"/>
              </a:rPr>
              <a:t>	- Adrenal hyperplasia.</a:t>
            </a:r>
          </a:p>
          <a:p>
            <a:pPr eaLnBrk="1" hangingPunct="1">
              <a:spcBef>
                <a:spcPct val="50000"/>
              </a:spcBef>
            </a:pPr>
            <a:r>
              <a:rPr lang="en-US" altLang="en-US" sz="2300" b="1" i="0" dirty="0">
                <a:latin typeface="Calibri" panose="020F0502020204030204" pitchFamily="34" charset="0"/>
              </a:rPr>
              <a:t>	- </a:t>
            </a:r>
            <a:r>
              <a:rPr lang="en-US" altLang="en-US" sz="2300" b="1" i="0" dirty="0" err="1">
                <a:latin typeface="Calibri" panose="020F0502020204030204" pitchFamily="34" charset="0"/>
              </a:rPr>
              <a:t>Phaeochromocytoma</a:t>
            </a:r>
            <a:r>
              <a:rPr lang="en-US" altLang="en-US" sz="2300" b="1" i="0" dirty="0">
                <a:latin typeface="Calibri" panose="020F0502020204030204" pitchFamily="34" charset="0"/>
              </a:rPr>
              <a:t>.</a:t>
            </a:r>
          </a:p>
          <a:p>
            <a:pPr eaLnBrk="1" hangingPunct="1">
              <a:spcBef>
                <a:spcPct val="50000"/>
              </a:spcBef>
            </a:pPr>
            <a:r>
              <a:rPr lang="en-US" altLang="en-US" sz="2300" b="1" i="0" dirty="0">
                <a:latin typeface="Calibri" panose="020F0502020204030204" pitchFamily="34" charset="0"/>
              </a:rPr>
              <a:t>	- Cushing’s syndrome.</a:t>
            </a:r>
          </a:p>
          <a:p>
            <a:pPr eaLnBrk="1" hangingPunct="1">
              <a:spcBef>
                <a:spcPct val="50000"/>
              </a:spcBef>
            </a:pPr>
            <a:r>
              <a:rPr lang="en-US" altLang="en-US" sz="2300" b="1" i="0" dirty="0">
                <a:latin typeface="Calibri" panose="020F0502020204030204" pitchFamily="34" charset="0"/>
              </a:rPr>
              <a:t>	- Acromegaly.</a:t>
            </a:r>
          </a:p>
          <a:p>
            <a:pPr eaLnBrk="1" hangingPunct="1">
              <a:spcBef>
                <a:spcPct val="50000"/>
              </a:spcBef>
            </a:pPr>
            <a:r>
              <a:rPr lang="en-US" altLang="en-US" sz="2300" b="1" i="0" dirty="0">
                <a:latin typeface="Calibri" panose="020F0502020204030204" pitchFamily="34" charset="0"/>
              </a:rPr>
              <a:t>3. </a:t>
            </a:r>
            <a:r>
              <a:rPr lang="en-US" altLang="en-US" sz="2300" b="1" i="0" dirty="0" err="1">
                <a:latin typeface="Calibri" panose="020F0502020204030204" pitchFamily="34" charset="0"/>
              </a:rPr>
              <a:t>Coarctation</a:t>
            </a:r>
            <a:r>
              <a:rPr lang="en-US" altLang="en-US" sz="2300" b="1" i="0" dirty="0">
                <a:latin typeface="Calibri" panose="020F0502020204030204" pitchFamily="34" charset="0"/>
              </a:rPr>
              <a:t> of the aorta.</a:t>
            </a:r>
          </a:p>
          <a:p>
            <a:pPr eaLnBrk="1" hangingPunct="1">
              <a:spcBef>
                <a:spcPct val="50000"/>
              </a:spcBef>
            </a:pPr>
            <a:r>
              <a:rPr lang="en-US" altLang="en-US" sz="2300" b="1" i="0" dirty="0">
                <a:latin typeface="Calibri" panose="020F0502020204030204" pitchFamily="34" charset="0"/>
              </a:rPr>
              <a:t>4. Drugs.</a:t>
            </a:r>
          </a:p>
          <a:p>
            <a:pPr eaLnBrk="1" hangingPunct="1">
              <a:spcBef>
                <a:spcPct val="50000"/>
              </a:spcBef>
            </a:pPr>
            <a:r>
              <a:rPr lang="en-US" altLang="en-US" sz="2300" b="1" i="0" dirty="0">
                <a:latin typeface="Calibri" panose="020F0502020204030204" pitchFamily="34" charset="0"/>
              </a:rPr>
              <a:t>5. Pregnancy.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996950" y="2166878"/>
            <a:ext cx="82613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spcBef>
                <a:spcPct val="50000"/>
              </a:spcBef>
            </a:pPr>
            <a:r>
              <a:rPr lang="en-US" altLang="en-US" sz="6000" b="1" i="0" dirty="0">
                <a:solidFill>
                  <a:srgbClr val="FFFF00"/>
                </a:solidFill>
                <a:latin typeface="Calibri" panose="020F0502020204030204" pitchFamily="34" charset="0"/>
              </a:rPr>
              <a:t>What are the complications of hypertension?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76200"/>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4000" b="1" i="0" dirty="0" smtClean="0">
                <a:solidFill>
                  <a:srgbClr val="00FFFF"/>
                </a:solidFill>
                <a:latin typeface="Calibri" panose="020F0502020204030204" pitchFamily="34" charset="0"/>
              </a:rPr>
              <a:t>Intended learning outcomes (ILOs)</a:t>
            </a:r>
            <a:endParaRPr lang="en-US" altLang="en-US" sz="4000" b="1" i="0" dirty="0">
              <a:solidFill>
                <a:srgbClr val="00FFFF"/>
              </a:solidFill>
              <a:latin typeface="Calibri" panose="020F0502020204030204" pitchFamily="34" charset="0"/>
            </a:endParaRPr>
          </a:p>
        </p:txBody>
      </p:sp>
      <p:sp>
        <p:nvSpPr>
          <p:cNvPr id="5" name="Rectangle 3"/>
          <p:cNvSpPr>
            <a:spLocks noChangeArrowheads="1"/>
          </p:cNvSpPr>
          <p:nvPr/>
        </p:nvSpPr>
        <p:spPr bwMode="auto">
          <a:xfrm>
            <a:off x="266700" y="1447800"/>
            <a:ext cx="9677400" cy="50292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100000"/>
              <a:buFont typeface="Monotype Sorts" pitchFamily="2" charset="2"/>
              <a:buBlip>
                <a:blip r:embed="rId3"/>
              </a:buBlip>
              <a:defRPr/>
            </a:pPr>
            <a:r>
              <a:rPr lang="en-GB" sz="1900" b="1" i="0" dirty="0">
                <a:solidFill>
                  <a:srgbClr val="FFFF00"/>
                </a:solidFill>
                <a:latin typeface="Calibri" pitchFamily="34" charset="0"/>
                <a:cs typeface="Calibri" pitchFamily="34" charset="0"/>
              </a:rPr>
              <a:t>Describe systemic and pulmonary vascular </a:t>
            </a:r>
            <a:r>
              <a:rPr lang="en-GB" sz="1900" b="1" i="0" dirty="0" smtClean="0">
                <a:solidFill>
                  <a:srgbClr val="FFFF00"/>
                </a:solidFill>
                <a:latin typeface="Calibri" pitchFamily="34" charset="0"/>
                <a:cs typeface="Calibri" pitchFamily="34" charset="0"/>
              </a:rPr>
              <a:t>resistances</a:t>
            </a:r>
            <a:r>
              <a:rPr lang="en-GB" sz="1900" b="1" i="0" dirty="0">
                <a:solidFill>
                  <a:srgbClr val="FFFF00"/>
                </a:solidFill>
                <a:latin typeface="Calibri" pitchFamily="34" charset="0"/>
                <a:cs typeface="Calibri" pitchFamily="34" charset="0"/>
              </a:rPr>
              <a:t> </a:t>
            </a:r>
            <a:r>
              <a:rPr lang="en-GB" sz="1900" b="1" i="0" dirty="0" smtClean="0">
                <a:solidFill>
                  <a:srgbClr val="FFFF00"/>
                </a:solidFill>
                <a:latin typeface="Calibri" pitchFamily="34" charset="0"/>
                <a:cs typeface="Calibri" pitchFamily="34" charset="0"/>
              </a:rPr>
              <a:t>and explain physiological significance of arterial blood pressure in overcoming the vascular resistance.</a:t>
            </a:r>
          </a:p>
          <a:p>
            <a:pPr marL="342900" indent="-342900">
              <a:spcBef>
                <a:spcPct val="20000"/>
              </a:spcBef>
              <a:buClr>
                <a:schemeClr val="tx2"/>
              </a:buClr>
              <a:buSzPct val="100000"/>
              <a:buFont typeface="Monotype Sorts" pitchFamily="2" charset="2"/>
              <a:buBlip>
                <a:blip r:embed="rId3"/>
              </a:buBlip>
              <a:defRPr/>
            </a:pPr>
            <a:r>
              <a:rPr lang="en-US" sz="1900" b="1" i="0" dirty="0">
                <a:solidFill>
                  <a:srgbClr val="FFFF00"/>
                </a:solidFill>
                <a:effectLst>
                  <a:outerShdw blurRad="38100" dist="38100" dir="2700000" algn="tl">
                    <a:srgbClr val="000000"/>
                  </a:outerShdw>
                </a:effectLst>
                <a:latin typeface="Calibri" panose="020F0502020204030204" pitchFamily="34" charset="0"/>
              </a:rPr>
              <a:t>Compare and contrast measurement of arterial blood pressure in systemic and pulmonary </a:t>
            </a:r>
            <a:r>
              <a:rPr lang="en-US" sz="1900" b="1" i="0" dirty="0" smtClean="0">
                <a:solidFill>
                  <a:srgbClr val="FFFF00"/>
                </a:solidFill>
                <a:effectLst>
                  <a:outerShdw blurRad="38100" dist="38100" dir="2700000" algn="tl">
                    <a:srgbClr val="000000"/>
                  </a:outerShdw>
                </a:effectLst>
                <a:latin typeface="Calibri" panose="020F0502020204030204" pitchFamily="34" charset="0"/>
              </a:rPr>
              <a:t>circulations and state </a:t>
            </a:r>
            <a:r>
              <a:rPr lang="en-US" sz="1900" b="1" i="0" dirty="0">
                <a:solidFill>
                  <a:srgbClr val="FFFF00"/>
                </a:solidFill>
                <a:effectLst>
                  <a:outerShdw blurRad="38100" dist="38100" dir="2700000" algn="tl">
                    <a:srgbClr val="000000"/>
                  </a:outerShdw>
                </a:effectLst>
                <a:latin typeface="Calibri" panose="020F0502020204030204" pitchFamily="34" charset="0"/>
              </a:rPr>
              <a:t>normative data </a:t>
            </a:r>
            <a:r>
              <a:rPr lang="en-US" sz="1900" b="1" i="0" dirty="0" smtClean="0">
                <a:solidFill>
                  <a:srgbClr val="FFFF00"/>
                </a:solidFill>
                <a:effectLst>
                  <a:outerShdw blurRad="38100" dist="38100" dir="2700000" algn="tl">
                    <a:srgbClr val="000000"/>
                  </a:outerShdw>
                </a:effectLst>
                <a:latin typeface="Calibri" panose="020F0502020204030204" pitchFamily="34" charset="0"/>
              </a:rPr>
              <a:t>for </a:t>
            </a:r>
            <a:r>
              <a:rPr lang="en-US" sz="1900" b="1" i="0" dirty="0">
                <a:solidFill>
                  <a:srgbClr val="FFFF00"/>
                </a:solidFill>
                <a:effectLst>
                  <a:outerShdw blurRad="38100" dist="38100" dir="2700000" algn="tl">
                    <a:srgbClr val="000000"/>
                  </a:outerShdw>
                </a:effectLst>
                <a:latin typeface="Calibri" panose="020F0502020204030204" pitchFamily="34" charset="0"/>
              </a:rPr>
              <a:t>pulmonary and systemic circulations</a:t>
            </a:r>
            <a:r>
              <a:rPr lang="en-US" sz="1900" b="1" i="0" dirty="0" smtClean="0">
                <a:solidFill>
                  <a:srgbClr val="FFFF00"/>
                </a:solidFill>
                <a:effectLst>
                  <a:outerShdw blurRad="38100" dist="38100" dir="2700000" algn="tl">
                    <a:srgbClr val="000000"/>
                  </a:outerShdw>
                </a:effectLst>
                <a:latin typeface="Calibri" panose="020F0502020204030204" pitchFamily="34" charset="0"/>
              </a:rPr>
              <a:t>.</a:t>
            </a: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rgbClr val="FFFF00"/>
                </a:solidFill>
                <a:effectLst>
                  <a:outerShdw blurRad="38100" dist="38100" dir="2700000" algn="tl">
                    <a:srgbClr val="000000"/>
                  </a:outerShdw>
                </a:effectLst>
                <a:latin typeface="Calibri" panose="020F0502020204030204" pitchFamily="34" charset="0"/>
              </a:rPr>
              <a:t>Describe physiological variation in arterial blood pressure.</a:t>
            </a: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rgbClr val="FFFF00"/>
                </a:solidFill>
                <a:effectLst>
                  <a:outerShdw blurRad="38100" dist="38100" dir="2700000" algn="tl">
                    <a:srgbClr val="000000"/>
                  </a:outerShdw>
                </a:effectLst>
                <a:latin typeface="Calibri" panose="020F0502020204030204" pitchFamily="34" charset="0"/>
              </a:rPr>
              <a:t>Explain the effect of gravity on arterial blood pressure.</a:t>
            </a: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rgbClr val="FFFF00"/>
                </a:solidFill>
                <a:effectLst>
                  <a:outerShdw blurRad="38100" dist="38100" dir="2700000" algn="tl">
                    <a:srgbClr val="000000"/>
                  </a:outerShdw>
                </a:effectLst>
                <a:latin typeface="Calibri" panose="020F0502020204030204" pitchFamily="34" charset="0"/>
              </a:rPr>
              <a:t>Define mean arterial blood pressure and describe how it is calculated.</a:t>
            </a: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rgbClr val="FFFF00"/>
                </a:solidFill>
                <a:effectLst>
                  <a:outerShdw blurRad="38100" dist="38100" dir="2700000" algn="tl">
                    <a:srgbClr val="000000"/>
                  </a:outerShdw>
                </a:effectLst>
                <a:latin typeface="Calibri" panose="020F0502020204030204" pitchFamily="34" charset="0"/>
              </a:rPr>
              <a:t>Define pulse pressure and state how it is affected in aortic stenosis, aortic regurgitation and arteriosclerosis.</a:t>
            </a:r>
            <a:endParaRPr lang="en-US" sz="1900" b="1" i="0" dirty="0">
              <a:solidFill>
                <a:srgbClr val="FFFF00"/>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rgbClr val="FFFF00"/>
                </a:solidFill>
                <a:effectLst>
                  <a:outerShdw blurRad="38100" dist="38100" dir="2700000" algn="tl">
                    <a:srgbClr val="000000"/>
                  </a:outerShdw>
                </a:effectLst>
                <a:latin typeface="Calibri" panose="020F0502020204030204" pitchFamily="34" charset="0"/>
              </a:rPr>
              <a:t>List factors which determine arterial blood pressure and explain how they influence arterial blood pressure.</a:t>
            </a: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rgbClr val="FFFF00"/>
                </a:solidFill>
                <a:effectLst>
                  <a:outerShdw blurRad="38100" dist="38100" dir="2700000" algn="tl">
                    <a:srgbClr val="000000"/>
                  </a:outerShdw>
                </a:effectLst>
                <a:latin typeface="Calibri" panose="020F0502020204030204" pitchFamily="34" charset="0"/>
              </a:rPr>
              <a:t>Outline synthesis of NO and state its physiological significance. </a:t>
            </a: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rgbClr val="FFFF00"/>
                </a:solidFill>
                <a:effectLst>
                  <a:outerShdw blurRad="38100" dist="38100" dir="2700000" algn="tl">
                    <a:srgbClr val="000000"/>
                  </a:outerShdw>
                </a:effectLst>
                <a:latin typeface="Calibri" panose="020F0502020204030204" pitchFamily="34" charset="0"/>
              </a:rPr>
              <a:t>Explain the physiological importance of regulating arterial blood pressure.</a:t>
            </a:r>
          </a:p>
          <a:p>
            <a:pPr marL="342900" indent="-342900">
              <a:spcBef>
                <a:spcPct val="20000"/>
              </a:spcBef>
              <a:buClr>
                <a:schemeClr val="tx2"/>
              </a:buClr>
              <a:buSzPct val="100000"/>
              <a:buFont typeface="Monotype Sorts" pitchFamily="2" charset="2"/>
              <a:buBlip>
                <a:blip r:embed="rId3"/>
              </a:buBlip>
              <a:defRPr/>
            </a:pPr>
            <a:r>
              <a:rPr lang="en-US" sz="1900" b="1" i="0" dirty="0">
                <a:solidFill>
                  <a:srgbClr val="FFFF00"/>
                </a:solidFill>
                <a:latin typeface="Calibri" panose="020F0502020204030204" pitchFamily="34" charset="0"/>
              </a:rPr>
              <a:t>Discuss </a:t>
            </a:r>
            <a:r>
              <a:rPr lang="en-US" sz="1900" b="1" i="0" dirty="0" smtClean="0">
                <a:solidFill>
                  <a:srgbClr val="FFFF00"/>
                </a:solidFill>
                <a:latin typeface="Calibri" panose="020F0502020204030204" pitchFamily="34" charset="0"/>
              </a:rPr>
              <a:t>short-, intermediate- and long-term regulation </a:t>
            </a:r>
            <a:r>
              <a:rPr lang="en-US" sz="1900" b="1" i="0" dirty="0">
                <a:solidFill>
                  <a:srgbClr val="FFFF00"/>
                </a:solidFill>
                <a:latin typeface="Calibri" panose="020F0502020204030204" pitchFamily="34" charset="0"/>
              </a:rPr>
              <a:t>of blood </a:t>
            </a:r>
            <a:r>
              <a:rPr lang="en-US" sz="1900" b="1" i="0" dirty="0" smtClean="0">
                <a:solidFill>
                  <a:srgbClr val="FFFF00"/>
                </a:solidFill>
                <a:latin typeface="Calibri" panose="020F0502020204030204" pitchFamily="34" charset="0"/>
              </a:rPr>
              <a:t>pressure; nervous, hormonal and renal regulation of arterial blood pressure.</a:t>
            </a:r>
            <a:endParaRPr lang="en-US" sz="1900" b="1" i="0" dirty="0">
              <a:solidFill>
                <a:srgbClr val="FFFF00"/>
              </a:solidFill>
              <a:latin typeface="Calibri" panose="020F0502020204030204" pitchFamily="34" charset="0"/>
            </a:endParaRPr>
          </a:p>
          <a:p>
            <a:pPr marL="342900" indent="-342900">
              <a:spcBef>
                <a:spcPct val="20000"/>
              </a:spcBef>
              <a:buClr>
                <a:srgbClr val="FF0000"/>
              </a:buClr>
              <a:buSzPct val="100000"/>
              <a:buFont typeface="Symbol" pitchFamily="18" charset="2"/>
              <a:buBlip>
                <a:blip r:embed="rId3"/>
              </a:buBlip>
              <a:defRPr/>
            </a:pPr>
            <a:r>
              <a:rPr lang="en-GB" sz="1900" b="1" i="0" dirty="0" smtClean="0">
                <a:solidFill>
                  <a:srgbClr val="FFFF00"/>
                </a:solidFill>
                <a:latin typeface="Calibri" panose="020F0502020204030204" pitchFamily="34" charset="0"/>
              </a:rPr>
              <a:t>Define </a:t>
            </a:r>
            <a:r>
              <a:rPr lang="en-GB" sz="1900" b="1" i="0" dirty="0">
                <a:solidFill>
                  <a:srgbClr val="FFFF00"/>
                </a:solidFill>
                <a:latin typeface="Calibri" panose="020F0502020204030204" pitchFamily="34" charset="0"/>
              </a:rPr>
              <a:t>systemic hypertension and state its complications.</a:t>
            </a:r>
          </a:p>
          <a:p>
            <a:pPr marL="342900" indent="-342900">
              <a:spcBef>
                <a:spcPct val="20000"/>
              </a:spcBef>
              <a:buClr>
                <a:schemeClr val="tx2"/>
              </a:buClr>
              <a:buSzPct val="100000"/>
              <a:buFont typeface="Monotype Sorts" pitchFamily="2" charset="2"/>
              <a:buBlip>
                <a:blip r:embed="rId3"/>
              </a:buBlip>
              <a:defRPr/>
            </a:pPr>
            <a:endParaRPr lang="en-US" sz="1900" b="1" i="0" dirty="0">
              <a:solidFill>
                <a:srgbClr val="FFFF00"/>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100000"/>
              <a:buFont typeface="Monotype Sorts" pitchFamily="2" charset="2"/>
              <a:buNone/>
              <a:defRPr/>
            </a:pPr>
            <a:endParaRPr lang="en-US" sz="1900" b="1" i="0" dirty="0">
              <a:solidFill>
                <a:srgbClr val="FFFF00"/>
              </a:solidFill>
              <a:effectLst>
                <a:outerShdw blurRad="38100" dist="38100" dir="2700000" algn="tl">
                  <a:srgbClr val="000000"/>
                </a:outerShdw>
              </a:effectLst>
              <a:latin typeface="Calibri" panose="020F0502020204030204" pitchFamily="34" charset="0"/>
            </a:endParaRPr>
          </a:p>
        </p:txBody>
      </p:sp>
      <p:sp>
        <p:nvSpPr>
          <p:cNvPr id="6" name="Text Box 4"/>
          <p:cNvSpPr txBox="1">
            <a:spLocks noChangeArrowheads="1"/>
          </p:cNvSpPr>
          <p:nvPr/>
        </p:nvSpPr>
        <p:spPr bwMode="auto">
          <a:xfrm>
            <a:off x="266700" y="762000"/>
            <a:ext cx="9906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100" b="1" i="0" dirty="0">
                <a:solidFill>
                  <a:srgbClr val="FF99FF"/>
                </a:solidFill>
                <a:latin typeface="Calibri" panose="020F0502020204030204" pitchFamily="34" charset="0"/>
              </a:rPr>
              <a:t>After reviewing the PowerPoint </a:t>
            </a:r>
            <a:r>
              <a:rPr lang="en-US" altLang="en-US" sz="2100" b="1" i="0" dirty="0" smtClean="0">
                <a:solidFill>
                  <a:srgbClr val="FF99FF"/>
                </a:solidFill>
                <a:latin typeface="Calibri" panose="020F0502020204030204" pitchFamily="34" charset="0"/>
              </a:rPr>
              <a:t>presentation and the </a:t>
            </a:r>
            <a:r>
              <a:rPr lang="en-US" altLang="en-US" sz="2100" b="1" i="0" dirty="0">
                <a:solidFill>
                  <a:srgbClr val="FF99FF"/>
                </a:solidFill>
                <a:latin typeface="Calibri" panose="020F0502020204030204" pitchFamily="34" charset="0"/>
              </a:rPr>
              <a:t>associated </a:t>
            </a:r>
            <a:r>
              <a:rPr lang="en-US" altLang="en-US" sz="2100" b="1" i="0" dirty="0" smtClean="0">
                <a:solidFill>
                  <a:srgbClr val="FF99FF"/>
                </a:solidFill>
                <a:latin typeface="Calibri" panose="020F0502020204030204" pitchFamily="34" charset="0"/>
              </a:rPr>
              <a:t>learning resources, </a:t>
            </a:r>
            <a:r>
              <a:rPr lang="en-US" altLang="en-US" sz="2100" b="1" i="0" dirty="0">
                <a:solidFill>
                  <a:srgbClr val="FF99FF"/>
                </a:solidFill>
                <a:latin typeface="Calibri" panose="020F0502020204030204" pitchFamily="34" charset="0"/>
              </a:rPr>
              <a:t>the student should be able to:</a:t>
            </a:r>
            <a:r>
              <a:rPr lang="en-US" altLang="en-US" sz="2100" i="0" dirty="0">
                <a:solidFill>
                  <a:srgbClr val="FF99FF"/>
                </a:solidFill>
                <a:latin typeface="Calibri" panose="020F0502020204030204" pitchFamily="34" charset="0"/>
              </a:rPr>
              <a:t> </a:t>
            </a:r>
            <a:endParaRPr lang="en-US" altLang="en-US" sz="2100" dirty="0">
              <a:solidFill>
                <a:srgbClr val="FF99FF"/>
              </a:solidFill>
              <a:latin typeface="Calibri" panose="020F0502020204030204" pitchFamily="34" charset="0"/>
            </a:endParaRPr>
          </a:p>
        </p:txBody>
      </p:sp>
    </p:spTree>
    <p:extLst>
      <p:ext uri="{BB962C8B-B14F-4D97-AF65-F5344CB8AC3E}">
        <p14:creationId xmlns:p14="http://schemas.microsoft.com/office/powerpoint/2010/main" val="3581956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990600"/>
            <a:ext cx="10287000" cy="5029200"/>
          </a:xfrm>
          <a:prstGeom prst="rect">
            <a:avLst/>
          </a:prstGeom>
          <a:noFill/>
          <a:ln w="9525">
            <a:noFill/>
            <a:miter lim="800000"/>
            <a:headEnd/>
            <a:tailEnd/>
          </a:ln>
          <a:effectLst/>
        </p:spPr>
        <p:txBody>
          <a:bodyPr lIns="92075" tIns="46038" rIns="92075" bIns="46038" anchor="ctr"/>
          <a:lstStyle/>
          <a:p>
            <a:pPr algn="ctr">
              <a:defRPr/>
            </a:pPr>
            <a:r>
              <a:rPr lang="en-US" sz="16600" b="1" i="0" dirty="0" smtClean="0">
                <a:solidFill>
                  <a:srgbClr val="FFFF00"/>
                </a:solidFill>
                <a:effectLst>
                  <a:outerShdw blurRad="38100" dist="38100" dir="2700000" algn="tl">
                    <a:srgbClr val="000000"/>
                  </a:outerShdw>
                </a:effectLst>
                <a:latin typeface="Calibri" panose="020F0502020204030204" pitchFamily="34" charset="0"/>
              </a:rPr>
              <a:t>Thank You</a:t>
            </a:r>
            <a:endParaRPr lang="en-US" sz="16600" dirty="0">
              <a:latin typeface="Calibri" panose="020F0502020204030204" pitchFamily="34" charset="0"/>
            </a:endParaRPr>
          </a:p>
        </p:txBody>
      </p:sp>
    </p:spTree>
    <p:extLst>
      <p:ext uri="{BB962C8B-B14F-4D97-AF65-F5344CB8AC3E}">
        <p14:creationId xmlns:p14="http://schemas.microsoft.com/office/powerpoint/2010/main" val="797591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2996" name="Rectangle 4"/>
          <p:cNvSpPr>
            <a:spLocks noChangeArrowheads="1"/>
          </p:cNvSpPr>
          <p:nvPr/>
        </p:nvSpPr>
        <p:spPr bwMode="auto">
          <a:xfrm>
            <a:off x="419100" y="2133600"/>
            <a:ext cx="3962400" cy="4114800"/>
          </a:xfrm>
          <a:prstGeom prst="rect">
            <a:avLst/>
          </a:prstGeom>
          <a:noFill/>
          <a:ln w="9525">
            <a:noFill/>
            <a:miter lim="800000"/>
            <a:headEnd/>
            <a:tailEnd/>
          </a:ln>
          <a:effectLst/>
        </p:spPr>
        <p:txBody>
          <a:bodyPr/>
          <a:lstStyle/>
          <a:p>
            <a:pPr marL="342900" indent="-342900">
              <a:spcBef>
                <a:spcPct val="20000"/>
              </a:spcBef>
              <a:buClr>
                <a:schemeClr val="tx2"/>
              </a:buClr>
              <a:buSzPct val="75000"/>
              <a:buFont typeface="Monotype Sorts" pitchFamily="2" charset="2"/>
              <a:buBlip>
                <a:blip r:embed="rId3"/>
              </a:buBlip>
              <a:defRPr/>
            </a:pPr>
            <a:r>
              <a:rPr lang="en-US" sz="3200" b="1" i="0" dirty="0">
                <a:solidFill>
                  <a:schemeClr val="accent2"/>
                </a:solidFill>
                <a:latin typeface="Calibri" panose="020F0502020204030204" pitchFamily="34" charset="0"/>
              </a:rPr>
              <a:t>Direct</a:t>
            </a:r>
            <a:endParaRPr lang="en-US" sz="3200" b="1" i="0" dirty="0">
              <a:latin typeface="Calibri" panose="020F0502020204030204" pitchFamily="34" charset="0"/>
            </a:endParaRPr>
          </a:p>
          <a:p>
            <a:pPr marL="342900" indent="-342900">
              <a:spcBef>
                <a:spcPct val="20000"/>
              </a:spcBef>
              <a:buClr>
                <a:schemeClr val="tx2"/>
              </a:buClr>
              <a:buSzPct val="75000"/>
              <a:buFont typeface="Monotype Sorts" pitchFamily="2" charset="2"/>
              <a:buNone/>
              <a:defRPr/>
            </a:pPr>
            <a:r>
              <a:rPr lang="en-US" sz="3200" b="1" i="0" dirty="0">
                <a:latin typeface="Calibri" panose="020F0502020204030204" pitchFamily="34" charset="0"/>
              </a:rPr>
              <a:t>	Arterial catheter</a:t>
            </a:r>
          </a:p>
          <a:p>
            <a:pPr marL="342900" indent="-342900">
              <a:spcBef>
                <a:spcPct val="20000"/>
              </a:spcBef>
              <a:buClr>
                <a:schemeClr val="tx2"/>
              </a:buClr>
              <a:buSzPct val="75000"/>
              <a:buFont typeface="Monotype Sorts" pitchFamily="2" charset="2"/>
              <a:buBlip>
                <a:blip r:embed="rId3"/>
              </a:buBlip>
              <a:defRPr/>
            </a:pPr>
            <a:endParaRPr lang="en-US" sz="3200" b="1" i="0" dirty="0" smtClean="0">
              <a:solidFill>
                <a:schemeClr val="accent2"/>
              </a:solidFill>
              <a:latin typeface="Calibri" panose="020F0502020204030204" pitchFamily="34" charset="0"/>
            </a:endParaRPr>
          </a:p>
          <a:p>
            <a:pPr marL="342900" indent="-342900">
              <a:spcBef>
                <a:spcPct val="20000"/>
              </a:spcBef>
              <a:buClr>
                <a:schemeClr val="tx2"/>
              </a:buClr>
              <a:buSzPct val="75000"/>
              <a:buFont typeface="Monotype Sorts" pitchFamily="2" charset="2"/>
              <a:buBlip>
                <a:blip r:embed="rId3"/>
              </a:buBlip>
              <a:defRPr/>
            </a:pPr>
            <a:endParaRPr lang="en-US" sz="3200" b="1" i="0" dirty="0">
              <a:solidFill>
                <a:schemeClr val="accent2"/>
              </a:solidFill>
              <a:latin typeface="Calibri" panose="020F0502020204030204" pitchFamily="34" charset="0"/>
            </a:endParaRPr>
          </a:p>
          <a:p>
            <a:pPr>
              <a:spcBef>
                <a:spcPct val="20000"/>
              </a:spcBef>
              <a:buClr>
                <a:schemeClr val="tx2"/>
              </a:buClr>
              <a:buSzPct val="75000"/>
              <a:defRPr/>
            </a:pPr>
            <a:endParaRPr lang="en-US" sz="3200" b="1" i="0" dirty="0">
              <a:latin typeface="Calibri" panose="020F0502020204030204" pitchFamily="34" charset="0"/>
            </a:endParaRPr>
          </a:p>
        </p:txBody>
      </p:sp>
      <p:sp>
        <p:nvSpPr>
          <p:cNvPr id="6" name="Rectangle 2"/>
          <p:cNvSpPr>
            <a:spLocks noChangeArrowheads="1"/>
          </p:cNvSpPr>
          <p:nvPr/>
        </p:nvSpPr>
        <p:spPr bwMode="auto">
          <a:xfrm>
            <a:off x="0" y="533400"/>
            <a:ext cx="10287000" cy="1143000"/>
          </a:xfrm>
          <a:prstGeom prst="rect">
            <a:avLst/>
          </a:prstGeom>
          <a:noFill/>
          <a:ln w="9525">
            <a:noFill/>
            <a:miter lim="800000"/>
            <a:headEnd/>
            <a:tailEnd/>
          </a:ln>
          <a:effectLst/>
        </p:spPr>
        <p:txBody>
          <a:bodyPr anchor="b"/>
          <a:lstStyle/>
          <a:p>
            <a:pPr algn="ctr">
              <a:defRPr/>
            </a:pPr>
            <a:r>
              <a:rPr lang="en-US" sz="4000" b="1" i="0" dirty="0">
                <a:solidFill>
                  <a:schemeClr val="tx2"/>
                </a:solidFill>
                <a:latin typeface="Calibri" panose="020F0502020204030204" pitchFamily="34" charset="0"/>
              </a:rPr>
              <a:t>Measurement of arterial blood </a:t>
            </a:r>
            <a:r>
              <a:rPr lang="en-US" sz="4000" b="1" i="0" dirty="0" smtClean="0">
                <a:solidFill>
                  <a:schemeClr val="tx2"/>
                </a:solidFill>
                <a:latin typeface="Calibri" panose="020F0502020204030204" pitchFamily="34" charset="0"/>
              </a:rPr>
              <a:t>pressure</a:t>
            </a:r>
          </a:p>
          <a:p>
            <a:pPr algn="ctr">
              <a:defRPr/>
            </a:pPr>
            <a:r>
              <a:rPr lang="en-US" sz="4000" b="1" i="0" dirty="0" smtClean="0">
                <a:solidFill>
                  <a:schemeClr val="tx2"/>
                </a:solidFill>
                <a:latin typeface="Calibri" panose="020F0502020204030204" pitchFamily="34" charset="0"/>
              </a:rPr>
              <a:t>in </a:t>
            </a:r>
            <a:r>
              <a:rPr lang="en-US" sz="4000" b="1" i="0" dirty="0">
                <a:solidFill>
                  <a:schemeClr val="tx2"/>
                </a:solidFill>
                <a:latin typeface="Calibri" panose="020F0502020204030204" pitchFamily="34" charset="0"/>
              </a:rPr>
              <a:t>the systemic circulation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 y="3886200"/>
            <a:ext cx="4819650" cy="2590800"/>
          </a:xfrm>
          <a:prstGeom prst="rect">
            <a:avLst/>
          </a:prstGeom>
          <a:scene3d>
            <a:camera prst="orthographicFront"/>
            <a:lightRig rig="threePt" dir="t"/>
          </a:scene3d>
          <a:sp3d>
            <a:bevelT/>
            <a:bevelB/>
          </a:sp3d>
        </p:spPr>
      </p:pic>
      <p:pic>
        <p:nvPicPr>
          <p:cNvPr id="1026" name="Picture 2" descr="F:\CVS Lectures - 2016 - 2017\Images\Aortic pressure curve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9231" y="2986087"/>
            <a:ext cx="4691063" cy="3490913"/>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849605"/>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3" descr="Mercury Sphygmoman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705100"/>
            <a:ext cx="1477962" cy="25908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pic>
        <p:nvPicPr>
          <p:cNvPr id="12291" name="Picture 4" descr="Aneroid Sphygmomano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4388" y="3771900"/>
            <a:ext cx="2398712" cy="1477962"/>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pic>
        <p:nvPicPr>
          <p:cNvPr id="12292" name="Picture 5" descr="947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3390900"/>
            <a:ext cx="2733675" cy="18669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854022" name="Rectangle 6"/>
          <p:cNvSpPr>
            <a:spLocks noChangeArrowheads="1"/>
          </p:cNvSpPr>
          <p:nvPr/>
        </p:nvSpPr>
        <p:spPr bwMode="auto">
          <a:xfrm>
            <a:off x="0" y="304800"/>
            <a:ext cx="10287000" cy="1981200"/>
          </a:xfrm>
          <a:prstGeom prst="rect">
            <a:avLst/>
          </a:prstGeom>
          <a:noFill/>
          <a:ln w="9525">
            <a:noFill/>
            <a:miter lim="800000"/>
            <a:headEnd/>
            <a:tailEnd/>
          </a:ln>
          <a:effectLst/>
        </p:spPr>
        <p:txBody>
          <a:bodyPr anchor="b"/>
          <a:lstStyle/>
          <a:p>
            <a:pPr algn="ctr">
              <a:defRPr/>
            </a:pPr>
            <a:r>
              <a:rPr lang="en-US" sz="4000" b="1" i="0" dirty="0" smtClean="0">
                <a:solidFill>
                  <a:schemeClr val="tx2"/>
                </a:solidFill>
                <a:latin typeface="Calibri" panose="020F0502020204030204" pitchFamily="34" charset="0"/>
              </a:rPr>
              <a:t>Indirect measurement</a:t>
            </a:r>
          </a:p>
          <a:p>
            <a:pPr algn="ctr">
              <a:defRPr/>
            </a:pPr>
            <a:r>
              <a:rPr lang="en-US" sz="4000" b="1" i="0" dirty="0" smtClean="0">
                <a:solidFill>
                  <a:schemeClr val="tx2"/>
                </a:solidFill>
                <a:latin typeface="Calibri" panose="020F0502020204030204" pitchFamily="34" charset="0"/>
              </a:rPr>
              <a:t>of </a:t>
            </a:r>
            <a:r>
              <a:rPr lang="en-US" sz="4000" b="1" i="0" dirty="0">
                <a:solidFill>
                  <a:schemeClr val="tx2"/>
                </a:solidFill>
                <a:latin typeface="Calibri" panose="020F0502020204030204" pitchFamily="34" charset="0"/>
              </a:rPr>
              <a:t>arterial blood  </a:t>
            </a:r>
            <a:r>
              <a:rPr lang="en-US" sz="4000" b="1" i="0" dirty="0" smtClean="0">
                <a:solidFill>
                  <a:schemeClr val="tx2"/>
                </a:solidFill>
                <a:latin typeface="Calibri" panose="020F0502020204030204" pitchFamily="34" charset="0"/>
              </a:rPr>
              <a:t>pressure</a:t>
            </a:r>
          </a:p>
          <a:p>
            <a:pPr algn="ctr">
              <a:defRPr/>
            </a:pPr>
            <a:r>
              <a:rPr lang="en-US" sz="4000" b="1" i="0" dirty="0" smtClean="0">
                <a:solidFill>
                  <a:schemeClr val="tx2"/>
                </a:solidFill>
                <a:latin typeface="Calibri" panose="020F0502020204030204" pitchFamily="34" charset="0"/>
              </a:rPr>
              <a:t>in </a:t>
            </a:r>
            <a:r>
              <a:rPr lang="en-US" sz="4000" b="1" i="0" dirty="0">
                <a:solidFill>
                  <a:schemeClr val="tx2"/>
                </a:solidFill>
                <a:latin typeface="Calibri" panose="020F0502020204030204" pitchFamily="34" charset="0"/>
              </a:rPr>
              <a:t>the systemic circulation</a:t>
            </a:r>
          </a:p>
        </p:txBody>
      </p:sp>
      <p:sp>
        <p:nvSpPr>
          <p:cNvPr id="2" name="Rectangle 1"/>
          <p:cNvSpPr/>
          <p:nvPr/>
        </p:nvSpPr>
        <p:spPr>
          <a:xfrm>
            <a:off x="266700" y="5516940"/>
            <a:ext cx="9753600" cy="830997"/>
          </a:xfrm>
          <a:prstGeom prst="rect">
            <a:avLst/>
          </a:prstGeom>
        </p:spPr>
        <p:txBody>
          <a:bodyPr wrap="square">
            <a:spAutoFit/>
          </a:bodyPr>
          <a:lstStyle/>
          <a:p>
            <a:r>
              <a:rPr lang="en-US" sz="2400" b="1" i="0" dirty="0">
                <a:latin typeface="Calibri" pitchFamily="34" charset="0"/>
                <a:cs typeface="Calibri" pitchFamily="34" charset="0"/>
              </a:rPr>
              <a:t>There are three different types of sphygmomanometers: mercury, aneroid, and digital</a:t>
            </a:r>
            <a:r>
              <a:rPr lang="en-US" sz="2400" b="1" i="0" dirty="0" smtClean="0">
                <a:latin typeface="Calibri" pitchFamily="34" charset="0"/>
                <a:cs typeface="Calibri" pitchFamily="34" charset="0"/>
              </a:rPr>
              <a:t>.</a:t>
            </a:r>
            <a:endParaRPr lang="ar-SA" sz="2400" b="1" dirty="0">
              <a:latin typeface="Calibri" pitchFamily="34" charset="0"/>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856" y="0"/>
            <a:ext cx="7563288" cy="6858000"/>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2050821291"/>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ue Diagonal">
  <a:themeElements>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1_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1_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1_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1_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Designs\Blue Diagonal.pot</Template>
  <TotalTime>18904</TotalTime>
  <Words>3454</Words>
  <Application>Microsoft Office PowerPoint</Application>
  <PresentationFormat>35mm Slides</PresentationFormat>
  <Paragraphs>532</Paragraphs>
  <Slides>66</Slides>
  <Notes>66</Notes>
  <HiddenSlides>0</HiddenSlides>
  <MMClips>0</MMClips>
  <ScaleCrop>false</ScaleCrop>
  <HeadingPairs>
    <vt:vector size="4" baseType="variant">
      <vt:variant>
        <vt:lpstr>Theme</vt:lpstr>
      </vt:variant>
      <vt:variant>
        <vt:i4>4</vt:i4>
      </vt:variant>
      <vt:variant>
        <vt:lpstr>Slide Titles</vt:lpstr>
      </vt:variant>
      <vt:variant>
        <vt:i4>66</vt:i4>
      </vt:variant>
    </vt:vector>
  </HeadingPairs>
  <TitlesOfParts>
    <vt:vector size="70" baseType="lpstr">
      <vt:lpstr>Blue Diagonal</vt:lpstr>
      <vt:lpstr>Default Design</vt:lpstr>
      <vt:lpstr>1_Blue Diagonal</vt:lpstr>
      <vt:lpstr>5_Blue Diagonal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PHYSIOLOGY</dc:title>
  <dc:creator>Authorized User</dc:creator>
  <cp:lastModifiedBy>Dell</cp:lastModifiedBy>
  <cp:revision>1281</cp:revision>
  <cp:lastPrinted>1999-02-22T15:28:22Z</cp:lastPrinted>
  <dcterms:created xsi:type="dcterms:W3CDTF">1997-10-10T11:48:30Z</dcterms:created>
  <dcterms:modified xsi:type="dcterms:W3CDTF">2017-03-01T08:13:04Z</dcterms:modified>
</cp:coreProperties>
</file>