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8"/>
  </p:notesMasterIdLst>
  <p:handoutMasterIdLst>
    <p:handoutMasterId r:id="rId49"/>
  </p:handoutMasterIdLst>
  <p:sldIdLst>
    <p:sldId id="651" r:id="rId2"/>
    <p:sldId id="650" r:id="rId3"/>
    <p:sldId id="652" r:id="rId4"/>
    <p:sldId id="522" r:id="rId5"/>
    <p:sldId id="654" r:id="rId6"/>
    <p:sldId id="618" r:id="rId7"/>
    <p:sldId id="658" r:id="rId8"/>
    <p:sldId id="659" r:id="rId9"/>
    <p:sldId id="656" r:id="rId10"/>
    <p:sldId id="660" r:id="rId11"/>
    <p:sldId id="663" r:id="rId12"/>
    <p:sldId id="664" r:id="rId13"/>
    <p:sldId id="583" r:id="rId14"/>
    <p:sldId id="611" r:id="rId15"/>
    <p:sldId id="612" r:id="rId16"/>
    <p:sldId id="669" r:id="rId17"/>
    <p:sldId id="613" r:id="rId18"/>
    <p:sldId id="665" r:id="rId19"/>
    <p:sldId id="621" r:id="rId20"/>
    <p:sldId id="666" r:id="rId21"/>
    <p:sldId id="624" r:id="rId22"/>
    <p:sldId id="667" r:id="rId23"/>
    <p:sldId id="622" r:id="rId24"/>
    <p:sldId id="625" r:id="rId25"/>
    <p:sldId id="627" r:id="rId26"/>
    <p:sldId id="670" r:id="rId27"/>
    <p:sldId id="671" r:id="rId28"/>
    <p:sldId id="629" r:id="rId29"/>
    <p:sldId id="672" r:id="rId30"/>
    <p:sldId id="673" r:id="rId31"/>
    <p:sldId id="632" r:id="rId32"/>
    <p:sldId id="635" r:id="rId33"/>
    <p:sldId id="637" r:id="rId34"/>
    <p:sldId id="638" r:id="rId35"/>
    <p:sldId id="674" r:id="rId36"/>
    <p:sldId id="643" r:id="rId37"/>
    <p:sldId id="646" r:id="rId38"/>
    <p:sldId id="648" r:id="rId39"/>
    <p:sldId id="631" r:id="rId40"/>
    <p:sldId id="676" r:id="rId41"/>
    <p:sldId id="634" r:id="rId42"/>
    <p:sldId id="649" r:id="rId43"/>
    <p:sldId id="677" r:id="rId44"/>
    <p:sldId id="678" r:id="rId45"/>
    <p:sldId id="679" r:id="rId46"/>
    <p:sldId id="655" r:id="rId47"/>
  </p:sldIdLst>
  <p:sldSz cx="10287000" cy="6858000" type="35mm"/>
  <p:notesSz cx="6856413" cy="9234488"/>
  <p:defaultTextStyle>
    <a:defPPr>
      <a:defRPr lang="en-US"/>
    </a:defPPr>
    <a:lvl1pPr algn="l" rtl="0" eaLnBrk="0" fontAlgn="base" hangingPunct="0">
      <a:spcBef>
        <a:spcPct val="0"/>
      </a:spcBef>
      <a:spcAft>
        <a:spcPct val="0"/>
      </a:spcAft>
      <a:defRPr sz="2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2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2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2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2400" i="1" kern="1200">
        <a:solidFill>
          <a:schemeClr val="tx1"/>
        </a:solidFill>
        <a:latin typeface="Trebuchet MS" panose="020B0603020202020204" pitchFamily="34" charset="0"/>
        <a:ea typeface="+mn-ea"/>
        <a:cs typeface="+mn-cs"/>
      </a:defRPr>
    </a:lvl5pPr>
    <a:lvl6pPr marL="2286000" algn="l" defTabSz="914400" rtl="0" eaLnBrk="1" latinLnBrk="0" hangingPunct="1">
      <a:defRPr sz="2400" i="1" kern="1200">
        <a:solidFill>
          <a:schemeClr val="tx1"/>
        </a:solidFill>
        <a:latin typeface="Trebuchet MS" panose="020B0603020202020204" pitchFamily="34" charset="0"/>
        <a:ea typeface="+mn-ea"/>
        <a:cs typeface="+mn-cs"/>
      </a:defRPr>
    </a:lvl6pPr>
    <a:lvl7pPr marL="2743200" algn="l" defTabSz="914400" rtl="0" eaLnBrk="1" latinLnBrk="0" hangingPunct="1">
      <a:defRPr sz="2400" i="1" kern="1200">
        <a:solidFill>
          <a:schemeClr val="tx1"/>
        </a:solidFill>
        <a:latin typeface="Trebuchet MS" panose="020B0603020202020204" pitchFamily="34" charset="0"/>
        <a:ea typeface="+mn-ea"/>
        <a:cs typeface="+mn-cs"/>
      </a:defRPr>
    </a:lvl7pPr>
    <a:lvl8pPr marL="3200400" algn="l" defTabSz="914400" rtl="0" eaLnBrk="1" latinLnBrk="0" hangingPunct="1">
      <a:defRPr sz="2400" i="1" kern="1200">
        <a:solidFill>
          <a:schemeClr val="tx1"/>
        </a:solidFill>
        <a:latin typeface="Trebuchet MS" panose="020B0603020202020204" pitchFamily="34" charset="0"/>
        <a:ea typeface="+mn-ea"/>
        <a:cs typeface="+mn-cs"/>
      </a:defRPr>
    </a:lvl8pPr>
    <a:lvl9pPr marL="3657600" algn="l" defTabSz="914400" rtl="0" eaLnBrk="1" latinLnBrk="0" hangingPunct="1">
      <a:defRPr sz="2400" i="1"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xmlns="">
        <p15:guide id="1" orient="horz" pos="2256">
          <p15:clr>
            <a:srgbClr val="A4A3A4"/>
          </p15:clr>
        </p15:guide>
        <p15:guide id="2" pos="3216">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66FF66"/>
    <a:srgbClr val="FFFF00"/>
    <a:srgbClr val="66FFFF"/>
    <a:srgbClr val="000066"/>
    <a:srgbClr val="CC0099"/>
    <a:srgbClr val="CCFF33"/>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697" autoAdjust="0"/>
  </p:normalViewPr>
  <p:slideViewPr>
    <p:cSldViewPr>
      <p:cViewPr>
        <p:scale>
          <a:sx n="60" d="100"/>
          <a:sy n="60" d="100"/>
        </p:scale>
        <p:origin x="-144" y="-264"/>
      </p:cViewPr>
      <p:guideLst>
        <p:guide orient="horz" pos="2256"/>
        <p:guide pos="3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42"/>
    </p:cViewPr>
  </p:sorterViewPr>
  <p:notesViewPr>
    <p:cSldViewPr>
      <p:cViewPr varScale="1">
        <p:scale>
          <a:sx n="42" d="100"/>
          <a:sy n="42" d="100"/>
        </p:scale>
        <p:origin x="-1338" y="-81"/>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783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175" y="-33338"/>
            <a:ext cx="2973388"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smtClean="0">
                <a:solidFill>
                  <a:srgbClr val="800000"/>
                </a:solidFill>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84613" y="-33338"/>
            <a:ext cx="2973387"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smtClean="0">
                <a:solidFill>
                  <a:srgbClr val="800000"/>
                </a:solidFill>
                <a:latin typeface="Times New Roman" pitchFamily="18"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808038" y="660400"/>
            <a:ext cx="5238750" cy="3492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2813" y="4387850"/>
            <a:ext cx="5029200" cy="419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175" y="8807450"/>
            <a:ext cx="2973388"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smtClean="0">
                <a:solidFill>
                  <a:srgbClr val="800000"/>
                </a:solidFill>
                <a:latin typeface="Times New Roman"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3884613" y="8807450"/>
            <a:ext cx="2973387"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a:solidFill>
                  <a:srgbClr val="800000"/>
                </a:solidFill>
                <a:latin typeface="Times New Roman" panose="02020603050405020304" pitchFamily="18" charset="0"/>
                <a:cs typeface="Times New Roman" panose="02020603050405020304" pitchFamily="18" charset="0"/>
              </a:defRPr>
            </a:lvl1pPr>
          </a:lstStyle>
          <a:p>
            <a:fld id="{60EC9095-DF5A-458C-B92B-5A2DD3500674}" type="slidenum">
              <a:rPr lang="ar-BH" altLang="en-US"/>
              <a:pPr/>
              <a:t>‹#›</a:t>
            </a:fld>
            <a:endParaRPr lang="en-US" altLang="en-US"/>
          </a:p>
        </p:txBody>
      </p:sp>
    </p:spTree>
    <p:extLst>
      <p:ext uri="{BB962C8B-B14F-4D97-AF65-F5344CB8AC3E}">
        <p14:creationId xmlns:p14="http://schemas.microsoft.com/office/powerpoint/2010/main" val="972249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fld id="{1573DC8A-DB11-4593-9C9F-FD79E7617329}" type="slidenum">
              <a:rPr lang="ar-BH" altLang="en-US" sz="1000">
                <a:solidFill>
                  <a:srgbClr val="800000"/>
                </a:solidFill>
                <a:latin typeface="Times New Roman" panose="02020603050405020304" pitchFamily="18" charset="0"/>
              </a:rPr>
              <a:pPr/>
              <a:t>1</a:t>
            </a:fld>
            <a:endParaRPr lang="en-US" altLang="en-US" sz="1000">
              <a:solidFill>
                <a:srgbClr val="800000"/>
              </a:solidFill>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6964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10</a:t>
            </a:fld>
            <a:endParaRPr lang="en-US" altLang="en-US"/>
          </a:p>
        </p:txBody>
      </p:sp>
    </p:spTree>
    <p:extLst>
      <p:ext uri="{BB962C8B-B14F-4D97-AF65-F5344CB8AC3E}">
        <p14:creationId xmlns:p14="http://schemas.microsoft.com/office/powerpoint/2010/main" val="715742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11</a:t>
            </a:fld>
            <a:endParaRPr lang="en-US" altLang="en-US"/>
          </a:p>
        </p:txBody>
      </p:sp>
    </p:spTree>
    <p:extLst>
      <p:ext uri="{BB962C8B-B14F-4D97-AF65-F5344CB8AC3E}">
        <p14:creationId xmlns:p14="http://schemas.microsoft.com/office/powerpoint/2010/main" val="3874834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12</a:t>
            </a:fld>
            <a:endParaRPr lang="en-US" altLang="en-US"/>
          </a:p>
        </p:txBody>
      </p:sp>
    </p:spTree>
    <p:extLst>
      <p:ext uri="{BB962C8B-B14F-4D97-AF65-F5344CB8AC3E}">
        <p14:creationId xmlns:p14="http://schemas.microsoft.com/office/powerpoint/2010/main" val="3434068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13</a:t>
            </a:fld>
            <a:endParaRPr lang="en-US" altLang="en-US"/>
          </a:p>
        </p:txBody>
      </p:sp>
    </p:spTree>
    <p:extLst>
      <p:ext uri="{BB962C8B-B14F-4D97-AF65-F5344CB8AC3E}">
        <p14:creationId xmlns:p14="http://schemas.microsoft.com/office/powerpoint/2010/main" val="3795370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14</a:t>
            </a:fld>
            <a:endParaRPr lang="en-US" altLang="en-US"/>
          </a:p>
        </p:txBody>
      </p:sp>
    </p:spTree>
    <p:extLst>
      <p:ext uri="{BB962C8B-B14F-4D97-AF65-F5344CB8AC3E}">
        <p14:creationId xmlns:p14="http://schemas.microsoft.com/office/powerpoint/2010/main" val="359768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15</a:t>
            </a:fld>
            <a:endParaRPr lang="en-US" altLang="en-US"/>
          </a:p>
        </p:txBody>
      </p:sp>
    </p:spTree>
    <p:extLst>
      <p:ext uri="{BB962C8B-B14F-4D97-AF65-F5344CB8AC3E}">
        <p14:creationId xmlns:p14="http://schemas.microsoft.com/office/powerpoint/2010/main" val="4205168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16</a:t>
            </a:fld>
            <a:endParaRPr lang="en-US" altLang="en-US"/>
          </a:p>
        </p:txBody>
      </p:sp>
    </p:spTree>
    <p:extLst>
      <p:ext uri="{BB962C8B-B14F-4D97-AF65-F5344CB8AC3E}">
        <p14:creationId xmlns:p14="http://schemas.microsoft.com/office/powerpoint/2010/main" val="758761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17</a:t>
            </a:fld>
            <a:endParaRPr lang="en-US" altLang="en-US"/>
          </a:p>
        </p:txBody>
      </p:sp>
    </p:spTree>
    <p:extLst>
      <p:ext uri="{BB962C8B-B14F-4D97-AF65-F5344CB8AC3E}">
        <p14:creationId xmlns:p14="http://schemas.microsoft.com/office/powerpoint/2010/main" val="311760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18</a:t>
            </a:fld>
            <a:endParaRPr lang="en-US" altLang="en-US"/>
          </a:p>
        </p:txBody>
      </p:sp>
    </p:spTree>
    <p:extLst>
      <p:ext uri="{BB962C8B-B14F-4D97-AF65-F5344CB8AC3E}">
        <p14:creationId xmlns:p14="http://schemas.microsoft.com/office/powerpoint/2010/main" val="1323136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19</a:t>
            </a:fld>
            <a:endParaRPr lang="en-US" altLang="en-US"/>
          </a:p>
        </p:txBody>
      </p:sp>
    </p:spTree>
    <p:extLst>
      <p:ext uri="{BB962C8B-B14F-4D97-AF65-F5344CB8AC3E}">
        <p14:creationId xmlns:p14="http://schemas.microsoft.com/office/powerpoint/2010/main" val="40116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2</a:t>
            </a:fld>
            <a:endParaRPr lang="en-US" altLang="en-US"/>
          </a:p>
        </p:txBody>
      </p:sp>
    </p:spTree>
    <p:extLst>
      <p:ext uri="{BB962C8B-B14F-4D97-AF65-F5344CB8AC3E}">
        <p14:creationId xmlns:p14="http://schemas.microsoft.com/office/powerpoint/2010/main" val="981211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20</a:t>
            </a:fld>
            <a:endParaRPr lang="en-US" altLang="en-US"/>
          </a:p>
        </p:txBody>
      </p:sp>
    </p:spTree>
    <p:extLst>
      <p:ext uri="{BB962C8B-B14F-4D97-AF65-F5344CB8AC3E}">
        <p14:creationId xmlns:p14="http://schemas.microsoft.com/office/powerpoint/2010/main" val="2629229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21</a:t>
            </a:fld>
            <a:endParaRPr lang="en-US" altLang="en-US"/>
          </a:p>
        </p:txBody>
      </p:sp>
    </p:spTree>
    <p:extLst>
      <p:ext uri="{BB962C8B-B14F-4D97-AF65-F5344CB8AC3E}">
        <p14:creationId xmlns:p14="http://schemas.microsoft.com/office/powerpoint/2010/main" val="3043216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22</a:t>
            </a:fld>
            <a:endParaRPr lang="en-US" altLang="en-US"/>
          </a:p>
        </p:txBody>
      </p:sp>
    </p:spTree>
    <p:extLst>
      <p:ext uri="{BB962C8B-B14F-4D97-AF65-F5344CB8AC3E}">
        <p14:creationId xmlns:p14="http://schemas.microsoft.com/office/powerpoint/2010/main" val="3036679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23</a:t>
            </a:fld>
            <a:endParaRPr lang="en-US" altLang="en-US"/>
          </a:p>
        </p:txBody>
      </p:sp>
    </p:spTree>
    <p:extLst>
      <p:ext uri="{BB962C8B-B14F-4D97-AF65-F5344CB8AC3E}">
        <p14:creationId xmlns:p14="http://schemas.microsoft.com/office/powerpoint/2010/main" val="2568650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24</a:t>
            </a:fld>
            <a:endParaRPr lang="en-US" altLang="en-US"/>
          </a:p>
        </p:txBody>
      </p:sp>
    </p:spTree>
    <p:extLst>
      <p:ext uri="{BB962C8B-B14F-4D97-AF65-F5344CB8AC3E}">
        <p14:creationId xmlns:p14="http://schemas.microsoft.com/office/powerpoint/2010/main" val="2705705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25</a:t>
            </a:fld>
            <a:endParaRPr lang="en-US" altLang="en-US"/>
          </a:p>
        </p:txBody>
      </p:sp>
    </p:spTree>
    <p:extLst>
      <p:ext uri="{BB962C8B-B14F-4D97-AF65-F5344CB8AC3E}">
        <p14:creationId xmlns:p14="http://schemas.microsoft.com/office/powerpoint/2010/main" val="793165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26</a:t>
            </a:fld>
            <a:endParaRPr lang="en-US" altLang="en-US"/>
          </a:p>
        </p:txBody>
      </p:sp>
    </p:spTree>
    <p:extLst>
      <p:ext uri="{BB962C8B-B14F-4D97-AF65-F5344CB8AC3E}">
        <p14:creationId xmlns:p14="http://schemas.microsoft.com/office/powerpoint/2010/main" val="770803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27</a:t>
            </a:fld>
            <a:endParaRPr lang="en-US" altLang="en-US"/>
          </a:p>
        </p:txBody>
      </p:sp>
    </p:spTree>
    <p:extLst>
      <p:ext uri="{BB962C8B-B14F-4D97-AF65-F5344CB8AC3E}">
        <p14:creationId xmlns:p14="http://schemas.microsoft.com/office/powerpoint/2010/main" val="3259687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28</a:t>
            </a:fld>
            <a:endParaRPr lang="en-US" altLang="en-US"/>
          </a:p>
        </p:txBody>
      </p:sp>
    </p:spTree>
    <p:extLst>
      <p:ext uri="{BB962C8B-B14F-4D97-AF65-F5344CB8AC3E}">
        <p14:creationId xmlns:p14="http://schemas.microsoft.com/office/powerpoint/2010/main" val="3286838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29</a:t>
            </a:fld>
            <a:endParaRPr lang="en-US" altLang="en-US"/>
          </a:p>
        </p:txBody>
      </p:sp>
    </p:spTree>
    <p:extLst>
      <p:ext uri="{BB962C8B-B14F-4D97-AF65-F5344CB8AC3E}">
        <p14:creationId xmlns:p14="http://schemas.microsoft.com/office/powerpoint/2010/main" val="55629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3</a:t>
            </a:fld>
            <a:endParaRPr lang="en-US" altLang="en-US"/>
          </a:p>
        </p:txBody>
      </p:sp>
    </p:spTree>
    <p:extLst>
      <p:ext uri="{BB962C8B-B14F-4D97-AF65-F5344CB8AC3E}">
        <p14:creationId xmlns:p14="http://schemas.microsoft.com/office/powerpoint/2010/main" val="3446769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30</a:t>
            </a:fld>
            <a:endParaRPr lang="en-US" altLang="en-US"/>
          </a:p>
        </p:txBody>
      </p:sp>
    </p:spTree>
    <p:extLst>
      <p:ext uri="{BB962C8B-B14F-4D97-AF65-F5344CB8AC3E}">
        <p14:creationId xmlns:p14="http://schemas.microsoft.com/office/powerpoint/2010/main" val="2923908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31</a:t>
            </a:fld>
            <a:endParaRPr lang="en-US" altLang="en-US"/>
          </a:p>
        </p:txBody>
      </p:sp>
    </p:spTree>
    <p:extLst>
      <p:ext uri="{BB962C8B-B14F-4D97-AF65-F5344CB8AC3E}">
        <p14:creationId xmlns:p14="http://schemas.microsoft.com/office/powerpoint/2010/main" val="3252337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32</a:t>
            </a:fld>
            <a:endParaRPr lang="en-US" altLang="en-US"/>
          </a:p>
        </p:txBody>
      </p:sp>
    </p:spTree>
    <p:extLst>
      <p:ext uri="{BB962C8B-B14F-4D97-AF65-F5344CB8AC3E}">
        <p14:creationId xmlns:p14="http://schemas.microsoft.com/office/powerpoint/2010/main" val="2206410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33</a:t>
            </a:fld>
            <a:endParaRPr lang="en-US" altLang="en-US"/>
          </a:p>
        </p:txBody>
      </p:sp>
    </p:spTree>
    <p:extLst>
      <p:ext uri="{BB962C8B-B14F-4D97-AF65-F5344CB8AC3E}">
        <p14:creationId xmlns:p14="http://schemas.microsoft.com/office/powerpoint/2010/main" val="3656186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34</a:t>
            </a:fld>
            <a:endParaRPr lang="en-US" altLang="en-US"/>
          </a:p>
        </p:txBody>
      </p:sp>
    </p:spTree>
    <p:extLst>
      <p:ext uri="{BB962C8B-B14F-4D97-AF65-F5344CB8AC3E}">
        <p14:creationId xmlns:p14="http://schemas.microsoft.com/office/powerpoint/2010/main" val="3633911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35</a:t>
            </a:fld>
            <a:endParaRPr lang="en-US" altLang="en-US"/>
          </a:p>
        </p:txBody>
      </p:sp>
    </p:spTree>
    <p:extLst>
      <p:ext uri="{BB962C8B-B14F-4D97-AF65-F5344CB8AC3E}">
        <p14:creationId xmlns:p14="http://schemas.microsoft.com/office/powerpoint/2010/main" val="323015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36</a:t>
            </a:fld>
            <a:endParaRPr lang="en-US" altLang="en-US"/>
          </a:p>
        </p:txBody>
      </p:sp>
    </p:spTree>
    <p:extLst>
      <p:ext uri="{BB962C8B-B14F-4D97-AF65-F5344CB8AC3E}">
        <p14:creationId xmlns:p14="http://schemas.microsoft.com/office/powerpoint/2010/main" val="2921590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37</a:t>
            </a:fld>
            <a:endParaRPr lang="en-US" altLang="en-US"/>
          </a:p>
        </p:txBody>
      </p:sp>
    </p:spTree>
    <p:extLst>
      <p:ext uri="{BB962C8B-B14F-4D97-AF65-F5344CB8AC3E}">
        <p14:creationId xmlns:p14="http://schemas.microsoft.com/office/powerpoint/2010/main" val="12777245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38</a:t>
            </a:fld>
            <a:endParaRPr lang="en-US" altLang="en-US"/>
          </a:p>
        </p:txBody>
      </p:sp>
    </p:spTree>
    <p:extLst>
      <p:ext uri="{BB962C8B-B14F-4D97-AF65-F5344CB8AC3E}">
        <p14:creationId xmlns:p14="http://schemas.microsoft.com/office/powerpoint/2010/main" val="767994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39</a:t>
            </a:fld>
            <a:endParaRPr lang="en-US" altLang="en-US"/>
          </a:p>
        </p:txBody>
      </p:sp>
    </p:spTree>
    <p:extLst>
      <p:ext uri="{BB962C8B-B14F-4D97-AF65-F5344CB8AC3E}">
        <p14:creationId xmlns:p14="http://schemas.microsoft.com/office/powerpoint/2010/main" val="355776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4</a:t>
            </a:fld>
            <a:endParaRPr lang="en-US" altLang="en-US"/>
          </a:p>
        </p:txBody>
      </p:sp>
    </p:spTree>
    <p:extLst>
      <p:ext uri="{BB962C8B-B14F-4D97-AF65-F5344CB8AC3E}">
        <p14:creationId xmlns:p14="http://schemas.microsoft.com/office/powerpoint/2010/main" val="34633937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40</a:t>
            </a:fld>
            <a:endParaRPr lang="en-US" altLang="en-US"/>
          </a:p>
        </p:txBody>
      </p:sp>
    </p:spTree>
    <p:extLst>
      <p:ext uri="{BB962C8B-B14F-4D97-AF65-F5344CB8AC3E}">
        <p14:creationId xmlns:p14="http://schemas.microsoft.com/office/powerpoint/2010/main" val="1915448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41</a:t>
            </a:fld>
            <a:endParaRPr lang="en-US" altLang="en-US"/>
          </a:p>
        </p:txBody>
      </p:sp>
    </p:spTree>
    <p:extLst>
      <p:ext uri="{BB962C8B-B14F-4D97-AF65-F5344CB8AC3E}">
        <p14:creationId xmlns:p14="http://schemas.microsoft.com/office/powerpoint/2010/main" val="7771019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42</a:t>
            </a:fld>
            <a:endParaRPr lang="en-US" altLang="en-US"/>
          </a:p>
        </p:txBody>
      </p:sp>
    </p:spTree>
    <p:extLst>
      <p:ext uri="{BB962C8B-B14F-4D97-AF65-F5344CB8AC3E}">
        <p14:creationId xmlns:p14="http://schemas.microsoft.com/office/powerpoint/2010/main" val="19451178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43</a:t>
            </a:fld>
            <a:endParaRPr lang="en-US" altLang="en-US"/>
          </a:p>
        </p:txBody>
      </p:sp>
    </p:spTree>
    <p:extLst>
      <p:ext uri="{BB962C8B-B14F-4D97-AF65-F5344CB8AC3E}">
        <p14:creationId xmlns:p14="http://schemas.microsoft.com/office/powerpoint/2010/main" val="9231240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44</a:t>
            </a:fld>
            <a:endParaRPr lang="en-US" altLang="en-US"/>
          </a:p>
        </p:txBody>
      </p:sp>
    </p:spTree>
    <p:extLst>
      <p:ext uri="{BB962C8B-B14F-4D97-AF65-F5344CB8AC3E}">
        <p14:creationId xmlns:p14="http://schemas.microsoft.com/office/powerpoint/2010/main" val="3439694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45</a:t>
            </a:fld>
            <a:endParaRPr lang="en-US" altLang="en-US"/>
          </a:p>
        </p:txBody>
      </p:sp>
    </p:spTree>
    <p:extLst>
      <p:ext uri="{BB962C8B-B14F-4D97-AF65-F5344CB8AC3E}">
        <p14:creationId xmlns:p14="http://schemas.microsoft.com/office/powerpoint/2010/main" val="22685412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46</a:t>
            </a:fld>
            <a:endParaRPr lang="en-US" altLang="en-US"/>
          </a:p>
        </p:txBody>
      </p:sp>
    </p:spTree>
    <p:extLst>
      <p:ext uri="{BB962C8B-B14F-4D97-AF65-F5344CB8AC3E}">
        <p14:creationId xmlns:p14="http://schemas.microsoft.com/office/powerpoint/2010/main" val="343438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5</a:t>
            </a:fld>
            <a:endParaRPr lang="en-US" altLang="en-US"/>
          </a:p>
        </p:txBody>
      </p:sp>
    </p:spTree>
    <p:extLst>
      <p:ext uri="{BB962C8B-B14F-4D97-AF65-F5344CB8AC3E}">
        <p14:creationId xmlns:p14="http://schemas.microsoft.com/office/powerpoint/2010/main" val="1197757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6</a:t>
            </a:fld>
            <a:endParaRPr lang="en-US" altLang="en-US"/>
          </a:p>
        </p:txBody>
      </p:sp>
    </p:spTree>
    <p:extLst>
      <p:ext uri="{BB962C8B-B14F-4D97-AF65-F5344CB8AC3E}">
        <p14:creationId xmlns:p14="http://schemas.microsoft.com/office/powerpoint/2010/main" val="52100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7</a:t>
            </a:fld>
            <a:endParaRPr lang="en-US" altLang="en-US"/>
          </a:p>
        </p:txBody>
      </p:sp>
    </p:spTree>
    <p:extLst>
      <p:ext uri="{BB962C8B-B14F-4D97-AF65-F5344CB8AC3E}">
        <p14:creationId xmlns:p14="http://schemas.microsoft.com/office/powerpoint/2010/main" val="2774463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8</a:t>
            </a:fld>
            <a:endParaRPr lang="en-US" altLang="en-US"/>
          </a:p>
        </p:txBody>
      </p:sp>
    </p:spTree>
    <p:extLst>
      <p:ext uri="{BB962C8B-B14F-4D97-AF65-F5344CB8AC3E}">
        <p14:creationId xmlns:p14="http://schemas.microsoft.com/office/powerpoint/2010/main" val="2577470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60EC9095-DF5A-458C-B92B-5A2DD3500674}" type="slidenum">
              <a:rPr lang="ar-BH" altLang="en-US" smtClean="0"/>
              <a:pPr/>
              <a:t>9</a:t>
            </a:fld>
            <a:endParaRPr lang="en-US" altLang="en-US"/>
          </a:p>
        </p:txBody>
      </p:sp>
    </p:spTree>
    <p:extLst>
      <p:ext uri="{BB962C8B-B14F-4D97-AF65-F5344CB8AC3E}">
        <p14:creationId xmlns:p14="http://schemas.microsoft.com/office/powerpoint/2010/main" val="2683306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539288" cy="6173788"/>
            <a:chOff x="0" y="0"/>
            <a:chExt cx="5341" cy="3889"/>
          </a:xfrm>
        </p:grpSpPr>
        <p:sp>
          <p:nvSpPr>
            <p:cNvPr id="5"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6"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7"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8"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3079" name="Rectangle 7"/>
          <p:cNvSpPr>
            <a:spLocks noGrp="1" noChangeArrowheads="1"/>
          </p:cNvSpPr>
          <p:nvPr>
            <p:ph type="ctrTitle" sz="quarter"/>
          </p:nvPr>
        </p:nvSpPr>
        <p:spPr>
          <a:xfrm>
            <a:off x="771525" y="1143000"/>
            <a:ext cx="8743950" cy="1143000"/>
          </a:xfrm>
        </p:spPr>
        <p:txBody>
          <a:bodyPr/>
          <a:lstStyle>
            <a:lvl1pPr>
              <a:defRPr/>
            </a:lvl1pPr>
          </a:lstStyle>
          <a:p>
            <a:r>
              <a:rPr lang="en-US"/>
              <a:t>Click to edit Master title style</a:t>
            </a:r>
          </a:p>
        </p:txBody>
      </p:sp>
      <p:sp>
        <p:nvSpPr>
          <p:cNvPr id="3080" name="Rectangle 8"/>
          <p:cNvSpPr>
            <a:spLocks noGrp="1" noChangeArrowheads="1"/>
          </p:cNvSpPr>
          <p:nvPr>
            <p:ph type="subTitle" sz="quarter" idx="1"/>
          </p:nvPr>
        </p:nvSpPr>
        <p:spPr>
          <a:xfrm>
            <a:off x="1543050" y="2819400"/>
            <a:ext cx="7200900" cy="1752600"/>
          </a:xfrm>
        </p:spPr>
        <p:txBody>
          <a:bodyPr/>
          <a:lstStyle>
            <a:lvl1pPr marL="0" indent="0" algn="ctr">
              <a:buFont typeface="Monotype Sorts" pitchFamily="2"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fld id="{E40B0929-D1E7-42A1-A42D-E6B255A5DB89}" type="slidenum">
              <a:rPr lang="ar-BH" altLang="en-US"/>
              <a:pPr/>
              <a:t>‹#›</a:t>
            </a:fld>
            <a:endParaRPr lang="en-US" altLang="en-US"/>
          </a:p>
        </p:txBody>
      </p:sp>
    </p:spTree>
    <p:extLst>
      <p:ext uri="{BB962C8B-B14F-4D97-AF65-F5344CB8AC3E}">
        <p14:creationId xmlns:p14="http://schemas.microsoft.com/office/powerpoint/2010/main" val="393859288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54726852-7A9C-431F-A117-7FE435CD3E52}" type="slidenum">
              <a:rPr lang="ar-BH" altLang="en-US"/>
              <a:pPr/>
              <a:t>‹#›</a:t>
            </a:fld>
            <a:endParaRPr lang="en-US" altLang="en-US"/>
          </a:p>
        </p:txBody>
      </p:sp>
    </p:spTree>
    <p:extLst>
      <p:ext uri="{BB962C8B-B14F-4D97-AF65-F5344CB8AC3E}">
        <p14:creationId xmlns:p14="http://schemas.microsoft.com/office/powerpoint/2010/main" val="20960111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228600"/>
            <a:ext cx="218598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228600"/>
            <a:ext cx="640556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51428C53-B568-4F1D-A121-ADD761B99C4F}" type="slidenum">
              <a:rPr lang="ar-BH" altLang="en-US"/>
              <a:pPr/>
              <a:t>‹#›</a:t>
            </a:fld>
            <a:endParaRPr lang="en-US" altLang="en-US"/>
          </a:p>
        </p:txBody>
      </p:sp>
    </p:spTree>
    <p:extLst>
      <p:ext uri="{BB962C8B-B14F-4D97-AF65-F5344CB8AC3E}">
        <p14:creationId xmlns:p14="http://schemas.microsoft.com/office/powerpoint/2010/main" val="5967207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35B7D5ED-6F43-4A39-9E2F-07A136966B10}" type="slidenum">
              <a:rPr lang="ar-BH" altLang="en-US"/>
              <a:pPr/>
              <a:t>‹#›</a:t>
            </a:fld>
            <a:endParaRPr lang="en-US" altLang="en-US"/>
          </a:p>
        </p:txBody>
      </p:sp>
    </p:spTree>
    <p:extLst>
      <p:ext uri="{BB962C8B-B14F-4D97-AF65-F5344CB8AC3E}">
        <p14:creationId xmlns:p14="http://schemas.microsoft.com/office/powerpoint/2010/main" val="30343046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6CD5C067-C739-4931-8593-B3D50999F2F2}" type="slidenum">
              <a:rPr lang="ar-BH" altLang="en-US"/>
              <a:pPr/>
              <a:t>‹#›</a:t>
            </a:fld>
            <a:endParaRPr lang="en-US" altLang="en-US"/>
          </a:p>
        </p:txBody>
      </p:sp>
    </p:spTree>
    <p:extLst>
      <p:ext uri="{BB962C8B-B14F-4D97-AF65-F5344CB8AC3E}">
        <p14:creationId xmlns:p14="http://schemas.microsoft.com/office/powerpoint/2010/main" val="40138494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31618C43-934E-47D4-8514-C21A4D0081A3}" type="slidenum">
              <a:rPr lang="ar-BH" altLang="en-US"/>
              <a:pPr/>
              <a:t>‹#›</a:t>
            </a:fld>
            <a:endParaRPr lang="en-US" altLang="en-US"/>
          </a:p>
        </p:txBody>
      </p:sp>
    </p:spTree>
    <p:extLst>
      <p:ext uri="{BB962C8B-B14F-4D97-AF65-F5344CB8AC3E}">
        <p14:creationId xmlns:p14="http://schemas.microsoft.com/office/powerpoint/2010/main" val="41928825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4B880CA7-3502-4647-9883-E317974AEDEF}" type="slidenum">
              <a:rPr lang="ar-BH" altLang="en-US"/>
              <a:pPr/>
              <a:t>‹#›</a:t>
            </a:fld>
            <a:endParaRPr lang="en-US" altLang="en-US"/>
          </a:p>
        </p:txBody>
      </p:sp>
    </p:spTree>
    <p:extLst>
      <p:ext uri="{BB962C8B-B14F-4D97-AF65-F5344CB8AC3E}">
        <p14:creationId xmlns:p14="http://schemas.microsoft.com/office/powerpoint/2010/main" val="11732942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FED5DCE5-EE49-4ED9-A78E-920DB4DAB5D1}" type="slidenum">
              <a:rPr lang="ar-BH" altLang="en-US"/>
              <a:pPr/>
              <a:t>‹#›</a:t>
            </a:fld>
            <a:endParaRPr lang="en-US" altLang="en-US"/>
          </a:p>
        </p:txBody>
      </p:sp>
    </p:spTree>
    <p:extLst>
      <p:ext uri="{BB962C8B-B14F-4D97-AF65-F5344CB8AC3E}">
        <p14:creationId xmlns:p14="http://schemas.microsoft.com/office/powerpoint/2010/main" val="399944637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6AFF5DCC-A06F-4103-B67D-380B382C42D1}" type="slidenum">
              <a:rPr lang="ar-BH" altLang="en-US"/>
              <a:pPr/>
              <a:t>‹#›</a:t>
            </a:fld>
            <a:endParaRPr lang="en-US" altLang="en-US"/>
          </a:p>
        </p:txBody>
      </p:sp>
    </p:spTree>
    <p:extLst>
      <p:ext uri="{BB962C8B-B14F-4D97-AF65-F5344CB8AC3E}">
        <p14:creationId xmlns:p14="http://schemas.microsoft.com/office/powerpoint/2010/main" val="93742631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D67DC3DC-32A7-48F1-BBA8-757F203D18A7}" type="slidenum">
              <a:rPr lang="ar-BH" altLang="en-US"/>
              <a:pPr/>
              <a:t>‹#›</a:t>
            </a:fld>
            <a:endParaRPr lang="en-US" altLang="en-US"/>
          </a:p>
        </p:txBody>
      </p:sp>
    </p:spTree>
    <p:extLst>
      <p:ext uri="{BB962C8B-B14F-4D97-AF65-F5344CB8AC3E}">
        <p14:creationId xmlns:p14="http://schemas.microsoft.com/office/powerpoint/2010/main" val="29075328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1E90B33D-6DAA-410E-B533-BEEA70896774}" type="slidenum">
              <a:rPr lang="ar-BH" altLang="en-US"/>
              <a:pPr/>
              <a:t>‹#›</a:t>
            </a:fld>
            <a:endParaRPr lang="en-US" altLang="en-US"/>
          </a:p>
        </p:txBody>
      </p:sp>
    </p:spTree>
    <p:extLst>
      <p:ext uri="{BB962C8B-B14F-4D97-AF65-F5344CB8AC3E}">
        <p14:creationId xmlns:p14="http://schemas.microsoft.com/office/powerpoint/2010/main" val="29355476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rgbClr val="000000"/>
            </a:gs>
            <a:gs pos="86000">
              <a:srgbClr val="000066"/>
            </a:gs>
            <a:gs pos="100000">
              <a:srgbClr val="181CC7"/>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32885A92-4113-4603-8272-A75740C3BC36}" type="slidenum">
              <a:rPr lang="ar-BH"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g"/></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6" name="Picture 5" descr="hear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9525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Grp="1" noChangeArrowheads="1"/>
          </p:cNvSpPr>
          <p:nvPr/>
        </p:nvSpPr>
        <p:spPr bwMode="auto">
          <a:xfrm>
            <a:off x="0" y="1295400"/>
            <a:ext cx="10287000" cy="51054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defRPr/>
            </a:pPr>
            <a:r>
              <a:rPr lang="en-US" sz="6000" b="1" i="0" dirty="0" smtClean="0">
                <a:solidFill>
                  <a:srgbClr val="00FFFF"/>
                </a:solidFill>
                <a:effectLst/>
                <a:latin typeface="Calibri" pitchFamily="34" charset="0"/>
                <a:cs typeface="Calibri" pitchFamily="34" charset="0"/>
              </a:rPr>
              <a:t>Cardiovascular Block</a:t>
            </a:r>
            <a:r>
              <a:rPr lang="en-US" sz="5400" b="1" i="0" dirty="0" smtClean="0">
                <a:effectLst/>
                <a:latin typeface="Calibri" pitchFamily="34" charset="0"/>
                <a:cs typeface="Calibri" pitchFamily="34" charset="0"/>
              </a:rPr>
              <a:t/>
            </a:r>
            <a:br>
              <a:rPr lang="en-US" sz="5400" b="1" i="0" dirty="0" smtClean="0">
                <a:effectLst/>
                <a:latin typeface="Calibri" pitchFamily="34" charset="0"/>
                <a:cs typeface="Calibri" pitchFamily="34" charset="0"/>
              </a:rPr>
            </a:br>
            <a:r>
              <a:rPr lang="en-US" sz="5400" b="1" i="0" dirty="0">
                <a:effectLst/>
                <a:latin typeface="Calibri" pitchFamily="34" charset="0"/>
                <a:cs typeface="Calibri" pitchFamily="34" charset="0"/>
              </a:rPr>
              <a:t/>
            </a:r>
            <a:br>
              <a:rPr lang="en-US" sz="5400" b="1" i="0" dirty="0">
                <a:effectLst/>
                <a:latin typeface="Calibri" pitchFamily="34" charset="0"/>
                <a:cs typeface="Calibri" pitchFamily="34" charset="0"/>
              </a:rPr>
            </a:br>
            <a:r>
              <a:rPr lang="en-US" sz="5500" b="1" i="0" dirty="0" smtClean="0">
                <a:solidFill>
                  <a:srgbClr val="FF0000"/>
                </a:solidFill>
                <a:effectLst/>
                <a:latin typeface="Calibri" pitchFamily="34" charset="0"/>
                <a:cs typeface="Calibri" pitchFamily="34" charset="0"/>
              </a:rPr>
              <a:t>Physiology</a:t>
            </a:r>
            <a:r>
              <a:rPr lang="en-US" sz="5400" b="1" i="0" dirty="0" smtClean="0">
                <a:effectLst/>
                <a:latin typeface="Calibri" pitchFamily="34" charset="0"/>
                <a:cs typeface="Calibri" pitchFamily="34" charset="0"/>
              </a:rPr>
              <a:t/>
            </a:r>
            <a:br>
              <a:rPr lang="en-US" sz="5400" b="1" i="0" dirty="0" smtClean="0">
                <a:effectLst/>
                <a:latin typeface="Calibri" pitchFamily="34" charset="0"/>
                <a:cs typeface="Calibri" pitchFamily="34" charset="0"/>
              </a:rPr>
            </a:br>
            <a:r>
              <a:rPr lang="en-US" sz="5400" b="1" i="0" dirty="0">
                <a:effectLst/>
                <a:latin typeface="Calibri" pitchFamily="34" charset="0"/>
                <a:cs typeface="Calibri" pitchFamily="34" charset="0"/>
              </a:rPr>
              <a:t/>
            </a:r>
            <a:br>
              <a:rPr lang="en-US" sz="5400" b="1" i="0" dirty="0">
                <a:effectLst/>
                <a:latin typeface="Calibri" pitchFamily="34" charset="0"/>
                <a:cs typeface="Calibri" pitchFamily="34" charset="0"/>
              </a:rPr>
            </a:br>
            <a:r>
              <a:rPr lang="en-US" sz="5000" b="1" i="0" dirty="0" smtClean="0">
                <a:solidFill>
                  <a:srgbClr val="FFC000"/>
                </a:solidFill>
                <a:effectLst/>
                <a:latin typeface="Calibri" pitchFamily="34" charset="0"/>
                <a:cs typeface="Calibri" pitchFamily="34" charset="0"/>
              </a:rPr>
              <a:t>Capillary Circulation</a:t>
            </a:r>
          </a:p>
        </p:txBody>
      </p:sp>
      <p:pic>
        <p:nvPicPr>
          <p:cNvPr id="8" name="Picture 7" descr="https://www.amazing-animations.com/animations/heart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58300" y="228600"/>
            <a:ext cx="809625" cy="11549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7971" name="Rectangle 3"/>
          <p:cNvSpPr>
            <a:spLocks noChangeArrowheads="1"/>
          </p:cNvSpPr>
          <p:nvPr/>
        </p:nvSpPr>
        <p:spPr bwMode="auto">
          <a:xfrm>
            <a:off x="342900" y="1371600"/>
            <a:ext cx="5562600" cy="4343400"/>
          </a:xfrm>
          <a:prstGeom prst="rect">
            <a:avLst/>
          </a:prstGeom>
          <a:noFill/>
          <a:ln w="9525">
            <a:noFill/>
            <a:miter lim="800000"/>
            <a:headEnd/>
            <a:tailEnd/>
          </a:ln>
          <a:effectLst/>
        </p:spPr>
        <p:txBody>
          <a:bodyPr/>
          <a:lstStyle/>
          <a:p>
            <a:pPr marL="342900" indent="-342900" eaLnBrk="1" hangingPunct="1">
              <a:buFont typeface="Wingdings" pitchFamily="2" charset="2"/>
              <a:buChar char="q"/>
            </a:pPr>
            <a:r>
              <a:rPr lang="en-US" altLang="en-US" b="1" i="0" dirty="0" smtClean="0">
                <a:solidFill>
                  <a:srgbClr val="66FFFF"/>
                </a:solidFill>
                <a:latin typeface="Calibri" pitchFamily="34" charset="0"/>
                <a:cs typeface="Calibri" pitchFamily="34" charset="0"/>
              </a:rPr>
              <a:t>Capillaries </a:t>
            </a:r>
            <a:r>
              <a:rPr lang="en-US" altLang="en-US" b="1" i="0" dirty="0">
                <a:solidFill>
                  <a:srgbClr val="66FFFF"/>
                </a:solidFill>
                <a:latin typeface="Calibri" pitchFamily="34" charset="0"/>
                <a:cs typeface="Calibri" pitchFamily="34" charset="0"/>
              </a:rPr>
              <a:t>diameters are not uniform</a:t>
            </a:r>
            <a:r>
              <a:rPr lang="en-US" altLang="en-US" b="1" i="0" dirty="0" smtClean="0">
                <a:solidFill>
                  <a:srgbClr val="66FFFF"/>
                </a:solidFill>
                <a:latin typeface="Calibri" pitchFamily="34" charset="0"/>
                <a:cs typeface="Calibri" pitchFamily="34" charset="0"/>
              </a:rPr>
              <a:t>.</a:t>
            </a:r>
          </a:p>
          <a:p>
            <a:pPr eaLnBrk="1" hangingPunct="1"/>
            <a:endParaRPr lang="en-US" altLang="en-US" b="1" i="0" dirty="0">
              <a:solidFill>
                <a:srgbClr val="66FFFF"/>
              </a:solidFill>
              <a:latin typeface="Calibri" pitchFamily="34" charset="0"/>
              <a:cs typeface="Calibri" pitchFamily="34" charset="0"/>
            </a:endParaRPr>
          </a:p>
          <a:p>
            <a:pPr marL="800100" lvl="1" indent="-342900" eaLnBrk="1" hangingPunct="1">
              <a:buFont typeface="Wingdings" pitchFamily="2" charset="2"/>
              <a:buChar char="q"/>
            </a:pPr>
            <a:r>
              <a:rPr lang="en-US" altLang="en-US" b="1" i="0" dirty="0">
                <a:solidFill>
                  <a:srgbClr val="66FFFF"/>
                </a:solidFill>
                <a:latin typeface="Calibri" pitchFamily="34" charset="0"/>
                <a:cs typeface="Calibri" pitchFamily="34" charset="0"/>
              </a:rPr>
              <a:t>Some capillaries have diameter less than that of </a:t>
            </a:r>
            <a:r>
              <a:rPr lang="en-US" altLang="en-US" b="1" i="0" dirty="0" smtClean="0">
                <a:solidFill>
                  <a:srgbClr val="66FFFF"/>
                </a:solidFill>
                <a:latin typeface="Calibri" pitchFamily="34" charset="0"/>
                <a:cs typeface="Calibri" pitchFamily="34" charset="0"/>
              </a:rPr>
              <a:t>a red </a:t>
            </a:r>
            <a:r>
              <a:rPr lang="en-US" altLang="en-US" b="1" i="0" dirty="0">
                <a:solidFill>
                  <a:srgbClr val="66FFFF"/>
                </a:solidFill>
                <a:latin typeface="Calibri" pitchFamily="34" charset="0"/>
                <a:cs typeface="Calibri" pitchFamily="34" charset="0"/>
              </a:rPr>
              <a:t>blood cell → temporary deformation of blood cell as they pass through these capillaries. </a:t>
            </a:r>
          </a:p>
          <a:p>
            <a:pPr marL="800100" lvl="1" indent="-342900" eaLnBrk="1" hangingPunct="1">
              <a:buFont typeface="Wingdings" pitchFamily="2" charset="2"/>
              <a:buChar char="q"/>
            </a:pPr>
            <a:endParaRPr lang="en-US" altLang="en-US" b="1" i="0" dirty="0">
              <a:solidFill>
                <a:srgbClr val="66FFFF"/>
              </a:solidFill>
              <a:latin typeface="Calibri" pitchFamily="34" charset="0"/>
              <a:cs typeface="Calibri" pitchFamily="34" charset="0"/>
            </a:endParaRPr>
          </a:p>
          <a:p>
            <a:pPr marL="342900" indent="-342900" eaLnBrk="1" hangingPunct="1">
              <a:buFont typeface="Wingdings" pitchFamily="2" charset="2"/>
              <a:buChar char="q"/>
            </a:pPr>
            <a:r>
              <a:rPr lang="en-US" altLang="en-US" b="1" i="0" dirty="0">
                <a:solidFill>
                  <a:srgbClr val="66FFFF"/>
                </a:solidFill>
                <a:latin typeface="Calibri" pitchFamily="34" charset="0"/>
                <a:cs typeface="Calibri" pitchFamily="34" charset="0"/>
              </a:rPr>
              <a:t>It is important that sufficient blood moves through capillaries for oxygen demand in </a:t>
            </a:r>
            <a:r>
              <a:rPr lang="en-US" altLang="en-US" b="1" i="0" dirty="0" smtClean="0">
                <a:solidFill>
                  <a:srgbClr val="66FFFF"/>
                </a:solidFill>
                <a:latin typeface="Calibri" pitchFamily="34" charset="0"/>
                <a:cs typeface="Calibri" pitchFamily="34" charset="0"/>
              </a:rPr>
              <a:t>tissue</a:t>
            </a:r>
          </a:p>
          <a:p>
            <a:pPr eaLnBrk="1" hangingPunct="1"/>
            <a:endParaRPr lang="en-US" altLang="en-US" b="1" i="0" dirty="0">
              <a:solidFill>
                <a:srgbClr val="66FFFF"/>
              </a:solidFill>
              <a:latin typeface="Calibri" pitchFamily="34" charset="0"/>
              <a:cs typeface="Calibri" pitchFamily="34" charset="0"/>
            </a:endParaRPr>
          </a:p>
          <a:p>
            <a:pPr marL="800100" lvl="1" indent="-342900" eaLnBrk="1" hangingPunct="1">
              <a:buFont typeface="Wingdings" pitchFamily="2" charset="2"/>
              <a:buChar char="q"/>
            </a:pPr>
            <a:r>
              <a:rPr lang="en-US" altLang="en-US" b="1" i="0" dirty="0">
                <a:solidFill>
                  <a:srgbClr val="66FFFF"/>
                </a:solidFill>
                <a:latin typeface="Calibri" pitchFamily="34" charset="0"/>
                <a:cs typeface="Calibri" pitchFamily="34" charset="0"/>
              </a:rPr>
              <a:t>Failure to do this results in circulatory failure or </a:t>
            </a:r>
            <a:r>
              <a:rPr lang="en-US" altLang="en-US" b="1" i="0" dirty="0" smtClean="0">
                <a:solidFill>
                  <a:srgbClr val="66FFFF"/>
                </a:solidFill>
                <a:latin typeface="Calibri" pitchFamily="34" charset="0"/>
                <a:cs typeface="Calibri" pitchFamily="34" charset="0"/>
              </a:rPr>
              <a:t>shock.</a:t>
            </a:r>
            <a:endParaRPr lang="en-US" altLang="en-US" b="1" i="0" dirty="0">
              <a:solidFill>
                <a:srgbClr val="66FFFF"/>
              </a:solidFill>
              <a:latin typeface="Calibri" pitchFamily="34" charset="0"/>
              <a:cs typeface="Calibri" pitchFamily="34" charset="0"/>
            </a:endParaRPr>
          </a:p>
        </p:txBody>
      </p:sp>
      <p:sp>
        <p:nvSpPr>
          <p:cNvPr id="5" name="Rectangle 2"/>
          <p:cNvSpPr>
            <a:spLocks noChangeArrowheads="1"/>
          </p:cNvSpPr>
          <p:nvPr/>
        </p:nvSpPr>
        <p:spPr bwMode="auto">
          <a:xfrm>
            <a:off x="0" y="381000"/>
            <a:ext cx="10287000" cy="914400"/>
          </a:xfrm>
          <a:prstGeom prst="rect">
            <a:avLst/>
          </a:prstGeom>
          <a:noFill/>
          <a:ln w="9525">
            <a:noFill/>
            <a:miter lim="800000"/>
            <a:headEnd/>
            <a:tailEnd/>
          </a:ln>
          <a:effectLst/>
        </p:spPr>
        <p:txBody>
          <a:bodyPr anchor="ctr"/>
          <a:lstStyle/>
          <a:p>
            <a:pPr algn="ctr">
              <a:defRPr/>
            </a:pPr>
            <a:r>
              <a:rPr lang="en-US" sz="4400" b="1" i="0" dirty="0" smtClean="0">
                <a:solidFill>
                  <a:schemeClr val="tx2"/>
                </a:solidFill>
                <a:latin typeface="Calibri" panose="020F0502020204030204" pitchFamily="34" charset="0"/>
                <a:cs typeface="Calibri" pitchFamily="34" charset="0"/>
              </a:rPr>
              <a:t>Capillary bed: </a:t>
            </a:r>
            <a:r>
              <a:rPr lang="en-US" altLang="en-US" sz="4400" b="1" i="0" dirty="0" smtClean="0">
                <a:solidFill>
                  <a:srgbClr val="FF0000"/>
                </a:solidFill>
                <a:latin typeface="Calibri" pitchFamily="34" charset="0"/>
                <a:cs typeface="Calibri" pitchFamily="34" charset="0"/>
              </a:rPr>
              <a:t>Capillaries</a:t>
            </a:r>
            <a:endParaRPr lang="en-US" sz="4400" b="1" i="0" dirty="0">
              <a:solidFill>
                <a:schemeClr val="tx2"/>
              </a:solidFill>
              <a:latin typeface="Calibri" panose="020F0502020204030204" pitchFamily="34" charset="0"/>
              <a:cs typeface="Calibri" pitchFamily="34" charset="0"/>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1600200"/>
            <a:ext cx="3962400" cy="4191000"/>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4837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79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797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797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79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8758" name="Rectangle 6"/>
          <p:cNvSpPr>
            <a:spLocks noChangeArrowheads="1"/>
          </p:cNvSpPr>
          <p:nvPr/>
        </p:nvSpPr>
        <p:spPr bwMode="auto">
          <a:xfrm>
            <a:off x="0" y="515007"/>
            <a:ext cx="10287000" cy="914400"/>
          </a:xfrm>
          <a:prstGeom prst="rect">
            <a:avLst/>
          </a:prstGeom>
          <a:noFill/>
          <a:ln w="9525">
            <a:noFill/>
            <a:miter lim="800000"/>
            <a:headEnd/>
            <a:tailEnd/>
          </a:ln>
          <a:effectLst/>
        </p:spPr>
        <p:txBody>
          <a:bodyPr anchor="ctr"/>
          <a:lstStyle/>
          <a:p>
            <a:pPr algn="ctr">
              <a:defRPr/>
            </a:pPr>
            <a:r>
              <a:rPr lang="en-US" sz="4000" b="1" i="0" dirty="0">
                <a:solidFill>
                  <a:schemeClr val="tx2"/>
                </a:solidFill>
                <a:latin typeface="Calibri" panose="020F0502020204030204" pitchFamily="34" charset="0"/>
              </a:rPr>
              <a:t>Types of body capillaries</a:t>
            </a:r>
          </a:p>
        </p:txBody>
      </p:sp>
      <p:sp>
        <p:nvSpPr>
          <p:cNvPr id="4" name="Rectangle 5"/>
          <p:cNvSpPr>
            <a:spLocks noChangeArrowheads="1"/>
          </p:cNvSpPr>
          <p:nvPr/>
        </p:nvSpPr>
        <p:spPr bwMode="auto">
          <a:xfrm>
            <a:off x="114300" y="1923395"/>
            <a:ext cx="3124200" cy="4401205"/>
          </a:xfrm>
          <a:prstGeom prst="rect">
            <a:avLst/>
          </a:prstGeom>
          <a:noFill/>
          <a:ln w="12700">
            <a:noFill/>
            <a:miter lim="800000"/>
            <a:headEnd type="none" w="sm" len="sm"/>
            <a:tailEnd type="none" w="sm" len="sm"/>
          </a:ln>
          <a:effectLst/>
        </p:spPr>
        <p:txBody>
          <a:bodyPr wrap="square">
            <a:spAutoFit/>
          </a:bodyPr>
          <a:lstStyle/>
          <a:p>
            <a:pPr>
              <a:defRPr/>
            </a:pPr>
            <a:r>
              <a:rPr lang="en-US" sz="2800" b="1" i="0" dirty="0">
                <a:solidFill>
                  <a:srgbClr val="00FFFF"/>
                </a:solidFill>
                <a:latin typeface="Calibri" panose="020F0502020204030204" pitchFamily="34" charset="0"/>
              </a:rPr>
              <a:t>Three structural types:</a:t>
            </a:r>
          </a:p>
          <a:p>
            <a:pPr>
              <a:defRPr/>
            </a:pPr>
            <a:r>
              <a:rPr lang="en-US" sz="2800" b="1" i="0" dirty="0">
                <a:solidFill>
                  <a:srgbClr val="00FFFF"/>
                </a:solidFill>
                <a:latin typeface="Calibri" panose="020F0502020204030204" pitchFamily="34" charset="0"/>
              </a:rPr>
              <a:t> </a:t>
            </a:r>
          </a:p>
          <a:p>
            <a:pPr lvl="1">
              <a:buClr>
                <a:schemeClr val="tx2"/>
              </a:buClr>
              <a:buFont typeface="Wingdings" pitchFamily="2" charset="2"/>
              <a:buChar char="§"/>
              <a:defRPr/>
            </a:pPr>
            <a:r>
              <a:rPr lang="en-US" sz="2800" b="1" i="0" dirty="0">
                <a:solidFill>
                  <a:srgbClr val="00FFFF"/>
                </a:solidFill>
                <a:latin typeface="Calibri" panose="020F0502020204030204" pitchFamily="34" charset="0"/>
              </a:rPr>
              <a:t> </a:t>
            </a:r>
            <a:r>
              <a:rPr lang="en-US" sz="2800" b="1" i="0" dirty="0" smtClean="0">
                <a:solidFill>
                  <a:srgbClr val="00FFFF"/>
                </a:solidFill>
                <a:latin typeface="Calibri" panose="020F0502020204030204" pitchFamily="34" charset="0"/>
              </a:rPr>
              <a:t>Continuous capillaries</a:t>
            </a:r>
          </a:p>
          <a:p>
            <a:pPr lvl="1">
              <a:buClr>
                <a:schemeClr val="tx2"/>
              </a:buClr>
              <a:defRPr/>
            </a:pPr>
            <a:endParaRPr lang="en-US" sz="2800" b="1" i="0" dirty="0">
              <a:solidFill>
                <a:srgbClr val="00FFFF"/>
              </a:solidFill>
              <a:latin typeface="Calibri" panose="020F0502020204030204" pitchFamily="34" charset="0"/>
            </a:endParaRPr>
          </a:p>
          <a:p>
            <a:pPr lvl="1">
              <a:buClr>
                <a:schemeClr val="tx2"/>
              </a:buClr>
              <a:buFont typeface="Wingdings" pitchFamily="2" charset="2"/>
              <a:buChar char="§"/>
              <a:defRPr/>
            </a:pPr>
            <a:r>
              <a:rPr lang="en-US" sz="2800" b="1" i="0" dirty="0">
                <a:solidFill>
                  <a:srgbClr val="00FFFF"/>
                </a:solidFill>
                <a:latin typeface="Calibri" panose="020F0502020204030204" pitchFamily="34" charset="0"/>
              </a:rPr>
              <a:t> </a:t>
            </a:r>
            <a:r>
              <a:rPr lang="en-US" sz="2800" b="1" i="0" dirty="0" smtClean="0">
                <a:solidFill>
                  <a:srgbClr val="00FFFF"/>
                </a:solidFill>
                <a:latin typeface="Calibri" panose="020F0502020204030204" pitchFamily="34" charset="0"/>
              </a:rPr>
              <a:t>Fenestrated capillaries</a:t>
            </a:r>
          </a:p>
          <a:p>
            <a:pPr lvl="1">
              <a:buClr>
                <a:schemeClr val="tx2"/>
              </a:buClr>
              <a:defRPr/>
            </a:pPr>
            <a:endParaRPr lang="en-US" sz="2800" b="1" i="0" dirty="0">
              <a:solidFill>
                <a:srgbClr val="00FFFF"/>
              </a:solidFill>
              <a:latin typeface="Calibri" panose="020F0502020204030204" pitchFamily="34" charset="0"/>
            </a:endParaRPr>
          </a:p>
          <a:p>
            <a:pPr lvl="1">
              <a:buClr>
                <a:schemeClr val="tx2"/>
              </a:buClr>
              <a:buFont typeface="Wingdings" pitchFamily="2" charset="2"/>
              <a:buChar char="§"/>
              <a:defRPr/>
            </a:pPr>
            <a:r>
              <a:rPr lang="en-US" sz="2800" b="1" i="0" dirty="0">
                <a:solidFill>
                  <a:srgbClr val="00FFFF"/>
                </a:solidFill>
                <a:latin typeface="Calibri" panose="020F0502020204030204" pitchFamily="34" charset="0"/>
              </a:rPr>
              <a:t> </a:t>
            </a:r>
            <a:r>
              <a:rPr lang="en-US" sz="2800" b="1" i="0" dirty="0" smtClean="0">
                <a:solidFill>
                  <a:srgbClr val="00FFFF"/>
                </a:solidFill>
                <a:latin typeface="Calibri" panose="020F0502020204030204" pitchFamily="34" charset="0"/>
              </a:rPr>
              <a:t>Sinusoids</a:t>
            </a:r>
            <a:endParaRPr lang="en-US" sz="2800" b="1" i="0" dirty="0">
              <a:solidFill>
                <a:srgbClr val="00FFFF"/>
              </a:solidFill>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0" y="1954924"/>
            <a:ext cx="7315200" cy="4511040"/>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311943387"/>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8758" name="Rectangle 6"/>
          <p:cNvSpPr>
            <a:spLocks noChangeArrowheads="1"/>
          </p:cNvSpPr>
          <p:nvPr/>
        </p:nvSpPr>
        <p:spPr bwMode="auto">
          <a:xfrm>
            <a:off x="0" y="152400"/>
            <a:ext cx="10287000" cy="914400"/>
          </a:xfrm>
          <a:prstGeom prst="rect">
            <a:avLst/>
          </a:prstGeom>
          <a:noFill/>
          <a:ln w="9525">
            <a:noFill/>
            <a:miter lim="800000"/>
            <a:headEnd/>
            <a:tailEnd/>
          </a:ln>
          <a:effectLst/>
        </p:spPr>
        <p:txBody>
          <a:bodyPr anchor="ctr"/>
          <a:lstStyle/>
          <a:p>
            <a:pPr algn="ctr">
              <a:defRPr/>
            </a:pPr>
            <a:r>
              <a:rPr lang="en-US" sz="4400" b="1" i="0" dirty="0">
                <a:solidFill>
                  <a:schemeClr val="tx2"/>
                </a:solidFill>
                <a:latin typeface="Calibri" panose="020F0502020204030204" pitchFamily="34" charset="0"/>
              </a:rPr>
              <a:t>Types of body capillaries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1143000"/>
            <a:ext cx="8572500" cy="3486150"/>
          </a:xfrm>
          <a:prstGeom prst="rect">
            <a:avLst/>
          </a:prstGeom>
          <a:scene3d>
            <a:camera prst="orthographicFront"/>
            <a:lightRig rig="threePt" dir="t"/>
          </a:scene3d>
          <a:sp3d>
            <a:bevelT/>
            <a:bevelB/>
          </a:sp3d>
        </p:spPr>
      </p:pic>
      <p:pic>
        <p:nvPicPr>
          <p:cNvPr id="2050" name="Picture 2" descr="F:\CVS Lectures - 2016 - 2017\Images\Capillary W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9431" y="4943474"/>
            <a:ext cx="4131469" cy="1726406"/>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598120"/>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9060" name="Rectangle 4"/>
          <p:cNvSpPr>
            <a:spLocks noChangeArrowheads="1"/>
          </p:cNvSpPr>
          <p:nvPr/>
        </p:nvSpPr>
        <p:spPr bwMode="auto">
          <a:xfrm>
            <a:off x="0" y="152400"/>
            <a:ext cx="10287000" cy="685800"/>
          </a:xfrm>
          <a:prstGeom prst="rect">
            <a:avLst/>
          </a:prstGeom>
          <a:noFill/>
          <a:ln w="9525">
            <a:noFill/>
            <a:miter lim="800000"/>
            <a:headEnd/>
            <a:tailEnd/>
          </a:ln>
          <a:effectLst/>
        </p:spPr>
        <p:txBody>
          <a:bodyPr anchor="ctr"/>
          <a:lstStyle/>
          <a:p>
            <a:pPr algn="ctr">
              <a:defRPr/>
            </a:pPr>
            <a:r>
              <a:rPr lang="en-US" sz="4400" b="1" i="0" dirty="0">
                <a:solidFill>
                  <a:schemeClr val="tx2"/>
                </a:solidFill>
                <a:latin typeface="Calibri" panose="020F0502020204030204" pitchFamily="34" charset="0"/>
              </a:rPr>
              <a:t>Continuous Capillaries</a:t>
            </a:r>
          </a:p>
        </p:txBody>
      </p:sp>
      <p:sp>
        <p:nvSpPr>
          <p:cNvPr id="429061" name="Rectangle 5"/>
          <p:cNvSpPr>
            <a:spLocks noChangeArrowheads="1"/>
          </p:cNvSpPr>
          <p:nvPr/>
        </p:nvSpPr>
        <p:spPr bwMode="auto">
          <a:xfrm>
            <a:off x="114300" y="609599"/>
            <a:ext cx="5867400" cy="6081157"/>
          </a:xfrm>
          <a:prstGeom prst="rect">
            <a:avLst/>
          </a:prstGeom>
          <a:noFill/>
          <a:ln w="9525">
            <a:noFill/>
            <a:miter lim="800000"/>
            <a:headEnd/>
            <a:tailEnd/>
          </a:ln>
          <a:effectLst/>
        </p:spPr>
        <p:txBody>
          <a:bodyPr/>
          <a:lstStyle/>
          <a:p>
            <a:pPr marL="609600" indent="-609600">
              <a:spcBef>
                <a:spcPct val="20000"/>
              </a:spcBef>
              <a:buClr>
                <a:schemeClr val="tx1"/>
              </a:buClr>
              <a:buSzPct val="75000"/>
              <a:buFont typeface="Wingdings" pitchFamily="2" charset="2"/>
              <a:buChar char="q"/>
              <a:defRPr/>
            </a:pPr>
            <a:endParaRPr lang="en-US" sz="2100" b="1" i="0" dirty="0">
              <a:solidFill>
                <a:srgbClr val="00FFFF"/>
              </a:solidFill>
              <a:effectLst>
                <a:outerShdw blurRad="38100" dist="38100" dir="2700000" algn="tl">
                  <a:srgbClr val="000000"/>
                </a:outerShdw>
              </a:effectLst>
              <a:latin typeface="Calibri" panose="020F0502020204030204" pitchFamily="34" charset="0"/>
            </a:endParaRPr>
          </a:p>
          <a:p>
            <a:pPr marL="609600" indent="-609600">
              <a:spcBef>
                <a:spcPct val="20000"/>
              </a:spcBef>
              <a:buClr>
                <a:schemeClr val="tx2"/>
              </a:buClr>
              <a:buSzPct val="100000"/>
              <a:buFont typeface="Wingdings" pitchFamily="2" charset="2"/>
              <a:buChar char="q"/>
              <a:defRPr/>
            </a:pPr>
            <a:r>
              <a:rPr lang="en-US" sz="2100" b="1" i="0" dirty="0">
                <a:solidFill>
                  <a:srgbClr val="00FFFF"/>
                </a:solidFill>
                <a:effectLst>
                  <a:outerShdw blurRad="38100" dist="38100" dir="2700000" algn="tl">
                    <a:srgbClr val="000000"/>
                  </a:outerShdw>
                </a:effectLst>
                <a:latin typeface="Calibri" panose="020F0502020204030204" pitchFamily="34" charset="0"/>
              </a:rPr>
              <a:t>These capillaries are present in most body tissues, e.g., muscle, lung,  and adipose tissue.</a:t>
            </a:r>
          </a:p>
          <a:p>
            <a:pPr marL="609600" indent="-609600">
              <a:spcBef>
                <a:spcPct val="20000"/>
              </a:spcBef>
              <a:buClr>
                <a:schemeClr val="tx2"/>
              </a:buClr>
              <a:buSzPct val="100000"/>
              <a:buFont typeface="Wingdings" pitchFamily="2" charset="2"/>
              <a:buChar char="q"/>
              <a:defRPr/>
            </a:pPr>
            <a:r>
              <a:rPr lang="en-US" sz="2100" b="1" i="0" dirty="0">
                <a:solidFill>
                  <a:srgbClr val="00FFFF"/>
                </a:solidFill>
                <a:effectLst>
                  <a:outerShdw blurRad="38100" dist="38100" dir="2700000" algn="tl">
                    <a:srgbClr val="000000"/>
                  </a:outerShdw>
                </a:effectLst>
                <a:latin typeface="Calibri" panose="020F0502020204030204" pitchFamily="34" charset="0"/>
              </a:rPr>
              <a:t>They have continuous endothelial lining and adjacent endothelial cells are closely joined together by tight junctions.</a:t>
            </a:r>
          </a:p>
          <a:p>
            <a:pPr marL="609600" indent="-609600">
              <a:spcBef>
                <a:spcPct val="20000"/>
              </a:spcBef>
              <a:buClr>
                <a:schemeClr val="tx2"/>
              </a:buClr>
              <a:buSzPct val="100000"/>
              <a:buFont typeface="Wingdings" pitchFamily="2" charset="2"/>
              <a:buChar char="q"/>
              <a:defRPr/>
            </a:pPr>
            <a:r>
              <a:rPr lang="en-US" sz="2100" b="1" i="0" dirty="0">
                <a:solidFill>
                  <a:srgbClr val="00FFFF"/>
                </a:solidFill>
                <a:effectLst>
                  <a:outerShdw blurRad="38100" dist="38100" dir="2700000" algn="tl">
                    <a:srgbClr val="000000"/>
                  </a:outerShdw>
                </a:effectLst>
                <a:latin typeface="Calibri" panose="020F0502020204030204" pitchFamily="34" charset="0"/>
              </a:rPr>
              <a:t>There are </a:t>
            </a:r>
            <a:r>
              <a:rPr lang="en-US" sz="2100" b="1" i="0" dirty="0">
                <a:solidFill>
                  <a:srgbClr val="FF66FF"/>
                </a:solidFill>
                <a:effectLst>
                  <a:outerShdw blurRad="38100" dist="38100" dir="2700000" algn="tl">
                    <a:srgbClr val="000000"/>
                  </a:outerShdw>
                </a:effectLst>
                <a:latin typeface="Calibri" panose="020F0502020204030204" pitchFamily="34" charset="0"/>
              </a:rPr>
              <a:t>thin intercellular slits (clefts)</a:t>
            </a:r>
            <a:r>
              <a:rPr lang="en-US" sz="2100" b="1" i="0" dirty="0">
                <a:solidFill>
                  <a:srgbClr val="00FFFF"/>
                </a:solidFill>
                <a:effectLst>
                  <a:outerShdw blurRad="38100" dist="38100" dir="2700000" algn="tl">
                    <a:srgbClr val="000000"/>
                  </a:outerShdw>
                </a:effectLst>
                <a:latin typeface="Calibri" panose="020F0502020204030204" pitchFamily="34" charset="0"/>
              </a:rPr>
              <a:t> </a:t>
            </a:r>
            <a:r>
              <a:rPr lang="en-US" sz="2100" b="1" i="0" dirty="0" smtClean="0">
                <a:solidFill>
                  <a:srgbClr val="00FFFF"/>
                </a:solidFill>
                <a:effectLst>
                  <a:outerShdw blurRad="38100" dist="38100" dir="2700000" algn="tl">
                    <a:srgbClr val="000000"/>
                  </a:outerShdw>
                </a:effectLst>
                <a:latin typeface="Calibri"/>
                <a:cs typeface="Calibri"/>
              </a:rPr>
              <a:t>≈ </a:t>
            </a:r>
            <a:r>
              <a:rPr lang="en-US" sz="2100" b="1" i="0" dirty="0" smtClean="0">
                <a:solidFill>
                  <a:srgbClr val="00FFFF"/>
                </a:solidFill>
                <a:effectLst>
                  <a:outerShdw blurRad="38100" dist="38100" dir="2700000" algn="tl">
                    <a:srgbClr val="000000"/>
                  </a:outerShdw>
                </a:effectLst>
                <a:latin typeface="Calibri" panose="020F0502020204030204" pitchFamily="34" charset="0"/>
              </a:rPr>
              <a:t>2-10 </a:t>
            </a:r>
            <a:r>
              <a:rPr lang="en-US" sz="2100" b="1" i="0" dirty="0">
                <a:solidFill>
                  <a:srgbClr val="00FFFF"/>
                </a:solidFill>
                <a:effectLst>
                  <a:outerShdw blurRad="38100" dist="38100" dir="2700000" algn="tl">
                    <a:srgbClr val="000000"/>
                  </a:outerShdw>
                </a:effectLst>
                <a:latin typeface="Calibri" panose="020F0502020204030204" pitchFamily="34" charset="0"/>
              </a:rPr>
              <a:t>nm in width in-between the endothelial cells that </a:t>
            </a:r>
            <a:r>
              <a:rPr lang="en-US" sz="2100" b="1" i="0" dirty="0" smtClean="0">
                <a:solidFill>
                  <a:srgbClr val="00FFFF"/>
                </a:solidFill>
                <a:effectLst>
                  <a:outerShdw blurRad="38100" dist="38100" dir="2700000" algn="tl">
                    <a:srgbClr val="000000"/>
                  </a:outerShdw>
                </a:effectLst>
                <a:latin typeface="Calibri" panose="020F0502020204030204" pitchFamily="34" charset="0"/>
              </a:rPr>
              <a:t>allow diffusion and </a:t>
            </a:r>
            <a:r>
              <a:rPr lang="en-US" sz="2100" b="1" i="0" dirty="0">
                <a:solidFill>
                  <a:srgbClr val="00FFFF"/>
                </a:solidFill>
                <a:effectLst>
                  <a:outerShdw blurRad="38100" dist="38100" dir="2700000" algn="tl">
                    <a:srgbClr val="000000"/>
                  </a:outerShdw>
                </a:effectLst>
                <a:latin typeface="Calibri" panose="020F0502020204030204" pitchFamily="34" charset="0"/>
              </a:rPr>
              <a:t>bulk flow of water and water soluble small ions (e.g., Na</a:t>
            </a:r>
            <a:r>
              <a:rPr lang="en-US" sz="2100" b="1" i="0" baseline="30000" dirty="0">
                <a:solidFill>
                  <a:srgbClr val="00FFFF"/>
                </a:solidFill>
                <a:effectLst>
                  <a:outerShdw blurRad="38100" dist="38100" dir="2700000" algn="tl">
                    <a:srgbClr val="000000"/>
                  </a:outerShdw>
                </a:effectLst>
                <a:latin typeface="Calibri" panose="020F0502020204030204" pitchFamily="34" charset="0"/>
              </a:rPr>
              <a:t>+</a:t>
            </a:r>
            <a:r>
              <a:rPr lang="en-US" sz="2100" b="1" i="0" dirty="0">
                <a:solidFill>
                  <a:srgbClr val="00FFFF"/>
                </a:solidFill>
                <a:effectLst>
                  <a:outerShdw blurRad="38100" dist="38100" dir="2700000" algn="tl">
                    <a:srgbClr val="000000"/>
                  </a:outerShdw>
                </a:effectLst>
                <a:latin typeface="Calibri" panose="020F0502020204030204" pitchFamily="34" charset="0"/>
              </a:rPr>
              <a:t>, Cl</a:t>
            </a:r>
            <a:r>
              <a:rPr lang="en-US" sz="2100" b="1" i="0" baseline="30000" dirty="0">
                <a:solidFill>
                  <a:srgbClr val="00FFFF"/>
                </a:solidFill>
                <a:effectLst>
                  <a:outerShdw blurRad="38100" dist="38100" dir="2700000" algn="tl">
                    <a:srgbClr val="000000"/>
                  </a:outerShdw>
                </a:effectLst>
                <a:latin typeface="Calibri" panose="020F0502020204030204" pitchFamily="34" charset="0"/>
              </a:rPr>
              <a:t>-</a:t>
            </a:r>
            <a:r>
              <a:rPr lang="en-US" sz="2100" b="1" i="0" dirty="0">
                <a:solidFill>
                  <a:srgbClr val="00FFFF"/>
                </a:solidFill>
                <a:effectLst>
                  <a:outerShdw blurRad="38100" dist="38100" dir="2700000" algn="tl">
                    <a:srgbClr val="000000"/>
                  </a:outerShdw>
                </a:effectLst>
                <a:latin typeface="Calibri" panose="020F0502020204030204" pitchFamily="34" charset="0"/>
              </a:rPr>
              <a:t>, and glucose).</a:t>
            </a:r>
          </a:p>
          <a:p>
            <a:pPr marL="990600" lvl="1" indent="-533400">
              <a:spcBef>
                <a:spcPct val="20000"/>
              </a:spcBef>
              <a:buClr>
                <a:schemeClr val="tx1"/>
              </a:buClr>
              <a:buFont typeface="Wingdings" pitchFamily="2" charset="2"/>
              <a:buChar char="q"/>
              <a:defRPr/>
            </a:pPr>
            <a:r>
              <a:rPr lang="en-US" sz="2100" b="1" i="0" dirty="0" smtClean="0">
                <a:solidFill>
                  <a:srgbClr val="00FFFF"/>
                </a:solidFill>
                <a:effectLst>
                  <a:outerShdw blurRad="38100" dist="38100" dir="2700000" algn="tl">
                    <a:srgbClr val="000000"/>
                  </a:outerShdw>
                </a:effectLst>
                <a:latin typeface="Calibri" panose="020F0502020204030204" pitchFamily="34" charset="0"/>
              </a:rPr>
              <a:t>Intercellular </a:t>
            </a:r>
            <a:r>
              <a:rPr lang="en-US" sz="2100" b="1" i="0" dirty="0">
                <a:solidFill>
                  <a:srgbClr val="00FFFF"/>
                </a:solidFill>
                <a:effectLst>
                  <a:outerShdw blurRad="38100" dist="38100" dir="2700000" algn="tl">
                    <a:srgbClr val="000000"/>
                  </a:outerShdw>
                </a:effectLst>
                <a:latin typeface="Calibri" panose="020F0502020204030204" pitchFamily="34" charset="0"/>
              </a:rPr>
              <a:t>slits (clefts) are gaps in tight junctions.</a:t>
            </a:r>
          </a:p>
          <a:p>
            <a:pPr marL="990600" lvl="1" indent="-533400">
              <a:spcBef>
                <a:spcPct val="20000"/>
              </a:spcBef>
              <a:buClr>
                <a:schemeClr val="tx1"/>
              </a:buClr>
              <a:buFont typeface="Wingdings" pitchFamily="2" charset="2"/>
              <a:buChar char="q"/>
              <a:defRPr/>
            </a:pPr>
            <a:r>
              <a:rPr lang="en-US" sz="2100" b="1" i="0" dirty="0" smtClean="0">
                <a:solidFill>
                  <a:srgbClr val="FFC000"/>
                </a:solidFill>
                <a:effectLst>
                  <a:outerShdw blurRad="38100" dist="38100" dir="2700000" algn="tl">
                    <a:srgbClr val="000000"/>
                  </a:outerShdw>
                </a:effectLst>
                <a:latin typeface="Calibri" panose="020F0502020204030204" pitchFamily="34" charset="0"/>
              </a:rPr>
              <a:t>Tight </a:t>
            </a:r>
            <a:r>
              <a:rPr lang="en-US" sz="2100" b="1" i="0" dirty="0">
                <a:solidFill>
                  <a:srgbClr val="FFC000"/>
                </a:solidFill>
                <a:effectLst>
                  <a:outerShdw blurRad="38100" dist="38100" dir="2700000" algn="tl">
                    <a:srgbClr val="000000"/>
                  </a:outerShdw>
                </a:effectLst>
                <a:latin typeface="Calibri" panose="020F0502020204030204" pitchFamily="34" charset="0"/>
              </a:rPr>
              <a:t>junctions are continuous in brain and do not allow passage of water soluble molecules. They form part of the blood-brain barrier.</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1600200"/>
            <a:ext cx="2514600" cy="2101850"/>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6515100" y="914400"/>
            <a:ext cx="3200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800" b="1" i="0" dirty="0">
                <a:solidFill>
                  <a:srgbClr val="FFC000"/>
                </a:solidFill>
                <a:latin typeface="Calibri" panose="020F0502020204030204" pitchFamily="34" charset="0"/>
              </a:rPr>
              <a:t>Continuous type of capillary found in skeletal muscle. </a:t>
            </a:r>
          </a:p>
        </p:txBody>
      </p:sp>
      <p:pic>
        <p:nvPicPr>
          <p:cNvPr id="7" name="Picture 4" descr="M110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3810000"/>
            <a:ext cx="3581400" cy="2511425"/>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a:spLocks noChangeArrowheads="1"/>
          </p:cNvSpPr>
          <p:nvPr/>
        </p:nvSpPr>
        <p:spPr bwMode="auto">
          <a:xfrm>
            <a:off x="6667500" y="6321425"/>
            <a:ext cx="2705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800" b="1" i="0" dirty="0">
                <a:solidFill>
                  <a:srgbClr val="FFC000"/>
                </a:solidFill>
                <a:latin typeface="Calibri" panose="020F0502020204030204" pitchFamily="34" charset="0"/>
              </a:rPr>
              <a:t>Blood brain </a:t>
            </a:r>
            <a:r>
              <a:rPr lang="en-US" altLang="en-US" sz="1800" b="1" i="0" dirty="0" smtClean="0">
                <a:solidFill>
                  <a:srgbClr val="FFC000"/>
                </a:solidFill>
                <a:latin typeface="Calibri" panose="020F0502020204030204" pitchFamily="34" charset="0"/>
              </a:rPr>
              <a:t>barrier </a:t>
            </a:r>
            <a:endParaRPr lang="en-US" altLang="en-US" sz="1800" b="1" i="0" dirty="0">
              <a:solidFill>
                <a:srgbClr val="FFC000"/>
              </a:solidFill>
              <a:latin typeface="Calibri" panose="020F050202020403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906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906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906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906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90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02" name="Rectangle 2"/>
          <p:cNvSpPr>
            <a:spLocks noChangeArrowheads="1"/>
          </p:cNvSpPr>
          <p:nvPr/>
        </p:nvSpPr>
        <p:spPr bwMode="auto">
          <a:xfrm>
            <a:off x="0" y="152400"/>
            <a:ext cx="10287000" cy="685800"/>
          </a:xfrm>
          <a:prstGeom prst="rect">
            <a:avLst/>
          </a:prstGeom>
          <a:noFill/>
          <a:ln w="9525">
            <a:noFill/>
            <a:miter lim="800000"/>
            <a:headEnd/>
            <a:tailEnd/>
          </a:ln>
          <a:effectLst/>
        </p:spPr>
        <p:txBody>
          <a:bodyPr anchor="ctr"/>
          <a:lstStyle/>
          <a:p>
            <a:pPr algn="ctr">
              <a:defRPr/>
            </a:pPr>
            <a:r>
              <a:rPr lang="en-US" sz="4400" b="1" i="0" dirty="0">
                <a:solidFill>
                  <a:schemeClr val="tx2"/>
                </a:solidFill>
                <a:latin typeface="Calibri" panose="020F0502020204030204" pitchFamily="34" charset="0"/>
              </a:rPr>
              <a:t>Continuous Capillaries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914400"/>
            <a:ext cx="7772400" cy="5829300"/>
          </a:xfrm>
          <a:prstGeom prst="rect">
            <a:avLst/>
          </a:prstGeom>
          <a:scene3d>
            <a:camera prst="orthographicFront"/>
            <a:lightRig rig="threePt" dir="t"/>
          </a:scene3d>
          <a:sp3d>
            <a:bevelT/>
            <a:bevelB/>
          </a:sp3d>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1828" name="Rectangle 4"/>
          <p:cNvSpPr>
            <a:spLocks noChangeArrowheads="1"/>
          </p:cNvSpPr>
          <p:nvPr/>
        </p:nvSpPr>
        <p:spPr bwMode="auto">
          <a:xfrm>
            <a:off x="0" y="381000"/>
            <a:ext cx="5905500" cy="1095375"/>
          </a:xfrm>
          <a:prstGeom prst="rect">
            <a:avLst/>
          </a:prstGeom>
          <a:noFill/>
          <a:ln w="9525">
            <a:noFill/>
            <a:miter lim="800000"/>
            <a:headEnd/>
            <a:tailEnd/>
          </a:ln>
          <a:effectLst/>
        </p:spPr>
        <p:txBody>
          <a:bodyPr anchor="ctr"/>
          <a:lstStyle/>
          <a:p>
            <a:pPr algn="ctr">
              <a:defRPr/>
            </a:pPr>
            <a:r>
              <a:rPr lang="en-US" sz="4400" b="1" i="0" dirty="0">
                <a:solidFill>
                  <a:schemeClr val="tx2"/>
                </a:solidFill>
                <a:latin typeface="Calibri" panose="020F0502020204030204" pitchFamily="34" charset="0"/>
              </a:rPr>
              <a:t>Fenestrated Capillaries</a:t>
            </a:r>
          </a:p>
        </p:txBody>
      </p:sp>
      <p:sp>
        <p:nvSpPr>
          <p:cNvPr id="461829" name="Rectangle 5"/>
          <p:cNvSpPr>
            <a:spLocks noChangeArrowheads="1"/>
          </p:cNvSpPr>
          <p:nvPr/>
        </p:nvSpPr>
        <p:spPr bwMode="auto">
          <a:xfrm>
            <a:off x="419100" y="1600200"/>
            <a:ext cx="5638800" cy="4800600"/>
          </a:xfrm>
          <a:prstGeom prst="rect">
            <a:avLst/>
          </a:prstGeom>
          <a:noFill/>
          <a:ln w="9525">
            <a:noFill/>
            <a:miter lim="800000"/>
            <a:headEnd/>
            <a:tailEnd/>
          </a:ln>
          <a:effectLst/>
        </p:spPr>
        <p:txBody>
          <a:bodyPr/>
          <a:lstStyle/>
          <a:p>
            <a:pPr marL="342900" indent="-342900">
              <a:spcBef>
                <a:spcPct val="20000"/>
              </a:spcBef>
              <a:buClr>
                <a:schemeClr val="tx2"/>
              </a:buClr>
              <a:buSzPct val="75000"/>
              <a:buFont typeface="Monotype Sorts" pitchFamily="2" charset="2"/>
              <a:buChar char="n"/>
              <a:defRPr/>
            </a:pPr>
            <a:r>
              <a:rPr lang="en-US" sz="2800" b="1" i="0" dirty="0">
                <a:solidFill>
                  <a:srgbClr val="00FFFF"/>
                </a:solidFill>
                <a:latin typeface="Calibri" panose="020F0502020204030204" pitchFamily="34" charset="0"/>
              </a:rPr>
              <a:t>These are found in the kidney glomeruli, small intestine, and endocrine glands.</a:t>
            </a:r>
          </a:p>
          <a:p>
            <a:pPr marL="342900" indent="-342900">
              <a:spcBef>
                <a:spcPct val="20000"/>
              </a:spcBef>
              <a:buClr>
                <a:schemeClr val="tx2"/>
              </a:buClr>
              <a:buSzPct val="75000"/>
              <a:buFont typeface="Monotype Sorts" pitchFamily="2" charset="2"/>
              <a:buChar char="n"/>
              <a:defRPr/>
            </a:pPr>
            <a:endParaRPr lang="en-US" sz="2800" b="1" i="0" dirty="0">
              <a:solidFill>
                <a:srgbClr val="00FFFF"/>
              </a:solidFill>
              <a:latin typeface="Calibri" panose="020F0502020204030204" pitchFamily="34" charset="0"/>
            </a:endParaRPr>
          </a:p>
          <a:p>
            <a:pPr marL="342900" indent="-342900">
              <a:spcBef>
                <a:spcPct val="20000"/>
              </a:spcBef>
              <a:buClr>
                <a:schemeClr val="tx2"/>
              </a:buClr>
              <a:buSzPct val="75000"/>
              <a:buFont typeface="Monotype Sorts" pitchFamily="2" charset="2"/>
              <a:buChar char="n"/>
              <a:defRPr/>
            </a:pPr>
            <a:r>
              <a:rPr lang="en-US" sz="2800" b="1" i="0" dirty="0">
                <a:solidFill>
                  <a:srgbClr val="00FFFF"/>
                </a:solidFill>
                <a:latin typeface="Calibri" panose="020F0502020204030204" pitchFamily="34" charset="0"/>
              </a:rPr>
              <a:t>Some endothelial cells have </a:t>
            </a:r>
            <a:r>
              <a:rPr lang="en-US" sz="2800" b="1" i="0" dirty="0">
                <a:solidFill>
                  <a:srgbClr val="FF66FF"/>
                </a:solidFill>
                <a:latin typeface="Calibri" panose="020F0502020204030204" pitchFamily="34" charset="0"/>
              </a:rPr>
              <a:t>wide </a:t>
            </a:r>
            <a:r>
              <a:rPr lang="en-US" sz="2800" b="1" i="0" dirty="0" smtClean="0">
                <a:solidFill>
                  <a:srgbClr val="FF66FF"/>
                </a:solidFill>
                <a:latin typeface="Calibri" panose="020F0502020204030204" pitchFamily="34" charset="0"/>
              </a:rPr>
              <a:t>pores (fenestrations).</a:t>
            </a:r>
            <a:endParaRPr lang="en-US" sz="2800" b="1" i="0" dirty="0">
              <a:solidFill>
                <a:srgbClr val="FF66FF"/>
              </a:solidFill>
              <a:latin typeface="Calibri" panose="020F0502020204030204" pitchFamily="34" charset="0"/>
            </a:endParaRPr>
          </a:p>
          <a:p>
            <a:pPr marL="342900" indent="-342900">
              <a:spcBef>
                <a:spcPct val="20000"/>
              </a:spcBef>
              <a:buClr>
                <a:schemeClr val="tx2"/>
              </a:buClr>
              <a:buSzPct val="75000"/>
              <a:buFont typeface="Monotype Sorts" pitchFamily="2" charset="2"/>
              <a:buChar char="n"/>
              <a:defRPr/>
            </a:pPr>
            <a:endParaRPr lang="en-US" sz="2800" b="1" i="0" dirty="0">
              <a:solidFill>
                <a:srgbClr val="FF66FF"/>
              </a:solidFill>
              <a:latin typeface="Calibri" panose="020F0502020204030204" pitchFamily="34" charset="0"/>
            </a:endParaRPr>
          </a:p>
          <a:p>
            <a:pPr marL="342900" indent="-342900">
              <a:spcBef>
                <a:spcPct val="20000"/>
              </a:spcBef>
              <a:buClr>
                <a:schemeClr val="tx2"/>
              </a:buClr>
              <a:buSzPct val="75000"/>
              <a:buFont typeface="Monotype Sorts" pitchFamily="2" charset="2"/>
              <a:buChar char="n"/>
              <a:defRPr/>
            </a:pPr>
            <a:r>
              <a:rPr lang="en-US" sz="2800" b="1" i="0" dirty="0" smtClean="0">
                <a:solidFill>
                  <a:srgbClr val="00FFFF"/>
                </a:solidFill>
                <a:latin typeface="Calibri" panose="020F0502020204030204" pitchFamily="34" charset="0"/>
              </a:rPr>
              <a:t>They are very </a:t>
            </a:r>
            <a:r>
              <a:rPr lang="en-US" sz="2800" b="1" i="0" dirty="0">
                <a:solidFill>
                  <a:srgbClr val="00FFFF"/>
                </a:solidFill>
                <a:latin typeface="Calibri" panose="020F0502020204030204" pitchFamily="34" charset="0"/>
              </a:rPr>
              <a:t>permeable </a:t>
            </a:r>
            <a:r>
              <a:rPr lang="en-US" sz="2800" b="1" i="0" dirty="0" smtClean="0">
                <a:solidFill>
                  <a:srgbClr val="00FFFF"/>
                </a:solidFill>
                <a:latin typeface="Calibri" panose="020F0502020204030204" pitchFamily="34" charset="0"/>
              </a:rPr>
              <a:t>: they allow </a:t>
            </a:r>
            <a:r>
              <a:rPr lang="en-US" sz="2800" b="1" i="0" dirty="0">
                <a:solidFill>
                  <a:srgbClr val="00FFFF"/>
                </a:solidFill>
                <a:latin typeface="Calibri" panose="020F0502020204030204" pitchFamily="34" charset="0"/>
              </a:rPr>
              <a:t>even large substances to pass </a:t>
            </a:r>
            <a:r>
              <a:rPr lang="en-US" sz="2800" b="1" i="0" u="sng" dirty="0">
                <a:solidFill>
                  <a:srgbClr val="00FFFF"/>
                </a:solidFill>
                <a:latin typeface="Calibri" panose="020F0502020204030204" pitchFamily="34" charset="0"/>
              </a:rPr>
              <a:t>but not plasma proteins. </a:t>
            </a:r>
          </a:p>
          <a:p>
            <a:pPr marL="342900" indent="-342900">
              <a:spcBef>
                <a:spcPct val="20000"/>
              </a:spcBef>
              <a:buClr>
                <a:schemeClr val="tx2"/>
              </a:buClr>
              <a:buSzPct val="75000"/>
              <a:buFont typeface="Monotype Sorts" pitchFamily="2" charset="2"/>
              <a:buChar char="n"/>
              <a:defRPr/>
            </a:pPr>
            <a:endParaRPr lang="en-US" sz="2800" b="1" i="0" u="sng" dirty="0">
              <a:solidFill>
                <a:srgbClr val="00FFFF"/>
              </a:solidFill>
              <a:latin typeface="Calibri" panose="020F0502020204030204" pitchFamily="34" charset="0"/>
            </a:endParaRPr>
          </a:p>
        </p:txBody>
      </p:sp>
      <p:grpSp>
        <p:nvGrpSpPr>
          <p:cNvPr id="4" name="Group 5"/>
          <p:cNvGrpSpPr>
            <a:grpSpLocks/>
          </p:cNvGrpSpPr>
          <p:nvPr/>
        </p:nvGrpSpPr>
        <p:grpSpPr bwMode="auto">
          <a:xfrm>
            <a:off x="6591300" y="1828800"/>
            <a:ext cx="3326130" cy="3581400"/>
            <a:chOff x="5600700" y="1447800"/>
            <a:chExt cx="3695700" cy="358140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1447800"/>
              <a:ext cx="3695700" cy="3581400"/>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5981700" y="4583668"/>
              <a:ext cx="2904706" cy="369332"/>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800" b="1" i="0" dirty="0">
                  <a:solidFill>
                    <a:srgbClr val="FF0000"/>
                  </a:solidFill>
                  <a:latin typeface="Calibri" panose="020F0502020204030204" pitchFamily="34" charset="0"/>
                </a:rPr>
                <a:t>Fenestrated type of capillary</a:t>
              </a: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182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182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18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1828" name="Rectangle 4"/>
          <p:cNvSpPr>
            <a:spLocks noChangeArrowheads="1"/>
          </p:cNvSpPr>
          <p:nvPr/>
        </p:nvSpPr>
        <p:spPr bwMode="auto">
          <a:xfrm>
            <a:off x="0" y="76200"/>
            <a:ext cx="10287000" cy="1095375"/>
          </a:xfrm>
          <a:prstGeom prst="rect">
            <a:avLst/>
          </a:prstGeom>
          <a:noFill/>
          <a:ln w="9525">
            <a:noFill/>
            <a:miter lim="800000"/>
            <a:headEnd/>
            <a:tailEnd/>
          </a:ln>
          <a:effectLst/>
        </p:spPr>
        <p:txBody>
          <a:bodyPr anchor="ctr"/>
          <a:lstStyle/>
          <a:p>
            <a:pPr algn="ctr">
              <a:defRPr/>
            </a:pPr>
            <a:r>
              <a:rPr lang="en-US" sz="4400" b="1" i="0" dirty="0">
                <a:solidFill>
                  <a:schemeClr val="tx2"/>
                </a:solidFill>
                <a:latin typeface="Calibri" panose="020F0502020204030204" pitchFamily="34" charset="0"/>
              </a:rPr>
              <a:t>Fenestrated Capillaries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289900"/>
            <a:ext cx="4407031" cy="3028832"/>
          </a:xfrm>
          <a:prstGeom prst="rect">
            <a:avLst/>
          </a:prstGeom>
          <a:scene3d>
            <a:camera prst="orthographicFront"/>
            <a:lightRig rig="threePt" dir="t"/>
          </a:scene3d>
          <a:sp3d>
            <a:bevelT/>
            <a:bevelB/>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00" y="2514600"/>
            <a:ext cx="5486400" cy="4114800"/>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1736164813"/>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2852" name="Rectangle 4"/>
          <p:cNvSpPr>
            <a:spLocks noChangeArrowheads="1"/>
          </p:cNvSpPr>
          <p:nvPr/>
        </p:nvSpPr>
        <p:spPr bwMode="auto">
          <a:xfrm>
            <a:off x="0" y="533400"/>
            <a:ext cx="10287000" cy="990600"/>
          </a:xfrm>
          <a:prstGeom prst="rect">
            <a:avLst/>
          </a:prstGeom>
          <a:noFill/>
          <a:ln w="9525">
            <a:noFill/>
            <a:miter lim="800000"/>
            <a:headEnd/>
            <a:tailEnd/>
          </a:ln>
          <a:effectLst/>
        </p:spPr>
        <p:txBody>
          <a:bodyPr anchor="ctr"/>
          <a:lstStyle/>
          <a:p>
            <a:pPr algn="ctr">
              <a:defRPr/>
            </a:pPr>
            <a:r>
              <a:rPr lang="en-US" sz="4400" b="1" i="0" dirty="0" smtClean="0">
                <a:solidFill>
                  <a:schemeClr val="tx2"/>
                </a:solidFill>
                <a:latin typeface="Calibri" panose="020F0502020204030204" pitchFamily="34" charset="0"/>
              </a:rPr>
              <a:t>Sinusoids; discontinuous capillaries</a:t>
            </a:r>
            <a:endParaRPr lang="en-US" sz="4400" b="1" i="0" dirty="0">
              <a:solidFill>
                <a:schemeClr val="tx2"/>
              </a:solidFill>
              <a:latin typeface="Calibri" panose="020F0502020204030204" pitchFamily="34" charset="0"/>
            </a:endParaRPr>
          </a:p>
        </p:txBody>
      </p:sp>
      <p:sp>
        <p:nvSpPr>
          <p:cNvPr id="462853" name="Rectangle 5"/>
          <p:cNvSpPr>
            <a:spLocks noChangeArrowheads="1"/>
          </p:cNvSpPr>
          <p:nvPr/>
        </p:nvSpPr>
        <p:spPr bwMode="auto">
          <a:xfrm>
            <a:off x="419100" y="1905000"/>
            <a:ext cx="9525000" cy="3962400"/>
          </a:xfrm>
          <a:prstGeom prst="rect">
            <a:avLst/>
          </a:prstGeom>
          <a:noFill/>
          <a:ln w="9525">
            <a:noFill/>
            <a:miter lim="800000"/>
            <a:headEnd/>
            <a:tailEnd/>
          </a:ln>
          <a:effectLst/>
        </p:spPr>
        <p:txBody>
          <a:bodyPr/>
          <a:lstStyle/>
          <a:p>
            <a:pPr marL="342900" indent="-342900">
              <a:lnSpc>
                <a:spcPct val="90000"/>
              </a:lnSpc>
              <a:spcBef>
                <a:spcPct val="20000"/>
              </a:spcBef>
              <a:buClr>
                <a:schemeClr val="tx2"/>
              </a:buClr>
              <a:buSzPct val="75000"/>
              <a:buFont typeface="Monotype Sorts" pitchFamily="2" charset="2"/>
              <a:buChar char="n"/>
              <a:defRPr/>
            </a:pPr>
            <a:r>
              <a:rPr lang="en-US" sz="2800" b="1" i="0" dirty="0">
                <a:solidFill>
                  <a:srgbClr val="00FFFF"/>
                </a:solidFill>
                <a:latin typeface="Calibri" panose="020F0502020204030204" pitchFamily="34" charset="0"/>
              </a:rPr>
              <a:t>In these capillaries the endothelial cell are widely spaced. </a:t>
            </a:r>
          </a:p>
          <a:p>
            <a:pPr marL="342900" indent="-342900">
              <a:lnSpc>
                <a:spcPct val="90000"/>
              </a:lnSpc>
              <a:spcBef>
                <a:spcPct val="20000"/>
              </a:spcBef>
              <a:buClr>
                <a:schemeClr val="tx2"/>
              </a:buClr>
              <a:buSzPct val="75000"/>
              <a:buFont typeface="Monotype Sorts" pitchFamily="2" charset="2"/>
              <a:buChar char="n"/>
              <a:defRPr/>
            </a:pPr>
            <a:endParaRPr lang="en-US" sz="2800" b="1" i="0" dirty="0">
              <a:solidFill>
                <a:srgbClr val="00FFFF"/>
              </a:solidFill>
              <a:latin typeface="Calibri" panose="020F0502020204030204" pitchFamily="34" charset="0"/>
            </a:endParaRPr>
          </a:p>
          <a:p>
            <a:pPr marL="342900" indent="-342900">
              <a:lnSpc>
                <a:spcPct val="90000"/>
              </a:lnSpc>
              <a:spcBef>
                <a:spcPct val="20000"/>
              </a:spcBef>
              <a:buClr>
                <a:schemeClr val="tx2"/>
              </a:buClr>
              <a:buSzPct val="75000"/>
              <a:buFont typeface="Monotype Sorts" pitchFamily="2" charset="2"/>
              <a:buChar char="n"/>
              <a:defRPr/>
            </a:pPr>
            <a:r>
              <a:rPr lang="en-US" sz="2800" b="1" i="0" dirty="0">
                <a:solidFill>
                  <a:srgbClr val="00FFFF"/>
                </a:solidFill>
                <a:latin typeface="Calibri" panose="020F0502020204030204" pitchFamily="34" charset="0"/>
              </a:rPr>
              <a:t>These have large irregular lumens </a:t>
            </a:r>
            <a:r>
              <a:rPr lang="en-US" sz="2800" b="1" i="0" dirty="0">
                <a:solidFill>
                  <a:srgbClr val="00FFFF"/>
                </a:solidFill>
                <a:latin typeface="Calibri" panose="020F0502020204030204" pitchFamily="34" charset="0"/>
                <a:sym typeface="Wingdings" pitchFamily="2" charset="2"/>
              </a:rPr>
              <a:t></a:t>
            </a:r>
            <a:r>
              <a:rPr lang="en-US" sz="2800" b="1" i="0" dirty="0">
                <a:solidFill>
                  <a:srgbClr val="00FFFF"/>
                </a:solidFill>
                <a:latin typeface="Calibri" panose="020F0502020204030204" pitchFamily="34" charset="0"/>
              </a:rPr>
              <a:t> slows blood flow.</a:t>
            </a:r>
          </a:p>
          <a:p>
            <a:pPr marL="342900" indent="-342900">
              <a:lnSpc>
                <a:spcPct val="90000"/>
              </a:lnSpc>
              <a:spcBef>
                <a:spcPct val="20000"/>
              </a:spcBef>
              <a:buClr>
                <a:schemeClr val="tx2"/>
              </a:buClr>
              <a:buSzPct val="75000"/>
              <a:buFont typeface="Monotype Sorts" pitchFamily="2" charset="2"/>
              <a:buChar char="n"/>
              <a:defRPr/>
            </a:pPr>
            <a:endParaRPr lang="en-US" sz="2800" b="1" i="0" dirty="0">
              <a:solidFill>
                <a:srgbClr val="00FFFF"/>
              </a:solidFill>
              <a:latin typeface="Calibri" panose="020F0502020204030204" pitchFamily="34" charset="0"/>
            </a:endParaRPr>
          </a:p>
          <a:p>
            <a:pPr marL="342900" indent="-342900">
              <a:lnSpc>
                <a:spcPct val="90000"/>
              </a:lnSpc>
              <a:spcBef>
                <a:spcPct val="20000"/>
              </a:spcBef>
              <a:buClr>
                <a:schemeClr val="tx2"/>
              </a:buClr>
              <a:buSzPct val="75000"/>
              <a:buFont typeface="Monotype Sorts" pitchFamily="2" charset="2"/>
              <a:buChar char="n"/>
              <a:defRPr/>
            </a:pPr>
            <a:r>
              <a:rPr lang="en-US" sz="2800" b="1" i="0" dirty="0" smtClean="0">
                <a:solidFill>
                  <a:srgbClr val="00FFFF"/>
                </a:solidFill>
                <a:latin typeface="Calibri" panose="020F0502020204030204" pitchFamily="34" charset="0"/>
              </a:rPr>
              <a:t>Few </a:t>
            </a:r>
            <a:r>
              <a:rPr lang="en-US" sz="2800" b="1" i="0" dirty="0">
                <a:solidFill>
                  <a:srgbClr val="00FFFF"/>
                </a:solidFill>
                <a:latin typeface="Calibri" panose="020F0502020204030204" pitchFamily="34" charset="0"/>
              </a:rPr>
              <a:t>tight junctions </a:t>
            </a:r>
            <a:r>
              <a:rPr lang="en-US" sz="2800" b="1" i="0" dirty="0">
                <a:solidFill>
                  <a:srgbClr val="00FFFF"/>
                </a:solidFill>
                <a:latin typeface="Calibri" panose="020F0502020204030204" pitchFamily="34" charset="0"/>
                <a:sym typeface="Wingdings" pitchFamily="2" charset="2"/>
              </a:rPr>
              <a:t></a:t>
            </a:r>
            <a:r>
              <a:rPr lang="en-US" sz="2800" b="1" i="0" dirty="0">
                <a:solidFill>
                  <a:srgbClr val="00FFFF"/>
                </a:solidFill>
                <a:latin typeface="Calibri" panose="020F0502020204030204" pitchFamily="34" charset="0"/>
              </a:rPr>
              <a:t> allow large molecules (e.g., proteins) to pass through</a:t>
            </a:r>
            <a:r>
              <a:rPr lang="en-US" sz="2800" b="1" i="0" dirty="0" smtClean="0">
                <a:solidFill>
                  <a:srgbClr val="00FFFF"/>
                </a:solidFill>
                <a:latin typeface="Calibri" panose="020F0502020204030204" pitchFamily="34" charset="0"/>
              </a:rPr>
              <a:t>.</a:t>
            </a:r>
          </a:p>
          <a:p>
            <a:pPr marL="342900" indent="-342900">
              <a:lnSpc>
                <a:spcPct val="90000"/>
              </a:lnSpc>
              <a:spcBef>
                <a:spcPct val="20000"/>
              </a:spcBef>
              <a:buClr>
                <a:schemeClr val="tx2"/>
              </a:buClr>
              <a:buSzPct val="75000"/>
              <a:buFont typeface="Monotype Sorts" pitchFamily="2" charset="2"/>
              <a:buChar char="n"/>
              <a:defRPr/>
            </a:pPr>
            <a:endParaRPr lang="en-US" sz="2800" b="1" i="0" dirty="0">
              <a:solidFill>
                <a:srgbClr val="00FFFF"/>
              </a:solidFill>
              <a:latin typeface="Calibri" panose="020F0502020204030204" pitchFamily="34" charset="0"/>
            </a:endParaRPr>
          </a:p>
          <a:p>
            <a:pPr marL="342900" indent="-342900">
              <a:lnSpc>
                <a:spcPct val="90000"/>
              </a:lnSpc>
              <a:spcBef>
                <a:spcPct val="20000"/>
              </a:spcBef>
              <a:buClr>
                <a:schemeClr val="tx2"/>
              </a:buClr>
              <a:buSzPct val="75000"/>
              <a:buFont typeface="Monotype Sorts" pitchFamily="2" charset="2"/>
              <a:buChar char="n"/>
              <a:defRPr/>
            </a:pPr>
            <a:r>
              <a:rPr lang="en-US" sz="2800" b="1" i="0" dirty="0">
                <a:solidFill>
                  <a:srgbClr val="00FFFF"/>
                </a:solidFill>
                <a:latin typeface="Calibri" panose="020F0502020204030204" pitchFamily="34" charset="0"/>
              </a:rPr>
              <a:t>Located in liver, spleen, bone marrow, lymphoid tissue, some endocrine glands</a:t>
            </a:r>
            <a:r>
              <a:rPr lang="en-US" sz="2800" b="1" i="0" dirty="0" smtClean="0">
                <a:solidFill>
                  <a:srgbClr val="00FFFF"/>
                </a:solidFill>
                <a:latin typeface="Calibri" panose="020F0502020204030204" pitchFamily="34" charset="0"/>
              </a:rPr>
              <a:t>.</a:t>
            </a:r>
            <a:endParaRPr lang="en-US" sz="2800" b="1" i="0" dirty="0">
              <a:solidFill>
                <a:srgbClr val="00FFFF"/>
              </a:solidFill>
              <a:latin typeface="Calibri" panose="020F050202020403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285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285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285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285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2852" name="Rectangle 4"/>
          <p:cNvSpPr>
            <a:spLocks noChangeArrowheads="1"/>
          </p:cNvSpPr>
          <p:nvPr/>
        </p:nvSpPr>
        <p:spPr bwMode="auto">
          <a:xfrm>
            <a:off x="0" y="76200"/>
            <a:ext cx="10287000" cy="990600"/>
          </a:xfrm>
          <a:prstGeom prst="rect">
            <a:avLst/>
          </a:prstGeom>
          <a:noFill/>
          <a:ln w="9525">
            <a:noFill/>
            <a:miter lim="800000"/>
            <a:headEnd/>
            <a:tailEnd/>
          </a:ln>
          <a:effectLst/>
        </p:spPr>
        <p:txBody>
          <a:bodyPr anchor="ctr"/>
          <a:lstStyle/>
          <a:p>
            <a:pPr algn="ctr">
              <a:defRPr/>
            </a:pPr>
            <a:r>
              <a:rPr lang="en-US" sz="4400" b="1" i="0" dirty="0" smtClean="0">
                <a:solidFill>
                  <a:schemeClr val="tx2"/>
                </a:solidFill>
                <a:latin typeface="Calibri" panose="020F0502020204030204" pitchFamily="34" charset="0"/>
              </a:rPr>
              <a:t>Regulation of flow in capillary beds</a:t>
            </a:r>
            <a:endParaRPr lang="en-US" sz="4400" b="1" i="0" dirty="0">
              <a:solidFill>
                <a:schemeClr val="tx2"/>
              </a:solidFill>
              <a:latin typeface="Calibri" panose="020F0502020204030204" pitchFamily="34" charset="0"/>
            </a:endParaRPr>
          </a:p>
        </p:txBody>
      </p:sp>
      <p:sp>
        <p:nvSpPr>
          <p:cNvPr id="462853" name="Rectangle 5"/>
          <p:cNvSpPr>
            <a:spLocks noChangeArrowheads="1"/>
          </p:cNvSpPr>
          <p:nvPr/>
        </p:nvSpPr>
        <p:spPr bwMode="auto">
          <a:xfrm>
            <a:off x="266700" y="1143000"/>
            <a:ext cx="9829800" cy="5029200"/>
          </a:xfrm>
          <a:prstGeom prst="rect">
            <a:avLst/>
          </a:prstGeom>
          <a:noFill/>
          <a:ln w="9525">
            <a:noFill/>
            <a:miter lim="800000"/>
            <a:headEnd/>
            <a:tailEnd/>
          </a:ln>
          <a:effectLst/>
        </p:spPr>
        <p:txBody>
          <a:bodyPr/>
          <a:lstStyle/>
          <a:p>
            <a:pPr marL="457200" indent="-457200" eaLnBrk="1" hangingPunct="1">
              <a:buFont typeface="Wingdings" pitchFamily="2" charset="2"/>
              <a:buChar char="q"/>
            </a:pPr>
            <a:r>
              <a:rPr lang="en-US" altLang="en-US" sz="3200" b="1" i="0" dirty="0" smtClean="0">
                <a:solidFill>
                  <a:srgbClr val="66FFFF"/>
                </a:solidFill>
                <a:latin typeface="Calibri" pitchFamily="34" charset="0"/>
                <a:cs typeface="Calibri" pitchFamily="34" charset="0"/>
              </a:rPr>
              <a:t>The arterioles </a:t>
            </a:r>
            <a:r>
              <a:rPr lang="en-US" altLang="en-US" sz="3200" b="1" i="0" dirty="0">
                <a:solidFill>
                  <a:srgbClr val="66FFFF"/>
                </a:solidFill>
                <a:latin typeface="Calibri" pitchFamily="34" charset="0"/>
                <a:cs typeface="Calibri" pitchFamily="34" charset="0"/>
              </a:rPr>
              <a:t>and </a:t>
            </a:r>
            <a:r>
              <a:rPr lang="en-US" altLang="en-US" sz="3200" b="1" i="0" dirty="0" smtClean="0">
                <a:solidFill>
                  <a:srgbClr val="66FFFF"/>
                </a:solidFill>
                <a:latin typeface="Calibri" pitchFamily="34" charset="0"/>
                <a:cs typeface="Calibri" pitchFamily="34" charset="0"/>
              </a:rPr>
              <a:t>the </a:t>
            </a:r>
            <a:r>
              <a:rPr lang="en-US" altLang="en-US" sz="3200" b="1" i="0" dirty="0" err="1" smtClean="0">
                <a:solidFill>
                  <a:srgbClr val="66FFFF"/>
                </a:solidFill>
                <a:latin typeface="Calibri" pitchFamily="34" charset="0"/>
                <a:cs typeface="Calibri" pitchFamily="34" charset="0"/>
              </a:rPr>
              <a:t>precapillary</a:t>
            </a:r>
            <a:r>
              <a:rPr lang="en-US" altLang="en-US" sz="3200" b="1" i="0" dirty="0" smtClean="0">
                <a:solidFill>
                  <a:srgbClr val="66FFFF"/>
                </a:solidFill>
                <a:latin typeface="Calibri" pitchFamily="34" charset="0"/>
                <a:cs typeface="Calibri" pitchFamily="34" charset="0"/>
              </a:rPr>
              <a:t> </a:t>
            </a:r>
            <a:r>
              <a:rPr lang="en-US" altLang="en-US" sz="3200" b="1" i="0" dirty="0">
                <a:solidFill>
                  <a:srgbClr val="66FFFF"/>
                </a:solidFill>
                <a:latin typeface="Calibri" pitchFamily="34" charset="0"/>
                <a:cs typeface="Calibri" pitchFamily="34" charset="0"/>
              </a:rPr>
              <a:t>sphincters function as control valves in the tissue they </a:t>
            </a:r>
            <a:r>
              <a:rPr lang="en-US" altLang="en-US" sz="3200" b="1" i="0" dirty="0" smtClean="0">
                <a:solidFill>
                  <a:srgbClr val="66FFFF"/>
                </a:solidFill>
                <a:latin typeface="Calibri" pitchFamily="34" charset="0"/>
                <a:cs typeface="Calibri" pitchFamily="34" charset="0"/>
              </a:rPr>
              <a:t>feed:</a:t>
            </a:r>
          </a:p>
          <a:p>
            <a:pPr eaLnBrk="1" hangingPunct="1"/>
            <a:endParaRPr lang="en-US" altLang="en-US" sz="3200" b="1" i="0" dirty="0">
              <a:solidFill>
                <a:srgbClr val="66FFFF"/>
              </a:solidFill>
              <a:latin typeface="Calibri" pitchFamily="34" charset="0"/>
              <a:cs typeface="Calibri" pitchFamily="34" charset="0"/>
            </a:endParaRPr>
          </a:p>
          <a:p>
            <a:pPr marL="914400" lvl="1" indent="-457200" eaLnBrk="1" hangingPunct="1">
              <a:buFont typeface="Wingdings" pitchFamily="2" charset="2"/>
              <a:buChar char="q"/>
            </a:pPr>
            <a:r>
              <a:rPr lang="en-US" altLang="en-US" sz="2800" b="1" i="0" dirty="0">
                <a:solidFill>
                  <a:srgbClr val="66FFFF"/>
                </a:solidFill>
                <a:latin typeface="Calibri" pitchFamily="34" charset="0"/>
                <a:cs typeface="Calibri" pitchFamily="34" charset="0"/>
              </a:rPr>
              <a:t>During the “fight or flight” response, flow to non-essential organs (kidney, skin, </a:t>
            </a:r>
            <a:r>
              <a:rPr lang="en-US" altLang="en-US" sz="2800" b="1" i="0" dirty="0" err="1">
                <a:solidFill>
                  <a:srgbClr val="66FFFF"/>
                </a:solidFill>
                <a:latin typeface="Calibri" pitchFamily="34" charset="0"/>
                <a:cs typeface="Calibri" pitchFamily="34" charset="0"/>
              </a:rPr>
              <a:t>etc</a:t>
            </a:r>
            <a:r>
              <a:rPr lang="en-US" altLang="en-US" sz="2800" b="1" i="0" dirty="0">
                <a:solidFill>
                  <a:srgbClr val="66FFFF"/>
                </a:solidFill>
                <a:latin typeface="Calibri" pitchFamily="34" charset="0"/>
                <a:cs typeface="Calibri" pitchFamily="34" charset="0"/>
              </a:rPr>
              <a:t>) is clamped off → increased flow to skeletal </a:t>
            </a:r>
            <a:r>
              <a:rPr lang="en-US" altLang="en-US" sz="2800" b="1" i="0" dirty="0" smtClean="0">
                <a:solidFill>
                  <a:srgbClr val="66FFFF"/>
                </a:solidFill>
                <a:latin typeface="Calibri" pitchFamily="34" charset="0"/>
                <a:cs typeface="Calibri" pitchFamily="34" charset="0"/>
              </a:rPr>
              <a:t>muscle.</a:t>
            </a:r>
          </a:p>
          <a:p>
            <a:pPr lvl="1" eaLnBrk="1" hangingPunct="1"/>
            <a:endParaRPr lang="en-US" altLang="en-US" sz="2800" b="1" i="0" dirty="0">
              <a:solidFill>
                <a:srgbClr val="66FFFF"/>
              </a:solidFill>
              <a:latin typeface="Calibri" pitchFamily="34" charset="0"/>
              <a:cs typeface="Calibri" pitchFamily="34" charset="0"/>
            </a:endParaRPr>
          </a:p>
          <a:p>
            <a:pPr marL="914400" lvl="1" indent="-457200" eaLnBrk="1" hangingPunct="1">
              <a:buFont typeface="Wingdings" pitchFamily="2" charset="2"/>
              <a:buChar char="q"/>
            </a:pPr>
            <a:r>
              <a:rPr lang="en-US" altLang="en-US" sz="2800" b="1" i="0" dirty="0">
                <a:solidFill>
                  <a:srgbClr val="66FFFF"/>
                </a:solidFill>
                <a:latin typeface="Calibri" pitchFamily="34" charset="0"/>
                <a:cs typeface="Calibri" pitchFamily="34" charset="0"/>
              </a:rPr>
              <a:t>Metabolic waste products act as vasodilators to relax </a:t>
            </a:r>
            <a:r>
              <a:rPr lang="en-US" altLang="en-US" sz="2800" b="1" i="0" dirty="0" err="1">
                <a:solidFill>
                  <a:srgbClr val="66FFFF"/>
                </a:solidFill>
                <a:latin typeface="Calibri" pitchFamily="34" charset="0"/>
                <a:cs typeface="Calibri" pitchFamily="34" charset="0"/>
              </a:rPr>
              <a:t>precapillary</a:t>
            </a:r>
            <a:r>
              <a:rPr lang="en-US" altLang="en-US" sz="2800" b="1" i="0" dirty="0">
                <a:solidFill>
                  <a:srgbClr val="66FFFF"/>
                </a:solidFill>
                <a:latin typeface="Calibri" pitchFamily="34" charset="0"/>
                <a:cs typeface="Calibri" pitchFamily="34" charset="0"/>
              </a:rPr>
              <a:t> </a:t>
            </a:r>
            <a:r>
              <a:rPr lang="en-US" altLang="en-US" sz="2800" b="1" i="0" dirty="0" smtClean="0">
                <a:solidFill>
                  <a:srgbClr val="66FFFF"/>
                </a:solidFill>
                <a:latin typeface="Calibri" pitchFamily="34" charset="0"/>
                <a:cs typeface="Calibri" pitchFamily="34" charset="0"/>
              </a:rPr>
              <a:t>sphincters.</a:t>
            </a:r>
          </a:p>
          <a:p>
            <a:pPr lvl="1" eaLnBrk="1" hangingPunct="1"/>
            <a:endParaRPr lang="en-US" altLang="en-US" sz="2800" b="1" i="0" dirty="0">
              <a:solidFill>
                <a:srgbClr val="66FFFF"/>
              </a:solidFill>
              <a:latin typeface="Calibri" pitchFamily="34" charset="0"/>
              <a:cs typeface="Calibri" pitchFamily="34" charset="0"/>
            </a:endParaRPr>
          </a:p>
          <a:p>
            <a:pPr marL="914400" lvl="1" indent="-457200" eaLnBrk="1" hangingPunct="1">
              <a:buFont typeface="Wingdings" pitchFamily="2" charset="2"/>
              <a:buChar char="q"/>
            </a:pPr>
            <a:r>
              <a:rPr lang="en-US" altLang="en-US" sz="2800" b="1" i="0" dirty="0" err="1">
                <a:solidFill>
                  <a:srgbClr val="FFC000"/>
                </a:solidFill>
                <a:latin typeface="Calibri" pitchFamily="34" charset="0"/>
                <a:cs typeface="Calibri" pitchFamily="34" charset="0"/>
              </a:rPr>
              <a:t>Vasomotion</a:t>
            </a:r>
            <a:r>
              <a:rPr lang="en-US" altLang="en-US" sz="2800" b="1" i="0" dirty="0">
                <a:solidFill>
                  <a:srgbClr val="FFC000"/>
                </a:solidFill>
                <a:latin typeface="Calibri" pitchFamily="34" charset="0"/>
                <a:cs typeface="Calibri" pitchFamily="34" charset="0"/>
              </a:rPr>
              <a:t>: intermittent flow through capillary, in response to altering metabolic </a:t>
            </a:r>
            <a:r>
              <a:rPr lang="en-US" altLang="en-US" sz="2800" b="1" i="0" dirty="0" smtClean="0">
                <a:solidFill>
                  <a:srgbClr val="FFC000"/>
                </a:solidFill>
                <a:latin typeface="Calibri" pitchFamily="34" charset="0"/>
                <a:cs typeface="Calibri" pitchFamily="34" charset="0"/>
              </a:rPr>
              <a:t>needs.</a:t>
            </a:r>
            <a:endParaRPr lang="en-US" altLang="en-US" sz="2800" b="1" i="0" dirty="0">
              <a:solidFill>
                <a:srgbClr val="FFC000"/>
              </a:solidFill>
              <a:latin typeface="Calibri" pitchFamily="34" charset="0"/>
              <a:cs typeface="Calibri" pitchFamily="34" charset="0"/>
            </a:endParaRPr>
          </a:p>
        </p:txBody>
      </p:sp>
    </p:spTree>
    <p:extLst>
      <p:ext uri="{BB962C8B-B14F-4D97-AF65-F5344CB8AC3E}">
        <p14:creationId xmlns:p14="http://schemas.microsoft.com/office/powerpoint/2010/main" val="177715380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285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285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285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285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42" name="Rectangle 2"/>
          <p:cNvSpPr>
            <a:spLocks noChangeArrowheads="1"/>
          </p:cNvSpPr>
          <p:nvPr/>
        </p:nvSpPr>
        <p:spPr bwMode="auto">
          <a:xfrm>
            <a:off x="0" y="304800"/>
            <a:ext cx="10287000" cy="1219200"/>
          </a:xfrm>
          <a:prstGeom prst="rect">
            <a:avLst/>
          </a:prstGeom>
          <a:noFill/>
          <a:ln w="9525">
            <a:noFill/>
            <a:miter lim="800000"/>
            <a:headEnd/>
            <a:tailEnd/>
          </a:ln>
          <a:effectLst/>
        </p:spPr>
        <p:txBody>
          <a:bodyPr anchor="ctr"/>
          <a:lstStyle/>
          <a:p>
            <a:pPr algn="ctr">
              <a:defRPr/>
            </a:pPr>
            <a:r>
              <a:rPr lang="en-US" sz="4400" b="1" i="0" dirty="0" smtClean="0">
                <a:solidFill>
                  <a:schemeClr val="tx2"/>
                </a:solidFill>
                <a:effectLst>
                  <a:outerShdw blurRad="38100" dist="38100" dir="2700000" algn="tl">
                    <a:srgbClr val="000000"/>
                  </a:outerShdw>
                </a:effectLst>
                <a:latin typeface="Calibri" panose="020F0502020204030204" pitchFamily="34" charset="0"/>
              </a:rPr>
              <a:t>Mechanisms of capillary </a:t>
            </a:r>
            <a:r>
              <a:rPr lang="en-US" sz="4400" b="1" i="0" dirty="0">
                <a:solidFill>
                  <a:schemeClr val="tx2"/>
                </a:solidFill>
                <a:effectLst>
                  <a:outerShdw blurRad="38100" dist="38100" dir="2700000" algn="tl">
                    <a:srgbClr val="000000"/>
                  </a:outerShdw>
                </a:effectLst>
                <a:latin typeface="Calibri" panose="020F0502020204030204" pitchFamily="34" charset="0"/>
              </a:rPr>
              <a:t>exchange</a:t>
            </a:r>
          </a:p>
        </p:txBody>
      </p:sp>
      <p:sp>
        <p:nvSpPr>
          <p:cNvPr id="16387" name="Text Box 5"/>
          <p:cNvSpPr txBox="1">
            <a:spLocks noChangeArrowheads="1"/>
          </p:cNvSpPr>
          <p:nvPr/>
        </p:nvSpPr>
        <p:spPr bwMode="auto">
          <a:xfrm>
            <a:off x="266700" y="1810464"/>
            <a:ext cx="9829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50000"/>
              </a:spcBef>
            </a:pPr>
            <a:r>
              <a:rPr lang="en-US" altLang="en-US" sz="3000" b="1" i="0" dirty="0">
                <a:solidFill>
                  <a:srgbClr val="66FFFF"/>
                </a:solidFill>
                <a:latin typeface="Calibri" panose="020F0502020204030204" pitchFamily="34" charset="0"/>
              </a:rPr>
              <a:t>Transport of substances across the capillary wall occurs by 3 major mechanisms</a:t>
            </a:r>
            <a:r>
              <a:rPr lang="en-US" altLang="en-US" sz="3000" b="1" i="0" dirty="0" smtClean="0">
                <a:solidFill>
                  <a:srgbClr val="66FFFF"/>
                </a:solidFill>
                <a:latin typeface="Calibri" panose="020F0502020204030204" pitchFamily="34" charset="0"/>
              </a:rPr>
              <a:t>:</a:t>
            </a:r>
          </a:p>
          <a:p>
            <a:pPr>
              <a:spcBef>
                <a:spcPct val="50000"/>
              </a:spcBef>
            </a:pPr>
            <a:endParaRPr lang="en-US" altLang="en-US" sz="3000" b="1" i="0" dirty="0">
              <a:latin typeface="Calibri" panose="020F0502020204030204" pitchFamily="34" charset="0"/>
            </a:endParaRPr>
          </a:p>
          <a:p>
            <a:pPr marL="457200" indent="-457200">
              <a:spcBef>
                <a:spcPct val="50000"/>
              </a:spcBef>
              <a:buFont typeface="Wingdings" pitchFamily="2" charset="2"/>
              <a:buChar char="q"/>
            </a:pPr>
            <a:r>
              <a:rPr lang="en-US" altLang="en-US" sz="3000" b="1" i="0" dirty="0" smtClean="0">
                <a:solidFill>
                  <a:srgbClr val="FFFF00"/>
                </a:solidFill>
                <a:latin typeface="Calibri" panose="020F0502020204030204" pitchFamily="34" charset="0"/>
              </a:rPr>
              <a:t>Diffusion </a:t>
            </a:r>
            <a:r>
              <a:rPr lang="en-US" altLang="en-US" sz="3000" b="1" i="0" dirty="0">
                <a:solidFill>
                  <a:srgbClr val="FFFF00"/>
                </a:solidFill>
                <a:latin typeface="Calibri" panose="020F0502020204030204" pitchFamily="34" charset="0"/>
              </a:rPr>
              <a:t>(according to concentration gradient).</a:t>
            </a:r>
          </a:p>
          <a:p>
            <a:pPr marL="457200" indent="-457200">
              <a:spcBef>
                <a:spcPct val="50000"/>
              </a:spcBef>
              <a:buFont typeface="Wingdings" pitchFamily="2" charset="2"/>
              <a:buChar char="q"/>
            </a:pPr>
            <a:r>
              <a:rPr lang="en-US" altLang="en-US" sz="3000" b="1" i="0" dirty="0" smtClean="0">
                <a:solidFill>
                  <a:srgbClr val="FFFF00"/>
                </a:solidFill>
                <a:latin typeface="Calibri" panose="020F0502020204030204" pitchFamily="34" charset="0"/>
              </a:rPr>
              <a:t>Filtration </a:t>
            </a:r>
            <a:r>
              <a:rPr lang="en-US" altLang="en-US" sz="3000" b="1" i="0" dirty="0">
                <a:solidFill>
                  <a:srgbClr val="FFFF00"/>
                </a:solidFill>
                <a:latin typeface="Calibri" panose="020F0502020204030204" pitchFamily="34" charset="0"/>
              </a:rPr>
              <a:t>(according to pressure gradient).</a:t>
            </a:r>
          </a:p>
          <a:p>
            <a:pPr marL="457200" indent="-457200">
              <a:spcBef>
                <a:spcPct val="50000"/>
              </a:spcBef>
              <a:buFont typeface="Wingdings" pitchFamily="2" charset="2"/>
              <a:buChar char="q"/>
            </a:pPr>
            <a:r>
              <a:rPr lang="en-US" altLang="en-US" sz="3000" b="1" i="0" dirty="0" err="1" smtClean="0">
                <a:solidFill>
                  <a:srgbClr val="FFFF00"/>
                </a:solidFill>
                <a:latin typeface="Calibri" panose="020F0502020204030204" pitchFamily="34" charset="0"/>
              </a:rPr>
              <a:t>Transcytosis</a:t>
            </a:r>
            <a:r>
              <a:rPr lang="en-US" altLang="en-US" sz="3000" b="1" i="0" dirty="0" smtClean="0">
                <a:solidFill>
                  <a:srgbClr val="FFFF00"/>
                </a:solidFill>
                <a:latin typeface="Calibri" panose="020F0502020204030204" pitchFamily="34" charset="0"/>
              </a:rPr>
              <a:t> (vesicular transport).</a:t>
            </a:r>
            <a:endParaRPr lang="en-US" altLang="en-US" sz="3000" b="1" i="0" dirty="0">
              <a:solidFill>
                <a:srgbClr val="FFFF00"/>
              </a:solidFill>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190500" y="2703904"/>
            <a:ext cx="100965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342900" indent="-342900">
              <a:lnSpc>
                <a:spcPts val="3600"/>
              </a:lnSpc>
              <a:buBlip>
                <a:blip r:embed="rId3"/>
              </a:buBlip>
            </a:pPr>
            <a:r>
              <a:rPr lang="en-US" altLang="en-US" sz="2800" b="1" i="0" dirty="0" smtClean="0">
                <a:solidFill>
                  <a:srgbClr val="FFFF00"/>
                </a:solidFill>
                <a:latin typeface="Calibri" panose="020F0502020204030204" pitchFamily="34" charset="0"/>
              </a:rPr>
              <a:t>Outline the parts of the microcirculation, and list types of blood capillaries and differentiate between them.</a:t>
            </a:r>
          </a:p>
          <a:p>
            <a:pPr marL="342900" indent="-342900">
              <a:lnSpc>
                <a:spcPts val="3600"/>
              </a:lnSpc>
              <a:buBlip>
                <a:blip r:embed="rId3"/>
              </a:buBlip>
            </a:pPr>
            <a:r>
              <a:rPr lang="en-US" altLang="en-US" sz="2800" b="1" i="0" dirty="0" smtClean="0">
                <a:solidFill>
                  <a:srgbClr val="FFFF00"/>
                </a:solidFill>
                <a:latin typeface="Calibri" panose="020F0502020204030204" pitchFamily="34" charset="0"/>
              </a:rPr>
              <a:t>Explain regulation of flow in the capillary beds.</a:t>
            </a:r>
            <a:endParaRPr lang="en-US" altLang="en-US" sz="2800" b="1" i="0" dirty="0">
              <a:solidFill>
                <a:srgbClr val="FFFF00"/>
              </a:solidFill>
              <a:latin typeface="Calibri" panose="020F0502020204030204" pitchFamily="34" charset="0"/>
            </a:endParaRPr>
          </a:p>
          <a:p>
            <a:pPr marL="342900" indent="-342900">
              <a:lnSpc>
                <a:spcPts val="3600"/>
              </a:lnSpc>
              <a:buBlip>
                <a:blip r:embed="rId3"/>
              </a:buBlip>
            </a:pPr>
            <a:r>
              <a:rPr lang="en-US" altLang="en-US" sz="2800" b="1" i="0" dirty="0" smtClean="0">
                <a:solidFill>
                  <a:srgbClr val="FFFF00"/>
                </a:solidFill>
                <a:latin typeface="Calibri" panose="020F0502020204030204" pitchFamily="34" charset="0"/>
              </a:rPr>
              <a:t>Compare </a:t>
            </a:r>
            <a:r>
              <a:rPr lang="en-US" altLang="en-US" sz="2800" b="1" i="0" dirty="0">
                <a:solidFill>
                  <a:srgbClr val="FFFF00"/>
                </a:solidFill>
                <a:latin typeface="Calibri" panose="020F0502020204030204" pitchFamily="34" charset="0"/>
              </a:rPr>
              <a:t>and contrast diffusion and filtration. </a:t>
            </a:r>
          </a:p>
          <a:p>
            <a:pPr marL="342900" indent="-342900">
              <a:lnSpc>
                <a:spcPts val="3600"/>
              </a:lnSpc>
              <a:buBlip>
                <a:blip r:embed="rId3"/>
              </a:buBlip>
            </a:pPr>
            <a:r>
              <a:rPr lang="en-US" altLang="en-US" sz="2800" b="1" i="0" dirty="0" smtClean="0">
                <a:solidFill>
                  <a:srgbClr val="FFFF00"/>
                </a:solidFill>
                <a:latin typeface="Calibri" panose="020F0502020204030204" pitchFamily="34" charset="0"/>
              </a:rPr>
              <a:t>State Starling </a:t>
            </a:r>
            <a:r>
              <a:rPr lang="en-US" altLang="en-US" sz="2800" b="1" i="0" dirty="0">
                <a:solidFill>
                  <a:srgbClr val="FFFF00"/>
                </a:solidFill>
                <a:latin typeface="Calibri" panose="020F0502020204030204" pitchFamily="34" charset="0"/>
              </a:rPr>
              <a:t>forces acting on the capillary </a:t>
            </a:r>
            <a:r>
              <a:rPr lang="en-US" altLang="en-US" sz="2800" b="1" i="0" dirty="0" smtClean="0">
                <a:solidFill>
                  <a:srgbClr val="FFFF00"/>
                </a:solidFill>
                <a:latin typeface="Calibri" panose="020F0502020204030204" pitchFamily="34" charset="0"/>
              </a:rPr>
              <a:t>wall.</a:t>
            </a:r>
          </a:p>
          <a:p>
            <a:pPr marL="342900" indent="-342900">
              <a:lnSpc>
                <a:spcPts val="3600"/>
              </a:lnSpc>
              <a:buBlip>
                <a:blip r:embed="rId3"/>
              </a:buBlip>
            </a:pPr>
            <a:r>
              <a:rPr lang="en-US" altLang="en-US" sz="2800" b="1" i="0" dirty="0" smtClean="0">
                <a:solidFill>
                  <a:srgbClr val="FFFF00"/>
                </a:solidFill>
                <a:latin typeface="Calibri" panose="020F0502020204030204" pitchFamily="34" charset="0"/>
              </a:rPr>
              <a:t>Define edema, </a:t>
            </a:r>
            <a:r>
              <a:rPr lang="en-US" altLang="en-US" sz="2800" b="1" i="0" dirty="0">
                <a:solidFill>
                  <a:srgbClr val="FFFF00"/>
                </a:solidFill>
                <a:latin typeface="Calibri" panose="020F0502020204030204" pitchFamily="34" charset="0"/>
              </a:rPr>
              <a:t>state its causes and discuss its mechanisms</a:t>
            </a:r>
            <a:r>
              <a:rPr lang="en-US" altLang="en-US" sz="2800" b="1" i="0" dirty="0" smtClean="0">
                <a:solidFill>
                  <a:srgbClr val="FFFF00"/>
                </a:solidFill>
                <a:latin typeface="Calibri" panose="020F0502020204030204" pitchFamily="34" charset="0"/>
              </a:rPr>
              <a:t>.</a:t>
            </a:r>
          </a:p>
          <a:p>
            <a:pPr marL="342900" indent="-342900">
              <a:lnSpc>
                <a:spcPts val="3600"/>
              </a:lnSpc>
              <a:buBlip>
                <a:blip r:embed="rId3"/>
              </a:buBlip>
            </a:pPr>
            <a:r>
              <a:rPr lang="en-US" altLang="en-US" sz="2800" b="1" i="0" dirty="0" smtClean="0">
                <a:solidFill>
                  <a:srgbClr val="FFFF00"/>
                </a:solidFill>
                <a:latin typeface="Calibri" panose="020F0502020204030204" pitchFamily="34" charset="0"/>
              </a:rPr>
              <a:t>Describe the role of the microcirculation in temperature regulation.</a:t>
            </a:r>
            <a:endParaRPr lang="en-US" altLang="en-US" sz="2800" b="1" i="0" dirty="0">
              <a:solidFill>
                <a:srgbClr val="FFFF00"/>
              </a:solidFill>
              <a:latin typeface="Calibri" panose="020F0502020204030204" pitchFamily="34" charset="0"/>
            </a:endParaRPr>
          </a:p>
        </p:txBody>
      </p:sp>
      <p:sp>
        <p:nvSpPr>
          <p:cNvPr id="4099" name="Text Box 6"/>
          <p:cNvSpPr txBox="1">
            <a:spLocks noChangeArrowheads="1"/>
          </p:cNvSpPr>
          <p:nvPr/>
        </p:nvSpPr>
        <p:spPr bwMode="auto">
          <a:xfrm>
            <a:off x="0" y="533400"/>
            <a:ext cx="10287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spcBef>
                <a:spcPct val="50000"/>
              </a:spcBef>
            </a:pPr>
            <a:r>
              <a:rPr lang="en-US" altLang="en-US" sz="5400" b="1" i="0" dirty="0" smtClean="0">
                <a:solidFill>
                  <a:srgbClr val="00FFFF"/>
                </a:solidFill>
                <a:latin typeface="Calibri" panose="020F0502020204030204" pitchFamily="34" charset="0"/>
              </a:rPr>
              <a:t>Intended learning outcomes (ILOs)</a:t>
            </a:r>
            <a:endParaRPr lang="en-US" altLang="en-US" sz="5400" b="1" i="0" dirty="0">
              <a:solidFill>
                <a:srgbClr val="00FFFF"/>
              </a:solidFill>
              <a:latin typeface="Calibri" panose="020F0502020204030204" pitchFamily="34" charset="0"/>
            </a:endParaRPr>
          </a:p>
        </p:txBody>
      </p:sp>
      <p:sp>
        <p:nvSpPr>
          <p:cNvPr id="4100" name="Text Box 7"/>
          <p:cNvSpPr txBox="1">
            <a:spLocks noChangeArrowheads="1"/>
          </p:cNvSpPr>
          <p:nvPr/>
        </p:nvSpPr>
        <p:spPr bwMode="auto">
          <a:xfrm>
            <a:off x="266700" y="1651337"/>
            <a:ext cx="9906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eaLnBrk="1" hangingPunct="1"/>
            <a:r>
              <a:rPr lang="en-US" altLang="en-US" sz="3000" b="1" i="0" dirty="0">
                <a:solidFill>
                  <a:srgbClr val="FF99FF"/>
                </a:solidFill>
                <a:latin typeface="Calibri" panose="020F0502020204030204" pitchFamily="34" charset="0"/>
              </a:rPr>
              <a:t>After reviewing the PowerPoint </a:t>
            </a:r>
            <a:r>
              <a:rPr lang="en-US" altLang="en-US" sz="3000" b="1" i="0" dirty="0" smtClean="0">
                <a:solidFill>
                  <a:srgbClr val="FF99FF"/>
                </a:solidFill>
                <a:latin typeface="Calibri" panose="020F0502020204030204" pitchFamily="34" charset="0"/>
              </a:rPr>
              <a:t>presentation and the associated learning recourses, </a:t>
            </a:r>
            <a:r>
              <a:rPr lang="en-US" altLang="en-US" sz="3000" b="1" i="0" dirty="0">
                <a:solidFill>
                  <a:srgbClr val="FF99FF"/>
                </a:solidFill>
                <a:latin typeface="Calibri" panose="020F0502020204030204" pitchFamily="34" charset="0"/>
              </a:rPr>
              <a:t>the student should be able to:</a:t>
            </a:r>
            <a:r>
              <a:rPr lang="en-US" altLang="en-US" sz="3000" i="0" dirty="0">
                <a:solidFill>
                  <a:srgbClr val="FF99FF"/>
                </a:solidFill>
                <a:latin typeface="Calibri" panose="020F0502020204030204" pitchFamily="34" charset="0"/>
              </a:rPr>
              <a:t> </a:t>
            </a:r>
            <a:endParaRPr lang="en-US" altLang="en-US" sz="3000" dirty="0">
              <a:solidFill>
                <a:srgbClr val="FF99FF"/>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42" name="Rectangle 2"/>
          <p:cNvSpPr>
            <a:spLocks noChangeArrowheads="1"/>
          </p:cNvSpPr>
          <p:nvPr/>
        </p:nvSpPr>
        <p:spPr bwMode="auto">
          <a:xfrm>
            <a:off x="0" y="179487"/>
            <a:ext cx="10287000" cy="1066800"/>
          </a:xfrm>
          <a:prstGeom prst="rect">
            <a:avLst/>
          </a:prstGeom>
          <a:noFill/>
          <a:ln w="9525">
            <a:noFill/>
            <a:miter lim="800000"/>
            <a:headEnd/>
            <a:tailEnd/>
          </a:ln>
          <a:effectLst/>
        </p:spPr>
        <p:txBody>
          <a:bodyPr anchor="ctr"/>
          <a:lstStyle/>
          <a:p>
            <a:pPr algn="ctr">
              <a:defRPr/>
            </a:pPr>
            <a:r>
              <a:rPr lang="en-US" sz="4400" b="1" i="0" dirty="0" smtClean="0">
                <a:solidFill>
                  <a:schemeClr val="tx2"/>
                </a:solidFill>
                <a:effectLst>
                  <a:outerShdw blurRad="38100" dist="38100" dir="2700000" algn="tl">
                    <a:srgbClr val="000000"/>
                  </a:outerShdw>
                </a:effectLst>
                <a:latin typeface="Calibri" panose="020F0502020204030204" pitchFamily="34" charset="0"/>
              </a:rPr>
              <a:t>Mechanisms of capillary </a:t>
            </a:r>
            <a:r>
              <a:rPr lang="en-US" sz="4400" b="1" i="0" dirty="0">
                <a:solidFill>
                  <a:schemeClr val="tx2"/>
                </a:solidFill>
                <a:effectLst>
                  <a:outerShdw blurRad="38100" dist="38100" dir="2700000" algn="tl">
                    <a:srgbClr val="000000"/>
                  </a:outerShdw>
                </a:effectLst>
                <a:latin typeface="Calibri" panose="020F0502020204030204" pitchFamily="34" charset="0"/>
              </a:rPr>
              <a:t>exchange</a:t>
            </a:r>
          </a:p>
        </p:txBody>
      </p:sp>
      <p:sp>
        <p:nvSpPr>
          <p:cNvPr id="16387" name="Text Box 5"/>
          <p:cNvSpPr txBox="1">
            <a:spLocks noChangeArrowheads="1"/>
          </p:cNvSpPr>
          <p:nvPr/>
        </p:nvSpPr>
        <p:spPr bwMode="auto">
          <a:xfrm>
            <a:off x="266700" y="1322487"/>
            <a:ext cx="97536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342900" indent="-342900" eaLnBrk="1" hangingPunct="1">
              <a:buFont typeface="Wingdings" pitchFamily="2" charset="2"/>
              <a:buChar char="q"/>
            </a:pPr>
            <a:r>
              <a:rPr lang="en-US" altLang="en-US" sz="2700" b="1" i="0" dirty="0" smtClean="0">
                <a:solidFill>
                  <a:srgbClr val="66FFFF"/>
                </a:solidFill>
                <a:latin typeface="Calibri" pitchFamily="34" charset="0"/>
                <a:cs typeface="Calibri" pitchFamily="34" charset="0"/>
              </a:rPr>
              <a:t> Capillary </a:t>
            </a:r>
            <a:r>
              <a:rPr lang="en-US" altLang="en-US" sz="2700" b="1" i="0" dirty="0">
                <a:solidFill>
                  <a:srgbClr val="66FFFF"/>
                </a:solidFill>
                <a:latin typeface="Calibri" pitchFamily="34" charset="0"/>
                <a:cs typeface="Calibri" pitchFamily="34" charset="0"/>
              </a:rPr>
              <a:t>permeability is not the same in all tissues. </a:t>
            </a:r>
            <a:endParaRPr lang="en-US" altLang="en-US" sz="2700" b="1" i="0" dirty="0" smtClean="0">
              <a:solidFill>
                <a:srgbClr val="66FFFF"/>
              </a:solidFill>
              <a:latin typeface="Calibri" pitchFamily="34" charset="0"/>
              <a:cs typeface="Calibri" pitchFamily="34" charset="0"/>
            </a:endParaRPr>
          </a:p>
          <a:p>
            <a:pPr marL="342900" indent="-342900" eaLnBrk="1" hangingPunct="1">
              <a:buFont typeface="Wingdings" pitchFamily="2" charset="2"/>
              <a:buChar char="q"/>
            </a:pPr>
            <a:endParaRPr lang="en-US" altLang="en-US" sz="2700" b="1" i="0" dirty="0">
              <a:solidFill>
                <a:srgbClr val="66FFFF"/>
              </a:solidFill>
              <a:latin typeface="Calibri" pitchFamily="34" charset="0"/>
              <a:cs typeface="Calibri" pitchFamily="34" charset="0"/>
            </a:endParaRPr>
          </a:p>
          <a:p>
            <a:pPr marL="342900" indent="-342900" eaLnBrk="1" hangingPunct="1">
              <a:buFont typeface="Wingdings" pitchFamily="2" charset="2"/>
              <a:buChar char="q"/>
            </a:pPr>
            <a:r>
              <a:rPr lang="en-US" altLang="en-US" sz="2700" b="1" i="0" dirty="0" smtClean="0">
                <a:solidFill>
                  <a:srgbClr val="66FFFF"/>
                </a:solidFill>
                <a:latin typeface="Calibri" pitchFamily="34" charset="0"/>
                <a:cs typeface="Calibri" pitchFamily="34" charset="0"/>
              </a:rPr>
              <a:t> It </a:t>
            </a:r>
            <a:r>
              <a:rPr lang="en-US" altLang="en-US" sz="2700" b="1" i="0" dirty="0">
                <a:solidFill>
                  <a:srgbClr val="66FFFF"/>
                </a:solidFill>
                <a:latin typeface="Calibri" pitchFamily="34" charset="0"/>
                <a:cs typeface="Calibri" pitchFamily="34" charset="0"/>
              </a:rPr>
              <a:t>is specialized for different </a:t>
            </a:r>
            <a:r>
              <a:rPr lang="en-US" altLang="en-US" sz="2700" b="1" i="0" dirty="0" smtClean="0">
                <a:solidFill>
                  <a:srgbClr val="66FFFF"/>
                </a:solidFill>
                <a:latin typeface="Calibri" pitchFamily="34" charset="0"/>
                <a:cs typeface="Calibri" pitchFamily="34" charset="0"/>
              </a:rPr>
              <a:t>tissues:</a:t>
            </a:r>
          </a:p>
          <a:p>
            <a:pPr eaLnBrk="1" hangingPunct="1"/>
            <a:endParaRPr lang="en-US" altLang="en-US" sz="2700" b="1" i="0" dirty="0">
              <a:solidFill>
                <a:srgbClr val="66FFFF"/>
              </a:solidFill>
              <a:latin typeface="Calibri" pitchFamily="34" charset="0"/>
              <a:cs typeface="Calibri" pitchFamily="34" charset="0"/>
            </a:endParaRPr>
          </a:p>
          <a:p>
            <a:pPr marL="800100" lvl="1" indent="-342900" eaLnBrk="1" hangingPunct="1">
              <a:buFont typeface="Wingdings" pitchFamily="2" charset="2"/>
              <a:buChar char="q"/>
            </a:pPr>
            <a:r>
              <a:rPr lang="en-US" altLang="en-US" sz="2700" b="1" i="0" dirty="0" smtClean="0">
                <a:solidFill>
                  <a:srgbClr val="66FFFF"/>
                </a:solidFill>
                <a:latin typeface="Calibri" pitchFamily="34" charset="0"/>
                <a:cs typeface="Calibri" pitchFamily="34" charset="0"/>
              </a:rPr>
              <a:t> Liver sinusoids have </a:t>
            </a:r>
            <a:r>
              <a:rPr lang="en-US" altLang="en-US" sz="2700" b="1" i="0" dirty="0">
                <a:solidFill>
                  <a:srgbClr val="66FFFF"/>
                </a:solidFill>
                <a:latin typeface="Calibri" pitchFamily="34" charset="0"/>
                <a:cs typeface="Calibri" pitchFamily="34" charset="0"/>
              </a:rPr>
              <a:t>discontinuous endothelium → higher permeability →  allows exchange of solutes and </a:t>
            </a:r>
            <a:r>
              <a:rPr lang="en-US" altLang="en-US" sz="2700" b="1" i="0" dirty="0" smtClean="0">
                <a:solidFill>
                  <a:srgbClr val="66FFFF"/>
                </a:solidFill>
                <a:latin typeface="Calibri" pitchFamily="34" charset="0"/>
                <a:cs typeface="Calibri" pitchFamily="34" charset="0"/>
              </a:rPr>
              <a:t>proteins.</a:t>
            </a:r>
            <a:endParaRPr lang="en-US" altLang="en-US" sz="2700" b="1" i="0" dirty="0">
              <a:solidFill>
                <a:srgbClr val="66FFFF"/>
              </a:solidFill>
              <a:latin typeface="Calibri" pitchFamily="34" charset="0"/>
              <a:cs typeface="Calibri" pitchFamily="34" charset="0"/>
            </a:endParaRPr>
          </a:p>
          <a:p>
            <a:pPr marL="800100" lvl="1" indent="-342900" eaLnBrk="1" hangingPunct="1">
              <a:buFont typeface="Wingdings" pitchFamily="2" charset="2"/>
              <a:buChar char="q"/>
            </a:pPr>
            <a:r>
              <a:rPr lang="en-US" altLang="en-US" sz="2700" b="1" i="0" dirty="0" smtClean="0">
                <a:solidFill>
                  <a:srgbClr val="66FFFF"/>
                </a:solidFill>
                <a:latin typeface="Calibri" pitchFamily="34" charset="0"/>
                <a:cs typeface="Calibri" pitchFamily="34" charset="0"/>
              </a:rPr>
              <a:t> Blood </a:t>
            </a:r>
            <a:r>
              <a:rPr lang="en-US" altLang="en-US" sz="2700" b="1" i="0" dirty="0">
                <a:solidFill>
                  <a:srgbClr val="66FFFF"/>
                </a:solidFill>
                <a:latin typeface="Calibri" pitchFamily="34" charset="0"/>
                <a:cs typeface="Calibri" pitchFamily="34" charset="0"/>
              </a:rPr>
              <a:t>brain </a:t>
            </a:r>
            <a:r>
              <a:rPr lang="en-US" altLang="en-US" sz="2700" b="1" i="0" dirty="0" smtClean="0">
                <a:solidFill>
                  <a:srgbClr val="66FFFF"/>
                </a:solidFill>
                <a:latin typeface="Calibri" pitchFamily="34" charset="0"/>
                <a:cs typeface="Calibri" pitchFamily="34" charset="0"/>
              </a:rPr>
              <a:t>barrier capillaries: </a:t>
            </a:r>
            <a:r>
              <a:rPr lang="en-US" altLang="en-US" sz="2700" b="1" i="0" dirty="0">
                <a:solidFill>
                  <a:srgbClr val="66FFFF"/>
                </a:solidFill>
                <a:latin typeface="Calibri" pitchFamily="34" charset="0"/>
                <a:cs typeface="Calibri" pitchFamily="34" charset="0"/>
              </a:rPr>
              <a:t>very low permeability due to tight </a:t>
            </a:r>
            <a:r>
              <a:rPr lang="en-US" altLang="en-US" sz="2700" b="1" i="0" dirty="0" smtClean="0">
                <a:solidFill>
                  <a:srgbClr val="66FFFF"/>
                </a:solidFill>
                <a:latin typeface="Calibri" pitchFamily="34" charset="0"/>
                <a:cs typeface="Calibri" pitchFamily="34" charset="0"/>
              </a:rPr>
              <a:t>junctions.</a:t>
            </a:r>
            <a:endParaRPr lang="en-US" altLang="en-US" sz="2700" b="1" i="0" dirty="0">
              <a:solidFill>
                <a:srgbClr val="66FFFF"/>
              </a:solidFill>
              <a:latin typeface="Calibri" pitchFamily="34" charset="0"/>
              <a:cs typeface="Calibri" pitchFamily="34" charset="0"/>
            </a:endParaRPr>
          </a:p>
          <a:p>
            <a:pPr marL="800100" lvl="1" indent="-342900" eaLnBrk="1" hangingPunct="1">
              <a:buFont typeface="Wingdings" pitchFamily="2" charset="2"/>
              <a:buChar char="q"/>
            </a:pPr>
            <a:r>
              <a:rPr lang="en-US" altLang="en-US" sz="2700" b="1" i="0" dirty="0" smtClean="0">
                <a:solidFill>
                  <a:srgbClr val="66FFFF"/>
                </a:solidFill>
                <a:latin typeface="Calibri" pitchFamily="34" charset="0"/>
                <a:cs typeface="Calibri" pitchFamily="34" charset="0"/>
              </a:rPr>
              <a:t> Kidney </a:t>
            </a:r>
            <a:r>
              <a:rPr lang="en-US" altLang="en-US" sz="2700" b="1" i="0" dirty="0">
                <a:solidFill>
                  <a:srgbClr val="66FFFF"/>
                </a:solidFill>
                <a:latin typeface="Calibri" pitchFamily="34" charset="0"/>
                <a:cs typeface="Calibri" pitchFamily="34" charset="0"/>
              </a:rPr>
              <a:t>and intestinal capillaries contain fenestrations </a:t>
            </a:r>
            <a:r>
              <a:rPr lang="en-US" altLang="en-US" sz="2700" b="1" i="0" dirty="0" smtClean="0">
                <a:solidFill>
                  <a:srgbClr val="66FFFF"/>
                </a:solidFill>
                <a:latin typeface="Calibri" pitchFamily="34" charset="0"/>
                <a:cs typeface="Calibri" pitchFamily="34" charset="0"/>
              </a:rPr>
              <a:t> (pores) → </a:t>
            </a:r>
            <a:r>
              <a:rPr lang="en-US" altLang="en-US" sz="2700" b="1" i="0" dirty="0">
                <a:solidFill>
                  <a:srgbClr val="66FFFF"/>
                </a:solidFill>
                <a:latin typeface="Calibri" pitchFamily="34" charset="0"/>
                <a:cs typeface="Calibri" pitchFamily="34" charset="0"/>
              </a:rPr>
              <a:t>increased </a:t>
            </a:r>
            <a:r>
              <a:rPr lang="en-US" altLang="en-US" sz="2700" b="1" i="0" dirty="0" smtClean="0">
                <a:solidFill>
                  <a:srgbClr val="66FFFF"/>
                </a:solidFill>
                <a:latin typeface="Calibri" pitchFamily="34" charset="0"/>
                <a:cs typeface="Calibri" pitchFamily="34" charset="0"/>
              </a:rPr>
              <a:t>permeability.</a:t>
            </a:r>
          </a:p>
          <a:p>
            <a:pPr marL="457200" lvl="1" indent="0" eaLnBrk="1" hangingPunct="1"/>
            <a:endParaRPr lang="en-US" altLang="en-US" sz="2700" b="1" i="0" dirty="0">
              <a:solidFill>
                <a:srgbClr val="66FFFF"/>
              </a:solidFill>
              <a:latin typeface="Calibri" pitchFamily="34" charset="0"/>
              <a:cs typeface="Calibri" pitchFamily="34" charset="0"/>
            </a:endParaRPr>
          </a:p>
          <a:p>
            <a:pPr marL="800100" lvl="1" indent="-342900" eaLnBrk="1" hangingPunct="1">
              <a:buFont typeface="Wingdings" pitchFamily="2" charset="2"/>
              <a:buChar char="q"/>
            </a:pPr>
            <a:r>
              <a:rPr lang="en-US" altLang="en-US" sz="2700" b="1" i="0" dirty="0" smtClean="0">
                <a:solidFill>
                  <a:srgbClr val="66FFFF"/>
                </a:solidFill>
                <a:latin typeface="Calibri" pitchFamily="34" charset="0"/>
                <a:cs typeface="Calibri" pitchFamily="34" charset="0"/>
              </a:rPr>
              <a:t> </a:t>
            </a:r>
            <a:r>
              <a:rPr lang="en-US" altLang="en-US" sz="2700" b="1" i="0" dirty="0" smtClean="0">
                <a:solidFill>
                  <a:srgbClr val="FF66FF"/>
                </a:solidFill>
                <a:latin typeface="Calibri" pitchFamily="34" charset="0"/>
                <a:cs typeface="Calibri" pitchFamily="34" charset="0"/>
              </a:rPr>
              <a:t>Clefts </a:t>
            </a:r>
            <a:r>
              <a:rPr lang="en-US" altLang="en-US" sz="2700" b="1" i="0" dirty="0">
                <a:solidFill>
                  <a:srgbClr val="FF66FF"/>
                </a:solidFill>
                <a:latin typeface="Calibri" pitchFamily="34" charset="0"/>
                <a:cs typeface="Calibri" pitchFamily="34" charset="0"/>
              </a:rPr>
              <a:t>or pores </a:t>
            </a:r>
            <a:r>
              <a:rPr lang="en-US" altLang="en-US" sz="2700" b="1" i="0" dirty="0" smtClean="0">
                <a:solidFill>
                  <a:srgbClr val="FF66FF"/>
                </a:solidFill>
                <a:latin typeface="Calibri" pitchFamily="34" charset="0"/>
                <a:cs typeface="Calibri" pitchFamily="34" charset="0"/>
              </a:rPr>
              <a:t>only </a:t>
            </a:r>
            <a:r>
              <a:rPr lang="en-US" altLang="en-US" sz="2700" b="1" i="0" dirty="0">
                <a:solidFill>
                  <a:srgbClr val="FF66FF"/>
                </a:solidFill>
                <a:latin typeface="Calibri" pitchFamily="34" charset="0"/>
                <a:cs typeface="Calibri" pitchFamily="34" charset="0"/>
              </a:rPr>
              <a:t>cover 0.02% of capillary surface </a:t>
            </a:r>
            <a:r>
              <a:rPr lang="en-US" altLang="en-US" sz="2700" b="1" i="0" dirty="0" smtClean="0">
                <a:solidFill>
                  <a:srgbClr val="FF66FF"/>
                </a:solidFill>
                <a:latin typeface="Calibri" pitchFamily="34" charset="0"/>
                <a:cs typeface="Calibri" pitchFamily="34" charset="0"/>
              </a:rPr>
              <a:t>area.</a:t>
            </a:r>
            <a:endParaRPr lang="en-US" altLang="en-US" sz="2700" b="1" i="0" dirty="0">
              <a:solidFill>
                <a:srgbClr val="FF66FF"/>
              </a:solidFill>
              <a:latin typeface="Calibri" pitchFamily="34" charset="0"/>
              <a:cs typeface="Calibri" pitchFamily="34" charset="0"/>
            </a:endParaRPr>
          </a:p>
        </p:txBody>
      </p:sp>
    </p:spTree>
    <p:extLst>
      <p:ext uri="{BB962C8B-B14F-4D97-AF65-F5344CB8AC3E}">
        <p14:creationId xmlns:p14="http://schemas.microsoft.com/office/powerpoint/2010/main" val="422369617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0" y="196096"/>
            <a:ext cx="1028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spcBef>
                <a:spcPct val="50000"/>
              </a:spcBef>
            </a:pPr>
            <a:r>
              <a:rPr lang="en-US" altLang="en-US" sz="4400" b="1" i="0" dirty="0">
                <a:solidFill>
                  <a:schemeClr val="tx2"/>
                </a:solidFill>
                <a:latin typeface="Calibri" panose="020F0502020204030204" pitchFamily="34" charset="0"/>
              </a:rPr>
              <a:t>Diffusion</a:t>
            </a:r>
          </a:p>
        </p:txBody>
      </p:sp>
      <p:sp>
        <p:nvSpPr>
          <p:cNvPr id="18435" name="Text Box 4"/>
          <p:cNvSpPr txBox="1">
            <a:spLocks noChangeArrowheads="1"/>
          </p:cNvSpPr>
          <p:nvPr/>
        </p:nvSpPr>
        <p:spPr bwMode="auto">
          <a:xfrm>
            <a:off x="76200" y="1366421"/>
            <a:ext cx="38481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eaLnBrk="1" hangingPunct="1">
              <a:buClr>
                <a:schemeClr val="tx2"/>
              </a:buClr>
              <a:buFont typeface="Wingdings" pitchFamily="2" charset="2"/>
              <a:buChar char="q"/>
            </a:pPr>
            <a:r>
              <a:rPr lang="en-US" altLang="en-US" b="1" i="0" dirty="0">
                <a:solidFill>
                  <a:srgbClr val="66FFFF"/>
                </a:solidFill>
                <a:latin typeface="Calibri" panose="020F0502020204030204" pitchFamily="34" charset="0"/>
              </a:rPr>
              <a:t>This is the </a:t>
            </a:r>
            <a:r>
              <a:rPr lang="en-US" altLang="en-US" b="1" i="0" dirty="0" smtClean="0">
                <a:solidFill>
                  <a:srgbClr val="66FFFF"/>
                </a:solidFill>
                <a:latin typeface="Calibri" panose="020F0502020204030204" pitchFamily="34" charset="0"/>
              </a:rPr>
              <a:t>process of movement of particles between blood in the capillaries and the </a:t>
            </a:r>
            <a:r>
              <a:rPr lang="en-US" altLang="en-US" b="1" i="0" dirty="0" err="1" smtClean="0">
                <a:solidFill>
                  <a:srgbClr val="66FFFF"/>
                </a:solidFill>
                <a:latin typeface="Calibri" panose="020F0502020204030204" pitchFamily="34" charset="0"/>
              </a:rPr>
              <a:t>interstitium</a:t>
            </a:r>
            <a:r>
              <a:rPr lang="en-US" altLang="en-US" b="1" i="0" dirty="0" smtClean="0">
                <a:solidFill>
                  <a:srgbClr val="66FFFF"/>
                </a:solidFill>
                <a:latin typeface="Calibri" panose="020F0502020204030204" pitchFamily="34" charset="0"/>
              </a:rPr>
              <a:t> across </a:t>
            </a:r>
            <a:r>
              <a:rPr lang="en-US" altLang="en-US" b="1" i="0" dirty="0">
                <a:solidFill>
                  <a:srgbClr val="66FFFF"/>
                </a:solidFill>
                <a:latin typeface="Calibri" panose="020F0502020204030204" pitchFamily="34" charset="0"/>
              </a:rPr>
              <a:t>the capillary </a:t>
            </a:r>
            <a:r>
              <a:rPr lang="en-US" altLang="en-US" b="1" i="0" dirty="0" smtClean="0">
                <a:solidFill>
                  <a:srgbClr val="66FFFF"/>
                </a:solidFill>
                <a:latin typeface="Calibri" panose="020F0502020204030204" pitchFamily="34" charset="0"/>
              </a:rPr>
              <a:t>wall according </a:t>
            </a:r>
            <a:r>
              <a:rPr lang="en-US" altLang="en-US" b="1" i="0" dirty="0">
                <a:solidFill>
                  <a:srgbClr val="66FFFF"/>
                </a:solidFill>
                <a:latin typeface="Calibri" panose="020F0502020204030204" pitchFamily="34" charset="0"/>
              </a:rPr>
              <a:t>to their concentration (chemical) gradients</a:t>
            </a:r>
            <a:r>
              <a:rPr lang="en-US" altLang="en-US" b="1" i="0" dirty="0" smtClean="0">
                <a:solidFill>
                  <a:srgbClr val="66FFFF"/>
                </a:solidFill>
                <a:latin typeface="Calibri" panose="020F0502020204030204" pitchFamily="34" charset="0"/>
              </a:rPr>
              <a:t>.</a:t>
            </a:r>
          </a:p>
          <a:p>
            <a:pPr marL="0" indent="0" eaLnBrk="1" hangingPunct="1">
              <a:buClr>
                <a:schemeClr val="tx2"/>
              </a:buClr>
            </a:pPr>
            <a:endParaRPr lang="en-US" altLang="en-US" b="1" i="0" dirty="0">
              <a:solidFill>
                <a:srgbClr val="66FFFF"/>
              </a:solidFill>
              <a:latin typeface="Calibri" panose="020F0502020204030204" pitchFamily="34" charset="0"/>
            </a:endParaRPr>
          </a:p>
          <a:p>
            <a:pPr eaLnBrk="1" hangingPunct="1">
              <a:buClr>
                <a:schemeClr val="tx2"/>
              </a:buClr>
              <a:buFont typeface="Wingdings" pitchFamily="2" charset="2"/>
              <a:buChar char="q"/>
            </a:pPr>
            <a:r>
              <a:rPr lang="en-US" altLang="en-US" b="1" i="0" dirty="0">
                <a:solidFill>
                  <a:srgbClr val="FFC000"/>
                </a:solidFill>
                <a:latin typeface="Calibri" panose="020F0502020204030204" pitchFamily="34" charset="0"/>
              </a:rPr>
              <a:t>It is the major process by which most nutritional substances and waste products cross the capillary membrane</a:t>
            </a:r>
            <a:r>
              <a:rPr lang="en-US" altLang="en-US" b="1" i="0" dirty="0" smtClean="0">
                <a:solidFill>
                  <a:srgbClr val="FFC000"/>
                </a:solidFill>
                <a:latin typeface="Calibri" panose="020F0502020204030204" pitchFamily="34" charset="0"/>
              </a:rPr>
              <a:t>.</a:t>
            </a:r>
            <a:endParaRPr lang="en-US" altLang="en-US" b="1" i="0" dirty="0">
              <a:solidFill>
                <a:srgbClr val="FFC000"/>
              </a:solidFill>
              <a:latin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1300185"/>
            <a:ext cx="6157609" cy="5068111"/>
          </a:xfrm>
          <a:prstGeom prst="rect">
            <a:avLst/>
          </a:prstGeom>
          <a:scene3d>
            <a:camera prst="orthographicFront"/>
            <a:lightRig rig="threePt" dir="t"/>
          </a:scene3d>
          <a:sp3d>
            <a:bevelT/>
            <a:bevelB/>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5372100" y="196096"/>
            <a:ext cx="4914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spcBef>
                <a:spcPct val="50000"/>
              </a:spcBef>
            </a:pPr>
            <a:r>
              <a:rPr lang="en-US" altLang="en-US" sz="4400" b="1" i="0" dirty="0">
                <a:solidFill>
                  <a:schemeClr val="tx2"/>
                </a:solidFill>
                <a:latin typeface="Calibri" panose="020F0502020204030204" pitchFamily="34" charset="0"/>
              </a:rPr>
              <a:t>Diffusion</a:t>
            </a:r>
          </a:p>
        </p:txBody>
      </p:sp>
      <p:sp>
        <p:nvSpPr>
          <p:cNvPr id="18435" name="Text Box 4"/>
          <p:cNvSpPr txBox="1">
            <a:spLocks noChangeArrowheads="1"/>
          </p:cNvSpPr>
          <p:nvPr/>
        </p:nvSpPr>
        <p:spPr bwMode="auto">
          <a:xfrm>
            <a:off x="0" y="76200"/>
            <a:ext cx="5753099" cy="681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eaLnBrk="1" hangingPunct="1">
              <a:buFont typeface="Wingdings" pitchFamily="2" charset="2"/>
              <a:buChar char="q"/>
            </a:pPr>
            <a:r>
              <a:rPr lang="en-US" altLang="en-US" sz="1880" b="1" i="0" dirty="0">
                <a:solidFill>
                  <a:srgbClr val="66FFFF"/>
                </a:solidFill>
                <a:latin typeface="Calibri" pitchFamily="34" charset="0"/>
                <a:cs typeface="Calibri" pitchFamily="34" charset="0"/>
              </a:rPr>
              <a:t>Capillary Diffusion using modified Fick’s Law</a:t>
            </a:r>
            <a:r>
              <a:rPr lang="en-US" altLang="en-US" sz="1880" b="1" i="0" dirty="0" smtClean="0">
                <a:solidFill>
                  <a:srgbClr val="66FFFF"/>
                </a:solidFill>
                <a:latin typeface="Calibri" pitchFamily="34" charset="0"/>
                <a:cs typeface="Calibri" pitchFamily="34" charset="0"/>
              </a:rPr>
              <a:t>:</a:t>
            </a:r>
          </a:p>
          <a:p>
            <a:pPr marL="0" indent="0" eaLnBrk="1" hangingPunct="1"/>
            <a:r>
              <a:rPr lang="en-US" altLang="en-US" sz="1880" b="1" i="0" dirty="0" smtClean="0">
                <a:solidFill>
                  <a:srgbClr val="66FFFF"/>
                </a:solidFill>
                <a:latin typeface="Calibri" pitchFamily="34" charset="0"/>
                <a:cs typeface="Calibri" pitchFamily="34" charset="0"/>
              </a:rPr>
              <a:t>           </a:t>
            </a:r>
            <a:r>
              <a:rPr lang="en-US" altLang="en-US" sz="1880" b="1" i="0" dirty="0">
                <a:solidFill>
                  <a:srgbClr val="66FFFF"/>
                </a:solidFill>
                <a:latin typeface="Calibri" pitchFamily="34" charset="0"/>
                <a:cs typeface="Calibri" pitchFamily="34" charset="0"/>
              </a:rPr>
              <a:t>J = P (C</a:t>
            </a:r>
            <a:r>
              <a:rPr lang="en-US" altLang="en-US" sz="1880" b="1" i="0" baseline="-25000" dirty="0">
                <a:solidFill>
                  <a:srgbClr val="66FFFF"/>
                </a:solidFill>
                <a:latin typeface="Calibri" pitchFamily="34" charset="0"/>
                <a:cs typeface="Calibri" pitchFamily="34" charset="0"/>
              </a:rPr>
              <a:t>B</a:t>
            </a:r>
            <a:r>
              <a:rPr lang="en-US" altLang="en-US" sz="1880" b="1" i="0" dirty="0">
                <a:solidFill>
                  <a:srgbClr val="66FFFF"/>
                </a:solidFill>
                <a:latin typeface="Calibri" pitchFamily="34" charset="0"/>
                <a:cs typeface="Calibri" pitchFamily="34" charset="0"/>
              </a:rPr>
              <a:t> – C</a:t>
            </a:r>
            <a:r>
              <a:rPr lang="en-US" altLang="en-US" sz="1880" b="1" i="0" baseline="-25000" dirty="0">
                <a:solidFill>
                  <a:srgbClr val="66FFFF"/>
                </a:solidFill>
                <a:latin typeface="Calibri" pitchFamily="34" charset="0"/>
                <a:cs typeface="Calibri" pitchFamily="34" charset="0"/>
              </a:rPr>
              <a:t>T</a:t>
            </a:r>
            <a:r>
              <a:rPr lang="en-US" altLang="en-US" sz="1880" b="1" i="0" dirty="0" smtClean="0">
                <a:solidFill>
                  <a:srgbClr val="66FFFF"/>
                </a:solidFill>
                <a:latin typeface="Calibri" pitchFamily="34" charset="0"/>
                <a:cs typeface="Calibri" pitchFamily="34" charset="0"/>
              </a:rPr>
              <a:t>)</a:t>
            </a:r>
            <a:endParaRPr lang="en-US" altLang="en-US" sz="1880" b="1" i="0" dirty="0">
              <a:solidFill>
                <a:srgbClr val="66FFFF"/>
              </a:solidFill>
              <a:latin typeface="Calibri" pitchFamily="34" charset="0"/>
              <a:cs typeface="Calibri" pitchFamily="34" charset="0"/>
            </a:endParaRPr>
          </a:p>
          <a:p>
            <a:pPr marL="800100" lvl="1" indent="-342900" eaLnBrk="1" hangingPunct="1">
              <a:buFont typeface="Wingdings" pitchFamily="2" charset="2"/>
              <a:buChar char="q"/>
            </a:pPr>
            <a:r>
              <a:rPr lang="en-US" altLang="en-US" sz="1880" b="1" i="0" dirty="0">
                <a:solidFill>
                  <a:srgbClr val="66FFFF"/>
                </a:solidFill>
                <a:latin typeface="Calibri" pitchFamily="34" charset="0"/>
                <a:cs typeface="Calibri" pitchFamily="34" charset="0"/>
              </a:rPr>
              <a:t>P: permeability coefficient; C</a:t>
            </a:r>
            <a:r>
              <a:rPr lang="en-US" altLang="en-US" sz="1880" b="1" i="0" baseline="-25000" dirty="0">
                <a:solidFill>
                  <a:srgbClr val="66FFFF"/>
                </a:solidFill>
                <a:latin typeface="Calibri" pitchFamily="34" charset="0"/>
                <a:cs typeface="Calibri" pitchFamily="34" charset="0"/>
              </a:rPr>
              <a:t>B</a:t>
            </a:r>
            <a:r>
              <a:rPr lang="en-US" altLang="en-US" sz="1880" b="1" i="0" dirty="0">
                <a:solidFill>
                  <a:srgbClr val="66FFFF"/>
                </a:solidFill>
                <a:latin typeface="Calibri" pitchFamily="34" charset="0"/>
                <a:cs typeface="Calibri" pitchFamily="34" charset="0"/>
              </a:rPr>
              <a:t>: conc. of solute in </a:t>
            </a:r>
            <a:r>
              <a:rPr lang="en-US" altLang="en-US" sz="1880" b="1" i="0" dirty="0" smtClean="0">
                <a:solidFill>
                  <a:srgbClr val="66FFFF"/>
                </a:solidFill>
                <a:latin typeface="Calibri" pitchFamily="34" charset="0"/>
                <a:cs typeface="Calibri" pitchFamily="34" charset="0"/>
              </a:rPr>
              <a:t>the blood</a:t>
            </a:r>
            <a:r>
              <a:rPr lang="en-US" altLang="en-US" sz="1880" b="1" i="0" dirty="0">
                <a:solidFill>
                  <a:srgbClr val="66FFFF"/>
                </a:solidFill>
                <a:latin typeface="Calibri" pitchFamily="34" charset="0"/>
                <a:cs typeface="Calibri" pitchFamily="34" charset="0"/>
              </a:rPr>
              <a:t>; C</a:t>
            </a:r>
            <a:r>
              <a:rPr lang="en-US" altLang="en-US" sz="1880" b="1" i="0" baseline="-25000" dirty="0">
                <a:solidFill>
                  <a:srgbClr val="66FFFF"/>
                </a:solidFill>
                <a:latin typeface="Calibri" pitchFamily="34" charset="0"/>
                <a:cs typeface="Calibri" pitchFamily="34" charset="0"/>
              </a:rPr>
              <a:t>T</a:t>
            </a:r>
            <a:r>
              <a:rPr lang="en-US" altLang="en-US" sz="1880" b="1" i="0" dirty="0">
                <a:solidFill>
                  <a:srgbClr val="66FFFF"/>
                </a:solidFill>
                <a:latin typeface="Calibri" pitchFamily="34" charset="0"/>
                <a:cs typeface="Calibri" pitchFamily="34" charset="0"/>
              </a:rPr>
              <a:t> : conc. of solute </a:t>
            </a:r>
            <a:r>
              <a:rPr lang="en-US" altLang="en-US" sz="1880" b="1" i="0" dirty="0" smtClean="0">
                <a:solidFill>
                  <a:srgbClr val="66FFFF"/>
                </a:solidFill>
                <a:latin typeface="Calibri" pitchFamily="34" charset="0"/>
                <a:cs typeface="Calibri" pitchFamily="34" charset="0"/>
              </a:rPr>
              <a:t>in the tissue. P is affected by lipid solubility and molecular diameter.</a:t>
            </a:r>
          </a:p>
          <a:p>
            <a:pPr marL="457200" lvl="1" indent="0" eaLnBrk="1" hangingPunct="1"/>
            <a:endParaRPr lang="en-US" altLang="en-US" sz="1880" b="1" i="0" dirty="0">
              <a:solidFill>
                <a:srgbClr val="66FFFF"/>
              </a:solidFill>
              <a:latin typeface="Calibri" pitchFamily="34" charset="0"/>
              <a:cs typeface="Calibri" pitchFamily="34" charset="0"/>
            </a:endParaRPr>
          </a:p>
          <a:p>
            <a:pPr eaLnBrk="1" hangingPunct="1">
              <a:buFont typeface="Wingdings" pitchFamily="2" charset="2"/>
              <a:buChar char="q"/>
            </a:pPr>
            <a:r>
              <a:rPr lang="en-US" altLang="en-US" sz="1880" b="1" i="0" dirty="0">
                <a:solidFill>
                  <a:srgbClr val="FF66FF"/>
                </a:solidFill>
                <a:latin typeface="Calibri" pitchFamily="34" charset="0"/>
                <a:cs typeface="Calibri" pitchFamily="34" charset="0"/>
              </a:rPr>
              <a:t>Lipid solubility influences speed of </a:t>
            </a:r>
            <a:r>
              <a:rPr lang="en-US" altLang="en-US" sz="1880" b="1" i="0" dirty="0" smtClean="0">
                <a:solidFill>
                  <a:srgbClr val="FF66FF"/>
                </a:solidFill>
                <a:latin typeface="Calibri" pitchFamily="34" charset="0"/>
                <a:cs typeface="Calibri" pitchFamily="34" charset="0"/>
              </a:rPr>
              <a:t>diffusion:</a:t>
            </a:r>
            <a:endParaRPr lang="en-US" altLang="en-US" sz="1880" b="1" i="0" dirty="0">
              <a:solidFill>
                <a:srgbClr val="FF66FF"/>
              </a:solidFill>
              <a:latin typeface="Calibri" pitchFamily="34" charset="0"/>
              <a:cs typeface="Calibri" pitchFamily="34" charset="0"/>
            </a:endParaRPr>
          </a:p>
          <a:p>
            <a:pPr marL="800100" lvl="1" indent="-342900" eaLnBrk="1" hangingPunct="1">
              <a:buFont typeface="Wingdings" pitchFamily="2" charset="2"/>
              <a:buChar char="q"/>
            </a:pPr>
            <a:r>
              <a:rPr lang="en-US" altLang="en-US" sz="1880" b="1" i="0" dirty="0">
                <a:solidFill>
                  <a:srgbClr val="FF66FF"/>
                </a:solidFill>
                <a:latin typeface="Calibri" pitchFamily="34" charset="0"/>
                <a:cs typeface="Calibri" pitchFamily="34" charset="0"/>
              </a:rPr>
              <a:t>O</a:t>
            </a:r>
            <a:r>
              <a:rPr lang="en-US" altLang="en-US" sz="1880" b="1" i="0" baseline="-25000" dirty="0">
                <a:solidFill>
                  <a:srgbClr val="FF66FF"/>
                </a:solidFill>
                <a:latin typeface="Calibri" pitchFamily="34" charset="0"/>
                <a:cs typeface="Calibri" pitchFamily="34" charset="0"/>
              </a:rPr>
              <a:t>2</a:t>
            </a:r>
            <a:r>
              <a:rPr lang="en-US" altLang="en-US" sz="1880" b="1" i="0" dirty="0">
                <a:solidFill>
                  <a:srgbClr val="FF66FF"/>
                </a:solidFill>
                <a:latin typeface="Calibri" pitchFamily="34" charset="0"/>
                <a:cs typeface="Calibri" pitchFamily="34" charset="0"/>
              </a:rPr>
              <a:t> and CO</a:t>
            </a:r>
            <a:r>
              <a:rPr lang="en-US" altLang="en-US" sz="1880" b="1" i="0" baseline="-25000" dirty="0">
                <a:solidFill>
                  <a:srgbClr val="FF66FF"/>
                </a:solidFill>
                <a:latin typeface="Calibri" pitchFamily="34" charset="0"/>
                <a:cs typeface="Calibri" pitchFamily="34" charset="0"/>
              </a:rPr>
              <a:t>2</a:t>
            </a:r>
            <a:r>
              <a:rPr lang="en-US" altLang="en-US" sz="1880" b="1" i="0" dirty="0">
                <a:solidFill>
                  <a:srgbClr val="FF66FF"/>
                </a:solidFill>
                <a:latin typeface="Calibri" pitchFamily="34" charset="0"/>
                <a:cs typeface="Calibri" pitchFamily="34" charset="0"/>
              </a:rPr>
              <a:t> are highly lipid soluble and </a:t>
            </a:r>
            <a:r>
              <a:rPr lang="en-US" altLang="en-US" sz="1880" b="1" i="0" dirty="0" smtClean="0">
                <a:solidFill>
                  <a:srgbClr val="FF66FF"/>
                </a:solidFill>
                <a:latin typeface="Calibri" pitchFamily="34" charset="0"/>
                <a:cs typeface="Calibri" pitchFamily="34" charset="0"/>
              </a:rPr>
              <a:t>permeable.</a:t>
            </a:r>
          </a:p>
          <a:p>
            <a:pPr marL="457200" lvl="1" indent="0" eaLnBrk="1" hangingPunct="1"/>
            <a:endParaRPr lang="en-US" altLang="en-US" sz="1880" b="1" i="0" dirty="0">
              <a:solidFill>
                <a:srgbClr val="66FFFF"/>
              </a:solidFill>
              <a:latin typeface="Calibri" pitchFamily="34" charset="0"/>
              <a:cs typeface="Calibri" pitchFamily="34" charset="0"/>
            </a:endParaRPr>
          </a:p>
          <a:p>
            <a:pPr eaLnBrk="1" hangingPunct="1">
              <a:buFont typeface="Wingdings" pitchFamily="2" charset="2"/>
              <a:buChar char="q"/>
            </a:pPr>
            <a:r>
              <a:rPr lang="en-US" altLang="en-US" sz="1880" b="1" i="0" dirty="0" smtClean="0">
                <a:solidFill>
                  <a:srgbClr val="66FF66"/>
                </a:solidFill>
                <a:latin typeface="Calibri" pitchFamily="34" charset="0"/>
                <a:cs typeface="Calibri" pitchFamily="34" charset="0"/>
              </a:rPr>
              <a:t>Molecular diameter </a:t>
            </a:r>
            <a:r>
              <a:rPr lang="en-US" altLang="en-US" sz="1880" b="1" i="0" dirty="0">
                <a:solidFill>
                  <a:srgbClr val="66FF66"/>
                </a:solidFill>
                <a:latin typeface="Calibri" pitchFamily="34" charset="0"/>
                <a:cs typeface="Calibri" pitchFamily="34" charset="0"/>
              </a:rPr>
              <a:t>impacts solute </a:t>
            </a:r>
            <a:r>
              <a:rPr lang="en-US" altLang="en-US" sz="1880" b="1" i="0" dirty="0" smtClean="0">
                <a:solidFill>
                  <a:srgbClr val="66FF66"/>
                </a:solidFill>
                <a:latin typeface="Calibri" pitchFamily="34" charset="0"/>
                <a:cs typeface="Calibri" pitchFamily="34" charset="0"/>
              </a:rPr>
              <a:t>diffusion: </a:t>
            </a:r>
            <a:endParaRPr lang="en-US" altLang="en-US" sz="1880" b="1" i="0" dirty="0">
              <a:solidFill>
                <a:srgbClr val="66FF66"/>
              </a:solidFill>
              <a:latin typeface="Calibri" pitchFamily="34" charset="0"/>
              <a:cs typeface="Calibri" pitchFamily="34" charset="0"/>
            </a:endParaRPr>
          </a:p>
          <a:p>
            <a:pPr marL="1257300" lvl="2" indent="-342900" eaLnBrk="1" hangingPunct="1">
              <a:buFont typeface="Wingdings" pitchFamily="2" charset="2"/>
              <a:buChar char="q"/>
            </a:pPr>
            <a:r>
              <a:rPr lang="en-US" altLang="en-US" sz="1880" b="1" i="0" dirty="0" smtClean="0">
                <a:solidFill>
                  <a:srgbClr val="66FF66"/>
                </a:solidFill>
                <a:latin typeface="Calibri" pitchFamily="34" charset="0"/>
                <a:cs typeface="Calibri" pitchFamily="34" charset="0"/>
              </a:rPr>
              <a:t>It must </a:t>
            </a:r>
            <a:r>
              <a:rPr lang="en-US" altLang="en-US" sz="1880" b="1" i="0" dirty="0">
                <a:solidFill>
                  <a:srgbClr val="66FF66"/>
                </a:solidFill>
                <a:latin typeface="Calibri" pitchFamily="34" charset="0"/>
                <a:cs typeface="Calibri" pitchFamily="34" charset="0"/>
              </a:rPr>
              <a:t>be small enough for </a:t>
            </a:r>
            <a:r>
              <a:rPr lang="en-US" altLang="en-US" sz="1880" b="1" i="0" dirty="0" smtClean="0">
                <a:solidFill>
                  <a:srgbClr val="66FF66"/>
                </a:solidFill>
                <a:latin typeface="Calibri" pitchFamily="34" charset="0"/>
                <a:cs typeface="Calibri" pitchFamily="34" charset="0"/>
              </a:rPr>
              <a:t>the clefts and pores </a:t>
            </a:r>
            <a:r>
              <a:rPr lang="en-US" altLang="en-US" sz="1880" b="1" i="0" dirty="0">
                <a:solidFill>
                  <a:srgbClr val="66FF66"/>
                </a:solidFill>
                <a:latin typeface="Calibri" pitchFamily="34" charset="0"/>
                <a:cs typeface="Calibri" pitchFamily="34" charset="0"/>
              </a:rPr>
              <a:t>in most tissues.</a:t>
            </a:r>
          </a:p>
          <a:p>
            <a:pPr marL="1257300" lvl="2" indent="-342900" eaLnBrk="1" hangingPunct="1">
              <a:buFont typeface="Wingdings" pitchFamily="2" charset="2"/>
              <a:buChar char="q"/>
            </a:pPr>
            <a:r>
              <a:rPr lang="en-US" altLang="en-US" sz="1880" b="1" i="0" dirty="0">
                <a:solidFill>
                  <a:srgbClr val="66FF66"/>
                </a:solidFill>
                <a:latin typeface="Calibri" pitchFamily="34" charset="0"/>
                <a:cs typeface="Calibri" pitchFamily="34" charset="0"/>
              </a:rPr>
              <a:t>Glucose and </a:t>
            </a:r>
            <a:r>
              <a:rPr lang="en-US" altLang="en-US" sz="1880" b="1" i="0" dirty="0" err="1">
                <a:solidFill>
                  <a:srgbClr val="66FF66"/>
                </a:solidFill>
                <a:latin typeface="Calibri" pitchFamily="34" charset="0"/>
                <a:cs typeface="Calibri" pitchFamily="34" charset="0"/>
              </a:rPr>
              <a:t>NaCl</a:t>
            </a:r>
            <a:r>
              <a:rPr lang="en-US" altLang="en-US" sz="1880" b="1" i="0" dirty="0">
                <a:solidFill>
                  <a:srgbClr val="66FF66"/>
                </a:solidFill>
                <a:latin typeface="Calibri" pitchFamily="34" charset="0"/>
                <a:cs typeface="Calibri" pitchFamily="34" charset="0"/>
              </a:rPr>
              <a:t> have relatively high permeability, but albumin does not</a:t>
            </a:r>
            <a:r>
              <a:rPr lang="en-US" altLang="en-US" sz="1880" b="1" i="0" dirty="0" smtClean="0">
                <a:solidFill>
                  <a:srgbClr val="66FF66"/>
                </a:solidFill>
                <a:latin typeface="Calibri" pitchFamily="34" charset="0"/>
                <a:cs typeface="Calibri" pitchFamily="34" charset="0"/>
              </a:rPr>
              <a:t>).</a:t>
            </a:r>
            <a:endParaRPr lang="en-US" altLang="en-US" sz="1880" b="1" i="0" dirty="0">
              <a:solidFill>
                <a:srgbClr val="66FF66"/>
              </a:solidFill>
              <a:latin typeface="Calibri" pitchFamily="34" charset="0"/>
              <a:cs typeface="Calibri" pitchFamily="34" charset="0"/>
            </a:endParaRPr>
          </a:p>
          <a:p>
            <a:pPr marL="1257300" lvl="2" indent="-342900" eaLnBrk="1" hangingPunct="1">
              <a:buFont typeface="Wingdings" pitchFamily="2" charset="2"/>
              <a:buChar char="q"/>
            </a:pPr>
            <a:r>
              <a:rPr lang="en-US" altLang="en-US" sz="1880" b="1" i="0" dirty="0">
                <a:solidFill>
                  <a:srgbClr val="66FF66"/>
                </a:solidFill>
                <a:latin typeface="Calibri" pitchFamily="34" charset="0"/>
                <a:cs typeface="Calibri" pitchFamily="34" charset="0"/>
              </a:rPr>
              <a:t>In liver, proteins (such as albumin) can move through </a:t>
            </a:r>
            <a:r>
              <a:rPr lang="en-US" altLang="en-US" sz="1880" b="1" i="0" dirty="0" smtClean="0">
                <a:solidFill>
                  <a:srgbClr val="66FF66"/>
                </a:solidFill>
                <a:latin typeface="Calibri" pitchFamily="34" charset="0"/>
                <a:cs typeface="Calibri" pitchFamily="34" charset="0"/>
              </a:rPr>
              <a:t>the discontinuous endothelium easily.</a:t>
            </a:r>
            <a:endParaRPr lang="en-US" altLang="en-US" sz="1880" b="1" i="0" dirty="0">
              <a:solidFill>
                <a:srgbClr val="66FF66"/>
              </a:solidFill>
              <a:latin typeface="Calibri" pitchFamily="34" charset="0"/>
              <a:cs typeface="Calibri" pitchFamily="34" charset="0"/>
            </a:endParaRPr>
          </a:p>
          <a:p>
            <a:pPr marL="800100" lvl="1" indent="-342900" eaLnBrk="1" hangingPunct="1">
              <a:buFont typeface="Wingdings" pitchFamily="2" charset="2"/>
              <a:buChar char="q"/>
            </a:pPr>
            <a:endParaRPr lang="en-US" altLang="en-US" sz="1880" b="1" i="0" dirty="0">
              <a:solidFill>
                <a:srgbClr val="FFC000"/>
              </a:solidFill>
              <a:latin typeface="Calibri" pitchFamily="34" charset="0"/>
              <a:cs typeface="Calibri" pitchFamily="34" charset="0"/>
            </a:endParaRPr>
          </a:p>
          <a:p>
            <a:pPr eaLnBrk="1" hangingPunct="1">
              <a:buFont typeface="Wingdings" pitchFamily="2" charset="2"/>
              <a:buChar char="q"/>
            </a:pPr>
            <a:r>
              <a:rPr lang="en-US" altLang="en-US" sz="1880" b="1" i="0" dirty="0">
                <a:solidFill>
                  <a:srgbClr val="FFC000"/>
                </a:solidFill>
                <a:latin typeface="Calibri" pitchFamily="34" charset="0"/>
                <a:cs typeface="Calibri" pitchFamily="34" charset="0"/>
              </a:rPr>
              <a:t>Concentration gradient impacts permeability. substances are exchanged from a high concentration to a low concentration.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493" y="1609117"/>
            <a:ext cx="4618207" cy="3801083"/>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287545589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3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43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35">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43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5" descr="15-16_1"/>
          <p:cNvPicPr>
            <a:picLocks noChangeAspect="1" noChangeArrowheads="1"/>
          </p:cNvPicPr>
          <p:nvPr/>
        </p:nvPicPr>
        <p:blipFill>
          <a:blip r:embed="rId3">
            <a:extLst>
              <a:ext uri="{28A0092B-C50C-407E-A947-70E740481C1C}">
                <a14:useLocalDpi xmlns:a14="http://schemas.microsoft.com/office/drawing/2010/main" val="0"/>
              </a:ext>
            </a:extLst>
          </a:blip>
          <a:srcRect l="17056" t="38139" r="26085" b="3311"/>
          <a:stretch>
            <a:fillRect/>
          </a:stretch>
        </p:blipFill>
        <p:spPr bwMode="auto">
          <a:xfrm>
            <a:off x="4762500" y="1828800"/>
            <a:ext cx="5181600" cy="4419600"/>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6"/>
          <p:cNvSpPr>
            <a:spLocks noChangeArrowheads="1"/>
          </p:cNvSpPr>
          <p:nvPr/>
        </p:nvSpPr>
        <p:spPr bwMode="auto">
          <a:xfrm>
            <a:off x="5093850" y="6324600"/>
            <a:ext cx="47314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US" altLang="en-US" sz="2000" b="1" dirty="0">
                <a:solidFill>
                  <a:srgbClr val="FF66FF"/>
                </a:solidFill>
                <a:latin typeface="Calibri" panose="020F0502020204030204" pitchFamily="34" charset="0"/>
              </a:rPr>
              <a:t>e.g. </a:t>
            </a:r>
            <a:r>
              <a:rPr lang="en-US" altLang="en-US" sz="2000" b="1" i="0" dirty="0">
                <a:solidFill>
                  <a:srgbClr val="FF66FF"/>
                </a:solidFill>
                <a:latin typeface="Calibri" panose="020F0502020204030204" pitchFamily="34" charset="0"/>
              </a:rPr>
              <a:t>Peptide hormones are moved this way</a:t>
            </a:r>
          </a:p>
        </p:txBody>
      </p:sp>
      <p:sp>
        <p:nvSpPr>
          <p:cNvPr id="17412" name="Text Box 8"/>
          <p:cNvSpPr txBox="1">
            <a:spLocks noChangeArrowheads="1"/>
          </p:cNvSpPr>
          <p:nvPr/>
        </p:nvSpPr>
        <p:spPr bwMode="auto">
          <a:xfrm>
            <a:off x="0" y="304800"/>
            <a:ext cx="10287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spcBef>
                <a:spcPct val="50000"/>
              </a:spcBef>
            </a:pPr>
            <a:r>
              <a:rPr lang="en-US" altLang="en-US" sz="4400" b="1" i="0" dirty="0" err="1" smtClean="0">
                <a:solidFill>
                  <a:schemeClr val="tx2"/>
                </a:solidFill>
                <a:latin typeface="Calibri" panose="020F0502020204030204" pitchFamily="34" charset="0"/>
              </a:rPr>
              <a:t>Transcytosis</a:t>
            </a:r>
            <a:r>
              <a:rPr lang="en-US" altLang="en-US" sz="4400" b="1" i="0" dirty="0" smtClean="0">
                <a:solidFill>
                  <a:schemeClr val="tx2"/>
                </a:solidFill>
                <a:latin typeface="Calibri" panose="020F0502020204030204" pitchFamily="34" charset="0"/>
              </a:rPr>
              <a:t> (vesicular transport)</a:t>
            </a:r>
            <a:endParaRPr lang="en-US" altLang="en-US" sz="4400" b="1" i="0" dirty="0">
              <a:solidFill>
                <a:schemeClr val="tx2"/>
              </a:solidFill>
              <a:latin typeface="Calibri" panose="020F0502020204030204" pitchFamily="34" charset="0"/>
            </a:endParaRPr>
          </a:p>
        </p:txBody>
      </p:sp>
      <p:sp>
        <p:nvSpPr>
          <p:cNvPr id="17413" name="Text Box 9"/>
          <p:cNvSpPr txBox="1">
            <a:spLocks noChangeArrowheads="1"/>
          </p:cNvSpPr>
          <p:nvPr/>
        </p:nvSpPr>
        <p:spPr bwMode="auto">
          <a:xfrm>
            <a:off x="266700" y="1295400"/>
            <a:ext cx="44577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342900" indent="-342900">
              <a:spcBef>
                <a:spcPct val="50000"/>
              </a:spcBef>
              <a:buFont typeface="Wingdings" pitchFamily="2" charset="2"/>
              <a:buChar char="q"/>
            </a:pPr>
            <a:r>
              <a:rPr lang="en-US" altLang="en-US" b="1" i="0" dirty="0">
                <a:solidFill>
                  <a:srgbClr val="66FFFF"/>
                </a:solidFill>
                <a:latin typeface="Calibri" panose="020F0502020204030204" pitchFamily="34" charset="0"/>
              </a:rPr>
              <a:t>This is an active process by which large molecules can be transported across the capillary membrane</a:t>
            </a:r>
            <a:r>
              <a:rPr lang="en-US" altLang="en-US" b="1" i="0" dirty="0" smtClean="0">
                <a:solidFill>
                  <a:srgbClr val="66FFFF"/>
                </a:solidFill>
                <a:latin typeface="Calibri" panose="020F0502020204030204" pitchFamily="34" charset="0"/>
              </a:rPr>
              <a:t>.</a:t>
            </a:r>
          </a:p>
          <a:p>
            <a:pPr>
              <a:spcBef>
                <a:spcPct val="50000"/>
              </a:spcBef>
            </a:pPr>
            <a:endParaRPr lang="en-US" altLang="en-US" b="1" i="0" dirty="0">
              <a:solidFill>
                <a:srgbClr val="66FFFF"/>
              </a:solidFill>
              <a:latin typeface="Calibri" panose="020F0502020204030204" pitchFamily="34" charset="0"/>
            </a:endParaRPr>
          </a:p>
          <a:p>
            <a:pPr marL="342900" indent="-342900">
              <a:spcBef>
                <a:spcPct val="50000"/>
              </a:spcBef>
              <a:buFont typeface="Wingdings" pitchFamily="2" charset="2"/>
              <a:buChar char="q"/>
            </a:pPr>
            <a:r>
              <a:rPr lang="en-US" altLang="en-US" b="1" i="0" dirty="0">
                <a:solidFill>
                  <a:srgbClr val="66FFFF"/>
                </a:solidFill>
                <a:latin typeface="Calibri" panose="020F0502020204030204" pitchFamily="34" charset="0"/>
              </a:rPr>
              <a:t>It includes the formation of vesicles from the endothelial membrane to surround the required particle (endocytosis). The vesicle separates and migrates across the cell to release its contents to the other side (exocytosis</a:t>
            </a:r>
            <a:r>
              <a:rPr lang="en-US" altLang="en-US" b="1" i="0" dirty="0" smtClean="0">
                <a:solidFill>
                  <a:srgbClr val="66FFFF"/>
                </a:solidFill>
                <a:latin typeface="Calibri" panose="020F0502020204030204" pitchFamily="34" charset="0"/>
              </a:rPr>
              <a:t>).</a:t>
            </a:r>
            <a:endParaRPr lang="en-US" altLang="en-US" b="1" i="0" dirty="0">
              <a:solidFill>
                <a:srgbClr val="66FFFF"/>
              </a:solidFill>
              <a:latin typeface="Calibri" panose="020F050202020403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0" y="236577"/>
            <a:ext cx="10287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spcBef>
                <a:spcPct val="50000"/>
              </a:spcBef>
            </a:pPr>
            <a:r>
              <a:rPr lang="en-US" altLang="en-US" sz="4400" b="1" i="0" dirty="0" smtClean="0">
                <a:solidFill>
                  <a:schemeClr val="tx2"/>
                </a:solidFill>
                <a:latin typeface="Calibri" panose="020F0502020204030204" pitchFamily="34" charset="0"/>
              </a:rPr>
              <a:t>Filtration</a:t>
            </a:r>
            <a:endParaRPr lang="en-US" altLang="en-US" sz="4400" b="1" i="0" dirty="0">
              <a:solidFill>
                <a:schemeClr val="tx2"/>
              </a:solidFill>
              <a:latin typeface="Calibri" panose="020F0502020204030204" pitchFamily="34" charset="0"/>
            </a:endParaRPr>
          </a:p>
        </p:txBody>
      </p:sp>
      <p:sp>
        <p:nvSpPr>
          <p:cNvPr id="19459" name="Text Box 4"/>
          <p:cNvSpPr txBox="1">
            <a:spLocks noChangeArrowheads="1"/>
          </p:cNvSpPr>
          <p:nvPr/>
        </p:nvSpPr>
        <p:spPr bwMode="auto">
          <a:xfrm>
            <a:off x="342900" y="1074777"/>
            <a:ext cx="96012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eaLnBrk="1" hangingPunct="1">
              <a:buClr>
                <a:schemeClr val="tx2"/>
              </a:buClr>
              <a:buFont typeface="Wingdings" pitchFamily="2" charset="2"/>
              <a:buChar char="q"/>
            </a:pPr>
            <a:r>
              <a:rPr lang="en-US" altLang="en-US" sz="2500" b="1" i="0" dirty="0" smtClean="0">
                <a:solidFill>
                  <a:srgbClr val="66FFFF"/>
                </a:solidFill>
                <a:latin typeface="Calibri" panose="020F0502020204030204" pitchFamily="34" charset="0"/>
              </a:rPr>
              <a:t>Filtration </a:t>
            </a:r>
            <a:r>
              <a:rPr lang="en-US" altLang="en-US" sz="2500" b="1" i="0" dirty="0">
                <a:solidFill>
                  <a:srgbClr val="66FFFF"/>
                </a:solidFill>
                <a:latin typeface="Calibri" panose="020F0502020204030204" pitchFamily="34" charset="0"/>
              </a:rPr>
              <a:t>is the process by which plasma and its dissolved crystalloids (electrolytes and glucose) can filter across the capillary according to pressure gradient. </a:t>
            </a:r>
            <a:endParaRPr lang="en-US" altLang="en-US" sz="2500" b="1" i="0" dirty="0" smtClean="0">
              <a:solidFill>
                <a:srgbClr val="66FFFF"/>
              </a:solidFill>
              <a:latin typeface="Calibri" panose="020F0502020204030204" pitchFamily="34" charset="0"/>
            </a:endParaRPr>
          </a:p>
          <a:p>
            <a:pPr eaLnBrk="1" hangingPunct="1">
              <a:buClr>
                <a:schemeClr val="tx2"/>
              </a:buClr>
              <a:buFont typeface="Wingdings" pitchFamily="2" charset="2"/>
              <a:buChar char="q"/>
            </a:pPr>
            <a:endParaRPr lang="en-US" altLang="en-US" sz="2500" b="1" i="0" dirty="0">
              <a:solidFill>
                <a:srgbClr val="66FFFF"/>
              </a:solidFill>
              <a:latin typeface="Calibri" panose="020F0502020204030204" pitchFamily="34" charset="0"/>
            </a:endParaRPr>
          </a:p>
          <a:p>
            <a:pPr eaLnBrk="1" hangingPunct="1">
              <a:buClr>
                <a:schemeClr val="tx2"/>
              </a:buClr>
              <a:buFont typeface="Wingdings" pitchFamily="2" charset="2"/>
              <a:buChar char="q"/>
            </a:pPr>
            <a:r>
              <a:rPr lang="en-US" altLang="en-US" sz="2500" b="1" i="0" dirty="0" smtClean="0">
                <a:solidFill>
                  <a:srgbClr val="66FFFF"/>
                </a:solidFill>
                <a:latin typeface="Calibri" panose="020F0502020204030204" pitchFamily="34" charset="0"/>
              </a:rPr>
              <a:t>Filtration </a:t>
            </a:r>
            <a:r>
              <a:rPr lang="en-US" altLang="en-US" sz="2500" b="1" i="0" dirty="0">
                <a:solidFill>
                  <a:srgbClr val="66FFFF"/>
                </a:solidFill>
                <a:latin typeface="Calibri" panose="020F0502020204030204" pitchFamily="34" charset="0"/>
              </a:rPr>
              <a:t>is determined by </a:t>
            </a:r>
            <a:r>
              <a:rPr lang="en-US" altLang="en-US" sz="2500" b="1" i="0" dirty="0" smtClean="0">
                <a:solidFill>
                  <a:srgbClr val="66FFFF"/>
                </a:solidFill>
                <a:latin typeface="Calibri" panose="020F0502020204030204" pitchFamily="34" charset="0"/>
              </a:rPr>
              <a:t>Starling’s </a:t>
            </a:r>
            <a:r>
              <a:rPr lang="en-US" altLang="en-US" sz="2500" b="1" i="0" dirty="0">
                <a:solidFill>
                  <a:srgbClr val="66FFFF"/>
                </a:solidFill>
                <a:latin typeface="Calibri" panose="020F0502020204030204" pitchFamily="34" charset="0"/>
              </a:rPr>
              <a:t>forces.</a:t>
            </a:r>
          </a:p>
          <a:p>
            <a:pPr eaLnBrk="1" hangingPunct="1">
              <a:buClr>
                <a:schemeClr val="tx2"/>
              </a:buClr>
              <a:buFont typeface="Wingdings" pitchFamily="2" charset="2"/>
              <a:buChar char="q"/>
            </a:pPr>
            <a:endParaRPr lang="en-US" altLang="en-US" sz="2500" b="1" i="0" dirty="0">
              <a:solidFill>
                <a:srgbClr val="66FFFF"/>
              </a:solidFill>
              <a:latin typeface="Calibri" panose="020F0502020204030204" pitchFamily="34" charset="0"/>
            </a:endParaRPr>
          </a:p>
          <a:p>
            <a:pPr eaLnBrk="1" hangingPunct="1">
              <a:buClr>
                <a:schemeClr val="tx2"/>
              </a:buClr>
              <a:buFont typeface="Wingdings" pitchFamily="2" charset="2"/>
              <a:buChar char="q"/>
            </a:pPr>
            <a:r>
              <a:rPr lang="en-US" altLang="en-US" sz="2500" b="1" i="0" dirty="0">
                <a:solidFill>
                  <a:srgbClr val="66FFFF"/>
                </a:solidFill>
                <a:latin typeface="Calibri" panose="020F0502020204030204" pitchFamily="34" charset="0"/>
              </a:rPr>
              <a:t>It is called bulk flow as movement of water drags along with it dissolved substance to which the membrane is permeable.</a:t>
            </a:r>
          </a:p>
          <a:p>
            <a:pPr eaLnBrk="1" hangingPunct="1">
              <a:buClr>
                <a:schemeClr val="tx2"/>
              </a:buClr>
              <a:buFont typeface="Wingdings" pitchFamily="2" charset="2"/>
              <a:buChar char="q"/>
            </a:pPr>
            <a:endParaRPr lang="en-US" altLang="en-US" sz="2500" b="1" i="0" dirty="0">
              <a:solidFill>
                <a:srgbClr val="66FFFF"/>
              </a:solidFill>
              <a:latin typeface="Calibri" panose="020F0502020204030204" pitchFamily="34" charset="0"/>
            </a:endParaRPr>
          </a:p>
          <a:p>
            <a:pPr eaLnBrk="1" hangingPunct="1">
              <a:buClr>
                <a:schemeClr val="tx2"/>
              </a:buClr>
              <a:buFont typeface="Wingdings" pitchFamily="2" charset="2"/>
              <a:buChar char="q"/>
            </a:pPr>
            <a:r>
              <a:rPr lang="en-US" altLang="en-US" sz="2500" b="1" i="0" dirty="0">
                <a:solidFill>
                  <a:srgbClr val="66FFFF"/>
                </a:solidFill>
                <a:latin typeface="Calibri" panose="020F0502020204030204" pitchFamily="34" charset="0"/>
              </a:rPr>
              <a:t>Although the amount of materials exchanged by filtration are small compared to diffusion (rate of diffusion is 4000 times as the rate of filtration-reabsorption), however, filtration aids diffusion by keeping the fluid across the capillary membrane in a state of continuous motion.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0" y="348496"/>
            <a:ext cx="102870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spcBef>
                <a:spcPct val="50000"/>
              </a:spcBef>
            </a:pPr>
            <a:r>
              <a:rPr lang="en-US" altLang="en-US" sz="4400" b="1" i="0" dirty="0" err="1">
                <a:solidFill>
                  <a:schemeClr val="tx2"/>
                </a:solidFill>
                <a:latin typeface="Calibri" panose="020F0502020204030204" pitchFamily="34" charset="0"/>
              </a:rPr>
              <a:t>Transcapillary</a:t>
            </a:r>
            <a:r>
              <a:rPr lang="en-US" altLang="en-US" sz="4400" b="1" i="0" dirty="0">
                <a:solidFill>
                  <a:schemeClr val="tx2"/>
                </a:solidFill>
                <a:latin typeface="Calibri" panose="020F0502020204030204" pitchFamily="34" charset="0"/>
              </a:rPr>
              <a:t> fluid </a:t>
            </a:r>
            <a:r>
              <a:rPr lang="en-US" altLang="en-US" sz="4400" b="1" i="0" dirty="0" smtClean="0">
                <a:solidFill>
                  <a:schemeClr val="tx2"/>
                </a:solidFill>
                <a:latin typeface="Calibri" panose="020F0502020204030204" pitchFamily="34" charset="0"/>
              </a:rPr>
              <a:t>dynamics</a:t>
            </a:r>
          </a:p>
          <a:p>
            <a:pPr algn="ctr">
              <a:spcBef>
                <a:spcPct val="50000"/>
              </a:spcBef>
            </a:pPr>
            <a:r>
              <a:rPr lang="en-US" altLang="en-US" sz="4400" b="1" i="0" dirty="0" smtClean="0">
                <a:solidFill>
                  <a:schemeClr val="tx2"/>
                </a:solidFill>
                <a:latin typeface="Calibri" panose="020F0502020204030204" pitchFamily="34" charset="0"/>
              </a:rPr>
              <a:t>Filtration forces</a:t>
            </a:r>
            <a:endParaRPr lang="en-US" altLang="en-US" sz="4400" b="1" i="0" dirty="0">
              <a:solidFill>
                <a:schemeClr val="tx2"/>
              </a:solidFill>
              <a:latin typeface="Calibri" panose="020F0502020204030204" pitchFamily="34" charset="0"/>
            </a:endParaRPr>
          </a:p>
        </p:txBody>
      </p:sp>
      <p:sp>
        <p:nvSpPr>
          <p:cNvPr id="20484" name="Rectangle 8"/>
          <p:cNvSpPr>
            <a:spLocks noChangeArrowheads="1"/>
          </p:cNvSpPr>
          <p:nvPr/>
        </p:nvSpPr>
        <p:spPr bwMode="auto">
          <a:xfrm>
            <a:off x="342900" y="2362200"/>
            <a:ext cx="9601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GB" altLang="en-US" sz="2800" b="1" i="0" dirty="0">
                <a:solidFill>
                  <a:srgbClr val="FF66FF"/>
                </a:solidFill>
                <a:latin typeface="Calibri" panose="020F0502020204030204" pitchFamily="34" charset="0"/>
              </a:rPr>
              <a:t>Four pressures are involved in fluid exchange in the capillary bed:</a:t>
            </a:r>
          </a:p>
          <a:p>
            <a:endParaRPr lang="en-GB" altLang="en-US" sz="2800" b="1" i="0" dirty="0">
              <a:solidFill>
                <a:srgbClr val="FF66FF"/>
              </a:solidFill>
              <a:latin typeface="Calibri" panose="020F0502020204030204" pitchFamily="34" charset="0"/>
            </a:endParaRPr>
          </a:p>
          <a:p>
            <a:r>
              <a:rPr lang="en-US" altLang="en-US" sz="2800" b="1" i="0" dirty="0">
                <a:solidFill>
                  <a:srgbClr val="CCFF33"/>
                </a:solidFill>
                <a:latin typeface="Calibri" panose="020F0502020204030204" pitchFamily="34" charset="0"/>
              </a:rPr>
              <a:t>Starling forces:</a:t>
            </a:r>
            <a:endParaRPr lang="en-GB" altLang="en-US" sz="2800" b="1" i="0" dirty="0">
              <a:solidFill>
                <a:srgbClr val="CCFF33"/>
              </a:solidFill>
              <a:latin typeface="Calibri" panose="020F0502020204030204" pitchFamily="34" charset="0"/>
            </a:endParaRPr>
          </a:p>
          <a:p>
            <a:endParaRPr lang="en-GB" altLang="en-US" sz="2800" b="1" i="0" dirty="0">
              <a:solidFill>
                <a:srgbClr val="CCFF33"/>
              </a:solidFill>
              <a:latin typeface="Calibri" panose="020F0502020204030204" pitchFamily="34" charset="0"/>
            </a:endParaRPr>
          </a:p>
          <a:p>
            <a:r>
              <a:rPr lang="en-GB" altLang="en-US" sz="2800" b="1" i="0" dirty="0">
                <a:solidFill>
                  <a:srgbClr val="66FFFF"/>
                </a:solidFill>
                <a:latin typeface="Calibri" panose="020F0502020204030204" pitchFamily="34" charset="0"/>
              </a:rPr>
              <a:t>Capillary hydrostatic pressure tends to force fluid out.</a:t>
            </a:r>
          </a:p>
          <a:p>
            <a:r>
              <a:rPr lang="en-GB" altLang="en-US" sz="2800" b="1" i="0" dirty="0">
                <a:solidFill>
                  <a:srgbClr val="66FFFF"/>
                </a:solidFill>
                <a:latin typeface="Calibri" panose="020F0502020204030204" pitchFamily="34" charset="0"/>
              </a:rPr>
              <a:t>Plasma colloid osmotic pressure: sucks fluid back in.</a:t>
            </a:r>
          </a:p>
          <a:p>
            <a:r>
              <a:rPr lang="en-GB" altLang="en-US" sz="2800" b="1" i="0" dirty="0">
                <a:solidFill>
                  <a:srgbClr val="66FFFF"/>
                </a:solidFill>
                <a:latin typeface="Calibri" panose="020F0502020204030204" pitchFamily="34" charset="0"/>
              </a:rPr>
              <a:t>Interstitial fluid pressure.</a:t>
            </a:r>
          </a:p>
          <a:p>
            <a:r>
              <a:rPr lang="en-GB" altLang="en-US" sz="2800" b="1" i="0" dirty="0">
                <a:solidFill>
                  <a:srgbClr val="66FFFF"/>
                </a:solidFill>
                <a:latin typeface="Calibri" panose="020F0502020204030204" pitchFamily="34" charset="0"/>
              </a:rPr>
              <a:t>Interstitial fluid colloid osmotic pressure: sucks fluid out.</a:t>
            </a:r>
            <a:r>
              <a:rPr lang="en-GB" altLang="en-US" sz="2800" b="1" dirty="0">
                <a:solidFill>
                  <a:srgbClr val="66FFFF"/>
                </a:solidFill>
                <a:latin typeface="Calibri" panose="020F0502020204030204" pitchFamily="34" charset="0"/>
              </a:rPr>
              <a:t>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0018" name="Rectangle 2"/>
          <p:cNvSpPr>
            <a:spLocks noChangeArrowheads="1"/>
          </p:cNvSpPr>
          <p:nvPr/>
        </p:nvSpPr>
        <p:spPr bwMode="auto">
          <a:xfrm>
            <a:off x="0" y="76200"/>
            <a:ext cx="10287000" cy="762000"/>
          </a:xfrm>
          <a:prstGeom prst="rect">
            <a:avLst/>
          </a:prstGeom>
          <a:noFill/>
          <a:ln w="9525">
            <a:noFill/>
            <a:miter lim="800000"/>
            <a:headEnd/>
            <a:tailEnd/>
          </a:ln>
          <a:effectLst/>
        </p:spPr>
        <p:txBody>
          <a:bodyPr anchor="ctr"/>
          <a:lstStyle/>
          <a:p>
            <a:pPr algn="ctr">
              <a:defRPr/>
            </a:pPr>
            <a:r>
              <a:rPr lang="en-US" sz="4400" b="1" i="0" dirty="0" smtClean="0">
                <a:solidFill>
                  <a:schemeClr val="tx2"/>
                </a:solidFill>
                <a:latin typeface="Calibri" panose="020F0502020204030204" pitchFamily="34" charset="0"/>
              </a:rPr>
              <a:t>Hydrostatic pressure</a:t>
            </a:r>
            <a:endParaRPr lang="en-US" sz="4400" b="1" i="0" dirty="0">
              <a:solidFill>
                <a:schemeClr val="tx2"/>
              </a:solidFill>
              <a:latin typeface="Calibri" panose="020F0502020204030204" pitchFamily="34" charset="0"/>
            </a:endParaRPr>
          </a:p>
        </p:txBody>
      </p:sp>
      <p:sp>
        <p:nvSpPr>
          <p:cNvPr id="21508" name="Text Box 5"/>
          <p:cNvSpPr txBox="1">
            <a:spLocks noChangeArrowheads="1"/>
          </p:cNvSpPr>
          <p:nvPr/>
        </p:nvSpPr>
        <p:spPr bwMode="auto">
          <a:xfrm>
            <a:off x="342900" y="914400"/>
            <a:ext cx="96012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342900" indent="-342900" eaLnBrk="1" hangingPunct="1">
              <a:buFont typeface="Wingdings" pitchFamily="2" charset="2"/>
              <a:buChar char="q"/>
            </a:pPr>
            <a:r>
              <a:rPr lang="en-US" altLang="en-US" sz="1800" b="1" i="0" dirty="0">
                <a:solidFill>
                  <a:srgbClr val="66FFFF"/>
                </a:solidFill>
                <a:latin typeface="Calibri" pitchFamily="34" charset="0"/>
                <a:cs typeface="Calibri" pitchFamily="34" charset="0"/>
              </a:rPr>
              <a:t>Hydrostatic Pressure (P</a:t>
            </a:r>
            <a:r>
              <a:rPr lang="en-US" altLang="en-US" sz="1800" b="1" i="0" baseline="-25000" dirty="0">
                <a:solidFill>
                  <a:srgbClr val="66FFFF"/>
                </a:solidFill>
                <a:latin typeface="Calibri" pitchFamily="34" charset="0"/>
                <a:cs typeface="Calibri" pitchFamily="34" charset="0"/>
              </a:rPr>
              <a:t>c</a:t>
            </a:r>
            <a:r>
              <a:rPr lang="en-US" altLang="en-US" sz="1800" b="1" i="0" dirty="0">
                <a:solidFill>
                  <a:srgbClr val="66FFFF"/>
                </a:solidFill>
                <a:latin typeface="Calibri" pitchFamily="34" charset="0"/>
                <a:cs typeface="Calibri" pitchFamily="34" charset="0"/>
              </a:rPr>
              <a:t>) is needed to push substances </a:t>
            </a:r>
            <a:r>
              <a:rPr lang="en-US" altLang="en-US" sz="1800" b="1" i="0" dirty="0" smtClean="0">
                <a:solidFill>
                  <a:srgbClr val="66FFFF"/>
                </a:solidFill>
                <a:latin typeface="Calibri" pitchFamily="34" charset="0"/>
                <a:cs typeface="Calibri" pitchFamily="34" charset="0"/>
              </a:rPr>
              <a:t>through slits and pores.</a:t>
            </a:r>
          </a:p>
          <a:p>
            <a:pPr eaLnBrk="1" hangingPunct="1"/>
            <a:endParaRPr lang="en-US" altLang="en-US" sz="1800" b="1" i="0" dirty="0">
              <a:solidFill>
                <a:srgbClr val="66FFFF"/>
              </a:solidFill>
              <a:latin typeface="Calibri" pitchFamily="34" charset="0"/>
              <a:cs typeface="Calibri" pitchFamily="34" charset="0"/>
            </a:endParaRPr>
          </a:p>
          <a:p>
            <a:pPr marL="342900" indent="-342900" eaLnBrk="1" hangingPunct="1">
              <a:buFont typeface="Wingdings" pitchFamily="2" charset="2"/>
              <a:buChar char="q"/>
            </a:pPr>
            <a:r>
              <a:rPr lang="en-US" altLang="en-US" sz="1800" b="1" i="0" dirty="0">
                <a:solidFill>
                  <a:srgbClr val="66FFFF"/>
                </a:solidFill>
                <a:latin typeface="Calibri" pitchFamily="34" charset="0"/>
                <a:cs typeface="Calibri" pitchFamily="34" charset="0"/>
              </a:rPr>
              <a:t>P</a:t>
            </a:r>
            <a:r>
              <a:rPr lang="en-US" altLang="en-US" sz="1800" b="1" i="0" baseline="-25000" dirty="0">
                <a:solidFill>
                  <a:srgbClr val="66FFFF"/>
                </a:solidFill>
                <a:latin typeface="Calibri" pitchFamily="34" charset="0"/>
                <a:cs typeface="Calibri" pitchFamily="34" charset="0"/>
              </a:rPr>
              <a:t>c  </a:t>
            </a:r>
            <a:r>
              <a:rPr lang="en-US" altLang="en-US" sz="1800" b="1" i="0" dirty="0">
                <a:solidFill>
                  <a:srgbClr val="66FFFF"/>
                </a:solidFill>
                <a:latin typeface="Calibri" pitchFamily="34" charset="0"/>
                <a:cs typeface="Calibri" pitchFamily="34" charset="0"/>
              </a:rPr>
              <a:t>is equivalent to P</a:t>
            </a:r>
            <a:r>
              <a:rPr lang="en-US" altLang="en-US" sz="1800" b="1" i="0" baseline="-25000" dirty="0">
                <a:solidFill>
                  <a:srgbClr val="66FFFF"/>
                </a:solidFill>
                <a:latin typeface="Calibri" pitchFamily="34" charset="0"/>
                <a:cs typeface="Calibri" pitchFamily="34" charset="0"/>
              </a:rPr>
              <a:t>lat</a:t>
            </a:r>
            <a:endParaRPr lang="en-US" altLang="en-US" sz="1800" b="1" i="0" dirty="0">
              <a:solidFill>
                <a:srgbClr val="66FFFF"/>
              </a:solidFill>
              <a:latin typeface="Calibri" pitchFamily="34" charset="0"/>
              <a:cs typeface="Calibri" pitchFamily="34" charset="0"/>
            </a:endParaRPr>
          </a:p>
          <a:p>
            <a:pPr marL="1085850" lvl="1" indent="-342900" eaLnBrk="1" hangingPunct="1">
              <a:buFont typeface="Wingdings" pitchFamily="2" charset="2"/>
              <a:buChar char="q"/>
            </a:pPr>
            <a:r>
              <a:rPr lang="en-US" altLang="en-US" sz="1800" b="1" i="0" dirty="0">
                <a:solidFill>
                  <a:srgbClr val="66FFFF"/>
                </a:solidFill>
                <a:latin typeface="Calibri" pitchFamily="34" charset="0"/>
                <a:ea typeface="Arial Unicode MS" panose="020B0604020202020204" pitchFamily="34" charset="-128"/>
                <a:cs typeface="Calibri" pitchFamily="34" charset="0"/>
                <a:sym typeface="Wingdings" panose="05000000000000000000" pitchFamily="2" charset="2"/>
              </a:rPr>
              <a:t>↑</a:t>
            </a:r>
            <a:r>
              <a:rPr lang="en-US" altLang="en-US" sz="1800" b="1" i="0" dirty="0">
                <a:solidFill>
                  <a:srgbClr val="66FFFF"/>
                </a:solidFill>
                <a:latin typeface="Calibri" pitchFamily="34" charset="0"/>
                <a:cs typeface="Calibri" pitchFamily="34" charset="0"/>
                <a:sym typeface="Wingdings" panose="05000000000000000000" pitchFamily="2" charset="2"/>
              </a:rPr>
              <a:t>resistance in arterioles </a:t>
            </a:r>
            <a:r>
              <a:rPr lang="en-US" altLang="en-US" sz="1800" b="1" i="0" dirty="0">
                <a:solidFill>
                  <a:srgbClr val="66FFFF"/>
                </a:solidFill>
                <a:latin typeface="Calibri" pitchFamily="34" charset="0"/>
                <a:cs typeface="Calibri" pitchFamily="34" charset="0"/>
              </a:rPr>
              <a:t>through </a:t>
            </a:r>
            <a:r>
              <a:rPr lang="en-US" altLang="en-US" sz="1800" b="1" i="0" dirty="0" smtClean="0">
                <a:solidFill>
                  <a:srgbClr val="66FFFF"/>
                </a:solidFill>
                <a:latin typeface="Calibri" pitchFamily="34" charset="0"/>
                <a:cs typeface="Calibri" pitchFamily="34" charset="0"/>
              </a:rPr>
              <a:t>the action of </a:t>
            </a:r>
            <a:r>
              <a:rPr lang="en-US" altLang="en-US" sz="1800" b="1" i="0" dirty="0" err="1" smtClean="0">
                <a:solidFill>
                  <a:srgbClr val="66FFFF"/>
                </a:solidFill>
                <a:latin typeface="Calibri" pitchFamily="34" charset="0"/>
                <a:cs typeface="Calibri" pitchFamily="34" charset="0"/>
              </a:rPr>
              <a:t>norepiniphrine</a:t>
            </a:r>
            <a:r>
              <a:rPr lang="en-US" altLang="en-US" sz="1800" b="1" i="0" dirty="0" smtClean="0">
                <a:solidFill>
                  <a:srgbClr val="66FFFF"/>
                </a:solidFill>
                <a:latin typeface="Calibri" pitchFamily="34" charset="0"/>
                <a:cs typeface="Calibri" pitchFamily="34" charset="0"/>
              </a:rPr>
              <a:t> </a:t>
            </a:r>
            <a:r>
              <a:rPr lang="en-US" altLang="en-US" sz="1800" b="1" i="0" dirty="0">
                <a:solidFill>
                  <a:srgbClr val="66FFFF"/>
                </a:solidFill>
                <a:latin typeface="Calibri" pitchFamily="34" charset="0"/>
                <a:cs typeface="Calibri" pitchFamily="34" charset="0"/>
              </a:rPr>
              <a:t>and epinephrine </a:t>
            </a:r>
            <a:r>
              <a:rPr lang="en-US" altLang="en-US" sz="1800" b="1" i="0" dirty="0" smtClean="0">
                <a:solidFill>
                  <a:srgbClr val="66FFFF"/>
                </a:solidFill>
                <a:latin typeface="Calibri" pitchFamily="34" charset="0"/>
                <a:cs typeface="Calibri" pitchFamily="34" charset="0"/>
              </a:rPr>
              <a:t>on </a:t>
            </a:r>
            <a:r>
              <a:rPr lang="en-US" altLang="en-US" sz="1800" b="1" i="0" dirty="0" err="1">
                <a:solidFill>
                  <a:srgbClr val="66FFFF"/>
                </a:solidFill>
                <a:latin typeface="Calibri" pitchFamily="34" charset="0"/>
                <a:cs typeface="Calibri" pitchFamily="34" charset="0"/>
              </a:rPr>
              <a:t>precapillary</a:t>
            </a:r>
            <a:r>
              <a:rPr lang="en-US" altLang="en-US" sz="1800" b="1" i="0" dirty="0">
                <a:solidFill>
                  <a:srgbClr val="66FFFF"/>
                </a:solidFill>
                <a:latin typeface="Calibri" pitchFamily="34" charset="0"/>
                <a:cs typeface="Calibri" pitchFamily="34" charset="0"/>
              </a:rPr>
              <a:t> sphincter</a:t>
            </a:r>
            <a:r>
              <a:rPr lang="en-US" altLang="en-US" sz="1800" b="1" i="0" dirty="0">
                <a:solidFill>
                  <a:srgbClr val="66FFFF"/>
                </a:solidFill>
                <a:latin typeface="Calibri" pitchFamily="34" charset="0"/>
                <a:cs typeface="Calibri" pitchFamily="34" charset="0"/>
                <a:sym typeface="Wingdings" panose="05000000000000000000" pitchFamily="2" charset="2"/>
              </a:rPr>
              <a:t> </a:t>
            </a:r>
            <a:r>
              <a:rPr lang="en-US" altLang="en-US" sz="1800" b="1" i="0" dirty="0">
                <a:solidFill>
                  <a:srgbClr val="66FFFF"/>
                </a:solidFill>
                <a:latin typeface="Calibri" pitchFamily="34" charset="0"/>
                <a:ea typeface="Arial Unicode MS" panose="020B0604020202020204" pitchFamily="34" charset="-128"/>
                <a:cs typeface="Calibri" pitchFamily="34" charset="0"/>
                <a:sym typeface="Wingdings" panose="05000000000000000000" pitchFamily="2" charset="2"/>
              </a:rPr>
              <a:t>→ ↓P</a:t>
            </a:r>
            <a:r>
              <a:rPr lang="en-US" altLang="en-US" sz="1800" b="1" i="0" baseline="-25000" dirty="0">
                <a:solidFill>
                  <a:srgbClr val="66FFFF"/>
                </a:solidFill>
                <a:latin typeface="Calibri" pitchFamily="34" charset="0"/>
                <a:ea typeface="Arial Unicode MS" panose="020B0604020202020204" pitchFamily="34" charset="-128"/>
                <a:cs typeface="Calibri" pitchFamily="34" charset="0"/>
                <a:sym typeface="Wingdings" panose="05000000000000000000" pitchFamily="2" charset="2"/>
              </a:rPr>
              <a:t>c </a:t>
            </a:r>
            <a:r>
              <a:rPr lang="en-US" altLang="en-US" sz="1800" b="1" i="0" dirty="0">
                <a:solidFill>
                  <a:srgbClr val="66FFFF"/>
                </a:solidFill>
                <a:latin typeface="Calibri" pitchFamily="34" charset="0"/>
                <a:cs typeface="Calibri" pitchFamily="34" charset="0"/>
              </a:rPr>
              <a:t>and </a:t>
            </a:r>
            <a:r>
              <a:rPr lang="en-US" altLang="en-US" sz="1800" b="1" i="0" dirty="0">
                <a:solidFill>
                  <a:srgbClr val="66FFFF"/>
                </a:solidFill>
                <a:latin typeface="Calibri" pitchFamily="34" charset="0"/>
                <a:ea typeface="Arial Unicode MS" panose="020B0604020202020204" pitchFamily="34" charset="-128"/>
                <a:cs typeface="Calibri" pitchFamily="34" charset="0"/>
              </a:rPr>
              <a:t>↑</a:t>
            </a:r>
            <a:r>
              <a:rPr lang="en-US" altLang="en-US" sz="1800" b="1" i="0" dirty="0">
                <a:solidFill>
                  <a:srgbClr val="66FFFF"/>
                </a:solidFill>
                <a:latin typeface="Calibri" pitchFamily="34" charset="0"/>
                <a:cs typeface="Calibri" pitchFamily="34" charset="0"/>
              </a:rPr>
              <a:t> the pressure before the arterioles.</a:t>
            </a:r>
          </a:p>
          <a:p>
            <a:pPr marL="1085850" lvl="1" indent="-342900" eaLnBrk="1" hangingPunct="1">
              <a:buFont typeface="Wingdings" pitchFamily="2" charset="2"/>
              <a:buChar char="q"/>
            </a:pPr>
            <a:r>
              <a:rPr lang="en-US" altLang="en-US" sz="1800" b="1" i="0" dirty="0">
                <a:solidFill>
                  <a:srgbClr val="66FFFF"/>
                </a:solidFill>
                <a:latin typeface="Calibri" pitchFamily="34" charset="0"/>
                <a:cs typeface="Calibri" pitchFamily="34" charset="0"/>
              </a:rPr>
              <a:t>This is not true for capillary beds which have predominately beta-adrenergic receptors </a:t>
            </a:r>
            <a:r>
              <a:rPr lang="en-US" altLang="en-US" sz="1800" b="1" i="0" dirty="0" smtClean="0">
                <a:solidFill>
                  <a:srgbClr val="66FFFF"/>
                </a:solidFill>
                <a:latin typeface="Calibri" pitchFamily="34" charset="0"/>
                <a:cs typeface="Calibri" pitchFamily="34" charset="0"/>
              </a:rPr>
              <a:t>in </a:t>
            </a:r>
            <a:r>
              <a:rPr lang="en-US" altLang="en-US" sz="1800" b="1" i="0" dirty="0">
                <a:solidFill>
                  <a:srgbClr val="66FFFF"/>
                </a:solidFill>
                <a:latin typeface="Calibri" pitchFamily="34" charset="0"/>
                <a:cs typeface="Calibri" pitchFamily="34" charset="0"/>
              </a:rPr>
              <a:t>the capillary sphincters:  these would be dilated or have reduced </a:t>
            </a:r>
            <a:r>
              <a:rPr lang="en-US" altLang="en-US" sz="1800" b="1" i="0" dirty="0" smtClean="0">
                <a:solidFill>
                  <a:srgbClr val="66FFFF"/>
                </a:solidFill>
                <a:latin typeface="Calibri" pitchFamily="34" charset="0"/>
                <a:cs typeface="Calibri" pitchFamily="34" charset="0"/>
              </a:rPr>
              <a:t>resistance.</a:t>
            </a:r>
            <a:endParaRPr lang="en-US" altLang="en-US" sz="1800" b="1" i="0" dirty="0">
              <a:solidFill>
                <a:srgbClr val="66FFFF"/>
              </a:solidFill>
              <a:latin typeface="Calibri" pitchFamily="34" charset="0"/>
              <a:ea typeface="Arial Unicode MS" panose="020B0604020202020204" pitchFamily="34" charset="-128"/>
              <a:cs typeface="Calibri" pitchFamily="34" charset="0"/>
              <a:sym typeface="Wingdings" panose="05000000000000000000" pitchFamily="2" charset="2"/>
            </a:endParaRPr>
          </a:p>
          <a:p>
            <a:pPr marL="1085850" lvl="1" indent="-342900" eaLnBrk="1" hangingPunct="1">
              <a:buFont typeface="Wingdings" pitchFamily="2" charset="2"/>
              <a:buChar char="q"/>
            </a:pPr>
            <a:r>
              <a:rPr lang="en-US" altLang="en-US" sz="1800" b="1" i="0" dirty="0">
                <a:solidFill>
                  <a:srgbClr val="66FFFF"/>
                </a:solidFill>
                <a:latin typeface="Calibri" pitchFamily="34" charset="0"/>
                <a:ea typeface="Arial Unicode MS" panose="020B0604020202020204" pitchFamily="34" charset="-128"/>
                <a:cs typeface="Calibri" pitchFamily="34" charset="0"/>
                <a:sym typeface="Wingdings" panose="05000000000000000000" pitchFamily="2" charset="2"/>
              </a:rPr>
              <a:t>↓resistance in arterioles → ↑</a:t>
            </a:r>
            <a:r>
              <a:rPr lang="en-US" altLang="en-US" sz="1800" b="1" i="0" dirty="0" smtClean="0">
                <a:solidFill>
                  <a:srgbClr val="66FFFF"/>
                </a:solidFill>
                <a:latin typeface="Calibri" pitchFamily="34" charset="0"/>
                <a:ea typeface="Arial Unicode MS" panose="020B0604020202020204" pitchFamily="34" charset="-128"/>
                <a:cs typeface="Calibri" pitchFamily="34" charset="0"/>
                <a:sym typeface="Wingdings" panose="05000000000000000000" pitchFamily="2" charset="2"/>
              </a:rPr>
              <a:t>P</a:t>
            </a:r>
            <a:r>
              <a:rPr lang="en-US" altLang="en-US" sz="1800" b="1" i="0" baseline="-25000" dirty="0" smtClean="0">
                <a:solidFill>
                  <a:srgbClr val="66FFFF"/>
                </a:solidFill>
                <a:latin typeface="Calibri" pitchFamily="34" charset="0"/>
                <a:ea typeface="Arial Unicode MS" panose="020B0604020202020204" pitchFamily="34" charset="-128"/>
                <a:cs typeface="Calibri" pitchFamily="34" charset="0"/>
                <a:sym typeface="Wingdings" panose="05000000000000000000" pitchFamily="2" charset="2"/>
              </a:rPr>
              <a:t>c </a:t>
            </a:r>
            <a:r>
              <a:rPr lang="en-US" altLang="en-US" sz="1800" b="1" i="0" dirty="0" smtClean="0">
                <a:solidFill>
                  <a:srgbClr val="66FFFF"/>
                </a:solidFill>
                <a:latin typeface="Calibri" pitchFamily="34" charset="0"/>
                <a:ea typeface="Arial Unicode MS" panose="020B0604020202020204" pitchFamily="34" charset="-128"/>
                <a:cs typeface="Calibri" pitchFamily="34" charset="0"/>
                <a:sym typeface="Wingdings" panose="05000000000000000000" pitchFamily="2" charset="2"/>
              </a:rPr>
              <a:t>.</a:t>
            </a:r>
          </a:p>
          <a:p>
            <a:pPr lvl="1" indent="0" eaLnBrk="1" hangingPunct="1"/>
            <a:endParaRPr lang="en-US" altLang="en-US" sz="1800" b="1" i="0" baseline="-25000" dirty="0">
              <a:solidFill>
                <a:srgbClr val="66FFFF"/>
              </a:solidFill>
              <a:latin typeface="Calibri" pitchFamily="34" charset="0"/>
              <a:ea typeface="Arial Unicode MS" panose="020B0604020202020204" pitchFamily="34" charset="-128"/>
              <a:cs typeface="Calibri" pitchFamily="34" charset="0"/>
              <a:sym typeface="Wingdings" panose="05000000000000000000" pitchFamily="2" charset="2"/>
            </a:endParaRPr>
          </a:p>
          <a:p>
            <a:pPr marL="342900" indent="-342900" eaLnBrk="1" hangingPunct="1">
              <a:buFont typeface="Wingdings" pitchFamily="2" charset="2"/>
              <a:buChar char="q"/>
            </a:pPr>
            <a:r>
              <a:rPr lang="en-US" altLang="en-US" sz="1800" b="1" i="0" dirty="0" smtClean="0">
                <a:solidFill>
                  <a:srgbClr val="FF66FF"/>
                </a:solidFill>
                <a:latin typeface="Calibri" panose="020F0502020204030204" pitchFamily="34" charset="0"/>
              </a:rPr>
              <a:t>P</a:t>
            </a:r>
            <a:r>
              <a:rPr lang="en-US" altLang="en-US" sz="1800" b="1" i="0" baseline="-25000" dirty="0" smtClean="0">
                <a:solidFill>
                  <a:srgbClr val="FF66FF"/>
                </a:solidFill>
                <a:latin typeface="Calibri" panose="020F0502020204030204" pitchFamily="34" charset="0"/>
              </a:rPr>
              <a:t>c</a:t>
            </a:r>
            <a:r>
              <a:rPr lang="en-US" altLang="en-US" sz="1800" b="1" i="0" dirty="0" smtClean="0">
                <a:solidFill>
                  <a:srgbClr val="FF66FF"/>
                </a:solidFill>
                <a:latin typeface="Calibri" panose="020F0502020204030204" pitchFamily="34" charset="0"/>
              </a:rPr>
              <a:t> varies </a:t>
            </a:r>
            <a:r>
              <a:rPr lang="en-US" altLang="en-US" sz="1800" b="1" i="0" dirty="0">
                <a:solidFill>
                  <a:srgbClr val="FF66FF"/>
                </a:solidFill>
                <a:latin typeface="Calibri" panose="020F0502020204030204" pitchFamily="34" charset="0"/>
              </a:rPr>
              <a:t>from tissue to tissue. In the renal glomeruli, it is about 60 mm Hg (filtering capillaries). In contrast, it is only about 8-10 mm Hg in those of the intestine and the pulmonary circulation absorptive capillaries</a:t>
            </a:r>
            <a:r>
              <a:rPr lang="en-US" altLang="en-US" sz="1800" b="1" i="0" dirty="0" smtClean="0">
                <a:solidFill>
                  <a:srgbClr val="FF66FF"/>
                </a:solidFill>
                <a:latin typeface="Calibri" panose="020F0502020204030204" pitchFamily="34" charset="0"/>
              </a:rPr>
              <a:t>).</a:t>
            </a:r>
          </a:p>
          <a:p>
            <a:pPr eaLnBrk="1" hangingPunct="1"/>
            <a:endParaRPr lang="en-US" altLang="en-US" sz="1800" b="1" i="0" dirty="0">
              <a:solidFill>
                <a:srgbClr val="66FFFF"/>
              </a:solidFill>
              <a:latin typeface="Calibri" panose="020F0502020204030204" pitchFamily="34" charset="0"/>
            </a:endParaRPr>
          </a:p>
          <a:p>
            <a:pPr marL="342900" indent="-342900" eaLnBrk="1" hangingPunct="1">
              <a:buFont typeface="Wingdings" pitchFamily="2" charset="2"/>
              <a:buChar char="q"/>
            </a:pPr>
            <a:r>
              <a:rPr lang="en-US" sz="1800" b="1" i="0" dirty="0" smtClean="0">
                <a:solidFill>
                  <a:srgbClr val="66FF66"/>
                </a:solidFill>
                <a:latin typeface="Calibri" pitchFamily="34" charset="0"/>
                <a:cs typeface="Calibri" pitchFamily="34" charset="0"/>
              </a:rPr>
              <a:t>P</a:t>
            </a:r>
            <a:r>
              <a:rPr lang="en-US" sz="1800" b="1" i="0" baseline="-25000" dirty="0" smtClean="0">
                <a:solidFill>
                  <a:srgbClr val="66FF66"/>
                </a:solidFill>
                <a:latin typeface="Calibri" pitchFamily="34" charset="0"/>
                <a:cs typeface="Calibri" pitchFamily="34" charset="0"/>
              </a:rPr>
              <a:t>c</a:t>
            </a:r>
            <a:r>
              <a:rPr lang="en-US" sz="1800" b="1" i="0" dirty="0" smtClean="0">
                <a:solidFill>
                  <a:srgbClr val="66FF66"/>
                </a:solidFill>
                <a:latin typeface="Calibri" pitchFamily="34" charset="0"/>
                <a:cs typeface="Calibri" pitchFamily="34" charset="0"/>
              </a:rPr>
              <a:t> </a:t>
            </a:r>
            <a:r>
              <a:rPr lang="en-US" sz="1800" b="1" i="0" dirty="0">
                <a:solidFill>
                  <a:srgbClr val="66FF66"/>
                </a:solidFill>
                <a:latin typeface="Calibri" pitchFamily="34" charset="0"/>
                <a:cs typeface="Calibri" pitchFamily="34" charset="0"/>
              </a:rPr>
              <a:t>varies as </a:t>
            </a:r>
            <a:r>
              <a:rPr lang="en-US" sz="1800" b="1" i="0" dirty="0" smtClean="0">
                <a:solidFill>
                  <a:srgbClr val="66FF66"/>
                </a:solidFill>
                <a:latin typeface="Calibri" pitchFamily="34" charset="0"/>
                <a:cs typeface="Calibri" pitchFamily="34" charset="0"/>
              </a:rPr>
              <a:t>blood moves along the capillary. </a:t>
            </a:r>
            <a:r>
              <a:rPr lang="en-US" altLang="en-US" sz="1800" b="1" i="0" dirty="0" smtClean="0">
                <a:solidFill>
                  <a:srgbClr val="66FF66"/>
                </a:solidFill>
                <a:latin typeface="Calibri" pitchFamily="34" charset="0"/>
                <a:ea typeface="Arial Unicode MS" panose="020B0604020202020204" pitchFamily="34" charset="-128"/>
                <a:cs typeface="Calibri" pitchFamily="34" charset="0"/>
                <a:sym typeface="Wingdings" panose="05000000000000000000" pitchFamily="2" charset="2"/>
              </a:rPr>
              <a:t>P</a:t>
            </a:r>
            <a:r>
              <a:rPr lang="en-US" altLang="en-US" sz="1800" b="1" i="0" baseline="-25000" dirty="0" smtClean="0">
                <a:solidFill>
                  <a:srgbClr val="66FF66"/>
                </a:solidFill>
                <a:latin typeface="Calibri" pitchFamily="34" charset="0"/>
                <a:ea typeface="Arial Unicode MS" panose="020B0604020202020204" pitchFamily="34" charset="-128"/>
                <a:cs typeface="Calibri" pitchFamily="34" charset="0"/>
                <a:sym typeface="Wingdings" panose="05000000000000000000" pitchFamily="2" charset="2"/>
              </a:rPr>
              <a:t>c </a:t>
            </a:r>
            <a:r>
              <a:rPr lang="en-US" altLang="en-US" sz="1800" b="1" i="0" dirty="0">
                <a:solidFill>
                  <a:srgbClr val="66FF66"/>
                </a:solidFill>
                <a:latin typeface="Calibri" pitchFamily="34" charset="0"/>
                <a:ea typeface="Arial Unicode MS" panose="020B0604020202020204" pitchFamily="34" charset="-128"/>
                <a:cs typeface="Calibri" pitchFamily="34" charset="0"/>
                <a:sym typeface="Wingdings" panose="05000000000000000000" pitchFamily="2" charset="2"/>
              </a:rPr>
              <a:t>is highest at </a:t>
            </a:r>
            <a:r>
              <a:rPr lang="en-US" altLang="en-US" sz="1800" b="1" i="0" dirty="0" smtClean="0">
                <a:solidFill>
                  <a:srgbClr val="66FF66"/>
                </a:solidFill>
                <a:latin typeface="Calibri" pitchFamily="34" charset="0"/>
                <a:ea typeface="Arial Unicode MS" panose="020B0604020202020204" pitchFamily="34" charset="-128"/>
                <a:cs typeface="Calibri" pitchFamily="34" charset="0"/>
                <a:sym typeface="Wingdings" panose="05000000000000000000" pitchFamily="2" charset="2"/>
              </a:rPr>
              <a:t>the arteriolar </a:t>
            </a:r>
            <a:r>
              <a:rPr lang="en-US" altLang="en-US" sz="1800" b="1" i="0" dirty="0">
                <a:solidFill>
                  <a:srgbClr val="66FF66"/>
                </a:solidFill>
                <a:latin typeface="Calibri" pitchFamily="34" charset="0"/>
                <a:ea typeface="Arial Unicode MS" panose="020B0604020202020204" pitchFamily="34" charset="-128"/>
                <a:cs typeface="Calibri" pitchFamily="34" charset="0"/>
                <a:sym typeface="Wingdings" panose="05000000000000000000" pitchFamily="2" charset="2"/>
              </a:rPr>
              <a:t>end and lowest at </a:t>
            </a:r>
            <a:r>
              <a:rPr lang="en-US" altLang="en-US" sz="1800" b="1" i="0" dirty="0" err="1" smtClean="0">
                <a:solidFill>
                  <a:srgbClr val="66FF66"/>
                </a:solidFill>
                <a:latin typeface="Calibri" pitchFamily="34" charset="0"/>
                <a:ea typeface="Arial Unicode MS" panose="020B0604020202020204" pitchFamily="34" charset="-128"/>
                <a:cs typeface="Calibri" pitchFamily="34" charset="0"/>
                <a:sym typeface="Wingdings" panose="05000000000000000000" pitchFamily="2" charset="2"/>
              </a:rPr>
              <a:t>venular</a:t>
            </a:r>
            <a:r>
              <a:rPr lang="en-US" altLang="en-US" sz="1800" b="1" i="0" dirty="0" smtClean="0">
                <a:solidFill>
                  <a:srgbClr val="66FF66"/>
                </a:solidFill>
                <a:latin typeface="Calibri" pitchFamily="34" charset="0"/>
                <a:ea typeface="Arial Unicode MS" panose="020B0604020202020204" pitchFamily="34" charset="-128"/>
                <a:cs typeface="Calibri" pitchFamily="34" charset="0"/>
                <a:sym typeface="Wingdings" panose="05000000000000000000" pitchFamily="2" charset="2"/>
              </a:rPr>
              <a:t> </a:t>
            </a:r>
            <a:r>
              <a:rPr lang="en-US" altLang="en-US" sz="1800" b="1" i="0" dirty="0">
                <a:solidFill>
                  <a:srgbClr val="66FF66"/>
                </a:solidFill>
                <a:latin typeface="Calibri" pitchFamily="34" charset="0"/>
                <a:ea typeface="Arial Unicode MS" panose="020B0604020202020204" pitchFamily="34" charset="-128"/>
                <a:cs typeface="Calibri" pitchFamily="34" charset="0"/>
                <a:sym typeface="Wingdings" panose="05000000000000000000" pitchFamily="2" charset="2"/>
              </a:rPr>
              <a:t>end of </a:t>
            </a:r>
            <a:r>
              <a:rPr lang="en-US" altLang="en-US" sz="1800" b="1" i="0" dirty="0" smtClean="0">
                <a:solidFill>
                  <a:srgbClr val="66FF66"/>
                </a:solidFill>
                <a:latin typeface="Calibri" pitchFamily="34" charset="0"/>
                <a:ea typeface="Arial Unicode MS" panose="020B0604020202020204" pitchFamily="34" charset="-128"/>
                <a:cs typeface="Calibri" pitchFamily="34" charset="0"/>
                <a:sym typeface="Wingdings" panose="05000000000000000000" pitchFamily="2" charset="2"/>
              </a:rPr>
              <a:t>capillary.</a:t>
            </a:r>
          </a:p>
          <a:p>
            <a:pPr eaLnBrk="1" hangingPunct="1"/>
            <a:endParaRPr lang="en-US" altLang="en-US" sz="1800" b="1" i="0" dirty="0">
              <a:solidFill>
                <a:srgbClr val="66FFFF"/>
              </a:solidFill>
              <a:latin typeface="Calibri" pitchFamily="34" charset="0"/>
              <a:ea typeface="Arial Unicode MS" panose="020B0604020202020204" pitchFamily="34" charset="-128"/>
              <a:cs typeface="Calibri" pitchFamily="34" charset="0"/>
              <a:sym typeface="Wingdings" panose="05000000000000000000" pitchFamily="2" charset="2"/>
            </a:endParaRPr>
          </a:p>
          <a:p>
            <a:pPr marL="342900" indent="-342900" eaLnBrk="1" hangingPunct="1">
              <a:buFont typeface="Wingdings" pitchFamily="2" charset="2"/>
              <a:buChar char="q"/>
            </a:pPr>
            <a:r>
              <a:rPr lang="en-US" altLang="en-US" sz="1800" b="1" i="0" dirty="0">
                <a:solidFill>
                  <a:srgbClr val="66FFFF"/>
                </a:solidFill>
                <a:latin typeface="Calibri" pitchFamily="34" charset="0"/>
                <a:ea typeface="Arial Unicode MS" panose="020B0604020202020204" pitchFamily="34" charset="-128"/>
                <a:cs typeface="Calibri" pitchFamily="34" charset="0"/>
                <a:sym typeface="Wingdings" panose="05000000000000000000" pitchFamily="2" charset="2"/>
              </a:rPr>
              <a:t>↑P</a:t>
            </a:r>
            <a:r>
              <a:rPr lang="en-US" altLang="en-US" sz="1800" b="1" i="0" baseline="-25000" dirty="0">
                <a:solidFill>
                  <a:srgbClr val="66FFFF"/>
                </a:solidFill>
                <a:latin typeface="Calibri" pitchFamily="34" charset="0"/>
                <a:ea typeface="Arial Unicode MS" panose="020B0604020202020204" pitchFamily="34" charset="-128"/>
                <a:cs typeface="Calibri" pitchFamily="34" charset="0"/>
                <a:sym typeface="Wingdings" panose="05000000000000000000" pitchFamily="2" charset="2"/>
              </a:rPr>
              <a:t>c </a:t>
            </a:r>
            <a:r>
              <a:rPr lang="en-US" altLang="en-US" sz="1800" b="1" i="0" dirty="0">
                <a:solidFill>
                  <a:srgbClr val="66FFFF"/>
                </a:solidFill>
                <a:latin typeface="Calibri" pitchFamily="34" charset="0"/>
                <a:ea typeface="Arial Unicode MS" panose="020B0604020202020204" pitchFamily="34" charset="-128"/>
                <a:cs typeface="Calibri" pitchFamily="34" charset="0"/>
                <a:sym typeface="Wingdings" panose="05000000000000000000" pitchFamily="2" charset="2"/>
              </a:rPr>
              <a:t>→ ↑filtration; can lead to </a:t>
            </a:r>
            <a:r>
              <a:rPr lang="en-US" altLang="en-US" sz="1800" b="1" i="0" dirty="0" smtClean="0">
                <a:solidFill>
                  <a:srgbClr val="66FFFF"/>
                </a:solidFill>
                <a:latin typeface="Calibri" pitchFamily="34" charset="0"/>
                <a:ea typeface="Arial Unicode MS" panose="020B0604020202020204" pitchFamily="34" charset="-128"/>
                <a:cs typeface="Calibri" pitchFamily="34" charset="0"/>
                <a:sym typeface="Wingdings" panose="05000000000000000000" pitchFamily="2" charset="2"/>
              </a:rPr>
              <a:t>edema.</a:t>
            </a:r>
          </a:p>
          <a:p>
            <a:pPr marL="342900" indent="-342900" eaLnBrk="1" hangingPunct="1">
              <a:buFont typeface="Wingdings" pitchFamily="2" charset="2"/>
              <a:buChar char="q"/>
            </a:pPr>
            <a:endParaRPr lang="en-US" altLang="en-US" sz="1800" b="1" i="0" dirty="0">
              <a:solidFill>
                <a:srgbClr val="66FFFF"/>
              </a:solidFill>
              <a:latin typeface="Calibri" pitchFamily="34" charset="0"/>
              <a:ea typeface="Arial Unicode MS" panose="020B0604020202020204" pitchFamily="34" charset="-128"/>
              <a:cs typeface="Calibri" pitchFamily="34" charset="0"/>
              <a:sym typeface="Wingdings" panose="05000000000000000000" pitchFamily="2" charset="2"/>
            </a:endParaRPr>
          </a:p>
          <a:p>
            <a:pPr marL="342900" indent="-342900" eaLnBrk="1" hangingPunct="1">
              <a:buFont typeface="Wingdings" pitchFamily="2" charset="2"/>
              <a:buChar char="q"/>
            </a:pPr>
            <a:r>
              <a:rPr lang="en-US" altLang="en-US" sz="1800" b="1" i="0" dirty="0">
                <a:solidFill>
                  <a:srgbClr val="FFFF00"/>
                </a:solidFill>
                <a:latin typeface="Calibri" pitchFamily="34" charset="0"/>
                <a:ea typeface="Arial Unicode MS" panose="020B0604020202020204" pitchFamily="34" charset="-128"/>
                <a:cs typeface="Calibri" pitchFamily="34" charset="0"/>
                <a:sym typeface="Wingdings" panose="05000000000000000000" pitchFamily="2" charset="2"/>
              </a:rPr>
              <a:t>The interstitial fluid generally has very low hydrostatic pressure (</a:t>
            </a:r>
            <a:r>
              <a:rPr lang="en-US" altLang="en-US" sz="1800" b="1" i="0" dirty="0" err="1">
                <a:solidFill>
                  <a:srgbClr val="FFFF00"/>
                </a:solidFill>
                <a:latin typeface="Calibri" pitchFamily="34" charset="0"/>
                <a:ea typeface="Arial Unicode MS" panose="020B0604020202020204" pitchFamily="34" charset="-128"/>
                <a:cs typeface="Calibri" pitchFamily="34" charset="0"/>
                <a:sym typeface="Wingdings" panose="05000000000000000000" pitchFamily="2" charset="2"/>
              </a:rPr>
              <a:t>P</a:t>
            </a:r>
            <a:r>
              <a:rPr lang="en-US" altLang="en-US" sz="1800" b="1" i="0" baseline="-25000" dirty="0" err="1">
                <a:solidFill>
                  <a:srgbClr val="FFFF00"/>
                </a:solidFill>
                <a:latin typeface="Calibri" pitchFamily="34" charset="0"/>
                <a:ea typeface="Arial Unicode MS" panose="020B0604020202020204" pitchFamily="34" charset="-128"/>
                <a:cs typeface="Calibri" pitchFamily="34" charset="0"/>
                <a:sym typeface="Wingdings" panose="05000000000000000000" pitchFamily="2" charset="2"/>
              </a:rPr>
              <a:t>if</a:t>
            </a:r>
            <a:r>
              <a:rPr lang="en-US" altLang="en-US" sz="1800" b="1" i="0" dirty="0">
                <a:solidFill>
                  <a:srgbClr val="FFFF00"/>
                </a:solidFill>
                <a:latin typeface="Calibri" pitchFamily="34" charset="0"/>
                <a:ea typeface="Arial Unicode MS" panose="020B0604020202020204" pitchFamily="34" charset="-128"/>
                <a:cs typeface="Calibri" pitchFamily="34" charset="0"/>
                <a:sym typeface="Wingdings" panose="05000000000000000000" pitchFamily="2" charset="2"/>
              </a:rPr>
              <a:t>), usually given a value near zero</a:t>
            </a:r>
          </a:p>
          <a:p>
            <a:pPr marL="800100" lvl="1" indent="-342900" eaLnBrk="1" hangingPunct="1">
              <a:buFont typeface="Wingdings" pitchFamily="2" charset="2"/>
              <a:buChar char="q"/>
            </a:pPr>
            <a:r>
              <a:rPr lang="en-US" altLang="en-US" sz="1800" b="1" i="0" dirty="0">
                <a:solidFill>
                  <a:srgbClr val="FFFF00"/>
                </a:solidFill>
                <a:latin typeface="Calibri" pitchFamily="34" charset="0"/>
                <a:ea typeface="Arial Unicode MS" panose="020B0604020202020204" pitchFamily="34" charset="-128"/>
                <a:cs typeface="Calibri" pitchFamily="34" charset="0"/>
                <a:sym typeface="Wingdings" panose="05000000000000000000" pitchFamily="2" charset="2"/>
              </a:rPr>
              <a:t>Things which increase </a:t>
            </a:r>
            <a:r>
              <a:rPr lang="en-US" altLang="en-US" sz="1800" b="1" i="0" dirty="0" err="1">
                <a:solidFill>
                  <a:srgbClr val="FFFF00"/>
                </a:solidFill>
                <a:latin typeface="Calibri" pitchFamily="34" charset="0"/>
                <a:ea typeface="Arial Unicode MS" panose="020B0604020202020204" pitchFamily="34" charset="-128"/>
                <a:cs typeface="Calibri" pitchFamily="34" charset="0"/>
                <a:sym typeface="Wingdings" panose="05000000000000000000" pitchFamily="2" charset="2"/>
              </a:rPr>
              <a:t>P</a:t>
            </a:r>
            <a:r>
              <a:rPr lang="en-US" altLang="en-US" sz="1800" b="1" i="0" baseline="-25000" dirty="0" err="1">
                <a:solidFill>
                  <a:srgbClr val="FFFF00"/>
                </a:solidFill>
                <a:latin typeface="Calibri" pitchFamily="34" charset="0"/>
                <a:ea typeface="Arial Unicode MS" panose="020B0604020202020204" pitchFamily="34" charset="-128"/>
                <a:cs typeface="Calibri" pitchFamily="34" charset="0"/>
                <a:sym typeface="Wingdings" panose="05000000000000000000" pitchFamily="2" charset="2"/>
              </a:rPr>
              <a:t>if</a:t>
            </a:r>
            <a:r>
              <a:rPr lang="en-US" altLang="en-US" sz="1800" b="1" i="0" dirty="0">
                <a:solidFill>
                  <a:srgbClr val="FFFF00"/>
                </a:solidFill>
                <a:latin typeface="Calibri" pitchFamily="34" charset="0"/>
                <a:ea typeface="Arial Unicode MS" panose="020B0604020202020204" pitchFamily="34" charset="-128"/>
                <a:cs typeface="Calibri" pitchFamily="34" charset="0"/>
                <a:sym typeface="Wingdings" panose="05000000000000000000" pitchFamily="2" charset="2"/>
              </a:rPr>
              <a:t>, such as support hose, can reduce edema in </a:t>
            </a:r>
            <a:r>
              <a:rPr lang="en-US" altLang="en-US" sz="1800" b="1" i="0" dirty="0" smtClean="0">
                <a:solidFill>
                  <a:srgbClr val="FFFF00"/>
                </a:solidFill>
                <a:latin typeface="Calibri" pitchFamily="34" charset="0"/>
                <a:ea typeface="Arial Unicode MS" panose="020B0604020202020204" pitchFamily="34" charset="-128"/>
                <a:cs typeface="Calibri" pitchFamily="34" charset="0"/>
                <a:sym typeface="Wingdings" panose="05000000000000000000" pitchFamily="2" charset="2"/>
              </a:rPr>
              <a:t>legs.</a:t>
            </a:r>
            <a:endParaRPr lang="en-US" altLang="en-US" sz="1800" b="1" i="0" dirty="0">
              <a:solidFill>
                <a:srgbClr val="FFFF00"/>
              </a:solidFill>
              <a:latin typeface="Calibri" panose="020F0502020204030204" pitchFamily="34" charset="0"/>
              <a:cs typeface="Calibri" pitchFamily="34" charset="0"/>
            </a:endParaRPr>
          </a:p>
        </p:txBody>
      </p:sp>
    </p:spTree>
    <p:extLst>
      <p:ext uri="{BB962C8B-B14F-4D97-AF65-F5344CB8AC3E}">
        <p14:creationId xmlns:p14="http://schemas.microsoft.com/office/powerpoint/2010/main" val="228542595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8">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8">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50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0018" name="Rectangle 2"/>
          <p:cNvSpPr>
            <a:spLocks noChangeArrowheads="1"/>
          </p:cNvSpPr>
          <p:nvPr/>
        </p:nvSpPr>
        <p:spPr bwMode="auto">
          <a:xfrm>
            <a:off x="0" y="152400"/>
            <a:ext cx="10287000" cy="914400"/>
          </a:xfrm>
          <a:prstGeom prst="rect">
            <a:avLst/>
          </a:prstGeom>
          <a:noFill/>
          <a:ln w="9525">
            <a:noFill/>
            <a:miter lim="800000"/>
            <a:headEnd/>
            <a:tailEnd/>
          </a:ln>
          <a:effectLst/>
        </p:spPr>
        <p:txBody>
          <a:bodyPr anchor="ctr"/>
          <a:lstStyle/>
          <a:p>
            <a:pPr algn="ctr">
              <a:defRPr/>
            </a:pPr>
            <a:r>
              <a:rPr lang="en-US" sz="4400" b="1" i="0" dirty="0">
                <a:solidFill>
                  <a:schemeClr val="tx2"/>
                </a:solidFill>
                <a:latin typeface="Calibri" pitchFamily="34" charset="0"/>
                <a:cs typeface="Calibri" pitchFamily="34" charset="0"/>
              </a:rPr>
              <a:t>Oncotic or Osmotic Pressure (</a:t>
            </a:r>
            <a:r>
              <a:rPr lang="el-GR" sz="4400" b="1" i="0" dirty="0">
                <a:solidFill>
                  <a:schemeClr val="tx2"/>
                </a:solidFill>
                <a:latin typeface="Calibri" pitchFamily="34" charset="0"/>
                <a:cs typeface="Calibri" pitchFamily="34" charset="0"/>
              </a:rPr>
              <a:t>π</a:t>
            </a:r>
            <a:r>
              <a:rPr lang="en-US" sz="4400" b="1" i="0" dirty="0">
                <a:solidFill>
                  <a:schemeClr val="tx2"/>
                </a:solidFill>
                <a:latin typeface="Calibri" panose="020F0502020204030204" pitchFamily="34" charset="0"/>
                <a:cs typeface="Calibri" pitchFamily="34" charset="0"/>
              </a:rPr>
              <a:t>)</a:t>
            </a:r>
          </a:p>
        </p:txBody>
      </p:sp>
      <p:sp>
        <p:nvSpPr>
          <p:cNvPr id="21508" name="Text Box 5"/>
          <p:cNvSpPr txBox="1">
            <a:spLocks noChangeArrowheads="1"/>
          </p:cNvSpPr>
          <p:nvPr/>
        </p:nvSpPr>
        <p:spPr bwMode="auto">
          <a:xfrm>
            <a:off x="342900" y="990600"/>
            <a:ext cx="96012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342900" indent="-342900" eaLnBrk="1" fontAlgn="auto" hangingPunct="1">
              <a:spcAft>
                <a:spcPts val="0"/>
              </a:spcAft>
              <a:buClr>
                <a:schemeClr val="accent3"/>
              </a:buClr>
              <a:buFont typeface="Wingdings" pitchFamily="2" charset="2"/>
              <a:buChar char="q"/>
              <a:defRPr/>
            </a:pPr>
            <a:r>
              <a:rPr lang="en-US" sz="2250" b="1" i="0" dirty="0">
                <a:solidFill>
                  <a:srgbClr val="66FFFF"/>
                </a:solidFill>
                <a:latin typeface="Calibri" pitchFamily="34" charset="0"/>
                <a:cs typeface="Calibri" pitchFamily="34" charset="0"/>
              </a:rPr>
              <a:t>Oncotic or osmotic pressure in the capillaries is a pressure which is mainly related to the presence of plasma proteins which can’t </a:t>
            </a:r>
            <a:r>
              <a:rPr lang="en-US" sz="2250" b="1" i="0" dirty="0" smtClean="0">
                <a:solidFill>
                  <a:srgbClr val="66FFFF"/>
                </a:solidFill>
                <a:latin typeface="Calibri" pitchFamily="34" charset="0"/>
                <a:cs typeface="Calibri" pitchFamily="34" charset="0"/>
              </a:rPr>
              <a:t>cross the </a:t>
            </a:r>
            <a:r>
              <a:rPr lang="en-US" sz="2250" b="1" i="0" dirty="0">
                <a:solidFill>
                  <a:srgbClr val="66FFFF"/>
                </a:solidFill>
                <a:latin typeface="Calibri" pitchFamily="34" charset="0"/>
                <a:cs typeface="Calibri" pitchFamily="34" charset="0"/>
              </a:rPr>
              <a:t>capillary wall. </a:t>
            </a:r>
          </a:p>
          <a:p>
            <a:pPr marL="1085850" lvl="1" indent="-342900" eaLnBrk="1" fontAlgn="auto" hangingPunct="1">
              <a:spcAft>
                <a:spcPts val="0"/>
              </a:spcAft>
              <a:buClr>
                <a:schemeClr val="accent3"/>
              </a:buClr>
              <a:buFont typeface="Wingdings" pitchFamily="2" charset="2"/>
              <a:buChar char="q"/>
              <a:defRPr/>
            </a:pPr>
            <a:r>
              <a:rPr lang="en-US" sz="2250" b="1" i="0" dirty="0">
                <a:solidFill>
                  <a:srgbClr val="66FFFF"/>
                </a:solidFill>
                <a:latin typeface="Calibri" pitchFamily="34" charset="0"/>
                <a:cs typeface="Calibri" pitchFamily="34" charset="0"/>
              </a:rPr>
              <a:t>Albumin contributes to 65% of the osmotic pressure, whereas globulin contributes to only 15%.</a:t>
            </a:r>
          </a:p>
          <a:p>
            <a:pPr marL="1136142" lvl="2" indent="-342900" eaLnBrk="1" fontAlgn="auto" hangingPunct="1">
              <a:spcAft>
                <a:spcPts val="0"/>
              </a:spcAft>
              <a:buFont typeface="Wingdings" pitchFamily="2" charset="2"/>
              <a:buChar char="q"/>
              <a:defRPr/>
            </a:pPr>
            <a:r>
              <a:rPr lang="en-US" sz="2250" b="1" i="0" dirty="0">
                <a:solidFill>
                  <a:srgbClr val="66FFFF"/>
                </a:solidFill>
                <a:latin typeface="Calibri" pitchFamily="34" charset="0"/>
                <a:ea typeface="Arial Unicode MS" pitchFamily="34" charset="-128"/>
                <a:cs typeface="Calibri" pitchFamily="34" charset="0"/>
              </a:rPr>
              <a:t>However, </a:t>
            </a:r>
            <a:r>
              <a:rPr lang="en-US" sz="2250" b="1" i="0" dirty="0" smtClean="0">
                <a:solidFill>
                  <a:srgbClr val="66FFFF"/>
                </a:solidFill>
                <a:latin typeface="Calibri" pitchFamily="34" charset="0"/>
                <a:ea typeface="Arial Unicode MS" pitchFamily="34" charset="-128"/>
                <a:cs typeface="Calibri" pitchFamily="34" charset="0"/>
              </a:rPr>
              <a:t>an ↑</a:t>
            </a:r>
            <a:r>
              <a:rPr lang="en-US" sz="2250" b="1" i="0" dirty="0">
                <a:solidFill>
                  <a:srgbClr val="66FFFF"/>
                </a:solidFill>
                <a:latin typeface="Calibri" pitchFamily="34" charset="0"/>
                <a:ea typeface="Arial Unicode MS" pitchFamily="34" charset="-128"/>
                <a:cs typeface="Calibri" pitchFamily="34" charset="0"/>
              </a:rPr>
              <a:t>solute concentration </a:t>
            </a:r>
            <a:r>
              <a:rPr lang="en-US" sz="2250" b="1" i="0" dirty="0" smtClean="0">
                <a:solidFill>
                  <a:srgbClr val="66FFFF"/>
                </a:solidFill>
                <a:latin typeface="Calibri" pitchFamily="34" charset="0"/>
                <a:ea typeface="Arial Unicode MS" pitchFamily="34" charset="-128"/>
                <a:cs typeface="Calibri" pitchFamily="34" charset="0"/>
              </a:rPr>
              <a:t>→ </a:t>
            </a:r>
            <a:r>
              <a:rPr lang="en-US" sz="2250" b="1" i="0" dirty="0" err="1" smtClean="0">
                <a:solidFill>
                  <a:srgbClr val="66FFFF"/>
                </a:solidFill>
                <a:latin typeface="Calibri" pitchFamily="34" charset="0"/>
                <a:ea typeface="Arial Unicode MS" pitchFamily="34" charset="-128"/>
                <a:cs typeface="Calibri" pitchFamily="34" charset="0"/>
              </a:rPr>
              <a:t>an↑</a:t>
            </a:r>
            <a:r>
              <a:rPr lang="en-US" sz="2250" b="1" i="0" dirty="0" err="1">
                <a:solidFill>
                  <a:srgbClr val="66FFFF"/>
                </a:solidFill>
                <a:latin typeface="Calibri" pitchFamily="34" charset="0"/>
                <a:ea typeface="Arial Unicode MS" pitchFamily="34" charset="-128"/>
                <a:cs typeface="Calibri" pitchFamily="34" charset="0"/>
              </a:rPr>
              <a:t>osmotic</a:t>
            </a:r>
            <a:r>
              <a:rPr lang="en-US" sz="2250" b="1" i="0" dirty="0">
                <a:solidFill>
                  <a:srgbClr val="66FFFF"/>
                </a:solidFill>
                <a:latin typeface="Calibri" pitchFamily="34" charset="0"/>
                <a:ea typeface="Arial Unicode MS" pitchFamily="34" charset="-128"/>
                <a:cs typeface="Calibri" pitchFamily="34" charset="0"/>
              </a:rPr>
              <a:t> </a:t>
            </a:r>
            <a:r>
              <a:rPr lang="en-US" sz="2250" b="1" i="0" dirty="0" smtClean="0">
                <a:solidFill>
                  <a:srgbClr val="66FFFF"/>
                </a:solidFill>
                <a:latin typeface="Calibri" pitchFamily="34" charset="0"/>
                <a:ea typeface="Arial Unicode MS" pitchFamily="34" charset="-128"/>
                <a:cs typeface="Calibri" pitchFamily="34" charset="0"/>
              </a:rPr>
              <a:t>pressure.</a:t>
            </a:r>
            <a:endParaRPr lang="en-US" sz="2250" b="1" i="0" dirty="0">
              <a:solidFill>
                <a:srgbClr val="66FFFF"/>
              </a:solidFill>
              <a:latin typeface="Calibri" pitchFamily="34" charset="0"/>
              <a:cs typeface="Calibri" pitchFamily="34" charset="0"/>
            </a:endParaRPr>
          </a:p>
          <a:p>
            <a:pPr marL="342900" indent="-342900" eaLnBrk="1" fontAlgn="auto" hangingPunct="1">
              <a:spcAft>
                <a:spcPts val="0"/>
              </a:spcAft>
              <a:buClr>
                <a:schemeClr val="accent3"/>
              </a:buClr>
              <a:buFont typeface="Wingdings" pitchFamily="2" charset="2"/>
              <a:buChar char="q"/>
              <a:defRPr/>
            </a:pPr>
            <a:endParaRPr lang="en-US" sz="2250" b="1" i="0" dirty="0">
              <a:solidFill>
                <a:srgbClr val="FF66FF"/>
              </a:solidFill>
              <a:latin typeface="Calibri" pitchFamily="34" charset="0"/>
              <a:cs typeface="Calibri" pitchFamily="34" charset="0"/>
            </a:endParaRPr>
          </a:p>
          <a:p>
            <a:pPr marL="342900" indent="-342900" eaLnBrk="1" fontAlgn="auto" hangingPunct="1">
              <a:spcAft>
                <a:spcPts val="0"/>
              </a:spcAft>
              <a:buClr>
                <a:schemeClr val="accent3"/>
              </a:buClr>
              <a:buFont typeface="Wingdings" pitchFamily="2" charset="2"/>
              <a:buChar char="q"/>
              <a:defRPr/>
            </a:pPr>
            <a:r>
              <a:rPr lang="en-US" sz="2250" b="1" i="0" dirty="0">
                <a:solidFill>
                  <a:srgbClr val="FF66FF"/>
                </a:solidFill>
                <a:latin typeface="Calibri" pitchFamily="34" charset="0"/>
                <a:cs typeface="Calibri" pitchFamily="34" charset="0"/>
              </a:rPr>
              <a:t>Proteins in the surrounding interstitial fluid contribute to </a:t>
            </a:r>
            <a:r>
              <a:rPr lang="en-US" sz="2250" b="1" i="0" dirty="0" smtClean="0">
                <a:solidFill>
                  <a:srgbClr val="FF66FF"/>
                </a:solidFill>
                <a:latin typeface="Calibri" pitchFamily="34" charset="0"/>
                <a:cs typeface="Calibri" pitchFamily="34" charset="0"/>
              </a:rPr>
              <a:t>the tissue </a:t>
            </a:r>
            <a:r>
              <a:rPr lang="en-US" sz="2250" b="1" i="0" dirty="0">
                <a:solidFill>
                  <a:srgbClr val="FF66FF"/>
                </a:solidFill>
                <a:latin typeface="Calibri" pitchFamily="34" charset="0"/>
                <a:cs typeface="Calibri" pitchFamily="34" charset="0"/>
              </a:rPr>
              <a:t>osmotic pressure (</a:t>
            </a:r>
            <a:r>
              <a:rPr lang="el-GR" sz="2250" b="1" i="0" dirty="0">
                <a:solidFill>
                  <a:srgbClr val="FF66FF"/>
                </a:solidFill>
                <a:latin typeface="Calibri" pitchFamily="34" charset="0"/>
                <a:cs typeface="Calibri" pitchFamily="34" charset="0"/>
              </a:rPr>
              <a:t>π</a:t>
            </a:r>
            <a:r>
              <a:rPr lang="en-US" sz="2250" b="1" i="0" baseline="-25000" dirty="0">
                <a:solidFill>
                  <a:srgbClr val="FF66FF"/>
                </a:solidFill>
                <a:latin typeface="Calibri" pitchFamily="34" charset="0"/>
                <a:cs typeface="Calibri" pitchFamily="34" charset="0"/>
              </a:rPr>
              <a:t>if</a:t>
            </a:r>
            <a:r>
              <a:rPr lang="en-US" sz="2250" b="1" i="0" dirty="0" smtClean="0">
                <a:solidFill>
                  <a:srgbClr val="FF66FF"/>
                </a:solidFill>
                <a:latin typeface="Calibri" pitchFamily="34" charset="0"/>
                <a:cs typeface="Calibri" pitchFamily="34" charset="0"/>
              </a:rPr>
              <a:t>).</a:t>
            </a:r>
            <a:endParaRPr lang="en-US" sz="2250" b="1" i="0" dirty="0">
              <a:solidFill>
                <a:srgbClr val="FF66FF"/>
              </a:solidFill>
              <a:latin typeface="Calibri" pitchFamily="34" charset="0"/>
              <a:cs typeface="Calibri" pitchFamily="34" charset="0"/>
            </a:endParaRPr>
          </a:p>
          <a:p>
            <a:pPr marL="342900" indent="-342900" eaLnBrk="1" fontAlgn="auto" hangingPunct="1">
              <a:spcAft>
                <a:spcPts val="0"/>
              </a:spcAft>
              <a:buClr>
                <a:schemeClr val="accent3"/>
              </a:buClr>
              <a:buFont typeface="Wingdings" pitchFamily="2" charset="2"/>
              <a:buChar char="q"/>
              <a:defRPr/>
            </a:pPr>
            <a:endParaRPr lang="en-US" sz="2250" b="1" i="0" dirty="0" smtClean="0">
              <a:solidFill>
                <a:srgbClr val="66FFFF"/>
              </a:solidFill>
              <a:latin typeface="Calibri" pitchFamily="34" charset="0"/>
              <a:cs typeface="Calibri" pitchFamily="34" charset="0"/>
            </a:endParaRPr>
          </a:p>
          <a:p>
            <a:pPr marL="342900" indent="-342900" eaLnBrk="1" fontAlgn="auto" hangingPunct="1">
              <a:spcAft>
                <a:spcPts val="0"/>
              </a:spcAft>
              <a:buClr>
                <a:schemeClr val="accent3"/>
              </a:buClr>
              <a:buFont typeface="Wingdings" pitchFamily="2" charset="2"/>
              <a:buChar char="q"/>
              <a:defRPr/>
            </a:pPr>
            <a:r>
              <a:rPr lang="en-US" sz="2250" b="1" i="0" dirty="0" smtClean="0">
                <a:solidFill>
                  <a:srgbClr val="FFC000"/>
                </a:solidFill>
                <a:latin typeface="Calibri" pitchFamily="34" charset="0"/>
                <a:cs typeface="Calibri" pitchFamily="34" charset="0"/>
              </a:rPr>
              <a:t>The </a:t>
            </a:r>
            <a:r>
              <a:rPr lang="el-GR" sz="2250" b="1" i="0" dirty="0">
                <a:solidFill>
                  <a:srgbClr val="FFC000"/>
                </a:solidFill>
                <a:latin typeface="Calibri" pitchFamily="34" charset="0"/>
                <a:cs typeface="Calibri" pitchFamily="34" charset="0"/>
              </a:rPr>
              <a:t>π</a:t>
            </a:r>
            <a:r>
              <a:rPr lang="en-US" sz="2250" b="1" i="0" baseline="-25000" dirty="0">
                <a:solidFill>
                  <a:srgbClr val="FFC000"/>
                </a:solidFill>
                <a:latin typeface="Calibri" pitchFamily="34" charset="0"/>
                <a:cs typeface="Calibri" pitchFamily="34" charset="0"/>
              </a:rPr>
              <a:t>c</a:t>
            </a:r>
            <a:endParaRPr lang="en-US" sz="2250" b="1" i="0" dirty="0">
              <a:solidFill>
                <a:srgbClr val="FFC000"/>
              </a:solidFill>
              <a:latin typeface="Calibri" pitchFamily="34" charset="0"/>
              <a:cs typeface="Calibri" pitchFamily="34" charset="0"/>
            </a:endParaRPr>
          </a:p>
          <a:p>
            <a:pPr marL="736092" lvl="1" indent="-342900" eaLnBrk="1" fontAlgn="auto" hangingPunct="1">
              <a:spcAft>
                <a:spcPts val="0"/>
              </a:spcAft>
              <a:buFont typeface="Wingdings" pitchFamily="2" charset="2"/>
              <a:buChar char="q"/>
              <a:defRPr/>
            </a:pPr>
            <a:r>
              <a:rPr lang="en-US" sz="2250" b="1" i="0" dirty="0" smtClean="0">
                <a:solidFill>
                  <a:srgbClr val="FFC000"/>
                </a:solidFill>
                <a:latin typeface="Calibri" pitchFamily="34" charset="0"/>
                <a:cs typeface="Calibri" pitchFamily="34" charset="0"/>
              </a:rPr>
              <a:t>Leads </a:t>
            </a:r>
            <a:r>
              <a:rPr lang="en-US" sz="2250" b="1" i="0" dirty="0">
                <a:solidFill>
                  <a:srgbClr val="FFC000"/>
                </a:solidFill>
                <a:latin typeface="Calibri" pitchFamily="34" charset="0"/>
                <a:cs typeface="Calibri" pitchFamily="34" charset="0"/>
              </a:rPr>
              <a:t>to reabsorption of water near </a:t>
            </a:r>
            <a:r>
              <a:rPr lang="en-US" sz="2250" b="1" i="0" dirty="0" smtClean="0">
                <a:solidFill>
                  <a:srgbClr val="FFC000"/>
                </a:solidFill>
                <a:latin typeface="Calibri" pitchFamily="34" charset="0"/>
                <a:cs typeface="Calibri" pitchFamily="34" charset="0"/>
              </a:rPr>
              <a:t>the </a:t>
            </a:r>
            <a:r>
              <a:rPr lang="en-US" sz="2250" b="1" i="0" dirty="0" err="1" smtClean="0">
                <a:solidFill>
                  <a:srgbClr val="FFC000"/>
                </a:solidFill>
                <a:latin typeface="Calibri" pitchFamily="34" charset="0"/>
                <a:cs typeface="Calibri" pitchFamily="34" charset="0"/>
              </a:rPr>
              <a:t>venular</a:t>
            </a:r>
            <a:r>
              <a:rPr lang="en-US" sz="2250" b="1" i="0" dirty="0" smtClean="0">
                <a:solidFill>
                  <a:srgbClr val="FFC000"/>
                </a:solidFill>
                <a:latin typeface="Calibri" pitchFamily="34" charset="0"/>
                <a:cs typeface="Calibri" pitchFamily="34" charset="0"/>
              </a:rPr>
              <a:t> end of the capillaries, </a:t>
            </a:r>
            <a:r>
              <a:rPr lang="en-US" sz="2250" b="1" i="0" dirty="0">
                <a:solidFill>
                  <a:srgbClr val="FFC000"/>
                </a:solidFill>
                <a:latin typeface="Calibri" pitchFamily="34" charset="0"/>
                <a:cs typeface="Calibri" pitchFamily="34" charset="0"/>
              </a:rPr>
              <a:t>and </a:t>
            </a:r>
            <a:r>
              <a:rPr lang="en-US" sz="2250" b="1" i="0" dirty="0" smtClean="0">
                <a:solidFill>
                  <a:srgbClr val="FFC000"/>
                </a:solidFill>
                <a:latin typeface="Calibri" pitchFamily="34" charset="0"/>
                <a:cs typeface="Calibri" pitchFamily="34" charset="0"/>
              </a:rPr>
              <a:t>thus recovers  blood </a:t>
            </a:r>
            <a:r>
              <a:rPr lang="en-US" sz="2250" b="1" i="0" dirty="0">
                <a:solidFill>
                  <a:srgbClr val="FFC000"/>
                </a:solidFill>
                <a:latin typeface="Calibri" pitchFamily="34" charset="0"/>
                <a:cs typeface="Calibri" pitchFamily="34" charset="0"/>
              </a:rPr>
              <a:t>volume.</a:t>
            </a:r>
          </a:p>
          <a:p>
            <a:pPr marL="736092" lvl="1" indent="-342900" eaLnBrk="1" fontAlgn="auto" hangingPunct="1">
              <a:spcAft>
                <a:spcPts val="0"/>
              </a:spcAft>
              <a:buFont typeface="Wingdings" pitchFamily="2" charset="2"/>
              <a:buChar char="q"/>
              <a:defRPr/>
            </a:pPr>
            <a:r>
              <a:rPr lang="en-US" sz="2250" b="1" i="0" dirty="0">
                <a:solidFill>
                  <a:srgbClr val="FFC000"/>
                </a:solidFill>
                <a:latin typeface="Calibri" pitchFamily="34" charset="0"/>
                <a:cs typeface="Calibri" pitchFamily="34" charset="0"/>
              </a:rPr>
              <a:t>During the process of filtration and reabsorption, there is generally a lose of about 15% of the blood volume.</a:t>
            </a:r>
          </a:p>
          <a:p>
            <a:pPr marL="736092" lvl="1" indent="-342900" eaLnBrk="1" fontAlgn="auto" hangingPunct="1">
              <a:spcAft>
                <a:spcPts val="0"/>
              </a:spcAft>
              <a:buFont typeface="Wingdings" pitchFamily="2" charset="2"/>
              <a:buChar char="q"/>
              <a:defRPr/>
            </a:pPr>
            <a:r>
              <a:rPr lang="en-US" sz="2250" b="1" i="0" dirty="0">
                <a:solidFill>
                  <a:srgbClr val="FFC000"/>
                </a:solidFill>
                <a:latin typeface="Calibri" pitchFamily="34" charset="0"/>
                <a:cs typeface="Calibri" pitchFamily="34" charset="0"/>
              </a:rPr>
              <a:t>This is recovered by the lymphatic </a:t>
            </a:r>
            <a:r>
              <a:rPr lang="en-US" sz="2250" b="1" i="0" dirty="0" smtClean="0">
                <a:solidFill>
                  <a:srgbClr val="FFC000"/>
                </a:solidFill>
                <a:latin typeface="Calibri" pitchFamily="34" charset="0"/>
                <a:cs typeface="Calibri" pitchFamily="34" charset="0"/>
              </a:rPr>
              <a:t>system.</a:t>
            </a:r>
            <a:endParaRPr lang="en-US" sz="2250" b="1" i="0" dirty="0">
              <a:solidFill>
                <a:srgbClr val="FFC000"/>
              </a:solidFill>
              <a:latin typeface="Calibri" pitchFamily="34" charset="0"/>
              <a:cs typeface="Calibri" pitchFamily="34" charset="0"/>
            </a:endParaRPr>
          </a:p>
        </p:txBody>
      </p:sp>
    </p:spTree>
    <p:extLst>
      <p:ext uri="{BB962C8B-B14F-4D97-AF65-F5344CB8AC3E}">
        <p14:creationId xmlns:p14="http://schemas.microsoft.com/office/powerpoint/2010/main" val="73854028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50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9234" name="Rectangle 2"/>
          <p:cNvSpPr>
            <a:spLocks noChangeArrowheads="1"/>
          </p:cNvSpPr>
          <p:nvPr/>
        </p:nvSpPr>
        <p:spPr bwMode="auto">
          <a:xfrm>
            <a:off x="952500" y="2133600"/>
            <a:ext cx="2667000" cy="4495800"/>
          </a:xfrm>
          <a:prstGeom prst="rect">
            <a:avLst/>
          </a:prstGeom>
          <a:noFill/>
          <a:ln w="9525">
            <a:noFill/>
            <a:miter lim="800000"/>
            <a:headEnd/>
            <a:tailEnd/>
          </a:ln>
          <a:effectLst/>
        </p:spPr>
        <p:txBody>
          <a:bodyPr/>
          <a:lstStyle/>
          <a:p>
            <a:pPr marL="342900" indent="-342900">
              <a:lnSpc>
                <a:spcPct val="90000"/>
              </a:lnSpc>
              <a:spcBef>
                <a:spcPct val="20000"/>
              </a:spcBef>
              <a:buClr>
                <a:schemeClr val="tx2"/>
              </a:buClr>
              <a:buSzPct val="75000"/>
              <a:buFont typeface="Monotype Sorts" pitchFamily="2" charset="2"/>
              <a:buChar char="n"/>
              <a:defRPr/>
            </a:pPr>
            <a:endParaRPr lang="en-US" i="0">
              <a:solidFill>
                <a:srgbClr val="00FFFF"/>
              </a:solidFill>
              <a:effectLst>
                <a:outerShdw blurRad="38100" dist="38100" dir="2700000" algn="tl">
                  <a:srgbClr val="000000"/>
                </a:outerShdw>
              </a:effectLst>
              <a:latin typeface="Calibri" panose="020F0502020204030204" pitchFamily="34" charset="0"/>
            </a:endParaRPr>
          </a:p>
          <a:p>
            <a:pPr marL="342900" indent="-342900">
              <a:lnSpc>
                <a:spcPct val="90000"/>
              </a:lnSpc>
              <a:spcBef>
                <a:spcPct val="20000"/>
              </a:spcBef>
              <a:buClr>
                <a:schemeClr val="tx2"/>
              </a:buClr>
              <a:buSzPct val="75000"/>
              <a:buFont typeface="Monotype Sorts" pitchFamily="2" charset="2"/>
              <a:buChar char="n"/>
              <a:defRPr/>
            </a:pPr>
            <a:endParaRPr lang="en-US" i="0">
              <a:solidFill>
                <a:srgbClr val="00FFFF"/>
              </a:solidFill>
              <a:effectLst>
                <a:outerShdw blurRad="38100" dist="38100" dir="2700000" algn="tl">
                  <a:srgbClr val="000000"/>
                </a:outerShdw>
              </a:effectLst>
              <a:latin typeface="Calibri" panose="020F0502020204030204" pitchFamily="34" charset="0"/>
            </a:endParaRPr>
          </a:p>
        </p:txBody>
      </p:sp>
      <p:sp>
        <p:nvSpPr>
          <p:cNvPr id="22531" name="Text Box 3"/>
          <p:cNvSpPr txBox="1">
            <a:spLocks noChangeArrowheads="1"/>
          </p:cNvSpPr>
          <p:nvPr/>
        </p:nvSpPr>
        <p:spPr bwMode="auto">
          <a:xfrm>
            <a:off x="0" y="228600"/>
            <a:ext cx="1028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spcBef>
                <a:spcPct val="50000"/>
              </a:spcBef>
            </a:pPr>
            <a:r>
              <a:rPr lang="en-US" altLang="en-US" sz="4400" b="1" i="0" dirty="0" err="1">
                <a:solidFill>
                  <a:schemeClr val="tx2"/>
                </a:solidFill>
                <a:latin typeface="Calibri" panose="020F0502020204030204" pitchFamily="34" charset="0"/>
              </a:rPr>
              <a:t>Transcapillary</a:t>
            </a:r>
            <a:r>
              <a:rPr lang="en-US" altLang="en-US" sz="4400" b="1" i="0" dirty="0">
                <a:solidFill>
                  <a:schemeClr val="tx2"/>
                </a:solidFill>
                <a:latin typeface="Calibri" panose="020F0502020204030204" pitchFamily="34" charset="0"/>
              </a:rPr>
              <a:t> fluid dynamics</a:t>
            </a:r>
          </a:p>
        </p:txBody>
      </p:sp>
      <p:pic>
        <p:nvPicPr>
          <p:cNvPr id="225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49338"/>
            <a:ext cx="8724900" cy="550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9"/>
          <p:cNvSpPr>
            <a:spLocks noChangeArrowheads="1"/>
          </p:cNvSpPr>
          <p:nvPr/>
        </p:nvSpPr>
        <p:spPr bwMode="auto">
          <a:xfrm>
            <a:off x="898230" y="1131888"/>
            <a:ext cx="10721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400" b="1" i="0">
                <a:solidFill>
                  <a:srgbClr val="000000"/>
                </a:solidFill>
                <a:latin typeface="Calibri" panose="020F0502020204030204" pitchFamily="34" charset="0"/>
              </a:rPr>
              <a:t>Arterial end</a:t>
            </a:r>
          </a:p>
          <a:p>
            <a:pPr algn="ctr"/>
            <a:r>
              <a:rPr lang="en-US" altLang="en-US" sz="1400" b="1" i="0">
                <a:solidFill>
                  <a:srgbClr val="000000"/>
                </a:solidFill>
                <a:latin typeface="Calibri" panose="020F0502020204030204" pitchFamily="34" charset="0"/>
              </a:rPr>
              <a:t>of capillary</a:t>
            </a:r>
          </a:p>
        </p:txBody>
      </p:sp>
      <p:sp>
        <p:nvSpPr>
          <p:cNvPr id="22534" name="Rectangle 10"/>
          <p:cNvSpPr>
            <a:spLocks noChangeArrowheads="1"/>
          </p:cNvSpPr>
          <p:nvPr/>
        </p:nvSpPr>
        <p:spPr bwMode="auto">
          <a:xfrm>
            <a:off x="2368751" y="2246313"/>
            <a:ext cx="82509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400" b="1" i="0">
                <a:solidFill>
                  <a:srgbClr val="000000"/>
                </a:solidFill>
                <a:latin typeface="Calibri" panose="020F0502020204030204" pitchFamily="34" charset="0"/>
              </a:rPr>
              <a:t>Blood</a:t>
            </a:r>
          </a:p>
          <a:p>
            <a:pPr algn="ctr"/>
            <a:r>
              <a:rPr lang="en-US" altLang="en-US" sz="1400" b="1" i="0">
                <a:solidFill>
                  <a:srgbClr val="000000"/>
                </a:solidFill>
                <a:latin typeface="Calibri" panose="020F0502020204030204" pitchFamily="34" charset="0"/>
              </a:rPr>
              <a:t>pressure</a:t>
            </a:r>
          </a:p>
          <a:p>
            <a:pPr algn="ctr"/>
            <a:r>
              <a:rPr lang="en-US" altLang="en-US" sz="1400" b="1" i="0">
                <a:solidFill>
                  <a:srgbClr val="000000"/>
                </a:solidFill>
                <a:latin typeface="Calibri" panose="020F0502020204030204" pitchFamily="34" charset="0"/>
              </a:rPr>
              <a:t>(+40)</a:t>
            </a:r>
          </a:p>
        </p:txBody>
      </p:sp>
      <p:sp>
        <p:nvSpPr>
          <p:cNvPr id="22535" name="Rectangle 11"/>
          <p:cNvSpPr>
            <a:spLocks noChangeArrowheads="1"/>
          </p:cNvSpPr>
          <p:nvPr/>
        </p:nvSpPr>
        <p:spPr bwMode="auto">
          <a:xfrm>
            <a:off x="3684779" y="2033588"/>
            <a:ext cx="9124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400" b="1" i="0">
                <a:solidFill>
                  <a:srgbClr val="000000"/>
                </a:solidFill>
                <a:latin typeface="Calibri" panose="020F0502020204030204" pitchFamily="34" charset="0"/>
              </a:rPr>
              <a:t>Osmotic</a:t>
            </a:r>
          </a:p>
          <a:p>
            <a:pPr algn="ctr"/>
            <a:r>
              <a:rPr lang="en-US" altLang="en-US" sz="1400" b="1" i="0">
                <a:solidFill>
                  <a:srgbClr val="000000"/>
                </a:solidFill>
                <a:latin typeface="Calibri" panose="020F0502020204030204" pitchFamily="34" charset="0"/>
              </a:rPr>
              <a:t>pressure</a:t>
            </a:r>
          </a:p>
          <a:p>
            <a:pPr algn="ctr"/>
            <a:r>
              <a:rPr lang="en-US" altLang="en-US" sz="1400" b="1" i="0">
                <a:solidFill>
                  <a:srgbClr val="000000"/>
                </a:solidFill>
                <a:latin typeface="Calibri" panose="020F0502020204030204" pitchFamily="34" charset="0"/>
              </a:rPr>
              <a:t>of plasma</a:t>
            </a:r>
          </a:p>
          <a:p>
            <a:pPr algn="ctr"/>
            <a:r>
              <a:rPr lang="en-US" altLang="en-US" sz="1400" b="1" i="0">
                <a:solidFill>
                  <a:srgbClr val="000000"/>
                </a:solidFill>
                <a:latin typeface="Calibri" panose="020F0502020204030204" pitchFamily="34" charset="0"/>
              </a:rPr>
              <a:t>(- 28)</a:t>
            </a:r>
          </a:p>
        </p:txBody>
      </p:sp>
      <p:sp>
        <p:nvSpPr>
          <p:cNvPr id="22536" name="Rectangle 12"/>
          <p:cNvSpPr>
            <a:spLocks noChangeArrowheads="1"/>
          </p:cNvSpPr>
          <p:nvPr/>
        </p:nvSpPr>
        <p:spPr bwMode="auto">
          <a:xfrm>
            <a:off x="5937451" y="2246313"/>
            <a:ext cx="82509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400" b="1" i="0">
                <a:solidFill>
                  <a:srgbClr val="000000"/>
                </a:solidFill>
                <a:latin typeface="Calibri" panose="020F0502020204030204" pitchFamily="34" charset="0"/>
              </a:rPr>
              <a:t>Blood</a:t>
            </a:r>
          </a:p>
          <a:p>
            <a:pPr algn="ctr"/>
            <a:r>
              <a:rPr lang="en-US" altLang="en-US" sz="1400" b="1" i="0">
                <a:solidFill>
                  <a:srgbClr val="000000"/>
                </a:solidFill>
                <a:latin typeface="Calibri" panose="020F0502020204030204" pitchFamily="34" charset="0"/>
              </a:rPr>
              <a:t>pressure</a:t>
            </a:r>
          </a:p>
          <a:p>
            <a:pPr algn="ctr"/>
            <a:r>
              <a:rPr lang="en-US" altLang="en-US" sz="1400" b="1" i="0">
                <a:solidFill>
                  <a:srgbClr val="000000"/>
                </a:solidFill>
                <a:latin typeface="Calibri" panose="020F0502020204030204" pitchFamily="34" charset="0"/>
              </a:rPr>
              <a:t>(+15)</a:t>
            </a:r>
          </a:p>
        </p:txBody>
      </p:sp>
      <p:sp>
        <p:nvSpPr>
          <p:cNvPr id="22537" name="Rectangle 13"/>
          <p:cNvSpPr>
            <a:spLocks noChangeArrowheads="1"/>
          </p:cNvSpPr>
          <p:nvPr/>
        </p:nvSpPr>
        <p:spPr bwMode="auto">
          <a:xfrm>
            <a:off x="7253479" y="2033588"/>
            <a:ext cx="9124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400" b="1" i="0">
                <a:solidFill>
                  <a:srgbClr val="000000"/>
                </a:solidFill>
                <a:latin typeface="Calibri" panose="020F0502020204030204" pitchFamily="34" charset="0"/>
              </a:rPr>
              <a:t>Osmotic</a:t>
            </a:r>
          </a:p>
          <a:p>
            <a:pPr algn="ctr"/>
            <a:r>
              <a:rPr lang="en-US" altLang="en-US" sz="1400" b="1" i="0">
                <a:solidFill>
                  <a:srgbClr val="000000"/>
                </a:solidFill>
                <a:latin typeface="Calibri" panose="020F0502020204030204" pitchFamily="34" charset="0"/>
              </a:rPr>
              <a:t>pressure</a:t>
            </a:r>
          </a:p>
          <a:p>
            <a:pPr algn="ctr"/>
            <a:r>
              <a:rPr lang="en-US" altLang="en-US" sz="1400" b="1" i="0">
                <a:solidFill>
                  <a:srgbClr val="000000"/>
                </a:solidFill>
                <a:latin typeface="Calibri" panose="020F0502020204030204" pitchFamily="34" charset="0"/>
              </a:rPr>
              <a:t>of plasma</a:t>
            </a:r>
          </a:p>
          <a:p>
            <a:pPr algn="ctr"/>
            <a:r>
              <a:rPr lang="en-US" altLang="en-US" sz="1400" b="1" i="0">
                <a:solidFill>
                  <a:srgbClr val="000000"/>
                </a:solidFill>
                <a:latin typeface="Calibri" panose="020F0502020204030204" pitchFamily="34" charset="0"/>
              </a:rPr>
              <a:t>(- 28)</a:t>
            </a:r>
          </a:p>
        </p:txBody>
      </p:sp>
      <p:sp>
        <p:nvSpPr>
          <p:cNvPr id="22538" name="Rectangle 14"/>
          <p:cNvSpPr>
            <a:spLocks noChangeArrowheads="1"/>
          </p:cNvSpPr>
          <p:nvPr/>
        </p:nvSpPr>
        <p:spPr bwMode="auto">
          <a:xfrm>
            <a:off x="2894660" y="4230688"/>
            <a:ext cx="114646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400" b="1" i="0">
                <a:solidFill>
                  <a:srgbClr val="000000"/>
                </a:solidFill>
                <a:latin typeface="Calibri" panose="020F0502020204030204" pitchFamily="34" charset="0"/>
              </a:rPr>
              <a:t>Osmotic</a:t>
            </a:r>
          </a:p>
          <a:p>
            <a:pPr algn="ctr"/>
            <a:r>
              <a:rPr lang="en-US" altLang="en-US" sz="1400" b="1" i="0">
                <a:solidFill>
                  <a:srgbClr val="000000"/>
                </a:solidFill>
                <a:latin typeface="Calibri" panose="020F0502020204030204" pitchFamily="34" charset="0"/>
              </a:rPr>
              <a:t>pressure</a:t>
            </a:r>
          </a:p>
          <a:p>
            <a:pPr algn="ctr"/>
            <a:r>
              <a:rPr lang="en-US" altLang="en-US" sz="1400" b="1" i="0">
                <a:solidFill>
                  <a:srgbClr val="000000"/>
                </a:solidFill>
                <a:latin typeface="Calibri" panose="020F0502020204030204" pitchFamily="34" charset="0"/>
              </a:rPr>
              <a:t>of interstitial</a:t>
            </a:r>
          </a:p>
          <a:p>
            <a:pPr algn="ctr"/>
            <a:r>
              <a:rPr lang="en-US" altLang="en-US" sz="1400" b="1" i="0">
                <a:solidFill>
                  <a:srgbClr val="000000"/>
                </a:solidFill>
                <a:latin typeface="Calibri" panose="020F0502020204030204" pitchFamily="34" charset="0"/>
              </a:rPr>
              <a:t>fluid</a:t>
            </a:r>
          </a:p>
          <a:p>
            <a:pPr algn="ctr"/>
            <a:r>
              <a:rPr lang="en-US" altLang="en-US" sz="1400" b="1" i="0">
                <a:solidFill>
                  <a:srgbClr val="000000"/>
                </a:solidFill>
                <a:latin typeface="Calibri" panose="020F0502020204030204" pitchFamily="34" charset="0"/>
              </a:rPr>
              <a:t>(+3)</a:t>
            </a:r>
          </a:p>
        </p:txBody>
      </p:sp>
      <p:sp>
        <p:nvSpPr>
          <p:cNvPr id="22539" name="Rectangle 15"/>
          <p:cNvSpPr>
            <a:spLocks noChangeArrowheads="1"/>
          </p:cNvSpPr>
          <p:nvPr/>
        </p:nvSpPr>
        <p:spPr bwMode="auto">
          <a:xfrm>
            <a:off x="6526860" y="4230688"/>
            <a:ext cx="114646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400" b="1" i="0" dirty="0">
                <a:solidFill>
                  <a:srgbClr val="000000"/>
                </a:solidFill>
                <a:latin typeface="Calibri" panose="020F0502020204030204" pitchFamily="34" charset="0"/>
              </a:rPr>
              <a:t>Osmotic</a:t>
            </a:r>
          </a:p>
          <a:p>
            <a:pPr algn="ctr"/>
            <a:r>
              <a:rPr lang="en-US" altLang="en-US" sz="1400" b="1" i="0" dirty="0">
                <a:solidFill>
                  <a:srgbClr val="000000"/>
                </a:solidFill>
                <a:latin typeface="Calibri" panose="020F0502020204030204" pitchFamily="34" charset="0"/>
              </a:rPr>
              <a:t>pressure</a:t>
            </a:r>
          </a:p>
          <a:p>
            <a:pPr algn="ctr"/>
            <a:r>
              <a:rPr lang="en-US" altLang="en-US" sz="1400" b="1" i="0" dirty="0">
                <a:solidFill>
                  <a:srgbClr val="000000"/>
                </a:solidFill>
                <a:latin typeface="Calibri" panose="020F0502020204030204" pitchFamily="34" charset="0"/>
              </a:rPr>
              <a:t>of interstitial</a:t>
            </a:r>
          </a:p>
          <a:p>
            <a:pPr algn="ctr"/>
            <a:r>
              <a:rPr lang="en-US" altLang="en-US" sz="1400" b="1" i="0" dirty="0">
                <a:solidFill>
                  <a:srgbClr val="000000"/>
                </a:solidFill>
                <a:latin typeface="Calibri" panose="020F0502020204030204" pitchFamily="34" charset="0"/>
              </a:rPr>
              <a:t>fluid</a:t>
            </a:r>
          </a:p>
          <a:p>
            <a:pPr algn="ctr"/>
            <a:r>
              <a:rPr lang="en-US" altLang="en-US" sz="1400" b="1" i="0" dirty="0">
                <a:solidFill>
                  <a:srgbClr val="000000"/>
                </a:solidFill>
                <a:latin typeface="Calibri" panose="020F0502020204030204" pitchFamily="34" charset="0"/>
              </a:rPr>
              <a:t>(+3)</a:t>
            </a:r>
          </a:p>
        </p:txBody>
      </p:sp>
      <p:sp>
        <p:nvSpPr>
          <p:cNvPr id="22540" name="Rectangle 16"/>
          <p:cNvSpPr>
            <a:spLocks noChangeArrowheads="1"/>
          </p:cNvSpPr>
          <p:nvPr/>
        </p:nvSpPr>
        <p:spPr bwMode="auto">
          <a:xfrm>
            <a:off x="2558649" y="5753100"/>
            <a:ext cx="16914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600" b="1" i="0" dirty="0">
                <a:solidFill>
                  <a:srgbClr val="000000"/>
                </a:solidFill>
                <a:latin typeface="Calibri" panose="020F0502020204030204" pitchFamily="34" charset="0"/>
              </a:rPr>
              <a:t>(40 + 3) - 28 = +15</a:t>
            </a:r>
          </a:p>
        </p:txBody>
      </p:sp>
      <p:sp>
        <p:nvSpPr>
          <p:cNvPr id="22541" name="Rectangle 17"/>
          <p:cNvSpPr>
            <a:spLocks noChangeArrowheads="1"/>
          </p:cNvSpPr>
          <p:nvPr/>
        </p:nvSpPr>
        <p:spPr bwMode="auto">
          <a:xfrm>
            <a:off x="2762142" y="6083300"/>
            <a:ext cx="12829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600" b="1" i="0" dirty="0">
                <a:solidFill>
                  <a:srgbClr val="000000"/>
                </a:solidFill>
                <a:latin typeface="Calibri" panose="020F0502020204030204" pitchFamily="34" charset="0"/>
              </a:rPr>
              <a:t>Net filtration</a:t>
            </a:r>
          </a:p>
        </p:txBody>
      </p:sp>
      <p:sp>
        <p:nvSpPr>
          <p:cNvPr id="22542" name="Rectangle 18"/>
          <p:cNvSpPr>
            <a:spLocks noChangeArrowheads="1"/>
          </p:cNvSpPr>
          <p:nvPr/>
        </p:nvSpPr>
        <p:spPr bwMode="auto">
          <a:xfrm>
            <a:off x="6252731" y="5753100"/>
            <a:ext cx="16979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600" b="1" i="0" dirty="0">
                <a:solidFill>
                  <a:srgbClr val="000000"/>
                </a:solidFill>
                <a:latin typeface="Calibri" panose="020F0502020204030204" pitchFamily="34" charset="0"/>
              </a:rPr>
              <a:t>(15 + 3) - 28 = - 10</a:t>
            </a:r>
          </a:p>
        </p:txBody>
      </p:sp>
      <p:sp>
        <p:nvSpPr>
          <p:cNvPr id="22543" name="Rectangle 19"/>
          <p:cNvSpPr>
            <a:spLocks noChangeArrowheads="1"/>
          </p:cNvSpPr>
          <p:nvPr/>
        </p:nvSpPr>
        <p:spPr bwMode="auto">
          <a:xfrm>
            <a:off x="6341993" y="6083300"/>
            <a:ext cx="14654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600" b="1" i="0">
                <a:solidFill>
                  <a:srgbClr val="000000"/>
                </a:solidFill>
                <a:latin typeface="Calibri" panose="020F0502020204030204" pitchFamily="34" charset="0"/>
              </a:rPr>
              <a:t>Net absorption</a:t>
            </a:r>
          </a:p>
        </p:txBody>
      </p:sp>
      <p:sp>
        <p:nvSpPr>
          <p:cNvPr id="22544" name="Rectangle 20"/>
          <p:cNvSpPr>
            <a:spLocks noChangeArrowheads="1"/>
          </p:cNvSpPr>
          <p:nvPr/>
        </p:nvSpPr>
        <p:spPr bwMode="auto">
          <a:xfrm>
            <a:off x="8328136" y="1131888"/>
            <a:ext cx="10538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400" b="1" i="0">
                <a:solidFill>
                  <a:srgbClr val="000000"/>
                </a:solidFill>
                <a:latin typeface="Calibri" panose="020F0502020204030204" pitchFamily="34" charset="0"/>
              </a:rPr>
              <a:t>Venous end</a:t>
            </a:r>
          </a:p>
          <a:p>
            <a:pPr algn="ctr"/>
            <a:r>
              <a:rPr lang="en-US" altLang="en-US" sz="1400" b="1" i="0">
                <a:solidFill>
                  <a:srgbClr val="000000"/>
                </a:solidFill>
                <a:latin typeface="Calibri" panose="020F0502020204030204" pitchFamily="34" charset="0"/>
              </a:rPr>
              <a:t>of capillary</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0" grpId="0"/>
      <p:bldP spid="22541" grpId="0"/>
      <p:bldP spid="22542" grpId="0"/>
      <p:bldP spid="2254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0" y="228600"/>
            <a:ext cx="1028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spcBef>
                <a:spcPct val="50000"/>
              </a:spcBef>
            </a:pPr>
            <a:r>
              <a:rPr lang="en-US" altLang="en-US" sz="4400" b="1" i="0" dirty="0" err="1">
                <a:solidFill>
                  <a:schemeClr val="tx2"/>
                </a:solidFill>
                <a:latin typeface="Calibri" panose="020F0502020204030204" pitchFamily="34" charset="0"/>
              </a:rPr>
              <a:t>Transcapillary</a:t>
            </a:r>
            <a:r>
              <a:rPr lang="en-US" altLang="en-US" sz="4400" b="1" i="0" dirty="0">
                <a:solidFill>
                  <a:schemeClr val="tx2"/>
                </a:solidFill>
                <a:latin typeface="Calibri" panose="020F0502020204030204" pitchFamily="34" charset="0"/>
              </a:rPr>
              <a:t> fluid dynamics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Tree>
    <p:extLst>
      <p:ext uri="{BB962C8B-B14F-4D97-AF65-F5344CB8AC3E}">
        <p14:creationId xmlns:p14="http://schemas.microsoft.com/office/powerpoint/2010/main" val="610910050"/>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Rectangle 5"/>
          <p:cNvSpPr txBox="1">
            <a:spLocks noChangeArrowheads="1"/>
          </p:cNvSpPr>
          <p:nvPr/>
        </p:nvSpPr>
        <p:spPr>
          <a:xfrm>
            <a:off x="0" y="990600"/>
            <a:ext cx="10287000" cy="762000"/>
          </a:xfrm>
          <a:prstGeom prst="rect">
            <a:avLst/>
          </a:prstGeom>
          <a:noFill/>
          <a:ln/>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r>
              <a:rPr lang="en-CA" sz="5400" b="1" i="0" dirty="0" smtClean="0">
                <a:solidFill>
                  <a:srgbClr val="00FFFF"/>
                </a:solidFill>
                <a:latin typeface="Calibri" pitchFamily="34" charset="0"/>
                <a:cs typeface="Calibri" pitchFamily="34" charset="0"/>
              </a:rPr>
              <a:t>Learning Resources</a:t>
            </a:r>
            <a:endParaRPr lang="en-CA" sz="5400" b="1" i="0" dirty="0">
              <a:solidFill>
                <a:srgbClr val="00FFFF"/>
              </a:solidFill>
              <a:latin typeface="Calibri" pitchFamily="34" charset="0"/>
              <a:cs typeface="Calibri" pitchFamily="34" charset="0"/>
            </a:endParaRPr>
          </a:p>
        </p:txBody>
      </p:sp>
      <p:sp>
        <p:nvSpPr>
          <p:cNvPr id="7" name="Rectangle 8"/>
          <p:cNvSpPr>
            <a:spLocks noChangeArrowheads="1"/>
          </p:cNvSpPr>
          <p:nvPr/>
        </p:nvSpPr>
        <p:spPr bwMode="auto">
          <a:xfrm>
            <a:off x="266700" y="2215836"/>
            <a:ext cx="9753600" cy="3970318"/>
          </a:xfrm>
          <a:prstGeom prst="rect">
            <a:avLst/>
          </a:prstGeom>
          <a:noFill/>
          <a:ln w="12700">
            <a:noFill/>
            <a:miter lim="800000"/>
            <a:headEnd type="none" w="sm" len="sm"/>
            <a:tailEnd type="none" w="sm" len="sm"/>
          </a:ln>
          <a:effectLst/>
        </p:spPr>
        <p:txBody>
          <a:bodyPr wrap="square" anchor="ctr">
            <a:spAutoFit/>
          </a:bodyPr>
          <a:lstStyle/>
          <a:p>
            <a:pPr marL="342900" indent="-342900">
              <a:spcBef>
                <a:spcPct val="20000"/>
              </a:spcBef>
              <a:buClr>
                <a:srgbClr val="FF0000"/>
              </a:buClr>
              <a:buBlip>
                <a:blip r:embed="rId3"/>
              </a:buBlip>
            </a:pPr>
            <a:r>
              <a:rPr lang="en-US" sz="2800" b="1" i="0" dirty="0">
                <a:solidFill>
                  <a:schemeClr val="tx2"/>
                </a:solidFill>
                <a:latin typeface="Calibri" pitchFamily="34" charset="0"/>
                <a:cs typeface="Calibri" pitchFamily="34" charset="0"/>
              </a:rPr>
              <a:t>Guyton and Hall, Textbook of Medical Physiology; </a:t>
            </a:r>
            <a:r>
              <a:rPr lang="en-US" sz="2800" b="1" i="0" dirty="0" smtClean="0">
                <a:solidFill>
                  <a:schemeClr val="tx2"/>
                </a:solidFill>
                <a:latin typeface="Calibri" pitchFamily="34" charset="0"/>
                <a:cs typeface="Calibri" pitchFamily="34" charset="0"/>
              </a:rPr>
              <a:t>13</a:t>
            </a:r>
            <a:r>
              <a:rPr lang="en-US" sz="2800" b="1" i="0" baseline="30000" dirty="0" smtClean="0">
                <a:solidFill>
                  <a:schemeClr val="tx2"/>
                </a:solidFill>
                <a:latin typeface="Calibri" pitchFamily="34" charset="0"/>
                <a:cs typeface="Calibri" pitchFamily="34" charset="0"/>
              </a:rPr>
              <a:t>th</a:t>
            </a:r>
            <a:r>
              <a:rPr lang="en-US" sz="2800" b="1" i="0" dirty="0" smtClean="0">
                <a:solidFill>
                  <a:schemeClr val="tx2"/>
                </a:solidFill>
                <a:latin typeface="Calibri" pitchFamily="34" charset="0"/>
                <a:cs typeface="Calibri" pitchFamily="34" charset="0"/>
              </a:rPr>
              <a:t> </a:t>
            </a:r>
            <a:r>
              <a:rPr lang="en-US" sz="2800" b="1" i="0" dirty="0">
                <a:solidFill>
                  <a:schemeClr val="tx2"/>
                </a:solidFill>
                <a:latin typeface="Calibri" pitchFamily="34" charset="0"/>
                <a:cs typeface="Calibri" pitchFamily="34" charset="0"/>
              </a:rPr>
              <a:t>Edition; Unit </a:t>
            </a:r>
            <a:r>
              <a:rPr lang="en-US" sz="2800" b="1" i="0" dirty="0" smtClean="0">
                <a:solidFill>
                  <a:schemeClr val="tx2"/>
                </a:solidFill>
                <a:latin typeface="Calibri" pitchFamily="34" charset="0"/>
                <a:cs typeface="Calibri" pitchFamily="34" charset="0"/>
              </a:rPr>
              <a:t>IV-Chapter 16.</a:t>
            </a:r>
            <a:endParaRPr lang="en-US" sz="2800" b="1" i="0" dirty="0">
              <a:solidFill>
                <a:schemeClr val="tx2"/>
              </a:solidFill>
              <a:latin typeface="Calibri" pitchFamily="34" charset="0"/>
              <a:cs typeface="Calibri" pitchFamily="34" charset="0"/>
            </a:endParaRPr>
          </a:p>
          <a:p>
            <a:pPr marL="342900" indent="-342900">
              <a:spcBef>
                <a:spcPct val="20000"/>
              </a:spcBef>
              <a:buClr>
                <a:srgbClr val="FF0000"/>
              </a:buClr>
              <a:buFont typeface="Symbol" pitchFamily="18" charset="2"/>
              <a:buBlip>
                <a:blip r:embed="rId3"/>
              </a:buBlip>
            </a:pPr>
            <a:endParaRPr lang="en-US" sz="2800" b="1" i="0" dirty="0" smtClean="0">
              <a:solidFill>
                <a:schemeClr val="tx2"/>
              </a:solidFill>
              <a:latin typeface="Calibri" pitchFamily="34" charset="0"/>
              <a:cs typeface="Calibri" pitchFamily="34" charset="0"/>
            </a:endParaRPr>
          </a:p>
          <a:p>
            <a:pPr marL="342900" indent="-342900">
              <a:spcBef>
                <a:spcPct val="20000"/>
              </a:spcBef>
              <a:buClr>
                <a:srgbClr val="FF0000"/>
              </a:buClr>
              <a:buFont typeface="Symbol" pitchFamily="18" charset="2"/>
              <a:buBlip>
                <a:blip r:embed="rId3"/>
              </a:buBlip>
            </a:pPr>
            <a:r>
              <a:rPr lang="en-US" sz="2800" b="1" i="0" dirty="0" smtClean="0">
                <a:solidFill>
                  <a:schemeClr val="tx2"/>
                </a:solidFill>
                <a:latin typeface="Calibri" pitchFamily="34" charset="0"/>
                <a:cs typeface="Calibri" pitchFamily="34" charset="0"/>
              </a:rPr>
              <a:t>Linda Costanzo, Physiology, 5</a:t>
            </a:r>
            <a:r>
              <a:rPr lang="en-US" sz="2800" b="1" i="0" baseline="30000" dirty="0" smtClean="0">
                <a:solidFill>
                  <a:schemeClr val="tx2"/>
                </a:solidFill>
                <a:latin typeface="Calibri" pitchFamily="34" charset="0"/>
                <a:cs typeface="Calibri" pitchFamily="34" charset="0"/>
              </a:rPr>
              <a:t>th</a:t>
            </a:r>
            <a:r>
              <a:rPr lang="en-US" sz="2800" b="1" i="0" dirty="0" smtClean="0">
                <a:solidFill>
                  <a:schemeClr val="tx2"/>
                </a:solidFill>
                <a:latin typeface="Calibri" pitchFamily="34" charset="0"/>
                <a:cs typeface="Calibri" pitchFamily="34" charset="0"/>
              </a:rPr>
              <a:t> Edition; Chapter 4.</a:t>
            </a:r>
          </a:p>
          <a:p>
            <a:pPr>
              <a:spcBef>
                <a:spcPct val="20000"/>
              </a:spcBef>
              <a:buClr>
                <a:srgbClr val="FF0000"/>
              </a:buClr>
            </a:pPr>
            <a:endParaRPr lang="en-US" sz="2800" b="1" i="0" dirty="0" smtClean="0">
              <a:solidFill>
                <a:schemeClr val="tx2"/>
              </a:solidFill>
              <a:latin typeface="Calibri" pitchFamily="34" charset="0"/>
              <a:cs typeface="Calibri" pitchFamily="34" charset="0"/>
            </a:endParaRPr>
          </a:p>
          <a:p>
            <a:pPr marL="342900" indent="-342900">
              <a:spcBef>
                <a:spcPct val="20000"/>
              </a:spcBef>
              <a:buClr>
                <a:srgbClr val="FF0000"/>
              </a:buClr>
              <a:buBlip>
                <a:blip r:embed="rId3"/>
              </a:buBlip>
            </a:pPr>
            <a:r>
              <a:rPr lang="en-US" sz="2800" b="1" i="0" dirty="0" err="1" smtClean="0">
                <a:solidFill>
                  <a:schemeClr val="tx2"/>
                </a:solidFill>
                <a:latin typeface="Calibri" pitchFamily="34" charset="0"/>
                <a:cs typeface="Calibri" pitchFamily="34" charset="0"/>
              </a:rPr>
              <a:t>Ganong’s</a:t>
            </a:r>
            <a:r>
              <a:rPr lang="en-US" sz="2800" b="1" i="0" dirty="0" smtClean="0">
                <a:solidFill>
                  <a:schemeClr val="tx2"/>
                </a:solidFill>
                <a:latin typeface="Calibri" pitchFamily="34" charset="0"/>
                <a:cs typeface="Calibri" pitchFamily="34" charset="0"/>
              </a:rPr>
              <a:t> </a:t>
            </a:r>
            <a:r>
              <a:rPr lang="en-US" sz="2800" b="1" i="0" dirty="0">
                <a:solidFill>
                  <a:schemeClr val="tx2"/>
                </a:solidFill>
                <a:latin typeface="Calibri" pitchFamily="34" charset="0"/>
                <a:cs typeface="Calibri" pitchFamily="34" charset="0"/>
              </a:rPr>
              <a:t>Review of Medical Physiology</a:t>
            </a:r>
            <a:r>
              <a:rPr lang="en-US" sz="2800" b="1" i="0">
                <a:solidFill>
                  <a:schemeClr val="tx2"/>
                </a:solidFill>
                <a:latin typeface="Calibri" pitchFamily="34" charset="0"/>
                <a:cs typeface="Calibri" pitchFamily="34" charset="0"/>
              </a:rPr>
              <a:t>; </a:t>
            </a:r>
            <a:r>
              <a:rPr lang="en-US" sz="2800" b="1" i="0" smtClean="0">
                <a:solidFill>
                  <a:schemeClr val="tx2"/>
                </a:solidFill>
                <a:latin typeface="Calibri" pitchFamily="34" charset="0"/>
                <a:cs typeface="Calibri" pitchFamily="34" charset="0"/>
              </a:rPr>
              <a:t>25</a:t>
            </a:r>
            <a:r>
              <a:rPr lang="en-US" sz="2800" b="1" i="0" baseline="30000" smtClean="0">
                <a:solidFill>
                  <a:schemeClr val="tx2"/>
                </a:solidFill>
                <a:latin typeface="Calibri" pitchFamily="34" charset="0"/>
                <a:cs typeface="Calibri" pitchFamily="34" charset="0"/>
              </a:rPr>
              <a:t>th </a:t>
            </a:r>
            <a:r>
              <a:rPr lang="en-US" sz="2800" b="1" i="0" dirty="0" smtClean="0">
                <a:solidFill>
                  <a:schemeClr val="tx2"/>
                </a:solidFill>
                <a:latin typeface="Calibri" pitchFamily="34" charset="0"/>
                <a:cs typeface="Calibri" pitchFamily="34" charset="0"/>
              </a:rPr>
              <a:t>Edition; Section V; Chapter 31.</a:t>
            </a:r>
            <a:endParaRPr lang="en-US" sz="2800" b="1" i="0" dirty="0">
              <a:solidFill>
                <a:schemeClr val="tx2"/>
              </a:solidFill>
              <a:latin typeface="Calibri" pitchFamily="34" charset="0"/>
              <a:cs typeface="Calibri" pitchFamily="34" charset="0"/>
            </a:endParaRPr>
          </a:p>
          <a:p>
            <a:pPr>
              <a:spcBef>
                <a:spcPct val="20000"/>
              </a:spcBef>
              <a:buClr>
                <a:srgbClr val="FF0000"/>
              </a:buClr>
            </a:pPr>
            <a:endParaRPr lang="en-US" sz="2800" b="1" dirty="0" smtClean="0">
              <a:solidFill>
                <a:srgbClr val="00FFFF"/>
              </a:solidFill>
              <a:latin typeface="Calibri" pitchFamily="34" charset="0"/>
              <a:cs typeface="Calibri" pitchFamily="34" charset="0"/>
            </a:endParaRPr>
          </a:p>
        </p:txBody>
      </p:sp>
    </p:spTree>
    <p:extLst>
      <p:ext uri="{BB962C8B-B14F-4D97-AF65-F5344CB8AC3E}">
        <p14:creationId xmlns:p14="http://schemas.microsoft.com/office/powerpoint/2010/main" val="387407065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0018" name="Rectangle 2"/>
          <p:cNvSpPr>
            <a:spLocks noChangeArrowheads="1"/>
          </p:cNvSpPr>
          <p:nvPr/>
        </p:nvSpPr>
        <p:spPr bwMode="auto">
          <a:xfrm>
            <a:off x="0" y="457200"/>
            <a:ext cx="10287000" cy="914400"/>
          </a:xfrm>
          <a:prstGeom prst="rect">
            <a:avLst/>
          </a:prstGeom>
          <a:noFill/>
          <a:ln w="9525">
            <a:noFill/>
            <a:miter lim="800000"/>
            <a:headEnd/>
            <a:tailEnd/>
          </a:ln>
          <a:effectLst/>
        </p:spPr>
        <p:txBody>
          <a:bodyPr anchor="ctr"/>
          <a:lstStyle/>
          <a:p>
            <a:pPr algn="ctr">
              <a:defRPr/>
            </a:pPr>
            <a:r>
              <a:rPr lang="en-US" sz="3600" b="1" i="0" dirty="0" smtClean="0">
                <a:solidFill>
                  <a:schemeClr val="tx2"/>
                </a:solidFill>
                <a:latin typeface="Calibri" panose="020F0502020204030204" pitchFamily="34" charset="0"/>
              </a:rPr>
              <a:t>Starling’s equation for net fluid flow</a:t>
            </a:r>
          </a:p>
          <a:p>
            <a:pPr algn="ctr">
              <a:defRPr/>
            </a:pPr>
            <a:r>
              <a:rPr lang="en-US" sz="3600" b="1" i="0" dirty="0" smtClean="0">
                <a:solidFill>
                  <a:schemeClr val="tx2"/>
                </a:solidFill>
                <a:latin typeface="Calibri" panose="020F0502020204030204" pitchFamily="34" charset="0"/>
              </a:rPr>
              <a:t>across capillaries</a:t>
            </a:r>
            <a:endParaRPr lang="en-US" sz="3600" b="1" i="0" dirty="0">
              <a:solidFill>
                <a:schemeClr val="tx2"/>
              </a:solidFill>
              <a:latin typeface="Calibri" panose="020F0502020204030204" pitchFamily="34" charset="0"/>
            </a:endParaRPr>
          </a:p>
        </p:txBody>
      </p:sp>
      <p:sp>
        <p:nvSpPr>
          <p:cNvPr id="21508" name="Text Box 5"/>
          <p:cNvSpPr txBox="1">
            <a:spLocks noChangeArrowheads="1"/>
          </p:cNvSpPr>
          <p:nvPr/>
        </p:nvSpPr>
        <p:spPr bwMode="auto">
          <a:xfrm>
            <a:off x="342900" y="1735753"/>
            <a:ext cx="9601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342900" indent="-342900" eaLnBrk="1" hangingPunct="1">
              <a:buFont typeface="Wingdings" pitchFamily="2" charset="2"/>
              <a:buChar char="q"/>
            </a:pPr>
            <a:r>
              <a:rPr lang="en-US" altLang="en-US" sz="2600" b="1" i="0" dirty="0">
                <a:solidFill>
                  <a:srgbClr val="66FFFF"/>
                </a:solidFill>
                <a:latin typeface="Calibri" pitchFamily="34" charset="0"/>
                <a:cs typeface="Calibri" pitchFamily="34" charset="0"/>
              </a:rPr>
              <a:t>Fluid movement = K (filtration forces – reabsorption forces</a:t>
            </a:r>
            <a:r>
              <a:rPr lang="en-US" altLang="en-US" sz="2600" b="1" i="0" dirty="0" smtClean="0">
                <a:solidFill>
                  <a:srgbClr val="66FFFF"/>
                </a:solidFill>
                <a:latin typeface="Calibri" pitchFamily="34" charset="0"/>
                <a:cs typeface="Calibri" pitchFamily="34" charset="0"/>
              </a:rPr>
              <a:t>).</a:t>
            </a:r>
          </a:p>
          <a:p>
            <a:pPr eaLnBrk="1" hangingPunct="1"/>
            <a:endParaRPr lang="en-US" altLang="en-US" sz="2600" b="1" i="0" dirty="0">
              <a:solidFill>
                <a:srgbClr val="66FFFF"/>
              </a:solidFill>
              <a:latin typeface="Calibri" pitchFamily="34" charset="0"/>
              <a:cs typeface="Calibri" pitchFamily="34" charset="0"/>
            </a:endParaRPr>
          </a:p>
          <a:p>
            <a:pPr marL="342900" indent="-342900" eaLnBrk="1" hangingPunct="1">
              <a:buFont typeface="Wingdings" pitchFamily="2" charset="2"/>
              <a:buChar char="q"/>
            </a:pPr>
            <a:r>
              <a:rPr lang="en-US" altLang="en-US" sz="2600" b="1" i="0" dirty="0">
                <a:solidFill>
                  <a:srgbClr val="66FFFF"/>
                </a:solidFill>
                <a:latin typeface="Calibri" pitchFamily="34" charset="0"/>
                <a:cs typeface="Calibri" pitchFamily="34" charset="0"/>
              </a:rPr>
              <a:t>Fluid movement = K [(P</a:t>
            </a:r>
            <a:r>
              <a:rPr lang="en-US" altLang="en-US" sz="2600" b="1" i="0" baseline="-25000" dirty="0">
                <a:solidFill>
                  <a:srgbClr val="66FFFF"/>
                </a:solidFill>
                <a:latin typeface="Calibri" pitchFamily="34" charset="0"/>
                <a:cs typeface="Calibri" pitchFamily="34" charset="0"/>
              </a:rPr>
              <a:t>c</a:t>
            </a:r>
            <a:r>
              <a:rPr lang="en-US" altLang="en-US" sz="2600" b="1" i="0" dirty="0">
                <a:solidFill>
                  <a:srgbClr val="66FFFF"/>
                </a:solidFill>
                <a:latin typeface="Calibri" pitchFamily="34" charset="0"/>
                <a:cs typeface="Calibri" pitchFamily="34" charset="0"/>
              </a:rPr>
              <a:t> + </a:t>
            </a:r>
            <a:r>
              <a:rPr lang="el-GR" altLang="en-US" sz="2600" b="1" i="0" dirty="0">
                <a:solidFill>
                  <a:srgbClr val="66FFFF"/>
                </a:solidFill>
                <a:latin typeface="Calibri" pitchFamily="34" charset="0"/>
                <a:cs typeface="Calibri" pitchFamily="34" charset="0"/>
              </a:rPr>
              <a:t>π</a:t>
            </a:r>
            <a:r>
              <a:rPr lang="en-US" altLang="en-US" sz="2600" b="1" i="0" baseline="-25000" dirty="0">
                <a:solidFill>
                  <a:srgbClr val="66FFFF"/>
                </a:solidFill>
                <a:latin typeface="Calibri" pitchFamily="34" charset="0"/>
                <a:cs typeface="Calibri" pitchFamily="34" charset="0"/>
              </a:rPr>
              <a:t>IF</a:t>
            </a:r>
            <a:r>
              <a:rPr lang="en-US" altLang="en-US" sz="2600" b="1" i="0" dirty="0">
                <a:solidFill>
                  <a:srgbClr val="66FFFF"/>
                </a:solidFill>
                <a:latin typeface="Calibri" pitchFamily="34" charset="0"/>
                <a:cs typeface="Calibri" pitchFamily="34" charset="0"/>
              </a:rPr>
              <a:t>) – (</a:t>
            </a:r>
            <a:r>
              <a:rPr lang="el-GR" altLang="en-US" sz="2600" b="1" i="0" dirty="0">
                <a:solidFill>
                  <a:srgbClr val="66FFFF"/>
                </a:solidFill>
                <a:latin typeface="Calibri" pitchFamily="34" charset="0"/>
                <a:cs typeface="Calibri" pitchFamily="34" charset="0"/>
              </a:rPr>
              <a:t>π</a:t>
            </a:r>
            <a:r>
              <a:rPr lang="en-US" altLang="en-US" sz="2600" b="1" i="0" baseline="-25000" dirty="0">
                <a:solidFill>
                  <a:srgbClr val="66FFFF"/>
                </a:solidFill>
                <a:latin typeface="Calibri" pitchFamily="34" charset="0"/>
                <a:cs typeface="Calibri" pitchFamily="34" charset="0"/>
              </a:rPr>
              <a:t>c</a:t>
            </a:r>
            <a:r>
              <a:rPr lang="en-US" altLang="en-US" sz="2600" b="1" i="0" dirty="0">
                <a:solidFill>
                  <a:srgbClr val="66FFFF"/>
                </a:solidFill>
                <a:latin typeface="Calibri" pitchFamily="34" charset="0"/>
                <a:cs typeface="Calibri" pitchFamily="34" charset="0"/>
              </a:rPr>
              <a:t> + P</a:t>
            </a:r>
            <a:r>
              <a:rPr lang="en-US" altLang="en-US" sz="2600" b="1" i="0" baseline="-25000" dirty="0">
                <a:solidFill>
                  <a:srgbClr val="66FFFF"/>
                </a:solidFill>
                <a:latin typeface="Calibri" pitchFamily="34" charset="0"/>
                <a:cs typeface="Calibri" pitchFamily="34" charset="0"/>
              </a:rPr>
              <a:t>IF</a:t>
            </a:r>
            <a:r>
              <a:rPr lang="en-US" altLang="en-US" sz="2600" b="1" i="0" dirty="0" smtClean="0">
                <a:solidFill>
                  <a:srgbClr val="66FFFF"/>
                </a:solidFill>
                <a:latin typeface="Calibri" pitchFamily="34" charset="0"/>
                <a:cs typeface="Calibri" pitchFamily="34" charset="0"/>
              </a:rPr>
              <a:t>)].</a:t>
            </a:r>
          </a:p>
          <a:p>
            <a:pPr eaLnBrk="1" hangingPunct="1"/>
            <a:endParaRPr lang="en-US" altLang="en-US" sz="2600" b="1" i="0" dirty="0">
              <a:solidFill>
                <a:srgbClr val="66FFFF"/>
              </a:solidFill>
              <a:latin typeface="Calibri" pitchFamily="34" charset="0"/>
              <a:cs typeface="Calibri" pitchFamily="34" charset="0"/>
            </a:endParaRPr>
          </a:p>
          <a:p>
            <a:pPr marL="342900" indent="-342900" eaLnBrk="1" hangingPunct="1">
              <a:buFont typeface="Wingdings" pitchFamily="2" charset="2"/>
              <a:buChar char="q"/>
            </a:pPr>
            <a:r>
              <a:rPr lang="en-US" altLang="en-US" sz="2600" b="1" i="0" dirty="0">
                <a:solidFill>
                  <a:srgbClr val="66FFFF"/>
                </a:solidFill>
                <a:latin typeface="Calibri" pitchFamily="34" charset="0"/>
                <a:cs typeface="Calibri" pitchFamily="34" charset="0"/>
              </a:rPr>
              <a:t>K is determined by:</a:t>
            </a:r>
          </a:p>
          <a:p>
            <a:pPr marL="800100" lvl="1" indent="-342900" eaLnBrk="1" hangingPunct="1">
              <a:buFont typeface="Wingdings" pitchFamily="2" charset="2"/>
              <a:buChar char="q"/>
            </a:pPr>
            <a:r>
              <a:rPr lang="en-US" altLang="en-US" sz="2600" b="1" i="0" dirty="0">
                <a:solidFill>
                  <a:srgbClr val="66FFFF"/>
                </a:solidFill>
                <a:latin typeface="Calibri" pitchFamily="34" charset="0"/>
                <a:cs typeface="Calibri" pitchFamily="34" charset="0"/>
              </a:rPr>
              <a:t>Blood </a:t>
            </a:r>
            <a:r>
              <a:rPr lang="en-US" altLang="en-US" sz="2600" b="1" i="0" dirty="0" smtClean="0">
                <a:solidFill>
                  <a:srgbClr val="66FFFF"/>
                </a:solidFill>
                <a:latin typeface="Calibri" pitchFamily="34" charset="0"/>
                <a:cs typeface="Calibri" pitchFamily="34" charset="0"/>
              </a:rPr>
              <a:t>viscosity.</a:t>
            </a:r>
            <a:endParaRPr lang="en-US" altLang="en-US" sz="2600" b="1" i="0" dirty="0">
              <a:solidFill>
                <a:srgbClr val="66FFFF"/>
              </a:solidFill>
              <a:latin typeface="Calibri" pitchFamily="34" charset="0"/>
              <a:cs typeface="Calibri" pitchFamily="34" charset="0"/>
            </a:endParaRPr>
          </a:p>
          <a:p>
            <a:pPr marL="800100" lvl="1" indent="-342900" eaLnBrk="1" hangingPunct="1">
              <a:buFont typeface="Wingdings" pitchFamily="2" charset="2"/>
              <a:buChar char="q"/>
            </a:pPr>
            <a:r>
              <a:rPr lang="en-US" altLang="en-US" sz="2600" b="1" i="0" dirty="0">
                <a:solidFill>
                  <a:srgbClr val="66FFFF"/>
                </a:solidFill>
                <a:latin typeface="Calibri" pitchFamily="34" charset="0"/>
                <a:cs typeface="Calibri" pitchFamily="34" charset="0"/>
              </a:rPr>
              <a:t>Wall </a:t>
            </a:r>
            <a:r>
              <a:rPr lang="en-US" altLang="en-US" sz="2600" b="1" i="0" dirty="0" smtClean="0">
                <a:solidFill>
                  <a:srgbClr val="66FFFF"/>
                </a:solidFill>
                <a:latin typeface="Calibri" pitchFamily="34" charset="0"/>
                <a:cs typeface="Calibri" pitchFamily="34" charset="0"/>
              </a:rPr>
              <a:t>thickness.</a:t>
            </a:r>
            <a:endParaRPr lang="en-US" altLang="en-US" sz="2600" b="1" i="0" dirty="0">
              <a:solidFill>
                <a:srgbClr val="66FFFF"/>
              </a:solidFill>
              <a:latin typeface="Calibri" pitchFamily="34" charset="0"/>
              <a:cs typeface="Calibri" pitchFamily="34" charset="0"/>
            </a:endParaRPr>
          </a:p>
          <a:p>
            <a:pPr marL="800100" lvl="1" indent="-342900" eaLnBrk="1" hangingPunct="1">
              <a:buFont typeface="Wingdings" pitchFamily="2" charset="2"/>
              <a:buChar char="q"/>
            </a:pPr>
            <a:r>
              <a:rPr lang="en-US" altLang="en-US" sz="2600" b="1" i="0" dirty="0">
                <a:solidFill>
                  <a:srgbClr val="66FFFF"/>
                </a:solidFill>
                <a:latin typeface="Calibri" pitchFamily="34" charset="0"/>
                <a:cs typeface="Calibri" pitchFamily="34" charset="0"/>
              </a:rPr>
              <a:t>Surface </a:t>
            </a:r>
            <a:r>
              <a:rPr lang="en-US" altLang="en-US" sz="2600" b="1" i="0" dirty="0" smtClean="0">
                <a:solidFill>
                  <a:srgbClr val="66FFFF"/>
                </a:solidFill>
                <a:latin typeface="Calibri" pitchFamily="34" charset="0"/>
                <a:cs typeface="Calibri" pitchFamily="34" charset="0"/>
              </a:rPr>
              <a:t>area.</a:t>
            </a:r>
            <a:endParaRPr lang="en-US" altLang="en-US" sz="2600" b="1" i="0" dirty="0">
              <a:solidFill>
                <a:srgbClr val="66FFFF"/>
              </a:solidFill>
              <a:latin typeface="Calibri" pitchFamily="34" charset="0"/>
              <a:cs typeface="Calibri" pitchFamily="34" charset="0"/>
            </a:endParaRPr>
          </a:p>
          <a:p>
            <a:pPr marL="800100" lvl="1" indent="-342900" eaLnBrk="1" hangingPunct="1">
              <a:buFont typeface="Wingdings" pitchFamily="2" charset="2"/>
              <a:buChar char="q"/>
            </a:pPr>
            <a:r>
              <a:rPr lang="en-US" altLang="en-US" sz="2600" b="1" i="0" dirty="0">
                <a:solidFill>
                  <a:srgbClr val="66FFFF"/>
                </a:solidFill>
                <a:latin typeface="Calibri" pitchFamily="34" charset="0"/>
                <a:cs typeface="Calibri" pitchFamily="34" charset="0"/>
              </a:rPr>
              <a:t>Permeability of capillary wall to </a:t>
            </a:r>
            <a:r>
              <a:rPr lang="en-US" altLang="en-US" sz="2600" b="1" i="0" dirty="0" smtClean="0">
                <a:solidFill>
                  <a:srgbClr val="66FFFF"/>
                </a:solidFill>
                <a:latin typeface="Calibri" pitchFamily="34" charset="0"/>
                <a:cs typeface="Calibri" pitchFamily="34" charset="0"/>
              </a:rPr>
              <a:t>water.</a:t>
            </a:r>
            <a:endParaRPr lang="en-US" altLang="en-US" sz="2600" b="1" i="0" dirty="0">
              <a:solidFill>
                <a:srgbClr val="66FFFF"/>
              </a:solidFill>
              <a:latin typeface="Calibri" pitchFamily="34" charset="0"/>
              <a:cs typeface="Calibri" pitchFamily="34" charset="0"/>
            </a:endParaRPr>
          </a:p>
          <a:p>
            <a:pPr marL="800100" lvl="1" indent="-342900" eaLnBrk="1" hangingPunct="1">
              <a:buFont typeface="Wingdings" pitchFamily="2" charset="2"/>
              <a:buChar char="q"/>
            </a:pPr>
            <a:r>
              <a:rPr lang="en-US" altLang="en-US" sz="2600" b="1" i="0" dirty="0">
                <a:solidFill>
                  <a:srgbClr val="66FFFF"/>
                </a:solidFill>
                <a:latin typeface="Calibri" pitchFamily="34" charset="0"/>
                <a:cs typeface="Calibri" pitchFamily="34" charset="0"/>
              </a:rPr>
              <a:t>K is </a:t>
            </a:r>
            <a:r>
              <a:rPr lang="en-US" altLang="en-US" sz="2600" b="1" i="0" dirty="0" smtClean="0">
                <a:solidFill>
                  <a:srgbClr val="66FFFF"/>
                </a:solidFill>
                <a:latin typeface="Calibri" pitchFamily="34" charset="0"/>
                <a:cs typeface="Calibri" pitchFamily="34" charset="0"/>
              </a:rPr>
              <a:t>high </a:t>
            </a:r>
            <a:r>
              <a:rPr lang="en-US" altLang="en-US" sz="2600" b="1" i="0" dirty="0">
                <a:solidFill>
                  <a:srgbClr val="66FFFF"/>
                </a:solidFill>
                <a:latin typeface="Calibri" pitchFamily="34" charset="0"/>
                <a:cs typeface="Calibri" pitchFamily="34" charset="0"/>
              </a:rPr>
              <a:t>in liver and kidneys, while it is </a:t>
            </a:r>
            <a:r>
              <a:rPr lang="en-US" altLang="en-US" sz="2600" b="1" i="0" dirty="0" smtClean="0">
                <a:solidFill>
                  <a:srgbClr val="66FFFF"/>
                </a:solidFill>
                <a:latin typeface="Calibri" pitchFamily="34" charset="0"/>
                <a:cs typeface="Calibri" pitchFamily="34" charset="0"/>
              </a:rPr>
              <a:t>low </a:t>
            </a:r>
            <a:r>
              <a:rPr lang="en-US" altLang="en-US" sz="2600" b="1" i="0" dirty="0">
                <a:solidFill>
                  <a:srgbClr val="66FFFF"/>
                </a:solidFill>
                <a:latin typeface="Calibri" pitchFamily="34" charset="0"/>
                <a:cs typeface="Calibri" pitchFamily="34" charset="0"/>
              </a:rPr>
              <a:t>in the blood-brain barrier.</a:t>
            </a:r>
          </a:p>
          <a:p>
            <a:pPr marL="342900" indent="-342900" eaLnBrk="1" hangingPunct="1">
              <a:buFont typeface="Wingdings" pitchFamily="2" charset="2"/>
              <a:buChar char="q"/>
            </a:pPr>
            <a:endParaRPr lang="el-GR" altLang="en-US" sz="2600" b="1" i="0" dirty="0">
              <a:solidFill>
                <a:srgbClr val="66FFFF"/>
              </a:solidFill>
              <a:latin typeface="Calibri" pitchFamily="34" charset="0"/>
              <a:cs typeface="Calibri" pitchFamily="34" charset="0"/>
            </a:endParaRPr>
          </a:p>
        </p:txBody>
      </p:sp>
    </p:spTree>
    <p:extLst>
      <p:ext uri="{BB962C8B-B14F-4D97-AF65-F5344CB8AC3E}">
        <p14:creationId xmlns:p14="http://schemas.microsoft.com/office/powerpoint/2010/main" val="210321088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8">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23"/>
          <p:cNvSpPr txBox="1">
            <a:spLocks noChangeArrowheads="1"/>
          </p:cNvSpPr>
          <p:nvPr/>
        </p:nvSpPr>
        <p:spPr bwMode="auto">
          <a:xfrm>
            <a:off x="1082538" y="76200"/>
            <a:ext cx="2133600" cy="1374775"/>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nSpc>
                <a:spcPct val="80000"/>
              </a:lnSpc>
            </a:pPr>
            <a:r>
              <a:rPr lang="en-GB" altLang="en-US" sz="2000" b="1" i="0">
                <a:solidFill>
                  <a:srgbClr val="FFEA18"/>
                </a:solidFill>
                <a:latin typeface="Calibri" panose="020F0502020204030204" pitchFamily="34" charset="0"/>
              </a:rPr>
              <a:t>At arteriolar end</a:t>
            </a:r>
          </a:p>
          <a:p>
            <a:pPr>
              <a:lnSpc>
                <a:spcPct val="80000"/>
              </a:lnSpc>
            </a:pPr>
            <a:endParaRPr lang="en-GB" altLang="en-US" sz="2000" b="1" i="0">
              <a:solidFill>
                <a:srgbClr val="FFEA18"/>
              </a:solidFill>
              <a:latin typeface="Calibri" panose="020F0502020204030204" pitchFamily="34" charset="0"/>
            </a:endParaRPr>
          </a:p>
          <a:p>
            <a:pPr algn="ctr">
              <a:lnSpc>
                <a:spcPct val="80000"/>
              </a:lnSpc>
            </a:pPr>
            <a:r>
              <a:rPr lang="en-GB" altLang="en-US" b="1" i="0" baseline="-25000">
                <a:solidFill>
                  <a:schemeClr val="hlink"/>
                </a:solidFill>
                <a:latin typeface="Calibri" panose="020F0502020204030204" pitchFamily="34" charset="0"/>
              </a:rPr>
              <a:t>↓</a:t>
            </a:r>
          </a:p>
          <a:p>
            <a:pPr algn="ctr">
              <a:lnSpc>
                <a:spcPct val="80000"/>
              </a:lnSpc>
            </a:pPr>
            <a:endParaRPr lang="en-GB" altLang="en-US" b="1" i="0" baseline="-25000">
              <a:solidFill>
                <a:schemeClr val="hlink"/>
              </a:solidFill>
              <a:latin typeface="Calibri" panose="020F0502020204030204" pitchFamily="34" charset="0"/>
            </a:endParaRPr>
          </a:p>
          <a:p>
            <a:pPr algn="ctr">
              <a:lnSpc>
                <a:spcPct val="80000"/>
              </a:lnSpc>
            </a:pPr>
            <a:r>
              <a:rPr lang="en-GB" altLang="en-US" b="1" i="0" baseline="-25000">
                <a:solidFill>
                  <a:schemeClr val="hlink"/>
                </a:solidFill>
                <a:latin typeface="Calibri" panose="020F0502020204030204" pitchFamily="34" charset="0"/>
              </a:rPr>
              <a:t>Net filtration</a:t>
            </a:r>
            <a:endParaRPr lang="en-GB" altLang="en-US" b="1" i="0" baseline="-25000">
              <a:solidFill>
                <a:srgbClr val="FFFFFF"/>
              </a:solidFill>
              <a:latin typeface="Calibri" panose="020F0502020204030204" pitchFamily="34" charset="0"/>
            </a:endParaRPr>
          </a:p>
          <a:p>
            <a:pPr algn="ctr">
              <a:lnSpc>
                <a:spcPct val="80000"/>
              </a:lnSpc>
            </a:pPr>
            <a:endParaRPr lang="en-GB" altLang="en-US" b="1" i="0" baseline="-25000">
              <a:solidFill>
                <a:srgbClr val="FFFFFF"/>
              </a:solidFill>
              <a:latin typeface="Calibri" panose="020F0502020204030204" pitchFamily="34" charset="0"/>
            </a:endParaRPr>
          </a:p>
        </p:txBody>
      </p:sp>
      <p:sp>
        <p:nvSpPr>
          <p:cNvPr id="23555" name="Text Box 24"/>
          <p:cNvSpPr txBox="1">
            <a:spLocks noChangeArrowheads="1"/>
          </p:cNvSpPr>
          <p:nvPr/>
        </p:nvSpPr>
        <p:spPr bwMode="auto">
          <a:xfrm>
            <a:off x="6797538" y="76200"/>
            <a:ext cx="2003562" cy="1241365"/>
          </a:xfrm>
          <a:prstGeom prst="rect">
            <a:avLst/>
          </a:prstGeom>
          <a:noFill/>
          <a:ln w="127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lnSpc>
                <a:spcPct val="80000"/>
              </a:lnSpc>
            </a:pPr>
            <a:r>
              <a:rPr lang="en-GB" altLang="en-US" sz="2000" b="1" i="0">
                <a:solidFill>
                  <a:srgbClr val="FFEA18"/>
                </a:solidFill>
                <a:latin typeface="Calibri" panose="020F0502020204030204" pitchFamily="34" charset="0"/>
              </a:rPr>
              <a:t>At venular end</a:t>
            </a:r>
          </a:p>
          <a:p>
            <a:pPr algn="ctr">
              <a:lnSpc>
                <a:spcPct val="80000"/>
              </a:lnSpc>
            </a:pPr>
            <a:endParaRPr lang="en-GB" altLang="en-US" sz="2000" b="1" i="0" baseline="-25000">
              <a:solidFill>
                <a:srgbClr val="FFFFFF"/>
              </a:solidFill>
              <a:latin typeface="Calibri" panose="020F0502020204030204" pitchFamily="34" charset="0"/>
            </a:endParaRPr>
          </a:p>
          <a:p>
            <a:pPr algn="ctr">
              <a:lnSpc>
                <a:spcPct val="80000"/>
              </a:lnSpc>
            </a:pPr>
            <a:r>
              <a:rPr lang="en-GB" altLang="en-US" sz="2000" b="1" i="0">
                <a:solidFill>
                  <a:srgbClr val="FFFFFF"/>
                </a:solidFill>
                <a:latin typeface="Calibri" panose="020F0502020204030204" pitchFamily="34" charset="0"/>
              </a:rPr>
              <a:t> </a:t>
            </a:r>
            <a:r>
              <a:rPr lang="en-GB" altLang="en-US" sz="2000" b="1" i="0">
                <a:solidFill>
                  <a:schemeClr val="hlink"/>
                </a:solidFill>
                <a:latin typeface="Calibri" panose="020F0502020204030204" pitchFamily="34" charset="0"/>
              </a:rPr>
              <a:t>↓</a:t>
            </a:r>
          </a:p>
          <a:p>
            <a:pPr algn="ctr">
              <a:lnSpc>
                <a:spcPct val="80000"/>
              </a:lnSpc>
            </a:pPr>
            <a:endParaRPr lang="en-GB" altLang="en-US" sz="2000" b="1" i="0">
              <a:solidFill>
                <a:schemeClr val="hlink"/>
              </a:solidFill>
              <a:latin typeface="Calibri" panose="020F0502020204030204" pitchFamily="34" charset="0"/>
            </a:endParaRPr>
          </a:p>
          <a:p>
            <a:pPr algn="ctr">
              <a:lnSpc>
                <a:spcPct val="80000"/>
              </a:lnSpc>
            </a:pPr>
            <a:r>
              <a:rPr lang="en-GB" altLang="en-US" sz="2000" b="1" i="0">
                <a:solidFill>
                  <a:schemeClr val="hlink"/>
                </a:solidFill>
                <a:latin typeface="Calibri" panose="020F0502020204030204" pitchFamily="34" charset="0"/>
              </a:rPr>
              <a:t>Net reabsorption</a:t>
            </a:r>
          </a:p>
        </p:txBody>
      </p:sp>
      <p:sp>
        <p:nvSpPr>
          <p:cNvPr id="23556" name="Text Box 25"/>
          <p:cNvSpPr txBox="1">
            <a:spLocks noChangeArrowheads="1"/>
          </p:cNvSpPr>
          <p:nvPr/>
        </p:nvSpPr>
        <p:spPr bwMode="auto">
          <a:xfrm>
            <a:off x="457200" y="3352800"/>
            <a:ext cx="941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GB" altLang="en-US" b="1" i="0" dirty="0">
                <a:solidFill>
                  <a:srgbClr val="66FFFF"/>
                </a:solidFill>
                <a:latin typeface="Calibri" panose="020F0502020204030204" pitchFamily="34" charset="0"/>
              </a:rPr>
              <a:t>Normally the amount filtered slightly exceeds the amount reabsorbed and is eventually returned to the circulation via the </a:t>
            </a:r>
            <a:r>
              <a:rPr lang="en-GB" altLang="en-US" b="1" i="0" dirty="0" err="1">
                <a:solidFill>
                  <a:srgbClr val="66FFFF"/>
                </a:solidFill>
                <a:latin typeface="Calibri" panose="020F0502020204030204" pitchFamily="34" charset="0"/>
              </a:rPr>
              <a:t>lymphatics</a:t>
            </a:r>
            <a:endParaRPr lang="en-GB" altLang="en-US" sz="2800" b="1" i="0" dirty="0">
              <a:solidFill>
                <a:srgbClr val="66FFFF"/>
              </a:solidFill>
              <a:latin typeface="Calibri" panose="020F0502020204030204" pitchFamily="34" charset="0"/>
            </a:endParaRPr>
          </a:p>
        </p:txBody>
      </p:sp>
      <p:sp>
        <p:nvSpPr>
          <p:cNvPr id="483358" name="Text Box 30"/>
          <p:cNvSpPr txBox="1">
            <a:spLocks noChangeArrowheads="1"/>
          </p:cNvSpPr>
          <p:nvPr/>
        </p:nvSpPr>
        <p:spPr bwMode="auto">
          <a:xfrm>
            <a:off x="266700" y="4267200"/>
            <a:ext cx="100203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GB" altLang="en-US" sz="2200" b="1" i="0" dirty="0" smtClean="0">
                <a:solidFill>
                  <a:srgbClr val="66FFFF"/>
                </a:solidFill>
                <a:latin typeface="Calibri" panose="020F0502020204030204" pitchFamily="34" charset="0"/>
              </a:rPr>
              <a:t>Using Starling equation, we can calculate fluid movement at the arteriolar and </a:t>
            </a:r>
            <a:r>
              <a:rPr lang="en-GB" altLang="en-US" sz="2200" b="1" i="0" dirty="0" err="1" smtClean="0">
                <a:solidFill>
                  <a:srgbClr val="66FFFF"/>
                </a:solidFill>
                <a:latin typeface="Calibri" panose="020F0502020204030204" pitchFamily="34" charset="0"/>
              </a:rPr>
              <a:t>venular</a:t>
            </a:r>
            <a:r>
              <a:rPr lang="en-GB" altLang="en-US" sz="2200" b="1" i="0" dirty="0" smtClean="0">
                <a:solidFill>
                  <a:srgbClr val="66FFFF"/>
                </a:solidFill>
                <a:latin typeface="Calibri" panose="020F0502020204030204" pitchFamily="34" charset="0"/>
              </a:rPr>
              <a:t> ends of the capillary:</a:t>
            </a:r>
          </a:p>
          <a:p>
            <a:endParaRPr lang="en-GB" altLang="en-US" sz="2200" b="1" i="0" dirty="0" smtClean="0">
              <a:solidFill>
                <a:srgbClr val="66FFFF"/>
              </a:solidFill>
              <a:latin typeface="Calibri" panose="020F0502020204030204" pitchFamily="34" charset="0"/>
            </a:endParaRPr>
          </a:p>
          <a:p>
            <a:r>
              <a:rPr lang="en-GB" altLang="en-US" sz="2200" b="1" i="0" dirty="0" smtClean="0">
                <a:solidFill>
                  <a:srgbClr val="66FFFF"/>
                </a:solidFill>
                <a:latin typeface="Calibri" panose="020F0502020204030204" pitchFamily="34" charset="0"/>
              </a:rPr>
              <a:t>Filtration</a:t>
            </a:r>
            <a:r>
              <a:rPr lang="en-GB" altLang="en-US" sz="2200" b="1" i="0" dirty="0">
                <a:solidFill>
                  <a:srgbClr val="66FFFF"/>
                </a:solidFill>
                <a:latin typeface="Calibri" panose="020F0502020204030204" pitchFamily="34" charset="0"/>
              </a:rPr>
              <a:t>:</a:t>
            </a:r>
            <a:r>
              <a:rPr lang="en-GB" altLang="en-US" sz="2200" b="1" i="0" dirty="0">
                <a:latin typeface="Calibri" panose="020F0502020204030204" pitchFamily="34" charset="0"/>
              </a:rPr>
              <a:t> (arterial end)  		            </a:t>
            </a:r>
            <a:r>
              <a:rPr lang="en-GB" altLang="en-US" sz="2200" b="1" i="0" dirty="0">
                <a:solidFill>
                  <a:schemeClr val="tx2"/>
                </a:solidFill>
                <a:latin typeface="Calibri" panose="020F0502020204030204" pitchFamily="34" charset="0"/>
              </a:rPr>
              <a:t>reabsorption: </a:t>
            </a:r>
            <a:r>
              <a:rPr lang="en-GB" altLang="en-US" sz="2200" b="1" i="0" dirty="0">
                <a:latin typeface="Calibri" panose="020F0502020204030204" pitchFamily="34" charset="0"/>
              </a:rPr>
              <a:t>(venous end)        	      </a:t>
            </a:r>
            <a:r>
              <a:rPr lang="en-GB" altLang="en-US" sz="2200" b="1" i="0" dirty="0" smtClean="0">
                <a:latin typeface="Calibri" panose="020F0502020204030204" pitchFamily="34" charset="0"/>
              </a:rPr>
              <a:t>	    20ml </a:t>
            </a:r>
            <a:r>
              <a:rPr lang="en-GB" altLang="en-US" sz="2200" b="1" i="0" dirty="0">
                <a:latin typeface="Calibri" panose="020F0502020204030204" pitchFamily="34" charset="0"/>
              </a:rPr>
              <a:t>fluid/min		                                </a:t>
            </a:r>
            <a:r>
              <a:rPr lang="en-GB" altLang="en-US" sz="2200" b="1" i="0" dirty="0" smtClean="0">
                <a:latin typeface="Calibri" panose="020F0502020204030204" pitchFamily="34" charset="0"/>
              </a:rPr>
              <a:t>      18ml </a:t>
            </a:r>
            <a:r>
              <a:rPr lang="en-GB" altLang="en-US" sz="2200" b="1" i="0" dirty="0">
                <a:latin typeface="Calibri" panose="020F0502020204030204" pitchFamily="34" charset="0"/>
              </a:rPr>
              <a:t>fluid/min</a:t>
            </a:r>
          </a:p>
        </p:txBody>
      </p:sp>
      <p:sp>
        <p:nvSpPr>
          <p:cNvPr id="483359" name="Rectangle 31"/>
          <p:cNvSpPr>
            <a:spLocks noChangeArrowheads="1"/>
          </p:cNvSpPr>
          <p:nvPr/>
        </p:nvSpPr>
        <p:spPr bwMode="auto">
          <a:xfrm>
            <a:off x="457200" y="5950803"/>
            <a:ext cx="941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GB" altLang="en-US" b="1" i="0" dirty="0">
                <a:latin typeface="Calibri" panose="020F0502020204030204" pitchFamily="34" charset="0"/>
              </a:rPr>
              <a:t>Hence: </a:t>
            </a:r>
            <a:r>
              <a:rPr lang="en-GB" altLang="en-US" b="1" i="0" dirty="0" smtClean="0">
                <a:latin typeface="Calibri" panose="020F0502020204030204" pitchFamily="34" charset="0"/>
              </a:rPr>
              <a:t>there is net </a:t>
            </a:r>
            <a:r>
              <a:rPr lang="en-GB" altLang="en-US" b="1" i="0" dirty="0">
                <a:latin typeface="Calibri" panose="020F0502020204030204" pitchFamily="34" charset="0"/>
              </a:rPr>
              <a:t>filtration of about 2ml/min for entire body: </a:t>
            </a:r>
          </a:p>
          <a:p>
            <a:r>
              <a:rPr lang="en-GB" altLang="en-US" b="1" i="0" dirty="0" smtClean="0">
                <a:solidFill>
                  <a:srgbClr val="FFFF00"/>
                </a:solidFill>
                <a:latin typeface="Calibri" panose="020F0502020204030204" pitchFamily="34" charset="0"/>
              </a:rPr>
              <a:t>This is removed </a:t>
            </a:r>
            <a:r>
              <a:rPr lang="en-GB" altLang="en-US" b="1" i="0" dirty="0">
                <a:solidFill>
                  <a:srgbClr val="FFFF00"/>
                </a:solidFill>
                <a:latin typeface="Calibri" panose="020F0502020204030204" pitchFamily="34" charset="0"/>
              </a:rPr>
              <a:t>by </a:t>
            </a:r>
            <a:r>
              <a:rPr lang="en-GB" altLang="en-US" b="1" i="0" dirty="0" smtClean="0">
                <a:solidFill>
                  <a:srgbClr val="FFFF00"/>
                </a:solidFill>
                <a:latin typeface="Calibri" panose="020F0502020204030204" pitchFamily="34" charset="0"/>
              </a:rPr>
              <a:t>the </a:t>
            </a:r>
            <a:r>
              <a:rPr lang="en-GB" altLang="en-US" b="1" i="0" dirty="0" err="1" smtClean="0">
                <a:solidFill>
                  <a:srgbClr val="FFFF00"/>
                </a:solidFill>
                <a:latin typeface="Calibri" panose="020F0502020204030204" pitchFamily="34" charset="0"/>
              </a:rPr>
              <a:t>lymphatics</a:t>
            </a:r>
            <a:r>
              <a:rPr lang="en-GB" altLang="en-US" b="1" i="0" dirty="0" smtClean="0">
                <a:solidFill>
                  <a:srgbClr val="FFFF00"/>
                </a:solidFill>
                <a:latin typeface="Calibri" panose="020F0502020204030204" pitchFamily="34" charset="0"/>
              </a:rPr>
              <a:t> </a:t>
            </a:r>
            <a:r>
              <a:rPr lang="en-GB" altLang="en-US" b="1" i="0" dirty="0">
                <a:solidFill>
                  <a:srgbClr val="FFFF00"/>
                </a:solidFill>
                <a:latin typeface="Calibri" panose="020F0502020204030204" pitchFamily="34" charset="0"/>
              </a:rPr>
              <a:t>(prevent oedema)</a:t>
            </a:r>
          </a:p>
        </p:txBody>
      </p:sp>
      <p:sp>
        <p:nvSpPr>
          <p:cNvPr id="23559" name="AutoShape 32"/>
          <p:cNvSpPr>
            <a:spLocks noChangeArrowheads="1"/>
          </p:cNvSpPr>
          <p:nvPr/>
        </p:nvSpPr>
        <p:spPr bwMode="auto">
          <a:xfrm rot="-5400000">
            <a:off x="4397238" y="-495300"/>
            <a:ext cx="1143000" cy="3200400"/>
          </a:xfrm>
          <a:prstGeom prst="can">
            <a:avLst>
              <a:gd name="adj" fmla="val 70000"/>
            </a:avLst>
          </a:prstGeom>
          <a:solidFill>
            <a:schemeClr val="hlink"/>
          </a:solidFill>
          <a:ln w="38100">
            <a:solidFill>
              <a:schemeClr val="tx1"/>
            </a:solidFill>
            <a:round/>
            <a:headEnd/>
            <a:tailEnd/>
          </a:ln>
        </p:spPr>
        <p:txBody>
          <a:bodyPr wrap="none" anchor="ct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endParaRPr lang="en-US" altLang="en-US" b="1">
              <a:latin typeface="Calibri" panose="020F0502020204030204" pitchFamily="34" charset="0"/>
            </a:endParaRPr>
          </a:p>
        </p:txBody>
      </p:sp>
      <p:sp>
        <p:nvSpPr>
          <p:cNvPr id="23560" name="AutoShape 33"/>
          <p:cNvSpPr>
            <a:spLocks noChangeArrowheads="1"/>
          </p:cNvSpPr>
          <p:nvPr/>
        </p:nvSpPr>
        <p:spPr bwMode="auto">
          <a:xfrm>
            <a:off x="4054338" y="1752600"/>
            <a:ext cx="2209800" cy="990600"/>
          </a:xfrm>
          <a:prstGeom prst="curvedUpArrow">
            <a:avLst>
              <a:gd name="adj1" fmla="val 44615"/>
              <a:gd name="adj2" fmla="val 89231"/>
              <a:gd name="adj3" fmla="val 33333"/>
            </a:avLst>
          </a:prstGeom>
          <a:solidFill>
            <a:schemeClr val="tx1"/>
          </a:solidFill>
          <a:ln w="9525">
            <a:solidFill>
              <a:schemeClr val="tx1"/>
            </a:solidFill>
            <a:miter lim="800000"/>
            <a:headEnd/>
            <a:tailEnd/>
          </a:ln>
        </p:spPr>
        <p:txBody>
          <a:bodyPr wrap="none" anchor="ct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endParaRPr lang="en-US" altLang="en-US" b="1">
              <a:latin typeface="Calibri" panose="020F0502020204030204" pitchFamily="34" charset="0"/>
            </a:endParaRPr>
          </a:p>
        </p:txBody>
      </p:sp>
      <p:sp>
        <p:nvSpPr>
          <p:cNvPr id="23561" name="Text Box 34"/>
          <p:cNvSpPr txBox="1">
            <a:spLocks noChangeArrowheads="1"/>
          </p:cNvSpPr>
          <p:nvPr/>
        </p:nvSpPr>
        <p:spPr bwMode="auto">
          <a:xfrm>
            <a:off x="3597138" y="2817813"/>
            <a:ext cx="3407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US" altLang="en-US" b="1" i="0">
                <a:latin typeface="Calibri" panose="020F0502020204030204" pitchFamily="34" charset="0"/>
              </a:rPr>
              <a:t>Filtration     Reabsorption</a:t>
            </a:r>
          </a:p>
        </p:txBody>
      </p:sp>
      <p:sp>
        <p:nvSpPr>
          <p:cNvPr id="23562" name="AutoShape 35"/>
          <p:cNvSpPr>
            <a:spLocks noChangeArrowheads="1"/>
          </p:cNvSpPr>
          <p:nvPr/>
        </p:nvSpPr>
        <p:spPr bwMode="auto">
          <a:xfrm>
            <a:off x="5273538" y="2590800"/>
            <a:ext cx="1295400" cy="152400"/>
          </a:xfrm>
          <a:prstGeom prst="rightArrow">
            <a:avLst>
              <a:gd name="adj1" fmla="val 50000"/>
              <a:gd name="adj2" fmla="val 212500"/>
            </a:avLst>
          </a:prstGeom>
          <a:solidFill>
            <a:schemeClr val="tx1"/>
          </a:solidFill>
          <a:ln w="9525">
            <a:solidFill>
              <a:schemeClr val="tx1"/>
            </a:solidFill>
            <a:miter lim="800000"/>
            <a:headEnd/>
            <a:tailEnd/>
          </a:ln>
        </p:spPr>
        <p:txBody>
          <a:bodyPr wrap="none" anchor="ct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endParaRPr lang="en-US" altLang="en-US" b="1">
              <a:latin typeface="Calibri" panose="020F0502020204030204" pitchFamily="34" charset="0"/>
            </a:endParaRPr>
          </a:p>
        </p:txBody>
      </p:sp>
      <p:sp>
        <p:nvSpPr>
          <p:cNvPr id="23563" name="Text Box 36"/>
          <p:cNvSpPr txBox="1">
            <a:spLocks noChangeArrowheads="1"/>
          </p:cNvSpPr>
          <p:nvPr/>
        </p:nvSpPr>
        <p:spPr bwMode="auto">
          <a:xfrm>
            <a:off x="6100028" y="1981200"/>
            <a:ext cx="156805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lnSpc>
                <a:spcPct val="70000"/>
              </a:lnSpc>
            </a:pPr>
            <a:r>
              <a:rPr lang="en-US" altLang="en-US" b="1">
                <a:latin typeface="Calibri" panose="020F0502020204030204" pitchFamily="34" charset="0"/>
              </a:rPr>
              <a:t>Via</a:t>
            </a:r>
          </a:p>
          <a:p>
            <a:pPr algn="ctr">
              <a:lnSpc>
                <a:spcPct val="70000"/>
              </a:lnSpc>
            </a:pPr>
            <a:r>
              <a:rPr lang="en-US" altLang="en-US" b="1">
                <a:latin typeface="Calibri" panose="020F0502020204030204" pitchFamily="34" charset="0"/>
              </a:rPr>
              <a:t>lymphatics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3358"/>
                                        </p:tgtEl>
                                        <p:attrNameLst>
                                          <p:attrName>style.visibility</p:attrName>
                                        </p:attrNameLst>
                                      </p:cBhvr>
                                      <p:to>
                                        <p:strVal val="visible"/>
                                      </p:to>
                                    </p:set>
                                    <p:anim calcmode="lin" valueType="num">
                                      <p:cBhvr additive="base">
                                        <p:cTn id="7" dur="500" fill="hold"/>
                                        <p:tgtEl>
                                          <p:spTgt spid="483358"/>
                                        </p:tgtEl>
                                        <p:attrNameLst>
                                          <p:attrName>ppt_x</p:attrName>
                                        </p:attrNameLst>
                                      </p:cBhvr>
                                      <p:tavLst>
                                        <p:tav tm="0">
                                          <p:val>
                                            <p:strVal val="0-#ppt_w/2"/>
                                          </p:val>
                                        </p:tav>
                                        <p:tav tm="100000">
                                          <p:val>
                                            <p:strVal val="#ppt_x"/>
                                          </p:val>
                                        </p:tav>
                                      </p:tavLst>
                                    </p:anim>
                                    <p:anim calcmode="lin" valueType="num">
                                      <p:cBhvr additive="base">
                                        <p:cTn id="8" dur="500" fill="hold"/>
                                        <p:tgtEl>
                                          <p:spTgt spid="4833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3359"/>
                                        </p:tgtEl>
                                        <p:attrNameLst>
                                          <p:attrName>style.visibility</p:attrName>
                                        </p:attrNameLst>
                                      </p:cBhvr>
                                      <p:to>
                                        <p:strVal val="visible"/>
                                      </p:to>
                                    </p:set>
                                    <p:anim calcmode="lin" valueType="num">
                                      <p:cBhvr additive="base">
                                        <p:cTn id="13" dur="500" fill="hold"/>
                                        <p:tgtEl>
                                          <p:spTgt spid="483359"/>
                                        </p:tgtEl>
                                        <p:attrNameLst>
                                          <p:attrName>ppt_x</p:attrName>
                                        </p:attrNameLst>
                                      </p:cBhvr>
                                      <p:tavLst>
                                        <p:tav tm="0">
                                          <p:val>
                                            <p:strVal val="0-#ppt_w/2"/>
                                          </p:val>
                                        </p:tav>
                                        <p:tav tm="100000">
                                          <p:val>
                                            <p:strVal val="#ppt_x"/>
                                          </p:val>
                                        </p:tav>
                                      </p:tavLst>
                                    </p:anim>
                                    <p:anim calcmode="lin" valueType="num">
                                      <p:cBhvr additive="base">
                                        <p:cTn id="14" dur="500" fill="hold"/>
                                        <p:tgtEl>
                                          <p:spTgt spid="4833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58" grpId="0" autoUpdateAnimBg="0"/>
      <p:bldP spid="48335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7432" name="Rectangle 8"/>
          <p:cNvSpPr>
            <a:spLocks noChangeArrowheads="1"/>
          </p:cNvSpPr>
          <p:nvPr/>
        </p:nvSpPr>
        <p:spPr bwMode="auto">
          <a:xfrm>
            <a:off x="0" y="152400"/>
            <a:ext cx="10287000" cy="838200"/>
          </a:xfrm>
          <a:prstGeom prst="rect">
            <a:avLst/>
          </a:prstGeom>
          <a:noFill/>
          <a:ln w="9525">
            <a:noFill/>
            <a:miter lim="800000"/>
            <a:headEnd/>
            <a:tailEnd/>
          </a:ln>
          <a:effectLst/>
        </p:spPr>
        <p:txBody>
          <a:bodyPr anchor="ctr"/>
          <a:lstStyle/>
          <a:p>
            <a:pPr algn="ctr">
              <a:defRPr/>
            </a:pPr>
            <a:r>
              <a:rPr lang="en-GB" sz="4400" b="1" i="0" dirty="0" smtClean="0">
                <a:solidFill>
                  <a:srgbClr val="FFFF00"/>
                </a:solidFill>
                <a:latin typeface="Calibri" panose="020F0502020204030204" pitchFamily="34" charset="0"/>
              </a:rPr>
              <a:t>Clinical significance of capillary filtration</a:t>
            </a:r>
            <a:endParaRPr lang="en-GB" sz="4400" b="1" i="0" dirty="0">
              <a:solidFill>
                <a:srgbClr val="FFFF00"/>
              </a:solidFill>
              <a:latin typeface="Calibri" panose="020F0502020204030204" pitchFamily="34" charset="0"/>
            </a:endParaRPr>
          </a:p>
        </p:txBody>
      </p:sp>
      <p:sp>
        <p:nvSpPr>
          <p:cNvPr id="487433" name="Rectangle 9"/>
          <p:cNvSpPr>
            <a:spLocks noChangeArrowheads="1"/>
          </p:cNvSpPr>
          <p:nvPr/>
        </p:nvSpPr>
        <p:spPr bwMode="auto">
          <a:xfrm>
            <a:off x="266700" y="1143000"/>
            <a:ext cx="9829800" cy="5334000"/>
          </a:xfrm>
          <a:prstGeom prst="rect">
            <a:avLst/>
          </a:prstGeom>
          <a:noFill/>
          <a:ln w="9525">
            <a:noFill/>
            <a:miter lim="800000"/>
            <a:headEnd/>
            <a:tailEnd/>
          </a:ln>
          <a:effectLst/>
        </p:spPr>
        <p:txBody>
          <a:bodyPr/>
          <a:lstStyle/>
          <a:p>
            <a:pPr marL="342900" indent="-342900">
              <a:spcBef>
                <a:spcPct val="20000"/>
              </a:spcBef>
              <a:buClr>
                <a:schemeClr val="tx2"/>
              </a:buClr>
              <a:buSzPct val="75000"/>
              <a:buFont typeface="Wingdings" pitchFamily="2" charset="2"/>
              <a:buChar char="q"/>
              <a:defRPr/>
            </a:pPr>
            <a:r>
              <a:rPr lang="en-GB" b="1" i="0" dirty="0" smtClean="0">
                <a:solidFill>
                  <a:srgbClr val="66FFFF"/>
                </a:solidFill>
                <a:effectLst>
                  <a:outerShdw blurRad="38100" dist="38100" dir="2700000" algn="tl">
                    <a:srgbClr val="000000"/>
                  </a:outerShdw>
                </a:effectLst>
                <a:latin typeface="Calibri" panose="020F0502020204030204" pitchFamily="34" charset="0"/>
              </a:rPr>
              <a:t>In </a:t>
            </a:r>
            <a:r>
              <a:rPr lang="en-GB" b="1" i="0" dirty="0">
                <a:solidFill>
                  <a:srgbClr val="66FFFF"/>
                </a:solidFill>
                <a:effectLst>
                  <a:outerShdw blurRad="38100" dist="38100" dir="2700000" algn="tl">
                    <a:srgbClr val="000000"/>
                  </a:outerShdw>
                </a:effectLst>
                <a:latin typeface="Calibri" panose="020F0502020204030204" pitchFamily="34" charset="0"/>
              </a:rPr>
              <a:t>blood </a:t>
            </a:r>
            <a:r>
              <a:rPr lang="en-GB" b="1" i="0" dirty="0" smtClean="0">
                <a:solidFill>
                  <a:srgbClr val="66FFFF"/>
                </a:solidFill>
                <a:effectLst>
                  <a:outerShdw blurRad="38100" dist="38100" dir="2700000" algn="tl">
                    <a:srgbClr val="000000"/>
                  </a:outerShdw>
                </a:effectLst>
                <a:latin typeface="Calibri" panose="020F0502020204030204" pitchFamily="34" charset="0"/>
              </a:rPr>
              <a:t>loss, vasoconstriction </a:t>
            </a:r>
            <a:r>
              <a:rPr lang="en-GB" b="1" i="0" dirty="0">
                <a:solidFill>
                  <a:srgbClr val="66FFFF"/>
                </a:solidFill>
                <a:effectLst>
                  <a:outerShdw blurRad="38100" dist="38100" dir="2700000" algn="tl">
                    <a:srgbClr val="000000"/>
                  </a:outerShdw>
                </a:effectLst>
                <a:latin typeface="Calibri" panose="020F0502020204030204" pitchFamily="34" charset="0"/>
              </a:rPr>
              <a:t>of arterioles </a:t>
            </a:r>
            <a:r>
              <a:rPr lang="en-GB" b="1" i="0" dirty="0">
                <a:solidFill>
                  <a:srgbClr val="66FFFF"/>
                </a:solidFill>
                <a:effectLst>
                  <a:outerShdw blurRad="38100" dist="38100" dir="2700000" algn="tl">
                    <a:srgbClr val="000000"/>
                  </a:outerShdw>
                </a:effectLst>
                <a:latin typeface="Calibri" panose="020F0502020204030204" pitchFamily="34" charset="0"/>
                <a:sym typeface="Symbol" pitchFamily="18" charset="2"/>
              </a:rPr>
              <a:t></a:t>
            </a:r>
            <a:r>
              <a:rPr lang="en-GB" b="1" i="0" dirty="0">
                <a:solidFill>
                  <a:srgbClr val="66FFFF"/>
                </a:solidFill>
                <a:effectLst>
                  <a:outerShdw blurRad="38100" dist="38100" dir="2700000" algn="tl">
                    <a:srgbClr val="000000"/>
                  </a:outerShdw>
                </a:effectLst>
                <a:latin typeface="Calibri" panose="020F0502020204030204" pitchFamily="34" charset="0"/>
              </a:rPr>
              <a:t> decrease capillary </a:t>
            </a:r>
            <a:r>
              <a:rPr lang="en-GB" b="1" i="0" dirty="0" smtClean="0">
                <a:solidFill>
                  <a:srgbClr val="66FFFF"/>
                </a:solidFill>
                <a:effectLst>
                  <a:outerShdw blurRad="38100" dist="38100" dir="2700000" algn="tl">
                    <a:srgbClr val="000000"/>
                  </a:outerShdw>
                </a:effectLst>
                <a:latin typeface="Calibri" panose="020F0502020204030204" pitchFamily="34" charset="0"/>
              </a:rPr>
              <a:t>hydrostatic pressure. Hence </a:t>
            </a:r>
            <a:r>
              <a:rPr lang="en-GB" b="1" i="0" dirty="0">
                <a:solidFill>
                  <a:srgbClr val="66FFFF"/>
                </a:solidFill>
                <a:effectLst>
                  <a:outerShdw blurRad="38100" dist="38100" dir="2700000" algn="tl">
                    <a:srgbClr val="000000"/>
                  </a:outerShdw>
                </a:effectLst>
                <a:latin typeface="Calibri" panose="020F0502020204030204" pitchFamily="34" charset="0"/>
              </a:rPr>
              <a:t>osmotic pressure of plasma proteins favours absorption of interstitial fluid </a:t>
            </a:r>
            <a:r>
              <a:rPr lang="en-GB" b="1" i="0" dirty="0">
                <a:solidFill>
                  <a:srgbClr val="66FFFF"/>
                </a:solidFill>
                <a:effectLst>
                  <a:outerShdw blurRad="38100" dist="38100" dir="2700000" algn="tl">
                    <a:srgbClr val="000000"/>
                  </a:outerShdw>
                </a:effectLst>
                <a:latin typeface="Calibri" panose="020F0502020204030204" pitchFamily="34" charset="0"/>
                <a:sym typeface="Symbol" pitchFamily="18" charset="2"/>
              </a:rPr>
              <a:t></a:t>
            </a:r>
            <a:r>
              <a:rPr lang="en-GB" b="1" i="0" dirty="0">
                <a:solidFill>
                  <a:srgbClr val="66FFFF"/>
                </a:solidFill>
                <a:effectLst>
                  <a:outerShdw blurRad="38100" dist="38100" dir="2700000" algn="tl">
                    <a:srgbClr val="000000"/>
                  </a:outerShdw>
                </a:effectLst>
                <a:latin typeface="Calibri" panose="020F0502020204030204" pitchFamily="34" charset="0"/>
              </a:rPr>
              <a:t> blood volume.</a:t>
            </a:r>
          </a:p>
          <a:p>
            <a:pPr marL="342900" indent="-342900">
              <a:spcBef>
                <a:spcPct val="20000"/>
              </a:spcBef>
              <a:buClr>
                <a:schemeClr val="tx2"/>
              </a:buClr>
              <a:buSzPct val="75000"/>
              <a:buFont typeface="Wingdings" pitchFamily="2" charset="2"/>
              <a:buChar char="q"/>
              <a:defRPr/>
            </a:pPr>
            <a:endParaRPr lang="en-GB" b="1" i="0" dirty="0">
              <a:solidFill>
                <a:srgbClr val="66FF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chemeClr val="tx2"/>
              </a:buClr>
              <a:buSzPct val="75000"/>
              <a:buFont typeface="Wingdings" pitchFamily="2" charset="2"/>
              <a:buChar char="q"/>
              <a:defRPr/>
            </a:pPr>
            <a:r>
              <a:rPr lang="en-GB" b="1" i="0" dirty="0">
                <a:solidFill>
                  <a:srgbClr val="66FFFF"/>
                </a:solidFill>
                <a:effectLst>
                  <a:outerShdw blurRad="38100" dist="38100" dir="2700000" algn="tl">
                    <a:srgbClr val="000000"/>
                  </a:outerShdw>
                </a:effectLst>
                <a:latin typeface="Calibri" panose="020F0502020204030204" pitchFamily="34" charset="0"/>
              </a:rPr>
              <a:t>In congestive heart </a:t>
            </a:r>
            <a:r>
              <a:rPr lang="en-GB" b="1" i="0" dirty="0" smtClean="0">
                <a:solidFill>
                  <a:srgbClr val="66FFFF"/>
                </a:solidFill>
                <a:effectLst>
                  <a:outerShdw blurRad="38100" dist="38100" dir="2700000" algn="tl">
                    <a:srgbClr val="000000"/>
                  </a:outerShdw>
                </a:effectLst>
                <a:latin typeface="Calibri" panose="020F0502020204030204" pitchFamily="34" charset="0"/>
              </a:rPr>
              <a:t>failure, venous </a:t>
            </a:r>
            <a:r>
              <a:rPr lang="en-GB" b="1" i="0" dirty="0">
                <a:solidFill>
                  <a:srgbClr val="66FFFF"/>
                </a:solidFill>
                <a:effectLst>
                  <a:outerShdw blurRad="38100" dist="38100" dir="2700000" algn="tl">
                    <a:srgbClr val="000000"/>
                  </a:outerShdw>
                </a:effectLst>
                <a:latin typeface="Calibri" panose="020F0502020204030204" pitchFamily="34" charset="0"/>
              </a:rPr>
              <a:t>pressure rises </a:t>
            </a:r>
            <a:r>
              <a:rPr lang="en-GB" b="1" i="0" dirty="0">
                <a:solidFill>
                  <a:srgbClr val="66FFFF"/>
                </a:solidFill>
                <a:effectLst>
                  <a:outerShdw blurRad="38100" dist="38100" dir="2700000" algn="tl">
                    <a:srgbClr val="000000"/>
                  </a:outerShdw>
                </a:effectLst>
                <a:latin typeface="Calibri" panose="020F0502020204030204" pitchFamily="34" charset="0"/>
                <a:sym typeface="Symbol" pitchFamily="18" charset="2"/>
              </a:rPr>
              <a:t></a:t>
            </a:r>
            <a:r>
              <a:rPr lang="en-GB" b="1" i="0" dirty="0">
                <a:solidFill>
                  <a:srgbClr val="66FFFF"/>
                </a:solidFill>
                <a:effectLst>
                  <a:outerShdw blurRad="38100" dist="38100" dir="2700000" algn="tl">
                    <a:srgbClr val="000000"/>
                  </a:outerShdw>
                </a:effectLst>
                <a:latin typeface="Calibri" panose="020F0502020204030204" pitchFamily="34" charset="0"/>
              </a:rPr>
              <a:t> build-up of blood in capillaries </a:t>
            </a:r>
            <a:r>
              <a:rPr lang="en-GB" b="1" i="0" dirty="0">
                <a:solidFill>
                  <a:srgbClr val="66FFFF"/>
                </a:solidFill>
                <a:effectLst>
                  <a:outerShdw blurRad="38100" dist="38100" dir="2700000" algn="tl">
                    <a:srgbClr val="000000"/>
                  </a:outerShdw>
                </a:effectLst>
                <a:latin typeface="Calibri" panose="020F0502020204030204" pitchFamily="34" charset="0"/>
                <a:sym typeface="Symbol" pitchFamily="18" charset="2"/>
              </a:rPr>
              <a:t></a:t>
            </a:r>
            <a:r>
              <a:rPr lang="en-GB" b="1" i="0" dirty="0">
                <a:solidFill>
                  <a:srgbClr val="66FFFF"/>
                </a:solidFill>
                <a:effectLst>
                  <a:outerShdw blurRad="38100" dist="38100" dir="2700000" algn="tl">
                    <a:srgbClr val="000000"/>
                  </a:outerShdw>
                </a:effectLst>
                <a:latin typeface="Calibri" panose="020F0502020204030204" pitchFamily="34" charset="0"/>
              </a:rPr>
              <a:t> capillary </a:t>
            </a:r>
            <a:r>
              <a:rPr lang="en-GB" b="1" i="0" dirty="0" smtClean="0">
                <a:solidFill>
                  <a:srgbClr val="66FFFF"/>
                </a:solidFill>
                <a:effectLst>
                  <a:outerShdw blurRad="38100" dist="38100" dir="2700000" algn="tl">
                    <a:srgbClr val="000000"/>
                  </a:outerShdw>
                </a:effectLst>
                <a:latin typeface="Calibri" panose="020F0502020204030204" pitchFamily="34" charset="0"/>
              </a:rPr>
              <a:t>hydrostatic pressure </a:t>
            </a:r>
            <a:r>
              <a:rPr lang="en-IE" b="1" i="0" dirty="0" smtClean="0">
                <a:solidFill>
                  <a:srgbClr val="66FFFF"/>
                </a:solidFill>
                <a:effectLst>
                  <a:outerShdw blurRad="38100" dist="38100" dir="2700000" algn="tl">
                    <a:srgbClr val="000000"/>
                  </a:outerShdw>
                </a:effectLst>
                <a:latin typeface="Calibri" panose="020F0502020204030204" pitchFamily="34" charset="0"/>
              </a:rPr>
              <a:t> </a:t>
            </a:r>
            <a:r>
              <a:rPr lang="en-GB" b="1" i="0" dirty="0">
                <a:solidFill>
                  <a:srgbClr val="66FFFF"/>
                </a:solidFill>
                <a:effectLst>
                  <a:outerShdw blurRad="38100" dist="38100" dir="2700000" algn="tl">
                    <a:srgbClr val="000000"/>
                  </a:outerShdw>
                </a:effectLst>
                <a:latin typeface="Calibri" panose="020F0502020204030204" pitchFamily="34" charset="0"/>
                <a:sym typeface="Symbol" pitchFamily="18" charset="2"/>
              </a:rPr>
              <a:t></a:t>
            </a:r>
            <a:r>
              <a:rPr lang="en-GB" b="1" i="0" dirty="0">
                <a:solidFill>
                  <a:srgbClr val="66FFFF"/>
                </a:solidFill>
                <a:effectLst>
                  <a:outerShdw blurRad="38100" dist="38100" dir="2700000" algn="tl">
                    <a:srgbClr val="000000"/>
                  </a:outerShdw>
                </a:effectLst>
                <a:latin typeface="Calibri" panose="020F0502020204030204" pitchFamily="34" charset="0"/>
              </a:rPr>
              <a:t> </a:t>
            </a:r>
            <a:r>
              <a:rPr lang="en-GB" b="1" i="0" dirty="0" smtClean="0">
                <a:solidFill>
                  <a:srgbClr val="66FFFF"/>
                </a:solidFill>
                <a:effectLst>
                  <a:outerShdw blurRad="38100" dist="38100" dir="2700000" algn="tl">
                    <a:srgbClr val="000000"/>
                  </a:outerShdw>
                </a:effectLst>
                <a:latin typeface="Calibri" panose="020F0502020204030204" pitchFamily="34" charset="0"/>
              </a:rPr>
              <a:t>filtration </a:t>
            </a:r>
            <a:r>
              <a:rPr lang="en-GB" b="1" i="0" dirty="0" smtClean="0">
                <a:solidFill>
                  <a:srgbClr val="66FFFF"/>
                </a:solidFill>
                <a:effectLst>
                  <a:outerShdw blurRad="38100" dist="38100" dir="2700000" algn="tl">
                    <a:srgbClr val="000000"/>
                  </a:outerShdw>
                </a:effectLst>
                <a:latin typeface="Calibri" panose="020F0502020204030204" pitchFamily="34" charset="0"/>
                <a:sym typeface="Symbol" pitchFamily="18" charset="2"/>
              </a:rPr>
              <a:t></a:t>
            </a:r>
            <a:r>
              <a:rPr lang="en-GB" b="1" i="0" dirty="0" smtClean="0">
                <a:solidFill>
                  <a:srgbClr val="66FFFF"/>
                </a:solidFill>
                <a:effectLst>
                  <a:outerShdw blurRad="38100" dist="38100" dir="2700000" algn="tl">
                    <a:srgbClr val="000000"/>
                  </a:outerShdw>
                </a:effectLst>
                <a:latin typeface="Calibri" panose="020F0502020204030204" pitchFamily="34" charset="0"/>
              </a:rPr>
              <a:t> oedema.</a:t>
            </a:r>
            <a:endParaRPr lang="en-GB" b="1" i="0" dirty="0">
              <a:solidFill>
                <a:srgbClr val="66FF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chemeClr val="tx2"/>
              </a:buClr>
              <a:buSzPct val="75000"/>
              <a:buFont typeface="Wingdings" pitchFamily="2" charset="2"/>
              <a:buChar char="q"/>
              <a:defRPr/>
            </a:pPr>
            <a:endParaRPr lang="en-GB" b="1" i="0" dirty="0">
              <a:solidFill>
                <a:srgbClr val="66FF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chemeClr val="tx2"/>
              </a:buClr>
              <a:buSzPct val="75000"/>
              <a:buFont typeface="Wingdings" pitchFamily="2" charset="2"/>
              <a:buChar char="q"/>
              <a:defRPr/>
            </a:pPr>
            <a:r>
              <a:rPr lang="en-GB" b="1" i="0" dirty="0" smtClean="0">
                <a:solidFill>
                  <a:srgbClr val="66FFFF"/>
                </a:solidFill>
                <a:effectLst>
                  <a:outerShdw blurRad="38100" dist="38100" dir="2700000" algn="tl">
                    <a:srgbClr val="000000"/>
                  </a:outerShdw>
                </a:effectLst>
                <a:latin typeface="Calibri" panose="020F0502020204030204" pitchFamily="34" charset="0"/>
              </a:rPr>
              <a:t>In </a:t>
            </a:r>
            <a:r>
              <a:rPr lang="en-GB" b="1" i="0" dirty="0" err="1" smtClean="0">
                <a:solidFill>
                  <a:srgbClr val="66FFFF"/>
                </a:solidFill>
                <a:effectLst>
                  <a:outerShdw blurRad="38100" dist="38100" dir="2700000" algn="tl">
                    <a:srgbClr val="000000"/>
                  </a:outerShdw>
                </a:effectLst>
                <a:latin typeface="Calibri" panose="020F0502020204030204" pitchFamily="34" charset="0"/>
              </a:rPr>
              <a:t>hypoproteinemia</a:t>
            </a:r>
            <a:r>
              <a:rPr lang="en-GB" b="1" i="0" dirty="0" smtClean="0">
                <a:solidFill>
                  <a:srgbClr val="66FFFF"/>
                </a:solidFill>
                <a:effectLst>
                  <a:outerShdw blurRad="38100" dist="38100" dir="2700000" algn="tl">
                    <a:srgbClr val="000000"/>
                  </a:outerShdw>
                </a:effectLst>
                <a:latin typeface="Calibri" panose="020F0502020204030204" pitchFamily="34" charset="0"/>
              </a:rPr>
              <a:t> </a:t>
            </a:r>
            <a:r>
              <a:rPr lang="en-GB" b="1" i="0" dirty="0">
                <a:solidFill>
                  <a:srgbClr val="66FFFF"/>
                </a:solidFill>
                <a:effectLst>
                  <a:outerShdw blurRad="38100" dist="38100" dir="2700000" algn="tl">
                    <a:srgbClr val="000000"/>
                  </a:outerShdw>
                </a:effectLst>
                <a:latin typeface="Calibri" panose="020F0502020204030204" pitchFamily="34" charset="0"/>
              </a:rPr>
              <a:t>(e.g</a:t>
            </a:r>
            <a:r>
              <a:rPr lang="en-GB" b="1" i="0" dirty="0" smtClean="0">
                <a:solidFill>
                  <a:srgbClr val="66FFFF"/>
                </a:solidFill>
                <a:effectLst>
                  <a:outerShdw blurRad="38100" dist="38100" dir="2700000" algn="tl">
                    <a:srgbClr val="000000"/>
                  </a:outerShdw>
                </a:effectLst>
                <a:latin typeface="Calibri" panose="020F0502020204030204" pitchFamily="34" charset="0"/>
              </a:rPr>
              <a:t>., </a:t>
            </a:r>
            <a:r>
              <a:rPr lang="en-GB" b="1" i="0" dirty="0">
                <a:solidFill>
                  <a:srgbClr val="66FFFF"/>
                </a:solidFill>
                <a:effectLst>
                  <a:outerShdw blurRad="38100" dist="38100" dir="2700000" algn="tl">
                    <a:srgbClr val="000000"/>
                  </a:outerShdw>
                </a:effectLst>
                <a:latin typeface="Calibri" panose="020F0502020204030204" pitchFamily="34" charset="0"/>
              </a:rPr>
              <a:t>starvation, liver disease) </a:t>
            </a:r>
            <a:r>
              <a:rPr lang="en-GB" b="1" i="0" dirty="0" smtClean="0">
                <a:solidFill>
                  <a:srgbClr val="66FFFF"/>
                </a:solidFill>
                <a:effectLst>
                  <a:outerShdw blurRad="38100" dist="38100" dir="2700000" algn="tl">
                    <a:srgbClr val="000000"/>
                  </a:outerShdw>
                </a:effectLst>
                <a:latin typeface="Calibri" panose="020F0502020204030204" pitchFamily="34" charset="0"/>
                <a:sym typeface="Symbol" pitchFamily="18" charset="2"/>
              </a:rPr>
              <a:t> </a:t>
            </a:r>
            <a:r>
              <a:rPr lang="en-GB" b="1" i="0" dirty="0" smtClean="0">
                <a:solidFill>
                  <a:srgbClr val="66FFFF"/>
                </a:solidFill>
                <a:effectLst>
                  <a:outerShdw blurRad="38100" dist="38100" dir="2700000" algn="tl">
                    <a:srgbClr val="000000"/>
                  </a:outerShdw>
                </a:effectLst>
                <a:latin typeface="Calibri" panose="020F0502020204030204" pitchFamily="34" charset="0"/>
              </a:rPr>
              <a:t> </a:t>
            </a:r>
            <a:r>
              <a:rPr lang="en-GB" b="1" i="0" dirty="0">
                <a:solidFill>
                  <a:srgbClr val="66FFFF"/>
                </a:solidFill>
                <a:effectLst>
                  <a:outerShdw blurRad="38100" dist="38100" dir="2700000" algn="tl">
                    <a:srgbClr val="000000"/>
                  </a:outerShdw>
                </a:effectLst>
                <a:latin typeface="Calibri" panose="020F0502020204030204" pitchFamily="34" charset="0"/>
              </a:rPr>
              <a:t>plasma protein colloid osmotic </a:t>
            </a:r>
            <a:r>
              <a:rPr lang="en-GB" b="1" i="0" dirty="0" smtClean="0">
                <a:solidFill>
                  <a:srgbClr val="66FFFF"/>
                </a:solidFill>
                <a:effectLst>
                  <a:outerShdw blurRad="38100" dist="38100" dir="2700000" algn="tl">
                    <a:srgbClr val="000000"/>
                  </a:outerShdw>
                </a:effectLst>
                <a:latin typeface="Calibri" panose="020F0502020204030204" pitchFamily="34" charset="0"/>
              </a:rPr>
              <a:t>pressure  </a:t>
            </a:r>
            <a:r>
              <a:rPr lang="en-GB" b="1" i="0" dirty="0">
                <a:solidFill>
                  <a:srgbClr val="66FFFF"/>
                </a:solidFill>
                <a:effectLst>
                  <a:outerShdw blurRad="38100" dist="38100" dir="2700000" algn="tl">
                    <a:srgbClr val="000000"/>
                  </a:outerShdw>
                </a:effectLst>
                <a:latin typeface="Calibri" panose="020F0502020204030204" pitchFamily="34" charset="0"/>
                <a:sym typeface="Symbol" pitchFamily="18" charset="2"/>
              </a:rPr>
              <a:t></a:t>
            </a:r>
            <a:r>
              <a:rPr lang="en-GB" b="1" i="0" dirty="0">
                <a:solidFill>
                  <a:srgbClr val="66FFFF"/>
                </a:solidFill>
                <a:effectLst>
                  <a:outerShdw blurRad="38100" dist="38100" dir="2700000" algn="tl">
                    <a:srgbClr val="000000"/>
                  </a:outerShdw>
                </a:effectLst>
                <a:latin typeface="Calibri" panose="020F0502020204030204" pitchFamily="34" charset="0"/>
              </a:rPr>
              <a:t> loss of fluid from capillaries </a:t>
            </a:r>
            <a:r>
              <a:rPr lang="en-GB" b="1" i="0" dirty="0">
                <a:solidFill>
                  <a:srgbClr val="66FFFF"/>
                </a:solidFill>
                <a:effectLst>
                  <a:outerShdw blurRad="38100" dist="38100" dir="2700000" algn="tl">
                    <a:srgbClr val="000000"/>
                  </a:outerShdw>
                </a:effectLst>
                <a:latin typeface="Calibri" panose="020F0502020204030204" pitchFamily="34" charset="0"/>
                <a:sym typeface="Symbol" pitchFamily="18" charset="2"/>
              </a:rPr>
              <a:t></a:t>
            </a:r>
            <a:r>
              <a:rPr lang="en-GB" b="1" i="0" dirty="0">
                <a:solidFill>
                  <a:srgbClr val="66FFFF"/>
                </a:solidFill>
                <a:effectLst>
                  <a:outerShdw blurRad="38100" dist="38100" dir="2700000" algn="tl">
                    <a:srgbClr val="000000"/>
                  </a:outerShdw>
                </a:effectLst>
                <a:latin typeface="Calibri" panose="020F0502020204030204" pitchFamily="34" charset="0"/>
              </a:rPr>
              <a:t> </a:t>
            </a:r>
            <a:r>
              <a:rPr lang="en-GB" b="1" i="0" dirty="0" smtClean="0">
                <a:solidFill>
                  <a:srgbClr val="66FFFF"/>
                </a:solidFill>
                <a:effectLst>
                  <a:outerShdw blurRad="38100" dist="38100" dir="2700000" algn="tl">
                    <a:srgbClr val="000000"/>
                  </a:outerShdw>
                </a:effectLst>
                <a:latin typeface="Calibri" panose="020F0502020204030204" pitchFamily="34" charset="0"/>
              </a:rPr>
              <a:t>oedema. </a:t>
            </a:r>
          </a:p>
          <a:p>
            <a:pPr marL="342900" indent="-342900">
              <a:spcBef>
                <a:spcPct val="20000"/>
              </a:spcBef>
              <a:buClr>
                <a:schemeClr val="tx2"/>
              </a:buClr>
              <a:buSzPct val="75000"/>
              <a:buFont typeface="Wingdings" pitchFamily="2" charset="2"/>
              <a:buChar char="q"/>
              <a:defRPr/>
            </a:pPr>
            <a:endParaRPr lang="en-GB" b="1" i="0" dirty="0">
              <a:solidFill>
                <a:srgbClr val="66FF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chemeClr val="tx2"/>
              </a:buClr>
              <a:buSzPct val="75000"/>
              <a:buFont typeface="Wingdings" pitchFamily="2" charset="2"/>
              <a:buChar char="q"/>
              <a:defRPr/>
            </a:pPr>
            <a:r>
              <a:rPr lang="en-GB" altLang="en-US" b="1" i="0" dirty="0">
                <a:solidFill>
                  <a:srgbClr val="66FFFF"/>
                </a:solidFill>
                <a:latin typeface="Calibri" panose="020F0502020204030204" pitchFamily="34" charset="0"/>
              </a:rPr>
              <a:t>In inflammation: the gaps between the endothelial cells increase because of the inflammatory mediators </a:t>
            </a:r>
            <a:r>
              <a:rPr lang="en-GB" altLang="en-US" b="1" i="0" dirty="0">
                <a:solidFill>
                  <a:srgbClr val="66FFFF"/>
                </a:solidFill>
                <a:latin typeface="Calibri" panose="020F0502020204030204" pitchFamily="34" charset="0"/>
                <a:sym typeface="Symbol" panose="05050102010706020507" pitchFamily="18" charset="2"/>
              </a:rPr>
              <a:t></a:t>
            </a:r>
            <a:r>
              <a:rPr lang="en-GB" altLang="en-US" b="1" i="0" dirty="0">
                <a:solidFill>
                  <a:srgbClr val="66FFFF"/>
                </a:solidFill>
                <a:latin typeface="Calibri" panose="020F0502020204030204" pitchFamily="34" charset="0"/>
              </a:rPr>
              <a:t> movement of proteins into the </a:t>
            </a:r>
            <a:r>
              <a:rPr lang="en-GB" altLang="en-US" b="1" i="0" dirty="0" err="1">
                <a:solidFill>
                  <a:srgbClr val="66FFFF"/>
                </a:solidFill>
                <a:latin typeface="Calibri" panose="020F0502020204030204" pitchFamily="34" charset="0"/>
              </a:rPr>
              <a:t>interstitium</a:t>
            </a:r>
            <a:r>
              <a:rPr lang="en-GB" altLang="en-US" b="1" i="0" dirty="0">
                <a:solidFill>
                  <a:srgbClr val="66FFFF"/>
                </a:solidFill>
                <a:latin typeface="Calibri" panose="020F0502020204030204" pitchFamily="34" charset="0"/>
              </a:rPr>
              <a:t> </a:t>
            </a:r>
            <a:r>
              <a:rPr lang="en-GB" altLang="en-US" b="1" i="0" dirty="0">
                <a:solidFill>
                  <a:srgbClr val="66FFFF"/>
                </a:solidFill>
                <a:latin typeface="Calibri" panose="020F0502020204030204" pitchFamily="34" charset="0"/>
                <a:sym typeface="Symbol" panose="05050102010706020507" pitchFamily="18" charset="2"/>
              </a:rPr>
              <a:t></a:t>
            </a:r>
            <a:r>
              <a:rPr lang="en-GB" altLang="en-US" b="1" i="0" dirty="0">
                <a:solidFill>
                  <a:srgbClr val="66FFFF"/>
                </a:solidFill>
                <a:latin typeface="Calibri" panose="020F0502020204030204" pitchFamily="34" charset="0"/>
              </a:rPr>
              <a:t> </a:t>
            </a:r>
            <a:r>
              <a:rPr lang="en-GB" altLang="en-US" b="1" i="0" dirty="0" smtClean="0">
                <a:solidFill>
                  <a:srgbClr val="66FFFF"/>
                </a:solidFill>
                <a:latin typeface="Calibri" panose="020F0502020204030204" pitchFamily="34" charset="0"/>
              </a:rPr>
              <a:t>oedema.</a:t>
            </a:r>
            <a:r>
              <a:rPr lang="en-GB" b="1" i="0" dirty="0">
                <a:solidFill>
                  <a:srgbClr val="66FFFF"/>
                </a:solidFill>
                <a:effectLst>
                  <a:outerShdw blurRad="38100" dist="38100" dir="2700000" algn="tl">
                    <a:srgbClr val="000000"/>
                  </a:outerShdw>
                </a:effectLst>
                <a:latin typeface="Calibri" panose="020F0502020204030204" pitchFamily="34" charset="0"/>
              </a:rPr>
              <a:t>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7433">
                                            <p:txEl>
                                              <p:pRg st="0" end="0"/>
                                            </p:txEl>
                                          </p:spTgt>
                                        </p:tgtEl>
                                        <p:attrNameLst>
                                          <p:attrName>style.visibility</p:attrName>
                                        </p:attrNameLst>
                                      </p:cBhvr>
                                      <p:to>
                                        <p:strVal val="visible"/>
                                      </p:to>
                                    </p:set>
                                    <p:anim calcmode="lin" valueType="num">
                                      <p:cBhvr additive="base">
                                        <p:cTn id="7" dur="500" fill="hold"/>
                                        <p:tgtEl>
                                          <p:spTgt spid="48743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74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7433">
                                            <p:txEl>
                                              <p:pRg st="2" end="2"/>
                                            </p:txEl>
                                          </p:spTgt>
                                        </p:tgtEl>
                                        <p:attrNameLst>
                                          <p:attrName>style.visibility</p:attrName>
                                        </p:attrNameLst>
                                      </p:cBhvr>
                                      <p:to>
                                        <p:strVal val="visible"/>
                                      </p:to>
                                    </p:set>
                                    <p:anim calcmode="lin" valueType="num">
                                      <p:cBhvr additive="base">
                                        <p:cTn id="13" dur="500" fill="hold"/>
                                        <p:tgtEl>
                                          <p:spTgt spid="48743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743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7433">
                                            <p:txEl>
                                              <p:pRg st="4" end="4"/>
                                            </p:txEl>
                                          </p:spTgt>
                                        </p:tgtEl>
                                        <p:attrNameLst>
                                          <p:attrName>style.visibility</p:attrName>
                                        </p:attrNameLst>
                                      </p:cBhvr>
                                      <p:to>
                                        <p:strVal val="visible"/>
                                      </p:to>
                                    </p:set>
                                    <p:anim calcmode="lin" valueType="num">
                                      <p:cBhvr additive="base">
                                        <p:cTn id="19" dur="500" fill="hold"/>
                                        <p:tgtEl>
                                          <p:spTgt spid="48743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743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7433">
                                            <p:txEl>
                                              <p:pRg st="6" end="6"/>
                                            </p:txEl>
                                          </p:spTgt>
                                        </p:tgtEl>
                                        <p:attrNameLst>
                                          <p:attrName>style.visibility</p:attrName>
                                        </p:attrNameLst>
                                      </p:cBhvr>
                                      <p:to>
                                        <p:strVal val="visible"/>
                                      </p:to>
                                    </p:set>
                                    <p:anim calcmode="lin" valueType="num">
                                      <p:cBhvr additive="base">
                                        <p:cTn id="25" dur="500" fill="hold"/>
                                        <p:tgtEl>
                                          <p:spTgt spid="48743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743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33"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extLst>
              <a:ext uri="{28A0092B-C50C-407E-A947-70E740481C1C}">
                <a14:useLocalDpi xmlns:a14="http://schemas.microsoft.com/office/drawing/2010/main" val="0"/>
              </a:ext>
            </a:extLst>
          </a:blip>
          <a:srcRect l="5936" r="6534" b="17516"/>
          <a:stretch>
            <a:fillRect/>
          </a:stretch>
        </p:blipFill>
        <p:spPr bwMode="auto">
          <a:xfrm>
            <a:off x="1638300" y="1295400"/>
            <a:ext cx="7162800" cy="5257800"/>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5"/>
          <p:cNvSpPr txBox="1">
            <a:spLocks noChangeArrowheads="1"/>
          </p:cNvSpPr>
          <p:nvPr/>
        </p:nvSpPr>
        <p:spPr bwMode="auto">
          <a:xfrm>
            <a:off x="0" y="273050"/>
            <a:ext cx="1028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spcBef>
                <a:spcPct val="50000"/>
              </a:spcBef>
            </a:pPr>
            <a:r>
              <a:rPr lang="en-US" altLang="en-US" sz="4400" b="1" i="0" dirty="0">
                <a:solidFill>
                  <a:schemeClr val="tx2"/>
                </a:solidFill>
                <a:latin typeface="Calibri" panose="020F0502020204030204" pitchFamily="34" charset="0"/>
              </a:rPr>
              <a:t>Circulation of ECF</a:t>
            </a:r>
          </a:p>
        </p:txBody>
      </p:sp>
      <p:sp>
        <p:nvSpPr>
          <p:cNvPr id="25604" name="Text Box 6"/>
          <p:cNvSpPr txBox="1">
            <a:spLocks noChangeArrowheads="1"/>
          </p:cNvSpPr>
          <p:nvPr/>
        </p:nvSpPr>
        <p:spPr bwMode="auto">
          <a:xfrm>
            <a:off x="266700" y="38862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50000"/>
              </a:spcBef>
            </a:pPr>
            <a:r>
              <a:rPr lang="en-US" altLang="en-US" b="1" i="0" dirty="0">
                <a:solidFill>
                  <a:srgbClr val="00FFFF"/>
                </a:solidFill>
                <a:latin typeface="Calibri" panose="020F0502020204030204" pitchFamily="34" charset="0"/>
              </a:rPr>
              <a:t>Lymph</a:t>
            </a: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3390900" y="76200"/>
            <a:ext cx="6629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spcBef>
                <a:spcPct val="50000"/>
              </a:spcBef>
            </a:pPr>
            <a:r>
              <a:rPr lang="en-US" altLang="en-US" sz="4400" b="1" i="0" dirty="0">
                <a:solidFill>
                  <a:schemeClr val="tx2"/>
                </a:solidFill>
                <a:latin typeface="Calibri" panose="020F0502020204030204" pitchFamily="34" charset="0"/>
              </a:rPr>
              <a:t>Lymphatic vessels: lymphatic capillaries</a:t>
            </a:r>
          </a:p>
        </p:txBody>
      </p:sp>
      <p:sp>
        <p:nvSpPr>
          <p:cNvPr id="503814" name="Rectangle 6"/>
          <p:cNvSpPr>
            <a:spLocks noChangeArrowheads="1"/>
          </p:cNvSpPr>
          <p:nvPr/>
        </p:nvSpPr>
        <p:spPr bwMode="auto">
          <a:xfrm>
            <a:off x="0" y="152400"/>
            <a:ext cx="3390900" cy="6553200"/>
          </a:xfrm>
          <a:prstGeom prst="rect">
            <a:avLst/>
          </a:prstGeom>
          <a:noFill/>
          <a:ln w="9525">
            <a:noFill/>
            <a:miter lim="800000"/>
            <a:headEnd/>
            <a:tailEnd/>
          </a:ln>
          <a:effectLst/>
        </p:spPr>
        <p:txBody>
          <a:bodyPr/>
          <a:lstStyle/>
          <a:p>
            <a:pPr marL="457200" indent="-457200">
              <a:spcBef>
                <a:spcPct val="20000"/>
              </a:spcBef>
              <a:buClr>
                <a:schemeClr val="tx2"/>
              </a:buClr>
              <a:buSzPct val="100000"/>
              <a:buFont typeface="Wingdings" pitchFamily="2" charset="2"/>
              <a:buChar char="q"/>
              <a:defRPr/>
            </a:pPr>
            <a:r>
              <a:rPr lang="en-US" sz="1950" b="1" i="0" dirty="0">
                <a:solidFill>
                  <a:srgbClr val="66FFFF"/>
                </a:solidFill>
                <a:latin typeface="Calibri" panose="020F0502020204030204" pitchFamily="34" charset="0"/>
                <a:cs typeface="Calibri" pitchFamily="34" charset="0"/>
              </a:rPr>
              <a:t>Theses are blind sacs that collect excess tissue </a:t>
            </a:r>
            <a:r>
              <a:rPr lang="en-US" sz="1950" b="1" i="0" dirty="0" smtClean="0">
                <a:solidFill>
                  <a:srgbClr val="66FFFF"/>
                </a:solidFill>
                <a:latin typeface="Calibri" panose="020F0502020204030204" pitchFamily="34" charset="0"/>
                <a:cs typeface="Calibri" pitchFamily="34" charset="0"/>
              </a:rPr>
              <a:t>fluid.</a:t>
            </a:r>
            <a:endParaRPr lang="en-US" sz="1950" b="1" i="0" dirty="0">
              <a:solidFill>
                <a:srgbClr val="66FFFF"/>
              </a:solidFill>
              <a:latin typeface="Calibri" panose="020F0502020204030204" pitchFamily="34" charset="0"/>
              <a:cs typeface="Calibri" pitchFamily="34" charset="0"/>
            </a:endParaRPr>
          </a:p>
          <a:p>
            <a:pPr marL="457200" indent="-457200">
              <a:spcBef>
                <a:spcPct val="20000"/>
              </a:spcBef>
              <a:buClr>
                <a:schemeClr val="tx2"/>
              </a:buClr>
              <a:buSzPct val="100000"/>
              <a:buFont typeface="Wingdings" pitchFamily="2" charset="2"/>
              <a:buChar char="q"/>
              <a:defRPr/>
            </a:pPr>
            <a:r>
              <a:rPr lang="en-US" sz="1950" b="1" i="0" dirty="0">
                <a:solidFill>
                  <a:srgbClr val="66FFFF"/>
                </a:solidFill>
                <a:latin typeface="Calibri" panose="020F0502020204030204" pitchFamily="34" charset="0"/>
                <a:cs typeface="Calibri" pitchFamily="34" charset="0"/>
              </a:rPr>
              <a:t>They consist of simple squamous epithelium (endothelium</a:t>
            </a:r>
            <a:r>
              <a:rPr lang="en-US" sz="1950" b="1" i="0" dirty="0" smtClean="0">
                <a:solidFill>
                  <a:srgbClr val="66FFFF"/>
                </a:solidFill>
                <a:latin typeface="Calibri" panose="020F0502020204030204" pitchFamily="34" charset="0"/>
                <a:cs typeface="Calibri" pitchFamily="34" charset="0"/>
              </a:rPr>
              <a:t>).</a:t>
            </a:r>
            <a:endParaRPr lang="en-US" sz="1950" b="1" i="0" dirty="0">
              <a:solidFill>
                <a:srgbClr val="66FFFF"/>
              </a:solidFill>
              <a:latin typeface="Calibri" panose="020F0502020204030204" pitchFamily="34" charset="0"/>
              <a:cs typeface="Calibri" pitchFamily="34" charset="0"/>
            </a:endParaRPr>
          </a:p>
          <a:p>
            <a:pPr marL="457200" indent="-457200">
              <a:spcBef>
                <a:spcPct val="20000"/>
              </a:spcBef>
              <a:buClr>
                <a:schemeClr val="tx2"/>
              </a:buClr>
              <a:buSzPct val="100000"/>
              <a:buFont typeface="Wingdings" pitchFamily="2" charset="2"/>
              <a:buChar char="q"/>
              <a:defRPr/>
            </a:pPr>
            <a:r>
              <a:rPr lang="en-US" sz="1950" b="1" i="0" dirty="0">
                <a:solidFill>
                  <a:srgbClr val="66FFFF"/>
                </a:solidFill>
                <a:latin typeface="Calibri" panose="020F0502020204030204" pitchFamily="34" charset="0"/>
                <a:cs typeface="Calibri" pitchFamily="34" charset="0"/>
              </a:rPr>
              <a:t>Cells overlap to form </a:t>
            </a:r>
            <a:r>
              <a:rPr lang="en-US" sz="1950" b="1" i="0" dirty="0" smtClean="0">
                <a:solidFill>
                  <a:srgbClr val="66FFFF"/>
                </a:solidFill>
                <a:latin typeface="Calibri" panose="020F0502020204030204" pitchFamily="34" charset="0"/>
                <a:cs typeface="Calibri" pitchFamily="34" charset="0"/>
              </a:rPr>
              <a:t>one-way valves </a:t>
            </a:r>
            <a:r>
              <a:rPr lang="en-US" sz="1950" b="1" i="0" dirty="0">
                <a:solidFill>
                  <a:srgbClr val="66FFFF"/>
                </a:solidFill>
                <a:latin typeface="Calibri" panose="020F0502020204030204" pitchFamily="34" charset="0"/>
                <a:cs typeface="Calibri" pitchFamily="34" charset="0"/>
              </a:rPr>
              <a:t>within </a:t>
            </a:r>
            <a:r>
              <a:rPr lang="en-US" sz="1950" b="1" i="0" dirty="0" smtClean="0">
                <a:solidFill>
                  <a:srgbClr val="66FFFF"/>
                </a:solidFill>
                <a:latin typeface="Calibri" panose="020F0502020204030204" pitchFamily="34" charset="0"/>
                <a:cs typeface="Calibri" pitchFamily="34" charset="0"/>
              </a:rPr>
              <a:t>lumen.</a:t>
            </a:r>
            <a:endParaRPr lang="en-US" sz="1950" b="1" i="0" dirty="0">
              <a:solidFill>
                <a:srgbClr val="66FFFF"/>
              </a:solidFill>
              <a:latin typeface="Calibri" panose="020F0502020204030204" pitchFamily="34" charset="0"/>
              <a:cs typeface="Calibri" pitchFamily="34" charset="0"/>
            </a:endParaRPr>
          </a:p>
          <a:p>
            <a:pPr marL="457200" indent="-457200">
              <a:spcBef>
                <a:spcPct val="20000"/>
              </a:spcBef>
              <a:buClr>
                <a:schemeClr val="tx2"/>
              </a:buClr>
              <a:buSzPct val="100000"/>
              <a:buFont typeface="Wingdings" pitchFamily="2" charset="2"/>
              <a:buChar char="q"/>
              <a:defRPr/>
            </a:pPr>
            <a:r>
              <a:rPr lang="en-US" sz="1950" b="1" i="0" dirty="0" smtClean="0">
                <a:solidFill>
                  <a:srgbClr val="66FFFF"/>
                </a:solidFill>
                <a:latin typeface="Calibri" panose="020F0502020204030204" pitchFamily="34" charset="0"/>
                <a:cs typeface="Calibri" pitchFamily="34" charset="0"/>
              </a:rPr>
              <a:t>The gaps between the endothelial cells are very large. They lack tight junctions.</a:t>
            </a:r>
          </a:p>
          <a:p>
            <a:pPr marL="457200" indent="-457200">
              <a:spcBef>
                <a:spcPct val="20000"/>
              </a:spcBef>
              <a:buClr>
                <a:schemeClr val="tx2"/>
              </a:buClr>
              <a:buSzPct val="100000"/>
              <a:buFont typeface="Wingdings" pitchFamily="2" charset="2"/>
              <a:buChar char="q"/>
              <a:defRPr/>
            </a:pPr>
            <a:r>
              <a:rPr lang="en-US" altLang="en-US" sz="1950" b="1" i="0" dirty="0" smtClean="0">
                <a:solidFill>
                  <a:srgbClr val="FFC000"/>
                </a:solidFill>
                <a:latin typeface="Calibri" pitchFamily="34" charset="0"/>
                <a:cs typeface="Calibri" pitchFamily="34" charset="0"/>
              </a:rPr>
              <a:t>They </a:t>
            </a:r>
            <a:r>
              <a:rPr lang="en-US" altLang="en-US" sz="1950" b="1" i="0" dirty="0">
                <a:solidFill>
                  <a:srgbClr val="FFC000"/>
                </a:solidFill>
                <a:latin typeface="Calibri" pitchFamily="34" charset="0"/>
                <a:cs typeface="Calibri" pitchFamily="34" charset="0"/>
              </a:rPr>
              <a:t>possess fine filaments which anchor them to </a:t>
            </a:r>
            <a:r>
              <a:rPr lang="en-US" altLang="en-US" sz="1950" b="1" i="0" dirty="0" smtClean="0">
                <a:solidFill>
                  <a:srgbClr val="FFC000"/>
                </a:solidFill>
                <a:latin typeface="Calibri" pitchFamily="34" charset="0"/>
                <a:cs typeface="Calibri" pitchFamily="34" charset="0"/>
              </a:rPr>
              <a:t>the connective tissue</a:t>
            </a:r>
          </a:p>
          <a:p>
            <a:pPr marL="457200" indent="-457200">
              <a:spcBef>
                <a:spcPct val="20000"/>
              </a:spcBef>
              <a:buClr>
                <a:schemeClr val="tx2"/>
              </a:buClr>
              <a:buSzPct val="100000"/>
              <a:buFont typeface="Wingdings" pitchFamily="2" charset="2"/>
              <a:buChar char="q"/>
              <a:defRPr/>
            </a:pPr>
            <a:r>
              <a:rPr lang="en-US" altLang="en-US" sz="1950" b="1" i="0" dirty="0" smtClean="0">
                <a:solidFill>
                  <a:srgbClr val="FFC000"/>
                </a:solidFill>
                <a:latin typeface="Calibri" pitchFamily="34" charset="0"/>
                <a:cs typeface="Calibri" pitchFamily="34" charset="0"/>
              </a:rPr>
              <a:t>With </a:t>
            </a:r>
            <a:r>
              <a:rPr lang="en-US" altLang="en-US" sz="1950" b="1" i="0" dirty="0">
                <a:solidFill>
                  <a:srgbClr val="FFC000"/>
                </a:solidFill>
                <a:latin typeface="Calibri" pitchFamily="34" charset="0"/>
                <a:cs typeface="Calibri" pitchFamily="34" charset="0"/>
              </a:rPr>
              <a:t>contractions, these filaments can pull on </a:t>
            </a:r>
            <a:r>
              <a:rPr lang="en-US" altLang="en-US" sz="1950" b="1" i="0" dirty="0" smtClean="0">
                <a:solidFill>
                  <a:srgbClr val="FFC000"/>
                </a:solidFill>
                <a:latin typeface="Calibri" pitchFamily="34" charset="0"/>
                <a:cs typeface="Calibri" pitchFamily="34" charset="0"/>
              </a:rPr>
              <a:t>the endothelial </a:t>
            </a:r>
            <a:r>
              <a:rPr lang="en-US" altLang="en-US" sz="1950" b="1" i="0" dirty="0">
                <a:solidFill>
                  <a:srgbClr val="FFC000"/>
                </a:solidFill>
                <a:latin typeface="Calibri" pitchFamily="34" charset="0"/>
                <a:cs typeface="Calibri" pitchFamily="34" charset="0"/>
              </a:rPr>
              <a:t>cells,  and thus allowing protein, large particles or cells to enter lymph </a:t>
            </a:r>
            <a:r>
              <a:rPr lang="en-US" altLang="en-US" sz="1950" b="1" i="0" dirty="0" smtClean="0">
                <a:solidFill>
                  <a:srgbClr val="FFC000"/>
                </a:solidFill>
                <a:latin typeface="Calibri" pitchFamily="34" charset="0"/>
                <a:cs typeface="Calibri" pitchFamily="34" charset="0"/>
              </a:rPr>
              <a:t>system.</a:t>
            </a:r>
            <a:endParaRPr lang="en-US" altLang="en-US" sz="1950" b="1" i="0" dirty="0">
              <a:solidFill>
                <a:srgbClr val="FFC000"/>
              </a:solidFill>
              <a:latin typeface="Calibri" pitchFamily="34" charset="0"/>
              <a:cs typeface="Calibri" pitchFamily="34" charset="0"/>
            </a:endParaRPr>
          </a:p>
          <a:p>
            <a:pPr marL="457200" indent="-457200">
              <a:spcBef>
                <a:spcPct val="20000"/>
              </a:spcBef>
              <a:buClr>
                <a:schemeClr val="tx2"/>
              </a:buClr>
              <a:buSzPct val="100000"/>
              <a:buFont typeface="Wingdings" pitchFamily="2" charset="2"/>
              <a:buChar char="q"/>
              <a:defRPr/>
            </a:pPr>
            <a:endParaRPr lang="en-US" sz="1950" b="1" i="0" dirty="0">
              <a:solidFill>
                <a:srgbClr val="66FFFF"/>
              </a:solidFill>
              <a:latin typeface="Calibri" panose="020F0502020204030204" pitchFamily="34" charset="0"/>
              <a:cs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900" y="1885951"/>
            <a:ext cx="6858000" cy="3583305"/>
          </a:xfrm>
          <a:prstGeom prst="rect">
            <a:avLst/>
          </a:prstGeom>
          <a:scene3d>
            <a:camera prst="orthographicFront"/>
            <a:lightRig rig="threePt" dir="t"/>
          </a:scene3d>
          <a:sp3d>
            <a:bevelT/>
            <a:bevelB/>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38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38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381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381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38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381000"/>
            <a:ext cx="4572000" cy="3429000"/>
          </a:xfrm>
          <a:prstGeom prst="rect">
            <a:avLst/>
          </a:prstGeom>
          <a:scene3d>
            <a:camera prst="orthographicFront"/>
            <a:lightRig rig="threePt" dir="t"/>
          </a:scene3d>
          <a:sp3d>
            <a:bevelT/>
            <a:bevelB/>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4500" y="3124200"/>
            <a:ext cx="4557713" cy="3421856"/>
          </a:xfrm>
          <a:prstGeom prst="rect">
            <a:avLst/>
          </a:prstGeom>
          <a:scene3d>
            <a:camera prst="orthographicFront"/>
            <a:lightRig rig="threePt" dir="t"/>
          </a:scene3d>
          <a:sp3d>
            <a:bevelT/>
            <a:bevelB/>
          </a:sp3d>
        </p:spPr>
      </p:pic>
      <p:pic>
        <p:nvPicPr>
          <p:cNvPr id="5" name="Picture 4" descr="http://www.studentconsult.com/common/showimage.cfm?mediaISBN=0721602401&amp;FigFile=S02401-016-f011.jpg&amp;size=fullsiz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579" y="4029075"/>
            <a:ext cx="5162550" cy="2524125"/>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721339"/>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8931" name="Rectangle 3"/>
          <p:cNvSpPr>
            <a:spLocks noChangeArrowheads="1"/>
          </p:cNvSpPr>
          <p:nvPr/>
        </p:nvSpPr>
        <p:spPr bwMode="auto">
          <a:xfrm>
            <a:off x="0" y="228600"/>
            <a:ext cx="3781425" cy="6477000"/>
          </a:xfrm>
          <a:prstGeom prst="rect">
            <a:avLst/>
          </a:prstGeom>
          <a:noFill/>
          <a:ln w="9525">
            <a:noFill/>
            <a:miter lim="800000"/>
            <a:headEnd/>
            <a:tailEnd/>
          </a:ln>
          <a:effectLst/>
        </p:spPr>
        <p:txBody>
          <a:bodyPr/>
          <a:lstStyle/>
          <a:p>
            <a:pPr marL="285750" indent="-285750">
              <a:spcBef>
                <a:spcPct val="20000"/>
              </a:spcBef>
              <a:buClr>
                <a:schemeClr val="tx2"/>
              </a:buClr>
              <a:buFont typeface="Wingdings" pitchFamily="2" charset="2"/>
              <a:buChar char="§"/>
              <a:defRPr/>
            </a:pPr>
            <a:r>
              <a:rPr lang="en-US" sz="1800" b="1" i="0" dirty="0" err="1">
                <a:solidFill>
                  <a:srgbClr val="00FF00"/>
                </a:solidFill>
                <a:latin typeface="Calibri" panose="020F0502020204030204" pitchFamily="34" charset="0"/>
              </a:rPr>
              <a:t>Lymphatics</a:t>
            </a:r>
            <a:r>
              <a:rPr lang="en-US" sz="1800" b="1" i="0" dirty="0">
                <a:solidFill>
                  <a:srgbClr val="00FF00"/>
                </a:solidFill>
                <a:latin typeface="Calibri" panose="020F0502020204030204" pitchFamily="34" charset="0"/>
              </a:rPr>
              <a:t>:</a:t>
            </a:r>
            <a:r>
              <a:rPr lang="en-US" sz="1800" b="1" i="0" dirty="0">
                <a:latin typeface="Calibri" panose="020F0502020204030204" pitchFamily="34" charset="0"/>
              </a:rPr>
              <a:t> </a:t>
            </a:r>
            <a:r>
              <a:rPr lang="en-US" sz="1800" b="1" i="0" dirty="0">
                <a:solidFill>
                  <a:srgbClr val="00FFFF"/>
                </a:solidFill>
                <a:latin typeface="Calibri" panose="020F0502020204030204" pitchFamily="34" charset="0"/>
              </a:rPr>
              <a:t>These originate as lymph capillaries that unite to form larger vessels</a:t>
            </a:r>
          </a:p>
          <a:p>
            <a:pPr marL="685800" lvl="1" indent="-228600">
              <a:spcBef>
                <a:spcPct val="20000"/>
              </a:spcBef>
              <a:buClr>
                <a:schemeClr val="tx2"/>
              </a:buClr>
              <a:buFont typeface="Wingdings" pitchFamily="2" charset="2"/>
              <a:buNone/>
              <a:defRPr/>
            </a:pPr>
            <a:r>
              <a:rPr lang="en-US" sz="1800" b="1" i="0" dirty="0">
                <a:solidFill>
                  <a:srgbClr val="00FFFF"/>
                </a:solidFill>
                <a:latin typeface="Calibri" panose="020F0502020204030204" pitchFamily="34" charset="0"/>
              </a:rPr>
              <a:t>	- </a:t>
            </a:r>
            <a:r>
              <a:rPr lang="en-US" sz="1800" b="1" i="0" dirty="0" smtClean="0">
                <a:solidFill>
                  <a:srgbClr val="00FFFF"/>
                </a:solidFill>
                <a:latin typeface="Calibri" panose="020F0502020204030204" pitchFamily="34" charset="0"/>
              </a:rPr>
              <a:t>They resemble </a:t>
            </a:r>
            <a:r>
              <a:rPr lang="en-US" sz="1800" b="1" i="0" dirty="0">
                <a:solidFill>
                  <a:srgbClr val="00FFFF"/>
                </a:solidFill>
                <a:latin typeface="Calibri" panose="020F0502020204030204" pitchFamily="34" charset="0"/>
              </a:rPr>
              <a:t>veins in structure but with thinner walls, less muscle, less connective tissue, and more </a:t>
            </a:r>
            <a:r>
              <a:rPr lang="en-US" sz="1800" b="1" i="0" dirty="0" smtClean="0">
                <a:solidFill>
                  <a:srgbClr val="00FFFF"/>
                </a:solidFill>
                <a:latin typeface="Calibri" panose="020F0502020204030204" pitchFamily="34" charset="0"/>
              </a:rPr>
              <a:t>valves.</a:t>
            </a:r>
            <a:endParaRPr lang="en-US" sz="1800" b="1" i="0" dirty="0">
              <a:solidFill>
                <a:srgbClr val="00FFFF"/>
              </a:solidFill>
              <a:latin typeface="Calibri" panose="020F0502020204030204" pitchFamily="34" charset="0"/>
            </a:endParaRPr>
          </a:p>
          <a:p>
            <a:pPr marL="685800" lvl="1" indent="-228600">
              <a:spcBef>
                <a:spcPct val="20000"/>
              </a:spcBef>
              <a:buClr>
                <a:schemeClr val="tx2"/>
              </a:buClr>
              <a:buFont typeface="Wingdings" pitchFamily="2" charset="2"/>
              <a:buNone/>
              <a:defRPr/>
            </a:pPr>
            <a:r>
              <a:rPr lang="en-US" sz="1800" b="1" i="0" dirty="0">
                <a:solidFill>
                  <a:srgbClr val="00FFFF"/>
                </a:solidFill>
                <a:latin typeface="Calibri" panose="020F0502020204030204" pitchFamily="34" charset="0"/>
              </a:rPr>
              <a:t>	- </a:t>
            </a:r>
            <a:r>
              <a:rPr lang="en-US" sz="1800" b="1" i="0" dirty="0" smtClean="0">
                <a:solidFill>
                  <a:srgbClr val="00FFFF"/>
                </a:solidFill>
                <a:latin typeface="Calibri" panose="020F0502020204030204" pitchFamily="34" charset="0"/>
              </a:rPr>
              <a:t>They connect </a:t>
            </a:r>
            <a:r>
              <a:rPr lang="en-US" sz="1800" b="1" i="0" dirty="0">
                <a:solidFill>
                  <a:srgbClr val="00FFFF"/>
                </a:solidFill>
                <a:latin typeface="Calibri" panose="020F0502020204030204" pitchFamily="34" charset="0"/>
              </a:rPr>
              <a:t>to lymph nodes at various </a:t>
            </a:r>
            <a:r>
              <a:rPr lang="en-US" sz="1800" b="1" i="0" dirty="0" smtClean="0">
                <a:solidFill>
                  <a:srgbClr val="00FFFF"/>
                </a:solidFill>
                <a:latin typeface="Calibri" panose="020F0502020204030204" pitchFamily="34" charset="0"/>
              </a:rPr>
              <a:t>intervals.</a:t>
            </a:r>
          </a:p>
          <a:p>
            <a:pPr marL="685800" lvl="1" indent="-228600">
              <a:spcBef>
                <a:spcPct val="20000"/>
              </a:spcBef>
              <a:buClr>
                <a:schemeClr val="tx2"/>
              </a:buClr>
              <a:buFont typeface="Wingdings" pitchFamily="2" charset="2"/>
              <a:buNone/>
              <a:defRPr/>
            </a:pPr>
            <a:endParaRPr lang="en-US" sz="1800" b="1" i="0" dirty="0">
              <a:solidFill>
                <a:srgbClr val="00FFFF"/>
              </a:solidFill>
              <a:latin typeface="Calibri" panose="020F0502020204030204" pitchFamily="34" charset="0"/>
            </a:endParaRPr>
          </a:p>
          <a:p>
            <a:pPr marL="285750" indent="-285750">
              <a:spcBef>
                <a:spcPct val="20000"/>
              </a:spcBef>
              <a:buClr>
                <a:schemeClr val="tx2"/>
              </a:buClr>
              <a:buFont typeface="Wingdings" pitchFamily="2" charset="2"/>
              <a:buChar char="§"/>
              <a:defRPr/>
            </a:pPr>
            <a:r>
              <a:rPr lang="en-US" sz="1800" b="1" i="0" dirty="0">
                <a:solidFill>
                  <a:srgbClr val="00FF00"/>
                </a:solidFill>
                <a:latin typeface="Calibri" panose="020F0502020204030204" pitchFamily="34" charset="0"/>
              </a:rPr>
              <a:t>Lymphatic trunks:</a:t>
            </a:r>
            <a:r>
              <a:rPr lang="en-US" sz="1800" b="1" i="0" dirty="0">
                <a:solidFill>
                  <a:srgbClr val="00FFFF"/>
                </a:solidFill>
                <a:latin typeface="Calibri" panose="020F0502020204030204" pitchFamily="34" charset="0"/>
              </a:rPr>
              <a:t> These are formed by the union of </a:t>
            </a:r>
            <a:r>
              <a:rPr lang="en-US" sz="1800" b="1" i="0" dirty="0" err="1">
                <a:solidFill>
                  <a:srgbClr val="00FFFF"/>
                </a:solidFill>
                <a:latin typeface="Calibri" panose="020F0502020204030204" pitchFamily="34" charset="0"/>
              </a:rPr>
              <a:t>lymphatics</a:t>
            </a:r>
            <a:r>
              <a:rPr lang="en-US" sz="1800" b="1" i="0" dirty="0">
                <a:solidFill>
                  <a:srgbClr val="00FFFF"/>
                </a:solidFill>
                <a:latin typeface="Calibri" panose="020F0502020204030204" pitchFamily="34" charset="0"/>
              </a:rPr>
              <a:t>. They carry lymph to lymphatic ducts</a:t>
            </a:r>
            <a:r>
              <a:rPr lang="en-US" sz="1800" b="1" i="0" dirty="0" smtClean="0">
                <a:solidFill>
                  <a:srgbClr val="00FFFF"/>
                </a:solidFill>
                <a:latin typeface="Calibri" panose="020F0502020204030204" pitchFamily="34" charset="0"/>
              </a:rPr>
              <a:t>.</a:t>
            </a:r>
          </a:p>
          <a:p>
            <a:pPr>
              <a:spcBef>
                <a:spcPct val="20000"/>
              </a:spcBef>
              <a:buClr>
                <a:schemeClr val="tx2"/>
              </a:buClr>
              <a:defRPr/>
            </a:pPr>
            <a:endParaRPr lang="en-US" sz="1800" b="1" i="0" dirty="0">
              <a:solidFill>
                <a:srgbClr val="00FFFF"/>
              </a:solidFill>
              <a:latin typeface="Calibri" panose="020F0502020204030204" pitchFamily="34" charset="0"/>
            </a:endParaRPr>
          </a:p>
          <a:p>
            <a:pPr marL="285750" indent="-285750">
              <a:spcBef>
                <a:spcPct val="20000"/>
              </a:spcBef>
              <a:buClr>
                <a:schemeClr val="tx2"/>
              </a:buClr>
              <a:buFont typeface="Wingdings" pitchFamily="2" charset="2"/>
              <a:buChar char="§"/>
              <a:defRPr/>
            </a:pPr>
            <a:r>
              <a:rPr lang="en-US" sz="1800" b="1" i="0" dirty="0">
                <a:solidFill>
                  <a:srgbClr val="00FF00"/>
                </a:solidFill>
                <a:latin typeface="Calibri" panose="020F0502020204030204" pitchFamily="34" charset="0"/>
              </a:rPr>
              <a:t>Lymphatic ducts:</a:t>
            </a:r>
            <a:r>
              <a:rPr lang="en-US" sz="1800" b="1" i="0" dirty="0">
                <a:solidFill>
                  <a:srgbClr val="00FFFF"/>
                </a:solidFill>
                <a:latin typeface="Calibri" panose="020F0502020204030204" pitchFamily="34" charset="0"/>
              </a:rPr>
              <a:t> </a:t>
            </a:r>
            <a:r>
              <a:rPr lang="en-US" sz="1800" b="1" i="0" dirty="0">
                <a:solidFill>
                  <a:srgbClr val="FFC000"/>
                </a:solidFill>
                <a:latin typeface="Calibri" panose="020F0502020204030204" pitchFamily="34" charset="0"/>
              </a:rPr>
              <a:t>these are formed by the union of lymphatic trunks. They empty into large </a:t>
            </a:r>
            <a:r>
              <a:rPr lang="en-US" sz="1800" b="1" i="0" dirty="0" smtClean="0">
                <a:solidFill>
                  <a:srgbClr val="FFC000"/>
                </a:solidFill>
                <a:latin typeface="Calibri" panose="020F0502020204030204" pitchFamily="34" charset="0"/>
              </a:rPr>
              <a:t>veins (</a:t>
            </a:r>
            <a:r>
              <a:rPr lang="en-US" altLang="en-US" sz="1800" b="1" i="0" dirty="0">
                <a:solidFill>
                  <a:srgbClr val="FFC000"/>
                </a:solidFill>
                <a:latin typeface="Calibri" pitchFamily="34" charset="0"/>
                <a:cs typeface="Calibri" pitchFamily="34" charset="0"/>
              </a:rPr>
              <a:t>right and left </a:t>
            </a:r>
            <a:r>
              <a:rPr lang="en-US" altLang="en-US" sz="1800" b="1" i="0" dirty="0" err="1">
                <a:solidFill>
                  <a:srgbClr val="FFC000"/>
                </a:solidFill>
                <a:latin typeface="Calibri" pitchFamily="34" charset="0"/>
                <a:cs typeface="Calibri" pitchFamily="34" charset="0"/>
              </a:rPr>
              <a:t>subclavian</a:t>
            </a:r>
            <a:r>
              <a:rPr lang="en-US" altLang="en-US" sz="1800" b="1" i="0" dirty="0">
                <a:solidFill>
                  <a:srgbClr val="FFC000"/>
                </a:solidFill>
                <a:latin typeface="Calibri" pitchFamily="34" charset="0"/>
                <a:cs typeface="Calibri" pitchFamily="34" charset="0"/>
              </a:rPr>
              <a:t> </a:t>
            </a:r>
            <a:r>
              <a:rPr lang="en-US" altLang="en-US" sz="1800" b="1" i="0" dirty="0" smtClean="0">
                <a:solidFill>
                  <a:srgbClr val="FFC000"/>
                </a:solidFill>
                <a:latin typeface="Calibri" pitchFamily="34" charset="0"/>
                <a:cs typeface="Calibri" pitchFamily="34" charset="0"/>
              </a:rPr>
              <a:t>veins) </a:t>
            </a:r>
            <a:r>
              <a:rPr lang="en-US" sz="1800" b="1" i="0" dirty="0" smtClean="0">
                <a:solidFill>
                  <a:srgbClr val="FFC000"/>
                </a:solidFill>
                <a:latin typeface="Calibri" panose="020F0502020204030204" pitchFamily="34" charset="0"/>
              </a:rPr>
              <a:t> </a:t>
            </a:r>
            <a:r>
              <a:rPr lang="en-US" sz="1800" b="1" i="0" dirty="0">
                <a:solidFill>
                  <a:srgbClr val="FFC000"/>
                </a:solidFill>
                <a:latin typeface="Calibri" panose="020F0502020204030204" pitchFamily="34" charset="0"/>
              </a:rPr>
              <a:t>just before they join the superior vena </a:t>
            </a:r>
            <a:r>
              <a:rPr lang="en-US" sz="1800" b="1" i="0" dirty="0" smtClean="0">
                <a:solidFill>
                  <a:srgbClr val="FFC000"/>
                </a:solidFill>
                <a:latin typeface="Calibri" panose="020F0502020204030204" pitchFamily="34" charset="0"/>
              </a:rPr>
              <a:t>cava.</a:t>
            </a:r>
            <a:endParaRPr lang="en-US" sz="1800" b="1" i="0" dirty="0">
              <a:solidFill>
                <a:srgbClr val="FFC000"/>
              </a:solidFill>
              <a:latin typeface="Calibri" panose="020F0502020204030204" pitchFamily="34" charset="0"/>
            </a:endParaRPr>
          </a:p>
        </p:txBody>
      </p:sp>
      <p:sp>
        <p:nvSpPr>
          <p:cNvPr id="31747" name="Text Box 4"/>
          <p:cNvSpPr txBox="1">
            <a:spLocks noChangeArrowheads="1"/>
          </p:cNvSpPr>
          <p:nvPr/>
        </p:nvSpPr>
        <p:spPr bwMode="auto">
          <a:xfrm>
            <a:off x="3781425" y="915650"/>
            <a:ext cx="631507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spcBef>
                <a:spcPct val="50000"/>
              </a:spcBef>
            </a:pPr>
            <a:r>
              <a:rPr lang="en-US" altLang="en-US" sz="4400" b="1" i="0" dirty="0">
                <a:solidFill>
                  <a:schemeClr val="tx2"/>
                </a:solidFill>
                <a:latin typeface="Calibri" panose="020F0502020204030204" pitchFamily="34" charset="0"/>
              </a:rPr>
              <a:t>Lymphatic vessels: continued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425" y="2590800"/>
            <a:ext cx="6315075" cy="3008948"/>
          </a:xfrm>
          <a:prstGeom prst="rect">
            <a:avLst/>
          </a:prstGeom>
          <a:scene3d>
            <a:camera prst="orthographicFront"/>
            <a:lightRig rig="threePt" dir="t"/>
          </a:scene3d>
          <a:sp3d>
            <a:bevelT/>
            <a:bevelB/>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89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89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89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89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89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03" name="Rectangle 3"/>
          <p:cNvSpPr>
            <a:spLocks noChangeArrowheads="1"/>
          </p:cNvSpPr>
          <p:nvPr/>
        </p:nvSpPr>
        <p:spPr bwMode="auto">
          <a:xfrm>
            <a:off x="0" y="457200"/>
            <a:ext cx="10287000" cy="685800"/>
          </a:xfrm>
          <a:prstGeom prst="rect">
            <a:avLst/>
          </a:prstGeom>
          <a:noFill/>
          <a:ln w="9525">
            <a:noFill/>
            <a:miter lim="800000"/>
            <a:headEnd/>
            <a:tailEnd/>
          </a:ln>
          <a:effectLst/>
        </p:spPr>
        <p:txBody>
          <a:bodyPr anchor="ctr"/>
          <a:lstStyle/>
          <a:p>
            <a:pPr algn="ctr">
              <a:defRPr/>
            </a:pPr>
            <a:r>
              <a:rPr lang="en-US" sz="4400" b="1" i="0" dirty="0">
                <a:solidFill>
                  <a:schemeClr val="tx2"/>
                </a:solidFill>
                <a:latin typeface="Calibri" panose="020F0502020204030204" pitchFamily="34" charset="0"/>
              </a:rPr>
              <a:t>Lymph Circulation</a:t>
            </a:r>
          </a:p>
        </p:txBody>
      </p:sp>
      <p:sp>
        <p:nvSpPr>
          <p:cNvPr id="512004" name="Rectangle 4"/>
          <p:cNvSpPr>
            <a:spLocks noChangeArrowheads="1"/>
          </p:cNvSpPr>
          <p:nvPr/>
        </p:nvSpPr>
        <p:spPr bwMode="auto">
          <a:xfrm>
            <a:off x="419100" y="1371600"/>
            <a:ext cx="9448800" cy="5029200"/>
          </a:xfrm>
          <a:prstGeom prst="rect">
            <a:avLst/>
          </a:prstGeom>
          <a:noFill/>
          <a:ln w="9525">
            <a:noFill/>
            <a:miter lim="800000"/>
            <a:headEnd/>
            <a:tailEnd/>
          </a:ln>
          <a:effectLst/>
        </p:spPr>
        <p:txBody>
          <a:bodyPr/>
          <a:lstStyle/>
          <a:p>
            <a:pPr marL="342900" indent="-342900">
              <a:spcBef>
                <a:spcPct val="20000"/>
              </a:spcBef>
              <a:buClr>
                <a:schemeClr val="tx2"/>
              </a:buClr>
              <a:buSzPct val="75000"/>
              <a:buFont typeface="Monotype Sorts" pitchFamily="2" charset="2"/>
              <a:buChar char="n"/>
              <a:defRPr/>
            </a:pPr>
            <a:r>
              <a:rPr lang="en-US" sz="2600" b="1" i="0" dirty="0">
                <a:solidFill>
                  <a:srgbClr val="00FFFF"/>
                </a:solidFill>
                <a:latin typeface="Calibri" panose="020F0502020204030204" pitchFamily="34" charset="0"/>
              </a:rPr>
              <a:t>Lymph moves along pressure </a:t>
            </a:r>
            <a:r>
              <a:rPr lang="en-US" sz="2600" b="1" i="0" dirty="0" smtClean="0">
                <a:solidFill>
                  <a:srgbClr val="00FFFF"/>
                </a:solidFill>
                <a:latin typeface="Calibri" panose="020F0502020204030204" pitchFamily="34" charset="0"/>
              </a:rPr>
              <a:t>gradient; </a:t>
            </a:r>
            <a:r>
              <a:rPr lang="en-US" sz="2600" b="1" i="0" dirty="0">
                <a:solidFill>
                  <a:srgbClr val="00FFFF"/>
                </a:solidFill>
                <a:latin typeface="Calibri" panose="020F0502020204030204" pitchFamily="34" charset="0"/>
              </a:rPr>
              <a:t>about 2-4 </a:t>
            </a:r>
            <a:r>
              <a:rPr lang="en-US" sz="2600" b="1" i="0" dirty="0" smtClean="0">
                <a:solidFill>
                  <a:srgbClr val="00FFFF"/>
                </a:solidFill>
                <a:latin typeface="Calibri" panose="020F0502020204030204" pitchFamily="34" charset="0"/>
              </a:rPr>
              <a:t>liters/day.</a:t>
            </a:r>
            <a:endParaRPr lang="en-US" sz="2600" b="1" i="0" dirty="0">
              <a:solidFill>
                <a:srgbClr val="00FFFF"/>
              </a:solidFill>
              <a:latin typeface="Calibri" panose="020F0502020204030204" pitchFamily="34" charset="0"/>
            </a:endParaRPr>
          </a:p>
          <a:p>
            <a:pPr marL="342900" indent="-342900">
              <a:spcBef>
                <a:spcPct val="20000"/>
              </a:spcBef>
              <a:buClr>
                <a:schemeClr val="tx2"/>
              </a:buClr>
              <a:buSzPct val="75000"/>
              <a:buFont typeface="Monotype Sorts" pitchFamily="2" charset="2"/>
              <a:buChar char="n"/>
              <a:defRPr/>
            </a:pPr>
            <a:r>
              <a:rPr lang="en-US" sz="2600" b="1" i="0" dirty="0">
                <a:solidFill>
                  <a:srgbClr val="00FFFF"/>
                </a:solidFill>
                <a:latin typeface="Calibri" panose="020F0502020204030204" pitchFamily="34" charset="0"/>
              </a:rPr>
              <a:t>Valves in </a:t>
            </a:r>
            <a:r>
              <a:rPr lang="en-US" sz="2600" b="1" i="0" dirty="0" smtClean="0">
                <a:solidFill>
                  <a:srgbClr val="00FFFF"/>
                </a:solidFill>
                <a:latin typeface="Calibri" panose="020F0502020204030204" pitchFamily="34" charset="0"/>
              </a:rPr>
              <a:t>the lymph </a:t>
            </a:r>
            <a:r>
              <a:rPr lang="en-US" sz="2600" b="1" i="0" dirty="0">
                <a:solidFill>
                  <a:srgbClr val="00FFFF"/>
                </a:solidFill>
                <a:latin typeface="Calibri" panose="020F0502020204030204" pitchFamily="34" charset="0"/>
              </a:rPr>
              <a:t>vessels keep flow moving in one </a:t>
            </a:r>
            <a:r>
              <a:rPr lang="en-US" sz="2600" b="1" i="0" dirty="0" smtClean="0">
                <a:solidFill>
                  <a:srgbClr val="00FFFF"/>
                </a:solidFill>
                <a:latin typeface="Calibri" panose="020F0502020204030204" pitchFamily="34" charset="0"/>
              </a:rPr>
              <a:t>direction. </a:t>
            </a:r>
            <a:endParaRPr lang="en-US" sz="2600" b="1" i="0" dirty="0">
              <a:solidFill>
                <a:srgbClr val="00FFFF"/>
              </a:solidFill>
              <a:latin typeface="Calibri" panose="020F0502020204030204" pitchFamily="34" charset="0"/>
            </a:endParaRPr>
          </a:p>
          <a:p>
            <a:pPr marL="342900" indent="-342900">
              <a:spcBef>
                <a:spcPct val="20000"/>
              </a:spcBef>
              <a:buClr>
                <a:schemeClr val="tx2"/>
              </a:buClr>
              <a:buSzPct val="75000"/>
              <a:buFont typeface="Monotype Sorts" pitchFamily="2" charset="2"/>
              <a:buChar char="n"/>
              <a:defRPr/>
            </a:pPr>
            <a:r>
              <a:rPr lang="en-US" sz="2600" b="1" i="0" dirty="0" smtClean="0">
                <a:solidFill>
                  <a:srgbClr val="00FFFF"/>
                </a:solidFill>
                <a:latin typeface="Calibri" panose="020F0502020204030204" pitchFamily="34" charset="0"/>
              </a:rPr>
              <a:t>The mechanisms </a:t>
            </a:r>
            <a:r>
              <a:rPr lang="en-US" sz="2600" b="1" i="0" dirty="0">
                <a:solidFill>
                  <a:srgbClr val="00FFFF"/>
                </a:solidFill>
                <a:latin typeface="Calibri" panose="020F0502020204030204" pitchFamily="34" charset="0"/>
              </a:rPr>
              <a:t>that may contribute to </a:t>
            </a:r>
            <a:r>
              <a:rPr lang="en-US" sz="2600" b="1" i="0" dirty="0" smtClean="0">
                <a:solidFill>
                  <a:srgbClr val="00FFFF"/>
                </a:solidFill>
                <a:latin typeface="Calibri" panose="020F0502020204030204" pitchFamily="34" charset="0"/>
              </a:rPr>
              <a:t>pressure gradient are:</a:t>
            </a:r>
            <a:endParaRPr lang="en-US" sz="2600" b="1" i="0" dirty="0">
              <a:solidFill>
                <a:srgbClr val="00FFFF"/>
              </a:solidFill>
              <a:latin typeface="Calibri" panose="020F0502020204030204" pitchFamily="34" charset="0"/>
            </a:endParaRPr>
          </a:p>
          <a:p>
            <a:pPr marL="742950" lvl="1" indent="-285750">
              <a:spcBef>
                <a:spcPct val="20000"/>
              </a:spcBef>
              <a:buClr>
                <a:schemeClr val="tx1"/>
              </a:buClr>
              <a:buFontTx/>
              <a:buChar char="–"/>
              <a:defRPr/>
            </a:pPr>
            <a:r>
              <a:rPr lang="en-US" sz="2600" b="1" i="0" dirty="0">
                <a:solidFill>
                  <a:srgbClr val="00FFFF"/>
                </a:solidFill>
                <a:latin typeface="Calibri" panose="020F0502020204030204" pitchFamily="34" charset="0"/>
              </a:rPr>
              <a:t>“milking” by skeletal muscle (contraction of skeletal muscle puts pressure on lymphatic to move fluid forward</a:t>
            </a:r>
            <a:r>
              <a:rPr lang="en-US" sz="2600" b="1" i="0" dirty="0" smtClean="0">
                <a:solidFill>
                  <a:srgbClr val="00FFFF"/>
                </a:solidFill>
                <a:latin typeface="Calibri" panose="020F0502020204030204" pitchFamily="34" charset="0"/>
              </a:rPr>
              <a:t>).</a:t>
            </a:r>
            <a:endParaRPr lang="en-US" sz="2600" b="1" i="0" dirty="0">
              <a:solidFill>
                <a:srgbClr val="00FFFF"/>
              </a:solidFill>
              <a:latin typeface="Calibri" panose="020F0502020204030204" pitchFamily="34" charset="0"/>
            </a:endParaRPr>
          </a:p>
          <a:p>
            <a:pPr marL="742950" lvl="1" indent="-285750">
              <a:spcBef>
                <a:spcPct val="20000"/>
              </a:spcBef>
              <a:buClr>
                <a:schemeClr val="tx1"/>
              </a:buClr>
              <a:buFontTx/>
              <a:buChar char="–"/>
              <a:defRPr/>
            </a:pPr>
            <a:r>
              <a:rPr lang="en-US" sz="2600" b="1" i="0" dirty="0">
                <a:solidFill>
                  <a:srgbClr val="00FFFF"/>
                </a:solidFill>
                <a:latin typeface="Calibri" panose="020F0502020204030204" pitchFamily="34" charset="0"/>
              </a:rPr>
              <a:t>pressure changes during breathing (inspiration lowers pressure in thoracic </a:t>
            </a:r>
            <a:r>
              <a:rPr lang="en-US" sz="2600" b="1" i="0" dirty="0" smtClean="0">
                <a:solidFill>
                  <a:srgbClr val="00FFFF"/>
                </a:solidFill>
                <a:latin typeface="Calibri" panose="020F0502020204030204" pitchFamily="34" charset="0"/>
              </a:rPr>
              <a:t>cavity and </a:t>
            </a:r>
            <a:r>
              <a:rPr lang="en-US" sz="2600" b="1" i="0" dirty="0">
                <a:solidFill>
                  <a:srgbClr val="00FFFF"/>
                </a:solidFill>
                <a:latin typeface="Calibri" panose="020F0502020204030204" pitchFamily="34" charset="0"/>
              </a:rPr>
              <a:t>increases pressure in abdominal cavity</a:t>
            </a:r>
            <a:r>
              <a:rPr lang="en-US" sz="2600" b="1" i="0" dirty="0" smtClean="0">
                <a:solidFill>
                  <a:srgbClr val="00FFFF"/>
                </a:solidFill>
                <a:latin typeface="Calibri" panose="020F0502020204030204" pitchFamily="34" charset="0"/>
              </a:rPr>
              <a:t>).</a:t>
            </a:r>
            <a:endParaRPr lang="en-US" sz="2600" b="1" i="0" dirty="0">
              <a:solidFill>
                <a:srgbClr val="00FFFF"/>
              </a:solidFill>
              <a:latin typeface="Calibri" panose="020F0502020204030204" pitchFamily="34" charset="0"/>
            </a:endParaRPr>
          </a:p>
          <a:p>
            <a:pPr marL="742950" lvl="1" indent="-285750">
              <a:spcBef>
                <a:spcPct val="20000"/>
              </a:spcBef>
              <a:buClr>
                <a:schemeClr val="tx1"/>
              </a:buClr>
              <a:buFontTx/>
              <a:buChar char="–"/>
              <a:defRPr/>
            </a:pPr>
            <a:r>
              <a:rPr lang="en-US" sz="2600" b="1" i="0" dirty="0" smtClean="0">
                <a:solidFill>
                  <a:srgbClr val="00FFFF"/>
                </a:solidFill>
                <a:latin typeface="Calibri" panose="020F0502020204030204" pitchFamily="34" charset="0"/>
              </a:rPr>
              <a:t>Pulsating of </a:t>
            </a:r>
            <a:r>
              <a:rPr lang="en-US" sz="2600" b="1" i="0" dirty="0">
                <a:solidFill>
                  <a:srgbClr val="00FFFF"/>
                </a:solidFill>
                <a:latin typeface="Calibri" panose="020F0502020204030204" pitchFamily="34" charset="0"/>
              </a:rPr>
              <a:t>neighboring elastic </a:t>
            </a:r>
            <a:r>
              <a:rPr lang="en-US" sz="2600" b="1" i="0" dirty="0" smtClean="0">
                <a:solidFill>
                  <a:srgbClr val="00FFFF"/>
                </a:solidFill>
                <a:latin typeface="Calibri" panose="020F0502020204030204" pitchFamily="34" charset="0"/>
              </a:rPr>
              <a:t>arteries.</a:t>
            </a:r>
            <a:endParaRPr lang="en-US" sz="2600" b="1" i="0" dirty="0">
              <a:solidFill>
                <a:srgbClr val="00FFFF"/>
              </a:solidFill>
              <a:latin typeface="Calibri" panose="020F0502020204030204" pitchFamily="34" charset="0"/>
            </a:endParaRPr>
          </a:p>
          <a:p>
            <a:pPr marL="742950" lvl="1" indent="-285750">
              <a:spcBef>
                <a:spcPct val="20000"/>
              </a:spcBef>
              <a:buClr>
                <a:schemeClr val="tx1"/>
              </a:buClr>
              <a:buFontTx/>
              <a:buChar char="–"/>
              <a:defRPr/>
            </a:pPr>
            <a:r>
              <a:rPr lang="en-US" sz="2600" b="1" i="0" dirty="0">
                <a:solidFill>
                  <a:srgbClr val="00FFFF"/>
                </a:solidFill>
                <a:latin typeface="Calibri" panose="020F0502020204030204" pitchFamily="34" charset="0"/>
              </a:rPr>
              <a:t>contraction of smooth muscle in walls of larger lymphatic vessels and </a:t>
            </a:r>
            <a:r>
              <a:rPr lang="en-US" sz="2600" b="1" i="0" dirty="0" smtClean="0">
                <a:solidFill>
                  <a:srgbClr val="00FFFF"/>
                </a:solidFill>
                <a:latin typeface="Calibri" panose="020F0502020204030204" pitchFamily="34" charset="0"/>
              </a:rPr>
              <a:t>ducts.</a:t>
            </a:r>
            <a:endParaRPr lang="en-US" sz="2600" b="1" i="0" dirty="0">
              <a:solidFill>
                <a:srgbClr val="00FFFF"/>
              </a:solidFill>
              <a:latin typeface="Calibri" panose="020F050202020403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0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0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00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0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0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00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00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4053" name="Rectangle 5"/>
          <p:cNvSpPr>
            <a:spLocks noChangeArrowheads="1"/>
          </p:cNvSpPr>
          <p:nvPr/>
        </p:nvSpPr>
        <p:spPr bwMode="auto">
          <a:xfrm>
            <a:off x="0" y="152400"/>
            <a:ext cx="10287000" cy="685800"/>
          </a:xfrm>
          <a:prstGeom prst="rect">
            <a:avLst/>
          </a:prstGeom>
          <a:noFill/>
          <a:ln w="9525">
            <a:noFill/>
            <a:miter lim="800000"/>
            <a:headEnd/>
            <a:tailEnd/>
          </a:ln>
          <a:effectLst/>
        </p:spPr>
        <p:txBody>
          <a:bodyPr anchor="ctr"/>
          <a:lstStyle/>
          <a:p>
            <a:pPr algn="ctr">
              <a:defRPr/>
            </a:pPr>
            <a:r>
              <a:rPr lang="en-US" sz="4400" b="1" i="0" dirty="0">
                <a:solidFill>
                  <a:schemeClr val="tx2"/>
                </a:solidFill>
                <a:latin typeface="Calibri" panose="020F0502020204030204" pitchFamily="34" charset="0"/>
              </a:rPr>
              <a:t>Lymph</a:t>
            </a:r>
          </a:p>
        </p:txBody>
      </p:sp>
      <p:sp>
        <p:nvSpPr>
          <p:cNvPr id="34819" name="Rectangle 6"/>
          <p:cNvSpPr>
            <a:spLocks noChangeArrowheads="1"/>
          </p:cNvSpPr>
          <p:nvPr/>
        </p:nvSpPr>
        <p:spPr bwMode="auto">
          <a:xfrm>
            <a:off x="419100" y="914400"/>
            <a:ext cx="9448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nSpc>
                <a:spcPct val="90000"/>
              </a:lnSpc>
              <a:spcBef>
                <a:spcPct val="20000"/>
              </a:spcBef>
              <a:buClr>
                <a:schemeClr val="tx2"/>
              </a:buClr>
              <a:buSzPct val="75000"/>
              <a:buFont typeface="Monotype Sorts" pitchFamily="2" charset="2"/>
              <a:buChar char="n"/>
            </a:pPr>
            <a:r>
              <a:rPr lang="en-GB" altLang="en-US" sz="2600" b="1" i="0" dirty="0">
                <a:solidFill>
                  <a:srgbClr val="FF66FF"/>
                </a:solidFill>
                <a:latin typeface="Calibri" panose="020F0502020204030204" pitchFamily="34" charset="0"/>
              </a:rPr>
              <a:t>Protein:</a:t>
            </a:r>
            <a:r>
              <a:rPr lang="en-GB" altLang="en-US" sz="2600" b="1" i="0" dirty="0">
                <a:solidFill>
                  <a:srgbClr val="00FFFF"/>
                </a:solidFill>
                <a:latin typeface="Calibri" panose="020F0502020204030204" pitchFamily="34" charset="0"/>
              </a:rPr>
              <a:t> &lt; </a:t>
            </a:r>
            <a:r>
              <a:rPr lang="en-GB" altLang="en-US" sz="2600" b="1" i="0" dirty="0" smtClean="0">
                <a:solidFill>
                  <a:srgbClr val="00FFFF"/>
                </a:solidFill>
                <a:latin typeface="Calibri" panose="020F0502020204030204" pitchFamily="34" charset="0"/>
              </a:rPr>
              <a:t>plasma</a:t>
            </a:r>
          </a:p>
          <a:p>
            <a:pPr>
              <a:lnSpc>
                <a:spcPct val="90000"/>
              </a:lnSpc>
              <a:spcBef>
                <a:spcPct val="20000"/>
              </a:spcBef>
              <a:buClr>
                <a:schemeClr val="tx2"/>
              </a:buClr>
              <a:buSzPct val="75000"/>
              <a:buFont typeface="Monotype Sorts" pitchFamily="2" charset="2"/>
              <a:buChar char="n"/>
            </a:pPr>
            <a:endParaRPr lang="en-GB" altLang="en-US" sz="2600" b="1" i="0" dirty="0">
              <a:solidFill>
                <a:srgbClr val="00FFFF"/>
              </a:solidFill>
              <a:latin typeface="Calibri" panose="020F0502020204030204" pitchFamily="34" charset="0"/>
            </a:endParaRPr>
          </a:p>
          <a:p>
            <a:pPr>
              <a:lnSpc>
                <a:spcPct val="90000"/>
              </a:lnSpc>
              <a:spcBef>
                <a:spcPct val="20000"/>
              </a:spcBef>
              <a:buClr>
                <a:schemeClr val="tx2"/>
              </a:buClr>
              <a:buSzPct val="75000"/>
              <a:buFont typeface="Monotype Sorts" pitchFamily="2" charset="2"/>
              <a:buChar char="n"/>
            </a:pPr>
            <a:r>
              <a:rPr lang="en-GB" altLang="en-US" sz="2600" b="1" i="0" dirty="0">
                <a:solidFill>
                  <a:srgbClr val="FF66FF"/>
                </a:solidFill>
                <a:latin typeface="Calibri" panose="020F0502020204030204" pitchFamily="34" charset="0"/>
              </a:rPr>
              <a:t>Lipids:</a:t>
            </a:r>
            <a:r>
              <a:rPr lang="en-GB" altLang="en-US" sz="2600" b="1" i="0" dirty="0">
                <a:solidFill>
                  <a:srgbClr val="00FFFF"/>
                </a:solidFill>
                <a:latin typeface="Calibri" panose="020F0502020204030204" pitchFamily="34" charset="0"/>
              </a:rPr>
              <a:t> </a:t>
            </a:r>
          </a:p>
          <a:p>
            <a:pPr lvl="3">
              <a:lnSpc>
                <a:spcPct val="90000"/>
              </a:lnSpc>
              <a:spcBef>
                <a:spcPct val="20000"/>
              </a:spcBef>
              <a:buClr>
                <a:schemeClr val="tx2"/>
              </a:buClr>
              <a:buSzPct val="65000"/>
              <a:buFont typeface="Monotype Sorts" pitchFamily="2" charset="2"/>
              <a:buChar char="n"/>
            </a:pPr>
            <a:r>
              <a:rPr lang="en-GB" altLang="en-US" sz="2600" b="1" i="0" dirty="0">
                <a:solidFill>
                  <a:srgbClr val="00FFFF"/>
                </a:solidFill>
                <a:latin typeface="Calibri" panose="020F0502020204030204" pitchFamily="34" charset="0"/>
              </a:rPr>
              <a:t>cholesterol and phospholipid (lipoproteins)</a:t>
            </a:r>
          </a:p>
          <a:p>
            <a:pPr lvl="3">
              <a:lnSpc>
                <a:spcPct val="90000"/>
              </a:lnSpc>
              <a:spcBef>
                <a:spcPct val="20000"/>
              </a:spcBef>
              <a:buClr>
                <a:schemeClr val="tx2"/>
              </a:buClr>
              <a:buSzPct val="65000"/>
              <a:buFont typeface="Monotype Sorts" pitchFamily="2" charset="2"/>
              <a:buChar char="n"/>
            </a:pPr>
            <a:r>
              <a:rPr lang="en-GB" altLang="en-US" sz="2600" b="1" i="0" dirty="0">
                <a:solidFill>
                  <a:srgbClr val="00FFFF"/>
                </a:solidFill>
                <a:latin typeface="Calibri" panose="020F0502020204030204" pitchFamily="34" charset="0"/>
              </a:rPr>
              <a:t>neutral fat (chylomicrons</a:t>
            </a:r>
            <a:r>
              <a:rPr lang="en-GB" altLang="en-US" sz="2600" b="1" i="0" dirty="0" smtClean="0">
                <a:solidFill>
                  <a:srgbClr val="00FFFF"/>
                </a:solidFill>
                <a:latin typeface="Calibri" panose="020F0502020204030204" pitchFamily="34" charset="0"/>
              </a:rPr>
              <a:t>)</a:t>
            </a:r>
          </a:p>
          <a:p>
            <a:pPr lvl="3">
              <a:lnSpc>
                <a:spcPct val="90000"/>
              </a:lnSpc>
              <a:spcBef>
                <a:spcPct val="20000"/>
              </a:spcBef>
              <a:buClr>
                <a:schemeClr val="tx2"/>
              </a:buClr>
              <a:buSzPct val="65000"/>
              <a:buFont typeface="Monotype Sorts" pitchFamily="2" charset="2"/>
              <a:buChar char="n"/>
            </a:pPr>
            <a:endParaRPr lang="en-GB" altLang="en-US" sz="2600" b="1" i="0" dirty="0">
              <a:solidFill>
                <a:srgbClr val="00FFFF"/>
              </a:solidFill>
              <a:latin typeface="Calibri" panose="020F0502020204030204" pitchFamily="34" charset="0"/>
            </a:endParaRPr>
          </a:p>
          <a:p>
            <a:pPr>
              <a:lnSpc>
                <a:spcPct val="90000"/>
              </a:lnSpc>
              <a:spcBef>
                <a:spcPct val="20000"/>
              </a:spcBef>
              <a:buClr>
                <a:schemeClr val="tx2"/>
              </a:buClr>
              <a:buSzPct val="75000"/>
              <a:buFont typeface="Monotype Sorts" pitchFamily="2" charset="2"/>
              <a:buChar char="n"/>
            </a:pPr>
            <a:r>
              <a:rPr lang="en-GB" altLang="en-US" sz="2600" b="1" i="0" dirty="0">
                <a:solidFill>
                  <a:srgbClr val="FF66FF"/>
                </a:solidFill>
                <a:latin typeface="Calibri" panose="020F0502020204030204" pitchFamily="34" charset="0"/>
              </a:rPr>
              <a:t>Electrolytes:</a:t>
            </a:r>
            <a:r>
              <a:rPr lang="en-GB" altLang="en-US" sz="2600" b="1" i="0" dirty="0">
                <a:solidFill>
                  <a:srgbClr val="00FFFF"/>
                </a:solidFill>
                <a:latin typeface="Calibri" panose="020F0502020204030204" pitchFamily="34" charset="0"/>
              </a:rPr>
              <a:t> </a:t>
            </a:r>
          </a:p>
          <a:p>
            <a:pPr lvl="2">
              <a:lnSpc>
                <a:spcPct val="90000"/>
              </a:lnSpc>
              <a:spcBef>
                <a:spcPct val="20000"/>
              </a:spcBef>
              <a:buClr>
                <a:schemeClr val="tx1"/>
              </a:buClr>
              <a:buFontTx/>
              <a:buChar char="»"/>
            </a:pPr>
            <a:r>
              <a:rPr lang="en-GB" altLang="en-US" sz="2600" b="1" i="0" dirty="0">
                <a:solidFill>
                  <a:srgbClr val="00FFFF"/>
                </a:solidFill>
                <a:latin typeface="Calibri" panose="020F0502020204030204" pitchFamily="34" charset="0"/>
              </a:rPr>
              <a:t>similar to </a:t>
            </a:r>
            <a:r>
              <a:rPr lang="en-GB" altLang="en-US" sz="2600" b="1" i="0" dirty="0" smtClean="0">
                <a:solidFill>
                  <a:srgbClr val="00FFFF"/>
                </a:solidFill>
                <a:latin typeface="Calibri" panose="020F0502020204030204" pitchFamily="34" charset="0"/>
              </a:rPr>
              <a:t>plasma</a:t>
            </a:r>
          </a:p>
          <a:p>
            <a:pPr lvl="2">
              <a:lnSpc>
                <a:spcPct val="90000"/>
              </a:lnSpc>
              <a:spcBef>
                <a:spcPct val="20000"/>
              </a:spcBef>
              <a:buClr>
                <a:schemeClr val="tx1"/>
              </a:buClr>
              <a:buFontTx/>
              <a:buChar char="»"/>
            </a:pPr>
            <a:endParaRPr lang="en-GB" altLang="en-US" sz="2600" b="1" i="0" dirty="0">
              <a:solidFill>
                <a:srgbClr val="00FFFF"/>
              </a:solidFill>
              <a:latin typeface="Calibri" panose="020F0502020204030204" pitchFamily="34" charset="0"/>
            </a:endParaRPr>
          </a:p>
          <a:p>
            <a:pPr>
              <a:lnSpc>
                <a:spcPct val="90000"/>
              </a:lnSpc>
              <a:spcBef>
                <a:spcPct val="20000"/>
              </a:spcBef>
              <a:buClr>
                <a:schemeClr val="tx2"/>
              </a:buClr>
              <a:buSzPct val="75000"/>
              <a:buFont typeface="Monotype Sorts" pitchFamily="2" charset="2"/>
              <a:buChar char="n"/>
            </a:pPr>
            <a:r>
              <a:rPr lang="en-GB" altLang="en-US" sz="2600" b="1" i="0" dirty="0">
                <a:solidFill>
                  <a:srgbClr val="FF66FF"/>
                </a:solidFill>
                <a:latin typeface="Calibri" panose="020F0502020204030204" pitchFamily="34" charset="0"/>
              </a:rPr>
              <a:t>Cells:</a:t>
            </a:r>
          </a:p>
          <a:p>
            <a:pPr lvl="2">
              <a:lnSpc>
                <a:spcPct val="90000"/>
              </a:lnSpc>
              <a:spcBef>
                <a:spcPct val="20000"/>
              </a:spcBef>
              <a:buClr>
                <a:schemeClr val="tx1"/>
              </a:buClr>
              <a:buFontTx/>
              <a:buChar char="»"/>
            </a:pPr>
            <a:r>
              <a:rPr lang="en-GB" altLang="en-US" sz="2600" b="1" i="0" dirty="0">
                <a:solidFill>
                  <a:srgbClr val="00FFFF"/>
                </a:solidFill>
                <a:latin typeface="Calibri" panose="020F0502020204030204" pitchFamily="34" charset="0"/>
              </a:rPr>
              <a:t>lymphocytes of all sizes and maturity</a:t>
            </a:r>
          </a:p>
          <a:p>
            <a:pPr lvl="2">
              <a:lnSpc>
                <a:spcPct val="90000"/>
              </a:lnSpc>
              <a:spcBef>
                <a:spcPct val="20000"/>
              </a:spcBef>
              <a:buClr>
                <a:schemeClr val="tx1"/>
              </a:buClr>
              <a:buFontTx/>
              <a:buChar char="»"/>
            </a:pPr>
            <a:r>
              <a:rPr lang="en-GB" altLang="en-US" sz="2600" b="1" i="0" dirty="0">
                <a:solidFill>
                  <a:srgbClr val="00FFFF"/>
                </a:solidFill>
                <a:latin typeface="Calibri" panose="020F0502020204030204" pitchFamily="34" charset="0"/>
              </a:rPr>
              <a:t>rare monocytes / macrophages</a:t>
            </a:r>
          </a:p>
          <a:p>
            <a:pPr lvl="2">
              <a:lnSpc>
                <a:spcPct val="90000"/>
              </a:lnSpc>
              <a:spcBef>
                <a:spcPct val="20000"/>
              </a:spcBef>
              <a:buClr>
                <a:schemeClr val="tx1"/>
              </a:buClr>
              <a:buFontTx/>
              <a:buChar char="»"/>
            </a:pPr>
            <a:r>
              <a:rPr lang="en-GB" altLang="en-US" sz="2600" b="1" i="0" dirty="0">
                <a:solidFill>
                  <a:srgbClr val="00FFFF"/>
                </a:solidFill>
                <a:latin typeface="Calibri" panose="020F0502020204030204" pitchFamily="34" charset="0"/>
              </a:rPr>
              <a:t>granulocytes following infection</a:t>
            </a:r>
            <a:endParaRPr lang="en-US" altLang="en-US" sz="2600" b="1" i="0" dirty="0">
              <a:solidFill>
                <a:srgbClr val="00FFFF"/>
              </a:solidFill>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304800"/>
            <a:ext cx="1028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4400" b="1" i="0" dirty="0">
                <a:solidFill>
                  <a:schemeClr val="tx2"/>
                </a:solidFill>
                <a:latin typeface="Calibri" panose="020F0502020204030204" pitchFamily="34" charset="0"/>
              </a:rPr>
              <a:t>Edema</a:t>
            </a:r>
          </a:p>
        </p:txBody>
      </p:sp>
      <p:sp>
        <p:nvSpPr>
          <p:cNvPr id="35843" name="Text Box 8"/>
          <p:cNvSpPr txBox="1">
            <a:spLocks noChangeArrowheads="1"/>
          </p:cNvSpPr>
          <p:nvPr/>
        </p:nvSpPr>
        <p:spPr bwMode="auto">
          <a:xfrm>
            <a:off x="114300" y="914400"/>
            <a:ext cx="1009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50000"/>
              </a:spcBef>
            </a:pPr>
            <a:r>
              <a:rPr lang="en-US" altLang="en-US" b="1" i="0" dirty="0">
                <a:solidFill>
                  <a:srgbClr val="66FF66"/>
                </a:solidFill>
                <a:latin typeface="Calibri" panose="020F0502020204030204" pitchFamily="34" charset="0"/>
              </a:rPr>
              <a:t>Edema (swelling in Greek) is abnormal increase in the interstitial fluid volume</a:t>
            </a:r>
            <a:r>
              <a:rPr lang="en-US" altLang="en-US" b="1" i="0" dirty="0" smtClean="0">
                <a:solidFill>
                  <a:srgbClr val="66FF66"/>
                </a:solidFill>
                <a:latin typeface="Calibri" panose="020F0502020204030204" pitchFamily="34" charset="0"/>
              </a:rPr>
              <a:t>.</a:t>
            </a:r>
            <a:endParaRPr lang="en-US" altLang="en-US" b="1" i="0" dirty="0">
              <a:solidFill>
                <a:srgbClr val="66FFFF"/>
              </a:solidFill>
              <a:latin typeface="Calibri" panose="020F0502020204030204" pitchFamily="34" charset="0"/>
            </a:endParaRPr>
          </a:p>
        </p:txBody>
      </p:sp>
      <p:pic>
        <p:nvPicPr>
          <p:cNvPr id="4" name="Picture 5" descr="Hrtfail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00100" y="1562100"/>
            <a:ext cx="3657600" cy="5143499"/>
          </a:xfrm>
          <a:prstGeom prst="rect">
            <a:avLst/>
          </a:prstGeom>
          <a:noFill/>
          <a:scene3d>
            <a:camera prst="orthographicFront"/>
            <a:lightRig rig="threePt" dir="t"/>
          </a:scene3d>
          <a:sp3d>
            <a:bevelT/>
            <a:bevelB/>
          </a:sp3d>
        </p:spPr>
      </p:pic>
      <p:pic>
        <p:nvPicPr>
          <p:cNvPr id="5" name="Picture 7" descr="ede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632325" y="1562100"/>
            <a:ext cx="4930775" cy="5143500"/>
          </a:xfrm>
          <a:prstGeom prst="rect">
            <a:avLst/>
          </a:prstGeom>
          <a:noFill/>
          <a:scene3d>
            <a:camera prst="orthographicFront"/>
            <a:lightRig rig="threePt" dir="t"/>
          </a:scene3d>
          <a:sp3d>
            <a:bevelT/>
            <a:bevelB/>
          </a:sp3d>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07" name="Rectangle 7"/>
          <p:cNvSpPr>
            <a:spLocks noChangeArrowheads="1"/>
          </p:cNvSpPr>
          <p:nvPr/>
        </p:nvSpPr>
        <p:spPr bwMode="auto">
          <a:xfrm>
            <a:off x="0" y="228600"/>
            <a:ext cx="10287000" cy="685800"/>
          </a:xfrm>
          <a:prstGeom prst="rect">
            <a:avLst/>
          </a:prstGeom>
          <a:noFill/>
          <a:ln w="9525">
            <a:noFill/>
            <a:miter lim="800000"/>
            <a:headEnd/>
            <a:tailEnd/>
          </a:ln>
          <a:effectLst/>
        </p:spPr>
        <p:txBody>
          <a:bodyPr anchor="ctr"/>
          <a:lstStyle/>
          <a:p>
            <a:pPr algn="ctr">
              <a:defRPr/>
            </a:pPr>
            <a:r>
              <a:rPr lang="en-US" sz="4400" b="1" i="0" dirty="0">
                <a:solidFill>
                  <a:schemeClr val="tx2"/>
                </a:solidFill>
                <a:latin typeface="Calibri" panose="020F0502020204030204" pitchFamily="34" charset="0"/>
              </a:rPr>
              <a:t>The microcirculation</a:t>
            </a:r>
          </a:p>
        </p:txBody>
      </p:sp>
      <p:sp>
        <p:nvSpPr>
          <p:cNvPr id="307208" name="Rectangle 8"/>
          <p:cNvSpPr>
            <a:spLocks noChangeArrowheads="1"/>
          </p:cNvSpPr>
          <p:nvPr/>
        </p:nvSpPr>
        <p:spPr bwMode="auto">
          <a:xfrm>
            <a:off x="190500" y="914400"/>
            <a:ext cx="9753600" cy="5715000"/>
          </a:xfrm>
          <a:prstGeom prst="rect">
            <a:avLst/>
          </a:prstGeom>
          <a:noFill/>
          <a:ln w="9525">
            <a:noFill/>
            <a:miter lim="800000"/>
            <a:headEnd/>
            <a:tailEnd/>
          </a:ln>
          <a:effectLst/>
        </p:spPr>
        <p:txBody>
          <a:bodyPr/>
          <a:lstStyle/>
          <a:p>
            <a:pPr marL="342900" indent="-342900">
              <a:spcBef>
                <a:spcPct val="20000"/>
              </a:spcBef>
              <a:buClr>
                <a:schemeClr val="tx2"/>
              </a:buClr>
              <a:buSzPct val="75000"/>
              <a:buFont typeface="Wingdings" pitchFamily="2" charset="2"/>
              <a:buChar char="q"/>
              <a:defRPr/>
            </a:pPr>
            <a:r>
              <a:rPr lang="en-US" sz="2550" b="1" i="0" dirty="0" smtClean="0">
                <a:solidFill>
                  <a:srgbClr val="00FFFF"/>
                </a:solidFill>
                <a:effectLst>
                  <a:outerShdw blurRad="38100" dist="38100" dir="2700000" algn="tl">
                    <a:srgbClr val="000000"/>
                  </a:outerShdw>
                </a:effectLst>
                <a:latin typeface="Calibri" panose="020F0502020204030204" pitchFamily="34" charset="0"/>
                <a:cs typeface="Calibri" pitchFamily="34" charset="0"/>
              </a:rPr>
              <a:t>The </a:t>
            </a:r>
            <a:r>
              <a:rPr lang="en-US" sz="2550" b="1" i="0" dirty="0">
                <a:solidFill>
                  <a:srgbClr val="00FFFF"/>
                </a:solidFill>
                <a:effectLst>
                  <a:outerShdw blurRad="38100" dist="38100" dir="2700000" algn="tl">
                    <a:srgbClr val="000000"/>
                  </a:outerShdw>
                </a:effectLst>
                <a:latin typeface="Calibri" panose="020F0502020204030204" pitchFamily="34" charset="0"/>
                <a:cs typeface="Calibri" pitchFamily="34" charset="0"/>
              </a:rPr>
              <a:t>microcirculation refers to the microscopic divisions of the vascular system that function to bring exchange of </a:t>
            </a:r>
            <a:r>
              <a:rPr lang="en-US" sz="2550" b="1" i="0" dirty="0" smtClean="0">
                <a:solidFill>
                  <a:srgbClr val="00FFFF"/>
                </a:solidFill>
                <a:effectLst>
                  <a:outerShdw blurRad="38100" dist="38100" dir="2700000" algn="tl">
                    <a:srgbClr val="000000"/>
                  </a:outerShdw>
                </a:effectLst>
                <a:latin typeface="Calibri" panose="020F0502020204030204" pitchFamily="34" charset="0"/>
                <a:cs typeface="Calibri" pitchFamily="34" charset="0"/>
              </a:rPr>
              <a:t>materials (nutrients and oxygen) </a:t>
            </a:r>
            <a:r>
              <a:rPr lang="en-US" sz="2550" b="1" i="0" dirty="0">
                <a:solidFill>
                  <a:srgbClr val="00FFFF"/>
                </a:solidFill>
                <a:effectLst>
                  <a:outerShdw blurRad="38100" dist="38100" dir="2700000" algn="tl">
                    <a:srgbClr val="000000"/>
                  </a:outerShdw>
                </a:effectLst>
                <a:latin typeface="Calibri" panose="020F0502020204030204" pitchFamily="34" charset="0"/>
                <a:cs typeface="Calibri" pitchFamily="34" charset="0"/>
              </a:rPr>
              <a:t>between the blood and various body </a:t>
            </a:r>
            <a:r>
              <a:rPr lang="en-US" sz="2550" b="1" i="0" dirty="0" smtClean="0">
                <a:solidFill>
                  <a:srgbClr val="00FFFF"/>
                </a:solidFill>
                <a:effectLst>
                  <a:outerShdw blurRad="38100" dist="38100" dir="2700000" algn="tl">
                    <a:srgbClr val="000000"/>
                  </a:outerShdw>
                </a:effectLst>
                <a:latin typeface="Calibri" panose="020F0502020204030204" pitchFamily="34" charset="0"/>
                <a:cs typeface="Calibri" pitchFamily="34" charset="0"/>
              </a:rPr>
              <a:t>tissues.</a:t>
            </a:r>
          </a:p>
          <a:p>
            <a:pPr marL="457200" indent="-457200">
              <a:spcBef>
                <a:spcPct val="20000"/>
              </a:spcBef>
              <a:buClr>
                <a:schemeClr val="tx2"/>
              </a:buClr>
              <a:buSzPct val="75000"/>
              <a:buFont typeface="Wingdings" pitchFamily="2" charset="2"/>
              <a:buChar char="q"/>
              <a:defRPr/>
            </a:pPr>
            <a:endParaRPr lang="en-US" sz="2550" b="1" i="0" dirty="0">
              <a:solidFill>
                <a:srgbClr val="00FFFF"/>
              </a:solidFill>
              <a:effectLst>
                <a:outerShdw blurRad="38100" dist="38100" dir="2700000" algn="tl">
                  <a:srgbClr val="000000"/>
                </a:outerShdw>
              </a:effectLst>
              <a:latin typeface="Calibri" panose="020F0502020204030204" pitchFamily="34" charset="0"/>
              <a:cs typeface="Calibri" pitchFamily="34" charset="0"/>
            </a:endParaRPr>
          </a:p>
          <a:p>
            <a:pPr marL="457200" indent="-457200">
              <a:spcBef>
                <a:spcPct val="20000"/>
              </a:spcBef>
              <a:buClr>
                <a:schemeClr val="tx2"/>
              </a:buClr>
              <a:buSzPct val="75000"/>
              <a:buFont typeface="Wingdings" pitchFamily="2" charset="2"/>
              <a:buChar char="q"/>
              <a:defRPr/>
            </a:pPr>
            <a:r>
              <a:rPr lang="en-US" sz="2550" b="1" i="0" dirty="0" smtClean="0">
                <a:solidFill>
                  <a:srgbClr val="00FFFF"/>
                </a:solidFill>
                <a:effectLst>
                  <a:outerShdw blurRad="38100" dist="38100" dir="2700000" algn="tl">
                    <a:srgbClr val="000000"/>
                  </a:outerShdw>
                </a:effectLst>
                <a:latin typeface="Calibri" panose="020F0502020204030204" pitchFamily="34" charset="0"/>
                <a:cs typeface="Calibri" pitchFamily="34" charset="0"/>
              </a:rPr>
              <a:t>it also functions to drain waste products from tissues to blood.</a:t>
            </a:r>
          </a:p>
          <a:p>
            <a:pPr marL="457200" indent="-457200">
              <a:spcBef>
                <a:spcPct val="20000"/>
              </a:spcBef>
              <a:buClr>
                <a:schemeClr val="tx2"/>
              </a:buClr>
              <a:buSzPct val="75000"/>
              <a:buFont typeface="Wingdings" pitchFamily="2" charset="2"/>
              <a:buChar char="q"/>
              <a:defRPr/>
            </a:pPr>
            <a:endParaRPr lang="en-US" sz="2550" b="1" i="0" dirty="0">
              <a:solidFill>
                <a:srgbClr val="00FFFF"/>
              </a:solidFill>
              <a:effectLst>
                <a:outerShdw blurRad="38100" dist="38100" dir="2700000" algn="tl">
                  <a:srgbClr val="000000"/>
                </a:outerShdw>
              </a:effectLst>
              <a:latin typeface="Calibri" panose="020F0502020204030204" pitchFamily="34" charset="0"/>
              <a:cs typeface="Calibri" pitchFamily="34" charset="0"/>
            </a:endParaRPr>
          </a:p>
          <a:p>
            <a:pPr marL="457200" indent="-457200">
              <a:spcBef>
                <a:spcPct val="20000"/>
              </a:spcBef>
              <a:buClr>
                <a:schemeClr val="tx2"/>
              </a:buClr>
              <a:buSzPct val="75000"/>
              <a:buFont typeface="Wingdings" pitchFamily="2" charset="2"/>
              <a:buChar char="q"/>
              <a:defRPr/>
            </a:pPr>
            <a:r>
              <a:rPr lang="en-US" sz="2550" b="1" i="0" dirty="0" smtClean="0">
                <a:solidFill>
                  <a:srgbClr val="00FFFF"/>
                </a:solidFill>
                <a:effectLst>
                  <a:outerShdw blurRad="38100" dist="38100" dir="2700000" algn="tl">
                    <a:srgbClr val="000000"/>
                  </a:outerShdw>
                </a:effectLst>
                <a:latin typeface="Calibri" panose="020F0502020204030204" pitchFamily="34" charset="0"/>
                <a:cs typeface="Calibri" pitchFamily="34" charset="0"/>
              </a:rPr>
              <a:t>It also plays a role in temperature regulation.</a:t>
            </a:r>
          </a:p>
          <a:p>
            <a:pPr marL="457200" indent="-457200">
              <a:spcBef>
                <a:spcPct val="20000"/>
              </a:spcBef>
              <a:buClr>
                <a:schemeClr val="tx2"/>
              </a:buClr>
              <a:buSzPct val="75000"/>
              <a:buFont typeface="Wingdings" pitchFamily="2" charset="2"/>
              <a:buChar char="q"/>
              <a:defRPr/>
            </a:pPr>
            <a:endParaRPr lang="en-US" sz="2550" b="1" i="0" dirty="0">
              <a:solidFill>
                <a:srgbClr val="00FFFF"/>
              </a:solidFill>
              <a:effectLst>
                <a:outerShdw blurRad="38100" dist="38100" dir="2700000" algn="tl">
                  <a:srgbClr val="000000"/>
                </a:outerShdw>
              </a:effectLst>
              <a:latin typeface="Calibri" panose="020F0502020204030204" pitchFamily="34" charset="0"/>
              <a:cs typeface="Calibri" pitchFamily="34" charset="0"/>
            </a:endParaRPr>
          </a:p>
          <a:p>
            <a:pPr lvl="1" indent="-457200">
              <a:spcBef>
                <a:spcPct val="20000"/>
              </a:spcBef>
              <a:buClr>
                <a:schemeClr val="tx2"/>
              </a:buClr>
              <a:buSzPct val="75000"/>
              <a:buFont typeface="Wingdings" pitchFamily="2" charset="2"/>
              <a:buChar char="q"/>
              <a:defRPr/>
            </a:pPr>
            <a:r>
              <a:rPr lang="en-US" altLang="en-US" sz="2550" b="1" i="0" dirty="0" smtClean="0">
                <a:solidFill>
                  <a:srgbClr val="FFC000"/>
                </a:solidFill>
                <a:latin typeface="Calibri" pitchFamily="34" charset="0"/>
                <a:cs typeface="Calibri" pitchFamily="34" charset="0"/>
              </a:rPr>
              <a:t>The capillary bed is composed of a series </a:t>
            </a:r>
            <a:r>
              <a:rPr lang="en-US" altLang="en-US" sz="2550" b="1" i="0" dirty="0">
                <a:solidFill>
                  <a:srgbClr val="FFC000"/>
                </a:solidFill>
                <a:latin typeface="Calibri" pitchFamily="34" charset="0"/>
                <a:cs typeface="Calibri" pitchFamily="34" charset="0"/>
              </a:rPr>
              <a:t>of blood vessels through which adequate exchange of gases, nutrients and wastes take </a:t>
            </a:r>
            <a:r>
              <a:rPr lang="en-US" altLang="en-US" sz="2550" b="1" i="0" dirty="0" smtClean="0">
                <a:solidFill>
                  <a:srgbClr val="FFC000"/>
                </a:solidFill>
                <a:latin typeface="Calibri" pitchFamily="34" charset="0"/>
                <a:cs typeface="Calibri" pitchFamily="34" charset="0"/>
              </a:rPr>
              <a:t>place.</a:t>
            </a:r>
            <a:endParaRPr lang="en-US" altLang="en-US" sz="2550" b="1" i="0" dirty="0">
              <a:solidFill>
                <a:srgbClr val="FFC000"/>
              </a:solidFill>
              <a:latin typeface="Calibri" pitchFamily="34" charset="0"/>
              <a:cs typeface="Calibri" pitchFamily="34" charset="0"/>
            </a:endParaRPr>
          </a:p>
          <a:p>
            <a:pPr>
              <a:spcBef>
                <a:spcPct val="20000"/>
              </a:spcBef>
              <a:buClr>
                <a:schemeClr val="tx2"/>
              </a:buClr>
              <a:buSzPct val="75000"/>
              <a:defRPr/>
            </a:pPr>
            <a:r>
              <a:rPr lang="en-US" sz="2550" b="1" i="0" dirty="0">
                <a:solidFill>
                  <a:srgbClr val="00FFFF"/>
                </a:solidFill>
                <a:effectLst>
                  <a:outerShdw blurRad="38100" dist="38100" dir="2700000" algn="tl">
                    <a:srgbClr val="000000"/>
                  </a:outerShdw>
                </a:effectLst>
                <a:latin typeface="Calibri" panose="020F0502020204030204" pitchFamily="34" charset="0"/>
                <a:cs typeface="Calibri" pitchFamily="34" charset="0"/>
              </a:rPr>
              <a:t>	</a:t>
            </a:r>
            <a:endParaRPr lang="en-US" sz="2550" b="1" i="0" dirty="0" smtClean="0">
              <a:solidFill>
                <a:srgbClr val="00FFFF"/>
              </a:solidFill>
              <a:effectLst>
                <a:outerShdw blurRad="38100" dist="38100" dir="2700000" algn="tl">
                  <a:srgbClr val="000000"/>
                </a:outerShdw>
              </a:effectLst>
              <a:latin typeface="Calibri" panose="020F0502020204030204" pitchFamily="34" charset="0"/>
              <a:cs typeface="Calibri" pitchFamily="34" charset="0"/>
            </a:endParaRPr>
          </a:p>
          <a:p>
            <a:pPr marL="457200" indent="-457200">
              <a:spcBef>
                <a:spcPct val="20000"/>
              </a:spcBef>
              <a:buClr>
                <a:schemeClr val="tx2"/>
              </a:buClr>
              <a:buSzPct val="75000"/>
              <a:buFont typeface="Wingdings" pitchFamily="2" charset="2"/>
              <a:buChar char="q"/>
              <a:defRPr/>
            </a:pPr>
            <a:r>
              <a:rPr lang="en-US" sz="2550" b="1" i="0" dirty="0" smtClean="0">
                <a:solidFill>
                  <a:srgbClr val="FF66FF"/>
                </a:solidFill>
                <a:effectLst>
                  <a:outerShdw blurRad="38100" dist="38100" dir="2700000" algn="tl">
                    <a:srgbClr val="000000"/>
                  </a:outerShdw>
                </a:effectLst>
                <a:latin typeface="Calibri" panose="020F0502020204030204" pitchFamily="34" charset="0"/>
                <a:cs typeface="Calibri" pitchFamily="34" charset="0"/>
              </a:rPr>
              <a:t>How much is the blood flow velocity in the capillaries? </a:t>
            </a:r>
            <a:endParaRPr lang="en-US" sz="2550" b="1" i="0" dirty="0">
              <a:solidFill>
                <a:srgbClr val="FF66FF"/>
              </a:solidFill>
              <a:effectLst>
                <a:outerShdw blurRad="38100" dist="38100" dir="2700000" algn="tl">
                  <a:srgbClr val="000000"/>
                </a:outerShdw>
              </a:effectLst>
              <a:latin typeface="Calibri" panose="020F0502020204030204" pitchFamily="34" charset="0"/>
              <a:cs typeface="Calibri"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0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0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0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0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76200"/>
            <a:ext cx="1028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4400" b="1" i="0" dirty="0" smtClean="0">
                <a:solidFill>
                  <a:schemeClr val="tx2"/>
                </a:solidFill>
                <a:latin typeface="Calibri" panose="020F0502020204030204" pitchFamily="34" charset="0"/>
              </a:rPr>
              <a:t>Cause of edema</a:t>
            </a:r>
            <a:endParaRPr lang="en-US" altLang="en-US" sz="4400" b="1" i="0" dirty="0">
              <a:solidFill>
                <a:schemeClr val="tx2"/>
              </a:solidFill>
              <a:latin typeface="Calibri" panose="020F0502020204030204" pitchFamily="34" charset="0"/>
            </a:endParaRPr>
          </a:p>
        </p:txBody>
      </p:sp>
      <p:sp>
        <p:nvSpPr>
          <p:cNvPr id="35843" name="Text Box 8"/>
          <p:cNvSpPr txBox="1">
            <a:spLocks noChangeArrowheads="1"/>
          </p:cNvSpPr>
          <p:nvPr/>
        </p:nvSpPr>
        <p:spPr bwMode="auto">
          <a:xfrm>
            <a:off x="419100" y="849407"/>
            <a:ext cx="9296400" cy="5932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50000"/>
              </a:spcBef>
            </a:pPr>
            <a:r>
              <a:rPr lang="en-US" altLang="en-US" sz="2300" b="1" i="0" dirty="0" smtClean="0">
                <a:solidFill>
                  <a:srgbClr val="FF66FF"/>
                </a:solidFill>
                <a:latin typeface="Calibri" panose="020F0502020204030204" pitchFamily="34" charset="0"/>
                <a:cs typeface="Calibri" pitchFamily="34" charset="0"/>
              </a:rPr>
              <a:t>1- </a:t>
            </a:r>
            <a:r>
              <a:rPr lang="en-US" altLang="en-US" sz="2300" b="1" i="0" dirty="0">
                <a:solidFill>
                  <a:srgbClr val="FF66FF"/>
                </a:solidFill>
                <a:latin typeface="Calibri" panose="020F0502020204030204" pitchFamily="34" charset="0"/>
                <a:cs typeface="Calibri" pitchFamily="34" charset="0"/>
              </a:rPr>
              <a:t>Increased capillary hydrostatic </a:t>
            </a:r>
            <a:r>
              <a:rPr lang="en-US" altLang="en-US" sz="2300" b="1" i="0" dirty="0" smtClean="0">
                <a:solidFill>
                  <a:srgbClr val="FF66FF"/>
                </a:solidFill>
                <a:latin typeface="Calibri" panose="020F0502020204030204" pitchFamily="34" charset="0"/>
                <a:cs typeface="Calibri" pitchFamily="34" charset="0"/>
              </a:rPr>
              <a:t>pressure:</a:t>
            </a:r>
          </a:p>
          <a:p>
            <a:pPr>
              <a:spcBef>
                <a:spcPct val="50000"/>
              </a:spcBef>
            </a:pPr>
            <a:endParaRPr lang="en-US" altLang="en-US" sz="2300" b="1" i="0" dirty="0" smtClean="0">
              <a:solidFill>
                <a:srgbClr val="FF66FF"/>
              </a:solidFill>
              <a:latin typeface="Calibri" panose="020F0502020204030204" pitchFamily="34" charset="0"/>
              <a:cs typeface="Calibri" pitchFamily="34" charset="0"/>
            </a:endParaRPr>
          </a:p>
          <a:p>
            <a:pPr marL="457200" indent="-457200">
              <a:buFont typeface="Wingdings" pitchFamily="2" charset="2"/>
              <a:buChar char="q"/>
            </a:pPr>
            <a:r>
              <a:rPr lang="en-US" sz="2300" b="1" i="0" dirty="0" smtClean="0">
                <a:solidFill>
                  <a:srgbClr val="66FFFF"/>
                </a:solidFill>
                <a:latin typeface="Calibri" pitchFamily="34" charset="0"/>
                <a:cs typeface="Calibri" pitchFamily="34" charset="0"/>
              </a:rPr>
              <a:t>Excess </a:t>
            </a:r>
            <a:r>
              <a:rPr lang="en-US" sz="2300" b="1" i="0" dirty="0">
                <a:solidFill>
                  <a:srgbClr val="66FFFF"/>
                </a:solidFill>
                <a:latin typeface="Calibri" pitchFamily="34" charset="0"/>
                <a:cs typeface="Calibri" pitchFamily="34" charset="0"/>
              </a:rPr>
              <a:t>retention of salt and water by kidney:</a:t>
            </a:r>
          </a:p>
          <a:p>
            <a:pPr marL="1600200" lvl="2" indent="-457200">
              <a:buFont typeface="Wingdings" pitchFamily="2" charset="2"/>
              <a:buChar char="q"/>
            </a:pPr>
            <a:r>
              <a:rPr lang="en-US" sz="2300" b="1" i="0" dirty="0" smtClean="0">
                <a:solidFill>
                  <a:srgbClr val="66FFFF"/>
                </a:solidFill>
                <a:latin typeface="Calibri" pitchFamily="34" charset="0"/>
                <a:cs typeface="Calibri" pitchFamily="34" charset="0"/>
              </a:rPr>
              <a:t>Renal </a:t>
            </a:r>
            <a:r>
              <a:rPr lang="en-US" sz="2300" b="1" i="0" dirty="0">
                <a:solidFill>
                  <a:srgbClr val="66FFFF"/>
                </a:solidFill>
                <a:latin typeface="Calibri" pitchFamily="34" charset="0"/>
                <a:cs typeface="Calibri" pitchFamily="34" charset="0"/>
              </a:rPr>
              <a:t>failure</a:t>
            </a:r>
          </a:p>
          <a:p>
            <a:pPr marL="1600200" lvl="2" indent="-457200">
              <a:buFont typeface="Wingdings" pitchFamily="2" charset="2"/>
              <a:buChar char="q"/>
            </a:pPr>
            <a:r>
              <a:rPr lang="en-US" sz="2300" b="1" i="0" dirty="0" smtClean="0">
                <a:solidFill>
                  <a:srgbClr val="66FFFF"/>
                </a:solidFill>
                <a:latin typeface="Calibri" pitchFamily="34" charset="0"/>
                <a:cs typeface="Calibri" pitchFamily="34" charset="0"/>
              </a:rPr>
              <a:t>Excess </a:t>
            </a:r>
            <a:r>
              <a:rPr lang="en-US" sz="2300" b="1" i="0" dirty="0">
                <a:solidFill>
                  <a:srgbClr val="66FFFF"/>
                </a:solidFill>
                <a:latin typeface="Calibri" pitchFamily="34" charset="0"/>
                <a:cs typeface="Calibri" pitchFamily="34" charset="0"/>
              </a:rPr>
              <a:t>aldosterone.</a:t>
            </a:r>
          </a:p>
          <a:p>
            <a:pPr marL="1600200" lvl="2" indent="-457200">
              <a:buFont typeface="Wingdings" pitchFamily="2" charset="2"/>
              <a:buChar char="q"/>
            </a:pPr>
            <a:r>
              <a:rPr lang="en-US" sz="2300" b="1" i="0" dirty="0" smtClean="0">
                <a:solidFill>
                  <a:srgbClr val="66FFFF"/>
                </a:solidFill>
                <a:latin typeface="Calibri" pitchFamily="34" charset="0"/>
                <a:cs typeface="Calibri" pitchFamily="34" charset="0"/>
              </a:rPr>
              <a:t>Heart </a:t>
            </a:r>
            <a:r>
              <a:rPr lang="en-US" sz="2300" b="1" i="0" dirty="0">
                <a:solidFill>
                  <a:srgbClr val="66FFFF"/>
                </a:solidFill>
                <a:latin typeface="Calibri" pitchFamily="34" charset="0"/>
                <a:cs typeface="Calibri" pitchFamily="34" charset="0"/>
              </a:rPr>
              <a:t>failure</a:t>
            </a:r>
            <a:r>
              <a:rPr lang="en-US" sz="2300" b="1" i="0" dirty="0" smtClean="0">
                <a:solidFill>
                  <a:srgbClr val="66FFFF"/>
                </a:solidFill>
                <a:latin typeface="Calibri" pitchFamily="34" charset="0"/>
                <a:cs typeface="Calibri" pitchFamily="34" charset="0"/>
              </a:rPr>
              <a:t>.</a:t>
            </a:r>
          </a:p>
          <a:p>
            <a:pPr lvl="2" indent="0"/>
            <a:endParaRPr lang="en-US" sz="2300" b="1" i="0" dirty="0">
              <a:solidFill>
                <a:srgbClr val="66FFFF"/>
              </a:solidFill>
              <a:latin typeface="Calibri" pitchFamily="34" charset="0"/>
              <a:cs typeface="Calibri" pitchFamily="34" charset="0"/>
            </a:endParaRPr>
          </a:p>
          <a:p>
            <a:pPr marL="457200" indent="-457200">
              <a:buFont typeface="Wingdings" pitchFamily="2" charset="2"/>
              <a:buChar char="q"/>
            </a:pPr>
            <a:r>
              <a:rPr lang="en-US" sz="2300" b="1" i="0" dirty="0" smtClean="0">
                <a:solidFill>
                  <a:srgbClr val="66FFFF"/>
                </a:solidFill>
                <a:latin typeface="Calibri" pitchFamily="34" charset="0"/>
                <a:cs typeface="Calibri" pitchFamily="34" charset="0"/>
              </a:rPr>
              <a:t>Increased </a:t>
            </a:r>
            <a:r>
              <a:rPr lang="en-US" sz="2300" b="1" i="0" dirty="0">
                <a:solidFill>
                  <a:srgbClr val="66FFFF"/>
                </a:solidFill>
                <a:latin typeface="Calibri" pitchFamily="34" charset="0"/>
                <a:cs typeface="Calibri" pitchFamily="34" charset="0"/>
              </a:rPr>
              <a:t>venous pressure:</a:t>
            </a:r>
          </a:p>
          <a:p>
            <a:pPr marL="1600200" lvl="2" indent="-457200">
              <a:buFont typeface="Wingdings" pitchFamily="2" charset="2"/>
              <a:buChar char="q"/>
            </a:pPr>
            <a:r>
              <a:rPr lang="en-US" sz="2300" b="1" i="0" dirty="0" smtClean="0">
                <a:solidFill>
                  <a:srgbClr val="66FFFF"/>
                </a:solidFill>
                <a:latin typeface="Calibri" pitchFamily="34" charset="0"/>
                <a:cs typeface="Calibri" pitchFamily="34" charset="0"/>
              </a:rPr>
              <a:t>Heart failure.</a:t>
            </a:r>
            <a:endParaRPr lang="en-US" sz="2300" b="1" i="0" dirty="0">
              <a:solidFill>
                <a:srgbClr val="66FFFF"/>
              </a:solidFill>
              <a:latin typeface="Calibri" pitchFamily="34" charset="0"/>
              <a:cs typeface="Calibri" pitchFamily="34" charset="0"/>
            </a:endParaRPr>
          </a:p>
          <a:p>
            <a:pPr marL="1600200" lvl="2" indent="-457200">
              <a:buFont typeface="Wingdings" pitchFamily="2" charset="2"/>
              <a:buChar char="q"/>
            </a:pPr>
            <a:r>
              <a:rPr lang="en-US" sz="2300" b="1" i="0" dirty="0" smtClean="0">
                <a:solidFill>
                  <a:srgbClr val="66FFFF"/>
                </a:solidFill>
                <a:latin typeface="Calibri" pitchFamily="34" charset="0"/>
                <a:cs typeface="Calibri" pitchFamily="34" charset="0"/>
              </a:rPr>
              <a:t>Venous </a:t>
            </a:r>
            <a:r>
              <a:rPr lang="en-US" sz="2300" b="1" i="0" dirty="0">
                <a:solidFill>
                  <a:srgbClr val="66FFFF"/>
                </a:solidFill>
                <a:latin typeface="Calibri" pitchFamily="34" charset="0"/>
                <a:cs typeface="Calibri" pitchFamily="34" charset="0"/>
              </a:rPr>
              <a:t>obstruction. e.g. thrombus, pregnancy, tumor, local venous occlusion, compression  etc..</a:t>
            </a:r>
          </a:p>
          <a:p>
            <a:pPr marL="1600200" lvl="2" indent="-457200">
              <a:buFont typeface="Wingdings" pitchFamily="2" charset="2"/>
              <a:buChar char="q"/>
            </a:pPr>
            <a:r>
              <a:rPr lang="en-US" sz="2300" b="1" i="0" dirty="0" smtClean="0">
                <a:solidFill>
                  <a:srgbClr val="66FFFF"/>
                </a:solidFill>
                <a:latin typeface="Calibri" pitchFamily="34" charset="0"/>
                <a:cs typeface="Calibri" pitchFamily="34" charset="0"/>
              </a:rPr>
              <a:t>Failure </a:t>
            </a:r>
            <a:r>
              <a:rPr lang="en-US" sz="2300" b="1" i="0" dirty="0">
                <a:solidFill>
                  <a:srgbClr val="66FFFF"/>
                </a:solidFill>
                <a:latin typeface="Calibri" pitchFamily="34" charset="0"/>
                <a:cs typeface="Calibri" pitchFamily="34" charset="0"/>
              </a:rPr>
              <a:t>of venous pump e.g. varicose veins</a:t>
            </a:r>
            <a:r>
              <a:rPr lang="en-US" sz="2300" b="1" i="0" dirty="0" smtClean="0">
                <a:solidFill>
                  <a:srgbClr val="66FFFF"/>
                </a:solidFill>
                <a:latin typeface="Calibri" pitchFamily="34" charset="0"/>
                <a:cs typeface="Calibri" pitchFamily="34" charset="0"/>
              </a:rPr>
              <a:t>.</a:t>
            </a:r>
          </a:p>
          <a:p>
            <a:pPr lvl="2" indent="0"/>
            <a:endParaRPr lang="en-US" sz="2300" b="1" i="0" dirty="0">
              <a:solidFill>
                <a:srgbClr val="66FFFF"/>
              </a:solidFill>
              <a:latin typeface="Calibri" pitchFamily="34" charset="0"/>
              <a:cs typeface="Calibri" pitchFamily="34" charset="0"/>
            </a:endParaRPr>
          </a:p>
          <a:p>
            <a:pPr marL="457200" indent="-457200">
              <a:buFont typeface="Wingdings" pitchFamily="2" charset="2"/>
              <a:buChar char="q"/>
            </a:pPr>
            <a:r>
              <a:rPr lang="en-US" sz="2300" b="1" i="0" dirty="0" smtClean="0">
                <a:solidFill>
                  <a:srgbClr val="FFC000"/>
                </a:solidFill>
                <a:latin typeface="Calibri" pitchFamily="34" charset="0"/>
                <a:cs typeface="Calibri" pitchFamily="34" charset="0"/>
              </a:rPr>
              <a:t>Arteriolar dilatation and decreased </a:t>
            </a:r>
            <a:r>
              <a:rPr lang="en-US" sz="2300" b="1" i="0" dirty="0">
                <a:solidFill>
                  <a:srgbClr val="FFC000"/>
                </a:solidFill>
                <a:latin typeface="Calibri" pitchFamily="34" charset="0"/>
                <a:cs typeface="Calibri" pitchFamily="34" charset="0"/>
              </a:rPr>
              <a:t>arteriolar resistance:</a:t>
            </a:r>
          </a:p>
          <a:p>
            <a:pPr marL="1600200" lvl="2" indent="-457200">
              <a:buFont typeface="Wingdings" pitchFamily="2" charset="2"/>
              <a:buChar char="q"/>
            </a:pPr>
            <a:r>
              <a:rPr lang="en-US" sz="2300" b="1" i="0" dirty="0" smtClean="0">
                <a:solidFill>
                  <a:srgbClr val="FFC000"/>
                </a:solidFill>
                <a:latin typeface="Calibri" pitchFamily="34" charset="0"/>
                <a:cs typeface="Calibri" pitchFamily="34" charset="0"/>
              </a:rPr>
              <a:t>Vasodilator </a:t>
            </a:r>
            <a:r>
              <a:rPr lang="en-US" sz="2300" b="1" i="0" dirty="0">
                <a:solidFill>
                  <a:srgbClr val="FFC000"/>
                </a:solidFill>
                <a:latin typeface="Calibri" pitchFamily="34" charset="0"/>
                <a:cs typeface="Calibri" pitchFamily="34" charset="0"/>
              </a:rPr>
              <a:t>drugs.</a:t>
            </a:r>
          </a:p>
          <a:p>
            <a:pPr marL="1600200" lvl="2" indent="-457200">
              <a:buFont typeface="Wingdings" pitchFamily="2" charset="2"/>
              <a:buChar char="q"/>
            </a:pPr>
            <a:r>
              <a:rPr lang="en-US" sz="2300" b="1" i="0" dirty="0" smtClean="0">
                <a:solidFill>
                  <a:srgbClr val="FFC000"/>
                </a:solidFill>
                <a:latin typeface="Calibri" pitchFamily="34" charset="0"/>
                <a:cs typeface="Calibri" pitchFamily="34" charset="0"/>
              </a:rPr>
              <a:t>Excess </a:t>
            </a:r>
            <a:r>
              <a:rPr lang="en-US" sz="2300" b="1" i="0" dirty="0">
                <a:solidFill>
                  <a:srgbClr val="FFC000"/>
                </a:solidFill>
                <a:latin typeface="Calibri" pitchFamily="34" charset="0"/>
                <a:cs typeface="Calibri" pitchFamily="34" charset="0"/>
              </a:rPr>
              <a:t>body heat</a:t>
            </a:r>
            <a:r>
              <a:rPr lang="en-US" sz="2300" b="1" i="0" dirty="0" smtClean="0">
                <a:solidFill>
                  <a:srgbClr val="FFC000"/>
                </a:solidFill>
                <a:latin typeface="Calibri" pitchFamily="34" charset="0"/>
                <a:cs typeface="Calibri" pitchFamily="34" charset="0"/>
              </a:rPr>
              <a:t>.</a:t>
            </a:r>
            <a:endParaRPr lang="en-US" altLang="en-US" sz="2300" b="1" i="0" dirty="0">
              <a:solidFill>
                <a:srgbClr val="FFC000"/>
              </a:solidFill>
              <a:latin typeface="Calibri" panose="020F0502020204030204" pitchFamily="34" charset="0"/>
              <a:cs typeface="Calibri" pitchFamily="34" charset="0"/>
            </a:endParaRPr>
          </a:p>
        </p:txBody>
      </p:sp>
    </p:spTree>
    <p:extLst>
      <p:ext uri="{BB962C8B-B14F-4D97-AF65-F5344CB8AC3E}">
        <p14:creationId xmlns:p14="http://schemas.microsoft.com/office/powerpoint/2010/main" val="25245678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84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84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84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84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84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84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266700" y="838200"/>
            <a:ext cx="9982200" cy="5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50000"/>
              </a:spcBef>
            </a:pPr>
            <a:r>
              <a:rPr lang="en-US" altLang="en-US" sz="1900" b="1" i="0" dirty="0" smtClean="0">
                <a:solidFill>
                  <a:srgbClr val="66FFFF"/>
                </a:solidFill>
                <a:latin typeface="Calibri" panose="020F0502020204030204" pitchFamily="34" charset="0"/>
              </a:rPr>
              <a:t>2- </a:t>
            </a:r>
            <a:r>
              <a:rPr lang="en-US" altLang="en-US" sz="1900" b="1" i="0" dirty="0">
                <a:solidFill>
                  <a:srgbClr val="66FFFF"/>
                </a:solidFill>
                <a:latin typeface="Calibri" panose="020F0502020204030204" pitchFamily="34" charset="0"/>
              </a:rPr>
              <a:t>Decreased capillary colloid osmotic pressure:</a:t>
            </a:r>
          </a:p>
          <a:p>
            <a:pPr>
              <a:spcBef>
                <a:spcPct val="50000"/>
              </a:spcBef>
            </a:pPr>
            <a:r>
              <a:rPr lang="en-US" altLang="en-US" sz="1900" b="1" i="0" dirty="0">
                <a:solidFill>
                  <a:srgbClr val="66FFFF"/>
                </a:solidFill>
                <a:latin typeface="Calibri" panose="020F0502020204030204" pitchFamily="34" charset="0"/>
              </a:rPr>
              <a:t>	- Decreased protein intake (starvation or nutritional edema</a:t>
            </a:r>
            <a:r>
              <a:rPr lang="en-US" altLang="en-US" sz="1900" b="1" i="0" dirty="0" smtClean="0">
                <a:solidFill>
                  <a:srgbClr val="66FFFF"/>
                </a:solidFill>
                <a:latin typeface="Calibri" panose="020F0502020204030204" pitchFamily="34" charset="0"/>
              </a:rPr>
              <a:t>). </a:t>
            </a:r>
            <a:endParaRPr lang="en-US" altLang="en-US" sz="1900" b="1" i="0" dirty="0">
              <a:solidFill>
                <a:srgbClr val="66FFFF"/>
              </a:solidFill>
              <a:latin typeface="Calibri" panose="020F0502020204030204" pitchFamily="34" charset="0"/>
            </a:endParaRPr>
          </a:p>
          <a:p>
            <a:pPr>
              <a:spcBef>
                <a:spcPct val="50000"/>
              </a:spcBef>
            </a:pPr>
            <a:r>
              <a:rPr lang="en-US" altLang="en-US" sz="1900" b="1" i="0" dirty="0">
                <a:solidFill>
                  <a:srgbClr val="66FFFF"/>
                </a:solidFill>
                <a:latin typeface="Calibri" panose="020F0502020204030204" pitchFamily="34" charset="0"/>
              </a:rPr>
              <a:t>	- Liver </a:t>
            </a:r>
            <a:r>
              <a:rPr lang="en-US" altLang="en-US" sz="1900" b="1" i="0" dirty="0" smtClean="0">
                <a:solidFill>
                  <a:srgbClr val="66FFFF"/>
                </a:solidFill>
                <a:latin typeface="Calibri" panose="020F0502020204030204" pitchFamily="34" charset="0"/>
              </a:rPr>
              <a:t>cirrhosis.</a:t>
            </a:r>
            <a:endParaRPr lang="en-US" altLang="en-US" sz="1900" b="1" i="0" dirty="0">
              <a:solidFill>
                <a:srgbClr val="66FFFF"/>
              </a:solidFill>
              <a:latin typeface="Calibri" panose="020F0502020204030204" pitchFamily="34" charset="0"/>
            </a:endParaRPr>
          </a:p>
          <a:p>
            <a:pPr>
              <a:spcBef>
                <a:spcPct val="50000"/>
              </a:spcBef>
            </a:pPr>
            <a:r>
              <a:rPr lang="en-US" altLang="en-US" sz="1900" b="1" i="0" dirty="0">
                <a:solidFill>
                  <a:srgbClr val="66FFFF"/>
                </a:solidFill>
                <a:latin typeface="Calibri" panose="020F0502020204030204" pitchFamily="34" charset="0"/>
              </a:rPr>
              <a:t>	- </a:t>
            </a:r>
            <a:r>
              <a:rPr lang="en-US" altLang="en-US" sz="1900" b="1" i="0" dirty="0" err="1">
                <a:solidFill>
                  <a:srgbClr val="66FFFF"/>
                </a:solidFill>
                <a:latin typeface="Calibri" panose="020F0502020204030204" pitchFamily="34" charset="0"/>
              </a:rPr>
              <a:t>Nephrotic</a:t>
            </a:r>
            <a:r>
              <a:rPr lang="en-US" altLang="en-US" sz="1900" b="1" i="0" dirty="0">
                <a:solidFill>
                  <a:srgbClr val="66FFFF"/>
                </a:solidFill>
                <a:latin typeface="Calibri" panose="020F0502020204030204" pitchFamily="34" charset="0"/>
              </a:rPr>
              <a:t> </a:t>
            </a:r>
            <a:r>
              <a:rPr lang="en-US" altLang="en-US" sz="1900" b="1" i="0" dirty="0" smtClean="0">
                <a:solidFill>
                  <a:srgbClr val="66FFFF"/>
                </a:solidFill>
                <a:latin typeface="Calibri" panose="020F0502020204030204" pitchFamily="34" charset="0"/>
              </a:rPr>
              <a:t>syndrome.</a:t>
            </a:r>
          </a:p>
          <a:p>
            <a:pPr>
              <a:spcBef>
                <a:spcPct val="50000"/>
              </a:spcBef>
            </a:pPr>
            <a:r>
              <a:rPr lang="en-US" altLang="en-US" sz="1900" b="1" i="0" dirty="0">
                <a:solidFill>
                  <a:srgbClr val="66FFFF"/>
                </a:solidFill>
                <a:latin typeface="Calibri" panose="020F0502020204030204" pitchFamily="34" charset="0"/>
              </a:rPr>
              <a:t>	</a:t>
            </a:r>
            <a:r>
              <a:rPr lang="en-US" altLang="en-US" sz="1900" b="1" i="0" dirty="0" smtClean="0">
                <a:solidFill>
                  <a:srgbClr val="66FFFF"/>
                </a:solidFill>
                <a:latin typeface="Calibri" panose="020F0502020204030204" pitchFamily="34" charset="0"/>
              </a:rPr>
              <a:t>- Loss from skin (burns).</a:t>
            </a:r>
            <a:endParaRPr lang="en-US" altLang="en-US" sz="1900" b="1" i="0" dirty="0">
              <a:solidFill>
                <a:srgbClr val="66FFFF"/>
              </a:solidFill>
              <a:latin typeface="Calibri" panose="020F0502020204030204" pitchFamily="34" charset="0"/>
            </a:endParaRPr>
          </a:p>
          <a:p>
            <a:pPr>
              <a:spcBef>
                <a:spcPct val="50000"/>
              </a:spcBef>
            </a:pPr>
            <a:r>
              <a:rPr lang="en-US" altLang="en-US" sz="1900" b="1" i="0" dirty="0">
                <a:solidFill>
                  <a:srgbClr val="FF66FF"/>
                </a:solidFill>
                <a:latin typeface="Calibri" panose="020F0502020204030204" pitchFamily="34" charset="0"/>
              </a:rPr>
              <a:t>3- Increased capillary permeability:</a:t>
            </a:r>
          </a:p>
          <a:p>
            <a:pPr>
              <a:spcBef>
                <a:spcPct val="50000"/>
              </a:spcBef>
            </a:pPr>
            <a:r>
              <a:rPr lang="en-US" altLang="en-US" sz="1900" b="1" i="0" dirty="0">
                <a:solidFill>
                  <a:srgbClr val="FF66FF"/>
                </a:solidFill>
                <a:latin typeface="Calibri" panose="020F0502020204030204" pitchFamily="34" charset="0"/>
              </a:rPr>
              <a:t>	- Destruction of the endothelium (burns</a:t>
            </a:r>
            <a:r>
              <a:rPr lang="en-US" altLang="en-US" sz="1900" b="1" i="0" dirty="0" smtClean="0">
                <a:solidFill>
                  <a:srgbClr val="FF66FF"/>
                </a:solidFill>
                <a:latin typeface="Calibri" panose="020F0502020204030204" pitchFamily="34" charset="0"/>
              </a:rPr>
              <a:t>).</a:t>
            </a:r>
            <a:endParaRPr lang="en-US" altLang="en-US" sz="1900" b="1" i="0" dirty="0">
              <a:solidFill>
                <a:srgbClr val="FF66FF"/>
              </a:solidFill>
              <a:latin typeface="Calibri" panose="020F0502020204030204" pitchFamily="34" charset="0"/>
            </a:endParaRPr>
          </a:p>
          <a:p>
            <a:pPr>
              <a:spcBef>
                <a:spcPct val="50000"/>
              </a:spcBef>
            </a:pPr>
            <a:r>
              <a:rPr lang="en-US" altLang="en-US" sz="1900" b="1" i="0" dirty="0">
                <a:solidFill>
                  <a:srgbClr val="FF66FF"/>
                </a:solidFill>
                <a:latin typeface="Calibri" panose="020F0502020204030204" pitchFamily="34" charset="0"/>
              </a:rPr>
              <a:t>	- Allergic release of </a:t>
            </a:r>
            <a:r>
              <a:rPr lang="en-US" altLang="en-US" sz="1900" b="1" i="0" dirty="0" smtClean="0">
                <a:solidFill>
                  <a:srgbClr val="FF66FF"/>
                </a:solidFill>
                <a:latin typeface="Calibri" panose="020F0502020204030204" pitchFamily="34" charset="0"/>
              </a:rPr>
              <a:t>histamine.</a:t>
            </a:r>
            <a:endParaRPr lang="en-US" altLang="en-US" sz="1900" b="1" i="0" dirty="0">
              <a:solidFill>
                <a:srgbClr val="FF66FF"/>
              </a:solidFill>
              <a:latin typeface="Calibri" panose="020F0502020204030204" pitchFamily="34" charset="0"/>
            </a:endParaRPr>
          </a:p>
          <a:p>
            <a:pPr>
              <a:spcBef>
                <a:spcPct val="50000"/>
              </a:spcBef>
            </a:pPr>
            <a:r>
              <a:rPr lang="en-US" altLang="en-US" sz="1900" b="1" i="0" dirty="0">
                <a:solidFill>
                  <a:srgbClr val="FF66FF"/>
                </a:solidFill>
                <a:latin typeface="Calibri" panose="020F0502020204030204" pitchFamily="34" charset="0"/>
              </a:rPr>
              <a:t>	- Infections (bacterial toxins</a:t>
            </a:r>
            <a:r>
              <a:rPr lang="en-US" altLang="en-US" sz="1900" b="1" i="0" dirty="0" smtClean="0">
                <a:solidFill>
                  <a:srgbClr val="FF66FF"/>
                </a:solidFill>
                <a:latin typeface="Calibri" panose="020F0502020204030204" pitchFamily="34" charset="0"/>
              </a:rPr>
              <a:t>).</a:t>
            </a:r>
          </a:p>
          <a:p>
            <a:pPr>
              <a:spcBef>
                <a:spcPct val="50000"/>
              </a:spcBef>
            </a:pPr>
            <a:r>
              <a:rPr lang="en-US" altLang="en-US" sz="1900" b="1" i="0" dirty="0">
                <a:solidFill>
                  <a:srgbClr val="FF66FF"/>
                </a:solidFill>
                <a:latin typeface="Calibri" panose="020F0502020204030204" pitchFamily="34" charset="0"/>
              </a:rPr>
              <a:t>	</a:t>
            </a:r>
            <a:r>
              <a:rPr lang="en-US" altLang="en-US" sz="1900" b="1" i="0" dirty="0" smtClean="0">
                <a:solidFill>
                  <a:srgbClr val="FF66FF"/>
                </a:solidFill>
                <a:latin typeface="Calibri" panose="020F0502020204030204" pitchFamily="34" charset="0"/>
              </a:rPr>
              <a:t>- Vitamin C </a:t>
            </a:r>
            <a:r>
              <a:rPr lang="en-US" altLang="en-US" sz="1900" b="1" i="0" dirty="0" err="1" smtClean="0">
                <a:solidFill>
                  <a:srgbClr val="FF66FF"/>
                </a:solidFill>
                <a:latin typeface="Calibri" panose="020F0502020204030204" pitchFamily="34" charset="0"/>
              </a:rPr>
              <a:t>defeciency</a:t>
            </a:r>
            <a:r>
              <a:rPr lang="en-US" altLang="en-US" sz="1900" b="1" i="0" dirty="0" smtClean="0">
                <a:solidFill>
                  <a:srgbClr val="FF66FF"/>
                </a:solidFill>
                <a:latin typeface="Calibri" panose="020F0502020204030204" pitchFamily="34" charset="0"/>
              </a:rPr>
              <a:t>.</a:t>
            </a:r>
            <a:endParaRPr lang="en-US" altLang="en-US" sz="1900" b="1" i="0" dirty="0">
              <a:solidFill>
                <a:srgbClr val="FF66FF"/>
              </a:solidFill>
              <a:latin typeface="Calibri" panose="020F0502020204030204" pitchFamily="34" charset="0"/>
            </a:endParaRPr>
          </a:p>
          <a:p>
            <a:pPr>
              <a:spcBef>
                <a:spcPct val="50000"/>
              </a:spcBef>
            </a:pPr>
            <a:r>
              <a:rPr lang="en-US" altLang="en-US" sz="1900" b="1" i="0" dirty="0">
                <a:solidFill>
                  <a:srgbClr val="66FF66"/>
                </a:solidFill>
                <a:latin typeface="Calibri" panose="020F0502020204030204" pitchFamily="34" charset="0"/>
              </a:rPr>
              <a:t>4- Impaired lymphatic </a:t>
            </a:r>
            <a:r>
              <a:rPr lang="en-US" altLang="en-US" sz="1900" b="1" i="0" dirty="0" smtClean="0">
                <a:solidFill>
                  <a:srgbClr val="66FF66"/>
                </a:solidFill>
                <a:latin typeface="Calibri" panose="020F0502020204030204" pitchFamily="34" charset="0"/>
              </a:rPr>
              <a:t>drainage and lymphatic obstruction:</a:t>
            </a:r>
            <a:endParaRPr lang="en-US" altLang="en-US" sz="1900" b="1" i="0" dirty="0">
              <a:solidFill>
                <a:srgbClr val="66FF66"/>
              </a:solidFill>
              <a:latin typeface="Calibri" panose="020F0502020204030204" pitchFamily="34" charset="0"/>
            </a:endParaRPr>
          </a:p>
          <a:p>
            <a:pPr>
              <a:spcBef>
                <a:spcPct val="50000"/>
              </a:spcBef>
            </a:pPr>
            <a:r>
              <a:rPr lang="en-US" altLang="en-US" sz="1900" b="1" i="0" dirty="0">
                <a:solidFill>
                  <a:srgbClr val="66FF66"/>
                </a:solidFill>
                <a:latin typeface="Calibri" panose="020F0502020204030204" pitchFamily="34" charset="0"/>
              </a:rPr>
              <a:t>	- Destruction of lymphatics (trauma, irradiation</a:t>
            </a:r>
            <a:r>
              <a:rPr lang="en-US" altLang="en-US" sz="1900" b="1" i="0" dirty="0" smtClean="0">
                <a:solidFill>
                  <a:srgbClr val="66FF66"/>
                </a:solidFill>
                <a:latin typeface="Calibri" panose="020F0502020204030204" pitchFamily="34" charset="0"/>
              </a:rPr>
              <a:t>).</a:t>
            </a:r>
            <a:endParaRPr lang="en-US" altLang="en-US" sz="1900" b="1" i="0" dirty="0">
              <a:solidFill>
                <a:srgbClr val="66FF66"/>
              </a:solidFill>
              <a:latin typeface="Calibri" panose="020F0502020204030204" pitchFamily="34" charset="0"/>
            </a:endParaRPr>
          </a:p>
          <a:p>
            <a:pPr>
              <a:spcBef>
                <a:spcPct val="50000"/>
              </a:spcBef>
            </a:pPr>
            <a:r>
              <a:rPr lang="en-US" altLang="en-US" sz="1900" b="1" i="0" dirty="0">
                <a:solidFill>
                  <a:srgbClr val="66FF66"/>
                </a:solidFill>
                <a:latin typeface="Calibri" panose="020F0502020204030204" pitchFamily="34" charset="0"/>
              </a:rPr>
              <a:t>	- Obstruction of lymph flow (e.g., </a:t>
            </a:r>
            <a:r>
              <a:rPr lang="en-US" altLang="en-US" sz="1900" b="1" i="0" dirty="0" err="1" smtClean="0">
                <a:solidFill>
                  <a:srgbClr val="66FF66"/>
                </a:solidFill>
                <a:latin typeface="Calibri" panose="020F0502020204030204" pitchFamily="34" charset="0"/>
              </a:rPr>
              <a:t>filariasis</a:t>
            </a:r>
            <a:r>
              <a:rPr lang="en-US" altLang="en-US" sz="1900" b="1" i="0" dirty="0" smtClean="0">
                <a:solidFill>
                  <a:srgbClr val="66FF66"/>
                </a:solidFill>
                <a:latin typeface="Calibri" panose="020F0502020204030204" pitchFamily="34" charset="0"/>
              </a:rPr>
              <a:t>, cancer).</a:t>
            </a:r>
            <a:r>
              <a:rPr lang="en-US" altLang="en-US" sz="1900" b="1" i="0" dirty="0">
                <a:solidFill>
                  <a:srgbClr val="66FFFF"/>
                </a:solidFill>
                <a:latin typeface="Calibri" panose="020F0502020204030204" pitchFamily="34" charset="0"/>
              </a:rPr>
              <a:t>	</a:t>
            </a:r>
          </a:p>
        </p:txBody>
      </p:sp>
      <p:sp>
        <p:nvSpPr>
          <p:cNvPr id="4" name="Text Box 2"/>
          <p:cNvSpPr txBox="1">
            <a:spLocks noChangeArrowheads="1"/>
          </p:cNvSpPr>
          <p:nvPr/>
        </p:nvSpPr>
        <p:spPr bwMode="auto">
          <a:xfrm>
            <a:off x="0" y="76200"/>
            <a:ext cx="1028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4400" b="1" i="0" dirty="0" smtClean="0">
                <a:solidFill>
                  <a:schemeClr val="tx2"/>
                </a:solidFill>
                <a:latin typeface="Calibri" panose="020F0502020204030204" pitchFamily="34" charset="0"/>
              </a:rPr>
              <a:t>Cause of edema</a:t>
            </a:r>
            <a:endParaRPr lang="en-US" altLang="en-US" sz="4400" b="1" i="0" dirty="0">
              <a:solidFill>
                <a:schemeClr val="tx2"/>
              </a:solidFill>
              <a:latin typeface="Calibri" panose="020F050202020403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86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86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86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86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867">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867">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8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4" descr="Elephantiasis of the legs due to filariasis (CDC)."/>
          <p:cNvPicPr>
            <a:picLocks noChangeAspect="1" noChangeArrowheads="1"/>
          </p:cNvPicPr>
          <p:nvPr/>
        </p:nvPicPr>
        <p:blipFill>
          <a:blip r:embed="rId3">
            <a:extLst>
              <a:ext uri="{28A0092B-C50C-407E-A947-70E740481C1C}">
                <a14:useLocalDpi xmlns:a14="http://schemas.microsoft.com/office/drawing/2010/main" val="0"/>
              </a:ext>
            </a:extLst>
          </a:blip>
          <a:srcRect r="5283" b="13693"/>
          <a:stretch>
            <a:fillRect/>
          </a:stretch>
        </p:blipFill>
        <p:spPr bwMode="auto">
          <a:xfrm>
            <a:off x="6262688" y="373063"/>
            <a:ext cx="3529012" cy="4032250"/>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5" descr="eleph-fiji"/>
          <p:cNvPicPr>
            <a:picLocks noChangeAspect="1" noChangeArrowheads="1"/>
          </p:cNvPicPr>
          <p:nvPr/>
        </p:nvPicPr>
        <p:blipFill>
          <a:blip r:embed="rId4">
            <a:extLst>
              <a:ext uri="{28A0092B-C50C-407E-A947-70E740481C1C}">
                <a14:useLocalDpi xmlns:a14="http://schemas.microsoft.com/office/drawing/2010/main" val="0"/>
              </a:ext>
            </a:extLst>
          </a:blip>
          <a:srcRect b="12090"/>
          <a:stretch>
            <a:fillRect/>
          </a:stretch>
        </p:blipFill>
        <p:spPr bwMode="auto">
          <a:xfrm>
            <a:off x="7597775" y="4621213"/>
            <a:ext cx="1809750" cy="2160587"/>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6"/>
          <p:cNvSpPr>
            <a:spLocks noChangeArrowheads="1"/>
          </p:cNvSpPr>
          <p:nvPr/>
        </p:nvSpPr>
        <p:spPr bwMode="auto">
          <a:xfrm>
            <a:off x="1064593" y="373063"/>
            <a:ext cx="307622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eaLnBrk="1" hangingPunct="1"/>
            <a:r>
              <a:rPr lang="en-US" altLang="en-US" sz="2800" b="1" i="0" dirty="0">
                <a:latin typeface="Calibri" panose="020F0502020204030204" pitchFamily="34" charset="0"/>
              </a:rPr>
              <a:t>Lymphatic </a:t>
            </a:r>
            <a:r>
              <a:rPr lang="en-US" altLang="en-US" sz="2800" b="1" i="0" dirty="0" err="1">
                <a:latin typeface="Calibri" panose="020F0502020204030204" pitchFamily="34" charset="0"/>
              </a:rPr>
              <a:t>Filariasis</a:t>
            </a:r>
            <a:endParaRPr lang="en-US" altLang="en-US" sz="2800" b="1" i="0" dirty="0">
              <a:latin typeface="Calibri" panose="020F0502020204030204" pitchFamily="34" charset="0"/>
            </a:endParaRPr>
          </a:p>
          <a:p>
            <a:pPr algn="ctr" eaLnBrk="1" hangingPunct="1"/>
            <a:r>
              <a:rPr lang="en-US" altLang="en-US" sz="2800" b="1" i="0" dirty="0">
                <a:latin typeface="Calibri" panose="020F0502020204030204" pitchFamily="34" charset="0"/>
              </a:rPr>
              <a:t>(Elephantiasis) </a:t>
            </a:r>
          </a:p>
        </p:txBody>
      </p:sp>
      <p:pic>
        <p:nvPicPr>
          <p:cNvPr id="37893" name="Picture 7" descr="wor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0525" y="5341938"/>
            <a:ext cx="2016125" cy="1323975"/>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8" descr="brugia_malay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0938" y="5307013"/>
            <a:ext cx="2016125" cy="1401762"/>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9" descr="btimor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1525" y="5341938"/>
            <a:ext cx="1944688" cy="1347787"/>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 Box 10"/>
          <p:cNvSpPr txBox="1">
            <a:spLocks noChangeArrowheads="1"/>
          </p:cNvSpPr>
          <p:nvPr/>
        </p:nvSpPr>
        <p:spPr bwMode="auto">
          <a:xfrm>
            <a:off x="419100" y="2133600"/>
            <a:ext cx="27496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eaLnBrk="1" hangingPunct="1">
              <a:buSzPct val="130000"/>
              <a:buFontTx/>
              <a:buChar char="•"/>
            </a:pPr>
            <a:r>
              <a:rPr lang="en-US" altLang="en-US" sz="2000" b="1" i="0">
                <a:latin typeface="Calibri" panose="020F0502020204030204" pitchFamily="34" charset="0"/>
              </a:rPr>
              <a:t> Parasitic Worms block</a:t>
            </a:r>
          </a:p>
          <a:p>
            <a:pPr eaLnBrk="1" hangingPunct="1">
              <a:buSzPct val="130000"/>
            </a:pPr>
            <a:r>
              <a:rPr lang="en-US" altLang="en-US" sz="2000" b="1" i="0">
                <a:latin typeface="Calibri" panose="020F0502020204030204" pitchFamily="34" charset="0"/>
              </a:rPr>
              <a:t> the lymphatic system</a:t>
            </a:r>
          </a:p>
        </p:txBody>
      </p:sp>
      <p:sp>
        <p:nvSpPr>
          <p:cNvPr id="37899" name="Text Box 13"/>
          <p:cNvSpPr txBox="1">
            <a:spLocks noChangeArrowheads="1"/>
          </p:cNvSpPr>
          <p:nvPr/>
        </p:nvSpPr>
        <p:spPr bwMode="auto">
          <a:xfrm>
            <a:off x="419100" y="3286125"/>
            <a:ext cx="3300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eaLnBrk="1" hangingPunct="1">
              <a:buSzPct val="130000"/>
              <a:buFontTx/>
              <a:buChar char="•"/>
            </a:pPr>
            <a:r>
              <a:rPr lang="en-US" altLang="en-US" sz="2000" b="1" i="0" dirty="0">
                <a:latin typeface="Calibri" panose="020F0502020204030204" pitchFamily="34" charset="0"/>
              </a:rPr>
              <a:t> Transmitted by mosquitoes</a:t>
            </a:r>
          </a:p>
        </p:txBody>
      </p:sp>
      <p:pic>
        <p:nvPicPr>
          <p:cNvPr id="37900" name="Picture 14" descr="26-06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763588"/>
            <a:ext cx="1771650" cy="3209925"/>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03" name="Rectangle 3"/>
          <p:cNvSpPr>
            <a:spLocks noChangeArrowheads="1"/>
          </p:cNvSpPr>
          <p:nvPr/>
        </p:nvSpPr>
        <p:spPr bwMode="auto">
          <a:xfrm>
            <a:off x="0" y="457200"/>
            <a:ext cx="10287000" cy="685800"/>
          </a:xfrm>
          <a:prstGeom prst="rect">
            <a:avLst/>
          </a:prstGeom>
          <a:noFill/>
          <a:ln w="9525">
            <a:noFill/>
            <a:miter lim="800000"/>
            <a:headEnd/>
            <a:tailEnd/>
          </a:ln>
          <a:effectLst/>
        </p:spPr>
        <p:txBody>
          <a:bodyPr anchor="ctr"/>
          <a:lstStyle/>
          <a:p>
            <a:pPr algn="ctr">
              <a:defRPr/>
            </a:pPr>
            <a:r>
              <a:rPr lang="en-US" sz="3200" b="1" i="0" dirty="0" smtClean="0">
                <a:solidFill>
                  <a:schemeClr val="tx2"/>
                </a:solidFill>
                <a:latin typeface="Calibri" panose="020F0502020204030204" pitchFamily="34" charset="0"/>
              </a:rPr>
              <a:t>Role of the microcirculation in temperature regulation</a:t>
            </a:r>
            <a:endParaRPr lang="en-US" sz="3200" b="1" i="0" dirty="0">
              <a:solidFill>
                <a:schemeClr val="tx2"/>
              </a:solidFill>
              <a:latin typeface="Calibri" panose="020F0502020204030204" pitchFamily="34" charset="0"/>
            </a:endParaRPr>
          </a:p>
        </p:txBody>
      </p:sp>
      <p:sp>
        <p:nvSpPr>
          <p:cNvPr id="512004" name="Rectangle 4"/>
          <p:cNvSpPr>
            <a:spLocks noChangeArrowheads="1"/>
          </p:cNvSpPr>
          <p:nvPr/>
        </p:nvSpPr>
        <p:spPr bwMode="auto">
          <a:xfrm>
            <a:off x="342900" y="1143000"/>
            <a:ext cx="5097462" cy="5334000"/>
          </a:xfrm>
          <a:prstGeom prst="rect">
            <a:avLst/>
          </a:prstGeom>
          <a:noFill/>
          <a:ln w="9525">
            <a:noFill/>
            <a:miter lim="800000"/>
            <a:headEnd/>
            <a:tailEnd/>
          </a:ln>
          <a:effectLst/>
        </p:spPr>
        <p:txBody>
          <a:bodyPr/>
          <a:lstStyle/>
          <a:p>
            <a:pPr marL="800100" lvl="1" indent="-342900" eaLnBrk="1" hangingPunct="1">
              <a:buFont typeface="Wingdings" pitchFamily="2" charset="2"/>
              <a:buChar char="q"/>
            </a:pPr>
            <a:r>
              <a:rPr lang="en-US" b="1" i="0" dirty="0">
                <a:solidFill>
                  <a:srgbClr val="66FFFF"/>
                </a:solidFill>
                <a:latin typeface="Calibri" pitchFamily="34" charset="0"/>
                <a:cs typeface="Calibri" pitchFamily="34" charset="0"/>
              </a:rPr>
              <a:t>Capillaries of the skin are arranged perpendicular to the </a:t>
            </a:r>
            <a:r>
              <a:rPr lang="en-US" b="1" i="0" dirty="0" smtClean="0">
                <a:solidFill>
                  <a:srgbClr val="66FFFF"/>
                </a:solidFill>
                <a:latin typeface="Calibri" pitchFamily="34" charset="0"/>
                <a:cs typeface="Calibri" pitchFamily="34" charset="0"/>
              </a:rPr>
              <a:t>surface.</a:t>
            </a:r>
            <a:endParaRPr lang="en-US" b="1" i="0" dirty="0">
              <a:solidFill>
                <a:srgbClr val="66FFFF"/>
              </a:solidFill>
              <a:latin typeface="Calibri" pitchFamily="34" charset="0"/>
              <a:cs typeface="Calibri" pitchFamily="34" charset="0"/>
            </a:endParaRPr>
          </a:p>
          <a:p>
            <a:pPr marL="800100" lvl="1" indent="-342900" eaLnBrk="1" hangingPunct="1">
              <a:buFont typeface="Wingdings" pitchFamily="2" charset="2"/>
              <a:buChar char="q"/>
            </a:pPr>
            <a:r>
              <a:rPr lang="en-US" b="1" i="0" dirty="0">
                <a:solidFill>
                  <a:srgbClr val="66FFFF"/>
                </a:solidFill>
                <a:latin typeface="Calibri" pitchFamily="34" charset="0"/>
                <a:cs typeface="Calibri" pitchFamily="34" charset="0"/>
              </a:rPr>
              <a:t>The </a:t>
            </a:r>
            <a:r>
              <a:rPr lang="en-US" b="1" i="0" dirty="0" smtClean="0">
                <a:solidFill>
                  <a:srgbClr val="66FFFF"/>
                </a:solidFill>
                <a:latin typeface="Calibri" pitchFamily="34" charset="0"/>
                <a:cs typeface="Calibri" pitchFamily="34" charset="0"/>
              </a:rPr>
              <a:t>cutaneous circulation </a:t>
            </a:r>
            <a:r>
              <a:rPr lang="en-US" b="1" i="0" dirty="0">
                <a:solidFill>
                  <a:srgbClr val="66FFFF"/>
                </a:solidFill>
                <a:latin typeface="Calibri" pitchFamily="34" charset="0"/>
                <a:cs typeface="Calibri" pitchFamily="34" charset="0"/>
              </a:rPr>
              <a:t>is characterized by low density of </a:t>
            </a:r>
            <a:r>
              <a:rPr lang="en-US" b="1" i="0" dirty="0" smtClean="0">
                <a:solidFill>
                  <a:srgbClr val="66FFFF"/>
                </a:solidFill>
                <a:latin typeface="Calibri" pitchFamily="34" charset="0"/>
                <a:cs typeface="Calibri" pitchFamily="34" charset="0"/>
              </a:rPr>
              <a:t>capillaries.</a:t>
            </a:r>
          </a:p>
          <a:p>
            <a:pPr lvl="1" eaLnBrk="1" hangingPunct="1"/>
            <a:endParaRPr lang="en-US" b="1" i="0" dirty="0">
              <a:solidFill>
                <a:srgbClr val="66FFFF"/>
              </a:solidFill>
              <a:latin typeface="Calibri" pitchFamily="34" charset="0"/>
              <a:cs typeface="Calibri" pitchFamily="34" charset="0"/>
            </a:endParaRPr>
          </a:p>
          <a:p>
            <a:pPr marL="800100" lvl="1" indent="-342900" eaLnBrk="1" hangingPunct="1">
              <a:buFont typeface="Wingdings" pitchFamily="2" charset="2"/>
              <a:buChar char="q"/>
            </a:pPr>
            <a:r>
              <a:rPr lang="en-US" b="1" i="0" dirty="0">
                <a:solidFill>
                  <a:srgbClr val="FFC000"/>
                </a:solidFill>
                <a:latin typeface="Calibri" pitchFamily="34" charset="0"/>
                <a:cs typeface="Calibri" pitchFamily="34" charset="0"/>
              </a:rPr>
              <a:t>There are other unique features:</a:t>
            </a:r>
          </a:p>
          <a:p>
            <a:pPr marL="1257300" lvl="2" indent="-342900" eaLnBrk="1" hangingPunct="1">
              <a:buFont typeface="Wingdings" pitchFamily="2" charset="2"/>
              <a:buChar char="q"/>
            </a:pPr>
            <a:r>
              <a:rPr lang="en-US" b="1" i="0" dirty="0">
                <a:solidFill>
                  <a:srgbClr val="FFC000"/>
                </a:solidFill>
                <a:latin typeface="Calibri" pitchFamily="34" charset="0"/>
                <a:cs typeface="Calibri" pitchFamily="34" charset="0"/>
              </a:rPr>
              <a:t>Venous plexus: responsible for heat transfer to </a:t>
            </a:r>
            <a:r>
              <a:rPr lang="en-US" b="1" i="0" dirty="0" smtClean="0">
                <a:solidFill>
                  <a:srgbClr val="FFC000"/>
                </a:solidFill>
                <a:latin typeface="Calibri" pitchFamily="34" charset="0"/>
                <a:cs typeface="Calibri" pitchFamily="34" charset="0"/>
              </a:rPr>
              <a:t>the skin.</a:t>
            </a:r>
            <a:endParaRPr lang="en-US" b="1" i="0" dirty="0">
              <a:solidFill>
                <a:srgbClr val="FFC000"/>
              </a:solidFill>
              <a:latin typeface="Calibri" pitchFamily="34" charset="0"/>
              <a:cs typeface="Calibri" pitchFamily="34" charset="0"/>
            </a:endParaRPr>
          </a:p>
          <a:p>
            <a:pPr marL="1257300" lvl="2" indent="-342900" eaLnBrk="1" hangingPunct="1">
              <a:buFont typeface="Wingdings" pitchFamily="2" charset="2"/>
              <a:buChar char="q"/>
            </a:pPr>
            <a:r>
              <a:rPr lang="en-US" b="1" i="0" dirty="0" err="1">
                <a:solidFill>
                  <a:srgbClr val="FFC000"/>
                </a:solidFill>
                <a:latin typeface="Calibri" pitchFamily="34" charset="0"/>
                <a:cs typeface="Calibri" pitchFamily="34" charset="0"/>
              </a:rPr>
              <a:t>Arteriovenous</a:t>
            </a:r>
            <a:r>
              <a:rPr lang="en-US" b="1" i="0" dirty="0">
                <a:solidFill>
                  <a:srgbClr val="FFC000"/>
                </a:solidFill>
                <a:latin typeface="Calibri" pitchFamily="34" charset="0"/>
                <a:cs typeface="Calibri" pitchFamily="34" charset="0"/>
              </a:rPr>
              <a:t> anastomosis: opens or closes in response to changes in </a:t>
            </a:r>
            <a:r>
              <a:rPr lang="en-US" b="1" i="0" dirty="0" smtClean="0">
                <a:solidFill>
                  <a:srgbClr val="FFC000"/>
                </a:solidFill>
                <a:latin typeface="Calibri" pitchFamily="34" charset="0"/>
                <a:cs typeface="Calibri" pitchFamily="34" charset="0"/>
              </a:rPr>
              <a:t>temperature.</a:t>
            </a:r>
            <a:endParaRPr lang="en-US" b="1" i="0" dirty="0">
              <a:solidFill>
                <a:srgbClr val="FFC000"/>
              </a:solidFill>
              <a:latin typeface="Calibri" pitchFamily="34" charset="0"/>
              <a:cs typeface="Calibri" pitchFamily="34" charset="0"/>
            </a:endParaRPr>
          </a:p>
        </p:txBody>
      </p:sp>
      <p:pic>
        <p:nvPicPr>
          <p:cNvPr id="4" name="Picture 10" descr="cutcirc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16562" y="2489200"/>
            <a:ext cx="4351338" cy="2311400"/>
          </a:xfrm>
          <a:prstGeom prst="rect">
            <a:avLst/>
          </a:prstGeom>
          <a:noFill/>
          <a:scene3d>
            <a:camera prst="orthographicFront"/>
            <a:lightRig rig="threePt" dir="t"/>
          </a:scene3d>
          <a:sp3d>
            <a:bevelT/>
            <a:bevelB/>
          </a:sp3d>
        </p:spPr>
      </p:pic>
    </p:spTree>
    <p:extLst>
      <p:ext uri="{BB962C8B-B14F-4D97-AF65-F5344CB8AC3E}">
        <p14:creationId xmlns:p14="http://schemas.microsoft.com/office/powerpoint/2010/main" val="371967380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0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0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00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0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0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03" name="Rectangle 3"/>
          <p:cNvSpPr>
            <a:spLocks noChangeArrowheads="1"/>
          </p:cNvSpPr>
          <p:nvPr/>
        </p:nvSpPr>
        <p:spPr bwMode="auto">
          <a:xfrm>
            <a:off x="5787668" y="609600"/>
            <a:ext cx="4499331" cy="1371600"/>
          </a:xfrm>
          <a:prstGeom prst="rect">
            <a:avLst/>
          </a:prstGeom>
          <a:noFill/>
          <a:ln w="9525">
            <a:noFill/>
            <a:miter lim="800000"/>
            <a:headEnd/>
            <a:tailEnd/>
          </a:ln>
          <a:effectLst/>
        </p:spPr>
        <p:txBody>
          <a:bodyPr anchor="ctr"/>
          <a:lstStyle/>
          <a:p>
            <a:pPr algn="ctr">
              <a:defRPr/>
            </a:pPr>
            <a:r>
              <a:rPr lang="en-US" sz="3200" b="1" i="0" dirty="0" smtClean="0">
                <a:solidFill>
                  <a:schemeClr val="tx2"/>
                </a:solidFill>
                <a:latin typeface="Calibri" panose="020F0502020204030204" pitchFamily="34" charset="0"/>
              </a:rPr>
              <a:t>Role of the microcirculation in temperature regulation</a:t>
            </a:r>
            <a:endParaRPr lang="en-US" sz="3200" b="1" i="0" dirty="0">
              <a:solidFill>
                <a:schemeClr val="tx2"/>
              </a:solidFill>
              <a:latin typeface="Calibri" panose="020F0502020204030204" pitchFamily="34" charset="0"/>
            </a:endParaRPr>
          </a:p>
        </p:txBody>
      </p:sp>
      <p:sp>
        <p:nvSpPr>
          <p:cNvPr id="512004" name="Rectangle 4"/>
          <p:cNvSpPr>
            <a:spLocks noChangeArrowheads="1"/>
          </p:cNvSpPr>
          <p:nvPr/>
        </p:nvSpPr>
        <p:spPr bwMode="auto">
          <a:xfrm>
            <a:off x="38100" y="76200"/>
            <a:ext cx="5749568" cy="6781800"/>
          </a:xfrm>
          <a:prstGeom prst="rect">
            <a:avLst/>
          </a:prstGeom>
          <a:noFill/>
          <a:ln w="9525">
            <a:noFill/>
            <a:miter lim="800000"/>
            <a:headEnd/>
            <a:tailEnd/>
          </a:ln>
          <a:effectLst/>
        </p:spPr>
        <p:txBody>
          <a:bodyPr/>
          <a:lstStyle/>
          <a:p>
            <a:pPr marL="342900" indent="-342900" eaLnBrk="1" hangingPunct="1">
              <a:buFont typeface="Wingdings" pitchFamily="2" charset="2"/>
              <a:buChar char="q"/>
            </a:pPr>
            <a:r>
              <a:rPr lang="en-US" sz="1870" b="1" i="0" dirty="0">
                <a:solidFill>
                  <a:srgbClr val="66FFFF"/>
                </a:solidFill>
                <a:latin typeface="Calibri" pitchFamily="34" charset="0"/>
                <a:cs typeface="Calibri" pitchFamily="34" charset="0"/>
              </a:rPr>
              <a:t>Hypothalamic temperature </a:t>
            </a:r>
            <a:r>
              <a:rPr lang="en-US" sz="1870" b="1" i="0" dirty="0" smtClean="0">
                <a:solidFill>
                  <a:srgbClr val="66FFFF"/>
                </a:solidFill>
                <a:latin typeface="Calibri" pitchFamily="34" charset="0"/>
                <a:cs typeface="Calibri" pitchFamily="34" charset="0"/>
              </a:rPr>
              <a:t>centers </a:t>
            </a:r>
            <a:r>
              <a:rPr lang="en-US" sz="1870" b="1" i="0" dirty="0">
                <a:solidFill>
                  <a:srgbClr val="66FFFF"/>
                </a:solidFill>
                <a:latin typeface="Calibri" pitchFamily="34" charset="0"/>
                <a:cs typeface="Calibri" pitchFamily="34" charset="0"/>
              </a:rPr>
              <a:t>respond to temperature sensors in </a:t>
            </a:r>
            <a:r>
              <a:rPr lang="en-US" sz="1870" b="1" i="0" dirty="0" smtClean="0">
                <a:solidFill>
                  <a:srgbClr val="66FFFF"/>
                </a:solidFill>
                <a:latin typeface="Calibri" pitchFamily="34" charset="0"/>
                <a:cs typeface="Calibri" pitchFamily="34" charset="0"/>
              </a:rPr>
              <a:t>skin:</a:t>
            </a:r>
            <a:endParaRPr lang="en-US" sz="1870" b="1" i="0" dirty="0">
              <a:solidFill>
                <a:srgbClr val="66FFFF"/>
              </a:solidFill>
              <a:latin typeface="Calibri" pitchFamily="34" charset="0"/>
              <a:cs typeface="Calibri" pitchFamily="34" charset="0"/>
            </a:endParaRPr>
          </a:p>
          <a:p>
            <a:pPr marL="342900" indent="-342900" eaLnBrk="1" hangingPunct="1">
              <a:buFont typeface="Wingdings" pitchFamily="2" charset="2"/>
              <a:buChar char="q"/>
            </a:pPr>
            <a:endParaRPr lang="en-US" sz="1870" b="1" i="0" dirty="0">
              <a:solidFill>
                <a:srgbClr val="66FFFF"/>
              </a:solidFill>
              <a:latin typeface="Calibri" pitchFamily="34" charset="0"/>
              <a:cs typeface="Calibri" pitchFamily="34" charset="0"/>
            </a:endParaRPr>
          </a:p>
          <a:p>
            <a:pPr marL="800100" lvl="1" indent="-342900" eaLnBrk="1" hangingPunct="1">
              <a:buFont typeface="Wingdings" pitchFamily="2" charset="2"/>
              <a:buChar char="q"/>
            </a:pPr>
            <a:r>
              <a:rPr lang="en-US" sz="1870" b="1" i="0" dirty="0">
                <a:solidFill>
                  <a:srgbClr val="66FFFF"/>
                </a:solidFill>
                <a:latin typeface="Calibri" pitchFamily="34" charset="0"/>
                <a:cs typeface="Calibri" pitchFamily="34" charset="0"/>
              </a:rPr>
              <a:t>If core (blood) or surface temp is low → increased sympathetic outflow to skin → closure of the </a:t>
            </a:r>
            <a:r>
              <a:rPr lang="en-US" sz="1870" b="1" i="0" dirty="0" err="1">
                <a:solidFill>
                  <a:srgbClr val="66FFFF"/>
                </a:solidFill>
                <a:latin typeface="Calibri" pitchFamily="34" charset="0"/>
                <a:cs typeface="Calibri" pitchFamily="34" charset="0"/>
              </a:rPr>
              <a:t>arteriovenous</a:t>
            </a:r>
            <a:r>
              <a:rPr lang="en-US" sz="1870" b="1" i="0" dirty="0">
                <a:solidFill>
                  <a:srgbClr val="66FFFF"/>
                </a:solidFill>
                <a:latin typeface="Calibri" pitchFamily="34" charset="0"/>
                <a:cs typeface="Calibri" pitchFamily="34" charset="0"/>
              </a:rPr>
              <a:t> anastomoses → reduced blood flow in venous </a:t>
            </a:r>
            <a:r>
              <a:rPr lang="en-US" sz="1870" b="1" i="0" dirty="0" smtClean="0">
                <a:solidFill>
                  <a:srgbClr val="66FFFF"/>
                </a:solidFill>
                <a:latin typeface="Calibri" pitchFamily="34" charset="0"/>
                <a:cs typeface="Calibri" pitchFamily="34" charset="0"/>
              </a:rPr>
              <a:t>plexus and capillaries.</a:t>
            </a:r>
            <a:endParaRPr lang="en-US" sz="1870" b="1" i="0" dirty="0">
              <a:solidFill>
                <a:srgbClr val="66FFFF"/>
              </a:solidFill>
              <a:latin typeface="Calibri" pitchFamily="34" charset="0"/>
              <a:cs typeface="Calibri" pitchFamily="34" charset="0"/>
            </a:endParaRPr>
          </a:p>
          <a:p>
            <a:pPr marL="800100" lvl="1" indent="-342900" eaLnBrk="1" hangingPunct="1">
              <a:buFont typeface="Wingdings" pitchFamily="2" charset="2"/>
              <a:buChar char="q"/>
            </a:pPr>
            <a:endParaRPr lang="en-US" sz="1870" b="1" i="0" dirty="0">
              <a:solidFill>
                <a:srgbClr val="66FFFF"/>
              </a:solidFill>
              <a:latin typeface="Calibri" pitchFamily="34" charset="0"/>
              <a:cs typeface="Calibri" pitchFamily="34" charset="0"/>
            </a:endParaRPr>
          </a:p>
          <a:p>
            <a:pPr marL="800100" lvl="1" indent="-342900" eaLnBrk="1" hangingPunct="1">
              <a:buFont typeface="Wingdings" pitchFamily="2" charset="2"/>
              <a:buChar char="q"/>
            </a:pPr>
            <a:r>
              <a:rPr lang="en-US" sz="1870" b="1" i="0" dirty="0">
                <a:solidFill>
                  <a:srgbClr val="66FFFF"/>
                </a:solidFill>
                <a:latin typeface="Calibri" pitchFamily="34" charset="0"/>
                <a:cs typeface="Calibri" pitchFamily="34" charset="0"/>
              </a:rPr>
              <a:t>If temperature falls below 50 degrees F, then smooth muscle in cutaneous circulation can’t maintain contraction and an overall dilation is seen. This is responsible for red appearance of exposed skin on a cold winter </a:t>
            </a:r>
            <a:r>
              <a:rPr lang="en-US" sz="1870" b="1" i="0" dirty="0" smtClean="0">
                <a:solidFill>
                  <a:srgbClr val="66FFFF"/>
                </a:solidFill>
                <a:latin typeface="Calibri" pitchFamily="34" charset="0"/>
                <a:cs typeface="Calibri" pitchFamily="34" charset="0"/>
              </a:rPr>
              <a:t>day.</a:t>
            </a:r>
          </a:p>
          <a:p>
            <a:pPr marL="800100" lvl="1" indent="-342900" eaLnBrk="1" hangingPunct="1">
              <a:buFont typeface="Wingdings" pitchFamily="2" charset="2"/>
              <a:buChar char="q"/>
            </a:pPr>
            <a:endParaRPr lang="en-US" sz="1870" b="1" i="0" dirty="0">
              <a:solidFill>
                <a:srgbClr val="66FFFF"/>
              </a:solidFill>
              <a:latin typeface="Calibri" pitchFamily="34" charset="0"/>
              <a:cs typeface="Calibri" pitchFamily="34" charset="0"/>
            </a:endParaRPr>
          </a:p>
          <a:p>
            <a:pPr marL="800100" lvl="1" indent="-342900" eaLnBrk="1" hangingPunct="1">
              <a:buFont typeface="Wingdings" pitchFamily="2" charset="2"/>
              <a:buChar char="q"/>
            </a:pPr>
            <a:r>
              <a:rPr lang="en-US" sz="1870" b="1" i="0" dirty="0">
                <a:solidFill>
                  <a:srgbClr val="FFC000"/>
                </a:solidFill>
                <a:latin typeface="Calibri" pitchFamily="34" charset="0"/>
                <a:cs typeface="Calibri" pitchFamily="34" charset="0"/>
              </a:rPr>
              <a:t>If core or surface temp high → decreased sympathetic outflow to skin → opening of the </a:t>
            </a:r>
            <a:r>
              <a:rPr lang="en-US" sz="1870" b="1" i="0" dirty="0" err="1">
                <a:solidFill>
                  <a:srgbClr val="FFC000"/>
                </a:solidFill>
                <a:latin typeface="Calibri" pitchFamily="34" charset="0"/>
                <a:cs typeface="Calibri" pitchFamily="34" charset="0"/>
              </a:rPr>
              <a:t>arteriovenous</a:t>
            </a:r>
            <a:r>
              <a:rPr lang="en-US" sz="1870" b="1" i="0" dirty="0">
                <a:solidFill>
                  <a:srgbClr val="FFC000"/>
                </a:solidFill>
                <a:latin typeface="Calibri" pitchFamily="34" charset="0"/>
                <a:cs typeface="Calibri" pitchFamily="34" charset="0"/>
              </a:rPr>
              <a:t> anastomoses → increased flow in venous plexus. This allows for a lot of blood in venous plexus, as well as the </a:t>
            </a:r>
            <a:r>
              <a:rPr lang="en-US" sz="1870" b="1" i="0" dirty="0" smtClean="0">
                <a:solidFill>
                  <a:srgbClr val="FFC000"/>
                </a:solidFill>
                <a:latin typeface="Calibri" pitchFamily="34" charset="0"/>
                <a:cs typeface="Calibri" pitchFamily="34" charset="0"/>
              </a:rPr>
              <a:t>capillaries.</a:t>
            </a:r>
            <a:endParaRPr lang="en-US" sz="1870" b="1" i="0" dirty="0">
              <a:solidFill>
                <a:srgbClr val="FFC000"/>
              </a:solidFill>
              <a:latin typeface="Calibri" pitchFamily="34" charset="0"/>
              <a:cs typeface="Calibri" pitchFamily="34" charset="0"/>
            </a:endParaRPr>
          </a:p>
          <a:p>
            <a:pPr marL="800100" lvl="1" indent="-342900" eaLnBrk="1" hangingPunct="1">
              <a:buFont typeface="Wingdings" pitchFamily="2" charset="2"/>
              <a:buChar char="q"/>
            </a:pPr>
            <a:endParaRPr lang="en-US" sz="1870" b="1" i="0" dirty="0">
              <a:solidFill>
                <a:srgbClr val="66FFFF"/>
              </a:solidFill>
              <a:latin typeface="Calibri" pitchFamily="34" charset="0"/>
              <a:cs typeface="Calibri" pitchFamily="34" charset="0"/>
            </a:endParaRPr>
          </a:p>
          <a:p>
            <a:pPr marL="800100" lvl="1" indent="-342900" eaLnBrk="1" hangingPunct="1">
              <a:buFont typeface="Wingdings" pitchFamily="2" charset="2"/>
              <a:buChar char="q"/>
            </a:pPr>
            <a:r>
              <a:rPr lang="en-US" sz="1870" b="1" i="0" dirty="0">
                <a:solidFill>
                  <a:srgbClr val="FF66FF"/>
                </a:solidFill>
                <a:latin typeface="Calibri" pitchFamily="34" charset="0"/>
                <a:cs typeface="Calibri" pitchFamily="34" charset="0"/>
              </a:rPr>
              <a:t>Blood in venous plexus </a:t>
            </a:r>
            <a:r>
              <a:rPr lang="en-US" sz="1870" b="1" i="0" dirty="0" smtClean="0">
                <a:solidFill>
                  <a:srgbClr val="FF66FF"/>
                </a:solidFill>
                <a:latin typeface="Calibri" pitchFamily="34" charset="0"/>
                <a:cs typeface="Calibri" pitchFamily="34" charset="0"/>
              </a:rPr>
              <a:t>is used </a:t>
            </a:r>
            <a:r>
              <a:rPr lang="en-US" sz="1870" b="1" i="0" dirty="0">
                <a:solidFill>
                  <a:srgbClr val="FF66FF"/>
                </a:solidFill>
                <a:latin typeface="Calibri" pitchFamily="34" charset="0"/>
                <a:cs typeface="Calibri" pitchFamily="34" charset="0"/>
              </a:rPr>
              <a:t>to radiate heat to the </a:t>
            </a:r>
            <a:r>
              <a:rPr lang="en-US" sz="1870" b="1" i="0" dirty="0" smtClean="0">
                <a:solidFill>
                  <a:srgbClr val="FF66FF"/>
                </a:solidFill>
                <a:latin typeface="Calibri" pitchFamily="34" charset="0"/>
                <a:cs typeface="Calibri" pitchFamily="34" charset="0"/>
              </a:rPr>
              <a:t>skin.</a:t>
            </a:r>
            <a:endParaRPr lang="en-US" sz="1870" b="1" i="0" dirty="0">
              <a:solidFill>
                <a:srgbClr val="66FFFF"/>
              </a:solidFill>
              <a:latin typeface="Calibri" pitchFamily="34" charset="0"/>
              <a:cs typeface="Calibri" pitchFamily="34" charset="0"/>
            </a:endParaRPr>
          </a:p>
        </p:txBody>
      </p:sp>
      <p:pic>
        <p:nvPicPr>
          <p:cNvPr id="1026" name="Picture 2" descr="Image result for Role of capillaries in temperature regu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7669" y="2339340"/>
            <a:ext cx="4308831" cy="2766060"/>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3586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0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0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00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00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00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90500" y="2703904"/>
            <a:ext cx="100965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342900" indent="-342900">
              <a:lnSpc>
                <a:spcPts val="3600"/>
              </a:lnSpc>
              <a:buBlip>
                <a:blip r:embed="rId3"/>
              </a:buBlip>
            </a:pPr>
            <a:r>
              <a:rPr lang="en-US" altLang="en-US" sz="2800" b="1" i="0" dirty="0" smtClean="0">
                <a:solidFill>
                  <a:srgbClr val="FFFF00"/>
                </a:solidFill>
                <a:latin typeface="Calibri" panose="020F0502020204030204" pitchFamily="34" charset="0"/>
              </a:rPr>
              <a:t>Outline the parts of the microcirculation, and list types of blood capillaries and differentiate between them.</a:t>
            </a:r>
          </a:p>
          <a:p>
            <a:pPr marL="342900" indent="-342900">
              <a:lnSpc>
                <a:spcPts val="3600"/>
              </a:lnSpc>
              <a:buBlip>
                <a:blip r:embed="rId3"/>
              </a:buBlip>
            </a:pPr>
            <a:r>
              <a:rPr lang="en-US" altLang="en-US" sz="2800" b="1" i="0" dirty="0" smtClean="0">
                <a:solidFill>
                  <a:srgbClr val="FFFF00"/>
                </a:solidFill>
                <a:latin typeface="Calibri" panose="020F0502020204030204" pitchFamily="34" charset="0"/>
              </a:rPr>
              <a:t>Explain regulation of flow in the capillary beds.</a:t>
            </a:r>
            <a:endParaRPr lang="en-US" altLang="en-US" sz="2800" b="1" i="0" dirty="0">
              <a:solidFill>
                <a:srgbClr val="FFFF00"/>
              </a:solidFill>
              <a:latin typeface="Calibri" panose="020F0502020204030204" pitchFamily="34" charset="0"/>
            </a:endParaRPr>
          </a:p>
          <a:p>
            <a:pPr marL="342900" indent="-342900">
              <a:lnSpc>
                <a:spcPts val="3600"/>
              </a:lnSpc>
              <a:buBlip>
                <a:blip r:embed="rId3"/>
              </a:buBlip>
            </a:pPr>
            <a:r>
              <a:rPr lang="en-US" altLang="en-US" sz="2800" b="1" i="0" dirty="0" smtClean="0">
                <a:solidFill>
                  <a:srgbClr val="FFFF00"/>
                </a:solidFill>
                <a:latin typeface="Calibri" panose="020F0502020204030204" pitchFamily="34" charset="0"/>
              </a:rPr>
              <a:t>Compare </a:t>
            </a:r>
            <a:r>
              <a:rPr lang="en-US" altLang="en-US" sz="2800" b="1" i="0" dirty="0">
                <a:solidFill>
                  <a:srgbClr val="FFFF00"/>
                </a:solidFill>
                <a:latin typeface="Calibri" panose="020F0502020204030204" pitchFamily="34" charset="0"/>
              </a:rPr>
              <a:t>and contrast diffusion and filtration. </a:t>
            </a:r>
          </a:p>
          <a:p>
            <a:pPr marL="342900" indent="-342900">
              <a:lnSpc>
                <a:spcPts val="3600"/>
              </a:lnSpc>
              <a:buBlip>
                <a:blip r:embed="rId3"/>
              </a:buBlip>
            </a:pPr>
            <a:r>
              <a:rPr lang="en-US" altLang="en-US" sz="2800" b="1" i="0" dirty="0" smtClean="0">
                <a:solidFill>
                  <a:srgbClr val="FFFF00"/>
                </a:solidFill>
                <a:latin typeface="Calibri" panose="020F0502020204030204" pitchFamily="34" charset="0"/>
              </a:rPr>
              <a:t>State Starling </a:t>
            </a:r>
            <a:r>
              <a:rPr lang="en-US" altLang="en-US" sz="2800" b="1" i="0" dirty="0">
                <a:solidFill>
                  <a:srgbClr val="FFFF00"/>
                </a:solidFill>
                <a:latin typeface="Calibri" panose="020F0502020204030204" pitchFamily="34" charset="0"/>
              </a:rPr>
              <a:t>forces acting on the capillary </a:t>
            </a:r>
            <a:r>
              <a:rPr lang="en-US" altLang="en-US" sz="2800" b="1" i="0" dirty="0" smtClean="0">
                <a:solidFill>
                  <a:srgbClr val="FFFF00"/>
                </a:solidFill>
                <a:latin typeface="Calibri" panose="020F0502020204030204" pitchFamily="34" charset="0"/>
              </a:rPr>
              <a:t>wall.</a:t>
            </a:r>
          </a:p>
          <a:p>
            <a:pPr marL="342900" indent="-342900">
              <a:lnSpc>
                <a:spcPts val="3600"/>
              </a:lnSpc>
              <a:buBlip>
                <a:blip r:embed="rId3"/>
              </a:buBlip>
            </a:pPr>
            <a:r>
              <a:rPr lang="en-US" altLang="en-US" sz="2800" b="1" i="0" dirty="0" smtClean="0">
                <a:solidFill>
                  <a:srgbClr val="FFFF00"/>
                </a:solidFill>
                <a:latin typeface="Calibri" panose="020F0502020204030204" pitchFamily="34" charset="0"/>
              </a:rPr>
              <a:t>Define edema, </a:t>
            </a:r>
            <a:r>
              <a:rPr lang="en-US" altLang="en-US" sz="2800" b="1" i="0" dirty="0">
                <a:solidFill>
                  <a:srgbClr val="FFFF00"/>
                </a:solidFill>
                <a:latin typeface="Calibri" panose="020F0502020204030204" pitchFamily="34" charset="0"/>
              </a:rPr>
              <a:t>state its causes and discuss its mechanisms</a:t>
            </a:r>
            <a:r>
              <a:rPr lang="en-US" altLang="en-US" sz="2800" b="1" i="0" dirty="0" smtClean="0">
                <a:solidFill>
                  <a:srgbClr val="FFFF00"/>
                </a:solidFill>
                <a:latin typeface="Calibri" panose="020F0502020204030204" pitchFamily="34" charset="0"/>
              </a:rPr>
              <a:t>.</a:t>
            </a:r>
          </a:p>
          <a:p>
            <a:pPr marL="342900" indent="-342900">
              <a:lnSpc>
                <a:spcPts val="3600"/>
              </a:lnSpc>
              <a:buBlip>
                <a:blip r:embed="rId3"/>
              </a:buBlip>
            </a:pPr>
            <a:r>
              <a:rPr lang="en-US" altLang="en-US" sz="2800" b="1" i="0" dirty="0" smtClean="0">
                <a:solidFill>
                  <a:srgbClr val="FFFF00"/>
                </a:solidFill>
                <a:latin typeface="Calibri" panose="020F0502020204030204" pitchFamily="34" charset="0"/>
              </a:rPr>
              <a:t>Describe the role of the microcirculation in temperature regulation.</a:t>
            </a:r>
            <a:endParaRPr lang="en-US" altLang="en-US" sz="2800" b="1" i="0" dirty="0">
              <a:solidFill>
                <a:srgbClr val="FFFF00"/>
              </a:solidFill>
              <a:latin typeface="Calibri" panose="020F0502020204030204" pitchFamily="34" charset="0"/>
            </a:endParaRPr>
          </a:p>
        </p:txBody>
      </p:sp>
      <p:sp>
        <p:nvSpPr>
          <p:cNvPr id="6" name="Text Box 6"/>
          <p:cNvSpPr txBox="1">
            <a:spLocks noChangeArrowheads="1"/>
          </p:cNvSpPr>
          <p:nvPr/>
        </p:nvSpPr>
        <p:spPr bwMode="auto">
          <a:xfrm>
            <a:off x="0" y="533400"/>
            <a:ext cx="10287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spcBef>
                <a:spcPct val="50000"/>
              </a:spcBef>
            </a:pPr>
            <a:r>
              <a:rPr lang="en-US" altLang="en-US" sz="5400" b="1" i="0" dirty="0" smtClean="0">
                <a:solidFill>
                  <a:srgbClr val="00FFFF"/>
                </a:solidFill>
                <a:latin typeface="Calibri" panose="020F0502020204030204" pitchFamily="34" charset="0"/>
              </a:rPr>
              <a:t>Intended learning outcomes (ILOs)</a:t>
            </a:r>
            <a:endParaRPr lang="en-US" altLang="en-US" sz="5400" b="1" i="0" dirty="0">
              <a:solidFill>
                <a:srgbClr val="00FFFF"/>
              </a:solidFill>
              <a:latin typeface="Calibri" panose="020F0502020204030204" pitchFamily="34" charset="0"/>
            </a:endParaRPr>
          </a:p>
        </p:txBody>
      </p:sp>
      <p:sp>
        <p:nvSpPr>
          <p:cNvPr id="7" name="Text Box 7"/>
          <p:cNvSpPr txBox="1">
            <a:spLocks noChangeArrowheads="1"/>
          </p:cNvSpPr>
          <p:nvPr/>
        </p:nvSpPr>
        <p:spPr bwMode="auto">
          <a:xfrm>
            <a:off x="266700" y="1651337"/>
            <a:ext cx="9906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eaLnBrk="1" hangingPunct="1"/>
            <a:r>
              <a:rPr lang="en-US" altLang="en-US" sz="3000" b="1" i="0" dirty="0">
                <a:solidFill>
                  <a:srgbClr val="FF99FF"/>
                </a:solidFill>
                <a:latin typeface="Calibri" panose="020F0502020204030204" pitchFamily="34" charset="0"/>
              </a:rPr>
              <a:t>After reviewing the PowerPoint </a:t>
            </a:r>
            <a:r>
              <a:rPr lang="en-US" altLang="en-US" sz="3000" b="1" i="0" dirty="0" smtClean="0">
                <a:solidFill>
                  <a:srgbClr val="FF99FF"/>
                </a:solidFill>
                <a:latin typeface="Calibri" panose="020F0502020204030204" pitchFamily="34" charset="0"/>
              </a:rPr>
              <a:t>presentation and the associated learning recourses, </a:t>
            </a:r>
            <a:r>
              <a:rPr lang="en-US" altLang="en-US" sz="3000" b="1" i="0" dirty="0">
                <a:solidFill>
                  <a:srgbClr val="FF99FF"/>
                </a:solidFill>
                <a:latin typeface="Calibri" panose="020F0502020204030204" pitchFamily="34" charset="0"/>
              </a:rPr>
              <a:t>the student should be able to:</a:t>
            </a:r>
            <a:r>
              <a:rPr lang="en-US" altLang="en-US" sz="3000" i="0" dirty="0">
                <a:solidFill>
                  <a:srgbClr val="FF99FF"/>
                </a:solidFill>
                <a:latin typeface="Calibri" panose="020F0502020204030204" pitchFamily="34" charset="0"/>
              </a:rPr>
              <a:t> </a:t>
            </a:r>
            <a:endParaRPr lang="en-US" altLang="en-US" sz="3000" dirty="0">
              <a:solidFill>
                <a:srgbClr val="FF99FF"/>
              </a:solidFill>
              <a:latin typeface="Calibri" panose="020F0502020204030204" pitchFamily="34" charset="0"/>
            </a:endParaRPr>
          </a:p>
        </p:txBody>
      </p:sp>
    </p:spTree>
    <p:extLst>
      <p:ext uri="{BB962C8B-B14F-4D97-AF65-F5344CB8AC3E}">
        <p14:creationId xmlns:p14="http://schemas.microsoft.com/office/powerpoint/2010/main" val="305811612"/>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762000"/>
            <a:ext cx="10287000" cy="5029200"/>
          </a:xfrm>
          <a:prstGeom prst="rect">
            <a:avLst/>
          </a:prstGeom>
          <a:noFill/>
          <a:ln w="9525">
            <a:noFill/>
            <a:miter lim="800000"/>
            <a:headEnd/>
            <a:tailEnd/>
          </a:ln>
          <a:effectLst/>
        </p:spPr>
        <p:txBody>
          <a:bodyPr lIns="92075" tIns="46038" rIns="92075" bIns="46038" anchor="ctr"/>
          <a:lstStyle/>
          <a:p>
            <a:pPr algn="ctr">
              <a:defRPr/>
            </a:pPr>
            <a:r>
              <a:rPr lang="en-US" sz="16600" b="1" i="0" dirty="0" smtClean="0">
                <a:solidFill>
                  <a:srgbClr val="FFFF00"/>
                </a:solidFill>
                <a:effectLst>
                  <a:outerShdw blurRad="38100" dist="38100" dir="2700000" algn="tl">
                    <a:srgbClr val="000000"/>
                  </a:outerShdw>
                </a:effectLst>
                <a:latin typeface="Calibri" panose="020F0502020204030204" pitchFamily="34" charset="0"/>
              </a:rPr>
              <a:t>Thank You</a:t>
            </a:r>
            <a:endParaRPr lang="en-US" sz="16600" dirty="0">
              <a:latin typeface="Calibri" panose="020F0502020204030204" pitchFamily="34" charset="0"/>
            </a:endParaRPr>
          </a:p>
        </p:txBody>
      </p:sp>
    </p:spTree>
    <p:extLst>
      <p:ext uri="{BB962C8B-B14F-4D97-AF65-F5344CB8AC3E}">
        <p14:creationId xmlns:p14="http://schemas.microsoft.com/office/powerpoint/2010/main" val="559805373"/>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 result for Blood flow velocity in the capilla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552450"/>
            <a:ext cx="6200775" cy="5848350"/>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467976"/>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7970" name="Rectangle 2"/>
          <p:cNvSpPr>
            <a:spLocks noChangeArrowheads="1"/>
          </p:cNvSpPr>
          <p:nvPr/>
        </p:nvSpPr>
        <p:spPr bwMode="auto">
          <a:xfrm>
            <a:off x="228600" y="0"/>
            <a:ext cx="4381500" cy="1219200"/>
          </a:xfrm>
          <a:prstGeom prst="rect">
            <a:avLst/>
          </a:prstGeom>
          <a:noFill/>
          <a:ln w="9525">
            <a:noFill/>
            <a:miter lim="800000"/>
            <a:headEnd/>
            <a:tailEnd/>
          </a:ln>
          <a:effectLst/>
        </p:spPr>
        <p:txBody>
          <a:bodyPr anchor="ctr"/>
          <a:lstStyle/>
          <a:p>
            <a:pPr algn="ctr">
              <a:defRPr/>
            </a:pPr>
            <a:r>
              <a:rPr lang="en-US" sz="2800" b="1" i="0" dirty="0" smtClean="0">
                <a:solidFill>
                  <a:schemeClr val="tx2"/>
                </a:solidFill>
                <a:latin typeface="Calibri" panose="020F0502020204030204" pitchFamily="34" charset="0"/>
              </a:rPr>
              <a:t>Parts of the microcirculation</a:t>
            </a:r>
            <a:endParaRPr lang="en-US" sz="2800" b="1" i="0" dirty="0">
              <a:solidFill>
                <a:schemeClr val="tx2"/>
              </a:solidFill>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441" y="152400"/>
            <a:ext cx="5378450" cy="4889500"/>
          </a:xfrm>
          <a:prstGeom prst="rect">
            <a:avLst/>
          </a:prstGeom>
          <a:scene3d>
            <a:camera prst="orthographicFront"/>
            <a:lightRig rig="threePt" dir="t"/>
          </a:scene3d>
          <a:sp3d>
            <a:bevelT/>
            <a:bevelB/>
          </a:sp3d>
        </p:spPr>
      </p:pic>
      <p:sp>
        <p:nvSpPr>
          <p:cNvPr id="5" name="Rectangle 4"/>
          <p:cNvSpPr/>
          <p:nvPr/>
        </p:nvSpPr>
        <p:spPr>
          <a:xfrm>
            <a:off x="190500" y="990600"/>
            <a:ext cx="4343400" cy="2215991"/>
          </a:xfrm>
          <a:prstGeom prst="rect">
            <a:avLst/>
          </a:prstGeom>
        </p:spPr>
        <p:txBody>
          <a:bodyPr wrap="square">
            <a:spAutoFit/>
          </a:bodyPr>
          <a:lstStyle/>
          <a:p>
            <a:pPr lvl="1" indent="-457200">
              <a:spcBef>
                <a:spcPct val="20000"/>
              </a:spcBef>
              <a:buClr>
                <a:schemeClr val="tx2"/>
              </a:buClr>
              <a:buSzPct val="100000"/>
              <a:buFont typeface="Wingdings" pitchFamily="2" charset="2"/>
              <a:buChar char="q"/>
              <a:defRPr/>
            </a:pPr>
            <a:r>
              <a:rPr lang="en-US" altLang="en-US" sz="2300" b="1" i="0" dirty="0">
                <a:latin typeface="Calibri" pitchFamily="34" charset="0"/>
                <a:cs typeface="Calibri" pitchFamily="34" charset="0"/>
              </a:rPr>
              <a:t>The capillary bed is composed of a series of blood vessels through which adequate exchange of gases, nutrients and </a:t>
            </a:r>
            <a:r>
              <a:rPr lang="en-US" altLang="en-US" sz="2300" b="1" i="0" dirty="0" smtClean="0">
                <a:latin typeface="Calibri" pitchFamily="34" charset="0"/>
                <a:cs typeface="Calibri" pitchFamily="34" charset="0"/>
              </a:rPr>
              <a:t>waste products </a:t>
            </a:r>
            <a:r>
              <a:rPr lang="en-US" altLang="en-US" sz="2300" b="1" i="0" dirty="0">
                <a:latin typeface="Calibri" pitchFamily="34" charset="0"/>
                <a:cs typeface="Calibri" pitchFamily="34" charset="0"/>
              </a:rPr>
              <a:t>take place.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3352800"/>
            <a:ext cx="4557713" cy="3421856"/>
          </a:xfrm>
          <a:prstGeom prst="rect">
            <a:avLst/>
          </a:prstGeom>
          <a:scene3d>
            <a:camera prst="orthographicFront"/>
            <a:lightRig rig="threePt" dir="t"/>
          </a:scene3d>
          <a:sp3d>
            <a:bevelT/>
            <a:bevelB/>
          </a:sp3d>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7970" name="Rectangle 2"/>
          <p:cNvSpPr>
            <a:spLocks noChangeArrowheads="1"/>
          </p:cNvSpPr>
          <p:nvPr/>
        </p:nvSpPr>
        <p:spPr bwMode="auto">
          <a:xfrm>
            <a:off x="0" y="228600"/>
            <a:ext cx="10287000" cy="914400"/>
          </a:xfrm>
          <a:prstGeom prst="rect">
            <a:avLst/>
          </a:prstGeom>
          <a:noFill/>
          <a:ln w="9525">
            <a:noFill/>
            <a:miter lim="800000"/>
            <a:headEnd/>
            <a:tailEnd/>
          </a:ln>
          <a:effectLst/>
        </p:spPr>
        <p:txBody>
          <a:bodyPr anchor="ctr"/>
          <a:lstStyle/>
          <a:p>
            <a:pPr algn="ctr">
              <a:defRPr/>
            </a:pPr>
            <a:r>
              <a:rPr lang="en-US" sz="4400" b="1" i="0" dirty="0" smtClean="0">
                <a:solidFill>
                  <a:schemeClr val="tx2"/>
                </a:solidFill>
                <a:latin typeface="Calibri" panose="020F0502020204030204" pitchFamily="34" charset="0"/>
              </a:rPr>
              <a:t>Capillary bed: </a:t>
            </a:r>
            <a:r>
              <a:rPr lang="en-US" sz="4400" b="1" i="0" dirty="0" smtClean="0">
                <a:solidFill>
                  <a:srgbClr val="FF0000"/>
                </a:solidFill>
                <a:latin typeface="Calibri" panose="020F0502020204030204" pitchFamily="34" charset="0"/>
              </a:rPr>
              <a:t>Arterioles</a:t>
            </a:r>
            <a:endParaRPr lang="en-US" sz="4400" b="1" i="0" dirty="0">
              <a:solidFill>
                <a:srgbClr val="FF0000"/>
              </a:solidFill>
              <a:latin typeface="Calibri" panose="020F0502020204030204" pitchFamily="34" charset="0"/>
            </a:endParaRPr>
          </a:p>
        </p:txBody>
      </p:sp>
      <p:sp>
        <p:nvSpPr>
          <p:cNvPr id="467971" name="Rectangle 3"/>
          <p:cNvSpPr>
            <a:spLocks noChangeArrowheads="1"/>
          </p:cNvSpPr>
          <p:nvPr/>
        </p:nvSpPr>
        <p:spPr bwMode="auto">
          <a:xfrm>
            <a:off x="266700" y="1143000"/>
            <a:ext cx="5791200" cy="5181600"/>
          </a:xfrm>
          <a:prstGeom prst="rect">
            <a:avLst/>
          </a:prstGeom>
          <a:noFill/>
          <a:ln w="9525">
            <a:noFill/>
            <a:miter lim="800000"/>
            <a:headEnd/>
            <a:tailEnd/>
          </a:ln>
          <a:effectLst/>
        </p:spPr>
        <p:txBody>
          <a:bodyPr/>
          <a:lstStyle/>
          <a:p>
            <a:pPr marL="457200" lvl="2" indent="-457200">
              <a:buClr>
                <a:srgbClr val="0BD0D9"/>
              </a:buClr>
              <a:buSzPct val="95000"/>
              <a:buFont typeface="Wingdings" pitchFamily="2" charset="2"/>
              <a:buChar char="q"/>
              <a:defRPr/>
            </a:pPr>
            <a:r>
              <a:rPr lang="en-US" sz="2600" b="1" i="0" dirty="0">
                <a:solidFill>
                  <a:srgbClr val="66FFFF"/>
                </a:solidFill>
                <a:latin typeface="Calibri" pitchFamily="34" charset="0"/>
                <a:cs typeface="Calibri" pitchFamily="34" charset="0"/>
              </a:rPr>
              <a:t>Arterioles are resistance blood vessels which may restrict flow to capillaries or allow greater flow. </a:t>
            </a:r>
          </a:p>
          <a:p>
            <a:pPr marL="457200" lvl="2" indent="-457200">
              <a:buClr>
                <a:srgbClr val="0BD0D9"/>
              </a:buClr>
              <a:buSzPct val="95000"/>
              <a:buFont typeface="Wingdings" pitchFamily="2" charset="2"/>
              <a:buChar char="q"/>
              <a:defRPr/>
            </a:pPr>
            <a:r>
              <a:rPr lang="en-US" sz="2600" b="1" i="0" dirty="0">
                <a:solidFill>
                  <a:srgbClr val="66FFFF"/>
                </a:solidFill>
                <a:latin typeface="Calibri" pitchFamily="34" charset="0"/>
                <a:cs typeface="Calibri" pitchFamily="34" charset="0"/>
              </a:rPr>
              <a:t>Arteriolar diameter is generally 5 – 100 micrometers. </a:t>
            </a:r>
          </a:p>
          <a:p>
            <a:pPr marL="457200" indent="-457200" eaLnBrk="1" hangingPunct="1">
              <a:buFont typeface="Wingdings" pitchFamily="2" charset="2"/>
              <a:buChar char="q"/>
              <a:defRPr/>
            </a:pPr>
            <a:r>
              <a:rPr lang="en-US" sz="2600" b="1" i="0" dirty="0">
                <a:solidFill>
                  <a:srgbClr val="66FFFF"/>
                </a:solidFill>
                <a:latin typeface="Calibri" pitchFamily="34" charset="0"/>
                <a:cs typeface="Calibri" pitchFamily="34" charset="0"/>
              </a:rPr>
              <a:t>They have a thick smooth muscle </a:t>
            </a:r>
            <a:r>
              <a:rPr lang="en-US" sz="2600" b="1" i="0" dirty="0" smtClean="0">
                <a:solidFill>
                  <a:srgbClr val="66FFFF"/>
                </a:solidFill>
                <a:latin typeface="Calibri" pitchFamily="34" charset="0"/>
                <a:cs typeface="Calibri" pitchFamily="34" charset="0"/>
              </a:rPr>
              <a:t>layer </a:t>
            </a:r>
            <a:r>
              <a:rPr lang="en-US" sz="2600" b="1" i="0" dirty="0">
                <a:solidFill>
                  <a:srgbClr val="66FFFF"/>
                </a:solidFill>
                <a:latin typeface="Calibri" pitchFamily="34" charset="0"/>
                <a:cs typeface="Calibri" pitchFamily="34" charset="0"/>
              </a:rPr>
              <a:t>and endothelial </a:t>
            </a:r>
            <a:r>
              <a:rPr lang="en-US" sz="2600" b="1" i="0" dirty="0" smtClean="0">
                <a:solidFill>
                  <a:srgbClr val="66FFFF"/>
                </a:solidFill>
                <a:latin typeface="Calibri" pitchFamily="34" charset="0"/>
                <a:cs typeface="Calibri" pitchFamily="34" charset="0"/>
              </a:rPr>
              <a:t>lining.</a:t>
            </a:r>
            <a:endParaRPr lang="en-US" sz="2600" b="1" i="0" dirty="0">
              <a:solidFill>
                <a:srgbClr val="66FFFF"/>
              </a:solidFill>
              <a:latin typeface="Calibri" pitchFamily="34" charset="0"/>
              <a:cs typeface="Calibri" pitchFamily="34" charset="0"/>
            </a:endParaRPr>
          </a:p>
          <a:p>
            <a:pPr marL="457200" indent="-457200" eaLnBrk="1" hangingPunct="1">
              <a:buFont typeface="Wingdings" pitchFamily="2" charset="2"/>
              <a:buChar char="q"/>
              <a:defRPr/>
            </a:pPr>
            <a:r>
              <a:rPr lang="en-US" sz="2600" b="1" i="0" dirty="0">
                <a:solidFill>
                  <a:srgbClr val="66FFFF"/>
                </a:solidFill>
                <a:latin typeface="Calibri" pitchFamily="34" charset="0"/>
                <a:cs typeface="Calibri" pitchFamily="34" charset="0"/>
              </a:rPr>
              <a:t>They have </a:t>
            </a:r>
            <a:r>
              <a:rPr lang="en-US" sz="2600" b="1" i="0" dirty="0" err="1">
                <a:solidFill>
                  <a:srgbClr val="66FFFF"/>
                </a:solidFill>
                <a:latin typeface="Calibri" pitchFamily="34" charset="0"/>
                <a:cs typeface="Calibri" pitchFamily="34" charset="0"/>
              </a:rPr>
              <a:t>precapillary</a:t>
            </a:r>
            <a:r>
              <a:rPr lang="en-US" sz="2600" b="1" i="0" dirty="0">
                <a:solidFill>
                  <a:srgbClr val="66FFFF"/>
                </a:solidFill>
                <a:latin typeface="Calibri" pitchFamily="34" charset="0"/>
                <a:cs typeface="Calibri" pitchFamily="34" charset="0"/>
              </a:rPr>
              <a:t> </a:t>
            </a:r>
            <a:r>
              <a:rPr lang="en-US" sz="2600" b="1" i="0" dirty="0" smtClean="0">
                <a:solidFill>
                  <a:srgbClr val="66FFFF"/>
                </a:solidFill>
                <a:latin typeface="Calibri" pitchFamily="34" charset="0"/>
                <a:cs typeface="Calibri" pitchFamily="34" charset="0"/>
              </a:rPr>
              <a:t>sphincters </a:t>
            </a:r>
            <a:r>
              <a:rPr lang="en-US" sz="2600" b="1" i="0" dirty="0">
                <a:solidFill>
                  <a:srgbClr val="66FFFF"/>
                </a:solidFill>
                <a:latin typeface="Calibri" pitchFamily="34" charset="0"/>
                <a:cs typeface="Calibri" pitchFamily="34" charset="0"/>
              </a:rPr>
              <a:t>which may shut off flow to </a:t>
            </a:r>
            <a:r>
              <a:rPr lang="en-US" sz="2600" b="1" i="0" dirty="0" smtClean="0">
                <a:solidFill>
                  <a:srgbClr val="66FFFF"/>
                </a:solidFill>
                <a:latin typeface="Calibri" pitchFamily="34" charset="0"/>
                <a:cs typeface="Calibri" pitchFamily="34" charset="0"/>
              </a:rPr>
              <a:t>capillary</a:t>
            </a:r>
            <a:endParaRPr lang="en-US" sz="2600" b="1" i="0" dirty="0">
              <a:solidFill>
                <a:srgbClr val="66FFFF"/>
              </a:solidFill>
              <a:latin typeface="Calibri" pitchFamily="34" charset="0"/>
              <a:cs typeface="Calibri" pitchFamily="34" charset="0"/>
            </a:endParaRPr>
          </a:p>
          <a:p>
            <a:pPr marL="914400" lvl="1" indent="-457200" eaLnBrk="1" hangingPunct="1">
              <a:buFont typeface="Wingdings" pitchFamily="2" charset="2"/>
              <a:buChar char="q"/>
              <a:defRPr/>
            </a:pPr>
            <a:r>
              <a:rPr lang="en-US" b="1" i="0" dirty="0" smtClean="0">
                <a:solidFill>
                  <a:srgbClr val="FF66FF"/>
                </a:solidFill>
                <a:latin typeface="Calibri" pitchFamily="34" charset="0"/>
                <a:cs typeface="Calibri" pitchFamily="34" charset="0"/>
              </a:rPr>
              <a:t>When the sphincters are open </a:t>
            </a:r>
            <a:r>
              <a:rPr lang="en-US" b="1" i="0" dirty="0" smtClean="0">
                <a:solidFill>
                  <a:srgbClr val="FF66FF"/>
                </a:solidFill>
                <a:latin typeface="Calibri"/>
                <a:cs typeface="Calibri"/>
              </a:rPr>
              <a:t>→ </a:t>
            </a:r>
            <a:r>
              <a:rPr lang="en-US" b="1" i="0" dirty="0" smtClean="0">
                <a:solidFill>
                  <a:srgbClr val="FF66FF"/>
                </a:solidFill>
                <a:latin typeface="Calibri" pitchFamily="34" charset="0"/>
                <a:cs typeface="Calibri" pitchFamily="34" charset="0"/>
              </a:rPr>
              <a:t>nutritional flow.</a:t>
            </a:r>
            <a:endParaRPr lang="en-US" b="1" i="0" dirty="0">
              <a:solidFill>
                <a:srgbClr val="FF66FF"/>
              </a:solidFill>
              <a:latin typeface="Calibri" pitchFamily="34" charset="0"/>
              <a:cs typeface="Calibri" pitchFamily="34" charset="0"/>
            </a:endParaRPr>
          </a:p>
          <a:p>
            <a:pPr marL="914400" lvl="1" indent="-457200" eaLnBrk="1" hangingPunct="1">
              <a:buFont typeface="Wingdings" pitchFamily="2" charset="2"/>
              <a:buChar char="q"/>
              <a:defRPr/>
            </a:pPr>
            <a:r>
              <a:rPr lang="en-US" b="1" i="0" dirty="0" smtClean="0">
                <a:solidFill>
                  <a:srgbClr val="FF66FF"/>
                </a:solidFill>
                <a:latin typeface="Calibri" pitchFamily="34" charset="0"/>
                <a:cs typeface="Calibri" pitchFamily="34" charset="0"/>
              </a:rPr>
              <a:t>When the sphincter are closed </a:t>
            </a:r>
            <a:r>
              <a:rPr lang="en-US" b="1" i="0" dirty="0" smtClean="0">
                <a:solidFill>
                  <a:srgbClr val="FF66FF"/>
                </a:solidFill>
                <a:latin typeface="Calibri"/>
                <a:cs typeface="Calibri"/>
              </a:rPr>
              <a:t>→</a:t>
            </a:r>
            <a:r>
              <a:rPr lang="en-US" b="1" i="0" dirty="0" smtClean="0">
                <a:solidFill>
                  <a:srgbClr val="FF66FF"/>
                </a:solidFill>
                <a:latin typeface="Calibri" pitchFamily="34" charset="0"/>
                <a:cs typeface="Calibri" pitchFamily="34" charset="0"/>
              </a:rPr>
              <a:t> </a:t>
            </a:r>
            <a:r>
              <a:rPr lang="en-US" b="1" i="0" dirty="0">
                <a:solidFill>
                  <a:srgbClr val="FF66FF"/>
                </a:solidFill>
                <a:latin typeface="Calibri" pitchFamily="34" charset="0"/>
                <a:cs typeface="Calibri" pitchFamily="34" charset="0"/>
              </a:rPr>
              <a:t>non-nutritional flow or shunt </a:t>
            </a:r>
            <a:r>
              <a:rPr lang="en-US" b="1" i="0" dirty="0" smtClean="0">
                <a:solidFill>
                  <a:srgbClr val="FF66FF"/>
                </a:solidFill>
                <a:latin typeface="Calibri" pitchFamily="34" charset="0"/>
                <a:cs typeface="Calibri" pitchFamily="34" charset="0"/>
              </a:rPr>
              <a:t>flow.</a:t>
            </a:r>
            <a:endParaRPr lang="en-US" b="1" i="0" dirty="0">
              <a:solidFill>
                <a:srgbClr val="FF66FF"/>
              </a:solidFill>
              <a:latin typeface="Calibri" pitchFamily="34" charset="0"/>
              <a:cs typeface="Calibri" pitchFamily="34" charset="0"/>
            </a:endParaRPr>
          </a:p>
          <a:p>
            <a:pPr marL="342900" indent="-342900">
              <a:spcBef>
                <a:spcPct val="20000"/>
              </a:spcBef>
              <a:buClr>
                <a:schemeClr val="tx2"/>
              </a:buClr>
              <a:buSzPct val="75000"/>
              <a:buFont typeface="Wingdings" pitchFamily="2" charset="2"/>
              <a:buChar char="q"/>
              <a:defRPr/>
            </a:pPr>
            <a:endParaRPr lang="en-US" sz="2600" b="1" i="0" dirty="0">
              <a:solidFill>
                <a:srgbClr val="66FFFF"/>
              </a:solidFill>
              <a:effectLst>
                <a:outerShdw blurRad="38100" dist="38100" dir="2700000" algn="tl">
                  <a:srgbClr val="000000"/>
                </a:outerShdw>
              </a:effectLst>
              <a:latin typeface="Calibri" panose="020F0502020204030204" pitchFamily="34" charset="0"/>
              <a:cs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850" y="1600200"/>
            <a:ext cx="3448050" cy="3819525"/>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188569745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79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79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797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797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797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79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7970" name="Rectangle 2"/>
          <p:cNvSpPr>
            <a:spLocks noChangeArrowheads="1"/>
          </p:cNvSpPr>
          <p:nvPr/>
        </p:nvSpPr>
        <p:spPr bwMode="auto">
          <a:xfrm>
            <a:off x="0" y="76200"/>
            <a:ext cx="10287000" cy="914400"/>
          </a:xfrm>
          <a:prstGeom prst="rect">
            <a:avLst/>
          </a:prstGeom>
          <a:noFill/>
          <a:ln w="9525">
            <a:noFill/>
            <a:miter lim="800000"/>
            <a:headEnd/>
            <a:tailEnd/>
          </a:ln>
          <a:effectLst/>
        </p:spPr>
        <p:txBody>
          <a:bodyPr anchor="ctr"/>
          <a:lstStyle/>
          <a:p>
            <a:pPr algn="ctr">
              <a:defRPr/>
            </a:pPr>
            <a:r>
              <a:rPr lang="en-US" sz="4400" b="1" i="0" dirty="0" smtClean="0">
                <a:solidFill>
                  <a:schemeClr val="tx2"/>
                </a:solidFill>
                <a:latin typeface="Calibri" panose="020F0502020204030204" pitchFamily="34" charset="0"/>
                <a:cs typeface="Calibri" pitchFamily="34" charset="0"/>
              </a:rPr>
              <a:t>Capillary bed: </a:t>
            </a:r>
            <a:r>
              <a:rPr lang="en-US" altLang="en-US" sz="4400" b="1" i="0" dirty="0" err="1">
                <a:solidFill>
                  <a:srgbClr val="FF0000"/>
                </a:solidFill>
                <a:latin typeface="Calibri" pitchFamily="34" charset="0"/>
                <a:cs typeface="Calibri" pitchFamily="34" charset="0"/>
              </a:rPr>
              <a:t>Metarterioles</a:t>
            </a:r>
            <a:r>
              <a:rPr lang="en-US" altLang="en-US" sz="4400" b="1" i="0" dirty="0">
                <a:solidFill>
                  <a:srgbClr val="FF0000"/>
                </a:solidFill>
                <a:latin typeface="Calibri" pitchFamily="34" charset="0"/>
                <a:cs typeface="Calibri" pitchFamily="34" charset="0"/>
              </a:rPr>
              <a:t> and A-V shunt</a:t>
            </a:r>
            <a:endParaRPr lang="en-US" sz="4400" b="1" i="0" dirty="0">
              <a:solidFill>
                <a:schemeClr val="tx2"/>
              </a:solidFill>
              <a:latin typeface="Calibri" panose="020F0502020204030204" pitchFamily="34" charset="0"/>
              <a:cs typeface="Calibri" pitchFamily="34" charset="0"/>
            </a:endParaRPr>
          </a:p>
        </p:txBody>
      </p:sp>
      <p:sp>
        <p:nvSpPr>
          <p:cNvPr id="467971" name="Rectangle 3"/>
          <p:cNvSpPr>
            <a:spLocks noChangeArrowheads="1"/>
          </p:cNvSpPr>
          <p:nvPr/>
        </p:nvSpPr>
        <p:spPr bwMode="auto">
          <a:xfrm>
            <a:off x="190500" y="914400"/>
            <a:ext cx="5105400" cy="5486400"/>
          </a:xfrm>
          <a:prstGeom prst="rect">
            <a:avLst/>
          </a:prstGeom>
          <a:noFill/>
          <a:ln w="9525">
            <a:noFill/>
            <a:miter lim="800000"/>
            <a:headEnd/>
            <a:tailEnd/>
          </a:ln>
          <a:effectLst/>
        </p:spPr>
        <p:txBody>
          <a:bodyPr/>
          <a:lstStyle/>
          <a:p>
            <a:pPr marL="342900" indent="-342900" eaLnBrk="1" hangingPunct="1">
              <a:buFont typeface="Wingdings" pitchFamily="2" charset="2"/>
              <a:buChar char="q"/>
            </a:pPr>
            <a:r>
              <a:rPr lang="en-US" altLang="en-US" sz="2000" b="1" i="0" dirty="0" err="1" smtClean="0">
                <a:solidFill>
                  <a:srgbClr val="66FFFF"/>
                </a:solidFill>
                <a:latin typeface="Calibri" pitchFamily="34" charset="0"/>
                <a:cs typeface="Calibri" pitchFamily="34" charset="0"/>
              </a:rPr>
              <a:t>Metarterioles</a:t>
            </a:r>
            <a:r>
              <a:rPr lang="en-US" altLang="en-US" sz="2000" b="1" i="0" dirty="0" smtClean="0">
                <a:solidFill>
                  <a:srgbClr val="66FFFF"/>
                </a:solidFill>
                <a:latin typeface="Calibri" pitchFamily="34" charset="0"/>
                <a:cs typeface="Calibri" pitchFamily="34" charset="0"/>
              </a:rPr>
              <a:t> </a:t>
            </a:r>
            <a:r>
              <a:rPr lang="en-US" altLang="en-US" sz="2000" b="1" i="0" dirty="0">
                <a:solidFill>
                  <a:srgbClr val="66FFFF"/>
                </a:solidFill>
                <a:latin typeface="Calibri" pitchFamily="34" charset="0"/>
                <a:cs typeface="Calibri" pitchFamily="34" charset="0"/>
              </a:rPr>
              <a:t>are intermediate resistance blood </a:t>
            </a:r>
            <a:r>
              <a:rPr lang="en-US" altLang="en-US" sz="2000" b="1" i="0" dirty="0" smtClean="0">
                <a:solidFill>
                  <a:srgbClr val="66FFFF"/>
                </a:solidFill>
                <a:latin typeface="Calibri" pitchFamily="34" charset="0"/>
                <a:cs typeface="Calibri" pitchFamily="34" charset="0"/>
              </a:rPr>
              <a:t>vessels </a:t>
            </a:r>
            <a:r>
              <a:rPr lang="en-US" altLang="en-US" sz="2000" b="1" i="0" dirty="0">
                <a:solidFill>
                  <a:srgbClr val="66FFFF"/>
                </a:solidFill>
                <a:latin typeface="Calibri" pitchFamily="34" charset="0"/>
                <a:cs typeface="Calibri" pitchFamily="34" charset="0"/>
              </a:rPr>
              <a:t>found in </a:t>
            </a:r>
            <a:r>
              <a:rPr lang="en-US" altLang="en-US" sz="2000" b="1" i="0" dirty="0" smtClean="0">
                <a:solidFill>
                  <a:srgbClr val="66FFFF"/>
                </a:solidFill>
                <a:latin typeface="Calibri" pitchFamily="34" charset="0"/>
                <a:cs typeface="Calibri" pitchFamily="34" charset="0"/>
              </a:rPr>
              <a:t>some capillary </a:t>
            </a:r>
            <a:r>
              <a:rPr lang="en-US" altLang="en-US" sz="2000" b="1" i="0" dirty="0">
                <a:solidFill>
                  <a:srgbClr val="66FFFF"/>
                </a:solidFill>
                <a:latin typeface="Calibri" pitchFamily="34" charset="0"/>
                <a:cs typeface="Calibri" pitchFamily="34" charset="0"/>
              </a:rPr>
              <a:t>beds</a:t>
            </a:r>
          </a:p>
          <a:p>
            <a:pPr marL="800100" lvl="1" indent="-342900" eaLnBrk="1" hangingPunct="1">
              <a:buFont typeface="Wingdings" pitchFamily="2" charset="2"/>
              <a:buChar char="q"/>
            </a:pPr>
            <a:r>
              <a:rPr lang="en-US" altLang="en-US" sz="2000" b="1" i="0" dirty="0">
                <a:solidFill>
                  <a:srgbClr val="66FFFF"/>
                </a:solidFill>
                <a:latin typeface="Calibri" pitchFamily="34" charset="0"/>
                <a:cs typeface="Calibri" pitchFamily="34" charset="0"/>
              </a:rPr>
              <a:t>They arise from arterioles and give rise to capillaries.</a:t>
            </a:r>
          </a:p>
          <a:p>
            <a:pPr marL="800100" lvl="1" indent="-342900" eaLnBrk="1" hangingPunct="1">
              <a:buFont typeface="Wingdings" pitchFamily="2" charset="2"/>
              <a:buChar char="q"/>
            </a:pPr>
            <a:r>
              <a:rPr lang="en-US" altLang="en-US" sz="2000" b="1" i="0" dirty="0" smtClean="0">
                <a:solidFill>
                  <a:srgbClr val="66FFFF"/>
                </a:solidFill>
                <a:latin typeface="Calibri" pitchFamily="34" charset="0"/>
                <a:cs typeface="Calibri" pitchFamily="34" charset="0"/>
              </a:rPr>
              <a:t>They have a diameter of 10-20 micrometer.</a:t>
            </a:r>
          </a:p>
          <a:p>
            <a:pPr marL="800100" lvl="1" indent="-342900" eaLnBrk="1" hangingPunct="1">
              <a:buFont typeface="Wingdings" pitchFamily="2" charset="2"/>
              <a:buChar char="q"/>
            </a:pPr>
            <a:r>
              <a:rPr lang="en-US" altLang="en-US" sz="2000" b="1" i="0" dirty="0" smtClean="0">
                <a:solidFill>
                  <a:srgbClr val="66FFFF"/>
                </a:solidFill>
                <a:latin typeface="Calibri" pitchFamily="34" charset="0"/>
                <a:cs typeface="Calibri" pitchFamily="34" charset="0"/>
              </a:rPr>
              <a:t>They </a:t>
            </a:r>
            <a:r>
              <a:rPr lang="en-US" altLang="en-US" sz="2000" b="1" i="0" dirty="0">
                <a:solidFill>
                  <a:srgbClr val="66FFFF"/>
                </a:solidFill>
                <a:latin typeface="Calibri" pitchFamily="34" charset="0"/>
                <a:cs typeface="Calibri" pitchFamily="34" charset="0"/>
              </a:rPr>
              <a:t>can connect with </a:t>
            </a:r>
            <a:r>
              <a:rPr lang="en-US" altLang="en-US" sz="2000" b="1" i="0" dirty="0" err="1">
                <a:solidFill>
                  <a:srgbClr val="66FFFF"/>
                </a:solidFill>
                <a:latin typeface="Calibri" pitchFamily="34" charset="0"/>
                <a:cs typeface="Calibri" pitchFamily="34" charset="0"/>
              </a:rPr>
              <a:t>venules</a:t>
            </a:r>
            <a:r>
              <a:rPr lang="en-US" altLang="en-US" sz="2000" b="1" i="0" dirty="0">
                <a:solidFill>
                  <a:srgbClr val="66FFFF"/>
                </a:solidFill>
                <a:latin typeface="Calibri" pitchFamily="34" charset="0"/>
                <a:cs typeface="Calibri" pitchFamily="34" charset="0"/>
              </a:rPr>
              <a:t> and/ or supply </a:t>
            </a:r>
            <a:r>
              <a:rPr lang="en-US" altLang="en-US" sz="2000" b="1" i="0" dirty="0" smtClean="0">
                <a:solidFill>
                  <a:srgbClr val="66FFFF"/>
                </a:solidFill>
                <a:latin typeface="Calibri" pitchFamily="34" charset="0"/>
                <a:cs typeface="Calibri" pitchFamily="34" charset="0"/>
              </a:rPr>
              <a:t>capillaries.</a:t>
            </a:r>
            <a:endParaRPr lang="en-US" altLang="en-US" sz="2000" b="1" i="0" dirty="0">
              <a:solidFill>
                <a:srgbClr val="66FFFF"/>
              </a:solidFill>
              <a:latin typeface="Calibri" pitchFamily="34" charset="0"/>
              <a:cs typeface="Calibri" pitchFamily="34" charset="0"/>
            </a:endParaRPr>
          </a:p>
          <a:p>
            <a:pPr marL="800100" lvl="1" indent="-342900" eaLnBrk="1" hangingPunct="1">
              <a:buFont typeface="Wingdings" pitchFamily="2" charset="2"/>
              <a:buChar char="q"/>
            </a:pPr>
            <a:r>
              <a:rPr lang="en-US" altLang="en-US" sz="2000" b="1" i="0" dirty="0" smtClean="0">
                <a:solidFill>
                  <a:srgbClr val="66FFFF"/>
                </a:solidFill>
                <a:latin typeface="Calibri" pitchFamily="34" charset="0"/>
                <a:cs typeface="Calibri" pitchFamily="34" charset="0"/>
              </a:rPr>
              <a:t>They </a:t>
            </a:r>
            <a:r>
              <a:rPr lang="en-US" altLang="en-US" sz="2000" b="1" i="0" dirty="0">
                <a:solidFill>
                  <a:srgbClr val="66FFFF"/>
                </a:solidFill>
                <a:latin typeface="Calibri" pitchFamily="34" charset="0"/>
                <a:cs typeface="Calibri" pitchFamily="34" charset="0"/>
              </a:rPr>
              <a:t>have pre-capillary </a:t>
            </a:r>
            <a:r>
              <a:rPr lang="en-US" altLang="en-US" sz="2000" b="1" i="0" dirty="0" smtClean="0">
                <a:solidFill>
                  <a:srgbClr val="66FFFF"/>
                </a:solidFill>
                <a:latin typeface="Calibri" pitchFamily="34" charset="0"/>
                <a:cs typeface="Calibri" pitchFamily="34" charset="0"/>
              </a:rPr>
              <a:t>sphincters, </a:t>
            </a:r>
            <a:r>
              <a:rPr lang="en-US" altLang="en-US" sz="2000" b="1" i="0" dirty="0">
                <a:solidFill>
                  <a:srgbClr val="66FFFF"/>
                </a:solidFill>
                <a:latin typeface="Calibri" pitchFamily="34" charset="0"/>
                <a:cs typeface="Calibri" pitchFamily="34" charset="0"/>
              </a:rPr>
              <a:t>which can shut off </a:t>
            </a:r>
            <a:r>
              <a:rPr lang="en-US" altLang="en-US" sz="2000" b="1" i="0" dirty="0" smtClean="0">
                <a:solidFill>
                  <a:srgbClr val="66FFFF"/>
                </a:solidFill>
                <a:latin typeface="Calibri" pitchFamily="34" charset="0"/>
                <a:cs typeface="Calibri" pitchFamily="34" charset="0"/>
              </a:rPr>
              <a:t>flow.</a:t>
            </a:r>
            <a:endParaRPr lang="en-US" altLang="en-US" sz="2000" b="1" i="0" dirty="0">
              <a:solidFill>
                <a:srgbClr val="66FFFF"/>
              </a:solidFill>
              <a:latin typeface="Calibri" pitchFamily="34" charset="0"/>
              <a:cs typeface="Calibri" pitchFamily="34" charset="0"/>
            </a:endParaRPr>
          </a:p>
          <a:p>
            <a:pPr marL="736600" lvl="1" indent="-342900" eaLnBrk="1" hangingPunct="1">
              <a:lnSpc>
                <a:spcPct val="90000"/>
              </a:lnSpc>
              <a:buFont typeface="Wingdings" pitchFamily="2" charset="2"/>
              <a:buChar char="q"/>
            </a:pPr>
            <a:endParaRPr lang="en-US" altLang="en-US" sz="2000" b="1" i="0" dirty="0">
              <a:solidFill>
                <a:srgbClr val="66FFFF"/>
              </a:solidFill>
              <a:latin typeface="Calibri" pitchFamily="34" charset="0"/>
              <a:cs typeface="Calibri" pitchFamily="34" charset="0"/>
            </a:endParaRPr>
          </a:p>
          <a:p>
            <a:pPr marL="342900" indent="-342900" eaLnBrk="1" hangingPunct="1">
              <a:buFont typeface="Wingdings" pitchFamily="2" charset="2"/>
              <a:buChar char="q"/>
            </a:pPr>
            <a:r>
              <a:rPr lang="en-US" altLang="en-US" sz="2000" b="1" i="0" dirty="0">
                <a:solidFill>
                  <a:srgbClr val="FFFF00"/>
                </a:solidFill>
                <a:latin typeface="Calibri" pitchFamily="34" charset="0"/>
                <a:cs typeface="Calibri" pitchFamily="34" charset="0"/>
              </a:rPr>
              <a:t>An A-V shunt is a small vessel with direct connection between </a:t>
            </a:r>
            <a:r>
              <a:rPr lang="en-US" altLang="en-US" sz="2000" b="1" i="0" dirty="0" smtClean="0">
                <a:solidFill>
                  <a:srgbClr val="FFFF00"/>
                </a:solidFill>
                <a:latin typeface="Calibri" pitchFamily="34" charset="0"/>
                <a:cs typeface="Calibri" pitchFamily="34" charset="0"/>
              </a:rPr>
              <a:t>an arteriole </a:t>
            </a:r>
            <a:r>
              <a:rPr lang="en-US" altLang="en-US" sz="2000" b="1" i="0" dirty="0">
                <a:solidFill>
                  <a:srgbClr val="FFFF00"/>
                </a:solidFill>
                <a:latin typeface="Calibri" pitchFamily="34" charset="0"/>
                <a:cs typeface="Calibri" pitchFamily="34" charset="0"/>
              </a:rPr>
              <a:t>and </a:t>
            </a:r>
            <a:r>
              <a:rPr lang="en-US" altLang="en-US" sz="2000" b="1" i="0" dirty="0" smtClean="0">
                <a:solidFill>
                  <a:srgbClr val="FFFF00"/>
                </a:solidFill>
                <a:latin typeface="Calibri" pitchFamily="34" charset="0"/>
                <a:cs typeface="Calibri" pitchFamily="34" charset="0"/>
              </a:rPr>
              <a:t>a </a:t>
            </a:r>
            <a:r>
              <a:rPr lang="en-US" altLang="en-US" sz="2000" b="1" i="0" dirty="0" err="1" smtClean="0">
                <a:solidFill>
                  <a:srgbClr val="FFFF00"/>
                </a:solidFill>
                <a:latin typeface="Calibri" pitchFamily="34" charset="0"/>
                <a:cs typeface="Calibri" pitchFamily="34" charset="0"/>
              </a:rPr>
              <a:t>venule</a:t>
            </a:r>
            <a:r>
              <a:rPr lang="en-US" altLang="en-US" sz="2000" b="1" i="0" dirty="0">
                <a:solidFill>
                  <a:srgbClr val="FFFF00"/>
                </a:solidFill>
                <a:latin typeface="Calibri" pitchFamily="34" charset="0"/>
                <a:cs typeface="Calibri" pitchFamily="34" charset="0"/>
              </a:rPr>
              <a:t>.</a:t>
            </a:r>
          </a:p>
          <a:p>
            <a:pPr marL="800100" lvl="1" indent="-342900" eaLnBrk="1" hangingPunct="1">
              <a:buFont typeface="Wingdings" pitchFamily="2" charset="2"/>
              <a:buChar char="q"/>
            </a:pPr>
            <a:r>
              <a:rPr lang="en-US" altLang="en-US" sz="2000" b="1" i="0" dirty="0">
                <a:solidFill>
                  <a:srgbClr val="FFFF00"/>
                </a:solidFill>
                <a:latin typeface="Calibri" pitchFamily="34" charset="0"/>
                <a:cs typeface="Calibri" pitchFamily="34" charset="0"/>
              </a:rPr>
              <a:t>An A-V shunt allows bypass of capillaries if </a:t>
            </a:r>
            <a:r>
              <a:rPr lang="en-US" altLang="en-US" sz="2000" b="1" i="0" dirty="0" err="1">
                <a:solidFill>
                  <a:srgbClr val="FFFF00"/>
                </a:solidFill>
                <a:latin typeface="Calibri" pitchFamily="34" charset="0"/>
                <a:cs typeface="Calibri" pitchFamily="34" charset="0"/>
              </a:rPr>
              <a:t>precapillary</a:t>
            </a:r>
            <a:r>
              <a:rPr lang="en-US" altLang="en-US" sz="2000" b="1" i="0" dirty="0">
                <a:solidFill>
                  <a:srgbClr val="FFFF00"/>
                </a:solidFill>
                <a:latin typeface="Calibri" pitchFamily="34" charset="0"/>
                <a:cs typeface="Calibri" pitchFamily="34" charset="0"/>
              </a:rPr>
              <a:t> sphincters are </a:t>
            </a:r>
            <a:r>
              <a:rPr lang="en-US" altLang="en-US" sz="2000" b="1" i="0" dirty="0" smtClean="0">
                <a:solidFill>
                  <a:srgbClr val="FFFF00"/>
                </a:solidFill>
                <a:latin typeface="Calibri" pitchFamily="34" charset="0"/>
                <a:cs typeface="Calibri" pitchFamily="34" charset="0"/>
              </a:rPr>
              <a:t>closed.</a:t>
            </a:r>
            <a:endParaRPr lang="en-US" altLang="en-US" sz="2000" b="1" i="0" dirty="0">
              <a:solidFill>
                <a:srgbClr val="FFFF00"/>
              </a:solidFill>
              <a:latin typeface="Calibri" pitchFamily="34" charset="0"/>
              <a:cs typeface="Calibri" pitchFamily="34" charset="0"/>
            </a:endParaRPr>
          </a:p>
          <a:p>
            <a:pPr marL="800100" lvl="1" indent="-342900" eaLnBrk="1" hangingPunct="1">
              <a:buFont typeface="Wingdings" pitchFamily="2" charset="2"/>
              <a:buChar char="q"/>
            </a:pPr>
            <a:r>
              <a:rPr lang="en-US" altLang="en-US" sz="2000" b="1" i="0" dirty="0">
                <a:solidFill>
                  <a:srgbClr val="FFFF00"/>
                </a:solidFill>
                <a:latin typeface="Calibri" pitchFamily="34" charset="0"/>
                <a:cs typeface="Calibri" pitchFamily="34" charset="0"/>
              </a:rPr>
              <a:t>In this case, the flow is 100% </a:t>
            </a:r>
            <a:r>
              <a:rPr lang="en-US" altLang="en-US" sz="2000" b="1" i="0" dirty="0" smtClean="0">
                <a:solidFill>
                  <a:srgbClr val="FFFF00"/>
                </a:solidFill>
                <a:latin typeface="Calibri" pitchFamily="34" charset="0"/>
                <a:cs typeface="Calibri" pitchFamily="34" charset="0"/>
              </a:rPr>
              <a:t>non-nutritional.</a:t>
            </a:r>
            <a:endParaRPr lang="en-US" altLang="en-US" sz="2000" b="1" i="0" dirty="0">
              <a:solidFill>
                <a:srgbClr val="FFFF00"/>
              </a:solidFill>
              <a:latin typeface="Calibri" pitchFamily="34" charset="0"/>
              <a:cs typeface="Calibri"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900" y="1574800"/>
            <a:ext cx="4889500" cy="4445000"/>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146719465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79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79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79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797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79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797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797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79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7971" name="Rectangle 3"/>
          <p:cNvSpPr>
            <a:spLocks noChangeArrowheads="1"/>
          </p:cNvSpPr>
          <p:nvPr/>
        </p:nvSpPr>
        <p:spPr bwMode="auto">
          <a:xfrm>
            <a:off x="0" y="152400"/>
            <a:ext cx="6286500" cy="5791200"/>
          </a:xfrm>
          <a:prstGeom prst="rect">
            <a:avLst/>
          </a:prstGeom>
          <a:noFill/>
          <a:ln w="9525">
            <a:noFill/>
            <a:miter lim="800000"/>
            <a:headEnd/>
            <a:tailEnd/>
          </a:ln>
          <a:effectLst/>
        </p:spPr>
        <p:txBody>
          <a:bodyPr/>
          <a:lstStyle/>
          <a:p>
            <a:pPr marL="342900" indent="-342900">
              <a:spcBef>
                <a:spcPct val="20000"/>
              </a:spcBef>
              <a:buClr>
                <a:schemeClr val="tx2"/>
              </a:buClr>
              <a:buSzPct val="100000"/>
              <a:buFont typeface="Wingdings" pitchFamily="2" charset="2"/>
              <a:buChar char="q"/>
              <a:defRPr/>
            </a:pPr>
            <a:r>
              <a:rPr lang="en-US" altLang="en-US" sz="1900" b="1" i="0" dirty="0">
                <a:latin typeface="Calibri" pitchFamily="34" charset="0"/>
                <a:cs typeface="Calibri" pitchFamily="34" charset="0"/>
              </a:rPr>
              <a:t>Capillaries are blood vessels where exchange of gases, nutrients and wastes </a:t>
            </a:r>
            <a:r>
              <a:rPr lang="en-US" altLang="en-US" sz="1900" b="1" i="0" dirty="0" smtClean="0">
                <a:latin typeface="Calibri" pitchFamily="34" charset="0"/>
                <a:cs typeface="Calibri" pitchFamily="34" charset="0"/>
              </a:rPr>
              <a:t>occur.</a:t>
            </a:r>
          </a:p>
          <a:p>
            <a:pPr>
              <a:spcBef>
                <a:spcPct val="20000"/>
              </a:spcBef>
              <a:buClr>
                <a:schemeClr val="tx2"/>
              </a:buClr>
              <a:buSzPct val="75000"/>
              <a:defRPr/>
            </a:pPr>
            <a:endParaRPr lang="en-US" altLang="en-US" sz="1900" b="1" i="0" dirty="0">
              <a:latin typeface="Calibri" pitchFamily="34" charset="0"/>
              <a:cs typeface="Calibri" pitchFamily="34" charset="0"/>
            </a:endParaRPr>
          </a:p>
          <a:p>
            <a:pPr marL="342900" indent="-342900">
              <a:spcBef>
                <a:spcPct val="20000"/>
              </a:spcBef>
              <a:buClr>
                <a:schemeClr val="tx2"/>
              </a:buClr>
              <a:buSzPct val="100000"/>
              <a:buFont typeface="Wingdings" pitchFamily="2" charset="2"/>
              <a:buChar char="q"/>
              <a:defRPr/>
            </a:pPr>
            <a:r>
              <a:rPr lang="en-US" sz="1900" b="1" i="0" dirty="0" smtClean="0">
                <a:solidFill>
                  <a:srgbClr val="FF66FF"/>
                </a:solidFill>
                <a:latin typeface="Calibri" panose="020F0502020204030204" pitchFamily="34" charset="0"/>
                <a:cs typeface="Calibri" pitchFamily="34" charset="0"/>
              </a:rPr>
              <a:t>Structure</a:t>
            </a:r>
            <a:r>
              <a:rPr lang="en-US" sz="1900" b="1" i="0" dirty="0">
                <a:solidFill>
                  <a:srgbClr val="FF66FF"/>
                </a:solidFill>
                <a:latin typeface="Calibri" panose="020F0502020204030204" pitchFamily="34" charset="0"/>
                <a:cs typeface="Calibri" pitchFamily="34" charset="0"/>
              </a:rPr>
              <a:t>:</a:t>
            </a:r>
            <a:r>
              <a:rPr lang="en-US" sz="1900" b="1" i="0" dirty="0">
                <a:solidFill>
                  <a:srgbClr val="00FFFF"/>
                </a:solidFill>
                <a:latin typeface="Calibri" panose="020F0502020204030204" pitchFamily="34" charset="0"/>
                <a:cs typeface="Calibri" pitchFamily="34" charset="0"/>
              </a:rPr>
              <a:t> </a:t>
            </a:r>
            <a:endParaRPr lang="en-US" sz="1900" b="1" i="0" dirty="0" smtClean="0">
              <a:solidFill>
                <a:srgbClr val="00FFFF"/>
              </a:solidFill>
              <a:latin typeface="Calibri" panose="020F0502020204030204" pitchFamily="34" charset="0"/>
              <a:cs typeface="Calibri" pitchFamily="34" charset="0"/>
            </a:endParaRPr>
          </a:p>
          <a:p>
            <a:pPr>
              <a:spcBef>
                <a:spcPct val="20000"/>
              </a:spcBef>
              <a:buClr>
                <a:schemeClr val="tx2"/>
              </a:buClr>
              <a:buSzPct val="75000"/>
              <a:defRPr/>
            </a:pPr>
            <a:endParaRPr lang="en-US" sz="1900" b="1" i="0" dirty="0">
              <a:solidFill>
                <a:srgbClr val="00FFFF"/>
              </a:solidFill>
              <a:latin typeface="Calibri" panose="020F0502020204030204" pitchFamily="34" charset="0"/>
              <a:cs typeface="Calibri" pitchFamily="34" charset="0"/>
            </a:endParaRPr>
          </a:p>
          <a:p>
            <a:pPr lvl="1" eaLnBrk="1" hangingPunct="1"/>
            <a:r>
              <a:rPr lang="en-US" sz="1900" b="1" i="0" dirty="0" smtClean="0">
                <a:solidFill>
                  <a:srgbClr val="66FFFF"/>
                </a:solidFill>
                <a:latin typeface="Calibri" panose="020F0502020204030204" pitchFamily="34" charset="0"/>
                <a:cs typeface="Calibri" pitchFamily="34" charset="0"/>
              </a:rPr>
              <a:t>They </a:t>
            </a:r>
            <a:r>
              <a:rPr lang="en-US" sz="1900" b="1" i="0" dirty="0">
                <a:solidFill>
                  <a:srgbClr val="66FFFF"/>
                </a:solidFill>
                <a:latin typeface="Calibri" panose="020F0502020204030204" pitchFamily="34" charset="0"/>
                <a:cs typeface="Calibri" pitchFamily="34" charset="0"/>
              </a:rPr>
              <a:t>are small blood vessels </a:t>
            </a:r>
            <a:r>
              <a:rPr lang="en-US" sz="1900" b="1" i="0" dirty="0" smtClean="0">
                <a:solidFill>
                  <a:srgbClr val="66FFFF"/>
                </a:solidFill>
                <a:latin typeface="Calibri" panose="020F0502020204030204" pitchFamily="34" charset="0"/>
                <a:cs typeface="Calibri" pitchFamily="34" charset="0"/>
              </a:rPr>
              <a:t> ≈ 0.5-1 mm </a:t>
            </a:r>
            <a:r>
              <a:rPr lang="en-US" sz="1900" b="1" i="0" dirty="0">
                <a:solidFill>
                  <a:srgbClr val="66FFFF"/>
                </a:solidFill>
                <a:latin typeface="Calibri" panose="020F0502020204030204" pitchFamily="34" charset="0"/>
                <a:cs typeface="Calibri" pitchFamily="34" charset="0"/>
              </a:rPr>
              <a:t>long, </a:t>
            </a:r>
            <a:r>
              <a:rPr lang="en-US" sz="1900" b="1" i="0" dirty="0" smtClean="0">
                <a:solidFill>
                  <a:srgbClr val="66FFFF"/>
                </a:solidFill>
                <a:latin typeface="Calibri" panose="020F0502020204030204" pitchFamily="34" charset="0"/>
                <a:cs typeface="Calibri" pitchFamily="34" charset="0"/>
              </a:rPr>
              <a:t>and ≈ 0.01 mm (10 micrometers) </a:t>
            </a:r>
            <a:r>
              <a:rPr lang="en-US" sz="1900" b="1" i="0" dirty="0">
                <a:solidFill>
                  <a:srgbClr val="66FFFF"/>
                </a:solidFill>
                <a:latin typeface="Calibri" panose="020F0502020204030204" pitchFamily="34" charset="0"/>
                <a:cs typeface="Calibri" pitchFamily="34" charset="0"/>
              </a:rPr>
              <a:t>diameter. </a:t>
            </a:r>
            <a:r>
              <a:rPr lang="en-US" altLang="en-US" sz="1900" b="1" i="0" dirty="0">
                <a:solidFill>
                  <a:srgbClr val="66FFFF"/>
                </a:solidFill>
                <a:latin typeface="Calibri" pitchFamily="34" charset="0"/>
                <a:cs typeface="Calibri" pitchFamily="34" charset="0"/>
              </a:rPr>
              <a:t>There are no smooth muscle cells in the capillary walls. </a:t>
            </a:r>
            <a:r>
              <a:rPr lang="en-US" altLang="en-US" sz="1900" b="1" i="0" dirty="0" smtClean="0">
                <a:solidFill>
                  <a:srgbClr val="66FFFF"/>
                </a:solidFill>
                <a:latin typeface="Calibri" pitchFamily="34" charset="0"/>
                <a:cs typeface="Calibri" pitchFamily="34" charset="0"/>
              </a:rPr>
              <a:t>The </a:t>
            </a:r>
            <a:r>
              <a:rPr lang="en-US" altLang="en-US" sz="1900" b="1" i="0" dirty="0">
                <a:solidFill>
                  <a:srgbClr val="66FFFF"/>
                </a:solidFill>
                <a:latin typeface="Calibri" pitchFamily="34" charset="0"/>
                <a:cs typeface="Calibri" pitchFamily="34" charset="0"/>
              </a:rPr>
              <a:t>walls of the capillaries </a:t>
            </a:r>
            <a:r>
              <a:rPr lang="en-US" altLang="en-US" sz="1900" b="1" i="0" dirty="0" smtClean="0">
                <a:solidFill>
                  <a:srgbClr val="66FFFF"/>
                </a:solidFill>
                <a:latin typeface="Calibri" pitchFamily="34" charset="0"/>
                <a:cs typeface="Calibri" pitchFamily="34" charset="0"/>
              </a:rPr>
              <a:t>are only </a:t>
            </a:r>
            <a:r>
              <a:rPr lang="en-US" altLang="en-US" sz="1900" b="1" i="0" dirty="0">
                <a:solidFill>
                  <a:srgbClr val="66FFFF"/>
                </a:solidFill>
                <a:latin typeface="Calibri" pitchFamily="34" charset="0"/>
                <a:cs typeface="Calibri" pitchFamily="34" charset="0"/>
              </a:rPr>
              <a:t>a single endothelial cell </a:t>
            </a:r>
            <a:r>
              <a:rPr lang="en-US" altLang="en-US" sz="1900" b="1" i="0" dirty="0" smtClean="0">
                <a:solidFill>
                  <a:srgbClr val="66FFFF"/>
                </a:solidFill>
                <a:latin typeface="Calibri" pitchFamily="34" charset="0"/>
                <a:cs typeface="Calibri" pitchFamily="34" charset="0"/>
              </a:rPr>
              <a:t>thick. This </a:t>
            </a:r>
            <a:r>
              <a:rPr lang="en-US" altLang="en-US" sz="1900" b="1" i="0" dirty="0">
                <a:solidFill>
                  <a:srgbClr val="66FFFF"/>
                </a:solidFill>
                <a:latin typeface="Calibri" pitchFamily="34" charset="0"/>
                <a:cs typeface="Calibri" pitchFamily="34" charset="0"/>
              </a:rPr>
              <a:t>permits rapid diffusion of water, solutes and </a:t>
            </a:r>
            <a:r>
              <a:rPr lang="en-US" altLang="en-US" sz="1900" b="1" i="0" dirty="0" smtClean="0">
                <a:solidFill>
                  <a:srgbClr val="66FFFF"/>
                </a:solidFill>
                <a:latin typeface="Calibri" pitchFamily="34" charset="0"/>
                <a:cs typeface="Calibri" pitchFamily="34" charset="0"/>
              </a:rPr>
              <a:t>gases.</a:t>
            </a:r>
          </a:p>
          <a:p>
            <a:pPr lvl="1" eaLnBrk="1" hangingPunct="1"/>
            <a:endParaRPr lang="en-US" altLang="en-US" sz="1900" b="1" i="0" dirty="0">
              <a:solidFill>
                <a:srgbClr val="66FFFF"/>
              </a:solidFill>
              <a:latin typeface="Calibri" pitchFamily="34" charset="0"/>
              <a:cs typeface="Calibri" pitchFamily="34" charset="0"/>
            </a:endParaRPr>
          </a:p>
          <a:p>
            <a:pPr lvl="1" eaLnBrk="1" hangingPunct="1"/>
            <a:r>
              <a:rPr lang="en-US" altLang="en-US" sz="1900" b="1" i="0" dirty="0" smtClean="0">
                <a:solidFill>
                  <a:srgbClr val="66FFFF"/>
                </a:solidFill>
                <a:latin typeface="Calibri" pitchFamily="34" charset="0"/>
                <a:cs typeface="Calibri" pitchFamily="34" charset="0"/>
              </a:rPr>
              <a:t>Capillary </a:t>
            </a:r>
            <a:r>
              <a:rPr lang="en-US" altLang="en-US" sz="1900" b="1" i="0" dirty="0">
                <a:solidFill>
                  <a:srgbClr val="66FFFF"/>
                </a:solidFill>
                <a:latin typeface="Calibri" pitchFamily="34" charset="0"/>
                <a:cs typeface="Calibri" pitchFamily="34" charset="0"/>
              </a:rPr>
              <a:t>density in organs or tissues is indicative </a:t>
            </a:r>
            <a:r>
              <a:rPr lang="en-US" altLang="en-US" sz="1900" b="1" i="0" dirty="0" smtClean="0">
                <a:solidFill>
                  <a:srgbClr val="66FFFF"/>
                </a:solidFill>
                <a:latin typeface="Calibri" pitchFamily="34" charset="0"/>
                <a:cs typeface="Calibri" pitchFamily="34" charset="0"/>
              </a:rPr>
              <a:t>of the </a:t>
            </a:r>
            <a:r>
              <a:rPr lang="en-US" altLang="en-US" sz="1900" b="1" i="0" dirty="0">
                <a:solidFill>
                  <a:srgbClr val="66FFFF"/>
                </a:solidFill>
                <a:latin typeface="Calibri" pitchFamily="34" charset="0"/>
                <a:cs typeface="Calibri" pitchFamily="34" charset="0"/>
              </a:rPr>
              <a:t>metabolic activity</a:t>
            </a:r>
          </a:p>
          <a:p>
            <a:pPr lvl="2" eaLnBrk="1" hangingPunct="1">
              <a:buFontTx/>
              <a:buChar char="•"/>
            </a:pPr>
            <a:r>
              <a:rPr lang="en-US" altLang="en-US" sz="1900" b="1" i="0" dirty="0" smtClean="0">
                <a:solidFill>
                  <a:srgbClr val="66FFFF"/>
                </a:solidFill>
                <a:latin typeface="Calibri" pitchFamily="34" charset="0"/>
                <a:cs typeface="Calibri" pitchFamily="34" charset="0"/>
              </a:rPr>
              <a:t> High </a:t>
            </a:r>
            <a:r>
              <a:rPr lang="en-US" altLang="en-US" sz="1900" b="1" i="0" dirty="0">
                <a:solidFill>
                  <a:srgbClr val="66FFFF"/>
                </a:solidFill>
                <a:latin typeface="Calibri" pitchFamily="34" charset="0"/>
                <a:cs typeface="Calibri" pitchFamily="34" charset="0"/>
              </a:rPr>
              <a:t>density in skeletal muscle, heart, brain, liver and </a:t>
            </a:r>
            <a:r>
              <a:rPr lang="en-US" altLang="en-US" sz="1900" b="1" i="0" dirty="0" smtClean="0">
                <a:solidFill>
                  <a:srgbClr val="66FFFF"/>
                </a:solidFill>
                <a:latin typeface="Calibri" pitchFamily="34" charset="0"/>
                <a:cs typeface="Calibri" pitchFamily="34" charset="0"/>
              </a:rPr>
              <a:t>kidney.</a:t>
            </a:r>
            <a:endParaRPr lang="en-US" altLang="en-US" sz="1900" b="1" i="0" dirty="0">
              <a:solidFill>
                <a:srgbClr val="66FFFF"/>
              </a:solidFill>
              <a:latin typeface="Calibri" pitchFamily="34" charset="0"/>
              <a:cs typeface="Calibri" pitchFamily="34" charset="0"/>
            </a:endParaRPr>
          </a:p>
          <a:p>
            <a:pPr lvl="2" eaLnBrk="1" hangingPunct="1">
              <a:buFontTx/>
              <a:buChar char="•"/>
            </a:pPr>
            <a:r>
              <a:rPr lang="en-US" altLang="en-US" sz="1900" b="1" i="0" dirty="0" smtClean="0">
                <a:solidFill>
                  <a:srgbClr val="66FFFF"/>
                </a:solidFill>
                <a:latin typeface="Calibri" pitchFamily="34" charset="0"/>
                <a:cs typeface="Calibri" pitchFamily="34" charset="0"/>
              </a:rPr>
              <a:t> Low </a:t>
            </a:r>
            <a:r>
              <a:rPr lang="en-US" altLang="en-US" sz="1900" b="1" i="0" dirty="0">
                <a:solidFill>
                  <a:srgbClr val="66FFFF"/>
                </a:solidFill>
                <a:latin typeface="Calibri" pitchFamily="34" charset="0"/>
                <a:cs typeface="Calibri" pitchFamily="34" charset="0"/>
              </a:rPr>
              <a:t>density in skin and </a:t>
            </a:r>
            <a:r>
              <a:rPr lang="en-US" altLang="en-US" sz="1900" b="1" i="0" dirty="0" smtClean="0">
                <a:solidFill>
                  <a:srgbClr val="66FFFF"/>
                </a:solidFill>
                <a:latin typeface="Calibri" pitchFamily="34" charset="0"/>
                <a:cs typeface="Calibri" pitchFamily="34" charset="0"/>
              </a:rPr>
              <a:t>cartilage.</a:t>
            </a:r>
            <a:endParaRPr lang="en-US" altLang="en-US" sz="1900" b="1" i="0" dirty="0">
              <a:solidFill>
                <a:srgbClr val="66FFFF"/>
              </a:solidFill>
              <a:latin typeface="Calibri" pitchFamily="34" charset="0"/>
              <a:cs typeface="Calibri" pitchFamily="34" charset="0"/>
            </a:endParaRPr>
          </a:p>
          <a:p>
            <a:pPr marL="342900" indent="-342900">
              <a:spcBef>
                <a:spcPct val="20000"/>
              </a:spcBef>
              <a:buClr>
                <a:schemeClr val="tx2"/>
              </a:buClr>
              <a:buSzPct val="75000"/>
              <a:buFont typeface="Monotype Sorts" pitchFamily="2" charset="2"/>
              <a:buNone/>
              <a:defRPr/>
            </a:pPr>
            <a:endParaRPr lang="en-US" sz="1900" b="1" i="0" dirty="0">
              <a:solidFill>
                <a:srgbClr val="00FFFF"/>
              </a:solidFill>
              <a:latin typeface="Calibri" panose="020F0502020204030204" pitchFamily="34" charset="0"/>
              <a:cs typeface="Calibri" pitchFamily="34" charset="0"/>
            </a:endParaRPr>
          </a:p>
          <a:p>
            <a:pPr marL="342900" indent="-342900">
              <a:spcBef>
                <a:spcPct val="20000"/>
              </a:spcBef>
              <a:buClr>
                <a:schemeClr val="tx2"/>
              </a:buClr>
              <a:buSzPct val="100000"/>
              <a:buFont typeface="Wingdings" pitchFamily="2" charset="2"/>
              <a:buChar char="q"/>
              <a:defRPr/>
            </a:pPr>
            <a:r>
              <a:rPr lang="en-US" sz="1900" b="1" i="0" dirty="0" smtClean="0">
                <a:solidFill>
                  <a:srgbClr val="FF66FF"/>
                </a:solidFill>
                <a:latin typeface="Calibri" panose="020F0502020204030204" pitchFamily="34" charset="0"/>
                <a:cs typeface="Calibri" pitchFamily="34" charset="0"/>
              </a:rPr>
              <a:t>Function</a:t>
            </a:r>
            <a:r>
              <a:rPr lang="en-US" sz="1900" b="1" i="0" dirty="0">
                <a:solidFill>
                  <a:srgbClr val="FF66FF"/>
                </a:solidFill>
                <a:latin typeface="Calibri" panose="020F0502020204030204" pitchFamily="34" charset="0"/>
                <a:cs typeface="Calibri" pitchFamily="34" charset="0"/>
              </a:rPr>
              <a:t>:</a:t>
            </a:r>
            <a:r>
              <a:rPr lang="en-US" sz="1900" b="1" i="0" dirty="0">
                <a:solidFill>
                  <a:srgbClr val="00FFFF"/>
                </a:solidFill>
                <a:latin typeface="Calibri" panose="020F0502020204030204" pitchFamily="34" charset="0"/>
                <a:cs typeface="Calibri" pitchFamily="34" charset="0"/>
              </a:rPr>
              <a:t> </a:t>
            </a:r>
          </a:p>
          <a:p>
            <a:pPr marL="342900" indent="-342900">
              <a:spcBef>
                <a:spcPct val="20000"/>
              </a:spcBef>
              <a:buClr>
                <a:schemeClr val="tx2"/>
              </a:buClr>
              <a:buSzPct val="75000"/>
              <a:buFont typeface="Monotype Sorts" pitchFamily="2" charset="2"/>
              <a:buNone/>
              <a:defRPr/>
            </a:pPr>
            <a:r>
              <a:rPr lang="en-US" sz="1900" b="1" i="0" dirty="0">
                <a:solidFill>
                  <a:srgbClr val="00FFFF"/>
                </a:solidFill>
                <a:latin typeface="Calibri" panose="020F0502020204030204" pitchFamily="34" charset="0"/>
                <a:cs typeface="Calibri" pitchFamily="34" charset="0"/>
              </a:rPr>
              <a:t>	</a:t>
            </a:r>
            <a:r>
              <a:rPr lang="en-US" sz="1900" b="1" i="0" dirty="0">
                <a:solidFill>
                  <a:srgbClr val="FFFF00"/>
                </a:solidFill>
                <a:latin typeface="Calibri" panose="020F0502020204030204" pitchFamily="34" charset="0"/>
                <a:cs typeface="Calibri" pitchFamily="34" charset="0"/>
              </a:rPr>
              <a:t>Sites of exchange between blood and tissues. The arterial system delivers blood to &gt; l billion capillaries throughout the body. Total capillary surface area=1000 </a:t>
            </a:r>
            <a:r>
              <a:rPr lang="en-US" sz="1900" b="1" i="0" dirty="0" smtClean="0">
                <a:solidFill>
                  <a:srgbClr val="FFFF00"/>
                </a:solidFill>
                <a:latin typeface="Calibri" panose="020F0502020204030204" pitchFamily="34" charset="0"/>
                <a:cs typeface="Calibri" pitchFamily="34" charset="0"/>
              </a:rPr>
              <a:t>m</a:t>
            </a:r>
            <a:r>
              <a:rPr lang="en-US" sz="1900" b="1" i="0" baseline="30000" dirty="0" smtClean="0">
                <a:solidFill>
                  <a:srgbClr val="FFFF00"/>
                </a:solidFill>
                <a:latin typeface="Calibri" panose="020F0502020204030204" pitchFamily="34" charset="0"/>
                <a:cs typeface="Calibri" pitchFamily="34" charset="0"/>
              </a:rPr>
              <a:t>2</a:t>
            </a:r>
            <a:r>
              <a:rPr lang="en-US" sz="1900" b="1" i="0" dirty="0" smtClean="0">
                <a:solidFill>
                  <a:srgbClr val="FFFF00"/>
                </a:solidFill>
                <a:latin typeface="Calibri" panose="020F0502020204030204" pitchFamily="34" charset="0"/>
                <a:cs typeface="Calibri" pitchFamily="34" charset="0"/>
              </a:rPr>
              <a:t>.</a:t>
            </a:r>
            <a:endParaRPr lang="en-US" sz="1900" b="1" i="0" dirty="0">
              <a:solidFill>
                <a:srgbClr val="FFFF00"/>
              </a:solidFill>
              <a:latin typeface="Calibri" panose="020F0502020204030204" pitchFamily="34" charset="0"/>
              <a:cs typeface="Calibri" pitchFamily="34" charset="0"/>
            </a:endParaRPr>
          </a:p>
          <a:p>
            <a:pPr marL="342900" indent="-342900">
              <a:spcBef>
                <a:spcPct val="20000"/>
              </a:spcBef>
              <a:buClr>
                <a:schemeClr val="tx2"/>
              </a:buClr>
              <a:buSzPct val="75000"/>
              <a:buFont typeface="Monotype Sorts" pitchFamily="2" charset="2"/>
              <a:buNone/>
              <a:defRPr/>
            </a:pPr>
            <a:endParaRPr lang="en-US" sz="1900" b="1" i="0" dirty="0">
              <a:solidFill>
                <a:srgbClr val="00FFFF"/>
              </a:solidFill>
              <a:latin typeface="Calibri" panose="020F0502020204030204" pitchFamily="34" charset="0"/>
              <a:cs typeface="Calibri" pitchFamily="34" charset="0"/>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1600200"/>
            <a:ext cx="3962400" cy="4191000"/>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6134100" y="76200"/>
            <a:ext cx="3962400" cy="1371600"/>
          </a:xfrm>
          <a:prstGeom prst="rect">
            <a:avLst/>
          </a:prstGeom>
          <a:noFill/>
          <a:ln w="9525">
            <a:noFill/>
            <a:miter lim="800000"/>
            <a:headEnd/>
            <a:tailEnd/>
          </a:ln>
          <a:effectLst/>
        </p:spPr>
        <p:txBody>
          <a:bodyPr anchor="ctr"/>
          <a:lstStyle/>
          <a:p>
            <a:pPr algn="ctr">
              <a:defRPr/>
            </a:pPr>
            <a:r>
              <a:rPr lang="en-US" sz="4400" b="1" i="0" dirty="0" smtClean="0">
                <a:solidFill>
                  <a:schemeClr val="tx2"/>
                </a:solidFill>
                <a:latin typeface="Calibri" panose="020F0502020204030204" pitchFamily="34" charset="0"/>
                <a:cs typeface="Calibri" pitchFamily="34" charset="0"/>
              </a:rPr>
              <a:t>Capillary bed: </a:t>
            </a:r>
            <a:r>
              <a:rPr lang="en-US" altLang="en-US" sz="4400" b="1" i="0" dirty="0" smtClean="0">
                <a:solidFill>
                  <a:srgbClr val="FF0000"/>
                </a:solidFill>
                <a:latin typeface="Calibri" pitchFamily="34" charset="0"/>
                <a:cs typeface="Calibri" pitchFamily="34" charset="0"/>
              </a:rPr>
              <a:t>Capillaries</a:t>
            </a:r>
            <a:endParaRPr lang="en-US" sz="4400" b="1" i="0" dirty="0">
              <a:solidFill>
                <a:schemeClr val="tx2"/>
              </a:solidFill>
              <a:latin typeface="Calibri" panose="020F0502020204030204" pitchFamily="34" charset="0"/>
              <a:cs typeface="Calibri" pitchFamily="34" charset="0"/>
            </a:endParaRPr>
          </a:p>
        </p:txBody>
      </p:sp>
    </p:spTree>
    <p:extLst>
      <p:ext uri="{BB962C8B-B14F-4D97-AF65-F5344CB8AC3E}">
        <p14:creationId xmlns:p14="http://schemas.microsoft.com/office/powerpoint/2010/main" val="187350350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7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79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797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797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797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7971">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7971">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79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Designs\Blue Diagonal.pot</Template>
  <TotalTime>13197</TotalTime>
  <Words>2795</Words>
  <Application>Microsoft Office PowerPoint</Application>
  <PresentationFormat>35mm Slides</PresentationFormat>
  <Paragraphs>413</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Blue Diagonal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PHYSIOLOGY</dc:title>
  <dc:creator>Authorized User</dc:creator>
  <cp:lastModifiedBy>Dell</cp:lastModifiedBy>
  <cp:revision>495</cp:revision>
  <cp:lastPrinted>1999-02-22T15:28:22Z</cp:lastPrinted>
  <dcterms:created xsi:type="dcterms:W3CDTF">1997-10-10T11:48:30Z</dcterms:created>
  <dcterms:modified xsi:type="dcterms:W3CDTF">2017-03-01T08:13:16Z</dcterms:modified>
</cp:coreProperties>
</file>