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2" r:id="rId2"/>
    <p:sldId id="408" r:id="rId3"/>
    <p:sldId id="477" r:id="rId4"/>
    <p:sldId id="482" r:id="rId5"/>
    <p:sldId id="522" r:id="rId6"/>
    <p:sldId id="498" r:id="rId7"/>
    <p:sldId id="484" r:id="rId8"/>
    <p:sldId id="500" r:id="rId9"/>
    <p:sldId id="486" r:id="rId10"/>
    <p:sldId id="504" r:id="rId11"/>
    <p:sldId id="488" r:id="rId12"/>
    <p:sldId id="489" r:id="rId13"/>
    <p:sldId id="501" r:id="rId14"/>
    <p:sldId id="490" r:id="rId15"/>
    <p:sldId id="502" r:id="rId16"/>
    <p:sldId id="491" r:id="rId17"/>
    <p:sldId id="519" r:id="rId18"/>
    <p:sldId id="509" r:id="rId19"/>
    <p:sldId id="510" r:id="rId20"/>
    <p:sldId id="515" r:id="rId21"/>
    <p:sldId id="526" r:id="rId22"/>
    <p:sldId id="527" r:id="rId23"/>
    <p:sldId id="528" r:id="rId24"/>
    <p:sldId id="511" r:id="rId25"/>
    <p:sldId id="512" r:id="rId26"/>
    <p:sldId id="520" r:id="rId27"/>
    <p:sldId id="518" r:id="rId28"/>
    <p:sldId id="494" r:id="rId29"/>
    <p:sldId id="529" r:id="rId30"/>
    <p:sldId id="496" r:id="rId31"/>
    <p:sldId id="530" r:id="rId32"/>
    <p:sldId id="531" r:id="rId33"/>
    <p:sldId id="532" r:id="rId34"/>
    <p:sldId id="533" r:id="rId35"/>
    <p:sldId id="534" r:id="rId36"/>
    <p:sldId id="535" r:id="rId37"/>
    <p:sldId id="536" r:id="rId38"/>
    <p:sldId id="523" r:id="rId39"/>
    <p:sldId id="525" r:id="rId40"/>
  </p:sldIdLst>
  <p:sldSz cx="10287000" cy="6858000" type="35mm"/>
  <p:notesSz cx="6858000" cy="9144000"/>
  <p:defaultTextStyle>
    <a:defPPr>
      <a:defRPr lang="ar-SA"/>
    </a:defPPr>
    <a:lvl1pPr algn="ctr" rtl="1" fontAlgn="base">
      <a:spcBef>
        <a:spcPct val="0"/>
      </a:spcBef>
      <a:spcAft>
        <a:spcPct val="0"/>
      </a:spcAft>
      <a:defRPr sz="3600" kern="1200">
        <a:solidFill>
          <a:schemeClr val="tx1"/>
        </a:solidFill>
        <a:latin typeface="Times New Roman" pitchFamily="18" charset="0"/>
        <a:ea typeface="+mn-ea"/>
        <a:cs typeface="+mn-cs"/>
      </a:defRPr>
    </a:lvl1pPr>
    <a:lvl2pPr marL="457200" algn="ctr" rtl="1" fontAlgn="base">
      <a:spcBef>
        <a:spcPct val="0"/>
      </a:spcBef>
      <a:spcAft>
        <a:spcPct val="0"/>
      </a:spcAft>
      <a:defRPr sz="3600" kern="1200">
        <a:solidFill>
          <a:schemeClr val="tx1"/>
        </a:solidFill>
        <a:latin typeface="Times New Roman" pitchFamily="18" charset="0"/>
        <a:ea typeface="+mn-ea"/>
        <a:cs typeface="+mn-cs"/>
      </a:defRPr>
    </a:lvl2pPr>
    <a:lvl3pPr marL="914400" algn="ctr" rtl="1" fontAlgn="base">
      <a:spcBef>
        <a:spcPct val="0"/>
      </a:spcBef>
      <a:spcAft>
        <a:spcPct val="0"/>
      </a:spcAft>
      <a:defRPr sz="3600" kern="1200">
        <a:solidFill>
          <a:schemeClr val="tx1"/>
        </a:solidFill>
        <a:latin typeface="Times New Roman" pitchFamily="18" charset="0"/>
        <a:ea typeface="+mn-ea"/>
        <a:cs typeface="+mn-cs"/>
      </a:defRPr>
    </a:lvl3pPr>
    <a:lvl4pPr marL="1371600" algn="ctr" rtl="1" fontAlgn="base">
      <a:spcBef>
        <a:spcPct val="0"/>
      </a:spcBef>
      <a:spcAft>
        <a:spcPct val="0"/>
      </a:spcAft>
      <a:defRPr sz="3600" kern="1200">
        <a:solidFill>
          <a:schemeClr val="tx1"/>
        </a:solidFill>
        <a:latin typeface="Times New Roman" pitchFamily="18" charset="0"/>
        <a:ea typeface="+mn-ea"/>
        <a:cs typeface="+mn-cs"/>
      </a:defRPr>
    </a:lvl4pPr>
    <a:lvl5pPr marL="1828800" algn="ctr" rtl="1"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66FF"/>
    <a:srgbClr val="009900"/>
    <a:srgbClr val="FF0066"/>
    <a:srgbClr val="000000"/>
    <a:srgbClr val="FF66FF"/>
    <a:srgbClr val="FF6600"/>
    <a:srgbClr val="FF00FF"/>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98942" autoAdjust="0"/>
  </p:normalViewPr>
  <p:slideViewPr>
    <p:cSldViewPr>
      <p:cViewPr>
        <p:scale>
          <a:sx n="60" d="100"/>
          <a:sy n="60" d="100"/>
        </p:scale>
        <p:origin x="-84" y="-33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916AE-FDF0-449C-9C7C-8ADDDD4135D6}" type="datetimeFigureOut">
              <a:rPr lang="en-US" smtClean="0"/>
              <a:pPr/>
              <a:t>3/2/2017</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02BA-CD69-4311-9BC1-4C7AD22CD145}" type="slidenum">
              <a:rPr lang="en-US" smtClean="0"/>
              <a:pPr/>
              <a:t>‹#›</a:t>
            </a:fld>
            <a:endParaRPr lang="en-US"/>
          </a:p>
        </p:txBody>
      </p:sp>
    </p:spTree>
    <p:extLst>
      <p:ext uri="{BB962C8B-B14F-4D97-AF65-F5344CB8AC3E}">
        <p14:creationId xmlns:p14="http://schemas.microsoft.com/office/powerpoint/2010/main" val="228540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5D402BA-CD69-4311-9BC1-4C7AD22CD145}" type="slidenum">
              <a:rPr lang="en-US" smtClean="0"/>
              <a:pPr/>
              <a:t>1</a:t>
            </a:fld>
            <a:endParaRPr lang="en-US"/>
          </a:p>
        </p:txBody>
      </p:sp>
    </p:spTree>
    <p:extLst>
      <p:ext uri="{BB962C8B-B14F-4D97-AF65-F5344CB8AC3E}">
        <p14:creationId xmlns:p14="http://schemas.microsoft.com/office/powerpoint/2010/main" val="170218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CBFCC1B8-F4A7-4E2C-855C-DA02D135BAA4}" type="slidenum">
              <a:rPr lang="ar-SA" altLang="en-GB"/>
              <a:pPr/>
              <a:t>10</a:t>
            </a:fld>
            <a:endParaRPr lang="en-GB" altLang="en-GB"/>
          </a:p>
        </p:txBody>
      </p:sp>
      <p:sp>
        <p:nvSpPr>
          <p:cNvPr id="286722" name="Rectangle 2"/>
          <p:cNvSpPr>
            <a:spLocks noGrp="1" noRot="1" noChangeAspect="1" noChangeArrowheads="1" noTextEdit="1"/>
          </p:cNvSpPr>
          <p:nvPr>
            <p:ph type="sldImg"/>
          </p:nvPr>
        </p:nvSpPr>
        <p:spPr>
          <a:xfrm>
            <a:off x="-10745788" y="-6470650"/>
            <a:ext cx="21497926" cy="14333538"/>
          </a:xfrm>
          <a:ln/>
        </p:spPr>
      </p:sp>
      <p:sp>
        <p:nvSpPr>
          <p:cNvPr id="286723"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7566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17A25F16-BBBB-4781-83D3-C1FDDF1C7288}" type="slidenum">
              <a:rPr lang="ar-SA" altLang="en-GB"/>
              <a:pPr/>
              <a:t>11</a:t>
            </a:fld>
            <a:endParaRPr lang="en-GB" altLang="en-GB"/>
          </a:p>
        </p:txBody>
      </p:sp>
      <p:sp>
        <p:nvSpPr>
          <p:cNvPr id="290818" name="Rectangle 2"/>
          <p:cNvSpPr>
            <a:spLocks noGrp="1" noRot="1" noChangeAspect="1" noChangeArrowheads="1" noTextEdit="1"/>
          </p:cNvSpPr>
          <p:nvPr>
            <p:ph type="sldImg"/>
          </p:nvPr>
        </p:nvSpPr>
        <p:spPr>
          <a:xfrm>
            <a:off x="-10745788" y="-6470650"/>
            <a:ext cx="21497926" cy="14333538"/>
          </a:xfrm>
          <a:ln/>
        </p:spPr>
      </p:sp>
      <p:sp>
        <p:nvSpPr>
          <p:cNvPr id="29081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35293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29499A7F-19FF-4349-A30C-A28AC9DBDE12}" type="slidenum">
              <a:rPr lang="ar-SA" altLang="en-GB"/>
              <a:pPr/>
              <a:t>12</a:t>
            </a:fld>
            <a:endParaRPr lang="en-GB" altLang="en-GB"/>
          </a:p>
        </p:txBody>
      </p:sp>
      <p:sp>
        <p:nvSpPr>
          <p:cNvPr id="299010" name="Rectangle 2"/>
          <p:cNvSpPr>
            <a:spLocks noGrp="1" noRot="1" noChangeAspect="1" noChangeArrowheads="1" noTextEdit="1"/>
          </p:cNvSpPr>
          <p:nvPr>
            <p:ph type="sldImg"/>
          </p:nvPr>
        </p:nvSpPr>
        <p:spPr>
          <a:xfrm>
            <a:off x="-10745788" y="-6470650"/>
            <a:ext cx="21497926" cy="14333538"/>
          </a:xfrm>
          <a:ln/>
        </p:spPr>
      </p:sp>
      <p:sp>
        <p:nvSpPr>
          <p:cNvPr id="29901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318577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29499A7F-19FF-4349-A30C-A28AC9DBDE12}" type="slidenum">
              <a:rPr lang="ar-SA" altLang="en-GB"/>
              <a:pPr/>
              <a:t>13</a:t>
            </a:fld>
            <a:endParaRPr lang="en-GB" altLang="en-GB"/>
          </a:p>
        </p:txBody>
      </p:sp>
      <p:sp>
        <p:nvSpPr>
          <p:cNvPr id="299010" name="Rectangle 2"/>
          <p:cNvSpPr>
            <a:spLocks noGrp="1" noRot="1" noChangeAspect="1" noChangeArrowheads="1" noTextEdit="1"/>
          </p:cNvSpPr>
          <p:nvPr>
            <p:ph type="sldImg"/>
          </p:nvPr>
        </p:nvSpPr>
        <p:spPr>
          <a:xfrm>
            <a:off x="-10745788" y="-6470650"/>
            <a:ext cx="21497926" cy="14333538"/>
          </a:xfrm>
          <a:ln/>
        </p:spPr>
      </p:sp>
      <p:sp>
        <p:nvSpPr>
          <p:cNvPr id="29901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40709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08337434-2E09-4A03-9BFB-A46401BD0F1C}" type="slidenum">
              <a:rPr lang="ar-SA" altLang="en-GB"/>
              <a:pPr/>
              <a:t>14</a:t>
            </a:fld>
            <a:endParaRPr lang="en-GB" altLang="en-GB"/>
          </a:p>
        </p:txBody>
      </p:sp>
      <p:sp>
        <p:nvSpPr>
          <p:cNvPr id="301058" name="Rectangle 2"/>
          <p:cNvSpPr>
            <a:spLocks noGrp="1" noRot="1" noChangeAspect="1" noChangeArrowheads="1" noTextEdit="1"/>
          </p:cNvSpPr>
          <p:nvPr>
            <p:ph type="sldImg"/>
          </p:nvPr>
        </p:nvSpPr>
        <p:spPr>
          <a:xfrm>
            <a:off x="-10745788" y="-6470650"/>
            <a:ext cx="21497926" cy="14333538"/>
          </a:xfrm>
          <a:ln/>
        </p:spPr>
      </p:sp>
      <p:sp>
        <p:nvSpPr>
          <p:cNvPr id="30105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68179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08337434-2E09-4A03-9BFB-A46401BD0F1C}" type="slidenum">
              <a:rPr lang="ar-SA" altLang="en-GB"/>
              <a:pPr/>
              <a:t>15</a:t>
            </a:fld>
            <a:endParaRPr lang="en-GB" altLang="en-GB"/>
          </a:p>
        </p:txBody>
      </p:sp>
      <p:sp>
        <p:nvSpPr>
          <p:cNvPr id="301058" name="Rectangle 2"/>
          <p:cNvSpPr>
            <a:spLocks noGrp="1" noRot="1" noChangeAspect="1" noChangeArrowheads="1" noTextEdit="1"/>
          </p:cNvSpPr>
          <p:nvPr>
            <p:ph type="sldImg"/>
          </p:nvPr>
        </p:nvSpPr>
        <p:spPr>
          <a:xfrm>
            <a:off x="-10745788" y="-6470650"/>
            <a:ext cx="21497926" cy="14333538"/>
          </a:xfrm>
          <a:ln/>
        </p:spPr>
      </p:sp>
      <p:sp>
        <p:nvSpPr>
          <p:cNvPr id="30105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8602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16</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17</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899422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18</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830702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19</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45458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5D402BA-CD69-4311-9BC1-4C7AD22CD145}" type="slidenum">
              <a:rPr lang="en-US" smtClean="0"/>
              <a:pPr/>
              <a:t>2</a:t>
            </a:fld>
            <a:endParaRPr lang="en-US"/>
          </a:p>
        </p:txBody>
      </p:sp>
    </p:spTree>
    <p:extLst>
      <p:ext uri="{BB962C8B-B14F-4D97-AF65-F5344CB8AC3E}">
        <p14:creationId xmlns:p14="http://schemas.microsoft.com/office/powerpoint/2010/main" val="660777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20</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70232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21</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22</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23</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24</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17737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25</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944266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26</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27634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27</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423914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B59678E0-4157-4918-B9B5-5056596BE340}" type="slidenum">
              <a:rPr lang="ar-SA" altLang="en-GB"/>
              <a:pPr/>
              <a:t>28</a:t>
            </a:fld>
            <a:endParaRPr lang="en-GB" altLang="en-GB"/>
          </a:p>
        </p:txBody>
      </p:sp>
      <p:sp>
        <p:nvSpPr>
          <p:cNvPr id="317442" name="Rectangle 2"/>
          <p:cNvSpPr>
            <a:spLocks noGrp="1" noRot="1" noChangeAspect="1" noChangeArrowheads="1" noTextEdit="1"/>
          </p:cNvSpPr>
          <p:nvPr>
            <p:ph type="sldImg"/>
          </p:nvPr>
        </p:nvSpPr>
        <p:spPr>
          <a:xfrm>
            <a:off x="-10745788" y="-6470650"/>
            <a:ext cx="21497926" cy="14333538"/>
          </a:xfrm>
          <a:ln/>
        </p:spPr>
      </p:sp>
      <p:sp>
        <p:nvSpPr>
          <p:cNvPr id="317443"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40929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B59678E0-4157-4918-B9B5-5056596BE340}" type="slidenum">
              <a:rPr lang="ar-SA" altLang="en-GB"/>
              <a:pPr/>
              <a:t>29</a:t>
            </a:fld>
            <a:endParaRPr lang="en-GB" altLang="en-GB"/>
          </a:p>
        </p:txBody>
      </p:sp>
      <p:sp>
        <p:nvSpPr>
          <p:cNvPr id="317442" name="Rectangle 2"/>
          <p:cNvSpPr>
            <a:spLocks noGrp="1" noRot="1" noChangeAspect="1" noChangeArrowheads="1" noTextEdit="1"/>
          </p:cNvSpPr>
          <p:nvPr>
            <p:ph type="sldImg"/>
          </p:nvPr>
        </p:nvSpPr>
        <p:spPr>
          <a:xfrm>
            <a:off x="-10745788" y="-6470650"/>
            <a:ext cx="21497926" cy="14333538"/>
          </a:xfrm>
          <a:ln/>
        </p:spPr>
      </p:sp>
      <p:sp>
        <p:nvSpPr>
          <p:cNvPr id="317443"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4092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5D402BA-CD69-4311-9BC1-4C7AD22CD145}" type="slidenum">
              <a:rPr lang="en-US" smtClean="0"/>
              <a:pPr/>
              <a:t>3</a:t>
            </a:fld>
            <a:endParaRPr lang="en-US"/>
          </a:p>
        </p:txBody>
      </p:sp>
    </p:spTree>
    <p:extLst>
      <p:ext uri="{BB962C8B-B14F-4D97-AF65-F5344CB8AC3E}">
        <p14:creationId xmlns:p14="http://schemas.microsoft.com/office/powerpoint/2010/main" val="1994304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A0FAF8A0-A0A6-4E5E-B30B-33799D240E04}" type="slidenum">
              <a:rPr lang="ar-SA" altLang="en-GB"/>
              <a:pPr/>
              <a:t>30</a:t>
            </a:fld>
            <a:endParaRPr lang="en-GB" altLang="en-GB"/>
          </a:p>
        </p:txBody>
      </p:sp>
      <p:sp>
        <p:nvSpPr>
          <p:cNvPr id="319490" name="Rectangle 2"/>
          <p:cNvSpPr>
            <a:spLocks noGrp="1" noRot="1" noChangeAspect="1" noChangeArrowheads="1" noTextEdit="1"/>
          </p:cNvSpPr>
          <p:nvPr>
            <p:ph type="sldImg"/>
          </p:nvPr>
        </p:nvSpPr>
        <p:spPr>
          <a:xfrm>
            <a:off x="-10745788" y="-6470650"/>
            <a:ext cx="21497926" cy="14333538"/>
          </a:xfrm>
          <a:ln/>
        </p:spPr>
      </p:sp>
      <p:sp>
        <p:nvSpPr>
          <p:cNvPr id="31949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675258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A0FAF8A0-A0A6-4E5E-B30B-33799D240E04}" type="slidenum">
              <a:rPr lang="ar-SA" altLang="en-GB"/>
              <a:pPr/>
              <a:t>31</a:t>
            </a:fld>
            <a:endParaRPr lang="en-GB" altLang="en-GB"/>
          </a:p>
        </p:txBody>
      </p:sp>
      <p:sp>
        <p:nvSpPr>
          <p:cNvPr id="319490" name="Rectangle 2"/>
          <p:cNvSpPr>
            <a:spLocks noGrp="1" noRot="1" noChangeAspect="1" noChangeArrowheads="1" noTextEdit="1"/>
          </p:cNvSpPr>
          <p:nvPr>
            <p:ph type="sldImg"/>
          </p:nvPr>
        </p:nvSpPr>
        <p:spPr>
          <a:xfrm>
            <a:off x="-10745788" y="-6470650"/>
            <a:ext cx="21497926" cy="14333538"/>
          </a:xfrm>
          <a:ln/>
        </p:spPr>
      </p:sp>
      <p:sp>
        <p:nvSpPr>
          <p:cNvPr id="31949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675258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32</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276349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33</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34</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35</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36</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37</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A0FAF8A0-A0A6-4E5E-B30B-33799D240E04}" type="slidenum">
              <a:rPr lang="ar-SA" altLang="en-GB"/>
              <a:pPr/>
              <a:t>38</a:t>
            </a:fld>
            <a:endParaRPr lang="en-GB" altLang="en-GB"/>
          </a:p>
        </p:txBody>
      </p:sp>
      <p:sp>
        <p:nvSpPr>
          <p:cNvPr id="319490" name="Rectangle 2"/>
          <p:cNvSpPr>
            <a:spLocks noGrp="1" noRot="1" noChangeAspect="1" noChangeArrowheads="1" noTextEdit="1"/>
          </p:cNvSpPr>
          <p:nvPr>
            <p:ph type="sldImg"/>
          </p:nvPr>
        </p:nvSpPr>
        <p:spPr>
          <a:xfrm>
            <a:off x="-10745788" y="-6470650"/>
            <a:ext cx="21497926" cy="14333538"/>
          </a:xfrm>
          <a:ln/>
        </p:spPr>
      </p:sp>
      <p:sp>
        <p:nvSpPr>
          <p:cNvPr id="31949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675258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A0FAF8A0-A0A6-4E5E-B30B-33799D240E04}" type="slidenum">
              <a:rPr lang="ar-SA" altLang="en-GB"/>
              <a:pPr/>
              <a:t>39</a:t>
            </a:fld>
            <a:endParaRPr lang="en-GB" altLang="en-GB"/>
          </a:p>
        </p:txBody>
      </p:sp>
      <p:sp>
        <p:nvSpPr>
          <p:cNvPr id="319490" name="Rectangle 2"/>
          <p:cNvSpPr>
            <a:spLocks noGrp="1" noRot="1" noChangeAspect="1" noChangeArrowheads="1" noTextEdit="1"/>
          </p:cNvSpPr>
          <p:nvPr>
            <p:ph type="sldImg"/>
          </p:nvPr>
        </p:nvSpPr>
        <p:spPr>
          <a:xfrm>
            <a:off x="-10745788" y="-6470650"/>
            <a:ext cx="21497926" cy="14333538"/>
          </a:xfrm>
          <a:ln/>
        </p:spPr>
      </p:sp>
      <p:sp>
        <p:nvSpPr>
          <p:cNvPr id="31949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67525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15802983-0395-491D-A2E5-7267E667CBB4}" type="slidenum">
              <a:rPr lang="ar-SA" altLang="en-GB"/>
              <a:pPr/>
              <a:t>4</a:t>
            </a:fld>
            <a:endParaRPr lang="en-GB" altLang="en-GB"/>
          </a:p>
        </p:txBody>
      </p:sp>
      <p:sp>
        <p:nvSpPr>
          <p:cNvPr id="282626" name="Rectangle 2"/>
          <p:cNvSpPr>
            <a:spLocks noGrp="1" noRot="1" noChangeAspect="1" noChangeArrowheads="1" noTextEdit="1"/>
          </p:cNvSpPr>
          <p:nvPr>
            <p:ph type="sldImg"/>
          </p:nvPr>
        </p:nvSpPr>
        <p:spPr>
          <a:xfrm>
            <a:off x="-10745788" y="-6470650"/>
            <a:ext cx="21497926" cy="14333538"/>
          </a:xfrm>
          <a:ln/>
        </p:spPr>
      </p:sp>
      <p:sp>
        <p:nvSpPr>
          <p:cNvPr id="282627"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309297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2E1BBF29-695E-4DE3-8086-F7C90C2210AF}" type="slidenum">
              <a:rPr lang="ar-SA" altLang="en-GB"/>
              <a:pPr/>
              <a:t>5</a:t>
            </a:fld>
            <a:endParaRPr lang="en-GB" altLang="en-GB"/>
          </a:p>
        </p:txBody>
      </p:sp>
      <p:sp>
        <p:nvSpPr>
          <p:cNvPr id="284674" name="Rectangle 2"/>
          <p:cNvSpPr>
            <a:spLocks noGrp="1" noRot="1" noChangeAspect="1" noChangeArrowheads="1" noTextEdit="1"/>
          </p:cNvSpPr>
          <p:nvPr>
            <p:ph type="sldImg"/>
          </p:nvPr>
        </p:nvSpPr>
        <p:spPr>
          <a:xfrm>
            <a:off x="-10745788" y="-6470650"/>
            <a:ext cx="21497926" cy="14333538"/>
          </a:xfrm>
          <a:ln/>
        </p:spPr>
      </p:sp>
      <p:sp>
        <p:nvSpPr>
          <p:cNvPr id="28467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984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15802983-0395-491D-A2E5-7267E667CBB4}" type="slidenum">
              <a:rPr lang="ar-SA" altLang="en-GB"/>
              <a:pPr/>
              <a:t>6</a:t>
            </a:fld>
            <a:endParaRPr lang="en-GB" altLang="en-GB"/>
          </a:p>
        </p:txBody>
      </p:sp>
      <p:sp>
        <p:nvSpPr>
          <p:cNvPr id="282626" name="Rectangle 2"/>
          <p:cNvSpPr>
            <a:spLocks noGrp="1" noRot="1" noChangeAspect="1" noChangeArrowheads="1" noTextEdit="1"/>
          </p:cNvSpPr>
          <p:nvPr>
            <p:ph type="sldImg"/>
          </p:nvPr>
        </p:nvSpPr>
        <p:spPr>
          <a:xfrm>
            <a:off x="-10745788" y="-6470650"/>
            <a:ext cx="21497926" cy="14333538"/>
          </a:xfrm>
          <a:ln/>
        </p:spPr>
      </p:sp>
      <p:sp>
        <p:nvSpPr>
          <p:cNvPr id="282627"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48806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CBFCC1B8-F4A7-4E2C-855C-DA02D135BAA4}" type="slidenum">
              <a:rPr lang="ar-SA" altLang="en-GB"/>
              <a:pPr/>
              <a:t>7</a:t>
            </a:fld>
            <a:endParaRPr lang="en-GB" altLang="en-GB"/>
          </a:p>
        </p:txBody>
      </p:sp>
      <p:sp>
        <p:nvSpPr>
          <p:cNvPr id="286722" name="Rectangle 2"/>
          <p:cNvSpPr>
            <a:spLocks noGrp="1" noRot="1" noChangeAspect="1" noChangeArrowheads="1" noTextEdit="1"/>
          </p:cNvSpPr>
          <p:nvPr>
            <p:ph type="sldImg"/>
          </p:nvPr>
        </p:nvSpPr>
        <p:spPr>
          <a:xfrm>
            <a:off x="-10745788" y="-6470650"/>
            <a:ext cx="21497926" cy="14333538"/>
          </a:xfrm>
          <a:ln/>
        </p:spPr>
      </p:sp>
      <p:sp>
        <p:nvSpPr>
          <p:cNvPr id="286723"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55922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85DE04AE-5D89-4FCB-A912-1732E375D8B8}" type="slidenum">
              <a:rPr lang="ar-SA" altLang="en-GB"/>
              <a:pPr/>
              <a:t>8</a:t>
            </a:fld>
            <a:endParaRPr lang="en-GB" altLang="en-GB"/>
          </a:p>
        </p:txBody>
      </p:sp>
      <p:sp>
        <p:nvSpPr>
          <p:cNvPr id="280578" name="Rectangle 2"/>
          <p:cNvSpPr>
            <a:spLocks noGrp="1" noRot="1" noChangeAspect="1" noChangeArrowheads="1" noTextEdit="1"/>
          </p:cNvSpPr>
          <p:nvPr>
            <p:ph type="sldImg"/>
          </p:nvPr>
        </p:nvSpPr>
        <p:spPr>
          <a:xfrm>
            <a:off x="-10745788" y="-6470650"/>
            <a:ext cx="21497926" cy="14333538"/>
          </a:xfrm>
          <a:ln/>
        </p:spPr>
      </p:sp>
      <p:sp>
        <p:nvSpPr>
          <p:cNvPr id="28057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92392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0D5187DC-A2DC-4DAE-B984-0734F606E130}" type="slidenum">
              <a:rPr lang="ar-SA" altLang="en-GB"/>
              <a:pPr/>
              <a:t>9</a:t>
            </a:fld>
            <a:endParaRPr lang="en-GB" altLang="en-GB"/>
          </a:p>
        </p:txBody>
      </p:sp>
      <p:sp>
        <p:nvSpPr>
          <p:cNvPr id="292866" name="Rectangle 2"/>
          <p:cNvSpPr>
            <a:spLocks noGrp="1" noRot="1" noChangeAspect="1" noChangeArrowheads="1" noTextEdit="1"/>
          </p:cNvSpPr>
          <p:nvPr>
            <p:ph type="sldImg"/>
          </p:nvPr>
        </p:nvSpPr>
        <p:spPr>
          <a:xfrm>
            <a:off x="-10745788" y="-6470650"/>
            <a:ext cx="21497926" cy="14333538"/>
          </a:xfrm>
          <a:ln/>
        </p:spPr>
      </p:sp>
      <p:sp>
        <p:nvSpPr>
          <p:cNvPr id="292867"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22516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86B0A6-2F0C-4F91-9B4C-D6FB9D9E6DA5}" type="slidenum">
              <a:rPr lang="ar-BH"/>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08B5FF-2E42-4487-B9F4-F1A617E762FE}" type="slidenum">
              <a:rPr lang="ar-BH"/>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12BF70-951F-4873-8FFF-8FC300B2257F}" type="slidenum">
              <a:rPr lang="ar-BH"/>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E90114-3D1A-4249-B352-62D94CEF3BE3}" type="slidenum">
              <a:rPr lang="ar-BH"/>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830929-9F80-4D33-A3B1-1B6BE071715A}" type="slidenum">
              <a:rPr lang="ar-BH"/>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D3EFDF-1089-4FE0-A13E-71A102FDBB5F}" type="slidenum">
              <a:rPr lang="ar-BH"/>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3038344-8F48-4A32-9A84-6E8E052F096A}" type="slidenum">
              <a:rPr lang="ar-BH"/>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D44427-6E96-4E37-AAF0-66FF776DAF41}" type="slidenum">
              <a:rPr lang="ar-BH"/>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CEDD68-F2C4-48A0-A8DA-61AB3CD2CF52}" type="slidenum">
              <a:rPr lang="ar-BH"/>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61A6F1-FA42-4FE7-9AA6-7490FB94F8A0}" type="slidenum">
              <a:rPr lang="ar-BH"/>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746C5A-165A-4E46-A821-33CB3755B96C}" type="slidenum">
              <a:rPr lang="ar-BH"/>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Times New Roman" pitchFamily="18" charset="0"/>
              </a:defRPr>
            </a:lvl1pPr>
          </a:lstStyle>
          <a:p>
            <a:fld id="{E4B7F7CF-39F3-45B3-BD1A-18B9F8B4CEAB}" type="slidenum">
              <a:rPr lang="ar-BH"/>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defRPr>
      </a:lvl2pPr>
      <a:lvl3pPr algn="ctr" rtl="1" fontAlgn="base">
        <a:spcBef>
          <a:spcPct val="0"/>
        </a:spcBef>
        <a:spcAft>
          <a:spcPct val="0"/>
        </a:spcAft>
        <a:defRPr sz="4400">
          <a:solidFill>
            <a:schemeClr val="tx2"/>
          </a:solidFill>
          <a:latin typeface="Times New Roman" pitchFamily="18" charset="0"/>
        </a:defRPr>
      </a:lvl3pPr>
      <a:lvl4pPr algn="ctr" rtl="1" fontAlgn="base">
        <a:spcBef>
          <a:spcPct val="0"/>
        </a:spcBef>
        <a:spcAft>
          <a:spcPct val="0"/>
        </a:spcAft>
        <a:defRPr sz="4400">
          <a:solidFill>
            <a:schemeClr val="tx2"/>
          </a:solidFill>
          <a:latin typeface="Times New Roman" pitchFamily="18" charset="0"/>
        </a:defRPr>
      </a:lvl4pPr>
      <a:lvl5pPr algn="ctr" rtl="1" fontAlgn="base">
        <a:spcBef>
          <a:spcPct val="0"/>
        </a:spcBef>
        <a:spcAft>
          <a:spcPct val="0"/>
        </a:spcAft>
        <a:defRPr sz="4400">
          <a:solidFill>
            <a:schemeClr val="tx2"/>
          </a:solidFill>
          <a:latin typeface="Times New Roman" pitchFamily="18" charset="0"/>
        </a:defRPr>
      </a:lvl5pPr>
      <a:lvl6pPr marL="457200" algn="ctr" rtl="1" fontAlgn="base">
        <a:spcBef>
          <a:spcPct val="0"/>
        </a:spcBef>
        <a:spcAft>
          <a:spcPct val="0"/>
        </a:spcAft>
        <a:defRPr sz="4400">
          <a:solidFill>
            <a:schemeClr val="tx2"/>
          </a:solidFill>
          <a:latin typeface="Times New Roman" pitchFamily="18" charset="0"/>
        </a:defRPr>
      </a:lvl6pPr>
      <a:lvl7pPr marL="914400" algn="ctr" rtl="1" fontAlgn="base">
        <a:spcBef>
          <a:spcPct val="0"/>
        </a:spcBef>
        <a:spcAft>
          <a:spcPct val="0"/>
        </a:spcAft>
        <a:defRPr sz="4400">
          <a:solidFill>
            <a:schemeClr val="tx2"/>
          </a:solidFill>
          <a:latin typeface="Times New Roman" pitchFamily="18" charset="0"/>
        </a:defRPr>
      </a:lvl7pPr>
      <a:lvl8pPr marL="1371600" algn="ctr" rtl="1" fontAlgn="base">
        <a:spcBef>
          <a:spcPct val="0"/>
        </a:spcBef>
        <a:spcAft>
          <a:spcPct val="0"/>
        </a:spcAft>
        <a:defRPr sz="4400">
          <a:solidFill>
            <a:schemeClr val="tx2"/>
          </a:solidFill>
          <a:latin typeface="Times New Roman" pitchFamily="18" charset="0"/>
        </a:defRPr>
      </a:lvl8pPr>
      <a:lvl9pPr marL="1828800" algn="ctr" rtl="1" fontAlgn="base">
        <a:spcBef>
          <a:spcPct val="0"/>
        </a:spcBef>
        <a:spcAft>
          <a:spcPct val="0"/>
        </a:spcAft>
        <a:defRPr sz="4400">
          <a:solidFill>
            <a:schemeClr val="tx2"/>
          </a:solidFill>
          <a:latin typeface="Times New Roman" pitchFamily="18"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defRPr>
      </a:lvl2pPr>
      <a:lvl3pPr marL="1143000" indent="-228600" algn="r" rtl="1" fontAlgn="base">
        <a:spcBef>
          <a:spcPct val="20000"/>
        </a:spcBef>
        <a:spcAft>
          <a:spcPct val="0"/>
        </a:spcAft>
        <a:buChar char="•"/>
        <a:defRPr sz="2400">
          <a:solidFill>
            <a:schemeClr val="tx1"/>
          </a:solidFill>
          <a:latin typeface="+mn-lt"/>
        </a:defRPr>
      </a:lvl3pPr>
      <a:lvl4pPr marL="1600200" indent="-228600" algn="r" rtl="1" fontAlgn="base">
        <a:spcBef>
          <a:spcPct val="20000"/>
        </a:spcBef>
        <a:spcAft>
          <a:spcPct val="0"/>
        </a:spcAft>
        <a:buChar char="–"/>
        <a:defRPr sz="2000">
          <a:solidFill>
            <a:schemeClr val="tx1"/>
          </a:solidFill>
          <a:latin typeface="+mn-lt"/>
        </a:defRPr>
      </a:lvl4pPr>
      <a:lvl5pPr marL="2057400" indent="-228600" algn="r" rtl="1" fontAlgn="base">
        <a:spcBef>
          <a:spcPct val="20000"/>
        </a:spcBef>
        <a:spcAft>
          <a:spcPct val="0"/>
        </a:spcAft>
        <a:buChar char="»"/>
        <a:defRPr sz="2000">
          <a:solidFill>
            <a:schemeClr val="tx1"/>
          </a:solidFill>
          <a:latin typeface="+mn-lt"/>
        </a:defRPr>
      </a:lvl5pPr>
      <a:lvl6pPr marL="2514600" indent="-228600" algn="r" rtl="1" fontAlgn="base">
        <a:spcBef>
          <a:spcPct val="20000"/>
        </a:spcBef>
        <a:spcAft>
          <a:spcPct val="0"/>
        </a:spcAft>
        <a:buChar char="»"/>
        <a:defRPr sz="2000">
          <a:solidFill>
            <a:schemeClr val="tx1"/>
          </a:solidFill>
          <a:latin typeface="+mn-lt"/>
        </a:defRPr>
      </a:lvl6pPr>
      <a:lvl7pPr marL="2971800" indent="-228600" algn="r" rtl="1" fontAlgn="base">
        <a:spcBef>
          <a:spcPct val="20000"/>
        </a:spcBef>
        <a:spcAft>
          <a:spcPct val="0"/>
        </a:spcAft>
        <a:buChar char="»"/>
        <a:defRPr sz="2000">
          <a:solidFill>
            <a:schemeClr val="tx1"/>
          </a:solidFill>
          <a:latin typeface="+mn-lt"/>
        </a:defRPr>
      </a:lvl7pPr>
      <a:lvl8pPr marL="3429000" indent="-228600" algn="r" rtl="1" fontAlgn="base">
        <a:spcBef>
          <a:spcPct val="20000"/>
        </a:spcBef>
        <a:spcAft>
          <a:spcPct val="0"/>
        </a:spcAft>
        <a:buChar char="»"/>
        <a:defRPr sz="2000">
          <a:solidFill>
            <a:schemeClr val="tx1"/>
          </a:solidFill>
          <a:latin typeface="+mn-lt"/>
        </a:defRPr>
      </a:lvl8pPr>
      <a:lvl9pPr marL="3886200" indent="-228600" algn="r" rtl="1"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7.gif"/><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e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8640"/>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Grp="1" noChangeArrowheads="1"/>
          </p:cNvSpPr>
          <p:nvPr/>
        </p:nvSpPr>
        <p:spPr bwMode="auto">
          <a:xfrm>
            <a:off x="0" y="1295400"/>
            <a:ext cx="10287000" cy="510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6000" b="1" dirty="0" smtClean="0">
                <a:solidFill>
                  <a:srgbClr val="0066FF"/>
                </a:solidFill>
                <a:effectLst/>
                <a:latin typeface="Calibri" pitchFamily="34" charset="0"/>
                <a:cs typeface="Calibri" pitchFamily="34" charset="0"/>
              </a:rPr>
              <a:t>Cardiovascular Block</a:t>
            </a:r>
            <a:r>
              <a:rPr lang="en-US" sz="5400" b="1" dirty="0" smtClean="0">
                <a:solidFill>
                  <a:srgbClr val="0066FF"/>
                </a:solidFill>
                <a:effectLst/>
                <a:latin typeface="Calibri" pitchFamily="34" charset="0"/>
                <a:cs typeface="Calibri" pitchFamily="34" charset="0"/>
              </a:rPr>
              <a:t/>
            </a:r>
            <a:br>
              <a:rPr lang="en-US" sz="5400" b="1" dirty="0" smtClean="0">
                <a:solidFill>
                  <a:srgbClr val="0066FF"/>
                </a:solidFill>
                <a:effectLst/>
                <a:latin typeface="Calibri" pitchFamily="34" charset="0"/>
                <a:cs typeface="Calibri" pitchFamily="34" charset="0"/>
              </a:rPr>
            </a:br>
            <a:r>
              <a:rPr lang="en-US" sz="5400" b="1" dirty="0">
                <a:effectLst/>
                <a:latin typeface="Calibri" pitchFamily="34" charset="0"/>
                <a:cs typeface="Calibri" pitchFamily="34" charset="0"/>
              </a:rPr>
              <a:t/>
            </a:r>
            <a:br>
              <a:rPr lang="en-US" sz="5400" b="1" dirty="0">
                <a:effectLst/>
                <a:latin typeface="Calibri" pitchFamily="34" charset="0"/>
                <a:cs typeface="Calibri" pitchFamily="34" charset="0"/>
              </a:rPr>
            </a:br>
            <a:r>
              <a:rPr lang="en-US" sz="5500" b="1" dirty="0" smtClean="0">
                <a:solidFill>
                  <a:srgbClr val="FF0000"/>
                </a:solidFill>
                <a:effectLst/>
                <a:latin typeface="Calibri" pitchFamily="34" charset="0"/>
                <a:cs typeface="Calibri" pitchFamily="34" charset="0"/>
              </a:rPr>
              <a:t>Physiology</a:t>
            </a:r>
            <a:r>
              <a:rPr lang="en-US" sz="5400" b="1" dirty="0" smtClean="0">
                <a:effectLst/>
                <a:latin typeface="Calibri" pitchFamily="34" charset="0"/>
                <a:cs typeface="Calibri" pitchFamily="34" charset="0"/>
              </a:rPr>
              <a:t/>
            </a:r>
            <a:br>
              <a:rPr lang="en-US" sz="5400" b="1" dirty="0" smtClean="0">
                <a:effectLst/>
                <a:latin typeface="Calibri" pitchFamily="34" charset="0"/>
                <a:cs typeface="Calibri" pitchFamily="34" charset="0"/>
              </a:rPr>
            </a:br>
            <a:r>
              <a:rPr lang="en-US" sz="5400" b="1" dirty="0">
                <a:effectLst/>
                <a:latin typeface="Calibri" pitchFamily="34" charset="0"/>
                <a:cs typeface="Calibri" pitchFamily="34" charset="0"/>
              </a:rPr>
              <a:t/>
            </a:r>
            <a:br>
              <a:rPr lang="en-US" sz="5400" b="1" dirty="0">
                <a:effectLst/>
                <a:latin typeface="Calibri" pitchFamily="34" charset="0"/>
                <a:cs typeface="Calibri" pitchFamily="34" charset="0"/>
              </a:rPr>
            </a:br>
            <a:r>
              <a:rPr lang="en-US" sz="5000" b="1" dirty="0" smtClean="0">
                <a:solidFill>
                  <a:srgbClr val="FF9933"/>
                </a:solidFill>
                <a:effectLst/>
                <a:latin typeface="Calibri" pitchFamily="34" charset="0"/>
                <a:cs typeface="Calibri" pitchFamily="34" charset="0"/>
              </a:rPr>
              <a:t>Shock</a:t>
            </a:r>
          </a:p>
        </p:txBody>
      </p:sp>
      <p:pic>
        <p:nvPicPr>
          <p:cNvPr id="12" name="Picture 11" descr="https://www.amazing-animations.com/animations/heart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260648"/>
            <a:ext cx="809625" cy="115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8592" y="2500306"/>
            <a:ext cx="9429816" cy="1500198"/>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5400" b="1" dirty="0" smtClean="0">
              <a:solidFill>
                <a:srgbClr val="FFFF00"/>
              </a:solidFill>
              <a:latin typeface="Calibri" panose="020F0502020204030204" pitchFamily="34" charset="0"/>
            </a:endParaRPr>
          </a:p>
          <a:p>
            <a:pPr rtl="0"/>
            <a:endParaRPr lang="en-AU" sz="5400" b="1" dirty="0" smtClean="0">
              <a:solidFill>
                <a:srgbClr val="FFFF00"/>
              </a:solidFill>
              <a:latin typeface="Calibri" panose="020F0502020204030204" pitchFamily="34" charset="0"/>
            </a:endParaRPr>
          </a:p>
          <a:p>
            <a:pPr rtl="0"/>
            <a:r>
              <a:rPr lang="en-AU" sz="5400" b="1" dirty="0" smtClean="0">
                <a:solidFill>
                  <a:srgbClr val="FFFF00"/>
                </a:solidFill>
                <a:latin typeface="Calibri" panose="020F0502020204030204" pitchFamily="34" charset="0"/>
              </a:rPr>
              <a:t>Stages of hypovolemic shock</a:t>
            </a:r>
          </a:p>
          <a:p>
            <a:pPr rtl="0"/>
            <a:endParaRPr lang="en-AU" sz="5400" b="1" dirty="0" smtClean="0">
              <a:solidFill>
                <a:srgbClr val="FFFF00"/>
              </a:solidFill>
              <a:latin typeface="Calibri" panose="020F0502020204030204" pitchFamily="34" charset="0"/>
            </a:endParaRPr>
          </a:p>
          <a:p>
            <a:pPr rtl="0"/>
            <a:endParaRPr lang="en-AU" sz="54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844" name="Group 52"/>
          <p:cNvGraphicFramePr>
            <a:graphicFrameLocks noGrp="1"/>
          </p:cNvGraphicFramePr>
          <p:nvPr>
            <p:extLst>
              <p:ext uri="{D42A27DB-BD31-4B8C-83A1-F6EECF244321}">
                <p14:modId xmlns:p14="http://schemas.microsoft.com/office/powerpoint/2010/main" val="3065519601"/>
              </p:ext>
            </p:extLst>
          </p:nvPr>
        </p:nvGraphicFramePr>
        <p:xfrm>
          <a:off x="4688152" y="785794"/>
          <a:ext cx="5423900" cy="5882640"/>
        </p:xfrm>
        <a:graphic>
          <a:graphicData uri="http://schemas.openxmlformats.org/drawingml/2006/table">
            <a:tbl>
              <a:tblPr/>
              <a:tblGrid>
                <a:gridCol w="5423900"/>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STAGE 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70C0"/>
                          </a:solidFill>
                          <a:effectLst/>
                          <a:latin typeface="Calibri" pitchFamily="34" charset="0"/>
                          <a:cs typeface="Calibri" pitchFamily="34" charset="0"/>
                        </a:rPr>
                        <a:t>COMPENSATORY STAGE</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algn="ctr"/>
                      <a:r>
                        <a:rPr lang="en-US" sz="1650" b="1" u="sng" kern="1200" baseline="0" dirty="0" smtClean="0">
                          <a:solidFill>
                            <a:srgbClr val="FF0000"/>
                          </a:solidFill>
                          <a:latin typeface="Calibri" pitchFamily="34" charset="0"/>
                          <a:ea typeface="+mn-ea"/>
                          <a:cs typeface="Calibri" pitchFamily="34" charset="0"/>
                        </a:rPr>
                        <a:t>10-15% blood loss</a:t>
                      </a:r>
                    </a:p>
                    <a:p>
                      <a:endParaRPr lang="en-US" sz="1650" b="1" kern="1200" baseline="0" dirty="0" smtClean="0">
                        <a:solidFill>
                          <a:schemeClr val="tx1"/>
                        </a:solidFill>
                        <a:latin typeface="Calibri" pitchFamily="34" charset="0"/>
                        <a:ea typeface="+mn-ea"/>
                        <a:cs typeface="Calibri" pitchFamily="34" charset="0"/>
                      </a:endParaRPr>
                    </a:p>
                    <a:p>
                      <a:r>
                        <a:rPr lang="en-US" sz="1650" b="1" kern="1200" baseline="0" dirty="0" smtClean="0">
                          <a:solidFill>
                            <a:schemeClr val="tx1"/>
                          </a:solidFill>
                          <a:latin typeface="Calibri" pitchFamily="34" charset="0"/>
                          <a:ea typeface="+mn-ea"/>
                          <a:cs typeface="Calibri" pitchFamily="34" charset="0"/>
                        </a:rPr>
                        <a:t>In healthy individuals, acute blood loss of 10 – 15 % of the normal blood volume (e.g., blood donation) results in activation of the sympathetic nervous system.</a:t>
                      </a:r>
                    </a:p>
                    <a:p>
                      <a:endParaRPr lang="en-US" sz="1650" b="1" kern="1200" baseline="0" dirty="0" smtClean="0">
                        <a:solidFill>
                          <a:schemeClr val="tx1"/>
                        </a:solidFill>
                        <a:latin typeface="Calibri" pitchFamily="34" charset="0"/>
                        <a:ea typeface="+mn-ea"/>
                        <a:cs typeface="Calibri" pitchFamily="34" charset="0"/>
                      </a:endParaRPr>
                    </a:p>
                    <a:p>
                      <a:r>
                        <a:rPr lang="en-US" sz="1650" b="1" kern="1200" baseline="0" dirty="0" smtClean="0">
                          <a:solidFill>
                            <a:schemeClr val="tx1"/>
                          </a:solidFill>
                          <a:latin typeface="Calibri" pitchFamily="34" charset="0"/>
                          <a:ea typeface="+mn-ea"/>
                          <a:cs typeface="Calibri" pitchFamily="34" charset="0"/>
                        </a:rPr>
                        <a:t>Compensation is achieved acutely by:</a:t>
                      </a:r>
                    </a:p>
                    <a:p>
                      <a:pPr marL="231775" indent="0">
                        <a:buFontTx/>
                        <a:buBlip>
                          <a:blip r:embed="rId4"/>
                        </a:buBlip>
                      </a:pPr>
                      <a:r>
                        <a:rPr lang="en-US" sz="1650" b="1" kern="1200" baseline="0" dirty="0" smtClean="0">
                          <a:solidFill>
                            <a:schemeClr val="tx1"/>
                          </a:solidFill>
                          <a:latin typeface="Calibri" pitchFamily="34" charset="0"/>
                          <a:ea typeface="+mn-ea"/>
                          <a:cs typeface="Calibri" pitchFamily="34" charset="0"/>
                        </a:rPr>
                        <a:t> Increase in heart rate. </a:t>
                      </a:r>
                    </a:p>
                    <a:p>
                      <a:pPr marL="231775" indent="0">
                        <a:buFontTx/>
                        <a:buBlip>
                          <a:blip r:embed="rId4"/>
                        </a:buBlip>
                      </a:pPr>
                      <a:r>
                        <a:rPr lang="en-US" sz="1650" b="1" kern="1200" baseline="0" dirty="0" smtClean="0">
                          <a:solidFill>
                            <a:schemeClr val="tx1"/>
                          </a:solidFill>
                          <a:latin typeface="Calibri" pitchFamily="34" charset="0"/>
                          <a:ea typeface="+mn-ea"/>
                          <a:cs typeface="Calibri" pitchFamily="34" charset="0"/>
                        </a:rPr>
                        <a:t> Constriction of the arterioles. </a:t>
                      </a:r>
                    </a:p>
                    <a:p>
                      <a:pPr marL="231775" indent="0">
                        <a:buFontTx/>
                        <a:buBlip>
                          <a:blip r:embed="rId4"/>
                        </a:buBlip>
                      </a:pPr>
                      <a:r>
                        <a:rPr lang="en-US" sz="1650" b="1" kern="1200" baseline="0" dirty="0" smtClean="0">
                          <a:solidFill>
                            <a:schemeClr val="tx1"/>
                          </a:solidFill>
                          <a:latin typeface="Calibri" pitchFamily="34" charset="0"/>
                          <a:ea typeface="+mn-ea"/>
                          <a:cs typeface="Calibri" pitchFamily="34" charset="0"/>
                        </a:rPr>
                        <a:t> Thus, cardiac output is normal or slightly reduced especially when the patient assumes the erect position.</a:t>
                      </a:r>
                    </a:p>
                    <a:p>
                      <a:endParaRPr lang="en-US" sz="1650" b="1" kern="1200" baseline="0" dirty="0" smtClean="0">
                        <a:solidFill>
                          <a:schemeClr val="tx1"/>
                        </a:solidFill>
                        <a:latin typeface="Calibri" pitchFamily="34" charset="0"/>
                        <a:ea typeface="+mn-ea"/>
                        <a:cs typeface="Calibri" pitchFamily="34" charset="0"/>
                      </a:endParaRPr>
                    </a:p>
                    <a:p>
                      <a:r>
                        <a:rPr lang="en-US" sz="1650" b="1" kern="1200" baseline="0" dirty="0" smtClean="0">
                          <a:solidFill>
                            <a:srgbClr val="FF0000"/>
                          </a:solidFill>
                          <a:latin typeface="Calibri" pitchFamily="34" charset="0"/>
                          <a:ea typeface="+mn-ea"/>
                          <a:cs typeface="Calibri" pitchFamily="34" charset="0"/>
                        </a:rPr>
                        <a:t>Symptoms and signs:</a:t>
                      </a:r>
                    </a:p>
                    <a:p>
                      <a:endParaRPr lang="en-US" sz="1650" b="1" kern="1200" baseline="0" dirty="0" smtClean="0">
                        <a:solidFill>
                          <a:schemeClr val="tx1"/>
                        </a:solidFill>
                        <a:latin typeface="Calibri" pitchFamily="34" charset="0"/>
                        <a:ea typeface="+mn-ea"/>
                        <a:cs typeface="Calibri" pitchFamily="34" charset="0"/>
                      </a:endParaRPr>
                    </a:p>
                    <a:p>
                      <a:pPr>
                        <a:buFontTx/>
                        <a:buBlip>
                          <a:blip r:embed="rId5"/>
                        </a:buBlip>
                      </a:pPr>
                      <a:r>
                        <a:rPr lang="en-US" sz="1650" b="1" kern="1200" baseline="0" dirty="0" smtClean="0">
                          <a:solidFill>
                            <a:schemeClr val="tx1"/>
                          </a:solidFill>
                          <a:latin typeface="Calibri" pitchFamily="34" charset="0"/>
                          <a:ea typeface="+mn-ea"/>
                          <a:cs typeface="Calibri" pitchFamily="34" charset="0"/>
                        </a:rPr>
                        <a:t> Arterial pressure is maintained; pressure decline when the patient assumes the erect position</a:t>
                      </a:r>
                    </a:p>
                    <a:p>
                      <a:pPr>
                        <a:buFontTx/>
                        <a:buBlip>
                          <a:blip r:embed="rId5"/>
                        </a:buBlip>
                      </a:pPr>
                      <a:r>
                        <a:rPr lang="en-US" sz="1650" b="1" kern="1200" baseline="0" dirty="0" smtClean="0">
                          <a:solidFill>
                            <a:schemeClr val="tx1"/>
                          </a:solidFill>
                          <a:latin typeface="Calibri" pitchFamily="34" charset="0"/>
                          <a:ea typeface="+mn-ea"/>
                          <a:cs typeface="Calibri" pitchFamily="34" charset="0"/>
                        </a:rPr>
                        <a:t> Increase in heart rate</a:t>
                      </a:r>
                      <a:endParaRPr kumimoji="0" lang="en-US" sz="1650" b="1"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5"/>
                        </a:buBlip>
                        <a:tabLst/>
                      </a:pPr>
                      <a:r>
                        <a:rPr kumimoji="0" lang="en-US" sz="165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Paleness</a:t>
                      </a:r>
                    </a:p>
                    <a:p>
                      <a:pPr marL="0" marR="0" lvl="0" indent="0" algn="l" defTabSz="914400" rtl="0" eaLnBrk="1" fontAlgn="base" latinLnBrk="0" hangingPunct="1">
                        <a:lnSpc>
                          <a:spcPct val="100000"/>
                        </a:lnSpc>
                        <a:spcBef>
                          <a:spcPct val="0"/>
                        </a:spcBef>
                        <a:spcAft>
                          <a:spcPct val="0"/>
                        </a:spcAft>
                        <a:buClrTx/>
                        <a:buSzTx/>
                        <a:buFontTx/>
                        <a:buBlip>
                          <a:blip r:embed="rId5"/>
                        </a:buBlip>
                        <a:tabLst/>
                      </a:pPr>
                      <a:r>
                        <a:rPr kumimoji="0" lang="en-US" sz="165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Anxiety</a:t>
                      </a:r>
                    </a:p>
                    <a:p>
                      <a:pPr marL="0" marR="0" lvl="0" indent="0" algn="l" defTabSz="914400" rtl="0" eaLnBrk="1" fontAlgn="base" latinLnBrk="0" hangingPunct="1">
                        <a:lnSpc>
                          <a:spcPct val="100000"/>
                        </a:lnSpc>
                        <a:spcBef>
                          <a:spcPct val="0"/>
                        </a:spcBef>
                        <a:spcAft>
                          <a:spcPct val="0"/>
                        </a:spcAft>
                        <a:buClrTx/>
                        <a:buSzTx/>
                        <a:buFontTx/>
                        <a:buBlip>
                          <a:blip r:embed="rId5"/>
                        </a:buBlip>
                        <a:tabLst/>
                      </a:pPr>
                      <a:r>
                        <a:rPr kumimoji="0" lang="en-US" sz="165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See opposite figure.</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89843" name="Picture 51" descr="COMPENSATORY STAGE"/>
          <p:cNvPicPr>
            <a:picLocks noChangeAspect="1" noChangeArrowheads="1"/>
          </p:cNvPicPr>
          <p:nvPr/>
        </p:nvPicPr>
        <p:blipFill>
          <a:blip r:embed="rId6" cstate="print"/>
          <a:srcRect/>
          <a:stretch>
            <a:fillRect/>
          </a:stretch>
        </p:blipFill>
        <p:spPr bwMode="auto">
          <a:xfrm>
            <a:off x="73148" y="642918"/>
            <a:ext cx="4498848" cy="6185916"/>
          </a:xfrm>
          <a:prstGeom prst="rect">
            <a:avLst/>
          </a:prstGeom>
          <a:noFill/>
        </p:spPr>
      </p:pic>
      <p:sp>
        <p:nvSpPr>
          <p:cNvPr id="5" name="Rectangle 4"/>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4000" b="1" dirty="0" smtClean="0">
                <a:solidFill>
                  <a:srgbClr val="FFFF00"/>
                </a:solidFill>
                <a:latin typeface="Calibri" panose="020F0502020204030204" pitchFamily="34" charset="0"/>
              </a:rPr>
              <a:t>Stages of hypovolemic shock</a:t>
            </a:r>
            <a:endParaRPr lang="en-AU" sz="4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005" name="Group 21"/>
          <p:cNvGraphicFramePr>
            <a:graphicFrameLocks noGrp="1"/>
          </p:cNvGraphicFramePr>
          <p:nvPr>
            <p:extLst>
              <p:ext uri="{D42A27DB-BD31-4B8C-83A1-F6EECF244321}">
                <p14:modId xmlns:p14="http://schemas.microsoft.com/office/powerpoint/2010/main" val="3111013691"/>
              </p:ext>
            </p:extLst>
          </p:nvPr>
        </p:nvGraphicFramePr>
        <p:xfrm>
          <a:off x="4774032" y="692696"/>
          <a:ext cx="5338020" cy="5929354"/>
        </p:xfrm>
        <a:graphic>
          <a:graphicData uri="http://schemas.openxmlformats.org/drawingml/2006/table">
            <a:tbl>
              <a:tblPr/>
              <a:tblGrid>
                <a:gridCol w="5338020"/>
              </a:tblGrid>
              <a:tr h="7407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STAGE II; </a:t>
                      </a:r>
                      <a:r>
                        <a:rPr kumimoji="0" lang="en-US" sz="1800" b="1" i="0" u="none" strike="noStrike" cap="none" normalizeH="0" baseline="0" dirty="0" smtClean="0">
                          <a:ln>
                            <a:noFill/>
                          </a:ln>
                          <a:solidFill>
                            <a:srgbClr val="0070C0"/>
                          </a:solidFill>
                          <a:effectLst/>
                          <a:latin typeface="Calibri" pitchFamily="34" charset="0"/>
                          <a:cs typeface="Calibri" pitchFamily="34" charset="0"/>
                        </a:rPr>
                        <a:t>PROGRESSIVE STAGE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70C0"/>
                          </a:solidFill>
                          <a:effectLst/>
                          <a:latin typeface="Calibri" pitchFamily="34" charset="0"/>
                          <a:cs typeface="Calibri" pitchFamily="34" charset="0"/>
                        </a:rPr>
                        <a:t>(maximal mobilization of compensatory mechanisms)</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188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20" b="1" i="0" u="sng" strike="noStrike" cap="none" normalizeH="0" baseline="0" dirty="0" smtClean="0">
                          <a:ln>
                            <a:noFill/>
                          </a:ln>
                          <a:solidFill>
                            <a:srgbClr val="FF0000"/>
                          </a:solidFill>
                          <a:effectLst/>
                          <a:latin typeface="Calibri" pitchFamily="34" charset="0"/>
                          <a:cs typeface="Calibri" pitchFamily="34" charset="0"/>
                          <a:sym typeface="Wingdings" pitchFamily="2" charset="2"/>
                        </a:rPr>
                        <a:t>20 – 40% blood loss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20" b="0" i="0" u="sng" strike="noStrike" cap="none" normalizeH="0" baseline="0" dirty="0" smtClean="0">
                        <a:ln>
                          <a:noFill/>
                        </a:ln>
                        <a:solidFill>
                          <a:srgbClr val="FF0000"/>
                        </a:solidFill>
                        <a:effectLst/>
                        <a:latin typeface="Calibri" pitchFamily="34" charset="0"/>
                        <a:cs typeface="Calibri"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pPr>
                      <a:r>
                        <a:rPr kumimoji="0" lang="en-US" sz="152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When 20-40% of blood volume are lost, cardiac output cannot be maintained and </a:t>
                      </a:r>
                      <a:r>
                        <a:rPr lang="en-US" sz="1520" b="1" kern="1200" baseline="0" dirty="0" smtClean="0">
                          <a:solidFill>
                            <a:schemeClr val="tx1"/>
                          </a:solidFill>
                          <a:latin typeface="Calibri" pitchFamily="34" charset="0"/>
                          <a:ea typeface="+mn-ea"/>
                          <a:cs typeface="Calibri" pitchFamily="34" charset="0"/>
                        </a:rPr>
                        <a:t>falls markedly, even in the recumbent position.</a:t>
                      </a:r>
                      <a:endParaRPr kumimoji="0" lang="en-US" sz="1520" b="1"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pPr>
                      <a:endParaRPr kumimoji="0" lang="en-US" sz="1520" b="1"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a:buFontTx/>
                        <a:buBlip>
                          <a:blip r:embed="rId4"/>
                        </a:buBlip>
                      </a:pPr>
                      <a:r>
                        <a:rPr lang="en-US" sz="1520" b="1" kern="1200" baseline="0" dirty="0" smtClean="0">
                          <a:solidFill>
                            <a:schemeClr val="tx1"/>
                          </a:solidFill>
                          <a:latin typeface="Calibri" pitchFamily="34" charset="0"/>
                          <a:ea typeface="+mn-ea"/>
                          <a:cs typeface="Calibri" pitchFamily="34" charset="0"/>
                        </a:rPr>
                        <a:t> Accordingly, there will be massive activation of the sympathetic nervous system. This results in:</a:t>
                      </a:r>
                    </a:p>
                    <a:p>
                      <a:endParaRPr kumimoji="0" lang="en-US" sz="1520" b="1" i="0" u="none" strike="noStrike" kern="1200" cap="none" normalizeH="0" baseline="0" dirty="0" smtClean="0">
                        <a:ln>
                          <a:noFill/>
                        </a:ln>
                        <a:solidFill>
                          <a:schemeClr val="tx1"/>
                        </a:solidFill>
                        <a:effectLst/>
                        <a:latin typeface="Calibri" pitchFamily="34" charset="0"/>
                        <a:ea typeface="+mn-ea"/>
                        <a:cs typeface="Calibri" pitchFamily="34" charset="0"/>
                        <a:sym typeface="Wingdings" pitchFamily="2" charset="2"/>
                      </a:endParaRPr>
                    </a:p>
                    <a:p>
                      <a:pPr marL="287338" indent="0"/>
                      <a:r>
                        <a:rPr kumimoji="0" lang="en-US" sz="152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a:t>
                      </a:r>
                      <a:r>
                        <a:rPr lang="en-US" sz="1520" b="1" kern="1200" baseline="0" dirty="0" smtClean="0">
                          <a:solidFill>
                            <a:schemeClr val="tx1"/>
                          </a:solidFill>
                          <a:latin typeface="Calibri" pitchFamily="34" charset="0"/>
                          <a:ea typeface="+mn-ea"/>
                          <a:cs typeface="Calibri" pitchFamily="34" charset="0"/>
                        </a:rPr>
                        <a:t> </a:t>
                      </a:r>
                      <a:r>
                        <a:rPr lang="en-US" sz="1520" b="1" kern="1200" baseline="0" dirty="0" smtClean="0">
                          <a:solidFill>
                            <a:srgbClr val="00B050"/>
                          </a:solidFill>
                          <a:latin typeface="Calibri" pitchFamily="34" charset="0"/>
                          <a:ea typeface="+mn-ea"/>
                          <a:cs typeface="Calibri" pitchFamily="34" charset="0"/>
                        </a:rPr>
                        <a:t>intense arteriolar constriction </a:t>
                      </a:r>
                      <a:r>
                        <a:rPr lang="en-US" sz="1520" b="1" kern="1200" baseline="0" dirty="0" smtClean="0">
                          <a:solidFill>
                            <a:schemeClr val="tx1"/>
                          </a:solidFill>
                          <a:latin typeface="Calibri" pitchFamily="34" charset="0"/>
                          <a:ea typeface="+mn-ea"/>
                          <a:cs typeface="Calibri" pitchFamily="34" charset="0"/>
                        </a:rPr>
                        <a:t>in the vascular beds of the kidney, gut, and skin </a:t>
                      </a:r>
                      <a:r>
                        <a:rPr kumimoji="0" lang="en-US" sz="152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a:t>
                      </a:r>
                      <a:r>
                        <a:rPr lang="en-US" sz="1520" b="1" kern="1200" baseline="0" dirty="0" smtClean="0">
                          <a:solidFill>
                            <a:schemeClr val="tx1"/>
                          </a:solidFill>
                          <a:latin typeface="Calibri" pitchFamily="34" charset="0"/>
                          <a:ea typeface="+mn-ea"/>
                          <a:cs typeface="Calibri" pitchFamily="34" charset="0"/>
                        </a:rPr>
                        <a:t> redistribution of blood flow (i.e., centralization of blood flow) with larger fractions going to the vital organs (heart and brain) and smaller fractions going to the kidney, gut, and skin. Despite intense arteriolar constriction, systolic arterial BP declines by 10 to 20 mm Hg.</a:t>
                      </a:r>
                    </a:p>
                    <a:p>
                      <a:pPr marL="287338" indent="0">
                        <a:buFont typeface="Wingdings" pitchFamily="2" charset="2"/>
                        <a:buNone/>
                      </a:pPr>
                      <a:endParaRPr kumimoji="0" lang="en-US" sz="1520" b="1"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marL="287338" indent="0">
                        <a:buFont typeface="Wingdings" pitchFamily="2" charset="2"/>
                        <a:buNone/>
                      </a:pPr>
                      <a:r>
                        <a:rPr kumimoji="0" lang="en-US" sz="152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generalized</a:t>
                      </a:r>
                      <a:r>
                        <a:rPr lang="en-US" sz="1520" b="1" kern="1200" baseline="0" dirty="0" smtClean="0">
                          <a:solidFill>
                            <a:schemeClr val="tx1"/>
                          </a:solidFill>
                          <a:latin typeface="Calibri" pitchFamily="34" charset="0"/>
                          <a:ea typeface="+mn-ea"/>
                          <a:cs typeface="Calibri" pitchFamily="34" charset="0"/>
                        </a:rPr>
                        <a:t> </a:t>
                      </a:r>
                      <a:r>
                        <a:rPr lang="en-US" sz="1520" b="1" kern="1200" baseline="0" dirty="0" err="1" smtClean="0">
                          <a:solidFill>
                            <a:schemeClr val="tx1"/>
                          </a:solidFill>
                          <a:latin typeface="Calibri" pitchFamily="34" charset="0"/>
                          <a:ea typeface="+mn-ea"/>
                          <a:cs typeface="Calibri" pitchFamily="34" charset="0"/>
                        </a:rPr>
                        <a:t>venoconstriction</a:t>
                      </a:r>
                      <a:r>
                        <a:rPr lang="en-US" sz="1520" b="1" kern="1200" baseline="0" dirty="0" smtClean="0">
                          <a:solidFill>
                            <a:schemeClr val="tx1"/>
                          </a:solidFill>
                          <a:latin typeface="Calibri" pitchFamily="34" charset="0"/>
                          <a:ea typeface="+mn-ea"/>
                          <a:cs typeface="Calibri" pitchFamily="34" charset="0"/>
                        </a:rPr>
                        <a:t> (increasing blood volume in the central circulation and tending to sustain venous return)</a:t>
                      </a:r>
                    </a:p>
                    <a:p>
                      <a:pPr>
                        <a:buFont typeface="Wingdings" pitchFamily="2" charset="2"/>
                        <a:buChar char="à"/>
                      </a:pPr>
                      <a:endParaRPr lang="en-US" sz="1520" b="1" kern="1200" baseline="0" dirty="0" smtClean="0">
                        <a:solidFill>
                          <a:schemeClr val="tx1"/>
                        </a:solidFill>
                        <a:latin typeface="Calibri" pitchFamily="34" charset="0"/>
                        <a:ea typeface="+mn-ea"/>
                        <a:cs typeface="Calibri" pitchFamily="34" charset="0"/>
                      </a:endParaRPr>
                    </a:p>
                    <a:p>
                      <a:pPr>
                        <a:buFontTx/>
                        <a:buBlip>
                          <a:blip r:embed="rId4"/>
                        </a:buBlip>
                      </a:pPr>
                      <a:r>
                        <a:rPr lang="en-US" sz="1520" b="1" kern="1200" baseline="0" dirty="0" smtClean="0">
                          <a:solidFill>
                            <a:schemeClr val="tx1"/>
                          </a:solidFill>
                          <a:latin typeface="Calibri" pitchFamily="34" charset="0"/>
                          <a:ea typeface="+mn-ea"/>
                          <a:cs typeface="Calibri" pitchFamily="34" charset="0"/>
                        </a:rPr>
                        <a:t> Fluid also moves from the interstitial to the intravascular compartment (i.e., </a:t>
                      </a:r>
                      <a:r>
                        <a:rPr lang="en-US" sz="1520" b="1" kern="1200" baseline="0" dirty="0" err="1" smtClean="0">
                          <a:solidFill>
                            <a:schemeClr val="tx1"/>
                          </a:solidFill>
                          <a:latin typeface="Calibri" pitchFamily="34" charset="0"/>
                          <a:ea typeface="+mn-ea"/>
                          <a:cs typeface="Calibri" pitchFamily="34" charset="0"/>
                        </a:rPr>
                        <a:t>reabsorption</a:t>
                      </a:r>
                      <a:r>
                        <a:rPr lang="en-US" sz="1520" b="1" kern="1200" baseline="0" dirty="0" smtClean="0">
                          <a:solidFill>
                            <a:schemeClr val="tx1"/>
                          </a:solidFill>
                          <a:latin typeface="Calibri" pitchFamily="34" charset="0"/>
                          <a:ea typeface="+mn-ea"/>
                          <a:cs typeface="Calibri" pitchFamily="34" charset="0"/>
                        </a:rPr>
                        <a:t> of tissue fluids).</a:t>
                      </a:r>
                    </a:p>
                    <a:p>
                      <a:endParaRPr kumimoji="0" lang="en-US" sz="1500" b="0" i="0" u="none" strike="noStrike" kern="1200" cap="none" normalizeH="0" baseline="0" dirty="0" smtClean="0">
                        <a:ln>
                          <a:noFill/>
                        </a:ln>
                        <a:solidFill>
                          <a:schemeClr val="tx1"/>
                        </a:solidFill>
                        <a:effectLst/>
                        <a:latin typeface="Calibri" pitchFamily="34" charset="0"/>
                        <a:ea typeface="+mn-ea"/>
                        <a:cs typeface="Calibri" pitchFamily="34" charset="0"/>
                        <a:sym typeface="Wingdings" pitchFamily="2" charset="2"/>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98003" name="Picture 19" descr="PROGRESSIVE STAGE"/>
          <p:cNvPicPr>
            <a:picLocks noChangeAspect="1" noChangeArrowheads="1"/>
          </p:cNvPicPr>
          <p:nvPr/>
        </p:nvPicPr>
        <p:blipFill>
          <a:blip r:embed="rId5" cstate="print"/>
          <a:srcRect/>
          <a:stretch>
            <a:fillRect/>
          </a:stretch>
        </p:blipFill>
        <p:spPr bwMode="auto">
          <a:xfrm>
            <a:off x="73148" y="642918"/>
            <a:ext cx="4498848" cy="6185916"/>
          </a:xfrm>
          <a:prstGeom prst="rect">
            <a:avLst/>
          </a:prstGeom>
          <a:noFill/>
          <a:ln>
            <a:noFill/>
          </a:ln>
        </p:spPr>
      </p:pic>
      <p:sp>
        <p:nvSpPr>
          <p:cNvPr id="6" name="Rectangle 5"/>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4000" b="1" dirty="0" smtClean="0">
                <a:solidFill>
                  <a:srgbClr val="FFFF00"/>
                </a:solidFill>
                <a:latin typeface="Calibri" panose="020F0502020204030204" pitchFamily="34" charset="0"/>
              </a:rPr>
              <a:t>Stages of hypovolemic shock</a:t>
            </a:r>
            <a:endParaRPr lang="en-AU" sz="4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005" name="Group 21"/>
          <p:cNvGraphicFramePr>
            <a:graphicFrameLocks noGrp="1"/>
          </p:cNvGraphicFramePr>
          <p:nvPr>
            <p:extLst>
              <p:ext uri="{D42A27DB-BD31-4B8C-83A1-F6EECF244321}">
                <p14:modId xmlns:p14="http://schemas.microsoft.com/office/powerpoint/2010/main" val="4224495860"/>
              </p:ext>
            </p:extLst>
          </p:nvPr>
        </p:nvGraphicFramePr>
        <p:xfrm>
          <a:off x="4857749" y="804628"/>
          <a:ext cx="5191724" cy="5859780"/>
        </p:xfrm>
        <a:graphic>
          <a:graphicData uri="http://schemas.openxmlformats.org/drawingml/2006/table">
            <a:tbl>
              <a:tblPr/>
              <a:tblGrid>
                <a:gridCol w="5191724"/>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STAGE 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70C0"/>
                          </a:solidFill>
                          <a:effectLst/>
                          <a:latin typeface="Calibri" pitchFamily="34" charset="0"/>
                          <a:cs typeface="Calibri" pitchFamily="34" charset="0"/>
                        </a:rPr>
                        <a:t>PROGRESSIVE STAGE, continued</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algn="ctr"/>
                      <a:r>
                        <a:rPr kumimoji="0" lang="en-US" sz="1825" b="1" i="0" u="sng" strike="noStrike" kern="1200" cap="none" normalizeH="0" baseline="0" dirty="0" smtClean="0">
                          <a:ln>
                            <a:noFill/>
                          </a:ln>
                          <a:solidFill>
                            <a:srgbClr val="FF0000"/>
                          </a:solidFill>
                          <a:effectLst/>
                          <a:latin typeface="Calibri" pitchFamily="34" charset="0"/>
                          <a:ea typeface="+mn-ea"/>
                          <a:cs typeface="Calibri" pitchFamily="34" charset="0"/>
                          <a:sym typeface="Wingdings" pitchFamily="2" charset="2"/>
                        </a:rPr>
                        <a:t>Symptoms, signs, and complications</a:t>
                      </a:r>
                    </a:p>
                    <a:p>
                      <a:endParaRPr kumimoji="0" lang="en-US" sz="1825" b="1" i="0" u="none" strike="noStrike" kern="1200" cap="none" normalizeH="0" baseline="0" dirty="0" smtClean="0">
                        <a:ln>
                          <a:noFill/>
                        </a:ln>
                        <a:solidFill>
                          <a:schemeClr val="tx1"/>
                        </a:solidFill>
                        <a:effectLst/>
                        <a:latin typeface="Calibri" pitchFamily="34" charset="0"/>
                        <a:ea typeface="+mn-ea"/>
                        <a:cs typeface="Calibri" pitchFamily="34" charset="0"/>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Systolic arterial blood pressure declines by 10-20 mm Hg</a:t>
                      </a:r>
                    </a:p>
                    <a:p>
                      <a:pPr marL="342900" indent="-342900">
                        <a:buFont typeface="Wingdings" pitchFamily="2" charset="2"/>
                        <a:buChar char="q"/>
                      </a:pPr>
                      <a:r>
                        <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Tachycardia (heart rate increases and pulse is </a:t>
                      </a:r>
                      <a:r>
                        <a:rPr kumimoji="0" lang="en-US" sz="1825"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thready</a:t>
                      </a:r>
                      <a:r>
                        <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and weak)</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Skin is pale and cool (peripheral pallor is common)</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Deterioration of the mental state because the brain is getting less oxygen. Patient looks weak, tired and drowsy. Patient may show anxiety, aggressiveness, and restlessness.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Thirst.</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r>
                        <a:rPr lang="en-US" sz="1825" b="1" kern="1200" baseline="0" dirty="0" smtClean="0">
                          <a:solidFill>
                            <a:schemeClr val="tx1"/>
                          </a:solidFill>
                          <a:latin typeface="Calibri" pitchFamily="34" charset="0"/>
                          <a:ea typeface="+mn-ea"/>
                          <a:cs typeface="Calibri" pitchFamily="34" charset="0"/>
                        </a:rPr>
                        <a:t>Oliguria (urine output is decreased).</a:t>
                      </a:r>
                    </a:p>
                    <a:p>
                      <a:pPr marL="342900" indent="-342900">
                        <a:buFont typeface="Wingdings" pitchFamily="2" charset="2"/>
                        <a:buChar char="q"/>
                      </a:pPr>
                      <a:r>
                        <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Angina </a:t>
                      </a:r>
                      <a:r>
                        <a:rPr lang="en-US" sz="1825" b="1" kern="1200" baseline="0" dirty="0" smtClean="0">
                          <a:solidFill>
                            <a:schemeClr val="tx1"/>
                          </a:solidFill>
                          <a:latin typeface="Calibri" pitchFamily="34" charset="0"/>
                          <a:ea typeface="+mn-ea"/>
                          <a:cs typeface="Calibri" pitchFamily="34" charset="0"/>
                        </a:rPr>
                        <a:t>may occur in patients who have intrinsic coronary vascular disease.</a:t>
                      </a:r>
                      <a:endPar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r>
                        <a:rPr lang="en-US" sz="1825" b="1" kern="1200" baseline="0" dirty="0" smtClean="0">
                          <a:solidFill>
                            <a:schemeClr val="tx1"/>
                          </a:solidFill>
                          <a:latin typeface="Calibri" pitchFamily="34" charset="0"/>
                          <a:ea typeface="+mn-ea"/>
                          <a:cs typeface="Calibri" pitchFamily="34" charset="0"/>
                        </a:rPr>
                        <a:t>pH drops and metabolic acidosis develops due to increased anaerobic glycolysis.</a:t>
                      </a:r>
                      <a:endParaRPr kumimoji="0" lang="en-US" sz="1825" b="1"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98003" name="Picture 19" descr="PROGRESSIVE STAGE"/>
          <p:cNvPicPr>
            <a:picLocks noChangeAspect="1" noChangeArrowheads="1"/>
          </p:cNvPicPr>
          <p:nvPr/>
        </p:nvPicPr>
        <p:blipFill>
          <a:blip r:embed="rId4" cstate="print"/>
          <a:srcRect/>
          <a:stretch>
            <a:fillRect/>
          </a:stretch>
        </p:blipFill>
        <p:spPr bwMode="auto">
          <a:xfrm>
            <a:off x="73148" y="642918"/>
            <a:ext cx="4498848" cy="6185916"/>
          </a:xfrm>
          <a:prstGeom prst="rect">
            <a:avLst/>
          </a:prstGeom>
          <a:noFill/>
          <a:ln>
            <a:noFill/>
          </a:ln>
        </p:spPr>
      </p:pic>
      <p:sp>
        <p:nvSpPr>
          <p:cNvPr id="6" name="Rectangle 5"/>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4000" b="1" dirty="0" smtClean="0">
                <a:solidFill>
                  <a:srgbClr val="FFFF00"/>
                </a:solidFill>
                <a:latin typeface="Calibri" panose="020F0502020204030204" pitchFamily="34" charset="0"/>
              </a:rPr>
              <a:t>Stages of hypovolemic shock</a:t>
            </a:r>
            <a:endParaRPr lang="en-AU" sz="4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52" name="Group 20"/>
          <p:cNvGraphicFramePr>
            <a:graphicFrameLocks noGrp="1"/>
          </p:cNvGraphicFramePr>
          <p:nvPr>
            <p:extLst>
              <p:ext uri="{D42A27DB-BD31-4B8C-83A1-F6EECF244321}">
                <p14:modId xmlns:p14="http://schemas.microsoft.com/office/powerpoint/2010/main" val="801958186"/>
              </p:ext>
            </p:extLst>
          </p:nvPr>
        </p:nvGraphicFramePr>
        <p:xfrm>
          <a:off x="5000625" y="44624"/>
          <a:ext cx="5064920" cy="6705600"/>
        </p:xfrm>
        <a:graphic>
          <a:graphicData uri="http://schemas.openxmlformats.org/drawingml/2006/table">
            <a:tbl>
              <a:tblPr/>
              <a:tblGrid>
                <a:gridCol w="5064920"/>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STAGE III; </a:t>
                      </a:r>
                      <a:r>
                        <a:rPr kumimoji="0" lang="en-US" sz="2000" b="1" i="0" u="none" strike="noStrike" cap="none" normalizeH="0" baseline="0" dirty="0" smtClean="0">
                          <a:ln>
                            <a:noFill/>
                          </a:ln>
                          <a:solidFill>
                            <a:srgbClr val="0070C0"/>
                          </a:solidFill>
                          <a:effectLst/>
                          <a:latin typeface="Calibri" pitchFamily="34" charset="0"/>
                          <a:cs typeface="Calibri" pitchFamily="34" charset="0"/>
                        </a:rPr>
                        <a:t>REFRACTORY STAGE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70C0"/>
                          </a:solidFill>
                          <a:effectLst/>
                          <a:latin typeface="Calibri" pitchFamily="34" charset="0"/>
                          <a:cs typeface="Calibri" pitchFamily="34" charset="0"/>
                        </a:rPr>
                        <a:t>Irreversible stage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Calibri" pitchFamily="34" charset="0"/>
                          <a:cs typeface="Calibri" pitchFamily="34" charset="0"/>
                        </a:rPr>
                        <a:t>Decompensated</a:t>
                      </a:r>
                      <a:r>
                        <a:rPr kumimoji="0" lang="en-US" sz="2000" b="1" i="0" u="none" strike="noStrike" cap="none" normalizeH="0" baseline="0" dirty="0" smtClean="0">
                          <a:ln>
                            <a:noFill/>
                          </a:ln>
                          <a:solidFill>
                            <a:srgbClr val="0070C0"/>
                          </a:solidFill>
                          <a:effectLst/>
                          <a:latin typeface="Calibri" pitchFamily="34" charset="0"/>
                          <a:cs typeface="Calibri" pitchFamily="34" charset="0"/>
                        </a:rPr>
                        <a:t> stage</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FF0000"/>
                          </a:solidFill>
                          <a:effectLst/>
                          <a:latin typeface="Calibri" pitchFamily="34" charset="0"/>
                          <a:cs typeface="Calibri" pitchFamily="34" charset="0"/>
                        </a:rPr>
                        <a:t>&gt; 40% blood loss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p>
                      <a:pPr>
                        <a:buFontTx/>
                        <a:buBlip>
                          <a:blip r:embed="rId4"/>
                        </a:buBlip>
                      </a:pPr>
                      <a:r>
                        <a:rPr lang="en-US" sz="2000" b="1" kern="1200" baseline="0" dirty="0" smtClean="0">
                          <a:solidFill>
                            <a:schemeClr val="tx1"/>
                          </a:solidFill>
                          <a:latin typeface="Calibri" pitchFamily="34" charset="0"/>
                          <a:ea typeface="+mn-ea"/>
                          <a:cs typeface="Calibri" pitchFamily="34" charset="0"/>
                        </a:rPr>
                        <a:t> The compensatory mechanisms are maximally mobilized in stage II. Thus, small additional losses of blood (&gt;40 %) can result in life-threatening reductions in cardiac output, blood pressure, and tissue perfusion. </a:t>
                      </a:r>
                    </a:p>
                    <a:p>
                      <a:pPr>
                        <a:buFontTx/>
                        <a:buBlip>
                          <a:blip r:embed="rId4"/>
                        </a:buBlip>
                      </a:pPr>
                      <a:r>
                        <a:rPr lang="en-US" sz="2000" b="1" kern="1200" baseline="0" dirty="0" smtClean="0">
                          <a:solidFill>
                            <a:schemeClr val="tx1"/>
                          </a:solidFill>
                          <a:latin typeface="Calibri" pitchFamily="34" charset="0"/>
                          <a:ea typeface="+mn-ea"/>
                          <a:cs typeface="Calibri" pitchFamily="34" charset="0"/>
                        </a:rPr>
                        <a:t> Blood flow to heart, brain and kidney is further reduced </a:t>
                      </a:r>
                      <a:r>
                        <a:rPr kumimoji="0" lang="en-US" sz="20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a:t>
                      </a:r>
                      <a:r>
                        <a:rPr lang="en-US" sz="2000" b="1" kern="1200" baseline="0" dirty="0" smtClean="0">
                          <a:solidFill>
                            <a:schemeClr val="tx1"/>
                          </a:solidFill>
                          <a:latin typeface="Calibri" pitchFamily="34" charset="0"/>
                          <a:ea typeface="+mn-ea"/>
                          <a:cs typeface="Calibri" pitchFamily="34" charset="0"/>
                        </a:rPr>
                        <a:t> severe ischemia and irreversible tissue damage </a:t>
                      </a:r>
                      <a:r>
                        <a:rPr kumimoji="0" lang="en-US" sz="20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a:t>
                      </a:r>
                      <a:r>
                        <a:rPr lang="en-US" sz="2000" b="1" kern="1200" baseline="0" dirty="0" smtClean="0">
                          <a:solidFill>
                            <a:schemeClr val="tx1"/>
                          </a:solidFill>
                          <a:latin typeface="Calibri" pitchFamily="34" charset="0"/>
                          <a:ea typeface="+mn-ea"/>
                          <a:cs typeface="Calibri" pitchFamily="34" charset="0"/>
                        </a:rPr>
                        <a:t> this may result in impaired organ function and death.</a:t>
                      </a:r>
                    </a:p>
                    <a:p>
                      <a:pPr>
                        <a:buFontTx/>
                        <a:buBlip>
                          <a:blip r:embed="rId4"/>
                        </a:buBlip>
                      </a:pPr>
                      <a:r>
                        <a:rPr kumimoji="0" lang="en-US" sz="2000" b="1" i="0" u="none" strike="noStrike" kern="1200" cap="none" normalizeH="0" baseline="0" dirty="0" smtClean="0">
                          <a:ln>
                            <a:noFill/>
                          </a:ln>
                          <a:solidFill>
                            <a:schemeClr val="tx1"/>
                          </a:solidFill>
                          <a:effectLst/>
                          <a:latin typeface="Calibri" pitchFamily="34" charset="0"/>
                          <a:ea typeface="+mn-ea"/>
                          <a:cs typeface="Calibri" pitchFamily="34" charset="0"/>
                        </a:rPr>
                        <a:t> </a:t>
                      </a:r>
                      <a:r>
                        <a:rPr lang="en-US" sz="2000" b="1" kern="1200" baseline="0" dirty="0" smtClean="0">
                          <a:solidFill>
                            <a:schemeClr val="tx1"/>
                          </a:solidFill>
                          <a:latin typeface="Calibri" pitchFamily="34" charset="0"/>
                          <a:ea typeface="+mn-ea"/>
                          <a:cs typeface="Calibri" pitchFamily="34" charset="0"/>
                        </a:rPr>
                        <a:t>The severe vasoconstriction may itself become a complicating factor and initiate a vicious cycle (see later).</a:t>
                      </a:r>
                    </a:p>
                    <a:p>
                      <a:pPr>
                        <a:buFontTx/>
                        <a:buNone/>
                      </a:pPr>
                      <a:endParaRPr kumimoji="0" lang="en-US" sz="2000" b="1" i="0" u="none" strike="noStrike" kern="1200" cap="none" normalizeH="0" baseline="0" dirty="0" smtClean="0">
                        <a:ln>
                          <a:noFill/>
                        </a:ln>
                        <a:solidFill>
                          <a:schemeClr val="tx1"/>
                        </a:solidFill>
                        <a:effectLst/>
                        <a:latin typeface="Calibri" pitchFamily="34" charset="0"/>
                        <a:ea typeface="+mn-ea"/>
                        <a:cs typeface="Calibri" pitchFamily="34" charset="0"/>
                      </a:endParaRPr>
                    </a:p>
                    <a:p>
                      <a:pPr marL="395288" indent="0">
                        <a:buFontTx/>
                        <a:buNone/>
                      </a:pPr>
                      <a:r>
                        <a:rPr kumimoji="0" lang="en-US" sz="2000" b="1" i="0" u="none" strike="noStrike" kern="1200" cap="none" normalizeH="0" baseline="0" dirty="0" smtClean="0">
                          <a:ln>
                            <a:noFill/>
                          </a:ln>
                          <a:solidFill>
                            <a:schemeClr val="tx1"/>
                          </a:solidFill>
                          <a:effectLst/>
                          <a:latin typeface="Calibri" pitchFamily="34" charset="0"/>
                          <a:ea typeface="+mn-ea"/>
                          <a:cs typeface="Calibri" pitchFamily="34" charset="0"/>
                        </a:rPr>
                        <a:t>Thus, stage III is complicated by major organs failure.</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p>
                      <a:pPr marL="395288" indent="0">
                        <a:buFontTx/>
                        <a:buBlip>
                          <a:blip r:embed="rId5"/>
                        </a:buBlip>
                      </a:pP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00050" name="Picture 18" descr="REFRACTORY STAGE"/>
          <p:cNvPicPr>
            <a:picLocks noChangeAspect="1" noChangeArrowheads="1"/>
          </p:cNvPicPr>
          <p:nvPr/>
        </p:nvPicPr>
        <p:blipFill>
          <a:blip r:embed="rId6" cstate="print"/>
          <a:srcRect/>
          <a:stretch>
            <a:fillRect/>
          </a:stretch>
        </p:blipFill>
        <p:spPr bwMode="auto">
          <a:xfrm>
            <a:off x="142840" y="714356"/>
            <a:ext cx="4498848" cy="6054914"/>
          </a:xfrm>
          <a:prstGeom prst="rect">
            <a:avLst/>
          </a:prstGeom>
          <a:noFill/>
        </p:spPr>
      </p:pic>
      <p:sp>
        <p:nvSpPr>
          <p:cNvPr id="5" name="Rectangle 4"/>
          <p:cNvSpPr>
            <a:spLocks noChangeArrowheads="1"/>
          </p:cNvSpPr>
          <p:nvPr/>
        </p:nvSpPr>
        <p:spPr bwMode="auto">
          <a:xfrm>
            <a:off x="142840" y="71414"/>
            <a:ext cx="4500594" cy="557194"/>
          </a:xfrm>
          <a:prstGeom prst="rect">
            <a:avLst/>
          </a:prstGeom>
          <a:solidFill>
            <a:schemeClr val="accent2">
              <a:lumMod val="50000"/>
            </a:schemeClr>
          </a:solidFill>
          <a:ln w="9525">
            <a:noFill/>
            <a:miter lim="800000"/>
            <a:headEnd/>
            <a:tailEnd/>
          </a:ln>
          <a:effectLst/>
        </p:spPr>
        <p:txBody>
          <a:bodyPr anchor="ctr"/>
          <a:lstStyle/>
          <a:p>
            <a:pPr rtl="0"/>
            <a:r>
              <a:rPr lang="en-AU" sz="2400" b="1" dirty="0" smtClean="0">
                <a:solidFill>
                  <a:srgbClr val="FFFF00"/>
                </a:solidFill>
                <a:latin typeface="Calibri" panose="020F0502020204030204" pitchFamily="34" charset="0"/>
              </a:rPr>
              <a:t>Stages of hypovolemic shock</a:t>
            </a:r>
            <a:endParaRPr lang="en-AU" sz="24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52" name="Group 20"/>
          <p:cNvGraphicFramePr>
            <a:graphicFrameLocks noGrp="1"/>
          </p:cNvGraphicFramePr>
          <p:nvPr>
            <p:extLst>
              <p:ext uri="{D42A27DB-BD31-4B8C-83A1-F6EECF244321}">
                <p14:modId xmlns:p14="http://schemas.microsoft.com/office/powerpoint/2010/main" val="3975230115"/>
              </p:ext>
            </p:extLst>
          </p:nvPr>
        </p:nvGraphicFramePr>
        <p:xfrm>
          <a:off x="5302449" y="764704"/>
          <a:ext cx="4763095" cy="5977700"/>
        </p:xfrm>
        <a:graphic>
          <a:graphicData uri="http://schemas.openxmlformats.org/drawingml/2006/table">
            <a:tbl>
              <a:tblPr/>
              <a:tblGrid>
                <a:gridCol w="4763095"/>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STAGE III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70C0"/>
                          </a:solidFill>
                          <a:effectLst/>
                          <a:latin typeface="Calibri" pitchFamily="34" charset="0"/>
                          <a:cs typeface="Calibri" pitchFamily="34" charset="0"/>
                        </a:rPr>
                        <a:t>REFRACTORY STAGE, continued</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25000" dirty="0" smtClean="0">
                          <a:ln>
                            <a:noFill/>
                          </a:ln>
                          <a:solidFill>
                            <a:schemeClr val="tx1"/>
                          </a:solidFill>
                          <a:effectLst/>
                          <a:latin typeface="Calibri" pitchFamily="34" charset="0"/>
                          <a:cs typeface="Calibri" pitchFamily="34" charset="0"/>
                          <a:sym typeface="Wingdings" pitchFamily="2" charset="2"/>
                        </a:rPr>
                        <a:t> </a:t>
                      </a:r>
                      <a:r>
                        <a:rPr kumimoji="0" lang="en-US" sz="2400" b="1" i="0" u="sng" strike="noStrike" cap="none" normalizeH="0" baseline="0" dirty="0" smtClean="0">
                          <a:ln>
                            <a:noFill/>
                          </a:ln>
                          <a:solidFill>
                            <a:srgbClr val="FF0000"/>
                          </a:solidFill>
                          <a:effectLst/>
                          <a:latin typeface="Calibri" pitchFamily="34" charset="0"/>
                          <a:cs typeface="Calibri" pitchFamily="34" charset="0"/>
                        </a:rPr>
                        <a:t>&gt; 40% blood loss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The factors that determine the ultimate outcome include: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Calibri" pitchFamily="34" charset="0"/>
                      </a:endParaRPr>
                    </a:p>
                    <a:p>
                      <a:pPr>
                        <a:buFontTx/>
                        <a:buBlip>
                          <a:blip r:embed="rId4"/>
                        </a:buBlip>
                      </a:pPr>
                      <a:r>
                        <a:rPr kumimoji="0" lang="en-US" sz="2400" b="1" i="0" u="none" strike="noStrike" cap="none" normalizeH="0" baseline="0" dirty="0" smtClean="0">
                          <a:ln>
                            <a:noFill/>
                          </a:ln>
                          <a:solidFill>
                            <a:schemeClr val="tx1"/>
                          </a:solidFill>
                          <a:effectLst/>
                          <a:latin typeface="Calibri" pitchFamily="34" charset="0"/>
                          <a:cs typeface="Calibri" pitchFamily="34" charset="0"/>
                        </a:rPr>
                        <a:t> Duration of stage III. </a:t>
                      </a:r>
                      <a:endParaRPr lang="en-US" sz="2400" b="1" kern="1200" baseline="0" dirty="0" smtClean="0">
                        <a:solidFill>
                          <a:schemeClr val="tx1"/>
                        </a:solidFill>
                        <a:latin typeface="Calibri" pitchFamily="34" charset="0"/>
                        <a:ea typeface="+mn-ea"/>
                        <a:cs typeface="Calibri" pitchFamily="34" charset="0"/>
                      </a:endParaRPr>
                    </a:p>
                    <a:p>
                      <a:pPr>
                        <a:buFontTx/>
                        <a:buBlip>
                          <a:blip r:embed="rId4"/>
                        </a:buBlip>
                      </a:pPr>
                      <a:r>
                        <a:rPr lang="en-US" sz="2400" b="1" kern="1200" baseline="0" dirty="0" smtClean="0">
                          <a:solidFill>
                            <a:schemeClr val="tx1"/>
                          </a:solidFill>
                          <a:latin typeface="Calibri" pitchFamily="34" charset="0"/>
                          <a:ea typeface="+mn-ea"/>
                          <a:cs typeface="Calibri" pitchFamily="34" charset="0"/>
                        </a:rPr>
                        <a:t> Severity of tissue anoxia.</a:t>
                      </a:r>
                    </a:p>
                    <a:p>
                      <a:pPr>
                        <a:buFontTx/>
                        <a:buBlip>
                          <a:blip r:embed="rId4"/>
                        </a:buBlip>
                      </a:pPr>
                      <a:r>
                        <a:rPr lang="en-US" sz="2400" b="1" kern="1200" baseline="0" dirty="0" smtClean="0">
                          <a:solidFill>
                            <a:schemeClr val="tx1"/>
                          </a:solidFill>
                          <a:latin typeface="Calibri" pitchFamily="34" charset="0"/>
                          <a:ea typeface="+mn-ea"/>
                          <a:cs typeface="Calibri" pitchFamily="34" charset="0"/>
                        </a:rPr>
                        <a:t> Age and condition of the patient.</a:t>
                      </a:r>
                      <a:endParaRPr kumimoji="0" lang="en-US" sz="24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Picture 18" descr="REFRACTORY STAGE"/>
          <p:cNvPicPr>
            <a:picLocks noChangeAspect="1" noChangeArrowheads="1"/>
          </p:cNvPicPr>
          <p:nvPr/>
        </p:nvPicPr>
        <p:blipFill>
          <a:blip r:embed="rId5" cstate="print"/>
          <a:srcRect/>
          <a:stretch>
            <a:fillRect/>
          </a:stretch>
        </p:blipFill>
        <p:spPr bwMode="auto">
          <a:xfrm>
            <a:off x="73148" y="714356"/>
            <a:ext cx="4498848" cy="6054914"/>
          </a:xfrm>
          <a:prstGeom prst="rect">
            <a:avLst/>
          </a:prstGeom>
          <a:noFill/>
        </p:spPr>
      </p:pic>
      <p:sp>
        <p:nvSpPr>
          <p:cNvPr id="7" name="Rectangle 6"/>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4000" b="1" dirty="0" smtClean="0">
                <a:solidFill>
                  <a:srgbClr val="FFFF00"/>
                </a:solidFill>
                <a:latin typeface="Calibri" panose="020F0502020204030204" pitchFamily="34" charset="0"/>
              </a:rPr>
              <a:t>Stages of hypovolemic shock</a:t>
            </a:r>
            <a:endParaRPr lang="en-AU" sz="4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57154" y="1761778"/>
            <a:ext cx="9501254" cy="4524315"/>
          </a:xfrm>
          <a:prstGeom prst="rect">
            <a:avLst/>
          </a:prstGeom>
          <a:solidFill>
            <a:schemeClr val="bg1"/>
          </a:solidFill>
          <a:ln w="9525">
            <a:noFill/>
            <a:miter lim="800000"/>
            <a:headEnd/>
            <a:tailEnd/>
          </a:ln>
          <a:effectLst/>
        </p:spPr>
        <p:txBody>
          <a:bodyPr wrap="square">
            <a:spAutoFit/>
          </a:bodyPr>
          <a:lstStyle/>
          <a:p>
            <a:pPr algn="l" rtl="0">
              <a:buBlip>
                <a:blip r:embed="rId3"/>
              </a:buBlip>
            </a:pPr>
            <a:r>
              <a:rPr lang="en-US" sz="3200" b="1" dirty="0" smtClean="0">
                <a:solidFill>
                  <a:srgbClr val="0070C0"/>
                </a:solidFill>
                <a:latin typeface="Calibri" panose="020F0502020204030204" pitchFamily="34" charset="0"/>
              </a:rPr>
              <a:t> Cardiovascular.</a:t>
            </a:r>
          </a:p>
          <a:p>
            <a:pPr algn="l" rtl="0">
              <a:buBlip>
                <a:blip r:embed="rId3"/>
              </a:buBlip>
            </a:pPr>
            <a:endParaRPr lang="en-US" sz="3200" b="1" dirty="0" smtClean="0">
              <a:solidFill>
                <a:srgbClr val="0070C0"/>
              </a:solidFill>
              <a:latin typeface="Calibri" panose="020F0502020204030204" pitchFamily="34" charset="0"/>
            </a:endParaRPr>
          </a:p>
          <a:p>
            <a:pPr algn="l" rtl="0">
              <a:buBlip>
                <a:blip r:embed="rId3"/>
              </a:buBlip>
            </a:pPr>
            <a:r>
              <a:rPr lang="en-US" sz="3200" b="1" dirty="0" smtClean="0">
                <a:solidFill>
                  <a:srgbClr val="0070C0"/>
                </a:solidFill>
                <a:latin typeface="Calibri" panose="020F0502020204030204" pitchFamily="34" charset="0"/>
              </a:rPr>
              <a:t> Respiratory.</a:t>
            </a:r>
          </a:p>
          <a:p>
            <a:pPr algn="l" rtl="0">
              <a:buBlip>
                <a:blip r:embed="rId3"/>
              </a:buBlip>
            </a:pPr>
            <a:endParaRPr lang="en-US" sz="3200" b="1" dirty="0" smtClean="0">
              <a:solidFill>
                <a:srgbClr val="0070C0"/>
              </a:solidFill>
              <a:latin typeface="Calibri" panose="020F0502020204030204" pitchFamily="34" charset="0"/>
            </a:endParaRPr>
          </a:p>
          <a:p>
            <a:pPr algn="l" rtl="0">
              <a:buBlip>
                <a:blip r:embed="rId3"/>
              </a:buBlip>
            </a:pPr>
            <a:r>
              <a:rPr lang="en-US" sz="3200" b="1" dirty="0" smtClean="0">
                <a:solidFill>
                  <a:srgbClr val="0070C0"/>
                </a:solidFill>
                <a:latin typeface="Calibri" panose="020F0502020204030204" pitchFamily="34" charset="0"/>
              </a:rPr>
              <a:t> Endocrine</a:t>
            </a:r>
            <a:r>
              <a:rPr lang="en-US" sz="3200" b="1" dirty="0" smtClean="0">
                <a:solidFill>
                  <a:srgbClr val="0070C0"/>
                </a:solidFill>
                <a:latin typeface="Calibri" panose="020F0502020204030204" pitchFamily="34" charset="0"/>
              </a:rPr>
              <a:t>.</a:t>
            </a:r>
          </a:p>
          <a:p>
            <a:pPr algn="l" rtl="0">
              <a:buBlip>
                <a:blip r:embed="rId3"/>
              </a:buBlip>
            </a:pPr>
            <a:endParaRPr lang="en-US" sz="3200" b="1" dirty="0" smtClean="0">
              <a:solidFill>
                <a:srgbClr val="0070C0"/>
              </a:solidFill>
              <a:latin typeface="Calibri" panose="020F0502020204030204" pitchFamily="34" charset="0"/>
            </a:endParaRPr>
          </a:p>
          <a:p>
            <a:pPr algn="l" rtl="0">
              <a:buBlip>
                <a:blip r:embed="rId3"/>
              </a:buBlip>
            </a:pPr>
            <a:r>
              <a:rPr lang="en-US" sz="3200" b="1" dirty="0" smtClean="0">
                <a:solidFill>
                  <a:srgbClr val="0070C0"/>
                </a:solidFill>
                <a:latin typeface="Calibri" panose="020F0502020204030204" pitchFamily="34" charset="0"/>
              </a:rPr>
              <a:t> Renal.</a:t>
            </a:r>
          </a:p>
          <a:p>
            <a:pPr algn="l" rtl="0">
              <a:buBlip>
                <a:blip r:embed="rId3"/>
              </a:buBlip>
            </a:pPr>
            <a:endParaRPr lang="en-US" sz="3200" b="1" dirty="0">
              <a:solidFill>
                <a:srgbClr val="0070C0"/>
              </a:solidFill>
              <a:latin typeface="Calibri" panose="020F0502020204030204" pitchFamily="34" charset="0"/>
            </a:endParaRPr>
          </a:p>
          <a:p>
            <a:pPr algn="l" rtl="0">
              <a:buBlip>
                <a:blip r:embed="rId3"/>
              </a:buBlip>
            </a:pPr>
            <a:r>
              <a:rPr lang="en-US" sz="3200" b="1" dirty="0" smtClean="0">
                <a:solidFill>
                  <a:srgbClr val="0070C0"/>
                </a:solidFill>
                <a:latin typeface="Calibri" panose="020F0502020204030204" pitchFamily="34" charset="0"/>
              </a:rPr>
              <a:t> Others.</a:t>
            </a:r>
            <a:endParaRPr lang="en-US" sz="3200" b="1" dirty="0">
              <a:solidFill>
                <a:srgbClr val="0070C0"/>
              </a:solidFill>
              <a:latin typeface="Calibri" panose="020F0502020204030204" pitchFamily="34" charset="0"/>
            </a:endParaRPr>
          </a:p>
        </p:txBody>
      </p:sp>
      <p:sp>
        <p:nvSpPr>
          <p:cNvPr id="6" name="Rectangle 5"/>
          <p:cNvSpPr>
            <a:spLocks noChangeArrowheads="1"/>
          </p:cNvSpPr>
          <p:nvPr/>
        </p:nvSpPr>
        <p:spPr bwMode="auto">
          <a:xfrm>
            <a:off x="428592" y="61820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3200" b="1" dirty="0" smtClean="0">
              <a:solidFill>
                <a:srgbClr val="FFFF00"/>
              </a:solidFill>
              <a:latin typeface="Calibri" panose="020F0502020204030204" pitchFamily="34" charset="0"/>
            </a:endParaRPr>
          </a:p>
          <a:p>
            <a:pPr rtl="0"/>
            <a:endParaRPr lang="en-AU" sz="3200" b="1" dirty="0" smtClean="0">
              <a:solidFill>
                <a:srgbClr val="FFFF00"/>
              </a:solidFill>
              <a:latin typeface="Calibri" panose="020F0502020204030204" pitchFamily="34" charset="0"/>
            </a:endParaRPr>
          </a:p>
          <a:p>
            <a:pPr rtl="0"/>
            <a:r>
              <a:rPr lang="en-AU" sz="3200" b="1" dirty="0" smtClean="0">
                <a:solidFill>
                  <a:srgbClr val="FFFF00"/>
                </a:solidFill>
                <a:latin typeface="Calibri" panose="020F0502020204030204" pitchFamily="34" charset="0"/>
              </a:rPr>
              <a:t>Compensatory mechanisms during hypovolemic shock</a:t>
            </a:r>
          </a:p>
          <a:p>
            <a:pPr rtl="0"/>
            <a:endParaRPr lang="en-AU" sz="3200" b="1" dirty="0" smtClean="0">
              <a:solidFill>
                <a:srgbClr val="FFFF00"/>
              </a:solidFill>
              <a:latin typeface="Calibri" panose="020F0502020204030204" pitchFamily="34" charset="0"/>
            </a:endParaRPr>
          </a:p>
          <a:p>
            <a:pPr rtl="0"/>
            <a:endParaRPr lang="en-AU" sz="32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412776"/>
            <a:ext cx="9429816" cy="2071702"/>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400" b="1" dirty="0" smtClean="0">
              <a:solidFill>
                <a:srgbClr val="FFFF00"/>
              </a:solidFill>
              <a:latin typeface="Calibri" panose="020F0502020204030204" pitchFamily="34" charset="0"/>
            </a:endParaRPr>
          </a:p>
          <a:p>
            <a:pPr rtl="0"/>
            <a:endParaRPr lang="en-AU" sz="4400" b="1" dirty="0" smtClean="0">
              <a:solidFill>
                <a:srgbClr val="FFFF00"/>
              </a:solidFill>
              <a:latin typeface="Calibri" panose="020F0502020204030204" pitchFamily="34" charset="0"/>
            </a:endParaRPr>
          </a:p>
          <a:p>
            <a:pPr rtl="0"/>
            <a:r>
              <a:rPr lang="en-AU" sz="4400" b="1" dirty="0" smtClean="0">
                <a:solidFill>
                  <a:srgbClr val="FFFF00"/>
                </a:solidFill>
                <a:latin typeface="Calibri" panose="020F0502020204030204" pitchFamily="34" charset="0"/>
              </a:rPr>
              <a:t>Cardiovascular and respiratory compensatory mechanisms during hypovolemic shock</a:t>
            </a:r>
          </a:p>
          <a:p>
            <a:pPr rtl="0"/>
            <a:endParaRPr lang="en-AU" sz="4400" b="1" dirty="0" smtClean="0">
              <a:solidFill>
                <a:srgbClr val="FFFF00"/>
              </a:solidFill>
              <a:latin typeface="Calibri" panose="020F0502020204030204" pitchFamily="34" charset="0"/>
            </a:endParaRPr>
          </a:p>
          <a:p>
            <a:pPr rtl="0"/>
            <a:endParaRPr lang="en-AU" sz="4400" b="1" dirty="0">
              <a:solidFill>
                <a:srgbClr val="FFFF00"/>
              </a:solidFill>
              <a:latin typeface="Calibri" panose="020F0502020204030204" pitchFamily="34" charset="0"/>
            </a:endParaRPr>
          </a:p>
        </p:txBody>
      </p:sp>
      <p:sp>
        <p:nvSpPr>
          <p:cNvPr id="3" name="Rectangle 2"/>
          <p:cNvSpPr>
            <a:spLocks noChangeArrowheads="1"/>
          </p:cNvSpPr>
          <p:nvPr/>
        </p:nvSpPr>
        <p:spPr bwMode="auto">
          <a:xfrm>
            <a:off x="466212" y="3805570"/>
            <a:ext cx="9429816" cy="2071702"/>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a:effectLst/>
          <a:scene3d>
            <a:camera prst="obliqueTopRight"/>
            <a:lightRig rig="threePt" dir="t"/>
          </a:scene3d>
        </p:spPr>
        <p:txBody>
          <a:bodyPr anchor="ctr"/>
          <a:lstStyle/>
          <a:p>
            <a:pPr rtl="0"/>
            <a:r>
              <a:rPr lang="en-AU" b="1" dirty="0" smtClean="0">
                <a:solidFill>
                  <a:srgbClr val="000000"/>
                </a:solidFill>
                <a:latin typeface="Calibri" panose="020F0502020204030204" pitchFamily="34" charset="0"/>
              </a:rPr>
              <a:t>These compensatory reactions are rapid and act within seconds to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26805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FF00FF"/>
                </a:solidFill>
                <a:latin typeface="Calibri" panose="020F0502020204030204" pitchFamily="34" charset="0"/>
              </a:rPr>
              <a:t>I. Arterial </a:t>
            </a:r>
            <a:r>
              <a:rPr lang="en-AU" sz="2800" b="1" dirty="0" err="1" smtClean="0">
                <a:solidFill>
                  <a:srgbClr val="FF00FF"/>
                </a:solidFill>
                <a:latin typeface="Calibri" panose="020F0502020204030204" pitchFamily="34" charset="0"/>
              </a:rPr>
              <a:t>baroreceptor</a:t>
            </a:r>
            <a:r>
              <a:rPr lang="en-AU" sz="2800" b="1" dirty="0" smtClean="0">
                <a:solidFill>
                  <a:srgbClr val="FF00FF"/>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7" y="1363935"/>
            <a:ext cx="3667125" cy="53054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28572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FF00FF"/>
                </a:solidFill>
                <a:latin typeface="Calibri" panose="020F0502020204030204" pitchFamily="34" charset="0"/>
              </a:rPr>
              <a:t>I. Arterial </a:t>
            </a:r>
            <a:r>
              <a:rPr lang="en-AU" sz="2800" b="1" dirty="0" err="1" smtClean="0">
                <a:solidFill>
                  <a:srgbClr val="FF00FF"/>
                </a:solidFill>
                <a:latin typeface="Calibri" panose="020F0502020204030204" pitchFamily="34" charset="0"/>
              </a:rPr>
              <a:t>baroreceptor</a:t>
            </a:r>
            <a:r>
              <a:rPr lang="en-AU" sz="2800" b="1" dirty="0" smtClean="0">
                <a:solidFill>
                  <a:srgbClr val="FF00FF"/>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grpSp>
        <p:nvGrpSpPr>
          <p:cNvPr id="5" name="Group 2"/>
          <p:cNvGrpSpPr>
            <a:grpSpLocks/>
          </p:cNvGrpSpPr>
          <p:nvPr/>
        </p:nvGrpSpPr>
        <p:grpSpPr bwMode="auto">
          <a:xfrm>
            <a:off x="285929" y="1500174"/>
            <a:ext cx="9643265" cy="4252913"/>
            <a:chOff x="204" y="1207"/>
            <a:chExt cx="5399" cy="2679"/>
          </a:xfrm>
        </p:grpSpPr>
        <p:sp>
          <p:nvSpPr>
            <p:cNvPr id="7" name="Text Box 3"/>
            <p:cNvSpPr txBox="1">
              <a:spLocks noChangeArrowheads="1"/>
            </p:cNvSpPr>
            <p:nvPr/>
          </p:nvSpPr>
          <p:spPr bwMode="auto">
            <a:xfrm>
              <a:off x="204" y="1207"/>
              <a:ext cx="5399" cy="504"/>
            </a:xfrm>
            <a:prstGeom prst="rect">
              <a:avLst/>
            </a:prstGeom>
            <a:noFill/>
            <a:ln w="9525">
              <a:noFill/>
              <a:miter lim="800000"/>
              <a:headEnd/>
              <a:tailEnd/>
            </a:ln>
            <a:effectLst/>
          </p:spPr>
          <p:txBody>
            <a:bodyPr wrap="square">
              <a:spAutoFit/>
            </a:bodyPr>
            <a:lstStyle/>
            <a:p>
              <a:pPr rtl="0"/>
              <a:r>
                <a:rPr lang="en-US" sz="2200" b="1" dirty="0" smtClean="0">
                  <a:latin typeface="Calibri" panose="020F0502020204030204" pitchFamily="34" charset="0"/>
                </a:rPr>
                <a:t> </a:t>
              </a:r>
              <a:r>
                <a:rPr lang="en-US" sz="2200" b="1" dirty="0" smtClean="0">
                  <a:solidFill>
                    <a:srgbClr val="FF0000"/>
                  </a:solidFill>
                  <a:latin typeface="Calibri" panose="020F0502020204030204" pitchFamily="34" charset="0"/>
                </a:rPr>
                <a:t>Reduction in arterial MAP during hemorrhage decreases the</a:t>
              </a:r>
            </a:p>
            <a:p>
              <a:pPr rtl="0"/>
              <a:r>
                <a:rPr lang="en-US" sz="2200" b="1" dirty="0" smtClean="0">
                  <a:solidFill>
                    <a:srgbClr val="FF0000"/>
                  </a:solidFill>
                  <a:latin typeface="Calibri" panose="020F0502020204030204" pitchFamily="34" charset="0"/>
                </a:rPr>
                <a:t>stimulation of the baroreceptors in the carotid sinuses and aortic arch</a:t>
              </a:r>
              <a:endParaRPr lang="en-US" sz="2200" b="1" i="0" dirty="0">
                <a:solidFill>
                  <a:srgbClr val="FF0000"/>
                </a:solidFill>
                <a:latin typeface="Calibri" panose="020F0502020204030204" pitchFamily="34" charset="0"/>
                <a:cs typeface="Times New Roman" pitchFamily="18" charset="0"/>
              </a:endParaRPr>
            </a:p>
          </p:txBody>
        </p:sp>
        <p:sp>
          <p:nvSpPr>
            <p:cNvPr id="9" name="Text Box 5"/>
            <p:cNvSpPr txBox="1">
              <a:spLocks noChangeArrowheads="1"/>
            </p:cNvSpPr>
            <p:nvPr/>
          </p:nvSpPr>
          <p:spPr bwMode="auto">
            <a:xfrm>
              <a:off x="908" y="2140"/>
              <a:ext cx="1491" cy="523"/>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Parasympathetic</a:t>
              </a:r>
            </a:p>
            <a:p>
              <a:pPr eaLnBrk="1" hangingPunct="1"/>
              <a:r>
                <a:rPr lang="en-US" sz="2400" b="1" i="0" dirty="0">
                  <a:latin typeface="Calibri" panose="020F0502020204030204" pitchFamily="34" charset="0"/>
                  <a:cs typeface="Times New Roman" pitchFamily="18" charset="0"/>
                </a:rPr>
                <a:t>(</a:t>
              </a:r>
              <a:r>
                <a:rPr lang="en-US" sz="2400" b="1" i="0" dirty="0" err="1">
                  <a:latin typeface="Calibri" panose="020F0502020204030204" pitchFamily="34" charset="0"/>
                  <a:cs typeface="Times New Roman" pitchFamily="18" charset="0"/>
                </a:rPr>
                <a:t>vagal</a:t>
              </a:r>
              <a:r>
                <a:rPr lang="en-US" sz="2400" b="1" i="0" dirty="0">
                  <a:latin typeface="Calibri" panose="020F0502020204030204" pitchFamily="34" charset="0"/>
                  <a:cs typeface="Times New Roman" pitchFamily="18" charset="0"/>
                </a:rPr>
                <a:t>) activity</a:t>
              </a:r>
            </a:p>
          </p:txBody>
        </p:sp>
        <p:sp>
          <p:nvSpPr>
            <p:cNvPr id="10" name="Text Box 6"/>
            <p:cNvSpPr txBox="1">
              <a:spLocks noChangeArrowheads="1"/>
            </p:cNvSpPr>
            <p:nvPr/>
          </p:nvSpPr>
          <p:spPr bwMode="auto">
            <a:xfrm>
              <a:off x="3198" y="2140"/>
              <a:ext cx="2405" cy="698"/>
            </a:xfrm>
            <a:prstGeom prst="rect">
              <a:avLst/>
            </a:prstGeom>
            <a:noFill/>
            <a:ln w="9525">
              <a:noFill/>
              <a:miter lim="800000"/>
              <a:headEnd/>
              <a:tailEnd/>
            </a:ln>
            <a:effectLst/>
          </p:spPr>
          <p:txBody>
            <a:bodyPr wrap="square">
              <a:spAutoFit/>
            </a:bodyPr>
            <a:lstStyle/>
            <a:p>
              <a:pPr eaLnBrk="1" hangingPunct="1"/>
              <a:r>
                <a:rPr lang="en-US" sz="2200" b="1" i="0" dirty="0">
                  <a:latin typeface="Calibri" panose="020F0502020204030204" pitchFamily="34" charset="0"/>
                  <a:cs typeface="Times New Roman" pitchFamily="18" charset="0"/>
                </a:rPr>
                <a:t>↑ Sympathetic</a:t>
              </a:r>
            </a:p>
            <a:p>
              <a:pPr rtl="0" eaLnBrk="1" hangingPunct="1"/>
              <a:r>
                <a:rPr lang="en-US" sz="2200" b="1" i="0" dirty="0">
                  <a:latin typeface="Calibri" panose="020F0502020204030204" pitchFamily="34" charset="0"/>
                  <a:cs typeface="Times New Roman" pitchFamily="18" charset="0"/>
                </a:rPr>
                <a:t> </a:t>
              </a:r>
              <a:r>
                <a:rPr lang="en-US" sz="2200" b="1" i="0" dirty="0" smtClean="0">
                  <a:latin typeface="Calibri" panose="020F0502020204030204" pitchFamily="34" charset="0"/>
                  <a:cs typeface="Times New Roman" pitchFamily="18" charset="0"/>
                </a:rPr>
                <a:t>activity and activation of adrenal medulla</a:t>
              </a:r>
              <a:endParaRPr lang="en-US" sz="2200" b="1" i="0" dirty="0">
                <a:latin typeface="Calibri" panose="020F0502020204030204" pitchFamily="34" charset="0"/>
                <a:cs typeface="Times New Roman" pitchFamily="18" charset="0"/>
              </a:endParaRPr>
            </a:p>
          </p:txBody>
        </p:sp>
        <p:sp>
          <p:nvSpPr>
            <p:cNvPr id="11" name="Text Box 7"/>
            <p:cNvSpPr txBox="1">
              <a:spLocks noChangeArrowheads="1"/>
            </p:cNvSpPr>
            <p:nvPr/>
          </p:nvSpPr>
          <p:spPr bwMode="auto">
            <a:xfrm>
              <a:off x="1180" y="3595"/>
              <a:ext cx="504" cy="291"/>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HR</a:t>
              </a:r>
            </a:p>
          </p:txBody>
        </p:sp>
        <p:sp>
          <p:nvSpPr>
            <p:cNvPr id="12" name="Text Box 8"/>
            <p:cNvSpPr txBox="1">
              <a:spLocks noChangeArrowheads="1"/>
            </p:cNvSpPr>
            <p:nvPr/>
          </p:nvSpPr>
          <p:spPr bwMode="auto">
            <a:xfrm>
              <a:off x="2446" y="3595"/>
              <a:ext cx="480" cy="291"/>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SV</a:t>
              </a:r>
            </a:p>
          </p:txBody>
        </p:sp>
        <p:sp>
          <p:nvSpPr>
            <p:cNvPr id="13" name="Text Box 9"/>
            <p:cNvSpPr txBox="1">
              <a:spLocks noChangeArrowheads="1"/>
            </p:cNvSpPr>
            <p:nvPr/>
          </p:nvSpPr>
          <p:spPr bwMode="auto">
            <a:xfrm>
              <a:off x="3684" y="3595"/>
              <a:ext cx="572" cy="291"/>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TPR</a:t>
              </a:r>
            </a:p>
          </p:txBody>
        </p:sp>
        <p:sp>
          <p:nvSpPr>
            <p:cNvPr id="14" name="Line 10"/>
            <p:cNvSpPr>
              <a:spLocks noChangeShapeType="1"/>
            </p:cNvSpPr>
            <p:nvPr/>
          </p:nvSpPr>
          <p:spPr bwMode="auto">
            <a:xfrm>
              <a:off x="1429" y="2750"/>
              <a:ext cx="0" cy="771"/>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5" name="Line 11"/>
            <p:cNvSpPr>
              <a:spLocks noChangeShapeType="1"/>
            </p:cNvSpPr>
            <p:nvPr/>
          </p:nvSpPr>
          <p:spPr bwMode="auto">
            <a:xfrm flipH="1">
              <a:off x="1837" y="2568"/>
              <a:ext cx="1406" cy="998"/>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6" name="Line 12"/>
            <p:cNvSpPr>
              <a:spLocks noChangeShapeType="1"/>
            </p:cNvSpPr>
            <p:nvPr/>
          </p:nvSpPr>
          <p:spPr bwMode="auto">
            <a:xfrm>
              <a:off x="4014" y="2750"/>
              <a:ext cx="0" cy="771"/>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7" name="Line 13"/>
            <p:cNvSpPr>
              <a:spLocks noChangeShapeType="1"/>
            </p:cNvSpPr>
            <p:nvPr/>
          </p:nvSpPr>
          <p:spPr bwMode="auto">
            <a:xfrm flipH="1">
              <a:off x="2789" y="2659"/>
              <a:ext cx="817" cy="862"/>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9" name="Line 15"/>
            <p:cNvSpPr>
              <a:spLocks noChangeShapeType="1"/>
            </p:cNvSpPr>
            <p:nvPr/>
          </p:nvSpPr>
          <p:spPr bwMode="auto">
            <a:xfrm flipH="1">
              <a:off x="2064" y="1711"/>
              <a:ext cx="500" cy="404"/>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20" name="Line 16"/>
            <p:cNvSpPr>
              <a:spLocks noChangeShapeType="1"/>
            </p:cNvSpPr>
            <p:nvPr/>
          </p:nvSpPr>
          <p:spPr bwMode="auto">
            <a:xfrm>
              <a:off x="3204" y="1711"/>
              <a:ext cx="583" cy="404"/>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grpSp>
      <p:sp>
        <p:nvSpPr>
          <p:cNvPr id="21" name="Line 17"/>
          <p:cNvSpPr>
            <a:spLocks noChangeShapeType="1"/>
          </p:cNvSpPr>
          <p:nvPr/>
        </p:nvSpPr>
        <p:spPr bwMode="auto">
          <a:xfrm>
            <a:off x="571468" y="6038836"/>
            <a:ext cx="9153525" cy="0"/>
          </a:xfrm>
          <a:prstGeom prst="line">
            <a:avLst/>
          </a:prstGeom>
          <a:noFill/>
          <a:ln w="9525">
            <a:solidFill>
              <a:schemeClr val="tx1"/>
            </a:solidFill>
            <a:round/>
            <a:headEnd/>
            <a:tailEnd/>
          </a:ln>
          <a:effectLst/>
        </p:spPr>
        <p:txBody>
          <a:bodyPr/>
          <a:lstStyle/>
          <a:p>
            <a:endParaRPr lang="en-US">
              <a:latin typeface="Calibri" panose="020F0502020204030204" pitchFamily="34" charset="0"/>
            </a:endParaRPr>
          </a:p>
        </p:txBody>
      </p:sp>
      <p:sp>
        <p:nvSpPr>
          <p:cNvPr id="22" name="Text Box 18"/>
          <p:cNvSpPr txBox="1">
            <a:spLocks noChangeArrowheads="1"/>
          </p:cNvSpPr>
          <p:nvPr/>
        </p:nvSpPr>
        <p:spPr bwMode="auto">
          <a:xfrm>
            <a:off x="1" y="6178536"/>
            <a:ext cx="10287000" cy="396875"/>
          </a:xfrm>
          <a:prstGeom prst="rect">
            <a:avLst/>
          </a:prstGeom>
          <a:noFill/>
          <a:ln w="9525">
            <a:noFill/>
            <a:miter lim="800000"/>
            <a:headEnd/>
            <a:tailEnd/>
          </a:ln>
          <a:effectLst/>
        </p:spPr>
        <p:txBody>
          <a:bodyPr wrap="square">
            <a:spAutoFit/>
          </a:bodyPr>
          <a:lstStyle/>
          <a:p>
            <a:pPr rtl="0" eaLnBrk="1" hangingPunct="1">
              <a:buSzPct val="135000"/>
              <a:buFontTx/>
              <a:buChar char="•"/>
            </a:pPr>
            <a:r>
              <a:rPr lang="en-US" sz="2000" b="1" i="0" dirty="0">
                <a:solidFill>
                  <a:srgbClr val="0070C0"/>
                </a:solidFill>
                <a:latin typeface="Calibri" panose="020F0502020204030204" pitchFamily="34" charset="0"/>
              </a:rPr>
              <a:t>  Flow to the heart and brain is maintained; reductions in flow to other organs.</a:t>
            </a:r>
          </a:p>
        </p:txBody>
      </p:sp>
      <p:grpSp>
        <p:nvGrpSpPr>
          <p:cNvPr id="23" name="Group 19"/>
          <p:cNvGrpSpPr>
            <a:grpSpLocks/>
          </p:cNvGrpSpPr>
          <p:nvPr/>
        </p:nvGrpSpPr>
        <p:grpSpPr bwMode="auto">
          <a:xfrm>
            <a:off x="2028790" y="5305417"/>
            <a:ext cx="7485258" cy="461963"/>
            <a:chOff x="1202" y="3331"/>
            <a:chExt cx="4190" cy="291"/>
          </a:xfrm>
        </p:grpSpPr>
        <p:sp>
          <p:nvSpPr>
            <p:cNvPr id="24" name="Text Box 20"/>
            <p:cNvSpPr txBox="1">
              <a:spLocks noChangeArrowheads="1"/>
            </p:cNvSpPr>
            <p:nvPr/>
          </p:nvSpPr>
          <p:spPr bwMode="auto">
            <a:xfrm>
              <a:off x="4793" y="3331"/>
              <a:ext cx="599" cy="291"/>
            </a:xfrm>
            <a:prstGeom prst="rect">
              <a:avLst/>
            </a:prstGeom>
            <a:noFill/>
            <a:ln w="38100">
              <a:solidFill>
                <a:schemeClr val="tx1"/>
              </a:solidFill>
              <a:prstDash val="sysDot"/>
              <a:miter lim="800000"/>
              <a:headEnd/>
              <a:tailEnd/>
            </a:ln>
            <a:effectLst/>
          </p:spPr>
          <p:txBody>
            <a:bodyPr wrap="none">
              <a:spAutoFit/>
            </a:bodyPr>
            <a:lstStyle/>
            <a:p>
              <a:pPr eaLnBrk="1" hangingPunct="1"/>
              <a:r>
                <a:rPr lang="en-US" sz="2400" b="1" i="0">
                  <a:latin typeface="Calibri" panose="020F0502020204030204" pitchFamily="34" charset="0"/>
                  <a:sym typeface="Symbol" pitchFamily="18" charset="2"/>
                </a:rPr>
                <a:t> MAP</a:t>
              </a:r>
            </a:p>
          </p:txBody>
        </p:sp>
        <p:sp>
          <p:nvSpPr>
            <p:cNvPr id="25" name="Rectangle 21"/>
            <p:cNvSpPr>
              <a:spLocks noChangeArrowheads="1"/>
            </p:cNvSpPr>
            <p:nvPr/>
          </p:nvSpPr>
          <p:spPr bwMode="auto">
            <a:xfrm>
              <a:off x="1202" y="3349"/>
              <a:ext cx="3175" cy="273"/>
            </a:xfrm>
            <a:prstGeom prst="rect">
              <a:avLst/>
            </a:prstGeom>
            <a:noFill/>
            <a:ln w="28575">
              <a:solidFill>
                <a:schemeClr val="tx1"/>
              </a:solidFill>
              <a:prstDash val="dash"/>
              <a:miter lim="800000"/>
              <a:headEnd/>
              <a:tailEnd/>
            </a:ln>
            <a:effectLst/>
          </p:spPr>
          <p:txBody>
            <a:bodyPr wrap="none" anchor="ctr"/>
            <a:lstStyle/>
            <a:p>
              <a:endParaRPr lang="en-US">
                <a:latin typeface="Calibri" panose="020F0502020204030204" pitchFamily="34" charset="0"/>
              </a:endParaRPr>
            </a:p>
          </p:txBody>
        </p:sp>
        <p:sp>
          <p:nvSpPr>
            <p:cNvPr id="26" name="Line 22"/>
            <p:cNvSpPr>
              <a:spLocks noChangeShapeType="1"/>
            </p:cNvSpPr>
            <p:nvPr/>
          </p:nvSpPr>
          <p:spPr bwMode="auto">
            <a:xfrm>
              <a:off x="4377" y="3486"/>
              <a:ext cx="363" cy="0"/>
            </a:xfrm>
            <a:prstGeom prst="line">
              <a:avLst/>
            </a:prstGeom>
            <a:noFill/>
            <a:ln w="38100">
              <a:solidFill>
                <a:schemeClr val="tx1"/>
              </a:solidFill>
              <a:round/>
              <a:headEnd/>
              <a:tailEnd type="triangle" w="med" len="med"/>
            </a:ln>
            <a:effectLst/>
          </p:spPr>
          <p:txBody>
            <a:bodyPr/>
            <a:lstStyle/>
            <a:p>
              <a:endParaRPr lang="en-US">
                <a:latin typeface="Calibri" panose="020F0502020204030204"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14658" y="260648"/>
            <a:ext cx="10287000" cy="81185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rgbClr val="FF0000"/>
                </a:solidFill>
                <a:effectLst/>
                <a:uLnTx/>
                <a:uFillTx/>
                <a:latin typeface="Calibri" panose="020F0502020204030204" pitchFamily="34" charset="0"/>
                <a:ea typeface="+mj-ea"/>
                <a:cs typeface="+mj-cs"/>
              </a:rPr>
              <a:t>Intended learning outcomes (ILOs)</a:t>
            </a:r>
          </a:p>
        </p:txBody>
      </p:sp>
      <p:sp>
        <p:nvSpPr>
          <p:cNvPr id="4" name="Text Box 4"/>
          <p:cNvSpPr txBox="1">
            <a:spLocks noChangeArrowheads="1"/>
          </p:cNvSpPr>
          <p:nvPr/>
        </p:nvSpPr>
        <p:spPr bwMode="auto">
          <a:xfrm>
            <a:off x="205158" y="1124744"/>
            <a:ext cx="9906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l" rtl="0" eaLnBrk="1" hangingPunct="1"/>
            <a:r>
              <a:rPr lang="en-US" altLang="en-US" sz="2800" b="1" dirty="0">
                <a:solidFill>
                  <a:srgbClr val="0066FF"/>
                </a:solidFill>
                <a:latin typeface="Calibri" panose="020F0502020204030204" pitchFamily="34" charset="0"/>
              </a:rPr>
              <a:t>After reviewing the PowerPoint </a:t>
            </a:r>
            <a:r>
              <a:rPr lang="en-US" altLang="en-US" sz="2800" b="1" dirty="0" smtClean="0">
                <a:solidFill>
                  <a:srgbClr val="0066FF"/>
                </a:solidFill>
                <a:latin typeface="Calibri" panose="020F0502020204030204" pitchFamily="34" charset="0"/>
              </a:rPr>
              <a:t>presentation and the associated learning resources, </a:t>
            </a:r>
            <a:r>
              <a:rPr lang="en-US" altLang="en-US" sz="2800" b="1" dirty="0">
                <a:solidFill>
                  <a:srgbClr val="0066FF"/>
                </a:solidFill>
                <a:latin typeface="Calibri" panose="020F0502020204030204" pitchFamily="34" charset="0"/>
              </a:rPr>
              <a:t>the student should be able to:</a:t>
            </a:r>
            <a:r>
              <a:rPr lang="en-US" altLang="en-US" sz="2800" dirty="0">
                <a:solidFill>
                  <a:srgbClr val="0066FF"/>
                </a:solidFill>
                <a:latin typeface="Calibri" panose="020F0502020204030204" pitchFamily="34" charset="0"/>
              </a:rPr>
              <a:t> </a:t>
            </a:r>
            <a:endParaRPr lang="en-US" altLang="en-US" sz="2800" i="1" dirty="0">
              <a:solidFill>
                <a:srgbClr val="0066FF"/>
              </a:solidFill>
              <a:latin typeface="Calibri" panose="020F0502020204030204" pitchFamily="34" charset="0"/>
            </a:endParaRPr>
          </a:p>
        </p:txBody>
      </p:sp>
      <p:sp>
        <p:nvSpPr>
          <p:cNvPr id="6" name="Rectangle 3"/>
          <p:cNvSpPr txBox="1">
            <a:spLocks noChangeArrowheads="1"/>
          </p:cNvSpPr>
          <p:nvPr/>
        </p:nvSpPr>
        <p:spPr>
          <a:xfrm>
            <a:off x="103834" y="2204864"/>
            <a:ext cx="10080226" cy="4536504"/>
          </a:xfrm>
          <a:prstGeom prst="rect">
            <a:avLst/>
          </a:prstGeom>
        </p:spPr>
        <p:txBody>
          <a:bodyPr/>
          <a:lstStyle/>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Define shock and state the pathophysiological classification of shock.</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Describe the pathways leading to shock and decreased tissue perfusion. </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Discuss the stages of a hypovolemic shock.</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Explain how stage III hypovolemic shock might result in major organs failure.</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Discuss the different compensatory mechanisms during a hypovolemic shock.</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Describe the positive feedback mechanisms in the irreversible </a:t>
            </a:r>
            <a:r>
              <a:rPr lang="en-US" sz="2600" b="1" kern="0" dirty="0">
                <a:latin typeface="Calibri" panose="020F0502020204030204" pitchFamily="34" charset="0"/>
              </a:rPr>
              <a:t>stage of a hypovolemic shock</a:t>
            </a:r>
            <a:r>
              <a:rPr lang="en-US" sz="2600" b="1" kern="0" dirty="0" smtClean="0">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26064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00FF00"/>
                </a:solidFill>
                <a:latin typeface="Calibri" panose="020F0502020204030204" pitchFamily="34" charset="0"/>
              </a:rPr>
              <a:t>II. </a:t>
            </a:r>
            <a:r>
              <a:rPr lang="en-GB" sz="2800" b="1" dirty="0" smtClean="0">
                <a:solidFill>
                  <a:srgbClr val="00FF00"/>
                </a:solidFill>
                <a:latin typeface="Calibri" panose="020F0502020204030204" pitchFamily="34" charset="0"/>
              </a:rPr>
              <a:t>Arterial chemoreceptor</a:t>
            </a:r>
            <a:r>
              <a:rPr lang="en-AU" sz="2800" b="1" dirty="0" smtClean="0">
                <a:solidFill>
                  <a:srgbClr val="00FF00"/>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
        <p:nvSpPr>
          <p:cNvPr id="23" name="Text Box 6"/>
          <p:cNvSpPr txBox="1">
            <a:spLocks noChangeArrowheads="1"/>
          </p:cNvSpPr>
          <p:nvPr/>
        </p:nvSpPr>
        <p:spPr bwMode="auto">
          <a:xfrm>
            <a:off x="174948" y="1412776"/>
            <a:ext cx="9683460" cy="5193729"/>
          </a:xfrm>
          <a:prstGeom prst="rect">
            <a:avLst/>
          </a:prstGeom>
          <a:solidFill>
            <a:schemeClr val="bg1"/>
          </a:solidFill>
          <a:ln w="9525">
            <a:noFill/>
            <a:miter lim="800000"/>
            <a:headEnd/>
            <a:tailEnd/>
          </a:ln>
          <a:effectLst/>
        </p:spPr>
        <p:txBody>
          <a:bodyPr wrap="square">
            <a:spAutoFit/>
          </a:bodyPr>
          <a:lstStyle/>
          <a:p>
            <a:pPr algn="l" rtl="0">
              <a:buBlip>
                <a:blip r:embed="rId3"/>
              </a:buBlip>
            </a:pPr>
            <a:r>
              <a:rPr lang="en-US" sz="2550" b="1" dirty="0" smtClean="0">
                <a:solidFill>
                  <a:srgbClr val="0070C0"/>
                </a:solidFill>
                <a:latin typeface="Calibri" panose="020F0502020204030204" pitchFamily="34" charset="0"/>
              </a:rPr>
              <a:t> Reductions in mean arterial blood pressure (MAP) below 60 mmHg do not evoke any additional responses through the baroreceptor reflex.</a:t>
            </a:r>
          </a:p>
          <a:p>
            <a:pPr algn="l" rtl="0">
              <a:buBlip>
                <a:blip r:embed="rId3"/>
              </a:buBlip>
            </a:pPr>
            <a:endParaRPr lang="en-US" sz="2550" b="1" dirty="0" smtClean="0">
              <a:solidFill>
                <a:srgbClr val="0070C0"/>
              </a:solidFill>
              <a:latin typeface="Calibri" panose="020F0502020204030204" pitchFamily="34" charset="0"/>
            </a:endParaRPr>
          </a:p>
          <a:p>
            <a:pPr algn="l" rtl="0">
              <a:buBlip>
                <a:blip r:embed="rId3"/>
              </a:buBlip>
            </a:pPr>
            <a:r>
              <a:rPr lang="en-US" sz="2550" b="1" dirty="0" smtClean="0">
                <a:solidFill>
                  <a:srgbClr val="0070C0"/>
                </a:solidFill>
                <a:latin typeface="Calibri" panose="020F0502020204030204" pitchFamily="34" charset="0"/>
              </a:rPr>
              <a:t> However, low MAP indirectly stimulates peripheral chemoreceptors (aortic bodies, carotid bodies, heart) that sense changes in pO2, pCO2, and pH through tissue hypoxia and </a:t>
            </a:r>
            <a:r>
              <a:rPr lang="en-US" sz="2550" b="1" dirty="0" err="1" smtClean="0">
                <a:solidFill>
                  <a:srgbClr val="0070C0"/>
                </a:solidFill>
                <a:latin typeface="Calibri" panose="020F0502020204030204" pitchFamily="34" charset="0"/>
              </a:rPr>
              <a:t>lactacidosis</a:t>
            </a:r>
            <a:r>
              <a:rPr lang="en-US" sz="2550" b="1" dirty="0" smtClean="0">
                <a:solidFill>
                  <a:srgbClr val="0070C0"/>
                </a:solidFill>
                <a:latin typeface="Calibri" panose="020F0502020204030204" pitchFamily="34" charset="0"/>
              </a:rPr>
              <a:t>.</a:t>
            </a:r>
          </a:p>
          <a:p>
            <a:pPr algn="l" rtl="0">
              <a:buBlip>
                <a:blip r:embed="rId3"/>
              </a:buBlip>
            </a:pPr>
            <a:endParaRPr lang="en-US" sz="2550" b="1" dirty="0" smtClean="0">
              <a:solidFill>
                <a:srgbClr val="0070C0"/>
              </a:solidFill>
              <a:latin typeface="Calibri" panose="020F0502020204030204" pitchFamily="34" charset="0"/>
            </a:endParaRPr>
          </a:p>
          <a:p>
            <a:pPr algn="l" rtl="0">
              <a:buBlip>
                <a:blip r:embed="rId3"/>
              </a:buBlip>
            </a:pPr>
            <a:r>
              <a:rPr lang="en-US" sz="2550" b="1" dirty="0" smtClean="0">
                <a:solidFill>
                  <a:srgbClr val="0070C0"/>
                </a:solidFill>
                <a:latin typeface="Calibri" panose="020F0502020204030204" pitchFamily="34" charset="0"/>
              </a:rPr>
              <a:t> This results in:</a:t>
            </a:r>
          </a:p>
          <a:p>
            <a:pPr algn="l" rtl="0">
              <a:buBlip>
                <a:blip r:embed="rId3"/>
              </a:buBlip>
            </a:pPr>
            <a:endParaRPr lang="en-US" sz="2550" b="1" dirty="0" smtClean="0">
              <a:solidFill>
                <a:srgbClr val="0070C0"/>
              </a:solidFill>
              <a:latin typeface="Calibri" panose="020F0502020204030204" pitchFamily="34" charset="0"/>
            </a:endParaRPr>
          </a:p>
          <a:p>
            <a:pPr marL="1371600" lvl="2" indent="-457200" algn="l" rtl="0">
              <a:buFont typeface="Wingdings" pitchFamily="2" charset="2"/>
              <a:buChar char="q"/>
            </a:pPr>
            <a:r>
              <a:rPr lang="en-US" sz="2550" b="1" dirty="0" smtClean="0">
                <a:solidFill>
                  <a:srgbClr val="0070C0"/>
                </a:solidFill>
                <a:latin typeface="Calibri" panose="020F0502020204030204" pitchFamily="34" charset="0"/>
              </a:rPr>
              <a:t>Enhancement of the existing tachycardia and vasoconstriction</a:t>
            </a:r>
          </a:p>
          <a:p>
            <a:pPr marL="1371600" lvl="2" indent="-457200" algn="l" rtl="0">
              <a:buFont typeface="Wingdings" pitchFamily="2" charset="2"/>
              <a:buChar char="q"/>
            </a:pPr>
            <a:r>
              <a:rPr lang="en-US" sz="2550" b="1" dirty="0" smtClean="0">
                <a:solidFill>
                  <a:srgbClr val="0070C0"/>
                </a:solidFill>
                <a:latin typeface="Calibri" panose="020F0502020204030204" pitchFamily="34" charset="0"/>
              </a:rPr>
              <a:t>Respiratory stimulation </a:t>
            </a:r>
            <a:r>
              <a:rPr lang="en-US" sz="2550" b="1" dirty="0" smtClean="0">
                <a:solidFill>
                  <a:srgbClr val="0070C0"/>
                </a:solidFill>
                <a:latin typeface="Calibri"/>
                <a:cs typeface="Calibri"/>
              </a:rPr>
              <a:t>→ tachypnea</a:t>
            </a:r>
            <a:endParaRPr lang="en-US" sz="2550" b="1" dirty="0">
              <a:solidFill>
                <a:srgbClr val="0070C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57154" y="1196752"/>
            <a:ext cx="9501254" cy="4893647"/>
          </a:xfrm>
          <a:prstGeom prst="rect">
            <a:avLst/>
          </a:prstGeom>
          <a:solidFill>
            <a:schemeClr val="bg1"/>
          </a:solidFill>
          <a:ln w="9525">
            <a:noFill/>
            <a:miter lim="800000"/>
            <a:headEnd/>
            <a:tailEnd/>
          </a:ln>
          <a:effectLst/>
        </p:spPr>
        <p:txBody>
          <a:bodyPr wrap="square">
            <a:spAutoFit/>
          </a:bodyPr>
          <a:lstStyle/>
          <a:p>
            <a:pPr marL="425196" indent="-342900" algn="l" rtl="0" fontAlgn="auto">
              <a:spcAft>
                <a:spcPts val="0"/>
              </a:spcAft>
              <a:buFont typeface="Wingdings" pitchFamily="2" charset="2"/>
              <a:buChar char="q"/>
              <a:defRPr/>
            </a:pPr>
            <a:r>
              <a:rPr lang="en-US" sz="2400" b="1" dirty="0" smtClean="0">
                <a:solidFill>
                  <a:srgbClr val="002060"/>
                </a:solidFill>
                <a:latin typeface="Calibri" pitchFamily="34" charset="0"/>
                <a:cs typeface="Calibri" pitchFamily="34" charset="0"/>
              </a:rPr>
              <a:t>Vasoconstriction </a:t>
            </a:r>
            <a:r>
              <a:rPr lang="en-US" sz="2400" b="1" dirty="0" smtClean="0">
                <a:solidFill>
                  <a:srgbClr val="FF0000"/>
                </a:solidFill>
                <a:latin typeface="Calibri" pitchFamily="34" charset="0"/>
                <a:cs typeface="Calibri" pitchFamily="34" charset="0"/>
              </a:rPr>
              <a:t>(arteriolar constriction)</a:t>
            </a:r>
            <a:r>
              <a:rPr lang="en-US" sz="2400" b="1" dirty="0" smtClean="0">
                <a:latin typeface="Calibri" pitchFamily="34" charset="0"/>
                <a:cs typeface="Calibri" pitchFamily="34" charset="0"/>
              </a:rPr>
              <a:t>: </a:t>
            </a:r>
            <a:r>
              <a:rPr lang="en-US" sz="2400" b="1" dirty="0">
                <a:latin typeface="Calibri" pitchFamily="34" charset="0"/>
                <a:cs typeface="Calibri" pitchFamily="34" charset="0"/>
              </a:rPr>
              <a:t>this increases TPR and hence </a:t>
            </a:r>
            <a:r>
              <a:rPr lang="en-US" sz="2400" b="1" dirty="0" smtClean="0">
                <a:latin typeface="Calibri" pitchFamily="34" charset="0"/>
                <a:cs typeface="Calibri" pitchFamily="34" charset="0"/>
              </a:rPr>
              <a:t>MAP</a:t>
            </a:r>
            <a:r>
              <a:rPr lang="en-US" sz="2400" b="1" dirty="0">
                <a:latin typeface="Calibri" pitchFamily="34" charset="0"/>
                <a:cs typeface="Calibri" pitchFamily="34" charset="0"/>
              </a:rPr>
              <a:t>. It is produced by:</a:t>
            </a:r>
          </a:p>
          <a:p>
            <a:pPr marL="1339596" lvl="2" indent="-342900" algn="l" rtl="0" fontAlgn="auto">
              <a:spcAft>
                <a:spcPts val="0"/>
              </a:spcAft>
              <a:buFont typeface="Wingdings" pitchFamily="2" charset="2"/>
              <a:buChar char="q"/>
              <a:defRPr/>
            </a:pPr>
            <a:r>
              <a:rPr lang="en-US" sz="2400" b="1" dirty="0" smtClean="0">
                <a:latin typeface="Calibri" pitchFamily="34" charset="0"/>
                <a:cs typeface="Calibri" pitchFamily="34" charset="0"/>
              </a:rPr>
              <a:t>Baroreceptor reflex.</a:t>
            </a:r>
            <a:endParaRPr lang="en-US" sz="2400" b="1" dirty="0">
              <a:latin typeface="Calibri" pitchFamily="34" charset="0"/>
              <a:cs typeface="Calibri" pitchFamily="34" charset="0"/>
            </a:endParaRPr>
          </a:p>
          <a:p>
            <a:pPr marL="1339596" lvl="2" indent="-342900" algn="l" rtl="0" fontAlgn="auto">
              <a:spcAft>
                <a:spcPts val="0"/>
              </a:spcAft>
              <a:buFont typeface="Wingdings" pitchFamily="2" charset="2"/>
              <a:buChar char="q"/>
              <a:defRPr/>
            </a:pPr>
            <a:r>
              <a:rPr lang="en-US" sz="2400" b="1" dirty="0" smtClean="0">
                <a:latin typeface="Calibri" pitchFamily="34" charset="0"/>
                <a:cs typeface="Calibri" pitchFamily="34" charset="0"/>
              </a:rPr>
              <a:t>Chemoreceptor </a:t>
            </a:r>
            <a:r>
              <a:rPr lang="en-US" sz="2400" b="1" dirty="0">
                <a:latin typeface="Calibri" pitchFamily="34" charset="0"/>
                <a:cs typeface="Calibri" pitchFamily="34" charset="0"/>
              </a:rPr>
              <a:t>reflex</a:t>
            </a:r>
            <a:r>
              <a:rPr lang="en-US" sz="2400" b="1" dirty="0" smtClean="0">
                <a:latin typeface="Calibri" pitchFamily="34" charset="0"/>
                <a:cs typeface="Calibri" pitchFamily="34" charset="0"/>
              </a:rPr>
              <a:t>.</a:t>
            </a:r>
          </a:p>
          <a:p>
            <a:pPr marL="1339596" lvl="2" indent="-342900" algn="l" rtl="0" fontAlgn="auto">
              <a:spcAft>
                <a:spcPts val="0"/>
              </a:spcAft>
              <a:buFont typeface="Wingdings" pitchFamily="2" charset="2"/>
              <a:buChar char="q"/>
              <a:defRPr/>
            </a:pPr>
            <a:r>
              <a:rPr lang="en-US" sz="2400" b="1" dirty="0" err="1">
                <a:latin typeface="Calibri" pitchFamily="34" charset="0"/>
                <a:cs typeface="Calibri" pitchFamily="34" charset="0"/>
              </a:rPr>
              <a:t>Noreadrenaline</a:t>
            </a:r>
            <a:r>
              <a:rPr lang="en-US" sz="2400" b="1" dirty="0">
                <a:latin typeface="Calibri" pitchFamily="34" charset="0"/>
                <a:cs typeface="Calibri" pitchFamily="34" charset="0"/>
              </a:rPr>
              <a:t>-adrenaline vasoconstrictor mechanism (due to activation of adrenal medulla).</a:t>
            </a:r>
          </a:p>
          <a:p>
            <a:pPr marL="1339596" lvl="2" indent="-342900" algn="l" rtl="0" fontAlgn="auto">
              <a:spcAft>
                <a:spcPts val="0"/>
              </a:spcAft>
              <a:buFont typeface="Wingdings" pitchFamily="2" charset="2"/>
              <a:buChar char="q"/>
              <a:defRPr/>
            </a:pPr>
            <a:r>
              <a:rPr lang="en-US" sz="2400" b="1" dirty="0" smtClean="0">
                <a:solidFill>
                  <a:srgbClr val="FF0066"/>
                </a:solidFill>
                <a:latin typeface="Calibri" pitchFamily="34" charset="0"/>
                <a:cs typeface="Calibri" pitchFamily="34" charset="0"/>
              </a:rPr>
              <a:t>Vasoconstriction is also produced by vasopressin-vasoconstrictor mechanism (in subsequent slides).</a:t>
            </a:r>
            <a:endParaRPr lang="en-US" sz="2400" b="1" dirty="0">
              <a:solidFill>
                <a:srgbClr val="FF0066"/>
              </a:solidFill>
              <a:latin typeface="Calibri" pitchFamily="34" charset="0"/>
              <a:cs typeface="Calibri" pitchFamily="34" charset="0"/>
            </a:endParaRPr>
          </a:p>
          <a:p>
            <a:pPr marL="365760" indent="-283464" algn="l" rtl="0" fontAlgn="auto">
              <a:spcAft>
                <a:spcPts val="0"/>
              </a:spcAft>
              <a:buFont typeface="Wingdings 2"/>
              <a:buNone/>
              <a:defRPr/>
            </a:pPr>
            <a:endParaRPr lang="en-US" sz="2400" b="1" dirty="0" smtClean="0">
              <a:solidFill>
                <a:srgbClr val="002060"/>
              </a:solidFill>
              <a:latin typeface="Calibri" pitchFamily="34" charset="0"/>
              <a:cs typeface="Calibri" pitchFamily="34" charset="0"/>
            </a:endParaRPr>
          </a:p>
          <a:p>
            <a:pPr marL="425196" indent="-342900" algn="l" rtl="0" fontAlgn="auto">
              <a:spcAft>
                <a:spcPts val="0"/>
              </a:spcAft>
              <a:buFont typeface="Wingdings" pitchFamily="2" charset="2"/>
              <a:buChar char="q"/>
              <a:defRPr/>
            </a:pPr>
            <a:r>
              <a:rPr lang="en-US" sz="2400" b="1" dirty="0" smtClean="0">
                <a:solidFill>
                  <a:srgbClr val="002060"/>
                </a:solidFill>
                <a:latin typeface="Calibri" pitchFamily="34" charset="0"/>
                <a:cs typeface="Calibri" pitchFamily="34" charset="0"/>
              </a:rPr>
              <a:t>Vasoconstriction </a:t>
            </a:r>
            <a:r>
              <a:rPr lang="en-US" sz="2400" b="1" dirty="0">
                <a:solidFill>
                  <a:srgbClr val="002060"/>
                </a:solidFill>
                <a:latin typeface="Calibri" pitchFamily="34" charset="0"/>
                <a:cs typeface="Calibri" pitchFamily="34" charset="0"/>
              </a:rPr>
              <a:t>is marked in:</a:t>
            </a:r>
          </a:p>
          <a:p>
            <a:pPr marL="1339596" lvl="2" indent="-342900" algn="l" rtl="0" fontAlgn="auto">
              <a:spcAft>
                <a:spcPts val="0"/>
              </a:spcAft>
              <a:buFont typeface="Wingdings" pitchFamily="2" charset="2"/>
              <a:buChar char="q"/>
              <a:defRPr/>
            </a:pPr>
            <a:r>
              <a:rPr lang="en-US" sz="2400" b="1" dirty="0">
                <a:latin typeface="Calibri" pitchFamily="34" charset="0"/>
                <a:cs typeface="Calibri" pitchFamily="34" charset="0"/>
              </a:rPr>
              <a:t>Skin: cold, pale.</a:t>
            </a:r>
          </a:p>
          <a:p>
            <a:pPr marL="1339596" lvl="2" indent="-342900" algn="l" rtl="0" fontAlgn="auto">
              <a:spcAft>
                <a:spcPts val="0"/>
              </a:spcAft>
              <a:buFont typeface="Wingdings" pitchFamily="2" charset="2"/>
              <a:buChar char="q"/>
              <a:defRPr/>
            </a:pPr>
            <a:r>
              <a:rPr lang="en-US" sz="2400" b="1" dirty="0">
                <a:latin typeface="Calibri" pitchFamily="34" charset="0"/>
                <a:cs typeface="Calibri" pitchFamily="34" charset="0"/>
              </a:rPr>
              <a:t>kidneys: drop in GFR &amp; urine volume.</a:t>
            </a:r>
          </a:p>
          <a:p>
            <a:pPr marL="1339596" lvl="2" indent="-342900" algn="l" rtl="0" fontAlgn="auto">
              <a:spcAft>
                <a:spcPts val="0"/>
              </a:spcAft>
              <a:buFont typeface="Wingdings" pitchFamily="2" charset="2"/>
              <a:buChar char="q"/>
              <a:defRPr/>
            </a:pPr>
            <a:r>
              <a:rPr lang="en-US" sz="2400" b="1" dirty="0">
                <a:latin typeface="Calibri" pitchFamily="34" charset="0"/>
                <a:cs typeface="Calibri" pitchFamily="34" charset="0"/>
              </a:rPr>
              <a:t>Viscera.</a:t>
            </a:r>
          </a:p>
        </p:txBody>
      </p:sp>
      <p:sp>
        <p:nvSpPr>
          <p:cNvPr id="4" name="Rectangle 3"/>
          <p:cNvSpPr>
            <a:spLocks noChangeArrowheads="1"/>
          </p:cNvSpPr>
          <p:nvPr/>
        </p:nvSpPr>
        <p:spPr bwMode="auto">
          <a:xfrm>
            <a:off x="428592" y="196050"/>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FF00FF"/>
                </a:solidFill>
                <a:latin typeface="Calibri" panose="020F0502020204030204" pitchFamily="34" charset="0"/>
              </a:rPr>
              <a:t>Arterial baroreceptor and chemoreceptor reflexes</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
        <p:nvSpPr>
          <p:cNvPr id="7" name="Text Box 18"/>
          <p:cNvSpPr txBox="1">
            <a:spLocks noChangeArrowheads="1"/>
          </p:cNvSpPr>
          <p:nvPr/>
        </p:nvSpPr>
        <p:spPr bwMode="auto">
          <a:xfrm>
            <a:off x="1" y="6128469"/>
            <a:ext cx="10287000" cy="396875"/>
          </a:xfrm>
          <a:prstGeom prst="rect">
            <a:avLst/>
          </a:prstGeom>
          <a:noFill/>
          <a:ln w="9525">
            <a:noFill/>
            <a:miter lim="800000"/>
            <a:headEnd/>
            <a:tailEnd/>
          </a:ln>
          <a:effectLst/>
        </p:spPr>
        <p:txBody>
          <a:bodyPr wrap="square">
            <a:spAutoFit/>
          </a:bodyPr>
          <a:lstStyle/>
          <a:p>
            <a:pPr rtl="0" eaLnBrk="1" hangingPunct="1">
              <a:buSzPct val="135000"/>
              <a:buFontTx/>
              <a:buChar char="•"/>
            </a:pPr>
            <a:r>
              <a:rPr lang="en-US" sz="2000" b="1" i="0" dirty="0">
                <a:solidFill>
                  <a:srgbClr val="0070C0"/>
                </a:solidFill>
                <a:latin typeface="Calibri" panose="020F0502020204030204" pitchFamily="34" charset="0"/>
              </a:rPr>
              <a:t>  Flow to the heart and brain is maintained; reductions in flow to other organs.</a:t>
            </a:r>
          </a:p>
        </p:txBody>
      </p:sp>
    </p:spTree>
    <p:extLst>
      <p:ext uri="{BB962C8B-B14F-4D97-AF65-F5344CB8AC3E}">
        <p14:creationId xmlns:p14="http://schemas.microsoft.com/office/powerpoint/2010/main" val="17736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57154" y="1496973"/>
            <a:ext cx="9501254" cy="4493538"/>
          </a:xfrm>
          <a:prstGeom prst="rect">
            <a:avLst/>
          </a:prstGeom>
          <a:solidFill>
            <a:schemeClr val="bg1"/>
          </a:solidFill>
          <a:ln w="9525">
            <a:noFill/>
            <a:miter lim="800000"/>
            <a:headEnd/>
            <a:tailEnd/>
          </a:ln>
          <a:effectLst/>
        </p:spPr>
        <p:txBody>
          <a:bodyPr wrap="square">
            <a:spAutoFit/>
          </a:bodyPr>
          <a:lstStyle/>
          <a:p>
            <a:pPr marL="425196" indent="-342900" algn="l" rtl="0" fontAlgn="auto">
              <a:spcAft>
                <a:spcPts val="0"/>
              </a:spcAft>
              <a:buFont typeface="Wingdings" pitchFamily="2" charset="2"/>
              <a:buChar char="q"/>
              <a:defRPr/>
            </a:pPr>
            <a:r>
              <a:rPr lang="en-US" sz="2600" b="1" dirty="0" err="1" smtClean="0">
                <a:solidFill>
                  <a:srgbClr val="002060"/>
                </a:solidFill>
                <a:latin typeface="Calibri" pitchFamily="34" charset="0"/>
                <a:cs typeface="Calibri" pitchFamily="34" charset="0"/>
              </a:rPr>
              <a:t>Venoconstriction</a:t>
            </a:r>
            <a:r>
              <a:rPr lang="en-US" sz="2600" b="1" dirty="0" smtClean="0">
                <a:latin typeface="Calibri" pitchFamily="34" charset="0"/>
                <a:cs typeface="Calibri" pitchFamily="34" charset="0"/>
              </a:rPr>
              <a:t>: It </a:t>
            </a:r>
            <a:r>
              <a:rPr lang="en-US" sz="2600" b="1" dirty="0">
                <a:latin typeface="Calibri" pitchFamily="34" charset="0"/>
                <a:cs typeface="Calibri" pitchFamily="34" charset="0"/>
              </a:rPr>
              <a:t>is produced by:</a:t>
            </a:r>
          </a:p>
          <a:p>
            <a:pPr marL="1339596" lvl="2" indent="-342900" algn="l" rtl="0" fontAlgn="auto">
              <a:spcAft>
                <a:spcPts val="0"/>
              </a:spcAft>
              <a:buFont typeface="Wingdings" pitchFamily="2" charset="2"/>
              <a:buChar char="q"/>
              <a:defRPr/>
            </a:pPr>
            <a:r>
              <a:rPr lang="en-US" sz="2600" b="1" dirty="0" smtClean="0">
                <a:latin typeface="Calibri" pitchFamily="34" charset="0"/>
                <a:cs typeface="Calibri" pitchFamily="34" charset="0"/>
              </a:rPr>
              <a:t>Baroreceptor reflex.</a:t>
            </a:r>
            <a:endParaRPr lang="en-US" sz="2600" b="1" dirty="0">
              <a:latin typeface="Calibri" pitchFamily="34" charset="0"/>
              <a:cs typeface="Calibri" pitchFamily="34" charset="0"/>
            </a:endParaRPr>
          </a:p>
          <a:p>
            <a:pPr marL="1339596" lvl="2" indent="-342900" algn="l" rtl="0" fontAlgn="auto">
              <a:spcAft>
                <a:spcPts val="0"/>
              </a:spcAft>
              <a:buFont typeface="Wingdings" pitchFamily="2" charset="2"/>
              <a:buChar char="q"/>
              <a:defRPr/>
            </a:pPr>
            <a:r>
              <a:rPr lang="en-US" sz="2600" b="1" dirty="0" smtClean="0">
                <a:latin typeface="Calibri" pitchFamily="34" charset="0"/>
                <a:cs typeface="Calibri" pitchFamily="34" charset="0"/>
              </a:rPr>
              <a:t>Chemoreceptor </a:t>
            </a:r>
            <a:r>
              <a:rPr lang="en-US" sz="2600" b="1" dirty="0">
                <a:latin typeface="Calibri" pitchFamily="34" charset="0"/>
                <a:cs typeface="Calibri" pitchFamily="34" charset="0"/>
              </a:rPr>
              <a:t>reflex</a:t>
            </a:r>
            <a:r>
              <a:rPr lang="en-US" sz="2600" b="1" dirty="0" smtClean="0">
                <a:latin typeface="Calibri" pitchFamily="34" charset="0"/>
                <a:cs typeface="Calibri" pitchFamily="34" charset="0"/>
              </a:rPr>
              <a:t>.</a:t>
            </a:r>
          </a:p>
          <a:p>
            <a:pPr marL="1339596" lvl="2" indent="-342900" algn="l" rtl="0" fontAlgn="auto">
              <a:spcAft>
                <a:spcPts val="0"/>
              </a:spcAft>
              <a:buFont typeface="Wingdings" pitchFamily="2" charset="2"/>
              <a:buChar char="q"/>
              <a:defRPr/>
            </a:pPr>
            <a:r>
              <a:rPr lang="en-US" sz="2600" b="1" dirty="0" err="1">
                <a:latin typeface="Calibri" pitchFamily="34" charset="0"/>
                <a:cs typeface="Calibri" pitchFamily="34" charset="0"/>
              </a:rPr>
              <a:t>Noreadrenaline</a:t>
            </a:r>
            <a:r>
              <a:rPr lang="en-US" sz="2600" b="1" dirty="0">
                <a:latin typeface="Calibri" pitchFamily="34" charset="0"/>
                <a:cs typeface="Calibri" pitchFamily="34" charset="0"/>
              </a:rPr>
              <a:t>-adrenaline vasoconstrictor mechanism (due to activation of adrenal medulla).</a:t>
            </a:r>
          </a:p>
          <a:p>
            <a:pPr marL="1339596" lvl="2" indent="-342900" algn="l" rtl="0" fontAlgn="auto">
              <a:spcAft>
                <a:spcPts val="0"/>
              </a:spcAft>
              <a:buFont typeface="Wingdings" pitchFamily="2" charset="2"/>
              <a:buChar char="q"/>
              <a:defRPr/>
            </a:pPr>
            <a:r>
              <a:rPr lang="en-US" sz="2600" b="1" dirty="0" err="1" smtClean="0">
                <a:solidFill>
                  <a:srgbClr val="0070C0"/>
                </a:solidFill>
                <a:latin typeface="Calibri" pitchFamily="34" charset="0"/>
                <a:cs typeface="Calibri" pitchFamily="34" charset="0"/>
              </a:rPr>
              <a:t>Venoconstriction</a:t>
            </a:r>
            <a:r>
              <a:rPr lang="en-US" sz="2600" b="1" dirty="0" smtClean="0">
                <a:solidFill>
                  <a:srgbClr val="0070C0"/>
                </a:solidFill>
                <a:latin typeface="Calibri" pitchFamily="34" charset="0"/>
                <a:cs typeface="Calibri" pitchFamily="34" charset="0"/>
              </a:rPr>
              <a:t> is also produced by vasopressin.</a:t>
            </a:r>
            <a:endParaRPr lang="en-US" sz="2600" b="1" dirty="0">
              <a:solidFill>
                <a:srgbClr val="0070C0"/>
              </a:solidFill>
              <a:latin typeface="Calibri" pitchFamily="34" charset="0"/>
              <a:cs typeface="Calibri" pitchFamily="34" charset="0"/>
            </a:endParaRPr>
          </a:p>
          <a:p>
            <a:pPr marL="365760" indent="-283464" algn="l" rtl="0" fontAlgn="auto">
              <a:spcAft>
                <a:spcPts val="0"/>
              </a:spcAft>
              <a:buFont typeface="Wingdings 2"/>
              <a:buNone/>
              <a:defRPr/>
            </a:pPr>
            <a:endParaRPr lang="en-US" sz="2600" b="1" dirty="0" smtClean="0">
              <a:solidFill>
                <a:srgbClr val="002060"/>
              </a:solidFill>
              <a:latin typeface="Calibri" pitchFamily="34" charset="0"/>
              <a:cs typeface="Calibri" pitchFamily="34" charset="0"/>
            </a:endParaRPr>
          </a:p>
          <a:p>
            <a:pPr marL="425196" indent="-342900" algn="l" rtl="0" fontAlgn="auto">
              <a:spcAft>
                <a:spcPts val="0"/>
              </a:spcAft>
              <a:buFont typeface="Wingdings" pitchFamily="2" charset="2"/>
              <a:buChar char="q"/>
              <a:defRPr/>
            </a:pPr>
            <a:r>
              <a:rPr lang="en-US" sz="2600" b="1" dirty="0" err="1" smtClean="0">
                <a:solidFill>
                  <a:srgbClr val="002060"/>
                </a:solidFill>
                <a:latin typeface="Calibri" pitchFamily="34" charset="0"/>
                <a:cs typeface="Calibri" pitchFamily="34" charset="0"/>
              </a:rPr>
              <a:t>Venoconstriction</a:t>
            </a:r>
            <a:r>
              <a:rPr lang="en-US" sz="2600" b="1" dirty="0" smtClean="0">
                <a:solidFill>
                  <a:srgbClr val="002060"/>
                </a:solidFill>
                <a:latin typeface="Calibri" pitchFamily="34" charset="0"/>
                <a:cs typeface="Calibri" pitchFamily="34" charset="0"/>
              </a:rPr>
              <a:t> is important in:</a:t>
            </a:r>
            <a:endParaRPr lang="en-US" sz="2600" b="1" dirty="0">
              <a:solidFill>
                <a:srgbClr val="002060"/>
              </a:solidFill>
              <a:latin typeface="Calibri" pitchFamily="34" charset="0"/>
              <a:cs typeface="Calibri" pitchFamily="34" charset="0"/>
            </a:endParaRPr>
          </a:p>
          <a:p>
            <a:pPr marL="1339596" lvl="2" indent="-342900" algn="l" rtl="0" fontAlgn="auto">
              <a:spcAft>
                <a:spcPts val="0"/>
              </a:spcAft>
              <a:buFont typeface="Wingdings" pitchFamily="2" charset="2"/>
              <a:buChar char="q"/>
              <a:defRPr/>
            </a:pPr>
            <a:r>
              <a:rPr lang="en-US" sz="2600" b="1" dirty="0" smtClean="0">
                <a:latin typeface="Calibri" pitchFamily="34" charset="0"/>
                <a:cs typeface="Calibri" pitchFamily="34" charset="0"/>
              </a:rPr>
              <a:t>Shifting blood from the venous reservoir into the circulation.</a:t>
            </a:r>
          </a:p>
          <a:p>
            <a:pPr marL="1339596" lvl="2" indent="-342900" algn="l" rtl="0" fontAlgn="auto">
              <a:spcAft>
                <a:spcPts val="0"/>
              </a:spcAft>
              <a:buFont typeface="Wingdings" pitchFamily="2" charset="2"/>
              <a:buChar char="q"/>
              <a:defRPr/>
            </a:pPr>
            <a:r>
              <a:rPr lang="en-US" sz="2600" b="1" dirty="0" smtClean="0">
                <a:latin typeface="Calibri" pitchFamily="34" charset="0"/>
                <a:cs typeface="Calibri" pitchFamily="34" charset="0"/>
              </a:rPr>
              <a:t>Maintaining filling pressure of the heart.</a:t>
            </a:r>
            <a:endParaRPr lang="en-US" sz="2600" b="1" dirty="0">
              <a:latin typeface="Calibri" pitchFamily="34" charset="0"/>
              <a:cs typeface="Calibri" pitchFamily="34" charset="0"/>
            </a:endParaRPr>
          </a:p>
        </p:txBody>
      </p:sp>
      <p:sp>
        <p:nvSpPr>
          <p:cNvPr id="4" name="Rectangle 3"/>
          <p:cNvSpPr>
            <a:spLocks noChangeArrowheads="1"/>
          </p:cNvSpPr>
          <p:nvPr/>
        </p:nvSpPr>
        <p:spPr bwMode="auto">
          <a:xfrm>
            <a:off x="428592" y="28572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FF00FF"/>
                </a:solidFill>
                <a:latin typeface="Calibri" panose="020F0502020204030204" pitchFamily="34" charset="0"/>
              </a:rPr>
              <a:t>Arterial baroreceptor and chemoreceptor reflexes</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11952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57154" y="1412776"/>
            <a:ext cx="9826906" cy="5155257"/>
          </a:xfrm>
          <a:prstGeom prst="rect">
            <a:avLst/>
          </a:prstGeom>
          <a:solidFill>
            <a:schemeClr val="bg1"/>
          </a:solidFill>
          <a:ln w="9525">
            <a:noFill/>
            <a:miter lim="800000"/>
            <a:headEnd/>
            <a:tailEnd/>
          </a:ln>
          <a:effectLst/>
        </p:spPr>
        <p:txBody>
          <a:bodyPr wrap="square">
            <a:spAutoFit/>
          </a:bodyPr>
          <a:lstStyle/>
          <a:p>
            <a:pPr marL="425196" indent="-342900" algn="l" rtl="0" fontAlgn="auto">
              <a:spcAft>
                <a:spcPts val="0"/>
              </a:spcAft>
              <a:buFont typeface="Wingdings" pitchFamily="2" charset="2"/>
              <a:buChar char="q"/>
              <a:defRPr/>
            </a:pPr>
            <a:r>
              <a:rPr lang="en-US" sz="2350" b="1" dirty="0">
                <a:solidFill>
                  <a:srgbClr val="002060"/>
                </a:solidFill>
                <a:latin typeface="Calibri" pitchFamily="34" charset="0"/>
                <a:cs typeface="Calibri" pitchFamily="34" charset="0"/>
              </a:rPr>
              <a:t>Tachycardia: p</a:t>
            </a:r>
            <a:r>
              <a:rPr lang="en-US" sz="2350" b="1" dirty="0">
                <a:latin typeface="Calibri" pitchFamily="34" charset="0"/>
                <a:cs typeface="Calibri" pitchFamily="34" charset="0"/>
              </a:rPr>
              <a:t>roduced by:</a:t>
            </a:r>
          </a:p>
          <a:p>
            <a:pPr marL="1339596" lvl="2" indent="-342900" algn="l" rtl="0" fontAlgn="auto">
              <a:spcAft>
                <a:spcPts val="0"/>
              </a:spcAft>
              <a:buFont typeface="Wingdings" pitchFamily="2" charset="2"/>
              <a:buChar char="q"/>
              <a:defRPr/>
            </a:pPr>
            <a:r>
              <a:rPr lang="en-US" sz="2350" b="1" dirty="0">
                <a:latin typeface="Calibri" pitchFamily="34" charset="0"/>
                <a:cs typeface="Calibri" pitchFamily="34" charset="0"/>
              </a:rPr>
              <a:t>Baroreceptor reflex.</a:t>
            </a:r>
          </a:p>
          <a:p>
            <a:pPr marL="1339596" lvl="2" indent="-342900" algn="l" rtl="0" fontAlgn="auto">
              <a:spcAft>
                <a:spcPts val="0"/>
              </a:spcAft>
              <a:buFont typeface="Wingdings" pitchFamily="2" charset="2"/>
              <a:buChar char="q"/>
              <a:defRPr/>
            </a:pPr>
            <a:r>
              <a:rPr lang="en-US" sz="2350" b="1" dirty="0">
                <a:latin typeface="Calibri" pitchFamily="34" charset="0"/>
                <a:cs typeface="Calibri" pitchFamily="34" charset="0"/>
              </a:rPr>
              <a:t>Chemoreceptor reflex.</a:t>
            </a:r>
          </a:p>
          <a:p>
            <a:pPr marL="1339596" lvl="2" indent="-342900" algn="l" rtl="0" fontAlgn="auto">
              <a:spcAft>
                <a:spcPts val="0"/>
              </a:spcAft>
              <a:buFont typeface="Wingdings" pitchFamily="2" charset="2"/>
              <a:buChar char="q"/>
              <a:defRPr/>
            </a:pPr>
            <a:r>
              <a:rPr lang="en-US" sz="2350" b="1" dirty="0">
                <a:latin typeface="Calibri" pitchFamily="34" charset="0"/>
                <a:cs typeface="Calibri" pitchFamily="34" charset="0"/>
              </a:rPr>
              <a:t>Increased sympathetic activity.</a:t>
            </a:r>
          </a:p>
          <a:p>
            <a:pPr marL="342900" indent="-342900" algn="l" rtl="0">
              <a:buFont typeface="Wingdings" pitchFamily="2" charset="2"/>
              <a:buChar char="q"/>
            </a:pPr>
            <a:endParaRPr lang="en-US" sz="2350" b="1" dirty="0" smtClean="0">
              <a:solidFill>
                <a:srgbClr val="002060"/>
              </a:solidFill>
              <a:latin typeface="Calibri" pitchFamily="34" charset="0"/>
              <a:cs typeface="Calibri" pitchFamily="34" charset="0"/>
            </a:endParaRPr>
          </a:p>
          <a:p>
            <a:pPr marL="342900" indent="-342900" algn="l" rtl="0">
              <a:buFont typeface="Wingdings" pitchFamily="2" charset="2"/>
              <a:buChar char="q"/>
            </a:pPr>
            <a:endParaRPr lang="en-US" sz="2350" b="1" dirty="0">
              <a:solidFill>
                <a:srgbClr val="002060"/>
              </a:solidFill>
              <a:latin typeface="Calibri" pitchFamily="34" charset="0"/>
              <a:cs typeface="Calibri" pitchFamily="34" charset="0"/>
            </a:endParaRPr>
          </a:p>
          <a:p>
            <a:pPr marL="342900" indent="-342900" algn="l" rtl="0">
              <a:buFont typeface="Wingdings" pitchFamily="2" charset="2"/>
              <a:buChar char="q"/>
            </a:pPr>
            <a:r>
              <a:rPr lang="en-US" sz="2350" b="1" dirty="0" smtClean="0">
                <a:solidFill>
                  <a:srgbClr val="002060"/>
                </a:solidFill>
                <a:latin typeface="Calibri" pitchFamily="34" charset="0"/>
                <a:cs typeface="Calibri" pitchFamily="34" charset="0"/>
              </a:rPr>
              <a:t>Tachypnea</a:t>
            </a:r>
            <a:r>
              <a:rPr lang="en-US" sz="2350" b="1" dirty="0">
                <a:solidFill>
                  <a:srgbClr val="002060"/>
                </a:solidFill>
                <a:latin typeface="Calibri" pitchFamily="34" charset="0"/>
                <a:cs typeface="Calibri" pitchFamily="34" charset="0"/>
              </a:rPr>
              <a:t>: c</a:t>
            </a:r>
            <a:r>
              <a:rPr lang="en-US" sz="2350" b="1" dirty="0">
                <a:latin typeface="Calibri" pitchFamily="34" charset="0"/>
                <a:cs typeface="Calibri" pitchFamily="34" charset="0"/>
              </a:rPr>
              <a:t>aused by activation of chemoreceptor reflex and sympathetic over activity. </a:t>
            </a:r>
          </a:p>
          <a:p>
            <a:pPr marL="1257300" lvl="2" indent="-342900" algn="l" rtl="0">
              <a:buFont typeface="Wingdings" pitchFamily="2" charset="2"/>
              <a:buChar char="q"/>
            </a:pPr>
            <a:r>
              <a:rPr lang="en-US" sz="2350" b="1" i="1" dirty="0">
                <a:latin typeface="Calibri" pitchFamily="34" charset="0"/>
                <a:cs typeface="Calibri" pitchFamily="34" charset="0"/>
              </a:rPr>
              <a:t>Importance:</a:t>
            </a:r>
          </a:p>
          <a:p>
            <a:pPr marL="2628900" lvl="5" indent="-342900">
              <a:buFont typeface="Wingdings" pitchFamily="2" charset="2"/>
              <a:buChar char="q"/>
            </a:pPr>
            <a:r>
              <a:rPr lang="en-US" sz="2350" b="1" dirty="0">
                <a:latin typeface="Calibri" pitchFamily="34" charset="0"/>
                <a:cs typeface="Calibri" pitchFamily="34" charset="0"/>
              </a:rPr>
              <a:t>Increase O</a:t>
            </a:r>
            <a:r>
              <a:rPr lang="en-US" sz="2350" b="1" baseline="-25000" dirty="0">
                <a:latin typeface="Calibri" pitchFamily="34" charset="0"/>
                <a:cs typeface="Calibri" pitchFamily="34" charset="0"/>
              </a:rPr>
              <a:t>2</a:t>
            </a:r>
            <a:r>
              <a:rPr lang="en-US" sz="2350" b="1" dirty="0">
                <a:latin typeface="Calibri" pitchFamily="34" charset="0"/>
                <a:cs typeface="Calibri" pitchFamily="34" charset="0"/>
              </a:rPr>
              <a:t> delivery.</a:t>
            </a:r>
          </a:p>
          <a:p>
            <a:pPr marL="2628900" lvl="5" indent="-342900">
              <a:buFont typeface="Wingdings" pitchFamily="2" charset="2"/>
              <a:buChar char="q"/>
            </a:pPr>
            <a:r>
              <a:rPr lang="en-US" sz="2350" b="1" dirty="0">
                <a:latin typeface="Calibri" pitchFamily="34" charset="0"/>
                <a:cs typeface="Calibri" pitchFamily="34" charset="0"/>
              </a:rPr>
              <a:t>Increase thoracic pump activity</a:t>
            </a:r>
            <a:r>
              <a:rPr lang="en-US" sz="2350" b="1" dirty="0">
                <a:latin typeface="Calibri"/>
                <a:cs typeface="Calibri"/>
              </a:rPr>
              <a:t>→ </a:t>
            </a:r>
            <a:r>
              <a:rPr lang="en-US" sz="2350" b="1" dirty="0">
                <a:latin typeface="Calibri" pitchFamily="34" charset="0"/>
                <a:cs typeface="Calibri" pitchFamily="34" charset="0"/>
              </a:rPr>
              <a:t>help venous return</a:t>
            </a:r>
            <a:r>
              <a:rPr lang="en-US" sz="2350" b="1" dirty="0" smtClean="0">
                <a:latin typeface="Calibri" pitchFamily="34" charset="0"/>
                <a:cs typeface="Calibri" pitchFamily="34" charset="0"/>
              </a:rPr>
              <a:t>.</a:t>
            </a:r>
          </a:p>
          <a:p>
            <a:pPr lvl="5"/>
            <a:endParaRPr lang="en-US" sz="2350" b="1" dirty="0" smtClean="0">
              <a:latin typeface="Calibri" pitchFamily="34" charset="0"/>
              <a:cs typeface="Calibri" pitchFamily="34" charset="0"/>
            </a:endParaRPr>
          </a:p>
          <a:p>
            <a:pPr marL="342900" lvl="5" indent="-342900" fontAlgn="base">
              <a:spcBef>
                <a:spcPct val="0"/>
              </a:spcBef>
              <a:spcAft>
                <a:spcPct val="0"/>
              </a:spcAft>
              <a:buFont typeface="Wingdings" pitchFamily="2" charset="2"/>
              <a:buChar char="q"/>
            </a:pPr>
            <a:r>
              <a:rPr lang="en-US" sz="2350" b="1" dirty="0" smtClean="0">
                <a:solidFill>
                  <a:srgbClr val="FF0066"/>
                </a:solidFill>
                <a:latin typeface="Calibri" pitchFamily="34" charset="0"/>
                <a:cs typeface="Calibri" pitchFamily="34" charset="0"/>
              </a:rPr>
              <a:t>The increased sympathetic activity also causes restlessness </a:t>
            </a:r>
            <a:r>
              <a:rPr lang="en-US" sz="2350" b="1" dirty="0" smtClean="0">
                <a:solidFill>
                  <a:srgbClr val="FF0066"/>
                </a:solidFill>
                <a:latin typeface="Calibri"/>
                <a:cs typeface="Calibri"/>
              </a:rPr>
              <a:t>→ ↑ skeletal muscle activity </a:t>
            </a:r>
            <a:r>
              <a:rPr lang="en-US" sz="2350" b="1" dirty="0">
                <a:solidFill>
                  <a:srgbClr val="FF0066"/>
                </a:solidFill>
                <a:latin typeface="Calibri"/>
                <a:cs typeface="Calibri"/>
              </a:rPr>
              <a:t>→ </a:t>
            </a:r>
            <a:r>
              <a:rPr lang="en-US" sz="2350" b="1" dirty="0">
                <a:solidFill>
                  <a:srgbClr val="FF0066"/>
                </a:solidFill>
                <a:latin typeface="Calibri" pitchFamily="34" charset="0"/>
                <a:cs typeface="Calibri" pitchFamily="34" charset="0"/>
              </a:rPr>
              <a:t>help venous return</a:t>
            </a:r>
            <a:r>
              <a:rPr lang="en-US" sz="2350" b="1" dirty="0" smtClean="0">
                <a:solidFill>
                  <a:srgbClr val="FF0066"/>
                </a:solidFill>
                <a:latin typeface="Calibri" pitchFamily="34" charset="0"/>
                <a:cs typeface="Calibri" pitchFamily="34" charset="0"/>
              </a:rPr>
              <a:t>.</a:t>
            </a:r>
            <a:endParaRPr lang="en-US" sz="2350" b="1" dirty="0">
              <a:solidFill>
                <a:srgbClr val="FF0066"/>
              </a:solidFill>
              <a:latin typeface="Calibri" pitchFamily="34" charset="0"/>
              <a:cs typeface="Calibri" pitchFamily="34" charset="0"/>
            </a:endParaRPr>
          </a:p>
        </p:txBody>
      </p:sp>
      <p:sp>
        <p:nvSpPr>
          <p:cNvPr id="4" name="Rectangle 3"/>
          <p:cNvSpPr>
            <a:spLocks noChangeArrowheads="1"/>
          </p:cNvSpPr>
          <p:nvPr/>
        </p:nvSpPr>
        <p:spPr bwMode="auto">
          <a:xfrm>
            <a:off x="428592" y="28572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FF00FF"/>
                </a:solidFill>
                <a:latin typeface="Calibri" panose="020F0502020204030204" pitchFamily="34" charset="0"/>
              </a:rPr>
              <a:t>Arterial baroreceptor and chemoreceptor reflexes</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7104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4285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FF00FF"/>
                </a:solidFill>
                <a:latin typeface="Calibri" panose="020F0502020204030204" pitchFamily="34" charset="0"/>
              </a:rPr>
              <a:t>Arterial baroreceptor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grpSp>
        <p:nvGrpSpPr>
          <p:cNvPr id="23" name="Group 3"/>
          <p:cNvGrpSpPr>
            <a:grpSpLocks/>
          </p:cNvGrpSpPr>
          <p:nvPr/>
        </p:nvGrpSpPr>
        <p:grpSpPr bwMode="auto">
          <a:xfrm>
            <a:off x="888389" y="1125538"/>
            <a:ext cx="8440763" cy="5575300"/>
            <a:chOff x="340" y="404"/>
            <a:chExt cx="4727" cy="3512"/>
          </a:xfrm>
        </p:grpSpPr>
        <p:pic>
          <p:nvPicPr>
            <p:cNvPr id="27" name="Picture 4" descr="gr1lf1405_a"/>
            <p:cNvPicPr>
              <a:picLocks noChangeAspect="1" noChangeArrowheads="1"/>
            </p:cNvPicPr>
            <p:nvPr/>
          </p:nvPicPr>
          <p:blipFill>
            <a:blip r:embed="rId3" cstate="print"/>
            <a:srcRect/>
            <a:stretch>
              <a:fillRect/>
            </a:stretch>
          </p:blipFill>
          <p:spPr bwMode="auto">
            <a:xfrm>
              <a:off x="1751" y="404"/>
              <a:ext cx="3264" cy="3512"/>
            </a:xfrm>
            <a:prstGeom prst="rect">
              <a:avLst/>
            </a:prstGeom>
            <a:noFill/>
          </p:spPr>
        </p:pic>
        <p:grpSp>
          <p:nvGrpSpPr>
            <p:cNvPr id="28" name="Group 5"/>
            <p:cNvGrpSpPr>
              <a:grpSpLocks/>
            </p:cNvGrpSpPr>
            <p:nvPr/>
          </p:nvGrpSpPr>
          <p:grpSpPr bwMode="auto">
            <a:xfrm>
              <a:off x="340" y="436"/>
              <a:ext cx="4727" cy="3176"/>
              <a:chOff x="155" y="436"/>
              <a:chExt cx="4727" cy="3176"/>
            </a:xfrm>
          </p:grpSpPr>
          <p:sp>
            <p:nvSpPr>
              <p:cNvPr id="29" name="Rectangle 6"/>
              <p:cNvSpPr>
                <a:spLocks noChangeArrowheads="1"/>
              </p:cNvSpPr>
              <p:nvPr/>
            </p:nvSpPr>
            <p:spPr bwMode="auto">
              <a:xfrm>
                <a:off x="1610" y="935"/>
                <a:ext cx="544" cy="2677"/>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30" name="Text Box 7"/>
              <p:cNvSpPr txBox="1">
                <a:spLocks noChangeArrowheads="1"/>
              </p:cNvSpPr>
              <p:nvPr/>
            </p:nvSpPr>
            <p:spPr bwMode="auto">
              <a:xfrm>
                <a:off x="1288" y="934"/>
                <a:ext cx="709"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Heart </a:t>
                </a:r>
                <a:r>
                  <a:rPr lang="en-US" sz="2000" b="1" i="0" dirty="0" smtClean="0">
                    <a:latin typeface="Calibri" panose="020F0502020204030204" pitchFamily="34" charset="0"/>
                  </a:rPr>
                  <a:t>rate</a:t>
                </a:r>
                <a:endParaRPr lang="en-US" sz="2000" b="1" i="0" dirty="0">
                  <a:latin typeface="Calibri" panose="020F0502020204030204" pitchFamily="34" charset="0"/>
                </a:endParaRPr>
              </a:p>
            </p:txBody>
          </p:sp>
          <p:sp>
            <p:nvSpPr>
              <p:cNvPr id="31" name="Text Box 8"/>
              <p:cNvSpPr txBox="1">
                <a:spLocks noChangeArrowheads="1"/>
              </p:cNvSpPr>
              <p:nvPr/>
            </p:nvSpPr>
            <p:spPr bwMode="auto">
              <a:xfrm>
                <a:off x="1023" y="1297"/>
                <a:ext cx="964"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Stroke </a:t>
                </a:r>
                <a:r>
                  <a:rPr lang="en-US" sz="2000" b="1" i="0" dirty="0" smtClean="0">
                    <a:latin typeface="Calibri" panose="020F0502020204030204" pitchFamily="34" charset="0"/>
                  </a:rPr>
                  <a:t>volume</a:t>
                </a:r>
                <a:endParaRPr lang="en-US" sz="2000" b="1" i="0" dirty="0">
                  <a:latin typeface="Calibri" panose="020F0502020204030204" pitchFamily="34" charset="0"/>
                </a:endParaRPr>
              </a:p>
            </p:txBody>
          </p:sp>
          <p:sp>
            <p:nvSpPr>
              <p:cNvPr id="32" name="Text Box 9"/>
              <p:cNvSpPr txBox="1">
                <a:spLocks noChangeArrowheads="1"/>
              </p:cNvSpPr>
              <p:nvPr/>
            </p:nvSpPr>
            <p:spPr bwMode="auto">
              <a:xfrm>
                <a:off x="967" y="1909"/>
                <a:ext cx="983"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Cardiac </a:t>
                </a:r>
                <a:r>
                  <a:rPr lang="en-US" sz="2000" b="1" i="0" dirty="0" smtClean="0">
                    <a:latin typeface="Calibri" panose="020F0502020204030204" pitchFamily="34" charset="0"/>
                  </a:rPr>
                  <a:t>output</a:t>
                </a:r>
                <a:endParaRPr lang="en-US" sz="2000" b="1" i="0" dirty="0">
                  <a:latin typeface="Calibri" panose="020F0502020204030204" pitchFamily="34" charset="0"/>
                </a:endParaRPr>
              </a:p>
            </p:txBody>
          </p:sp>
          <p:sp>
            <p:nvSpPr>
              <p:cNvPr id="33" name="Text Box 10"/>
              <p:cNvSpPr txBox="1">
                <a:spLocks noChangeArrowheads="1"/>
              </p:cNvSpPr>
              <p:nvPr/>
            </p:nvSpPr>
            <p:spPr bwMode="auto">
              <a:xfrm>
                <a:off x="229" y="2522"/>
                <a:ext cx="1674"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Total </a:t>
                </a:r>
                <a:r>
                  <a:rPr lang="en-US" sz="2000" b="1" i="0" dirty="0" smtClean="0">
                    <a:latin typeface="Calibri" panose="020F0502020204030204" pitchFamily="34" charset="0"/>
                  </a:rPr>
                  <a:t>peripheral resistance</a:t>
                </a:r>
                <a:endParaRPr lang="en-US" sz="2000" b="1" i="0" dirty="0">
                  <a:latin typeface="Calibri" panose="020F0502020204030204" pitchFamily="34" charset="0"/>
                </a:endParaRPr>
              </a:p>
            </p:txBody>
          </p:sp>
          <p:sp>
            <p:nvSpPr>
              <p:cNvPr id="34" name="Text Box 11"/>
              <p:cNvSpPr txBox="1">
                <a:spLocks noChangeArrowheads="1"/>
              </p:cNvSpPr>
              <p:nvPr/>
            </p:nvSpPr>
            <p:spPr bwMode="auto">
              <a:xfrm>
                <a:off x="155" y="3157"/>
                <a:ext cx="1839"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Mean </a:t>
                </a:r>
                <a:r>
                  <a:rPr lang="en-US" sz="2000" b="1" i="0" dirty="0" smtClean="0">
                    <a:latin typeface="Calibri" panose="020F0502020204030204" pitchFamily="34" charset="0"/>
                  </a:rPr>
                  <a:t>arterial blood pressure</a:t>
                </a:r>
                <a:endParaRPr lang="en-US" sz="2000" b="1" i="0" dirty="0">
                  <a:latin typeface="Calibri" panose="020F0502020204030204" pitchFamily="34" charset="0"/>
                </a:endParaRPr>
              </a:p>
            </p:txBody>
          </p:sp>
          <p:sp>
            <p:nvSpPr>
              <p:cNvPr id="35" name="Rectangle 12"/>
              <p:cNvSpPr>
                <a:spLocks noChangeArrowheads="1"/>
              </p:cNvSpPr>
              <p:nvPr/>
            </p:nvSpPr>
            <p:spPr bwMode="auto">
              <a:xfrm>
                <a:off x="2381" y="436"/>
                <a:ext cx="2313" cy="273"/>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36" name="Text Box 13"/>
              <p:cNvSpPr txBox="1">
                <a:spLocks noChangeArrowheads="1"/>
              </p:cNvSpPr>
              <p:nvPr/>
            </p:nvSpPr>
            <p:spPr bwMode="auto">
              <a:xfrm>
                <a:off x="2268" y="496"/>
                <a:ext cx="498"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Control</a:t>
                </a:r>
              </a:p>
            </p:txBody>
          </p:sp>
          <p:sp>
            <p:nvSpPr>
              <p:cNvPr id="37" name="Text Box 14"/>
              <p:cNvSpPr txBox="1">
                <a:spLocks noChangeArrowheads="1"/>
              </p:cNvSpPr>
              <p:nvPr/>
            </p:nvSpPr>
            <p:spPr bwMode="auto">
              <a:xfrm>
                <a:off x="3006" y="496"/>
                <a:ext cx="836"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Haemorrhage</a:t>
                </a:r>
              </a:p>
            </p:txBody>
          </p:sp>
          <p:sp>
            <p:nvSpPr>
              <p:cNvPr id="38" name="Text Box 15"/>
              <p:cNvSpPr txBox="1">
                <a:spLocks noChangeArrowheads="1"/>
              </p:cNvSpPr>
              <p:nvPr/>
            </p:nvSpPr>
            <p:spPr bwMode="auto">
              <a:xfrm>
                <a:off x="4005" y="496"/>
                <a:ext cx="877" cy="407"/>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Reflex</a:t>
                </a:r>
              </a:p>
              <a:p>
                <a:pPr eaLnBrk="1" hangingPunct="1"/>
                <a:r>
                  <a:rPr lang="en-US" sz="1800" b="1" i="0">
                    <a:latin typeface="Calibri" panose="020F0502020204030204" pitchFamily="34" charset="0"/>
                  </a:rPr>
                  <a:t>Compensation</a:t>
                </a:r>
              </a:p>
            </p:txBody>
          </p:sp>
        </p:grpSp>
      </p:grpSp>
      <p:sp>
        <p:nvSpPr>
          <p:cNvPr id="39" name="Text Box 16"/>
          <p:cNvSpPr txBox="1">
            <a:spLocks noChangeArrowheads="1"/>
          </p:cNvSpPr>
          <p:nvPr/>
        </p:nvSpPr>
        <p:spPr bwMode="auto">
          <a:xfrm>
            <a:off x="6329057" y="2655888"/>
            <a:ext cx="910249" cy="400110"/>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cs typeface="Times New Roman" pitchFamily="18" charset="0"/>
              </a:rPr>
              <a:t>↓ EDV</a:t>
            </a:r>
          </a:p>
        </p:txBody>
      </p:sp>
      <p:sp>
        <p:nvSpPr>
          <p:cNvPr id="40" name="Text Box 17"/>
          <p:cNvSpPr txBox="1">
            <a:spLocks noChangeArrowheads="1"/>
          </p:cNvSpPr>
          <p:nvPr/>
        </p:nvSpPr>
        <p:spPr bwMode="auto">
          <a:xfrm>
            <a:off x="6327929" y="5608638"/>
            <a:ext cx="782330" cy="400110"/>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cs typeface="Times New Roman" pitchFamily="18" charset="0"/>
              </a:rPr>
              <a:t>↓ CO</a:t>
            </a:r>
          </a:p>
        </p:txBody>
      </p:sp>
      <p:sp>
        <p:nvSpPr>
          <p:cNvPr id="41" name="Rectangle 18"/>
          <p:cNvSpPr>
            <a:spLocks noChangeArrowheads="1"/>
          </p:cNvSpPr>
          <p:nvPr/>
        </p:nvSpPr>
        <p:spPr bwMode="auto">
          <a:xfrm>
            <a:off x="3441700" y="6402388"/>
            <a:ext cx="4375150" cy="215900"/>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4285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hypovolemic shock</a:t>
            </a:r>
          </a:p>
          <a:p>
            <a:pPr rtl="0"/>
            <a:r>
              <a:rPr lang="en-AU" sz="2800" b="1" dirty="0" smtClean="0">
                <a:solidFill>
                  <a:srgbClr val="FF00FF"/>
                </a:solidFill>
                <a:latin typeface="Calibri" panose="020F0502020204030204" pitchFamily="34" charset="0"/>
              </a:rPr>
              <a:t>Arterial baroreceptor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
        <p:nvSpPr>
          <p:cNvPr id="19" name="Text Box 2"/>
          <p:cNvSpPr txBox="1">
            <a:spLocks noChangeArrowheads="1"/>
          </p:cNvSpPr>
          <p:nvPr/>
        </p:nvSpPr>
        <p:spPr bwMode="auto">
          <a:xfrm>
            <a:off x="439738" y="6389711"/>
            <a:ext cx="9483725" cy="396875"/>
          </a:xfrm>
          <a:prstGeom prst="rect">
            <a:avLst/>
          </a:prstGeom>
          <a:noFill/>
          <a:ln w="9525">
            <a:noFill/>
            <a:miter lim="800000"/>
            <a:headEnd/>
            <a:tailEnd/>
          </a:ln>
          <a:effectLst/>
        </p:spPr>
        <p:txBody>
          <a:bodyPr>
            <a:spAutoFit/>
          </a:bodyPr>
          <a:lstStyle/>
          <a:p>
            <a:pPr eaLnBrk="1" hangingPunct="1">
              <a:buSzPct val="135000"/>
            </a:pPr>
            <a:r>
              <a:rPr lang="en-US" sz="2000" b="1" i="0" dirty="0">
                <a:solidFill>
                  <a:srgbClr val="003300"/>
                </a:solidFill>
                <a:latin typeface="Calibri" panose="020F0502020204030204" pitchFamily="34" charset="0"/>
              </a:rPr>
              <a:t>Flow to the heart and brain is maintained; reductions in flow to other organs.</a:t>
            </a:r>
          </a:p>
        </p:txBody>
      </p:sp>
      <p:grpSp>
        <p:nvGrpSpPr>
          <p:cNvPr id="20" name="Group 3"/>
          <p:cNvGrpSpPr>
            <a:grpSpLocks/>
          </p:cNvGrpSpPr>
          <p:nvPr/>
        </p:nvGrpSpPr>
        <p:grpSpPr bwMode="auto">
          <a:xfrm>
            <a:off x="803681" y="1131911"/>
            <a:ext cx="8439936" cy="5253038"/>
            <a:chOff x="48" y="529"/>
            <a:chExt cx="4726" cy="3309"/>
          </a:xfrm>
        </p:grpSpPr>
        <p:pic>
          <p:nvPicPr>
            <p:cNvPr id="21" name="Picture 4" descr="gr1lf1406_a"/>
            <p:cNvPicPr>
              <a:picLocks noChangeAspect="1" noChangeArrowheads="1"/>
            </p:cNvPicPr>
            <p:nvPr/>
          </p:nvPicPr>
          <p:blipFill>
            <a:blip r:embed="rId3" cstate="print"/>
            <a:srcRect/>
            <a:stretch>
              <a:fillRect/>
            </a:stretch>
          </p:blipFill>
          <p:spPr bwMode="auto">
            <a:xfrm>
              <a:off x="1390" y="529"/>
              <a:ext cx="3384" cy="3309"/>
            </a:xfrm>
            <a:prstGeom prst="rect">
              <a:avLst/>
            </a:prstGeom>
            <a:noFill/>
          </p:spPr>
        </p:pic>
        <p:sp>
          <p:nvSpPr>
            <p:cNvPr id="22" name="Rectangle 5"/>
            <p:cNvSpPr>
              <a:spLocks noChangeArrowheads="1"/>
            </p:cNvSpPr>
            <p:nvPr/>
          </p:nvSpPr>
          <p:spPr bwMode="auto">
            <a:xfrm>
              <a:off x="2233" y="599"/>
              <a:ext cx="2541" cy="227"/>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grpSp>
          <p:nvGrpSpPr>
            <p:cNvPr id="23" name="Group 6"/>
            <p:cNvGrpSpPr>
              <a:grpSpLocks/>
            </p:cNvGrpSpPr>
            <p:nvPr/>
          </p:nvGrpSpPr>
          <p:grpSpPr bwMode="auto">
            <a:xfrm>
              <a:off x="48" y="709"/>
              <a:ext cx="4659" cy="2993"/>
              <a:chOff x="48" y="709"/>
              <a:chExt cx="4659" cy="2993"/>
            </a:xfrm>
          </p:grpSpPr>
          <p:sp>
            <p:nvSpPr>
              <p:cNvPr id="24" name="Rectangle 7"/>
              <p:cNvSpPr>
                <a:spLocks noChangeArrowheads="1"/>
              </p:cNvSpPr>
              <p:nvPr/>
            </p:nvSpPr>
            <p:spPr bwMode="auto">
              <a:xfrm>
                <a:off x="2206" y="709"/>
                <a:ext cx="2313" cy="273"/>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25" name="Text Box 8"/>
              <p:cNvSpPr txBox="1">
                <a:spLocks noChangeArrowheads="1"/>
              </p:cNvSpPr>
              <p:nvPr/>
            </p:nvSpPr>
            <p:spPr bwMode="auto">
              <a:xfrm>
                <a:off x="2093" y="769"/>
                <a:ext cx="498"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Control</a:t>
                </a:r>
              </a:p>
            </p:txBody>
          </p:sp>
          <p:sp>
            <p:nvSpPr>
              <p:cNvPr id="26" name="Text Box 9"/>
              <p:cNvSpPr txBox="1">
                <a:spLocks noChangeArrowheads="1"/>
              </p:cNvSpPr>
              <p:nvPr/>
            </p:nvSpPr>
            <p:spPr bwMode="auto">
              <a:xfrm>
                <a:off x="2831" y="769"/>
                <a:ext cx="836"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Haemorrhage</a:t>
                </a:r>
              </a:p>
            </p:txBody>
          </p:sp>
          <p:sp>
            <p:nvSpPr>
              <p:cNvPr id="28" name="Text Box 10"/>
              <p:cNvSpPr txBox="1">
                <a:spLocks noChangeArrowheads="1"/>
              </p:cNvSpPr>
              <p:nvPr/>
            </p:nvSpPr>
            <p:spPr bwMode="auto">
              <a:xfrm>
                <a:off x="3830" y="769"/>
                <a:ext cx="877" cy="407"/>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Reflex</a:t>
                </a:r>
              </a:p>
              <a:p>
                <a:pPr eaLnBrk="1" hangingPunct="1"/>
                <a:r>
                  <a:rPr lang="en-US" sz="1800" b="1" i="0">
                    <a:latin typeface="Calibri" panose="020F0502020204030204" pitchFamily="34" charset="0"/>
                  </a:rPr>
                  <a:t>Compensation</a:t>
                </a:r>
              </a:p>
            </p:txBody>
          </p:sp>
          <p:sp>
            <p:nvSpPr>
              <p:cNvPr id="42" name="Rectangle 11"/>
              <p:cNvSpPr>
                <a:spLocks noChangeArrowheads="1"/>
              </p:cNvSpPr>
              <p:nvPr/>
            </p:nvSpPr>
            <p:spPr bwMode="auto">
              <a:xfrm>
                <a:off x="1299" y="1071"/>
                <a:ext cx="635" cy="2631"/>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43" name="Text Box 12"/>
              <p:cNvSpPr txBox="1">
                <a:spLocks noChangeArrowheads="1"/>
              </p:cNvSpPr>
              <p:nvPr/>
            </p:nvSpPr>
            <p:spPr bwMode="auto">
              <a:xfrm>
                <a:off x="48" y="1116"/>
                <a:ext cx="1839"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Mean </a:t>
                </a:r>
                <a:r>
                  <a:rPr lang="en-US" sz="2000" b="1" i="0" dirty="0" smtClean="0">
                    <a:latin typeface="Calibri" panose="020F0502020204030204" pitchFamily="34" charset="0"/>
                  </a:rPr>
                  <a:t>arterial blood pressure</a:t>
                </a:r>
                <a:endParaRPr lang="en-US" sz="2000" b="1" i="0" dirty="0">
                  <a:latin typeface="Calibri" panose="020F0502020204030204" pitchFamily="34" charset="0"/>
                </a:endParaRPr>
              </a:p>
            </p:txBody>
          </p:sp>
          <p:sp>
            <p:nvSpPr>
              <p:cNvPr id="44" name="Text Box 13"/>
              <p:cNvSpPr txBox="1">
                <a:spLocks noChangeArrowheads="1"/>
              </p:cNvSpPr>
              <p:nvPr/>
            </p:nvSpPr>
            <p:spPr bwMode="auto">
              <a:xfrm>
                <a:off x="346" y="2250"/>
                <a:ext cx="732"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Resistance</a:t>
                </a:r>
              </a:p>
            </p:txBody>
          </p:sp>
          <p:sp>
            <p:nvSpPr>
              <p:cNvPr id="45" name="Text Box 14"/>
              <p:cNvSpPr txBox="1">
                <a:spLocks noChangeArrowheads="1"/>
              </p:cNvSpPr>
              <p:nvPr/>
            </p:nvSpPr>
            <p:spPr bwMode="auto">
              <a:xfrm>
                <a:off x="1411" y="2100"/>
                <a:ext cx="415"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Brain</a:t>
                </a:r>
              </a:p>
            </p:txBody>
          </p:sp>
          <p:sp>
            <p:nvSpPr>
              <p:cNvPr id="46" name="Text Box 15"/>
              <p:cNvSpPr txBox="1">
                <a:spLocks noChangeArrowheads="1"/>
              </p:cNvSpPr>
              <p:nvPr/>
            </p:nvSpPr>
            <p:spPr bwMode="auto">
              <a:xfrm>
                <a:off x="1528" y="2430"/>
                <a:ext cx="322"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Gut</a:t>
                </a:r>
              </a:p>
            </p:txBody>
          </p:sp>
          <p:sp>
            <p:nvSpPr>
              <p:cNvPr id="47" name="Text Box 16"/>
              <p:cNvSpPr txBox="1">
                <a:spLocks noChangeArrowheads="1"/>
              </p:cNvSpPr>
              <p:nvPr/>
            </p:nvSpPr>
            <p:spPr bwMode="auto">
              <a:xfrm>
                <a:off x="282" y="2899"/>
                <a:ext cx="767"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Blood Flow</a:t>
                </a:r>
              </a:p>
            </p:txBody>
          </p:sp>
          <p:sp>
            <p:nvSpPr>
              <p:cNvPr id="48" name="Text Box 17"/>
              <p:cNvSpPr txBox="1">
                <a:spLocks noChangeArrowheads="1"/>
              </p:cNvSpPr>
              <p:nvPr/>
            </p:nvSpPr>
            <p:spPr bwMode="auto">
              <a:xfrm>
                <a:off x="1411" y="2749"/>
                <a:ext cx="415"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Brain</a:t>
                </a:r>
              </a:p>
            </p:txBody>
          </p:sp>
          <p:sp>
            <p:nvSpPr>
              <p:cNvPr id="49" name="Text Box 18"/>
              <p:cNvSpPr txBox="1">
                <a:spLocks noChangeArrowheads="1"/>
              </p:cNvSpPr>
              <p:nvPr/>
            </p:nvSpPr>
            <p:spPr bwMode="auto">
              <a:xfrm>
                <a:off x="1528" y="3079"/>
                <a:ext cx="322"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Gut</a:t>
                </a:r>
              </a:p>
            </p:txBody>
          </p:sp>
        </p:grpSp>
      </p:grpSp>
      <p:sp>
        <p:nvSpPr>
          <p:cNvPr id="50" name="Text Box 19"/>
          <p:cNvSpPr txBox="1">
            <a:spLocks noChangeArrowheads="1"/>
          </p:cNvSpPr>
          <p:nvPr/>
        </p:nvSpPr>
        <p:spPr bwMode="auto">
          <a:xfrm>
            <a:off x="7505700" y="5224486"/>
            <a:ext cx="2781300" cy="701675"/>
          </a:xfrm>
          <a:prstGeom prst="rect">
            <a:avLst/>
          </a:prstGeom>
          <a:noFill/>
          <a:ln w="9525">
            <a:noFill/>
            <a:miter lim="800000"/>
            <a:headEnd/>
            <a:tailEnd/>
          </a:ln>
          <a:effectLst/>
        </p:spPr>
        <p:txBody>
          <a:bodyPr>
            <a:spAutoFit/>
          </a:bodyPr>
          <a:lstStyle/>
          <a:p>
            <a:pPr eaLnBrk="1" hangingPunct="1"/>
            <a:r>
              <a:rPr lang="en-US" sz="2000" i="0">
                <a:latin typeface="Calibri" panose="020F0502020204030204" pitchFamily="34" charset="0"/>
              </a:rPr>
              <a:t>This can</a:t>
            </a:r>
          </a:p>
          <a:p>
            <a:pPr eaLnBrk="1" hangingPunct="1"/>
            <a:r>
              <a:rPr lang="en-US" sz="2000" i="0">
                <a:latin typeface="Calibri" panose="020F0502020204030204" pitchFamily="34" charset="0"/>
              </a:rPr>
              <a:t>Become problematic.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052736"/>
            <a:ext cx="9429816" cy="2296846"/>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800" b="1" dirty="0" smtClean="0">
              <a:solidFill>
                <a:srgbClr val="FFFF00"/>
              </a:solidFill>
              <a:latin typeface="Calibri" panose="020F0502020204030204" pitchFamily="34" charset="0"/>
            </a:endParaRPr>
          </a:p>
          <a:p>
            <a:pPr rtl="0"/>
            <a:endParaRPr lang="en-AU" sz="4800" b="1" dirty="0" smtClean="0">
              <a:solidFill>
                <a:srgbClr val="FFFF00"/>
              </a:solidFill>
              <a:latin typeface="Calibri" panose="020F0502020204030204" pitchFamily="34" charset="0"/>
            </a:endParaRPr>
          </a:p>
          <a:p>
            <a:pPr rtl="0"/>
            <a:r>
              <a:rPr lang="en-AU" sz="4800" b="1" dirty="0" smtClean="0">
                <a:solidFill>
                  <a:srgbClr val="FFFF00"/>
                </a:solidFill>
                <a:latin typeface="Calibri" panose="020F0502020204030204" pitchFamily="34" charset="0"/>
              </a:rPr>
              <a:t>Endocrine and renal </a:t>
            </a:r>
          </a:p>
          <a:p>
            <a:pPr rtl="0"/>
            <a:r>
              <a:rPr lang="en-AU" sz="4800" b="1" dirty="0" smtClean="0">
                <a:solidFill>
                  <a:srgbClr val="FFFF00"/>
                </a:solidFill>
                <a:latin typeface="Calibri" panose="020F0502020204030204" pitchFamily="34" charset="0"/>
              </a:rPr>
              <a:t>compensatory mechanisms during hypovolemic shock</a:t>
            </a:r>
          </a:p>
          <a:p>
            <a:pPr rtl="0"/>
            <a:endParaRPr lang="en-AU" sz="4800" b="1" dirty="0" smtClean="0">
              <a:solidFill>
                <a:srgbClr val="FFFF00"/>
              </a:solidFill>
              <a:latin typeface="Calibri" panose="020F0502020204030204" pitchFamily="34" charset="0"/>
            </a:endParaRPr>
          </a:p>
          <a:p>
            <a:pPr rtl="0"/>
            <a:endParaRPr lang="en-AU" sz="4800" b="1" dirty="0">
              <a:solidFill>
                <a:srgbClr val="FFFF00"/>
              </a:solidFill>
              <a:latin typeface="Calibri" panose="020F0502020204030204" pitchFamily="34" charset="0"/>
            </a:endParaRPr>
          </a:p>
        </p:txBody>
      </p:sp>
      <p:sp>
        <p:nvSpPr>
          <p:cNvPr id="3" name="Rectangle 2"/>
          <p:cNvSpPr>
            <a:spLocks noChangeArrowheads="1"/>
          </p:cNvSpPr>
          <p:nvPr/>
        </p:nvSpPr>
        <p:spPr bwMode="auto">
          <a:xfrm>
            <a:off x="466212" y="3661554"/>
            <a:ext cx="9429816" cy="2359734"/>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a:effectLst/>
          <a:scene3d>
            <a:camera prst="obliqueTopRight"/>
            <a:lightRig rig="threePt" dir="t"/>
          </a:scene3d>
        </p:spPr>
        <p:txBody>
          <a:bodyPr anchor="ctr"/>
          <a:lstStyle/>
          <a:p>
            <a:pPr algn="l" rtl="0"/>
            <a:r>
              <a:rPr lang="en-AU" b="1" dirty="0" smtClean="0">
                <a:solidFill>
                  <a:srgbClr val="000000"/>
                </a:solidFill>
                <a:latin typeface="Calibri" panose="020F0502020204030204" pitchFamily="34" charset="0"/>
              </a:rPr>
              <a:t>These compensatory reactions are activated:</a:t>
            </a:r>
          </a:p>
          <a:p>
            <a:pPr algn="l" rtl="0"/>
            <a:endParaRPr lang="en-AU" b="1" dirty="0" smtClean="0">
              <a:solidFill>
                <a:srgbClr val="000000"/>
              </a:solidFill>
              <a:latin typeface="Calibri" panose="020F0502020204030204" pitchFamily="34" charset="0"/>
            </a:endParaRPr>
          </a:p>
          <a:p>
            <a:pPr marL="571500" indent="-571500" algn="l" rtl="0">
              <a:buFont typeface="Wingdings" pitchFamily="2" charset="2"/>
              <a:buChar char="q"/>
            </a:pPr>
            <a:r>
              <a:rPr lang="en-AU" b="1" dirty="0" smtClean="0">
                <a:solidFill>
                  <a:srgbClr val="000000"/>
                </a:solidFill>
                <a:latin typeface="Calibri" panose="020F0502020204030204" pitchFamily="34" charset="0"/>
              </a:rPr>
              <a:t>Within hours</a:t>
            </a:r>
          </a:p>
          <a:p>
            <a:pPr marL="571500" indent="-571500" algn="l" rtl="0">
              <a:buFont typeface="Wingdings" pitchFamily="2" charset="2"/>
              <a:buChar char="q"/>
            </a:pPr>
            <a:r>
              <a:rPr lang="en-AU" b="1" dirty="0" smtClean="0">
                <a:solidFill>
                  <a:srgbClr val="000000"/>
                </a:solidFill>
                <a:latin typeface="Calibri" panose="020F0502020204030204" pitchFamily="34" charset="0"/>
              </a:rPr>
              <a:t>From hours to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50004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
        <p:nvSpPr>
          <p:cNvPr id="23" name="Text Box 6"/>
          <p:cNvSpPr txBox="1">
            <a:spLocks noChangeArrowheads="1"/>
          </p:cNvSpPr>
          <p:nvPr/>
        </p:nvSpPr>
        <p:spPr bwMode="auto">
          <a:xfrm>
            <a:off x="214278" y="1689770"/>
            <a:ext cx="9787006" cy="3539430"/>
          </a:xfrm>
          <a:prstGeom prst="rect">
            <a:avLst/>
          </a:prstGeom>
          <a:solidFill>
            <a:schemeClr val="bg1"/>
          </a:solidFill>
          <a:ln w="9525">
            <a:noFill/>
            <a:miter lim="800000"/>
            <a:headEnd/>
            <a:tailEnd/>
          </a:ln>
          <a:effectLst/>
        </p:spPr>
        <p:txBody>
          <a:bodyPr wrap="square">
            <a:spAutoFit/>
          </a:bodyPr>
          <a:lstStyle/>
          <a:p>
            <a:pPr marL="457200" indent="-457200" algn="l" rtl="0">
              <a:buFont typeface="+mj-lt"/>
              <a:buAutoNum type="arabicPeriod"/>
            </a:pPr>
            <a:r>
              <a:rPr lang="en-US" sz="2800" b="1" dirty="0" smtClean="0">
                <a:solidFill>
                  <a:srgbClr val="0070C0"/>
                </a:solidFill>
                <a:latin typeface="Calibri" panose="020F0502020204030204" pitchFamily="34" charset="0"/>
              </a:rPr>
              <a:t>Release of hormones that initiate vasoconstriction.</a:t>
            </a:r>
          </a:p>
          <a:p>
            <a:pPr marL="457200" indent="-457200" algn="l" rtl="0">
              <a:buFont typeface="+mj-lt"/>
              <a:buAutoNum type="arabicPeriod"/>
            </a:pPr>
            <a:endParaRPr lang="en-US" sz="2800" b="1" dirty="0" smtClean="0">
              <a:solidFill>
                <a:srgbClr val="0070C0"/>
              </a:solidFill>
              <a:latin typeface="Calibri" panose="020F0502020204030204" pitchFamily="34" charset="0"/>
            </a:endParaRPr>
          </a:p>
          <a:p>
            <a:pPr marL="457200" indent="-457200" algn="l" rtl="0">
              <a:buFont typeface="+mj-lt"/>
              <a:buAutoNum type="arabicPeriod"/>
            </a:pPr>
            <a:r>
              <a:rPr lang="en-US" sz="2800" b="1" dirty="0" smtClean="0">
                <a:solidFill>
                  <a:srgbClr val="0070C0"/>
                </a:solidFill>
                <a:latin typeface="Calibri" panose="020F0502020204030204" pitchFamily="34" charset="0"/>
              </a:rPr>
              <a:t>Renal conservation of salt and water.</a:t>
            </a:r>
          </a:p>
          <a:p>
            <a:pPr marL="457200" indent="-457200" algn="l" rtl="0">
              <a:buFont typeface="+mj-lt"/>
              <a:buAutoNum type="arabicPeriod"/>
            </a:pPr>
            <a:endParaRPr lang="en-US" sz="2800" b="1" dirty="0" smtClean="0">
              <a:solidFill>
                <a:srgbClr val="0070C0"/>
              </a:solidFill>
              <a:latin typeface="Calibri" panose="020F0502020204030204" pitchFamily="34" charset="0"/>
            </a:endParaRPr>
          </a:p>
          <a:p>
            <a:pPr marL="457200" lvl="0" indent="-457200" algn="l" rtl="0">
              <a:buFont typeface="+mj-lt"/>
              <a:buAutoNum type="arabicPeriod"/>
            </a:pPr>
            <a:r>
              <a:rPr lang="en-US" sz="2800" b="1" dirty="0" smtClean="0">
                <a:solidFill>
                  <a:srgbClr val="0070C0"/>
                </a:solidFill>
                <a:latin typeface="Calibri" panose="020F0502020204030204" pitchFamily="34" charset="0"/>
                <a:cs typeface="Arial" charset="0"/>
              </a:rPr>
              <a:t>Stimulation of </a:t>
            </a:r>
            <a:r>
              <a:rPr lang="en-US" sz="2800" b="1" dirty="0" err="1" smtClean="0">
                <a:solidFill>
                  <a:srgbClr val="0070C0"/>
                </a:solidFill>
                <a:latin typeface="Calibri" panose="020F0502020204030204" pitchFamily="34" charset="0"/>
                <a:cs typeface="Arial" charset="0"/>
              </a:rPr>
              <a:t>hematopoeisis</a:t>
            </a:r>
            <a:r>
              <a:rPr lang="en-US" sz="2800" b="1" dirty="0" smtClean="0">
                <a:solidFill>
                  <a:srgbClr val="0070C0"/>
                </a:solidFill>
                <a:latin typeface="Calibri" panose="020F0502020204030204" pitchFamily="34" charset="0"/>
                <a:cs typeface="Arial" charset="0"/>
              </a:rPr>
              <a:t> by erythropoietin.</a:t>
            </a:r>
            <a:endParaRPr lang="en-US" sz="2800" b="1" dirty="0" smtClean="0">
              <a:solidFill>
                <a:srgbClr val="0070C0"/>
              </a:solidFill>
              <a:latin typeface="Calibri" panose="020F0502020204030204" pitchFamily="34" charset="0"/>
            </a:endParaRPr>
          </a:p>
          <a:p>
            <a:pPr marL="457200" indent="-457200" algn="l" rtl="0">
              <a:buFont typeface="+mj-lt"/>
              <a:buAutoNum type="arabicPeriod"/>
            </a:pPr>
            <a:endParaRPr lang="en-US" sz="2800" b="1" dirty="0" smtClean="0">
              <a:solidFill>
                <a:srgbClr val="0070C0"/>
              </a:solidFill>
              <a:latin typeface="Calibri" panose="020F0502020204030204" pitchFamily="34" charset="0"/>
            </a:endParaRPr>
          </a:p>
          <a:p>
            <a:pPr marL="457200" indent="-457200" algn="l" rtl="0">
              <a:buFont typeface="+mj-lt"/>
              <a:buAutoNum type="arabicPeriod"/>
            </a:pPr>
            <a:endParaRPr lang="en-US" sz="2800" b="1" dirty="0" smtClean="0">
              <a:solidFill>
                <a:srgbClr val="0070C0"/>
              </a:solidFill>
              <a:latin typeface="Calibri" panose="020F0502020204030204" pitchFamily="34" charset="0"/>
            </a:endParaRPr>
          </a:p>
          <a:p>
            <a:pPr marL="457200" indent="-457200" algn="l" rtl="0">
              <a:buFont typeface="+mj-lt"/>
              <a:buAutoNum type="arabicPeriod"/>
            </a:pPr>
            <a:endParaRPr lang="en-US" sz="2800" b="1" dirty="0">
              <a:solidFill>
                <a:srgbClr val="0070C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48" name="Group 32"/>
          <p:cNvGraphicFramePr>
            <a:graphicFrameLocks noGrp="1"/>
          </p:cNvGraphicFramePr>
          <p:nvPr>
            <p:extLst>
              <p:ext uri="{D42A27DB-BD31-4B8C-83A1-F6EECF244321}">
                <p14:modId xmlns:p14="http://schemas.microsoft.com/office/powerpoint/2010/main" val="1379958061"/>
              </p:ext>
            </p:extLst>
          </p:nvPr>
        </p:nvGraphicFramePr>
        <p:xfrm>
          <a:off x="357154" y="1196752"/>
          <a:ext cx="9644130" cy="5245100"/>
        </p:xfrm>
        <a:graphic>
          <a:graphicData uri="http://schemas.openxmlformats.org/drawingml/2006/table">
            <a:tbl>
              <a:tblPr/>
              <a:tblGrid>
                <a:gridCol w="2050042"/>
                <a:gridCol w="7594088"/>
              </a:tblGrid>
              <a:tr h="419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900" b="1" dirty="0" smtClean="0">
                          <a:solidFill>
                            <a:srgbClr val="FF3300"/>
                          </a:solidFill>
                          <a:latin typeface="Calibri" pitchFamily="34" charset="0"/>
                          <a:cs typeface="Calibri" pitchFamily="34" charset="0"/>
                        </a:rPr>
                        <a:t>Endocrine and renal compensatory mechanisms</a:t>
                      </a:r>
                      <a:endParaRPr kumimoji="0" lang="en-US" sz="19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9017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Calibri" pitchFamily="34" charset="0"/>
                          <a:cs typeface="Calibri" pitchFamily="34" charset="0"/>
                        </a:rPr>
                        <a:t>↑ Circulating vasoconstrictors</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1900" b="1" i="0" u="none" strike="noStrike" cap="none" normalizeH="0" baseline="0" dirty="0" smtClean="0">
                          <a:ln>
                            <a:noFill/>
                          </a:ln>
                          <a:solidFill>
                            <a:schemeClr val="tx1"/>
                          </a:solidFill>
                          <a:effectLst/>
                          <a:latin typeface="Calibri" pitchFamily="34" charset="0"/>
                          <a:cs typeface="Calibri" pitchFamily="34" charset="0"/>
                        </a:rPr>
                        <a:t> Stimulation of sympathetic nervous system </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release of epinephrine, </a:t>
                      </a:r>
                      <a:r>
                        <a:rPr kumimoji="0" lang="en-US" sz="1900"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norepinephrine</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from the adrenal medulla (</a:t>
                      </a:r>
                      <a:r>
                        <a:rPr lang="en-US" sz="1900" b="1" kern="1200" baseline="0" dirty="0" err="1" smtClean="0">
                          <a:solidFill>
                            <a:schemeClr val="tx1"/>
                          </a:solidFill>
                          <a:latin typeface="Calibri" pitchFamily="34" charset="0"/>
                          <a:ea typeface="+mn-ea"/>
                          <a:cs typeface="Calibri" pitchFamily="34" charset="0"/>
                        </a:rPr>
                        <a:t>sympatho</a:t>
                      </a:r>
                      <a:r>
                        <a:rPr lang="en-US" sz="1900" b="1" kern="1200" baseline="0" dirty="0" smtClean="0">
                          <a:solidFill>
                            <a:schemeClr val="tx1"/>
                          </a:solidFill>
                          <a:latin typeface="Calibri" pitchFamily="34" charset="0"/>
                          <a:ea typeface="+mn-ea"/>
                          <a:cs typeface="Calibri" pitchFamily="34" charset="0"/>
                        </a:rPr>
                        <a:t>-adrenal axis) .</a:t>
                      </a:r>
                    </a:p>
                    <a:p>
                      <a:pPr>
                        <a:buFontTx/>
                        <a:buBlip>
                          <a:blip r:embed="rId3"/>
                        </a:buBlip>
                      </a:pPr>
                      <a:r>
                        <a:rPr lang="en-US" sz="1900" b="1" kern="1200" baseline="0" dirty="0" smtClean="0">
                          <a:solidFill>
                            <a:schemeClr val="tx1"/>
                          </a:solidFill>
                          <a:latin typeface="Calibri" pitchFamily="34" charset="0"/>
                          <a:ea typeface="+mn-ea"/>
                          <a:cs typeface="Calibri" pitchFamily="34" charset="0"/>
                        </a:rPr>
                        <a:t> </a:t>
                      </a:r>
                      <a:r>
                        <a:rPr lang="en-US" sz="1900" b="1" kern="1200" baseline="0" dirty="0" err="1" smtClean="0">
                          <a:solidFill>
                            <a:schemeClr val="tx1"/>
                          </a:solidFill>
                          <a:latin typeface="Calibri" pitchFamily="34" charset="0"/>
                          <a:ea typeface="+mn-ea"/>
                          <a:cs typeface="Calibri" pitchFamily="34" charset="0"/>
                        </a:rPr>
                        <a:t>Epinephrin</a:t>
                      </a:r>
                      <a:r>
                        <a:rPr lang="en-US" sz="1900" b="1" kern="1200" baseline="0" dirty="0" smtClean="0">
                          <a:solidFill>
                            <a:schemeClr val="tx1"/>
                          </a:solidFill>
                          <a:latin typeface="Calibri" pitchFamily="34" charset="0"/>
                          <a:ea typeface="+mn-ea"/>
                          <a:cs typeface="Calibri" pitchFamily="34" charset="0"/>
                        </a:rPr>
                        <a:t> is released almost exclusively from adrenal medulla where as </a:t>
                      </a:r>
                      <a:r>
                        <a:rPr lang="en-US" sz="1900" b="1" kern="1200" baseline="0" dirty="0" err="1" smtClean="0">
                          <a:solidFill>
                            <a:schemeClr val="tx1"/>
                          </a:solidFill>
                          <a:latin typeface="Calibri" pitchFamily="34" charset="0"/>
                          <a:ea typeface="+mn-ea"/>
                          <a:cs typeface="Calibri" pitchFamily="34" charset="0"/>
                        </a:rPr>
                        <a:t>norepinephrin</a:t>
                      </a:r>
                      <a:r>
                        <a:rPr lang="en-US" sz="1900" b="1" kern="1200" baseline="0" dirty="0" smtClean="0">
                          <a:solidFill>
                            <a:schemeClr val="tx1"/>
                          </a:solidFill>
                          <a:latin typeface="Calibri" pitchFamily="34" charset="0"/>
                          <a:ea typeface="+mn-ea"/>
                          <a:cs typeface="Calibri" pitchFamily="34" charset="0"/>
                        </a:rPr>
                        <a:t> is released from adrenal medulla and sympathetic nerve endings.</a:t>
                      </a:r>
                    </a:p>
                    <a:p>
                      <a:pPr>
                        <a:buFontTx/>
                        <a:buBlip>
                          <a:blip r:embed="rId3"/>
                        </a:buBlip>
                      </a:pP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 Vasoconstriction.</a:t>
                      </a:r>
                      <a:endParaRPr kumimoji="0" lang="en-US" sz="19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95388">
                <a:tc vMerge="1">
                  <a:txBody>
                    <a:bodyPr/>
                    <a:lstStyle/>
                    <a:p>
                      <a:endParaRPr lang="en-US"/>
                    </a:p>
                  </a:txBody>
                  <a:tcPr/>
                </a:tc>
                <a:tc>
                  <a:txBody>
                    <a:bodyPr/>
                    <a:lstStyle/>
                    <a:p>
                      <a:pPr>
                        <a:buFontTx/>
                        <a:buBlip>
                          <a:blip r:embed="rId3"/>
                        </a:buBlip>
                      </a:pPr>
                      <a:r>
                        <a:rPr lang="en-US" sz="1900" b="1" kern="1200" baseline="0" dirty="0" smtClean="0">
                          <a:solidFill>
                            <a:schemeClr val="tx1"/>
                          </a:solidFill>
                          <a:latin typeface="Calibri" pitchFamily="34" charset="0"/>
                          <a:ea typeface="+mn-ea"/>
                          <a:cs typeface="Calibri" pitchFamily="34" charset="0"/>
                        </a:rPr>
                        <a:t> ADH is actively secreted by the posterior pituitary gland in response to hemorrhage. </a:t>
                      </a:r>
                    </a:p>
                    <a:p>
                      <a:pPr>
                        <a:buFontTx/>
                        <a:buBlip>
                          <a:blip r:embed="rId3"/>
                        </a:buBlip>
                      </a:pPr>
                      <a:r>
                        <a:rPr kumimoji="0" lang="en-US" sz="1900" b="1" i="0" u="none" strike="noStrike" kern="1200" cap="none" normalizeH="0" baseline="0" dirty="0" smtClean="0">
                          <a:ln>
                            <a:noFill/>
                          </a:ln>
                          <a:solidFill>
                            <a:schemeClr val="tx1"/>
                          </a:solidFill>
                          <a:effectLst/>
                          <a:latin typeface="Calibri" pitchFamily="34" charset="0"/>
                          <a:ea typeface="+mn-ea"/>
                          <a:cs typeface="Calibri" pitchFamily="34" charset="0"/>
                        </a:rPr>
                        <a:t> Thus, </a:t>
                      </a:r>
                      <a:r>
                        <a:rPr kumimoji="0" lang="en-US" sz="1900" b="1" i="0" u="none" strike="noStrike" cap="none" normalizeH="0" baseline="0" dirty="0" smtClean="0">
                          <a:ln>
                            <a:noFill/>
                          </a:ln>
                          <a:solidFill>
                            <a:schemeClr val="tx1"/>
                          </a:solidFill>
                          <a:effectLst/>
                          <a:latin typeface="Calibri" pitchFamily="34" charset="0"/>
                          <a:cs typeface="Calibri" pitchFamily="34" charset="0"/>
                        </a:rPr>
                        <a:t>hemorrhage </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stimulates posterior pituitary  synthesis and release of vasopressin  (ADH).</a:t>
                      </a:r>
                    </a:p>
                    <a:p>
                      <a:pPr>
                        <a:buFontTx/>
                        <a:buBlip>
                          <a:blip r:embed="rId3"/>
                        </a:buBlip>
                      </a:pPr>
                      <a:r>
                        <a:rPr lang="en-US" sz="1900" b="1" kern="1200" baseline="0" dirty="0" smtClean="0">
                          <a:solidFill>
                            <a:schemeClr val="tx1"/>
                          </a:solidFill>
                          <a:latin typeface="Calibri" pitchFamily="34" charset="0"/>
                          <a:ea typeface="+mn-ea"/>
                          <a:cs typeface="Calibri" pitchFamily="34" charset="0"/>
                        </a:rPr>
                        <a:t> ADH is potent vasoconstrictor.</a:t>
                      </a:r>
                    </a:p>
                    <a:p>
                      <a:pPr>
                        <a:buFontTx/>
                        <a:buBlip>
                          <a:blip r:embed="rId3"/>
                        </a:buBlip>
                      </a:pPr>
                      <a:r>
                        <a:rPr lang="en-US" sz="1900" b="1" kern="1200" baseline="0" dirty="0" smtClean="0">
                          <a:solidFill>
                            <a:schemeClr val="tx1"/>
                          </a:solidFill>
                          <a:latin typeface="Calibri" pitchFamily="34" charset="0"/>
                          <a:ea typeface="+mn-ea"/>
                          <a:cs typeface="Calibri" pitchFamily="34" charset="0"/>
                        </a:rPr>
                        <a:t> It also stimulates </a:t>
                      </a:r>
                      <a:r>
                        <a:rPr lang="en-US" sz="1900" b="1" kern="1200" baseline="0" dirty="0" err="1" smtClean="0">
                          <a:solidFill>
                            <a:schemeClr val="tx1"/>
                          </a:solidFill>
                          <a:latin typeface="Calibri" pitchFamily="34" charset="0"/>
                          <a:ea typeface="+mn-ea"/>
                          <a:cs typeface="Calibri" pitchFamily="34" charset="0"/>
                        </a:rPr>
                        <a:t>reabsorption</a:t>
                      </a:r>
                      <a:r>
                        <a:rPr lang="en-US" sz="1900" b="1" kern="1200" baseline="0" dirty="0" smtClean="0">
                          <a:solidFill>
                            <a:schemeClr val="tx1"/>
                          </a:solidFill>
                          <a:latin typeface="Calibri" pitchFamily="34" charset="0"/>
                          <a:ea typeface="+mn-ea"/>
                          <a:cs typeface="Calibri" pitchFamily="34" charset="0"/>
                        </a:rPr>
                        <a:t> of water.</a:t>
                      </a:r>
                      <a:endParaRPr kumimoji="0" lang="en-US" sz="19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68400">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1900" b="1" i="0" u="none" strike="noStrike" cap="none" normalizeH="0" baseline="0" dirty="0" smtClean="0">
                          <a:ln>
                            <a:noFill/>
                          </a:ln>
                          <a:solidFill>
                            <a:schemeClr val="tx1"/>
                          </a:solidFill>
                          <a:effectLst/>
                          <a:latin typeface="Calibri" pitchFamily="34" charset="0"/>
                          <a:cs typeface="Calibri" pitchFamily="34" charset="0"/>
                        </a:rPr>
                        <a:t> ↓ renal perfusion </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secretion of </a:t>
                      </a:r>
                      <a:r>
                        <a:rPr kumimoji="0" lang="en-US" sz="1900"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renin</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from </a:t>
                      </a:r>
                      <a:r>
                        <a:rPr kumimoji="0" lang="en-US" sz="1900"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juxtaglomerular</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apparatus  generates </a:t>
                      </a:r>
                      <a:r>
                        <a:rPr kumimoji="0" lang="en-US" sz="1900"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angiotensin</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II  </a:t>
                      </a:r>
                    </a:p>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a:t>
                      </a:r>
                      <a:r>
                        <a:rPr kumimoji="0" lang="en-US" sz="1900"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Angiotensin</a:t>
                      </a:r>
                      <a:r>
                        <a:rPr kumimoji="0" lang="en-US" sz="19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II is a powerful vasoconstrictor</a:t>
                      </a:r>
                      <a:endParaRPr kumimoji="0" lang="en-US" sz="19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4"/>
          <p:cNvSpPr>
            <a:spLocks noChangeArrowheads="1"/>
          </p:cNvSpPr>
          <p:nvPr/>
        </p:nvSpPr>
        <p:spPr bwMode="auto">
          <a:xfrm>
            <a:off x="428592" y="11663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48" name="Group 32"/>
          <p:cNvGraphicFramePr>
            <a:graphicFrameLocks noGrp="1"/>
          </p:cNvGraphicFramePr>
          <p:nvPr>
            <p:extLst>
              <p:ext uri="{D42A27DB-BD31-4B8C-83A1-F6EECF244321}">
                <p14:modId xmlns:p14="http://schemas.microsoft.com/office/powerpoint/2010/main" val="3331075501"/>
              </p:ext>
            </p:extLst>
          </p:nvPr>
        </p:nvGraphicFramePr>
        <p:xfrm>
          <a:off x="357154" y="1962254"/>
          <a:ext cx="9644130" cy="3122930"/>
        </p:xfrm>
        <a:graphic>
          <a:graphicData uri="http://schemas.openxmlformats.org/drawingml/2006/table">
            <a:tbl>
              <a:tblPr/>
              <a:tblGrid>
                <a:gridCol w="2266066"/>
                <a:gridCol w="7378064"/>
              </a:tblGrid>
              <a:tr h="419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dirty="0" smtClean="0">
                          <a:solidFill>
                            <a:srgbClr val="FF3300"/>
                          </a:solidFill>
                          <a:latin typeface="Calibri" pitchFamily="34" charset="0"/>
                          <a:cs typeface="Calibri" pitchFamily="34" charset="0"/>
                        </a:rPr>
                        <a:t>Endocrine and renal compensatory mechanisms</a:t>
                      </a:r>
                      <a:endParaRPr kumimoji="0" lang="en-US" sz="24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111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 secretion of glucocorticoids by adrenal cortex</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24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This helps to maintain blood glucose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1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Stimulation of hematopoiesis</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 ↓ blood volume &amp; hypoxia </a:t>
                      </a:r>
                      <a:r>
                        <a:rPr kumimoji="0" lang="en-US" sz="24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synthesis of </a:t>
                      </a:r>
                      <a:r>
                        <a:rPr kumimoji="0" lang="en-US" sz="2400"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erythropoeitin</a:t>
                      </a:r>
                      <a:r>
                        <a:rPr kumimoji="0" lang="en-US" sz="24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(EPO)  </a:t>
                      </a:r>
                      <a:r>
                        <a:rPr kumimoji="0" lang="en-US" sz="2400" b="1" i="0" u="none" strike="noStrike" cap="none" normalizeH="0" baseline="0" dirty="0" smtClean="0">
                          <a:ln>
                            <a:noFill/>
                          </a:ln>
                          <a:solidFill>
                            <a:schemeClr val="tx1"/>
                          </a:solidFill>
                          <a:effectLst/>
                          <a:latin typeface="Calibri" pitchFamily="34" charset="0"/>
                          <a:cs typeface="Calibri" pitchFamily="34" charset="0"/>
                        </a:rPr>
                        <a:t>hematopoiesis</a:t>
                      </a:r>
                      <a:r>
                        <a:rPr kumimoji="0" lang="en-US" sz="24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4"/>
          <p:cNvSpPr>
            <a:spLocks noChangeArrowheads="1"/>
          </p:cNvSpPr>
          <p:nvPr/>
        </p:nvSpPr>
        <p:spPr bwMode="auto">
          <a:xfrm>
            <a:off x="428592" y="700106"/>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58006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0" y="774948"/>
            <a:ext cx="10287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6600" b="1" dirty="0" smtClean="0">
                <a:solidFill>
                  <a:srgbClr val="0066FF"/>
                </a:solidFill>
                <a:effectLst/>
                <a:latin typeface="Calibri" pitchFamily="34" charset="0"/>
                <a:cs typeface="Calibri" pitchFamily="34" charset="0"/>
              </a:rPr>
              <a:t>Learning Resources</a:t>
            </a:r>
            <a:endParaRPr lang="en-CA" sz="6600" b="1" dirty="0">
              <a:solidFill>
                <a:srgbClr val="0066FF"/>
              </a:solidFill>
              <a:effectLst/>
              <a:latin typeface="Calibri" pitchFamily="34" charset="0"/>
              <a:cs typeface="Calibri" pitchFamily="34" charset="0"/>
            </a:endParaRPr>
          </a:p>
        </p:txBody>
      </p:sp>
      <p:sp>
        <p:nvSpPr>
          <p:cNvPr id="5" name="Rectangle 4"/>
          <p:cNvSpPr>
            <a:spLocks noChangeArrowheads="1"/>
          </p:cNvSpPr>
          <p:nvPr/>
        </p:nvSpPr>
        <p:spPr bwMode="auto">
          <a:xfrm>
            <a:off x="318964" y="1988840"/>
            <a:ext cx="9601200" cy="3933384"/>
          </a:xfrm>
          <a:prstGeom prst="rect">
            <a:avLst/>
          </a:prstGeom>
          <a:noFill/>
          <a:ln w="12700">
            <a:noFill/>
            <a:miter lim="800000"/>
            <a:headEnd type="none" w="sm" len="sm"/>
            <a:tailEnd type="none" w="sm" len="sm"/>
          </a:ln>
          <a:effectLst/>
        </p:spPr>
        <p:txBody>
          <a:bodyPr wrap="square" anchor="ctr">
            <a:spAutoFit/>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457200" indent="-457200">
              <a:spcBef>
                <a:spcPct val="20000"/>
              </a:spcBef>
              <a:buClr>
                <a:srgbClr val="FF0000"/>
              </a:buClr>
              <a:buFont typeface="Wingdings" pitchFamily="2" charset="2"/>
              <a:buChar char="q"/>
            </a:pPr>
            <a:r>
              <a:rPr lang="en-US" sz="3200" b="1" i="0" dirty="0" smtClean="0">
                <a:solidFill>
                  <a:schemeClr val="tx2"/>
                </a:solidFill>
                <a:latin typeface="Calibri" pitchFamily="34" charset="0"/>
                <a:cs typeface="Calibri" pitchFamily="34" charset="0"/>
              </a:rPr>
              <a:t>Guyton </a:t>
            </a:r>
            <a:r>
              <a:rPr lang="en-US" sz="3200" b="1" i="0" dirty="0" smtClean="0">
                <a:solidFill>
                  <a:schemeClr val="tx2"/>
                </a:solidFill>
                <a:latin typeface="Calibri" pitchFamily="34" charset="0"/>
                <a:cs typeface="Calibri" pitchFamily="34" charset="0"/>
              </a:rPr>
              <a:t>and Hall, Textbook of Medical Physiology; 12</a:t>
            </a:r>
            <a:r>
              <a:rPr lang="en-US" sz="3200" b="1" i="0" baseline="30000" dirty="0" smtClean="0">
                <a:solidFill>
                  <a:schemeClr val="tx2"/>
                </a:solidFill>
                <a:latin typeface="Calibri" pitchFamily="34" charset="0"/>
                <a:cs typeface="Calibri" pitchFamily="34" charset="0"/>
              </a:rPr>
              <a:t>th</a:t>
            </a:r>
            <a:r>
              <a:rPr lang="en-US" sz="3200" b="1" i="0" dirty="0" smtClean="0">
                <a:solidFill>
                  <a:schemeClr val="tx2"/>
                </a:solidFill>
                <a:latin typeface="Calibri" pitchFamily="34" charset="0"/>
                <a:cs typeface="Calibri" pitchFamily="34" charset="0"/>
              </a:rPr>
              <a:t> Edition, Unit IV- Chapters 22 and 24.</a:t>
            </a:r>
          </a:p>
          <a:p>
            <a:pPr marL="457200" indent="-457200">
              <a:spcBef>
                <a:spcPct val="20000"/>
              </a:spcBef>
              <a:buClr>
                <a:srgbClr val="FF0000"/>
              </a:buClr>
              <a:buFont typeface="Wingdings" pitchFamily="2" charset="2"/>
              <a:buChar char="q"/>
            </a:pPr>
            <a:endParaRPr lang="en-US" sz="3200" b="1" i="0" dirty="0" smtClean="0">
              <a:solidFill>
                <a:schemeClr val="tx2"/>
              </a:solidFill>
              <a:latin typeface="Calibri" pitchFamily="34" charset="0"/>
              <a:cs typeface="Calibri" pitchFamily="34" charset="0"/>
            </a:endParaRPr>
          </a:p>
          <a:p>
            <a:pPr marL="457200" indent="-457200">
              <a:spcBef>
                <a:spcPct val="20000"/>
              </a:spcBef>
              <a:buClr>
                <a:srgbClr val="FF0000"/>
              </a:buClr>
              <a:buFont typeface="Wingdings" pitchFamily="2" charset="2"/>
              <a:buChar char="q"/>
            </a:pPr>
            <a:r>
              <a:rPr lang="en-US" sz="3200" b="1" i="0" dirty="0">
                <a:solidFill>
                  <a:schemeClr val="tx2"/>
                </a:solidFill>
                <a:latin typeface="Calibri" pitchFamily="34" charset="0"/>
                <a:cs typeface="Calibri" pitchFamily="34" charset="0"/>
              </a:rPr>
              <a:t>Linda Costanzo, Physiology, 5</a:t>
            </a:r>
            <a:r>
              <a:rPr lang="en-US" sz="3200" b="1" i="0" baseline="30000" dirty="0">
                <a:solidFill>
                  <a:schemeClr val="tx2"/>
                </a:solidFill>
                <a:latin typeface="Calibri" pitchFamily="34" charset="0"/>
                <a:cs typeface="Calibri" pitchFamily="34" charset="0"/>
              </a:rPr>
              <a:t>th</a:t>
            </a:r>
            <a:r>
              <a:rPr lang="en-US" sz="3200" b="1" i="0" dirty="0">
                <a:solidFill>
                  <a:schemeClr val="tx2"/>
                </a:solidFill>
                <a:latin typeface="Calibri" pitchFamily="34" charset="0"/>
                <a:cs typeface="Calibri" pitchFamily="34" charset="0"/>
              </a:rPr>
              <a:t> Edition; Chapter 4</a:t>
            </a:r>
            <a:r>
              <a:rPr lang="en-US" sz="3200" b="1" i="0" dirty="0" smtClean="0">
                <a:solidFill>
                  <a:schemeClr val="tx2"/>
                </a:solidFill>
                <a:latin typeface="Calibri" pitchFamily="34" charset="0"/>
                <a:cs typeface="Calibri" pitchFamily="34" charset="0"/>
              </a:rPr>
              <a:t>.</a:t>
            </a:r>
          </a:p>
          <a:p>
            <a:pPr marL="457200" indent="-457200">
              <a:spcBef>
                <a:spcPct val="20000"/>
              </a:spcBef>
              <a:buClr>
                <a:srgbClr val="FF0000"/>
              </a:buClr>
              <a:buFont typeface="Wingdings" pitchFamily="2" charset="2"/>
              <a:buChar char="q"/>
            </a:pPr>
            <a:endParaRPr lang="en-US" sz="3200" b="1" i="0" dirty="0">
              <a:solidFill>
                <a:schemeClr val="tx2"/>
              </a:solidFill>
              <a:latin typeface="Calibri" pitchFamily="34" charset="0"/>
              <a:cs typeface="Calibri" pitchFamily="34" charset="0"/>
            </a:endParaRPr>
          </a:p>
          <a:p>
            <a:pPr marL="457200" indent="-457200">
              <a:spcBef>
                <a:spcPct val="20000"/>
              </a:spcBef>
              <a:buClr>
                <a:srgbClr val="FF0000"/>
              </a:buClr>
              <a:buFont typeface="Wingdings" pitchFamily="2" charset="2"/>
              <a:buChar char="q"/>
            </a:pPr>
            <a:r>
              <a:rPr lang="en-US" sz="3200" b="1" i="0" dirty="0" err="1">
                <a:solidFill>
                  <a:schemeClr val="tx2"/>
                </a:solidFill>
                <a:latin typeface="Calibri" pitchFamily="34" charset="0"/>
                <a:cs typeface="Calibri" pitchFamily="34" charset="0"/>
              </a:rPr>
              <a:t>Ganong’s</a:t>
            </a:r>
            <a:r>
              <a:rPr lang="en-US" sz="3200" b="1" i="0" dirty="0">
                <a:solidFill>
                  <a:schemeClr val="tx2"/>
                </a:solidFill>
                <a:latin typeface="Calibri" pitchFamily="34" charset="0"/>
                <a:cs typeface="Calibri" pitchFamily="34" charset="0"/>
              </a:rPr>
              <a:t> Review of Medical Physiology; 25</a:t>
            </a:r>
            <a:r>
              <a:rPr lang="en-US" sz="3200" b="1" i="0" baseline="30000" dirty="0">
                <a:solidFill>
                  <a:schemeClr val="tx2"/>
                </a:solidFill>
                <a:latin typeface="Calibri" pitchFamily="34" charset="0"/>
                <a:cs typeface="Calibri" pitchFamily="34" charset="0"/>
              </a:rPr>
              <a:t>th </a:t>
            </a:r>
            <a:r>
              <a:rPr lang="en-US" sz="3200" b="1" i="0" dirty="0">
                <a:solidFill>
                  <a:schemeClr val="tx2"/>
                </a:solidFill>
                <a:latin typeface="Calibri" pitchFamily="34" charset="0"/>
                <a:cs typeface="Calibri" pitchFamily="34" charset="0"/>
              </a:rPr>
              <a:t>Edition; Section V; Chapter </a:t>
            </a:r>
            <a:r>
              <a:rPr lang="en-US" sz="3200" b="1" i="0" dirty="0" smtClean="0">
                <a:solidFill>
                  <a:schemeClr val="tx2"/>
                </a:solidFill>
                <a:latin typeface="Calibri" pitchFamily="34" charset="0"/>
                <a:cs typeface="Calibri" pitchFamily="34" charset="0"/>
              </a:rPr>
              <a:t>30.</a:t>
            </a:r>
            <a:endParaRPr lang="en-US" sz="3200" b="1" i="0"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81" name="Group 17"/>
          <p:cNvGraphicFramePr>
            <a:graphicFrameLocks noGrp="1"/>
          </p:cNvGraphicFramePr>
          <p:nvPr>
            <p:extLst>
              <p:ext uri="{D42A27DB-BD31-4B8C-83A1-F6EECF244321}">
                <p14:modId xmlns:p14="http://schemas.microsoft.com/office/powerpoint/2010/main" val="1163743157"/>
              </p:ext>
            </p:extLst>
          </p:nvPr>
        </p:nvGraphicFramePr>
        <p:xfrm>
          <a:off x="357154" y="2039464"/>
          <a:ext cx="9572691" cy="3477768"/>
        </p:xfrm>
        <a:graphic>
          <a:graphicData uri="http://schemas.openxmlformats.org/drawingml/2006/table">
            <a:tbl>
              <a:tblPr/>
              <a:tblGrid>
                <a:gridCol w="3357586"/>
                <a:gridCol w="6215105"/>
              </a:tblGrid>
              <a:tr h="3190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300" b="1" dirty="0" smtClean="0">
                          <a:solidFill>
                            <a:srgbClr val="FF3300"/>
                          </a:solidFill>
                          <a:latin typeface="Calibri" pitchFamily="34" charset="0"/>
                          <a:cs typeface="Calibri" pitchFamily="34" charset="0"/>
                        </a:rPr>
                        <a:t>Endocrine and renal compensatory mechanisms</a:t>
                      </a:r>
                      <a:endParaRPr kumimoji="0" lang="en-US" sz="23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79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Calibri" pitchFamily="34" charset="0"/>
                          <a:cs typeface="Calibri" pitchFamily="34" charset="0"/>
                        </a:rPr>
                        <a:t>Renal conservation of salt and water</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Blip>
                          <a:blip r:embed="rId3"/>
                        </a:buBlip>
                        <a:tabLst/>
                      </a:pPr>
                      <a:r>
                        <a:rPr kumimoji="0" lang="en-US" sz="2300" b="1" i="0" u="none" strike="noStrike" cap="none" normalizeH="0" baseline="0" dirty="0" smtClean="0">
                          <a:ln>
                            <a:noFill/>
                          </a:ln>
                          <a:solidFill>
                            <a:schemeClr val="tx1"/>
                          </a:solidFill>
                          <a:effectLst/>
                          <a:latin typeface="Calibri" pitchFamily="34" charset="0"/>
                          <a:cs typeface="Calibri" pitchFamily="34" charset="0"/>
                        </a:rPr>
                        <a:t> Vasopressin </a:t>
                      </a:r>
                      <a:r>
                        <a:rPr kumimoji="0" lang="en-US" sz="23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 water </a:t>
                      </a:r>
                      <a:r>
                        <a:rPr kumimoji="0" lang="en-US" sz="2300" b="1" i="0" u="none" strike="noStrike" cap="none" normalizeH="0" baseline="0" dirty="0" err="1" smtClean="0">
                          <a:ln>
                            <a:noFill/>
                          </a:ln>
                          <a:solidFill>
                            <a:schemeClr val="tx1"/>
                          </a:solidFill>
                          <a:effectLst/>
                          <a:latin typeface="Calibri" pitchFamily="34" charset="0"/>
                          <a:cs typeface="Calibri" pitchFamily="34" charset="0"/>
                          <a:sym typeface="Wingdings" pitchFamily="2" charset="2"/>
                        </a:rPr>
                        <a:t>reabsorption</a:t>
                      </a:r>
                      <a:r>
                        <a:rPr kumimoji="0" lang="en-US" sz="23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 ↑ blood volume  ↑ arterial pressure.</a:t>
                      </a:r>
                    </a:p>
                    <a:p>
                      <a:pPr marL="0" marR="0" lvl="0" indent="0" algn="l" defTabSz="914400" rtl="0" eaLnBrk="1" fontAlgn="base" latinLnBrk="0" hangingPunct="1">
                        <a:lnSpc>
                          <a:spcPct val="100000"/>
                        </a:lnSpc>
                        <a:spcBef>
                          <a:spcPct val="20000"/>
                        </a:spcBef>
                        <a:spcAft>
                          <a:spcPct val="0"/>
                        </a:spcAft>
                        <a:buClrTx/>
                        <a:buSzTx/>
                        <a:buFontTx/>
                        <a:buBlip>
                          <a:blip r:embed="rId3"/>
                        </a:buBlip>
                        <a:tabLst/>
                      </a:pPr>
                      <a:r>
                        <a:rPr kumimoji="0" lang="en-US" sz="23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Angiotensin II  release of aldosterone  ↑ salt reabsorption  ↑ blood volume  ↑ arterial pressure.</a:t>
                      </a:r>
                    </a:p>
                    <a:p>
                      <a:pPr marL="0" marR="0" lvl="0" indent="0" algn="l" defTabSz="914400" rtl="0" eaLnBrk="1" fontAlgn="base" latinLnBrk="0" hangingPunct="1">
                        <a:lnSpc>
                          <a:spcPct val="100000"/>
                        </a:lnSpc>
                        <a:spcBef>
                          <a:spcPct val="20000"/>
                        </a:spcBef>
                        <a:spcAft>
                          <a:spcPct val="0"/>
                        </a:spcAft>
                        <a:buClrTx/>
                        <a:buSzTx/>
                        <a:buFontTx/>
                        <a:buBlip>
                          <a:blip r:embed="rId3"/>
                        </a:buBlip>
                        <a:tabLst/>
                      </a:pPr>
                      <a:r>
                        <a:rPr kumimoji="0" lang="en-US" sz="23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 arterial pressure in kidney  ↓ </a:t>
                      </a:r>
                      <a:r>
                        <a:rPr lang="en-US" sz="2300" b="1" kern="1200" baseline="0" dirty="0" smtClean="0">
                          <a:solidFill>
                            <a:schemeClr val="tx1"/>
                          </a:solidFill>
                          <a:latin typeface="Calibri" pitchFamily="34" charset="0"/>
                          <a:ea typeface="+mn-ea"/>
                          <a:cs typeface="Calibri" pitchFamily="34" charset="0"/>
                        </a:rPr>
                        <a:t>decreases glomerular filtration rates and thereby decreases the excretion of water and electrolytes directly</a:t>
                      </a:r>
                      <a:endParaRPr kumimoji="0" lang="en-US" sz="2300" b="1"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5"/>
          <p:cNvSpPr>
            <a:spLocks noChangeArrowheads="1"/>
          </p:cNvSpPr>
          <p:nvPr/>
        </p:nvSpPr>
        <p:spPr bwMode="auto">
          <a:xfrm>
            <a:off x="428592" y="692696"/>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8" name="Picture 4"/>
          <p:cNvPicPr>
            <a:picLocks noChangeAspect="1" noChangeArrowheads="1"/>
          </p:cNvPicPr>
          <p:nvPr/>
        </p:nvPicPr>
        <p:blipFill>
          <a:blip r:embed="rId3" cstate="print"/>
          <a:srcRect l="7402" t="11855" r="11438" b="15807"/>
          <a:stretch>
            <a:fillRect/>
          </a:stretch>
        </p:blipFill>
        <p:spPr bwMode="auto">
          <a:xfrm>
            <a:off x="1111052" y="1340768"/>
            <a:ext cx="8092812" cy="5406113"/>
          </a:xfrm>
          <a:prstGeom prst="rect">
            <a:avLst/>
          </a:prstGeom>
          <a:noFill/>
          <a:ln w="9525">
            <a:noFill/>
            <a:miter lim="800000"/>
            <a:headEnd/>
            <a:tailEnd/>
          </a:ln>
          <a:effectLst/>
        </p:spPr>
      </p:pic>
      <p:sp>
        <p:nvSpPr>
          <p:cNvPr id="6" name="Rectangle 5"/>
          <p:cNvSpPr>
            <a:spLocks noChangeArrowheads="1"/>
          </p:cNvSpPr>
          <p:nvPr/>
        </p:nvSpPr>
        <p:spPr bwMode="auto">
          <a:xfrm>
            <a:off x="428592" y="26064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487664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052736"/>
            <a:ext cx="9429816" cy="2296846"/>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800" b="1" dirty="0" smtClean="0">
              <a:solidFill>
                <a:srgbClr val="FFFF00"/>
              </a:solidFill>
              <a:latin typeface="Calibri" panose="020F0502020204030204" pitchFamily="34" charset="0"/>
            </a:endParaRPr>
          </a:p>
          <a:p>
            <a:pPr rtl="0"/>
            <a:endParaRPr lang="en-AU" sz="4800" b="1" dirty="0" smtClean="0">
              <a:solidFill>
                <a:srgbClr val="FFFF00"/>
              </a:solidFill>
              <a:latin typeface="Calibri" panose="020F0502020204030204" pitchFamily="34" charset="0"/>
            </a:endParaRPr>
          </a:p>
          <a:p>
            <a:pPr rtl="0"/>
            <a:r>
              <a:rPr lang="en-AU" sz="4800" b="1" dirty="0" smtClean="0">
                <a:solidFill>
                  <a:srgbClr val="FFFF00"/>
                </a:solidFill>
                <a:latin typeface="Calibri" panose="020F0502020204030204" pitchFamily="34" charset="0"/>
              </a:rPr>
              <a:t>Other compensatory mechanisms during hypovolemic shock</a:t>
            </a:r>
          </a:p>
          <a:p>
            <a:pPr rtl="0"/>
            <a:endParaRPr lang="en-AU" sz="4800" b="1" dirty="0" smtClean="0">
              <a:solidFill>
                <a:srgbClr val="FFFF00"/>
              </a:solidFill>
              <a:latin typeface="Calibri" panose="020F0502020204030204" pitchFamily="34" charset="0"/>
            </a:endParaRPr>
          </a:p>
          <a:p>
            <a:pPr rtl="0"/>
            <a:endParaRPr lang="en-AU" sz="4800" b="1" dirty="0">
              <a:solidFill>
                <a:srgbClr val="FFFF00"/>
              </a:solidFill>
              <a:latin typeface="Calibri" panose="020F0502020204030204" pitchFamily="34" charset="0"/>
            </a:endParaRPr>
          </a:p>
        </p:txBody>
      </p:sp>
      <p:sp>
        <p:nvSpPr>
          <p:cNvPr id="3" name="Rectangle 2"/>
          <p:cNvSpPr>
            <a:spLocks noChangeArrowheads="1"/>
          </p:cNvSpPr>
          <p:nvPr/>
        </p:nvSpPr>
        <p:spPr bwMode="auto">
          <a:xfrm>
            <a:off x="466212" y="3661554"/>
            <a:ext cx="9429816" cy="2359734"/>
          </a:xfrm>
          <a:prstGeom prst="rect">
            <a:avLst/>
          </a:prstGeom>
          <a:gradFill>
            <a:gsLst>
              <a:gs pos="0">
                <a:srgbClr val="03D4A8"/>
              </a:gs>
              <a:gs pos="25000">
                <a:srgbClr val="21D6E0"/>
              </a:gs>
              <a:gs pos="75000">
                <a:srgbClr val="0087E6"/>
              </a:gs>
              <a:gs pos="100000">
                <a:srgbClr val="005CBF"/>
              </a:gs>
            </a:gsLst>
            <a:lin ang="5400000" scaled="0"/>
          </a:gradFill>
          <a:ln w="9525">
            <a:noFill/>
            <a:miter lim="800000"/>
            <a:headEnd/>
            <a:tailEnd/>
          </a:ln>
          <a:effectLst/>
          <a:scene3d>
            <a:camera prst="obliqueTopRight"/>
            <a:lightRig rig="threePt" dir="t"/>
          </a:scene3d>
        </p:spPr>
        <p:txBody>
          <a:bodyPr anchor="ctr"/>
          <a:lstStyle/>
          <a:p>
            <a:pPr algn="l" rtl="0"/>
            <a:r>
              <a:rPr lang="en-AU" b="1" dirty="0" smtClean="0">
                <a:solidFill>
                  <a:srgbClr val="000000"/>
                </a:solidFill>
                <a:latin typeface="Calibri" panose="020F0502020204030204" pitchFamily="34" charset="0"/>
              </a:rPr>
              <a:t>These compensatory reactions are activated:</a:t>
            </a:r>
          </a:p>
          <a:p>
            <a:pPr algn="l" rtl="0"/>
            <a:endParaRPr lang="en-AU" b="1" dirty="0" smtClean="0">
              <a:solidFill>
                <a:srgbClr val="000000"/>
              </a:solidFill>
              <a:latin typeface="Calibri" panose="020F0502020204030204" pitchFamily="34" charset="0"/>
            </a:endParaRPr>
          </a:p>
          <a:p>
            <a:pPr marL="571500" indent="-571500" algn="l" rtl="0">
              <a:buFont typeface="Wingdings" pitchFamily="2" charset="2"/>
              <a:buChar char="q"/>
            </a:pPr>
            <a:r>
              <a:rPr lang="en-AU" b="1" dirty="0" smtClean="0">
                <a:solidFill>
                  <a:srgbClr val="000000"/>
                </a:solidFill>
                <a:latin typeface="Calibri" panose="020F0502020204030204" pitchFamily="34" charset="0"/>
              </a:rPr>
              <a:t>Within hours</a:t>
            </a:r>
          </a:p>
          <a:p>
            <a:pPr marL="571500" indent="-571500" algn="l" rtl="0">
              <a:buFont typeface="Wingdings" pitchFamily="2" charset="2"/>
              <a:buChar char="q"/>
            </a:pPr>
            <a:r>
              <a:rPr lang="en-AU" b="1" dirty="0" smtClean="0">
                <a:solidFill>
                  <a:srgbClr val="000000"/>
                </a:solidFill>
                <a:latin typeface="Calibri" panose="020F0502020204030204" pitchFamily="34" charset="0"/>
              </a:rPr>
              <a:t>From hours to days</a:t>
            </a:r>
          </a:p>
        </p:txBody>
      </p:sp>
    </p:spTree>
    <p:extLst>
      <p:ext uri="{BB962C8B-B14F-4D97-AF65-F5344CB8AC3E}">
        <p14:creationId xmlns:p14="http://schemas.microsoft.com/office/powerpoint/2010/main" val="9675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74948" y="1196752"/>
            <a:ext cx="9826906" cy="5509200"/>
          </a:xfrm>
          <a:prstGeom prst="rect">
            <a:avLst/>
          </a:prstGeom>
          <a:solidFill>
            <a:schemeClr val="bg1"/>
          </a:solidFill>
          <a:ln w="9525">
            <a:noFill/>
            <a:miter lim="800000"/>
            <a:headEnd/>
            <a:tailEnd/>
          </a:ln>
          <a:effectLst/>
        </p:spPr>
        <p:txBody>
          <a:bodyPr wrap="square">
            <a:spAutoFit/>
          </a:bodyPr>
          <a:lstStyle/>
          <a:p>
            <a:pPr marL="425196" indent="-342900" algn="l" rtl="0" fontAlgn="auto">
              <a:spcAft>
                <a:spcPts val="0"/>
              </a:spcAft>
              <a:buFont typeface="Wingdings" pitchFamily="2" charset="2"/>
              <a:buChar char="q"/>
              <a:defRPr/>
            </a:pPr>
            <a:r>
              <a:rPr lang="en-US" sz="2200" b="1" dirty="0" smtClean="0">
                <a:solidFill>
                  <a:srgbClr val="002060"/>
                </a:solidFill>
                <a:latin typeface="Calibri" pitchFamily="34" charset="0"/>
                <a:cs typeface="Calibri" pitchFamily="34" charset="0"/>
              </a:rPr>
              <a:t>Responses activated within hours</a:t>
            </a:r>
            <a:r>
              <a:rPr lang="en-US" sz="2200" b="1" dirty="0" smtClean="0">
                <a:latin typeface="Calibri" pitchFamily="34" charset="0"/>
                <a:cs typeface="Calibri" pitchFamily="34" charset="0"/>
              </a:rPr>
              <a:t>:</a:t>
            </a:r>
            <a:endParaRPr lang="en-US" sz="2200" b="1" dirty="0">
              <a:latin typeface="Calibri" pitchFamily="34" charset="0"/>
              <a:cs typeface="Calibri" pitchFamily="34" charset="0"/>
            </a:endParaRPr>
          </a:p>
          <a:p>
            <a:pPr marL="1339596" lvl="2" indent="-342900" algn="l" rtl="0" fontAlgn="auto">
              <a:spcAft>
                <a:spcPts val="0"/>
              </a:spcAft>
              <a:buFont typeface="Wingdings" pitchFamily="2" charset="2"/>
              <a:buChar char="q"/>
              <a:defRPr/>
            </a:pPr>
            <a:r>
              <a:rPr lang="en-US" sz="2200" b="1" dirty="0">
                <a:latin typeface="Calibri" pitchFamily="34" charset="0"/>
                <a:cs typeface="Calibri" pitchFamily="34" charset="0"/>
              </a:rPr>
              <a:t>Increased movement of interstitial fluid into capillaries (</a:t>
            </a:r>
            <a:r>
              <a:rPr lang="en-US" sz="2200" b="1" dirty="0">
                <a:solidFill>
                  <a:srgbClr val="C00000"/>
                </a:solidFill>
                <a:latin typeface="Calibri" pitchFamily="34" charset="0"/>
                <a:cs typeface="Calibri" pitchFamily="34" charset="0"/>
              </a:rPr>
              <a:t>capillary fluid shift</a:t>
            </a:r>
            <a:r>
              <a:rPr lang="en-US" sz="2200" b="1" dirty="0">
                <a:latin typeface="Calibri" pitchFamily="34" charset="0"/>
                <a:cs typeface="Calibri" pitchFamily="34" charset="0"/>
              </a:rPr>
              <a:t>).</a:t>
            </a:r>
          </a:p>
          <a:p>
            <a:pPr marL="1339596" lvl="2" indent="-342900" algn="l" rtl="0" fontAlgn="auto">
              <a:spcAft>
                <a:spcPts val="0"/>
              </a:spcAft>
              <a:buFont typeface="Wingdings" pitchFamily="2" charset="2"/>
              <a:buChar char="q"/>
              <a:defRPr/>
            </a:pPr>
            <a:r>
              <a:rPr lang="en-US" sz="2200" b="1" dirty="0">
                <a:latin typeface="Calibri" pitchFamily="34" charset="0"/>
                <a:cs typeface="Calibri" pitchFamily="34" charset="0"/>
              </a:rPr>
              <a:t>Increased 2,3 DPG concentration in RBCs: </a:t>
            </a:r>
            <a:r>
              <a:rPr lang="en-US" sz="2200" b="1" dirty="0" smtClean="0">
                <a:latin typeface="Calibri" pitchFamily="34" charset="0"/>
                <a:cs typeface="Calibri" pitchFamily="34" charset="0"/>
              </a:rPr>
              <a:t>This is important </a:t>
            </a:r>
            <a:r>
              <a:rPr lang="en-US" sz="2200" b="1" dirty="0">
                <a:latin typeface="Calibri" pitchFamily="34" charset="0"/>
                <a:cs typeface="Calibri" pitchFamily="34" charset="0"/>
              </a:rPr>
              <a:t>to help </a:t>
            </a:r>
            <a:r>
              <a:rPr lang="en-US" sz="2200" b="1" dirty="0" err="1" smtClean="0">
                <a:latin typeface="Calibri" pitchFamily="34" charset="0"/>
                <a:cs typeface="Calibri" pitchFamily="34" charset="0"/>
              </a:rPr>
              <a:t>Hb</a:t>
            </a:r>
            <a:r>
              <a:rPr lang="en-US" sz="2200" b="1" dirty="0" smtClean="0">
                <a:latin typeface="Calibri" pitchFamily="34" charset="0"/>
                <a:cs typeface="Calibri" pitchFamily="34" charset="0"/>
              </a:rPr>
              <a:t> </a:t>
            </a:r>
            <a:r>
              <a:rPr lang="en-US" sz="2200" b="1" dirty="0">
                <a:latin typeface="Calibri" pitchFamily="34" charset="0"/>
                <a:cs typeface="Calibri" pitchFamily="34" charset="0"/>
              </a:rPr>
              <a:t>deliver more O</a:t>
            </a:r>
            <a:r>
              <a:rPr lang="en-US" sz="2200" b="1" baseline="-25000" dirty="0">
                <a:latin typeface="Calibri" pitchFamily="34" charset="0"/>
                <a:cs typeface="Calibri" pitchFamily="34" charset="0"/>
              </a:rPr>
              <a:t>2</a:t>
            </a:r>
            <a:r>
              <a:rPr lang="en-US" sz="2200" b="1" dirty="0">
                <a:latin typeface="Calibri" pitchFamily="34" charset="0"/>
                <a:cs typeface="Calibri" pitchFamily="34" charset="0"/>
              </a:rPr>
              <a:t> to the tissues (shift O</a:t>
            </a:r>
            <a:r>
              <a:rPr lang="en-US" sz="2200" b="1" baseline="-25000" dirty="0">
                <a:latin typeface="Calibri" pitchFamily="34" charset="0"/>
                <a:cs typeface="Calibri" pitchFamily="34" charset="0"/>
              </a:rPr>
              <a:t>2</a:t>
            </a:r>
            <a:r>
              <a:rPr lang="en-US" sz="2200" b="1" dirty="0">
                <a:latin typeface="Calibri" pitchFamily="34" charset="0"/>
                <a:cs typeface="Calibri" pitchFamily="34" charset="0"/>
              </a:rPr>
              <a:t> dissociation curve to the right</a:t>
            </a:r>
            <a:r>
              <a:rPr lang="en-US" sz="2200" b="1" dirty="0" smtClean="0">
                <a:latin typeface="Calibri" pitchFamily="34" charset="0"/>
                <a:cs typeface="Calibri" pitchFamily="34" charset="0"/>
              </a:rPr>
              <a:t>).</a:t>
            </a:r>
            <a:endParaRPr lang="en-US" sz="2200" b="1" dirty="0">
              <a:latin typeface="Calibri" pitchFamily="34" charset="0"/>
              <a:cs typeface="Calibri" pitchFamily="34" charset="0"/>
            </a:endParaRPr>
          </a:p>
          <a:p>
            <a:pPr marL="342900" indent="-342900" algn="l" rtl="0">
              <a:buFont typeface="Wingdings" pitchFamily="2" charset="2"/>
              <a:buChar char="q"/>
            </a:pPr>
            <a:endParaRPr lang="en-US" sz="2200" b="1" dirty="0" smtClean="0">
              <a:solidFill>
                <a:srgbClr val="002060"/>
              </a:solidFill>
              <a:latin typeface="Calibri" pitchFamily="34" charset="0"/>
              <a:cs typeface="Calibri" pitchFamily="34" charset="0"/>
            </a:endParaRPr>
          </a:p>
          <a:p>
            <a:pPr marL="342900" indent="-342900" algn="l" rtl="0">
              <a:buFont typeface="Wingdings" pitchFamily="2" charset="2"/>
              <a:buChar char="q"/>
            </a:pPr>
            <a:r>
              <a:rPr lang="en-US" sz="2200" b="1" dirty="0" smtClean="0">
                <a:solidFill>
                  <a:srgbClr val="002060"/>
                </a:solidFill>
                <a:latin typeface="Calibri" pitchFamily="34" charset="0"/>
                <a:cs typeface="Calibri" pitchFamily="34" charset="0"/>
              </a:rPr>
              <a:t>Responses </a:t>
            </a:r>
            <a:r>
              <a:rPr lang="en-US" sz="2200" b="1" dirty="0">
                <a:solidFill>
                  <a:srgbClr val="002060"/>
                </a:solidFill>
                <a:latin typeface="Calibri" pitchFamily="34" charset="0"/>
                <a:cs typeface="Calibri" pitchFamily="34" charset="0"/>
              </a:rPr>
              <a:t>activated within </a:t>
            </a:r>
            <a:r>
              <a:rPr lang="en-US" sz="2200" b="1" dirty="0" smtClean="0">
                <a:solidFill>
                  <a:srgbClr val="002060"/>
                </a:solidFill>
                <a:latin typeface="Calibri" pitchFamily="34" charset="0"/>
                <a:cs typeface="Calibri" pitchFamily="34" charset="0"/>
              </a:rPr>
              <a:t>hours-days</a:t>
            </a:r>
            <a:r>
              <a:rPr lang="en-US" sz="2200" b="1" dirty="0" smtClean="0">
                <a:latin typeface="Calibri" pitchFamily="34" charset="0"/>
                <a:cs typeface="Calibri" pitchFamily="34" charset="0"/>
              </a:rPr>
              <a:t>:</a:t>
            </a:r>
            <a:endParaRPr lang="en-US" sz="2200" b="1" dirty="0">
              <a:latin typeface="Calibri" pitchFamily="34" charset="0"/>
              <a:cs typeface="Calibri" pitchFamily="34" charset="0"/>
            </a:endParaRPr>
          </a:p>
          <a:p>
            <a:pPr marL="1339596" lvl="2" indent="-342900" algn="l" rtl="0" fontAlgn="auto">
              <a:spcAft>
                <a:spcPts val="0"/>
              </a:spcAft>
              <a:buFont typeface="Wingdings" pitchFamily="2" charset="2"/>
              <a:buChar char="q"/>
              <a:defRPr/>
            </a:pPr>
            <a:r>
              <a:rPr lang="en-US" sz="2200" b="1" dirty="0">
                <a:latin typeface="Calibri" pitchFamily="34" charset="0"/>
                <a:cs typeface="Calibri" pitchFamily="34" charset="0"/>
              </a:rPr>
              <a:t>Restoration of circulatory plasma volume. </a:t>
            </a:r>
            <a:r>
              <a:rPr lang="en-US" sz="2200" b="1" dirty="0" smtClean="0">
                <a:latin typeface="Calibri" pitchFamily="34" charset="0"/>
                <a:cs typeface="Calibri" pitchFamily="34" charset="0"/>
              </a:rPr>
              <a:t> This takes 12-72 </a:t>
            </a:r>
            <a:r>
              <a:rPr lang="en-US" sz="2200" b="1" dirty="0" err="1">
                <a:latin typeface="Calibri" pitchFamily="34" charset="0"/>
                <a:cs typeface="Calibri" pitchFamily="34" charset="0"/>
              </a:rPr>
              <a:t>hrs</a:t>
            </a:r>
            <a:r>
              <a:rPr lang="en-US" sz="2200" b="1" dirty="0">
                <a:latin typeface="Calibri" pitchFamily="34" charset="0"/>
                <a:cs typeface="Calibri" pitchFamily="34" charset="0"/>
              </a:rPr>
              <a:t> after moderate hemorrhage.</a:t>
            </a:r>
          </a:p>
          <a:p>
            <a:pPr marL="1339596" lvl="2" indent="-342900" algn="l" rtl="0" fontAlgn="auto">
              <a:spcAft>
                <a:spcPts val="0"/>
              </a:spcAft>
              <a:buFont typeface="Wingdings" pitchFamily="2" charset="2"/>
              <a:buChar char="q"/>
              <a:defRPr/>
            </a:pPr>
            <a:r>
              <a:rPr lang="en-US" sz="2200" b="1" dirty="0">
                <a:latin typeface="Calibri" pitchFamily="34" charset="0"/>
                <a:cs typeface="Calibri" pitchFamily="34" charset="0"/>
              </a:rPr>
              <a:t>Restoration of plasma proteins: </a:t>
            </a:r>
            <a:r>
              <a:rPr lang="en-US" sz="2200" b="1" dirty="0" smtClean="0">
                <a:latin typeface="Calibri" pitchFamily="34" charset="0"/>
                <a:cs typeface="Calibri" pitchFamily="34" charset="0"/>
              </a:rPr>
              <a:t>this occurs </a:t>
            </a:r>
            <a:r>
              <a:rPr lang="en-US" sz="2200" b="1" dirty="0">
                <a:latin typeface="Calibri" pitchFamily="34" charset="0"/>
                <a:cs typeface="Calibri" pitchFamily="34" charset="0"/>
              </a:rPr>
              <a:t>in 2 stages:</a:t>
            </a:r>
          </a:p>
          <a:p>
            <a:pPr marL="2253996" lvl="4" indent="-342900" algn="l" rtl="0" fontAlgn="auto">
              <a:spcAft>
                <a:spcPts val="0"/>
              </a:spcAft>
              <a:buFont typeface="Wingdings" pitchFamily="2" charset="2"/>
              <a:buChar char="q"/>
              <a:defRPr/>
            </a:pPr>
            <a:r>
              <a:rPr lang="en-US" sz="2200" b="1" dirty="0" smtClean="0">
                <a:latin typeface="Calibri" pitchFamily="34" charset="0"/>
                <a:cs typeface="Calibri" pitchFamily="34" charset="0"/>
              </a:rPr>
              <a:t>Rapid </a:t>
            </a:r>
            <a:r>
              <a:rPr lang="en-US" sz="2200" b="1" dirty="0">
                <a:latin typeface="Calibri" pitchFamily="34" charset="0"/>
                <a:cs typeface="Calibri" pitchFamily="34" charset="0"/>
              </a:rPr>
              <a:t>entry of preformed albumin from extracellular stores.</a:t>
            </a:r>
          </a:p>
          <a:p>
            <a:pPr marL="2253996" lvl="4" indent="-342900" algn="l" rtl="0" fontAlgn="auto">
              <a:spcAft>
                <a:spcPts val="0"/>
              </a:spcAft>
              <a:buFont typeface="Wingdings" pitchFamily="2" charset="2"/>
              <a:buChar char="q"/>
              <a:defRPr/>
            </a:pPr>
            <a:r>
              <a:rPr lang="en-US" sz="2200" b="1" dirty="0" smtClean="0">
                <a:latin typeface="Calibri" pitchFamily="34" charset="0"/>
                <a:cs typeface="Calibri" pitchFamily="34" charset="0"/>
              </a:rPr>
              <a:t>Hepatic </a:t>
            </a:r>
            <a:r>
              <a:rPr lang="en-US" sz="2200" b="1" dirty="0">
                <a:latin typeface="Calibri" pitchFamily="34" charset="0"/>
                <a:cs typeface="Calibri" pitchFamily="34" charset="0"/>
              </a:rPr>
              <a:t>synthesis of proteins over 3-4 days.</a:t>
            </a:r>
          </a:p>
          <a:p>
            <a:pPr marL="1339596" lvl="2" indent="-342900" algn="l" rtl="0" fontAlgn="auto">
              <a:spcAft>
                <a:spcPts val="0"/>
              </a:spcAft>
              <a:buFont typeface="Wingdings" pitchFamily="2" charset="2"/>
              <a:buChar char="q"/>
              <a:defRPr/>
            </a:pPr>
            <a:r>
              <a:rPr lang="en-US" sz="2200" b="1" dirty="0">
                <a:latin typeface="Calibri" pitchFamily="34" charset="0"/>
                <a:cs typeface="Calibri" pitchFamily="34" charset="0"/>
              </a:rPr>
              <a:t>Restoration of </a:t>
            </a:r>
            <a:r>
              <a:rPr lang="en-US" sz="2200" b="1" dirty="0" smtClean="0">
                <a:latin typeface="Calibri" pitchFamily="34" charset="0"/>
                <a:cs typeface="Calibri" pitchFamily="34" charset="0"/>
              </a:rPr>
              <a:t>RBCs: </a:t>
            </a:r>
            <a:r>
              <a:rPr lang="en-US" sz="2200" b="1" dirty="0">
                <a:latin typeface="Calibri" pitchFamily="34" charset="0"/>
                <a:cs typeface="Calibri" pitchFamily="34" charset="0"/>
              </a:rPr>
              <a:t>this occurs in 2 stages:</a:t>
            </a:r>
          </a:p>
          <a:p>
            <a:pPr marL="2171700" lvl="4" indent="-342900" algn="l" rtl="0">
              <a:buFont typeface="Wingdings" pitchFamily="2" charset="2"/>
              <a:buChar char="q"/>
            </a:pPr>
            <a:r>
              <a:rPr lang="en-US" sz="2200" b="1" dirty="0" smtClean="0">
                <a:latin typeface="Calibri" pitchFamily="34" charset="0"/>
                <a:cs typeface="Calibri" pitchFamily="34" charset="0"/>
              </a:rPr>
              <a:t>Increase </a:t>
            </a:r>
            <a:r>
              <a:rPr lang="en-US" sz="2200" b="1" dirty="0">
                <a:latin typeface="Calibri" pitchFamily="34" charset="0"/>
                <a:cs typeface="Calibri" pitchFamily="34" charset="0"/>
              </a:rPr>
              <a:t>RBCs count in response to </a:t>
            </a:r>
            <a:r>
              <a:rPr lang="en-US" sz="2200" b="1" dirty="0" smtClean="0">
                <a:latin typeface="Calibri" pitchFamily="34" charset="0"/>
                <a:cs typeface="Calibri" pitchFamily="34" charset="0"/>
              </a:rPr>
              <a:t>erythropoietin </a:t>
            </a:r>
            <a:r>
              <a:rPr lang="en-US" sz="2200" b="1" dirty="0">
                <a:latin typeface="Calibri" pitchFamily="34" charset="0"/>
                <a:cs typeface="Calibri" pitchFamily="34" charset="0"/>
              </a:rPr>
              <a:t>within 10 days.</a:t>
            </a:r>
          </a:p>
          <a:p>
            <a:pPr marL="2171700" lvl="4" indent="-342900" algn="l" rtl="0">
              <a:buFont typeface="Wingdings" pitchFamily="2" charset="2"/>
              <a:buChar char="q"/>
            </a:pPr>
            <a:r>
              <a:rPr lang="en-US" sz="2200" b="1" dirty="0" smtClean="0">
                <a:latin typeface="Calibri" pitchFamily="34" charset="0"/>
                <a:cs typeface="Calibri" pitchFamily="34" charset="0"/>
              </a:rPr>
              <a:t>Restoration </a:t>
            </a:r>
            <a:r>
              <a:rPr lang="en-US" sz="2200" b="1" dirty="0">
                <a:latin typeface="Calibri" pitchFamily="34" charset="0"/>
                <a:cs typeface="Calibri" pitchFamily="34" charset="0"/>
              </a:rPr>
              <a:t>of red cell mass within 4-8 weeks</a:t>
            </a:r>
            <a:r>
              <a:rPr lang="en-US" sz="2200" b="1" dirty="0" smtClean="0">
                <a:latin typeface="Calibri" pitchFamily="34" charset="0"/>
                <a:cs typeface="Calibri" pitchFamily="34" charset="0"/>
              </a:rPr>
              <a:t>.</a:t>
            </a:r>
            <a:endParaRPr lang="en-US" sz="2200" b="1" dirty="0">
              <a:latin typeface="Calibri" pitchFamily="34" charset="0"/>
              <a:cs typeface="Calibri" pitchFamily="34" charset="0"/>
            </a:endParaRPr>
          </a:p>
        </p:txBody>
      </p:sp>
      <p:sp>
        <p:nvSpPr>
          <p:cNvPr id="4" name="Rectangle 3"/>
          <p:cNvSpPr>
            <a:spLocks noChangeArrowheads="1"/>
          </p:cNvSpPr>
          <p:nvPr/>
        </p:nvSpPr>
        <p:spPr bwMode="auto">
          <a:xfrm>
            <a:off x="428592" y="11663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Other compensatory mechanisms during hypovolemic shock</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798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172" y="647700"/>
            <a:ext cx="5849937"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592" y="44624"/>
            <a:ext cx="9429816" cy="720080"/>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Summary of compensatory mechanisms in hypovolemic shock</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577454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74948" y="1757422"/>
            <a:ext cx="9826906" cy="4247317"/>
          </a:xfrm>
          <a:prstGeom prst="rect">
            <a:avLst/>
          </a:prstGeom>
          <a:solidFill>
            <a:schemeClr val="bg1"/>
          </a:solidFill>
          <a:ln w="9525">
            <a:noFill/>
            <a:miter lim="800000"/>
            <a:headEnd/>
            <a:tailEnd/>
          </a:ln>
          <a:effectLst/>
        </p:spPr>
        <p:txBody>
          <a:bodyPr wrap="square">
            <a:spAutoFit/>
          </a:bodyPr>
          <a:lstStyle/>
          <a:p>
            <a:pPr marL="425196" indent="-342900" algn="l" rtl="0" fontAlgn="auto">
              <a:spcAft>
                <a:spcPts val="0"/>
              </a:spcAft>
              <a:buFont typeface="Wingdings" pitchFamily="2" charset="2"/>
              <a:buChar char="q"/>
              <a:defRPr/>
            </a:pPr>
            <a:r>
              <a:rPr lang="en-US" sz="2700" b="1" dirty="0">
                <a:solidFill>
                  <a:srgbClr val="002060"/>
                </a:solidFill>
                <a:latin typeface="Calibri" pitchFamily="34" charset="0"/>
                <a:cs typeface="Calibri" pitchFamily="34" charset="0"/>
              </a:rPr>
              <a:t>In </a:t>
            </a:r>
            <a:r>
              <a:rPr lang="en-US" sz="2700" b="1" dirty="0" smtClean="0">
                <a:solidFill>
                  <a:srgbClr val="002060"/>
                </a:solidFill>
                <a:latin typeface="Calibri" pitchFamily="34" charset="0"/>
                <a:cs typeface="Calibri" pitchFamily="34" charset="0"/>
              </a:rPr>
              <a:t>the irreversible stage of hypovolemic shock, a series </a:t>
            </a:r>
            <a:r>
              <a:rPr lang="en-US" sz="2700" b="1" dirty="0">
                <a:solidFill>
                  <a:srgbClr val="002060"/>
                </a:solidFill>
                <a:latin typeface="Calibri" pitchFamily="34" charset="0"/>
                <a:cs typeface="Calibri" pitchFamily="34" charset="0"/>
              </a:rPr>
              <a:t>of positive feed back mechanisms take place leading to further </a:t>
            </a:r>
            <a:r>
              <a:rPr lang="en-US" sz="2700" b="1" dirty="0" smtClean="0">
                <a:solidFill>
                  <a:srgbClr val="002060"/>
                </a:solidFill>
                <a:latin typeface="Calibri" pitchFamily="34" charset="0"/>
                <a:cs typeface="Calibri" pitchFamily="34" charset="0"/>
              </a:rPr>
              <a:t>deterioration in cardiac output and MAP and more tissue </a:t>
            </a:r>
            <a:r>
              <a:rPr lang="en-US" sz="2700" b="1" dirty="0">
                <a:solidFill>
                  <a:srgbClr val="002060"/>
                </a:solidFill>
                <a:latin typeface="Calibri" pitchFamily="34" charset="0"/>
                <a:cs typeface="Calibri" pitchFamily="34" charset="0"/>
              </a:rPr>
              <a:t>hypoxia</a:t>
            </a:r>
            <a:r>
              <a:rPr lang="en-US" sz="2700" b="1" dirty="0" smtClean="0">
                <a:solidFill>
                  <a:srgbClr val="002060"/>
                </a:solidFill>
                <a:latin typeface="Calibri" pitchFamily="34" charset="0"/>
                <a:cs typeface="Calibri" pitchFamily="34" charset="0"/>
              </a:rPr>
              <a:t>.</a:t>
            </a:r>
          </a:p>
          <a:p>
            <a:pPr marL="82296" algn="l" rtl="0" fontAlgn="auto">
              <a:spcAft>
                <a:spcPts val="0"/>
              </a:spcAft>
              <a:defRPr/>
            </a:pPr>
            <a:r>
              <a:rPr lang="en-US" sz="2700" b="1" dirty="0" smtClean="0">
                <a:solidFill>
                  <a:srgbClr val="002060"/>
                </a:solidFill>
                <a:latin typeface="Calibri" pitchFamily="34" charset="0"/>
                <a:cs typeface="Calibri" pitchFamily="34" charset="0"/>
              </a:rPr>
              <a:t> </a:t>
            </a:r>
          </a:p>
          <a:p>
            <a:pPr marL="425196" indent="-342900" algn="l" rtl="0" fontAlgn="auto">
              <a:spcAft>
                <a:spcPts val="0"/>
              </a:spcAft>
              <a:buFont typeface="Wingdings" pitchFamily="2" charset="2"/>
              <a:buChar char="q"/>
              <a:defRPr/>
            </a:pPr>
            <a:r>
              <a:rPr lang="en-US" sz="2700" b="1" dirty="0" smtClean="0">
                <a:solidFill>
                  <a:srgbClr val="002060"/>
                </a:solidFill>
                <a:latin typeface="Calibri" pitchFamily="34" charset="0"/>
                <a:cs typeface="Calibri" pitchFamily="34" charset="0"/>
              </a:rPr>
              <a:t>This </a:t>
            </a:r>
            <a:r>
              <a:rPr lang="en-US" sz="2700" b="1" dirty="0">
                <a:solidFill>
                  <a:srgbClr val="002060"/>
                </a:solidFill>
                <a:latin typeface="Calibri" pitchFamily="34" charset="0"/>
                <a:cs typeface="Calibri" pitchFamily="34" charset="0"/>
              </a:rPr>
              <a:t>depends on </a:t>
            </a:r>
            <a:r>
              <a:rPr lang="en-US" sz="2700" b="1" dirty="0" smtClean="0">
                <a:solidFill>
                  <a:srgbClr val="002060"/>
                </a:solidFill>
                <a:latin typeface="Calibri" pitchFamily="34" charset="0"/>
                <a:cs typeface="Calibri" pitchFamily="34" charset="0"/>
              </a:rPr>
              <a:t>the amount </a:t>
            </a:r>
            <a:r>
              <a:rPr lang="en-US" sz="2700" b="1" dirty="0">
                <a:solidFill>
                  <a:srgbClr val="002060"/>
                </a:solidFill>
                <a:latin typeface="Calibri" pitchFamily="34" charset="0"/>
                <a:cs typeface="Calibri" pitchFamily="34" charset="0"/>
              </a:rPr>
              <a:t>of blood lost. When blood loss is </a:t>
            </a:r>
            <a:r>
              <a:rPr lang="en-US" sz="2700" b="1" dirty="0" smtClean="0">
                <a:solidFill>
                  <a:srgbClr val="002060"/>
                </a:solidFill>
                <a:latin typeface="Calibri" pitchFamily="34" charset="0"/>
                <a:cs typeface="Calibri" pitchFamily="34" charset="0"/>
              </a:rPr>
              <a:t>excessive </a:t>
            </a:r>
            <a:r>
              <a:rPr lang="en-US" sz="2700" b="1" dirty="0">
                <a:solidFill>
                  <a:srgbClr val="002060"/>
                </a:solidFill>
                <a:latin typeface="Calibri" pitchFamily="34" charset="0"/>
                <a:cs typeface="Calibri" pitchFamily="34" charset="0"/>
              </a:rPr>
              <a:t>and not immediately </a:t>
            </a:r>
            <a:r>
              <a:rPr lang="en-US" sz="2700" b="1" dirty="0" smtClean="0">
                <a:solidFill>
                  <a:srgbClr val="002060"/>
                </a:solidFill>
                <a:latin typeface="Calibri" pitchFamily="34" charset="0"/>
                <a:cs typeface="Calibri" pitchFamily="34" charset="0"/>
              </a:rPr>
              <a:t>replaced, </a:t>
            </a:r>
            <a:r>
              <a:rPr lang="en-US" sz="2700" b="1" dirty="0">
                <a:solidFill>
                  <a:srgbClr val="002060"/>
                </a:solidFill>
                <a:latin typeface="Calibri" pitchFamily="34" charset="0"/>
                <a:cs typeface="Calibri" pitchFamily="34" charset="0"/>
              </a:rPr>
              <a:t>and proper treatment is delayed, this stage is reached and </a:t>
            </a:r>
            <a:r>
              <a:rPr lang="en-US" sz="2700" b="1" dirty="0" smtClean="0">
                <a:solidFill>
                  <a:srgbClr val="002060"/>
                </a:solidFill>
                <a:latin typeface="Calibri" pitchFamily="34" charset="0"/>
                <a:cs typeface="Calibri" pitchFamily="34" charset="0"/>
              </a:rPr>
              <a:t>the patient dies. </a:t>
            </a:r>
          </a:p>
          <a:p>
            <a:pPr marL="425196" indent="-342900" algn="l" rtl="0" fontAlgn="auto">
              <a:spcAft>
                <a:spcPts val="0"/>
              </a:spcAft>
              <a:buFont typeface="Wingdings" pitchFamily="2" charset="2"/>
              <a:buChar char="q"/>
              <a:defRPr/>
            </a:pPr>
            <a:endParaRPr lang="en-US" sz="2700" b="1" dirty="0">
              <a:solidFill>
                <a:srgbClr val="002060"/>
              </a:solidFill>
              <a:latin typeface="Calibri" pitchFamily="34" charset="0"/>
              <a:cs typeface="Calibri" pitchFamily="34" charset="0"/>
            </a:endParaRPr>
          </a:p>
          <a:p>
            <a:pPr marL="425196" indent="-342900" algn="l" rtl="0" fontAlgn="auto">
              <a:spcAft>
                <a:spcPts val="0"/>
              </a:spcAft>
              <a:buFont typeface="Wingdings" pitchFamily="2" charset="2"/>
              <a:buChar char="q"/>
              <a:defRPr/>
            </a:pPr>
            <a:r>
              <a:rPr lang="en-US" sz="2700" b="1" dirty="0" smtClean="0">
                <a:solidFill>
                  <a:srgbClr val="002060"/>
                </a:solidFill>
                <a:latin typeface="Calibri" pitchFamily="34" charset="0"/>
                <a:cs typeface="Calibri" pitchFamily="34" charset="0"/>
              </a:rPr>
              <a:t>In this stage, there </a:t>
            </a:r>
            <a:r>
              <a:rPr lang="en-US" sz="2700" b="1" dirty="0">
                <a:solidFill>
                  <a:srgbClr val="002060"/>
                </a:solidFill>
                <a:latin typeface="Calibri" pitchFamily="34" charset="0"/>
                <a:cs typeface="Calibri" pitchFamily="34" charset="0"/>
              </a:rPr>
              <a:t>is also failure of compensatory mechanisms. </a:t>
            </a:r>
          </a:p>
        </p:txBody>
      </p:sp>
      <p:sp>
        <p:nvSpPr>
          <p:cNvPr id="4" name="Rectangle 3"/>
          <p:cNvSpPr>
            <a:spLocks noChangeArrowheads="1"/>
          </p:cNvSpPr>
          <p:nvPr/>
        </p:nvSpPr>
        <p:spPr bwMode="auto">
          <a:xfrm>
            <a:off x="428592" y="48408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400" b="1" dirty="0" smtClean="0">
              <a:solidFill>
                <a:srgbClr val="FFFF00"/>
              </a:solidFill>
              <a:latin typeface="Calibri" panose="020F0502020204030204" pitchFamily="34" charset="0"/>
            </a:endParaRPr>
          </a:p>
          <a:p>
            <a:pPr rtl="0"/>
            <a:endParaRPr lang="en-AU" sz="4400" b="1" dirty="0" smtClean="0">
              <a:solidFill>
                <a:srgbClr val="FFFF00"/>
              </a:solidFill>
              <a:latin typeface="Calibri" panose="020F0502020204030204" pitchFamily="34" charset="0"/>
            </a:endParaRPr>
          </a:p>
          <a:p>
            <a:pPr rtl="0"/>
            <a:r>
              <a:rPr lang="en-AU" sz="4400" b="1" dirty="0" smtClean="0">
                <a:solidFill>
                  <a:srgbClr val="FFFF00"/>
                </a:solidFill>
                <a:latin typeface="Calibri" panose="020F0502020204030204" pitchFamily="34" charset="0"/>
              </a:rPr>
              <a:t>Irreversible stage of hypovolemic shock</a:t>
            </a:r>
          </a:p>
          <a:p>
            <a:pPr rtl="0"/>
            <a:endParaRPr lang="en-AU" sz="4400" b="1" dirty="0" smtClean="0">
              <a:solidFill>
                <a:srgbClr val="FFFF00"/>
              </a:solidFill>
              <a:latin typeface="Calibri" panose="020F0502020204030204" pitchFamily="34" charset="0"/>
            </a:endParaRPr>
          </a:p>
          <a:p>
            <a:pPr rtl="0"/>
            <a:endParaRPr lang="en-AU" sz="44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88841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74948" y="1535881"/>
            <a:ext cx="9826906" cy="4662815"/>
          </a:xfrm>
          <a:prstGeom prst="rect">
            <a:avLst/>
          </a:prstGeom>
          <a:solidFill>
            <a:schemeClr val="bg1"/>
          </a:solidFill>
          <a:ln w="9525">
            <a:noFill/>
            <a:miter lim="800000"/>
            <a:headEnd/>
            <a:tailEnd/>
          </a:ln>
          <a:effectLst/>
        </p:spPr>
        <p:txBody>
          <a:bodyPr wrap="square">
            <a:spAutoFit/>
          </a:bodyPr>
          <a:lstStyle/>
          <a:p>
            <a:pPr marL="457200" indent="-457200" algn="l" rtl="0">
              <a:buFont typeface="Wingdings" pitchFamily="2" charset="2"/>
              <a:buChar char="q"/>
            </a:pPr>
            <a:r>
              <a:rPr lang="en-US" sz="2700" b="1" dirty="0">
                <a:solidFill>
                  <a:srgbClr val="FF0066"/>
                </a:solidFill>
                <a:latin typeface="Calibri" pitchFamily="34" charset="0"/>
                <a:cs typeface="Calibri" pitchFamily="34" charset="0"/>
              </a:rPr>
              <a:t>The severe vasoconstriction </a:t>
            </a:r>
            <a:r>
              <a:rPr lang="en-US" sz="2700" b="1" dirty="0">
                <a:latin typeface="Calibri" pitchFamily="34" charset="0"/>
                <a:cs typeface="Calibri" pitchFamily="34" charset="0"/>
              </a:rPr>
              <a:t>may itself become a complicating factor and initiate a vicious cycle.</a:t>
            </a:r>
          </a:p>
          <a:p>
            <a:pPr marL="852488" indent="-457200" algn="l" rtl="0">
              <a:buFont typeface="Wingdings" pitchFamily="2" charset="2"/>
              <a:buChar char="q"/>
            </a:pPr>
            <a:r>
              <a:rPr lang="en-US" sz="2700" b="1" dirty="0" smtClean="0">
                <a:latin typeface="Calibri" pitchFamily="34" charset="0"/>
                <a:cs typeface="Calibri" pitchFamily="34" charset="0"/>
              </a:rPr>
              <a:t>Impaired </a:t>
            </a:r>
            <a:r>
              <a:rPr lang="en-US" sz="2700" b="1" dirty="0">
                <a:latin typeface="Calibri" pitchFamily="34" charset="0"/>
                <a:cs typeface="Calibri" pitchFamily="34" charset="0"/>
              </a:rPr>
              <a:t>coronary perfusion </a:t>
            </a:r>
            <a:r>
              <a:rPr lang="en-US" sz="2700" b="1" dirty="0">
                <a:latin typeface="Calibri" pitchFamily="34" charset="0"/>
                <a:cs typeface="Calibri" pitchFamily="34" charset="0"/>
                <a:sym typeface="Wingdings" pitchFamily="2" charset="2"/>
              </a:rPr>
              <a:t> cardiac ischemia </a:t>
            </a:r>
            <a:r>
              <a:rPr lang="en-US" sz="2700" b="1" dirty="0">
                <a:latin typeface="Calibri" pitchFamily="34" charset="0"/>
                <a:cs typeface="Calibri" pitchFamily="34" charset="0"/>
              </a:rPr>
              <a:t> depression of cardiac function </a:t>
            </a:r>
            <a:r>
              <a:rPr lang="en-US" sz="2700" b="1" dirty="0">
                <a:latin typeface="Calibri" pitchFamily="34" charset="0"/>
                <a:cs typeface="Calibri" pitchFamily="34" charset="0"/>
                <a:sym typeface="Wingdings" pitchFamily="2" charset="2"/>
              </a:rPr>
              <a:t> </a:t>
            </a:r>
            <a:r>
              <a:rPr lang="en-US" sz="2700" b="1" dirty="0">
                <a:latin typeface="Calibri" pitchFamily="34" charset="0"/>
                <a:cs typeface="Calibri" pitchFamily="34" charset="0"/>
              </a:rPr>
              <a:t>further lowering of cardiac output</a:t>
            </a:r>
            <a:r>
              <a:rPr lang="en-US" sz="2700" b="1" dirty="0" smtClean="0">
                <a:latin typeface="Calibri" pitchFamily="34" charset="0"/>
                <a:cs typeface="Calibri" pitchFamily="34" charset="0"/>
              </a:rPr>
              <a:t>.</a:t>
            </a:r>
          </a:p>
          <a:p>
            <a:pPr marL="852488" indent="-457200" algn="l" rtl="0">
              <a:buFont typeface="Wingdings" pitchFamily="2" charset="2"/>
              <a:buChar char="q"/>
            </a:pPr>
            <a:r>
              <a:rPr lang="en-US" sz="2700" b="1" dirty="0">
                <a:latin typeface="Calibri" pitchFamily="34" charset="0"/>
                <a:cs typeface="Calibri" pitchFamily="34" charset="0"/>
              </a:rPr>
              <a:t>Reduced blood flow to the </a:t>
            </a:r>
            <a:r>
              <a:rPr lang="en-US" sz="2700" b="1" dirty="0" err="1">
                <a:latin typeface="Calibri" pitchFamily="34" charset="0"/>
                <a:cs typeface="Calibri" pitchFamily="34" charset="0"/>
              </a:rPr>
              <a:t>vasomoter</a:t>
            </a:r>
            <a:r>
              <a:rPr lang="en-US" sz="2700" b="1" dirty="0">
                <a:latin typeface="Calibri" pitchFamily="34" charset="0"/>
                <a:cs typeface="Calibri" pitchFamily="34" charset="0"/>
              </a:rPr>
              <a:t> centers in the medulla depresses the activity of compensatory reflexes.</a:t>
            </a:r>
          </a:p>
          <a:p>
            <a:pPr marL="852488" indent="-457200" algn="l" rtl="0">
              <a:buFont typeface="Wingdings" pitchFamily="2" charset="2"/>
              <a:buChar char="q"/>
            </a:pPr>
            <a:r>
              <a:rPr lang="en-US" sz="2700" b="1" dirty="0" smtClean="0">
                <a:latin typeface="Calibri" pitchFamily="34" charset="0"/>
                <a:cs typeface="Calibri" pitchFamily="34" charset="0"/>
              </a:rPr>
              <a:t>Prolonged </a:t>
            </a:r>
            <a:r>
              <a:rPr lang="en-US" sz="2700" b="1" dirty="0">
                <a:latin typeface="Calibri" pitchFamily="34" charset="0"/>
                <a:cs typeface="Calibri" pitchFamily="34" charset="0"/>
              </a:rPr>
              <a:t>renal ischemia </a:t>
            </a:r>
            <a:r>
              <a:rPr lang="en-US" sz="2700" b="1" dirty="0">
                <a:latin typeface="Calibri" pitchFamily="34" charset="0"/>
                <a:cs typeface="Calibri" pitchFamily="34" charset="0"/>
                <a:sym typeface="Wingdings" pitchFamily="2" charset="2"/>
              </a:rPr>
              <a:t> a</a:t>
            </a:r>
            <a:r>
              <a:rPr lang="en-US" sz="2700" b="1" dirty="0">
                <a:latin typeface="Calibri" pitchFamily="34" charset="0"/>
                <a:cs typeface="Calibri" pitchFamily="34" charset="0"/>
              </a:rPr>
              <a:t>cute tubular necrosis </a:t>
            </a:r>
            <a:r>
              <a:rPr lang="en-US" sz="2700" b="1" dirty="0">
                <a:latin typeface="Calibri" pitchFamily="34" charset="0"/>
                <a:cs typeface="Calibri" pitchFamily="34" charset="0"/>
                <a:sym typeface="Wingdings" pitchFamily="2" charset="2"/>
              </a:rPr>
              <a:t> </a:t>
            </a:r>
            <a:r>
              <a:rPr lang="en-US" sz="2700" b="1" dirty="0">
                <a:latin typeface="Calibri" pitchFamily="34" charset="0"/>
                <a:cs typeface="Calibri" pitchFamily="34" charset="0"/>
              </a:rPr>
              <a:t>may lead to prolonged post-shock renal insufficiency.</a:t>
            </a:r>
          </a:p>
          <a:p>
            <a:pPr marL="852488" indent="-457200" algn="l" rtl="0">
              <a:buFont typeface="Wingdings" pitchFamily="2" charset="2"/>
              <a:buChar char="q"/>
            </a:pPr>
            <a:r>
              <a:rPr lang="en-US" sz="2700" b="1" dirty="0" smtClean="0">
                <a:latin typeface="Calibri" pitchFamily="34" charset="0"/>
                <a:cs typeface="Calibri" pitchFamily="34" charset="0"/>
              </a:rPr>
              <a:t>Bowel </a:t>
            </a:r>
            <a:r>
              <a:rPr lang="en-US" sz="2700" b="1" dirty="0">
                <a:latin typeface="Calibri" pitchFamily="34" charset="0"/>
                <a:cs typeface="Calibri" pitchFamily="34" charset="0"/>
              </a:rPr>
              <a:t>ischemia </a:t>
            </a:r>
            <a:r>
              <a:rPr lang="en-US" sz="2700" b="1" dirty="0">
                <a:latin typeface="Calibri" pitchFamily="34" charset="0"/>
                <a:cs typeface="Calibri" pitchFamily="34" charset="0"/>
                <a:sym typeface="Wingdings" pitchFamily="2" charset="2"/>
              </a:rPr>
              <a:t> </a:t>
            </a:r>
            <a:r>
              <a:rPr lang="en-US" sz="2700" b="1" dirty="0">
                <a:latin typeface="Calibri" pitchFamily="34" charset="0"/>
                <a:cs typeface="Calibri" pitchFamily="34" charset="0"/>
              </a:rPr>
              <a:t>breakdown of the mucosal barrier. This may lead to entry of bacteria and toxins into the circulation</a:t>
            </a:r>
            <a:r>
              <a:rPr lang="en-US" sz="2700" b="1" dirty="0" smtClean="0">
                <a:latin typeface="Calibri" pitchFamily="34" charset="0"/>
                <a:cs typeface="Calibri" pitchFamily="34" charset="0"/>
              </a:rPr>
              <a:t>.</a:t>
            </a:r>
            <a:endParaRPr lang="en-US" sz="2700" b="1" dirty="0">
              <a:latin typeface="Calibri" pitchFamily="34" charset="0"/>
              <a:cs typeface="Calibri" pitchFamily="34" charset="0"/>
            </a:endParaRPr>
          </a:p>
        </p:txBody>
      </p:sp>
      <p:sp>
        <p:nvSpPr>
          <p:cNvPr id="4" name="Rectangle 3"/>
          <p:cNvSpPr>
            <a:spLocks noChangeArrowheads="1"/>
          </p:cNvSpPr>
          <p:nvPr/>
        </p:nvSpPr>
        <p:spPr bwMode="auto">
          <a:xfrm>
            <a:off x="428592" y="48408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400" b="1" dirty="0" smtClean="0">
              <a:solidFill>
                <a:srgbClr val="FFFF00"/>
              </a:solidFill>
              <a:latin typeface="Calibri" panose="020F0502020204030204" pitchFamily="34" charset="0"/>
            </a:endParaRPr>
          </a:p>
          <a:p>
            <a:pPr rtl="0"/>
            <a:endParaRPr lang="en-AU" sz="4400" b="1" dirty="0" smtClean="0">
              <a:solidFill>
                <a:srgbClr val="FFFF00"/>
              </a:solidFill>
              <a:latin typeface="Calibri" panose="020F0502020204030204" pitchFamily="34" charset="0"/>
            </a:endParaRPr>
          </a:p>
          <a:p>
            <a:pPr rtl="0"/>
            <a:r>
              <a:rPr lang="en-AU" sz="4400" b="1" dirty="0" smtClean="0">
                <a:solidFill>
                  <a:srgbClr val="FFFF00"/>
                </a:solidFill>
                <a:latin typeface="Calibri" panose="020F0502020204030204" pitchFamily="34" charset="0"/>
              </a:rPr>
              <a:t>Irreversible stage of hypovolemic shock</a:t>
            </a:r>
          </a:p>
          <a:p>
            <a:pPr rtl="0"/>
            <a:endParaRPr lang="en-AU" sz="4400" b="1" dirty="0" smtClean="0">
              <a:solidFill>
                <a:srgbClr val="FFFF00"/>
              </a:solidFill>
              <a:latin typeface="Calibri" panose="020F0502020204030204" pitchFamily="34" charset="0"/>
            </a:endParaRPr>
          </a:p>
          <a:p>
            <a:pPr rtl="0"/>
            <a:endParaRPr lang="en-AU" sz="44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40820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74948" y="1268760"/>
            <a:ext cx="9826906" cy="5455340"/>
          </a:xfrm>
          <a:prstGeom prst="rect">
            <a:avLst/>
          </a:prstGeom>
          <a:solidFill>
            <a:schemeClr val="bg1"/>
          </a:solidFill>
          <a:ln w="9525">
            <a:noFill/>
            <a:miter lim="800000"/>
            <a:headEnd/>
            <a:tailEnd/>
          </a:ln>
          <a:effectLst/>
        </p:spPr>
        <p:txBody>
          <a:bodyPr wrap="square">
            <a:spAutoFit/>
          </a:bodyPr>
          <a:lstStyle/>
          <a:p>
            <a:pPr marL="457200" indent="-457200" algn="l" rtl="0">
              <a:buFont typeface="Wingdings" pitchFamily="2" charset="2"/>
              <a:buChar char="q"/>
            </a:pPr>
            <a:r>
              <a:rPr lang="en-US" sz="2050" b="1" dirty="0" smtClean="0">
                <a:solidFill>
                  <a:srgbClr val="FF0066"/>
                </a:solidFill>
                <a:latin typeface="Calibri" pitchFamily="34" charset="0"/>
                <a:cs typeface="Calibri" pitchFamily="34" charset="0"/>
              </a:rPr>
              <a:t>In the irreversible stage of hypovolemic shock, a number of positive feedback mechanisms lead to further drop in cardiac output and MAP.</a:t>
            </a:r>
          </a:p>
          <a:p>
            <a:pPr algn="l" rtl="0"/>
            <a:endParaRPr lang="en-US" sz="2050" b="1" dirty="0" smtClean="0">
              <a:solidFill>
                <a:srgbClr val="FF0066"/>
              </a:solidFill>
              <a:latin typeface="Calibri" pitchFamily="34" charset="0"/>
              <a:cs typeface="Calibri" pitchFamily="34" charset="0"/>
            </a:endParaRPr>
          </a:p>
          <a:p>
            <a:pPr marL="852488" indent="-457200" algn="l" rtl="0">
              <a:buFont typeface="Wingdings" pitchFamily="2" charset="2"/>
              <a:buChar char="q"/>
            </a:pPr>
            <a:r>
              <a:rPr lang="en-US" sz="2050" b="1" dirty="0" smtClean="0">
                <a:solidFill>
                  <a:srgbClr val="002060"/>
                </a:solidFill>
                <a:latin typeface="Calibri" pitchFamily="34" charset="0"/>
                <a:cs typeface="Calibri" pitchFamily="34" charset="0"/>
              </a:rPr>
              <a:t>Impaired </a:t>
            </a:r>
            <a:r>
              <a:rPr lang="en-US" sz="2050" b="1" dirty="0">
                <a:solidFill>
                  <a:srgbClr val="002060"/>
                </a:solidFill>
                <a:latin typeface="Calibri" pitchFamily="34" charset="0"/>
                <a:cs typeface="Calibri" pitchFamily="34" charset="0"/>
              </a:rPr>
              <a:t>coronary perfusion </a:t>
            </a:r>
            <a:r>
              <a:rPr lang="en-US" sz="2050" b="1" dirty="0">
                <a:solidFill>
                  <a:srgbClr val="002060"/>
                </a:solidFill>
                <a:latin typeface="Calibri" pitchFamily="34" charset="0"/>
                <a:cs typeface="Calibri" pitchFamily="34" charset="0"/>
                <a:sym typeface="Wingdings" pitchFamily="2" charset="2"/>
              </a:rPr>
              <a:t> cardiac ischemia </a:t>
            </a:r>
            <a:r>
              <a:rPr lang="en-US" sz="2050" b="1" dirty="0">
                <a:solidFill>
                  <a:srgbClr val="002060"/>
                </a:solidFill>
                <a:latin typeface="Calibri" pitchFamily="34" charset="0"/>
                <a:cs typeface="Calibri" pitchFamily="34" charset="0"/>
              </a:rPr>
              <a:t> depression of cardiac function </a:t>
            </a:r>
            <a:r>
              <a:rPr lang="en-US" sz="2050" b="1" dirty="0">
                <a:solidFill>
                  <a:srgbClr val="002060"/>
                </a:solidFill>
                <a:latin typeface="Calibri" pitchFamily="34" charset="0"/>
                <a:cs typeface="Calibri" pitchFamily="34" charset="0"/>
                <a:sym typeface="Wingdings" pitchFamily="2" charset="2"/>
              </a:rPr>
              <a:t> </a:t>
            </a:r>
            <a:r>
              <a:rPr lang="en-US" sz="2050" b="1" dirty="0">
                <a:solidFill>
                  <a:srgbClr val="002060"/>
                </a:solidFill>
                <a:latin typeface="Calibri" pitchFamily="34" charset="0"/>
                <a:cs typeface="Calibri" pitchFamily="34" charset="0"/>
              </a:rPr>
              <a:t>further lowering of cardiac </a:t>
            </a:r>
            <a:r>
              <a:rPr lang="en-US" sz="2050" b="1" dirty="0" smtClean="0">
                <a:solidFill>
                  <a:srgbClr val="002060"/>
                </a:solidFill>
                <a:latin typeface="Calibri" pitchFamily="34" charset="0"/>
                <a:cs typeface="Calibri" pitchFamily="34" charset="0"/>
              </a:rPr>
              <a:t>output.</a:t>
            </a:r>
          </a:p>
          <a:p>
            <a:pPr marL="852488" indent="-457200" algn="l" rtl="0">
              <a:buFont typeface="Wingdings" pitchFamily="2" charset="2"/>
              <a:buChar char="q"/>
            </a:pPr>
            <a:r>
              <a:rPr lang="en-US" sz="2050" b="1" dirty="0" smtClean="0">
                <a:solidFill>
                  <a:srgbClr val="002060"/>
                </a:solidFill>
                <a:latin typeface="Calibri" pitchFamily="34" charset="0"/>
                <a:cs typeface="Calibri" pitchFamily="34" charset="0"/>
              </a:rPr>
              <a:t>Reduced </a:t>
            </a:r>
            <a:r>
              <a:rPr lang="en-US" sz="2050" b="1" dirty="0">
                <a:solidFill>
                  <a:srgbClr val="002060"/>
                </a:solidFill>
                <a:latin typeface="Calibri" pitchFamily="34" charset="0"/>
                <a:cs typeface="Calibri" pitchFamily="34" charset="0"/>
              </a:rPr>
              <a:t>blood flow to the </a:t>
            </a:r>
            <a:r>
              <a:rPr lang="en-US" sz="2050" b="1" dirty="0" err="1">
                <a:solidFill>
                  <a:srgbClr val="002060"/>
                </a:solidFill>
                <a:latin typeface="Calibri" pitchFamily="34" charset="0"/>
                <a:cs typeface="Calibri" pitchFamily="34" charset="0"/>
              </a:rPr>
              <a:t>vasomoter</a:t>
            </a:r>
            <a:r>
              <a:rPr lang="en-US" sz="2050" b="1" dirty="0">
                <a:solidFill>
                  <a:srgbClr val="002060"/>
                </a:solidFill>
                <a:latin typeface="Calibri" pitchFamily="34" charset="0"/>
                <a:cs typeface="Calibri" pitchFamily="34" charset="0"/>
              </a:rPr>
              <a:t> centers in the </a:t>
            </a:r>
            <a:r>
              <a:rPr lang="en-US" sz="2050" b="1" dirty="0" smtClean="0">
                <a:solidFill>
                  <a:srgbClr val="002060"/>
                </a:solidFill>
                <a:latin typeface="Calibri" pitchFamily="34" charset="0"/>
                <a:cs typeface="Calibri" pitchFamily="34" charset="0"/>
              </a:rPr>
              <a:t>medulla </a:t>
            </a:r>
            <a:r>
              <a:rPr lang="en-US" sz="2050" b="1" dirty="0">
                <a:solidFill>
                  <a:srgbClr val="002060"/>
                </a:solidFill>
                <a:latin typeface="Calibri" pitchFamily="34" charset="0"/>
                <a:cs typeface="Calibri" pitchFamily="34" charset="0"/>
                <a:sym typeface="Wingdings" pitchFamily="2" charset="2"/>
              </a:rPr>
              <a:t></a:t>
            </a:r>
            <a:r>
              <a:rPr lang="en-US" sz="2050" b="1" dirty="0" smtClean="0">
                <a:solidFill>
                  <a:srgbClr val="002060"/>
                </a:solidFill>
                <a:latin typeface="Calibri" pitchFamily="34" charset="0"/>
                <a:cs typeface="Calibri" pitchFamily="34" charset="0"/>
              </a:rPr>
              <a:t> vasomotor failure </a:t>
            </a:r>
            <a:r>
              <a:rPr lang="en-US" sz="2050" b="1" dirty="0">
                <a:solidFill>
                  <a:srgbClr val="002060"/>
                </a:solidFill>
                <a:latin typeface="Calibri" pitchFamily="34" charset="0"/>
                <a:cs typeface="Calibri" pitchFamily="34" charset="0"/>
                <a:sym typeface="Wingdings" pitchFamily="2" charset="2"/>
              </a:rPr>
              <a:t></a:t>
            </a:r>
            <a:r>
              <a:rPr lang="en-US" sz="2050" b="1" dirty="0" smtClean="0">
                <a:solidFill>
                  <a:srgbClr val="002060"/>
                </a:solidFill>
                <a:latin typeface="Calibri" pitchFamily="34" charset="0"/>
                <a:cs typeface="Calibri" pitchFamily="34" charset="0"/>
              </a:rPr>
              <a:t> depression of </a:t>
            </a:r>
            <a:r>
              <a:rPr lang="en-US" sz="2050" b="1" dirty="0">
                <a:solidFill>
                  <a:srgbClr val="002060"/>
                </a:solidFill>
                <a:latin typeface="Calibri" pitchFamily="34" charset="0"/>
                <a:cs typeface="Calibri" pitchFamily="34" charset="0"/>
              </a:rPr>
              <a:t>the activity of compensatory </a:t>
            </a:r>
            <a:r>
              <a:rPr lang="en-US" sz="2050" b="1" dirty="0" smtClean="0">
                <a:solidFill>
                  <a:srgbClr val="002060"/>
                </a:solidFill>
                <a:latin typeface="Calibri" pitchFamily="34" charset="0"/>
                <a:cs typeface="Calibri" pitchFamily="34" charset="0"/>
              </a:rPr>
              <a:t>reflexes </a:t>
            </a:r>
            <a:r>
              <a:rPr lang="en-US" sz="2050" b="1" dirty="0">
                <a:solidFill>
                  <a:srgbClr val="002060"/>
                </a:solidFill>
                <a:latin typeface="Calibri" pitchFamily="34" charset="0"/>
                <a:cs typeface="Calibri" pitchFamily="34" charset="0"/>
                <a:sym typeface="Wingdings" pitchFamily="2" charset="2"/>
              </a:rPr>
              <a:t> </a:t>
            </a:r>
            <a:r>
              <a:rPr lang="en-US" sz="2050" b="1" dirty="0" smtClean="0">
                <a:solidFill>
                  <a:srgbClr val="002060"/>
                </a:solidFill>
                <a:latin typeface="Calibri" pitchFamily="34" charset="0"/>
                <a:cs typeface="Calibri" pitchFamily="34" charset="0"/>
              </a:rPr>
              <a:t>depression </a:t>
            </a:r>
            <a:r>
              <a:rPr lang="en-US" sz="2050" b="1" dirty="0">
                <a:solidFill>
                  <a:srgbClr val="002060"/>
                </a:solidFill>
                <a:latin typeface="Calibri" pitchFamily="34" charset="0"/>
                <a:cs typeface="Calibri" pitchFamily="34" charset="0"/>
              </a:rPr>
              <a:t>of cardiac function </a:t>
            </a:r>
            <a:r>
              <a:rPr lang="en-US" sz="2050" b="1" dirty="0">
                <a:solidFill>
                  <a:srgbClr val="002060"/>
                </a:solidFill>
                <a:latin typeface="Calibri" pitchFamily="34" charset="0"/>
                <a:cs typeface="Calibri" pitchFamily="34" charset="0"/>
                <a:sym typeface="Wingdings" pitchFamily="2" charset="2"/>
              </a:rPr>
              <a:t> </a:t>
            </a:r>
            <a:r>
              <a:rPr lang="en-US" sz="2050" b="1" dirty="0">
                <a:solidFill>
                  <a:srgbClr val="002060"/>
                </a:solidFill>
                <a:latin typeface="Calibri" pitchFamily="34" charset="0"/>
                <a:cs typeface="Calibri" pitchFamily="34" charset="0"/>
              </a:rPr>
              <a:t>further lowering of cardiac output.</a:t>
            </a:r>
            <a:endParaRPr lang="en-US" sz="2050" b="1" dirty="0" smtClean="0">
              <a:solidFill>
                <a:srgbClr val="002060"/>
              </a:solidFill>
              <a:latin typeface="Calibri" pitchFamily="34" charset="0"/>
              <a:cs typeface="Calibri" pitchFamily="34" charset="0"/>
            </a:endParaRPr>
          </a:p>
          <a:p>
            <a:pPr marL="852488" indent="-457200" algn="l" rtl="0">
              <a:buFont typeface="Wingdings" pitchFamily="2" charset="2"/>
              <a:buChar char="q"/>
            </a:pPr>
            <a:r>
              <a:rPr lang="en-US" sz="2050" b="1" dirty="0" smtClean="0">
                <a:solidFill>
                  <a:srgbClr val="002060"/>
                </a:solidFill>
                <a:latin typeface="Calibri" pitchFamily="34" charset="0"/>
                <a:cs typeface="Calibri" pitchFamily="34" charset="0"/>
              </a:rPr>
              <a:t>Bowel </a:t>
            </a:r>
            <a:r>
              <a:rPr lang="en-US" sz="2050" b="1" dirty="0">
                <a:solidFill>
                  <a:srgbClr val="002060"/>
                </a:solidFill>
                <a:latin typeface="Calibri" pitchFamily="34" charset="0"/>
                <a:cs typeface="Calibri" pitchFamily="34" charset="0"/>
              </a:rPr>
              <a:t>ischemia </a:t>
            </a:r>
            <a:r>
              <a:rPr lang="en-US" sz="2050" b="1" dirty="0">
                <a:solidFill>
                  <a:srgbClr val="002060"/>
                </a:solidFill>
                <a:latin typeface="Calibri" pitchFamily="34" charset="0"/>
                <a:cs typeface="Calibri" pitchFamily="34" charset="0"/>
                <a:sym typeface="Wingdings" pitchFamily="2" charset="2"/>
              </a:rPr>
              <a:t> </a:t>
            </a:r>
            <a:r>
              <a:rPr lang="en-US" sz="2050" b="1" dirty="0">
                <a:solidFill>
                  <a:srgbClr val="002060"/>
                </a:solidFill>
                <a:latin typeface="Calibri" pitchFamily="34" charset="0"/>
                <a:cs typeface="Calibri" pitchFamily="34" charset="0"/>
              </a:rPr>
              <a:t>breakdown of the mucosal barrier. This may lead to entry of bacteria and toxins into the </a:t>
            </a:r>
            <a:r>
              <a:rPr lang="en-US" sz="2050" b="1" dirty="0" smtClean="0">
                <a:solidFill>
                  <a:srgbClr val="002060"/>
                </a:solidFill>
                <a:latin typeface="Calibri" pitchFamily="34" charset="0"/>
                <a:cs typeface="Calibri" pitchFamily="34" charset="0"/>
              </a:rPr>
              <a:t>circulation </a:t>
            </a:r>
            <a:r>
              <a:rPr lang="en-US" sz="2050" b="1" dirty="0">
                <a:solidFill>
                  <a:srgbClr val="002060"/>
                </a:solidFill>
                <a:latin typeface="Calibri" pitchFamily="34" charset="0"/>
                <a:cs typeface="Calibri" pitchFamily="34" charset="0"/>
                <a:sym typeface="Wingdings" pitchFamily="2" charset="2"/>
              </a:rPr>
              <a:t></a:t>
            </a:r>
            <a:r>
              <a:rPr lang="en-US" sz="2050" b="1" dirty="0">
                <a:solidFill>
                  <a:srgbClr val="002060"/>
                </a:solidFill>
                <a:latin typeface="Calibri" pitchFamily="34" charset="0"/>
                <a:cs typeface="Calibri" pitchFamily="34" charset="0"/>
              </a:rPr>
              <a:t> depression of cardiac </a:t>
            </a:r>
            <a:r>
              <a:rPr lang="en-US" sz="2050" b="1" dirty="0" smtClean="0">
                <a:solidFill>
                  <a:srgbClr val="002060"/>
                </a:solidFill>
                <a:latin typeface="Calibri" pitchFamily="34" charset="0"/>
                <a:cs typeface="Calibri" pitchFamily="34" charset="0"/>
              </a:rPr>
              <a:t>function </a:t>
            </a:r>
            <a:r>
              <a:rPr lang="en-US" sz="2050" b="1" dirty="0">
                <a:solidFill>
                  <a:srgbClr val="002060"/>
                </a:solidFill>
                <a:latin typeface="Calibri" pitchFamily="34" charset="0"/>
                <a:cs typeface="Calibri" pitchFamily="34" charset="0"/>
                <a:sym typeface="Wingdings" pitchFamily="2" charset="2"/>
              </a:rPr>
              <a:t> </a:t>
            </a:r>
            <a:r>
              <a:rPr lang="en-US" sz="2050" b="1" dirty="0">
                <a:solidFill>
                  <a:srgbClr val="002060"/>
                </a:solidFill>
                <a:latin typeface="Calibri" pitchFamily="34" charset="0"/>
                <a:cs typeface="Calibri" pitchFamily="34" charset="0"/>
              </a:rPr>
              <a:t>further lowering of cardiac output.</a:t>
            </a:r>
          </a:p>
          <a:p>
            <a:pPr marL="852488" indent="-457200" algn="l" rtl="0">
              <a:buFont typeface="Wingdings" pitchFamily="2" charset="2"/>
              <a:buChar char="q"/>
            </a:pPr>
            <a:r>
              <a:rPr lang="en-US" sz="2050" b="1" dirty="0" smtClean="0">
                <a:solidFill>
                  <a:srgbClr val="002060"/>
                </a:solidFill>
                <a:latin typeface="Calibri" pitchFamily="34" charset="0"/>
                <a:cs typeface="Calibri" pitchFamily="34" charset="0"/>
              </a:rPr>
              <a:t>Generalized </a:t>
            </a:r>
            <a:r>
              <a:rPr lang="en-US" sz="2050" b="1" dirty="0">
                <a:solidFill>
                  <a:srgbClr val="002060"/>
                </a:solidFill>
                <a:latin typeface="Calibri" pitchFamily="34" charset="0"/>
                <a:cs typeface="Calibri" pitchFamily="34" charset="0"/>
              </a:rPr>
              <a:t>cellular deterioration:</a:t>
            </a:r>
          </a:p>
          <a:p>
            <a:pPr marL="1714500" lvl="3" indent="-342900" algn="l" rtl="0">
              <a:buFont typeface="Wingdings" pitchFamily="2" charset="2"/>
              <a:buChar char="q"/>
            </a:pPr>
            <a:r>
              <a:rPr lang="en-US" sz="2050" b="1" dirty="0" smtClean="0">
                <a:solidFill>
                  <a:srgbClr val="002060"/>
                </a:solidFill>
                <a:latin typeface="Calibri"/>
                <a:cs typeface="Calibri"/>
              </a:rPr>
              <a:t>↓ </a:t>
            </a:r>
            <a:r>
              <a:rPr lang="en-US" sz="2050" b="1" dirty="0" smtClean="0">
                <a:solidFill>
                  <a:srgbClr val="002060"/>
                </a:solidFill>
                <a:latin typeface="Calibri" pitchFamily="34" charset="0"/>
                <a:cs typeface="Calibri" pitchFamily="34" charset="0"/>
              </a:rPr>
              <a:t>Mitochondrial </a:t>
            </a:r>
            <a:r>
              <a:rPr lang="en-US" sz="2050" b="1" dirty="0">
                <a:solidFill>
                  <a:srgbClr val="002060"/>
                </a:solidFill>
                <a:latin typeface="Calibri" pitchFamily="34" charset="0"/>
                <a:cs typeface="Calibri" pitchFamily="34" charset="0"/>
              </a:rPr>
              <a:t>activity inside the cells </a:t>
            </a:r>
            <a:r>
              <a:rPr lang="en-US" sz="2050" b="1" dirty="0" smtClean="0">
                <a:solidFill>
                  <a:srgbClr val="002060"/>
                </a:solidFill>
                <a:latin typeface="Calibri"/>
                <a:cs typeface="Calibri"/>
              </a:rPr>
              <a:t>→↓</a:t>
            </a:r>
            <a:r>
              <a:rPr lang="en-US" sz="2050" b="1" dirty="0" smtClean="0">
                <a:solidFill>
                  <a:srgbClr val="002060"/>
                </a:solidFill>
                <a:latin typeface="Calibri" pitchFamily="34" charset="0"/>
                <a:cs typeface="Calibri" pitchFamily="34" charset="0"/>
              </a:rPr>
              <a:t> </a:t>
            </a:r>
            <a:r>
              <a:rPr lang="en-US" sz="2050" b="1" dirty="0">
                <a:solidFill>
                  <a:srgbClr val="002060"/>
                </a:solidFill>
                <a:latin typeface="Calibri" pitchFamily="34" charset="0"/>
                <a:cs typeface="Calibri" pitchFamily="34" charset="0"/>
              </a:rPr>
              <a:t>in ATP.</a:t>
            </a:r>
          </a:p>
          <a:p>
            <a:pPr marL="1714500" lvl="3" indent="-342900" algn="l" rtl="0">
              <a:buFont typeface="Wingdings" pitchFamily="2" charset="2"/>
              <a:buChar char="q"/>
            </a:pPr>
            <a:r>
              <a:rPr lang="en-US" sz="2050" b="1" dirty="0">
                <a:solidFill>
                  <a:srgbClr val="002060"/>
                </a:solidFill>
                <a:latin typeface="Calibri"/>
                <a:cs typeface="Calibri"/>
              </a:rPr>
              <a:t>↓</a:t>
            </a:r>
            <a:r>
              <a:rPr lang="en-US" sz="2050" b="1" dirty="0" smtClean="0">
                <a:solidFill>
                  <a:srgbClr val="002060"/>
                </a:solidFill>
                <a:latin typeface="Calibri" pitchFamily="34" charset="0"/>
                <a:cs typeface="Calibri" pitchFamily="34" charset="0"/>
              </a:rPr>
              <a:t> </a:t>
            </a:r>
            <a:r>
              <a:rPr lang="en-US" sz="2050" b="1" dirty="0">
                <a:solidFill>
                  <a:srgbClr val="002060"/>
                </a:solidFill>
                <a:latin typeface="Calibri" pitchFamily="34" charset="0"/>
                <a:cs typeface="Calibri" pitchFamily="34" charset="0"/>
              </a:rPr>
              <a:t>of cellular metabolism, especially </a:t>
            </a:r>
            <a:r>
              <a:rPr lang="en-US" sz="2050" b="1" dirty="0" smtClean="0">
                <a:solidFill>
                  <a:srgbClr val="002060"/>
                </a:solidFill>
                <a:latin typeface="Calibri" pitchFamily="34" charset="0"/>
                <a:cs typeface="Calibri" pitchFamily="34" charset="0"/>
              </a:rPr>
              <a:t>glucose </a:t>
            </a:r>
            <a:r>
              <a:rPr lang="en-US" sz="2050" b="1" dirty="0" smtClean="0">
                <a:solidFill>
                  <a:srgbClr val="002060"/>
                </a:solidFill>
                <a:latin typeface="Calibri"/>
                <a:cs typeface="Calibri"/>
              </a:rPr>
              <a:t>→</a:t>
            </a:r>
            <a:r>
              <a:rPr lang="en-US" sz="2050" b="1" dirty="0">
                <a:solidFill>
                  <a:srgbClr val="002060"/>
                </a:solidFill>
                <a:latin typeface="Calibri"/>
                <a:cs typeface="Calibri"/>
              </a:rPr>
              <a:t>↓</a:t>
            </a:r>
            <a:r>
              <a:rPr lang="en-US" sz="2050" b="1" dirty="0" smtClean="0">
                <a:solidFill>
                  <a:srgbClr val="002060"/>
                </a:solidFill>
                <a:latin typeface="Calibri" pitchFamily="34" charset="0"/>
                <a:cs typeface="Calibri" pitchFamily="34" charset="0"/>
              </a:rPr>
              <a:t> </a:t>
            </a:r>
            <a:r>
              <a:rPr lang="en-US" sz="2050" b="1" dirty="0">
                <a:solidFill>
                  <a:srgbClr val="002060"/>
                </a:solidFill>
                <a:latin typeface="Calibri" pitchFamily="34" charset="0"/>
                <a:cs typeface="Calibri" pitchFamily="34" charset="0"/>
              </a:rPr>
              <a:t>in </a:t>
            </a:r>
            <a:r>
              <a:rPr lang="en-US" sz="2050" b="1" dirty="0" smtClean="0">
                <a:solidFill>
                  <a:srgbClr val="002060"/>
                </a:solidFill>
                <a:latin typeface="Calibri" pitchFamily="34" charset="0"/>
                <a:cs typeface="Calibri" pitchFamily="34" charset="0"/>
              </a:rPr>
              <a:t>ATP.</a:t>
            </a:r>
          </a:p>
          <a:p>
            <a:pPr marL="1714500" lvl="3" indent="-342900" algn="l" rtl="0">
              <a:buFont typeface="Wingdings" pitchFamily="2" charset="2"/>
              <a:buChar char="q"/>
            </a:pPr>
            <a:r>
              <a:rPr lang="en-US" sz="2050" b="1" dirty="0" smtClean="0">
                <a:solidFill>
                  <a:srgbClr val="002060"/>
                </a:solidFill>
                <a:latin typeface="Calibri"/>
                <a:cs typeface="Calibri"/>
              </a:rPr>
              <a:t>↓</a:t>
            </a:r>
            <a:r>
              <a:rPr lang="en-US" sz="2050" b="1" dirty="0" smtClean="0">
                <a:solidFill>
                  <a:srgbClr val="002060"/>
                </a:solidFill>
                <a:latin typeface="Calibri" pitchFamily="34" charset="0"/>
                <a:cs typeface="Calibri" pitchFamily="34" charset="0"/>
              </a:rPr>
              <a:t> </a:t>
            </a:r>
            <a:r>
              <a:rPr lang="en-US" sz="2050" b="1" dirty="0">
                <a:solidFill>
                  <a:srgbClr val="002060"/>
                </a:solidFill>
                <a:latin typeface="Calibri" pitchFamily="34" charset="0"/>
                <a:cs typeface="Calibri" pitchFamily="34" charset="0"/>
              </a:rPr>
              <a:t>in active transport of Na</a:t>
            </a:r>
            <a:r>
              <a:rPr lang="en-US" sz="2050" b="1" baseline="30000" dirty="0">
                <a:solidFill>
                  <a:srgbClr val="002060"/>
                </a:solidFill>
                <a:latin typeface="Calibri" pitchFamily="34" charset="0"/>
                <a:cs typeface="Calibri" pitchFamily="34" charset="0"/>
              </a:rPr>
              <a:t>+</a:t>
            </a:r>
            <a:r>
              <a:rPr lang="en-US" sz="2050" b="1" dirty="0">
                <a:solidFill>
                  <a:srgbClr val="002060"/>
                </a:solidFill>
                <a:latin typeface="Calibri" pitchFamily="34" charset="0"/>
                <a:cs typeface="Calibri" pitchFamily="34" charset="0"/>
              </a:rPr>
              <a:t> and K</a:t>
            </a:r>
            <a:r>
              <a:rPr lang="en-US" sz="2050" b="1" baseline="30000" dirty="0">
                <a:solidFill>
                  <a:srgbClr val="002060"/>
                </a:solidFill>
                <a:latin typeface="Calibri" pitchFamily="34" charset="0"/>
                <a:cs typeface="Calibri" pitchFamily="34" charset="0"/>
              </a:rPr>
              <a:t>+</a:t>
            </a:r>
            <a:r>
              <a:rPr lang="en-US" sz="2050" b="1" dirty="0">
                <a:solidFill>
                  <a:srgbClr val="002060"/>
                </a:solidFill>
                <a:latin typeface="Calibri" pitchFamily="34" charset="0"/>
                <a:cs typeface="Calibri" pitchFamily="34" charset="0"/>
              </a:rPr>
              <a:t> across the </a:t>
            </a:r>
            <a:r>
              <a:rPr lang="en-US" sz="2050" b="1" dirty="0" smtClean="0">
                <a:solidFill>
                  <a:srgbClr val="002060"/>
                </a:solidFill>
                <a:latin typeface="Calibri" pitchFamily="34" charset="0"/>
                <a:cs typeface="Calibri" pitchFamily="34" charset="0"/>
              </a:rPr>
              <a:t>cell </a:t>
            </a:r>
            <a:r>
              <a:rPr lang="en-US" sz="2050" b="1" dirty="0" smtClean="0">
                <a:solidFill>
                  <a:srgbClr val="002060"/>
                </a:solidFill>
                <a:latin typeface="Calibri"/>
                <a:cs typeface="Calibri"/>
              </a:rPr>
              <a:t>→ </a:t>
            </a:r>
            <a:r>
              <a:rPr lang="en-US" sz="2050" b="1" dirty="0">
                <a:solidFill>
                  <a:srgbClr val="002060"/>
                </a:solidFill>
                <a:latin typeface="Calibri" pitchFamily="34" charset="0"/>
                <a:cs typeface="Calibri" pitchFamily="34" charset="0"/>
              </a:rPr>
              <a:t>Na</a:t>
            </a:r>
            <a:r>
              <a:rPr lang="en-US" sz="2050" b="1" baseline="30000" dirty="0">
                <a:solidFill>
                  <a:srgbClr val="002060"/>
                </a:solidFill>
                <a:latin typeface="Calibri" pitchFamily="34" charset="0"/>
                <a:cs typeface="Calibri" pitchFamily="34" charset="0"/>
              </a:rPr>
              <a:t>+</a:t>
            </a:r>
            <a:r>
              <a:rPr lang="en-US" sz="2050" b="1" dirty="0">
                <a:solidFill>
                  <a:srgbClr val="002060"/>
                </a:solidFill>
                <a:latin typeface="Calibri" pitchFamily="34" charset="0"/>
                <a:cs typeface="Calibri" pitchFamily="34" charset="0"/>
              </a:rPr>
              <a:t> </a:t>
            </a:r>
            <a:r>
              <a:rPr lang="en-US" sz="2050" b="1" dirty="0" smtClean="0">
                <a:solidFill>
                  <a:srgbClr val="002060"/>
                </a:solidFill>
                <a:latin typeface="Calibri" pitchFamily="34" charset="0"/>
                <a:cs typeface="Calibri" pitchFamily="34" charset="0"/>
              </a:rPr>
              <a:t>accumulation </a:t>
            </a:r>
            <a:r>
              <a:rPr lang="en-US" sz="2050" b="1" dirty="0">
                <a:solidFill>
                  <a:srgbClr val="002060"/>
                </a:solidFill>
                <a:latin typeface="Calibri" pitchFamily="34" charset="0"/>
                <a:cs typeface="Calibri" pitchFamily="34" charset="0"/>
              </a:rPr>
              <a:t>inside the cell</a:t>
            </a:r>
            <a:r>
              <a:rPr lang="en-US" sz="2050" b="1" dirty="0" smtClean="0">
                <a:solidFill>
                  <a:srgbClr val="002060"/>
                </a:solidFill>
                <a:latin typeface="Calibri" pitchFamily="34" charset="0"/>
                <a:cs typeface="Calibri" pitchFamily="34" charset="0"/>
              </a:rPr>
              <a:t>.</a:t>
            </a:r>
          </a:p>
          <a:p>
            <a:pPr marL="1714500" lvl="3" indent="-342900" algn="l" rtl="0">
              <a:buFont typeface="Wingdings" pitchFamily="2" charset="2"/>
              <a:buChar char="q"/>
            </a:pPr>
            <a:r>
              <a:rPr lang="en-US" sz="2050" b="1" dirty="0" smtClean="0">
                <a:solidFill>
                  <a:srgbClr val="002060"/>
                </a:solidFill>
                <a:latin typeface="Calibri" pitchFamily="34" charset="0"/>
                <a:cs typeface="Calibri" pitchFamily="34" charset="0"/>
              </a:rPr>
              <a:t>Rupture </a:t>
            </a:r>
            <a:r>
              <a:rPr lang="en-US" sz="2050" b="1" dirty="0">
                <a:solidFill>
                  <a:srgbClr val="002060"/>
                </a:solidFill>
                <a:latin typeface="Calibri" pitchFamily="34" charset="0"/>
                <a:cs typeface="Calibri" pitchFamily="34" charset="0"/>
              </a:rPr>
              <a:t>of many lysosomes</a:t>
            </a:r>
            <a:r>
              <a:rPr lang="en-US" sz="2050" b="1" dirty="0" smtClean="0">
                <a:solidFill>
                  <a:srgbClr val="002060"/>
                </a:solidFill>
                <a:latin typeface="Calibri" pitchFamily="34" charset="0"/>
                <a:cs typeface="Calibri" pitchFamily="34" charset="0"/>
              </a:rPr>
              <a:t>.</a:t>
            </a:r>
            <a:endParaRPr lang="en-US" sz="2050" b="1" dirty="0">
              <a:solidFill>
                <a:srgbClr val="002060"/>
              </a:solidFill>
              <a:latin typeface="Calibri" pitchFamily="34" charset="0"/>
              <a:cs typeface="Calibri" pitchFamily="34" charset="0"/>
            </a:endParaRPr>
          </a:p>
        </p:txBody>
      </p:sp>
      <p:sp>
        <p:nvSpPr>
          <p:cNvPr id="4" name="Rectangle 3"/>
          <p:cNvSpPr>
            <a:spLocks noChangeArrowheads="1"/>
          </p:cNvSpPr>
          <p:nvPr/>
        </p:nvSpPr>
        <p:spPr bwMode="auto">
          <a:xfrm>
            <a:off x="428592" y="196050"/>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400" b="1" dirty="0" smtClean="0">
              <a:solidFill>
                <a:srgbClr val="FFFF00"/>
              </a:solidFill>
              <a:latin typeface="Calibri" panose="020F0502020204030204" pitchFamily="34" charset="0"/>
            </a:endParaRPr>
          </a:p>
          <a:p>
            <a:pPr rtl="0"/>
            <a:endParaRPr lang="en-AU" sz="4400" b="1" dirty="0" smtClean="0">
              <a:solidFill>
                <a:srgbClr val="FFFF00"/>
              </a:solidFill>
              <a:latin typeface="Calibri" panose="020F0502020204030204" pitchFamily="34" charset="0"/>
            </a:endParaRPr>
          </a:p>
          <a:p>
            <a:pPr rtl="0"/>
            <a:r>
              <a:rPr lang="en-AU" sz="4400" b="1" dirty="0" smtClean="0">
                <a:solidFill>
                  <a:srgbClr val="FFFF00"/>
                </a:solidFill>
                <a:latin typeface="Calibri" panose="020F0502020204030204" pitchFamily="34" charset="0"/>
              </a:rPr>
              <a:t>Irreversible stage of hypovolemic shock</a:t>
            </a:r>
          </a:p>
          <a:p>
            <a:pPr rtl="0"/>
            <a:endParaRPr lang="en-AU" sz="4400" b="1" dirty="0" smtClean="0">
              <a:solidFill>
                <a:srgbClr val="FFFF00"/>
              </a:solidFill>
              <a:latin typeface="Calibri" panose="020F0502020204030204" pitchFamily="34" charset="0"/>
            </a:endParaRPr>
          </a:p>
          <a:p>
            <a:pPr rtl="0"/>
            <a:endParaRPr lang="en-AU" sz="44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5343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4658" y="260648"/>
            <a:ext cx="10287000" cy="81185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rgbClr val="FF0000"/>
                </a:solidFill>
                <a:effectLst/>
                <a:uLnTx/>
                <a:uFillTx/>
                <a:latin typeface="Calibri" panose="020F0502020204030204" pitchFamily="34" charset="0"/>
                <a:ea typeface="+mj-ea"/>
                <a:cs typeface="+mj-cs"/>
              </a:rPr>
              <a:t>Intended learning outcomes (ILOs)</a:t>
            </a:r>
          </a:p>
        </p:txBody>
      </p:sp>
      <p:sp>
        <p:nvSpPr>
          <p:cNvPr id="7" name="Text Box 4"/>
          <p:cNvSpPr txBox="1">
            <a:spLocks noChangeArrowheads="1"/>
          </p:cNvSpPr>
          <p:nvPr/>
        </p:nvSpPr>
        <p:spPr bwMode="auto">
          <a:xfrm>
            <a:off x="205158" y="1124744"/>
            <a:ext cx="9906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l" rtl="0" eaLnBrk="1" hangingPunct="1"/>
            <a:r>
              <a:rPr lang="en-US" altLang="en-US" sz="2800" b="1" dirty="0">
                <a:solidFill>
                  <a:srgbClr val="0066FF"/>
                </a:solidFill>
                <a:latin typeface="Calibri" panose="020F0502020204030204" pitchFamily="34" charset="0"/>
              </a:rPr>
              <a:t>After reviewing the PowerPoint </a:t>
            </a:r>
            <a:r>
              <a:rPr lang="en-US" altLang="en-US" sz="2800" b="1" dirty="0" smtClean="0">
                <a:solidFill>
                  <a:srgbClr val="0066FF"/>
                </a:solidFill>
                <a:latin typeface="Calibri" panose="020F0502020204030204" pitchFamily="34" charset="0"/>
              </a:rPr>
              <a:t>presentation and the associated learning resources, </a:t>
            </a:r>
            <a:r>
              <a:rPr lang="en-US" altLang="en-US" sz="2800" b="1" dirty="0">
                <a:solidFill>
                  <a:srgbClr val="0066FF"/>
                </a:solidFill>
                <a:latin typeface="Calibri" panose="020F0502020204030204" pitchFamily="34" charset="0"/>
              </a:rPr>
              <a:t>the student should be able to:</a:t>
            </a:r>
            <a:r>
              <a:rPr lang="en-US" altLang="en-US" sz="2800" dirty="0">
                <a:solidFill>
                  <a:srgbClr val="0066FF"/>
                </a:solidFill>
                <a:latin typeface="Calibri" panose="020F0502020204030204" pitchFamily="34" charset="0"/>
              </a:rPr>
              <a:t> </a:t>
            </a:r>
            <a:endParaRPr lang="en-US" altLang="en-US" sz="2800" i="1" dirty="0">
              <a:solidFill>
                <a:srgbClr val="0066FF"/>
              </a:solidFill>
              <a:latin typeface="Calibri" panose="020F0502020204030204" pitchFamily="34" charset="0"/>
            </a:endParaRPr>
          </a:p>
        </p:txBody>
      </p:sp>
      <p:sp>
        <p:nvSpPr>
          <p:cNvPr id="8" name="Rectangle 3"/>
          <p:cNvSpPr txBox="1">
            <a:spLocks noChangeArrowheads="1"/>
          </p:cNvSpPr>
          <p:nvPr/>
        </p:nvSpPr>
        <p:spPr>
          <a:xfrm>
            <a:off x="103834" y="2204864"/>
            <a:ext cx="10080226" cy="4536504"/>
          </a:xfrm>
          <a:prstGeom prst="rect">
            <a:avLst/>
          </a:prstGeom>
        </p:spPr>
        <p:txBody>
          <a:bodyPr/>
          <a:lstStyle/>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Define shock and state the pathophysiological classification of shock.</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Describe the pathways leading to shock and decreased tissue perfusion. </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Discuss the stages of a hypovolemic shock.</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Explain how stage III hypovolemic shock might result in major organs failure.</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Discuss the different compensatory mechanisms during a hypovolemic shock.</a:t>
            </a:r>
          </a:p>
          <a:p>
            <a:pPr marL="342900" indent="-342900" algn="l" rtl="0" eaLnBrk="0" hangingPunct="0">
              <a:spcBef>
                <a:spcPct val="20000"/>
              </a:spcBef>
              <a:buClr>
                <a:srgbClr val="FF0000"/>
              </a:buClr>
              <a:buFont typeface="Wingdings" pitchFamily="2" charset="2"/>
              <a:buChar char="q"/>
              <a:defRPr/>
            </a:pPr>
            <a:r>
              <a:rPr lang="en-US" sz="2600" b="1" kern="0" dirty="0" smtClean="0">
                <a:latin typeface="Calibri" panose="020F0502020204030204" pitchFamily="34" charset="0"/>
              </a:rPr>
              <a:t>Describe the positive feedback mechanisms in the irreversible </a:t>
            </a:r>
            <a:r>
              <a:rPr lang="en-US" sz="2600" b="1" kern="0" dirty="0">
                <a:latin typeface="Calibri" panose="020F0502020204030204" pitchFamily="34" charset="0"/>
              </a:rPr>
              <a:t>stage of a hypovolemic shock</a:t>
            </a:r>
            <a:r>
              <a:rPr lang="en-US" sz="2600" b="1" kern="0" dirty="0" smtClean="0">
                <a:latin typeface="Calibri" panose="020F0502020204030204" pitchFamily="34" charset="0"/>
              </a:rPr>
              <a:t>.</a:t>
            </a:r>
          </a:p>
        </p:txBody>
      </p:sp>
    </p:spTree>
    <p:extLst>
      <p:ext uri="{BB962C8B-B14F-4D97-AF65-F5344CB8AC3E}">
        <p14:creationId xmlns:p14="http://schemas.microsoft.com/office/powerpoint/2010/main" val="2787217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9906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0000"/>
                </a:solidFill>
                <a:effectLst>
                  <a:outerShdw blurRad="38100" dist="38100" dir="2700000" algn="tl">
                    <a:srgbClr val="000000">
                      <a:alpha val="43137"/>
                    </a:srgbClr>
                  </a:outerShdw>
                </a:effectLst>
                <a:latin typeface="Calibri" panose="020F0502020204030204" pitchFamily="34" charset="0"/>
              </a:rPr>
              <a:t>Thank You</a:t>
            </a:r>
            <a:endParaRPr lang="en-US" sz="16600"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827802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Text Box 4"/>
          <p:cNvSpPr txBox="1">
            <a:spLocks noChangeArrowheads="1"/>
          </p:cNvSpPr>
          <p:nvPr/>
        </p:nvSpPr>
        <p:spPr bwMode="auto">
          <a:xfrm>
            <a:off x="318964" y="1693026"/>
            <a:ext cx="9539444" cy="3831818"/>
          </a:xfrm>
          <a:prstGeom prst="rect">
            <a:avLst/>
          </a:prstGeom>
          <a:noFill/>
          <a:ln w="9525">
            <a:noFill/>
            <a:miter lim="800000"/>
            <a:headEnd/>
            <a:tailEnd/>
          </a:ln>
          <a:effectLst/>
        </p:spPr>
        <p:txBody>
          <a:bodyPr wrap="square">
            <a:spAutoFit/>
          </a:bodyPr>
          <a:lstStyle/>
          <a:p>
            <a:pPr algn="l" rtl="0">
              <a:buBlip>
                <a:blip r:embed="rId3"/>
              </a:buBlip>
            </a:pPr>
            <a:r>
              <a:rPr lang="en-US" sz="2700" b="1" dirty="0" smtClean="0">
                <a:solidFill>
                  <a:srgbClr val="0070C0"/>
                </a:solidFill>
                <a:latin typeface="Calibri" panose="020F0502020204030204" pitchFamily="34" charset="0"/>
              </a:rPr>
              <a:t> Shock </a:t>
            </a:r>
            <a:r>
              <a:rPr lang="en-US" sz="2700" b="1" dirty="0" smtClean="0">
                <a:solidFill>
                  <a:srgbClr val="0070C0"/>
                </a:solidFill>
                <a:latin typeface="Calibri" panose="020F0502020204030204" pitchFamily="34" charset="0"/>
              </a:rPr>
              <a:t>may be defined as a pathophysiological state in </a:t>
            </a:r>
            <a:r>
              <a:rPr lang="en-US" sz="2700" b="1" dirty="0" smtClean="0">
                <a:solidFill>
                  <a:srgbClr val="0070C0"/>
                </a:solidFill>
                <a:latin typeface="Calibri" panose="020F0502020204030204" pitchFamily="34" charset="0"/>
              </a:rPr>
              <a:t>which </a:t>
            </a:r>
            <a:r>
              <a:rPr lang="en-US" sz="2700" b="1" dirty="0" smtClean="0">
                <a:solidFill>
                  <a:srgbClr val="0070C0"/>
                </a:solidFill>
                <a:latin typeface="Calibri" panose="020F0502020204030204" pitchFamily="34" charset="0"/>
              </a:rPr>
              <a:t>there is </a:t>
            </a:r>
            <a:r>
              <a:rPr lang="en-US" sz="2700" b="1" dirty="0" smtClean="0">
                <a:solidFill>
                  <a:srgbClr val="FF0000"/>
                </a:solidFill>
                <a:latin typeface="Calibri" panose="020F0502020204030204" pitchFamily="34" charset="0"/>
              </a:rPr>
              <a:t>widespread, serious reduction of tissue perfusion,</a:t>
            </a:r>
            <a:r>
              <a:rPr lang="en-US" sz="2700" b="1" dirty="0" smtClean="0">
                <a:solidFill>
                  <a:srgbClr val="0070C0"/>
                </a:solidFill>
                <a:latin typeface="Calibri" panose="020F0502020204030204" pitchFamily="34" charset="0"/>
              </a:rPr>
              <a:t> which if prolonged, leads to generalized impairment of cellular function.</a:t>
            </a:r>
          </a:p>
          <a:p>
            <a:pPr algn="l" rtl="0">
              <a:buBlip>
                <a:blip r:embed="rId3"/>
              </a:buBlip>
            </a:pPr>
            <a:endParaRPr lang="en-US" sz="2700" b="1" dirty="0" smtClean="0">
              <a:solidFill>
                <a:srgbClr val="0070C0"/>
              </a:solidFill>
              <a:latin typeface="Calibri" panose="020F0502020204030204" pitchFamily="34" charset="0"/>
            </a:endParaRPr>
          </a:p>
          <a:p>
            <a:pPr algn="l" rtl="0">
              <a:buBlip>
                <a:blip r:embed="rId3"/>
              </a:buBlip>
            </a:pPr>
            <a:endParaRPr lang="en-US" sz="2700" b="1" dirty="0">
              <a:solidFill>
                <a:srgbClr val="0070C0"/>
              </a:solidFill>
              <a:latin typeface="Calibri" panose="020F0502020204030204" pitchFamily="34" charset="0"/>
            </a:endParaRPr>
          </a:p>
          <a:p>
            <a:pPr algn="l" rtl="0">
              <a:buBlip>
                <a:blip r:embed="rId3"/>
              </a:buBlip>
            </a:pPr>
            <a:r>
              <a:rPr lang="en-US" sz="2700" b="1" dirty="0" smtClean="0">
                <a:solidFill>
                  <a:srgbClr val="00B050"/>
                </a:solidFill>
                <a:latin typeface="Calibri" panose="020F0502020204030204" pitchFamily="34" charset="0"/>
              </a:rPr>
              <a:t> Reduction </a:t>
            </a:r>
            <a:r>
              <a:rPr lang="en-US" sz="2700" b="1" dirty="0" smtClean="0">
                <a:solidFill>
                  <a:srgbClr val="00B050"/>
                </a:solidFill>
                <a:latin typeface="Calibri" panose="020F0502020204030204" pitchFamily="34" charset="0"/>
              </a:rPr>
              <a:t>of tissue </a:t>
            </a:r>
            <a:r>
              <a:rPr lang="en-US" sz="2700" b="1" dirty="0">
                <a:solidFill>
                  <a:srgbClr val="00B050"/>
                </a:solidFill>
                <a:latin typeface="Calibri" panose="020F0502020204030204" pitchFamily="34" charset="0"/>
              </a:rPr>
              <a:t>perfusion </a:t>
            </a:r>
            <a:r>
              <a:rPr lang="en-US" sz="2700" b="1" dirty="0">
                <a:solidFill>
                  <a:srgbClr val="0070C0"/>
                </a:solidFill>
                <a:latin typeface="Calibri" panose="020F0502020204030204" pitchFamily="34" charset="0"/>
                <a:sym typeface="Wingdings" pitchFamily="2" charset="2"/>
              </a:rPr>
              <a:t> </a:t>
            </a:r>
            <a:r>
              <a:rPr lang="en-US" sz="2700" b="1" dirty="0" smtClean="0">
                <a:solidFill>
                  <a:srgbClr val="0070C0"/>
                </a:solidFill>
                <a:latin typeface="Calibri" panose="020F0502020204030204" pitchFamily="34" charset="0"/>
                <a:sym typeface="Wingdings" pitchFamily="2" charset="2"/>
              </a:rPr>
              <a:t>decreased </a:t>
            </a:r>
            <a:r>
              <a:rPr lang="en-US" sz="2700" b="1" dirty="0">
                <a:solidFill>
                  <a:srgbClr val="0070C0"/>
                </a:solidFill>
                <a:latin typeface="Calibri" panose="020F0502020204030204" pitchFamily="34" charset="0"/>
                <a:sym typeface="Wingdings" pitchFamily="2" charset="2"/>
              </a:rPr>
              <a:t>availability of oxygen </a:t>
            </a:r>
            <a:r>
              <a:rPr lang="en-US" sz="2700" b="1" dirty="0" smtClean="0">
                <a:solidFill>
                  <a:srgbClr val="0070C0"/>
                </a:solidFill>
                <a:latin typeface="Calibri" panose="020F0502020204030204" pitchFamily="34" charset="0"/>
                <a:sym typeface="Wingdings" pitchFamily="2" charset="2"/>
              </a:rPr>
              <a:t>and </a:t>
            </a:r>
            <a:r>
              <a:rPr lang="en-US" sz="2700" b="1" dirty="0">
                <a:solidFill>
                  <a:srgbClr val="0070C0"/>
                </a:solidFill>
                <a:latin typeface="Calibri" panose="020F0502020204030204" pitchFamily="34" charset="0"/>
                <a:sym typeface="Wingdings" pitchFamily="2" charset="2"/>
              </a:rPr>
              <a:t>nutrients </a:t>
            </a:r>
            <a:r>
              <a:rPr lang="en-US" sz="2700" b="1" dirty="0" smtClean="0">
                <a:solidFill>
                  <a:srgbClr val="0070C0"/>
                </a:solidFill>
                <a:latin typeface="Calibri" panose="020F0502020204030204" pitchFamily="34" charset="0"/>
                <a:sym typeface="Wingdings" pitchFamily="2" charset="2"/>
              </a:rPr>
              <a:t> cellular </a:t>
            </a:r>
            <a:r>
              <a:rPr lang="en-US" sz="2700" b="1" dirty="0">
                <a:solidFill>
                  <a:srgbClr val="0070C0"/>
                </a:solidFill>
                <a:latin typeface="Calibri" panose="020F0502020204030204" pitchFamily="34" charset="0"/>
                <a:sym typeface="Wingdings" pitchFamily="2" charset="2"/>
              </a:rPr>
              <a:t>hypoxia </a:t>
            </a:r>
            <a:r>
              <a:rPr lang="en-US" sz="2700" b="1" dirty="0" smtClean="0">
                <a:solidFill>
                  <a:srgbClr val="0070C0"/>
                </a:solidFill>
                <a:latin typeface="Calibri" panose="020F0502020204030204" pitchFamily="34" charset="0"/>
                <a:sym typeface="Wingdings" pitchFamily="2" charset="2"/>
              </a:rPr>
              <a:t>and </a:t>
            </a:r>
            <a:r>
              <a:rPr lang="en-US" sz="2700" b="1" dirty="0">
                <a:solidFill>
                  <a:srgbClr val="0070C0"/>
                </a:solidFill>
                <a:latin typeface="Calibri" panose="020F0502020204030204" pitchFamily="34" charset="0"/>
                <a:sym typeface="Wingdings" pitchFamily="2" charset="2"/>
              </a:rPr>
              <a:t>energy deficit  </a:t>
            </a:r>
            <a:r>
              <a:rPr lang="en-US" sz="2700" b="1" dirty="0" smtClean="0">
                <a:solidFill>
                  <a:srgbClr val="0070C0"/>
                </a:solidFill>
                <a:latin typeface="Calibri" panose="020F0502020204030204" pitchFamily="34" charset="0"/>
                <a:sym typeface="Wingdings" pitchFamily="2" charset="2"/>
              </a:rPr>
              <a:t>generalized impairment of cellular function  cell </a:t>
            </a:r>
            <a:r>
              <a:rPr lang="en-US" sz="2700" b="1" dirty="0">
                <a:solidFill>
                  <a:srgbClr val="0070C0"/>
                </a:solidFill>
                <a:latin typeface="Calibri" panose="020F0502020204030204" pitchFamily="34" charset="0"/>
                <a:sym typeface="Wingdings" pitchFamily="2" charset="2"/>
              </a:rPr>
              <a:t>death </a:t>
            </a:r>
            <a:r>
              <a:rPr lang="en-US" sz="2700" b="1" dirty="0" smtClean="0">
                <a:solidFill>
                  <a:srgbClr val="0070C0"/>
                </a:solidFill>
                <a:latin typeface="Calibri" panose="020F0502020204030204" pitchFamily="34" charset="0"/>
                <a:sym typeface="Wingdings" pitchFamily="2" charset="2"/>
              </a:rPr>
              <a:t> organ </a:t>
            </a:r>
            <a:r>
              <a:rPr lang="en-US" sz="2700" b="1" dirty="0">
                <a:solidFill>
                  <a:srgbClr val="0070C0"/>
                </a:solidFill>
                <a:latin typeface="Calibri" panose="020F0502020204030204" pitchFamily="34" charset="0"/>
                <a:sym typeface="Wingdings" pitchFamily="2" charset="2"/>
              </a:rPr>
              <a:t>failure </a:t>
            </a:r>
            <a:r>
              <a:rPr lang="en-US" sz="2700" b="1" dirty="0" smtClean="0">
                <a:solidFill>
                  <a:srgbClr val="0070C0"/>
                </a:solidFill>
                <a:latin typeface="Calibri" panose="020F0502020204030204" pitchFamily="34" charset="0"/>
                <a:sym typeface="Wingdings" pitchFamily="2" charset="2"/>
              </a:rPr>
              <a:t> whole </a:t>
            </a:r>
            <a:r>
              <a:rPr lang="en-US" sz="2700" b="1" dirty="0">
                <a:solidFill>
                  <a:srgbClr val="0070C0"/>
                </a:solidFill>
                <a:latin typeface="Calibri" panose="020F0502020204030204" pitchFamily="34" charset="0"/>
                <a:sym typeface="Wingdings" pitchFamily="2" charset="2"/>
              </a:rPr>
              <a:t>body failure </a:t>
            </a:r>
            <a:r>
              <a:rPr lang="en-US" sz="2700" b="1" dirty="0" smtClean="0">
                <a:solidFill>
                  <a:srgbClr val="0070C0"/>
                </a:solidFill>
                <a:latin typeface="Calibri" panose="020F0502020204030204" pitchFamily="34" charset="0"/>
                <a:sym typeface="Wingdings" pitchFamily="2" charset="2"/>
              </a:rPr>
              <a:t> death.</a:t>
            </a:r>
            <a:endParaRPr lang="en-US" sz="2700" b="1" dirty="0">
              <a:solidFill>
                <a:srgbClr val="0070C0"/>
              </a:solidFill>
              <a:latin typeface="Calibri" panose="020F0502020204030204" pitchFamily="34" charset="0"/>
            </a:endParaRPr>
          </a:p>
        </p:txBody>
      </p:sp>
      <p:sp>
        <p:nvSpPr>
          <p:cNvPr id="5" name="Rectangle 4"/>
          <p:cNvSpPr>
            <a:spLocks noChangeArrowheads="1"/>
          </p:cNvSpPr>
          <p:nvPr/>
        </p:nvSpPr>
        <p:spPr bwMode="auto">
          <a:xfrm>
            <a:off x="428592" y="585790"/>
            <a:ext cx="9429816" cy="771508"/>
          </a:xfrm>
          <a:prstGeom prst="rect">
            <a:avLst/>
          </a:prstGeom>
          <a:solidFill>
            <a:schemeClr val="accent2">
              <a:lumMod val="50000"/>
            </a:schemeClr>
          </a:solidFill>
          <a:ln w="9525">
            <a:noFill/>
            <a:miter lim="800000"/>
            <a:headEnd/>
            <a:tailEnd/>
          </a:ln>
          <a:effectLst/>
        </p:spPr>
        <p:txBody>
          <a:bodyPr anchor="ctr"/>
          <a:lstStyle/>
          <a:p>
            <a:pPr rtl="0"/>
            <a:r>
              <a:rPr lang="en-AU" sz="4800" b="1" dirty="0" smtClean="0">
                <a:solidFill>
                  <a:srgbClr val="FFFF00"/>
                </a:solidFill>
                <a:latin typeface="Calibri" panose="020F0502020204030204" pitchFamily="34" charset="0"/>
              </a:rPr>
              <a:t>Definition of shock</a:t>
            </a:r>
            <a:endParaRPr lang="en-AU" sz="48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983260" y="44624"/>
            <a:ext cx="7303740" cy="771508"/>
          </a:xfrm>
          <a:prstGeom prst="rect">
            <a:avLst/>
          </a:prstGeom>
          <a:solidFill>
            <a:schemeClr val="accent2">
              <a:lumMod val="50000"/>
            </a:schemeClr>
          </a:solidFill>
          <a:ln w="9525">
            <a:noFill/>
            <a:miter lim="800000"/>
            <a:headEnd/>
            <a:tailEnd/>
          </a:ln>
          <a:effectLst/>
        </p:spPr>
        <p:txBody>
          <a:bodyPr anchor="ctr"/>
          <a:lstStyle/>
          <a:p>
            <a:pPr rtl="0"/>
            <a:r>
              <a:rPr lang="en-US" sz="2800" b="1" dirty="0" smtClean="0">
                <a:solidFill>
                  <a:srgbClr val="FFFF00"/>
                </a:solidFill>
                <a:latin typeface="Calibri" panose="020F0502020204030204" pitchFamily="34" charset="0"/>
              </a:rPr>
              <a:t>Pathways leading to decreased tissue perfusion and shock</a:t>
            </a:r>
            <a:endParaRPr lang="en-AU" sz="2800" b="1" dirty="0">
              <a:solidFill>
                <a:srgbClr val="FFFF00"/>
              </a:solidFill>
              <a:latin typeface="Calibri" panose="020F0502020204030204" pitchFamily="34" charset="0"/>
            </a:endParaRPr>
          </a:p>
        </p:txBody>
      </p:sp>
      <p:pic>
        <p:nvPicPr>
          <p:cNvPr id="6" name="Picture 5" descr="loadBinary.gif"/>
          <p:cNvPicPr>
            <a:picLocks noChangeAspect="1"/>
          </p:cNvPicPr>
          <p:nvPr/>
        </p:nvPicPr>
        <p:blipFill>
          <a:blip r:embed="rId3" cstate="print"/>
          <a:stretch>
            <a:fillRect/>
          </a:stretch>
        </p:blipFill>
        <p:spPr>
          <a:xfrm>
            <a:off x="2619410" y="904895"/>
            <a:ext cx="7524750" cy="6727031"/>
          </a:xfrm>
          <a:prstGeom prst="rect">
            <a:avLst/>
          </a:prstGeom>
        </p:spPr>
      </p:pic>
      <p:sp>
        <p:nvSpPr>
          <p:cNvPr id="7" name="TextBox 6"/>
          <p:cNvSpPr txBox="1"/>
          <p:nvPr/>
        </p:nvSpPr>
        <p:spPr>
          <a:xfrm>
            <a:off x="30932" y="111861"/>
            <a:ext cx="2643206" cy="6629507"/>
          </a:xfrm>
          <a:prstGeom prst="rect">
            <a:avLst/>
          </a:prstGeom>
          <a:noFill/>
        </p:spPr>
        <p:txBody>
          <a:bodyPr wrap="square" rtlCol="0">
            <a:spAutoFit/>
          </a:bodyPr>
          <a:lstStyle/>
          <a:p>
            <a:pPr marL="342900" indent="-342900" algn="l" rtl="0">
              <a:buFont typeface="Wingdings" pitchFamily="2" charset="2"/>
              <a:buChar char="q"/>
            </a:pPr>
            <a:r>
              <a:rPr lang="en-US" sz="1770" b="1" dirty="0" smtClean="0">
                <a:solidFill>
                  <a:srgbClr val="FF0000"/>
                </a:solidFill>
                <a:latin typeface="Calibri" panose="020F0502020204030204" pitchFamily="34" charset="0"/>
              </a:rPr>
              <a:t>Decreased tissue perfusion </a:t>
            </a:r>
            <a:r>
              <a:rPr lang="en-US" sz="1770" b="1" dirty="0" smtClean="0">
                <a:solidFill>
                  <a:srgbClr val="0070C0"/>
                </a:solidFill>
                <a:latin typeface="Calibri" panose="020F0502020204030204" pitchFamily="34" charset="0"/>
              </a:rPr>
              <a:t>can result from hemorrhage / hypovolemic, cardiac failure, or neurologic injury. </a:t>
            </a:r>
          </a:p>
          <a:p>
            <a:pPr marL="342900" indent="-342900" algn="l" rtl="0">
              <a:buFont typeface="Wingdings" pitchFamily="2" charset="2"/>
              <a:buChar char="q"/>
            </a:pPr>
            <a:r>
              <a:rPr lang="en-US" sz="1770" b="1" dirty="0" smtClean="0">
                <a:solidFill>
                  <a:srgbClr val="FF0000"/>
                </a:solidFill>
                <a:latin typeface="Calibri" panose="020F0502020204030204" pitchFamily="34" charset="0"/>
              </a:rPr>
              <a:t>Decreased tissue perfusion and cellular injury</a:t>
            </a:r>
            <a:r>
              <a:rPr lang="en-US" sz="1770" b="1" dirty="0" smtClean="0">
                <a:solidFill>
                  <a:srgbClr val="0070C0"/>
                </a:solidFill>
                <a:latin typeface="Calibri" panose="020F0502020204030204" pitchFamily="34" charset="0"/>
              </a:rPr>
              <a:t> can then result in immune and inflammatory responses. </a:t>
            </a:r>
          </a:p>
          <a:p>
            <a:pPr marL="342900" indent="-342900" algn="l" rtl="0">
              <a:buFont typeface="Wingdings" pitchFamily="2" charset="2"/>
              <a:buChar char="q"/>
            </a:pPr>
            <a:r>
              <a:rPr lang="en-US" sz="1770" b="1" dirty="0" smtClean="0">
                <a:solidFill>
                  <a:srgbClr val="009900"/>
                </a:solidFill>
                <a:latin typeface="Calibri" panose="020F0502020204030204" pitchFamily="34" charset="0"/>
              </a:rPr>
              <a:t>Alternatively, elaboration of microbial products during infection or release of endogenous cellular products from tissue injury </a:t>
            </a:r>
            <a:r>
              <a:rPr lang="en-US" sz="1770" b="1" dirty="0" smtClean="0">
                <a:solidFill>
                  <a:srgbClr val="009900"/>
                </a:solidFill>
                <a:latin typeface="Calibri"/>
                <a:cs typeface="Calibri"/>
              </a:rPr>
              <a:t>→</a:t>
            </a:r>
            <a:r>
              <a:rPr lang="en-US" sz="1770" b="1" dirty="0" smtClean="0">
                <a:solidFill>
                  <a:srgbClr val="009900"/>
                </a:solidFill>
                <a:latin typeface="Calibri" panose="020F0502020204030204" pitchFamily="34" charset="0"/>
              </a:rPr>
              <a:t> cellular activation </a:t>
            </a:r>
            <a:r>
              <a:rPr lang="en-US" sz="1770" b="1" dirty="0" smtClean="0">
                <a:solidFill>
                  <a:srgbClr val="009900"/>
                </a:solidFill>
                <a:latin typeface="Calibri"/>
                <a:cs typeface="Calibri"/>
              </a:rPr>
              <a:t>→ </a:t>
            </a:r>
            <a:r>
              <a:rPr lang="en-US" sz="1770" b="1" dirty="0" smtClean="0">
                <a:solidFill>
                  <a:srgbClr val="009900"/>
                </a:solidFill>
                <a:latin typeface="Calibri" panose="020F0502020204030204" pitchFamily="34" charset="0"/>
              </a:rPr>
              <a:t>influences tissue perfusion and the development of shock. </a:t>
            </a:r>
            <a:endParaRPr lang="en-US" sz="1770" b="1" dirty="0">
              <a:solidFill>
                <a:srgbClr val="009900"/>
              </a:solidFill>
              <a:latin typeface="Calibri" panose="020F0502020204030204" pitchFamily="34" charset="0"/>
            </a:endParaRPr>
          </a:p>
        </p:txBody>
      </p:sp>
      <p:sp>
        <p:nvSpPr>
          <p:cNvPr id="8" name="Oval 7"/>
          <p:cNvSpPr/>
          <p:nvPr/>
        </p:nvSpPr>
        <p:spPr bwMode="auto">
          <a:xfrm>
            <a:off x="4786310" y="5000636"/>
            <a:ext cx="2428892" cy="50006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Calibri" panose="020F0502020204030204" pitchFamily="34" charset="0"/>
            </a:endParaRPr>
          </a:p>
        </p:txBody>
      </p:sp>
      <p:sp>
        <p:nvSpPr>
          <p:cNvPr id="10" name="TextBox 9"/>
          <p:cNvSpPr txBox="1"/>
          <p:nvPr/>
        </p:nvSpPr>
        <p:spPr>
          <a:xfrm>
            <a:off x="4500558" y="3500438"/>
            <a:ext cx="3000396" cy="584775"/>
          </a:xfrm>
          <a:prstGeom prst="rect">
            <a:avLst/>
          </a:prstGeom>
          <a:solidFill>
            <a:schemeClr val="bg1"/>
          </a:solidFill>
        </p:spPr>
        <p:txBody>
          <a:bodyPr wrap="square" rtlCol="0">
            <a:spAutoFit/>
          </a:bodyPr>
          <a:lstStyle/>
          <a:p>
            <a:r>
              <a:rPr lang="en-US" sz="1600" b="1" dirty="0" smtClean="0">
                <a:latin typeface="Calibri" panose="020F0502020204030204" pitchFamily="34" charset="0"/>
              </a:rPr>
              <a:t>Activation of receptors</a:t>
            </a:r>
          </a:p>
          <a:p>
            <a:endParaRPr lang="en-US" sz="1600" b="1" dirty="0">
              <a:latin typeface="Calibri" panose="020F0502020204030204" pitchFamily="34" charset="0"/>
            </a:endParaRPr>
          </a:p>
        </p:txBody>
      </p:sp>
      <p:sp>
        <p:nvSpPr>
          <p:cNvPr id="11" name="TextBox 10"/>
          <p:cNvSpPr txBox="1"/>
          <p:nvPr/>
        </p:nvSpPr>
        <p:spPr>
          <a:xfrm>
            <a:off x="3286112" y="2428868"/>
            <a:ext cx="2857520" cy="584775"/>
          </a:xfrm>
          <a:prstGeom prst="rect">
            <a:avLst/>
          </a:prstGeom>
          <a:solidFill>
            <a:schemeClr val="bg1"/>
          </a:solidFill>
        </p:spPr>
        <p:txBody>
          <a:bodyPr wrap="square" rtlCol="0">
            <a:spAutoFit/>
          </a:bodyPr>
          <a:lstStyle/>
          <a:p>
            <a:endParaRPr lang="en-US" sz="1600" b="1" dirty="0" smtClean="0">
              <a:latin typeface="Calibri" panose="020F0502020204030204" pitchFamily="34" charset="0"/>
            </a:endParaRPr>
          </a:p>
          <a:p>
            <a:pPr rtl="0"/>
            <a:r>
              <a:rPr lang="en-US" sz="1600" b="1" dirty="0" err="1" smtClean="0">
                <a:latin typeface="Calibri" panose="020F0502020204030204" pitchFamily="34" charset="0"/>
              </a:rPr>
              <a:t>Endotoxins</a:t>
            </a:r>
            <a:endParaRPr lang="en-US" sz="1600" b="1" dirty="0">
              <a:latin typeface="Calibri" panose="020F0502020204030204" pitchFamily="34" charset="0"/>
            </a:endParaRPr>
          </a:p>
        </p:txBody>
      </p:sp>
      <p:sp>
        <p:nvSpPr>
          <p:cNvPr id="9" name="TextBox 8"/>
          <p:cNvSpPr txBox="1"/>
          <p:nvPr/>
        </p:nvSpPr>
        <p:spPr>
          <a:xfrm>
            <a:off x="5431532" y="2344159"/>
            <a:ext cx="3672408" cy="584775"/>
          </a:xfrm>
          <a:prstGeom prst="rect">
            <a:avLst/>
          </a:prstGeom>
          <a:solidFill>
            <a:schemeClr val="bg1"/>
          </a:solidFill>
        </p:spPr>
        <p:txBody>
          <a:bodyPr wrap="square" rtlCol="0">
            <a:spAutoFit/>
          </a:bodyPr>
          <a:lstStyle/>
          <a:p>
            <a:r>
              <a:rPr lang="en-US" sz="1600" b="1" dirty="0" smtClean="0">
                <a:latin typeface="Calibri" panose="020F0502020204030204" pitchFamily="34" charset="0"/>
              </a:rPr>
              <a:t>endogenous cellular products from tissue injury</a:t>
            </a:r>
            <a:endParaRPr lang="en-US" sz="1600"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8592" y="1988840"/>
            <a:ext cx="9429816" cy="2952328"/>
          </a:xfrm>
          <a:prstGeom prst="rect">
            <a:avLst/>
          </a:prstGeom>
          <a:solidFill>
            <a:schemeClr val="accent2">
              <a:lumMod val="50000"/>
            </a:schemeClr>
          </a:solidFill>
          <a:ln w="9525">
            <a:noFill/>
            <a:miter lim="800000"/>
            <a:headEnd/>
            <a:tailEnd/>
          </a:ln>
          <a:effectLst/>
        </p:spPr>
        <p:txBody>
          <a:bodyPr anchor="ctr"/>
          <a:lstStyle/>
          <a:p>
            <a:pPr rtl="0"/>
            <a:r>
              <a:rPr lang="en-US" sz="6000" b="1" dirty="0" smtClean="0">
                <a:solidFill>
                  <a:srgbClr val="FFFF00"/>
                </a:solidFill>
                <a:latin typeface="Calibri" panose="020F0502020204030204" pitchFamily="34" charset="0"/>
              </a:rPr>
              <a:t>What drives the blood</a:t>
            </a:r>
          </a:p>
          <a:p>
            <a:pPr rtl="0"/>
            <a:r>
              <a:rPr lang="en-US" sz="6000" b="1" dirty="0" smtClean="0">
                <a:solidFill>
                  <a:srgbClr val="FFFF00"/>
                </a:solidFill>
                <a:latin typeface="Calibri" panose="020F0502020204030204" pitchFamily="34" charset="0"/>
              </a:rPr>
              <a:t>along the blood vessels</a:t>
            </a:r>
          </a:p>
          <a:p>
            <a:pPr rtl="0"/>
            <a:r>
              <a:rPr lang="en-US" sz="6000" b="1" dirty="0" smtClean="0">
                <a:solidFill>
                  <a:srgbClr val="FFFF00"/>
                </a:solidFill>
                <a:latin typeface="Calibri" panose="020F0502020204030204" pitchFamily="34" charset="0"/>
              </a:rPr>
              <a:t>after it has left the heart? </a:t>
            </a:r>
            <a:endParaRPr lang="en-AU" sz="6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2" name="Text Box 6"/>
          <p:cNvSpPr txBox="1">
            <a:spLocks noChangeArrowheads="1"/>
          </p:cNvSpPr>
          <p:nvPr/>
        </p:nvSpPr>
        <p:spPr bwMode="auto">
          <a:xfrm>
            <a:off x="357154" y="1500736"/>
            <a:ext cx="4214842" cy="4893647"/>
          </a:xfrm>
          <a:prstGeom prst="rect">
            <a:avLst/>
          </a:prstGeom>
          <a:solidFill>
            <a:schemeClr val="bg1"/>
          </a:solidFill>
          <a:ln w="9525">
            <a:noFill/>
            <a:miter lim="800000"/>
            <a:headEnd/>
            <a:tailEnd/>
          </a:ln>
          <a:effectLst/>
        </p:spPr>
        <p:txBody>
          <a:bodyPr wrap="square">
            <a:spAutoFit/>
          </a:bodyPr>
          <a:lstStyle/>
          <a:p>
            <a:pPr algn="l" rtl="0">
              <a:buBlip>
                <a:blip r:embed="rId3"/>
              </a:buBlip>
            </a:pPr>
            <a:r>
              <a:rPr lang="en-US" sz="2400" b="1" dirty="0" smtClean="0">
                <a:solidFill>
                  <a:srgbClr val="0070C0"/>
                </a:solidFill>
                <a:latin typeface="Calibri" panose="020F0502020204030204" pitchFamily="34" charset="0"/>
              </a:rPr>
              <a:t> NORMAL </a:t>
            </a:r>
            <a:r>
              <a:rPr lang="en-US" sz="2400" b="1" dirty="0">
                <a:solidFill>
                  <a:srgbClr val="0070C0"/>
                </a:solidFill>
                <a:latin typeface="Calibri" panose="020F0502020204030204" pitchFamily="34" charset="0"/>
              </a:rPr>
              <a:t>BP: 120/80</a:t>
            </a:r>
          </a:p>
          <a:p>
            <a:pPr algn="l" rtl="0">
              <a:buBlip>
                <a:blip r:embed="rId3"/>
              </a:buBlip>
            </a:pPr>
            <a:r>
              <a:rPr lang="en-US" sz="2400" b="1" dirty="0" smtClean="0">
                <a:solidFill>
                  <a:srgbClr val="0070C0"/>
                </a:solidFill>
                <a:latin typeface="Calibri" panose="020F0502020204030204" pitchFamily="34" charset="0"/>
              </a:rPr>
              <a:t> LOW </a:t>
            </a:r>
            <a:r>
              <a:rPr lang="en-US" sz="2400" b="1" dirty="0">
                <a:solidFill>
                  <a:srgbClr val="0070C0"/>
                </a:solidFill>
                <a:latin typeface="Calibri" panose="020F0502020204030204" pitchFamily="34" charset="0"/>
              </a:rPr>
              <a:t>BP &lt; 90/60</a:t>
            </a:r>
          </a:p>
          <a:p>
            <a:pPr algn="l" rtl="0">
              <a:buBlip>
                <a:blip r:embed="rId3"/>
              </a:buBlip>
            </a:pPr>
            <a:endParaRPr lang="en-US" sz="2400" b="1" dirty="0">
              <a:solidFill>
                <a:srgbClr val="0070C0"/>
              </a:solidFill>
              <a:latin typeface="Calibri" panose="020F0502020204030204" pitchFamily="34" charset="0"/>
            </a:endParaRPr>
          </a:p>
          <a:p>
            <a:pPr algn="l" rtl="0">
              <a:buBlip>
                <a:blip r:embed="rId3"/>
              </a:buBlip>
            </a:pPr>
            <a:r>
              <a:rPr lang="en-US" sz="2400" b="1" dirty="0" smtClean="0">
                <a:solidFill>
                  <a:srgbClr val="0070C0"/>
                </a:solidFill>
                <a:latin typeface="Calibri" panose="020F0502020204030204" pitchFamily="34" charset="0"/>
              </a:rPr>
              <a:t> Arterial </a:t>
            </a:r>
            <a:r>
              <a:rPr lang="en-US" sz="2400" b="1" dirty="0">
                <a:solidFill>
                  <a:srgbClr val="0070C0"/>
                </a:solidFill>
                <a:latin typeface="Calibri" panose="020F0502020204030204" pitchFamily="34" charset="0"/>
              </a:rPr>
              <a:t>pressure </a:t>
            </a:r>
            <a:r>
              <a:rPr lang="en-US" sz="2400" b="1" dirty="0" smtClean="0">
                <a:solidFill>
                  <a:srgbClr val="0070C0"/>
                </a:solidFill>
                <a:latin typeface="Calibri" panose="020F0502020204030204" pitchFamily="34" charset="0"/>
              </a:rPr>
              <a:t>= cardiac </a:t>
            </a:r>
            <a:r>
              <a:rPr lang="en-US" sz="2400" b="1" dirty="0">
                <a:solidFill>
                  <a:srgbClr val="0070C0"/>
                </a:solidFill>
                <a:latin typeface="Calibri" panose="020F0502020204030204" pitchFamily="34" charset="0"/>
              </a:rPr>
              <a:t>output x systemic vascular resistance</a:t>
            </a:r>
          </a:p>
          <a:p>
            <a:pPr algn="l" rtl="0">
              <a:buBlip>
                <a:blip r:embed="rId3"/>
              </a:buBlip>
            </a:pPr>
            <a:endParaRPr lang="en-US" sz="2400" b="1" dirty="0">
              <a:solidFill>
                <a:srgbClr val="0070C0"/>
              </a:solidFill>
              <a:latin typeface="Calibri" panose="020F0502020204030204" pitchFamily="34" charset="0"/>
            </a:endParaRPr>
          </a:p>
          <a:p>
            <a:pPr algn="l" rtl="0">
              <a:buBlip>
                <a:blip r:embed="rId3"/>
              </a:buBlip>
            </a:pPr>
            <a:r>
              <a:rPr lang="en-US" sz="2400" b="1" dirty="0" smtClean="0">
                <a:solidFill>
                  <a:srgbClr val="0070C0"/>
                </a:solidFill>
                <a:latin typeface="Calibri" panose="020F0502020204030204" pitchFamily="34" charset="0"/>
              </a:rPr>
              <a:t> Reduction </a:t>
            </a:r>
            <a:r>
              <a:rPr lang="en-US" sz="2400" b="1" dirty="0">
                <a:solidFill>
                  <a:srgbClr val="0070C0"/>
                </a:solidFill>
                <a:latin typeface="Calibri" panose="020F0502020204030204" pitchFamily="34" charset="0"/>
              </a:rPr>
              <a:t>in either component (cardiac output </a:t>
            </a:r>
            <a:r>
              <a:rPr lang="en-US" sz="2400" b="1" dirty="0" smtClean="0">
                <a:solidFill>
                  <a:srgbClr val="0070C0"/>
                </a:solidFill>
                <a:latin typeface="Calibri" panose="020F0502020204030204" pitchFamily="34" charset="0"/>
              </a:rPr>
              <a:t>or </a:t>
            </a:r>
            <a:r>
              <a:rPr lang="en-US" sz="2400" b="1" dirty="0">
                <a:solidFill>
                  <a:srgbClr val="0070C0"/>
                </a:solidFill>
                <a:latin typeface="Calibri" panose="020F0502020204030204" pitchFamily="34" charset="0"/>
              </a:rPr>
              <a:t>vascular </a:t>
            </a:r>
            <a:r>
              <a:rPr lang="en-US" sz="2400" b="1" dirty="0" smtClean="0">
                <a:solidFill>
                  <a:srgbClr val="0070C0"/>
                </a:solidFill>
                <a:latin typeface="Calibri" panose="020F0502020204030204" pitchFamily="34" charset="0"/>
              </a:rPr>
              <a:t>resistance) </a:t>
            </a:r>
            <a:r>
              <a:rPr lang="en-US" sz="2400" b="1" dirty="0">
                <a:solidFill>
                  <a:srgbClr val="0070C0"/>
                </a:solidFill>
                <a:latin typeface="Calibri" panose="020F0502020204030204" pitchFamily="34" charset="0"/>
              </a:rPr>
              <a:t>without </a:t>
            </a:r>
            <a:r>
              <a:rPr lang="en-US" sz="2400" b="1" dirty="0" smtClean="0">
                <a:solidFill>
                  <a:srgbClr val="0070C0"/>
                </a:solidFill>
                <a:latin typeface="Calibri" panose="020F0502020204030204" pitchFamily="34" charset="0"/>
              </a:rPr>
              <a:t>a </a:t>
            </a:r>
            <a:r>
              <a:rPr lang="en-US" sz="2400" b="1" dirty="0">
                <a:solidFill>
                  <a:srgbClr val="0070C0"/>
                </a:solidFill>
                <a:latin typeface="Calibri" panose="020F0502020204030204" pitchFamily="34" charset="0"/>
              </a:rPr>
              <a:t>compensatory </a:t>
            </a:r>
            <a:r>
              <a:rPr lang="en-US" sz="2400" b="1" dirty="0" smtClean="0">
                <a:solidFill>
                  <a:srgbClr val="0070C0"/>
                </a:solidFill>
                <a:latin typeface="Calibri" panose="020F0502020204030204" pitchFamily="34" charset="0"/>
              </a:rPr>
              <a:t>elevation of </a:t>
            </a:r>
            <a:r>
              <a:rPr lang="en-US" sz="2400" b="1" dirty="0">
                <a:solidFill>
                  <a:srgbClr val="0070C0"/>
                </a:solidFill>
                <a:latin typeface="Calibri" panose="020F0502020204030204" pitchFamily="34" charset="0"/>
              </a:rPr>
              <a:t>the other </a:t>
            </a:r>
            <a:r>
              <a:rPr lang="en-US" sz="2400" b="1" dirty="0" smtClean="0">
                <a:solidFill>
                  <a:srgbClr val="0070C0"/>
                </a:solidFill>
                <a:latin typeface="Calibri" panose="020F0502020204030204" pitchFamily="34" charset="0"/>
              </a:rPr>
              <a:t>will </a:t>
            </a:r>
            <a:r>
              <a:rPr lang="en-US" sz="2400" b="1" dirty="0">
                <a:solidFill>
                  <a:srgbClr val="0070C0"/>
                </a:solidFill>
                <a:latin typeface="Calibri" panose="020F0502020204030204" pitchFamily="34" charset="0"/>
              </a:rPr>
              <a:t>result in hypotension. </a:t>
            </a:r>
          </a:p>
        </p:txBody>
      </p:sp>
      <p:sp>
        <p:nvSpPr>
          <p:cNvPr id="5" name="Rectangle 4"/>
          <p:cNvSpPr>
            <a:spLocks noChangeArrowheads="1"/>
          </p:cNvSpPr>
          <p:nvPr/>
        </p:nvSpPr>
        <p:spPr bwMode="auto">
          <a:xfrm>
            <a:off x="428592" y="428604"/>
            <a:ext cx="9429816" cy="771508"/>
          </a:xfrm>
          <a:prstGeom prst="rect">
            <a:avLst/>
          </a:prstGeom>
          <a:solidFill>
            <a:schemeClr val="accent2">
              <a:lumMod val="50000"/>
            </a:schemeClr>
          </a:solidFill>
          <a:ln w="9525">
            <a:noFill/>
            <a:miter lim="800000"/>
            <a:headEnd/>
            <a:tailEnd/>
          </a:ln>
          <a:effectLst/>
        </p:spPr>
        <p:txBody>
          <a:bodyPr anchor="ctr"/>
          <a:lstStyle/>
          <a:p>
            <a:pPr rtl="0"/>
            <a:r>
              <a:rPr lang="en-AU" sz="4800" b="1" dirty="0" smtClean="0">
                <a:solidFill>
                  <a:srgbClr val="FFFF00"/>
                </a:solidFill>
                <a:latin typeface="Calibri" panose="020F0502020204030204" pitchFamily="34" charset="0"/>
              </a:rPr>
              <a:t>Systemic hypotension</a:t>
            </a:r>
            <a:endParaRPr lang="en-AU" sz="4800" b="1" dirty="0">
              <a:solidFill>
                <a:srgbClr val="FFFF00"/>
              </a:solidFill>
              <a:latin typeface="Calibri" panose="020F0502020204030204" pitchFamily="34" charset="0"/>
            </a:endParaRPr>
          </a:p>
        </p:txBody>
      </p:sp>
      <p:sp>
        <p:nvSpPr>
          <p:cNvPr id="6" name="AutoShape 44"/>
          <p:cNvSpPr>
            <a:spLocks noChangeArrowheads="1"/>
          </p:cNvSpPr>
          <p:nvPr/>
        </p:nvSpPr>
        <p:spPr bwMode="auto">
          <a:xfrm flipH="1" flipV="1">
            <a:off x="4910173" y="2516188"/>
            <a:ext cx="3943350" cy="838200"/>
          </a:xfrm>
          <a:prstGeom prst="curvedUpArrow">
            <a:avLst>
              <a:gd name="adj1" fmla="val 54886"/>
              <a:gd name="adj2" fmla="val 148977"/>
              <a:gd name="adj3" fmla="val 33333"/>
            </a:avLst>
          </a:prstGeom>
          <a:gradFill rotWithShape="1">
            <a:gsLst>
              <a:gs pos="0">
                <a:srgbClr val="00FFFF">
                  <a:gamma/>
                  <a:shade val="0"/>
                  <a:invGamma/>
                </a:srgbClr>
              </a:gs>
              <a:gs pos="50000">
                <a:srgbClr val="00FFFF"/>
              </a:gs>
              <a:gs pos="100000">
                <a:srgbClr val="00FFFF">
                  <a:gamma/>
                  <a:shade val="0"/>
                  <a:invGamma/>
                </a:srgbClr>
              </a:gs>
            </a:gsLst>
            <a:lin ang="5400000" scaled="1"/>
          </a:gradFill>
          <a:ln w="9525">
            <a:solidFill>
              <a:srgbClr val="0000FF"/>
            </a:solidFill>
            <a:miter lim="800000"/>
            <a:headEnd/>
            <a:tailEnd/>
          </a:ln>
          <a:effectLst/>
        </p:spPr>
        <p:txBody>
          <a:bodyPr wrap="none" anchor="ctr"/>
          <a:lstStyle/>
          <a:p>
            <a:endParaRPr lang="en-US" sz="2200" b="1">
              <a:latin typeface="Calibri" panose="020F0502020204030204" pitchFamily="34" charset="0"/>
            </a:endParaRPr>
          </a:p>
        </p:txBody>
      </p:sp>
      <p:sp>
        <p:nvSpPr>
          <p:cNvPr id="7" name="AutoShape 45"/>
          <p:cNvSpPr>
            <a:spLocks noChangeArrowheads="1"/>
          </p:cNvSpPr>
          <p:nvPr/>
        </p:nvSpPr>
        <p:spPr bwMode="auto">
          <a:xfrm>
            <a:off x="5319748" y="4343400"/>
            <a:ext cx="3943350" cy="838200"/>
          </a:xfrm>
          <a:prstGeom prst="curvedUpArrow">
            <a:avLst>
              <a:gd name="adj1" fmla="val 54886"/>
              <a:gd name="adj2" fmla="val 148977"/>
              <a:gd name="adj3" fmla="val 33333"/>
            </a:avLst>
          </a:prstGeom>
          <a:gradFill rotWithShape="1">
            <a:gsLst>
              <a:gs pos="0">
                <a:srgbClr val="FF00FF">
                  <a:gamma/>
                  <a:shade val="0"/>
                  <a:invGamma/>
                </a:srgbClr>
              </a:gs>
              <a:gs pos="50000">
                <a:srgbClr val="FF00FF"/>
              </a:gs>
              <a:gs pos="100000">
                <a:srgbClr val="FF00FF">
                  <a:gamma/>
                  <a:shade val="0"/>
                  <a:invGamma/>
                </a:srgbClr>
              </a:gs>
            </a:gsLst>
            <a:lin ang="5400000" scaled="1"/>
          </a:gradFill>
          <a:ln w="9525">
            <a:solidFill>
              <a:srgbClr val="800080"/>
            </a:solidFill>
            <a:miter lim="800000"/>
            <a:headEnd/>
            <a:tailEnd/>
          </a:ln>
          <a:effectLst/>
        </p:spPr>
        <p:txBody>
          <a:bodyPr wrap="none" anchor="ctr"/>
          <a:lstStyle/>
          <a:p>
            <a:endParaRPr lang="en-US" sz="2200" b="1">
              <a:latin typeface="Calibri" panose="020F0502020204030204" pitchFamily="34" charset="0"/>
            </a:endParaRPr>
          </a:p>
        </p:txBody>
      </p:sp>
      <p:sp>
        <p:nvSpPr>
          <p:cNvPr id="8" name="Text Box 46"/>
          <p:cNvSpPr txBox="1">
            <a:spLocks noChangeArrowheads="1"/>
          </p:cNvSpPr>
          <p:nvPr/>
        </p:nvSpPr>
        <p:spPr bwMode="auto">
          <a:xfrm>
            <a:off x="4760835" y="3429000"/>
            <a:ext cx="1303562" cy="430887"/>
          </a:xfrm>
          <a:prstGeom prst="rect">
            <a:avLst/>
          </a:prstGeom>
          <a:noFill/>
          <a:ln w="9525">
            <a:noFill/>
            <a:miter lim="800000"/>
            <a:headEnd/>
            <a:tailEnd/>
          </a:ln>
          <a:effectLst/>
        </p:spPr>
        <p:txBody>
          <a:bodyPr wrap="none">
            <a:spAutoFit/>
          </a:bodyPr>
          <a:lstStyle/>
          <a:p>
            <a:r>
              <a:rPr lang="en-US" sz="2200" b="1" i="0" dirty="0">
                <a:solidFill>
                  <a:schemeClr val="tx2"/>
                </a:solidFill>
                <a:latin typeface="Calibri" panose="020F0502020204030204" pitchFamily="34" charset="0"/>
              </a:rPr>
              <a:t>80 mmHg</a:t>
            </a:r>
          </a:p>
        </p:txBody>
      </p:sp>
      <p:sp>
        <p:nvSpPr>
          <p:cNvPr id="9" name="Text Box 47"/>
          <p:cNvSpPr txBox="1">
            <a:spLocks noChangeArrowheads="1"/>
          </p:cNvSpPr>
          <p:nvPr/>
        </p:nvSpPr>
        <p:spPr bwMode="auto">
          <a:xfrm>
            <a:off x="7865295" y="3429000"/>
            <a:ext cx="1446229" cy="430887"/>
          </a:xfrm>
          <a:prstGeom prst="rect">
            <a:avLst/>
          </a:prstGeom>
          <a:noFill/>
          <a:ln w="9525">
            <a:noFill/>
            <a:miter lim="800000"/>
            <a:headEnd/>
            <a:tailEnd/>
          </a:ln>
          <a:effectLst/>
        </p:spPr>
        <p:txBody>
          <a:bodyPr wrap="none">
            <a:spAutoFit/>
          </a:bodyPr>
          <a:lstStyle/>
          <a:p>
            <a:r>
              <a:rPr lang="en-US" sz="2200" b="1" i="0" dirty="0">
                <a:solidFill>
                  <a:schemeClr val="tx2"/>
                </a:solidFill>
                <a:latin typeface="Calibri" panose="020F0502020204030204" pitchFamily="34" charset="0"/>
              </a:rPr>
              <a:t>120 mmHg</a:t>
            </a:r>
          </a:p>
        </p:txBody>
      </p:sp>
      <p:sp>
        <p:nvSpPr>
          <p:cNvPr id="10" name="Text Box 48"/>
          <p:cNvSpPr txBox="1">
            <a:spLocks noChangeArrowheads="1"/>
          </p:cNvSpPr>
          <p:nvPr/>
        </p:nvSpPr>
        <p:spPr bwMode="auto">
          <a:xfrm>
            <a:off x="6388298" y="1905000"/>
            <a:ext cx="1318886" cy="430887"/>
          </a:xfrm>
          <a:prstGeom prst="rect">
            <a:avLst/>
          </a:prstGeom>
          <a:noFill/>
          <a:ln w="9525">
            <a:noFill/>
            <a:miter lim="800000"/>
            <a:headEnd/>
            <a:tailEnd/>
          </a:ln>
          <a:effectLst/>
        </p:spPr>
        <p:txBody>
          <a:bodyPr wrap="none">
            <a:spAutoFit/>
          </a:bodyPr>
          <a:lstStyle/>
          <a:p>
            <a:r>
              <a:rPr lang="en-US" sz="2200" b="1" i="0" dirty="0">
                <a:solidFill>
                  <a:srgbClr val="33CC33"/>
                </a:solidFill>
                <a:effectLst>
                  <a:outerShdw blurRad="38100" dist="38100" dir="2700000" algn="tl">
                    <a:srgbClr val="000000"/>
                  </a:outerShdw>
                </a:effectLst>
                <a:latin typeface="Calibri" panose="020F0502020204030204" pitchFamily="34" charset="0"/>
              </a:rPr>
              <a:t>DIASTOLE</a:t>
            </a:r>
          </a:p>
        </p:txBody>
      </p:sp>
      <p:sp>
        <p:nvSpPr>
          <p:cNvPr id="11" name="Text Box 49"/>
          <p:cNvSpPr txBox="1">
            <a:spLocks noChangeArrowheads="1"/>
          </p:cNvSpPr>
          <p:nvPr/>
        </p:nvSpPr>
        <p:spPr bwMode="auto">
          <a:xfrm>
            <a:off x="6507255" y="5329254"/>
            <a:ext cx="1163524" cy="430887"/>
          </a:xfrm>
          <a:prstGeom prst="rect">
            <a:avLst/>
          </a:prstGeom>
          <a:noFill/>
          <a:ln w="9525">
            <a:noFill/>
            <a:miter lim="800000"/>
            <a:headEnd/>
            <a:tailEnd/>
          </a:ln>
          <a:effectLst/>
        </p:spPr>
        <p:txBody>
          <a:bodyPr wrap="none">
            <a:spAutoFit/>
          </a:bodyPr>
          <a:lstStyle/>
          <a:p>
            <a:r>
              <a:rPr lang="en-US" sz="2200" b="1" i="0" dirty="0">
                <a:solidFill>
                  <a:srgbClr val="FF0000"/>
                </a:solidFill>
                <a:effectLst>
                  <a:outerShdw blurRad="38100" dist="38100" dir="2700000" algn="tl">
                    <a:srgbClr val="000000"/>
                  </a:outerShdw>
                </a:effectLst>
                <a:latin typeface="Calibri" panose="020F0502020204030204" pitchFamily="34" charset="0"/>
              </a:rPr>
              <a:t>SYSTOLE</a:t>
            </a:r>
          </a:p>
        </p:txBody>
      </p:sp>
      <p:sp>
        <p:nvSpPr>
          <p:cNvPr id="12" name="Text Box 115"/>
          <p:cNvSpPr txBox="1">
            <a:spLocks noChangeArrowheads="1"/>
          </p:cNvSpPr>
          <p:nvPr/>
        </p:nvSpPr>
        <p:spPr bwMode="auto">
          <a:xfrm>
            <a:off x="7472398" y="3886200"/>
            <a:ext cx="1981200" cy="430887"/>
          </a:xfrm>
          <a:prstGeom prst="rect">
            <a:avLst/>
          </a:prstGeom>
          <a:noFill/>
          <a:ln w="12700">
            <a:noFill/>
            <a:miter lim="800000"/>
            <a:headEnd type="none" w="sm" len="sm"/>
            <a:tailEnd type="none" w="sm" len="sm"/>
          </a:ln>
          <a:effectLst/>
        </p:spPr>
        <p:txBody>
          <a:bodyPr>
            <a:spAutoFit/>
          </a:bodyPr>
          <a:lstStyle/>
          <a:p>
            <a:pPr>
              <a:spcBef>
                <a:spcPct val="50000"/>
              </a:spcBef>
            </a:pPr>
            <a:endParaRPr lang="en-US" sz="2200" b="1">
              <a:latin typeface="Calibri" panose="020F0502020204030204" pitchFamily="34" charset="0"/>
            </a:endParaRPr>
          </a:p>
        </p:txBody>
      </p:sp>
      <p:sp>
        <p:nvSpPr>
          <p:cNvPr id="13" name="Text Box 116"/>
          <p:cNvSpPr txBox="1">
            <a:spLocks noChangeArrowheads="1"/>
          </p:cNvSpPr>
          <p:nvPr/>
        </p:nvSpPr>
        <p:spPr bwMode="auto">
          <a:xfrm>
            <a:off x="7700998" y="3810000"/>
            <a:ext cx="1676400" cy="430887"/>
          </a:xfrm>
          <a:prstGeom prst="rect">
            <a:avLst/>
          </a:prstGeom>
          <a:noFill/>
          <a:ln w="12700">
            <a:noFill/>
            <a:miter lim="800000"/>
            <a:headEnd type="none" w="sm" len="sm"/>
            <a:tailEnd type="none" w="sm" len="sm"/>
          </a:ln>
          <a:effectLst/>
        </p:spPr>
        <p:txBody>
          <a:bodyPr>
            <a:spAutoFit/>
          </a:bodyPr>
          <a:lstStyle/>
          <a:p>
            <a:pPr>
              <a:spcBef>
                <a:spcPct val="50000"/>
              </a:spcBef>
            </a:pPr>
            <a:r>
              <a:rPr lang="en-US" sz="2200" b="1" dirty="0">
                <a:latin typeface="Calibri" panose="020F0502020204030204" pitchFamily="34" charset="0"/>
              </a:rPr>
              <a:t>Systolic BP</a:t>
            </a:r>
          </a:p>
        </p:txBody>
      </p:sp>
      <p:sp>
        <p:nvSpPr>
          <p:cNvPr id="14" name="Text Box 117"/>
          <p:cNvSpPr txBox="1">
            <a:spLocks noChangeArrowheads="1"/>
          </p:cNvSpPr>
          <p:nvPr/>
        </p:nvSpPr>
        <p:spPr bwMode="auto">
          <a:xfrm>
            <a:off x="4576798" y="3810000"/>
            <a:ext cx="1905000" cy="430887"/>
          </a:xfrm>
          <a:prstGeom prst="rect">
            <a:avLst/>
          </a:prstGeom>
          <a:noFill/>
          <a:ln w="12700">
            <a:noFill/>
            <a:miter lim="800000"/>
            <a:headEnd type="none" w="sm" len="sm"/>
            <a:tailEnd type="none" w="sm" len="sm"/>
          </a:ln>
          <a:effectLst/>
        </p:spPr>
        <p:txBody>
          <a:bodyPr>
            <a:spAutoFit/>
          </a:bodyPr>
          <a:lstStyle/>
          <a:p>
            <a:pPr>
              <a:spcBef>
                <a:spcPct val="50000"/>
              </a:spcBef>
            </a:pPr>
            <a:r>
              <a:rPr lang="en-US" sz="2200" dirty="0">
                <a:latin typeface="Calibri" panose="020F0502020204030204" pitchFamily="34" charset="0"/>
              </a:rPr>
              <a:t>Diastolic BP</a:t>
            </a:r>
          </a:p>
        </p:txBody>
      </p:sp>
      <p:sp>
        <p:nvSpPr>
          <p:cNvPr id="15" name="Text Box 118"/>
          <p:cNvSpPr txBox="1">
            <a:spLocks noChangeArrowheads="1"/>
          </p:cNvSpPr>
          <p:nvPr/>
        </p:nvSpPr>
        <p:spPr bwMode="auto">
          <a:xfrm>
            <a:off x="4729198" y="5791200"/>
            <a:ext cx="5486400" cy="430887"/>
          </a:xfrm>
          <a:prstGeom prst="rect">
            <a:avLst/>
          </a:prstGeom>
          <a:noFill/>
          <a:ln w="12700">
            <a:noFill/>
            <a:miter lim="800000"/>
            <a:headEnd type="none" w="sm" len="sm"/>
            <a:tailEnd type="none" w="sm" len="sm"/>
          </a:ln>
          <a:effectLst/>
        </p:spPr>
        <p:txBody>
          <a:bodyPr>
            <a:spAutoFit/>
          </a:bodyPr>
          <a:lstStyle/>
          <a:p>
            <a:pPr>
              <a:spcBef>
                <a:spcPct val="50000"/>
              </a:spcBef>
            </a:pPr>
            <a:r>
              <a:rPr lang="en-US" sz="2200" b="1" dirty="0">
                <a:latin typeface="Calibri" panose="020F0502020204030204" pitchFamily="34" charset="0"/>
              </a:rPr>
              <a:t>Mean systemic arterial BP ~ 93 mmHg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7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719" name="Group 167"/>
          <p:cNvGraphicFramePr>
            <a:graphicFrameLocks noGrp="1"/>
          </p:cNvGraphicFramePr>
          <p:nvPr>
            <p:extLst>
              <p:ext uri="{D42A27DB-BD31-4B8C-83A1-F6EECF244321}">
                <p14:modId xmlns:p14="http://schemas.microsoft.com/office/powerpoint/2010/main" val="3022828256"/>
              </p:ext>
            </p:extLst>
          </p:nvPr>
        </p:nvGraphicFramePr>
        <p:xfrm>
          <a:off x="141124" y="566500"/>
          <a:ext cx="10003036" cy="6246876"/>
        </p:xfrm>
        <a:graphic>
          <a:graphicData uri="http://schemas.openxmlformats.org/drawingml/2006/table">
            <a:tbl>
              <a:tblPr/>
              <a:tblGrid>
                <a:gridCol w="1257960"/>
                <a:gridCol w="5184576"/>
                <a:gridCol w="3560500"/>
              </a:tblGrid>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50" b="1" i="0" u="none" strike="noStrike" cap="none" normalizeH="0" baseline="0" dirty="0" smtClean="0">
                          <a:ln>
                            <a:noFill/>
                          </a:ln>
                          <a:solidFill>
                            <a:schemeClr val="tx1"/>
                          </a:solidFill>
                          <a:effectLst/>
                          <a:latin typeface="Calibri" pitchFamily="34" charset="0"/>
                          <a:cs typeface="Calibri" pitchFamily="34" charset="0"/>
                        </a:rPr>
                        <a:t>TYPE</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CAUSES</a:t>
                      </a: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SYMPTOMS AND SIGNS</a:t>
                      </a:r>
                    </a:p>
                  </a:txBody>
                  <a:tcPr marL="102870" marR="10287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cs typeface="Calibri" pitchFamily="34" charset="0"/>
                        </a:rPr>
                        <a:t>Hypovolemic shock</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Bleeding (internal/external), dehydration (sever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voming</a:t>
                      </a:r>
                      <a:r>
                        <a:rPr kumimoji="0" lang="en-US" sz="1600" b="1" i="0" u="none" strike="noStrike" cap="none" normalizeH="0" baseline="0" dirty="0" smtClean="0">
                          <a:ln>
                            <a:noFill/>
                          </a:ln>
                          <a:solidFill>
                            <a:schemeClr val="tx1"/>
                          </a:solidFill>
                          <a:effectLst/>
                          <a:latin typeface="Calibri" pitchFamily="34" charset="0"/>
                          <a:cs typeface="Calibri" pitchFamily="34" charset="0"/>
                        </a:rPr>
                        <a:t>, sever diarrhea), plasma loss (as in burns)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a:t>
                      </a:r>
                      <a:r>
                        <a:rPr kumimoji="0" lang="en-US" sz="1600" b="1" i="0" u="none" strike="noStrike" cap="none" normalizeH="0" baseline="0" dirty="0" smtClean="0">
                          <a:ln>
                            <a:noFill/>
                          </a:ln>
                          <a:solidFill>
                            <a:schemeClr val="tx1"/>
                          </a:solidFill>
                          <a:effectLst/>
                          <a:latin typeface="Calibri" pitchFamily="34" charset="0"/>
                          <a:cs typeface="Calibri" pitchFamily="34" charset="0"/>
                        </a:rPr>
                        <a:t> low blood volume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decreased cardiac output  </a:t>
                      </a:r>
                      <a:r>
                        <a:rPr kumimoji="0" lang="en-US" sz="1600" b="1" i="0" u="none" strike="noStrike" cap="none" normalizeH="0" baseline="0" dirty="0" smtClean="0">
                          <a:ln>
                            <a:noFill/>
                          </a:ln>
                          <a:solidFill>
                            <a:srgbClr val="FF0000"/>
                          </a:solidFill>
                          <a:effectLst/>
                          <a:latin typeface="Calibri" pitchFamily="34" charset="0"/>
                          <a:cs typeface="Calibri" pitchFamily="34" charset="0"/>
                          <a:sym typeface="Wingdings" pitchFamily="2" charset="2"/>
                        </a:rPr>
                        <a:t>hypotension</a:t>
                      </a:r>
                      <a:endParaRPr kumimoji="0" lang="en-US" sz="1600" b="1" i="0" u="none" strike="noStrike" cap="none" normalizeH="0" baseline="0" dirty="0" smtClean="0">
                        <a:ln>
                          <a:noFill/>
                        </a:ln>
                        <a:solidFill>
                          <a:srgbClr val="FF0000"/>
                        </a:solidFill>
                        <a:effectLst/>
                        <a:latin typeface="Calibri" pitchFamily="34" charset="0"/>
                        <a:cs typeface="Calibri" pitchFamily="34" charset="0"/>
                      </a:endParaRP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cs typeface="Calibri" pitchFamily="34" charset="0"/>
                        </a:rPr>
                        <a:t>hypotension; weak but rapid pulse; cool, clammy skin</a:t>
                      </a:r>
                      <a:r>
                        <a:rPr kumimoji="0" lang="en-US" sz="1600" b="1" i="0" u="none" strike="noStrike" cap="none" normalizeH="0" baseline="0" dirty="0" smtClean="0">
                          <a:ln>
                            <a:noFill/>
                          </a:ln>
                          <a:solidFill>
                            <a:schemeClr val="tx1"/>
                          </a:solidFill>
                          <a:effectLst/>
                          <a:latin typeface="Calibri" pitchFamily="34" charset="0"/>
                          <a:cs typeface="Calibri" pitchFamily="34" charset="0"/>
                        </a:rPr>
                        <a:t>; rapid, shallow breathing; anxiety, altered mental state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cs typeface="Calibri" pitchFamily="34" charset="0"/>
                        </a:rPr>
                        <a:t>Cardiogenic shock</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Heart problems (e.g., myocardial infarction, heart failure; cardiac dysrhythmias)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decreased contractility  decrease in stroke volume  decreased cardiac output  </a:t>
                      </a:r>
                      <a:r>
                        <a:rPr kumimoji="0" lang="en-US" sz="1600" b="1" i="0" u="none" strike="noStrike" cap="none" normalizeH="0" baseline="0" dirty="0" smtClean="0">
                          <a:ln>
                            <a:noFill/>
                          </a:ln>
                          <a:solidFill>
                            <a:srgbClr val="FF0000"/>
                          </a:solidFill>
                          <a:effectLst/>
                          <a:latin typeface="Calibri" pitchFamily="34" charset="0"/>
                          <a:cs typeface="Calibri" pitchFamily="34" charset="0"/>
                          <a:sym typeface="Wingdings" pitchFamily="2" charset="2"/>
                        </a:rPr>
                        <a:t>hypotension</a:t>
                      </a:r>
                      <a:endParaRPr kumimoji="0" lang="en-US" sz="1600" b="1" i="0" u="none" strike="noStrike" cap="none" normalizeH="0" baseline="0" dirty="0" smtClean="0">
                        <a:ln>
                          <a:noFill/>
                        </a:ln>
                        <a:solidFill>
                          <a:srgbClr val="FF0000"/>
                        </a:solidFill>
                        <a:effectLst/>
                        <a:latin typeface="Calibri" pitchFamily="34" charset="0"/>
                        <a:cs typeface="Calibri" pitchFamily="34" charset="0"/>
                      </a:endParaRP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as for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hypovolaemic</a:t>
                      </a:r>
                      <a:r>
                        <a:rPr kumimoji="0" lang="en-US" sz="1600" b="1" i="0" u="none" strike="noStrike" cap="none" normalizeH="0" baseline="0" dirty="0" smtClean="0">
                          <a:ln>
                            <a:noFill/>
                          </a:ln>
                          <a:solidFill>
                            <a:schemeClr val="tx1"/>
                          </a:solidFill>
                          <a:effectLst/>
                          <a:latin typeface="Calibri" pitchFamily="34" charset="0"/>
                          <a:cs typeface="Calibri" pitchFamily="34" charset="0"/>
                        </a:rPr>
                        <a:t> shock + distended jugular veins &amp; may be absent pulse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cs typeface="Calibri" pitchFamily="34" charset="0"/>
                        </a:rPr>
                        <a:t>Obstructive shock</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Circulatory obstruction (e.g., constrictive pericarditis, cardiac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tamponade</a:t>
                      </a:r>
                      <a:r>
                        <a:rPr kumimoji="0" lang="en-US" sz="1600" b="1" i="0" u="none" strike="noStrike" cap="none" normalizeH="0" baseline="0" dirty="0" smtClean="0">
                          <a:ln>
                            <a:noFill/>
                          </a:ln>
                          <a:solidFill>
                            <a:schemeClr val="tx1"/>
                          </a:solidFill>
                          <a:effectLst/>
                          <a:latin typeface="Calibri" pitchFamily="34" charset="0"/>
                          <a:cs typeface="Calibri" pitchFamily="34" charset="0"/>
                        </a:rPr>
                        <a:t>, tension pneumothorax, pulmonary embolism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reduced blood flow to lungs  decreased cardiac output  </a:t>
                      </a:r>
                      <a:r>
                        <a:rPr kumimoji="0" lang="en-US" sz="1600" b="1" i="0" u="none" strike="noStrike" cap="none" normalizeH="0" baseline="0" dirty="0" smtClean="0">
                          <a:ln>
                            <a:noFill/>
                          </a:ln>
                          <a:solidFill>
                            <a:srgbClr val="FF0000"/>
                          </a:solidFill>
                          <a:effectLst/>
                          <a:latin typeface="Calibri" pitchFamily="34" charset="0"/>
                          <a:cs typeface="Calibri" pitchFamily="34" charset="0"/>
                          <a:sym typeface="Wingdings" pitchFamily="2" charset="2"/>
                        </a:rPr>
                        <a:t>hypotension</a:t>
                      </a:r>
                      <a:endParaRPr kumimoji="0" lang="en-US" sz="1600" b="1" i="0" u="none" strike="noStrike" cap="none" normalizeH="0" baseline="0" dirty="0" smtClean="0">
                        <a:ln>
                          <a:noFill/>
                        </a:ln>
                        <a:solidFill>
                          <a:srgbClr val="FF0000"/>
                        </a:solidFill>
                        <a:effectLst/>
                        <a:latin typeface="Calibri" pitchFamily="34" charset="0"/>
                        <a:cs typeface="Calibri" pitchFamily="34" charset="0"/>
                      </a:endParaRP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as for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hypovolaemic</a:t>
                      </a:r>
                      <a:r>
                        <a:rPr kumimoji="0" lang="en-US" sz="1600" b="1" i="0" u="none" strike="noStrike" cap="none" normalizeH="0" baseline="0" dirty="0" smtClean="0">
                          <a:ln>
                            <a:noFill/>
                          </a:ln>
                          <a:solidFill>
                            <a:schemeClr val="tx1"/>
                          </a:solidFill>
                          <a:effectLst/>
                          <a:latin typeface="Calibri" pitchFamily="34" charset="0"/>
                          <a:cs typeface="Calibri" pitchFamily="34" charset="0"/>
                        </a:rPr>
                        <a:t> shock + distended jugular veins &amp;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pulsus</a:t>
                      </a:r>
                      <a:r>
                        <a:rPr kumimoji="0" lang="en-US" sz="1600" b="1" i="0" u="none" strike="noStrike" cap="none" normalizeH="0" baseline="0" dirty="0" smtClean="0">
                          <a:ln>
                            <a:noFill/>
                          </a:ln>
                          <a:solidFill>
                            <a:schemeClr val="tx1"/>
                          </a:solidFill>
                          <a:effectLst/>
                          <a:latin typeface="Calibri" pitchFamily="34" charset="0"/>
                          <a:cs typeface="Calibri" pitchFamily="34" charset="0"/>
                        </a:rPr>
                        <a:t>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paradoxus</a:t>
                      </a:r>
                      <a:r>
                        <a:rPr kumimoji="0" lang="en-US" sz="1600" b="1" i="0" u="none" strike="noStrike" cap="none" normalizeH="0" baseline="0" dirty="0" smtClean="0">
                          <a:ln>
                            <a:noFill/>
                          </a:ln>
                          <a:solidFill>
                            <a:schemeClr val="tx1"/>
                          </a:solidFill>
                          <a:effectLst/>
                          <a:latin typeface="Calibri" pitchFamily="34" charset="0"/>
                          <a:cs typeface="Calibri" pitchFamily="34" charset="0"/>
                        </a:rPr>
                        <a:t> (in cardiac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tamponade</a:t>
                      </a:r>
                      <a:r>
                        <a:rPr kumimoji="0" lang="en-US" sz="1600" b="1" i="0" u="none" strike="noStrike" cap="none" normalizeH="0" baseline="0" dirty="0" smtClean="0">
                          <a:ln>
                            <a:noFill/>
                          </a:ln>
                          <a:solidFill>
                            <a:schemeClr val="tx1"/>
                          </a:solidFill>
                          <a:effectLst/>
                          <a:latin typeface="Calibri" pitchFamily="34" charset="0"/>
                          <a:cs typeface="Calibri" pitchFamily="34" charset="0"/>
                        </a:rPr>
                        <a:t>).</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45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cs typeface="Calibri" pitchFamily="34" charset="0"/>
                        </a:rPr>
                        <a:t>Distributive shock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smtClean="0">
                        <a:ln>
                          <a:noFill/>
                        </a:ln>
                        <a:solidFill>
                          <a:srgbClr val="FF0000"/>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err="1" smtClean="0">
                          <a:ln>
                            <a:noFill/>
                          </a:ln>
                          <a:solidFill>
                            <a:srgbClr val="FF0000"/>
                          </a:solidFill>
                          <a:effectLst/>
                          <a:latin typeface="Calibri" pitchFamily="34" charset="0"/>
                          <a:cs typeface="Calibri" pitchFamily="34" charset="0"/>
                        </a:rPr>
                        <a:t>Vasogenic</a:t>
                      </a:r>
                      <a:r>
                        <a:rPr kumimoji="0" lang="en-US" sz="1500" b="1" i="0" u="none" strike="noStrike" cap="none" normalizeH="0" baseline="0" dirty="0" smtClean="0">
                          <a:ln>
                            <a:noFill/>
                          </a:ln>
                          <a:solidFill>
                            <a:srgbClr val="FF0000"/>
                          </a:solidFill>
                          <a:effectLst/>
                          <a:latin typeface="Calibri" pitchFamily="34" charset="0"/>
                          <a:cs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smtClean="0">
                        <a:ln>
                          <a:noFill/>
                        </a:ln>
                        <a:solidFill>
                          <a:srgbClr val="FF0000"/>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cs typeface="Calibri" pitchFamily="34" charset="0"/>
                        </a:rPr>
                        <a:t>Low-resistance shock </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just"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600" b="1" i="0" u="sng" strike="noStrike" cap="none" normalizeH="0" baseline="0" dirty="0" smtClean="0">
                          <a:ln>
                            <a:noFill/>
                          </a:ln>
                          <a:solidFill>
                            <a:schemeClr val="tx1"/>
                          </a:solidFill>
                          <a:effectLst/>
                          <a:latin typeface="Calibri" pitchFamily="34" charset="0"/>
                          <a:cs typeface="Calibri" pitchFamily="34" charset="0"/>
                        </a:rPr>
                        <a:t>Septic shock: </a:t>
                      </a:r>
                      <a:r>
                        <a:rPr kumimoji="0" lang="en-US" sz="1600" b="1" i="0" u="none" strike="noStrike" cap="none" normalizeH="0" baseline="0" dirty="0" smtClean="0">
                          <a:ln>
                            <a:noFill/>
                          </a:ln>
                          <a:solidFill>
                            <a:schemeClr val="tx1"/>
                          </a:solidFill>
                          <a:effectLst/>
                          <a:latin typeface="Calibri" pitchFamily="34" charset="0"/>
                          <a:cs typeface="Calibri" pitchFamily="34" charset="0"/>
                        </a:rPr>
                        <a:t>infection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release of bacterial toxins  </a:t>
                      </a:r>
                      <a:r>
                        <a:rPr lang="en-US" sz="1600" b="1" i="0" dirty="0" smtClean="0">
                          <a:solidFill>
                            <a:schemeClr val="tx1"/>
                          </a:solidFill>
                          <a:latin typeface="Calibri" pitchFamily="34" charset="0"/>
                          <a:cs typeface="Calibri" pitchFamily="34" charset="0"/>
                        </a:rPr>
                        <a:t>activation of NOS in macrophages </a:t>
                      </a:r>
                      <a:r>
                        <a:rPr lang="en-US" sz="1600" b="1" i="0" dirty="0" smtClean="0">
                          <a:solidFill>
                            <a:schemeClr val="tx1"/>
                          </a:solidFill>
                          <a:latin typeface="Calibri" pitchFamily="34" charset="0"/>
                          <a:cs typeface="Calibri" pitchFamily="34" charset="0"/>
                          <a:sym typeface="Symbol" pitchFamily="18" charset="2"/>
                        </a:rPr>
                        <a:t></a:t>
                      </a:r>
                      <a:r>
                        <a:rPr lang="en-US" sz="1600" b="1" i="0" dirty="0" smtClean="0">
                          <a:solidFill>
                            <a:schemeClr val="tx1"/>
                          </a:solidFill>
                          <a:latin typeface="Calibri" pitchFamily="34" charset="0"/>
                          <a:cs typeface="Calibri" pitchFamily="34" charset="0"/>
                        </a:rPr>
                        <a:t> production of NO </a:t>
                      </a:r>
                      <a:r>
                        <a:rPr lang="en-US" sz="1600" b="1" i="0" dirty="0" smtClean="0">
                          <a:solidFill>
                            <a:schemeClr val="tx1"/>
                          </a:solidFill>
                          <a:latin typeface="Calibri" pitchFamily="34" charset="0"/>
                          <a:cs typeface="Calibri" pitchFamily="34" charset="0"/>
                          <a:sym typeface="Symbol" pitchFamily="18" charset="2"/>
                        </a:rPr>
                        <a:t> vasodilation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decreased vascular resistance </a:t>
                      </a:r>
                      <a:r>
                        <a:rPr kumimoji="0" lang="en-US" sz="1600" b="1" i="0" u="none" strike="noStrike" cap="none" normalizeH="0" baseline="0" dirty="0" smtClean="0">
                          <a:ln>
                            <a:noFill/>
                          </a:ln>
                          <a:solidFill>
                            <a:srgbClr val="FF0000"/>
                          </a:solidFill>
                          <a:effectLst/>
                          <a:latin typeface="Calibri" pitchFamily="34" charset="0"/>
                          <a:cs typeface="Calibri" pitchFamily="34" charset="0"/>
                          <a:sym typeface="Wingdings" pitchFamily="2" charset="2"/>
                        </a:rPr>
                        <a:t>hypotension</a:t>
                      </a:r>
                      <a:r>
                        <a:rPr kumimoji="0" lang="en-US" sz="1600" b="1" i="0" u="none" strike="noStrike" cap="none" normalizeH="0" baseline="0" dirty="0" smtClean="0">
                          <a:ln>
                            <a:noFill/>
                          </a:ln>
                          <a:solidFill>
                            <a:schemeClr val="tx1"/>
                          </a:solidFill>
                          <a:effectLst/>
                          <a:latin typeface="Calibri" pitchFamily="34" charset="0"/>
                          <a:cs typeface="Calibri" pitchFamily="34" charset="0"/>
                        </a:rPr>
                        <a:t> </a:t>
                      </a:r>
                    </a:p>
                    <a:p>
                      <a:pPr marL="285750" marR="0" lvl="0" indent="-285750" algn="just" defTabSz="914400" rtl="0" eaLnBrk="1" fontAlgn="base" latinLnBrk="0" hangingPunct="1">
                        <a:lnSpc>
                          <a:spcPct val="100000"/>
                        </a:lnSpc>
                        <a:spcBef>
                          <a:spcPct val="20000"/>
                        </a:spcBef>
                        <a:spcAft>
                          <a:spcPct val="0"/>
                        </a:spcAft>
                        <a:buClrTx/>
                        <a:buSzTx/>
                        <a:buFont typeface="Wingdings" pitchFamily="2" charset="2"/>
                        <a:buChar char="q"/>
                        <a:tabLst/>
                      </a:pPr>
                      <a:r>
                        <a:rPr kumimoji="0" lang="en-US" sz="1600" b="1" i="0" u="sng" strike="noStrike" cap="none" normalizeH="0" baseline="0" dirty="0" err="1" smtClean="0">
                          <a:ln>
                            <a:noFill/>
                          </a:ln>
                          <a:solidFill>
                            <a:schemeClr val="tx1"/>
                          </a:solidFill>
                          <a:effectLst/>
                          <a:latin typeface="Calibri" pitchFamily="34" charset="0"/>
                          <a:cs typeface="Calibri" pitchFamily="34" charset="0"/>
                        </a:rPr>
                        <a:t>Anaphylatic</a:t>
                      </a:r>
                      <a:r>
                        <a:rPr kumimoji="0" lang="en-US" sz="1600" b="1" i="0" u="sng" strike="noStrike" cap="none" normalizeH="0" baseline="0" dirty="0" smtClean="0">
                          <a:ln>
                            <a:noFill/>
                          </a:ln>
                          <a:solidFill>
                            <a:schemeClr val="tx1"/>
                          </a:solidFill>
                          <a:effectLst/>
                          <a:latin typeface="Calibri" pitchFamily="34" charset="0"/>
                          <a:cs typeface="Calibri" pitchFamily="34" charset="0"/>
                        </a:rPr>
                        <a:t> shock:</a:t>
                      </a:r>
                      <a:r>
                        <a:rPr kumimoji="0" lang="en-US" sz="1600" b="1" i="0" u="none" strike="noStrike" cap="none" normalizeH="0" baseline="0" dirty="0" smtClean="0">
                          <a:ln>
                            <a:noFill/>
                          </a:ln>
                          <a:solidFill>
                            <a:schemeClr val="tx1"/>
                          </a:solidFill>
                          <a:effectLst/>
                          <a:latin typeface="Calibri" pitchFamily="34" charset="0"/>
                          <a:cs typeface="Calibri" pitchFamily="34" charset="0"/>
                        </a:rPr>
                        <a:t> allergy (release of histamine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vasodilation  decreased vascular resistance </a:t>
                      </a:r>
                      <a:r>
                        <a:rPr kumimoji="0" lang="en-US" sz="1600" b="1" i="0" u="none" strike="noStrike" cap="none" normalizeH="0" baseline="0" dirty="0" smtClean="0">
                          <a:ln>
                            <a:noFill/>
                          </a:ln>
                          <a:solidFill>
                            <a:srgbClr val="FF0000"/>
                          </a:solidFill>
                          <a:effectLst/>
                          <a:latin typeface="Calibri" pitchFamily="34" charset="0"/>
                          <a:cs typeface="Calibri" pitchFamily="34" charset="0"/>
                          <a:sym typeface="Wingdings" pitchFamily="2" charset="2"/>
                        </a:rPr>
                        <a:t>hypotension</a:t>
                      </a:r>
                    </a:p>
                    <a:p>
                      <a:pPr marL="285750" marR="0" lvl="0" indent="-285750" algn="just"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600" b="1" i="0" u="sng" strike="noStrike" cap="none" normalizeH="0" baseline="0" dirty="0" smtClean="0">
                          <a:ln>
                            <a:noFill/>
                          </a:ln>
                          <a:solidFill>
                            <a:schemeClr val="tx1"/>
                          </a:solidFill>
                          <a:effectLst/>
                          <a:latin typeface="Calibri" pitchFamily="34" charset="0"/>
                          <a:cs typeface="Calibri" pitchFamily="34" charset="0"/>
                        </a:rPr>
                        <a:t>Neurogenic shock:</a:t>
                      </a:r>
                      <a:r>
                        <a:rPr kumimoji="0" lang="en-US" sz="1600" b="1" i="0" u="none" strike="noStrike" cap="none" normalizeH="0" baseline="0" dirty="0" smtClean="0">
                          <a:ln>
                            <a:noFill/>
                          </a:ln>
                          <a:solidFill>
                            <a:schemeClr val="tx1"/>
                          </a:solidFill>
                          <a:effectLst/>
                          <a:latin typeface="Calibri" pitchFamily="34" charset="0"/>
                          <a:cs typeface="Calibri" pitchFamily="34" charset="0"/>
                        </a:rPr>
                        <a:t> spinal injury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loss of autonomic and motor reflexes  </a:t>
                      </a:r>
                      <a:r>
                        <a:rPr kumimoji="0" lang="en-US" sz="1600" b="1" i="0" u="none" strike="noStrike" kern="1200" cap="none" normalizeH="0" baseline="0" dirty="0" smtClean="0">
                          <a:ln>
                            <a:noFill/>
                          </a:ln>
                          <a:solidFill>
                            <a:schemeClr val="tx1"/>
                          </a:solidFill>
                          <a:effectLst/>
                          <a:latin typeface="Calibri" pitchFamily="34" charset="0"/>
                          <a:ea typeface="+mn-ea"/>
                          <a:cs typeface="Calibri" pitchFamily="34" charset="0"/>
                          <a:sym typeface="Wingdings" pitchFamily="2" charset="2"/>
                        </a:rPr>
                        <a:t>r</a:t>
                      </a:r>
                      <a:r>
                        <a:rPr lang="en-US" sz="1600" b="1" kern="1200" baseline="0" dirty="0" smtClean="0">
                          <a:solidFill>
                            <a:schemeClr val="tx1"/>
                          </a:solidFill>
                          <a:latin typeface="Calibri" pitchFamily="34" charset="0"/>
                          <a:ea typeface="+mn-ea"/>
                          <a:cs typeface="Calibri" pitchFamily="34" charset="0"/>
                        </a:rPr>
                        <a:t>eduction of peripheral vasomotor tone </a:t>
                      </a:r>
                      <a:r>
                        <a:rPr kumimoji="0" lang="en-US" sz="16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vasodilation  decrease in peripheral vascular resistance  </a:t>
                      </a:r>
                      <a:r>
                        <a:rPr kumimoji="0" lang="en-US" sz="1600" b="1" i="0" u="none" strike="noStrike" cap="none" normalizeH="0" baseline="0" dirty="0" smtClean="0">
                          <a:ln>
                            <a:noFill/>
                          </a:ln>
                          <a:solidFill>
                            <a:srgbClr val="FF0000"/>
                          </a:solidFill>
                          <a:effectLst/>
                          <a:latin typeface="Calibri" pitchFamily="34" charset="0"/>
                          <a:cs typeface="Calibri" pitchFamily="34" charset="0"/>
                          <a:sym typeface="Wingdings" pitchFamily="2" charset="2"/>
                        </a:rPr>
                        <a:t>hypotension</a:t>
                      </a: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Septic shock: hypotension; fever; warm, sweaty skin</a:t>
                      </a: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600" b="1" i="0" u="none" strike="noStrike" cap="none" normalizeH="0" baseline="0" dirty="0" err="1" smtClean="0">
                          <a:ln>
                            <a:noFill/>
                          </a:ln>
                          <a:solidFill>
                            <a:schemeClr val="tx1"/>
                          </a:solidFill>
                          <a:effectLst/>
                          <a:latin typeface="Calibri" pitchFamily="34" charset="0"/>
                          <a:cs typeface="Calibri" pitchFamily="34" charset="0"/>
                        </a:rPr>
                        <a:t>Anaphylatic</a:t>
                      </a:r>
                      <a:r>
                        <a:rPr kumimoji="0" lang="en-US" sz="1600" b="1" i="0" u="none" strike="noStrike" cap="none" normalizeH="0" baseline="0" dirty="0" smtClean="0">
                          <a:ln>
                            <a:noFill/>
                          </a:ln>
                          <a:solidFill>
                            <a:schemeClr val="tx1"/>
                          </a:solidFill>
                          <a:effectLst/>
                          <a:latin typeface="Calibri" pitchFamily="34" charset="0"/>
                          <a:cs typeface="Calibri" pitchFamily="34" charset="0"/>
                        </a:rPr>
                        <a:t> shock: skin eruptions; breathlessness, coughing; localized edema; weak, rapid pulse</a:t>
                      </a: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600" b="1" i="0" u="none" strike="noStrike" cap="none" normalizeH="0" baseline="0" dirty="0" err="1" smtClean="0">
                          <a:ln>
                            <a:noFill/>
                          </a:ln>
                          <a:solidFill>
                            <a:schemeClr val="tx1"/>
                          </a:solidFill>
                          <a:effectLst/>
                          <a:latin typeface="Calibri" pitchFamily="34" charset="0"/>
                          <a:cs typeface="Calibri" pitchFamily="34" charset="0"/>
                        </a:rPr>
                        <a:t>Neurogenic</a:t>
                      </a:r>
                      <a:r>
                        <a:rPr kumimoji="0" lang="en-US" sz="1600" b="1" i="0" u="none" strike="noStrike" cap="none" normalizeH="0" baseline="0" dirty="0" smtClean="0">
                          <a:ln>
                            <a:noFill/>
                          </a:ln>
                          <a:solidFill>
                            <a:schemeClr val="tx1"/>
                          </a:solidFill>
                          <a:effectLst/>
                          <a:latin typeface="Calibri" pitchFamily="34" charset="0"/>
                          <a:cs typeface="Calibri" pitchFamily="34" charset="0"/>
                        </a:rPr>
                        <a:t> shock: as for </a:t>
                      </a:r>
                      <a:r>
                        <a:rPr kumimoji="0" lang="en-US" sz="1600" b="1" i="0" u="none" strike="noStrike" cap="none" normalizeH="0" baseline="0" dirty="0" err="1" smtClean="0">
                          <a:ln>
                            <a:noFill/>
                          </a:ln>
                          <a:solidFill>
                            <a:schemeClr val="tx1"/>
                          </a:solidFill>
                          <a:effectLst/>
                          <a:latin typeface="Calibri" pitchFamily="34" charset="0"/>
                          <a:cs typeface="Calibri" pitchFamily="34" charset="0"/>
                        </a:rPr>
                        <a:t>hypovolemic</a:t>
                      </a:r>
                      <a:r>
                        <a:rPr kumimoji="0" lang="en-US" sz="1600" b="1" i="0" u="none" strike="noStrike" cap="none" normalizeH="0" baseline="0" dirty="0" smtClean="0">
                          <a:ln>
                            <a:noFill/>
                          </a:ln>
                          <a:solidFill>
                            <a:schemeClr val="tx1"/>
                          </a:solidFill>
                          <a:effectLst/>
                          <a:latin typeface="Calibri" pitchFamily="34" charset="0"/>
                          <a:cs typeface="Calibri" pitchFamily="34" charset="0"/>
                        </a:rPr>
                        <a:t> except warm, dry 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Rectangle 3"/>
          <p:cNvSpPr>
            <a:spLocks noChangeArrowheads="1"/>
          </p:cNvSpPr>
          <p:nvPr/>
        </p:nvSpPr>
        <p:spPr bwMode="auto">
          <a:xfrm>
            <a:off x="428592" y="71414"/>
            <a:ext cx="9429816" cy="405258"/>
          </a:xfrm>
          <a:prstGeom prst="rect">
            <a:avLst/>
          </a:prstGeom>
          <a:solidFill>
            <a:schemeClr val="accent2">
              <a:lumMod val="50000"/>
            </a:schemeClr>
          </a:solidFill>
          <a:ln w="9525">
            <a:noFill/>
            <a:miter lim="800000"/>
            <a:headEnd/>
            <a:tailEnd/>
          </a:ln>
          <a:effectLst/>
        </p:spPr>
        <p:txBody>
          <a:bodyPr anchor="ctr"/>
          <a:lstStyle/>
          <a:p>
            <a:pPr rtl="0"/>
            <a:r>
              <a:rPr lang="en-AU" sz="3200" b="1" dirty="0" smtClean="0">
                <a:solidFill>
                  <a:srgbClr val="FFFF00"/>
                </a:solidFill>
                <a:latin typeface="Calibri" panose="020F0502020204030204" pitchFamily="34" charset="0"/>
              </a:rPr>
              <a:t>Causes and classification of shock</a:t>
            </a:r>
            <a:endParaRPr lang="en-AU" sz="32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86" name="Picture 46"/>
          <p:cNvPicPr>
            <a:picLocks noChangeAspect="1" noChangeArrowheads="1"/>
          </p:cNvPicPr>
          <p:nvPr/>
        </p:nvPicPr>
        <p:blipFill>
          <a:blip r:embed="rId3" cstate="print"/>
          <a:srcRect/>
          <a:stretch>
            <a:fillRect/>
          </a:stretch>
        </p:blipFill>
        <p:spPr bwMode="auto">
          <a:xfrm>
            <a:off x="428592" y="723900"/>
            <a:ext cx="9417248" cy="6134100"/>
          </a:xfrm>
          <a:prstGeom prst="rect">
            <a:avLst/>
          </a:prstGeom>
          <a:noFill/>
        </p:spPr>
      </p:pic>
      <p:sp>
        <p:nvSpPr>
          <p:cNvPr id="4" name="Rectangle 3"/>
          <p:cNvSpPr>
            <a:spLocks noChangeArrowheads="1"/>
          </p:cNvSpPr>
          <p:nvPr/>
        </p:nvSpPr>
        <p:spPr bwMode="auto">
          <a:xfrm>
            <a:off x="428592" y="214290"/>
            <a:ext cx="9429816" cy="771508"/>
          </a:xfrm>
          <a:prstGeom prst="rect">
            <a:avLst/>
          </a:prstGeom>
          <a:solidFill>
            <a:schemeClr val="accent2">
              <a:lumMod val="50000"/>
            </a:schemeClr>
          </a:solidFill>
          <a:ln w="9525">
            <a:noFill/>
            <a:miter lim="800000"/>
            <a:headEnd/>
            <a:tailEnd/>
          </a:ln>
          <a:effectLst/>
        </p:spPr>
        <p:txBody>
          <a:bodyPr anchor="ctr"/>
          <a:lstStyle/>
          <a:p>
            <a:pPr rtl="0"/>
            <a:r>
              <a:rPr lang="en-AU" sz="4800" b="1" dirty="0" smtClean="0">
                <a:solidFill>
                  <a:srgbClr val="FFFF00"/>
                </a:solidFill>
                <a:latin typeface="Calibri" panose="020F0502020204030204" pitchFamily="34" charset="0"/>
              </a:rPr>
              <a:t>Stages of shock - General</a:t>
            </a:r>
            <a:endParaRPr lang="en-AU" sz="48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16284</TotalTime>
  <Words>2870</Words>
  <Application>Microsoft Office PowerPoint</Application>
  <PresentationFormat>35mm Slides</PresentationFormat>
  <Paragraphs>461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Umm Al Qura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UQU</dc:creator>
  <cp:lastModifiedBy>Dell</cp:lastModifiedBy>
  <cp:revision>527</cp:revision>
  <dcterms:created xsi:type="dcterms:W3CDTF">2005-05-14T10:32:48Z</dcterms:created>
  <dcterms:modified xsi:type="dcterms:W3CDTF">2017-03-02T21:37:50Z</dcterms:modified>
</cp:coreProperties>
</file>